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648450" cy="98504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E08E1AE-E107-4E7F-B9B2-DCA2934BAE97}" v="666" dt="2023-01-11T23:15:08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6" y="0"/>
            <a:ext cx="2880995" cy="4942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09357-659F-4088-9CEC-FDA2070007A0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74875" y="1231900"/>
            <a:ext cx="2298700" cy="3324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740523"/>
            <a:ext cx="5318760" cy="38786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6" y="9356207"/>
            <a:ext cx="2880995" cy="4942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94985-1DC8-4B09-8A1A-22AA8A1073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704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8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008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232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598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002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69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977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0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69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811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44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78D91-31E5-4F1C-8185-70FB99457678}" type="datetimeFigureOut">
              <a:rPr lang="en-GB" smtClean="0"/>
              <a:t>17/01/2023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32A54-5D86-405F-9963-4FE1B3C1F0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01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tangle 63">
            <a:extLst>
              <a:ext uri="{FF2B5EF4-FFF2-40B4-BE49-F238E27FC236}">
                <a16:creationId xmlns:a16="http://schemas.microsoft.com/office/drawing/2014/main" id="{6545109D-11EA-A816-5EF7-22444BD38C50}"/>
              </a:ext>
            </a:extLst>
          </p:cNvPr>
          <p:cNvSpPr/>
          <p:nvPr/>
        </p:nvSpPr>
        <p:spPr>
          <a:xfrm>
            <a:off x="171450" y="3350700"/>
            <a:ext cx="6534150" cy="422780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71450" y="123214"/>
            <a:ext cx="6534150" cy="774355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1450" y="973418"/>
            <a:ext cx="6534150" cy="230685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71450" y="3861758"/>
            <a:ext cx="6534150" cy="5950297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940345"/>
            <a:ext cx="1357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/>
              <a:t>Examples: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5D7C8-FB0F-2C86-7FFB-94B8B5A28614}"/>
              </a:ext>
            </a:extLst>
          </p:cNvPr>
          <p:cNvSpPr txBox="1"/>
          <p:nvPr/>
        </p:nvSpPr>
        <p:spPr>
          <a:xfrm>
            <a:off x="1229731" y="169818"/>
            <a:ext cx="46842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u="sng" dirty="0"/>
              <a:t>Solving Equations and Inequalities, Changing the Subject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/>
              <p:nvPr/>
            </p:nvSpPr>
            <p:spPr>
              <a:xfrm>
                <a:off x="-25384" y="1205966"/>
                <a:ext cx="3246020" cy="890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14C878D-B8A4-FBE5-1D60-3F0629198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384" y="1205966"/>
                <a:ext cx="3246020" cy="890950"/>
              </a:xfrm>
              <a:prstGeom prst="rect">
                <a:avLst/>
              </a:prstGeom>
              <a:blipFill>
                <a:blip r:embed="rId2"/>
                <a:stretch>
                  <a:fillRect b="-20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/>
              <p:nvPr/>
            </p:nvSpPr>
            <p:spPr>
              <a:xfrm>
                <a:off x="1740677" y="2435051"/>
                <a:ext cx="3246020" cy="646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+32=8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32=4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br>
                  <a:rPr lang="en-GB" b="0" dirty="0"/>
                </a:br>
                <a:endParaRPr lang="en-GB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7ACE6AE-BAAA-6BF8-3608-9A31925982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0677" y="2435051"/>
                <a:ext cx="3246020" cy="646395"/>
              </a:xfrm>
              <a:prstGeom prst="rect">
                <a:avLst/>
              </a:prstGeom>
              <a:blipFill>
                <a:blip r:embed="rId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/>
              <p:nvPr/>
            </p:nvSpPr>
            <p:spPr>
              <a:xfrm>
                <a:off x="-254432" y="2056243"/>
                <a:ext cx="3582119" cy="1188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D2FF82AF-E556-ED76-746B-B17131070C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54432" y="2056243"/>
                <a:ext cx="3582119" cy="11887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/>
              <p:nvPr/>
            </p:nvSpPr>
            <p:spPr>
              <a:xfrm>
                <a:off x="520908" y="3970929"/>
                <a:ext cx="2601688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𝑆𝑜𝑙𝑣𝑒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4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−17&gt;19</m:t>
                      </m:r>
                    </m:oMath>
                  </m:oMathPara>
                </a14:m>
                <a:endParaRPr lang="en-GB" b="0" dirty="0"/>
              </a:p>
              <a:p>
                <a:endParaRPr lang="en-GB" dirty="0"/>
              </a:p>
              <a:p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2ABF5CE-D61D-83C1-F411-817AF44924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0908" y="3970929"/>
                <a:ext cx="2601688" cy="923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>
            <a:extLst>
              <a:ext uri="{FF2B5EF4-FFF2-40B4-BE49-F238E27FC236}">
                <a16:creationId xmlns:a16="http://schemas.microsoft.com/office/drawing/2014/main" id="{6D261046-F8BC-BD58-7B5D-A2906927E7E5}"/>
              </a:ext>
            </a:extLst>
          </p:cNvPr>
          <p:cNvSpPr txBox="1"/>
          <p:nvPr/>
        </p:nvSpPr>
        <p:spPr>
          <a:xfrm>
            <a:off x="302001" y="3981069"/>
            <a:ext cx="52938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Q2)</a:t>
            </a:r>
          </a:p>
          <a:p>
            <a:endParaRPr lang="en-GB" dirty="0"/>
          </a:p>
          <a:p>
            <a:br>
              <a:rPr lang="en-GB" dirty="0"/>
            </a:br>
            <a:endParaRPr lang="en-GB" dirty="0"/>
          </a:p>
          <a:p>
            <a:r>
              <a:rPr lang="en-GB" dirty="0"/>
              <a:t>Q3)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Q4)</a:t>
            </a:r>
          </a:p>
          <a:p>
            <a:endParaRPr lang="en-GB" dirty="0"/>
          </a:p>
          <a:p>
            <a:br>
              <a:rPr lang="en-GB" dirty="0"/>
            </a:br>
            <a:endParaRPr lang="en-GB" dirty="0"/>
          </a:p>
          <a:p>
            <a:r>
              <a:rPr lang="en-GB" dirty="0"/>
              <a:t>Q5)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Q6)</a:t>
            </a:r>
          </a:p>
          <a:p>
            <a:endParaRPr lang="en-GB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D252C0C-B68A-9EB1-9BDA-2865C6295D76}"/>
              </a:ext>
            </a:extLst>
          </p:cNvPr>
          <p:cNvSpPr txBox="1"/>
          <p:nvPr/>
        </p:nvSpPr>
        <p:spPr>
          <a:xfrm>
            <a:off x="3614666" y="3970929"/>
            <a:ext cx="69884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Q7)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Q8)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Q9)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br>
              <a:rPr lang="en-GB" dirty="0"/>
            </a:br>
            <a:r>
              <a:rPr lang="en-GB" dirty="0"/>
              <a:t>Q10)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/>
              <p:nvPr/>
            </p:nvSpPr>
            <p:spPr>
              <a:xfrm>
                <a:off x="717381" y="4787232"/>
                <a:ext cx="192691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𝑀𝑎𝑘𝑒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𝑠𝑢𝑏𝑗𝑒𝑐𝑡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BFED8B1D-A274-494A-6276-6D1FC7E848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381" y="4787232"/>
                <a:ext cx="1926910" cy="646331"/>
              </a:xfrm>
              <a:prstGeom prst="rect">
                <a:avLst/>
              </a:prstGeom>
              <a:blipFill>
                <a:blip r:embed="rId6"/>
                <a:stretch>
                  <a:fillRect r="-26899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/>
              <p:nvPr/>
            </p:nvSpPr>
            <p:spPr>
              <a:xfrm>
                <a:off x="658892" y="5894515"/>
                <a:ext cx="2131447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𝑆𝑜𝑙𝑣𝑒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+8=5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5C59F98E-69A4-93CD-094C-A55DAC46EF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8892" y="5894515"/>
                <a:ext cx="2131447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/>
              <p:nvPr/>
            </p:nvSpPr>
            <p:spPr>
              <a:xfrm>
                <a:off x="383760" y="7001601"/>
                <a:ext cx="27438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𝑆𝑜𝑙𝑣𝑒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+9≤48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CABA5DC-FB6D-F397-5FF9-2342B78B39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760" y="7001601"/>
                <a:ext cx="274380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/>
              <p:nvPr/>
            </p:nvSpPr>
            <p:spPr>
              <a:xfrm>
                <a:off x="696686" y="8051201"/>
                <a:ext cx="25239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𝑀𝑎𝑘𝑒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𝑠𝑢𝑏𝑗𝑒𝑐𝑡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E1170DF4-2032-6F4E-705E-42F0F99B92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6" y="8051201"/>
                <a:ext cx="2523950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/>
              <p:nvPr/>
            </p:nvSpPr>
            <p:spPr>
              <a:xfrm>
                <a:off x="717381" y="8899036"/>
                <a:ext cx="2952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𝑆𝑜𝑙𝑣𝑒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5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≥2(3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13206E74-5F1F-53B9-D1C0-4CEE12FF1B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381" y="8899036"/>
                <a:ext cx="2952109" cy="369332"/>
              </a:xfrm>
              <a:prstGeom prst="rect">
                <a:avLst/>
              </a:prstGeom>
              <a:blipFill>
                <a:blip r:embed="rId10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/>
              <p:nvPr/>
            </p:nvSpPr>
            <p:spPr>
              <a:xfrm>
                <a:off x="4048408" y="3937335"/>
                <a:ext cx="196496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𝑀𝑎𝑘𝑒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𝑠𝑢𝑏𝑗𝑒𝑐𝑡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𝑔h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3A7E1BA5-07BD-E242-54D5-DD8E090ECD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408" y="3937335"/>
                <a:ext cx="1964965" cy="646331"/>
              </a:xfrm>
              <a:prstGeom prst="rect">
                <a:avLst/>
              </a:prstGeom>
              <a:blipFill>
                <a:blip r:embed="rId11"/>
                <a:stretch>
                  <a:fillRect l="-932" r="-25155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82DA8547-2C96-4A09-69F4-C2757D6003A6}"/>
              </a:ext>
            </a:extLst>
          </p:cNvPr>
          <p:cNvSpPr txBox="1"/>
          <p:nvPr/>
        </p:nvSpPr>
        <p:spPr>
          <a:xfrm>
            <a:off x="194129" y="3353163"/>
            <a:ext cx="65114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00FF"/>
                </a:solidFill>
              </a:rPr>
              <a:t>Remember: When solving the aim is to get the letter on its own.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/>
              <p:nvPr/>
            </p:nvSpPr>
            <p:spPr>
              <a:xfrm>
                <a:off x="3417470" y="1050944"/>
                <a:ext cx="4030964" cy="11887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+7=3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F986F79-1B24-1BCD-05F0-14839047B3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470" y="1050944"/>
                <a:ext cx="4030964" cy="11887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92BE502-81A3-BAA5-107A-6DF8A55CF657}"/>
                  </a:ext>
                </a:extLst>
              </p:cNvPr>
              <p:cNvSpPr txBox="1"/>
              <p:nvPr/>
            </p:nvSpPr>
            <p:spPr>
              <a:xfrm>
                <a:off x="1607151" y="1092236"/>
                <a:ext cx="3290962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−12≤20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≤32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92BE502-81A3-BAA5-107A-6DF8A55CF6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151" y="1092236"/>
                <a:ext cx="3290962" cy="12003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254DC86-AFA3-CEA7-A642-32AE61623EE4}"/>
                  </a:ext>
                </a:extLst>
              </p:cNvPr>
              <p:cNvSpPr txBox="1"/>
              <p:nvPr/>
            </p:nvSpPr>
            <p:spPr>
              <a:xfrm>
                <a:off x="3368495" y="2435082"/>
                <a:ext cx="412161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28=4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254DC86-AFA3-CEA7-A642-32AE61623E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8495" y="2435082"/>
                <a:ext cx="4121618" cy="646331"/>
              </a:xfrm>
              <a:prstGeom prst="rect">
                <a:avLst/>
              </a:prstGeom>
              <a:blipFill>
                <a:blip r:embed="rId14"/>
                <a:stretch>
                  <a:fillRect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AFC53-A0F3-B381-9CF7-2A3F73B82747}"/>
                  </a:ext>
                </a:extLst>
              </p:cNvPr>
              <p:cNvSpPr txBox="1"/>
              <p:nvPr/>
            </p:nvSpPr>
            <p:spPr>
              <a:xfrm>
                <a:off x="3911978" y="5051987"/>
                <a:ext cx="274380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𝑆𝑜𝑙𝑣𝑒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3&lt;3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−9&lt;33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9DAFC53-A0F3-B381-9CF7-2A3F73B82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978" y="5051987"/>
                <a:ext cx="2743808" cy="36933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608D44-8DD1-944A-3500-E8BB8B0B2FF3}"/>
                  </a:ext>
                </a:extLst>
              </p:cNvPr>
              <p:cNvSpPr txBox="1"/>
              <p:nvPr/>
            </p:nvSpPr>
            <p:spPr>
              <a:xfrm>
                <a:off x="4048408" y="5866326"/>
                <a:ext cx="2743809" cy="1170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 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𝑀𝑎𝑘𝑒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𝑡h𝑒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𝑠𝑢𝑏𝑗𝑒𝑐𝑡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𝑜𝑓</m:t>
                    </m:r>
                  </m:oMath>
                </a14:m>
                <a:endParaRPr lang="en-GB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br>
                  <a:rPr lang="en-GB" b="0" i="1" dirty="0"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F608D44-8DD1-944A-3500-E8BB8B0B2F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8408" y="5866326"/>
                <a:ext cx="2743809" cy="117038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CD9C6A-A5D4-9CB8-DDB4-0CE79A69A623}"/>
                  </a:ext>
                </a:extLst>
              </p:cNvPr>
              <p:cNvSpPr txBox="1"/>
              <p:nvPr/>
            </p:nvSpPr>
            <p:spPr>
              <a:xfrm>
                <a:off x="4130550" y="7532729"/>
                <a:ext cx="2556000" cy="768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𝑀𝑎𝑘𝑒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𝑠𝑢𝑏𝑗𝑒𝑐𝑡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</m:oMath>
                  </m:oMathPara>
                </a14:m>
                <a:br>
                  <a:rPr lang="en-GB" b="0" dirty="0"/>
                </a:br>
                <a:r>
                  <a:rPr lang="en-GB" b="0" dirty="0"/>
                  <a:t>          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1CD9C6A-A5D4-9CB8-DDB4-0CE79A69A6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0550" y="7532729"/>
                <a:ext cx="2556000" cy="768672"/>
              </a:xfrm>
              <a:prstGeom prst="rect">
                <a:avLst/>
              </a:prstGeom>
              <a:blipFill>
                <a:blip r:embed="rId17"/>
                <a:stretch>
                  <a:fillRect b="-7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2EFC426-0928-824B-F8BF-C5CA634AC8F5}"/>
              </a:ext>
            </a:extLst>
          </p:cNvPr>
          <p:cNvCxnSpPr/>
          <p:nvPr/>
        </p:nvCxnSpPr>
        <p:spPr>
          <a:xfrm>
            <a:off x="2294893" y="1018577"/>
            <a:ext cx="0" cy="21273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CD2A972-34D4-C130-9D5E-08910929DD8C}"/>
              </a:ext>
            </a:extLst>
          </p:cNvPr>
          <p:cNvCxnSpPr/>
          <p:nvPr/>
        </p:nvCxnSpPr>
        <p:spPr>
          <a:xfrm>
            <a:off x="2294893" y="2292565"/>
            <a:ext cx="439165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54C7CA-E2F2-E09A-F089-0368AC15CA8A}"/>
              </a:ext>
            </a:extLst>
          </p:cNvPr>
          <p:cNvCxnSpPr/>
          <p:nvPr/>
        </p:nvCxnSpPr>
        <p:spPr>
          <a:xfrm>
            <a:off x="4262273" y="1018577"/>
            <a:ext cx="0" cy="1273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94EF5C8-9E50-B1CF-8402-7AC219220AAE}"/>
              </a:ext>
            </a:extLst>
          </p:cNvPr>
          <p:cNvCxnSpPr>
            <a:cxnSpLocks/>
          </p:cNvCxnSpPr>
          <p:nvPr/>
        </p:nvCxnSpPr>
        <p:spPr>
          <a:xfrm flipV="1">
            <a:off x="4048408" y="2639370"/>
            <a:ext cx="826115" cy="3398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6045114" y="228353"/>
            <a:ext cx="529389" cy="409072"/>
          </a:xfrm>
          <a:prstGeom prst="rect">
            <a:avLst/>
          </a:prstGeom>
        </p:spPr>
      </p:pic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256213" y="217983"/>
            <a:ext cx="529389" cy="40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50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D68C2D-D741-4657-3361-69607F9BEBB5}"/>
              </a:ext>
            </a:extLst>
          </p:cNvPr>
          <p:cNvSpPr/>
          <p:nvPr/>
        </p:nvSpPr>
        <p:spPr>
          <a:xfrm>
            <a:off x="174171" y="105029"/>
            <a:ext cx="6534150" cy="9695941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9FC667-1286-B0D2-9F80-346F910F04F4}"/>
              </a:ext>
            </a:extLst>
          </p:cNvPr>
          <p:cNvSpPr txBox="1"/>
          <p:nvPr/>
        </p:nvSpPr>
        <p:spPr>
          <a:xfrm>
            <a:off x="391886" y="435429"/>
            <a:ext cx="74295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Q11)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r>
              <a:rPr lang="en-GB" dirty="0"/>
              <a:t>Q12)</a:t>
            </a:r>
            <a:br>
              <a:rPr lang="en-GB" dirty="0"/>
            </a:br>
            <a:br>
              <a:rPr lang="en-GB" dirty="0"/>
            </a:br>
            <a:br>
              <a:rPr lang="en-GB" dirty="0"/>
            </a:br>
            <a:br>
              <a:rPr lang="en-GB" dirty="0"/>
            </a:br>
            <a:endParaRPr lang="en-GB" dirty="0"/>
          </a:p>
          <a:p>
            <a:br>
              <a:rPr lang="en-GB" dirty="0"/>
            </a:br>
            <a:br>
              <a:rPr lang="en-GB" dirty="0"/>
            </a:br>
            <a:r>
              <a:rPr lang="en-GB" dirty="0"/>
              <a:t>Q13)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Q14)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CB8064F-1113-ADB5-FB9F-A9F2E2B961D1}"/>
                  </a:ext>
                </a:extLst>
              </p:cNvPr>
              <p:cNvSpPr txBox="1"/>
              <p:nvPr/>
            </p:nvSpPr>
            <p:spPr>
              <a:xfrm>
                <a:off x="902605" y="435429"/>
                <a:ext cx="26969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𝑆𝑜𝑙𝑣𝑒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5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−2=3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9CB8064F-1113-ADB5-FB9F-A9F2E2B961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2605" y="435429"/>
                <a:ext cx="2696936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F38F10-57C4-3F92-44BA-87F5AF5AA54C}"/>
                  </a:ext>
                </a:extLst>
              </p:cNvPr>
              <p:cNvSpPr txBox="1"/>
              <p:nvPr/>
            </p:nvSpPr>
            <p:spPr>
              <a:xfrm>
                <a:off x="-519794" y="1671971"/>
                <a:ext cx="5164364" cy="6164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𝑆𝑜𝑙𝑣𝑒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en-GB" b="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6DF38F10-57C4-3F92-44BA-87F5AF5AA5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19794" y="1671971"/>
                <a:ext cx="5164364" cy="61645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D618ACE-CDAC-04C6-5F4E-20F66497B572}"/>
                  </a:ext>
                </a:extLst>
              </p:cNvPr>
              <p:cNvSpPr txBox="1"/>
              <p:nvPr/>
            </p:nvSpPr>
            <p:spPr>
              <a:xfrm>
                <a:off x="1017359" y="5421344"/>
                <a:ext cx="2756355" cy="6463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𝑀𝑎𝑘𝑒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𝑠𝑢𝑏𝑗𝑒𝑐𝑡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:</m:t>
                      </m:r>
                    </m:oMath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𝑎𝑏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−2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𝑏𝑐</m:t>
                      </m:r>
                    </m:oMath>
                  </m:oMathPara>
                </a14:m>
                <a:br>
                  <a:rPr lang="en-GB" b="0" i="1" dirty="0">
                    <a:latin typeface="Cambria Math" panose="02040503050406030204" pitchFamily="18" charset="0"/>
                  </a:rPr>
                </a:br>
                <a:endParaRPr lang="en-GB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D618ACE-CDAC-04C6-5F4E-20F66497B5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359" y="5421344"/>
                <a:ext cx="2756355" cy="64639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21E83C-29F6-4ED3-C7C2-F9BC3A574170}"/>
                  </a:ext>
                </a:extLst>
              </p:cNvPr>
              <p:cNvSpPr txBox="1"/>
              <p:nvPr/>
            </p:nvSpPr>
            <p:spPr>
              <a:xfrm>
                <a:off x="1047750" y="3681718"/>
                <a:ext cx="2551791" cy="7384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𝑀𝑎𝑘𝑒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𝑡h𝑒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𝑠𝑢𝑏𝑗𝑒𝑐𝑡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</m:oMath>
                  </m:oMathPara>
                </a14:m>
                <a:br>
                  <a:rPr lang="en-GB" b="0" i="1" dirty="0"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𝑥𝑦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21E83C-29F6-4ED3-C7C2-F9BC3A5741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750" y="3681718"/>
                <a:ext cx="2551791" cy="738472"/>
              </a:xfrm>
              <a:prstGeom prst="rect">
                <a:avLst/>
              </a:prstGeom>
              <a:blipFill>
                <a:blip r:embed="rId7"/>
                <a:stretch>
                  <a:fillRect b="-8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 descr="Icon&#10;&#10;Description automatically generated">
            <a:extLst>
              <a:ext uri="{FF2B5EF4-FFF2-40B4-BE49-F238E27FC236}">
                <a16:creationId xmlns:a16="http://schemas.microsoft.com/office/drawing/2014/main" id="{9A47A271-41A2-E00C-8D0F-53E2E0C5C98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5" t="24295" r="17675" b="23313"/>
          <a:stretch/>
        </p:blipFill>
        <p:spPr>
          <a:xfrm>
            <a:off x="5840271" y="9199440"/>
            <a:ext cx="529389" cy="40907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C10A49-86E7-667F-0561-564EDBC4B7F5}"/>
              </a:ext>
            </a:extLst>
          </p:cNvPr>
          <p:cNvSpPr txBox="1"/>
          <p:nvPr/>
        </p:nvSpPr>
        <p:spPr>
          <a:xfrm>
            <a:off x="537882" y="7651376"/>
            <a:ext cx="3859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Ask Absolute- </a:t>
            </a:r>
          </a:p>
        </p:txBody>
      </p:sp>
    </p:spTree>
    <p:extLst>
      <p:ext uri="{BB962C8B-B14F-4D97-AF65-F5344CB8AC3E}">
        <p14:creationId xmlns:p14="http://schemas.microsoft.com/office/powerpoint/2010/main" val="5152679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2075</TotalTime>
  <Words>314</Words>
  <Application>Microsoft Office PowerPoint</Application>
  <PresentationFormat>A4 Paper (210x297 mm)</PresentationFormat>
  <Paragraphs>63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</dc:creator>
  <cp:lastModifiedBy>Holly Smyth</cp:lastModifiedBy>
  <cp:revision>38</cp:revision>
  <cp:lastPrinted>2022-09-12T09:09:32Z</cp:lastPrinted>
  <dcterms:created xsi:type="dcterms:W3CDTF">2022-09-01T19:08:02Z</dcterms:created>
  <dcterms:modified xsi:type="dcterms:W3CDTF">2023-01-17T22:55:03Z</dcterms:modified>
</cp:coreProperties>
</file>