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73" r:id="rId4"/>
    <p:sldId id="274" r:id="rId5"/>
    <p:sldId id="271" r:id="rId6"/>
    <p:sldId id="278" r:id="rId7"/>
    <p:sldId id="276" r:id="rId8"/>
    <p:sldId id="259" r:id="rId9"/>
    <p:sldId id="282" r:id="rId10"/>
    <p:sldId id="281" r:id="rId11"/>
    <p:sldId id="262" r:id="rId12"/>
    <p:sldId id="284" r:id="rId13"/>
    <p:sldId id="263" r:id="rId14"/>
    <p:sldId id="279" r:id="rId15"/>
    <p:sldId id="265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F59"/>
    <a:srgbClr val="38B5EA"/>
    <a:srgbClr val="AFE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15" d="100"/>
          <a:sy n="115" d="100"/>
        </p:scale>
        <p:origin x="92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95747-B720-84F2-10E8-8BF35BEAE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9374" y="2903848"/>
            <a:ext cx="8888626" cy="950913"/>
          </a:xfrm>
        </p:spPr>
        <p:txBody>
          <a:bodyPr anchor="b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Solomon Sans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767A96-5CCB-B8DF-3D2F-183EB78941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9374" y="4054093"/>
            <a:ext cx="8888626" cy="365126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rgbClr val="38B5EA"/>
                </a:solidFill>
                <a:latin typeface="Solomon Sans Normal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A9CA-A129-BB9D-4E90-33D03A1F34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79374" y="4602728"/>
            <a:ext cx="2743200" cy="365125"/>
          </a:xfrm>
        </p:spPr>
        <p:txBody>
          <a:bodyPr/>
          <a:lstStyle>
            <a:lvl1pPr>
              <a:defRPr>
                <a:solidFill>
                  <a:srgbClr val="AFE44E"/>
                </a:solidFill>
              </a:defRPr>
            </a:lvl1pPr>
          </a:lstStyle>
          <a:p>
            <a:fld id="{25DE44D6-32A5-184F-9208-8427AE505D37}" type="datetimeFigureOut">
              <a:rPr lang="en-US" smtClean="0"/>
              <a:pPr/>
              <a:t>2/8/23</a:t>
            </a:fld>
            <a:endParaRPr lang="en-US" dirty="0"/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3CC60385-6BD2-8681-B7FF-C29E58AAAC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79374" y="5151362"/>
            <a:ext cx="845073" cy="48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97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141FF-CDA2-A80C-C1BA-1C6E50C44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6" y="406679"/>
            <a:ext cx="1127759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AB402-07C0-BB08-06E5-BC71D45D3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071" y="1837500"/>
            <a:ext cx="11250881" cy="40526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FCFB6-E61A-E9FE-0383-784F4A08E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44D6-32A5-184F-9208-8427AE505D37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9AEDA-5F75-FEDD-DCE8-0A356266F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C1675-177E-4E12-FDE2-03103A3F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8719" y="6356350"/>
            <a:ext cx="2516580" cy="365125"/>
          </a:xfrm>
        </p:spPr>
        <p:txBody>
          <a:bodyPr/>
          <a:lstStyle/>
          <a:p>
            <a:fld id="{5593EC5A-B9CF-A04C-BAAB-5B282FECD41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3E69E2CC-BEF2-641F-A8E2-3ECC5828F5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6401" y="6100676"/>
            <a:ext cx="814490" cy="46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6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141FF-CDA2-A80C-C1BA-1C6E50C44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6" y="406679"/>
            <a:ext cx="1127759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AB402-07C0-BB08-06E5-BC71D45D3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071" y="1837500"/>
            <a:ext cx="11250881" cy="40526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FCFB6-E61A-E9FE-0383-784F4A08E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44D6-32A5-184F-9208-8427AE505D37}" type="datetimeFigureOut">
              <a:rPr lang="en-US" smtClean="0"/>
              <a:t>2/8/23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9AEDA-5F75-FEDD-DCE8-0A356266F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C1675-177E-4E12-FDE2-03103A3F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8719" y="6356350"/>
            <a:ext cx="2516580" cy="365125"/>
          </a:xfrm>
        </p:spPr>
        <p:txBody>
          <a:bodyPr/>
          <a:lstStyle/>
          <a:p>
            <a:fld id="{5593EC5A-B9CF-A04C-BAAB-5B282FECD41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69E2CC-BEF2-641F-A8E2-3ECC5828F5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56401" y="6100676"/>
            <a:ext cx="814490" cy="4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47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95747-B720-84F2-10E8-8BF35BEAE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383" y="2724132"/>
            <a:ext cx="9144000" cy="1029004"/>
          </a:xfrm>
        </p:spPr>
        <p:txBody>
          <a:bodyPr anchor="b">
            <a:normAutofit/>
          </a:bodyPr>
          <a:lstStyle>
            <a:lvl1pPr algn="l">
              <a:defRPr sz="5400" b="1" i="0">
                <a:solidFill>
                  <a:schemeClr val="bg1"/>
                </a:solidFill>
                <a:latin typeface="Solomon Sans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767A96-5CCB-B8DF-3D2F-183EB78941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1383" y="3907269"/>
            <a:ext cx="9144000" cy="296241"/>
          </a:xfrm>
        </p:spPr>
        <p:txBody>
          <a:bodyPr>
            <a:normAutofit/>
          </a:bodyPr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Solomon Sans SemiBold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21167C-B470-6E3E-5189-3BCCEFF050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56401" y="6100676"/>
            <a:ext cx="814490" cy="46994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542DED-29E1-3733-9349-19C5A3C6E4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513" y="4381192"/>
            <a:ext cx="9143870" cy="1230402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452989-22C7-09A9-0CCE-38E62F6D5023}"/>
              </a:ext>
            </a:extLst>
          </p:cNvPr>
          <p:cNvSpPr/>
          <p:nvPr userDrawn="1"/>
        </p:nvSpPr>
        <p:spPr>
          <a:xfrm>
            <a:off x="671383" y="5868791"/>
            <a:ext cx="1673652" cy="23188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1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95747-B720-84F2-10E8-8BF35BEAE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383" y="2724132"/>
            <a:ext cx="9144000" cy="1029004"/>
          </a:xfrm>
        </p:spPr>
        <p:txBody>
          <a:bodyPr anchor="b">
            <a:normAutofit/>
          </a:bodyPr>
          <a:lstStyle>
            <a:lvl1pPr algn="l">
              <a:defRPr sz="5400" b="1" i="0">
                <a:solidFill>
                  <a:schemeClr val="tx1"/>
                </a:solidFill>
                <a:latin typeface="Solomon Sans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767A96-5CCB-B8DF-3D2F-183EB78941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1383" y="3907269"/>
            <a:ext cx="9144000" cy="296241"/>
          </a:xfrm>
        </p:spPr>
        <p:txBody>
          <a:bodyPr>
            <a:normAutofit/>
          </a:bodyPr>
          <a:lstStyle>
            <a:lvl1pPr marL="0" indent="0" algn="l">
              <a:buNone/>
              <a:defRPr sz="1600" b="1" i="0">
                <a:solidFill>
                  <a:schemeClr val="accent1"/>
                </a:solidFill>
                <a:latin typeface="Solomon Sans SemiBold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21167C-B470-6E3E-5189-3BCCEFF050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56402" y="6100676"/>
            <a:ext cx="814488" cy="46994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542DED-29E1-3733-9349-19C5A3C6E4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513" y="4381192"/>
            <a:ext cx="9143870" cy="1230402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6BC5EB-C16D-7260-63CB-72D23BE9BDCE}"/>
              </a:ext>
            </a:extLst>
          </p:cNvPr>
          <p:cNvSpPr/>
          <p:nvPr userDrawn="1"/>
        </p:nvSpPr>
        <p:spPr>
          <a:xfrm>
            <a:off x="671383" y="5868791"/>
            <a:ext cx="1673652" cy="23188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52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21188-1DDC-D674-A252-8472E8B43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5" y="374743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A5A8C-8473-259A-2A02-862953157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08AC3-3809-17C9-941F-E4EA665D7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30171-0370-1C40-C94D-845300FC5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44D6-32A5-184F-9208-8427AE505D37}" type="datetimeFigureOut">
              <a:rPr lang="en-US" smtClean="0"/>
              <a:t>2/8/23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CD8A1-52C2-73F5-9F50-F5A63E99E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D0413-327F-36F3-915F-2F288524C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EC5A-B9CF-A04C-BAAB-5B282FECD41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3C5674EC-1C4B-4EB7-72BA-1738321EC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6401" y="6100676"/>
            <a:ext cx="814490" cy="46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25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2DCA6-9FAA-8492-C59D-92F4F6B2D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650" y="378175"/>
            <a:ext cx="10515600" cy="1325563"/>
          </a:xfrm>
        </p:spPr>
        <p:txBody>
          <a:bodyPr/>
          <a:lstStyle>
            <a:lvl1pPr>
              <a:defRPr b="1" i="0">
                <a:latin typeface="Solomon Sans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F5CFF-4B54-1A82-9C9A-F359689B4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B2A22F-2BDF-F6D6-B2F3-9D55F9A54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AB3AA9-4F7B-EAA4-0FCE-D9EEB381C4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672114-AABB-832E-7AB6-3A247E2FCF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3A9B93B0-E9E1-9C1C-1D15-49E42C69FF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6401" y="6100676"/>
            <a:ext cx="814490" cy="469947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2BF047D-7F30-70EC-DC4F-B23994411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44D6-32A5-184F-9208-8427AE505D37}" type="datetimeFigureOut">
              <a:rPr lang="en-US" smtClean="0"/>
              <a:pPr/>
              <a:t>2/8/23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55B2FF6-175B-6FD1-5B47-D82EDFE1A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DC8322-2CBD-377F-BE4D-FC2700BF9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EC5A-B9CF-A04C-BAAB-5B282FECD4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753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2DCA6-9FAA-8492-C59D-92F4F6B2D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650" y="378175"/>
            <a:ext cx="10515600" cy="1325563"/>
          </a:xfrm>
        </p:spPr>
        <p:txBody>
          <a:bodyPr/>
          <a:lstStyle>
            <a:lvl1pPr>
              <a:defRPr b="1" i="0">
                <a:latin typeface="Solomon Sans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F5CFF-4B54-1A82-9C9A-F359689B4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31988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B2A22F-2BDF-F6D6-B2F3-9D55F9A54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319881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3A9B93B0-E9E1-9C1C-1D15-49E42C69FF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6401" y="6100676"/>
            <a:ext cx="814490" cy="469947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E5ED9E1-205B-6797-E147-8938EE972A5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48688" y="1681163"/>
            <a:ext cx="31988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244DD32-AB50-F889-3072-F294E3E9A37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48688" y="2505075"/>
            <a:ext cx="319881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FE6E128-0D05-CB4C-0779-03E6E20F8296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797914" y="1681163"/>
            <a:ext cx="31988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14ACC71-ACED-E658-1CBE-F7380E3E3145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797914" y="2505075"/>
            <a:ext cx="319881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51D65DD3-3162-A87B-6D2A-67108C23B9A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25DE44D6-32A5-184F-9208-8427AE505D37}" type="datetimeFigureOut">
              <a:rPr lang="en-US" smtClean="0"/>
              <a:pPr/>
              <a:t>2/8/23</a:t>
            </a:fld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889AB5F-3239-D949-116D-C2A9D9C2A6D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856441BD-AC73-6239-6B47-86D8D11473C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593EC5A-B9CF-A04C-BAAB-5B282FECD4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70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21188-1DDC-D674-A252-8472E8B43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2539"/>
            <a:ext cx="10515600" cy="1323809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Solomon Sans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A5A8C-8473-259A-2A02-862953157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100026"/>
            <a:ext cx="5181600" cy="2934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08AC3-3809-17C9-941F-E4EA665D7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100026"/>
            <a:ext cx="5181600" cy="293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30171-0370-1C40-C94D-845300FC5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44D6-32A5-184F-9208-8427AE505D37}" type="datetimeFigureOut">
              <a:rPr lang="en-US" smtClean="0"/>
              <a:t>2/8/23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CD8A1-52C2-73F5-9F50-F5A63E99E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D0413-327F-36F3-915F-2F288524C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EC5A-B9CF-A04C-BAAB-5B282FECD41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EBF60F6C-F292-1506-B2D6-CA40C8C5A7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6401" y="6100676"/>
            <a:ext cx="814490" cy="46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22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21188-1DDC-D674-A252-8472E8B43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2539"/>
            <a:ext cx="10515600" cy="1323809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Solomon Sans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A5A8C-8473-259A-2A02-862953157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100026"/>
            <a:ext cx="5181600" cy="2934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08AC3-3809-17C9-941F-E4EA665D7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100026"/>
            <a:ext cx="5181600" cy="293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30171-0370-1C40-C94D-845300FC5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44D6-32A5-184F-9208-8427AE505D37}" type="datetimeFigureOut">
              <a:rPr lang="en-US" smtClean="0"/>
              <a:t>2/8/23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CD8A1-52C2-73F5-9F50-F5A63E99E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D0413-327F-36F3-915F-2F288524C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EC5A-B9CF-A04C-BAAB-5B282FECD41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EBF60F6C-F292-1506-B2D6-CA40C8C5A7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6401" y="6100676"/>
            <a:ext cx="814490" cy="46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2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21188-1DDC-D674-A252-8472E8B43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2539"/>
            <a:ext cx="10515600" cy="1323809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Solomon Sans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A5A8C-8473-259A-2A02-862953157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100026"/>
            <a:ext cx="5181600" cy="2934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08AC3-3809-17C9-941F-E4EA665D7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100026"/>
            <a:ext cx="5181600" cy="293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30171-0370-1C40-C94D-845300FC5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44D6-32A5-184F-9208-8427AE505D37}" type="datetimeFigureOut">
              <a:rPr lang="en-US" smtClean="0"/>
              <a:t>2/8/23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CD8A1-52C2-73F5-9F50-F5A63E99E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D0413-327F-36F3-915F-2F288524C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EC5A-B9CF-A04C-BAAB-5B282FECD41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EBF60F6C-F292-1506-B2D6-CA40C8C5A7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6401" y="6100676"/>
            <a:ext cx="814490" cy="46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2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95747-B720-84F2-10E8-8BF35BEAE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5470" y="2903848"/>
            <a:ext cx="8888626" cy="950913"/>
          </a:xfrm>
        </p:spPr>
        <p:txBody>
          <a:bodyPr anchor="b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Solomon Sans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767A96-5CCB-B8DF-3D2F-183EB78941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65470" y="4054093"/>
            <a:ext cx="8888626" cy="365126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rgbClr val="38B5EA"/>
                </a:solidFill>
                <a:latin typeface="Solomon Sans Normal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A9CA-A129-BB9D-4E90-33D03A1F34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65470" y="4602728"/>
            <a:ext cx="2743200" cy="365125"/>
          </a:xfrm>
        </p:spPr>
        <p:txBody>
          <a:bodyPr/>
          <a:lstStyle>
            <a:lvl1pPr>
              <a:defRPr>
                <a:solidFill>
                  <a:srgbClr val="AFE44E"/>
                </a:solidFill>
              </a:defRPr>
            </a:lvl1pPr>
          </a:lstStyle>
          <a:p>
            <a:fld id="{25DE44D6-32A5-184F-9208-8427AE505D37}" type="datetimeFigureOut">
              <a:rPr lang="en-US" smtClean="0"/>
              <a:pPr/>
              <a:t>2/8/23</a:t>
            </a:fld>
            <a:endParaRPr lang="en-US" dirty="0"/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3CC60385-6BD2-8681-B7FF-C29E58AAAC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65470" y="5151362"/>
            <a:ext cx="845073" cy="48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17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21188-1DDC-D674-A252-8472E8B43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2539"/>
            <a:ext cx="10515600" cy="1323809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Solomon Sans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A5A8C-8473-259A-2A02-862953157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100026"/>
            <a:ext cx="5181600" cy="2934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08AC3-3809-17C9-941F-E4EA665D7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100026"/>
            <a:ext cx="5181600" cy="293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30171-0370-1C40-C94D-845300FC5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44D6-32A5-184F-9208-8427AE505D37}" type="datetimeFigureOut">
              <a:rPr lang="en-US" smtClean="0"/>
              <a:t>2/8/23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CD8A1-52C2-73F5-9F50-F5A63E99E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D0413-327F-36F3-915F-2F288524C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EC5A-B9CF-A04C-BAAB-5B282FECD41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EBF60F6C-F292-1506-B2D6-CA40C8C5A7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6401" y="6100676"/>
            <a:ext cx="814490" cy="46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78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47E8-D7D2-6595-BA35-BD34BAE8E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684" y="2090058"/>
            <a:ext cx="7261287" cy="1619436"/>
          </a:xfrm>
        </p:spPr>
        <p:txBody>
          <a:bodyPr>
            <a:noAutofit/>
          </a:bodyPr>
          <a:lstStyle>
            <a:lvl1pPr>
              <a:defRPr sz="6600" b="1" i="0">
                <a:solidFill>
                  <a:schemeClr val="accent4"/>
                </a:solidFill>
                <a:latin typeface="Solomon Sans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143C1176-DBD3-6A39-8637-AA36809159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6401" y="6100676"/>
            <a:ext cx="814490" cy="469947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A07545-2BEA-FD5E-EF59-F420879913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3895725"/>
            <a:ext cx="5693229" cy="569398"/>
          </a:xfrm>
        </p:spPr>
        <p:txBody>
          <a:bodyPr/>
          <a:lstStyle>
            <a:lvl1pPr marL="0" indent="0">
              <a:buNone/>
              <a:defRPr b="0" i="0">
                <a:latin typeface="Solomon Sans Normal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Shape, square&#10;&#10;Description automatically generated">
            <a:extLst>
              <a:ext uri="{FF2B5EF4-FFF2-40B4-BE49-F238E27FC236}">
                <a16:creationId xmlns:a16="http://schemas.microsoft.com/office/drawing/2014/main" id="{0DAF2E4D-808E-27B1-2A3B-C6DF516D80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684" y="4752229"/>
            <a:ext cx="1258207" cy="23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3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47E8-D7D2-6595-BA35-BD34BAE8E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1601FA-68DB-2054-0356-F358D5E3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44D6-32A5-184F-9208-8427AE505D37}" type="datetimeFigureOut">
              <a:rPr lang="en-US" smtClean="0"/>
              <a:t>2/8/23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0ACD4E-0878-A079-E00A-1695F2751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FC8887-EADF-6264-E926-D7022A8E6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EC5A-B9CF-A04C-BAAB-5B282FECD41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143C1176-DBD3-6A39-8637-AA36809159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6401" y="6100676"/>
            <a:ext cx="814490" cy="46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97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AA1B26-01F0-FD80-0D1A-F450F138D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44D6-32A5-184F-9208-8427AE505D37}" type="datetimeFigureOut">
              <a:rPr lang="en-US" smtClean="0"/>
              <a:t>2/8/23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C13126-72BA-B8CA-8D60-D854FEB7A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D6CAD-7F4D-C82D-3081-8D716E9E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EC5A-B9CF-A04C-BAAB-5B282FECD41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0E68C004-B2D2-DCD5-ED29-6D4A0DF81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6401" y="6100676"/>
            <a:ext cx="814490" cy="46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25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8F705-A3F4-2D71-8939-07B43242F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F7C27-663B-097B-96ED-903F05DE5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D547C-D037-EF22-EB67-FF97D4018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E2603-A3AE-023E-3BCC-D258F502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44D6-32A5-184F-9208-8427AE505D37}" type="datetimeFigureOut">
              <a:rPr lang="en-US" smtClean="0"/>
              <a:t>2/8/23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CFA11-7FB7-6163-2A95-2149BF6D0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E1918-BB04-89E9-1FDB-1FBE2AD7D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EC5A-B9CF-A04C-BAAB-5B282FECD41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1A703482-B599-68F2-6E15-8528176DB4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6401" y="6100676"/>
            <a:ext cx="814490" cy="46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513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8F705-A3F4-2D71-8939-07B43242F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354" y="1822220"/>
            <a:ext cx="4341030" cy="1711531"/>
          </a:xfrm>
        </p:spPr>
        <p:txBody>
          <a:bodyPr anchor="b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Solomon Sans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F7C27-663B-097B-96ED-903F05DE5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808" y="2125683"/>
            <a:ext cx="4669580" cy="37353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D547C-D037-EF22-EB67-FF97D4018B1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8354" y="3755357"/>
            <a:ext cx="4242851" cy="233310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Solomon Sans Normal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E2603-A3AE-023E-3BCC-D258F502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FE44E"/>
                </a:solidFill>
              </a:defRPr>
            </a:lvl1pPr>
          </a:lstStyle>
          <a:p>
            <a:fld id="{25DE44D6-32A5-184F-9208-8427AE505D37}" type="datetimeFigureOut">
              <a:rPr lang="en-US" smtClean="0"/>
              <a:pPr/>
              <a:t>2/8/23</a:t>
            </a:fld>
            <a:endParaRPr lang="en-US" dirty="0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1A703482-B599-68F2-6E15-8528176DB4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6401" y="6100676"/>
            <a:ext cx="814490" cy="469947"/>
          </a:xfrm>
          <a:prstGeom prst="rect">
            <a:avLst/>
          </a:prstGeom>
        </p:spPr>
      </p:pic>
      <p:pic>
        <p:nvPicPr>
          <p:cNvPr id="9" name="Picture 8" descr="Shape, square&#10;&#10;Description automatically generated">
            <a:extLst>
              <a:ext uri="{FF2B5EF4-FFF2-40B4-BE49-F238E27FC236}">
                <a16:creationId xmlns:a16="http://schemas.microsoft.com/office/drawing/2014/main" id="{03731E67-566C-6B89-8C3A-B480A0C3D9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8354" y="4134712"/>
            <a:ext cx="1258207" cy="23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058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8F705-A3F4-2D71-8939-07B43242F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354" y="2167020"/>
            <a:ext cx="4341030" cy="1711531"/>
          </a:xfrm>
        </p:spPr>
        <p:txBody>
          <a:bodyPr anchor="b">
            <a:noAutofit/>
          </a:bodyPr>
          <a:lstStyle>
            <a:lvl1pPr>
              <a:defRPr sz="4000" b="1" i="0">
                <a:solidFill>
                  <a:schemeClr val="tx1"/>
                </a:solidFill>
                <a:latin typeface="Solomon Sans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F7C27-663B-097B-96ED-903F05DE5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808" y="2125683"/>
            <a:ext cx="4669580" cy="37353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D547C-D037-EF22-EB67-FF97D4018B1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8354" y="4062057"/>
            <a:ext cx="4242851" cy="233310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Solomon Sans Normal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E2603-A3AE-023E-3BCC-D258F502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DE44D6-32A5-184F-9208-8427AE505D37}" type="datetimeFigureOut">
              <a:rPr lang="en-US" smtClean="0"/>
              <a:pPr/>
              <a:t>2/8/23</a:t>
            </a:fld>
            <a:endParaRPr lang="en-US" dirty="0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1A703482-B599-68F2-6E15-8528176DB4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6401" y="6100676"/>
            <a:ext cx="814490" cy="46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57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8F705-A3F4-2D71-8939-07B43242F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354" y="1822220"/>
            <a:ext cx="4341030" cy="1711531"/>
          </a:xfrm>
        </p:spPr>
        <p:txBody>
          <a:bodyPr anchor="b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Solomon Sans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F7C27-663B-097B-96ED-903F05DE5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808" y="2125683"/>
            <a:ext cx="4669580" cy="37353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D547C-D037-EF22-EB67-FF97D4018B1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8354" y="3755357"/>
            <a:ext cx="4242851" cy="233310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Solomon Sans Normal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E2603-A3AE-023E-3BCC-D258F502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DE44D6-32A5-184F-9208-8427AE505D37}" type="datetimeFigureOut">
              <a:rPr lang="en-US" smtClean="0"/>
              <a:pPr/>
              <a:t>2/8/23</a:t>
            </a:fld>
            <a:endParaRPr lang="en-US" dirty="0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1A703482-B599-68F2-6E15-8528176DB4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6401" y="6100676"/>
            <a:ext cx="814490" cy="46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14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95747-B720-84F2-10E8-8BF35BEAE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5470" y="2903848"/>
            <a:ext cx="8888626" cy="950913"/>
          </a:xfrm>
        </p:spPr>
        <p:txBody>
          <a:bodyPr anchor="b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Solomon Sans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767A96-5CCB-B8DF-3D2F-183EB78941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65470" y="4054093"/>
            <a:ext cx="8888626" cy="365126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rgbClr val="38B5EA"/>
                </a:solidFill>
                <a:latin typeface="Solomon Sans Normal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A9CA-A129-BB9D-4E90-33D03A1F34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65470" y="4602728"/>
            <a:ext cx="2743200" cy="365125"/>
          </a:xfrm>
        </p:spPr>
        <p:txBody>
          <a:bodyPr/>
          <a:lstStyle>
            <a:lvl1pPr>
              <a:defRPr>
                <a:solidFill>
                  <a:srgbClr val="AFE44E"/>
                </a:solidFill>
              </a:defRPr>
            </a:lvl1pPr>
          </a:lstStyle>
          <a:p>
            <a:fld id="{25DE44D6-32A5-184F-9208-8427AE505D37}" type="datetimeFigureOut">
              <a:rPr lang="en-US" smtClean="0"/>
              <a:pPr/>
              <a:t>2/8/23</a:t>
            </a:fld>
            <a:endParaRPr lang="en-US" dirty="0"/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3CC60385-6BD2-8681-B7FF-C29E58AAAC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65470" y="5151362"/>
            <a:ext cx="845073" cy="48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95747-B720-84F2-10E8-8BF35BEAE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5470" y="2903848"/>
            <a:ext cx="8888626" cy="950913"/>
          </a:xfrm>
        </p:spPr>
        <p:txBody>
          <a:bodyPr anchor="b">
            <a:noAutofit/>
          </a:bodyPr>
          <a:lstStyle>
            <a:lvl1pPr algn="l">
              <a:defRPr sz="4400" b="1" i="0">
                <a:solidFill>
                  <a:schemeClr val="tx1"/>
                </a:solidFill>
                <a:latin typeface="Solomon Sans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767A96-5CCB-B8DF-3D2F-183EB78941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65470" y="4054093"/>
            <a:ext cx="8888626" cy="365126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Solomon Sans Normal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A9CA-A129-BB9D-4E90-33D03A1F34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65470" y="4602728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DE44D6-32A5-184F-9208-8427AE505D37}" type="datetimeFigureOut">
              <a:rPr lang="en-US" smtClean="0"/>
              <a:pPr/>
              <a:t>2/8/23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C60385-6BD2-8681-B7FF-C29E58AAAC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65470" y="5151362"/>
            <a:ext cx="845073" cy="48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1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95747-B720-84F2-10E8-8BF35BEAE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0326" y="2478087"/>
            <a:ext cx="8888626" cy="950913"/>
          </a:xfrm>
        </p:spPr>
        <p:txBody>
          <a:bodyPr anchor="b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Solomon Sans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767A96-5CCB-B8DF-3D2F-183EB78941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0326" y="3628332"/>
            <a:ext cx="8888626" cy="365126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rgbClr val="38B5EA"/>
                </a:solidFill>
                <a:latin typeface="Solomon Sans Normal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A9CA-A129-BB9D-4E90-33D03A1F34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0326" y="4176967"/>
            <a:ext cx="2743200" cy="365125"/>
          </a:xfrm>
        </p:spPr>
        <p:txBody>
          <a:bodyPr/>
          <a:lstStyle>
            <a:lvl1pPr>
              <a:defRPr>
                <a:solidFill>
                  <a:srgbClr val="AFE44E"/>
                </a:solidFill>
              </a:defRPr>
            </a:lvl1pPr>
          </a:lstStyle>
          <a:p>
            <a:fld id="{25DE44D6-32A5-184F-9208-8427AE505D37}" type="datetimeFigureOut">
              <a:rPr lang="en-US" smtClean="0"/>
              <a:pPr/>
              <a:t>2/8/23</a:t>
            </a:fld>
            <a:endParaRPr lang="en-US" dirty="0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B25918E-29B6-1CD0-9F82-C3E50AF76B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0207" y="4782690"/>
            <a:ext cx="2471348" cy="49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32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95747-B720-84F2-10E8-8BF35BEAE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5355" y="2580640"/>
            <a:ext cx="3934691" cy="1264754"/>
          </a:xfrm>
        </p:spPr>
        <p:txBody>
          <a:bodyPr anchor="b">
            <a:noAutofit/>
          </a:bodyPr>
          <a:lstStyle>
            <a:lvl1pPr algn="l">
              <a:defRPr sz="3600" b="1" i="0">
                <a:solidFill>
                  <a:schemeClr val="accent3"/>
                </a:solidFill>
                <a:latin typeface="Solomon Sans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767A96-5CCB-B8DF-3D2F-183EB78941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45355" y="3952379"/>
            <a:ext cx="5569527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rgbClr val="38B5EA"/>
                </a:solidFill>
                <a:latin typeface="Solomon Sans Normal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E3BA81D4-5C73-1E34-0929-B61E37570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7512" y="2333586"/>
            <a:ext cx="4366524" cy="25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6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95747-B720-84F2-10E8-8BF35BEAE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5355" y="2580640"/>
            <a:ext cx="3934691" cy="1264754"/>
          </a:xfrm>
        </p:spPr>
        <p:txBody>
          <a:bodyPr anchor="b">
            <a:noAutofit/>
          </a:bodyPr>
          <a:lstStyle>
            <a:lvl1pPr algn="l">
              <a:defRPr sz="3600" b="1" i="0">
                <a:solidFill>
                  <a:schemeClr val="bg1"/>
                </a:solidFill>
                <a:latin typeface="Solomon Sans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767A96-5CCB-B8DF-3D2F-183EB78941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45355" y="3952379"/>
            <a:ext cx="5569527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Solomon Sans Normal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BA81D4-5C73-1E34-0929-B61E37570E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77513" y="2333586"/>
            <a:ext cx="4366522" cy="25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3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95747-B720-84F2-10E8-8BF35BEAE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383" y="2642244"/>
            <a:ext cx="9144000" cy="2387600"/>
          </a:xfrm>
        </p:spPr>
        <p:txBody>
          <a:bodyPr anchor="b">
            <a:normAutofit/>
          </a:bodyPr>
          <a:lstStyle>
            <a:lvl1pPr algn="l">
              <a:defRPr sz="5400" b="1" i="0">
                <a:solidFill>
                  <a:schemeClr val="bg1"/>
                </a:solidFill>
                <a:latin typeface="Solomon Sans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767A96-5CCB-B8DF-3D2F-183EB78941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1383" y="5121919"/>
            <a:ext cx="9144000" cy="365125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rgbClr val="38B5EA"/>
                </a:solidFill>
                <a:latin typeface="Solomon Sans SemiBold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A9CA-A129-BB9D-4E90-33D03A1F34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00021" y="577017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5DE44D6-32A5-184F-9208-8427AE505D37}" type="datetimeFigureOut">
              <a:rPr lang="en-US" smtClean="0"/>
              <a:pPr/>
              <a:t>2/8/23</a:t>
            </a:fld>
            <a:endParaRPr lang="en-US" dirty="0"/>
          </a:p>
        </p:txBody>
      </p: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9C6426D5-03B8-07C6-BDCA-8A874E7A7D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383" y="5688810"/>
            <a:ext cx="914840" cy="52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5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48969-E5AE-3938-7C62-077A7B74F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761F1-2D56-1836-3D84-F5E54527E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365125"/>
          </a:xfrm>
        </p:spPr>
        <p:txBody>
          <a:bodyPr/>
          <a:lstStyle>
            <a:lvl1pPr marL="0" indent="0">
              <a:buNone/>
              <a:defRPr sz="2400">
                <a:solidFill>
                  <a:srgbClr val="38B5E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E4012126-05EC-DB6B-3364-E3FF81707C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0" y="5148262"/>
            <a:ext cx="1258207" cy="20166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22AFA2B-5A14-3544-42E1-4BB8D18969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58150" y="6072188"/>
            <a:ext cx="2174989" cy="43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1C07AC-D683-6786-B4F4-66828B962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2" y="377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12B0B-C464-A41C-C3E1-4F6AAEA3A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072" y="18375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03971-6867-0222-1599-03621EFABB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8354" y="63387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lomon Sans Normal" panose="02000000000000000000" pitchFamily="2" charset="0"/>
              </a:defRPr>
            </a:lvl1pPr>
          </a:lstStyle>
          <a:p>
            <a:fld id="{25DE44D6-32A5-184F-9208-8427AE505D37}" type="datetimeFigureOut">
              <a:rPr lang="en-US" smtClean="0"/>
              <a:pPr/>
              <a:t>2/8/23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5077E-B89B-0016-B90F-C3920EA4F6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lomon Sans Normal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E06CF-1B18-B89F-04BE-FEEF545E7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996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lomon Sans Normal" panose="02000000000000000000" pitchFamily="2" charset="0"/>
              </a:defRPr>
            </a:lvl1pPr>
          </a:lstStyle>
          <a:p>
            <a:fld id="{5593EC5A-B9CF-A04C-BAAB-5B282FECD4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45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78" r:id="rId3"/>
    <p:sldLayoutId id="2147483679" r:id="rId4"/>
    <p:sldLayoutId id="2147483662" r:id="rId5"/>
    <p:sldLayoutId id="2147483663" r:id="rId6"/>
    <p:sldLayoutId id="2147483675" r:id="rId7"/>
    <p:sldLayoutId id="2147483660" r:id="rId8"/>
    <p:sldLayoutId id="2147483651" r:id="rId9"/>
    <p:sldLayoutId id="2147483650" r:id="rId10"/>
    <p:sldLayoutId id="2147483667" r:id="rId11"/>
    <p:sldLayoutId id="2147483669" r:id="rId12"/>
    <p:sldLayoutId id="2147483676" r:id="rId13"/>
    <p:sldLayoutId id="2147483652" r:id="rId14"/>
    <p:sldLayoutId id="2147483653" r:id="rId15"/>
    <p:sldLayoutId id="2147483680" r:id="rId16"/>
    <p:sldLayoutId id="2147483664" r:id="rId17"/>
    <p:sldLayoutId id="2147483670" r:id="rId18"/>
    <p:sldLayoutId id="2147483671" r:id="rId19"/>
    <p:sldLayoutId id="2147483672" r:id="rId20"/>
    <p:sldLayoutId id="2147483666" r:id="rId21"/>
    <p:sldLayoutId id="2147483654" r:id="rId22"/>
    <p:sldLayoutId id="2147483655" r:id="rId23"/>
    <p:sldLayoutId id="2147483656" r:id="rId24"/>
    <p:sldLayoutId id="2147483665" r:id="rId25"/>
    <p:sldLayoutId id="2147483673" r:id="rId26"/>
    <p:sldLayoutId id="2147483674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Solomon Sans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Solomon Sans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lomon Sans Normal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lomon Sans Normal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lomon Sans Normal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lomon Sans Normal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8A8A4-843C-9252-EA6B-A34231E2C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9374" y="2953543"/>
            <a:ext cx="8888626" cy="950913"/>
          </a:xfr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3477F-9407-BAD8-FC5A-9328B8E797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655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915050-1890-7D67-1F2C-60E0FE11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Services - “Offerings”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BFA1C6-F66E-9096-9EBF-AF6C399B3E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Solomon Sans Normal" panose="02000000000000000000" pitchFamily="2" charset="0"/>
              </a:rPr>
              <a:t>Cloud Security Services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Solomon Sans Normal" panose="02000000000000000000" pitchFamily="2" charset="0"/>
              </a:rPr>
              <a:t>IoT and Critical Infrastructure Security Services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Solomon Sans Normal" panose="02000000000000000000" pitchFamily="2" charset="0"/>
              </a:rPr>
              <a:t>Specialized Cyber and Technology Engineering Services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Solomon Sans Normal" panose="02000000000000000000" pitchFamily="2" charset="0"/>
              </a:rPr>
              <a:t>Staff Augmentation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Solomon Sans Normal" panose="02000000000000000000" pitchFamily="2" charset="0"/>
              </a:rPr>
              <a:t>Data Governance, Privacy, and Protection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Solomon Sans Normal" panose="02000000000000000000" pitchFamily="2" charset="0"/>
              </a:rPr>
              <a:t>Network and Technology Services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B725F0-1DB7-B0E9-D620-2F8638423A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Solomon Sans Normal" panose="02000000000000000000" pitchFamily="2" charset="0"/>
              </a:rPr>
              <a:t>Identity Management and Continuous Identity Verification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Solomon Sans Normal" panose="02000000000000000000" pitchFamily="2" charset="0"/>
              </a:rPr>
              <a:t>Application and API Security and Services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Solomon Sans Normal" panose="02000000000000000000" pitchFamily="2" charset="0"/>
              </a:rPr>
              <a:t>Risk Management and Compliance Services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Solomon Sans Normal" panose="02000000000000000000" pitchFamily="2" charset="0"/>
              </a:rPr>
              <a:t>Threat Management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Solomon Sans Normal" panose="02000000000000000000" pitchFamily="2" charset="0"/>
              </a:rPr>
              <a:t>Managed Services</a:t>
            </a:r>
          </a:p>
        </p:txBody>
      </p:sp>
    </p:spTree>
    <p:extLst>
      <p:ext uri="{BB962C8B-B14F-4D97-AF65-F5344CB8AC3E}">
        <p14:creationId xmlns:p14="http://schemas.microsoft.com/office/powerpoint/2010/main" val="2873695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94CB0AF-F139-F5D7-28A3-D3E63FFF0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09" y="850702"/>
            <a:ext cx="11223182" cy="51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63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A5439BC-521F-23CF-3200-8853EFF10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90130" y="240801"/>
            <a:ext cx="10594411" cy="6376397"/>
          </a:xfrm>
        </p:spPr>
      </p:pic>
    </p:spTree>
    <p:extLst>
      <p:ext uri="{BB962C8B-B14F-4D97-AF65-F5344CB8AC3E}">
        <p14:creationId xmlns:p14="http://schemas.microsoft.com/office/powerpoint/2010/main" val="1555763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57C2B-9AF4-98F9-36F7-EEE56171A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382" y="1316981"/>
            <a:ext cx="8117018" cy="32937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u="none" strike="noStrike" dirty="0">
                <a:effectLst/>
              </a:rPr>
              <a:t>Lock Down Your IT &amp; Cyber Security Strategy. Unlock Your Organization’s Real Potential.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A019BB-2B84-30B7-39AB-8AF18CEC7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383" y="4681238"/>
            <a:ext cx="7456618" cy="897881"/>
          </a:xfrm>
        </p:spPr>
        <p:txBody>
          <a:bodyPr>
            <a:normAutofit fontScale="92500" lnSpcReduction="20000"/>
          </a:bodyPr>
          <a:lstStyle/>
          <a:p>
            <a:pPr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u="none" strike="noStrike" dirty="0" err="1">
                <a:solidFill>
                  <a:schemeClr val="bg1"/>
                </a:solidFill>
                <a:effectLst/>
                <a:latin typeface="Solomon Sans Normal" panose="02000000000000000000" pitchFamily="2" charset="0"/>
              </a:rPr>
              <a:t>GenuineXs</a:t>
            </a:r>
            <a:r>
              <a:rPr lang="en-US" sz="1800" b="0" u="none" strike="noStrike" dirty="0">
                <a:solidFill>
                  <a:schemeClr val="bg1"/>
                </a:solidFill>
                <a:effectLst/>
                <a:latin typeface="Solomon Sans Normal" panose="02000000000000000000" pitchFamily="2" charset="0"/>
              </a:rPr>
              <a:t> is a cyber-first security, engineering, and services partner helping the world’s most exciting enterprise organizations optimize their entire IT lifecycle for the modern world.</a:t>
            </a:r>
            <a:endParaRPr lang="en-US" b="0" dirty="0">
              <a:solidFill>
                <a:schemeClr val="bg1"/>
              </a:solidFill>
              <a:effectLst/>
              <a:latin typeface="Solomon Sans Norma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191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7DE75-E69A-C025-2DF6-C89198696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5701"/>
            <a:ext cx="10515600" cy="17295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effectLst/>
                <a:latin typeface="Solomon Sans Black" panose="02000000000000000000" pitchFamily="2" charset="0"/>
              </a:rPr>
              <a:t>Your trusted guides to lead you out of cyber vulnerability and into Cyber Transformation</a:t>
            </a:r>
            <a:endParaRPr lang="en-US" sz="3600" dirty="0">
              <a:latin typeface="Solomon Sans Black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3C1E2-F464-03CB-B5FB-3C5DFA03C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77826"/>
            <a:ext cx="4711700" cy="293499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0" dirty="0" err="1">
                <a:solidFill>
                  <a:srgbClr val="051F59"/>
                </a:solidFill>
                <a:effectLst/>
              </a:rPr>
              <a:t>GenuineXs</a:t>
            </a:r>
            <a:r>
              <a:rPr lang="en-US" sz="2000" b="0" dirty="0">
                <a:solidFill>
                  <a:srgbClr val="051F59"/>
                </a:solidFill>
                <a:effectLst/>
              </a:rPr>
              <a:t> is a cyber-first technology partner creating holistic IT &amp; Security solutions for enterprise companies. We help the planet’s most exciting organizations lock down their technology and unlock their potential in the modern world. We are:</a:t>
            </a:r>
            <a:endParaRPr lang="en-US" sz="2000" b="0" dirty="0">
              <a:solidFill>
                <a:srgbClr val="051F59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94DAB-AB79-3DC9-8126-10D5C8854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277826"/>
            <a:ext cx="5181600" cy="2935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1F59"/>
                </a:solidFill>
                <a:effectLst/>
              </a:rPr>
              <a:t>Experts in enterprise-level strategy</a:t>
            </a:r>
            <a:endParaRPr lang="en-US" dirty="0">
              <a:solidFill>
                <a:srgbClr val="051F5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1F59"/>
                </a:solidFill>
                <a:effectLst/>
              </a:rPr>
              <a:t>Product agnostic </a:t>
            </a:r>
            <a:endParaRPr lang="en-US" dirty="0">
              <a:solidFill>
                <a:srgbClr val="051F5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1F59"/>
                </a:solidFill>
                <a:effectLst/>
              </a:rPr>
              <a:t>Minority-Woman owned</a:t>
            </a:r>
            <a:endParaRPr lang="en-US" dirty="0">
              <a:solidFill>
                <a:srgbClr val="051F59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459952-84BF-DC57-20BF-C7384DA53752}"/>
              </a:ext>
            </a:extLst>
          </p:cNvPr>
          <p:cNvSpPr txBox="1">
            <a:spLocks/>
          </p:cNvSpPr>
          <p:nvPr/>
        </p:nvSpPr>
        <p:spPr>
          <a:xfrm>
            <a:off x="838200" y="645175"/>
            <a:ext cx="1828800" cy="992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Solomon Sans Black" panose="02000000000000000000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>
                <a:latin typeface="Solomon Sans SemiBold" panose="02000000000000000000" pitchFamily="2" charset="0"/>
              </a:rPr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963072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F65CDE-1FCC-7484-2761-072612DD9E66}"/>
              </a:ext>
            </a:extLst>
          </p:cNvPr>
          <p:cNvSpPr/>
          <p:nvPr/>
        </p:nvSpPr>
        <p:spPr>
          <a:xfrm>
            <a:off x="-1" y="0"/>
            <a:ext cx="12227333" cy="3554569"/>
          </a:xfrm>
          <a:prstGeom prst="rect">
            <a:avLst/>
          </a:prstGeom>
          <a:solidFill>
            <a:srgbClr val="39B4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9B4EA"/>
                </a:solidFill>
              </a:rPr>
              <a:t>v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BA5727C-7453-6928-0AF5-ADFF0FB779B7}"/>
              </a:ext>
            </a:extLst>
          </p:cNvPr>
          <p:cNvSpPr/>
          <p:nvPr/>
        </p:nvSpPr>
        <p:spPr>
          <a:xfrm>
            <a:off x="4963648" y="2011591"/>
            <a:ext cx="2264704" cy="226470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701DDD9-64EE-A4B6-9855-302BB69EE7B7}"/>
              </a:ext>
            </a:extLst>
          </p:cNvPr>
          <p:cNvSpPr/>
          <p:nvPr/>
        </p:nvSpPr>
        <p:spPr>
          <a:xfrm>
            <a:off x="8409447" y="2011591"/>
            <a:ext cx="2252285" cy="226470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96" t="-47223" r="-2996" b="-361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6BB6E1-4570-4B47-171E-2AEA8CFCB9CD}"/>
              </a:ext>
            </a:extLst>
          </p:cNvPr>
          <p:cNvSpPr/>
          <p:nvPr/>
        </p:nvSpPr>
        <p:spPr>
          <a:xfrm>
            <a:off x="1441870" y="2076181"/>
            <a:ext cx="2340683" cy="234068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A49D9971-C05F-7C99-6DED-681908E802EE}"/>
              </a:ext>
            </a:extLst>
          </p:cNvPr>
          <p:cNvSpPr txBox="1">
            <a:spLocks/>
          </p:cNvSpPr>
          <p:nvPr/>
        </p:nvSpPr>
        <p:spPr>
          <a:xfrm>
            <a:off x="1092532" y="4767805"/>
            <a:ext cx="3039357" cy="828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chemeClr val="tx1"/>
                </a:solidFill>
                <a:latin typeface="Solomon Sans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lomon Sans Normal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lomon Sans Normal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lomon Sans Normal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lomon Sans Normal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051F59"/>
                </a:solidFill>
              </a:rPr>
              <a:t>Jessca</a:t>
            </a:r>
            <a:r>
              <a:rPr lang="en-US" dirty="0">
                <a:solidFill>
                  <a:srgbClr val="051F59"/>
                </a:solidFill>
              </a:rPr>
              <a:t> Gonzales</a:t>
            </a:r>
          </a:p>
          <a:p>
            <a:pPr marL="11430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300" b="0" dirty="0">
                <a:solidFill>
                  <a:srgbClr val="39B4EA"/>
                </a:solidFill>
              </a:rPr>
              <a:t>CEO &amp; FOUNDER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3F34D01-76F3-9999-AFE9-E1C82499F7FA}"/>
              </a:ext>
            </a:extLst>
          </p:cNvPr>
          <p:cNvSpPr txBox="1">
            <a:spLocks/>
          </p:cNvSpPr>
          <p:nvPr/>
        </p:nvSpPr>
        <p:spPr>
          <a:xfrm>
            <a:off x="4807144" y="4760804"/>
            <a:ext cx="2577712" cy="828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chemeClr val="tx1"/>
                </a:solidFill>
                <a:latin typeface="Solomon Sans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lomon Sans Normal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lomon Sans Normal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lomon Sans Normal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lomon Sans Normal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51F59"/>
                </a:solidFill>
              </a:rPr>
              <a:t>Eric </a:t>
            </a:r>
            <a:r>
              <a:rPr lang="en-US" dirty="0" err="1">
                <a:solidFill>
                  <a:srgbClr val="051F59"/>
                </a:solidFill>
              </a:rPr>
              <a:t>Beerman</a:t>
            </a:r>
            <a:endParaRPr lang="en-US" dirty="0">
              <a:solidFill>
                <a:srgbClr val="051F59"/>
              </a:solidFill>
            </a:endParaRPr>
          </a:p>
          <a:p>
            <a:pPr marL="11430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300" b="0" dirty="0">
                <a:solidFill>
                  <a:srgbClr val="39B4EA"/>
                </a:solidFill>
              </a:rPr>
              <a:t>HEAD OF PARTNERSHIPS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615014F-AE3E-27EF-D4ED-A2987E91EFB7}"/>
              </a:ext>
            </a:extLst>
          </p:cNvPr>
          <p:cNvSpPr txBox="1">
            <a:spLocks/>
          </p:cNvSpPr>
          <p:nvPr/>
        </p:nvSpPr>
        <p:spPr>
          <a:xfrm>
            <a:off x="7802412" y="4733547"/>
            <a:ext cx="3466354" cy="8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chemeClr val="tx1"/>
                </a:solidFill>
                <a:latin typeface="Solomon Sans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lomon Sans Normal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lomon Sans Normal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lomon Sans Normal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lomon Sans Normal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51F59"/>
                </a:solidFill>
              </a:rPr>
              <a:t>Cliff Segal</a:t>
            </a:r>
          </a:p>
          <a:p>
            <a:pPr marL="11430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300" b="0" dirty="0">
                <a:solidFill>
                  <a:srgbClr val="39B4EA"/>
                </a:solidFill>
              </a:rPr>
              <a:t>VICE PRESIDENT OF COMMERCIAL SALES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7B82565-4EB8-A5B1-0EA5-BDB456C93197}"/>
              </a:ext>
            </a:extLst>
          </p:cNvPr>
          <p:cNvSpPr txBox="1">
            <a:spLocks/>
          </p:cNvSpPr>
          <p:nvPr/>
        </p:nvSpPr>
        <p:spPr>
          <a:xfrm>
            <a:off x="838200" y="645175"/>
            <a:ext cx="2717800" cy="992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Solomon Sans Black" panose="02000000000000000000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>
                <a:latin typeface="Solomon Sans SemiBold" panose="02000000000000000000" pitchFamily="2" charset="0"/>
              </a:rPr>
              <a:t>MEET THE TEAM</a:t>
            </a:r>
          </a:p>
        </p:txBody>
      </p:sp>
    </p:spTree>
    <p:extLst>
      <p:ext uri="{BB962C8B-B14F-4D97-AF65-F5344CB8AC3E}">
        <p14:creationId xmlns:p14="http://schemas.microsoft.com/office/powerpoint/2010/main" val="1418250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3E17DF-2336-FC6F-102F-C22D09A300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95760" y="2584978"/>
            <a:ext cx="5439040" cy="253821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962FAD0-FD45-F33C-B8EB-77EBFD759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81000"/>
            <a:ext cx="6577012" cy="1600200"/>
          </a:xfrm>
        </p:spPr>
        <p:txBody>
          <a:bodyPr>
            <a:normAutofit/>
          </a:bodyPr>
          <a:lstStyle/>
          <a:p>
            <a:r>
              <a:rPr lang="en-US" sz="4400" b="1" u="none" strike="noStrike" dirty="0">
                <a:solidFill>
                  <a:srgbClr val="051F59"/>
                </a:solidFill>
                <a:effectLst/>
                <a:latin typeface="Solomon Sans" panose="02000000000000000000" pitchFamily="2" charset="0"/>
              </a:rPr>
              <a:t>Fortune 500 VP Sec Ops</a:t>
            </a:r>
            <a:endParaRPr lang="en-US" sz="4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C7DD45-5D2E-A20C-D45D-6513EDF16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171700"/>
            <a:ext cx="5056453" cy="3811588"/>
          </a:xfrm>
        </p:spPr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1" i="0" u="none" strike="noStrike" dirty="0">
                <a:solidFill>
                  <a:srgbClr val="051F59"/>
                </a:solidFill>
                <a:effectLst/>
                <a:latin typeface="Solomon Sans Normal" panose="02000000000000000000" pitchFamily="2" charset="0"/>
              </a:rPr>
              <a:t>Create a bulletproof IT infrastructure while streamlining operations so your enterprise organization can focus on what matters most: Growth. </a:t>
            </a:r>
            <a:r>
              <a:rPr lang="en-US" sz="1400" b="0" i="0" u="none" strike="noStrike" dirty="0" err="1">
                <a:solidFill>
                  <a:srgbClr val="051F59"/>
                </a:solidFill>
                <a:effectLst/>
                <a:latin typeface="Solomon Sans Normal" panose="02000000000000000000" pitchFamily="2" charset="0"/>
              </a:rPr>
              <a:t>GenuineXs</a:t>
            </a:r>
            <a:r>
              <a:rPr lang="en-US" sz="1400" b="0" i="0" u="none" strike="noStrike" dirty="0">
                <a:solidFill>
                  <a:srgbClr val="051F59"/>
                </a:solidFill>
                <a:effectLst/>
                <a:latin typeface="Solomon Sans Normal" panose="02000000000000000000" pitchFamily="2" charset="0"/>
              </a:rPr>
              <a:t> is a cyber-first security, engineering, and services partner who will guide you out of cyber vulnerability and into Cyber Transformation. That means: </a:t>
            </a:r>
            <a:br>
              <a:rPr lang="en-US" sz="1400" b="0" i="0" u="none" strike="noStrike" dirty="0">
                <a:solidFill>
                  <a:srgbClr val="051F59"/>
                </a:solidFill>
                <a:effectLst/>
                <a:latin typeface="Solomon Sans Normal" panose="02000000000000000000" pitchFamily="2" charset="0"/>
              </a:rPr>
            </a:br>
            <a:endParaRPr lang="en-US" sz="1400" b="0" dirty="0">
              <a:solidFill>
                <a:srgbClr val="051F59"/>
              </a:solidFill>
              <a:effectLst/>
              <a:latin typeface="Solomon Sans Normal" panose="02000000000000000000" pitchFamily="2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solidFill>
                  <a:srgbClr val="051F59"/>
                </a:solidFill>
                <a:effectLst/>
                <a:latin typeface="Solomon Sans Normal" panose="02000000000000000000" pitchFamily="2" charset="0"/>
              </a:rPr>
              <a:t> Cyber Fitness. </a:t>
            </a:r>
            <a:r>
              <a:rPr lang="en-US" sz="1400" b="0" i="0" u="none" strike="noStrike" dirty="0">
                <a:solidFill>
                  <a:srgbClr val="051F59"/>
                </a:solidFill>
                <a:effectLst/>
                <a:latin typeface="Solomon Sans Normal" panose="02000000000000000000" pitchFamily="2" charset="0"/>
              </a:rPr>
              <a:t>We get the right security and engineering talent in the right seats to prevent misconfiguration and onboarding stress.</a:t>
            </a:r>
            <a:br>
              <a:rPr lang="en-US" sz="1400" b="0" i="0" u="none" strike="noStrike" dirty="0">
                <a:solidFill>
                  <a:srgbClr val="051F59"/>
                </a:solidFill>
                <a:effectLst/>
                <a:latin typeface="Solomon Sans Normal" panose="02000000000000000000" pitchFamily="2" charset="0"/>
              </a:rPr>
            </a:br>
            <a:endParaRPr lang="en-US" sz="1400" b="1" i="0" u="none" strike="noStrike" dirty="0">
              <a:solidFill>
                <a:srgbClr val="051F59"/>
              </a:solidFill>
              <a:effectLst/>
              <a:latin typeface="Solomon Sans Normal" panose="02000000000000000000" pitchFamily="2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solidFill>
                  <a:srgbClr val="051F59"/>
                </a:solidFill>
                <a:effectLst/>
                <a:latin typeface="Solomon Sans Normal" panose="02000000000000000000" pitchFamily="2" charset="0"/>
              </a:rPr>
              <a:t> Cyber Strategy. </a:t>
            </a:r>
            <a:r>
              <a:rPr lang="en-US" sz="1400" b="0" i="0" u="none" strike="noStrike" dirty="0">
                <a:solidFill>
                  <a:srgbClr val="051F59"/>
                </a:solidFill>
                <a:effectLst/>
                <a:latin typeface="Solomon Sans Normal" panose="02000000000000000000" pitchFamily="2" charset="0"/>
              </a:rPr>
              <a:t>We create custom solutions based on your organization's specific threat landscape to mitigate security risk and unlock business potential.</a:t>
            </a:r>
            <a:br>
              <a:rPr lang="en-US" sz="1400" b="0" i="0" u="none" strike="noStrike" dirty="0">
                <a:solidFill>
                  <a:srgbClr val="051F59"/>
                </a:solidFill>
                <a:effectLst/>
                <a:latin typeface="Solomon Sans Normal" panose="02000000000000000000" pitchFamily="2" charset="0"/>
              </a:rPr>
            </a:br>
            <a:endParaRPr lang="en-US" sz="1400" b="0" i="0" u="none" strike="noStrike" dirty="0">
              <a:solidFill>
                <a:srgbClr val="051F59"/>
              </a:solidFill>
              <a:effectLst/>
              <a:latin typeface="Solomon Sans Normal" panose="02000000000000000000" pitchFamily="2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solidFill>
                  <a:srgbClr val="051F59"/>
                </a:solidFill>
                <a:effectLst/>
                <a:latin typeface="Solomon Sans Normal" panose="02000000000000000000" pitchFamily="2" charset="0"/>
              </a:rPr>
              <a:t> Cyber Resilience. </a:t>
            </a:r>
            <a:r>
              <a:rPr lang="en-US" sz="1400" b="0" i="0" u="none" strike="noStrike" dirty="0">
                <a:solidFill>
                  <a:srgbClr val="051F59"/>
                </a:solidFill>
                <a:effectLst/>
                <a:latin typeface="Solomon Sans Normal" panose="02000000000000000000" pitchFamily="2" charset="0"/>
              </a:rPr>
              <a:t>Using a holistic, product-agnostic approach,</a:t>
            </a:r>
            <a:r>
              <a:rPr lang="en-US" sz="1400" b="1" i="0" u="none" strike="noStrike" dirty="0">
                <a:solidFill>
                  <a:srgbClr val="051F59"/>
                </a:solidFill>
                <a:effectLst/>
                <a:latin typeface="Solomon Sans Normal" panose="02000000000000000000" pitchFamily="2" charset="0"/>
              </a:rPr>
              <a:t> </a:t>
            </a:r>
            <a:r>
              <a:rPr lang="en-US" sz="1400" b="0" i="0" u="none" strike="noStrike" dirty="0">
                <a:solidFill>
                  <a:srgbClr val="051F59"/>
                </a:solidFill>
                <a:effectLst/>
                <a:latin typeface="Solomon Sans Normal" panose="02000000000000000000" pitchFamily="2" charset="0"/>
              </a:rPr>
              <a:t>we optimize your entire IT lifecycle so staying ahead of threats feels effortless.</a:t>
            </a:r>
            <a:endParaRPr lang="en-US" sz="1400" b="1" i="0" u="none" strike="noStrike" dirty="0">
              <a:solidFill>
                <a:srgbClr val="051F59"/>
              </a:solidFill>
              <a:effectLst/>
              <a:latin typeface="Solomon Sans Normal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00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2E91A-CD7C-9A13-50BF-D2F99656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/>
                <a:latin typeface="Solomon Sans" panose="02000000000000000000" pitchFamily="2" charset="0"/>
              </a:rPr>
              <a:t>Cyber Attacks Are Growing Exponentially: </a:t>
            </a:r>
            <a:br>
              <a:rPr lang="en-US" b="1" dirty="0">
                <a:effectLst/>
                <a:latin typeface="Solomon Sans" panose="02000000000000000000" pitchFamily="2" charset="0"/>
              </a:rPr>
            </a:br>
            <a:r>
              <a:rPr lang="en-US" b="1" dirty="0">
                <a:effectLst/>
                <a:latin typeface="Solomon Sans" panose="02000000000000000000" pitchFamily="2" charset="0"/>
              </a:rPr>
              <a:t>Is Your Enterprise Protected?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EC882-7C53-8E34-4FD5-47C5C40C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071" y="1837501"/>
            <a:ext cx="11250881" cy="8549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38B5EA"/>
                </a:solidFill>
                <a:effectLst/>
                <a:latin typeface="Solomon Sans" panose="02000000000000000000" pitchFamily="2" charset="0"/>
              </a:rPr>
              <a:t>A reactive, short-sighted approach to IT and cyber security can potentially cost your organization money, time, and data. And, these threats are growing every day.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DD84AF-4D98-3623-FB7A-2356A74D21C7}"/>
              </a:ext>
            </a:extLst>
          </p:cNvPr>
          <p:cNvSpPr txBox="1"/>
          <p:nvPr/>
        </p:nvSpPr>
        <p:spPr>
          <a:xfrm>
            <a:off x="755075" y="3518452"/>
            <a:ext cx="323353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b="1" u="none" strike="noStrike" dirty="0">
                <a:solidFill>
                  <a:schemeClr val="bg1"/>
                </a:solidFill>
                <a:effectLst/>
                <a:latin typeface="Solomon Sans Black" panose="02000000000000000000" pitchFamily="2" charset="0"/>
              </a:rPr>
              <a:t>$10.5 Trillion</a:t>
            </a:r>
            <a:endParaRPr lang="en-US" sz="4000" b="1" u="none" strike="noStrike" dirty="0">
              <a:solidFill>
                <a:schemeClr val="bg1"/>
              </a:solidFill>
              <a:latin typeface="Solomon Sans Black" panose="02000000000000000000" pitchFamily="2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en-US" dirty="0">
                <a:solidFill>
                  <a:schemeClr val="bg1"/>
                </a:solidFill>
                <a:latin typeface="Solomon Sans Normal" panose="02000000000000000000" pitchFamily="2" charset="0"/>
              </a:rPr>
            </a:b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Solomon Sans Normal" panose="02000000000000000000" pitchFamily="2" charset="0"/>
              </a:rPr>
              <a:t>The total amount of cybercrime damages expected every year over the next five years.</a:t>
            </a:r>
            <a:endParaRPr lang="en-US" b="0" dirty="0">
              <a:solidFill>
                <a:schemeClr val="bg1"/>
              </a:solidFill>
              <a:effectLst/>
              <a:latin typeface="Solomon Sans Normal" panose="02000000000000000000" pitchFamily="2" charset="0"/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DA1902-C2CD-F30A-2E2E-5F12B25275BF}"/>
              </a:ext>
            </a:extLst>
          </p:cNvPr>
          <p:cNvSpPr txBox="1"/>
          <p:nvPr/>
        </p:nvSpPr>
        <p:spPr>
          <a:xfrm>
            <a:off x="4479234" y="3558209"/>
            <a:ext cx="32335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400" b="1" u="none" strike="noStrike" dirty="0">
                <a:solidFill>
                  <a:schemeClr val="bg1"/>
                </a:solidFill>
                <a:effectLst/>
                <a:latin typeface="Solomon Sans Black" panose="02000000000000000000" pitchFamily="2" charset="0"/>
              </a:rPr>
              <a:t>15%</a:t>
            </a:r>
            <a:br>
              <a:rPr lang="en-US" sz="4000" b="1" u="none" strike="noStrike" dirty="0">
                <a:solidFill>
                  <a:schemeClr val="bg1"/>
                </a:solidFill>
                <a:effectLst/>
                <a:latin typeface="Solomon Sans" panose="02000000000000000000" pitchFamily="2" charset="0"/>
              </a:rPr>
            </a:br>
            <a:br>
              <a:rPr lang="en-US" dirty="0">
                <a:solidFill>
                  <a:schemeClr val="bg1"/>
                </a:solidFill>
                <a:latin typeface="Solomon Sans Normal" panose="02000000000000000000" pitchFamily="2" charset="0"/>
              </a:rPr>
            </a:b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Solomon Sans Normal" panose="02000000000000000000" pitchFamily="2" charset="0"/>
              </a:rPr>
              <a:t>The year-over-year increase in cybercrime damages expected over the next five years.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7C269-1962-B0E9-DD6C-4A0E11EB72F2}"/>
              </a:ext>
            </a:extLst>
          </p:cNvPr>
          <p:cNvSpPr txBox="1"/>
          <p:nvPr/>
        </p:nvSpPr>
        <p:spPr>
          <a:xfrm>
            <a:off x="8203394" y="3558209"/>
            <a:ext cx="32335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400" b="1" u="none" strike="noStrike" dirty="0">
                <a:solidFill>
                  <a:schemeClr val="bg1"/>
                </a:solidFill>
                <a:effectLst/>
                <a:latin typeface="Solomon Sans Black" panose="02000000000000000000" pitchFamily="2" charset="0"/>
              </a:rPr>
              <a:t>60%</a:t>
            </a:r>
            <a:br>
              <a:rPr lang="en-US" sz="4000" b="1" u="none" strike="noStrike" dirty="0">
                <a:solidFill>
                  <a:schemeClr val="bg1"/>
                </a:solidFill>
                <a:effectLst/>
                <a:latin typeface="Solomon Sans" panose="02000000000000000000" pitchFamily="2" charset="0"/>
              </a:rPr>
            </a:br>
            <a:br>
              <a:rPr lang="en-US" dirty="0">
                <a:solidFill>
                  <a:schemeClr val="bg1"/>
                </a:solidFill>
                <a:latin typeface="Solomon Sans Normal" panose="02000000000000000000" pitchFamily="2" charset="0"/>
              </a:rPr>
            </a:b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Solomon Sans Normal" panose="02000000000000000000" pitchFamily="2" charset="0"/>
              </a:rPr>
              <a:t>of small to mid-sized businesses fail within six months of a cyberattack.</a:t>
            </a:r>
            <a:endParaRPr lang="en-US" b="0" dirty="0">
              <a:solidFill>
                <a:schemeClr val="bg1"/>
              </a:solidFill>
              <a:effectLst/>
              <a:latin typeface="Solomon Sans Norma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175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1117C-8ACE-771C-7BDF-91BA7FE95D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383" y="3943330"/>
            <a:ext cx="9144000" cy="1029004"/>
          </a:xfrm>
        </p:spPr>
        <p:txBody>
          <a:bodyPr>
            <a:normAutofit fontScale="90000"/>
          </a:bodyPr>
          <a:lstStyle/>
          <a:p>
            <a:r>
              <a:rPr lang="en-US" dirty="0"/>
              <a:t>We live in a world where cyber attacks have become one of the single biggest threats to enterprise company growth.</a:t>
            </a:r>
          </a:p>
        </p:txBody>
      </p:sp>
    </p:spTree>
    <p:extLst>
      <p:ext uri="{BB962C8B-B14F-4D97-AF65-F5344CB8AC3E}">
        <p14:creationId xmlns:p14="http://schemas.microsoft.com/office/powerpoint/2010/main" val="1094968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1117C-8ACE-771C-7BDF-91BA7FE95D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383" y="3943330"/>
            <a:ext cx="9144000" cy="1029004"/>
          </a:xfrm>
        </p:spPr>
        <p:txBody>
          <a:bodyPr>
            <a:normAutofit fontScale="90000"/>
          </a:bodyPr>
          <a:lstStyle/>
          <a:p>
            <a:r>
              <a:rPr lang="en-US" dirty="0"/>
              <a:t>We live in a world where cyber attacks have become one of the single biggest threats to enterprise company growth.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2624F5-B61C-0617-FE5B-BACCF4498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383" y="5232486"/>
            <a:ext cx="9144000" cy="296241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/>
              <a:t>And these attacks are growing exponentially.  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465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EE2D7-DADD-3F9B-0F56-9E80E24AA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94" y="1822220"/>
            <a:ext cx="4341030" cy="2193189"/>
          </a:xfrm>
        </p:spPr>
        <p:txBody>
          <a:bodyPr/>
          <a:lstStyle/>
          <a:p>
            <a:r>
              <a:rPr lang="en-US" sz="2400" b="0" dirty="0">
                <a:latin typeface="Solomon Sans Normal" panose="02000000000000000000" pitchFamily="2" charset="0"/>
              </a:rPr>
              <a:t>In this world, there are organizations who win, and those who lose.</a:t>
            </a:r>
            <a:br>
              <a:rPr lang="en-US" sz="2400" b="0" dirty="0">
                <a:latin typeface="Solomon Sans Normal" panose="02000000000000000000" pitchFamily="2" charset="0"/>
              </a:rPr>
            </a:br>
            <a:br>
              <a:rPr lang="en-US" sz="2400" b="0" dirty="0">
                <a:latin typeface="Solomon Sans Normal" panose="02000000000000000000" pitchFamily="2" charset="0"/>
              </a:rPr>
            </a:br>
            <a:r>
              <a:rPr lang="en-US" sz="2400" b="0" dirty="0">
                <a:latin typeface="Solomon Sans Normal" panose="02000000000000000000" pitchFamily="2" charset="0"/>
              </a:rPr>
              <a:t>Those winners are determined by who </a:t>
            </a:r>
            <a:r>
              <a:rPr lang="en-US" sz="2400" dirty="0"/>
              <a:t>prepares </a:t>
            </a:r>
            <a:r>
              <a:rPr lang="en-US" sz="2400" b="0" dirty="0">
                <a:latin typeface="Solomon Sans Normal" panose="02000000000000000000" pitchFamily="2" charset="0"/>
              </a:rPr>
              <a:t>and who simply </a:t>
            </a:r>
            <a:r>
              <a:rPr lang="en-US" sz="2400" dirty="0"/>
              <a:t>reacts.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E75AF-78F1-5BEB-5090-50C40A058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060" y="1915670"/>
            <a:ext cx="4669580" cy="577760"/>
          </a:xfrm>
        </p:spPr>
        <p:txBody>
          <a:bodyPr/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none" strike="noStrike" dirty="0">
                <a:solidFill>
                  <a:srgbClr val="6AA84F"/>
                </a:solidFill>
                <a:effectLst/>
              </a:rPr>
              <a:t>$3.81 million</a:t>
            </a:r>
            <a:r>
              <a:rPr lang="en-US" sz="2800" u="none" strike="noStrike" baseline="30000" dirty="0">
                <a:solidFill>
                  <a:srgbClr val="6AA84F"/>
                </a:solidFill>
                <a:effectLst/>
              </a:rPr>
              <a:t>1</a:t>
            </a:r>
            <a:endParaRPr lang="en-US" sz="180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DB963-F266-8896-9694-A36BFE25B5D8}"/>
              </a:ext>
            </a:extLst>
          </p:cNvPr>
          <p:cNvSpPr txBox="1"/>
          <p:nvPr/>
        </p:nvSpPr>
        <p:spPr>
          <a:xfrm>
            <a:off x="6685808" y="1452888"/>
            <a:ext cx="1954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none" strike="noStrike" dirty="0">
                <a:solidFill>
                  <a:srgbClr val="000000"/>
                </a:solidFill>
                <a:effectLst/>
                <a:latin typeface="Solomon Sans" panose="02000000000000000000" pitchFamily="2" charset="0"/>
              </a:rPr>
              <a:t>PROACTIVE</a:t>
            </a:r>
            <a:endParaRPr lang="en-US" b="1" dirty="0">
              <a:latin typeface="Solomon Sans" panose="02000000000000000000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74D968-7AA5-C8CC-4984-55D567525147}"/>
              </a:ext>
            </a:extLst>
          </p:cNvPr>
          <p:cNvSpPr txBox="1">
            <a:spLocks/>
          </p:cNvSpPr>
          <p:nvPr/>
        </p:nvSpPr>
        <p:spPr>
          <a:xfrm>
            <a:off x="6699060" y="2400666"/>
            <a:ext cx="4669580" cy="962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i="0" kern="1200">
                <a:solidFill>
                  <a:schemeClr val="tx1"/>
                </a:solidFill>
                <a:latin typeface="Solomon Sans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lomon Sans Normal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lomon Sans Normal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lomon Sans Normal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lomon Sans Normal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u="none" strike="noStrike" dirty="0">
                <a:solidFill>
                  <a:srgbClr val="000000"/>
                </a:solidFill>
                <a:effectLst/>
                <a:latin typeface="Solomon Sans Normal" panose="02000000000000000000" pitchFamily="2" charset="0"/>
              </a:rPr>
              <a:t>The average amount saved via Security Driven AI, representing the best cost mitigation (80% cost difference)</a:t>
            </a:r>
            <a:endParaRPr lang="en-US" sz="1600" b="0" dirty="0">
              <a:effectLst/>
              <a:latin typeface="Solomon Sans Normal" panose="02000000000000000000" pitchFamily="2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C76EBD-CB41-72A9-2525-9A317EFCE920}"/>
              </a:ext>
            </a:extLst>
          </p:cNvPr>
          <p:cNvSpPr txBox="1">
            <a:spLocks/>
          </p:cNvSpPr>
          <p:nvPr/>
        </p:nvSpPr>
        <p:spPr>
          <a:xfrm>
            <a:off x="6712312" y="4310518"/>
            <a:ext cx="4669580" cy="57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i="0" kern="1200">
                <a:solidFill>
                  <a:schemeClr val="tx1"/>
                </a:solidFill>
                <a:latin typeface="Solomon Sans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lomon Sans Normal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lomon Sans Normal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lomon Sans Normal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lomon Sans Normal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800" dirty="0">
                <a:solidFill>
                  <a:srgbClr val="FF0000"/>
                </a:solidFill>
              </a:rPr>
              <a:t>$4.24 million</a:t>
            </a:r>
            <a:r>
              <a:rPr lang="en-US" sz="2800" baseline="30000" dirty="0">
                <a:solidFill>
                  <a:srgbClr val="FF0000"/>
                </a:solidFill>
              </a:rPr>
              <a:t>2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3292F1-696D-B702-D0B9-2A7B794A2393}"/>
              </a:ext>
            </a:extLst>
          </p:cNvPr>
          <p:cNvSpPr txBox="1"/>
          <p:nvPr/>
        </p:nvSpPr>
        <p:spPr>
          <a:xfrm>
            <a:off x="6699060" y="3847736"/>
            <a:ext cx="1954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none" strike="noStrike" dirty="0">
                <a:solidFill>
                  <a:srgbClr val="000000"/>
                </a:solidFill>
                <a:effectLst/>
                <a:latin typeface="Solomon Sans" panose="02000000000000000000" pitchFamily="2" charset="0"/>
              </a:rPr>
              <a:t>REACTIVE</a:t>
            </a:r>
            <a:endParaRPr lang="en-US" b="1" dirty="0">
              <a:latin typeface="Solomon Sans" panose="02000000000000000000" pitchFamily="2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3D4318-1F1D-C4F8-1A74-BD12B01C844E}"/>
              </a:ext>
            </a:extLst>
          </p:cNvPr>
          <p:cNvSpPr txBox="1">
            <a:spLocks/>
          </p:cNvSpPr>
          <p:nvPr/>
        </p:nvSpPr>
        <p:spPr>
          <a:xfrm>
            <a:off x="6712312" y="4795514"/>
            <a:ext cx="4669580" cy="962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i="0" kern="1200">
                <a:solidFill>
                  <a:schemeClr val="tx1"/>
                </a:solidFill>
                <a:latin typeface="Solomon Sans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lomon Sans Normal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lomon Sans Normal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lomon Sans Normal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lomon Sans Normal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u="none" strike="noStrike" dirty="0">
                <a:solidFill>
                  <a:srgbClr val="000000"/>
                </a:solidFill>
                <a:effectLst/>
                <a:latin typeface="Solomon Sans Normal" panose="02000000000000000000" pitchFamily="2" charset="0"/>
              </a:rPr>
              <a:t>The average cost of a data breach in 2021, up from $3.86 million in 2020.</a:t>
            </a:r>
            <a:endParaRPr lang="en-US" sz="1600" b="0" dirty="0">
              <a:effectLst/>
              <a:latin typeface="Solomon Sans Normal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A60FEB-FE53-77E0-9C86-56FA4BBB86A3}"/>
              </a:ext>
            </a:extLst>
          </p:cNvPr>
          <p:cNvSpPr txBox="1"/>
          <p:nvPr/>
        </p:nvSpPr>
        <p:spPr>
          <a:xfrm>
            <a:off x="662094" y="6190305"/>
            <a:ext cx="56591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100" b="1" u="none" strike="noStrike" dirty="0">
                <a:solidFill>
                  <a:schemeClr val="bg1"/>
                </a:solidFill>
                <a:effectLst/>
                <a:latin typeface="Solomon Sans" panose="02000000000000000000" pitchFamily="2" charset="0"/>
              </a:rPr>
              <a:t>1, 2: https://</a:t>
            </a:r>
            <a:r>
              <a:rPr lang="en-US" sz="1100" b="1" u="none" strike="noStrike" dirty="0" err="1">
                <a:solidFill>
                  <a:schemeClr val="bg1"/>
                </a:solidFill>
                <a:effectLst/>
                <a:latin typeface="Solomon Sans" panose="02000000000000000000" pitchFamily="2" charset="0"/>
              </a:rPr>
              <a:t>purplesec.us</a:t>
            </a:r>
            <a:r>
              <a:rPr lang="en-US" sz="1100" b="1" u="none" strike="noStrike" dirty="0">
                <a:solidFill>
                  <a:schemeClr val="bg1"/>
                </a:solidFill>
                <a:effectLst/>
                <a:latin typeface="Solomon Sans" panose="02000000000000000000" pitchFamily="2" charset="0"/>
              </a:rPr>
              <a:t>/resources/cyber-security-statistics/#Cybercrime</a:t>
            </a:r>
            <a:endParaRPr lang="en-US" sz="1100" b="1" dirty="0">
              <a:solidFill>
                <a:schemeClr val="bg1"/>
              </a:solidFill>
              <a:effectLst/>
              <a:latin typeface="Solomon Sans" panose="02000000000000000000" pitchFamily="2" charset="0"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95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E41D581-CD41-07DE-3899-8C503F89D94F}"/>
              </a:ext>
            </a:extLst>
          </p:cNvPr>
          <p:cNvSpPr txBox="1">
            <a:spLocks/>
          </p:cNvSpPr>
          <p:nvPr/>
        </p:nvSpPr>
        <p:spPr>
          <a:xfrm>
            <a:off x="457201" y="989493"/>
            <a:ext cx="11277598" cy="1690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Solomon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But cyber attacks lose their power when their intended victims align the pieces for a total Cyber Transformation.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C76A64-4B3B-3A15-3C49-40FAC19C626D}"/>
              </a:ext>
            </a:extLst>
          </p:cNvPr>
          <p:cNvSpPr txBox="1"/>
          <p:nvPr/>
        </p:nvSpPr>
        <p:spPr>
          <a:xfrm>
            <a:off x="1722782" y="5527710"/>
            <a:ext cx="19613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1" u="none" strike="noStrike" dirty="0">
                <a:solidFill>
                  <a:schemeClr val="bg1"/>
                </a:solidFill>
                <a:effectLst/>
                <a:latin typeface="Solomon Sans" panose="02000000000000000000" pitchFamily="2" charset="0"/>
              </a:rPr>
              <a:t>Cyber Fitness</a:t>
            </a:r>
            <a:endParaRPr lang="en-US" b="1" dirty="0">
              <a:solidFill>
                <a:schemeClr val="bg1"/>
              </a:solidFill>
              <a:effectLst/>
              <a:latin typeface="Solomon Sans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9A76E6-99C8-A987-8F2F-2CA80CEA616B}"/>
              </a:ext>
            </a:extLst>
          </p:cNvPr>
          <p:cNvSpPr txBox="1"/>
          <p:nvPr/>
        </p:nvSpPr>
        <p:spPr>
          <a:xfrm>
            <a:off x="4822647" y="5518343"/>
            <a:ext cx="25046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1" u="none" strike="noStrike" dirty="0">
                <a:solidFill>
                  <a:schemeClr val="bg1"/>
                </a:solidFill>
                <a:effectLst/>
                <a:latin typeface="Solomon Sans" panose="02000000000000000000" pitchFamily="2" charset="0"/>
              </a:rPr>
              <a:t>Cyber Resilience</a:t>
            </a:r>
            <a:endParaRPr lang="en-US" b="1" dirty="0">
              <a:solidFill>
                <a:schemeClr val="bg1"/>
              </a:solidFill>
              <a:effectLst/>
              <a:latin typeface="Solomon Sans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B59F80-111D-854F-E9E3-8E2456E931AC}"/>
              </a:ext>
            </a:extLst>
          </p:cNvPr>
          <p:cNvSpPr txBox="1"/>
          <p:nvPr/>
        </p:nvSpPr>
        <p:spPr>
          <a:xfrm>
            <a:off x="8268669" y="5538900"/>
            <a:ext cx="25046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1" u="none" strike="noStrike" dirty="0">
                <a:solidFill>
                  <a:schemeClr val="bg1"/>
                </a:solidFill>
                <a:effectLst/>
                <a:latin typeface="Solomon Sans" panose="02000000000000000000" pitchFamily="2" charset="0"/>
              </a:rPr>
              <a:t>Cyber Strategy</a:t>
            </a:r>
            <a:endParaRPr lang="en-US" b="1" dirty="0">
              <a:solidFill>
                <a:schemeClr val="bg1"/>
              </a:solidFill>
              <a:effectLst/>
              <a:latin typeface="Solomon Sans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FA4F75-389A-1FC1-ADF6-262B66EDD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677" y="3591058"/>
            <a:ext cx="1514646" cy="15146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39CD53-C1DA-083B-27AA-663D80BFD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570" y="3591058"/>
            <a:ext cx="1657537" cy="15146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4675C6-059C-D766-E538-F714147CD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893" y="3591058"/>
            <a:ext cx="1514645" cy="148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34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9CB8B84-EC42-11B4-445F-86F19B2D6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12" y="2036639"/>
            <a:ext cx="4600313" cy="2082800"/>
          </a:xfrm>
        </p:spPr>
        <p:txBody>
          <a:bodyPr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u="none" strike="noStrike" dirty="0">
                <a:effectLst/>
              </a:rPr>
              <a:t>How to survive as an enterprise organization in today’s precarious cyber landscape.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1FCD445-E91E-65A5-638B-D6286AEEC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3112" y="4242910"/>
            <a:ext cx="3932237" cy="2222963"/>
          </a:xfrm>
        </p:spPr>
        <p:txBody>
          <a:bodyPr>
            <a:normAutofit/>
          </a:bodyPr>
          <a:lstStyle/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dirty="0">
                <a:solidFill>
                  <a:schemeClr val="bg1"/>
                </a:solidFill>
                <a:effectLst/>
                <a:latin typeface="Solomon Sans SemiBold" panose="02000000000000000000" pitchFamily="2" charset="0"/>
              </a:rPr>
              <a:t>Cyber Fitness</a:t>
            </a:r>
            <a:br>
              <a:rPr lang="en-US" sz="1800" dirty="0">
                <a:solidFill>
                  <a:schemeClr val="bg1"/>
                </a:solidFill>
                <a:latin typeface="Solomon Sans SemiBold" panose="02000000000000000000" pitchFamily="2" charset="0"/>
              </a:rPr>
            </a:br>
            <a:r>
              <a:rPr lang="en-US" sz="1800" u="none" strike="noStrike" dirty="0">
                <a:solidFill>
                  <a:schemeClr val="bg1"/>
                </a:solidFill>
                <a:effectLst/>
                <a:latin typeface="Solomon Sans SemiBold" panose="02000000000000000000" pitchFamily="2" charset="0"/>
              </a:rPr>
              <a:t>Cyber Resilience</a:t>
            </a:r>
            <a:br>
              <a:rPr lang="en-US" sz="1800" dirty="0">
                <a:solidFill>
                  <a:schemeClr val="bg1"/>
                </a:solidFill>
                <a:latin typeface="Solomon Sans SemiBold" panose="02000000000000000000" pitchFamily="2" charset="0"/>
              </a:rPr>
            </a:br>
            <a:r>
              <a:rPr lang="en-US" sz="1800" u="none" strike="noStrike" dirty="0">
                <a:solidFill>
                  <a:schemeClr val="bg1"/>
                </a:solidFill>
                <a:effectLst/>
                <a:latin typeface="Solomon Sans SemiBold" panose="02000000000000000000" pitchFamily="2" charset="0"/>
              </a:rPr>
              <a:t>Cyber Strategy</a:t>
            </a:r>
            <a:endParaRPr lang="en-US" sz="1800" dirty="0">
              <a:solidFill>
                <a:schemeClr val="bg1"/>
              </a:solidFill>
              <a:effectLst/>
              <a:latin typeface="Solomon Sans SemiBold" panose="02000000000000000000" pitchFamily="2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6A4325B-D924-B130-C18E-16419D38752F}"/>
              </a:ext>
            </a:extLst>
          </p:cNvPr>
          <p:cNvSpPr txBox="1">
            <a:spLocks/>
          </p:cNvSpPr>
          <p:nvPr/>
        </p:nvSpPr>
        <p:spPr>
          <a:xfrm>
            <a:off x="6583172" y="1356915"/>
            <a:ext cx="4669580" cy="577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i="0" kern="1200">
                <a:solidFill>
                  <a:schemeClr val="tx1"/>
                </a:solidFill>
                <a:latin typeface="Solomon Sans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lomon Sans Normal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lomon Sans Normal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lomon Sans Normal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lomon Sans Normal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none" strike="noStrike" dirty="0">
                <a:solidFill>
                  <a:srgbClr val="051F59"/>
                </a:solidFill>
                <a:effectLst/>
              </a:rPr>
              <a:t>Reactive Security</a:t>
            </a:r>
            <a:endParaRPr lang="en-US" sz="3600" dirty="0">
              <a:solidFill>
                <a:srgbClr val="051F59"/>
              </a:solidFill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6C20FC-0779-2B5E-19A3-EB9840CFDE89}"/>
              </a:ext>
            </a:extLst>
          </p:cNvPr>
          <p:cNvSpPr txBox="1"/>
          <p:nvPr/>
        </p:nvSpPr>
        <p:spPr>
          <a:xfrm>
            <a:off x="6569920" y="983033"/>
            <a:ext cx="281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u="none" strike="noStrike" dirty="0">
                <a:solidFill>
                  <a:srgbClr val="051F59"/>
                </a:solidFill>
                <a:effectLst/>
                <a:latin typeface="Solomon Sans SemiBold" panose="02000000000000000000" pitchFamily="2" charset="0"/>
              </a:rPr>
              <a:t>THE OLD WORLD</a:t>
            </a:r>
            <a:endParaRPr lang="en-US" b="1" dirty="0">
              <a:solidFill>
                <a:srgbClr val="051F59"/>
              </a:solidFill>
              <a:effectLst/>
              <a:latin typeface="Solomon Sans SemiBold" panose="02000000000000000000" pitchFamily="2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BEF3A2A-B3F2-A616-99B0-3541C0980617}"/>
              </a:ext>
            </a:extLst>
          </p:cNvPr>
          <p:cNvSpPr txBox="1">
            <a:spLocks/>
          </p:cNvSpPr>
          <p:nvPr/>
        </p:nvSpPr>
        <p:spPr>
          <a:xfrm>
            <a:off x="6583172" y="1930811"/>
            <a:ext cx="4669580" cy="11411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i="0" kern="1200">
                <a:solidFill>
                  <a:schemeClr val="tx1"/>
                </a:solidFill>
                <a:latin typeface="Solomon Sans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lomon Sans Normal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lomon Sans Normal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lomon Sans Normal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lomon Sans Normal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u="none" strike="noStrike" dirty="0">
                <a:solidFill>
                  <a:srgbClr val="051F59"/>
                </a:solidFill>
                <a:effectLst/>
                <a:latin typeface="Solomon Sans SemiBold" panose="02000000000000000000" pitchFamily="2" charset="0"/>
              </a:rPr>
              <a:t>Narrow, product-based services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u="none" strike="noStrike" dirty="0">
                <a:solidFill>
                  <a:srgbClr val="051F59"/>
                </a:solidFill>
                <a:effectLst/>
                <a:latin typeface="Solomon Sans SemiBold" panose="02000000000000000000" pitchFamily="2" charset="0"/>
              </a:rPr>
              <a:t>A reactive approach to threats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u="none" strike="noStrike" dirty="0">
                <a:solidFill>
                  <a:srgbClr val="051F59"/>
                </a:solidFill>
                <a:effectLst/>
                <a:latin typeface="Solomon Sans SemiBold" panose="02000000000000000000" pitchFamily="2" charset="0"/>
              </a:rPr>
              <a:t>Out-of-the-box solutions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0823A7-570E-A2A6-0F0F-A4957D4A8837}"/>
              </a:ext>
            </a:extLst>
          </p:cNvPr>
          <p:cNvSpPr txBox="1"/>
          <p:nvPr/>
        </p:nvSpPr>
        <p:spPr>
          <a:xfrm>
            <a:off x="6583172" y="3461227"/>
            <a:ext cx="330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u="none" strike="noStrike" dirty="0">
                <a:solidFill>
                  <a:srgbClr val="051F59"/>
                </a:solidFill>
                <a:effectLst/>
                <a:latin typeface="Solomon Sans SemiBold" panose="02000000000000000000" pitchFamily="2" charset="0"/>
              </a:rPr>
              <a:t>THE NEW WORLD</a:t>
            </a:r>
            <a:endParaRPr lang="en-US" b="1" dirty="0">
              <a:solidFill>
                <a:srgbClr val="051F59"/>
              </a:solidFill>
              <a:effectLst/>
              <a:latin typeface="Solomon Sans SemiBold" panose="02000000000000000000" pitchFamily="2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E0A08AF-1EC0-EDBC-F63C-748A57B50D3E}"/>
              </a:ext>
            </a:extLst>
          </p:cNvPr>
          <p:cNvSpPr txBox="1">
            <a:spLocks/>
          </p:cNvSpPr>
          <p:nvPr/>
        </p:nvSpPr>
        <p:spPr>
          <a:xfrm>
            <a:off x="6595872" y="3830559"/>
            <a:ext cx="5073840" cy="577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i="0" kern="1200">
                <a:solidFill>
                  <a:schemeClr val="tx1"/>
                </a:solidFill>
                <a:latin typeface="Solomon Sans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lomon Sans Normal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lomon Sans Normal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lomon Sans Normal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lomon Sans Normal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none" strike="noStrike" dirty="0">
                <a:solidFill>
                  <a:srgbClr val="051F59"/>
                </a:solidFill>
                <a:effectLst/>
              </a:rPr>
              <a:t>Cyber Transformation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601C86F-E3CD-35D7-89E1-3F2A0FCB3FDC}"/>
              </a:ext>
            </a:extLst>
          </p:cNvPr>
          <p:cNvSpPr txBox="1">
            <a:spLocks/>
          </p:cNvSpPr>
          <p:nvPr/>
        </p:nvSpPr>
        <p:spPr>
          <a:xfrm>
            <a:off x="6595872" y="4404454"/>
            <a:ext cx="4669580" cy="189987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i="0" kern="1200">
                <a:solidFill>
                  <a:schemeClr val="tx1"/>
                </a:solidFill>
                <a:latin typeface="Solomon Sans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lomon Sans Normal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lomon Sans Normal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lomon Sans Normal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lomon Sans Normal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u="none" strike="noStrike" dirty="0">
                <a:solidFill>
                  <a:srgbClr val="051F59"/>
                </a:solidFill>
                <a:effectLst/>
                <a:latin typeface="Solomon Sans SemiBold" panose="02000000000000000000" pitchFamily="2" charset="0"/>
              </a:rPr>
              <a:t>Expertise in enterprise-level strategy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u="none" strike="noStrike" dirty="0">
                <a:solidFill>
                  <a:srgbClr val="051F59"/>
                </a:solidFill>
                <a:effectLst/>
                <a:latin typeface="Solomon Sans SemiBold" panose="02000000000000000000" pitchFamily="2" charset="0"/>
              </a:rPr>
              <a:t>Product agnostic consulting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u="none" strike="noStrike" dirty="0">
                <a:solidFill>
                  <a:srgbClr val="051F59"/>
                </a:solidFill>
                <a:effectLst/>
                <a:latin typeface="Solomon Sans SemiBold" panose="02000000000000000000" pitchFamily="2" charset="0"/>
              </a:rPr>
              <a:t>White glove cyber security solutions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u="none" strike="noStrike" dirty="0">
                <a:solidFill>
                  <a:srgbClr val="051F59"/>
                </a:solidFill>
                <a:effectLst/>
                <a:latin typeface="Solomon Sans SemiBold" panose="02000000000000000000" pitchFamily="2" charset="0"/>
              </a:rPr>
              <a:t>Holistic IT solutions across the entire adoption cycle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u="none" strike="noStrike" dirty="0">
                <a:solidFill>
                  <a:srgbClr val="051F59"/>
                </a:solidFill>
                <a:effectLst/>
                <a:latin typeface="Solomon Sans SemiBold" panose="02000000000000000000" pitchFamily="2" charset="0"/>
              </a:rPr>
              <a:t>Security and engineering talent staffing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u="none" strike="noStrike" dirty="0">
                <a:solidFill>
                  <a:srgbClr val="051F59"/>
                </a:solidFill>
                <a:effectLst/>
                <a:latin typeface="Solomon Sans SemiBold" panose="02000000000000000000" pitchFamily="2" charset="0"/>
              </a:rPr>
              <a:t>Constant threat vigilance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u="none" strike="noStrike" dirty="0">
                <a:solidFill>
                  <a:srgbClr val="051F59"/>
                </a:solidFill>
                <a:effectLst/>
                <a:latin typeface="Solomon Sans SemiBold" panose="02000000000000000000" pitchFamily="2" charset="0"/>
              </a:rPr>
              <a:t>People-first approach</a:t>
            </a:r>
          </a:p>
        </p:txBody>
      </p:sp>
    </p:spTree>
    <p:extLst>
      <p:ext uri="{BB962C8B-B14F-4D97-AF65-F5344CB8AC3E}">
        <p14:creationId xmlns:p14="http://schemas.microsoft.com/office/powerpoint/2010/main" val="1154602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40A04-B647-0013-E971-76DBD3A43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6" y="1441381"/>
            <a:ext cx="10515600" cy="28527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“</a:t>
            </a:r>
            <a:r>
              <a:rPr lang="en-US" sz="2400" dirty="0" err="1"/>
              <a:t>GenuineXs</a:t>
            </a:r>
            <a:r>
              <a:rPr lang="en-US" sz="2400" dirty="0"/>
              <a:t>’ efforts stood out from the competition. They demonstrated great skill in communicating on technical solutions and scoping projects that made sense for our organization. They are a breath of fresh air in a highly competitive market, and we are excited to continue our relationship forward.”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7357EF-D198-B8A7-0B2A-3BB3E76C0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598" y="4421021"/>
            <a:ext cx="10515600" cy="365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CISO/ Head of Infrastructure </a:t>
            </a:r>
          </a:p>
          <a:p>
            <a:pPr marL="0" indent="0">
              <a:buNone/>
            </a:pPr>
            <a:r>
              <a:rPr lang="en-US" sz="1600" dirty="0"/>
              <a:t>Investment Company, NYC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304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915050-1890-7D67-1F2C-60E0FE11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Security Consulting - “Solutions”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BFA1C6-F66E-9096-9EBF-AF6C399B3E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Solomon Sans Normal" panose="02000000000000000000" pitchFamily="2" charset="0"/>
              </a:rPr>
              <a:t>Advanced Incident Detection and Response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Solomon Sans Normal" panose="02000000000000000000" pitchFamily="2" charset="0"/>
              </a:rPr>
              <a:t>API Security &amp; Threat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Solomon Sans Normal" panose="02000000000000000000" pitchFamily="2" charset="0"/>
              </a:rPr>
              <a:t>Data Protection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Solomon Sans Normal" panose="02000000000000000000" pitchFamily="2" charset="0"/>
              </a:rPr>
              <a:t>Continuous Identity Verification Solutions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Solomon Sans Normal" panose="02000000000000000000" pitchFamily="2" charset="0"/>
              </a:rPr>
              <a:t>Cyber Strategy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Solomon Sans Normal" panose="02000000000000000000" pitchFamily="2" charset="0"/>
              </a:rPr>
              <a:t>Cyber Fitness and Resiliency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Solomon Sans Normal" panose="02000000000000000000" pitchFamily="2" charset="0"/>
              </a:rPr>
              <a:t>Cyber Risk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Solomon Sans Normal" panose="02000000000000000000" pitchFamily="2" charset="0"/>
              </a:rPr>
              <a:t>Complete Compliance Certification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Solomon Sans Normal" panose="02000000000000000000" pitchFamily="2" charset="0"/>
              </a:rPr>
              <a:t>Secure Transformation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Solomon Sans Normal" panose="02000000000000000000" pitchFamily="2" charset="0"/>
              </a:rPr>
              <a:t>Zero Trust</a:t>
            </a:r>
          </a:p>
        </p:txBody>
      </p:sp>
      <p:pic>
        <p:nvPicPr>
          <p:cNvPr id="9" name="Google Shape;74;p16">
            <a:extLst>
              <a:ext uri="{FF2B5EF4-FFF2-40B4-BE49-F238E27FC236}">
                <a16:creationId xmlns:a16="http://schemas.microsoft.com/office/drawing/2014/main" id="{2D7421D7-D644-C261-1B7F-26758675225C}"/>
              </a:ext>
            </a:extLst>
          </p:cNvPr>
          <p:cNvPicPr preferRelativeResize="0"/>
          <p:nvPr/>
        </p:nvPicPr>
        <p:blipFill>
          <a:blip r:embed="rId2"/>
          <a:srcRect/>
          <a:stretch/>
        </p:blipFill>
        <p:spPr>
          <a:xfrm>
            <a:off x="5588000" y="3747056"/>
            <a:ext cx="6041312" cy="1590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3663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Custom 1">
      <a:dk1>
        <a:srgbClr val="041F58"/>
      </a:dk1>
      <a:lt1>
        <a:srgbClr val="FFFFFF"/>
      </a:lt1>
      <a:dk2>
        <a:srgbClr val="44546A"/>
      </a:dk2>
      <a:lt2>
        <a:srgbClr val="E7E6E6"/>
      </a:lt2>
      <a:accent1>
        <a:srgbClr val="38B4EA"/>
      </a:accent1>
      <a:accent2>
        <a:srgbClr val="AFE34E"/>
      </a:accent2>
      <a:accent3>
        <a:srgbClr val="051F59"/>
      </a:accent3>
      <a:accent4>
        <a:srgbClr val="3E3EF3"/>
      </a:accent4>
      <a:accent5>
        <a:srgbClr val="AFE34E"/>
      </a:accent5>
      <a:accent6>
        <a:srgbClr val="3D3EF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139DA27-5482-9B42-B382-94D237B8CAFA}" vid="{659B48D9-E7F1-024F-9EB2-2DDBDD74AAA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1585</TotalTime>
  <Words>744</Words>
  <Application>Microsoft Macintosh PowerPoint</Application>
  <PresentationFormat>Widescreen</PresentationFormat>
  <Paragraphs>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Solomon Sans</vt:lpstr>
      <vt:lpstr>Solomon Sans Black</vt:lpstr>
      <vt:lpstr>Solomon Sans Normal</vt:lpstr>
      <vt:lpstr>Solomon Sans SemiBold</vt:lpstr>
      <vt:lpstr>Office Theme 2013 - 2022</vt:lpstr>
      <vt:lpstr>Pitch Deck</vt:lpstr>
      <vt:lpstr>Cyber Attacks Are Growing Exponentially:  Is Your Enterprise Protected?</vt:lpstr>
      <vt:lpstr>We live in a world where cyber attacks have become one of the single biggest threats to enterprise company growth.</vt:lpstr>
      <vt:lpstr>We live in a world where cyber attacks have become one of the single biggest threats to enterprise company growth.</vt:lpstr>
      <vt:lpstr>In this world, there are organizations who win, and those who lose.  Those winners are determined by who prepares and who simply reacts.</vt:lpstr>
      <vt:lpstr>PowerPoint Presentation</vt:lpstr>
      <vt:lpstr>How to survive as an enterprise organization in today’s precarious cyber landscape.</vt:lpstr>
      <vt:lpstr>“GenuineXs’ efforts stood out from the competition. They demonstrated great skill in communicating on technical solutions and scoping projects that made sense for our organization. They are a breath of fresh air in a highly competitive market, and we are excited to continue our relationship forward.”</vt:lpstr>
      <vt:lpstr>Cyber Security Consulting - “Solutions”</vt:lpstr>
      <vt:lpstr>IT Services - “Offerings”</vt:lpstr>
      <vt:lpstr>PowerPoint Presentation</vt:lpstr>
      <vt:lpstr>PowerPoint Presentation</vt:lpstr>
      <vt:lpstr>Lock Down Your IT &amp; Cyber Security Strategy. Unlock Your Organization’s Real Potential.</vt:lpstr>
      <vt:lpstr>Your trusted guides to lead you out of cyber vulnerability and into Cyber Transformation</vt:lpstr>
      <vt:lpstr>PowerPoint Presentation</vt:lpstr>
      <vt:lpstr>Fortune 500 VP Sec Ops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Deck</dc:title>
  <dc:creator>John Rossi</dc:creator>
  <cp:lastModifiedBy>John Rossi</cp:lastModifiedBy>
  <cp:revision>8</cp:revision>
  <dcterms:created xsi:type="dcterms:W3CDTF">2023-01-06T14:14:20Z</dcterms:created>
  <dcterms:modified xsi:type="dcterms:W3CDTF">2023-02-08T18:58:39Z</dcterms:modified>
</cp:coreProperties>
</file>