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797675" cy="9928225"/>
  <p:embeddedFontLst>
    <p:embeddedFont>
      <p:font typeface="Montserrat SemiBold"/>
      <p:regular r:id="rId21"/>
      <p:bold r:id="rId22"/>
      <p:italic r:id="rId23"/>
      <p:boldItalic r:id="rId24"/>
    </p:embeddedFont>
    <p:embeddedFont>
      <p:font typeface="Montserra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Lv7Xd+JIwH0UEWOPa18bfdeMN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86223F-05EB-4F25-AFA4-2E8AA47F3948}">
  <a:tblStyle styleId="{1D86223F-05EB-4F25-AFA4-2E8AA47F394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SemiBold-bold.fntdata"/><Relationship Id="rId21" Type="http://schemas.openxmlformats.org/officeDocument/2006/relationships/font" Target="fonts/MontserratSemiBold-regular.fntdata"/><Relationship Id="rId24" Type="http://schemas.openxmlformats.org/officeDocument/2006/relationships/font" Target="fonts/MontserratSemiBold-boldItalic.fntdata"/><Relationship Id="rId23" Type="http://schemas.openxmlformats.org/officeDocument/2006/relationships/font" Target="fonts/MontserratSemi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13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3" y="0"/>
            <a:ext cx="2945659" cy="49813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30091"/>
            <a:ext cx="2945659" cy="49813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c8aaad1b21_0_13: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3c8aaad1b21_0_1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c8a117ad0d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c8a117ad0d_0_0:notes"/>
          <p:cNvSpPr txBox="1"/>
          <p:nvPr>
            <p:ph idx="1" type="body"/>
          </p:nvPr>
        </p:nvSpPr>
        <p:spPr>
          <a:xfrm>
            <a:off x="679768" y="4777958"/>
            <a:ext cx="5438100" cy="3909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3c8a117ad0d_0_0:notes"/>
          <p:cNvSpPr txBox="1"/>
          <p:nvPr>
            <p:ph idx="12" type="sldNum"/>
          </p:nvPr>
        </p:nvSpPr>
        <p:spPr>
          <a:xfrm>
            <a:off x="3850443" y="9430091"/>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c7e5d8395e_0_0: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3c7e5d8395e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4: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5: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E94F28"/>
              </a:buClr>
              <a:buSzPts val="6000"/>
              <a:buFont typeface="Montserra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94F2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94F2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pic>
        <p:nvPicPr>
          <p:cNvPr descr="A white background with black text&#10;&#10;Description automatically generated" id="22" name="Google Shape;22;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15"/>
          <p:cNvSpPr txBox="1"/>
          <p:nvPr>
            <p:ph type="title"/>
          </p:nvPr>
        </p:nvSpPr>
        <p:spPr>
          <a:xfrm>
            <a:off x="838200" y="365125"/>
            <a:ext cx="9525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94F2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 type="body"/>
          </p:nvPr>
        </p:nvSpPr>
        <p:spPr>
          <a:xfrm>
            <a:off x="838200" y="1825625"/>
            <a:ext cx="95250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94F28"/>
              </a:buClr>
              <a:buSzPts val="6000"/>
              <a:buFont typeface="Montserra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94F2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94F2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94F2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94F28"/>
              </a:buClr>
              <a:buSzPts val="3200"/>
              <a:buFont typeface="Montserra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94F28"/>
              </a:buClr>
              <a:buSzPts val="3200"/>
              <a:buFont typeface="Montserra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p:nvPr>
            <p:ph idx="2" type="pic"/>
          </p:nvPr>
        </p:nvSpPr>
        <p:spPr>
          <a:xfrm>
            <a:off x="5183188" y="987425"/>
            <a:ext cx="6172200" cy="4873625"/>
          </a:xfrm>
          <a:prstGeom prst="rect">
            <a:avLst/>
          </a:prstGeom>
          <a:noFill/>
          <a:ln>
            <a:noFill/>
          </a:ln>
        </p:spPr>
      </p:sp>
      <p:sp>
        <p:nvSpPr>
          <p:cNvPr id="68" name="Google Shape;6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E94F28"/>
              </a:buClr>
              <a:buSzPts val="4400"/>
              <a:buFont typeface="Montserrat"/>
              <a:buNone/>
              <a:defRPr b="1" i="0" sz="4400" u="none" cap="none" strike="noStrike">
                <a:solidFill>
                  <a:srgbClr val="E94F28"/>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A red and yellow background&#10;&#10;Description automatically generated" id="88" name="Google Shape;88;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yellow diamond shaped object with white text&#10;&#10;Description automatically generated" id="89" name="Google Shape;89;p1"/>
          <p:cNvPicPr preferRelativeResize="0"/>
          <p:nvPr/>
        </p:nvPicPr>
        <p:blipFill rotWithShape="1">
          <a:blip r:embed="rId4">
            <a:alphaModFix/>
          </a:blip>
          <a:srcRect b="0" l="0" r="0" t="0"/>
          <a:stretch/>
        </p:blipFill>
        <p:spPr>
          <a:xfrm>
            <a:off x="655782" y="592858"/>
            <a:ext cx="3459734" cy="1912835"/>
          </a:xfrm>
          <a:prstGeom prst="rect">
            <a:avLst/>
          </a:prstGeom>
          <a:noFill/>
          <a:ln>
            <a:noFill/>
          </a:ln>
        </p:spPr>
      </p:pic>
      <p:sp>
        <p:nvSpPr>
          <p:cNvPr id="90" name="Google Shape;90;p1"/>
          <p:cNvSpPr/>
          <p:nvPr/>
        </p:nvSpPr>
        <p:spPr>
          <a:xfrm>
            <a:off x="655781" y="4096986"/>
            <a:ext cx="4925621" cy="93205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4000"/>
              <a:buFont typeface="Arial"/>
              <a:buNone/>
            </a:pPr>
            <a:r>
              <a:rPr b="1" i="0" lang="en-US" sz="4000" u="none" cap="none" strike="noStrike">
                <a:solidFill>
                  <a:srgbClr val="FFFFFF"/>
                </a:solidFill>
                <a:latin typeface="Montserrat SemiBold"/>
                <a:ea typeface="Montserrat SemiBold"/>
                <a:cs typeface="Montserrat SemiBold"/>
                <a:sym typeface="Montserrat SemiBold"/>
              </a:rPr>
              <a:t>Top Issues </a:t>
            </a:r>
            <a:r>
              <a:rPr b="1" lang="en-US" sz="4000">
                <a:solidFill>
                  <a:srgbClr val="FFFFFF"/>
                </a:solidFill>
                <a:latin typeface="Montserrat SemiBold"/>
                <a:ea typeface="Montserrat SemiBold"/>
                <a:cs typeface="Montserrat SemiBold"/>
                <a:sym typeface="Montserrat SemiBold"/>
              </a:rPr>
              <a:t>Poll</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FFFFFF"/>
                </a:solidFill>
                <a:latin typeface="Montserrat SemiBold"/>
                <a:ea typeface="Montserrat SemiBold"/>
                <a:cs typeface="Montserrat SemiBold"/>
                <a:sym typeface="Montserrat SemiBold"/>
              </a:rPr>
              <a:t>January 202</a:t>
            </a:r>
            <a:r>
              <a:rPr b="1" lang="en-US" sz="2800">
                <a:solidFill>
                  <a:srgbClr val="FFFFFF"/>
                </a:solidFill>
                <a:latin typeface="Montserrat SemiBold"/>
                <a:ea typeface="Montserrat SemiBold"/>
                <a:cs typeface="Montserrat SemiBold"/>
                <a:sym typeface="Montserrat SemiBold"/>
              </a:rPr>
              <a:t>6</a:t>
            </a:r>
            <a:endParaRPr b="1" i="0" sz="2800" u="none" cap="none" strike="noStrike">
              <a:solidFill>
                <a:srgbClr val="FFFFFF"/>
              </a:solidFill>
              <a:latin typeface="Montserrat SemiBold"/>
              <a:ea typeface="Montserrat SemiBold"/>
              <a:cs typeface="Montserrat SemiBold"/>
              <a:sym typeface="Montserrat SemiBold"/>
            </a:endParaRPr>
          </a:p>
        </p:txBody>
      </p:sp>
      <p:sp>
        <p:nvSpPr>
          <p:cNvPr id="91" name="Google Shape;91;p1"/>
          <p:cNvSpPr txBox="1"/>
          <p:nvPr/>
        </p:nvSpPr>
        <p:spPr>
          <a:xfrm>
            <a:off x="3017827" y="3064829"/>
            <a:ext cx="615839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92" name="Google Shape;92;p1"/>
          <p:cNvSpPr txBox="1"/>
          <p:nvPr/>
        </p:nvSpPr>
        <p:spPr>
          <a:xfrm>
            <a:off x="3017827" y="3064829"/>
            <a:ext cx="615839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93" name="Google Shape;93;p1"/>
          <p:cNvSpPr txBox="1"/>
          <p:nvPr/>
        </p:nvSpPr>
        <p:spPr>
          <a:xfrm>
            <a:off x="3170227" y="3217229"/>
            <a:ext cx="615839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descr="A black and grey logo&#10;&#10;Description automatically generated with medium confidence" id="94" name="Google Shape;94;p1"/>
          <p:cNvPicPr preferRelativeResize="0"/>
          <p:nvPr/>
        </p:nvPicPr>
        <p:blipFill rotWithShape="1">
          <a:blip r:embed="rId5">
            <a:alphaModFix/>
          </a:blip>
          <a:srcRect b="0" l="0" r="0" t="0"/>
          <a:stretch/>
        </p:blipFill>
        <p:spPr>
          <a:xfrm>
            <a:off x="707477" y="6102240"/>
            <a:ext cx="2398971" cy="6525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ph type="title"/>
          </p:nvPr>
        </p:nvSpPr>
        <p:spPr>
          <a:xfrm>
            <a:off x="384629" y="-20694"/>
            <a:ext cx="9525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Top issues: Jan 2026</a:t>
            </a:r>
            <a:endParaRPr/>
          </a:p>
        </p:txBody>
      </p:sp>
      <p:sp>
        <p:nvSpPr>
          <p:cNvPr id="171" name="Google Shape;171;p9"/>
          <p:cNvSpPr txBox="1"/>
          <p:nvPr>
            <p:ph idx="1" type="body"/>
          </p:nvPr>
        </p:nvSpPr>
        <p:spPr>
          <a:xfrm>
            <a:off x="384629" y="1031368"/>
            <a:ext cx="10544628" cy="446722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Most/other</a:t>
            </a:r>
            <a:r>
              <a:rPr lang="en-US" sz="2400"/>
              <a:t> important issues by household income</a:t>
            </a:r>
            <a:endParaRPr sz="3600"/>
          </a:p>
        </p:txBody>
      </p:sp>
      <p:pic>
        <p:nvPicPr>
          <p:cNvPr descr="A black and grey logo&#10;&#10;Description automatically generated with medium confidence" id="172" name="Google Shape;172;p9"/>
          <p:cNvPicPr preferRelativeResize="0"/>
          <p:nvPr/>
        </p:nvPicPr>
        <p:blipFill rotWithShape="1">
          <a:blip r:embed="rId3">
            <a:alphaModFix/>
          </a:blip>
          <a:srcRect b="0" l="0" r="0" t="0"/>
          <a:stretch/>
        </p:blipFill>
        <p:spPr>
          <a:xfrm>
            <a:off x="9909629" y="6256707"/>
            <a:ext cx="1457524" cy="396446"/>
          </a:xfrm>
          <a:prstGeom prst="rect">
            <a:avLst/>
          </a:prstGeom>
          <a:noFill/>
          <a:ln>
            <a:noFill/>
          </a:ln>
        </p:spPr>
      </p:pic>
      <p:pic>
        <p:nvPicPr>
          <p:cNvPr id="173" name="Google Shape;173;p9" title="Chart"/>
          <p:cNvPicPr preferRelativeResize="0"/>
          <p:nvPr/>
        </p:nvPicPr>
        <p:blipFill rotWithShape="1">
          <a:blip r:embed="rId4">
            <a:alphaModFix/>
          </a:blip>
          <a:srcRect b="2988" l="2651" r="5924" t="4195"/>
          <a:stretch/>
        </p:blipFill>
        <p:spPr>
          <a:xfrm>
            <a:off x="912600" y="1418525"/>
            <a:ext cx="8997023" cy="49264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c8aaad1b21_0_13"/>
          <p:cNvSpPr txBox="1"/>
          <p:nvPr>
            <p:ph type="title"/>
          </p:nvPr>
        </p:nvSpPr>
        <p:spPr>
          <a:xfrm>
            <a:off x="384629" y="-20694"/>
            <a:ext cx="9525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Top issues: Jan 2026</a:t>
            </a:r>
            <a:endParaRPr/>
          </a:p>
        </p:txBody>
      </p:sp>
      <p:sp>
        <p:nvSpPr>
          <p:cNvPr id="179" name="Google Shape;179;g3c8aaad1b21_0_13"/>
          <p:cNvSpPr txBox="1"/>
          <p:nvPr>
            <p:ph idx="1" type="body"/>
          </p:nvPr>
        </p:nvSpPr>
        <p:spPr>
          <a:xfrm>
            <a:off x="384629" y="1005942"/>
            <a:ext cx="10544700" cy="446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Ipsos Issues Index, Jan 26 - most/other important issues facing Britain today:</a:t>
            </a:r>
            <a:endParaRPr sz="3600"/>
          </a:p>
        </p:txBody>
      </p:sp>
      <p:pic>
        <p:nvPicPr>
          <p:cNvPr descr="A black and grey logo&#10;&#10;Description automatically generated with medium confidence" id="180" name="Google Shape;180;g3c8aaad1b21_0_13"/>
          <p:cNvPicPr preferRelativeResize="0"/>
          <p:nvPr/>
        </p:nvPicPr>
        <p:blipFill rotWithShape="1">
          <a:blip r:embed="rId3">
            <a:alphaModFix/>
          </a:blip>
          <a:srcRect b="0" l="0" r="0" t="0"/>
          <a:stretch/>
        </p:blipFill>
        <p:spPr>
          <a:xfrm>
            <a:off x="9909629" y="6256707"/>
            <a:ext cx="1457524" cy="396446"/>
          </a:xfrm>
          <a:prstGeom prst="rect">
            <a:avLst/>
          </a:prstGeom>
          <a:noFill/>
          <a:ln>
            <a:noFill/>
          </a:ln>
        </p:spPr>
      </p:pic>
      <p:pic>
        <p:nvPicPr>
          <p:cNvPr id="181" name="Google Shape;181;g3c8aaad1b21_0_13"/>
          <p:cNvPicPr preferRelativeResize="0"/>
          <p:nvPr/>
        </p:nvPicPr>
        <p:blipFill>
          <a:blip r:embed="rId4">
            <a:alphaModFix/>
          </a:blip>
          <a:stretch>
            <a:fillRect/>
          </a:stretch>
        </p:blipFill>
        <p:spPr>
          <a:xfrm>
            <a:off x="1915296" y="1833950"/>
            <a:ext cx="7994327" cy="4371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c8a117ad0d_0_0"/>
          <p:cNvSpPr txBox="1"/>
          <p:nvPr>
            <p:ph type="title"/>
          </p:nvPr>
        </p:nvSpPr>
        <p:spPr>
          <a:xfrm>
            <a:off x="2936149" y="2286775"/>
            <a:ext cx="95250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APPENDIX</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txBox="1"/>
          <p:nvPr>
            <p:ph type="title"/>
          </p:nvPr>
        </p:nvSpPr>
        <p:spPr>
          <a:xfrm>
            <a:off x="384629" y="-20694"/>
            <a:ext cx="1076463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Scope, Sample and Methodology</a:t>
            </a:r>
            <a:endParaRPr/>
          </a:p>
        </p:txBody>
      </p:sp>
      <p:sp>
        <p:nvSpPr>
          <p:cNvPr id="193" name="Google Shape;193;p10"/>
          <p:cNvSpPr txBox="1"/>
          <p:nvPr>
            <p:ph idx="1" type="body"/>
          </p:nvPr>
        </p:nvSpPr>
        <p:spPr>
          <a:xfrm>
            <a:off x="384625" y="1176426"/>
            <a:ext cx="10544700" cy="5042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800"/>
              <a:buChar char="•"/>
            </a:pPr>
            <a:r>
              <a:rPr lang="en-US" sz="1800"/>
              <a:t>The poll scope was islanders aged 17 and over</a:t>
            </a:r>
            <a:endParaRPr/>
          </a:p>
          <a:p>
            <a:pPr indent="-228600" lvl="0" marL="228600" rtl="0" algn="l">
              <a:lnSpc>
                <a:spcPct val="90000"/>
              </a:lnSpc>
              <a:spcBef>
                <a:spcPts val="1000"/>
              </a:spcBef>
              <a:spcAft>
                <a:spcPts val="0"/>
              </a:spcAft>
              <a:buClr>
                <a:schemeClr val="dk1"/>
              </a:buClr>
              <a:buSzPts val="1800"/>
              <a:buChar char="•"/>
            </a:pPr>
            <a:r>
              <a:rPr lang="en-US" sz="1800"/>
              <a:t>The sample was islanders aged over 17 who were on 4insight’s online panel of over 6,100 which is reasonably representative of islander's demographics, supplemented by random sampling by 4insight’s professional street interviewers</a:t>
            </a:r>
            <a:endParaRPr/>
          </a:p>
          <a:p>
            <a:pPr indent="-228600" lvl="0" marL="228600" rtl="0" algn="l">
              <a:lnSpc>
                <a:spcPct val="90000"/>
              </a:lnSpc>
              <a:spcBef>
                <a:spcPts val="1000"/>
              </a:spcBef>
              <a:spcAft>
                <a:spcPts val="0"/>
              </a:spcAft>
              <a:buClr>
                <a:schemeClr val="dk1"/>
              </a:buClr>
              <a:buSzPts val="1800"/>
              <a:buChar char="•"/>
            </a:pPr>
            <a:r>
              <a:rPr lang="en-US" sz="1800"/>
              <a:t>The methodology of the poll was a short structured online survey with one unprompted open-ended question regarding</a:t>
            </a:r>
            <a:r>
              <a:rPr b="1" lang="en-US" sz="1800"/>
              <a:t> the</a:t>
            </a:r>
            <a:r>
              <a:rPr lang="en-US" sz="1800"/>
              <a:t> </a:t>
            </a:r>
            <a:r>
              <a:rPr b="1" lang="en-US" sz="1800"/>
              <a:t>most important </a:t>
            </a:r>
            <a:r>
              <a:rPr lang="en-US" sz="1800"/>
              <a:t>top issue followed by a question on </a:t>
            </a:r>
            <a:r>
              <a:rPr b="1" lang="en-US" sz="1800"/>
              <a:t>other important </a:t>
            </a:r>
            <a:r>
              <a:rPr lang="en-US" sz="1800"/>
              <a:t>issues. Three demographic questions were included to enable cross tabulations to be produced to see if there were any variations in responses by:</a:t>
            </a:r>
            <a:endParaRPr/>
          </a:p>
          <a:p>
            <a:pPr indent="-228600" lvl="1" marL="685800" rtl="0" algn="l">
              <a:lnSpc>
                <a:spcPct val="90000"/>
              </a:lnSpc>
              <a:spcBef>
                <a:spcPts val="500"/>
              </a:spcBef>
              <a:spcAft>
                <a:spcPts val="0"/>
              </a:spcAft>
              <a:buClr>
                <a:schemeClr val="dk1"/>
              </a:buClr>
              <a:buSzPts val="1400"/>
              <a:buChar char="•"/>
            </a:pPr>
            <a:r>
              <a:rPr lang="en-US" sz="1400"/>
              <a:t>Age</a:t>
            </a:r>
            <a:endParaRPr/>
          </a:p>
          <a:p>
            <a:pPr indent="-228600" lvl="1" marL="685800" rtl="0" algn="l">
              <a:lnSpc>
                <a:spcPct val="90000"/>
              </a:lnSpc>
              <a:spcBef>
                <a:spcPts val="500"/>
              </a:spcBef>
              <a:spcAft>
                <a:spcPts val="0"/>
              </a:spcAft>
              <a:buClr>
                <a:schemeClr val="dk1"/>
              </a:buClr>
              <a:buSzPts val="1400"/>
              <a:buChar char="•"/>
            </a:pPr>
            <a:r>
              <a:rPr lang="en-US" sz="1400"/>
              <a:t>Family structure; single, single with a dependent child under 16, in a partnership, in a partnership with a dependent child under 16, divorced/separated, widowed, prefer not to say or other</a:t>
            </a:r>
            <a:endParaRPr/>
          </a:p>
          <a:p>
            <a:pPr indent="-228600" lvl="1" marL="685800" rtl="0" algn="l">
              <a:lnSpc>
                <a:spcPct val="90000"/>
              </a:lnSpc>
              <a:spcBef>
                <a:spcPts val="500"/>
              </a:spcBef>
              <a:spcAft>
                <a:spcPts val="0"/>
              </a:spcAft>
              <a:buClr>
                <a:schemeClr val="dk1"/>
              </a:buClr>
              <a:buSzPts val="1400"/>
              <a:buChar char="•"/>
            </a:pPr>
            <a:r>
              <a:rPr lang="en-US" sz="1400"/>
              <a:t>Total household income level before tax and social security by grouping</a:t>
            </a:r>
            <a:endParaRPr/>
          </a:p>
          <a:p>
            <a:pPr indent="-228600" lvl="0" marL="228600" rtl="0" algn="l">
              <a:lnSpc>
                <a:spcPct val="90000"/>
              </a:lnSpc>
              <a:spcBef>
                <a:spcPts val="1000"/>
              </a:spcBef>
              <a:spcAft>
                <a:spcPts val="0"/>
              </a:spcAft>
              <a:buClr>
                <a:schemeClr val="dk1"/>
              </a:buClr>
              <a:buSzPts val="1800"/>
              <a:buChar char="•"/>
            </a:pPr>
            <a:r>
              <a:rPr lang="en-US" sz="1800"/>
              <a:t>The online survey was supplemented by CAPI, street interviewers with iPads doing random face-to-face interviews </a:t>
            </a:r>
            <a:endParaRPr/>
          </a:p>
          <a:p>
            <a:pPr indent="-228600" lvl="0" marL="228600" rtl="0" algn="l">
              <a:lnSpc>
                <a:spcPct val="90000"/>
              </a:lnSpc>
              <a:spcBef>
                <a:spcPts val="1000"/>
              </a:spcBef>
              <a:spcAft>
                <a:spcPts val="0"/>
              </a:spcAft>
              <a:buClr>
                <a:schemeClr val="dk1"/>
              </a:buClr>
              <a:buSzPts val="1800"/>
              <a:buChar char="•"/>
            </a:pPr>
            <a:r>
              <a:rPr lang="en-US" sz="1800"/>
              <a:t>The survey responses were quality checked and cross tabulations prepared</a:t>
            </a:r>
            <a:endParaRPr/>
          </a:p>
          <a:p>
            <a:pPr indent="-228600" lvl="0" marL="228600" rtl="0" algn="l">
              <a:lnSpc>
                <a:spcPct val="90000"/>
              </a:lnSpc>
              <a:spcBef>
                <a:spcPts val="1000"/>
              </a:spcBef>
              <a:spcAft>
                <a:spcPts val="0"/>
              </a:spcAft>
              <a:buClr>
                <a:schemeClr val="dk1"/>
              </a:buClr>
              <a:buSzPts val="1800"/>
              <a:buChar char="•"/>
            </a:pPr>
            <a:r>
              <a:rPr b="1" lang="en-US" sz="1800"/>
              <a:t>1,422 islanders </a:t>
            </a:r>
            <a:r>
              <a:rPr lang="en-US" sz="1800"/>
              <a:t>completed the survey in total</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A black and grey logo&#10;&#10;Description automatically generated with medium confidence" id="194" name="Google Shape;194;p10"/>
          <p:cNvPicPr preferRelativeResize="0"/>
          <p:nvPr/>
        </p:nvPicPr>
        <p:blipFill rotWithShape="1">
          <a:blip r:embed="rId3">
            <a:alphaModFix/>
          </a:blip>
          <a:srcRect b="0" l="0" r="0" t="0"/>
          <a:stretch/>
        </p:blipFill>
        <p:spPr>
          <a:xfrm>
            <a:off x="9834591" y="6379652"/>
            <a:ext cx="1457524" cy="3964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838200" y="365125"/>
            <a:ext cx="9525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Demographics</a:t>
            </a:r>
            <a:endParaRPr/>
          </a:p>
        </p:txBody>
      </p:sp>
      <p:sp>
        <p:nvSpPr>
          <p:cNvPr id="200" name="Google Shape;200;p11"/>
          <p:cNvSpPr txBox="1"/>
          <p:nvPr/>
        </p:nvSpPr>
        <p:spPr>
          <a:xfrm>
            <a:off x="6397251" y="1627743"/>
            <a:ext cx="5092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Marital and civil status: Survey respondents </a:t>
            </a:r>
            <a:endParaRPr b="1" i="0" sz="1400" u="none" cap="none" strike="noStrike">
              <a:solidFill>
                <a:schemeClr val="dk1"/>
              </a:solidFill>
              <a:latin typeface="Calibri"/>
              <a:ea typeface="Calibri"/>
              <a:cs typeface="Calibri"/>
              <a:sym typeface="Calibri"/>
            </a:endParaRPr>
          </a:p>
        </p:txBody>
      </p:sp>
      <p:sp>
        <p:nvSpPr>
          <p:cNvPr id="201" name="Google Shape;201;p11"/>
          <p:cNvSpPr txBox="1"/>
          <p:nvPr/>
        </p:nvSpPr>
        <p:spPr>
          <a:xfrm>
            <a:off x="7120960" y="6047815"/>
            <a:ext cx="4014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*Population statistics reflect adults aged over 16 whilst the survey reflects adults aged 17 or over</a:t>
            </a:r>
            <a:endParaRPr b="0" i="1" sz="1200" u="none" cap="none" strike="noStrike">
              <a:solidFill>
                <a:schemeClr val="dk1"/>
              </a:solidFill>
              <a:latin typeface="Calibri"/>
              <a:ea typeface="Calibri"/>
              <a:cs typeface="Calibri"/>
              <a:sym typeface="Calibri"/>
            </a:endParaRPr>
          </a:p>
        </p:txBody>
      </p:sp>
      <p:sp>
        <p:nvSpPr>
          <p:cNvPr id="202" name="Google Shape;202;p11"/>
          <p:cNvSpPr txBox="1"/>
          <p:nvPr/>
        </p:nvSpPr>
        <p:spPr>
          <a:xfrm>
            <a:off x="795526" y="1606412"/>
            <a:ext cx="50925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n-US">
                <a:solidFill>
                  <a:schemeClr val="dk1"/>
                </a:solidFill>
                <a:latin typeface="Calibri"/>
                <a:ea typeface="Calibri"/>
                <a:cs typeface="Calibri"/>
                <a:sym typeface="Calibri"/>
              </a:rPr>
              <a:t>Respondents Age </a:t>
            </a:r>
            <a:r>
              <a:rPr b="1" i="0" lang="en-US" sz="1400" u="none" cap="none" strike="noStrike">
                <a:solidFill>
                  <a:schemeClr val="dk1"/>
                </a:solidFill>
                <a:latin typeface="Calibri"/>
                <a:ea typeface="Calibri"/>
                <a:cs typeface="Calibri"/>
                <a:sym typeface="Calibri"/>
              </a:rPr>
              <a:t>: Survey respondents vs Population (from 2021 census) </a:t>
            </a:r>
            <a:endParaRPr b="1" i="0" sz="1400" u="none" cap="none" strike="noStrike">
              <a:solidFill>
                <a:schemeClr val="dk1"/>
              </a:solidFill>
              <a:latin typeface="Calibri"/>
              <a:ea typeface="Calibri"/>
              <a:cs typeface="Calibri"/>
              <a:sym typeface="Calibri"/>
            </a:endParaRPr>
          </a:p>
        </p:txBody>
      </p:sp>
      <p:pic>
        <p:nvPicPr>
          <p:cNvPr id="203" name="Google Shape;203;p11" title="Chart"/>
          <p:cNvPicPr preferRelativeResize="0"/>
          <p:nvPr/>
        </p:nvPicPr>
        <p:blipFill>
          <a:blip r:embed="rId3">
            <a:alphaModFix/>
          </a:blip>
          <a:stretch>
            <a:fillRect/>
          </a:stretch>
        </p:blipFill>
        <p:spPr>
          <a:xfrm>
            <a:off x="333712" y="2205018"/>
            <a:ext cx="5446326" cy="3371189"/>
          </a:xfrm>
          <a:prstGeom prst="rect">
            <a:avLst/>
          </a:prstGeom>
          <a:noFill/>
          <a:ln>
            <a:noFill/>
          </a:ln>
        </p:spPr>
      </p:pic>
      <p:pic>
        <p:nvPicPr>
          <p:cNvPr id="204" name="Google Shape;204;p11" title="Chart"/>
          <p:cNvPicPr preferRelativeResize="0"/>
          <p:nvPr/>
        </p:nvPicPr>
        <p:blipFill rotWithShape="1">
          <a:blip r:embed="rId4">
            <a:alphaModFix/>
          </a:blip>
          <a:srcRect b="0" l="3794" r="4772" t="0"/>
          <a:stretch/>
        </p:blipFill>
        <p:spPr>
          <a:xfrm>
            <a:off x="5780050" y="2274613"/>
            <a:ext cx="5310023" cy="3371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2"/>
          <p:cNvSpPr txBox="1"/>
          <p:nvPr>
            <p:ph type="title"/>
          </p:nvPr>
        </p:nvSpPr>
        <p:spPr>
          <a:xfrm>
            <a:off x="1040501" y="326032"/>
            <a:ext cx="9525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Demographics</a:t>
            </a:r>
            <a:endParaRPr/>
          </a:p>
        </p:txBody>
      </p:sp>
      <p:sp>
        <p:nvSpPr>
          <p:cNvPr id="210" name="Google Shape;210;p12"/>
          <p:cNvSpPr txBox="1"/>
          <p:nvPr/>
        </p:nvSpPr>
        <p:spPr>
          <a:xfrm>
            <a:off x="1115926" y="1761131"/>
            <a:ext cx="5092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Gross household income: Survey respondents</a:t>
            </a:r>
            <a:endParaRPr b="1" i="0" sz="1400" u="none" cap="none" strike="noStrike">
              <a:solidFill>
                <a:schemeClr val="dk1"/>
              </a:solidFill>
              <a:latin typeface="Calibri"/>
              <a:ea typeface="Calibri"/>
              <a:cs typeface="Calibri"/>
              <a:sym typeface="Calibri"/>
            </a:endParaRPr>
          </a:p>
        </p:txBody>
      </p:sp>
      <p:pic>
        <p:nvPicPr>
          <p:cNvPr id="211" name="Google Shape;211;p12" title="Chart"/>
          <p:cNvPicPr preferRelativeResize="0"/>
          <p:nvPr/>
        </p:nvPicPr>
        <p:blipFill>
          <a:blip r:embed="rId3">
            <a:alphaModFix/>
          </a:blip>
          <a:stretch>
            <a:fillRect/>
          </a:stretch>
        </p:blipFill>
        <p:spPr>
          <a:xfrm>
            <a:off x="1287684" y="2068916"/>
            <a:ext cx="6449601" cy="3987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384629" y="-20694"/>
            <a:ext cx="9525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Summary</a:t>
            </a:r>
            <a:endParaRPr/>
          </a:p>
        </p:txBody>
      </p:sp>
      <p:sp>
        <p:nvSpPr>
          <p:cNvPr id="100" name="Google Shape;100;p2"/>
          <p:cNvSpPr txBox="1"/>
          <p:nvPr>
            <p:ph idx="1" type="body"/>
          </p:nvPr>
        </p:nvSpPr>
        <p:spPr>
          <a:xfrm>
            <a:off x="384625" y="1410963"/>
            <a:ext cx="10544700" cy="4974900"/>
          </a:xfrm>
          <a:prstGeom prst="rect">
            <a:avLst/>
          </a:prstGeom>
          <a:noFill/>
          <a:ln>
            <a:noFill/>
          </a:ln>
        </p:spPr>
        <p:txBody>
          <a:bodyPr anchorCtr="0" anchor="t" bIns="45700" lIns="91425" spcFirstLastPara="1" rIns="91425" wrap="square" tIns="45700">
            <a:noAutofit/>
          </a:bodyPr>
          <a:lstStyle/>
          <a:p>
            <a:pPr indent="-234950" lvl="0" marL="228600" rtl="0" algn="l">
              <a:lnSpc>
                <a:spcPct val="90000"/>
              </a:lnSpc>
              <a:spcBef>
                <a:spcPts val="0"/>
              </a:spcBef>
              <a:spcAft>
                <a:spcPts val="0"/>
              </a:spcAft>
              <a:buClr>
                <a:schemeClr val="dk1"/>
              </a:buClr>
              <a:buSzPts val="1900"/>
              <a:buChar char="•"/>
            </a:pPr>
            <a:r>
              <a:rPr lang="en-US" sz="1900"/>
              <a:t>The top issue spontaneously mentioned by islanders was ‘</a:t>
            </a:r>
            <a:r>
              <a:rPr b="1" lang="en-US" sz="1900"/>
              <a:t>Cost of living’</a:t>
            </a:r>
            <a:r>
              <a:rPr lang="en-US" sz="1900"/>
              <a:t>.</a:t>
            </a:r>
            <a:endParaRPr sz="1900"/>
          </a:p>
          <a:p>
            <a:pPr indent="0" lvl="0" marL="457200" rtl="0" algn="l">
              <a:lnSpc>
                <a:spcPct val="90000"/>
              </a:lnSpc>
              <a:spcBef>
                <a:spcPts val="0"/>
              </a:spcBef>
              <a:spcAft>
                <a:spcPts val="0"/>
              </a:spcAft>
              <a:buNone/>
            </a:pPr>
            <a:r>
              <a:t/>
            </a:r>
            <a:endParaRPr sz="1900"/>
          </a:p>
          <a:p>
            <a:pPr indent="-234950" lvl="0" marL="228600" rtl="0" algn="l">
              <a:lnSpc>
                <a:spcPct val="90000"/>
              </a:lnSpc>
              <a:spcBef>
                <a:spcPts val="0"/>
              </a:spcBef>
              <a:spcAft>
                <a:spcPts val="0"/>
              </a:spcAft>
              <a:buClr>
                <a:schemeClr val="dk1"/>
              </a:buClr>
              <a:buSzPts val="1900"/>
              <a:buChar char="•"/>
            </a:pPr>
            <a:r>
              <a:rPr lang="en-US" sz="1900"/>
              <a:t>The most important issue for islanders (most and other important issues combined) was ‘</a:t>
            </a:r>
            <a:r>
              <a:rPr b="1" lang="en-US" sz="1900"/>
              <a:t>Cost of living</a:t>
            </a:r>
            <a:r>
              <a:rPr lang="en-US" sz="1900"/>
              <a:t>’, followed by ‘</a:t>
            </a:r>
            <a:r>
              <a:rPr b="1" lang="en-US" sz="1900"/>
              <a:t>Faith in Government</a:t>
            </a:r>
            <a:r>
              <a:rPr lang="en-US" sz="1900"/>
              <a:t>’, ‘</a:t>
            </a:r>
            <a:r>
              <a:rPr b="1" lang="en-US" sz="1900"/>
              <a:t>Housing</a:t>
            </a:r>
            <a:r>
              <a:rPr lang="en-US" sz="1900"/>
              <a:t>’ and ‘</a:t>
            </a:r>
            <a:r>
              <a:rPr b="1" lang="en-US" sz="1900"/>
              <a:t>The Hospital</a:t>
            </a:r>
            <a:r>
              <a:rPr lang="en-US" sz="1900"/>
              <a:t>’.</a:t>
            </a:r>
            <a:endParaRPr sz="1900"/>
          </a:p>
          <a:p>
            <a:pPr indent="-234950" lvl="0" marL="228600" rtl="0" algn="l">
              <a:lnSpc>
                <a:spcPct val="90000"/>
              </a:lnSpc>
              <a:spcBef>
                <a:spcPts val="1000"/>
              </a:spcBef>
              <a:spcAft>
                <a:spcPts val="0"/>
              </a:spcAft>
              <a:buClr>
                <a:schemeClr val="dk1"/>
              </a:buClr>
              <a:buSzPts val="1900"/>
              <a:buChar char="•"/>
            </a:pPr>
            <a:r>
              <a:rPr lang="en-US" sz="1900"/>
              <a:t>Mentions of </a:t>
            </a:r>
            <a:r>
              <a:rPr b="1" lang="en-US" sz="1900"/>
              <a:t>‘Cost of Living’</a:t>
            </a:r>
            <a:r>
              <a:rPr lang="en-US" sz="1900"/>
              <a:t> increased by 18% on last year. </a:t>
            </a:r>
            <a:r>
              <a:rPr lang="en-US" sz="1900"/>
              <a:t>‘</a:t>
            </a:r>
            <a:r>
              <a:rPr b="1" lang="en-US" sz="1900"/>
              <a:t>Faith in Government’ </a:t>
            </a:r>
            <a:r>
              <a:rPr lang="en-US" sz="1900"/>
              <a:t>has </a:t>
            </a:r>
            <a:r>
              <a:rPr lang="en-US" sz="1900"/>
              <a:t>risen</a:t>
            </a:r>
            <a:r>
              <a:rPr lang="en-US" sz="1900"/>
              <a:t> by 11% and three places to be the 2nd most mentioned issue in 2026. Mentions of </a:t>
            </a:r>
            <a:r>
              <a:rPr b="1" lang="en-US" sz="1900"/>
              <a:t>‘Poverty/inequality’</a:t>
            </a:r>
            <a:r>
              <a:rPr lang="en-US" sz="1900"/>
              <a:t> </a:t>
            </a:r>
            <a:r>
              <a:rPr lang="en-US" sz="1900"/>
              <a:t>rose by 10%.</a:t>
            </a:r>
            <a:endParaRPr sz="1900"/>
          </a:p>
          <a:p>
            <a:pPr indent="-234950" lvl="0" marL="228600" rtl="0" algn="l">
              <a:lnSpc>
                <a:spcPct val="90000"/>
              </a:lnSpc>
              <a:spcBef>
                <a:spcPts val="1000"/>
              </a:spcBef>
              <a:spcAft>
                <a:spcPts val="0"/>
              </a:spcAft>
              <a:buClr>
                <a:schemeClr val="dk1"/>
              </a:buClr>
              <a:buSzPts val="1900"/>
              <a:buChar char="•"/>
            </a:pPr>
            <a:r>
              <a:rPr lang="en-US" sz="1900"/>
              <a:t>For all age brackets ‘</a:t>
            </a:r>
            <a:r>
              <a:rPr b="1" lang="en-US" sz="1900"/>
              <a:t>Cost of living</a:t>
            </a:r>
            <a:r>
              <a:rPr lang="en-US" sz="1900"/>
              <a:t>’ was the most important issue; a higher % of 17 to 34 year olds mentioned </a:t>
            </a:r>
            <a:r>
              <a:rPr b="1" lang="en-US" sz="1900"/>
              <a:t>‘Housing’ </a:t>
            </a:r>
            <a:r>
              <a:rPr lang="en-US" sz="1900"/>
              <a:t>(77%),</a:t>
            </a:r>
            <a:r>
              <a:rPr b="1" lang="en-US" sz="1900"/>
              <a:t> </a:t>
            </a:r>
            <a:r>
              <a:rPr lang="en-US" sz="1900"/>
              <a:t>compared to those 55+ (49%). A higher % of those 55+ mentioned </a:t>
            </a:r>
            <a:r>
              <a:rPr b="1" lang="en-US" sz="1900"/>
              <a:t>‘Faith in Government’</a:t>
            </a:r>
            <a:r>
              <a:rPr lang="en-US" sz="1900"/>
              <a:t> (60%) compared to 17 to 34 </a:t>
            </a:r>
            <a:r>
              <a:rPr lang="en-US" sz="1900"/>
              <a:t>year</a:t>
            </a:r>
            <a:r>
              <a:rPr lang="en-US" sz="1900"/>
              <a:t> olds (42%).</a:t>
            </a:r>
            <a:endParaRPr sz="1900"/>
          </a:p>
          <a:p>
            <a:pPr indent="-234950" lvl="0" marL="228600" rtl="0" algn="l">
              <a:lnSpc>
                <a:spcPct val="90000"/>
              </a:lnSpc>
              <a:spcBef>
                <a:spcPts val="1000"/>
              </a:spcBef>
              <a:spcAft>
                <a:spcPts val="0"/>
              </a:spcAft>
              <a:buClr>
                <a:schemeClr val="dk1"/>
              </a:buClr>
              <a:buSzPts val="1900"/>
              <a:buChar char="•"/>
            </a:pPr>
            <a:r>
              <a:rPr lang="en-US" sz="1900"/>
              <a:t>The most important issue in the UK is ‘</a:t>
            </a:r>
            <a:r>
              <a:rPr b="1" lang="en-US" sz="1900"/>
              <a:t>Immigration</a:t>
            </a:r>
            <a:r>
              <a:rPr lang="en-US" sz="1900"/>
              <a:t>’, followed by the ‘</a:t>
            </a:r>
            <a:r>
              <a:rPr b="1" lang="en-US" sz="1900"/>
              <a:t>Economy</a:t>
            </a:r>
            <a:r>
              <a:rPr lang="en-US" sz="1900"/>
              <a:t>’</a:t>
            </a:r>
            <a:r>
              <a:rPr lang="en-US" sz="1900"/>
              <a:t>, ‘</a:t>
            </a:r>
            <a:r>
              <a:rPr b="1" lang="en-US" sz="1900"/>
              <a:t>Healthcare</a:t>
            </a:r>
            <a:r>
              <a:rPr lang="en-US" sz="1900"/>
              <a:t>’, </a:t>
            </a:r>
            <a:r>
              <a:rPr b="1" lang="en-US" sz="1900"/>
              <a:t>‘Defence’ </a:t>
            </a:r>
            <a:r>
              <a:rPr lang="en-US" sz="1900"/>
              <a:t>and then ‘</a:t>
            </a:r>
            <a:r>
              <a:rPr b="1" lang="en-US" sz="1900"/>
              <a:t>Prices/inflation/cost of living</a:t>
            </a:r>
            <a:r>
              <a:rPr lang="en-US" sz="1900"/>
              <a:t>’; in Jersey ‘</a:t>
            </a:r>
            <a:r>
              <a:rPr b="1" lang="en-US" sz="1900"/>
              <a:t>Cost of living</a:t>
            </a:r>
            <a:r>
              <a:rPr lang="en-US" sz="1900"/>
              <a:t>’ is the top issue.</a:t>
            </a:r>
            <a:endParaRPr sz="1900"/>
          </a:p>
          <a:p>
            <a:pPr indent="-234950" lvl="0" marL="228600" rtl="0" algn="l">
              <a:lnSpc>
                <a:spcPct val="90000"/>
              </a:lnSpc>
              <a:spcBef>
                <a:spcPts val="1000"/>
              </a:spcBef>
              <a:spcAft>
                <a:spcPts val="0"/>
              </a:spcAft>
              <a:buClr>
                <a:schemeClr val="dk1"/>
              </a:buClr>
              <a:buSzPts val="1900"/>
              <a:buChar char="•"/>
            </a:pPr>
            <a:r>
              <a:rPr b="1" lang="en-US" sz="1900"/>
              <a:t>1,422 islanders </a:t>
            </a:r>
            <a:r>
              <a:rPr lang="en-US" sz="1900"/>
              <a:t>completed the poll, either online or with a street interviewer.</a:t>
            </a:r>
            <a:endParaRPr sz="1900"/>
          </a:p>
          <a:p>
            <a:pPr indent="-101600" lvl="0" marL="228600" rtl="0" algn="l">
              <a:lnSpc>
                <a:spcPct val="90000"/>
              </a:lnSpc>
              <a:spcBef>
                <a:spcPts val="1000"/>
              </a:spcBef>
              <a:spcAft>
                <a:spcPts val="0"/>
              </a:spcAft>
              <a:buClr>
                <a:schemeClr val="dk1"/>
              </a:buClr>
              <a:buSzPts val="2000"/>
              <a:buNone/>
            </a:pPr>
            <a:r>
              <a:t/>
            </a:r>
            <a:endParaRPr sz="1900"/>
          </a:p>
        </p:txBody>
      </p:sp>
      <p:pic>
        <p:nvPicPr>
          <p:cNvPr descr="A black and grey logo&#10;&#10;Description automatically generated with medium confidence" id="101" name="Google Shape;101;p2"/>
          <p:cNvPicPr preferRelativeResize="0"/>
          <p:nvPr/>
        </p:nvPicPr>
        <p:blipFill rotWithShape="1">
          <a:blip r:embed="rId3">
            <a:alphaModFix/>
          </a:blip>
          <a:srcRect b="0" l="0" r="0" t="0"/>
          <a:stretch/>
        </p:blipFill>
        <p:spPr>
          <a:xfrm>
            <a:off x="9834591" y="6379652"/>
            <a:ext cx="1457524" cy="3964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3" title="Chart"/>
          <p:cNvPicPr preferRelativeResize="0"/>
          <p:nvPr/>
        </p:nvPicPr>
        <p:blipFill rotWithShape="1">
          <a:blip r:embed="rId3">
            <a:alphaModFix/>
          </a:blip>
          <a:srcRect b="3884" l="2162" r="0" t="3634"/>
          <a:stretch/>
        </p:blipFill>
        <p:spPr>
          <a:xfrm>
            <a:off x="994525" y="1808085"/>
            <a:ext cx="7982949" cy="4672674"/>
          </a:xfrm>
          <a:prstGeom prst="rect">
            <a:avLst/>
          </a:prstGeom>
          <a:noFill/>
          <a:ln>
            <a:noFill/>
          </a:ln>
        </p:spPr>
      </p:pic>
      <p:sp>
        <p:nvSpPr>
          <p:cNvPr id="107" name="Google Shape;107;p3"/>
          <p:cNvSpPr txBox="1"/>
          <p:nvPr>
            <p:ph type="title"/>
          </p:nvPr>
        </p:nvSpPr>
        <p:spPr>
          <a:xfrm>
            <a:off x="384629" y="-20694"/>
            <a:ext cx="9525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Top issues: Jan 2026</a:t>
            </a:r>
            <a:endParaRPr/>
          </a:p>
        </p:txBody>
      </p:sp>
      <p:sp>
        <p:nvSpPr>
          <p:cNvPr id="108" name="Google Shape;108;p3"/>
          <p:cNvSpPr txBox="1"/>
          <p:nvPr>
            <p:ph idx="1" type="body"/>
          </p:nvPr>
        </p:nvSpPr>
        <p:spPr>
          <a:xfrm>
            <a:off x="384629" y="1031368"/>
            <a:ext cx="10544628" cy="446722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What do you see as </a:t>
            </a:r>
            <a:r>
              <a:rPr b="1" lang="en-US" sz="2400"/>
              <a:t>the</a:t>
            </a:r>
            <a:r>
              <a:rPr lang="en-US" sz="2400"/>
              <a:t> </a:t>
            </a:r>
            <a:r>
              <a:rPr b="1" lang="en-US" sz="2400"/>
              <a:t>most </a:t>
            </a:r>
            <a:r>
              <a:rPr lang="en-US" sz="2400"/>
              <a:t>important issue facing Jersey today?</a:t>
            </a:r>
            <a:endParaRPr/>
          </a:p>
          <a:p>
            <a:pPr indent="0" lvl="0" marL="0" rtl="0" algn="l">
              <a:lnSpc>
                <a:spcPct val="90000"/>
              </a:lnSpc>
              <a:spcBef>
                <a:spcPts val="1000"/>
              </a:spcBef>
              <a:spcAft>
                <a:spcPts val="0"/>
              </a:spcAft>
              <a:buClr>
                <a:schemeClr val="dk1"/>
              </a:buClr>
              <a:buSzPts val="1600"/>
              <a:buNone/>
            </a:pPr>
            <a:r>
              <a:rPr lang="en-US" sz="1600"/>
              <a:t>Spontaneous open-ended question</a:t>
            </a:r>
            <a:endParaRPr/>
          </a:p>
          <a:p>
            <a:pPr indent="0" lvl="0" marL="0" rtl="0" algn="l">
              <a:lnSpc>
                <a:spcPct val="90000"/>
              </a:lnSpc>
              <a:spcBef>
                <a:spcPts val="1000"/>
              </a:spcBef>
              <a:spcAft>
                <a:spcPts val="0"/>
              </a:spcAft>
              <a:buClr>
                <a:schemeClr val="dk1"/>
              </a:buClr>
              <a:buSzPts val="3600"/>
              <a:buNone/>
            </a:pPr>
            <a:r>
              <a:t/>
            </a:r>
            <a:endParaRPr sz="3600"/>
          </a:p>
        </p:txBody>
      </p:sp>
      <p:pic>
        <p:nvPicPr>
          <p:cNvPr descr="A black and grey logo&#10;&#10;Description automatically generated with medium confidence" id="109" name="Google Shape;109;p3"/>
          <p:cNvPicPr preferRelativeResize="0"/>
          <p:nvPr/>
        </p:nvPicPr>
        <p:blipFill rotWithShape="1">
          <a:blip r:embed="rId4">
            <a:alphaModFix/>
          </a:blip>
          <a:srcRect b="0" l="0" r="0" t="0"/>
          <a:stretch/>
        </p:blipFill>
        <p:spPr>
          <a:xfrm>
            <a:off x="9909629" y="6256707"/>
            <a:ext cx="1457524" cy="396446"/>
          </a:xfrm>
          <a:prstGeom prst="rect">
            <a:avLst/>
          </a:prstGeom>
          <a:noFill/>
          <a:ln>
            <a:noFill/>
          </a:ln>
        </p:spPr>
      </p:pic>
      <p:sp>
        <p:nvSpPr>
          <p:cNvPr id="110" name="Google Shape;110;p3"/>
          <p:cNvSpPr txBox="1"/>
          <p:nvPr/>
        </p:nvSpPr>
        <p:spPr>
          <a:xfrm>
            <a:off x="7958699" y="4636975"/>
            <a:ext cx="2737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Other included: </a:t>
            </a:r>
            <a:r>
              <a:rPr lang="en-US" sz="1200">
                <a:solidFill>
                  <a:schemeClr val="dk1"/>
                </a:solidFill>
                <a:latin typeface="Montserrat"/>
                <a:ea typeface="Montserrat"/>
                <a:cs typeface="Montserrat"/>
                <a:sym typeface="Montserrat"/>
              </a:rPr>
              <a:t>‘Transport’ , ‘Island connectivity’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a:t>
            </a:r>
            <a:r>
              <a:rPr lang="en-US" sz="1200">
                <a:solidFill>
                  <a:schemeClr val="dk1"/>
                </a:solidFill>
                <a:latin typeface="Montserrat"/>
                <a:ea typeface="Montserrat"/>
                <a:cs typeface="Montserrat"/>
                <a:sym typeface="Montserrat"/>
              </a:rPr>
              <a:t>L</a:t>
            </a:r>
            <a:r>
              <a:rPr b="0" i="0" lang="en-US" sz="1200" u="none" cap="none" strike="noStrike">
                <a:solidFill>
                  <a:schemeClr val="dk1"/>
                </a:solidFill>
                <a:latin typeface="Montserrat"/>
                <a:ea typeface="Montserrat"/>
                <a:cs typeface="Montserrat"/>
                <a:sym typeface="Montserrat"/>
              </a:rPr>
              <a:t>ack of activities’.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c7e5d8395e_0_0"/>
          <p:cNvSpPr txBox="1"/>
          <p:nvPr>
            <p:ph type="title"/>
          </p:nvPr>
        </p:nvSpPr>
        <p:spPr>
          <a:xfrm>
            <a:off x="384629" y="-20694"/>
            <a:ext cx="9525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Top issues: Jan 2026</a:t>
            </a:r>
            <a:endParaRPr/>
          </a:p>
        </p:txBody>
      </p:sp>
      <p:sp>
        <p:nvSpPr>
          <p:cNvPr id="116" name="Google Shape;116;g3c7e5d8395e_0_0"/>
          <p:cNvSpPr txBox="1"/>
          <p:nvPr>
            <p:ph idx="1" type="body"/>
          </p:nvPr>
        </p:nvSpPr>
        <p:spPr>
          <a:xfrm>
            <a:off x="492069" y="1023185"/>
            <a:ext cx="10544700" cy="446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What do you see as </a:t>
            </a:r>
            <a:r>
              <a:rPr b="1" lang="en-US" sz="2400"/>
              <a:t>the </a:t>
            </a:r>
            <a:r>
              <a:rPr b="1" lang="en-US" sz="2400"/>
              <a:t>most </a:t>
            </a:r>
            <a:r>
              <a:rPr lang="en-US" sz="2400"/>
              <a:t>important issue facing Jersey today?</a:t>
            </a:r>
            <a:endParaRPr/>
          </a:p>
          <a:p>
            <a:pPr indent="0" lvl="0" marL="0" rtl="0" algn="l">
              <a:spcBef>
                <a:spcPts val="1000"/>
              </a:spcBef>
              <a:spcAft>
                <a:spcPts val="0"/>
              </a:spcAft>
              <a:buClr>
                <a:schemeClr val="dk1"/>
              </a:buClr>
              <a:buSzPts val="1600"/>
              <a:buNone/>
            </a:pPr>
            <a:r>
              <a:rPr lang="en-US" sz="1600"/>
              <a:t>Spontaneous open-ended question trends over 3 years</a:t>
            </a:r>
            <a:endParaRPr/>
          </a:p>
          <a:p>
            <a:pPr indent="0" lvl="0" marL="0" rtl="0" algn="l">
              <a:lnSpc>
                <a:spcPct val="90000"/>
              </a:lnSpc>
              <a:spcBef>
                <a:spcPts val="1000"/>
              </a:spcBef>
              <a:spcAft>
                <a:spcPts val="0"/>
              </a:spcAft>
              <a:buClr>
                <a:schemeClr val="dk1"/>
              </a:buClr>
              <a:buSzPts val="3600"/>
              <a:buNone/>
            </a:pPr>
            <a:r>
              <a:t/>
            </a:r>
            <a:endParaRPr sz="3600"/>
          </a:p>
        </p:txBody>
      </p:sp>
      <p:pic>
        <p:nvPicPr>
          <p:cNvPr descr="A black and grey logo&#10;&#10;Description automatically generated with medium confidence" id="117" name="Google Shape;117;g3c7e5d8395e_0_0"/>
          <p:cNvPicPr preferRelativeResize="0"/>
          <p:nvPr/>
        </p:nvPicPr>
        <p:blipFill rotWithShape="1">
          <a:blip r:embed="rId3">
            <a:alphaModFix/>
          </a:blip>
          <a:srcRect b="0" l="0" r="0" t="0"/>
          <a:stretch/>
        </p:blipFill>
        <p:spPr>
          <a:xfrm>
            <a:off x="9909629" y="6256707"/>
            <a:ext cx="1457524" cy="396446"/>
          </a:xfrm>
          <a:prstGeom prst="rect">
            <a:avLst/>
          </a:prstGeom>
          <a:noFill/>
          <a:ln>
            <a:noFill/>
          </a:ln>
        </p:spPr>
      </p:pic>
      <p:grpSp>
        <p:nvGrpSpPr>
          <p:cNvPr id="118" name="Google Shape;118;g3c7e5d8395e_0_0"/>
          <p:cNvGrpSpPr/>
          <p:nvPr/>
        </p:nvGrpSpPr>
        <p:grpSpPr>
          <a:xfrm>
            <a:off x="1815815" y="1730394"/>
            <a:ext cx="7479574" cy="4353345"/>
            <a:chOff x="1774902" y="1746759"/>
            <a:chExt cx="7479574" cy="4353345"/>
          </a:xfrm>
        </p:grpSpPr>
        <p:grpSp>
          <p:nvGrpSpPr>
            <p:cNvPr id="119" name="Google Shape;119;g3c7e5d8395e_0_0"/>
            <p:cNvGrpSpPr/>
            <p:nvPr/>
          </p:nvGrpSpPr>
          <p:grpSpPr>
            <a:xfrm>
              <a:off x="2087202" y="1746759"/>
              <a:ext cx="7167275" cy="4345153"/>
              <a:chOff x="2100213" y="1720735"/>
              <a:chExt cx="7167275" cy="4345153"/>
            </a:xfrm>
          </p:grpSpPr>
          <p:pic>
            <p:nvPicPr>
              <p:cNvPr id="120" name="Google Shape;120;g3c7e5d8395e_0_0" title="Chart"/>
              <p:cNvPicPr preferRelativeResize="0"/>
              <p:nvPr/>
            </p:nvPicPr>
            <p:blipFill rotWithShape="1">
              <a:blip r:embed="rId4">
                <a:alphaModFix/>
              </a:blip>
              <a:srcRect b="8500" l="6576" r="0" t="0"/>
              <a:stretch/>
            </p:blipFill>
            <p:spPr>
              <a:xfrm>
                <a:off x="2100213" y="1720735"/>
                <a:ext cx="7167275" cy="4345153"/>
              </a:xfrm>
              <a:prstGeom prst="rect">
                <a:avLst/>
              </a:prstGeom>
              <a:noFill/>
              <a:ln>
                <a:noFill/>
              </a:ln>
            </p:spPr>
          </p:pic>
          <p:sp>
            <p:nvSpPr>
              <p:cNvPr id="121" name="Google Shape;121;g3c7e5d8395e_0_0"/>
              <p:cNvSpPr txBox="1"/>
              <p:nvPr/>
            </p:nvSpPr>
            <p:spPr>
              <a:xfrm>
                <a:off x="6563220" y="1962350"/>
                <a:ext cx="520500" cy="1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156082"/>
                    </a:solidFill>
                  </a:rPr>
                  <a:t>38%</a:t>
                </a:r>
                <a:endParaRPr sz="1000">
                  <a:solidFill>
                    <a:srgbClr val="156082"/>
                  </a:solidFill>
                </a:endParaRPr>
              </a:p>
            </p:txBody>
          </p:sp>
        </p:grpSp>
        <p:sp>
          <p:nvSpPr>
            <p:cNvPr id="122" name="Google Shape;122;g3c7e5d8395e_0_0"/>
            <p:cNvSpPr txBox="1"/>
            <p:nvPr/>
          </p:nvSpPr>
          <p:spPr>
            <a:xfrm>
              <a:off x="1774902" y="5891903"/>
              <a:ext cx="1314300" cy="2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chemeClr val="dk1"/>
                  </a:solidFill>
                  <a:latin typeface="Montserrat"/>
                  <a:ea typeface="Montserrat"/>
                  <a:cs typeface="Montserrat"/>
                  <a:sym typeface="Montserrat"/>
                </a:rPr>
                <a:t>2024</a:t>
              </a:r>
              <a:endParaRPr sz="2100">
                <a:solidFill>
                  <a:schemeClr val="dk1"/>
                </a:solidFill>
                <a:latin typeface="Montserrat"/>
                <a:ea typeface="Montserrat"/>
                <a:cs typeface="Montserrat"/>
                <a:sym typeface="Montserrat"/>
              </a:endParaRPr>
            </a:p>
          </p:txBody>
        </p:sp>
        <p:sp>
          <p:nvSpPr>
            <p:cNvPr id="123" name="Google Shape;123;g3c7e5d8395e_0_0"/>
            <p:cNvSpPr txBox="1"/>
            <p:nvPr/>
          </p:nvSpPr>
          <p:spPr>
            <a:xfrm>
              <a:off x="4048255" y="5891888"/>
              <a:ext cx="1314300" cy="2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chemeClr val="dk1"/>
                  </a:solidFill>
                  <a:latin typeface="Montserrat"/>
                  <a:ea typeface="Montserrat"/>
                  <a:cs typeface="Montserrat"/>
                  <a:sym typeface="Montserrat"/>
                </a:rPr>
                <a:t>2025</a:t>
              </a:r>
              <a:endParaRPr sz="2100">
                <a:solidFill>
                  <a:schemeClr val="dk1"/>
                </a:solidFill>
                <a:latin typeface="Montserrat"/>
                <a:ea typeface="Montserrat"/>
                <a:cs typeface="Montserrat"/>
                <a:sym typeface="Montserrat"/>
              </a:endParaRPr>
            </a:p>
          </p:txBody>
        </p:sp>
        <p:sp>
          <p:nvSpPr>
            <p:cNvPr id="124" name="Google Shape;124;g3c7e5d8395e_0_0"/>
            <p:cNvSpPr txBox="1"/>
            <p:nvPr/>
          </p:nvSpPr>
          <p:spPr>
            <a:xfrm>
              <a:off x="6386605" y="5891888"/>
              <a:ext cx="1314300" cy="2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chemeClr val="dk1"/>
                  </a:solidFill>
                  <a:latin typeface="Montserrat"/>
                  <a:ea typeface="Montserrat"/>
                  <a:cs typeface="Montserrat"/>
                  <a:sym typeface="Montserrat"/>
                </a:rPr>
                <a:t>2026</a:t>
              </a:r>
              <a:endParaRPr sz="2100">
                <a:solidFill>
                  <a:schemeClr val="dk1"/>
                </a:solidFill>
                <a:latin typeface="Montserrat"/>
                <a:ea typeface="Montserrat"/>
                <a:cs typeface="Montserrat"/>
                <a:sym typeface="Montserra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type="title"/>
          </p:nvPr>
        </p:nvSpPr>
        <p:spPr>
          <a:xfrm>
            <a:off x="76946" y="-158988"/>
            <a:ext cx="9525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Top issues: Jan 2026</a:t>
            </a:r>
            <a:endParaRPr/>
          </a:p>
        </p:txBody>
      </p:sp>
      <p:pic>
        <p:nvPicPr>
          <p:cNvPr descr="A black and grey logo&#10;&#10;Description automatically generated with medium confidence" id="131" name="Google Shape;131;p4"/>
          <p:cNvPicPr preferRelativeResize="0"/>
          <p:nvPr/>
        </p:nvPicPr>
        <p:blipFill rotWithShape="1">
          <a:blip r:embed="rId3">
            <a:alphaModFix/>
          </a:blip>
          <a:srcRect b="0" l="0" r="0" t="0"/>
          <a:stretch/>
        </p:blipFill>
        <p:spPr>
          <a:xfrm>
            <a:off x="9834591" y="6379652"/>
            <a:ext cx="1457524" cy="396446"/>
          </a:xfrm>
          <a:prstGeom prst="rect">
            <a:avLst/>
          </a:prstGeom>
          <a:noFill/>
          <a:ln>
            <a:noFill/>
          </a:ln>
        </p:spPr>
      </p:pic>
      <p:sp>
        <p:nvSpPr>
          <p:cNvPr id="132" name="Google Shape;132;p4"/>
          <p:cNvSpPr txBox="1"/>
          <p:nvPr>
            <p:ph idx="1" type="body"/>
          </p:nvPr>
        </p:nvSpPr>
        <p:spPr>
          <a:xfrm>
            <a:off x="174202" y="923075"/>
            <a:ext cx="11498700" cy="5690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400"/>
              <a:t>What do you see as the </a:t>
            </a:r>
            <a:r>
              <a:rPr b="1" lang="en-US" sz="2400"/>
              <a:t>most/other</a:t>
            </a:r>
            <a:r>
              <a:rPr lang="en-US" sz="2400"/>
              <a:t> important issues facing Jersey </a:t>
            </a:r>
            <a:endParaRPr sz="2400"/>
          </a:p>
          <a:p>
            <a:pPr indent="0" lvl="0" marL="0" rtl="0" algn="l">
              <a:lnSpc>
                <a:spcPct val="90000"/>
              </a:lnSpc>
              <a:spcBef>
                <a:spcPts val="0"/>
              </a:spcBef>
              <a:spcAft>
                <a:spcPts val="0"/>
              </a:spcAft>
              <a:buClr>
                <a:schemeClr val="dk1"/>
              </a:buClr>
              <a:buSzPts val="2800"/>
              <a:buNone/>
            </a:pPr>
            <a:r>
              <a:rPr lang="en-US" sz="2400"/>
              <a:t>today?</a:t>
            </a:r>
            <a:endParaRPr sz="2400"/>
          </a:p>
          <a:p>
            <a:pPr indent="0" lvl="0" marL="0" rtl="0" algn="l">
              <a:lnSpc>
                <a:spcPct val="90000"/>
              </a:lnSpc>
              <a:spcBef>
                <a:spcPts val="1000"/>
              </a:spcBef>
              <a:spcAft>
                <a:spcPts val="0"/>
              </a:spcAft>
              <a:buClr>
                <a:schemeClr val="dk1"/>
              </a:buClr>
              <a:buSzPts val="2800"/>
              <a:buNone/>
            </a:pPr>
            <a:r>
              <a:t/>
            </a:r>
            <a:endParaRPr/>
          </a:p>
        </p:txBody>
      </p:sp>
      <p:pic>
        <p:nvPicPr>
          <p:cNvPr id="133" name="Google Shape;133;p4" title="Chart"/>
          <p:cNvPicPr preferRelativeResize="0"/>
          <p:nvPr/>
        </p:nvPicPr>
        <p:blipFill rotWithShape="1">
          <a:blip r:embed="rId4">
            <a:alphaModFix/>
          </a:blip>
          <a:srcRect b="3746" l="0" r="0" t="5755"/>
          <a:stretch/>
        </p:blipFill>
        <p:spPr>
          <a:xfrm>
            <a:off x="1572291" y="1781150"/>
            <a:ext cx="8208450" cy="4598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ph type="title"/>
          </p:nvPr>
        </p:nvSpPr>
        <p:spPr>
          <a:xfrm>
            <a:off x="309591" y="50435"/>
            <a:ext cx="9525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Top issues: 2026 vs 2025</a:t>
            </a:r>
            <a:endParaRPr/>
          </a:p>
        </p:txBody>
      </p:sp>
      <p:pic>
        <p:nvPicPr>
          <p:cNvPr descr="A black and grey logo&#10;&#10;Description automatically generated with medium confidence" id="140" name="Google Shape;140;p5"/>
          <p:cNvPicPr preferRelativeResize="0"/>
          <p:nvPr/>
        </p:nvPicPr>
        <p:blipFill rotWithShape="1">
          <a:blip r:embed="rId3">
            <a:alphaModFix/>
          </a:blip>
          <a:srcRect b="0" l="0" r="0" t="0"/>
          <a:stretch/>
        </p:blipFill>
        <p:spPr>
          <a:xfrm>
            <a:off x="9834591" y="6379652"/>
            <a:ext cx="1457524" cy="396446"/>
          </a:xfrm>
          <a:prstGeom prst="rect">
            <a:avLst/>
          </a:prstGeom>
          <a:noFill/>
          <a:ln>
            <a:noFill/>
          </a:ln>
        </p:spPr>
      </p:pic>
      <p:graphicFrame>
        <p:nvGraphicFramePr>
          <p:cNvPr id="141" name="Google Shape;141;p5"/>
          <p:cNvGraphicFramePr/>
          <p:nvPr/>
        </p:nvGraphicFramePr>
        <p:xfrm>
          <a:off x="1665240" y="1083450"/>
          <a:ext cx="3000000" cy="3000000"/>
        </p:xfrm>
        <a:graphic>
          <a:graphicData uri="http://schemas.openxmlformats.org/drawingml/2006/table">
            <a:tbl>
              <a:tblPr>
                <a:noFill/>
                <a:tableStyleId>{1D86223F-05EB-4F25-AFA4-2E8AA47F3948}</a:tableStyleId>
              </a:tblPr>
              <a:tblGrid>
                <a:gridCol w="4508850"/>
                <a:gridCol w="1299650"/>
                <a:gridCol w="1288675"/>
                <a:gridCol w="868975"/>
              </a:tblGrid>
              <a:tr h="492400">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202</a:t>
                      </a:r>
                      <a:r>
                        <a:rPr b="1" lang="en-US" sz="1600">
                          <a:latin typeface="Calibri"/>
                          <a:ea typeface="Calibri"/>
                          <a:cs typeface="Calibri"/>
                          <a:sym typeface="Calibri"/>
                        </a:rPr>
                        <a:t>6</a:t>
                      </a:r>
                      <a:r>
                        <a:rPr b="1" i="0" lang="en-US" sz="1600" u="none" cap="none" strike="noStrike">
                          <a:solidFill>
                            <a:srgbClr val="000000"/>
                          </a:solidFill>
                          <a:latin typeface="Calibri"/>
                          <a:ea typeface="Calibri"/>
                          <a:cs typeface="Calibri"/>
                          <a:sym typeface="Calibri"/>
                        </a:rPr>
                        <a:t> top mentions </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 mentioned</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 points change</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Position change</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330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1 - Cost of living</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82</a:t>
                      </a:r>
                      <a:r>
                        <a:rPr i="0" lang="en-US" u="none" cap="none" strike="noStrike">
                          <a:solidFill>
                            <a:srgbClr val="000000"/>
                          </a:solidFill>
                        </a:rPr>
                        <a:t>%</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 </a:t>
                      </a:r>
                      <a:r>
                        <a:rPr lang="en-US" sz="1200">
                          <a:solidFill>
                            <a:schemeClr val="dk1"/>
                          </a:solidFill>
                          <a:latin typeface="Calibri"/>
                          <a:ea typeface="Calibri"/>
                          <a:cs typeface="Calibri"/>
                          <a:sym typeface="Calibri"/>
                        </a:rPr>
                        <a:t>  ↑</a:t>
                      </a:r>
                      <a:r>
                        <a:rPr b="0" i="0" lang="en-US" sz="1200" u="none" cap="none" strike="noStrike">
                          <a:solidFill>
                            <a:srgbClr val="000000"/>
                          </a:solidFill>
                          <a:latin typeface="Calibri"/>
                          <a:ea typeface="Calibri"/>
                          <a:cs typeface="Calibri"/>
                          <a:sym typeface="Calibri"/>
                        </a:rPr>
                        <a:t>1</a:t>
                      </a:r>
                      <a:r>
                        <a:rPr lang="en-US" sz="1200">
                          <a:latin typeface="Calibri"/>
                          <a:ea typeface="Calibri"/>
                          <a:cs typeface="Calibri"/>
                          <a:sym typeface="Calibri"/>
                        </a:rPr>
                        <a:t>8</a:t>
                      </a:r>
                      <a:r>
                        <a:rPr b="0" i="0" lang="en-US" sz="1200" u="none" cap="none" strike="noStrike">
                          <a:solidFill>
                            <a:srgbClr val="000000"/>
                          </a:solidFill>
                          <a:latin typeface="Calibri"/>
                          <a:ea typeface="Calibri"/>
                          <a:cs typeface="Calibri"/>
                          <a:sym typeface="Calibri"/>
                        </a:rPr>
                        <a:t>%</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No change</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FFFFFF"/>
                      </a:solidFill>
                      <a:prstDash val="solid"/>
                      <a:round/>
                      <a:headEnd len="sm" w="sm" type="none"/>
                      <a:tailEnd len="sm" w="sm" type="none"/>
                    </a:lnB>
                  </a:tcPr>
                </a:tc>
              </a:tr>
              <a:tr h="330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2 - </a:t>
                      </a:r>
                      <a:r>
                        <a:rPr b="1" lang="en-US">
                          <a:solidFill>
                            <a:schemeClr val="dk1"/>
                          </a:solidFill>
                        </a:rPr>
                        <a:t>Faith in Government</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i="0" lang="en-US" u="none" cap="none" strike="noStrike">
                          <a:solidFill>
                            <a:srgbClr val="000000"/>
                          </a:solidFill>
                        </a:rPr>
                        <a:t>5</a:t>
                      </a:r>
                      <a:r>
                        <a:rPr lang="en-US"/>
                        <a:t>6</a:t>
                      </a:r>
                      <a:r>
                        <a:rPr i="0" lang="en-US" u="none" cap="none" strike="noStrike">
                          <a:solidFill>
                            <a:srgbClr val="000000"/>
                          </a:solidFill>
                        </a:rPr>
                        <a:t>%</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  ↑1</a:t>
                      </a:r>
                      <a:r>
                        <a:rPr lang="en-US" sz="1200">
                          <a:latin typeface="Calibri"/>
                          <a:ea typeface="Calibri"/>
                          <a:cs typeface="Calibri"/>
                          <a:sym typeface="Calibri"/>
                        </a:rPr>
                        <a:t>1</a:t>
                      </a:r>
                      <a:r>
                        <a:rPr b="0" i="0" lang="en-US" sz="1200" u="none" cap="none" strike="noStrike">
                          <a:solidFill>
                            <a:srgbClr val="000000"/>
                          </a:solidFill>
                          <a:latin typeface="Calibri"/>
                          <a:ea typeface="Calibri"/>
                          <a:cs typeface="Calibri"/>
                          <a:sym typeface="Calibri"/>
                        </a:rPr>
                        <a:t>%</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chemeClr val="accent6"/>
                          </a:solidFill>
                          <a:latin typeface="Calibri"/>
                          <a:ea typeface="Calibri"/>
                          <a:cs typeface="Calibri"/>
                          <a:sym typeface="Calibri"/>
                        </a:rPr>
                        <a:t>↑3</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30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3 - </a:t>
                      </a:r>
                      <a:r>
                        <a:rPr b="1" lang="en-US"/>
                        <a:t>Housing</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i="0" lang="en-US" u="none" cap="none" strike="noStrike">
                          <a:solidFill>
                            <a:srgbClr val="000000"/>
                          </a:solidFill>
                        </a:rPr>
                        <a:t>5</a:t>
                      </a:r>
                      <a:r>
                        <a:rPr lang="en-US"/>
                        <a:t>4</a:t>
                      </a:r>
                      <a:r>
                        <a:rPr i="0" lang="en-US" u="none" cap="none" strike="noStrike">
                          <a:solidFill>
                            <a:srgbClr val="000000"/>
                          </a:solidFill>
                        </a:rPr>
                        <a:t>%</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↓5%</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rgbClr val="FF0000"/>
                          </a:solidFill>
                          <a:latin typeface="Calibri"/>
                          <a:ea typeface="Calibri"/>
                          <a:cs typeface="Calibri"/>
                          <a:sym typeface="Calibri"/>
                        </a:rPr>
                        <a:t>↓1</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30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4 - </a:t>
                      </a:r>
                      <a:r>
                        <a:rPr b="1" lang="en-US">
                          <a:solidFill>
                            <a:schemeClr val="dk1"/>
                          </a:solidFill>
                        </a:rPr>
                        <a:t>The hospital</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53</a:t>
                      </a:r>
                      <a:r>
                        <a:rPr i="0" lang="en-US" u="none" cap="none" strike="noStrike">
                          <a:solidFill>
                            <a:srgbClr val="000000"/>
                          </a:solidFill>
                        </a:rPr>
                        <a:t>%</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  ↑</a:t>
                      </a:r>
                      <a:r>
                        <a:rPr lang="en-US" sz="1200">
                          <a:latin typeface="Calibri"/>
                          <a:ea typeface="Calibri"/>
                          <a:cs typeface="Calibri"/>
                          <a:sym typeface="Calibri"/>
                        </a:rPr>
                        <a:t>2</a:t>
                      </a:r>
                      <a:r>
                        <a:rPr b="0" i="0" lang="en-US" sz="1200" u="none" cap="none" strike="noStrike">
                          <a:solidFill>
                            <a:srgbClr val="000000"/>
                          </a:solidFill>
                          <a:latin typeface="Calibri"/>
                          <a:ea typeface="Calibri"/>
                          <a:cs typeface="Calibri"/>
                          <a:sym typeface="Calibri"/>
                        </a:rPr>
                        <a:t>%</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rgbClr val="FF0000"/>
                          </a:solidFill>
                          <a:latin typeface="Calibri"/>
                          <a:ea typeface="Calibri"/>
                          <a:cs typeface="Calibri"/>
                          <a:sym typeface="Calibri"/>
                        </a:rPr>
                        <a:t>↓1</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4957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5 - </a:t>
                      </a:r>
                      <a:r>
                        <a:rPr b="1" lang="en-US"/>
                        <a:t>Healthcare</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i="0" lang="en-US" u="none" cap="none" strike="noStrike">
                          <a:solidFill>
                            <a:srgbClr val="000000"/>
                          </a:solidFill>
                        </a:rPr>
                        <a:t>50%</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↑1%</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alibri"/>
                          <a:ea typeface="Calibri"/>
                          <a:cs typeface="Calibri"/>
                          <a:sym typeface="Calibri"/>
                        </a:rPr>
                        <a:t>↓1</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30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6 - </a:t>
                      </a:r>
                      <a:r>
                        <a:rPr b="1" lang="en-US"/>
                        <a:t>Jersey’s economy</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4</a:t>
                      </a:r>
                      <a:r>
                        <a:rPr i="0" lang="en-US" u="none" cap="none" strike="noStrike">
                          <a:solidFill>
                            <a:srgbClr val="000000"/>
                          </a:solidFill>
                        </a:rPr>
                        <a:t>6%</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 </a:t>
                      </a:r>
                      <a:r>
                        <a:rPr lang="en-US" sz="1200">
                          <a:latin typeface="Calibri"/>
                          <a:ea typeface="Calibri"/>
                          <a:cs typeface="Calibri"/>
                          <a:sym typeface="Calibri"/>
                        </a:rPr>
                        <a:t>-</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a:solidFill>
                            <a:schemeClr val="dk1"/>
                          </a:solidFill>
                          <a:latin typeface="Calibri"/>
                          <a:ea typeface="Calibri"/>
                          <a:cs typeface="Calibri"/>
                          <a:sym typeface="Calibri"/>
                        </a:rPr>
                        <a:t>New entry</a:t>
                      </a:r>
                      <a:endParaRPr sz="1400" u="none" cap="none" strike="noStrike">
                        <a:solidFill>
                          <a:schemeClr val="dk1"/>
                        </a:solidFill>
                      </a:endParaRPr>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30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7 - Talent leaving the island</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44</a:t>
                      </a:r>
                      <a:r>
                        <a:rPr i="0" lang="en-US" u="none" cap="none" strike="noStrike">
                          <a:solidFill>
                            <a:srgbClr val="000000"/>
                          </a:solidFill>
                        </a:rPr>
                        <a:t>%</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t>
                      </a:r>
                      <a:r>
                        <a:rPr lang="en-US" sz="1200">
                          <a:latin typeface="Calibri"/>
                          <a:ea typeface="Calibri"/>
                          <a:cs typeface="Calibri"/>
                          <a:sym typeface="Calibri"/>
                        </a:rPr>
                        <a:t>8</a:t>
                      </a:r>
                      <a:r>
                        <a:rPr b="0" i="0" lang="en-US" sz="1200" u="none" cap="none" strike="noStrike">
                          <a:solidFill>
                            <a:srgbClr val="000000"/>
                          </a:solidFill>
                          <a:latin typeface="Calibri"/>
                          <a:ea typeface="Calibri"/>
                          <a:cs typeface="Calibri"/>
                          <a:sym typeface="Calibri"/>
                        </a:rPr>
                        <a:t>%</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No change </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30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8 - </a:t>
                      </a:r>
                      <a:r>
                        <a:rPr b="1" lang="en-US">
                          <a:solidFill>
                            <a:schemeClr val="dk1"/>
                          </a:solidFill>
                        </a:rPr>
                        <a:t>Ageing population</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i="0" lang="en-US" u="none" cap="none" strike="noStrike">
                          <a:solidFill>
                            <a:srgbClr val="000000"/>
                          </a:solidFill>
                        </a:rPr>
                        <a:t>3</a:t>
                      </a:r>
                      <a:r>
                        <a:rPr lang="en-US"/>
                        <a:t>9</a:t>
                      </a:r>
                      <a:r>
                        <a:rPr i="0" lang="en-US" u="none" cap="none" strike="noStrike">
                          <a:solidFill>
                            <a:srgbClr val="000000"/>
                          </a:solidFill>
                        </a:rPr>
                        <a:t>%</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t>
                      </a:r>
                      <a:r>
                        <a:rPr lang="en-US" sz="1200">
                          <a:latin typeface="Calibri"/>
                          <a:ea typeface="Calibri"/>
                          <a:cs typeface="Calibri"/>
                          <a:sym typeface="Calibri"/>
                        </a:rPr>
                        <a:t>3</a:t>
                      </a:r>
                      <a:r>
                        <a:rPr b="0" i="0" lang="en-US" sz="1200" u="none" cap="none" strike="noStrike">
                          <a:solidFill>
                            <a:srgbClr val="000000"/>
                          </a:solidFill>
                          <a:latin typeface="Calibri"/>
                          <a:ea typeface="Calibri"/>
                          <a:cs typeface="Calibri"/>
                          <a:sym typeface="Calibri"/>
                        </a:rPr>
                        <a:t>%</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a:solidFill>
                            <a:srgbClr val="FF0000"/>
                          </a:solidFill>
                          <a:latin typeface="Calibri"/>
                          <a:ea typeface="Calibri"/>
                          <a:cs typeface="Calibri"/>
                          <a:sym typeface="Calibri"/>
                        </a:rPr>
                        <a:t>↓2</a:t>
                      </a:r>
                      <a:r>
                        <a:rPr b="0" i="0" lang="en-US" sz="1200" u="none" cap="none" strike="noStrike">
                          <a:solidFill>
                            <a:srgbClr val="000000"/>
                          </a:solidFill>
                          <a:latin typeface="Calibri"/>
                          <a:ea typeface="Calibri"/>
                          <a:cs typeface="Calibri"/>
                          <a:sym typeface="Calibri"/>
                        </a:rPr>
                        <a:t>   </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30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9 - </a:t>
                      </a:r>
                      <a:r>
                        <a:rPr b="1" lang="en-US">
                          <a:solidFill>
                            <a:schemeClr val="dk1"/>
                          </a:solidFill>
                        </a:rPr>
                        <a:t>Poverty/inequality</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32</a:t>
                      </a:r>
                      <a:r>
                        <a:rPr i="0" lang="en-US" u="none" cap="none" strike="noStrike">
                          <a:solidFill>
                            <a:srgbClr val="000000"/>
                          </a:solidFill>
                        </a:rPr>
                        <a:t>%</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↑10%</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chemeClr val="accent6"/>
                          </a:solidFill>
                          <a:latin typeface="Calibri"/>
                          <a:ea typeface="Calibri"/>
                          <a:cs typeface="Calibri"/>
                          <a:sym typeface="Calibri"/>
                        </a:rPr>
                        <a:t>↑1</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30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10 - Po</a:t>
                      </a:r>
                      <a:r>
                        <a:rPr b="1" lang="en-US"/>
                        <a:t>pulation levels</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3</a:t>
                      </a:r>
                      <a:r>
                        <a:rPr i="0" lang="en-US" u="none" cap="none" strike="noStrike">
                          <a:solidFill>
                            <a:srgbClr val="000000"/>
                          </a:solidFill>
                        </a:rPr>
                        <a:t>2%</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↓1%</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rgbClr val="FF0000"/>
                          </a:solidFill>
                          <a:latin typeface="Calibri"/>
                          <a:ea typeface="Calibri"/>
                          <a:cs typeface="Calibri"/>
                          <a:sym typeface="Calibri"/>
                        </a:rPr>
                        <a:t>↓2</a:t>
                      </a:r>
                      <a:r>
                        <a:rPr lang="en-US" sz="1200">
                          <a:solidFill>
                            <a:schemeClr val="dk1"/>
                          </a:solidFill>
                          <a:latin typeface="Calibri"/>
                          <a:ea typeface="Calibri"/>
                          <a:cs typeface="Calibri"/>
                          <a:sym typeface="Calibri"/>
                        </a:rPr>
                        <a:t>  </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30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11 - </a:t>
                      </a:r>
                      <a:r>
                        <a:rPr b="1" lang="en-US"/>
                        <a:t>Labour shortages</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i="0" lang="en-US" u="none" cap="none" strike="noStrike">
                          <a:solidFill>
                            <a:srgbClr val="000000"/>
                          </a:solidFill>
                        </a:rPr>
                        <a:t>19%</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↑1%</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chemeClr val="accent6"/>
                          </a:solidFill>
                          <a:latin typeface="Calibri"/>
                          <a:ea typeface="Calibri"/>
                          <a:cs typeface="Calibri"/>
                          <a:sym typeface="Calibri"/>
                        </a:rPr>
                        <a:t>↑2</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30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12 - </a:t>
                      </a:r>
                      <a:r>
                        <a:rPr b="1" lang="en-US"/>
                        <a:t>Education</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i="0" lang="en-US" u="none" cap="none" strike="noStrike">
                          <a:solidFill>
                            <a:srgbClr val="000000"/>
                          </a:solidFill>
                        </a:rPr>
                        <a:t>1</a:t>
                      </a:r>
                      <a:r>
                        <a:rPr lang="en-US"/>
                        <a:t>8</a:t>
                      </a:r>
                      <a:r>
                        <a:rPr i="0" lang="en-US" u="none" cap="none" strike="noStrike">
                          <a:solidFill>
                            <a:srgbClr val="000000"/>
                          </a:solidFill>
                        </a:rPr>
                        <a:t>%</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↓1</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rgbClr val="FF0000"/>
                          </a:solidFill>
                          <a:latin typeface="Calibri"/>
                          <a:ea typeface="Calibri"/>
                          <a:cs typeface="Calibri"/>
                          <a:sym typeface="Calibri"/>
                        </a:rPr>
                        <a:t>↓1</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30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13 - </a:t>
                      </a:r>
                      <a:r>
                        <a:rPr b="1" lang="en-US"/>
                        <a:t>Climate change/Environment</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i="0" lang="en-US" u="none" cap="none" strike="noStrike">
                          <a:solidFill>
                            <a:srgbClr val="000000"/>
                          </a:solidFill>
                        </a:rPr>
                        <a:t>1</a:t>
                      </a:r>
                      <a:r>
                        <a:rPr lang="en-US"/>
                        <a:t>6</a:t>
                      </a:r>
                      <a:r>
                        <a:rPr i="0" lang="en-US" u="none" cap="none" strike="noStrike">
                          <a:solidFill>
                            <a:srgbClr val="000000"/>
                          </a:solidFill>
                        </a:rPr>
                        <a:t>%</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t>
                      </a:r>
                      <a:r>
                        <a:rPr lang="en-US" sz="1200">
                          <a:latin typeface="Calibri"/>
                          <a:ea typeface="Calibri"/>
                          <a:cs typeface="Calibri"/>
                          <a:sym typeface="Calibri"/>
                        </a:rPr>
                        <a:t>3</a:t>
                      </a:r>
                      <a:r>
                        <a:rPr b="0" i="0" lang="en-US" sz="1200" u="none" cap="none" strike="noStrike">
                          <a:solidFill>
                            <a:srgbClr val="000000"/>
                          </a:solidFill>
                          <a:latin typeface="Calibri"/>
                          <a:ea typeface="Calibri"/>
                          <a:cs typeface="Calibri"/>
                          <a:sym typeface="Calibri"/>
                        </a:rPr>
                        <a:t>%</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alibri"/>
                          <a:ea typeface="Calibri"/>
                          <a:cs typeface="Calibri"/>
                          <a:sym typeface="Calibri"/>
                        </a:rPr>
                        <a:t>↓1</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306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rPr>
                        <a:t> 14 - Renewable energy</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i="0" lang="en-US" u="none" cap="none" strike="noStrike">
                          <a:solidFill>
                            <a:srgbClr val="000000"/>
                          </a:solidFill>
                        </a:rPr>
                        <a:t>13%</a:t>
                      </a:r>
                      <a:endParaRPr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No change </a:t>
                      </a:r>
                      <a:endParaRPr sz="1400" u="none" cap="none" strike="noStrike"/>
                    </a:p>
                  </a:txBody>
                  <a:tcPr marT="2800" marB="0" marR="2800" marL="28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384629" y="-20694"/>
            <a:ext cx="9525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Top issues: Jan 2026</a:t>
            </a:r>
            <a:endParaRPr/>
          </a:p>
        </p:txBody>
      </p:sp>
      <p:sp>
        <p:nvSpPr>
          <p:cNvPr id="147" name="Google Shape;147;p6"/>
          <p:cNvSpPr txBox="1"/>
          <p:nvPr>
            <p:ph idx="1" type="body"/>
          </p:nvPr>
        </p:nvSpPr>
        <p:spPr>
          <a:xfrm>
            <a:off x="384629" y="1031368"/>
            <a:ext cx="10544628" cy="446722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What do you see as the </a:t>
            </a:r>
            <a:r>
              <a:rPr b="1" lang="en-US" sz="2400"/>
              <a:t>most/other</a:t>
            </a:r>
            <a:r>
              <a:rPr lang="en-US" sz="2400"/>
              <a:t> important issues facing Jersey today?</a:t>
            </a:r>
            <a:endParaRPr/>
          </a:p>
          <a:p>
            <a:pPr indent="0" lvl="0" marL="0" rtl="0" algn="l">
              <a:lnSpc>
                <a:spcPct val="90000"/>
              </a:lnSpc>
              <a:spcBef>
                <a:spcPts val="1000"/>
              </a:spcBef>
              <a:spcAft>
                <a:spcPts val="0"/>
              </a:spcAft>
              <a:buClr>
                <a:schemeClr val="dk1"/>
              </a:buClr>
              <a:buSzPts val="3600"/>
              <a:buNone/>
            </a:pPr>
            <a:r>
              <a:t/>
            </a:r>
            <a:endParaRPr sz="3600"/>
          </a:p>
        </p:txBody>
      </p:sp>
      <p:pic>
        <p:nvPicPr>
          <p:cNvPr descr="A black and grey logo&#10;&#10;Description automatically generated with medium confidence" id="148" name="Google Shape;148;p6"/>
          <p:cNvPicPr preferRelativeResize="0"/>
          <p:nvPr/>
        </p:nvPicPr>
        <p:blipFill rotWithShape="1">
          <a:blip r:embed="rId3">
            <a:alphaModFix/>
          </a:blip>
          <a:srcRect b="0" l="0" r="0" t="0"/>
          <a:stretch/>
        </p:blipFill>
        <p:spPr>
          <a:xfrm>
            <a:off x="9909629" y="6256707"/>
            <a:ext cx="1457524" cy="396446"/>
          </a:xfrm>
          <a:prstGeom prst="rect">
            <a:avLst/>
          </a:prstGeom>
          <a:noFill/>
          <a:ln>
            <a:noFill/>
          </a:ln>
        </p:spPr>
      </p:pic>
      <p:pic>
        <p:nvPicPr>
          <p:cNvPr id="149" name="Google Shape;149;p6" title="Chart"/>
          <p:cNvPicPr preferRelativeResize="0"/>
          <p:nvPr/>
        </p:nvPicPr>
        <p:blipFill rotWithShape="1">
          <a:blip r:embed="rId4">
            <a:alphaModFix/>
          </a:blip>
          <a:srcRect b="3914" l="0" r="1931" t="4418"/>
          <a:stretch/>
        </p:blipFill>
        <p:spPr>
          <a:xfrm>
            <a:off x="1516250" y="1621200"/>
            <a:ext cx="8393373" cy="48603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type="title"/>
          </p:nvPr>
        </p:nvSpPr>
        <p:spPr>
          <a:xfrm>
            <a:off x="384629" y="-20694"/>
            <a:ext cx="9525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Top issues: Jan 2026</a:t>
            </a:r>
            <a:endParaRPr/>
          </a:p>
        </p:txBody>
      </p:sp>
      <p:sp>
        <p:nvSpPr>
          <p:cNvPr id="155" name="Google Shape;155;p7"/>
          <p:cNvSpPr txBox="1"/>
          <p:nvPr>
            <p:ph idx="1" type="body"/>
          </p:nvPr>
        </p:nvSpPr>
        <p:spPr>
          <a:xfrm>
            <a:off x="384629" y="1031368"/>
            <a:ext cx="10544628" cy="446722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Most/other</a:t>
            </a:r>
            <a:r>
              <a:rPr lang="en-US" sz="2400"/>
              <a:t> important issues by age group</a:t>
            </a:r>
            <a:endParaRPr sz="3600"/>
          </a:p>
        </p:txBody>
      </p:sp>
      <p:pic>
        <p:nvPicPr>
          <p:cNvPr descr="A black and grey logo&#10;&#10;Description automatically generated with medium confidence" id="156" name="Google Shape;156;p7"/>
          <p:cNvPicPr preferRelativeResize="0"/>
          <p:nvPr/>
        </p:nvPicPr>
        <p:blipFill rotWithShape="1">
          <a:blip r:embed="rId3">
            <a:alphaModFix/>
          </a:blip>
          <a:srcRect b="0" l="0" r="0" t="0"/>
          <a:stretch/>
        </p:blipFill>
        <p:spPr>
          <a:xfrm>
            <a:off x="9909629" y="6256707"/>
            <a:ext cx="1457524" cy="396446"/>
          </a:xfrm>
          <a:prstGeom prst="rect">
            <a:avLst/>
          </a:prstGeom>
          <a:noFill/>
          <a:ln>
            <a:noFill/>
          </a:ln>
        </p:spPr>
      </p:pic>
      <p:pic>
        <p:nvPicPr>
          <p:cNvPr id="157" name="Google Shape;157;p7" title="Chart"/>
          <p:cNvPicPr preferRelativeResize="0"/>
          <p:nvPr/>
        </p:nvPicPr>
        <p:blipFill rotWithShape="1">
          <a:blip r:embed="rId4">
            <a:alphaModFix/>
          </a:blip>
          <a:srcRect b="4175" l="2647" r="0" t="4047"/>
          <a:stretch/>
        </p:blipFill>
        <p:spPr>
          <a:xfrm>
            <a:off x="997650" y="1475350"/>
            <a:ext cx="9699973" cy="4781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ph type="title"/>
          </p:nvPr>
        </p:nvSpPr>
        <p:spPr>
          <a:xfrm>
            <a:off x="384629" y="43306"/>
            <a:ext cx="9525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94F28"/>
              </a:buClr>
              <a:buSzPts val="4400"/>
              <a:buFont typeface="Montserrat"/>
              <a:buNone/>
            </a:pPr>
            <a:r>
              <a:rPr lang="en-US"/>
              <a:t>Top issues: Jan 2026</a:t>
            </a:r>
            <a:endParaRPr/>
          </a:p>
        </p:txBody>
      </p:sp>
      <p:sp>
        <p:nvSpPr>
          <p:cNvPr id="163" name="Google Shape;163;p8"/>
          <p:cNvSpPr txBox="1"/>
          <p:nvPr>
            <p:ph idx="1" type="body"/>
          </p:nvPr>
        </p:nvSpPr>
        <p:spPr>
          <a:xfrm>
            <a:off x="384629" y="1031368"/>
            <a:ext cx="10544628" cy="446722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Most/other</a:t>
            </a:r>
            <a:r>
              <a:rPr lang="en-US" sz="2400"/>
              <a:t> important issues by dependent children (yes/no)</a:t>
            </a:r>
            <a:endParaRPr sz="3600"/>
          </a:p>
        </p:txBody>
      </p:sp>
      <p:pic>
        <p:nvPicPr>
          <p:cNvPr descr="A black and grey logo&#10;&#10;Description automatically generated with medium confidence" id="164" name="Google Shape;164;p8"/>
          <p:cNvPicPr preferRelativeResize="0"/>
          <p:nvPr/>
        </p:nvPicPr>
        <p:blipFill rotWithShape="1">
          <a:blip r:embed="rId3">
            <a:alphaModFix/>
          </a:blip>
          <a:srcRect b="0" l="0" r="0" t="0"/>
          <a:stretch/>
        </p:blipFill>
        <p:spPr>
          <a:xfrm>
            <a:off x="9909629" y="6256707"/>
            <a:ext cx="1457524" cy="396446"/>
          </a:xfrm>
          <a:prstGeom prst="rect">
            <a:avLst/>
          </a:prstGeom>
          <a:noFill/>
          <a:ln>
            <a:noFill/>
          </a:ln>
        </p:spPr>
      </p:pic>
      <p:pic>
        <p:nvPicPr>
          <p:cNvPr id="165" name="Google Shape;165;p8" title="Chart"/>
          <p:cNvPicPr preferRelativeResize="0"/>
          <p:nvPr/>
        </p:nvPicPr>
        <p:blipFill rotWithShape="1">
          <a:blip r:embed="rId4">
            <a:alphaModFix/>
          </a:blip>
          <a:srcRect b="4044" l="2838" r="6778" t="4664"/>
          <a:stretch/>
        </p:blipFill>
        <p:spPr>
          <a:xfrm>
            <a:off x="780650" y="1455600"/>
            <a:ext cx="9085051" cy="49217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2024-04-07T19:12:13Z</dcterms:created>
  <dc:creator>Colm Farrington</dc:creator>
</cp:coreProperties>
</file>