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DFE7E3-2182-429D-A607-B93380EE5B8A}" v="2" dt="2025-12-28T09:26:30.2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36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y Washington" userId="45c85d6e-d709-4eaa-9987-bf4c6042fbf3" providerId="ADAL" clId="{00D2E6E1-5DFA-40D6-BBD2-17F84704C3E2}"/>
    <pc:docChg chg="modSld">
      <pc:chgData name="Lucy Washington" userId="45c85d6e-d709-4eaa-9987-bf4c6042fbf3" providerId="ADAL" clId="{00D2E6E1-5DFA-40D6-BBD2-17F84704C3E2}" dt="2025-12-28T09:26:40.282" v="7" actId="6549"/>
      <pc:docMkLst>
        <pc:docMk/>
      </pc:docMkLst>
      <pc:sldChg chg="addSp modSp mod">
        <pc:chgData name="Lucy Washington" userId="45c85d6e-d709-4eaa-9987-bf4c6042fbf3" providerId="ADAL" clId="{00D2E6E1-5DFA-40D6-BBD2-17F84704C3E2}" dt="2025-12-28T09:26:40.282" v="7" actId="6549"/>
        <pc:sldMkLst>
          <pc:docMk/>
          <pc:sldMk cId="1169965842" sldId="256"/>
        </pc:sldMkLst>
        <pc:spChg chg="mod">
          <ac:chgData name="Lucy Washington" userId="45c85d6e-d709-4eaa-9987-bf4c6042fbf3" providerId="ADAL" clId="{00D2E6E1-5DFA-40D6-BBD2-17F84704C3E2}" dt="2025-12-28T09:26:40.282" v="7" actId="6549"/>
          <ac:spMkLst>
            <pc:docMk/>
            <pc:sldMk cId="1169965842" sldId="256"/>
            <ac:spMk id="8" creationId="{4A6FA663-AF70-425A-9383-E11041CF18F7}"/>
          </ac:spMkLst>
        </pc:spChg>
        <pc:graphicFrameChg chg="modGraphic">
          <ac:chgData name="Lucy Washington" userId="45c85d6e-d709-4eaa-9987-bf4c6042fbf3" providerId="ADAL" clId="{00D2E6E1-5DFA-40D6-BBD2-17F84704C3E2}" dt="2025-12-28T09:26:14.884" v="2" actId="6549"/>
          <ac:graphicFrameMkLst>
            <pc:docMk/>
            <pc:sldMk cId="1169965842" sldId="256"/>
            <ac:graphicFrameMk id="2" creationId="{4B387F8F-D7F8-42D5-B5C9-B1F2CC1D15F0}"/>
          </ac:graphicFrameMkLst>
        </pc:graphicFrameChg>
        <pc:graphicFrameChg chg="add mod">
          <ac:chgData name="Lucy Washington" userId="45c85d6e-d709-4eaa-9987-bf4c6042fbf3" providerId="ADAL" clId="{00D2E6E1-5DFA-40D6-BBD2-17F84704C3E2}" dt="2025-12-28T09:26:20.151" v="4" actId="1076"/>
          <ac:graphicFrameMkLst>
            <pc:docMk/>
            <pc:sldMk cId="1169965842" sldId="256"/>
            <ac:graphicFrameMk id="3" creationId="{3D19F2EB-9D41-1D66-95D0-10FA9EA2E478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F4715-F70F-4E3F-AF26-F2A527B9A6AF}" type="datetimeFigureOut">
              <a:rPr lang="en-GB" smtClean="0"/>
              <a:t>28/12/2025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38954-7F75-4748-BB21-1E9B35C2E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453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F4715-F70F-4E3F-AF26-F2A527B9A6AF}" type="datetimeFigureOut">
              <a:rPr lang="en-GB" smtClean="0"/>
              <a:t>28/12/2025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38954-7F75-4748-BB21-1E9B35C2E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8001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F4715-F70F-4E3F-AF26-F2A527B9A6AF}" type="datetimeFigureOut">
              <a:rPr lang="en-GB" smtClean="0"/>
              <a:t>28/12/2025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38954-7F75-4748-BB21-1E9B35C2E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288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F4715-F70F-4E3F-AF26-F2A527B9A6AF}" type="datetimeFigureOut">
              <a:rPr lang="en-GB" smtClean="0"/>
              <a:t>28/12/2025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38954-7F75-4748-BB21-1E9B35C2E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424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F4715-F70F-4E3F-AF26-F2A527B9A6AF}" type="datetimeFigureOut">
              <a:rPr lang="en-GB" smtClean="0"/>
              <a:t>28/12/2025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38954-7F75-4748-BB21-1E9B35C2E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1618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F4715-F70F-4E3F-AF26-F2A527B9A6AF}" type="datetimeFigureOut">
              <a:rPr lang="en-GB" smtClean="0"/>
              <a:t>28/12/2025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38954-7F75-4748-BB21-1E9B35C2E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9842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F4715-F70F-4E3F-AF26-F2A527B9A6AF}" type="datetimeFigureOut">
              <a:rPr lang="en-GB" smtClean="0"/>
              <a:t>28/12/2025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38954-7F75-4748-BB21-1E9B35C2E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9436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F4715-F70F-4E3F-AF26-F2A527B9A6AF}" type="datetimeFigureOut">
              <a:rPr lang="en-GB" smtClean="0"/>
              <a:t>28/12/2025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38954-7F75-4748-BB21-1E9B35C2E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0434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F4715-F70F-4E3F-AF26-F2A527B9A6AF}" type="datetimeFigureOut">
              <a:rPr lang="en-GB" smtClean="0"/>
              <a:t>28/12/2025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38954-7F75-4748-BB21-1E9B35C2E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7878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F4715-F70F-4E3F-AF26-F2A527B9A6AF}" type="datetimeFigureOut">
              <a:rPr lang="en-GB" smtClean="0"/>
              <a:t>28/12/2025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38954-7F75-4748-BB21-1E9B35C2E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645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F4715-F70F-4E3F-AF26-F2A527B9A6AF}" type="datetimeFigureOut">
              <a:rPr lang="en-GB" smtClean="0"/>
              <a:t>28/12/2025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38954-7F75-4748-BB21-1E9B35C2E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0796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6F4715-F70F-4E3F-AF26-F2A527B9A6AF}" type="datetimeFigureOut">
              <a:rPr lang="en-GB" smtClean="0"/>
              <a:t>28/12/2025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38954-7F75-4748-BB21-1E9B35C2E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9203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text, vector graphics&#10;&#10;Description automatically generated">
            <a:extLst>
              <a:ext uri="{FF2B5EF4-FFF2-40B4-BE49-F238E27FC236}">
                <a16:creationId xmlns:a16="http://schemas.microsoft.com/office/drawing/2014/main" id="{015284DD-9E7B-49F9-AD8C-56996736BE8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4312" y="-211455"/>
            <a:ext cx="10334625" cy="728091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 Box 16">
            <a:extLst>
              <a:ext uri="{FF2B5EF4-FFF2-40B4-BE49-F238E27FC236}">
                <a16:creationId xmlns:a16="http://schemas.microsoft.com/office/drawing/2014/main" id="{C9940AEB-55F6-4D4D-91EC-3F6C3273ACD7}"/>
              </a:ext>
            </a:extLst>
          </p:cNvPr>
          <p:cNvSpPr txBox="1"/>
          <p:nvPr/>
        </p:nvSpPr>
        <p:spPr>
          <a:xfrm>
            <a:off x="1282890" y="887104"/>
            <a:ext cx="8063922" cy="921684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400" b="1" u="sng">
                <a:solidFill>
                  <a:srgbClr val="002060"/>
                </a:solidFill>
                <a:effectLst/>
                <a:latin typeface="ABeeZee" panose="02000000000000000000" pitchFamily="50" charset="0"/>
                <a:ea typeface="Calibri" panose="020F0502020204030204" pitchFamily="34" charset="0"/>
                <a:cs typeface="Times New Roman"/>
              </a:rPr>
              <a:t>Year 6 Spring 1 Home Learning menu:</a:t>
            </a:r>
            <a:r>
              <a:rPr lang="en-US" sz="1400" b="1" u="sng">
                <a:solidFill>
                  <a:srgbClr val="002060"/>
                </a:solidFill>
                <a:latin typeface="ABeeZee" panose="02000000000000000000" pitchFamily="50" charset="0"/>
                <a:ea typeface="Calibri" panose="020F0502020204030204" pitchFamily="34" charset="0"/>
                <a:cs typeface="Times New Roman"/>
              </a:rPr>
              <a:t> 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400">
                <a:latin typeface="ABeeZee" panose="02000000000000000000" pitchFamily="50" charset="0"/>
                <a:ea typeface="+mn-lt"/>
                <a:cs typeface="+mn-lt"/>
              </a:rPr>
              <a:t>How do people help each other when natural disasters challenge them?</a:t>
            </a:r>
            <a:endParaRPr lang="en-US" sz="1400">
              <a:effectLst/>
              <a:latin typeface="ABeeZee" panose="02000000000000000000" pitchFamily="50" charset="0"/>
              <a:ea typeface="+mn-lt"/>
              <a:cs typeface="+mn-lt"/>
            </a:endParaRPr>
          </a:p>
        </p:txBody>
      </p:sp>
      <p:sp>
        <p:nvSpPr>
          <p:cNvPr id="8" name="Text Box 17">
            <a:extLst>
              <a:ext uri="{FF2B5EF4-FFF2-40B4-BE49-F238E27FC236}">
                <a16:creationId xmlns:a16="http://schemas.microsoft.com/office/drawing/2014/main" id="{4A6FA663-AF70-425A-9383-E11041CF18F7}"/>
              </a:ext>
            </a:extLst>
          </p:cNvPr>
          <p:cNvSpPr txBox="1"/>
          <p:nvPr/>
        </p:nvSpPr>
        <p:spPr>
          <a:xfrm>
            <a:off x="559188" y="1808788"/>
            <a:ext cx="8787624" cy="1285286"/>
          </a:xfrm>
          <a:prstGeom prst="rect">
            <a:avLst/>
          </a:prstGeom>
          <a:noFill/>
          <a:ln w="25400" cap="flat" cmpd="sng" algn="ctr">
            <a:solidFill>
              <a:srgbClr val="4F81BD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dirty="0"/>
              <a:t>Please complete </a:t>
            </a:r>
            <a:r>
              <a:rPr lang="en-GB" sz="1200" dirty="0">
                <a:solidFill>
                  <a:srgbClr val="FF0000"/>
                </a:solidFill>
              </a:rPr>
              <a:t>red home learning </a:t>
            </a:r>
            <a:r>
              <a:rPr lang="en-GB" sz="1200" dirty="0"/>
              <a:t>on Seesaw every week ready for Friday morning. </a:t>
            </a:r>
          </a:p>
          <a:p>
            <a:pPr algn="ctr"/>
            <a:endParaRPr lang="en-GB" sz="1200" dirty="0"/>
          </a:p>
          <a:p>
            <a:pPr algn="ctr"/>
            <a:r>
              <a:rPr lang="en-GB" sz="1200" dirty="0"/>
              <a:t>To develop your understanding of our Learning Enquiry this half term, we have provided 6 optional activities to choose from. We will celebrate these pieces of learning with Dojos as well as sharing as a class. </a:t>
            </a:r>
            <a:r>
              <a:rPr lang="en-GB" sz="1200" b="1" dirty="0"/>
              <a:t>You can send work through Seesaw or complete on paper and bring in to school for our display.</a:t>
            </a:r>
          </a:p>
          <a:p>
            <a:pPr algn="ctr"/>
            <a:r>
              <a:rPr lang="en-GB" sz="1200" dirty="0"/>
              <a:t>Our hope is that every child completes at least 3 out of the 6 options on the menu by the half term. 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B387F8F-D7F8-42D5-B5C9-B1F2CC1D15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3975022"/>
              </p:ext>
            </p:extLst>
          </p:nvPr>
        </p:nvGraphicFramePr>
        <p:xfrm>
          <a:off x="681038" y="4171010"/>
          <a:ext cx="8543925" cy="684124"/>
        </p:xfrm>
        <a:graphic>
          <a:graphicData uri="http://schemas.openxmlformats.org/drawingml/2006/table">
            <a:tbl>
              <a:tblPr firstRow="1" firstCol="1" bandRow="1"/>
              <a:tblGrid>
                <a:gridCol w="4235766">
                  <a:extLst>
                    <a:ext uri="{9D8B030D-6E8A-4147-A177-3AD203B41FA5}">
                      <a16:colId xmlns:a16="http://schemas.microsoft.com/office/drawing/2014/main" val="349534010"/>
                    </a:ext>
                  </a:extLst>
                </a:gridCol>
                <a:gridCol w="4308159">
                  <a:extLst>
                    <a:ext uri="{9D8B030D-6E8A-4147-A177-3AD203B41FA5}">
                      <a16:colId xmlns:a16="http://schemas.microsoft.com/office/drawing/2014/main" val="3449153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sz="1200" b="0" u="none" dirty="0">
                        <a:solidFill>
                          <a:srgbClr val="FF0000"/>
                        </a:solidFill>
                        <a:effectLst/>
                        <a:latin typeface="ABeeZee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28575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u="sng" dirty="0">
                        <a:solidFill>
                          <a:srgbClr val="FF0000"/>
                        </a:solidFill>
                        <a:effectLst/>
                        <a:latin typeface="ABeeZee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82" marR="59682" marT="0" marB="0">
                    <a:lnL w="28575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533981"/>
                  </a:ext>
                </a:extLst>
              </a:tr>
              <a:tr h="501244">
                <a:tc>
                  <a:txBody>
                    <a:bodyPr/>
                    <a:lstStyle/>
                    <a:p>
                      <a:pPr algn="ctr"/>
                      <a:endParaRPr lang="en-US" sz="1200" b="0" u="none" dirty="0">
                        <a:solidFill>
                          <a:srgbClr val="FF0000"/>
                        </a:solidFill>
                        <a:effectLst/>
                        <a:latin typeface="ABeeZee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82" marR="59682" marT="0" marB="0">
                    <a:lnL w="28575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1200" b="0" u="none" dirty="0">
                        <a:solidFill>
                          <a:srgbClr val="FF0000"/>
                        </a:solidFill>
                        <a:effectLst/>
                        <a:latin typeface="ABeeZee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82" marR="59682" marT="0" marB="0">
                    <a:lnL w="28575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9223767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D19F2EB-9D41-1D66-95D0-10FA9EA2E4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4913172"/>
              </p:ext>
            </p:extLst>
          </p:nvPr>
        </p:nvGraphicFramePr>
        <p:xfrm>
          <a:off x="681037" y="3213227"/>
          <a:ext cx="8543925" cy="2599690"/>
        </p:xfrm>
        <a:graphic>
          <a:graphicData uri="http://schemas.openxmlformats.org/drawingml/2006/table">
            <a:tbl>
              <a:tblPr firstRow="1" firstCol="1" bandRow="1"/>
              <a:tblGrid>
                <a:gridCol w="4235766">
                  <a:extLst>
                    <a:ext uri="{9D8B030D-6E8A-4147-A177-3AD203B41FA5}">
                      <a16:colId xmlns:a16="http://schemas.microsoft.com/office/drawing/2014/main" val="349534010"/>
                    </a:ext>
                  </a:extLst>
                </a:gridCol>
                <a:gridCol w="4308159">
                  <a:extLst>
                    <a:ext uri="{9D8B030D-6E8A-4147-A177-3AD203B41FA5}">
                      <a16:colId xmlns:a16="http://schemas.microsoft.com/office/drawing/2014/main" val="344915379"/>
                    </a:ext>
                  </a:extLst>
                </a:gridCol>
              </a:tblGrid>
              <a:tr h="28380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200" b="1" u="sng" dirty="0">
                          <a:solidFill>
                            <a:srgbClr val="FF0000"/>
                          </a:solidFill>
                          <a:effectLst/>
                          <a:latin typeface="ABeeZee" panose="0200000000000000000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Grammar</a:t>
                      </a:r>
                    </a:p>
                    <a:p>
                      <a:pPr algn="ctr">
                        <a:buNone/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74015" marR="205740" algn="ctr">
                        <a:buNone/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effectLst/>
                          <a:latin typeface="ABeeZee" panose="0200000000000000000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Complete the weekly task on Seesaw using the text and pen tools.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effectLst/>
                          <a:latin typeface="ABeeZee" panose="0200000000000000000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 will mark this together every Friday morning.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200" b="1" u="sng" dirty="0">
                          <a:solidFill>
                            <a:srgbClr val="FF0000"/>
                          </a:solidFill>
                          <a:effectLst/>
                          <a:latin typeface="ABeeZee" panose="0200000000000000000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Maths</a:t>
                      </a:r>
                    </a:p>
                    <a:p>
                      <a:pPr algn="ctr">
                        <a:buNone/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118745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effectLst/>
                          <a:latin typeface="ABeeZee" panose="0200000000000000000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Complete the weekly task on Seesaw using the text and pen tools.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118745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effectLst/>
                          <a:latin typeface="ABeeZee" panose="0200000000000000000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 will mark this together every Friday morning.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533981"/>
                  </a:ext>
                </a:extLst>
              </a:tr>
              <a:tr h="55913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200" b="1" u="sng">
                          <a:solidFill>
                            <a:srgbClr val="FF0000"/>
                          </a:solidFill>
                          <a:effectLst/>
                          <a:latin typeface="ABeeZee" panose="0200000000000000000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Spellings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en-GB" sz="1200">
                          <a:solidFill>
                            <a:srgbClr val="FF0000"/>
                          </a:solidFill>
                          <a:effectLst/>
                          <a:latin typeface="ABeeZee" panose="0200000000000000000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Complete the weekly task on Seesaw using the text and pen tools.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en-GB" sz="1200">
                          <a:solidFill>
                            <a:srgbClr val="FF0000"/>
                          </a:solidFill>
                          <a:effectLst/>
                          <a:latin typeface="ABeeZee" panose="0200000000000000000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en-GB" sz="1200" b="1" u="sng">
                          <a:solidFill>
                            <a:srgbClr val="FF0000"/>
                          </a:solidFill>
                          <a:effectLst/>
                          <a:latin typeface="ABeeZee" panose="0200000000000000000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 will have a spelling test every Friday morning.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200" b="1" u="sng" dirty="0">
                          <a:solidFill>
                            <a:srgbClr val="FF0000"/>
                          </a:solidFill>
                          <a:effectLst/>
                          <a:latin typeface="ABeeZee" panose="0200000000000000000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Reading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effectLst/>
                          <a:latin typeface="ABeeZee" panose="0200000000000000000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Aim to read your AR book for at least 20 minutes every day and record it in your Reading Record. Children will have the opportunity to complete quizzes in class.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effectLst/>
                          <a:latin typeface="ABeeZee" panose="0200000000000000000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Certificates and rewards will be given for ‘Words Read’.  Can you get to 1 million words by the summer?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92237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9965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text, vector graphics&#10;&#10;Description automatically generated">
            <a:extLst>
              <a:ext uri="{FF2B5EF4-FFF2-40B4-BE49-F238E27FC236}">
                <a16:creationId xmlns:a16="http://schemas.microsoft.com/office/drawing/2014/main" id="{015284DD-9E7B-49F9-AD8C-56996736BE8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4312" y="-211455"/>
            <a:ext cx="10334625" cy="728091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43A57FC-4960-4C5B-9410-0A6BD95C9F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8512764"/>
              </p:ext>
            </p:extLst>
          </p:nvPr>
        </p:nvGraphicFramePr>
        <p:xfrm>
          <a:off x="388727" y="1562881"/>
          <a:ext cx="8934451" cy="45567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24880">
                  <a:extLst>
                    <a:ext uri="{9D8B030D-6E8A-4147-A177-3AD203B41FA5}">
                      <a16:colId xmlns:a16="http://schemas.microsoft.com/office/drawing/2014/main" val="2768993837"/>
                    </a:ext>
                  </a:extLst>
                </a:gridCol>
                <a:gridCol w="3004472">
                  <a:extLst>
                    <a:ext uri="{9D8B030D-6E8A-4147-A177-3AD203B41FA5}">
                      <a16:colId xmlns:a16="http://schemas.microsoft.com/office/drawing/2014/main" val="3710437149"/>
                    </a:ext>
                  </a:extLst>
                </a:gridCol>
                <a:gridCol w="3005099">
                  <a:extLst>
                    <a:ext uri="{9D8B030D-6E8A-4147-A177-3AD203B41FA5}">
                      <a16:colId xmlns:a16="http://schemas.microsoft.com/office/drawing/2014/main" val="2125237816"/>
                    </a:ext>
                  </a:extLst>
                </a:gridCol>
              </a:tblGrid>
              <a:tr h="216162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b="1" u="sng" kern="1200">
                          <a:solidFill>
                            <a:srgbClr val="7030A0"/>
                          </a:solidFill>
                          <a:effectLst/>
                          <a:latin typeface="ABeeZee" panose="02000000000000000000" pitchFamily="50" charset="0"/>
                          <a:ea typeface="+mn-ea"/>
                          <a:cs typeface="+mn-cs"/>
                        </a:rPr>
                        <a:t>English</a:t>
                      </a:r>
                    </a:p>
                    <a:p>
                      <a:pPr marL="0" algn="ctr" defTabSz="914400" rtl="0" eaLnBrk="1" latinLnBrk="0" hangingPunct="1"/>
                      <a:endParaRPr lang="en-US" sz="1100" b="1" u="sng" kern="1200">
                        <a:solidFill>
                          <a:srgbClr val="7030A0"/>
                        </a:solidFill>
                        <a:effectLst/>
                        <a:latin typeface="ABeeZee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en-US" sz="1100" b="0" u="none" kern="1200">
                          <a:solidFill>
                            <a:srgbClr val="7030A0"/>
                          </a:solidFill>
                          <a:effectLst/>
                          <a:latin typeface="ABeeZee" panose="02000000000000000000" pitchFamily="50" charset="0"/>
                          <a:ea typeface="+mn-ea"/>
                          <a:cs typeface="+mn-cs"/>
                        </a:rPr>
                        <a:t>Write an explanation text to explain how and why a natural disaster occurs: earthquake, volcano, tsunami or hurricane.</a:t>
                      </a:r>
                    </a:p>
                    <a:p>
                      <a:pPr marL="0" algn="ctr" defTabSz="914400" rtl="0" eaLnBrk="1" latinLnBrk="0" hangingPunct="1"/>
                      <a:endParaRPr lang="en-US" sz="1100" b="0" u="none" kern="1200">
                        <a:solidFill>
                          <a:srgbClr val="7030A0"/>
                        </a:solidFill>
                        <a:effectLst/>
                        <a:latin typeface="ABeeZee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en-US" sz="1100" b="0" u="none" kern="1200">
                          <a:solidFill>
                            <a:srgbClr val="7030A0"/>
                          </a:solidFill>
                          <a:effectLst/>
                          <a:latin typeface="ABeeZee" panose="02000000000000000000" pitchFamily="50" charset="0"/>
                          <a:ea typeface="+mn-ea"/>
                          <a:cs typeface="+mn-cs"/>
                        </a:rPr>
                        <a:t>Can you draw a diagram to go with it? </a:t>
                      </a:r>
                    </a:p>
                    <a:p>
                      <a:pPr marL="0" algn="ctr" defTabSz="914400" rtl="0" eaLnBrk="1" latinLnBrk="0" hangingPunct="1"/>
                      <a:endParaRPr lang="en-US" sz="1100" b="0" u="none" kern="1200">
                        <a:solidFill>
                          <a:srgbClr val="7030A0"/>
                        </a:solidFill>
                        <a:effectLst/>
                        <a:latin typeface="ABeeZee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en-US" sz="1100" b="0" u="none" kern="1200">
                          <a:solidFill>
                            <a:srgbClr val="7030A0"/>
                          </a:solidFill>
                          <a:effectLst/>
                          <a:latin typeface="ABeeZee" panose="02000000000000000000" pitchFamily="50" charset="0"/>
                          <a:ea typeface="+mn-ea"/>
                          <a:cs typeface="+mn-cs"/>
                        </a:rPr>
                        <a:t>Don’t forget to label it. </a:t>
                      </a:r>
                    </a:p>
                    <a:p>
                      <a:pPr marL="0" algn="ctr" defTabSz="914400" rtl="0" eaLnBrk="1" latinLnBrk="0" hangingPunct="1"/>
                      <a:endParaRPr lang="en-US" sz="1100" b="0" u="none" kern="1200">
                        <a:solidFill>
                          <a:srgbClr val="7030A0"/>
                        </a:solidFill>
                        <a:effectLst/>
                        <a:latin typeface="ABeeZee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en-US" sz="1100" b="0" u="none" kern="1200">
                          <a:solidFill>
                            <a:srgbClr val="7030A0"/>
                          </a:solidFill>
                          <a:effectLst/>
                          <a:latin typeface="ABeeZee" panose="02000000000000000000" pitchFamily="50" charset="0"/>
                          <a:ea typeface="+mn-ea"/>
                          <a:cs typeface="+mn-cs"/>
                        </a:rPr>
                        <a:t>This can be completed on paper for our class display. </a:t>
                      </a:r>
                    </a:p>
                  </a:txBody>
                  <a:tcPr marL="64727" marR="647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u="sng">
                          <a:solidFill>
                            <a:srgbClr val="0070C0"/>
                          </a:solidFill>
                          <a:effectLst/>
                          <a:latin typeface="ABeeZee" panose="02000000000000000000" pitchFamily="50" charset="0"/>
                        </a:rPr>
                        <a:t>Big Idea</a:t>
                      </a:r>
                    </a:p>
                    <a:p>
                      <a:pPr algn="ctr"/>
                      <a:endParaRPr lang="en-US" sz="1100" b="1" u="sng">
                        <a:solidFill>
                          <a:schemeClr val="accent1"/>
                        </a:solidFill>
                        <a:effectLst/>
                        <a:latin typeface="ABeeZee" panose="02000000000000000000" pitchFamily="50" charset="0"/>
                      </a:endParaRPr>
                    </a:p>
                    <a:p>
                      <a:pPr algn="ctr"/>
                      <a:r>
                        <a:rPr lang="en-GB" sz="1100">
                          <a:solidFill>
                            <a:schemeClr val="accent1"/>
                          </a:solidFill>
                          <a:effectLst/>
                          <a:latin typeface="ABeeZee" panose="02000000000000000000" pitchFamily="50" charset="0"/>
                          <a:ea typeface="Calibri" panose="020F0502020204030204" pitchFamily="34" charset="0"/>
                          <a:cs typeface="Times New Roman"/>
                        </a:rPr>
                        <a:t>Active citizenship: </a:t>
                      </a:r>
                      <a:r>
                        <a:rPr lang="en-US" sz="1100" b="0" i="0" u="none" strike="noStrike" noProof="0">
                          <a:solidFill>
                            <a:schemeClr val="accent1"/>
                          </a:solidFill>
                          <a:effectLst/>
                          <a:latin typeface="ABeeZee" panose="02000000000000000000" pitchFamily="50" charset="0"/>
                        </a:rPr>
                        <a:t>Everyone can use their voice, knowledge and skills for the good of others.</a:t>
                      </a:r>
                    </a:p>
                    <a:p>
                      <a:pPr algn="ctr"/>
                      <a:endParaRPr lang="en-US" sz="1100" b="0" i="0" u="none" strike="noStrike" noProof="0">
                        <a:solidFill>
                          <a:schemeClr val="accent1"/>
                        </a:solidFill>
                        <a:effectLst/>
                        <a:latin typeface="ABeeZee" panose="02000000000000000000" pitchFamily="50" charset="0"/>
                      </a:endParaRPr>
                    </a:p>
                    <a:p>
                      <a:pPr algn="ctr"/>
                      <a:r>
                        <a:rPr lang="en-US" sz="1100" b="0" u="none">
                          <a:solidFill>
                            <a:schemeClr val="accent1"/>
                          </a:solidFill>
                          <a:effectLst/>
                          <a:latin typeface="ABeeZee" panose="02000000000000000000" pitchFamily="50" charset="0"/>
                        </a:rPr>
                        <a:t>Do some research about charities that raise money for victims of natural disasters. Have you got some ideas about how we could raise money for a charity supporting this cause? Make a poster with your information and ideas. </a:t>
                      </a:r>
                    </a:p>
                    <a:p>
                      <a:pPr algn="ctr"/>
                      <a:endParaRPr lang="en-US" sz="1100" b="0">
                        <a:solidFill>
                          <a:srgbClr val="0070C0"/>
                        </a:solidFill>
                        <a:effectLst/>
                        <a:latin typeface="ABeeZee" panose="02000000000000000000" pitchFamily="50" charset="0"/>
                      </a:endParaRPr>
                    </a:p>
                  </a:txBody>
                  <a:tcPr marL="64727" marR="647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u="sng">
                          <a:solidFill>
                            <a:srgbClr val="C00000"/>
                          </a:solidFill>
                          <a:effectLst/>
                          <a:latin typeface="ABeeZee" panose="02000000000000000000" pitchFamily="50" charset="0"/>
                        </a:rPr>
                        <a:t>Science</a:t>
                      </a:r>
                    </a:p>
                    <a:p>
                      <a:pPr algn="ctr"/>
                      <a:r>
                        <a:rPr lang="en-US" sz="1100" b="0" u="none">
                          <a:solidFill>
                            <a:srgbClr val="C00000"/>
                          </a:solidFill>
                          <a:effectLst/>
                          <a:latin typeface="ABeeZee" panose="02000000000000000000" pitchFamily="50" charset="0"/>
                        </a:rPr>
                        <a:t>Create a poster that gives advice on how to look after our hearts. </a:t>
                      </a:r>
                    </a:p>
                    <a:p>
                      <a:pPr algn="ctr"/>
                      <a:r>
                        <a:rPr lang="en-US" sz="1100" b="0" u="none">
                          <a:solidFill>
                            <a:srgbClr val="C00000"/>
                          </a:solidFill>
                          <a:effectLst/>
                          <a:latin typeface="ABeeZee" panose="02000000000000000000" pitchFamily="50" charset="0"/>
                        </a:rPr>
                        <a:t>Can you draw a picture of the human heart and label it?</a:t>
                      </a:r>
                    </a:p>
                    <a:p>
                      <a:pPr algn="ctr"/>
                      <a:r>
                        <a:rPr lang="en-US" sz="1100" b="0" u="none">
                          <a:solidFill>
                            <a:srgbClr val="C00000"/>
                          </a:solidFill>
                          <a:effectLst/>
                          <a:latin typeface="ABeeZee" panose="02000000000000000000" pitchFamily="50" charset="0"/>
                        </a:rPr>
                        <a:t>How does the circulatory system work? Can you draw a diagram with labels?</a:t>
                      </a:r>
                    </a:p>
                    <a:p>
                      <a:pPr algn="ctr"/>
                      <a:endParaRPr lang="en-US" sz="1100" b="0" u="none">
                        <a:solidFill>
                          <a:srgbClr val="C00000"/>
                        </a:solidFill>
                        <a:effectLst/>
                        <a:latin typeface="ABeeZee" panose="02000000000000000000" pitchFamily="50" charset="0"/>
                      </a:endParaRPr>
                    </a:p>
                    <a:p>
                      <a:pPr algn="ctr"/>
                      <a:endParaRPr lang="en-GB" sz="1100" b="0" u="sng">
                        <a:solidFill>
                          <a:srgbClr val="C00000"/>
                        </a:solidFill>
                        <a:effectLst/>
                        <a:latin typeface="ABeeZee" panose="02000000000000000000" pitchFamily="50" charset="0"/>
                      </a:endParaRPr>
                    </a:p>
                  </a:txBody>
                  <a:tcPr marL="64727" marR="647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3286180"/>
                  </a:ext>
                </a:extLst>
              </a:tr>
              <a:tr h="1525869">
                <a:tc>
                  <a:txBody>
                    <a:bodyPr/>
                    <a:lstStyle/>
                    <a:p>
                      <a:pPr algn="ctr"/>
                      <a:r>
                        <a:rPr lang="en-US" sz="1200" b="1" u="sng">
                          <a:solidFill>
                            <a:srgbClr val="00B050"/>
                          </a:solidFill>
                          <a:effectLst/>
                          <a:latin typeface="ABeeZee" panose="02000000000000000000" pitchFamily="50" charset="0"/>
                        </a:rPr>
                        <a:t>Geography</a:t>
                      </a:r>
                    </a:p>
                    <a:p>
                      <a:pPr algn="ctr"/>
                      <a:endParaRPr lang="en-US" sz="1100" b="0" u="none">
                        <a:solidFill>
                          <a:srgbClr val="00B050"/>
                        </a:solidFill>
                        <a:effectLst/>
                        <a:latin typeface="ABeeZee" panose="02000000000000000000" pitchFamily="50" charset="0"/>
                      </a:endParaRPr>
                    </a:p>
                    <a:p>
                      <a:pPr algn="ctr"/>
                      <a:r>
                        <a:rPr lang="en-US" sz="1100" b="0" u="none">
                          <a:solidFill>
                            <a:srgbClr val="00B050"/>
                          </a:solidFill>
                          <a:effectLst/>
                          <a:latin typeface="ABeeZee" panose="02000000000000000000" pitchFamily="50" charset="0"/>
                        </a:rPr>
                        <a:t>Can you create a </a:t>
                      </a:r>
                      <a:r>
                        <a:rPr lang="en-US" sz="1100" b="0" u="none" err="1">
                          <a:solidFill>
                            <a:srgbClr val="00B050"/>
                          </a:solidFill>
                          <a:effectLst/>
                          <a:latin typeface="ABeeZee" panose="02000000000000000000" pitchFamily="50" charset="0"/>
                        </a:rPr>
                        <a:t>localised</a:t>
                      </a:r>
                      <a:r>
                        <a:rPr lang="en-US" sz="1100" b="0" u="none">
                          <a:solidFill>
                            <a:srgbClr val="00B050"/>
                          </a:solidFill>
                          <a:effectLst/>
                          <a:latin typeface="ABeeZee" panose="02000000000000000000" pitchFamily="50" charset="0"/>
                        </a:rPr>
                        <a:t> map showing areas within the UK that have experienced natural disasters?</a:t>
                      </a:r>
                    </a:p>
                    <a:p>
                      <a:pPr algn="ctr"/>
                      <a:endParaRPr lang="en-US" sz="1100" b="0" u="none">
                        <a:solidFill>
                          <a:srgbClr val="00B050"/>
                        </a:solidFill>
                        <a:effectLst/>
                        <a:latin typeface="ABeeZee" panose="02000000000000000000" pitchFamily="50" charset="0"/>
                      </a:endParaRPr>
                    </a:p>
                    <a:p>
                      <a:pPr algn="ctr"/>
                      <a:r>
                        <a:rPr lang="en-US" sz="1100" b="0" u="none">
                          <a:solidFill>
                            <a:srgbClr val="00B050"/>
                          </a:solidFill>
                          <a:effectLst/>
                          <a:latin typeface="ABeeZee" panose="02000000000000000000" pitchFamily="50" charset="0"/>
                        </a:rPr>
                        <a:t>What natural disasters are we at risk of in Torquay? </a:t>
                      </a:r>
                    </a:p>
                    <a:p>
                      <a:pPr algn="ctr"/>
                      <a:endParaRPr lang="en-US" sz="1100" b="0" u="none">
                        <a:solidFill>
                          <a:srgbClr val="00B050"/>
                        </a:solidFill>
                        <a:effectLst/>
                        <a:latin typeface="ABeeZee" panose="02000000000000000000" pitchFamily="50" charset="0"/>
                      </a:endParaRPr>
                    </a:p>
                    <a:p>
                      <a:pPr algn="ctr"/>
                      <a:r>
                        <a:rPr lang="en-US" sz="1100" b="0" u="none">
                          <a:solidFill>
                            <a:srgbClr val="00B050"/>
                          </a:solidFill>
                          <a:effectLst/>
                          <a:latin typeface="ABeeZee" panose="02000000000000000000" pitchFamily="50" charset="0"/>
                        </a:rPr>
                        <a:t>How can we prevent the impact of natural disasters</a:t>
                      </a:r>
                      <a:r>
                        <a:rPr lang="en-GB" sz="1100" b="0" u="none">
                          <a:solidFill>
                            <a:srgbClr val="00B050"/>
                          </a:solidFill>
                          <a:effectLst/>
                          <a:latin typeface="ABeeZee" panose="02000000000000000000" pitchFamily="50" charset="0"/>
                        </a:rPr>
                        <a:t>?</a:t>
                      </a:r>
                      <a:endParaRPr lang="en-US" sz="1100" b="0" u="none">
                        <a:solidFill>
                          <a:srgbClr val="00B050"/>
                        </a:solidFill>
                        <a:effectLst/>
                        <a:latin typeface="ABeeZee" panose="02000000000000000000" pitchFamily="50" charset="0"/>
                      </a:endParaRPr>
                    </a:p>
                  </a:txBody>
                  <a:tcPr marL="64727" marR="647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u="sng">
                          <a:solidFill>
                            <a:srgbClr val="CC3300"/>
                          </a:solidFill>
                          <a:effectLst/>
                          <a:latin typeface="ABeeZee" panose="02000000000000000000" pitchFamily="50" charset="0"/>
                        </a:rPr>
                        <a:t>RE</a:t>
                      </a:r>
                    </a:p>
                    <a:p>
                      <a:pPr algn="ctr"/>
                      <a:endParaRPr lang="en-US" sz="1100" b="1" u="sng">
                        <a:solidFill>
                          <a:srgbClr val="CC3300"/>
                        </a:solidFill>
                        <a:effectLst/>
                        <a:latin typeface="ABeeZee" panose="02000000000000000000" pitchFamily="50" charset="0"/>
                      </a:endParaRPr>
                    </a:p>
                    <a:p>
                      <a:pPr algn="ctr"/>
                      <a:r>
                        <a:rPr lang="en-US" sz="1100" b="0" u="none">
                          <a:solidFill>
                            <a:srgbClr val="CC3300"/>
                          </a:solidFill>
                          <a:effectLst/>
                          <a:latin typeface="ABeeZee" panose="02000000000000000000" pitchFamily="50" charset="0"/>
                        </a:rPr>
                        <a:t>Retell a story that we have read in our RE lessons:</a:t>
                      </a:r>
                    </a:p>
                    <a:p>
                      <a:pPr algn="ctr"/>
                      <a:endParaRPr lang="en-US" sz="1100" b="0" u="none">
                        <a:solidFill>
                          <a:srgbClr val="CC3300"/>
                        </a:solidFill>
                        <a:effectLst/>
                        <a:latin typeface="ABeeZee" panose="02000000000000000000" pitchFamily="50" charset="0"/>
                      </a:endParaRPr>
                    </a:p>
                    <a:p>
                      <a:pPr algn="ctr"/>
                      <a:r>
                        <a:rPr lang="en-US" sz="1100" b="0" u="none">
                          <a:solidFill>
                            <a:srgbClr val="CC3300"/>
                          </a:solidFill>
                          <a:effectLst/>
                          <a:latin typeface="ABeeZee" panose="02000000000000000000" pitchFamily="50" charset="0"/>
                        </a:rPr>
                        <a:t>The Great Flood: Noah’s Ark</a:t>
                      </a:r>
                    </a:p>
                    <a:p>
                      <a:pPr algn="ctr"/>
                      <a:endParaRPr lang="en-US" sz="1100" b="0" u="none">
                        <a:solidFill>
                          <a:srgbClr val="CC3300"/>
                        </a:solidFill>
                        <a:effectLst/>
                        <a:latin typeface="ABeeZee" panose="02000000000000000000" pitchFamily="50" charset="0"/>
                      </a:endParaRPr>
                    </a:p>
                    <a:p>
                      <a:pPr algn="ctr"/>
                      <a:r>
                        <a:rPr lang="en-US" sz="1100" b="0" u="none">
                          <a:solidFill>
                            <a:srgbClr val="CC3300"/>
                          </a:solidFill>
                          <a:effectLst/>
                          <a:latin typeface="ABeeZee" panose="02000000000000000000" pitchFamily="50" charset="0"/>
                        </a:rPr>
                        <a:t>Or</a:t>
                      </a:r>
                    </a:p>
                    <a:p>
                      <a:pPr algn="ctr"/>
                      <a:endParaRPr lang="en-US" sz="1100" b="0" u="none">
                        <a:solidFill>
                          <a:srgbClr val="CC3300"/>
                        </a:solidFill>
                        <a:effectLst/>
                        <a:latin typeface="ABeeZee" panose="02000000000000000000" pitchFamily="50" charset="0"/>
                      </a:endParaRPr>
                    </a:p>
                    <a:p>
                      <a:pPr algn="ctr"/>
                      <a:r>
                        <a:rPr lang="en-US" sz="1100" b="0" u="none">
                          <a:solidFill>
                            <a:srgbClr val="CC3300"/>
                          </a:solidFill>
                          <a:effectLst/>
                          <a:latin typeface="ABeeZee" panose="02000000000000000000" pitchFamily="50" charset="0"/>
                        </a:rPr>
                        <a:t>The 10 plagues of Egypt</a:t>
                      </a:r>
                    </a:p>
                    <a:p>
                      <a:pPr algn="ctr"/>
                      <a:endParaRPr lang="en-US" sz="1100" b="0" u="none">
                        <a:solidFill>
                          <a:srgbClr val="CC3300"/>
                        </a:solidFill>
                        <a:effectLst/>
                        <a:latin typeface="ABeeZee" panose="02000000000000000000" pitchFamily="50" charset="0"/>
                      </a:endParaRPr>
                    </a:p>
                    <a:p>
                      <a:pPr algn="ctr"/>
                      <a:r>
                        <a:rPr lang="en-US" sz="1100" b="0" u="none">
                          <a:solidFill>
                            <a:srgbClr val="CC3300"/>
                          </a:solidFill>
                          <a:effectLst/>
                          <a:latin typeface="ABeeZee" panose="02000000000000000000" pitchFamily="50" charset="0"/>
                        </a:rPr>
                        <a:t>Present it as a written story or a storyboard with pictures. </a:t>
                      </a:r>
                    </a:p>
                    <a:p>
                      <a:pPr algn="ctr"/>
                      <a:endParaRPr lang="en-US" sz="1100" b="0" u="none">
                        <a:solidFill>
                          <a:srgbClr val="CC3300"/>
                        </a:solidFill>
                        <a:effectLst/>
                        <a:latin typeface="ABeeZee" panose="02000000000000000000" pitchFamily="50" charset="0"/>
                      </a:endParaRPr>
                    </a:p>
                  </a:txBody>
                  <a:tcPr marL="64727" marR="647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u="sng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BeeZee" panose="02000000000000000000" pitchFamily="50" charset="0"/>
                        </a:rPr>
                        <a:t>DT</a:t>
                      </a:r>
                    </a:p>
                    <a:p>
                      <a:pPr algn="ctr"/>
                      <a:endParaRPr lang="en-US" sz="1100" b="1" u="sng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BeeZee" panose="02000000000000000000" pitchFamily="50" charset="0"/>
                      </a:endParaRPr>
                    </a:p>
                    <a:p>
                      <a:pPr algn="ctr"/>
                      <a:r>
                        <a:rPr lang="en-US" sz="1100" b="0" u="non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BeeZee" panose="02000000000000000000" pitchFamily="50" charset="0"/>
                        </a:rPr>
                        <a:t>We will be learning about volcanoes within our geography lessons. </a:t>
                      </a:r>
                    </a:p>
                    <a:p>
                      <a:pPr algn="ctr"/>
                      <a:endParaRPr lang="en-US" sz="1100" b="0" u="non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BeeZee" panose="02000000000000000000" pitchFamily="50" charset="0"/>
                      </a:endParaRPr>
                    </a:p>
                    <a:p>
                      <a:pPr algn="ctr"/>
                      <a:r>
                        <a:rPr lang="en-US" sz="1100" b="0" u="non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BeeZee" panose="02000000000000000000" pitchFamily="50" charset="0"/>
                        </a:rPr>
                        <a:t>Can you create a 3D model of a volcano? Can you make it erupt? Film a video and upload to Seesaw. </a:t>
                      </a:r>
                    </a:p>
                  </a:txBody>
                  <a:tcPr marL="64727" marR="647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7664270"/>
                  </a:ext>
                </a:extLst>
              </a:tr>
            </a:tbl>
          </a:graphicData>
        </a:graphic>
      </p:graphicFrame>
      <p:sp>
        <p:nvSpPr>
          <p:cNvPr id="7" name="Text Box 16">
            <a:extLst>
              <a:ext uri="{FF2B5EF4-FFF2-40B4-BE49-F238E27FC236}">
                <a16:creationId xmlns:a16="http://schemas.microsoft.com/office/drawing/2014/main" id="{F153FC19-B23B-4B96-8394-4FDC48B00232}"/>
              </a:ext>
            </a:extLst>
          </p:cNvPr>
          <p:cNvSpPr txBox="1"/>
          <p:nvPr/>
        </p:nvSpPr>
        <p:spPr>
          <a:xfrm>
            <a:off x="310667" y="816571"/>
            <a:ext cx="9517273" cy="585251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400" b="1" u="sng">
                <a:solidFill>
                  <a:srgbClr val="002060"/>
                </a:solidFill>
                <a:effectLst/>
                <a:latin typeface="ABeeZee" panose="02000000000000000000" pitchFamily="50" charset="0"/>
                <a:ea typeface="Calibri" panose="020F0502020204030204" pitchFamily="34" charset="0"/>
                <a:cs typeface="Times New Roman"/>
              </a:rPr>
              <a:t>Year 6 Spring 1 Home Learning menu:</a:t>
            </a:r>
            <a:r>
              <a:rPr lang="en-US" sz="1400" b="1" u="sng">
                <a:solidFill>
                  <a:srgbClr val="002060"/>
                </a:solidFill>
                <a:latin typeface="ABeeZee" panose="02000000000000000000" pitchFamily="50" charset="0"/>
                <a:ea typeface="Calibri" panose="020F0502020204030204" pitchFamily="34" charset="0"/>
                <a:cs typeface="Times New Roman"/>
              </a:rPr>
              <a:t> 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400">
                <a:latin typeface="ABeeZee" panose="02000000000000000000" pitchFamily="50" charset="0"/>
                <a:ea typeface="+mn-lt"/>
                <a:cs typeface="+mn-lt"/>
              </a:rPr>
              <a:t>How do people help each other when natural disasters challenge them?</a:t>
            </a:r>
            <a:endParaRPr lang="en-GB" sz="1400" b="1" u="sng">
              <a:solidFill>
                <a:srgbClr val="00206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DD426DC-55FE-46FF-911F-098BDCA97C3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3591" y="5221337"/>
            <a:ext cx="747330" cy="710128"/>
          </a:xfrm>
          <a:prstGeom prst="rect">
            <a:avLst/>
          </a:prstGeom>
          <a:noFill/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C3ACCB4-22A4-4882-B075-C33D008C349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444" y="2744958"/>
            <a:ext cx="809625" cy="914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71109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694014E63A78342B2029E68D49F04EF" ma:contentTypeVersion="21" ma:contentTypeDescription="Create a new document." ma:contentTypeScope="" ma:versionID="a8d0328b95629b0ed5aa5486e3396b25">
  <xsd:schema xmlns:xsd="http://www.w3.org/2001/XMLSchema" xmlns:xs="http://www.w3.org/2001/XMLSchema" xmlns:p="http://schemas.microsoft.com/office/2006/metadata/properties" xmlns:ns1="http://schemas.microsoft.com/sharepoint/v3" xmlns:ns2="5511db7f-fe35-4836-a435-78011992a7c6" xmlns:ns3="acedbc5f-aa48-4dfe-8c7b-dc8ca71dcad8" targetNamespace="http://schemas.microsoft.com/office/2006/metadata/properties" ma:root="true" ma:fieldsID="4af3e792317c4e77f9021cb366ff1b07" ns1:_="" ns2:_="" ns3:_="">
    <xsd:import namespace="http://schemas.microsoft.com/sharepoint/v3"/>
    <xsd:import namespace="5511db7f-fe35-4836-a435-78011992a7c6"/>
    <xsd:import namespace="acedbc5f-aa48-4dfe-8c7b-dc8ca71dca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11db7f-fe35-4836-a435-78011992a7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62e34089-33cf-4848-a12d-3f4a0b85a6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edbc5f-aa48-4dfe-8c7b-dc8ca71dca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2157912b-3864-491a-9e35-bacdf30bd9e8}" ma:internalName="TaxCatchAll" ma:showField="CatchAllData" ma:web="acedbc5f-aa48-4dfe-8c7b-dc8ca71dca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cedbc5f-aa48-4dfe-8c7b-dc8ca71dcad8" xsi:nil="true"/>
    <lcf76f155ced4ddcb4097134ff3c332f xmlns="5511db7f-fe35-4836-a435-78011992a7c6">
      <Terms xmlns="http://schemas.microsoft.com/office/infopath/2007/PartnerControls"/>
    </lcf76f155ced4ddcb4097134ff3c332f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94AA262A-E312-4074-AE0F-093691D416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511db7f-fe35-4836-a435-78011992a7c6"/>
    <ds:schemaRef ds:uri="acedbc5f-aa48-4dfe-8c7b-dc8ca71dca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30318B6-2EE6-407A-BD89-63B3BF324D8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F9AF95A-0036-4F0D-8541-6E317A0F76DA}">
  <ds:schemaRefs>
    <ds:schemaRef ds:uri="42fbe629-cdc4-4b5a-b4d6-86cb880d93e2"/>
    <ds:schemaRef ds:uri="acedbc5f-aa48-4dfe-8c7b-dc8ca71dcad8"/>
    <ds:schemaRef ds:uri="b7959111-ca39-4c40-a230-537050aa080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5511db7f-fe35-4836-a435-78011992a7c6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527</Words>
  <Application>Microsoft Office PowerPoint</Application>
  <PresentationFormat>A4 Paper (210x297 mm)</PresentationFormat>
  <Paragraphs>64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ABeeZee</vt:lpstr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Sonia Pidduck</dc:creator>
  <cp:lastModifiedBy>Lucy Washington</cp:lastModifiedBy>
  <cp:revision>1</cp:revision>
  <dcterms:created xsi:type="dcterms:W3CDTF">2021-09-14T15:50:18Z</dcterms:created>
  <dcterms:modified xsi:type="dcterms:W3CDTF">2025-12-28T09:26:48Z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0x0101007694014E63A78342B2029E68D49F04EF</vt:lpwstr>
  </property>
  <property fmtid="{D5CDD505-2E9C-101B-9397-08002B2CF9AE}" pid="3" name="MediaServiceImageTags">
    <vt:lpwstr/>
  </property>
</Properties>
</file>