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c1408e4fd934ed1" /><Relationship Type="http://schemas.openxmlformats.org/officeDocument/2006/relationships/extended-properties" Target="/docProps/app.xml" Id="R4f707f0973c4496c" /><Relationship Type="http://schemas.openxmlformats.org/officeDocument/2006/relationships/officeDocument" Target="/ppt/presentation.xml" Id="Rd0ff2c92d4704a6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6c9d1c757c64dd6"/>
  </p:sldMasterIdLst>
  <p:notesMasterIdLst>
    <p:notesMasterId xmlns:r="http://schemas.openxmlformats.org/officeDocument/2006/relationships" r:id="R29f8369c9be74696"/>
  </p:notesMasterIdLst>
  <p:sldIdLst>
    <p:sldId xmlns:r="http://schemas.openxmlformats.org/officeDocument/2006/relationships" id="256" r:id="Rd34a0b13b85d4531"/>
    <p:sldId xmlns:r="http://schemas.openxmlformats.org/officeDocument/2006/relationships" id="257" r:id="R2d1e6956f72e4f0c"/>
    <p:sldId xmlns:r="http://schemas.openxmlformats.org/officeDocument/2006/relationships" id="258" r:id="Rfb3f032eaf59491f"/>
    <p:sldId xmlns:r="http://schemas.openxmlformats.org/officeDocument/2006/relationships" id="259" r:id="R819412a5f25b421f"/>
    <p:sldId xmlns:r="http://schemas.openxmlformats.org/officeDocument/2006/relationships" id="260" r:id="R34d31129cd364f89"/>
    <p:sldId xmlns:r="http://schemas.openxmlformats.org/officeDocument/2006/relationships" id="261" r:id="R85e0726da050415a"/>
    <p:sldId xmlns:r="http://schemas.openxmlformats.org/officeDocument/2006/relationships" id="262" r:id="R9abadc4b3f234cb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e181bef451f4fdd" /><Relationship Type="http://schemas.openxmlformats.org/officeDocument/2006/relationships/slideMaster" Target="/ppt/slideMasters/slideMaster1.xml" Id="R26c9d1c757c64dd6" /><Relationship Type="http://schemas.openxmlformats.org/officeDocument/2006/relationships/notesMaster" Target="/ppt/notesMasters/notesMaster1.xml" Id="R29f8369c9be74696" /><Relationship Type="http://schemas.openxmlformats.org/officeDocument/2006/relationships/presProps" Target="/ppt/presProps.xml" Id="R1b382b04e67b4afc" /><Relationship Type="http://schemas.openxmlformats.org/officeDocument/2006/relationships/tableStyles" Target="/ppt/tableStyles.xml" Id="R14f0cf6fadb34348" /><Relationship Type="http://schemas.openxmlformats.org/officeDocument/2006/relationships/slide" Target="/ppt/slides/slide1.xml" Id="Rd34a0b13b85d4531" /><Relationship Type="http://schemas.openxmlformats.org/officeDocument/2006/relationships/slide" Target="/ppt/slides/slide2.xml" Id="R2d1e6956f72e4f0c" /><Relationship Type="http://schemas.openxmlformats.org/officeDocument/2006/relationships/slide" Target="/ppt/slides/slide3.xml" Id="Rfb3f032eaf59491f" /><Relationship Type="http://schemas.openxmlformats.org/officeDocument/2006/relationships/slide" Target="/ppt/slides/slide4.xml" Id="R819412a5f25b421f" /><Relationship Type="http://schemas.openxmlformats.org/officeDocument/2006/relationships/slide" Target="/ppt/slides/slide5.xml" Id="R34d31129cd364f89" /><Relationship Type="http://schemas.openxmlformats.org/officeDocument/2006/relationships/slide" Target="/ppt/slides/slide6.xml" Id="R85e0726da050415a" /><Relationship Type="http://schemas.openxmlformats.org/officeDocument/2006/relationships/slide" Target="/ppt/slides/slide7.xml" Id="R9abadc4b3f234cb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4c0b5b586ce402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34318bbd86b4671" /><Relationship Type="http://schemas.openxmlformats.org/officeDocument/2006/relationships/notesMaster" Target="/ppt/notesMasters/notesMaster1.xml" Id="R2254df4c14ae4f4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3afe811e7a94e51" /><Relationship Type="http://schemas.openxmlformats.org/officeDocument/2006/relationships/notesMaster" Target="/ppt/notesMasters/notesMaster1.xml" Id="R859089db86b5497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d7cad24e2b42bd" /><Relationship Type="http://schemas.openxmlformats.org/officeDocument/2006/relationships/notesMaster" Target="/ppt/notesMasters/notesMaster1.xml" Id="R6648221b70564c5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521d1617dfd4c87" /><Relationship Type="http://schemas.openxmlformats.org/officeDocument/2006/relationships/notesMaster" Target="/ppt/notesMasters/notesMaster1.xml" Id="R865b7043fd1d48f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d2abbba5fb84b2f" /><Relationship Type="http://schemas.openxmlformats.org/officeDocument/2006/relationships/notesMaster" Target="/ppt/notesMasters/notesMaster1.xml" Id="Rfe3e71c0cf7c444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031fe31952d4b5b" /><Relationship Type="http://schemas.openxmlformats.org/officeDocument/2006/relationships/notesMaster" Target="/ppt/notesMasters/notesMaster1.xml" Id="R326b39504bb044e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f777f24f4fd4344" /><Relationship Type="http://schemas.openxmlformats.org/officeDocument/2006/relationships/notesMaster" Target="/ppt/notesMasters/notesMaster1.xml" Id="R48b11a2f023d4e7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https://originality.ai/</a:t>
            </a:r>
          </a:p>
          <a:p xmlns:a="http://schemas.openxmlformats.org/drawingml/2006/main">
            <a:r>
              <a:t>https://originality.ai/enterprise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https://arxiv.org/abs/2405.07940</a:t>
            </a:r>
          </a:p>
          <a:p xmlns:a="http://schemas.openxmlformats.org/drawingml/2006/main">
            <a:r>
              <a:t>https://originality.ai/enterprise</a:t>
            </a:r>
          </a:p>
          <a:p xmlns:a="http://schemas.openxmlformats.org/drawingml/2006/main">
            <a:r>
              <a:t>https://help.originality.ai/en/article/api-1a1ea3s/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https://www.trustpilot.com/review/originality.ai</a:t>
            </a:r>
          </a:p>
          <a:p xmlns:a="http://schemas.openxmlformats.org/drawingml/2006/main">
            <a:r>
              <a:t>https://www.getapp.com/all-software/a/originality-ai/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https://arxiv.org/abs/2405.07940</a:t>
            </a:r>
          </a:p>
          <a:p xmlns:a="http://schemas.openxmlformats.org/drawingml/2006/main">
            <a:r>
              <a:t>https://www.wired.com/story/linkedin-ai-generated-influencers/</a:t>
            </a:r>
          </a:p>
          <a:p xmlns:a="http://schemas.openxmlformats.org/drawingml/2006/main">
            <a:r>
              <a:t>https://www.theguardian.com/books/2025/oct/22/detection-firm-finds-82-of-herbal-remedy-books-on-amazon-likely-written-by-ai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https://originality.ai/blog/ai-detection-studies-round-up</a:t>
            </a:r>
          </a:p>
          <a:p xmlns:a="http://schemas.openxmlformats.org/drawingml/2006/main">
            <a:r>
              <a:t>https://guides.turnitin.com/hc/en-us/articles/27139000787853-How-should-I-review-the-AI-Writing-report</a:t>
            </a:r>
          </a:p>
          <a:p xmlns:a="http://schemas.openxmlformats.org/drawingml/2006/main">
            <a:r>
              <a:t>https://www.pangram.com/research/model-card/pangram-3-3</a:t>
            </a:r>
          </a:p>
          <a:p xmlns:a="http://schemas.openxmlformats.org/drawingml/2006/main">
            <a:r>
              <a:t>https://gptzero.me/news/gptzero-ai-detection-benchmarking-the-industry-standard-in-accuracy-transparency-and-fairness/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https://originality.ai/enterprise</a:t>
            </a:r>
          </a:p>
          <a:p xmlns:a="http://schemas.openxmlformats.org/drawingml/2006/main">
            <a:r>
              <a:t>https://originality.ai/security/soc-2</a:t>
            </a:r>
          </a:p>
          <a:p xmlns:a="http://schemas.openxmlformats.org/drawingml/2006/main">
            <a:r>
              <a:t>https://originality.ai/patents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https://originality.ai/enterprise</a:t>
            </a:r>
          </a:p>
          <a:p xmlns:a="http://schemas.openxmlformats.org/drawingml/2006/main">
            <a:r>
              <a:t>https://originality.ai/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8340b07d9643a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ee6ff77c0a4959" /><Relationship Type="http://schemas.openxmlformats.org/officeDocument/2006/relationships/slideLayout" Target="/ppt/slideLayouts/slideLayout1.xml" Id="R74a7b43a73424e6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a7b43a73424e6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f6287b728d4072" /><Relationship Type="http://schemas.openxmlformats.org/officeDocument/2006/relationships/notesSlide" Target="/ppt/notesSlides/notesSlide1.xml" Id="Re14d3f7025e1462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7518e969dd4145" /><Relationship Type="http://schemas.openxmlformats.org/officeDocument/2006/relationships/notesSlide" Target="/ppt/notesSlides/notesSlide2.xml" Id="R741e66549d804e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bf71cc78a74885" /><Relationship Type="http://schemas.openxmlformats.org/officeDocument/2006/relationships/notesSlide" Target="/ppt/notesSlides/notesSlide3.xml" Id="R09d1cb42c57a4c4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17233be8a94c44" /><Relationship Type="http://schemas.openxmlformats.org/officeDocument/2006/relationships/notesSlide" Target="/ppt/notesSlides/notesSlide4.xml" Id="Rd0a8f7777dc2406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05787c464b42ab" /><Relationship Type="http://schemas.openxmlformats.org/officeDocument/2006/relationships/notesSlide" Target="/ppt/notesSlides/notesSlide5.xml" Id="R2a60698bbdb54a7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48f1359eba4d61" /><Relationship Type="http://schemas.openxmlformats.org/officeDocument/2006/relationships/notesSlide" Target="/ppt/notesSlides/notesSlide6.xml" Id="R6eeb53d1fad04f6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cbfb0a96ce4424" /><Relationship Type="http://schemas.openxmlformats.org/officeDocument/2006/relationships/notesSlide" Target="/ppt/notesSlides/notesSlide7.xml" Id="R2654a5af28df410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4B592EA3-54EE-4373-B097-673173535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9223E"/>
                </a:solidFill>
              </a:defRPr>
            </a:pPr>
            <a:r>
              <a:rPr sz="1500" b="1">
                <a:solidFill>
                  <a:srgbClr val="29223E"/>
                </a:solidFill>
              </a:rPr>
              <a:t>Originality.ai</a:t>
            </a:r>
          </a:p>
        </p:txBody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F5BA8506-5B0A-48A2-89B4-8C3A57573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382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6559B"/>
                </a:solidFill>
              </a:defRPr>
            </a:pPr>
            <a:r>
              <a:rPr sz="900" b="1">
                <a:solidFill>
                  <a:srgbClr val="66559B"/>
                </a:solidFill>
              </a:rPr>
              <a:t>PROCUREMENT EVIDENCE PACKAGE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CA664D89-48CA-476B-8226-55B165BFA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737373"/>
                </a:solidFill>
              </a:defRPr>
            </a:pPr>
            <a:r>
              <a:rPr sz="825" b="0">
                <a:solidFill>
                  <a:srgbClr val="737373"/>
                </a:solidFill>
              </a:rPr>
              <a:t>01</a:t>
            </a:r>
          </a:p>
        </p:txBody>
      </p:sp>
      <p:sp>
        <p:nvSpPr>
          <p:cNvPr id="4" name="rule">
            <a:extLst xmlns:a="http://schemas.openxmlformats.org/drawingml/2006/main">
              <a:ext uri="{FF2B5EF4-FFF2-40B4-BE49-F238E27FC236}">
                <a16:creationId xmlns:a16="http://schemas.microsoft.com/office/drawing/2014/main" id="{3885069B-CA8B-40E4-A43F-0CB30961A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38175"/>
            <a:ext cx="11001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21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hero">
            <a:extLst xmlns:a="http://schemas.openxmlformats.org/drawingml/2006/main">
              <a:ext uri="{FF2B5EF4-FFF2-40B4-BE49-F238E27FC236}">
                <a16:creationId xmlns:a16="http://schemas.microsoft.com/office/drawing/2014/main" id="{0987D3DB-D8D3-4F68-8B9A-6BAFC0A6C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52550"/>
            <a:ext cx="7524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29223E"/>
                </a:solidFill>
              </a:defRPr>
            </a:pPr>
            <a:r>
              <a:rPr sz="4350" b="1">
                <a:solidFill>
                  <a:srgbClr val="29223E"/>
                </a:solidFill>
              </a:rPr>
              <a:t>Trust, documented.</a:t>
            </a:r>
          </a:p>
        </p:txBody>
      </p:sp>
      <p:sp>
        <p:nvSpPr>
          <p:cNvPr id="6" name="sub">
            <a:extLst xmlns:a="http://schemas.openxmlformats.org/drawingml/2006/main">
              <a:ext uri="{FF2B5EF4-FFF2-40B4-BE49-F238E27FC236}">
                <a16:creationId xmlns:a16="http://schemas.microsoft.com/office/drawing/2014/main" id="{6B2354F0-D169-4EAF-81F4-3F6A9E3A4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24100"/>
            <a:ext cx="6572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737373"/>
                </a:solidFill>
              </a:defRPr>
            </a:pPr>
            <a:r>
              <a:rPr sz="1875" b="0">
                <a:solidFill>
                  <a:srgbClr val="737373"/>
                </a:solidFill>
              </a:rPr>
              <a:t>A point-in-time snapshot of customer proof, independent evidence, product fit, security assurance and responsible adoption.</a:t>
            </a:r>
          </a:p>
        </p:txBody>
      </p:sp>
      <p:sp>
        <p:nvSpPr>
          <p:cNvPr id="7" name="block">
            <a:extLst xmlns:a="http://schemas.openxmlformats.org/drawingml/2006/main">
              <a:ext uri="{FF2B5EF4-FFF2-40B4-BE49-F238E27FC236}">
                <a16:creationId xmlns:a16="http://schemas.microsoft.com/office/drawing/2014/main" id="{E22CB66F-B416-4D41-83BE-92690EACA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238250"/>
            <a:ext cx="30099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21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1">
            <a:extLst xmlns:a="http://schemas.openxmlformats.org/drawingml/2006/main">
              <a:ext uri="{FF2B5EF4-FFF2-40B4-BE49-F238E27FC236}">
                <a16:creationId xmlns:a16="http://schemas.microsoft.com/office/drawing/2014/main" id="{D1CAF262-04CC-45D3-99E1-082D42E0C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1762125"/>
            <a:ext cx="2247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BUYER</a:t>
            </a:r>
          </a:p>
          <a:p xmlns:a="http://schemas.openxmlformats.org/drawingml/2006/main">
            <a:pPr algn="l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READINESS</a:t>
            </a:r>
          </a:p>
        </p:txBody>
      </p:sp>
      <p:sp>
        <p:nvSpPr>
          <p:cNvPr id="9" name="b2">
            <a:extLst xmlns:a="http://schemas.openxmlformats.org/drawingml/2006/main">
              <a:ext uri="{FF2B5EF4-FFF2-40B4-BE49-F238E27FC236}">
                <a16:creationId xmlns:a16="http://schemas.microsoft.com/office/drawing/2014/main" id="{3D3A9D73-5664-4D63-BCBE-B9A3089F9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19375"/>
            <a:ext cx="22479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Evidence</a:t>
            </a:r>
          </a:p>
          <a:p xmlns:a="http://schemas.openxmlformats.org/drawingml/2006/main">
            <a:pPr algn="l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Security</a:t>
            </a:r>
          </a:p>
          <a:p xmlns:a="http://schemas.openxmlformats.org/drawingml/2006/main">
            <a:pPr algn="l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Workflow</a:t>
            </a:r>
          </a:p>
          <a:p xmlns:a="http://schemas.openxmlformats.org/drawingml/2006/main">
            <a:pPr algn="l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Governance</a:t>
            </a:r>
          </a:p>
        </p:txBody>
      </p:sp>
      <p:sp>
        <p:nvSpPr>
          <p:cNvPr id="10" name="date">
            <a:extLst xmlns:a="http://schemas.openxmlformats.org/drawingml/2006/main">
              <a:ext uri="{FF2B5EF4-FFF2-40B4-BE49-F238E27FC236}">
                <a16:creationId xmlns:a16="http://schemas.microsoft.com/office/drawing/2014/main" id="{4F1FFB88-D5BB-4D8B-B669-E2E7F4FDC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6559B"/>
                </a:solidFill>
              </a:defRPr>
            </a:pPr>
            <a:r>
              <a:rPr sz="1125" b="1">
                <a:solidFill>
                  <a:srgbClr val="66559B"/>
                </a:solidFill>
              </a:rPr>
              <a:t>Prepared 17 August 2026  •  Review metrics may change</a:t>
            </a:r>
          </a:p>
        </p:txBody>
      </p:sp>
    </p:spTree>
    <p:extLst>
      <p:ext uri="{BB962C8B-B14F-4D97-AF65-F5344CB8AC3E}">
        <p14:creationId xmlns:p14="http://schemas.microsoft.com/office/powerpoint/2010/main" val="5848937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rand">
            <a:extLst xmlns:a="http://schemas.openxmlformats.org/drawingml/2006/main">
              <a:ext uri="{FF2B5EF4-FFF2-40B4-BE49-F238E27FC236}">
                <a16:creationId xmlns:a16="http://schemas.microsoft.com/office/drawing/2014/main" id="{950F8DE5-D8FB-460E-97D8-8271BFD85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9223E"/>
                </a:solidFill>
              </a:defRPr>
            </a:pPr>
            <a:r>
              <a:rPr sz="1500" b="1">
                <a:solidFill>
                  <a:srgbClr val="29223E"/>
                </a:solidFill>
              </a:rPr>
              <a:t>Originality.ai</a:t>
            </a:r>
          </a:p>
        </p:txBody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E2881AB7-F2FB-4497-9F65-5EF18D9E7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382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6559B"/>
                </a:solidFill>
              </a:defRPr>
            </a:pPr>
            <a:r>
              <a:rPr sz="900" b="1">
                <a:solidFill>
                  <a:srgbClr val="66559B"/>
                </a:solidFill>
              </a:rPr>
              <a:t>AT A GLANCE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C2331E30-5FFE-4E13-B6C9-D17E657B4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737373"/>
                </a:solidFill>
              </a:defRPr>
            </a:pPr>
            <a:r>
              <a:rPr sz="825" b="0">
                <a:solidFill>
                  <a:srgbClr val="737373"/>
                </a:solidFill>
              </a:rPr>
              <a:t>02</a:t>
            </a:r>
          </a:p>
        </p:txBody>
      </p:sp>
      <p:sp>
        <p:nvSpPr>
          <p:cNvPr id="4" name="rule">
            <a:extLst xmlns:a="http://schemas.openxmlformats.org/drawingml/2006/main">
              <a:ext uri="{FF2B5EF4-FFF2-40B4-BE49-F238E27FC236}">
                <a16:creationId xmlns:a16="http://schemas.microsoft.com/office/drawing/2014/main" id="{79A0F27C-98BA-4452-86FF-23D39B4A4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38175"/>
            <a:ext cx="11001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21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7450A73C-7378-43FC-96F0-2EE89C207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6205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9223E"/>
                </a:solidFill>
              </a:defRPr>
            </a:pPr>
            <a:r>
              <a:rPr sz="2850" b="1">
                <a:solidFill>
                  <a:srgbClr val="29223E"/>
                </a:solidFill>
              </a:rPr>
              <a:t>One content-integrity system for high-stakes review</a:t>
            </a:r>
          </a:p>
        </p:txBody>
      </p:sp>
      <p:sp>
        <p:nvSpPr>
          <p:cNvPr id="6" name="card1">
            <a:extLst xmlns:a="http://schemas.openxmlformats.org/drawingml/2006/main">
              <a:ext uri="{FF2B5EF4-FFF2-40B4-BE49-F238E27FC236}">
                <a16:creationId xmlns:a16="http://schemas.microsoft.com/office/drawing/2014/main" id="{C77D115E-B635-4015-ABDA-4DAA357E4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33625"/>
            <a:ext cx="335280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5F2FF"/>
          </a:solidFill>
          <a:ln xmlns:a="http://schemas.openxmlformats.org/drawingml/2006/main" w="9525">
            <a:solidFill>
              <a:srgbClr val="DED9EA"/>
            </a:solidFill>
            <a:prstDash val="solid"/>
          </a:ln>
        </p:spPr>
      </p:sp>
      <p:sp>
        <p:nvSpPr>
          <p:cNvPr id="7" name="cv1">
            <a:extLst xmlns:a="http://schemas.openxmlformats.org/drawingml/2006/main">
              <a:ext uri="{FF2B5EF4-FFF2-40B4-BE49-F238E27FC236}">
                <a16:creationId xmlns:a16="http://schemas.microsoft.com/office/drawing/2014/main" id="{47EDD326-87E0-428B-97ED-2E884DE93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43175"/>
            <a:ext cx="2895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66559B"/>
                </a:solidFill>
              </a:defRPr>
            </a:pPr>
            <a:r>
              <a:rPr sz="2625" b="1">
                <a:solidFill>
                  <a:srgbClr val="66559B"/>
                </a:solidFill>
              </a:rPr>
              <a:t>6M+</a:t>
            </a:r>
          </a:p>
        </p:txBody>
      </p:sp>
      <p:sp>
        <p:nvSpPr>
          <p:cNvPr id="8" name="ck1">
            <a:extLst xmlns:a="http://schemas.openxmlformats.org/drawingml/2006/main">
              <a:ext uri="{FF2B5EF4-FFF2-40B4-BE49-F238E27FC236}">
                <a16:creationId xmlns:a16="http://schemas.microsoft.com/office/drawing/2014/main" id="{38102F14-6F95-4BA3-AD3D-67BE9A954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152775"/>
            <a:ext cx="2895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737373"/>
                </a:solidFill>
              </a:defRPr>
            </a:pPr>
            <a:r>
              <a:rPr sz="825" b="1">
                <a:solidFill>
                  <a:srgbClr val="737373"/>
                </a:solidFill>
              </a:rPr>
              <a:t>EVIDENCE</a:t>
            </a:r>
          </a:p>
        </p:txBody>
      </p:sp>
      <p:sp>
        <p:nvSpPr>
          <p:cNvPr id="9" name="cd1">
            <a:extLst xmlns:a="http://schemas.openxmlformats.org/drawingml/2006/main">
              <a:ext uri="{FF2B5EF4-FFF2-40B4-BE49-F238E27FC236}">
                <a16:creationId xmlns:a16="http://schemas.microsoft.com/office/drawing/2014/main" id="{F081631B-63A9-47AC-8CB8-27052A18F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476625"/>
            <a:ext cx="28956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29223E"/>
                </a:solidFill>
              </a:defRPr>
            </a:pPr>
            <a:r>
              <a:rPr sz="1200" b="0">
                <a:solidFill>
                  <a:srgbClr val="29223E"/>
                </a:solidFill>
              </a:rPr>
              <a:t>Generations represented in the independent RAID benchmark.</a:t>
            </a:r>
          </a:p>
        </p:txBody>
      </p:sp>
      <p:sp>
        <p:nvSpPr>
          <p:cNvPr id="10" name="card2">
            <a:extLst xmlns:a="http://schemas.openxmlformats.org/drawingml/2006/main">
              <a:ext uri="{FF2B5EF4-FFF2-40B4-BE49-F238E27FC236}">
                <a16:creationId xmlns:a16="http://schemas.microsoft.com/office/drawing/2014/main" id="{AFC5CE48-3CE2-42D3-B8F5-924410949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33625"/>
            <a:ext cx="335280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5F2FF"/>
          </a:solidFill>
          <a:ln xmlns:a="http://schemas.openxmlformats.org/drawingml/2006/main" w="9525">
            <a:solidFill>
              <a:srgbClr val="DED9EA"/>
            </a:solidFill>
            <a:prstDash val="solid"/>
          </a:ln>
        </p:spPr>
      </p:sp>
      <p:sp>
        <p:nvSpPr>
          <p:cNvPr id="11" name="cv2">
            <a:extLst xmlns:a="http://schemas.openxmlformats.org/drawingml/2006/main">
              <a:ext uri="{FF2B5EF4-FFF2-40B4-BE49-F238E27FC236}">
                <a16:creationId xmlns:a16="http://schemas.microsoft.com/office/drawing/2014/main" id="{9266D6B9-07BB-4167-9B68-CC461F80A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543175"/>
            <a:ext cx="2895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66559B"/>
                </a:solidFill>
              </a:defRPr>
            </a:pPr>
            <a:r>
              <a:rPr sz="2625" b="1">
                <a:solidFill>
                  <a:srgbClr val="66559B"/>
                </a:solidFill>
              </a:rPr>
              <a:t>One system</a:t>
            </a:r>
          </a:p>
        </p:txBody>
      </p:sp>
      <p:sp>
        <p:nvSpPr>
          <p:cNvPr id="12" name="ck2">
            <a:extLst xmlns:a="http://schemas.openxmlformats.org/drawingml/2006/main">
              <a:ext uri="{FF2B5EF4-FFF2-40B4-BE49-F238E27FC236}">
                <a16:creationId xmlns:a16="http://schemas.microsoft.com/office/drawing/2014/main" id="{CB1936DE-13F4-4B24-B29E-AB34A1988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152775"/>
            <a:ext cx="2895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737373"/>
                </a:solidFill>
              </a:defRPr>
            </a:pPr>
            <a:r>
              <a:rPr sz="825" b="1">
                <a:solidFill>
                  <a:srgbClr val="737373"/>
                </a:solidFill>
              </a:rPr>
              <a:t>WORKFLOW</a:t>
            </a:r>
          </a:p>
        </p:txBody>
      </p:sp>
      <p:sp>
        <p:nvSpPr>
          <p:cNvPr id="13" name="cd2">
            <a:extLst xmlns:a="http://schemas.openxmlformats.org/drawingml/2006/main">
              <a:ext uri="{FF2B5EF4-FFF2-40B4-BE49-F238E27FC236}">
                <a16:creationId xmlns:a16="http://schemas.microsoft.com/office/drawing/2014/main" id="{95DF620E-75F0-44AF-8817-B80C4F6FB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476625"/>
            <a:ext cx="28956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29223E"/>
                </a:solidFill>
              </a:defRPr>
            </a:pPr>
            <a:r>
              <a:rPr sz="1200" b="0">
                <a:solidFill>
                  <a:srgbClr val="29223E"/>
                </a:solidFill>
              </a:rPr>
              <a:t>AI detection, plagiarism, fact checking, quality controls, teams and API.</a:t>
            </a:r>
          </a:p>
        </p:txBody>
      </p:sp>
      <p:sp>
        <p:nvSpPr>
          <p:cNvPr id="14" name="card3">
            <a:extLst xmlns:a="http://schemas.openxmlformats.org/drawingml/2006/main">
              <a:ext uri="{FF2B5EF4-FFF2-40B4-BE49-F238E27FC236}">
                <a16:creationId xmlns:a16="http://schemas.microsoft.com/office/drawing/2014/main" id="{C7765F14-82CC-4705-9B32-E8E7D42C0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333625"/>
            <a:ext cx="379095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DDF8ED"/>
          </a:solidFill>
          <a:ln xmlns:a="http://schemas.openxmlformats.org/drawingml/2006/main" w="9525">
            <a:solidFill>
              <a:srgbClr val="DED9EA"/>
            </a:solidFill>
            <a:prstDash val="solid"/>
          </a:ln>
        </p:spPr>
      </p:sp>
      <p:sp>
        <p:nvSpPr>
          <p:cNvPr id="15" name="cv3">
            <a:extLst xmlns:a="http://schemas.openxmlformats.org/drawingml/2006/main">
              <a:ext uri="{FF2B5EF4-FFF2-40B4-BE49-F238E27FC236}">
                <a16:creationId xmlns:a16="http://schemas.microsoft.com/office/drawing/2014/main" id="{1C79DD16-D163-4944-AECE-F0694ACC1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543175"/>
            <a:ext cx="333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66559B"/>
                </a:solidFill>
              </a:defRPr>
            </a:pPr>
            <a:r>
              <a:rPr sz="2625" b="1">
                <a:solidFill>
                  <a:srgbClr val="66559B"/>
                </a:solidFill>
              </a:rPr>
              <a:t>Human decision</a:t>
            </a:r>
          </a:p>
        </p:txBody>
      </p:sp>
      <p:sp>
        <p:nvSpPr>
          <p:cNvPr id="16" name="ck3">
            <a:extLst xmlns:a="http://schemas.openxmlformats.org/drawingml/2006/main">
              <a:ext uri="{FF2B5EF4-FFF2-40B4-BE49-F238E27FC236}">
                <a16:creationId xmlns:a16="http://schemas.microsoft.com/office/drawing/2014/main" id="{F0F52195-DBFD-4647-959E-023635ABD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15277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737373"/>
                </a:solidFill>
              </a:defRPr>
            </a:pPr>
            <a:r>
              <a:rPr sz="825" b="1">
                <a:solidFill>
                  <a:srgbClr val="737373"/>
                </a:solidFill>
              </a:rPr>
              <a:t>GOVERNANCE</a:t>
            </a:r>
          </a:p>
        </p:txBody>
      </p:sp>
      <p:sp>
        <p:nvSpPr>
          <p:cNvPr id="17" name="cd3">
            <a:extLst xmlns:a="http://schemas.openxmlformats.org/drawingml/2006/main">
              <a:ext uri="{FF2B5EF4-FFF2-40B4-BE49-F238E27FC236}">
                <a16:creationId xmlns:a16="http://schemas.microsoft.com/office/drawing/2014/main" id="{66814E4A-9B49-433D-81F0-9EEBCDD44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476625"/>
            <a:ext cx="3333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29223E"/>
                </a:solidFill>
              </a:defRPr>
            </a:pPr>
            <a:r>
              <a:rPr sz="1200" b="0">
                <a:solidFill>
                  <a:srgbClr val="29223E"/>
                </a:solidFill>
              </a:rPr>
              <a:t>Detection focuses review; context and accountable judgment determine outcomes.</a:t>
            </a:r>
          </a:p>
        </p:txBody>
      </p:sp>
      <p:sp>
        <p:nvSpPr>
          <p:cNvPr id="18" name="foot">
            <a:extLst xmlns:a="http://schemas.openxmlformats.org/drawingml/2006/main">
              <a:ext uri="{FF2B5EF4-FFF2-40B4-BE49-F238E27FC236}">
                <a16:creationId xmlns:a16="http://schemas.microsoft.com/office/drawing/2014/main" id="{820A3EB3-4A70-46A4-8342-D79D9C719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524500"/>
            <a:ext cx="1000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9223E"/>
                </a:solidFill>
              </a:defRPr>
            </a:pPr>
            <a:r>
              <a:rPr sz="1575" b="1">
                <a:solidFill>
                  <a:srgbClr val="29223E"/>
                </a:solidFill>
              </a:rPr>
              <a:t>Designed for publishers, agencies, enterprises, educators and platforms.</a:t>
            </a:r>
          </a:p>
        </p:txBody>
      </p:sp>
    </p:spTree>
    <p:extLst>
      <p:ext uri="{BB962C8B-B14F-4D97-AF65-F5344CB8AC3E}">
        <p14:creationId xmlns:p14="http://schemas.microsoft.com/office/powerpoint/2010/main" val="5046129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brand">
            <a:extLst xmlns:a="http://schemas.openxmlformats.org/drawingml/2006/main">
              <a:ext uri="{FF2B5EF4-FFF2-40B4-BE49-F238E27FC236}">
                <a16:creationId xmlns:a16="http://schemas.microsoft.com/office/drawing/2014/main" id="{B50A55B2-3FAA-476F-AB73-8388F0C1B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9223E"/>
                </a:solidFill>
              </a:defRPr>
            </a:pPr>
            <a:r>
              <a:rPr sz="1500" b="1">
                <a:solidFill>
                  <a:srgbClr val="29223E"/>
                </a:solidFill>
              </a:rPr>
              <a:t>Originality.ai</a:t>
            </a:r>
          </a:p>
        </p:txBody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694FA768-615B-4258-A814-3C4791B6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382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6559B"/>
                </a:solidFill>
              </a:defRPr>
            </a:pPr>
            <a:r>
              <a:rPr sz="900" b="1">
                <a:solidFill>
                  <a:srgbClr val="66559B"/>
                </a:solidFill>
              </a:rPr>
              <a:t>CUSTOMER PROOF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F42DC56B-239D-4726-9CB8-ACDC8C52C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737373"/>
                </a:solidFill>
              </a:defRPr>
            </a:pPr>
            <a:r>
              <a:rPr sz="825" b="0">
                <a:solidFill>
                  <a:srgbClr val="737373"/>
                </a:solidFill>
              </a:rPr>
              <a:t>03</a:t>
            </a:r>
          </a:p>
        </p:txBody>
      </p:sp>
      <p:sp>
        <p:nvSpPr>
          <p:cNvPr id="4" name="rule">
            <a:extLst xmlns:a="http://schemas.openxmlformats.org/drawingml/2006/main">
              <a:ext uri="{FF2B5EF4-FFF2-40B4-BE49-F238E27FC236}">
                <a16:creationId xmlns:a16="http://schemas.microsoft.com/office/drawing/2014/main" id="{12E3C70A-628A-416D-AECB-5181D7BE7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38175"/>
            <a:ext cx="11001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21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D126F236-C169-4554-AF9C-210F9A88E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6205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9223E"/>
                </a:solidFill>
              </a:defRPr>
            </a:pPr>
            <a:r>
              <a:rPr sz="2850" b="1">
                <a:solidFill>
                  <a:srgbClr val="29223E"/>
                </a:solidFill>
              </a:rPr>
              <a:t>Independent review signals buyers can inspect directly</a:t>
            </a:r>
          </a:p>
        </p:txBody>
      </p:sp>
      <p:sp>
        <p:nvSpPr>
          <p:cNvPr id="6" name="card1">
            <a:extLst xmlns:a="http://schemas.openxmlformats.org/drawingml/2006/main">
              <a:ext uri="{FF2B5EF4-FFF2-40B4-BE49-F238E27FC236}">
                <a16:creationId xmlns:a16="http://schemas.microsoft.com/office/drawing/2014/main" id="{1F926ADF-4D2C-4C28-8F28-B2C3B056F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05050"/>
            <a:ext cx="5143500" cy="2705100"/>
          </a:xfrm>
          <a:prstGeom xmlns:a="http://schemas.openxmlformats.org/drawingml/2006/main" prst="roundRect">
            <a:avLst>
              <a:gd name="adj" fmla="val 2817"/>
            </a:avLst>
          </a:prstGeom>
          <a:solidFill xmlns:a="http://schemas.openxmlformats.org/drawingml/2006/main">
            <a:srgbClr val="F5F2FF"/>
          </a:solidFill>
          <a:ln xmlns:a="http://schemas.openxmlformats.org/drawingml/2006/main" w="9525">
            <a:solidFill>
              <a:srgbClr val="DED9EA"/>
            </a:solidFill>
            <a:prstDash val="solid"/>
          </a:ln>
        </p:spPr>
      </p:sp>
      <p:sp>
        <p:nvSpPr>
          <p:cNvPr id="7" name="cv1">
            <a:extLst xmlns:a="http://schemas.openxmlformats.org/drawingml/2006/main">
              <a:ext uri="{FF2B5EF4-FFF2-40B4-BE49-F238E27FC236}">
                <a16:creationId xmlns:a16="http://schemas.microsoft.com/office/drawing/2014/main" id="{DD6918E1-2306-4819-B035-3D895C7DC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14600"/>
            <a:ext cx="4686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66559B"/>
                </a:solidFill>
              </a:defRPr>
            </a:pPr>
            <a:r>
              <a:rPr sz="2625" b="1">
                <a:solidFill>
                  <a:srgbClr val="66559B"/>
                </a:solidFill>
              </a:rPr>
              <a:t>4.6 / 5</a:t>
            </a:r>
          </a:p>
        </p:txBody>
      </p:sp>
      <p:sp>
        <p:nvSpPr>
          <p:cNvPr id="8" name="ck1">
            <a:extLst xmlns:a="http://schemas.openxmlformats.org/drawingml/2006/main">
              <a:ext uri="{FF2B5EF4-FFF2-40B4-BE49-F238E27FC236}">
                <a16:creationId xmlns:a16="http://schemas.microsoft.com/office/drawing/2014/main" id="{2ABF8473-8967-4B9D-BE2E-A5532215E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124200"/>
            <a:ext cx="4686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737373"/>
                </a:solidFill>
              </a:defRPr>
            </a:pPr>
            <a:r>
              <a:rPr sz="825" b="1">
                <a:solidFill>
                  <a:srgbClr val="737373"/>
                </a:solidFill>
              </a:rPr>
              <a:t>TRUSTPILOT</a:t>
            </a:r>
          </a:p>
        </p:txBody>
      </p:sp>
      <p:sp>
        <p:nvSpPr>
          <p:cNvPr id="9" name="cd1">
            <a:extLst xmlns:a="http://schemas.openxmlformats.org/drawingml/2006/main">
              <a:ext uri="{FF2B5EF4-FFF2-40B4-BE49-F238E27FC236}">
                <a16:creationId xmlns:a16="http://schemas.microsoft.com/office/drawing/2014/main" id="{1068C8F4-C741-43A2-B859-5EA78F515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448050"/>
            <a:ext cx="46863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29223E"/>
                </a:solidFill>
              </a:defRPr>
            </a:pPr>
            <a:r>
              <a:rPr sz="1200" b="0">
                <a:solidFill>
                  <a:srgbClr val="29223E"/>
                </a:solidFill>
              </a:rPr>
              <a:t>TrustScore across 1,287 reviews; 80% five-star. Point-in-time snapshot.</a:t>
            </a:r>
          </a:p>
        </p:txBody>
      </p:sp>
      <p:sp>
        <p:nvSpPr>
          <p:cNvPr id="10" name="card2">
            <a:extLst xmlns:a="http://schemas.openxmlformats.org/drawingml/2006/main">
              <a:ext uri="{FF2B5EF4-FFF2-40B4-BE49-F238E27FC236}">
                <a16:creationId xmlns:a16="http://schemas.microsoft.com/office/drawing/2014/main" id="{5585E3DC-FA51-4FF6-BF5F-52CB01EE7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305050"/>
            <a:ext cx="5600700" cy="2705100"/>
          </a:xfrm>
          <a:prstGeom xmlns:a="http://schemas.openxmlformats.org/drawingml/2006/main" prst="roundRect">
            <a:avLst>
              <a:gd name="adj" fmla="val 2817"/>
            </a:avLst>
          </a:prstGeom>
          <a:solidFill xmlns:a="http://schemas.openxmlformats.org/drawingml/2006/main">
            <a:srgbClr val="DDF8ED"/>
          </a:solidFill>
          <a:ln xmlns:a="http://schemas.openxmlformats.org/drawingml/2006/main" w="9525">
            <a:solidFill>
              <a:srgbClr val="DED9EA"/>
            </a:solidFill>
            <a:prstDash val="solid"/>
          </a:ln>
        </p:spPr>
      </p:sp>
      <p:sp>
        <p:nvSpPr>
          <p:cNvPr id="11" name="cv2">
            <a:extLst xmlns:a="http://schemas.openxmlformats.org/drawingml/2006/main">
              <a:ext uri="{FF2B5EF4-FFF2-40B4-BE49-F238E27FC236}">
                <a16:creationId xmlns:a16="http://schemas.microsoft.com/office/drawing/2014/main" id="{4DE87618-73DA-4308-9AD6-B6254AF70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514600"/>
            <a:ext cx="5143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66559B"/>
                </a:solidFill>
              </a:defRPr>
            </a:pPr>
            <a:r>
              <a:rPr sz="2625" b="1">
                <a:solidFill>
                  <a:srgbClr val="66559B"/>
                </a:solidFill>
              </a:rPr>
              <a:t>5.0 / 5</a:t>
            </a:r>
          </a:p>
        </p:txBody>
      </p:sp>
      <p:sp>
        <p:nvSpPr>
          <p:cNvPr id="12" name="ck2">
            <a:extLst xmlns:a="http://schemas.openxmlformats.org/drawingml/2006/main">
              <a:ext uri="{FF2B5EF4-FFF2-40B4-BE49-F238E27FC236}">
                <a16:creationId xmlns:a16="http://schemas.microsoft.com/office/drawing/2014/main" id="{5A03EE9D-4A21-4B04-9F8A-AFA400CB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124200"/>
            <a:ext cx="514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737373"/>
                </a:solidFill>
              </a:defRPr>
            </a:pPr>
            <a:r>
              <a:rPr sz="825" b="1">
                <a:solidFill>
                  <a:srgbClr val="737373"/>
                </a:solidFill>
              </a:rPr>
              <a:t>GETAPP</a:t>
            </a:r>
          </a:p>
        </p:txBody>
      </p:sp>
      <p:sp>
        <p:nvSpPr>
          <p:cNvPr id="13" name="cd2">
            <a:extLst xmlns:a="http://schemas.openxmlformats.org/drawingml/2006/main">
              <a:ext uri="{FF2B5EF4-FFF2-40B4-BE49-F238E27FC236}">
                <a16:creationId xmlns:a16="http://schemas.microsoft.com/office/drawing/2014/main" id="{8F5771E5-54C0-4655-BF31-EB5244251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48050"/>
            <a:ext cx="5143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29223E"/>
                </a:solidFill>
              </a:defRPr>
            </a:pPr>
            <a:r>
              <a:rPr sz="1200" b="0">
                <a:solidFill>
                  <a:srgbClr val="29223E"/>
                </a:solidFill>
              </a:rPr>
              <a:t>Seven reviews; 100% positive. GetApp was formerly part of Gartner Digital Markets and is now owned by G2.</a:t>
            </a:r>
          </a:p>
        </p:txBody>
      </p:sp>
      <p:sp>
        <p:nvSpPr>
          <p:cNvPr id="14" name="note">
            <a:extLst xmlns:a="http://schemas.openxmlformats.org/drawingml/2006/main">
              <a:ext uri="{FF2B5EF4-FFF2-40B4-BE49-F238E27FC236}">
                <a16:creationId xmlns:a16="http://schemas.microsoft.com/office/drawing/2014/main" id="{44A23525-1CBC-4D33-BAC8-910B38057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52450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737373"/>
                </a:solidFill>
              </a:defRPr>
            </a:pPr>
            <a:r>
              <a:rPr sz="1425" b="1">
                <a:solidFill>
                  <a:srgbClr val="737373"/>
                </a:solidFill>
              </a:rPr>
              <a:t>Link every metric to the source page. Do not treat marketplace scores as product-performance benchmarks.</a:t>
            </a:r>
          </a:p>
        </p:txBody>
      </p:sp>
    </p:spTree>
    <p:extLst>
      <p:ext uri="{BB962C8B-B14F-4D97-AF65-F5344CB8AC3E}">
        <p14:creationId xmlns:p14="http://schemas.microsoft.com/office/powerpoint/2010/main" val="1179705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brand">
            <a:extLst xmlns:a="http://schemas.openxmlformats.org/drawingml/2006/main">
              <a:ext uri="{FF2B5EF4-FFF2-40B4-BE49-F238E27FC236}">
                <a16:creationId xmlns:a16="http://schemas.microsoft.com/office/drawing/2014/main" id="{0AEB5E01-971D-4968-A1AE-BF9A998E7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9223E"/>
                </a:solidFill>
              </a:defRPr>
            </a:pPr>
            <a:r>
              <a:rPr sz="1500" b="1">
                <a:solidFill>
                  <a:srgbClr val="29223E"/>
                </a:solidFill>
              </a:rPr>
              <a:t>Originality.ai</a:t>
            </a:r>
          </a:p>
        </p:txBody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6ED6B2F7-2976-4F29-A5D4-A55D9C72D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382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6559B"/>
                </a:solidFill>
              </a:defRPr>
            </a:pPr>
            <a:r>
              <a:rPr sz="900" b="1">
                <a:solidFill>
                  <a:srgbClr val="66559B"/>
                </a:solidFill>
              </a:rPr>
              <a:t>INDEPENDENT EVIDENCE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91E7C7CC-EC5D-42BB-9EE4-49DAB0C7E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737373"/>
                </a:solidFill>
              </a:defRPr>
            </a:pPr>
            <a:r>
              <a:rPr sz="825" b="0">
                <a:solidFill>
                  <a:srgbClr val="737373"/>
                </a:solidFill>
              </a:rPr>
              <a:t>04</a:t>
            </a:r>
          </a:p>
        </p:txBody>
      </p:sp>
      <p:sp>
        <p:nvSpPr>
          <p:cNvPr id="4" name="rule">
            <a:extLst xmlns:a="http://schemas.openxmlformats.org/drawingml/2006/main">
              <a:ext uri="{FF2B5EF4-FFF2-40B4-BE49-F238E27FC236}">
                <a16:creationId xmlns:a16="http://schemas.microsoft.com/office/drawing/2014/main" id="{522F83CE-6E83-48FD-B8D4-54E309C26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38175"/>
            <a:ext cx="11001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21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F7881D1A-7378-4736-85BA-0099765EE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6205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9223E"/>
                </a:solidFill>
              </a:defRPr>
            </a:pPr>
            <a:r>
              <a:rPr sz="2850" b="1">
                <a:solidFill>
                  <a:srgbClr val="29223E"/>
                </a:solidFill>
              </a:rPr>
              <a:t>Credibility compounds across benchmarks and real investigations</a:t>
            </a:r>
          </a:p>
        </p:txBody>
      </p:sp>
      <p:sp>
        <p:nvSpPr>
          <p:cNvPr id="6" name="r10">
            <a:extLst xmlns:a="http://schemas.openxmlformats.org/drawingml/2006/main">
              <a:ext uri="{FF2B5EF4-FFF2-40B4-BE49-F238E27FC236}">
                <a16:creationId xmlns:a16="http://schemas.microsoft.com/office/drawing/2014/main" id="{73030204-87A3-4E69-85AF-917CE25B3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8125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66559B"/>
                </a:solidFill>
              </a:defRPr>
            </a:pPr>
            <a:r>
              <a:rPr sz="1500" b="1">
                <a:solidFill>
                  <a:srgbClr val="66559B"/>
                </a:solidFill>
              </a:rPr>
              <a:t>RAID</a:t>
            </a:r>
          </a:p>
        </p:txBody>
      </p:sp>
      <p:sp>
        <p:nvSpPr>
          <p:cNvPr id="7" name="r20">
            <a:extLst xmlns:a="http://schemas.openxmlformats.org/drawingml/2006/main">
              <a:ext uri="{FF2B5EF4-FFF2-40B4-BE49-F238E27FC236}">
                <a16:creationId xmlns:a16="http://schemas.microsoft.com/office/drawing/2014/main" id="{309F96B0-D047-4E37-93CB-0D623E4B2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381250"/>
            <a:ext cx="762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9223E"/>
                </a:solidFill>
              </a:defRPr>
            </a:pPr>
            <a:r>
              <a:rPr sz="1725" b="1">
                <a:solidFill>
                  <a:srgbClr val="29223E"/>
                </a:solidFill>
              </a:rPr>
              <a:t>6M+ generations • 11 models • 8 domains • 11 attacks</a:t>
            </a:r>
          </a:p>
        </p:txBody>
      </p:sp>
      <p:sp>
        <p:nvSpPr>
          <p:cNvPr id="8" name="sep0">
            <a:extLst xmlns:a="http://schemas.openxmlformats.org/drawingml/2006/main">
              <a:ext uri="{FF2B5EF4-FFF2-40B4-BE49-F238E27FC236}">
                <a16:creationId xmlns:a16="http://schemas.microsoft.com/office/drawing/2014/main" id="{80EBBFD8-3FB5-45B3-8AE6-D17EF29FA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00375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9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r11">
            <a:extLst xmlns:a="http://schemas.openxmlformats.org/drawingml/2006/main">
              <a:ext uri="{FF2B5EF4-FFF2-40B4-BE49-F238E27FC236}">
                <a16:creationId xmlns:a16="http://schemas.microsoft.com/office/drawing/2014/main" id="{99FA7CEC-8750-4EFC-832B-040DA6EAB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81375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66559B"/>
                </a:solidFill>
              </a:defRPr>
            </a:pPr>
            <a:r>
              <a:rPr sz="1500" b="1">
                <a:solidFill>
                  <a:srgbClr val="66559B"/>
                </a:solidFill>
              </a:rPr>
              <a:t>WIRED</a:t>
            </a:r>
          </a:p>
        </p:txBody>
      </p:sp>
      <p:sp>
        <p:nvSpPr>
          <p:cNvPr id="10" name="r21">
            <a:extLst xmlns:a="http://schemas.openxmlformats.org/drawingml/2006/main">
              <a:ext uri="{FF2B5EF4-FFF2-40B4-BE49-F238E27FC236}">
                <a16:creationId xmlns:a16="http://schemas.microsoft.com/office/drawing/2014/main" id="{D17D2D7B-51B0-4C10-9EA5-CA7B1558E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381375"/>
            <a:ext cx="762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9223E"/>
                </a:solidFill>
              </a:defRPr>
            </a:pPr>
            <a:r>
              <a:rPr sz="1725" b="1">
                <a:solidFill>
                  <a:srgbClr val="29223E"/>
                </a:solidFill>
              </a:rPr>
              <a:t>8,795 public LinkedIn posts examined</a:t>
            </a:r>
          </a:p>
        </p:txBody>
      </p:sp>
      <p:sp>
        <p:nvSpPr>
          <p:cNvPr id="11" name="sep1">
            <a:extLst xmlns:a="http://schemas.openxmlformats.org/drawingml/2006/main">
              <a:ext uri="{FF2B5EF4-FFF2-40B4-BE49-F238E27FC236}">
                <a16:creationId xmlns:a16="http://schemas.microsoft.com/office/drawing/2014/main" id="{B6F3A745-E5A2-4B26-A141-EDD2D7981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00500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9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12">
            <a:extLst xmlns:a="http://schemas.openxmlformats.org/drawingml/2006/main">
              <a:ext uri="{FF2B5EF4-FFF2-40B4-BE49-F238E27FC236}">
                <a16:creationId xmlns:a16="http://schemas.microsoft.com/office/drawing/2014/main" id="{5343373B-A063-440D-8106-776D05BD6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8150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66559B"/>
                </a:solidFill>
              </a:defRPr>
            </a:pPr>
            <a:r>
              <a:rPr sz="1500" b="1">
                <a:solidFill>
                  <a:srgbClr val="66559B"/>
                </a:solidFill>
              </a:rPr>
              <a:t>THE GUARDIAN</a:t>
            </a:r>
          </a:p>
        </p:txBody>
      </p:sp>
      <p:sp>
        <p:nvSpPr>
          <p:cNvPr id="13" name="r22">
            <a:extLst xmlns:a="http://schemas.openxmlformats.org/drawingml/2006/main">
              <a:ext uri="{FF2B5EF4-FFF2-40B4-BE49-F238E27FC236}">
                <a16:creationId xmlns:a16="http://schemas.microsoft.com/office/drawing/2014/main" id="{041AC70B-60B1-4AF8-A828-30FFA80AB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381500"/>
            <a:ext cx="762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9223E"/>
                </a:solidFill>
              </a:defRPr>
            </a:pPr>
            <a:r>
              <a:rPr sz="1725" b="1">
                <a:solidFill>
                  <a:srgbClr val="29223E"/>
                </a:solidFill>
              </a:rPr>
              <a:t>558 herbal-remedy titles reviewed</a:t>
            </a:r>
          </a:p>
        </p:txBody>
      </p:sp>
      <p:sp>
        <p:nvSpPr>
          <p:cNvPr id="14" name="sep2">
            <a:extLst xmlns:a="http://schemas.openxmlformats.org/drawingml/2006/main">
              <a:ext uri="{FF2B5EF4-FFF2-40B4-BE49-F238E27FC236}">
                <a16:creationId xmlns:a16="http://schemas.microsoft.com/office/drawing/2014/main" id="{0BECF69C-7EB9-4599-A04A-D8AFB1ACB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000625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9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caveat">
            <a:extLst xmlns:a="http://schemas.openxmlformats.org/drawingml/2006/main">
              <a:ext uri="{FF2B5EF4-FFF2-40B4-BE49-F238E27FC236}">
                <a16:creationId xmlns:a16="http://schemas.microsoft.com/office/drawing/2014/main" id="{218FAF1E-2715-46B5-B990-13D8B2A41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657850"/>
            <a:ext cx="1057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737373"/>
                </a:solidFill>
              </a:defRPr>
            </a:pPr>
            <a:r>
              <a:rPr sz="1350" b="1">
                <a:solidFill>
                  <a:srgbClr val="737373"/>
                </a:solidFill>
              </a:rPr>
              <a:t>Coverage documents use; it is not the same as endorsement. Each claim should retain source, method and limitations.</a:t>
            </a:r>
          </a:p>
        </p:txBody>
      </p:sp>
    </p:spTree>
    <p:extLst>
      <p:ext uri="{BB962C8B-B14F-4D97-AF65-F5344CB8AC3E}">
        <p14:creationId xmlns:p14="http://schemas.microsoft.com/office/powerpoint/2010/main" val="2242790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brand">
            <a:extLst xmlns:a="http://schemas.openxmlformats.org/drawingml/2006/main">
              <a:ext uri="{FF2B5EF4-FFF2-40B4-BE49-F238E27FC236}">
                <a16:creationId xmlns:a16="http://schemas.microsoft.com/office/drawing/2014/main" id="{97EA4C05-7131-41C7-A489-1BD70F509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9223E"/>
                </a:solidFill>
              </a:defRPr>
            </a:pPr>
            <a:r>
              <a:rPr sz="1500" b="1">
                <a:solidFill>
                  <a:srgbClr val="29223E"/>
                </a:solidFill>
              </a:rPr>
              <a:t>Originality.ai</a:t>
            </a:r>
          </a:p>
        </p:txBody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67ABD96D-0A77-4C6D-8479-8B9075144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382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6559B"/>
                </a:solidFill>
              </a:defRPr>
            </a:pPr>
            <a:r>
              <a:rPr sz="900" b="1">
                <a:solidFill>
                  <a:srgbClr val="66559B"/>
                </a:solidFill>
              </a:rPr>
              <a:t>MARKET CONTEXT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C2AE5A37-412E-4AD7-B9CE-930D11181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737373"/>
                </a:solidFill>
              </a:defRPr>
            </a:pPr>
            <a:r>
              <a:rPr sz="825" b="0">
                <a:solidFill>
                  <a:srgbClr val="737373"/>
                </a:solidFill>
              </a:rPr>
              <a:t>05</a:t>
            </a:r>
          </a:p>
        </p:txBody>
      </p:sp>
      <p:sp>
        <p:nvSpPr>
          <p:cNvPr id="4" name="rule">
            <a:extLst xmlns:a="http://schemas.openxmlformats.org/drawingml/2006/main">
              <a:ext uri="{FF2B5EF4-FFF2-40B4-BE49-F238E27FC236}">
                <a16:creationId xmlns:a16="http://schemas.microsoft.com/office/drawing/2014/main" id="{8C5E611E-BB17-4485-AE1C-2D08255DA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38175"/>
            <a:ext cx="11001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21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7FFB450B-017D-418A-B365-A2D58F506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6205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9223E"/>
                </a:solidFill>
              </a:defRPr>
            </a:pPr>
            <a:r>
              <a:rPr sz="2850" b="1">
                <a:solidFill>
                  <a:srgbClr val="29223E"/>
                </a:solidFill>
              </a:rPr>
              <a:t>The differentiation is the complete, evidence-led workflow</a:t>
            </a:r>
          </a:p>
        </p:txBody>
      </p:sp>
      <p:sp>
        <p:nvSpPr>
          <p:cNvPr id="6" name="m0">
            <a:extLst xmlns:a="http://schemas.openxmlformats.org/drawingml/2006/main">
              <a:ext uri="{FF2B5EF4-FFF2-40B4-BE49-F238E27FC236}">
                <a16:creationId xmlns:a16="http://schemas.microsoft.com/office/drawing/2014/main" id="{E6E359D0-7253-4075-971F-E070E1907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33625"/>
            <a:ext cx="2524125" cy="2952750"/>
          </a:xfrm>
          <a:prstGeom xmlns:a="http://schemas.openxmlformats.org/drawingml/2006/main" prst="roundRect">
            <a:avLst>
              <a:gd name="adj" fmla="val 3019"/>
            </a:avLst>
          </a:prstGeom>
          <a:solidFill xmlns:a="http://schemas.openxmlformats.org/drawingml/2006/main">
            <a:srgbClr val="F5F2FF"/>
          </a:solidFill>
          <a:ln xmlns:a="http://schemas.openxmlformats.org/drawingml/2006/main" w="9525">
            <a:solidFill>
              <a:srgbClr val="DED9EA"/>
            </a:solidFill>
            <a:prstDash val="solid"/>
          </a:ln>
        </p:spPr>
      </p:sp>
      <p:sp>
        <p:nvSpPr>
          <p:cNvPr id="7" name="mh0">
            <a:extLst xmlns:a="http://schemas.openxmlformats.org/drawingml/2006/main">
              <a:ext uri="{FF2B5EF4-FFF2-40B4-BE49-F238E27FC236}">
                <a16:creationId xmlns:a16="http://schemas.microsoft.com/office/drawing/2014/main" id="{25CB0A8F-F7A7-4D6B-A9CB-2B8E665F3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71750"/>
            <a:ext cx="2143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66559B"/>
                </a:solidFill>
              </a:defRPr>
            </a:pPr>
            <a:r>
              <a:rPr sz="1575" b="1">
                <a:solidFill>
                  <a:srgbClr val="66559B"/>
                </a:solidFill>
              </a:rPr>
              <a:t>Originality.ai</a:t>
            </a:r>
          </a:p>
        </p:txBody>
      </p:sp>
      <p:sp>
        <p:nvSpPr>
          <p:cNvPr id="8" name="mp0">
            <a:extLst xmlns:a="http://schemas.openxmlformats.org/drawingml/2006/main">
              <a:ext uri="{FF2B5EF4-FFF2-40B4-BE49-F238E27FC236}">
                <a16:creationId xmlns:a16="http://schemas.microsoft.com/office/drawing/2014/main" id="{277F778D-8DB0-41C6-BD6E-2A1D9B7E8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95625"/>
            <a:ext cx="2143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37373"/>
                </a:solidFill>
              </a:defRPr>
            </a:pPr>
            <a:r>
              <a:rPr sz="750" b="1">
                <a:solidFill>
                  <a:srgbClr val="737373"/>
                </a:solidFill>
              </a:rPr>
              <a:t>PUBLISHERS + ENTERPRISE</a:t>
            </a:r>
          </a:p>
        </p:txBody>
      </p:sp>
      <p:sp>
        <p:nvSpPr>
          <p:cNvPr id="9" name="md0">
            <a:extLst xmlns:a="http://schemas.openxmlformats.org/drawingml/2006/main">
              <a:ext uri="{FF2B5EF4-FFF2-40B4-BE49-F238E27FC236}">
                <a16:creationId xmlns:a16="http://schemas.microsoft.com/office/drawing/2014/main" id="{9DF78EE2-6B51-4591-AAA2-228A78925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62350"/>
            <a:ext cx="21431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29223E"/>
                </a:solidFill>
              </a:defRPr>
            </a:pPr>
            <a:r>
              <a:rPr sz="1200" b="0">
                <a:solidFill>
                  <a:srgbClr val="29223E"/>
                </a:solidFill>
              </a:rPr>
              <a:t>Detection, plagiarism, facts, quality controls, team workflow and API</a:t>
            </a:r>
          </a:p>
        </p:txBody>
      </p:sp>
      <p:sp>
        <p:nvSpPr>
          <p:cNvPr id="10" name="m1">
            <a:extLst xmlns:a="http://schemas.openxmlformats.org/drawingml/2006/main">
              <a:ext uri="{FF2B5EF4-FFF2-40B4-BE49-F238E27FC236}">
                <a16:creationId xmlns:a16="http://schemas.microsoft.com/office/drawing/2014/main" id="{77E08146-1DC7-434C-995B-6D91861F0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333625"/>
            <a:ext cx="2524125" cy="2952750"/>
          </a:xfrm>
          <a:prstGeom xmlns:a="http://schemas.openxmlformats.org/drawingml/2006/main" prst="roundRect">
            <a:avLst>
              <a:gd name="adj" fmla="val 3019"/>
            </a:avLst>
          </a:prstGeom>
          <a:solidFill xmlns:a="http://schemas.openxmlformats.org/drawingml/2006/main">
            <a:srgbClr val="F7F7F8"/>
          </a:solidFill>
          <a:ln xmlns:a="http://schemas.openxmlformats.org/drawingml/2006/main" w="9525">
            <a:solidFill>
              <a:srgbClr val="DED9EA"/>
            </a:solidFill>
            <a:prstDash val="solid"/>
          </a:ln>
        </p:spPr>
      </p:sp>
      <p:sp>
        <p:nvSpPr>
          <p:cNvPr id="11" name="mh1">
            <a:extLst xmlns:a="http://schemas.openxmlformats.org/drawingml/2006/main">
              <a:ext uri="{FF2B5EF4-FFF2-40B4-BE49-F238E27FC236}">
                <a16:creationId xmlns:a16="http://schemas.microsoft.com/office/drawing/2014/main" id="{DB16049D-59A1-4FCB-8E17-8A2851BF9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571750"/>
            <a:ext cx="2143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9223E"/>
                </a:solidFill>
              </a:defRPr>
            </a:pPr>
            <a:r>
              <a:rPr sz="1575" b="1">
                <a:solidFill>
                  <a:srgbClr val="29223E"/>
                </a:solidFill>
              </a:rPr>
              <a:t>Turnitin</a:t>
            </a:r>
          </a:p>
        </p:txBody>
      </p:sp>
      <p:sp>
        <p:nvSpPr>
          <p:cNvPr id="12" name="mp1">
            <a:extLst xmlns:a="http://schemas.openxmlformats.org/drawingml/2006/main">
              <a:ext uri="{FF2B5EF4-FFF2-40B4-BE49-F238E27FC236}">
                <a16:creationId xmlns:a16="http://schemas.microsoft.com/office/drawing/2014/main" id="{C37D0854-51E9-463C-A721-133F606B4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095625"/>
            <a:ext cx="2143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37373"/>
                </a:solidFill>
              </a:defRPr>
            </a:pPr>
            <a:r>
              <a:rPr sz="750" b="1">
                <a:solidFill>
                  <a:srgbClr val="737373"/>
                </a:solidFill>
              </a:rPr>
              <a:t>ACADEMIC INTEGRITY</a:t>
            </a:r>
          </a:p>
        </p:txBody>
      </p:sp>
      <p:sp>
        <p:nvSpPr>
          <p:cNvPr id="13" name="md1">
            <a:extLst xmlns:a="http://schemas.openxmlformats.org/drawingml/2006/main">
              <a:ext uri="{FF2B5EF4-FFF2-40B4-BE49-F238E27FC236}">
                <a16:creationId xmlns:a16="http://schemas.microsoft.com/office/drawing/2014/main" id="{CC1C315D-A18F-41EF-A146-3FC63C842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562350"/>
            <a:ext cx="21431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29223E"/>
                </a:solidFill>
              </a:defRPr>
            </a:pPr>
            <a:r>
              <a:rPr sz="1200" b="0">
                <a:solidFill>
                  <a:srgbClr val="29223E"/>
                </a:solidFill>
              </a:rPr>
              <a:t>Institutional submission, similarity, feedback and academic workflows</a:t>
            </a:r>
          </a:p>
        </p:txBody>
      </p:sp>
      <p:sp>
        <p:nvSpPr>
          <p:cNvPr id="14" name="m2">
            <a:extLst xmlns:a="http://schemas.openxmlformats.org/drawingml/2006/main">
              <a:ext uri="{FF2B5EF4-FFF2-40B4-BE49-F238E27FC236}">
                <a16:creationId xmlns:a16="http://schemas.microsoft.com/office/drawing/2014/main" id="{2163694D-3817-4506-A927-7F03E2515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333625"/>
            <a:ext cx="2524125" cy="2952750"/>
          </a:xfrm>
          <a:prstGeom xmlns:a="http://schemas.openxmlformats.org/drawingml/2006/main" prst="roundRect">
            <a:avLst>
              <a:gd name="adj" fmla="val 3019"/>
            </a:avLst>
          </a:prstGeom>
          <a:solidFill xmlns:a="http://schemas.openxmlformats.org/drawingml/2006/main">
            <a:srgbClr val="F7F7F8"/>
          </a:solidFill>
          <a:ln xmlns:a="http://schemas.openxmlformats.org/drawingml/2006/main" w="9525">
            <a:solidFill>
              <a:srgbClr val="DED9EA"/>
            </a:solidFill>
            <a:prstDash val="solid"/>
          </a:ln>
        </p:spPr>
      </p:sp>
      <p:sp>
        <p:nvSpPr>
          <p:cNvPr id="15" name="mh2">
            <a:extLst xmlns:a="http://schemas.openxmlformats.org/drawingml/2006/main">
              <a:ext uri="{FF2B5EF4-FFF2-40B4-BE49-F238E27FC236}">
                <a16:creationId xmlns:a16="http://schemas.microsoft.com/office/drawing/2014/main" id="{3491042F-B193-4D82-96D4-62B973C55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571750"/>
            <a:ext cx="2143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9223E"/>
                </a:solidFill>
              </a:defRPr>
            </a:pPr>
            <a:r>
              <a:rPr sz="1575" b="1">
                <a:solidFill>
                  <a:srgbClr val="29223E"/>
                </a:solidFill>
              </a:rPr>
              <a:t>Pangram</a:t>
            </a:r>
          </a:p>
        </p:txBody>
      </p:sp>
      <p:sp>
        <p:nvSpPr>
          <p:cNvPr id="16" name="mp2">
            <a:extLst xmlns:a="http://schemas.openxmlformats.org/drawingml/2006/main">
              <a:ext uri="{FF2B5EF4-FFF2-40B4-BE49-F238E27FC236}">
                <a16:creationId xmlns:a16="http://schemas.microsoft.com/office/drawing/2014/main" id="{C264B10C-93F8-4936-B95C-3FBF4A566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095625"/>
            <a:ext cx="2143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37373"/>
                </a:solidFill>
              </a:defRPr>
            </a:pPr>
            <a:r>
              <a:rPr sz="750" b="1">
                <a:solidFill>
                  <a:srgbClr val="737373"/>
                </a:solidFill>
              </a:rPr>
              <a:t>PLATFORMS + ENTERPRISE</a:t>
            </a:r>
          </a:p>
        </p:txBody>
      </p:sp>
      <p:sp>
        <p:nvSpPr>
          <p:cNvPr id="17" name="md2">
            <a:extLst xmlns:a="http://schemas.openxmlformats.org/drawingml/2006/main">
              <a:ext uri="{FF2B5EF4-FFF2-40B4-BE49-F238E27FC236}">
                <a16:creationId xmlns:a16="http://schemas.microsoft.com/office/drawing/2014/main" id="{320858E0-3919-4F35-8CAE-9BB7FEAB5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562350"/>
            <a:ext cx="21431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29223E"/>
                </a:solidFill>
              </a:defRPr>
            </a:pPr>
            <a:r>
              <a:rPr sz="1200" b="0">
                <a:solidFill>
                  <a:srgbClr val="29223E"/>
                </a:solidFill>
              </a:rPr>
              <a:t>Production detection, review queues and API</a:t>
            </a:r>
          </a:p>
        </p:txBody>
      </p:sp>
      <p:sp>
        <p:nvSpPr>
          <p:cNvPr id="18" name="m3">
            <a:extLst xmlns:a="http://schemas.openxmlformats.org/drawingml/2006/main">
              <a:ext uri="{FF2B5EF4-FFF2-40B4-BE49-F238E27FC236}">
                <a16:creationId xmlns:a16="http://schemas.microsoft.com/office/drawing/2014/main" id="{ED4E48C5-C847-41AB-8165-10639A1F7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333625"/>
            <a:ext cx="2524125" cy="2952750"/>
          </a:xfrm>
          <a:prstGeom xmlns:a="http://schemas.openxmlformats.org/drawingml/2006/main" prst="roundRect">
            <a:avLst>
              <a:gd name="adj" fmla="val 3019"/>
            </a:avLst>
          </a:prstGeom>
          <a:solidFill xmlns:a="http://schemas.openxmlformats.org/drawingml/2006/main">
            <a:srgbClr val="F7F7F8"/>
          </a:solidFill>
          <a:ln xmlns:a="http://schemas.openxmlformats.org/drawingml/2006/main" w="9525">
            <a:solidFill>
              <a:srgbClr val="DED9EA"/>
            </a:solidFill>
            <a:prstDash val="solid"/>
          </a:ln>
        </p:spPr>
      </p:sp>
      <p:sp>
        <p:nvSpPr>
          <p:cNvPr id="19" name="mh3">
            <a:extLst xmlns:a="http://schemas.openxmlformats.org/drawingml/2006/main">
              <a:ext uri="{FF2B5EF4-FFF2-40B4-BE49-F238E27FC236}">
                <a16:creationId xmlns:a16="http://schemas.microsoft.com/office/drawing/2014/main" id="{13BC679F-49F0-4505-85F4-C25E5A571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2143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9223E"/>
                </a:solidFill>
              </a:defRPr>
            </a:pPr>
            <a:r>
              <a:rPr sz="1575" b="1">
                <a:solidFill>
                  <a:srgbClr val="29223E"/>
                </a:solidFill>
              </a:rPr>
              <a:t>GPTZero</a:t>
            </a:r>
          </a:p>
        </p:txBody>
      </p:sp>
      <p:sp>
        <p:nvSpPr>
          <p:cNvPr id="20" name="mp3">
            <a:extLst xmlns:a="http://schemas.openxmlformats.org/drawingml/2006/main">
              <a:ext uri="{FF2B5EF4-FFF2-40B4-BE49-F238E27FC236}">
                <a16:creationId xmlns:a16="http://schemas.microsoft.com/office/drawing/2014/main" id="{976AD2D6-4C44-4300-8EA2-FCBE00A0B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095625"/>
            <a:ext cx="2143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37373"/>
                </a:solidFill>
              </a:defRPr>
            </a:pPr>
            <a:r>
              <a:rPr sz="750" b="1">
                <a:solidFill>
                  <a:srgbClr val="737373"/>
                </a:solidFill>
              </a:rPr>
              <a:t>EDUCATION-LED</a:t>
            </a:r>
          </a:p>
        </p:txBody>
      </p:sp>
      <p:sp>
        <p:nvSpPr>
          <p:cNvPr id="21" name="md3">
            <a:extLst xmlns:a="http://schemas.openxmlformats.org/drawingml/2006/main">
              <a:ext uri="{FF2B5EF4-FFF2-40B4-BE49-F238E27FC236}">
                <a16:creationId xmlns:a16="http://schemas.microsoft.com/office/drawing/2014/main" id="{037722F1-A27B-4FD5-9A99-3B0CDCF19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562350"/>
            <a:ext cx="21431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29223E"/>
                </a:solidFill>
              </a:defRPr>
            </a:pPr>
            <a:r>
              <a:rPr sz="1200" b="0">
                <a:solidFill>
                  <a:srgbClr val="29223E"/>
                </a:solidFill>
              </a:rPr>
              <a:t>Explainable detection, writing feedback, integrations and API</a:t>
            </a:r>
          </a:p>
        </p:txBody>
      </p:sp>
      <p:sp>
        <p:nvSpPr>
          <p:cNvPr id="22" name="mn">
            <a:extLst xmlns:a="http://schemas.openxmlformats.org/drawingml/2006/main">
              <a:ext uri="{FF2B5EF4-FFF2-40B4-BE49-F238E27FC236}">
                <a16:creationId xmlns:a16="http://schemas.microsoft.com/office/drawing/2014/main" id="{A9A54B6D-015D-45BC-B787-41D8AC819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676900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37373"/>
                </a:solidFill>
              </a:defRPr>
            </a:pPr>
            <a:r>
              <a:rPr sz="1275" b="1">
                <a:solidFill>
                  <a:srgbClr val="737373"/>
                </a:solidFill>
              </a:rPr>
              <a:t>Capabilities change. Validate against current vendor documentation and the buyer’s own known-provenance test set.</a:t>
            </a:r>
          </a:p>
        </p:txBody>
      </p:sp>
    </p:spTree>
    <p:extLst>
      <p:ext uri="{BB962C8B-B14F-4D97-AF65-F5344CB8AC3E}">
        <p14:creationId xmlns:p14="http://schemas.microsoft.com/office/powerpoint/2010/main" val="5026196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brand">
            <a:extLst xmlns:a="http://schemas.openxmlformats.org/drawingml/2006/main">
              <a:ext uri="{FF2B5EF4-FFF2-40B4-BE49-F238E27FC236}">
                <a16:creationId xmlns:a16="http://schemas.microsoft.com/office/drawing/2014/main" id="{008B540A-EC44-47DC-B1FD-9DDE76455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9223E"/>
                </a:solidFill>
              </a:defRPr>
            </a:pPr>
            <a:r>
              <a:rPr sz="1500" b="1">
                <a:solidFill>
                  <a:srgbClr val="29223E"/>
                </a:solidFill>
              </a:rPr>
              <a:t>Originality.ai</a:t>
            </a:r>
          </a:p>
        </p:txBody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E76FA050-477D-4107-9B40-347517090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382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6559B"/>
                </a:solidFill>
              </a:defRPr>
            </a:pPr>
            <a:r>
              <a:rPr sz="900" b="1">
                <a:solidFill>
                  <a:srgbClr val="66559B"/>
                </a:solidFill>
              </a:rPr>
              <a:t>ENTERPRISE ASSURANCE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4B5BF491-AAB9-4859-8EE5-24B40674A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737373"/>
                </a:solidFill>
              </a:defRPr>
            </a:pPr>
            <a:r>
              <a:rPr sz="825" b="0">
                <a:solidFill>
                  <a:srgbClr val="737373"/>
                </a:solidFill>
              </a:rPr>
              <a:t>06</a:t>
            </a:r>
          </a:p>
        </p:txBody>
      </p:sp>
      <p:sp>
        <p:nvSpPr>
          <p:cNvPr id="4" name="rule">
            <a:extLst xmlns:a="http://schemas.openxmlformats.org/drawingml/2006/main">
              <a:ext uri="{FF2B5EF4-FFF2-40B4-BE49-F238E27FC236}">
                <a16:creationId xmlns:a16="http://schemas.microsoft.com/office/drawing/2014/main" id="{D1BB26EE-A3FC-4CCE-8056-4E840717F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38175"/>
            <a:ext cx="11001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21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D3E74294-6270-425E-872D-33FBD9313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6205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9223E"/>
                </a:solidFill>
              </a:defRPr>
            </a:pPr>
            <a:r>
              <a:rPr sz="2850" b="1">
                <a:solidFill>
                  <a:srgbClr val="29223E"/>
                </a:solidFill>
              </a:rPr>
              <a:t>Give security and legal teams a clean path to diligence</a:t>
            </a:r>
          </a:p>
        </p:txBody>
      </p:sp>
      <p:sp>
        <p:nvSpPr>
          <p:cNvPr id="6" name="card1">
            <a:extLst xmlns:a="http://schemas.openxmlformats.org/drawingml/2006/main">
              <a:ext uri="{FF2B5EF4-FFF2-40B4-BE49-F238E27FC236}">
                <a16:creationId xmlns:a16="http://schemas.microsoft.com/office/drawing/2014/main" id="{DF06AB85-D20A-46DB-A052-DC9DDD6C4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86000"/>
            <a:ext cx="5143500" cy="2762250"/>
          </a:xfrm>
          <a:prstGeom xmlns:a="http://schemas.openxmlformats.org/drawingml/2006/main" prst="roundRect">
            <a:avLst>
              <a:gd name="adj" fmla="val 2759"/>
            </a:avLst>
          </a:prstGeom>
          <a:solidFill xmlns:a="http://schemas.openxmlformats.org/drawingml/2006/main">
            <a:srgbClr val="DDF8ED"/>
          </a:solidFill>
          <a:ln xmlns:a="http://schemas.openxmlformats.org/drawingml/2006/main" w="9525">
            <a:solidFill>
              <a:srgbClr val="DED9EA"/>
            </a:solidFill>
            <a:prstDash val="solid"/>
          </a:ln>
        </p:spPr>
      </p:sp>
      <p:sp>
        <p:nvSpPr>
          <p:cNvPr id="7" name="cv1">
            <a:extLst xmlns:a="http://schemas.openxmlformats.org/drawingml/2006/main">
              <a:ext uri="{FF2B5EF4-FFF2-40B4-BE49-F238E27FC236}">
                <a16:creationId xmlns:a16="http://schemas.microsoft.com/office/drawing/2014/main" id="{DE58C622-D67B-4082-9614-732895C40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95550"/>
            <a:ext cx="4686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66559B"/>
                </a:solidFill>
              </a:defRPr>
            </a:pPr>
            <a:r>
              <a:rPr sz="2625" b="1">
                <a:solidFill>
                  <a:srgbClr val="66559B"/>
                </a:solidFill>
              </a:rPr>
              <a:t>Security gateway</a:t>
            </a:r>
          </a:p>
        </p:txBody>
      </p:sp>
      <p:sp>
        <p:nvSpPr>
          <p:cNvPr id="8" name="ck1">
            <a:extLst xmlns:a="http://schemas.openxmlformats.org/drawingml/2006/main">
              <a:ext uri="{FF2B5EF4-FFF2-40B4-BE49-F238E27FC236}">
                <a16:creationId xmlns:a16="http://schemas.microsoft.com/office/drawing/2014/main" id="{D4289072-D644-46B7-9E19-1DC86A895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105150"/>
            <a:ext cx="4686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737373"/>
                </a:solidFill>
              </a:defRPr>
            </a:pPr>
            <a:r>
              <a:rPr sz="825" b="1">
                <a:solidFill>
                  <a:srgbClr val="737373"/>
                </a:solidFill>
              </a:rPr>
              <a:t>SOC 2 DOCUMENTATION</a:t>
            </a:r>
          </a:p>
        </p:txBody>
      </p:sp>
      <p:sp>
        <p:nvSpPr>
          <p:cNvPr id="9" name="cd1">
            <a:extLst xmlns:a="http://schemas.openxmlformats.org/drawingml/2006/main">
              <a:ext uri="{FF2B5EF4-FFF2-40B4-BE49-F238E27FC236}">
                <a16:creationId xmlns:a16="http://schemas.microsoft.com/office/drawing/2014/main" id="{4F96F625-D3EA-40FE-804C-28F6631A3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429000"/>
            <a:ext cx="46863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29223E"/>
                </a:solidFill>
              </a:defRPr>
            </a:pPr>
            <a:r>
              <a:rPr sz="1200" b="0">
                <a:solidFill>
                  <a:srgbClr val="29223E"/>
                </a:solidFill>
              </a:rPr>
              <a:t>Centralize the current report, coverage period, controls, subprocessors and request process. Certification details must be verified before external use.</a:t>
            </a:r>
          </a:p>
        </p:txBody>
      </p:sp>
      <p:sp>
        <p:nvSpPr>
          <p:cNvPr id="10" name="card2">
            <a:extLst xmlns:a="http://schemas.openxmlformats.org/drawingml/2006/main">
              <a:ext uri="{FF2B5EF4-FFF2-40B4-BE49-F238E27FC236}">
                <a16:creationId xmlns:a16="http://schemas.microsoft.com/office/drawing/2014/main" id="{6872D9C2-30B7-41E4-B6EA-A862A4F0A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286000"/>
            <a:ext cx="5600700" cy="2762250"/>
          </a:xfrm>
          <a:prstGeom xmlns:a="http://schemas.openxmlformats.org/drawingml/2006/main" prst="roundRect">
            <a:avLst>
              <a:gd name="adj" fmla="val 2759"/>
            </a:avLst>
          </a:prstGeom>
          <a:solidFill xmlns:a="http://schemas.openxmlformats.org/drawingml/2006/main">
            <a:srgbClr val="F5F2FF"/>
          </a:solidFill>
          <a:ln xmlns:a="http://schemas.openxmlformats.org/drawingml/2006/main" w="9525">
            <a:solidFill>
              <a:srgbClr val="DED9EA"/>
            </a:solidFill>
            <a:prstDash val="solid"/>
          </a:ln>
        </p:spPr>
      </p:sp>
      <p:sp>
        <p:nvSpPr>
          <p:cNvPr id="11" name="cv2">
            <a:extLst xmlns:a="http://schemas.openxmlformats.org/drawingml/2006/main">
              <a:ext uri="{FF2B5EF4-FFF2-40B4-BE49-F238E27FC236}">
                <a16:creationId xmlns:a16="http://schemas.microsoft.com/office/drawing/2014/main" id="{C307076E-6E55-40B4-B9C9-68BCD7427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495550"/>
            <a:ext cx="5143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66559B"/>
                </a:solidFill>
              </a:defRPr>
            </a:pPr>
            <a:r>
              <a:rPr sz="2625" b="1">
                <a:solidFill>
                  <a:srgbClr val="66559B"/>
                </a:solidFill>
              </a:rPr>
              <a:t>IP gateway</a:t>
            </a:r>
          </a:p>
        </p:txBody>
      </p:sp>
      <p:sp>
        <p:nvSpPr>
          <p:cNvPr id="12" name="ck2">
            <a:extLst xmlns:a="http://schemas.openxmlformats.org/drawingml/2006/main">
              <a:ext uri="{FF2B5EF4-FFF2-40B4-BE49-F238E27FC236}">
                <a16:creationId xmlns:a16="http://schemas.microsoft.com/office/drawing/2014/main" id="{0FF811A2-0C2A-43A7-BFAF-4BE3AA0C8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105150"/>
            <a:ext cx="514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737373"/>
                </a:solidFill>
              </a:defRPr>
            </a:pPr>
            <a:r>
              <a:rPr sz="825" b="1">
                <a:solidFill>
                  <a:srgbClr val="737373"/>
                </a:solidFill>
              </a:rPr>
              <a:t>PATENT PORTFOLIO</a:t>
            </a:r>
          </a:p>
        </p:txBody>
      </p:sp>
      <p:sp>
        <p:nvSpPr>
          <p:cNvPr id="13" name="cd2">
            <a:extLst xmlns:a="http://schemas.openxmlformats.org/drawingml/2006/main">
              <a:ext uri="{FF2B5EF4-FFF2-40B4-BE49-F238E27FC236}">
                <a16:creationId xmlns:a16="http://schemas.microsoft.com/office/drawing/2014/main" id="{0661D5DD-5096-476B-8D6E-7C69951A4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5143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29223E"/>
                </a:solidFill>
              </a:defRPr>
            </a:pPr>
            <a:r>
              <a:rPr sz="1200" b="0">
                <a:solidFill>
                  <a:srgbClr val="29223E"/>
                </a:solidFill>
              </a:rPr>
              <a:t>List issued patents and applications with jurisdiction, status, number and the product capability each protects. Avoid unverified counts.</a:t>
            </a:r>
          </a:p>
        </p:txBody>
      </p:sp>
      <p:sp>
        <p:nvSpPr>
          <p:cNvPr id="14" name="gate">
            <a:extLst xmlns:a="http://schemas.openxmlformats.org/drawingml/2006/main">
              <a:ext uri="{FF2B5EF4-FFF2-40B4-BE49-F238E27FC236}">
                <a16:creationId xmlns:a16="http://schemas.microsoft.com/office/drawing/2014/main" id="{49B93013-C87C-4CF5-BF39-1A0AA12C2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600700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66559B"/>
                </a:solidFill>
              </a:defRPr>
            </a:pPr>
            <a:r>
              <a:rPr sz="1350" b="1">
                <a:solidFill>
                  <a:srgbClr val="66559B"/>
                </a:solidFill>
              </a:rPr>
              <a:t>Prototype destinations: originality.ai/security/soc-2  •  originality.ai/patents</a:t>
            </a:r>
          </a:p>
        </p:txBody>
      </p:sp>
    </p:spTree>
    <p:extLst>
      <p:ext uri="{BB962C8B-B14F-4D97-AF65-F5344CB8AC3E}">
        <p14:creationId xmlns:p14="http://schemas.microsoft.com/office/powerpoint/2010/main" val="3699868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brand">
            <a:extLst xmlns:a="http://schemas.openxmlformats.org/drawingml/2006/main">
              <a:ext uri="{FF2B5EF4-FFF2-40B4-BE49-F238E27FC236}">
                <a16:creationId xmlns:a16="http://schemas.microsoft.com/office/drawing/2014/main" id="{A2D5AEA7-4F6F-49F6-A09A-BFE640ECE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9223E"/>
                </a:solidFill>
              </a:defRPr>
            </a:pPr>
            <a:r>
              <a:rPr sz="1500" b="1">
                <a:solidFill>
                  <a:srgbClr val="29223E"/>
                </a:solidFill>
              </a:rPr>
              <a:t>Originality.ai</a:t>
            </a:r>
          </a:p>
        </p:txBody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E7E40723-F0F7-4CC5-821E-C94172392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382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6559B"/>
                </a:solidFill>
              </a:defRPr>
            </a:pPr>
            <a:r>
              <a:rPr sz="900" b="1">
                <a:solidFill>
                  <a:srgbClr val="66559B"/>
                </a:solidFill>
              </a:rPr>
              <a:t>DECISION PATH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6B8D8EA3-DD54-4CD3-AD3D-9C7C4C07B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737373"/>
                </a:solidFill>
              </a:defRPr>
            </a:pPr>
            <a:r>
              <a:rPr sz="825" b="0">
                <a:solidFill>
                  <a:srgbClr val="737373"/>
                </a:solidFill>
              </a:rPr>
              <a:t>07</a:t>
            </a:r>
          </a:p>
        </p:txBody>
      </p:sp>
      <p:sp>
        <p:nvSpPr>
          <p:cNvPr id="4" name="rule">
            <a:extLst xmlns:a="http://schemas.openxmlformats.org/drawingml/2006/main">
              <a:ext uri="{FF2B5EF4-FFF2-40B4-BE49-F238E27FC236}">
                <a16:creationId xmlns:a16="http://schemas.microsoft.com/office/drawing/2014/main" id="{21E50F3F-EB1D-408E-A364-26D8D12E3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38175"/>
            <a:ext cx="11001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21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7C4D9316-C822-4F2D-8F28-B27A4BC18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6205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9223E"/>
                </a:solidFill>
              </a:defRPr>
            </a:pPr>
            <a:r>
              <a:rPr sz="2850" b="1">
                <a:solidFill>
                  <a:srgbClr val="29223E"/>
                </a:solidFill>
              </a:rPr>
              <a:t>Move from interest to a defensible buying decision</a:t>
            </a:r>
          </a:p>
        </p:txBody>
      </p:sp>
      <p:sp>
        <p:nvSpPr>
          <p:cNvPr id="6" name="s0">
            <a:extLst xmlns:a="http://schemas.openxmlformats.org/drawingml/2006/main">
              <a:ext uri="{FF2B5EF4-FFF2-40B4-BE49-F238E27FC236}">
                <a16:creationId xmlns:a16="http://schemas.microsoft.com/office/drawing/2014/main" id="{FED2DEE5-4B4A-4809-8388-690703FF2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0"/>
            <a:ext cx="19812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5F2FF"/>
          </a:solidFill>
          <a:ln xmlns:a="http://schemas.openxmlformats.org/drawingml/2006/main" w="9525">
            <a:solidFill>
              <a:srgbClr val="DED9EA"/>
            </a:solidFill>
            <a:prstDash val="solid"/>
          </a:ln>
        </p:spPr>
      </p:sp>
      <p:sp>
        <p:nvSpPr>
          <p:cNvPr id="7" name="sn0">
            <a:extLst xmlns:a="http://schemas.openxmlformats.org/drawingml/2006/main">
              <a:ext uri="{FF2B5EF4-FFF2-40B4-BE49-F238E27FC236}">
                <a16:creationId xmlns:a16="http://schemas.microsoft.com/office/drawing/2014/main" id="{30CB7203-3EC3-4534-B948-E618E10F1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670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66559B"/>
                </a:solidFill>
              </a:defRPr>
            </a:pPr>
            <a:r>
              <a:rPr sz="1350" b="1">
                <a:solidFill>
                  <a:srgbClr val="66559B"/>
                </a:solidFill>
              </a:rPr>
              <a:t>01</a:t>
            </a:r>
          </a:p>
        </p:txBody>
      </p:sp>
      <p:sp>
        <p:nvSpPr>
          <p:cNvPr id="8" name="sh0">
            <a:extLst xmlns:a="http://schemas.openxmlformats.org/drawingml/2006/main">
              <a:ext uri="{FF2B5EF4-FFF2-40B4-BE49-F238E27FC236}">
                <a16:creationId xmlns:a16="http://schemas.microsoft.com/office/drawing/2014/main" id="{036E4949-41D0-4CBD-8FAF-7C430FC22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24200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9223E"/>
                </a:solidFill>
              </a:defRPr>
            </a:pPr>
            <a:r>
              <a:rPr sz="1125" b="1">
                <a:solidFill>
                  <a:srgbClr val="29223E"/>
                </a:solidFill>
              </a:rPr>
              <a:t>ALIGN</a:t>
            </a:r>
          </a:p>
        </p:txBody>
      </p:sp>
      <p:sp>
        <p:nvSpPr>
          <p:cNvPr id="9" name="sd0">
            <a:extLst xmlns:a="http://schemas.openxmlformats.org/drawingml/2006/main">
              <a:ext uri="{FF2B5EF4-FFF2-40B4-BE49-F238E27FC236}">
                <a16:creationId xmlns:a16="http://schemas.microsoft.com/office/drawing/2014/main" id="{3EC36CF4-0A6F-4127-918E-60FB44AE5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24250"/>
            <a:ext cx="161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37373"/>
                </a:solidFill>
              </a:defRPr>
            </a:pPr>
            <a:r>
              <a:rPr sz="1050" b="0">
                <a:solidFill>
                  <a:srgbClr val="737373"/>
                </a:solidFill>
              </a:rPr>
              <a:t>Use case, risk and acceptable error</a:t>
            </a:r>
          </a:p>
        </p:txBody>
      </p:sp>
      <p:sp>
        <p:nvSpPr>
          <p:cNvPr id="10" name="s1">
            <a:extLst xmlns:a="http://schemas.openxmlformats.org/drawingml/2006/main">
              <a:ext uri="{FF2B5EF4-FFF2-40B4-BE49-F238E27FC236}">
                <a16:creationId xmlns:a16="http://schemas.microsoft.com/office/drawing/2014/main" id="{555E1122-42D5-472C-8662-024AFF08C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476500"/>
            <a:ext cx="19812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5F2FF"/>
          </a:solidFill>
          <a:ln xmlns:a="http://schemas.openxmlformats.org/drawingml/2006/main" w="9525">
            <a:solidFill>
              <a:srgbClr val="DED9EA"/>
            </a:solidFill>
            <a:prstDash val="solid"/>
          </a:ln>
        </p:spPr>
      </p:sp>
      <p:sp>
        <p:nvSpPr>
          <p:cNvPr id="11" name="sn1">
            <a:extLst xmlns:a="http://schemas.openxmlformats.org/drawingml/2006/main">
              <a:ext uri="{FF2B5EF4-FFF2-40B4-BE49-F238E27FC236}">
                <a16:creationId xmlns:a16="http://schemas.microsoft.com/office/drawing/2014/main" id="{B3F90910-9BA8-47EB-9628-BB02C7F5D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66559B"/>
                </a:solidFill>
              </a:defRPr>
            </a:pPr>
            <a:r>
              <a:rPr sz="1350" b="1">
                <a:solidFill>
                  <a:srgbClr val="66559B"/>
                </a:solidFill>
              </a:rPr>
              <a:t>02</a:t>
            </a:r>
          </a:p>
        </p:txBody>
      </p:sp>
      <p:sp>
        <p:nvSpPr>
          <p:cNvPr id="12" name="sh1">
            <a:extLst xmlns:a="http://schemas.openxmlformats.org/drawingml/2006/main">
              <a:ext uri="{FF2B5EF4-FFF2-40B4-BE49-F238E27FC236}">
                <a16:creationId xmlns:a16="http://schemas.microsoft.com/office/drawing/2014/main" id="{3E580C2A-AC4E-4D2E-B473-7C9C01129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124200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9223E"/>
                </a:solidFill>
              </a:defRPr>
            </a:pPr>
            <a:r>
              <a:rPr sz="1125" b="1">
                <a:solidFill>
                  <a:srgbClr val="29223E"/>
                </a:solidFill>
              </a:rPr>
              <a:t>VALIDATE</a:t>
            </a:r>
          </a:p>
        </p:txBody>
      </p:sp>
      <p:sp>
        <p:nvSpPr>
          <p:cNvPr id="13" name="sd1">
            <a:extLst xmlns:a="http://schemas.openxmlformats.org/drawingml/2006/main">
              <a:ext uri="{FF2B5EF4-FFF2-40B4-BE49-F238E27FC236}">
                <a16:creationId xmlns:a16="http://schemas.microsoft.com/office/drawing/2014/main" id="{0D3971A6-B54F-4F4D-B28B-B2605E250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524250"/>
            <a:ext cx="161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37373"/>
                </a:solidFill>
              </a:defRPr>
            </a:pPr>
            <a:r>
              <a:rPr sz="1050" b="0">
                <a:solidFill>
                  <a:srgbClr val="737373"/>
                </a:solidFill>
              </a:rPr>
              <a:t>Known-provenance content set</a:t>
            </a:r>
          </a:p>
        </p:txBody>
      </p:sp>
      <p:sp>
        <p:nvSpPr>
          <p:cNvPr id="14" name="s2">
            <a:extLst xmlns:a="http://schemas.openxmlformats.org/drawingml/2006/main">
              <a:ext uri="{FF2B5EF4-FFF2-40B4-BE49-F238E27FC236}">
                <a16:creationId xmlns:a16="http://schemas.microsoft.com/office/drawing/2014/main" id="{C2ABB460-12CE-4935-BE36-98EDBC217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76500"/>
            <a:ext cx="19812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5F2FF"/>
          </a:solidFill>
          <a:ln xmlns:a="http://schemas.openxmlformats.org/drawingml/2006/main" w="9525">
            <a:solidFill>
              <a:srgbClr val="DED9EA"/>
            </a:solidFill>
            <a:prstDash val="solid"/>
          </a:ln>
        </p:spPr>
      </p:sp>
      <p:sp>
        <p:nvSpPr>
          <p:cNvPr id="15" name="sn2">
            <a:extLst xmlns:a="http://schemas.openxmlformats.org/drawingml/2006/main">
              <a:ext uri="{FF2B5EF4-FFF2-40B4-BE49-F238E27FC236}">
                <a16:creationId xmlns:a16="http://schemas.microsoft.com/office/drawing/2014/main" id="{75FB79A3-6B0F-4432-9FAB-E81B98EF8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6670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66559B"/>
                </a:solidFill>
              </a:defRPr>
            </a:pPr>
            <a:r>
              <a:rPr sz="1350" b="1">
                <a:solidFill>
                  <a:srgbClr val="66559B"/>
                </a:solidFill>
              </a:rPr>
              <a:t>03</a:t>
            </a:r>
          </a:p>
        </p:txBody>
      </p:sp>
      <p:sp>
        <p:nvSpPr>
          <p:cNvPr id="16" name="sh2">
            <a:extLst xmlns:a="http://schemas.openxmlformats.org/drawingml/2006/main">
              <a:ext uri="{FF2B5EF4-FFF2-40B4-BE49-F238E27FC236}">
                <a16:creationId xmlns:a16="http://schemas.microsoft.com/office/drawing/2014/main" id="{D13C3A9C-2221-4A95-99EF-0203CA4DD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124200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9223E"/>
                </a:solidFill>
              </a:defRPr>
            </a:pPr>
            <a:r>
              <a:rPr sz="1125" b="1">
                <a:solidFill>
                  <a:srgbClr val="29223E"/>
                </a:solidFill>
              </a:rPr>
              <a:t>REVIEW</a:t>
            </a:r>
          </a:p>
        </p:txBody>
      </p:sp>
      <p:sp>
        <p:nvSpPr>
          <p:cNvPr id="17" name="sd2">
            <a:extLst xmlns:a="http://schemas.openxmlformats.org/drawingml/2006/main">
              <a:ext uri="{FF2B5EF4-FFF2-40B4-BE49-F238E27FC236}">
                <a16:creationId xmlns:a16="http://schemas.microsoft.com/office/drawing/2014/main" id="{D755E27B-1FC7-4679-929B-90E53725C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524250"/>
            <a:ext cx="161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37373"/>
                </a:solidFill>
              </a:defRPr>
            </a:pPr>
            <a:r>
              <a:rPr sz="1050" b="0">
                <a:solidFill>
                  <a:srgbClr val="737373"/>
                </a:solidFill>
              </a:rPr>
              <a:t>Security, privacy, legal and IP</a:t>
            </a:r>
          </a:p>
        </p:txBody>
      </p:sp>
      <p:sp>
        <p:nvSpPr>
          <p:cNvPr id="18" name="s3">
            <a:extLst xmlns:a="http://schemas.openxmlformats.org/drawingml/2006/main">
              <a:ext uri="{FF2B5EF4-FFF2-40B4-BE49-F238E27FC236}">
                <a16:creationId xmlns:a16="http://schemas.microsoft.com/office/drawing/2014/main" id="{F580A094-C5DC-4FC3-BB97-57F3BD5C4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76500"/>
            <a:ext cx="19812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5F2FF"/>
          </a:solidFill>
          <a:ln xmlns:a="http://schemas.openxmlformats.org/drawingml/2006/main" w="9525">
            <a:solidFill>
              <a:srgbClr val="DED9EA"/>
            </a:solidFill>
            <a:prstDash val="solid"/>
          </a:ln>
        </p:spPr>
      </p:sp>
      <p:sp>
        <p:nvSpPr>
          <p:cNvPr id="19" name="sn3">
            <a:extLst xmlns:a="http://schemas.openxmlformats.org/drawingml/2006/main">
              <a:ext uri="{FF2B5EF4-FFF2-40B4-BE49-F238E27FC236}">
                <a16:creationId xmlns:a16="http://schemas.microsoft.com/office/drawing/2014/main" id="{0D4AB1FE-4F00-42A8-8EFE-FFCA082E6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6670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66559B"/>
                </a:solidFill>
              </a:defRPr>
            </a:pPr>
            <a:r>
              <a:rPr sz="1350" b="1">
                <a:solidFill>
                  <a:srgbClr val="66559B"/>
                </a:solidFill>
              </a:rPr>
              <a:t>04</a:t>
            </a:r>
          </a:p>
        </p:txBody>
      </p:sp>
      <p:sp>
        <p:nvSpPr>
          <p:cNvPr id="20" name="sh3">
            <a:extLst xmlns:a="http://schemas.openxmlformats.org/drawingml/2006/main">
              <a:ext uri="{FF2B5EF4-FFF2-40B4-BE49-F238E27FC236}">
                <a16:creationId xmlns:a16="http://schemas.microsoft.com/office/drawing/2014/main" id="{390BE25B-234E-4309-A546-7BAF77920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124200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9223E"/>
                </a:solidFill>
              </a:defRPr>
            </a:pPr>
            <a:r>
              <a:rPr sz="1125" b="1">
                <a:solidFill>
                  <a:srgbClr val="29223E"/>
                </a:solidFill>
              </a:rPr>
              <a:t>PILOT</a:t>
            </a:r>
          </a:p>
        </p:txBody>
      </p:sp>
      <p:sp>
        <p:nvSpPr>
          <p:cNvPr id="21" name="sd3">
            <a:extLst xmlns:a="http://schemas.openxmlformats.org/drawingml/2006/main">
              <a:ext uri="{FF2B5EF4-FFF2-40B4-BE49-F238E27FC236}">
                <a16:creationId xmlns:a16="http://schemas.microsoft.com/office/drawing/2014/main" id="{99C1E7CD-82F5-45BA-92DE-B9BE95BD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524250"/>
            <a:ext cx="161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37373"/>
                </a:solidFill>
              </a:defRPr>
            </a:pPr>
            <a:r>
              <a:rPr sz="1050" b="0">
                <a:solidFill>
                  <a:srgbClr val="737373"/>
                </a:solidFill>
              </a:rPr>
              <a:t>People, policy and workflow</a:t>
            </a:r>
          </a:p>
        </p:txBody>
      </p:sp>
      <p:sp>
        <p:nvSpPr>
          <p:cNvPr id="22" name="s4">
            <a:extLst xmlns:a="http://schemas.openxmlformats.org/drawingml/2006/main">
              <a:ext uri="{FF2B5EF4-FFF2-40B4-BE49-F238E27FC236}">
                <a16:creationId xmlns:a16="http://schemas.microsoft.com/office/drawing/2014/main" id="{3070BE16-5590-4424-A5FD-C7F4DE522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476500"/>
            <a:ext cx="19812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2B2154"/>
          </a:solidFill>
          <a:ln xmlns:a="http://schemas.openxmlformats.org/drawingml/2006/main" w="9525">
            <a:solidFill>
              <a:srgbClr val="DED9EA"/>
            </a:solidFill>
            <a:prstDash val="solid"/>
          </a:ln>
        </p:spPr>
      </p:sp>
      <p:sp>
        <p:nvSpPr>
          <p:cNvPr id="23" name="sn4">
            <a:extLst xmlns:a="http://schemas.openxmlformats.org/drawingml/2006/main">
              <a:ext uri="{FF2B5EF4-FFF2-40B4-BE49-F238E27FC236}">
                <a16:creationId xmlns:a16="http://schemas.microsoft.com/office/drawing/2014/main" id="{E2BFCC88-779C-4EF8-8D45-8EA039070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6670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24" name="sh4">
            <a:extLst xmlns:a="http://schemas.openxmlformats.org/drawingml/2006/main">
              <a:ext uri="{FF2B5EF4-FFF2-40B4-BE49-F238E27FC236}">
                <a16:creationId xmlns:a16="http://schemas.microsoft.com/office/drawing/2014/main" id="{096E0416-50DC-4BA0-804D-513C8603F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24200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DECIDE</a:t>
            </a:r>
          </a:p>
        </p:txBody>
      </p:sp>
      <p:sp>
        <p:nvSpPr>
          <p:cNvPr id="25" name="sd4">
            <a:extLst xmlns:a="http://schemas.openxmlformats.org/drawingml/2006/main">
              <a:ext uri="{FF2B5EF4-FFF2-40B4-BE49-F238E27FC236}">
                <a16:creationId xmlns:a16="http://schemas.microsoft.com/office/drawing/2014/main" id="{111C266B-6484-46D4-B2DA-575B4CDAA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524250"/>
            <a:ext cx="161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FFFFFF"/>
                </a:solidFill>
              </a:defRPr>
            </a:pPr>
            <a:r>
              <a:rPr sz="1050" b="0">
                <a:solidFill>
                  <a:srgbClr val="FFFFFF"/>
                </a:solidFill>
              </a:rPr>
              <a:t>Documented owner and outcome</a:t>
            </a:r>
          </a:p>
        </p:txBody>
      </p:sp>
      <p:sp>
        <p:nvSpPr>
          <p:cNvPr id="26" name="end">
            <a:extLst xmlns:a="http://schemas.openxmlformats.org/drawingml/2006/main">
              <a:ext uri="{FF2B5EF4-FFF2-40B4-BE49-F238E27FC236}">
                <a16:creationId xmlns:a16="http://schemas.microsoft.com/office/drawing/2014/main" id="{6FFFA45E-8999-415A-8E04-ABAE5D45E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19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9223E"/>
                </a:solidFill>
              </a:defRPr>
            </a:pPr>
            <a:r>
              <a:rPr sz="1800" b="1">
                <a:solidFill>
                  <a:srgbClr val="29223E"/>
                </a:solidFill>
              </a:rPr>
              <a:t>Next step: run a controlled evaluation, then open the security and commercial diligence workstream.</a:t>
            </a:r>
          </a:p>
        </p:txBody>
      </p:sp>
    </p:spTree>
    <p:extLst>
      <p:ext uri="{BB962C8B-B14F-4D97-AF65-F5344CB8AC3E}">
        <p14:creationId xmlns:p14="http://schemas.microsoft.com/office/powerpoint/2010/main" val="12517395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2026-08-17T19:44:46.5830000Z</dcterms:created>
  <dcterms:modified xsi:type="dcterms:W3CDTF">2026-08-17T19:44:46.5830000Z</dcterms:modified>
</coreProperties>
</file>