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62" r:id="rId4"/>
    <p:sldId id="265" r:id="rId5"/>
    <p:sldId id="258" r:id="rId6"/>
    <p:sldId id="261" r:id="rId7"/>
    <p:sldId id="266" r:id="rId8"/>
    <p:sldId id="263" r:id="rId9"/>
    <p:sldId id="267" r:id="rId10"/>
    <p:sldId id="269" r:id="rId11"/>
    <p:sldId id="268" r:id="rId12"/>
    <p:sldId id="271" r:id="rId13"/>
    <p:sldId id="272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qrWBD+ybWlSizJa5KR6f+kfzc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50"/>
    <a:srgbClr val="CBD5F7"/>
    <a:srgbClr val="0273EA"/>
    <a:srgbClr val="CD9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a92ef15f4d_1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a92ef15f4d_1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92ef15f4d_1_85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g2a92ef15f4d_1_85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3" name="Google Shape;83;g2a92ef15f4d_1_8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4" name="Google Shape;84;g2a92ef15f4d_1_8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g2a92ef15f4d_1_85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86" name="Google Shape;86;g2a92ef15f4d_1_85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7" name="Google Shape;87;g2a92ef15f4d_1_85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a92ef15f4d_1_28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Font typeface="Avenir"/>
              <a:buNone/>
              <a:defRPr sz="6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94" name="Google Shape;94;g2a92ef15f4d_1_28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Avenir"/>
              <a:buNone/>
              <a:defRPr sz="37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cxnSp>
        <p:nvCxnSpPr>
          <p:cNvPr id="95" name="Google Shape;95;g2a92ef15f4d_1_282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a92ef15f4d_1_28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8" name="Google Shape;98;g2a92ef15f4d_1_28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9" name="Google Shape;99;g2a92ef15f4d_1_286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92ef15f4d_1_290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a92ef15f4d_1_290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3" name="Google Shape;103;g2a92ef15f4d_1_290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4" name="Google Shape;104;g2a92ef15f4d_1_29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g2a92ef15f4d_1_29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06" name="Google Shape;106;g2a92ef15f4d_1_29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7" name="Google Shape;107;g2a92ef15f4d_1_29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ita Theme Builder" type="titleOnly">
  <p:cSld name="TITLE_ONLY"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a92ef15f4d_1_298"/>
          <p:cNvSpPr txBox="1">
            <a:spLocks noGrp="1"/>
          </p:cNvSpPr>
          <p:nvPr>
            <p:ph type="title"/>
          </p:nvPr>
        </p:nvSpPr>
        <p:spPr>
          <a:xfrm>
            <a:off x="1352233" y="1022000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Font typeface="Avenir"/>
              <a:buNone/>
              <a:defRPr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2a92ef15f4d_1_298"/>
          <p:cNvSpPr>
            <a:spLocks noGrp="1"/>
          </p:cNvSpPr>
          <p:nvPr>
            <p:ph type="pic" idx="2"/>
          </p:nvPr>
        </p:nvSpPr>
        <p:spPr>
          <a:xfrm>
            <a:off x="4800900" y="2411633"/>
            <a:ext cx="3424500" cy="28443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11" name="Google Shape;111;g2a92ef15f4d_1_298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2" name="Google Shape;112;g2a92ef15f4d_1_298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2a92ef15f4d_1_298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a92ef15f4d_1_304"/>
          <p:cNvSpPr txBox="1">
            <a:spLocks noGrp="1"/>
          </p:cNvSpPr>
          <p:nvPr>
            <p:ph type="title"/>
          </p:nvPr>
        </p:nvSpPr>
        <p:spPr>
          <a:xfrm>
            <a:off x="326800" y="0"/>
            <a:ext cx="11538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6" name="Google Shape;116;g2a92ef15f4d_1_30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7" name="Google Shape;117;g2a92ef15f4d_1_304"/>
          <p:cNvCxnSpPr/>
          <p:nvPr/>
        </p:nvCxnSpPr>
        <p:spPr>
          <a:xfrm rot="10800000">
            <a:off x="3325800" y="3458533"/>
            <a:ext cx="5540400" cy="372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8" name="Google Shape;118;g2a92ef15f4d_1_304"/>
          <p:cNvSpPr txBox="1"/>
          <p:nvPr/>
        </p:nvSpPr>
        <p:spPr>
          <a:xfrm>
            <a:off x="4286200" y="3762367"/>
            <a:ext cx="36195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Advisor Name</a:t>
            </a:r>
            <a:endParaRPr sz="2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92ef15f4d_1_30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2a92ef15f4d_1_309"/>
          <p:cNvSpPr txBox="1">
            <a:spLocks noGrp="1"/>
          </p:cNvSpPr>
          <p:nvPr>
            <p:ph type="title"/>
          </p:nvPr>
        </p:nvSpPr>
        <p:spPr>
          <a:xfrm>
            <a:off x="1192400" y="628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2" name="Google Shape;122;g2a92ef15f4d_1_309"/>
          <p:cNvSpPr txBox="1">
            <a:spLocks noGrp="1"/>
          </p:cNvSpPr>
          <p:nvPr>
            <p:ph type="subTitle" idx="1"/>
          </p:nvPr>
        </p:nvSpPr>
        <p:spPr>
          <a:xfrm>
            <a:off x="1274767" y="2673800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venir"/>
              <a:buNone/>
              <a:defRPr sz="21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23" name="Google Shape;123;g2a92ef15f4d_1_30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2a92ef15f4d_1_30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g2a92ef15f4d_1_309"/>
          <p:cNvSpPr>
            <a:spLocks noGrp="1"/>
          </p:cNvSpPr>
          <p:nvPr>
            <p:ph type="pic" idx="3"/>
          </p:nvPr>
        </p:nvSpPr>
        <p:spPr>
          <a:xfrm>
            <a:off x="6444600" y="896833"/>
            <a:ext cx="5398800" cy="506400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g2a92ef15f4d_1_309"/>
          <p:cNvSpPr>
            <a:spLocks noGrp="1"/>
          </p:cNvSpPr>
          <p:nvPr>
            <p:ph type="pic" idx="4"/>
          </p:nvPr>
        </p:nvSpPr>
        <p:spPr>
          <a:xfrm>
            <a:off x="9831633" y="5630500"/>
            <a:ext cx="2074800" cy="8415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g2a92ef15f4d_1_309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28" name="Google Shape;128;g2a92ef15f4d_1_309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9" name="Google Shape;129;g2a92ef15f4d_1_309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a92ef15f4d_1_320"/>
          <p:cNvSpPr txBox="1">
            <a:spLocks noGrp="1"/>
          </p:cNvSpPr>
          <p:nvPr>
            <p:ph type="body" idx="1"/>
          </p:nvPr>
        </p:nvSpPr>
        <p:spPr>
          <a:xfrm>
            <a:off x="1225233" y="1227533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venir"/>
              <a:buNone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</a:lstStyle>
          <a:p>
            <a:endParaRPr/>
          </a:p>
        </p:txBody>
      </p:sp>
      <p:cxnSp>
        <p:nvCxnSpPr>
          <p:cNvPr id="132" name="Google Shape;132;g2a92ef15f4d_1_32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3" name="Google Shape;133;g2a92ef15f4d_1_32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34" name="Google Shape;134;g2a92ef15f4d_1_32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92ef15f4d_1_3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g2a92ef15f4d_1_325"/>
          <p:cNvSpPr txBox="1">
            <a:spLocks noGrp="1"/>
          </p:cNvSpPr>
          <p:nvPr>
            <p:ph type="title"/>
          </p:nvPr>
        </p:nvSpPr>
        <p:spPr>
          <a:xfrm>
            <a:off x="4400" y="13400"/>
            <a:ext cx="12192000" cy="684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pic>
        <p:nvPicPr>
          <p:cNvPr id="138" name="Google Shape;138;g2a92ef15f4d_1_325"/>
          <p:cNvPicPr preferRelativeResize="0"/>
          <p:nvPr/>
        </p:nvPicPr>
        <p:blipFill rotWithShape="1">
          <a:blip r:embed="rId2">
            <a:alphaModFix/>
          </a:blip>
          <a:srcRect l="16594" t="37227" r="14520" b="39648"/>
          <a:stretch/>
        </p:blipFill>
        <p:spPr>
          <a:xfrm>
            <a:off x="2545850" y="2333400"/>
            <a:ext cx="7109100" cy="2386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67" y="821333"/>
            <a:ext cx="2696028" cy="217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g2a92ef15f4d_1_3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56300" y="3857617"/>
            <a:ext cx="1311733" cy="1809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409517" y="3588750"/>
            <a:ext cx="1878500" cy="1921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9162332" y="1135470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6549995">
            <a:off x="6613643" y="828143"/>
            <a:ext cx="1675788" cy="1714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2798999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165738" flipH="1">
            <a:off x="6777966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634262" flipH="1">
            <a:off x="3869032" y="689103"/>
            <a:ext cx="2657168" cy="2145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TITLE_AND_BODY_1">
    <p:bg>
      <p:bgPr>
        <a:solidFill>
          <a:schemeClr val="dk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g2a92ef15f4d_1_337"/>
          <p:cNvPicPr preferRelativeResize="0"/>
          <p:nvPr/>
        </p:nvPicPr>
        <p:blipFill rotWithShape="1">
          <a:blip r:embed="rId2">
            <a:alphaModFix/>
          </a:blip>
          <a:srcRect l="-4080" t="-33685" r="4079" b="60820"/>
          <a:stretch/>
        </p:blipFill>
        <p:spPr>
          <a:xfrm>
            <a:off x="-161933" y="-5132900"/>
            <a:ext cx="11263833" cy="8207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g2a92ef15f4d_1_337"/>
          <p:cNvPicPr preferRelativeResize="0"/>
          <p:nvPr/>
        </p:nvPicPr>
        <p:blipFill rotWithShape="1">
          <a:blip r:embed="rId2">
            <a:alphaModFix/>
          </a:blip>
          <a:srcRect l="14771" t="38351" r="12786" b="38210"/>
          <a:stretch/>
        </p:blipFill>
        <p:spPr>
          <a:xfrm>
            <a:off x="1493300" y="2142401"/>
            <a:ext cx="7953369" cy="257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g2a92ef15f4d_1_3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39933" y="4021700"/>
            <a:ext cx="6197600" cy="500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0599" y="-866732"/>
            <a:ext cx="2338932" cy="3226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g2a92ef15f4d_1_3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97383" y="-716800"/>
            <a:ext cx="3898900" cy="398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47835" y="4715601"/>
            <a:ext cx="2338932" cy="3226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Slide">
  <p:cSld name="Blue Slide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2a92ef15f4d_1_3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6451" y="657196"/>
            <a:ext cx="51016" cy="5543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2a92ef15f4d_1_344" descr="Logo,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5503" t="39814" r="14217" b="40626"/>
          <a:stretch/>
        </p:blipFill>
        <p:spPr>
          <a:xfrm>
            <a:off x="9967924" y="55669"/>
            <a:ext cx="2161461" cy="601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g2a92ef15f4d_1_344" descr="A picture containing outdoor object, honeycomb, wasp's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79016" y="5229661"/>
            <a:ext cx="2161461" cy="1744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a92ef15f4d_1_348"/>
          <p:cNvSpPr txBox="1">
            <a:spLocks noGrp="1"/>
          </p:cNvSpPr>
          <p:nvPr>
            <p:ph type="title"/>
          </p:nvPr>
        </p:nvSpPr>
        <p:spPr>
          <a:xfrm>
            <a:off x="6365765" y="2915029"/>
            <a:ext cx="5621100" cy="5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75" rIns="45700" bIns="22875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0" name="Google Shape;160;g2a92ef15f4d_1_348"/>
          <p:cNvSpPr txBox="1">
            <a:spLocks noGrp="1"/>
          </p:cNvSpPr>
          <p:nvPr>
            <p:ph type="sldNum" idx="12"/>
          </p:nvPr>
        </p:nvSpPr>
        <p:spPr>
          <a:xfrm>
            <a:off x="5985419" y="6489842"/>
            <a:ext cx="216300" cy="2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b" anchorCtr="0">
            <a:sp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g2a92ef15f4d_1_348" descr="A picture containing object, honeycomb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13851" y="-111113"/>
            <a:ext cx="973550" cy="1343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g2a92ef15f4d_1_348" descr="A picture containing object, honeycomb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2a92ef15f4d_1_348" descr="A close up of a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791694">
            <a:off x="10559976" y="-639533"/>
            <a:ext cx="2378324" cy="1920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2a92ef15f4d_1_34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51754" y="2647904"/>
            <a:ext cx="60960" cy="156219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2a92ef15f4d_1_348"/>
          <p:cNvSpPr txBox="1">
            <a:spLocks noGrp="1"/>
          </p:cNvSpPr>
          <p:nvPr>
            <p:ph type="body" idx="1"/>
          </p:nvPr>
        </p:nvSpPr>
        <p:spPr>
          <a:xfrm>
            <a:off x="6365764" y="3569043"/>
            <a:ext cx="52755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t" anchorCtr="0">
            <a:normAutofit/>
          </a:bodyPr>
          <a:lstStyle>
            <a:lvl1pPr marL="457200" marR="0" lvl="0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2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pic>
        <p:nvPicPr>
          <p:cNvPr id="166" name="Google Shape;166;g2a92ef15f4d_1_348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 l="15503" t="39814" r="14217" b="40626"/>
          <a:stretch/>
        </p:blipFill>
        <p:spPr>
          <a:xfrm>
            <a:off x="897108" y="2828874"/>
            <a:ext cx="4312848" cy="1200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273EA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92ef15f4d_1_27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venir"/>
              <a:buNone/>
              <a:defRPr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g2a92ef15f4d_1_27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g2a92ef15f4d_1_27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52160" y="2647904"/>
            <a:ext cx="60960" cy="156219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"/>
          <p:cNvSpPr txBox="1"/>
          <p:nvPr/>
        </p:nvSpPr>
        <p:spPr>
          <a:xfrm>
            <a:off x="6365765" y="2954370"/>
            <a:ext cx="5305011" cy="949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Third </a:t>
            </a:r>
            <a:r>
              <a:rPr lang="en-US" sz="3200" b="1" dirty="0">
                <a:solidFill>
                  <a:schemeClr val="tx2"/>
                </a:solidFill>
              </a:rPr>
              <a:t>Party </a:t>
            </a: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Authorization </a:t>
            </a:r>
          </a:p>
          <a:p>
            <a:r>
              <a:rPr lang="en-US" sz="1600" b="1" dirty="0">
                <a:solidFill>
                  <a:srgbClr val="FFFFFF"/>
                </a:solidFill>
              </a:rPr>
              <a:t>Jan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2024</a:t>
            </a:r>
            <a:endParaRPr sz="1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" descr="Logo, company nam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63238" y="327660"/>
            <a:ext cx="6202680" cy="6202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" descr="A picture containing object, honeycomb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13852" y="-111113"/>
            <a:ext cx="973550" cy="1343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" descr="A picture containing object, honeycomb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" descr="A close up of a nest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 rot="1791695">
            <a:off x="10559975" y="-639533"/>
            <a:ext cx="2378326" cy="1920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5B235A31-36AB-A6E6-2288-A89AE4453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65" y="1764121"/>
            <a:ext cx="4639322" cy="362000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454ED6A-000D-BE0C-F6BE-AF6826563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0715" y="2764385"/>
            <a:ext cx="4143953" cy="261974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5504161" y="788597"/>
            <a:ext cx="2225818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828188" y="1599302"/>
            <a:ext cx="4788882" cy="74797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1266690" y="4202950"/>
            <a:ext cx="29530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(Same form, for Limited &amp; Full)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E54AE9D-35CB-DF0C-AB66-A3599EDA034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065029" y="1599302"/>
            <a:ext cx="2552041" cy="246365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00C7A0-D7AC-8CFE-BCC0-FDB49CBAF2BD}"/>
              </a:ext>
            </a:extLst>
          </p:cNvPr>
          <p:cNvCxnSpPr>
            <a:cxnSpLocks/>
          </p:cNvCxnSpPr>
          <p:nvPr/>
        </p:nvCxnSpPr>
        <p:spPr>
          <a:xfrm>
            <a:off x="6622466" y="3318553"/>
            <a:ext cx="478249" cy="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C63E145-DBC2-51CD-3028-2429A1107F2D}"/>
              </a:ext>
            </a:extLst>
          </p:cNvPr>
          <p:cNvCxnSpPr>
            <a:cxnSpLocks/>
          </p:cNvCxnSpPr>
          <p:nvPr/>
        </p:nvCxnSpPr>
        <p:spPr>
          <a:xfrm>
            <a:off x="6622465" y="4262804"/>
            <a:ext cx="478249" cy="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2CBC00-14DA-BA53-8DB0-A91E15508D60}"/>
              </a:ext>
            </a:extLst>
          </p:cNvPr>
          <p:cNvSpPr txBox="1"/>
          <p:nvPr/>
        </p:nvSpPr>
        <p:spPr>
          <a:xfrm>
            <a:off x="6961723" y="2562879"/>
            <a:ext cx="32241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Choose Limited or Full on the form.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4173EE-5D02-B094-8EAF-AF1E24C70CF2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911A895-8BAD-01D3-20E2-6E52EFF4B38B}"/>
              </a:ext>
            </a:extLst>
          </p:cNvPr>
          <p:cNvSpPr txBox="1"/>
          <p:nvPr/>
        </p:nvSpPr>
        <p:spPr>
          <a:xfrm>
            <a:off x="650230" y="245298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8A3AA9-8B4E-FD35-922F-06E41291B655}"/>
              </a:ext>
            </a:extLst>
          </p:cNvPr>
          <p:cNvSpPr txBox="1"/>
          <p:nvPr/>
        </p:nvSpPr>
        <p:spPr>
          <a:xfrm>
            <a:off x="451965" y="6078032"/>
            <a:ext cx="6121649" cy="523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3"/>
                </a:solidFill>
              </a:rPr>
              <a:t>Do not use this LPOA for third party access. It is meant to authorize an Investment Advisor like Capita, not their family member or friend.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1C1A39C-18A1-BE71-7585-88F39B788822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2846895" y="5122432"/>
            <a:ext cx="665895" cy="95560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06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10DE576-CFFE-6879-4ECA-49705672A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14" y="1847559"/>
            <a:ext cx="4753638" cy="44106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7487751" y="810844"/>
            <a:ext cx="1338606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762812" y="1621549"/>
            <a:ext cx="6394242" cy="433494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529892" y="312122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962BB7-008E-A834-B1ED-3A24CEC4503D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0AA469D-A69F-212D-BF6A-52A35A23280E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357889" y="1621549"/>
            <a:ext cx="5799165" cy="327096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7CD2A2-EEDC-F184-D327-C36496A9EC8B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432874" y="1621549"/>
            <a:ext cx="6724180" cy="1432736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2CF7317-5F14-69D4-B251-BD3C49DB99B3}"/>
              </a:ext>
            </a:extLst>
          </p:cNvPr>
          <p:cNvSpPr txBox="1"/>
          <p:nvPr/>
        </p:nvSpPr>
        <p:spPr>
          <a:xfrm>
            <a:off x="2804257" y="4847506"/>
            <a:ext cx="369134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This form for all States except NY &amp; PA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681E40F3-FBF9-51D2-E78D-F2465833E196}"/>
              </a:ext>
            </a:extLst>
          </p:cNvPr>
          <p:cNvSpPr/>
          <p:nvPr/>
        </p:nvSpPr>
        <p:spPr>
          <a:xfrm>
            <a:off x="5993118" y="4690872"/>
            <a:ext cx="1335801" cy="1566255"/>
          </a:xfrm>
          <a:prstGeom prst="rightBrace">
            <a:avLst>
              <a:gd name="adj1" fmla="val 10074"/>
              <a:gd name="adj2" fmla="val 50000"/>
            </a:avLst>
          </a:prstGeom>
          <a:ln w="762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U-Turn 34">
            <a:extLst>
              <a:ext uri="{FF2B5EF4-FFF2-40B4-BE49-F238E27FC236}">
                <a16:creationId xmlns:a16="http://schemas.microsoft.com/office/drawing/2014/main" id="{5823BA55-E7FD-E1CB-A979-009B93A3A1DA}"/>
              </a:ext>
            </a:extLst>
          </p:cNvPr>
          <p:cNvSpPr/>
          <p:nvPr/>
        </p:nvSpPr>
        <p:spPr>
          <a:xfrm rot="6673371">
            <a:off x="7342752" y="4554181"/>
            <a:ext cx="1886636" cy="1238002"/>
          </a:xfrm>
          <a:prstGeom prst="uturnArrow">
            <a:avLst>
              <a:gd name="adj1" fmla="val 7104"/>
              <a:gd name="adj2" fmla="val 25000"/>
              <a:gd name="adj3" fmla="val 25000"/>
              <a:gd name="adj4" fmla="val 65473"/>
              <a:gd name="adj5" fmla="val 10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3B8106-C536-6A0D-5BCD-B860BF824010}"/>
              </a:ext>
            </a:extLst>
          </p:cNvPr>
          <p:cNvSpPr txBox="1"/>
          <p:nvPr/>
        </p:nvSpPr>
        <p:spPr>
          <a:xfrm>
            <a:off x="7462716" y="2133531"/>
            <a:ext cx="3743965" cy="3046988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Use these three forms when you </a:t>
            </a:r>
            <a:r>
              <a:rPr lang="en-US" sz="1600" b="1" u="sng" dirty="0">
                <a:solidFill>
                  <a:schemeClr val="bg1"/>
                </a:solidFill>
              </a:rPr>
              <a:t>do not have</a:t>
            </a:r>
            <a:r>
              <a:rPr lang="en-US" sz="1600" b="1" dirty="0">
                <a:solidFill>
                  <a:schemeClr val="bg1"/>
                </a:solidFill>
              </a:rPr>
              <a:t> a fully executed durable power of attorney document from an estate planner.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You can authorize an individual to have all the same rights as a fully executed durable POA without the official legal document.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This only applies to their account with Schwab.</a:t>
            </a:r>
          </a:p>
        </p:txBody>
      </p:sp>
    </p:spTree>
    <p:extLst>
      <p:ext uri="{BB962C8B-B14F-4D97-AF65-F5344CB8AC3E}">
        <p14:creationId xmlns:p14="http://schemas.microsoft.com/office/powerpoint/2010/main" val="145894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10DE576-CFFE-6879-4ECA-49705672A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14" y="1847559"/>
            <a:ext cx="4753638" cy="44106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8676610" y="803006"/>
            <a:ext cx="1338606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952430" y="1613711"/>
            <a:ext cx="7393483" cy="46948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529892" y="312122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962BB7-008E-A834-B1ED-3A24CEC4503D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0AA469D-A69F-212D-BF6A-52A35A23280E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3900740" y="1613711"/>
            <a:ext cx="5445173" cy="2629105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7CD2A2-EEDC-F184-D327-C36496A9EC8B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988166" y="1613711"/>
            <a:ext cx="7357747" cy="153092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2CF7317-5F14-69D4-B251-BD3C49DB99B3}"/>
              </a:ext>
            </a:extLst>
          </p:cNvPr>
          <p:cNvSpPr txBox="1"/>
          <p:nvPr/>
        </p:nvSpPr>
        <p:spPr>
          <a:xfrm>
            <a:off x="2426598" y="4464262"/>
            <a:ext cx="390012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To add an existing Durable POA to Schwab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5" name="Arrow: U-Turn 34">
            <a:extLst>
              <a:ext uri="{FF2B5EF4-FFF2-40B4-BE49-F238E27FC236}">
                <a16:creationId xmlns:a16="http://schemas.microsoft.com/office/drawing/2014/main" id="{5823BA55-E7FD-E1CB-A979-009B93A3A1DA}"/>
              </a:ext>
            </a:extLst>
          </p:cNvPr>
          <p:cNvSpPr/>
          <p:nvPr/>
        </p:nvSpPr>
        <p:spPr>
          <a:xfrm rot="7846692">
            <a:off x="6443173" y="4168177"/>
            <a:ext cx="1834170" cy="1334890"/>
          </a:xfrm>
          <a:prstGeom prst="uturnArrow">
            <a:avLst>
              <a:gd name="adj1" fmla="val 7104"/>
              <a:gd name="adj2" fmla="val 25000"/>
              <a:gd name="adj3" fmla="val 25000"/>
              <a:gd name="adj4" fmla="val 65473"/>
              <a:gd name="adj5" fmla="val 10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3B8106-C536-6A0D-5BCD-B860BF824010}"/>
              </a:ext>
            </a:extLst>
          </p:cNvPr>
          <p:cNvSpPr txBox="1"/>
          <p:nvPr/>
        </p:nvSpPr>
        <p:spPr>
          <a:xfrm>
            <a:off x="7167632" y="3391184"/>
            <a:ext cx="3743965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Remember…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Use this shorter form when you </a:t>
            </a:r>
            <a:r>
              <a:rPr lang="en-US" sz="1600" b="1" u="sng" dirty="0">
                <a:solidFill>
                  <a:schemeClr val="bg1"/>
                </a:solidFill>
              </a:rPr>
              <a:t>already have</a:t>
            </a:r>
            <a:r>
              <a:rPr lang="en-US" sz="1600" b="1" dirty="0">
                <a:solidFill>
                  <a:schemeClr val="bg1"/>
                </a:solidFill>
              </a:rPr>
              <a:t> a fully executed durable power of attorney document from an estate planner.</a:t>
            </a:r>
          </a:p>
        </p:txBody>
      </p:sp>
    </p:spTree>
    <p:extLst>
      <p:ext uri="{BB962C8B-B14F-4D97-AF65-F5344CB8AC3E}">
        <p14:creationId xmlns:p14="http://schemas.microsoft.com/office/powerpoint/2010/main" val="601603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Third </a:t>
            </a:r>
            <a:r>
              <a:rPr lang="en-US" sz="3200" b="1" dirty="0">
                <a:solidFill>
                  <a:schemeClr val="tx2"/>
                </a:solidFill>
              </a:rPr>
              <a:t>Party </a:t>
            </a: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Authorization Matrix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700167"/>
              </p:ext>
            </p:extLst>
          </p:nvPr>
        </p:nvGraphicFramePr>
        <p:xfrm>
          <a:off x="561594" y="787723"/>
          <a:ext cx="11068811" cy="5593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449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086834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216152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1133856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52781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8795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83449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Full</a:t>
                      </a:r>
                    </a:p>
                    <a:p>
                      <a:pPr algn="ctr"/>
                      <a:r>
                        <a:rPr lang="en-US" sz="14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SCHW / Fidelity</a:t>
                      </a:r>
                    </a:p>
                    <a:p>
                      <a:pPr algn="ctr"/>
                      <a:r>
                        <a:rPr lang="en-US" sz="14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  <a:tr h="5083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Access/Discuss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94227"/>
                  </a:ext>
                </a:extLst>
              </a:tr>
              <a:tr h="4110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Trading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863026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Disburse Funds / Withdrawals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No</a:t>
                      </a:r>
                    </a:p>
                  </a:txBody>
                  <a:tcPr anchor="ctr">
                    <a:solidFill>
                      <a:srgbClr val="CBD5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42818"/>
                  </a:ext>
                </a:extLst>
              </a:tr>
              <a:tr h="78617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Update Account Information (Contact Info, address, phone number)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unless custodian restricts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885692"/>
                  </a:ext>
                </a:extLst>
              </a:tr>
              <a:tr h="5911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Change linked bank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071777"/>
                  </a:ext>
                </a:extLst>
              </a:tr>
              <a:tr h="4230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Change Beneficiaries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167641"/>
                  </a:ext>
                </a:extLst>
              </a:tr>
              <a:tr h="5911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Power Continues After Incapacity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but will need POA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400531"/>
                  </a:ext>
                </a:extLst>
              </a:tr>
              <a:tr h="83449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Account Type Restrictions (different rules based on account types)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  <a:p>
                      <a:pPr algn="ctr"/>
                      <a:r>
                        <a:rPr lang="en-US" sz="1400" dirty="0"/>
                        <a:t>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/>
                        <a:t>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681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14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 Joint IAA vs. Individual IAA</a:t>
            </a:r>
          </a:p>
        </p:txBody>
      </p:sp>
    </p:spTree>
    <p:extLst>
      <p:ext uri="{BB962C8B-B14F-4D97-AF65-F5344CB8AC3E}">
        <p14:creationId xmlns:p14="http://schemas.microsoft.com/office/powerpoint/2010/main" val="2530003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477BB3-9823-93A8-CA72-1EB33A27AB43}"/>
              </a:ext>
            </a:extLst>
          </p:cNvPr>
          <p:cNvSpPr txBox="1"/>
          <p:nvPr/>
        </p:nvSpPr>
        <p:spPr>
          <a:xfrm>
            <a:off x="1090168" y="1829930"/>
            <a:ext cx="821448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Discuss ALL accounts in HH (AR, PC, Ad Hoc)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Access account information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Change/Update some account information (Phone, Address, Contact info, etc.) </a:t>
            </a:r>
            <a:r>
              <a:rPr lang="en-US" sz="32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NOTE: No bene or bank info</a:t>
            </a:r>
            <a:endParaRPr lang="en-US" sz="3200" b="1" dirty="0">
              <a:solidFill>
                <a:schemeClr val="accent4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Discuss and provide trading instructions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61BFD-2F1C-EF9F-2E82-8BB9F89E5BE9}"/>
              </a:ext>
            </a:extLst>
          </p:cNvPr>
          <p:cNvSpPr txBox="1"/>
          <p:nvPr/>
        </p:nvSpPr>
        <p:spPr>
          <a:xfrm>
            <a:off x="1090168" y="682788"/>
            <a:ext cx="1064133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A Joint Investment Advisory Agreement (IAA)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u="sng" dirty="0">
                <a:solidFill>
                  <a:srgbClr val="FF9450"/>
                </a:solidFill>
              </a:rPr>
              <a:t>Allows</a:t>
            </a:r>
            <a:r>
              <a:rPr lang="en-US" sz="3200" b="1" dirty="0">
                <a:solidFill>
                  <a:srgbClr val="FF9450"/>
                </a:solidFill>
              </a:rPr>
              <a:t> These Activities: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4397F1-6969-A984-8263-2AFC9A91F62D}"/>
              </a:ext>
            </a:extLst>
          </p:cNvPr>
          <p:cNvSpPr txBox="1"/>
          <p:nvPr/>
        </p:nvSpPr>
        <p:spPr>
          <a:xfrm>
            <a:off x="1196623" y="1776984"/>
            <a:ext cx="8331199" cy="423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Withdraw or disburse funds from account (Must obtain verbal authorization from the account holder)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Execute or change beneficiary information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Change bank account information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Place any account type restrictions on account</a:t>
            </a:r>
            <a:endParaRPr lang="en-US" sz="32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B327-C038-401D-5824-A39F2CEAA167}"/>
              </a:ext>
            </a:extLst>
          </p:cNvPr>
          <p:cNvSpPr txBox="1"/>
          <p:nvPr/>
        </p:nvSpPr>
        <p:spPr>
          <a:xfrm>
            <a:off x="1196622" y="714268"/>
            <a:ext cx="98676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A Joint Investment Advisory Agreement (IAA)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u="sng" dirty="0">
                <a:solidFill>
                  <a:srgbClr val="FF9450"/>
                </a:solidFill>
              </a:rPr>
              <a:t>DOES NOT</a:t>
            </a:r>
            <a:r>
              <a:rPr lang="en-US" sz="3200" b="1" dirty="0">
                <a:solidFill>
                  <a:srgbClr val="FF9450"/>
                </a:solidFill>
              </a:rPr>
              <a:t> Allow These Activities:</a:t>
            </a:r>
          </a:p>
        </p:txBody>
      </p:sp>
    </p:spTree>
    <p:extLst>
      <p:ext uri="{BB962C8B-B14F-4D97-AF65-F5344CB8AC3E}">
        <p14:creationId xmlns:p14="http://schemas.microsoft.com/office/powerpoint/2010/main" val="31352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 Joint IAA vs. Individual IAA</a:t>
            </a:r>
            <a:br>
              <a:rPr lang="en-US" dirty="0"/>
            </a:br>
            <a:r>
              <a:rPr lang="en-US" sz="2700" dirty="0"/>
              <a:t>in conjunction with</a:t>
            </a:r>
            <a:br>
              <a:rPr lang="en-US" dirty="0"/>
            </a:br>
            <a:r>
              <a:rPr lang="en-US" dirty="0"/>
              <a:t>Custodian Authorization Levels</a:t>
            </a:r>
          </a:p>
        </p:txBody>
      </p:sp>
    </p:spTree>
    <p:extLst>
      <p:ext uri="{BB962C8B-B14F-4D97-AF65-F5344CB8AC3E}">
        <p14:creationId xmlns:p14="http://schemas.microsoft.com/office/powerpoint/2010/main" val="334778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In practice how does it work: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011252"/>
              </p:ext>
            </p:extLst>
          </p:nvPr>
        </p:nvGraphicFramePr>
        <p:xfrm>
          <a:off x="2432531" y="2459735"/>
          <a:ext cx="9299221" cy="4042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196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9130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  <a:tr h="36483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Access/Discuss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94227"/>
                  </a:ext>
                </a:extLst>
              </a:tr>
              <a:tr h="29498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Trading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863026"/>
                  </a:ext>
                </a:extLst>
              </a:tr>
              <a:tr h="43314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Disburse Funds / Withdrawals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No</a:t>
                      </a:r>
                    </a:p>
                  </a:txBody>
                  <a:tcPr anchor="ctr">
                    <a:solidFill>
                      <a:srgbClr val="CBD5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42818"/>
                  </a:ext>
                </a:extLst>
              </a:tr>
              <a:tr h="57027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Update Account Information (Contact Info, address, phone number)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Yes, unless custodian restricts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885692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Change linked bank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071777"/>
                  </a:ext>
                </a:extLst>
              </a:tr>
              <a:tr h="30362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Change Beneficiaries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167641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Power Continues After Incapacity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Yes, but will need POA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400531"/>
                  </a:ext>
                </a:extLst>
              </a:tr>
              <a:tr h="59893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Account Type Restrictions (different rules based on account types)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 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Yes 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6817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C514F7B-30C0-1784-3EE2-7CB696F4899F}"/>
              </a:ext>
            </a:extLst>
          </p:cNvPr>
          <p:cNvSpPr txBox="1"/>
          <p:nvPr/>
        </p:nvSpPr>
        <p:spPr>
          <a:xfrm>
            <a:off x="7432548" y="1203204"/>
            <a:ext cx="10789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9450"/>
                </a:solidFill>
              </a:rPr>
              <a:t>LTA is probably not helpful for Capita. A Joint IAA is the same.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D241E-3B72-968A-5D7C-CB86065B98C0}"/>
              </a:ext>
            </a:extLst>
          </p:cNvPr>
          <p:cNvSpPr txBox="1"/>
          <p:nvPr/>
        </p:nvSpPr>
        <p:spPr>
          <a:xfrm>
            <a:off x="5291328" y="1110872"/>
            <a:ext cx="10789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bg1"/>
                </a:solidFill>
              </a:rPr>
              <a:t>View Access if they want to see everything in one login in Schwab.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4A07C2-9EE9-8C73-37B0-E87130BCA549}"/>
              </a:ext>
            </a:extLst>
          </p:cNvPr>
          <p:cNvSpPr txBox="1"/>
          <p:nvPr/>
        </p:nvSpPr>
        <p:spPr>
          <a:xfrm>
            <a:off x="6370320" y="1444072"/>
            <a:ext cx="107899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tx1"/>
                </a:solidFill>
              </a:rPr>
              <a:t>Works for most things until they want to withdraw $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9318E8-6F90-4C54-4F8D-45CB4DD2C615}"/>
              </a:ext>
            </a:extLst>
          </p:cNvPr>
          <p:cNvSpPr txBox="1"/>
          <p:nvPr/>
        </p:nvSpPr>
        <p:spPr>
          <a:xfrm>
            <a:off x="8398258" y="1572301"/>
            <a:ext cx="10789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bg1"/>
                </a:solidFill>
              </a:rPr>
              <a:t>FTA is the minimum to request withdrawals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577A19-95EC-B94E-9507-D62CF084A19A}"/>
              </a:ext>
            </a:extLst>
          </p:cNvPr>
          <p:cNvSpPr txBox="1"/>
          <p:nvPr/>
        </p:nvSpPr>
        <p:spPr>
          <a:xfrm>
            <a:off x="9477250" y="1239100"/>
            <a:ext cx="10789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tx1"/>
                </a:solidFill>
              </a:rPr>
              <a:t>Works like a Durable POA but with only the Schwab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B9CC6C-A878-8B76-E940-7F0179C422B3}"/>
              </a:ext>
            </a:extLst>
          </p:cNvPr>
          <p:cNvSpPr txBox="1"/>
          <p:nvPr/>
        </p:nvSpPr>
        <p:spPr>
          <a:xfrm>
            <a:off x="10630180" y="1074740"/>
            <a:ext cx="10789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9450"/>
                </a:solidFill>
              </a:rPr>
              <a:t>Attorney Drafted POA applied to Custodian with shorter form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CE5801-4D38-AAD1-10AA-D1B784EA7E48}"/>
              </a:ext>
            </a:extLst>
          </p:cNvPr>
          <p:cNvSpPr txBox="1"/>
          <p:nvPr/>
        </p:nvSpPr>
        <p:spPr>
          <a:xfrm>
            <a:off x="253489" y="1572301"/>
            <a:ext cx="17886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accent6"/>
                </a:solidFill>
              </a:rPr>
              <a:t>Most of the time we will be able to change contact info in Salesforce and at the custodian, but if a signature is required, this flips to a “No” and the owner must sign.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E1A59A-A721-A6EC-2BFA-A478CE164A0D}"/>
              </a:ext>
            </a:extLst>
          </p:cNvPr>
          <p:cNvCxnSpPr/>
          <p:nvPr/>
        </p:nvCxnSpPr>
        <p:spPr>
          <a:xfrm>
            <a:off x="1997124" y="2577035"/>
            <a:ext cx="4333798" cy="17850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8D3CA90-41CE-E0A4-93CB-A4F61C02D6AE}"/>
              </a:ext>
            </a:extLst>
          </p:cNvPr>
          <p:cNvSpPr txBox="1"/>
          <p:nvPr/>
        </p:nvSpPr>
        <p:spPr>
          <a:xfrm>
            <a:off x="164819" y="4443302"/>
            <a:ext cx="19565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accent6"/>
                </a:solidFill>
              </a:rPr>
              <a:t>If a spouse is experiencing incapacity, the Joint IAA powers remain, (discuss &amp; trade), but it is time to get a POA because a withdrawal will eventually be needed.  A Joint IAA does not authorize a withdrawal.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628756F-EE0E-F772-EF2C-87BD6056C1CD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2121407" y="5412798"/>
            <a:ext cx="4209515" cy="2791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28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687998"/>
              </p:ext>
            </p:extLst>
          </p:nvPr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FE371FA2-F1F2-CFA2-0E26-87DD79C2D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40" y="3157978"/>
            <a:ext cx="5291612" cy="269639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9ACDA73-9DF5-F595-F963-33C5153CBBD6}"/>
              </a:ext>
            </a:extLst>
          </p:cNvPr>
          <p:cNvSpPr/>
          <p:nvPr/>
        </p:nvSpPr>
        <p:spPr>
          <a:xfrm>
            <a:off x="2196445" y="791852"/>
            <a:ext cx="1263192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FD1BBBB-B53C-8B77-C1B0-67396B29BB1F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2828041" y="1602557"/>
            <a:ext cx="464296" cy="272340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5C5855-15ED-5B55-2842-659436C5B4D4}"/>
              </a:ext>
            </a:extLst>
          </p:cNvPr>
          <p:cNvSpPr txBox="1"/>
          <p:nvPr/>
        </p:nvSpPr>
        <p:spPr>
          <a:xfrm>
            <a:off x="2938877" y="4311024"/>
            <a:ext cx="248153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Only one signature here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C3D5E7C-D13D-5617-0187-4E08186A0C54}"/>
              </a:ext>
            </a:extLst>
          </p:cNvPr>
          <p:cNvSpPr/>
          <p:nvPr/>
        </p:nvSpPr>
        <p:spPr>
          <a:xfrm>
            <a:off x="4441841" y="800092"/>
            <a:ext cx="1263192" cy="81070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207B022-AF91-E306-B965-0D27DFFEA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0356" y="3157978"/>
            <a:ext cx="5291612" cy="269639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787745A-BC00-C2B3-319B-B8BE47181335}"/>
              </a:ext>
            </a:extLst>
          </p:cNvPr>
          <p:cNvSpPr txBox="1"/>
          <p:nvPr/>
        </p:nvSpPr>
        <p:spPr>
          <a:xfrm>
            <a:off x="8899665" y="4352286"/>
            <a:ext cx="2685877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</a:rPr>
              <a:t>Both Spouses/Partners Sign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5F63C8A-ECA4-E2E2-692F-D01CED4FE323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5073437" y="1610797"/>
            <a:ext cx="3826228" cy="271516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2C00DC5-F6D9-B4F1-319E-861D3C9D980E}"/>
              </a:ext>
            </a:extLst>
          </p:cNvPr>
          <p:cNvSpPr txBox="1"/>
          <p:nvPr/>
        </p:nvSpPr>
        <p:spPr>
          <a:xfrm>
            <a:off x="8899665" y="4795552"/>
            <a:ext cx="2685877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Both Spouses/Partners Sign</a:t>
            </a:r>
          </a:p>
        </p:txBody>
      </p:sp>
    </p:spTree>
    <p:extLst>
      <p:ext uri="{BB962C8B-B14F-4D97-AF65-F5344CB8AC3E}">
        <p14:creationId xmlns:p14="http://schemas.microsoft.com/office/powerpoint/2010/main" val="779456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183F3C40-DA8F-EB68-C086-3D09F4154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046" y="2005328"/>
            <a:ext cx="4848902" cy="334374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3322598" y="788597"/>
            <a:ext cx="1263192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350852" cy="57899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6640833" y="4726140"/>
            <a:ext cx="300592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(This is the form at Schwab)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3BD497-8BF9-1BAC-F0AF-2FE5DC6C694E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520861" cy="154925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766DAF7-E99C-842E-7F66-6997E3455B55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825904" cy="293499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E3FD34D-91E5-FA8F-BFFF-2E88F119E72F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AA84447-EA68-7479-5077-BA3F162E0C6B}"/>
              </a:ext>
            </a:extLst>
          </p:cNvPr>
          <p:cNvSpPr txBox="1"/>
          <p:nvPr/>
        </p:nvSpPr>
        <p:spPr>
          <a:xfrm>
            <a:off x="6640833" y="3271565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</p:spTree>
    <p:extLst>
      <p:ext uri="{BB962C8B-B14F-4D97-AF65-F5344CB8AC3E}">
        <p14:creationId xmlns:p14="http://schemas.microsoft.com/office/powerpoint/2010/main" val="317621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F3F5F5"/>
      </a:dk2>
      <a:lt2>
        <a:srgbClr val="EEEEEE"/>
      </a:lt2>
      <a:accent1>
        <a:srgbClr val="0273EA"/>
      </a:accent1>
      <a:accent2>
        <a:srgbClr val="0138A7"/>
      </a:accent2>
      <a:accent3>
        <a:srgbClr val="D8410B"/>
      </a:accent3>
      <a:accent4>
        <a:srgbClr val="FF9300"/>
      </a:accent4>
      <a:accent5>
        <a:srgbClr val="0273EA"/>
      </a:accent5>
      <a:accent6>
        <a:srgbClr val="F0D25B"/>
      </a:accent6>
      <a:hlink>
        <a:srgbClr val="F3F5F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882</Words>
  <Application>Microsoft Office PowerPoint</Application>
  <PresentationFormat>Widescreen</PresentationFormat>
  <Paragraphs>246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Avenir</vt:lpstr>
      <vt:lpstr>Calibri</vt:lpstr>
      <vt:lpstr>Office Theme</vt:lpstr>
      <vt:lpstr>Simple Light</vt:lpstr>
      <vt:lpstr>PowerPoint Presentation</vt:lpstr>
      <vt:lpstr>PowerPoint Presentation</vt:lpstr>
      <vt:lpstr>Capita Joint IAA vs. Individual IAA</vt:lpstr>
      <vt:lpstr>PowerPoint Presentation</vt:lpstr>
      <vt:lpstr>PowerPoint Presentation</vt:lpstr>
      <vt:lpstr>Capita Joint IAA vs. Individual IAA in conjunction with Custodian Authorization Levels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Watko</dc:creator>
  <cp:lastModifiedBy>Zacc Call</cp:lastModifiedBy>
  <cp:revision>5</cp:revision>
  <dcterms:created xsi:type="dcterms:W3CDTF">2023-12-01T17:19:38Z</dcterms:created>
  <dcterms:modified xsi:type="dcterms:W3CDTF">2024-01-07T00:37:26Z</dcterms:modified>
</cp:coreProperties>
</file>