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00" r:id="rId2"/>
    <p:sldId id="257" r:id="rId3"/>
    <p:sldId id="380" r:id="rId4"/>
    <p:sldId id="381" r:id="rId5"/>
    <p:sldId id="382" r:id="rId6"/>
    <p:sldId id="372" r:id="rId7"/>
    <p:sldId id="338" r:id="rId8"/>
    <p:sldId id="377" r:id="rId9"/>
    <p:sldId id="358" r:id="rId10"/>
    <p:sldId id="268" r:id="rId11"/>
    <p:sldId id="374" r:id="rId12"/>
    <p:sldId id="347" r:id="rId13"/>
    <p:sldId id="355" r:id="rId14"/>
    <p:sldId id="376" r:id="rId15"/>
    <p:sldId id="361" r:id="rId16"/>
    <p:sldId id="379" r:id="rId17"/>
    <p:sldId id="378" r:id="rId18"/>
    <p:sldId id="365" r:id="rId19"/>
    <p:sldId id="364" r:id="rId20"/>
    <p:sldId id="375" r:id="rId21"/>
    <p:sldId id="384" r:id="rId22"/>
    <p:sldId id="383" r:id="rId23"/>
    <p:sldId id="296"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84B6"/>
    <a:srgbClr val="C56B11"/>
    <a:srgbClr val="007A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85248"/>
  </p:normalViewPr>
  <p:slideViewPr>
    <p:cSldViewPr snapToGrid="0" showGuides="1">
      <p:cViewPr varScale="1">
        <p:scale>
          <a:sx n="103" d="100"/>
          <a:sy n="103" d="100"/>
        </p:scale>
        <p:origin x="984" y="184"/>
      </p:cViewPr>
      <p:guideLst>
        <p:guide orient="horz" pos="2160"/>
        <p:guide pos="3840"/>
      </p:guideLst>
    </p:cSldViewPr>
  </p:slideViewPr>
  <p:notesTextViewPr>
    <p:cViewPr>
      <p:scale>
        <a:sx n="1" d="1"/>
        <a:sy n="1" d="1"/>
      </p:scale>
      <p:origin x="0" y="0"/>
    </p:cViewPr>
  </p:notesTextViewPr>
  <p:notesViewPr>
    <p:cSldViewPr snapToGrid="0" showGuides="1">
      <p:cViewPr varScale="1">
        <p:scale>
          <a:sx n="112" d="100"/>
          <a:sy n="112" d="100"/>
        </p:scale>
        <p:origin x="4773" y="3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8AF70A90-CA7E-49EB-AB17-C37FEDD075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a:extLst>
              <a:ext uri="{FF2B5EF4-FFF2-40B4-BE49-F238E27FC236}">
                <a16:creationId xmlns:a16="http://schemas.microsoft.com/office/drawing/2014/main" id="{5A7711EA-1FBE-4E98-9D43-C2D65C45D0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8ABEA4-9216-4FDF-AAE1-D8632908A8EC}" type="datetimeFigureOut">
              <a:rPr lang="de-CH" smtClean="0"/>
              <a:t>12.07.23</a:t>
            </a:fld>
            <a:endParaRPr lang="de-CH"/>
          </a:p>
        </p:txBody>
      </p:sp>
      <p:sp>
        <p:nvSpPr>
          <p:cNvPr id="4" name="Fußzeilenplatzhalter 3">
            <a:extLst>
              <a:ext uri="{FF2B5EF4-FFF2-40B4-BE49-F238E27FC236}">
                <a16:creationId xmlns:a16="http://schemas.microsoft.com/office/drawing/2014/main" id="{82CCD3C8-8930-4E0E-A891-B770724F2BD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a:extLst>
              <a:ext uri="{FF2B5EF4-FFF2-40B4-BE49-F238E27FC236}">
                <a16:creationId xmlns:a16="http://schemas.microsoft.com/office/drawing/2014/main" id="{A7798FB5-86BC-42DA-9D05-F96D484814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685DCD-866D-47AE-A236-118539F53379}" type="slidenum">
              <a:rPr lang="de-CH" smtClean="0"/>
              <a:t>‹#›</a:t>
            </a:fld>
            <a:endParaRPr lang="de-CH"/>
          </a:p>
        </p:txBody>
      </p:sp>
    </p:spTree>
    <p:extLst>
      <p:ext uri="{BB962C8B-B14F-4D97-AF65-F5344CB8AC3E}">
        <p14:creationId xmlns:p14="http://schemas.microsoft.com/office/powerpoint/2010/main" val="1423227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8A90D-FE7E-41AF-B03D-808D82937CB9}" type="datetimeFigureOut">
              <a:rPr lang="de-CH" smtClean="0"/>
              <a:t>12.07.23</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5DDFD-030C-4D5A-B33E-3A7E7538D2BE}" type="slidenum">
              <a:rPr lang="de-CH" smtClean="0"/>
              <a:t>‹#›</a:t>
            </a:fld>
            <a:endParaRPr lang="de-CH"/>
          </a:p>
        </p:txBody>
      </p:sp>
    </p:spTree>
    <p:extLst>
      <p:ext uri="{BB962C8B-B14F-4D97-AF65-F5344CB8AC3E}">
        <p14:creationId xmlns:p14="http://schemas.microsoft.com/office/powerpoint/2010/main" val="44149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ocean is a beast – anomalies in SSTs drive global temperature variability: El Nino years are warmer than La Nina years. Because we know this region is so important for global temperatures, my work started off being called ...</a:t>
            </a:r>
          </a:p>
          <a:p>
            <a:endParaRPr/>
          </a:p>
        </p:txBody>
      </p:sp>
      <p:sp>
        <p:nvSpPr>
          <p:cNvPr id="4" name="Slide Number Placeholder 3"/>
          <p:cNvSpPr>
            <a:spLocks noGrp="1"/>
          </p:cNvSpPr>
          <p:nvPr>
            <p:ph type="sldNum" sz="quarter" idx="5"/>
          </p:nvPr>
        </p:nvSpPr>
        <p:spPr/>
        <p:txBody>
          <a:bodyPr/>
          <a:lstStyle/>
          <a:p>
            <a:fld id="{F615DDFD-030C-4D5A-B33E-3A7E7538D2BE}" type="slidenum">
              <a:rPr lang="de-CH" smtClean="0"/>
              <a:t>1</a:t>
            </a:fld>
            <a:endParaRPr lang="de-CH"/>
          </a:p>
        </p:txBody>
      </p:sp>
    </p:spTree>
    <p:extLst>
      <p:ext uri="{BB962C8B-B14F-4D97-AF65-F5344CB8AC3E}">
        <p14:creationId xmlns:p14="http://schemas.microsoft.com/office/powerpoint/2010/main" val="3702658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They tried to close TOA radiation budget with climate model simulations and compare that to `ceres observations, showing that once you account for the “pattern effect”, you get a reconstruction much closer to the observations. YAY. </a:t>
            </a:r>
          </a:p>
          <a:p>
            <a:endParaRPr lang="en-US"/>
          </a:p>
          <a:p>
            <a:r>
              <a:rPr lang="en-US"/>
              <a:t>The core of my MS thesis was inspired from this approach, and I will guide you through the steps in which Zhou et al closed the radiation and how we are trying to close the radiation imbalance. </a:t>
            </a:r>
            <a:endParaRPr/>
          </a:p>
        </p:txBody>
      </p:sp>
      <p:sp>
        <p:nvSpPr>
          <p:cNvPr id="4" name="Slide Number Placeholder 3"/>
          <p:cNvSpPr>
            <a:spLocks noGrp="1"/>
          </p:cNvSpPr>
          <p:nvPr>
            <p:ph type="sldNum" sz="quarter" idx="5"/>
          </p:nvPr>
        </p:nvSpPr>
        <p:spPr/>
        <p:txBody>
          <a:bodyPr/>
          <a:lstStyle/>
          <a:p>
            <a:fld id="{F615DDFD-030C-4D5A-B33E-3A7E7538D2BE}" type="slidenum">
              <a:rPr lang="de-CH" smtClean="0"/>
              <a:t>14</a:t>
            </a:fld>
            <a:endParaRPr lang="de-CH"/>
          </a:p>
        </p:txBody>
      </p:sp>
    </p:spTree>
    <p:extLst>
      <p:ext uri="{BB962C8B-B14F-4D97-AF65-F5344CB8AC3E}">
        <p14:creationId xmlns:p14="http://schemas.microsoft.com/office/powerpoint/2010/main" val="1295254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answer this question we need to first define what PE even means in the energy balance framework… but how do we do that?</a:t>
            </a:r>
            <a:endParaRPr dirty="0"/>
          </a:p>
        </p:txBody>
      </p:sp>
      <p:sp>
        <p:nvSpPr>
          <p:cNvPr id="4" name="Slide Number Placeholder 3"/>
          <p:cNvSpPr>
            <a:spLocks noGrp="1"/>
          </p:cNvSpPr>
          <p:nvPr>
            <p:ph type="sldNum" sz="quarter" idx="5"/>
          </p:nvPr>
        </p:nvSpPr>
        <p:spPr/>
        <p:txBody>
          <a:bodyPr/>
          <a:lstStyle/>
          <a:p>
            <a:fld id="{F615DDFD-030C-4D5A-B33E-3A7E7538D2BE}" type="slidenum">
              <a:rPr lang="de-CH" smtClean="0"/>
              <a:t>15</a:t>
            </a:fld>
            <a:endParaRPr lang="de-CH"/>
          </a:p>
        </p:txBody>
      </p:sp>
    </p:spTree>
    <p:extLst>
      <p:ext uri="{BB962C8B-B14F-4D97-AF65-F5344CB8AC3E}">
        <p14:creationId xmlns:p14="http://schemas.microsoft.com/office/powerpoint/2010/main" val="2800963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answer this question we need to first define what PE even means in the energy balance framework… but how do we do that?</a:t>
            </a:r>
            <a:endParaRPr dirty="0"/>
          </a:p>
        </p:txBody>
      </p:sp>
      <p:sp>
        <p:nvSpPr>
          <p:cNvPr id="4" name="Slide Number Placeholder 3"/>
          <p:cNvSpPr>
            <a:spLocks noGrp="1"/>
          </p:cNvSpPr>
          <p:nvPr>
            <p:ph type="sldNum" sz="quarter" idx="5"/>
          </p:nvPr>
        </p:nvSpPr>
        <p:spPr/>
        <p:txBody>
          <a:bodyPr/>
          <a:lstStyle/>
          <a:p>
            <a:fld id="{F615DDFD-030C-4D5A-B33E-3A7E7538D2BE}" type="slidenum">
              <a:rPr lang="de-CH" smtClean="0"/>
              <a:t>16</a:t>
            </a:fld>
            <a:endParaRPr lang="de-CH"/>
          </a:p>
        </p:txBody>
      </p:sp>
    </p:spTree>
    <p:extLst>
      <p:ext uri="{BB962C8B-B14F-4D97-AF65-F5344CB8AC3E}">
        <p14:creationId xmlns:p14="http://schemas.microsoft.com/office/powerpoint/2010/main" val="334417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They tried to close TOA radiation budget with climate model simulations and compare that to `ceres observations, showing that once you account for the “pattern effect”, you get a reconstruction much closer to the observations. YAY. </a:t>
            </a:r>
          </a:p>
          <a:p>
            <a:endParaRPr lang="en-US"/>
          </a:p>
          <a:p>
            <a:r>
              <a:rPr lang="en-US"/>
              <a:t>The core of my MS thesis was inspired from this approach, and I will guide you through the steps in which Zhou et al closed the radiation and how we are trying to close the radiation imbalance. </a:t>
            </a:r>
            <a:endParaRPr/>
          </a:p>
        </p:txBody>
      </p:sp>
      <p:sp>
        <p:nvSpPr>
          <p:cNvPr id="4" name="Slide Number Placeholder 3"/>
          <p:cNvSpPr>
            <a:spLocks noGrp="1"/>
          </p:cNvSpPr>
          <p:nvPr>
            <p:ph type="sldNum" sz="quarter" idx="5"/>
          </p:nvPr>
        </p:nvSpPr>
        <p:spPr/>
        <p:txBody>
          <a:bodyPr/>
          <a:lstStyle/>
          <a:p>
            <a:fld id="{F615DDFD-030C-4D5A-B33E-3A7E7538D2BE}" type="slidenum">
              <a:rPr lang="de-CH" smtClean="0"/>
              <a:t>17</a:t>
            </a:fld>
            <a:endParaRPr lang="de-CH"/>
          </a:p>
        </p:txBody>
      </p:sp>
    </p:spTree>
    <p:extLst>
      <p:ext uri="{BB962C8B-B14F-4D97-AF65-F5344CB8AC3E}">
        <p14:creationId xmlns:p14="http://schemas.microsoft.com/office/powerpoint/2010/main" val="4059666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They tried to close TOA radiation budget with climate model simulations and compare that to `ceres observations, showing that once you account for the “pattern effect”, you get a reconstruction much closer to the observations. YAY. </a:t>
            </a:r>
          </a:p>
          <a:p>
            <a:endParaRPr lang="en-US"/>
          </a:p>
          <a:p>
            <a:r>
              <a:rPr lang="en-US"/>
              <a:t>The core of my MS thesis was inspired from this approach, and I will guide you through the steps in which Zhou et al closed the radiation and how we are trying to close the radiation imbalance. </a:t>
            </a:r>
            <a:endParaRPr/>
          </a:p>
        </p:txBody>
      </p:sp>
      <p:sp>
        <p:nvSpPr>
          <p:cNvPr id="4" name="Slide Number Placeholder 3"/>
          <p:cNvSpPr>
            <a:spLocks noGrp="1"/>
          </p:cNvSpPr>
          <p:nvPr>
            <p:ph type="sldNum" sz="quarter" idx="5"/>
          </p:nvPr>
        </p:nvSpPr>
        <p:spPr/>
        <p:txBody>
          <a:bodyPr/>
          <a:lstStyle/>
          <a:p>
            <a:fld id="{F615DDFD-030C-4D5A-B33E-3A7E7538D2BE}" type="slidenum">
              <a:rPr lang="de-CH" smtClean="0"/>
              <a:t>18</a:t>
            </a:fld>
            <a:endParaRPr lang="de-CH"/>
          </a:p>
        </p:txBody>
      </p:sp>
    </p:spTree>
    <p:extLst>
      <p:ext uri="{BB962C8B-B14F-4D97-AF65-F5344CB8AC3E}">
        <p14:creationId xmlns:p14="http://schemas.microsoft.com/office/powerpoint/2010/main" val="1666382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They tried to close TOA radiation budget with climate model simulations and compare that to `ceres observations, showing that once you account for the “pattern effect”, you get a reconstruction much closer to the observations. YAY. </a:t>
            </a:r>
          </a:p>
          <a:p>
            <a:endParaRPr lang="en-US"/>
          </a:p>
          <a:p>
            <a:r>
              <a:rPr lang="en-US"/>
              <a:t>The core of my MS thesis was inspired from this approach, and I will guide you through the steps in which Zhou et al closed the radiation and how we are trying to close the radiation imbalance. </a:t>
            </a:r>
            <a:endParaRPr/>
          </a:p>
        </p:txBody>
      </p:sp>
      <p:sp>
        <p:nvSpPr>
          <p:cNvPr id="4" name="Slide Number Placeholder 3"/>
          <p:cNvSpPr>
            <a:spLocks noGrp="1"/>
          </p:cNvSpPr>
          <p:nvPr>
            <p:ph type="sldNum" sz="quarter" idx="5"/>
          </p:nvPr>
        </p:nvSpPr>
        <p:spPr/>
        <p:txBody>
          <a:bodyPr/>
          <a:lstStyle/>
          <a:p>
            <a:fld id="{F615DDFD-030C-4D5A-B33E-3A7E7538D2BE}" type="slidenum">
              <a:rPr lang="de-CH" smtClean="0"/>
              <a:t>19</a:t>
            </a:fld>
            <a:endParaRPr lang="de-CH"/>
          </a:p>
        </p:txBody>
      </p:sp>
    </p:spTree>
    <p:extLst>
      <p:ext uri="{BB962C8B-B14F-4D97-AF65-F5344CB8AC3E}">
        <p14:creationId xmlns:p14="http://schemas.microsoft.com/office/powerpoint/2010/main" val="3904828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They tried to close TOA radiation budget with climate model simulations and compare that to `ceres observations, showing that once you account for the “pattern effect”, you get a reconstruction much closer to the observations. YAY. </a:t>
            </a:r>
          </a:p>
          <a:p>
            <a:endParaRPr lang="en-US"/>
          </a:p>
          <a:p>
            <a:r>
              <a:rPr lang="en-US"/>
              <a:t>The core of my MS thesis was inspired from this approach, and I will guide you through the steps in which Zhou et al closed the radiation and how we are trying to close the radiation imbalance. </a:t>
            </a:r>
            <a:endParaRPr/>
          </a:p>
        </p:txBody>
      </p:sp>
      <p:sp>
        <p:nvSpPr>
          <p:cNvPr id="4" name="Slide Number Placeholder 3"/>
          <p:cNvSpPr>
            <a:spLocks noGrp="1"/>
          </p:cNvSpPr>
          <p:nvPr>
            <p:ph type="sldNum" sz="quarter" idx="5"/>
          </p:nvPr>
        </p:nvSpPr>
        <p:spPr/>
        <p:txBody>
          <a:bodyPr/>
          <a:lstStyle/>
          <a:p>
            <a:fld id="{F615DDFD-030C-4D5A-B33E-3A7E7538D2BE}" type="slidenum">
              <a:rPr lang="de-CH" smtClean="0"/>
              <a:t>20</a:t>
            </a:fld>
            <a:endParaRPr lang="de-CH"/>
          </a:p>
        </p:txBody>
      </p:sp>
    </p:spTree>
    <p:extLst>
      <p:ext uri="{BB962C8B-B14F-4D97-AF65-F5344CB8AC3E}">
        <p14:creationId xmlns:p14="http://schemas.microsoft.com/office/powerpoint/2010/main" val="190255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F615DDFD-030C-4D5A-B33E-3A7E7538D2BE}" type="slidenum">
              <a:rPr lang="de-CH" smtClean="0"/>
              <a:t>23</a:t>
            </a:fld>
            <a:endParaRPr lang="de-CH"/>
          </a:p>
        </p:txBody>
      </p:sp>
    </p:spTree>
    <p:extLst>
      <p:ext uri="{BB962C8B-B14F-4D97-AF65-F5344CB8AC3E}">
        <p14:creationId xmlns:p14="http://schemas.microsoft.com/office/powerpoint/2010/main" val="1114622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F615DDFD-030C-4D5A-B33E-3A7E7538D2BE}" type="slidenum">
              <a:rPr lang="de-CH" smtClean="0"/>
              <a:t>2</a:t>
            </a:fld>
            <a:endParaRPr lang="de-CH"/>
          </a:p>
        </p:txBody>
      </p:sp>
    </p:spTree>
    <p:extLst>
      <p:ext uri="{BB962C8B-B14F-4D97-AF65-F5344CB8AC3E}">
        <p14:creationId xmlns:p14="http://schemas.microsoft.com/office/powerpoint/2010/main" val="1548290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de-DE"/>
              <a:t>We use two main metrics to quantify future warming, because they are useful and they help us evaluate models against each other. However since first estimates of ECS in 1979, the assessed range (in blue) has largely stayed unchanged. TYpically ECS is estimated from models by doing 4xCO2 experiments, letting the model run to equilibrium, and seeing what the temperature change is. </a:t>
            </a:r>
          </a:p>
          <a:p>
            <a:pPr marL="171450" indent="-171450">
              <a:buFontTx/>
              <a:buChar char="-"/>
            </a:pPr>
            <a:r>
              <a:rPr lang="de-DE"/>
              <a:t>Only recently in AR6, Sherwood et al. 2020 managed to raise the upper bound, by looking atmulitple lines of evidence. However, they were unable to lower the uppper bound. </a:t>
            </a:r>
          </a:p>
          <a:p>
            <a:pPr marL="171450" indent="-171450">
              <a:buFontTx/>
              <a:buChar char="-"/>
            </a:pPr>
            <a:r>
              <a:rPr lang="de-DE"/>
              <a:t>We want to reduce this uncertainty of how much climate will warm given a co2 concentration. Policy-relevant. </a:t>
            </a:r>
            <a:endParaRPr/>
          </a:p>
        </p:txBody>
      </p:sp>
      <p:sp>
        <p:nvSpPr>
          <p:cNvPr id="4" name="Slide Number Placeholder 3"/>
          <p:cNvSpPr>
            <a:spLocks noGrp="1"/>
          </p:cNvSpPr>
          <p:nvPr>
            <p:ph type="sldNum" sz="quarter" idx="5"/>
          </p:nvPr>
        </p:nvSpPr>
        <p:spPr/>
        <p:txBody>
          <a:bodyPr/>
          <a:lstStyle/>
          <a:p>
            <a:fld id="{F615DDFD-030C-4D5A-B33E-3A7E7538D2BE}" type="slidenum">
              <a:rPr lang="de-CH" smtClean="0"/>
              <a:t>3</a:t>
            </a:fld>
            <a:endParaRPr lang="de-CH"/>
          </a:p>
        </p:txBody>
      </p:sp>
    </p:spTree>
    <p:extLst>
      <p:ext uri="{BB962C8B-B14F-4D97-AF65-F5344CB8AC3E}">
        <p14:creationId xmlns:p14="http://schemas.microsoft.com/office/powerpoint/2010/main" val="847943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de-DE"/>
              <a:t>We use two main metrics to quantify future warming, because they are useful and they help us evaluate models against each other. However since first estimates of ECS in 1979, the assessed range (in blue) has largely stayed unchanged. TYpically ECS is estimated from models by doing 4xCO2 experiments, letting the model run to equilibrium, and seeing what the temperature change is. </a:t>
            </a:r>
          </a:p>
          <a:p>
            <a:pPr marL="171450" indent="-171450">
              <a:buFontTx/>
              <a:buChar char="-"/>
            </a:pPr>
            <a:r>
              <a:rPr lang="de-DE"/>
              <a:t>Only recently in AR6, Sherwood et al. 2020 managed to raise the upper bound, by looking atmulitple lines of evidence. However, they were unable to lower the uppper bound. </a:t>
            </a:r>
          </a:p>
          <a:p>
            <a:pPr marL="171450" indent="-171450">
              <a:buFontTx/>
              <a:buChar char="-"/>
            </a:pPr>
            <a:r>
              <a:rPr lang="de-DE"/>
              <a:t>We want to reduce this uncertainty of how much climate will warm given a co2 concentration. Policy-relevant. </a:t>
            </a:r>
            <a:endParaRPr/>
          </a:p>
        </p:txBody>
      </p:sp>
      <p:sp>
        <p:nvSpPr>
          <p:cNvPr id="4" name="Slide Number Placeholder 3"/>
          <p:cNvSpPr>
            <a:spLocks noGrp="1"/>
          </p:cNvSpPr>
          <p:nvPr>
            <p:ph type="sldNum" sz="quarter" idx="5"/>
          </p:nvPr>
        </p:nvSpPr>
        <p:spPr/>
        <p:txBody>
          <a:bodyPr/>
          <a:lstStyle/>
          <a:p>
            <a:fld id="{F615DDFD-030C-4D5A-B33E-3A7E7538D2BE}" type="slidenum">
              <a:rPr lang="de-CH" smtClean="0"/>
              <a:t>4</a:t>
            </a:fld>
            <a:endParaRPr lang="de-CH"/>
          </a:p>
        </p:txBody>
      </p:sp>
    </p:spTree>
    <p:extLst>
      <p:ext uri="{BB962C8B-B14F-4D97-AF65-F5344CB8AC3E}">
        <p14:creationId xmlns:p14="http://schemas.microsoft.com/office/powerpoint/2010/main" val="1146278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de-DE"/>
              <a:t>We use two main metrics to quantify future warming, because they are useful and they help us evaluate models against each other. However since first estimates of ECS in 1979, the assessed range (in blue) has largely stayed unchanged. TYpically ECS is estimated from models by doing 4xCO2 experiments, letting the model run to equilibrium, and seeing what the temperature change is. </a:t>
            </a:r>
          </a:p>
          <a:p>
            <a:pPr marL="171450" indent="-171450">
              <a:buFontTx/>
              <a:buChar char="-"/>
            </a:pPr>
            <a:r>
              <a:rPr lang="de-DE"/>
              <a:t>Only recently in AR6, Sherwood et al. 2020 managed to raise the upper bound, by looking atmulitple lines of evidence. However, they were unable to lower the uppper bound. </a:t>
            </a:r>
          </a:p>
          <a:p>
            <a:pPr marL="171450" indent="-171450">
              <a:buFontTx/>
              <a:buChar char="-"/>
            </a:pPr>
            <a:r>
              <a:rPr lang="de-DE"/>
              <a:t>We want to reduce this uncertainty of how much climate will warm given a co2 concentration. Policy-relevant. </a:t>
            </a:r>
            <a:endParaRPr/>
          </a:p>
        </p:txBody>
      </p:sp>
      <p:sp>
        <p:nvSpPr>
          <p:cNvPr id="4" name="Slide Number Placeholder 3"/>
          <p:cNvSpPr>
            <a:spLocks noGrp="1"/>
          </p:cNvSpPr>
          <p:nvPr>
            <p:ph type="sldNum" sz="quarter" idx="5"/>
          </p:nvPr>
        </p:nvSpPr>
        <p:spPr/>
        <p:txBody>
          <a:bodyPr/>
          <a:lstStyle/>
          <a:p>
            <a:fld id="{F615DDFD-030C-4D5A-B33E-3A7E7538D2BE}" type="slidenum">
              <a:rPr lang="de-CH" smtClean="0"/>
              <a:t>5</a:t>
            </a:fld>
            <a:endParaRPr lang="de-CH"/>
          </a:p>
        </p:txBody>
      </p:sp>
    </p:spTree>
    <p:extLst>
      <p:ext uri="{BB962C8B-B14F-4D97-AF65-F5344CB8AC3E}">
        <p14:creationId xmlns:p14="http://schemas.microsoft.com/office/powerpoint/2010/main" val="3210666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de-DE"/>
              <a:t>We use two main metrics to quantify future warming, because they are useful and they help us evaluate models against each other. However since first estimates of ECS in 1979, the assessed range (in blue) has largely stayed unchanged. TYpically ECS is estimated from models by doing 4xCO2 experiments, letting the model run to equilibrium, and seeing what the temperature change is. </a:t>
            </a:r>
          </a:p>
          <a:p>
            <a:pPr marL="171450" indent="-171450">
              <a:buFontTx/>
              <a:buChar char="-"/>
            </a:pPr>
            <a:r>
              <a:rPr lang="de-DE"/>
              <a:t>Only recently in AR6, Sherwood et al. 2020 managed to raise the upper bound, by looking atmulitple lines of evidence. However, they were unable to lower the uppper bound. </a:t>
            </a:r>
          </a:p>
          <a:p>
            <a:pPr marL="171450" indent="-171450">
              <a:buFontTx/>
              <a:buChar char="-"/>
            </a:pPr>
            <a:r>
              <a:rPr lang="de-DE"/>
              <a:t>We want to reduce this uncertainty of how much climate will warm given a co2 concentration. Policy-relevant. </a:t>
            </a:r>
            <a:endParaRPr/>
          </a:p>
        </p:txBody>
      </p:sp>
      <p:sp>
        <p:nvSpPr>
          <p:cNvPr id="4" name="Slide Number Placeholder 3"/>
          <p:cNvSpPr>
            <a:spLocks noGrp="1"/>
          </p:cNvSpPr>
          <p:nvPr>
            <p:ph type="sldNum" sz="quarter" idx="5"/>
          </p:nvPr>
        </p:nvSpPr>
        <p:spPr/>
        <p:txBody>
          <a:bodyPr/>
          <a:lstStyle/>
          <a:p>
            <a:fld id="{F615DDFD-030C-4D5A-B33E-3A7E7538D2BE}" type="slidenum">
              <a:rPr lang="de-CH" smtClean="0"/>
              <a:t>6</a:t>
            </a:fld>
            <a:endParaRPr lang="de-CH"/>
          </a:p>
        </p:txBody>
      </p:sp>
    </p:spTree>
    <p:extLst>
      <p:ext uri="{BB962C8B-B14F-4D97-AF65-F5344CB8AC3E}">
        <p14:creationId xmlns:p14="http://schemas.microsoft.com/office/powerpoint/2010/main" val="3240036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F615DDFD-030C-4D5A-B33E-3A7E7538D2BE}" type="slidenum">
              <a:rPr lang="de-CH" smtClean="0"/>
              <a:t>7</a:t>
            </a:fld>
            <a:endParaRPr lang="de-CH"/>
          </a:p>
        </p:txBody>
      </p:sp>
    </p:spTree>
    <p:extLst>
      <p:ext uri="{BB962C8B-B14F-4D97-AF65-F5344CB8AC3E}">
        <p14:creationId xmlns:p14="http://schemas.microsoft.com/office/powerpoint/2010/main" val="534450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F615DDFD-030C-4D5A-B33E-3A7E7538D2BE}" type="slidenum">
              <a:rPr lang="de-CH" smtClean="0"/>
              <a:t>11</a:t>
            </a:fld>
            <a:endParaRPr lang="de-CH"/>
          </a:p>
        </p:txBody>
      </p:sp>
    </p:spTree>
    <p:extLst>
      <p:ext uri="{BB962C8B-B14F-4D97-AF65-F5344CB8AC3E}">
        <p14:creationId xmlns:p14="http://schemas.microsoft.com/office/powerpoint/2010/main" val="656826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Traditional approach was to say: TOA imbalance is given by what is a forcing, F, coming from solar radiation, volcanic eruptions, or GHG emissions, and a response term, Lambda DT, which is how th esystem reacts to the forcing. The system reacts to the forcing by warming up and as it warms up, it radiates energy off to space</a:t>
            </a:r>
            <a:endParaRPr/>
          </a:p>
        </p:txBody>
      </p:sp>
      <p:sp>
        <p:nvSpPr>
          <p:cNvPr id="4" name="Slide Number Placeholder 3"/>
          <p:cNvSpPr>
            <a:spLocks noGrp="1"/>
          </p:cNvSpPr>
          <p:nvPr>
            <p:ph type="sldNum" sz="quarter" idx="5"/>
          </p:nvPr>
        </p:nvSpPr>
        <p:spPr/>
        <p:txBody>
          <a:bodyPr/>
          <a:lstStyle/>
          <a:p>
            <a:fld id="{F615DDFD-030C-4D5A-B33E-3A7E7538D2BE}" type="slidenum">
              <a:rPr lang="de-CH" smtClean="0"/>
              <a:t>13</a:t>
            </a:fld>
            <a:endParaRPr lang="de-CH"/>
          </a:p>
        </p:txBody>
      </p:sp>
    </p:spTree>
    <p:extLst>
      <p:ext uri="{BB962C8B-B14F-4D97-AF65-F5344CB8AC3E}">
        <p14:creationId xmlns:p14="http://schemas.microsoft.com/office/powerpoint/2010/main" val="30477373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01">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EB061823-3F7A-48C8-8477-B410C18AC1B7}"/>
              </a:ext>
            </a:extLst>
          </p:cNvPr>
          <p:cNvSpPr>
            <a:spLocks noGrp="1"/>
          </p:cNvSpPr>
          <p:nvPr>
            <p:ph type="pic" sz="quarter" idx="11"/>
          </p:nvPr>
        </p:nvSpPr>
        <p:spPr>
          <a:xfrm>
            <a:off x="731838" y="1016000"/>
            <a:ext cx="10728325" cy="5256000"/>
          </a:xfrm>
        </p:spPr>
        <p:txBody>
          <a:bodyPr lIns="5580000" tIns="0" rIns="0" anchor="ctr" anchorCtr="0"/>
          <a:lstStyle>
            <a:lvl1pPr marL="0" indent="0" algn="ctr">
              <a:buNone/>
              <a:defRPr/>
            </a:lvl1pPr>
          </a:lstStyle>
          <a:p>
            <a:r>
              <a:rPr lang="de-DE" noProof="0"/>
              <a:t>Bild durch Klicken auf Symbol hinzufügen</a:t>
            </a:r>
            <a:endParaRPr lang="de-CH" noProof="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p:nvPr>
        </p:nvSpPr>
        <p:spPr>
          <a:xfrm>
            <a:off x="0" y="2233538"/>
            <a:ext cx="5904000" cy="3312000"/>
          </a:xfrm>
          <a:solidFill>
            <a:schemeClr val="accent1"/>
          </a:solidFill>
        </p:spPr>
        <p:txBody>
          <a:bodyPr lIns="1080000" tIns="252000" anchor="t" anchorCtr="0"/>
          <a:lstStyle>
            <a:lvl1pPr algn="l">
              <a:lnSpc>
                <a:spcPct val="100000"/>
              </a:lnSpc>
              <a:defRPr sz="3600">
                <a:solidFill>
                  <a:schemeClr val="bg1"/>
                </a:solidFill>
              </a:defRPr>
            </a:lvl1pPr>
          </a:lstStyle>
          <a:p>
            <a:r>
              <a:rPr lang="de-DE" noProof="0" dirty="0"/>
              <a:t>Mastertitelformat bearbeiten</a:t>
            </a:r>
            <a:endParaRPr lang="de-CH" noProof="0" dirty="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8" y="360538"/>
            <a:ext cx="1765565" cy="288000"/>
          </a:xfrm>
          <a:prstGeom prst="rect">
            <a:avLst/>
          </a:prstGeom>
        </p:spPr>
      </p:pic>
      <p:sp>
        <p:nvSpPr>
          <p:cNvPr id="9" name="Bildplatzhalter 8">
            <a:extLst>
              <a:ext uri="{FF2B5EF4-FFF2-40B4-BE49-F238E27FC236}">
                <a16:creationId xmlns:a16="http://schemas.microsoft.com/office/drawing/2014/main" id="{C3C296D1-2CD0-479F-A866-6EC741D2293B}"/>
              </a:ext>
            </a:extLst>
          </p:cNvPr>
          <p:cNvSpPr>
            <a:spLocks noGrp="1"/>
          </p:cNvSpPr>
          <p:nvPr>
            <p:ph type="pic" sz="quarter" idx="12"/>
          </p:nvPr>
        </p:nvSpPr>
        <p:spPr>
          <a:xfrm>
            <a:off x="10200163" y="6489088"/>
            <a:ext cx="1260000" cy="180000"/>
          </a:xfrm>
        </p:spPr>
        <p:txBody>
          <a:bodyPr/>
          <a:lstStyle>
            <a:lvl1pPr marL="0" indent="0" algn="l">
              <a:buNone/>
              <a:defRPr sz="700"/>
            </a:lvl1pPr>
          </a:lstStyle>
          <a:p>
            <a:r>
              <a:rPr lang="de-DE" noProof="0"/>
              <a:t>Bild durch Klicken auf Symbol hinzufügen</a:t>
            </a:r>
            <a:endParaRPr lang="de-CH" noProof="0"/>
          </a:p>
        </p:txBody>
      </p:sp>
      <p:sp>
        <p:nvSpPr>
          <p:cNvPr id="4" name="Textplatzhalter 3">
            <a:extLst>
              <a:ext uri="{FF2B5EF4-FFF2-40B4-BE49-F238E27FC236}">
                <a16:creationId xmlns:a16="http://schemas.microsoft.com/office/drawing/2014/main" id="{EE41BE31-9613-4103-99FF-7DCFF643B329}"/>
              </a:ext>
            </a:extLst>
          </p:cNvPr>
          <p:cNvSpPr>
            <a:spLocks noGrp="1"/>
          </p:cNvSpPr>
          <p:nvPr>
            <p:ph type="body" sz="quarter" idx="13"/>
          </p:nvPr>
        </p:nvSpPr>
        <p:spPr>
          <a:xfrm>
            <a:off x="1078516" y="3860494"/>
            <a:ext cx="4680000" cy="1440000"/>
          </a:xfrm>
        </p:spPr>
        <p:txBody>
          <a:bodyPr/>
          <a:lstStyle>
            <a:lvl1pPr marL="0" indent="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de-DE" noProof="0" dirty="0"/>
              <a:t>Mastertextformat bearbeiten</a:t>
            </a:r>
          </a:p>
          <a:p>
            <a:pPr lvl="0"/>
            <a:endParaRPr lang="de-DE" noProof="0" dirty="0"/>
          </a:p>
          <a:p>
            <a:pPr lvl="0"/>
            <a:endParaRPr lang="de-DE" noProof="0" dirty="0"/>
          </a:p>
          <a:p>
            <a:pPr lvl="0"/>
            <a:endParaRPr lang="de-DE" noProof="0" dirty="0"/>
          </a:p>
          <a:p>
            <a:pPr lvl="0"/>
            <a:endParaRPr lang="de-DE" noProof="0" dirty="0"/>
          </a:p>
        </p:txBody>
      </p:sp>
      <p:sp>
        <p:nvSpPr>
          <p:cNvPr id="6" name="Textplatzhalter 5">
            <a:extLst>
              <a:ext uri="{FF2B5EF4-FFF2-40B4-BE49-F238E27FC236}">
                <a16:creationId xmlns:a16="http://schemas.microsoft.com/office/drawing/2014/main" id="{EDEB298C-798E-4D73-9DD6-F896C06530C1}"/>
              </a:ext>
            </a:extLst>
          </p:cNvPr>
          <p:cNvSpPr>
            <a:spLocks noGrp="1"/>
          </p:cNvSpPr>
          <p:nvPr>
            <p:ph type="body" sz="quarter" idx="16" hasCustomPrompt="1"/>
          </p:nvPr>
        </p:nvSpPr>
        <p:spPr>
          <a:xfrm>
            <a:off x="9696449" y="316800"/>
            <a:ext cx="1800000" cy="360000"/>
          </a:xfrm>
        </p:spPr>
        <p:txBody>
          <a:bodyPr anchor="b" anchorCtr="0"/>
          <a:lstStyle>
            <a:lvl1pPr marL="0" indent="0" algn="l">
              <a:spcBef>
                <a:spcPts val="0"/>
              </a:spcBef>
              <a:buNone/>
              <a:defRPr sz="1150"/>
            </a:lvl1pPr>
            <a:lvl2pPr>
              <a:defRPr sz="1150"/>
            </a:lvl2pPr>
            <a:lvl3pPr>
              <a:defRPr sz="1150"/>
            </a:lvl3pPr>
            <a:lvl4pPr>
              <a:defRPr sz="1150"/>
            </a:lvl4pPr>
            <a:lvl5pPr>
              <a:defRPr sz="1150"/>
            </a:lvl5pPr>
          </a:lstStyle>
          <a:p>
            <a:pPr lvl="0"/>
            <a:r>
              <a:rPr lang="de-DE" dirty="0"/>
              <a:t>Organisationseinheit verbal</a:t>
            </a:r>
            <a:br>
              <a:rPr lang="de-DE" dirty="0"/>
            </a:br>
            <a:r>
              <a:rPr lang="de-DE" dirty="0"/>
              <a:t>optional auf 2 Zeilen</a:t>
            </a:r>
          </a:p>
        </p:txBody>
      </p:sp>
    </p:spTree>
    <p:extLst>
      <p:ext uri="{BB962C8B-B14F-4D97-AF65-F5344CB8AC3E}">
        <p14:creationId xmlns:p14="http://schemas.microsoft.com/office/powerpoint/2010/main" val="4293381049"/>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640" userDrawn="1">
          <p15:clr>
            <a:srgbClr val="FBAE40"/>
          </p15:clr>
        </p15:guide>
        <p15:guide id="4" orient="horz" pos="3952" userDrawn="1">
          <p15:clr>
            <a:srgbClr val="FBAE40"/>
          </p15:clr>
        </p15:guide>
        <p15:guide id="5" pos="61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lvl1pPr>
              <a:defRPr/>
            </a:lvl1pPr>
          </a:lstStyle>
          <a:p>
            <a:r>
              <a:rPr lang="de-DE" noProof="0"/>
              <a:t>Mastertitelformat bearbeiten</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fld id="{9C26206A-A7FF-4A2F-A4EA-EDA7D9956B8C}" type="datetime1">
              <a:rPr lang="de-CH" noProof="0" smtClean="0"/>
              <a:t>12.07.23</a:t>
            </a:fld>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de-DE" noProof="0"/>
              <a:t>Organisationseinheit verbal – STRENG VERTRAULICH</a:t>
            </a:r>
            <a:endParaRPr lang="de-CH" noProof="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05941150-30DE-48F5-9038-0E82CD18DE28}"/>
              </a:ext>
            </a:extLst>
          </p:cNvPr>
          <p:cNvSpPr>
            <a:spLocks noGrp="1"/>
          </p:cNvSpPr>
          <p:nvPr>
            <p:ph type="pic" sz="quarter" idx="13"/>
          </p:nvPr>
        </p:nvSpPr>
        <p:spPr>
          <a:xfrm>
            <a:off x="731837" y="1412874"/>
            <a:ext cx="10728000" cy="4860000"/>
          </a:xfrm>
        </p:spPr>
        <p:txBody>
          <a:bodyPr tIns="1620000"/>
          <a:lstStyle>
            <a:lvl1pPr marL="0" indent="0" algn="ctr">
              <a:buNone/>
              <a:defRPr/>
            </a:lvl1pPr>
          </a:lstStyle>
          <a:p>
            <a:r>
              <a:rPr lang="de-DE" noProof="0"/>
              <a:t>Bild durch Klicken auf Symbol hinzufügen</a:t>
            </a:r>
            <a:endParaRPr lang="de-CH" noProof="0"/>
          </a:p>
        </p:txBody>
      </p:sp>
    </p:spTree>
    <p:extLst>
      <p:ext uri="{BB962C8B-B14F-4D97-AF65-F5344CB8AC3E}">
        <p14:creationId xmlns:p14="http://schemas.microsoft.com/office/powerpoint/2010/main" val="943852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full page">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fld id="{AE2B7ECC-AD5B-4AE2-A84F-7ABFC0424E38}" type="datetime1">
              <a:rPr lang="de-CH" noProof="0" smtClean="0"/>
              <a:t>12.07.23</a:t>
            </a:fld>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de-DE" noProof="0"/>
              <a:t>Organisationseinheit verbal – STRENG VERTRAULICH</a:t>
            </a:r>
            <a:endParaRPr lang="de-CH" noProof="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05941150-30DE-48F5-9038-0E82CD18DE28}"/>
              </a:ext>
            </a:extLst>
          </p:cNvPr>
          <p:cNvSpPr>
            <a:spLocks noGrp="1"/>
          </p:cNvSpPr>
          <p:nvPr>
            <p:ph type="pic" sz="quarter" idx="13"/>
          </p:nvPr>
        </p:nvSpPr>
        <p:spPr>
          <a:xfrm>
            <a:off x="731837" y="260350"/>
            <a:ext cx="10728000" cy="6012524"/>
          </a:xfrm>
        </p:spPr>
        <p:txBody>
          <a:bodyPr tIns="2160000"/>
          <a:lstStyle>
            <a:lvl1pPr marL="0" indent="0" algn="ctr">
              <a:buNone/>
              <a:defRPr/>
            </a:lvl1pPr>
          </a:lstStyle>
          <a:p>
            <a:r>
              <a:rPr lang="de-DE" noProof="0"/>
              <a:t>Bild durch Klicken auf Symbol hinzufügen</a:t>
            </a:r>
            <a:endParaRPr lang="de-CH" noProof="0"/>
          </a:p>
        </p:txBody>
      </p:sp>
    </p:spTree>
    <p:extLst>
      <p:ext uri="{BB962C8B-B14F-4D97-AF65-F5344CB8AC3E}">
        <p14:creationId xmlns:p14="http://schemas.microsoft.com/office/powerpoint/2010/main" val="2842048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zwei Spal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de-DE" noProof="0"/>
              <a:t>Mastertitelformat bearbeiten</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a:xfrm>
            <a:off x="6204163" y="1412875"/>
            <a:ext cx="5256000" cy="4860000"/>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fld id="{5FA21818-B1F9-4DD3-88F2-43FBC3C9BAF5}" type="datetime1">
              <a:rPr lang="de-CH" noProof="0" smtClean="0"/>
              <a:t>12.07.23</a:t>
            </a:fld>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de-DE" noProof="0"/>
              <a:t>Organisationseinheit verbal – STRENG VERTRAULICH</a:t>
            </a:r>
            <a:endParaRPr lang="de-CH" noProof="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221A3BAE-B19D-4390-B4A5-2C8A2CC87C59}"/>
              </a:ext>
            </a:extLst>
          </p:cNvPr>
          <p:cNvSpPr>
            <a:spLocks noGrp="1"/>
          </p:cNvSpPr>
          <p:nvPr>
            <p:ph type="pic" sz="quarter" idx="13"/>
          </p:nvPr>
        </p:nvSpPr>
        <p:spPr>
          <a:xfrm>
            <a:off x="731838" y="1412875"/>
            <a:ext cx="5040000" cy="4860000"/>
          </a:xfrm>
        </p:spPr>
        <p:txBody>
          <a:bodyPr tIns="1620000"/>
          <a:lstStyle>
            <a:lvl1pPr marL="0" indent="0" algn="ctr">
              <a:buNone/>
              <a:defRPr/>
            </a:lvl1pPr>
          </a:lstStyle>
          <a:p>
            <a:r>
              <a:rPr lang="de-DE" noProof="0"/>
              <a:t>Bild durch Klicken auf Symbol hinzufügen</a:t>
            </a:r>
            <a:endParaRPr lang="de-CH" noProof="0"/>
          </a:p>
        </p:txBody>
      </p:sp>
    </p:spTree>
    <p:extLst>
      <p:ext uri="{BB962C8B-B14F-4D97-AF65-F5344CB8AC3E}">
        <p14:creationId xmlns:p14="http://schemas.microsoft.com/office/powerpoint/2010/main" val="3996394784"/>
      </p:ext>
    </p:extLst>
  </p:cSld>
  <p:clrMapOvr>
    <a:masterClrMapping/>
  </p:clrMapOvr>
  <p:extLst>
    <p:ext uri="{DCECCB84-F9BA-43D5-87BE-67443E8EF086}">
      <p15:sldGuideLst xmlns:p15="http://schemas.microsoft.com/office/powerpoint/2012/main">
        <p15:guide id="1" orient="horz" pos="39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2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de-DE" noProof="0"/>
              <a:t>Mastertitelformat bearbeiten</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a:xfrm>
            <a:off x="731836" y="5121800"/>
            <a:ext cx="5255999" cy="1152000"/>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fld id="{F570A20D-9FD8-4251-A734-1127FF21ADB2}" type="datetime1">
              <a:rPr lang="de-CH" noProof="0" smtClean="0"/>
              <a:t>12.07.23</a:t>
            </a:fld>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de-DE" noProof="0"/>
              <a:t>Organisationseinheit verbal – STRENG VERTRAULICH</a:t>
            </a:r>
            <a:endParaRPr lang="de-CH" noProof="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221A3BAE-B19D-4390-B4A5-2C8A2CC87C59}"/>
              </a:ext>
            </a:extLst>
          </p:cNvPr>
          <p:cNvSpPr>
            <a:spLocks noGrp="1"/>
          </p:cNvSpPr>
          <p:nvPr>
            <p:ph type="pic" sz="quarter" idx="13"/>
          </p:nvPr>
        </p:nvSpPr>
        <p:spPr>
          <a:xfrm>
            <a:off x="731838" y="1412875"/>
            <a:ext cx="5256000" cy="3420000"/>
          </a:xfrm>
        </p:spPr>
        <p:txBody>
          <a:bodyPr tIns="900000"/>
          <a:lstStyle>
            <a:lvl1pPr marL="0" indent="0" algn="ctr">
              <a:buNone/>
              <a:defRPr/>
            </a:lvl1pPr>
          </a:lstStyle>
          <a:p>
            <a:r>
              <a:rPr lang="de-DE" noProof="0"/>
              <a:t>Bild durch Klicken auf Symbol hinzufügen</a:t>
            </a:r>
            <a:endParaRPr lang="de-CH" noProof="0"/>
          </a:p>
        </p:txBody>
      </p:sp>
      <p:sp>
        <p:nvSpPr>
          <p:cNvPr id="9" name="Bildplatzhalter 10">
            <a:extLst>
              <a:ext uri="{FF2B5EF4-FFF2-40B4-BE49-F238E27FC236}">
                <a16:creationId xmlns:a16="http://schemas.microsoft.com/office/drawing/2014/main" id="{1AAB6914-2518-430D-BF4C-14EA51B61410}"/>
              </a:ext>
            </a:extLst>
          </p:cNvPr>
          <p:cNvSpPr>
            <a:spLocks noGrp="1"/>
          </p:cNvSpPr>
          <p:nvPr>
            <p:ph type="pic" sz="quarter" idx="14"/>
          </p:nvPr>
        </p:nvSpPr>
        <p:spPr>
          <a:xfrm>
            <a:off x="6204162" y="1412875"/>
            <a:ext cx="5256000" cy="3420000"/>
          </a:xfrm>
        </p:spPr>
        <p:txBody>
          <a:bodyPr tIns="900000"/>
          <a:lstStyle>
            <a:lvl1pPr marL="0" indent="0" algn="ctr">
              <a:buNone/>
              <a:defRPr/>
            </a:lvl1pPr>
          </a:lstStyle>
          <a:p>
            <a:r>
              <a:rPr lang="de-DE" noProof="0"/>
              <a:t>Bild durch Klicken auf Symbol hinzufügen</a:t>
            </a:r>
            <a:endParaRPr lang="de-CH" noProof="0"/>
          </a:p>
        </p:txBody>
      </p:sp>
      <p:sp>
        <p:nvSpPr>
          <p:cNvPr id="12" name="Inhaltsplatzhalter 2">
            <a:extLst>
              <a:ext uri="{FF2B5EF4-FFF2-40B4-BE49-F238E27FC236}">
                <a16:creationId xmlns:a16="http://schemas.microsoft.com/office/drawing/2014/main" id="{5092EEFB-079B-4C38-A665-E52B9837601B}"/>
              </a:ext>
            </a:extLst>
          </p:cNvPr>
          <p:cNvSpPr>
            <a:spLocks noGrp="1"/>
          </p:cNvSpPr>
          <p:nvPr>
            <p:ph idx="15"/>
          </p:nvPr>
        </p:nvSpPr>
        <p:spPr>
          <a:xfrm>
            <a:off x="6204162" y="5121800"/>
            <a:ext cx="5256001" cy="1152000"/>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Tree>
    <p:extLst>
      <p:ext uri="{BB962C8B-B14F-4D97-AF65-F5344CB8AC3E}">
        <p14:creationId xmlns:p14="http://schemas.microsoft.com/office/powerpoint/2010/main" val="1085750778"/>
      </p:ext>
    </p:extLst>
  </p:cSld>
  <p:clrMapOvr>
    <a:masterClrMapping/>
  </p:clrMapOvr>
  <p:extLst>
    <p:ext uri="{DCECCB84-F9BA-43D5-87BE-67443E8EF086}">
      <p15:sldGuideLst xmlns:p15="http://schemas.microsoft.com/office/powerpoint/2012/main">
        <p15:guide id="1" orient="horz" pos="395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3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de-DE" noProof="0"/>
              <a:t>Mastertitelformat bearbeiten</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a:xfrm>
            <a:off x="731836" y="4166439"/>
            <a:ext cx="10728327" cy="2124401"/>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fld id="{BB5F4EA9-B322-4AC6-9ED4-333F1AAC8416}" type="datetime1">
              <a:rPr lang="de-CH" noProof="0" smtClean="0"/>
              <a:t>12.07.23</a:t>
            </a:fld>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de-DE" noProof="0"/>
              <a:t>Organisationseinheit verbal – STRENG VERTRAULICH</a:t>
            </a:r>
            <a:endParaRPr lang="de-CH" noProof="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221A3BAE-B19D-4390-B4A5-2C8A2CC87C59}"/>
              </a:ext>
            </a:extLst>
          </p:cNvPr>
          <p:cNvSpPr>
            <a:spLocks noGrp="1"/>
          </p:cNvSpPr>
          <p:nvPr>
            <p:ph type="pic" sz="quarter" idx="13"/>
          </p:nvPr>
        </p:nvSpPr>
        <p:spPr>
          <a:xfrm>
            <a:off x="731838" y="1412875"/>
            <a:ext cx="3420000" cy="2484000"/>
          </a:xfrm>
        </p:spPr>
        <p:txBody>
          <a:bodyPr tIns="360000"/>
          <a:lstStyle>
            <a:lvl1pPr marL="0" indent="0" algn="ctr">
              <a:buNone/>
              <a:defRPr/>
            </a:lvl1pPr>
          </a:lstStyle>
          <a:p>
            <a:r>
              <a:rPr lang="de-DE" noProof="0"/>
              <a:t>Bild durch Klicken auf Symbol hinzufügen</a:t>
            </a:r>
            <a:endParaRPr lang="de-CH" noProof="0"/>
          </a:p>
        </p:txBody>
      </p:sp>
      <p:sp>
        <p:nvSpPr>
          <p:cNvPr id="13" name="Bildplatzhalter 10">
            <a:extLst>
              <a:ext uri="{FF2B5EF4-FFF2-40B4-BE49-F238E27FC236}">
                <a16:creationId xmlns:a16="http://schemas.microsoft.com/office/drawing/2014/main" id="{36793346-BF6B-42A8-ADE0-3AA3DC3B239A}"/>
              </a:ext>
            </a:extLst>
          </p:cNvPr>
          <p:cNvSpPr>
            <a:spLocks noGrp="1"/>
          </p:cNvSpPr>
          <p:nvPr>
            <p:ph type="pic" sz="quarter" idx="16"/>
          </p:nvPr>
        </p:nvSpPr>
        <p:spPr>
          <a:xfrm>
            <a:off x="8040162" y="1414800"/>
            <a:ext cx="3420000" cy="2484000"/>
          </a:xfrm>
        </p:spPr>
        <p:txBody>
          <a:bodyPr tIns="360000"/>
          <a:lstStyle>
            <a:lvl1pPr marL="0" indent="0" algn="ctr">
              <a:buNone/>
              <a:defRPr/>
            </a:lvl1pPr>
          </a:lstStyle>
          <a:p>
            <a:r>
              <a:rPr lang="de-DE" noProof="0"/>
              <a:t>Bild durch Klicken auf Symbol hinzufügen</a:t>
            </a:r>
            <a:endParaRPr lang="de-CH" noProof="0"/>
          </a:p>
        </p:txBody>
      </p:sp>
      <p:sp>
        <p:nvSpPr>
          <p:cNvPr id="14" name="Bildplatzhalter 10">
            <a:extLst>
              <a:ext uri="{FF2B5EF4-FFF2-40B4-BE49-F238E27FC236}">
                <a16:creationId xmlns:a16="http://schemas.microsoft.com/office/drawing/2014/main" id="{FE637F68-618E-43EB-B240-4BFA26852FC5}"/>
              </a:ext>
            </a:extLst>
          </p:cNvPr>
          <p:cNvSpPr>
            <a:spLocks noGrp="1"/>
          </p:cNvSpPr>
          <p:nvPr>
            <p:ph type="pic" sz="quarter" idx="17"/>
          </p:nvPr>
        </p:nvSpPr>
        <p:spPr>
          <a:xfrm>
            <a:off x="4385999" y="1414800"/>
            <a:ext cx="3420000" cy="2484000"/>
          </a:xfrm>
        </p:spPr>
        <p:txBody>
          <a:bodyPr tIns="360000"/>
          <a:lstStyle>
            <a:lvl1pPr marL="0" indent="0" algn="ctr">
              <a:buNone/>
              <a:defRPr/>
            </a:lvl1pPr>
          </a:lstStyle>
          <a:p>
            <a:r>
              <a:rPr lang="de-DE" noProof="0"/>
              <a:t>Bild durch Klicken auf Symbol hinzufügen</a:t>
            </a:r>
            <a:endParaRPr lang="de-CH" noProof="0"/>
          </a:p>
        </p:txBody>
      </p:sp>
    </p:spTree>
    <p:extLst>
      <p:ext uri="{BB962C8B-B14F-4D97-AF65-F5344CB8AC3E}">
        <p14:creationId xmlns:p14="http://schemas.microsoft.com/office/powerpoint/2010/main" val="2252988954"/>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 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de-DE" noProof="0"/>
              <a:t>Mastertitelformat bearbeiten</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a:xfrm>
            <a:off x="731837" y="1412875"/>
            <a:ext cx="10728325" cy="396000"/>
          </a:xfrm>
        </p:spPr>
        <p:txBody>
          <a:bodyPr/>
          <a:lstStyle>
            <a:lvl1pPr marL="0" indent="0">
              <a:buNone/>
              <a:defRPr b="1"/>
            </a:lvl1pPr>
            <a:lvl2pPr marL="266700" indent="0">
              <a:buNone/>
              <a:defRPr b="1"/>
            </a:lvl2pPr>
            <a:lvl3pPr marL="538163" indent="0">
              <a:buNone/>
              <a:defRPr b="1"/>
            </a:lvl3pPr>
            <a:lvl4pPr marL="804862" indent="0">
              <a:buNone/>
              <a:defRPr b="1"/>
            </a:lvl4pPr>
            <a:lvl5pPr marL="1076325" indent="0">
              <a:buNone/>
              <a:defRPr b="1"/>
            </a:lvl5pPr>
          </a:lstStyle>
          <a:p>
            <a:pPr lvl="0"/>
            <a:r>
              <a:rPr lang="de-DE" noProof="0"/>
              <a:t>Mastertextformat bearbeiten</a:t>
            </a:r>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fld id="{CFD59B2A-9722-4479-8974-FDB801910172}" type="datetime1">
              <a:rPr lang="de-CH" noProof="0" smtClean="0"/>
              <a:t>12.07.23</a:t>
            </a:fld>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de-DE" noProof="0"/>
              <a:t>Organisationseinheit verbal – STRENG VERTRAULICH</a:t>
            </a:r>
            <a:endParaRPr lang="de-CH" noProof="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
        <p:nvSpPr>
          <p:cNvPr id="9" name="Tabellenplatzhalter 8">
            <a:extLst>
              <a:ext uri="{FF2B5EF4-FFF2-40B4-BE49-F238E27FC236}">
                <a16:creationId xmlns:a16="http://schemas.microsoft.com/office/drawing/2014/main" id="{A1D947E6-CC00-458E-BDE1-B0877E30333C}"/>
              </a:ext>
            </a:extLst>
          </p:cNvPr>
          <p:cNvSpPr>
            <a:spLocks noGrp="1"/>
          </p:cNvSpPr>
          <p:nvPr>
            <p:ph type="tbl" sz="quarter" idx="13"/>
          </p:nvPr>
        </p:nvSpPr>
        <p:spPr>
          <a:xfrm>
            <a:off x="731838" y="2061398"/>
            <a:ext cx="10728325" cy="4212401"/>
          </a:xfrm>
        </p:spPr>
        <p:txBody>
          <a:bodyPr tIns="1260000"/>
          <a:lstStyle>
            <a:lvl1pPr marL="0" indent="0" algn="ctr">
              <a:spcBef>
                <a:spcPts val="0"/>
              </a:spcBef>
              <a:buNone/>
              <a:defRPr sz="1400"/>
            </a:lvl1pPr>
          </a:lstStyle>
          <a:p>
            <a:r>
              <a:rPr lang="de-DE" noProof="0"/>
              <a:t>Tabelle durch Klicken auf Symbol hinzufügen</a:t>
            </a:r>
            <a:endParaRPr lang="de-CH" noProof="0"/>
          </a:p>
        </p:txBody>
      </p:sp>
    </p:spTree>
    <p:extLst>
      <p:ext uri="{BB962C8B-B14F-4D97-AF65-F5344CB8AC3E}">
        <p14:creationId xmlns:p14="http://schemas.microsoft.com/office/powerpoint/2010/main" val="2928661315"/>
      </p:ext>
    </p:extLst>
  </p:cSld>
  <p:clrMapOvr>
    <a:masterClrMapping/>
  </p:clrMapOvr>
  <p:extLst>
    <p:ext uri="{DCECCB84-F9BA-43D5-87BE-67443E8EF086}">
      <p15:sldGuideLst xmlns:p15="http://schemas.microsoft.com/office/powerpoint/2012/main">
        <p15:guide id="1" orient="horz" pos="395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chlussfolie">
    <p:bg>
      <p:bgPr>
        <a:solidFill>
          <a:schemeClr val="bg1"/>
        </a:solidFill>
        <a:effectLst/>
      </p:bgPr>
    </p:bg>
    <p:spTree>
      <p:nvGrpSpPr>
        <p:cNvPr id="1" name=""/>
        <p:cNvGrpSpPr/>
        <p:nvPr/>
      </p:nvGrpSpPr>
      <p:grpSpPr>
        <a:xfrm>
          <a:off x="0" y="0"/>
          <a:ext cx="0" cy="0"/>
          <a:chOff x="0" y="0"/>
          <a:chExt cx="0" cy="0"/>
        </a:xfrm>
      </p:grpSpPr>
      <p:sp>
        <p:nvSpPr>
          <p:cNvPr id="20" name="Inhaltsplatzhalter 2">
            <a:extLst>
              <a:ext uri="{FF2B5EF4-FFF2-40B4-BE49-F238E27FC236}">
                <a16:creationId xmlns:a16="http://schemas.microsoft.com/office/drawing/2014/main" id="{394B20FF-3667-40DF-92A1-C6CF3BBCA26D}"/>
              </a:ext>
            </a:extLst>
          </p:cNvPr>
          <p:cNvSpPr>
            <a:spLocks noGrp="1"/>
          </p:cNvSpPr>
          <p:nvPr>
            <p:ph idx="1"/>
          </p:nvPr>
        </p:nvSpPr>
        <p:spPr>
          <a:xfrm>
            <a:off x="731837" y="2135492"/>
            <a:ext cx="10728325" cy="3960000"/>
          </a:xfrm>
        </p:spPr>
        <p:txBody>
          <a:bodyPr/>
          <a:lstStyle>
            <a:lvl1pPr marL="0" indent="0">
              <a:spcBef>
                <a:spcPts val="0"/>
              </a:spcBef>
              <a:buNone/>
              <a:defRPr>
                <a:solidFill>
                  <a:schemeClr val="tx1"/>
                </a:solidFill>
              </a:defRPr>
            </a:lvl1pPr>
            <a:lvl2pPr marL="266700" indent="0">
              <a:buNone/>
              <a:defRPr>
                <a:solidFill>
                  <a:schemeClr val="bg1"/>
                </a:solidFill>
              </a:defRPr>
            </a:lvl2pPr>
            <a:lvl3pPr marL="540000" indent="0">
              <a:buNone/>
              <a:defRPr>
                <a:solidFill>
                  <a:schemeClr val="bg1"/>
                </a:solidFill>
              </a:defRPr>
            </a:lvl3pPr>
            <a:lvl4pPr marL="808537" indent="0">
              <a:buNone/>
              <a:defRPr>
                <a:solidFill>
                  <a:schemeClr val="bg1"/>
                </a:solidFill>
              </a:defRPr>
            </a:lvl4pPr>
            <a:lvl5pPr marL="1080000" indent="0">
              <a:buNone/>
              <a:defRPr>
                <a:solidFill>
                  <a:schemeClr val="bg1"/>
                </a:solidFill>
              </a:defRPr>
            </a:lvl5pPr>
          </a:lstStyle>
          <a:p>
            <a:pPr lvl="0"/>
            <a:r>
              <a:rPr lang="de-DE" noProof="0"/>
              <a:t>Mastertextformat bearbeiten</a:t>
            </a:r>
          </a:p>
        </p:txBody>
      </p:sp>
      <p:sp>
        <p:nvSpPr>
          <p:cNvPr id="21" name="Bildplatzhalter 8">
            <a:extLst>
              <a:ext uri="{FF2B5EF4-FFF2-40B4-BE49-F238E27FC236}">
                <a16:creationId xmlns:a16="http://schemas.microsoft.com/office/drawing/2014/main" id="{794484F1-3B7F-46CE-AD0B-2310A557A990}"/>
              </a:ext>
            </a:extLst>
          </p:cNvPr>
          <p:cNvSpPr>
            <a:spLocks noGrp="1"/>
          </p:cNvSpPr>
          <p:nvPr>
            <p:ph type="pic" sz="quarter" idx="12"/>
          </p:nvPr>
        </p:nvSpPr>
        <p:spPr>
          <a:xfrm>
            <a:off x="10200163" y="6489088"/>
            <a:ext cx="1260000" cy="180000"/>
          </a:xfrm>
        </p:spPr>
        <p:txBody>
          <a:bodyPr/>
          <a:lstStyle>
            <a:lvl1pPr marL="0" indent="0" algn="l">
              <a:buNone/>
              <a:defRPr sz="700">
                <a:solidFill>
                  <a:schemeClr val="tx1"/>
                </a:solidFill>
              </a:defRPr>
            </a:lvl1pPr>
          </a:lstStyle>
          <a:p>
            <a:r>
              <a:rPr lang="de-DE" noProof="0"/>
              <a:t>Bild durch Klicken auf Symbol hinzufügen</a:t>
            </a:r>
            <a:endParaRPr lang="de-CH" noProof="0"/>
          </a:p>
        </p:txBody>
      </p:sp>
      <p:pic>
        <p:nvPicPr>
          <p:cNvPr id="22" name="Grafik 21">
            <a:extLst>
              <a:ext uri="{FF2B5EF4-FFF2-40B4-BE49-F238E27FC236}">
                <a16:creationId xmlns:a16="http://schemas.microsoft.com/office/drawing/2014/main" id="{F900572E-A73E-42BE-96FA-38ADC4E79F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8" y="360538"/>
            <a:ext cx="1765565" cy="288000"/>
          </a:xfrm>
          <a:prstGeom prst="rect">
            <a:avLst/>
          </a:prstGeom>
        </p:spPr>
      </p:pic>
    </p:spTree>
    <p:extLst>
      <p:ext uri="{BB962C8B-B14F-4D97-AF65-F5344CB8AC3E}">
        <p14:creationId xmlns:p14="http://schemas.microsoft.com/office/powerpoint/2010/main" val="1752670339"/>
      </p:ext>
    </p:extLst>
  </p:cSld>
  <p:clrMapOvr>
    <a:masterClrMapping/>
  </p:clrMapOvr>
  <p:extLst>
    <p:ext uri="{DCECCB84-F9BA-43D5-87BE-67443E8EF086}">
      <p15:sldGuideLst xmlns:p15="http://schemas.microsoft.com/office/powerpoint/2012/main">
        <p15:guide id="1" pos="6698">
          <p15:clr>
            <a:srgbClr val="FBAE40"/>
          </p15:clr>
        </p15:guide>
        <p15:guide id="3" orient="horz" pos="640">
          <p15:clr>
            <a:srgbClr val="FBAE40"/>
          </p15:clr>
        </p15:guide>
        <p15:guide id="4" orient="horz" pos="39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02">
    <p:spTree>
      <p:nvGrpSpPr>
        <p:cNvPr id="1" name=""/>
        <p:cNvGrpSpPr/>
        <p:nvPr/>
      </p:nvGrpSpPr>
      <p:grpSpPr>
        <a:xfrm>
          <a:off x="0" y="0"/>
          <a:ext cx="0" cy="0"/>
          <a:chOff x="0" y="0"/>
          <a:chExt cx="0" cy="0"/>
        </a:xfrm>
      </p:grpSpPr>
      <p:sp>
        <p:nvSpPr>
          <p:cNvPr id="11" name="Bildplatzhalter 4">
            <a:extLst>
              <a:ext uri="{FF2B5EF4-FFF2-40B4-BE49-F238E27FC236}">
                <a16:creationId xmlns:a16="http://schemas.microsoft.com/office/drawing/2014/main" id="{8A01615F-450E-43D0-B554-DA3FBD48DF34}"/>
              </a:ext>
            </a:extLst>
          </p:cNvPr>
          <p:cNvSpPr>
            <a:spLocks noGrp="1"/>
          </p:cNvSpPr>
          <p:nvPr>
            <p:ph type="pic" sz="quarter" idx="11"/>
          </p:nvPr>
        </p:nvSpPr>
        <p:spPr>
          <a:xfrm>
            <a:off x="731838" y="1016000"/>
            <a:ext cx="10728325" cy="5256000"/>
          </a:xfrm>
        </p:spPr>
        <p:txBody>
          <a:bodyPr lIns="0" tIns="0" rIns="5580000" anchor="ctr" anchorCtr="0"/>
          <a:lstStyle>
            <a:lvl1pPr marL="0" indent="0" algn="ctr">
              <a:buNone/>
              <a:defRPr/>
            </a:lvl1pPr>
          </a:lstStyle>
          <a:p>
            <a:r>
              <a:rPr lang="de-DE" noProof="0"/>
              <a:t>Bild durch Klicken auf Symbol hinzufügen</a:t>
            </a:r>
            <a:endParaRPr lang="de-CH" noProof="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p:nvPr>
        </p:nvSpPr>
        <p:spPr>
          <a:xfrm>
            <a:off x="6504000" y="2957494"/>
            <a:ext cx="5688000" cy="2268000"/>
          </a:xfrm>
          <a:solidFill>
            <a:schemeClr val="accent6"/>
          </a:solidFill>
        </p:spPr>
        <p:txBody>
          <a:bodyPr lIns="324000" tIns="252000" anchor="t" anchorCtr="0"/>
          <a:lstStyle>
            <a:lvl1pPr algn="l">
              <a:lnSpc>
                <a:spcPct val="100000"/>
              </a:lnSpc>
              <a:defRPr sz="3600">
                <a:solidFill>
                  <a:schemeClr val="bg1"/>
                </a:solidFill>
              </a:defRPr>
            </a:lvl1pPr>
          </a:lstStyle>
          <a:p>
            <a:r>
              <a:rPr lang="de-DE" noProof="0"/>
              <a:t>Mastertitelformat bearbeiten</a:t>
            </a:r>
            <a:endParaRPr lang="de-CH" noProof="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8" y="360538"/>
            <a:ext cx="1765565" cy="288000"/>
          </a:xfrm>
          <a:prstGeom prst="rect">
            <a:avLst/>
          </a:prstGeom>
        </p:spPr>
      </p:pic>
      <p:sp>
        <p:nvSpPr>
          <p:cNvPr id="9" name="Textplatzhalter 3">
            <a:extLst>
              <a:ext uri="{FF2B5EF4-FFF2-40B4-BE49-F238E27FC236}">
                <a16:creationId xmlns:a16="http://schemas.microsoft.com/office/drawing/2014/main" id="{003A487C-8977-4264-A8A1-D6C1DB604682}"/>
              </a:ext>
            </a:extLst>
          </p:cNvPr>
          <p:cNvSpPr>
            <a:spLocks noGrp="1"/>
          </p:cNvSpPr>
          <p:nvPr>
            <p:ph type="body" sz="quarter" idx="13"/>
          </p:nvPr>
        </p:nvSpPr>
        <p:spPr>
          <a:xfrm>
            <a:off x="6845210" y="4639666"/>
            <a:ext cx="4320000" cy="468000"/>
          </a:xfrm>
        </p:spPr>
        <p:txBody>
          <a:bodyPr/>
          <a:lstStyle>
            <a:lvl1pPr marL="0" indent="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de-DE" noProof="0"/>
              <a:t>Mastertextformat bearbeiten</a:t>
            </a:r>
          </a:p>
        </p:txBody>
      </p:sp>
      <p:sp>
        <p:nvSpPr>
          <p:cNvPr id="13" name="Bildplatzhalter 8">
            <a:extLst>
              <a:ext uri="{FF2B5EF4-FFF2-40B4-BE49-F238E27FC236}">
                <a16:creationId xmlns:a16="http://schemas.microsoft.com/office/drawing/2014/main" id="{E91D3734-CD8F-4F94-A813-570EF31C4732}"/>
              </a:ext>
            </a:extLst>
          </p:cNvPr>
          <p:cNvSpPr>
            <a:spLocks noGrp="1"/>
          </p:cNvSpPr>
          <p:nvPr>
            <p:ph type="pic" sz="quarter" idx="12"/>
          </p:nvPr>
        </p:nvSpPr>
        <p:spPr>
          <a:xfrm>
            <a:off x="10200163" y="6489088"/>
            <a:ext cx="1260000" cy="180000"/>
          </a:xfrm>
        </p:spPr>
        <p:txBody>
          <a:bodyPr/>
          <a:lstStyle>
            <a:lvl1pPr marL="0" indent="0" algn="l">
              <a:buNone/>
              <a:defRPr sz="700"/>
            </a:lvl1pPr>
          </a:lstStyle>
          <a:p>
            <a:r>
              <a:rPr lang="de-DE" noProof="0"/>
              <a:t>Bild durch Klicken auf Symbol hinzufügen</a:t>
            </a:r>
            <a:endParaRPr lang="de-CH" noProof="0"/>
          </a:p>
        </p:txBody>
      </p:sp>
      <p:sp>
        <p:nvSpPr>
          <p:cNvPr id="8" name="Textplatzhalter 5">
            <a:extLst>
              <a:ext uri="{FF2B5EF4-FFF2-40B4-BE49-F238E27FC236}">
                <a16:creationId xmlns:a16="http://schemas.microsoft.com/office/drawing/2014/main" id="{547D2927-4A99-4714-8EBA-F773EAA26308}"/>
              </a:ext>
            </a:extLst>
          </p:cNvPr>
          <p:cNvSpPr>
            <a:spLocks noGrp="1"/>
          </p:cNvSpPr>
          <p:nvPr>
            <p:ph type="body" sz="quarter" idx="16" hasCustomPrompt="1"/>
          </p:nvPr>
        </p:nvSpPr>
        <p:spPr>
          <a:xfrm>
            <a:off x="9696449" y="316800"/>
            <a:ext cx="1800000" cy="360000"/>
          </a:xfrm>
        </p:spPr>
        <p:txBody>
          <a:bodyPr anchor="b" anchorCtr="0"/>
          <a:lstStyle>
            <a:lvl1pPr marL="0" indent="0" algn="l">
              <a:spcBef>
                <a:spcPts val="0"/>
              </a:spcBef>
              <a:buNone/>
              <a:defRPr sz="1150"/>
            </a:lvl1pPr>
            <a:lvl2pPr>
              <a:defRPr sz="1150"/>
            </a:lvl2pPr>
            <a:lvl3pPr>
              <a:defRPr sz="1150"/>
            </a:lvl3pPr>
            <a:lvl4pPr>
              <a:defRPr sz="1150"/>
            </a:lvl4pPr>
            <a:lvl5pPr>
              <a:defRPr sz="1150"/>
            </a:lvl5pPr>
          </a:lstStyle>
          <a:p>
            <a:pPr lvl="0"/>
            <a:r>
              <a:rPr lang="de-DE" dirty="0"/>
              <a:t>Organisationseinheit verbal</a:t>
            </a:r>
            <a:br>
              <a:rPr lang="de-DE" dirty="0"/>
            </a:br>
            <a:r>
              <a:rPr lang="de-DE" dirty="0"/>
              <a:t>optional auf 2 Zeilen</a:t>
            </a:r>
          </a:p>
        </p:txBody>
      </p:sp>
    </p:spTree>
    <p:extLst>
      <p:ext uri="{BB962C8B-B14F-4D97-AF65-F5344CB8AC3E}">
        <p14:creationId xmlns:p14="http://schemas.microsoft.com/office/powerpoint/2010/main" val="100241141"/>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03">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62D94F76-218E-49F2-87F8-05982912ED18}"/>
              </a:ext>
            </a:extLst>
          </p:cNvPr>
          <p:cNvSpPr/>
          <p:nvPr userDrawn="1"/>
        </p:nvSpPr>
        <p:spPr>
          <a:xfrm>
            <a:off x="731838" y="1016000"/>
            <a:ext cx="10728325" cy="5257800"/>
          </a:xfrm>
          <a:prstGeom prst="rect">
            <a:avLst/>
          </a:prstGeom>
          <a:solidFill>
            <a:srgbClr val="8E67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p:nvPr>
        </p:nvSpPr>
        <p:spPr>
          <a:xfrm>
            <a:off x="-1" y="1940405"/>
            <a:ext cx="10188000" cy="3960000"/>
          </a:xfrm>
          <a:solidFill>
            <a:schemeClr val="accent3"/>
          </a:solidFill>
          <a:ln>
            <a:noFill/>
          </a:ln>
        </p:spPr>
        <p:txBody>
          <a:bodyPr lIns="1080000" tIns="252000" anchor="t" anchorCtr="0"/>
          <a:lstStyle>
            <a:lvl1pPr algn="l">
              <a:lnSpc>
                <a:spcPct val="100000"/>
              </a:lnSpc>
              <a:defRPr sz="3600">
                <a:solidFill>
                  <a:schemeClr val="bg1"/>
                </a:solidFill>
              </a:defRPr>
            </a:lvl1pPr>
          </a:lstStyle>
          <a:p>
            <a:r>
              <a:rPr lang="de-DE" noProof="0" dirty="0"/>
              <a:t>Mastertitelformat bearbeiten</a:t>
            </a:r>
            <a:endParaRPr lang="de-CH" noProof="0" dirty="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8" y="360538"/>
            <a:ext cx="1765565" cy="288000"/>
          </a:xfrm>
          <a:prstGeom prst="rect">
            <a:avLst/>
          </a:prstGeom>
        </p:spPr>
      </p:pic>
      <p:sp>
        <p:nvSpPr>
          <p:cNvPr id="7" name="Textplatzhalter 3">
            <a:extLst>
              <a:ext uri="{FF2B5EF4-FFF2-40B4-BE49-F238E27FC236}">
                <a16:creationId xmlns:a16="http://schemas.microsoft.com/office/drawing/2014/main" id="{0503E57F-F89F-431B-8D38-7CC97B7C201A}"/>
              </a:ext>
            </a:extLst>
          </p:cNvPr>
          <p:cNvSpPr>
            <a:spLocks noGrp="1"/>
          </p:cNvSpPr>
          <p:nvPr>
            <p:ph type="body" sz="quarter" idx="13"/>
          </p:nvPr>
        </p:nvSpPr>
        <p:spPr>
          <a:xfrm>
            <a:off x="1078516" y="4217884"/>
            <a:ext cx="8640000" cy="1440000"/>
          </a:xfrm>
        </p:spPr>
        <p:txBody>
          <a:bodyPr/>
          <a:lstStyle>
            <a:lvl1pPr marL="0" indent="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de-DE" noProof="0" dirty="0"/>
              <a:t>Mastertextformat bearbeiten</a:t>
            </a:r>
          </a:p>
        </p:txBody>
      </p:sp>
      <p:sp>
        <p:nvSpPr>
          <p:cNvPr id="12" name="Bildplatzhalter 8">
            <a:extLst>
              <a:ext uri="{FF2B5EF4-FFF2-40B4-BE49-F238E27FC236}">
                <a16:creationId xmlns:a16="http://schemas.microsoft.com/office/drawing/2014/main" id="{1BEB6197-C509-4752-B57E-CEE955F5D926}"/>
              </a:ext>
            </a:extLst>
          </p:cNvPr>
          <p:cNvSpPr>
            <a:spLocks noGrp="1"/>
          </p:cNvSpPr>
          <p:nvPr>
            <p:ph type="pic" sz="quarter" idx="12"/>
          </p:nvPr>
        </p:nvSpPr>
        <p:spPr>
          <a:xfrm>
            <a:off x="10200163" y="6489088"/>
            <a:ext cx="1260000" cy="180000"/>
          </a:xfrm>
        </p:spPr>
        <p:txBody>
          <a:bodyPr/>
          <a:lstStyle>
            <a:lvl1pPr marL="0" indent="0" algn="l">
              <a:buNone/>
              <a:defRPr sz="700"/>
            </a:lvl1pPr>
          </a:lstStyle>
          <a:p>
            <a:r>
              <a:rPr lang="de-DE" noProof="0"/>
              <a:t>Bild durch Klicken auf Symbol hinzufügen</a:t>
            </a:r>
            <a:endParaRPr lang="de-CH" noProof="0"/>
          </a:p>
        </p:txBody>
      </p:sp>
      <p:sp>
        <p:nvSpPr>
          <p:cNvPr id="8" name="Textplatzhalter 5">
            <a:extLst>
              <a:ext uri="{FF2B5EF4-FFF2-40B4-BE49-F238E27FC236}">
                <a16:creationId xmlns:a16="http://schemas.microsoft.com/office/drawing/2014/main" id="{4ADF7DEC-21BD-45CA-9E91-B9F58A69F621}"/>
              </a:ext>
            </a:extLst>
          </p:cNvPr>
          <p:cNvSpPr>
            <a:spLocks noGrp="1"/>
          </p:cNvSpPr>
          <p:nvPr>
            <p:ph type="body" sz="quarter" idx="16" hasCustomPrompt="1"/>
          </p:nvPr>
        </p:nvSpPr>
        <p:spPr>
          <a:xfrm>
            <a:off x="9696449" y="316800"/>
            <a:ext cx="1800000" cy="360000"/>
          </a:xfrm>
        </p:spPr>
        <p:txBody>
          <a:bodyPr anchor="b" anchorCtr="0"/>
          <a:lstStyle>
            <a:lvl1pPr marL="0" indent="0" algn="l">
              <a:spcBef>
                <a:spcPts val="0"/>
              </a:spcBef>
              <a:buNone/>
              <a:defRPr sz="1150"/>
            </a:lvl1pPr>
            <a:lvl2pPr>
              <a:defRPr sz="1150"/>
            </a:lvl2pPr>
            <a:lvl3pPr>
              <a:defRPr sz="1150"/>
            </a:lvl3pPr>
            <a:lvl4pPr>
              <a:defRPr sz="1150"/>
            </a:lvl4pPr>
            <a:lvl5pPr>
              <a:defRPr sz="1150"/>
            </a:lvl5pPr>
          </a:lstStyle>
          <a:p>
            <a:pPr lvl="0"/>
            <a:r>
              <a:rPr lang="de-DE" dirty="0"/>
              <a:t>Organisationseinheit verbal</a:t>
            </a:r>
            <a:br>
              <a:rPr lang="de-DE" dirty="0"/>
            </a:br>
            <a:r>
              <a:rPr lang="de-DE" dirty="0"/>
              <a:t>optional auf 2 Zeilen</a:t>
            </a:r>
          </a:p>
        </p:txBody>
      </p:sp>
    </p:spTree>
    <p:extLst>
      <p:ext uri="{BB962C8B-B14F-4D97-AF65-F5344CB8AC3E}">
        <p14:creationId xmlns:p14="http://schemas.microsoft.com/office/powerpoint/2010/main" val="3924069494"/>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0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91294E-BEE7-4DA8-BBC8-88E1A7B07AEF}"/>
              </a:ext>
            </a:extLst>
          </p:cNvPr>
          <p:cNvSpPr>
            <a:spLocks noGrp="1"/>
          </p:cNvSpPr>
          <p:nvPr>
            <p:ph type="ctrTitle"/>
          </p:nvPr>
        </p:nvSpPr>
        <p:spPr>
          <a:xfrm>
            <a:off x="731837" y="1016000"/>
            <a:ext cx="10728326" cy="5256000"/>
          </a:xfrm>
          <a:solidFill>
            <a:schemeClr val="accent6"/>
          </a:solidFill>
          <a:ln>
            <a:noFill/>
          </a:ln>
        </p:spPr>
        <p:txBody>
          <a:bodyPr lIns="324000" tIns="1152000" anchor="t" anchorCtr="0"/>
          <a:lstStyle>
            <a:lvl1pPr algn="l">
              <a:lnSpc>
                <a:spcPct val="100000"/>
              </a:lnSpc>
              <a:defRPr sz="3600">
                <a:solidFill>
                  <a:schemeClr val="bg1"/>
                </a:solidFill>
              </a:defRPr>
            </a:lvl1pPr>
          </a:lstStyle>
          <a:p>
            <a:r>
              <a:rPr lang="de-DE" noProof="0"/>
              <a:t>Mastertitelformat bearbeiten</a:t>
            </a:r>
            <a:endParaRPr lang="de-CH" noProof="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8" y="360538"/>
            <a:ext cx="1765565" cy="288000"/>
          </a:xfrm>
          <a:prstGeom prst="rect">
            <a:avLst/>
          </a:prstGeom>
        </p:spPr>
      </p:pic>
      <p:sp>
        <p:nvSpPr>
          <p:cNvPr id="6" name="Textplatzhalter 3">
            <a:extLst>
              <a:ext uri="{FF2B5EF4-FFF2-40B4-BE49-F238E27FC236}">
                <a16:creationId xmlns:a16="http://schemas.microsoft.com/office/drawing/2014/main" id="{5FCAD79B-EF47-46A0-9575-229F3DAA72F5}"/>
              </a:ext>
            </a:extLst>
          </p:cNvPr>
          <p:cNvSpPr>
            <a:spLocks noGrp="1"/>
          </p:cNvSpPr>
          <p:nvPr>
            <p:ph type="body" sz="quarter" idx="13"/>
          </p:nvPr>
        </p:nvSpPr>
        <p:spPr>
          <a:xfrm>
            <a:off x="1078515" y="4575276"/>
            <a:ext cx="10044000" cy="1440000"/>
          </a:xfrm>
        </p:spPr>
        <p:txBody>
          <a:bodyPr/>
          <a:lstStyle>
            <a:lvl1pPr marL="0" indent="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de-DE" noProof="0" dirty="0"/>
              <a:t>Mastertextformat bearbeiten</a:t>
            </a:r>
          </a:p>
        </p:txBody>
      </p:sp>
      <p:sp>
        <p:nvSpPr>
          <p:cNvPr id="8" name="Bildplatzhalter 8">
            <a:extLst>
              <a:ext uri="{FF2B5EF4-FFF2-40B4-BE49-F238E27FC236}">
                <a16:creationId xmlns:a16="http://schemas.microsoft.com/office/drawing/2014/main" id="{72236FC6-C8FF-43C1-86B9-BF112345926F}"/>
              </a:ext>
            </a:extLst>
          </p:cNvPr>
          <p:cNvSpPr>
            <a:spLocks noGrp="1"/>
          </p:cNvSpPr>
          <p:nvPr>
            <p:ph type="pic" sz="quarter" idx="12"/>
          </p:nvPr>
        </p:nvSpPr>
        <p:spPr>
          <a:xfrm>
            <a:off x="10200163" y="6489088"/>
            <a:ext cx="1260000" cy="180000"/>
          </a:xfrm>
        </p:spPr>
        <p:txBody>
          <a:bodyPr/>
          <a:lstStyle>
            <a:lvl1pPr marL="0" indent="0" algn="l">
              <a:buNone/>
              <a:defRPr sz="700"/>
            </a:lvl1pPr>
          </a:lstStyle>
          <a:p>
            <a:r>
              <a:rPr lang="de-DE" noProof="0"/>
              <a:t>Bild durch Klicken auf Symbol hinzufügen</a:t>
            </a:r>
            <a:endParaRPr lang="de-CH" noProof="0"/>
          </a:p>
        </p:txBody>
      </p:sp>
      <p:sp>
        <p:nvSpPr>
          <p:cNvPr id="7" name="Textplatzhalter 5">
            <a:extLst>
              <a:ext uri="{FF2B5EF4-FFF2-40B4-BE49-F238E27FC236}">
                <a16:creationId xmlns:a16="http://schemas.microsoft.com/office/drawing/2014/main" id="{789A3267-E086-4EC3-A0BB-F8ECD01A5C7E}"/>
              </a:ext>
            </a:extLst>
          </p:cNvPr>
          <p:cNvSpPr>
            <a:spLocks noGrp="1"/>
          </p:cNvSpPr>
          <p:nvPr>
            <p:ph type="body" sz="quarter" idx="16" hasCustomPrompt="1"/>
          </p:nvPr>
        </p:nvSpPr>
        <p:spPr>
          <a:xfrm>
            <a:off x="9696449" y="316800"/>
            <a:ext cx="1800000" cy="360000"/>
          </a:xfrm>
        </p:spPr>
        <p:txBody>
          <a:bodyPr anchor="b" anchorCtr="0"/>
          <a:lstStyle>
            <a:lvl1pPr marL="0" indent="0" algn="l">
              <a:spcBef>
                <a:spcPts val="0"/>
              </a:spcBef>
              <a:buNone/>
              <a:defRPr sz="1150"/>
            </a:lvl1pPr>
            <a:lvl2pPr>
              <a:defRPr sz="1150"/>
            </a:lvl2pPr>
            <a:lvl3pPr>
              <a:defRPr sz="1150"/>
            </a:lvl3pPr>
            <a:lvl4pPr>
              <a:defRPr sz="1150"/>
            </a:lvl4pPr>
            <a:lvl5pPr>
              <a:defRPr sz="1150"/>
            </a:lvl5pPr>
          </a:lstStyle>
          <a:p>
            <a:pPr lvl="0"/>
            <a:r>
              <a:rPr lang="de-DE" dirty="0"/>
              <a:t>Organisationseinheit verbal</a:t>
            </a:r>
            <a:br>
              <a:rPr lang="de-DE" dirty="0"/>
            </a:br>
            <a:r>
              <a:rPr lang="de-DE" dirty="0"/>
              <a:t>optional auf 2 Zeilen</a:t>
            </a:r>
          </a:p>
        </p:txBody>
      </p:sp>
    </p:spTree>
    <p:extLst>
      <p:ext uri="{BB962C8B-B14F-4D97-AF65-F5344CB8AC3E}">
        <p14:creationId xmlns:p14="http://schemas.microsoft.com/office/powerpoint/2010/main" val="732532068"/>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04 – Uni Zürich">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EB061823-3F7A-48C8-8477-B410C18AC1B7}"/>
              </a:ext>
            </a:extLst>
          </p:cNvPr>
          <p:cNvSpPr>
            <a:spLocks noGrp="1"/>
          </p:cNvSpPr>
          <p:nvPr>
            <p:ph type="pic" sz="quarter" idx="11"/>
          </p:nvPr>
        </p:nvSpPr>
        <p:spPr>
          <a:xfrm>
            <a:off x="731838" y="1016000"/>
            <a:ext cx="10728325" cy="5256000"/>
          </a:xfrm>
        </p:spPr>
        <p:txBody>
          <a:bodyPr lIns="5580000" tIns="0" rIns="0" anchor="ctr" anchorCtr="0"/>
          <a:lstStyle>
            <a:lvl1pPr marL="0" indent="0" algn="ctr">
              <a:buNone/>
              <a:defRPr/>
            </a:lvl1pPr>
          </a:lstStyle>
          <a:p>
            <a:r>
              <a:rPr lang="de-DE" noProof="0"/>
              <a:t>Bild durch Klicken auf Symbol hinzufügen</a:t>
            </a:r>
            <a:endParaRPr lang="de-CH" noProof="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p:nvPr>
        </p:nvSpPr>
        <p:spPr>
          <a:xfrm>
            <a:off x="0" y="2233538"/>
            <a:ext cx="5904000" cy="3312000"/>
          </a:xfrm>
          <a:solidFill>
            <a:schemeClr val="accent2"/>
          </a:solidFill>
        </p:spPr>
        <p:txBody>
          <a:bodyPr lIns="1080000" tIns="252000" anchor="t" anchorCtr="0"/>
          <a:lstStyle>
            <a:lvl1pPr algn="l">
              <a:lnSpc>
                <a:spcPct val="100000"/>
              </a:lnSpc>
              <a:defRPr sz="3600">
                <a:solidFill>
                  <a:schemeClr val="bg1"/>
                </a:solidFill>
              </a:defRPr>
            </a:lvl1pPr>
          </a:lstStyle>
          <a:p>
            <a:r>
              <a:rPr lang="de-DE" noProof="0"/>
              <a:t>Mastertitelformat bearbeiten</a:t>
            </a:r>
            <a:endParaRPr lang="de-CH" noProof="0"/>
          </a:p>
        </p:txBody>
      </p:sp>
      <p:pic>
        <p:nvPicPr>
          <p:cNvPr id="4" name="Grafik 3">
            <a:extLst>
              <a:ext uri="{FF2B5EF4-FFF2-40B4-BE49-F238E27FC236}">
                <a16:creationId xmlns:a16="http://schemas.microsoft.com/office/drawing/2014/main" id="{793E2EDD-B19F-478D-BB03-AD55EC1E86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7672" y="228020"/>
            <a:ext cx="3679200" cy="552508"/>
          </a:xfrm>
          <a:prstGeom prst="rect">
            <a:avLst/>
          </a:prstGeom>
        </p:spPr>
      </p:pic>
      <p:sp>
        <p:nvSpPr>
          <p:cNvPr id="7" name="Textplatzhalter 3">
            <a:extLst>
              <a:ext uri="{FF2B5EF4-FFF2-40B4-BE49-F238E27FC236}">
                <a16:creationId xmlns:a16="http://schemas.microsoft.com/office/drawing/2014/main" id="{D364BCB8-820F-4C3A-BA37-7048A4C8D4C3}"/>
              </a:ext>
            </a:extLst>
          </p:cNvPr>
          <p:cNvSpPr>
            <a:spLocks noGrp="1"/>
          </p:cNvSpPr>
          <p:nvPr>
            <p:ph type="body" sz="quarter" idx="13"/>
          </p:nvPr>
        </p:nvSpPr>
        <p:spPr>
          <a:xfrm>
            <a:off x="1078516" y="3860495"/>
            <a:ext cx="4680000" cy="1440000"/>
          </a:xfrm>
        </p:spPr>
        <p:txBody>
          <a:bodyPr/>
          <a:lstStyle>
            <a:lvl1pPr marL="0" indent="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de-DE" noProof="0" dirty="0"/>
              <a:t>Mastertextformat bearbeiten</a:t>
            </a:r>
          </a:p>
        </p:txBody>
      </p:sp>
      <p:sp>
        <p:nvSpPr>
          <p:cNvPr id="11" name="Bildplatzhalter 8">
            <a:extLst>
              <a:ext uri="{FF2B5EF4-FFF2-40B4-BE49-F238E27FC236}">
                <a16:creationId xmlns:a16="http://schemas.microsoft.com/office/drawing/2014/main" id="{A73913C2-8DFE-4F15-B2DB-2A6D5C267009}"/>
              </a:ext>
            </a:extLst>
          </p:cNvPr>
          <p:cNvSpPr>
            <a:spLocks noGrp="1"/>
          </p:cNvSpPr>
          <p:nvPr>
            <p:ph type="pic" sz="quarter" idx="12"/>
          </p:nvPr>
        </p:nvSpPr>
        <p:spPr>
          <a:xfrm>
            <a:off x="10200163" y="6489088"/>
            <a:ext cx="1260000" cy="180000"/>
          </a:xfrm>
        </p:spPr>
        <p:txBody>
          <a:bodyPr/>
          <a:lstStyle>
            <a:lvl1pPr marL="0" indent="0" algn="l">
              <a:buNone/>
              <a:defRPr sz="700"/>
            </a:lvl1pPr>
          </a:lstStyle>
          <a:p>
            <a:r>
              <a:rPr lang="de-DE" noProof="0"/>
              <a:t>Bild durch Klicken auf Symbol hinzufügen</a:t>
            </a:r>
            <a:endParaRPr lang="de-CH" noProof="0"/>
          </a:p>
        </p:txBody>
      </p:sp>
      <p:sp>
        <p:nvSpPr>
          <p:cNvPr id="9" name="Textplatzhalter 5">
            <a:extLst>
              <a:ext uri="{FF2B5EF4-FFF2-40B4-BE49-F238E27FC236}">
                <a16:creationId xmlns:a16="http://schemas.microsoft.com/office/drawing/2014/main" id="{791A1AD7-DB7D-4C75-BEFB-EB6D34D3B2AB}"/>
              </a:ext>
            </a:extLst>
          </p:cNvPr>
          <p:cNvSpPr>
            <a:spLocks noGrp="1"/>
          </p:cNvSpPr>
          <p:nvPr>
            <p:ph type="body" sz="quarter" idx="16" hasCustomPrompt="1"/>
          </p:nvPr>
        </p:nvSpPr>
        <p:spPr>
          <a:xfrm>
            <a:off x="9696449" y="316800"/>
            <a:ext cx="1800000" cy="360000"/>
          </a:xfrm>
        </p:spPr>
        <p:txBody>
          <a:bodyPr anchor="b" anchorCtr="0"/>
          <a:lstStyle>
            <a:lvl1pPr marL="0" indent="0" algn="l">
              <a:spcBef>
                <a:spcPts val="0"/>
              </a:spcBef>
              <a:buNone/>
              <a:defRPr sz="1150"/>
            </a:lvl1pPr>
            <a:lvl2pPr>
              <a:defRPr sz="1150"/>
            </a:lvl2pPr>
            <a:lvl3pPr>
              <a:defRPr sz="1150"/>
            </a:lvl3pPr>
            <a:lvl4pPr>
              <a:defRPr sz="1150"/>
            </a:lvl4pPr>
            <a:lvl5pPr>
              <a:defRPr sz="1150"/>
            </a:lvl5pPr>
          </a:lstStyle>
          <a:p>
            <a:pPr lvl="0"/>
            <a:r>
              <a:rPr lang="de-DE" dirty="0"/>
              <a:t>Organisationseinheit verbal</a:t>
            </a:r>
            <a:br>
              <a:rPr lang="de-DE" dirty="0"/>
            </a:br>
            <a:r>
              <a:rPr lang="de-DE" dirty="0"/>
              <a:t>optional auf 2 Zeilen</a:t>
            </a:r>
          </a:p>
        </p:txBody>
      </p:sp>
    </p:spTree>
    <p:extLst>
      <p:ext uri="{BB962C8B-B14F-4D97-AF65-F5344CB8AC3E}">
        <p14:creationId xmlns:p14="http://schemas.microsoft.com/office/powerpoint/2010/main" val="2789257521"/>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de-DE" noProof="0"/>
              <a:t>Mastertitelformat bearbeiten</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p:txBody>
          <a:bodyPr/>
          <a:lstStyle>
            <a:lvl1pPr marL="539750" indent="-539750">
              <a:buFont typeface="+mj-lt"/>
              <a:buAutoNum type="arabicPeriod"/>
              <a:defRPr/>
            </a:lvl1pPr>
            <a:lvl2pPr marL="1079500" indent="-539750">
              <a:buFont typeface="+mj-lt"/>
              <a:buAutoNum type="arabicPeriod"/>
              <a:defRPr/>
            </a:lvl2pPr>
            <a:lvl3pPr marL="1612900" indent="-533400">
              <a:buFont typeface="+mj-lt"/>
              <a:buAutoNum type="arabicPeriod"/>
              <a:defRPr/>
            </a:lvl3pPr>
            <a:lvl4pPr marL="2152650" indent="-539750">
              <a:buFont typeface="+mj-lt"/>
              <a:buAutoNum type="arabicPeriod"/>
              <a:defRPr/>
            </a:lvl4pPr>
            <a:lvl5pPr marL="2692400" indent="-539750">
              <a:buFont typeface="+mj-lt"/>
              <a:buAutoNum type="arabicPeriod"/>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fld id="{6861D6AC-3BAC-4A50-9479-1E7CD895A648}" type="datetime1">
              <a:rPr lang="de-CH" noProof="0" smtClean="0"/>
              <a:t>12.07.23</a:t>
            </a:fld>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a:xfrm>
            <a:off x="2171700" y="6522444"/>
            <a:ext cx="7200000" cy="216000"/>
          </a:xfrm>
        </p:spPr>
        <p:txBody>
          <a:bodyPr/>
          <a:lstStyle/>
          <a:p>
            <a:r>
              <a:rPr lang="de-DE" noProof="0"/>
              <a:t>Organisationseinheit verbal – STRENG VERTRAULICH</a:t>
            </a:r>
            <a:endParaRPr lang="de-CH" noProof="0"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Tree>
    <p:extLst>
      <p:ext uri="{BB962C8B-B14F-4D97-AF65-F5344CB8AC3E}">
        <p14:creationId xmlns:p14="http://schemas.microsoft.com/office/powerpoint/2010/main" val="2221599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de-DE" noProof="0"/>
              <a:t>Mastertitelformat bearbeiten</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fld id="{360162FC-E8FF-4D52-8F53-8F2A2A3AD348}" type="datetime1">
              <a:rPr lang="de-CH" noProof="0" smtClean="0"/>
              <a:t>12.07.23</a:t>
            </a:fld>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de-DE" noProof="0"/>
              <a:t>Organisationseinheit verbal – STRENG VERTRAULICH</a:t>
            </a:r>
            <a:endParaRPr lang="de-CH" noProof="0"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Tree>
    <p:extLst>
      <p:ext uri="{BB962C8B-B14F-4D97-AF65-F5344CB8AC3E}">
        <p14:creationId xmlns:p14="http://schemas.microsoft.com/office/powerpoint/2010/main" val="1888753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mit Fussno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de-DE" noProof="0"/>
              <a:t>Mastertitelformat bearbeiten</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a:xfrm>
            <a:off x="731837" y="1412875"/>
            <a:ext cx="10728325" cy="3960000"/>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fld id="{56D5A3C0-7A2F-4A62-9057-882FB8F5659A}" type="datetime1">
              <a:rPr lang="de-CH" noProof="0" smtClean="0"/>
              <a:t>12.07.23</a:t>
            </a:fld>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de-DE" noProof="0"/>
              <a:t>Organisationseinheit verbal – STRENG VERTRAULICH</a:t>
            </a:r>
            <a:endParaRPr lang="de-CH" noProof="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
        <p:nvSpPr>
          <p:cNvPr id="11" name="Textplatzhalter 10">
            <a:extLst>
              <a:ext uri="{FF2B5EF4-FFF2-40B4-BE49-F238E27FC236}">
                <a16:creationId xmlns:a16="http://schemas.microsoft.com/office/drawing/2014/main" id="{2F6D94FA-21C6-4AE0-AA4F-3A077810ED93}"/>
              </a:ext>
            </a:extLst>
          </p:cNvPr>
          <p:cNvSpPr>
            <a:spLocks noGrp="1"/>
          </p:cNvSpPr>
          <p:nvPr>
            <p:ph type="body" sz="quarter" idx="13"/>
          </p:nvPr>
        </p:nvSpPr>
        <p:spPr>
          <a:xfrm>
            <a:off x="731836" y="5570135"/>
            <a:ext cx="5364164" cy="721233"/>
          </a:xfrm>
        </p:spPr>
        <p:txBody>
          <a:bodyPr anchor="b" anchorCtr="0"/>
          <a:lstStyle>
            <a:lvl1pPr marL="179388" indent="-179388">
              <a:spcBef>
                <a:spcPts val="0"/>
              </a:spcBef>
              <a:buFont typeface="+mj-lt"/>
              <a:buAutoNum type="arabicPeriod"/>
              <a:defRPr sz="800"/>
            </a:lvl1pPr>
            <a:lvl2pPr marL="266700" indent="0">
              <a:buNone/>
              <a:defRPr sz="800"/>
            </a:lvl2pPr>
            <a:lvl3pPr marL="538163" indent="0">
              <a:buNone/>
              <a:defRPr sz="800"/>
            </a:lvl3pPr>
            <a:lvl4pPr marL="804862" indent="0">
              <a:buNone/>
              <a:defRPr sz="800"/>
            </a:lvl4pPr>
            <a:lvl5pPr marL="1076325" indent="0">
              <a:buNone/>
              <a:defRPr sz="800"/>
            </a:lvl5pPr>
          </a:lstStyle>
          <a:p>
            <a:pPr lvl="0"/>
            <a:r>
              <a:rPr lang="de-DE" noProof="0"/>
              <a:t>Mastertextformat bearbeiten</a:t>
            </a:r>
          </a:p>
        </p:txBody>
      </p:sp>
    </p:spTree>
    <p:extLst>
      <p:ext uri="{BB962C8B-B14F-4D97-AF65-F5344CB8AC3E}">
        <p14:creationId xmlns:p14="http://schemas.microsoft.com/office/powerpoint/2010/main" val="426001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ischenslide">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a:xfrm>
            <a:off x="731837" y="2224781"/>
            <a:ext cx="10728325" cy="1260000"/>
          </a:xfrm>
        </p:spPr>
        <p:txBody>
          <a:bodyPr/>
          <a:lstStyle>
            <a:lvl1pPr>
              <a:lnSpc>
                <a:spcPct val="100000"/>
              </a:lnSpc>
              <a:defRPr sz="3600">
                <a:solidFill>
                  <a:schemeClr val="bg1"/>
                </a:solidFill>
              </a:defRPr>
            </a:lvl1pPr>
          </a:lstStyle>
          <a:p>
            <a:r>
              <a:rPr lang="de-DE" noProof="0"/>
              <a:t>Mastertitelformat bearbeiten</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a:defRPr>
                <a:solidFill>
                  <a:schemeClr val="bg1"/>
                </a:solidFill>
              </a:defRPr>
            </a:lvl1pPr>
          </a:lstStyle>
          <a:p>
            <a:fld id="{73923CAD-8964-4A8E-9E9C-0F755B932903}" type="datetime1">
              <a:rPr lang="de-CH" noProof="0" smtClean="0"/>
              <a:t>12.07.23</a:t>
            </a:fld>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a:defRPr>
                <a:solidFill>
                  <a:schemeClr val="bg1"/>
                </a:solidFill>
              </a:defRPr>
            </a:lvl1pPr>
          </a:lstStyle>
          <a:p>
            <a:r>
              <a:rPr lang="de-DE" noProof="0"/>
              <a:t>Organisationseinheit verbal – STRENG VERTRAULICH</a:t>
            </a:r>
            <a:endParaRPr lang="de-CH" noProof="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a:defRPr>
                <a:solidFill>
                  <a:schemeClr val="bg1"/>
                </a:solidFill>
              </a:defRPr>
            </a:lvl1pPr>
          </a:lstStyle>
          <a:p>
            <a:fld id="{5ACA52AF-F19D-405C-AD5F-7D94B96A5CC3}" type="slidenum">
              <a:rPr lang="de-CH" noProof="0" smtClean="0"/>
              <a:pPr/>
              <a:t>‹#›</a:t>
            </a:fld>
            <a:endParaRPr lang="de-CH" noProof="0"/>
          </a:p>
        </p:txBody>
      </p:sp>
      <p:grpSp>
        <p:nvGrpSpPr>
          <p:cNvPr id="10" name="Grafik 6">
            <a:extLst>
              <a:ext uri="{FF2B5EF4-FFF2-40B4-BE49-F238E27FC236}">
                <a16:creationId xmlns:a16="http://schemas.microsoft.com/office/drawing/2014/main" id="{7F7C476A-2849-4D68-9FA2-3A5CFC13C833}"/>
              </a:ext>
            </a:extLst>
          </p:cNvPr>
          <p:cNvGrpSpPr/>
          <p:nvPr/>
        </p:nvGrpSpPr>
        <p:grpSpPr>
          <a:xfrm>
            <a:off x="731837" y="6507088"/>
            <a:ext cx="984462" cy="162000"/>
            <a:chOff x="731837" y="6507088"/>
            <a:chExt cx="984462" cy="162000"/>
          </a:xfrm>
          <a:solidFill>
            <a:schemeClr val="bg1"/>
          </a:solidFill>
        </p:grpSpPr>
        <p:grpSp>
          <p:nvGrpSpPr>
            <p:cNvPr id="12" name="Grafik 6">
              <a:extLst>
                <a:ext uri="{FF2B5EF4-FFF2-40B4-BE49-F238E27FC236}">
                  <a16:creationId xmlns:a16="http://schemas.microsoft.com/office/drawing/2014/main" id="{7F7C476A-2849-4D68-9FA2-3A5CFC13C833}"/>
                </a:ext>
              </a:extLst>
            </p:cNvPr>
            <p:cNvGrpSpPr/>
            <p:nvPr/>
          </p:nvGrpSpPr>
          <p:grpSpPr>
            <a:xfrm>
              <a:off x="1266489" y="6555186"/>
              <a:ext cx="197463" cy="110963"/>
              <a:chOff x="1266489" y="6555186"/>
              <a:chExt cx="197463" cy="110963"/>
            </a:xfrm>
            <a:grpFill/>
          </p:grpSpPr>
          <p:sp>
            <p:nvSpPr>
              <p:cNvPr id="13" name="Freihandform: Form 12">
                <a:extLst>
                  <a:ext uri="{FF2B5EF4-FFF2-40B4-BE49-F238E27FC236}">
                    <a16:creationId xmlns:a16="http://schemas.microsoft.com/office/drawing/2014/main" id="{18BB0752-F87C-44D9-A9A5-97AF1DEDA1AE}"/>
                  </a:ext>
                </a:extLst>
              </p:cNvPr>
              <p:cNvSpPr/>
              <p:nvPr/>
            </p:nvSpPr>
            <p:spPr>
              <a:xfrm>
                <a:off x="1266489" y="6556934"/>
                <a:ext cx="95902" cy="109216"/>
              </a:xfrm>
              <a:custGeom>
                <a:avLst/>
                <a:gdLst>
                  <a:gd name="connsiteX0" fmla="*/ 66742 w 95902"/>
                  <a:gd name="connsiteY0" fmla="*/ 65797 h 109216"/>
                  <a:gd name="connsiteX1" fmla="*/ 35339 w 95902"/>
                  <a:gd name="connsiteY1" fmla="*/ 95082 h 109216"/>
                  <a:gd name="connsiteX2" fmla="*/ 15953 w 95902"/>
                  <a:gd name="connsiteY2" fmla="*/ 79537 h 109216"/>
                  <a:gd name="connsiteX3" fmla="*/ 15899 w 95902"/>
                  <a:gd name="connsiteY3" fmla="*/ 76265 h 109216"/>
                  <a:gd name="connsiteX4" fmla="*/ 16896 w 95902"/>
                  <a:gd name="connsiteY4" fmla="*/ 66295 h 109216"/>
                  <a:gd name="connsiteX5" fmla="*/ 30230 w 95902"/>
                  <a:gd name="connsiteY5" fmla="*/ 0 h 109216"/>
                  <a:gd name="connsiteX6" fmla="*/ 30230 w 95902"/>
                  <a:gd name="connsiteY6" fmla="*/ 0 h 109216"/>
                  <a:gd name="connsiteX7" fmla="*/ 14528 w 95902"/>
                  <a:gd name="connsiteY7" fmla="*/ 0 h 109216"/>
                  <a:gd name="connsiteX8" fmla="*/ 1194 w 95902"/>
                  <a:gd name="connsiteY8" fmla="*/ 67791 h 109216"/>
                  <a:gd name="connsiteX9" fmla="*/ 1194 w 95902"/>
                  <a:gd name="connsiteY9" fmla="*/ 68788 h 109216"/>
                  <a:gd name="connsiteX10" fmla="*/ 73 w 95902"/>
                  <a:gd name="connsiteY10" fmla="*/ 78508 h 109216"/>
                  <a:gd name="connsiteX11" fmla="*/ 26638 w 95902"/>
                  <a:gd name="connsiteY11" fmla="*/ 109122 h 109216"/>
                  <a:gd name="connsiteX12" fmla="*/ 29980 w 95902"/>
                  <a:gd name="connsiteY12" fmla="*/ 109163 h 109216"/>
                  <a:gd name="connsiteX13" fmla="*/ 61384 w 95902"/>
                  <a:gd name="connsiteY13" fmla="*/ 96702 h 109216"/>
                  <a:gd name="connsiteX14" fmla="*/ 59265 w 95902"/>
                  <a:gd name="connsiteY14" fmla="*/ 107917 h 109216"/>
                  <a:gd name="connsiteX15" fmla="*/ 59265 w 95902"/>
                  <a:gd name="connsiteY15" fmla="*/ 107917 h 109216"/>
                  <a:gd name="connsiteX16" fmla="*/ 74842 w 95902"/>
                  <a:gd name="connsiteY16" fmla="*/ 107917 h 109216"/>
                  <a:gd name="connsiteX17" fmla="*/ 95902 w 95902"/>
                  <a:gd name="connsiteY17" fmla="*/ 0 h 109216"/>
                  <a:gd name="connsiteX18" fmla="*/ 95902 w 95902"/>
                  <a:gd name="connsiteY18" fmla="*/ 0 h 109216"/>
                  <a:gd name="connsiteX19" fmla="*/ 79951 w 95902"/>
                  <a:gd name="connsiteY19" fmla="*/ 0 h 10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902" h="109216">
                    <a:moveTo>
                      <a:pt x="66742" y="65797"/>
                    </a:moveTo>
                    <a:cubicBezTo>
                      <a:pt x="65228" y="82115"/>
                      <a:pt x="51723" y="94709"/>
                      <a:pt x="35339" y="95082"/>
                    </a:cubicBezTo>
                    <a:cubicBezTo>
                      <a:pt x="25692" y="96142"/>
                      <a:pt x="17013" y="89183"/>
                      <a:pt x="15953" y="79537"/>
                    </a:cubicBezTo>
                    <a:cubicBezTo>
                      <a:pt x="15833" y="78450"/>
                      <a:pt x="15814" y="77355"/>
                      <a:pt x="15899" y="76265"/>
                    </a:cubicBezTo>
                    <a:cubicBezTo>
                      <a:pt x="15976" y="72921"/>
                      <a:pt x="16309" y="69588"/>
                      <a:pt x="16896" y="66295"/>
                    </a:cubicBezTo>
                    <a:lnTo>
                      <a:pt x="30230" y="0"/>
                    </a:lnTo>
                    <a:lnTo>
                      <a:pt x="30230" y="0"/>
                    </a:lnTo>
                    <a:lnTo>
                      <a:pt x="14528" y="0"/>
                    </a:lnTo>
                    <a:lnTo>
                      <a:pt x="1194" y="67791"/>
                    </a:lnTo>
                    <a:lnTo>
                      <a:pt x="1194" y="68788"/>
                    </a:lnTo>
                    <a:cubicBezTo>
                      <a:pt x="472" y="71978"/>
                      <a:pt x="95" y="75237"/>
                      <a:pt x="73" y="78508"/>
                    </a:cubicBezTo>
                    <a:cubicBezTo>
                      <a:pt x="-1045" y="94298"/>
                      <a:pt x="10848" y="108004"/>
                      <a:pt x="26638" y="109122"/>
                    </a:cubicBezTo>
                    <a:cubicBezTo>
                      <a:pt x="27751" y="109200"/>
                      <a:pt x="28866" y="109214"/>
                      <a:pt x="29980" y="109163"/>
                    </a:cubicBezTo>
                    <a:cubicBezTo>
                      <a:pt x="41760" y="109765"/>
                      <a:pt x="53221" y="105218"/>
                      <a:pt x="61384" y="96702"/>
                    </a:cubicBezTo>
                    <a:lnTo>
                      <a:pt x="59265" y="107917"/>
                    </a:lnTo>
                    <a:lnTo>
                      <a:pt x="59265" y="107917"/>
                    </a:lnTo>
                    <a:lnTo>
                      <a:pt x="74842" y="107917"/>
                    </a:lnTo>
                    <a:lnTo>
                      <a:pt x="95902" y="0"/>
                    </a:lnTo>
                    <a:lnTo>
                      <a:pt x="95902" y="0"/>
                    </a:lnTo>
                    <a:lnTo>
                      <a:pt x="79951" y="0"/>
                    </a:lnTo>
                    <a:close/>
                  </a:path>
                </a:pathLst>
              </a:custGeom>
              <a:grpFill/>
              <a:ln w="12419" cap="flat">
                <a:noFill/>
                <a:prstDash val="solid"/>
                <a:miter/>
              </a:ln>
            </p:spPr>
            <p:txBody>
              <a:bodyPr rtlCol="0" anchor="ctr"/>
              <a:lstStyle/>
              <a:p>
                <a:endParaRPr lang="de-CH" noProof="0"/>
              </a:p>
            </p:txBody>
          </p:sp>
          <p:sp>
            <p:nvSpPr>
              <p:cNvPr id="14" name="Freihandform: Form 13">
                <a:extLst>
                  <a:ext uri="{FF2B5EF4-FFF2-40B4-BE49-F238E27FC236}">
                    <a16:creationId xmlns:a16="http://schemas.microsoft.com/office/drawing/2014/main" id="{ED44DE23-7081-4AC9-BF06-502BEC71C004}"/>
                  </a:ext>
                </a:extLst>
              </p:cNvPr>
              <p:cNvSpPr/>
              <p:nvPr/>
            </p:nvSpPr>
            <p:spPr>
              <a:xfrm>
                <a:off x="1376472" y="6555186"/>
                <a:ext cx="87480" cy="109664"/>
              </a:xfrm>
              <a:custGeom>
                <a:avLst/>
                <a:gdLst>
                  <a:gd name="connsiteX0" fmla="*/ 64302 w 87480"/>
                  <a:gd name="connsiteY0" fmla="*/ 3 h 109664"/>
                  <a:gd name="connsiteX1" fmla="*/ 34518 w 87480"/>
                  <a:gd name="connsiteY1" fmla="*/ 14209 h 109664"/>
                  <a:gd name="connsiteX2" fmla="*/ 36886 w 87480"/>
                  <a:gd name="connsiteY2" fmla="*/ 1747 h 109664"/>
                  <a:gd name="connsiteX3" fmla="*/ 36886 w 87480"/>
                  <a:gd name="connsiteY3" fmla="*/ 1747 h 109664"/>
                  <a:gd name="connsiteX4" fmla="*/ 21434 w 87480"/>
                  <a:gd name="connsiteY4" fmla="*/ 1747 h 109664"/>
                  <a:gd name="connsiteX5" fmla="*/ 0 w 87480"/>
                  <a:gd name="connsiteY5" fmla="*/ 109664 h 109664"/>
                  <a:gd name="connsiteX6" fmla="*/ 0 w 87480"/>
                  <a:gd name="connsiteY6" fmla="*/ 109664 h 109664"/>
                  <a:gd name="connsiteX7" fmla="*/ 15826 w 87480"/>
                  <a:gd name="connsiteY7" fmla="*/ 109664 h 109664"/>
                  <a:gd name="connsiteX8" fmla="*/ 28288 w 87480"/>
                  <a:gd name="connsiteY8" fmla="*/ 43493 h 109664"/>
                  <a:gd name="connsiteX9" fmla="*/ 59940 w 87480"/>
                  <a:gd name="connsiteY9" fmla="*/ 14209 h 109664"/>
                  <a:gd name="connsiteX10" fmla="*/ 75019 w 87480"/>
                  <a:gd name="connsiteY10" fmla="*/ 21810 h 109664"/>
                  <a:gd name="connsiteX11" fmla="*/ 75019 w 87480"/>
                  <a:gd name="connsiteY11" fmla="*/ 21810 h 109664"/>
                  <a:gd name="connsiteX12" fmla="*/ 87480 w 87480"/>
                  <a:gd name="connsiteY12" fmla="*/ 10346 h 109664"/>
                  <a:gd name="connsiteX13" fmla="*/ 87480 w 87480"/>
                  <a:gd name="connsiteY13" fmla="*/ 10346 h 109664"/>
                  <a:gd name="connsiteX14" fmla="*/ 63928 w 87480"/>
                  <a:gd name="connsiteY14" fmla="*/ 252 h 10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480" h="109664">
                    <a:moveTo>
                      <a:pt x="64302" y="3"/>
                    </a:moveTo>
                    <a:cubicBezTo>
                      <a:pt x="52709" y="-136"/>
                      <a:pt x="41706" y="5111"/>
                      <a:pt x="34518" y="14209"/>
                    </a:cubicBezTo>
                    <a:lnTo>
                      <a:pt x="36886" y="1747"/>
                    </a:lnTo>
                    <a:lnTo>
                      <a:pt x="36886" y="1747"/>
                    </a:lnTo>
                    <a:lnTo>
                      <a:pt x="21434" y="1747"/>
                    </a:lnTo>
                    <a:lnTo>
                      <a:pt x="0" y="109664"/>
                    </a:lnTo>
                    <a:lnTo>
                      <a:pt x="0" y="109664"/>
                    </a:lnTo>
                    <a:lnTo>
                      <a:pt x="15826" y="109664"/>
                    </a:lnTo>
                    <a:lnTo>
                      <a:pt x="28288" y="43493"/>
                    </a:lnTo>
                    <a:cubicBezTo>
                      <a:pt x="30515" y="27438"/>
                      <a:pt x="43760" y="15183"/>
                      <a:pt x="59940" y="14209"/>
                    </a:cubicBezTo>
                    <a:cubicBezTo>
                      <a:pt x="65919" y="14072"/>
                      <a:pt x="71573" y="16922"/>
                      <a:pt x="75019" y="21810"/>
                    </a:cubicBezTo>
                    <a:lnTo>
                      <a:pt x="75019" y="21810"/>
                    </a:lnTo>
                    <a:lnTo>
                      <a:pt x="87480" y="10346"/>
                    </a:lnTo>
                    <a:lnTo>
                      <a:pt x="87480" y="10346"/>
                    </a:lnTo>
                    <a:cubicBezTo>
                      <a:pt x="81552" y="3603"/>
                      <a:pt x="72899" y="-105"/>
                      <a:pt x="63928" y="252"/>
                    </a:cubicBezTo>
                  </a:path>
                </a:pathLst>
              </a:custGeom>
              <a:grpFill/>
              <a:ln w="12419" cap="flat">
                <a:noFill/>
                <a:prstDash val="solid"/>
                <a:miter/>
              </a:ln>
            </p:spPr>
            <p:txBody>
              <a:bodyPr rtlCol="0" anchor="ctr"/>
              <a:lstStyle/>
              <a:p>
                <a:endParaRPr lang="de-CH" noProof="0"/>
              </a:p>
            </p:txBody>
          </p:sp>
        </p:grpSp>
        <p:sp>
          <p:nvSpPr>
            <p:cNvPr id="15" name="Freihandform: Form 14">
              <a:extLst>
                <a:ext uri="{FF2B5EF4-FFF2-40B4-BE49-F238E27FC236}">
                  <a16:creationId xmlns:a16="http://schemas.microsoft.com/office/drawing/2014/main" id="{18C24FD2-AEE2-43CA-8EB3-8E646C2E5E46}"/>
                </a:ext>
              </a:extLst>
            </p:cNvPr>
            <p:cNvSpPr/>
            <p:nvPr/>
          </p:nvSpPr>
          <p:spPr>
            <a:xfrm>
              <a:off x="1159517" y="6556560"/>
              <a:ext cx="96452" cy="108166"/>
            </a:xfrm>
            <a:custGeom>
              <a:avLst/>
              <a:gdLst>
                <a:gd name="connsiteX0" fmla="*/ 23303 w 96452"/>
                <a:gd name="connsiteY0" fmla="*/ 0 h 108166"/>
                <a:gd name="connsiteX1" fmla="*/ 20562 w 96452"/>
                <a:gd name="connsiteY1" fmla="*/ 13708 h 108166"/>
                <a:gd name="connsiteX2" fmla="*/ 20562 w 96452"/>
                <a:gd name="connsiteY2" fmla="*/ 13957 h 108166"/>
                <a:gd name="connsiteX3" fmla="*/ 74271 w 96452"/>
                <a:gd name="connsiteY3" fmla="*/ 13957 h 108166"/>
                <a:gd name="connsiteX4" fmla="*/ 2742 w 96452"/>
                <a:gd name="connsiteY4" fmla="*/ 94957 h 108166"/>
                <a:gd name="connsiteX5" fmla="*/ 2617 w 96452"/>
                <a:gd name="connsiteY5" fmla="*/ 94957 h 108166"/>
                <a:gd name="connsiteX6" fmla="*/ 0 w 96452"/>
                <a:gd name="connsiteY6" fmla="*/ 108166 h 108166"/>
                <a:gd name="connsiteX7" fmla="*/ 76265 w 96452"/>
                <a:gd name="connsiteY7" fmla="*/ 108166 h 108166"/>
                <a:gd name="connsiteX8" fmla="*/ 79006 w 96452"/>
                <a:gd name="connsiteY8" fmla="*/ 94209 h 108166"/>
                <a:gd name="connsiteX9" fmla="*/ 21932 w 96452"/>
                <a:gd name="connsiteY9" fmla="*/ 94209 h 108166"/>
                <a:gd name="connsiteX10" fmla="*/ 93835 w 96452"/>
                <a:gd name="connsiteY10" fmla="*/ 13209 h 108166"/>
                <a:gd name="connsiteX11" fmla="*/ 93835 w 96452"/>
                <a:gd name="connsiteY11" fmla="*/ 13209 h 108166"/>
                <a:gd name="connsiteX12" fmla="*/ 96452 w 96452"/>
                <a:gd name="connsiteY12" fmla="*/ 0 h 108166"/>
                <a:gd name="connsiteX13" fmla="*/ 23303 w 96452"/>
                <a:gd name="connsiteY13" fmla="*/ 0 h 10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452" h="108166">
                  <a:moveTo>
                    <a:pt x="23303" y="0"/>
                  </a:moveTo>
                  <a:lnTo>
                    <a:pt x="20562" y="13708"/>
                  </a:lnTo>
                  <a:lnTo>
                    <a:pt x="20562" y="13957"/>
                  </a:lnTo>
                  <a:lnTo>
                    <a:pt x="74271" y="13957"/>
                  </a:lnTo>
                  <a:lnTo>
                    <a:pt x="2742" y="94957"/>
                  </a:lnTo>
                  <a:lnTo>
                    <a:pt x="2617" y="94957"/>
                  </a:lnTo>
                  <a:lnTo>
                    <a:pt x="0" y="108166"/>
                  </a:lnTo>
                  <a:lnTo>
                    <a:pt x="76265" y="108166"/>
                  </a:lnTo>
                  <a:lnTo>
                    <a:pt x="79006" y="94209"/>
                  </a:lnTo>
                  <a:lnTo>
                    <a:pt x="21932" y="94209"/>
                  </a:lnTo>
                  <a:lnTo>
                    <a:pt x="93835" y="13209"/>
                  </a:lnTo>
                  <a:lnTo>
                    <a:pt x="93835" y="13209"/>
                  </a:lnTo>
                  <a:lnTo>
                    <a:pt x="96452" y="0"/>
                  </a:lnTo>
                  <a:lnTo>
                    <a:pt x="23303" y="0"/>
                  </a:lnTo>
                  <a:close/>
                </a:path>
              </a:pathLst>
            </a:custGeom>
            <a:grpFill/>
            <a:ln w="12419" cap="flat">
              <a:noFill/>
              <a:prstDash val="solid"/>
              <a:miter/>
            </a:ln>
          </p:spPr>
          <p:txBody>
            <a:bodyPr rtlCol="0" anchor="ctr"/>
            <a:lstStyle/>
            <a:p>
              <a:endParaRPr lang="de-CH" noProof="0"/>
            </a:p>
          </p:txBody>
        </p:sp>
        <p:sp>
          <p:nvSpPr>
            <p:cNvPr id="16" name="Freihandform: Form 15">
              <a:extLst>
                <a:ext uri="{FF2B5EF4-FFF2-40B4-BE49-F238E27FC236}">
                  <a16:creationId xmlns:a16="http://schemas.microsoft.com/office/drawing/2014/main" id="{AEE7F6F4-4D2C-45B3-A061-9606B2BD36A7}"/>
                </a:ext>
              </a:extLst>
            </p:cNvPr>
            <p:cNvSpPr/>
            <p:nvPr/>
          </p:nvSpPr>
          <p:spPr>
            <a:xfrm>
              <a:off x="1466445" y="6556560"/>
              <a:ext cx="37259" cy="108166"/>
            </a:xfrm>
            <a:custGeom>
              <a:avLst/>
              <a:gdLst>
                <a:gd name="connsiteX0" fmla="*/ 21683 w 37259"/>
                <a:gd name="connsiteY0" fmla="*/ 0 h 108166"/>
                <a:gd name="connsiteX1" fmla="*/ 0 w 37259"/>
                <a:gd name="connsiteY1" fmla="*/ 107917 h 108166"/>
                <a:gd name="connsiteX2" fmla="*/ 0 w 37259"/>
                <a:gd name="connsiteY2" fmla="*/ 108166 h 108166"/>
                <a:gd name="connsiteX3" fmla="*/ 15702 w 37259"/>
                <a:gd name="connsiteY3" fmla="*/ 108166 h 108166"/>
                <a:gd name="connsiteX4" fmla="*/ 37260 w 37259"/>
                <a:gd name="connsiteY4" fmla="*/ 0 h 108166"/>
                <a:gd name="connsiteX5" fmla="*/ 21683 w 37259"/>
                <a:gd name="connsiteY5" fmla="*/ 0 h 10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9" h="108166">
                  <a:moveTo>
                    <a:pt x="21683" y="0"/>
                  </a:moveTo>
                  <a:lnTo>
                    <a:pt x="0" y="107917"/>
                  </a:lnTo>
                  <a:lnTo>
                    <a:pt x="0" y="108166"/>
                  </a:lnTo>
                  <a:lnTo>
                    <a:pt x="15702" y="108166"/>
                  </a:lnTo>
                  <a:lnTo>
                    <a:pt x="37260" y="0"/>
                  </a:lnTo>
                  <a:lnTo>
                    <a:pt x="21683" y="0"/>
                  </a:lnTo>
                  <a:close/>
                </a:path>
              </a:pathLst>
            </a:custGeom>
            <a:grpFill/>
            <a:ln w="12419" cap="flat">
              <a:noFill/>
              <a:prstDash val="solid"/>
              <a:miter/>
            </a:ln>
          </p:spPr>
          <p:txBody>
            <a:bodyPr rtlCol="0" anchor="ctr"/>
            <a:lstStyle/>
            <a:p>
              <a:endParaRPr lang="de-CH" noProof="0"/>
            </a:p>
          </p:txBody>
        </p:sp>
        <p:grpSp>
          <p:nvGrpSpPr>
            <p:cNvPr id="17" name="Grafik 6">
              <a:extLst>
                <a:ext uri="{FF2B5EF4-FFF2-40B4-BE49-F238E27FC236}">
                  <a16:creationId xmlns:a16="http://schemas.microsoft.com/office/drawing/2014/main" id="{7F7C476A-2849-4D68-9FA2-3A5CFC13C833}"/>
                </a:ext>
              </a:extLst>
            </p:cNvPr>
            <p:cNvGrpSpPr/>
            <p:nvPr/>
          </p:nvGrpSpPr>
          <p:grpSpPr>
            <a:xfrm>
              <a:off x="1518879" y="6507337"/>
              <a:ext cx="191395" cy="158803"/>
              <a:chOff x="1518879" y="6507337"/>
              <a:chExt cx="191395" cy="158803"/>
            </a:xfrm>
            <a:grpFill/>
          </p:grpSpPr>
          <p:sp>
            <p:nvSpPr>
              <p:cNvPr id="18" name="Freihandform: Form 17">
                <a:extLst>
                  <a:ext uri="{FF2B5EF4-FFF2-40B4-BE49-F238E27FC236}">
                    <a16:creationId xmlns:a16="http://schemas.microsoft.com/office/drawing/2014/main" id="{B2186F78-5D28-4695-8B1C-5A3F1A53AAB3}"/>
                  </a:ext>
                </a:extLst>
              </p:cNvPr>
              <p:cNvSpPr/>
              <p:nvPr/>
            </p:nvSpPr>
            <p:spPr>
              <a:xfrm>
                <a:off x="1614114" y="6507337"/>
                <a:ext cx="96160" cy="157638"/>
              </a:xfrm>
              <a:custGeom>
                <a:avLst/>
                <a:gdLst>
                  <a:gd name="connsiteX0" fmla="*/ 66046 w 96160"/>
                  <a:gd name="connsiteY0" fmla="*/ 47852 h 157638"/>
                  <a:gd name="connsiteX1" fmla="*/ 35142 w 96160"/>
                  <a:gd name="connsiteY1" fmla="*/ 60314 h 157638"/>
                  <a:gd name="connsiteX2" fmla="*/ 47603 w 96160"/>
                  <a:gd name="connsiteY2" fmla="*/ 0 h 157638"/>
                  <a:gd name="connsiteX3" fmla="*/ 31652 w 96160"/>
                  <a:gd name="connsiteY3" fmla="*/ 0 h 157638"/>
                  <a:gd name="connsiteX4" fmla="*/ 0 w 96160"/>
                  <a:gd name="connsiteY4" fmla="*/ 157389 h 157638"/>
                  <a:gd name="connsiteX5" fmla="*/ 15701 w 96160"/>
                  <a:gd name="connsiteY5" fmla="*/ 157389 h 157638"/>
                  <a:gd name="connsiteX6" fmla="*/ 28911 w 96160"/>
                  <a:gd name="connsiteY6" fmla="*/ 91218 h 157638"/>
                  <a:gd name="connsiteX7" fmla="*/ 60563 w 96160"/>
                  <a:gd name="connsiteY7" fmla="*/ 62058 h 157638"/>
                  <a:gd name="connsiteX8" fmla="*/ 79837 w 96160"/>
                  <a:gd name="connsiteY8" fmla="*/ 77742 h 157638"/>
                  <a:gd name="connsiteX9" fmla="*/ 79878 w 96160"/>
                  <a:gd name="connsiteY9" fmla="*/ 80875 h 157638"/>
                  <a:gd name="connsiteX10" fmla="*/ 78757 w 96160"/>
                  <a:gd name="connsiteY10" fmla="*/ 90969 h 157638"/>
                  <a:gd name="connsiteX11" fmla="*/ 65423 w 96160"/>
                  <a:gd name="connsiteY11" fmla="*/ 157638 h 157638"/>
                  <a:gd name="connsiteX12" fmla="*/ 81125 w 96160"/>
                  <a:gd name="connsiteY12" fmla="*/ 157638 h 157638"/>
                  <a:gd name="connsiteX13" fmla="*/ 94957 w 96160"/>
                  <a:gd name="connsiteY13" fmla="*/ 89474 h 157638"/>
                  <a:gd name="connsiteX14" fmla="*/ 96078 w 96160"/>
                  <a:gd name="connsiteY14" fmla="*/ 78757 h 157638"/>
                  <a:gd name="connsiteX15" fmla="*/ 69522 w 96160"/>
                  <a:gd name="connsiteY15" fmla="*/ 47902 h 157638"/>
                  <a:gd name="connsiteX16" fmla="*/ 66046 w 96160"/>
                  <a:gd name="connsiteY16" fmla="*/ 47852 h 15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160" h="157638">
                    <a:moveTo>
                      <a:pt x="66046" y="47852"/>
                    </a:moveTo>
                    <a:cubicBezTo>
                      <a:pt x="54431" y="47363"/>
                      <a:pt x="43168" y="51904"/>
                      <a:pt x="35142" y="60314"/>
                    </a:cubicBezTo>
                    <a:lnTo>
                      <a:pt x="47603" y="0"/>
                    </a:lnTo>
                    <a:lnTo>
                      <a:pt x="31652" y="0"/>
                    </a:lnTo>
                    <a:lnTo>
                      <a:pt x="0" y="157389"/>
                    </a:lnTo>
                    <a:lnTo>
                      <a:pt x="15701" y="157389"/>
                    </a:lnTo>
                    <a:lnTo>
                      <a:pt x="28911" y="91218"/>
                    </a:lnTo>
                    <a:cubicBezTo>
                      <a:pt x="30603" y="74910"/>
                      <a:pt x="44170" y="62411"/>
                      <a:pt x="60563" y="62058"/>
                    </a:cubicBezTo>
                    <a:cubicBezTo>
                      <a:pt x="70216" y="61067"/>
                      <a:pt x="78845" y="68088"/>
                      <a:pt x="79837" y="77742"/>
                    </a:cubicBezTo>
                    <a:cubicBezTo>
                      <a:pt x="79945" y="78783"/>
                      <a:pt x="79958" y="79832"/>
                      <a:pt x="79878" y="80875"/>
                    </a:cubicBezTo>
                    <a:cubicBezTo>
                      <a:pt x="79822" y="84268"/>
                      <a:pt x="79446" y="87647"/>
                      <a:pt x="78757" y="90969"/>
                    </a:cubicBezTo>
                    <a:lnTo>
                      <a:pt x="65423" y="157638"/>
                    </a:lnTo>
                    <a:lnTo>
                      <a:pt x="81125" y="157638"/>
                    </a:lnTo>
                    <a:lnTo>
                      <a:pt x="94957" y="89474"/>
                    </a:lnTo>
                    <a:cubicBezTo>
                      <a:pt x="95657" y="85943"/>
                      <a:pt x="96034" y="82356"/>
                      <a:pt x="96078" y="78757"/>
                    </a:cubicBezTo>
                    <a:cubicBezTo>
                      <a:pt x="97265" y="62903"/>
                      <a:pt x="85375" y="49089"/>
                      <a:pt x="69522" y="47902"/>
                    </a:cubicBezTo>
                    <a:cubicBezTo>
                      <a:pt x="68365" y="47815"/>
                      <a:pt x="67205" y="47799"/>
                      <a:pt x="66046" y="47852"/>
                    </a:cubicBezTo>
                  </a:path>
                </a:pathLst>
              </a:custGeom>
              <a:grpFill/>
              <a:ln w="12419" cap="flat">
                <a:noFill/>
                <a:prstDash val="solid"/>
                <a:miter/>
              </a:ln>
            </p:spPr>
            <p:txBody>
              <a:bodyPr rtlCol="0" anchor="ctr"/>
              <a:lstStyle/>
              <a:p>
                <a:endParaRPr lang="de-CH" noProof="0"/>
              </a:p>
            </p:txBody>
          </p:sp>
          <p:sp>
            <p:nvSpPr>
              <p:cNvPr id="19" name="Freihandform: Form 18">
                <a:extLst>
                  <a:ext uri="{FF2B5EF4-FFF2-40B4-BE49-F238E27FC236}">
                    <a16:creationId xmlns:a16="http://schemas.microsoft.com/office/drawing/2014/main" id="{1FE5475E-83C3-4BE3-BBF1-FAE9A6986B3F}"/>
                  </a:ext>
                </a:extLst>
              </p:cNvPr>
              <p:cNvSpPr/>
              <p:nvPr/>
            </p:nvSpPr>
            <p:spPr>
              <a:xfrm>
                <a:off x="1518879" y="6555189"/>
                <a:ext cx="87882" cy="110951"/>
              </a:xfrm>
              <a:custGeom>
                <a:avLst/>
                <a:gdLst>
                  <a:gd name="connsiteX0" fmla="*/ 56853 w 87882"/>
                  <a:gd name="connsiteY0" fmla="*/ 0 h 110951"/>
                  <a:gd name="connsiteX1" fmla="*/ 1649 w 87882"/>
                  <a:gd name="connsiteY1" fmla="*/ 55329 h 110951"/>
                  <a:gd name="connsiteX2" fmla="*/ 153 w 87882"/>
                  <a:gd name="connsiteY2" fmla="*/ 71903 h 110951"/>
                  <a:gd name="connsiteX3" fmla="*/ 32484 w 87882"/>
                  <a:gd name="connsiteY3" fmla="*/ 110801 h 110951"/>
                  <a:gd name="connsiteX4" fmla="*/ 37538 w 87882"/>
                  <a:gd name="connsiteY4" fmla="*/ 110908 h 110951"/>
                  <a:gd name="connsiteX5" fmla="*/ 73552 w 87882"/>
                  <a:gd name="connsiteY5" fmla="*/ 95705 h 110951"/>
                  <a:gd name="connsiteX6" fmla="*/ 73552 w 87882"/>
                  <a:gd name="connsiteY6" fmla="*/ 95705 h 110951"/>
                  <a:gd name="connsiteX7" fmla="*/ 64455 w 87882"/>
                  <a:gd name="connsiteY7" fmla="*/ 84614 h 110951"/>
                  <a:gd name="connsiteX8" fmla="*/ 64455 w 87882"/>
                  <a:gd name="connsiteY8" fmla="*/ 84614 h 110951"/>
                  <a:gd name="connsiteX9" fmla="*/ 64455 w 87882"/>
                  <a:gd name="connsiteY9" fmla="*/ 84614 h 110951"/>
                  <a:gd name="connsiteX10" fmla="*/ 38535 w 87882"/>
                  <a:gd name="connsiteY10" fmla="*/ 97075 h 110951"/>
                  <a:gd name="connsiteX11" fmla="*/ 15233 w 87882"/>
                  <a:gd name="connsiteY11" fmla="*/ 75551 h 110951"/>
                  <a:gd name="connsiteX12" fmla="*/ 15356 w 87882"/>
                  <a:gd name="connsiteY12" fmla="*/ 72152 h 110951"/>
                  <a:gd name="connsiteX13" fmla="*/ 17101 w 87882"/>
                  <a:gd name="connsiteY13" fmla="*/ 55952 h 110951"/>
                  <a:gd name="connsiteX14" fmla="*/ 31058 w 87882"/>
                  <a:gd name="connsiteY14" fmla="*/ 25048 h 110951"/>
                  <a:gd name="connsiteX15" fmla="*/ 55233 w 87882"/>
                  <a:gd name="connsiteY15" fmla="*/ 14206 h 110951"/>
                  <a:gd name="connsiteX16" fmla="*/ 76293 w 87882"/>
                  <a:gd name="connsiteY16" fmla="*/ 26668 h 110951"/>
                  <a:gd name="connsiteX17" fmla="*/ 76293 w 87882"/>
                  <a:gd name="connsiteY17" fmla="*/ 26668 h 110951"/>
                  <a:gd name="connsiteX18" fmla="*/ 87883 w 87882"/>
                  <a:gd name="connsiteY18" fmla="*/ 16823 h 110951"/>
                  <a:gd name="connsiteX19" fmla="*/ 87883 w 87882"/>
                  <a:gd name="connsiteY19" fmla="*/ 16823 h 110951"/>
                  <a:gd name="connsiteX20" fmla="*/ 56729 w 87882"/>
                  <a:gd name="connsiteY20" fmla="*/ 748 h 11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7882" h="110951">
                    <a:moveTo>
                      <a:pt x="56853" y="0"/>
                    </a:moveTo>
                    <a:cubicBezTo>
                      <a:pt x="28192" y="0"/>
                      <a:pt x="8129" y="20188"/>
                      <a:pt x="1649" y="55329"/>
                    </a:cubicBezTo>
                    <a:cubicBezTo>
                      <a:pt x="671" y="60800"/>
                      <a:pt x="170" y="66345"/>
                      <a:pt x="153" y="71903"/>
                    </a:cubicBezTo>
                    <a:cubicBezTo>
                      <a:pt x="-1660" y="91572"/>
                      <a:pt x="12814" y="108987"/>
                      <a:pt x="32484" y="110801"/>
                    </a:cubicBezTo>
                    <a:cubicBezTo>
                      <a:pt x="34163" y="110955"/>
                      <a:pt x="35853" y="110991"/>
                      <a:pt x="37538" y="110908"/>
                    </a:cubicBezTo>
                    <a:cubicBezTo>
                      <a:pt x="51112" y="110955"/>
                      <a:pt x="64118" y="105465"/>
                      <a:pt x="73552" y="95705"/>
                    </a:cubicBezTo>
                    <a:lnTo>
                      <a:pt x="73552" y="95705"/>
                    </a:lnTo>
                    <a:lnTo>
                      <a:pt x="64455" y="84614"/>
                    </a:lnTo>
                    <a:lnTo>
                      <a:pt x="64455" y="84614"/>
                    </a:lnTo>
                    <a:lnTo>
                      <a:pt x="64455" y="84614"/>
                    </a:lnTo>
                    <a:cubicBezTo>
                      <a:pt x="58138" y="92466"/>
                      <a:pt x="48613" y="97045"/>
                      <a:pt x="38535" y="97075"/>
                    </a:cubicBezTo>
                    <a:cubicBezTo>
                      <a:pt x="26157" y="97566"/>
                      <a:pt x="15724" y="87929"/>
                      <a:pt x="15233" y="75551"/>
                    </a:cubicBezTo>
                    <a:cubicBezTo>
                      <a:pt x="15188" y="74416"/>
                      <a:pt x="15229" y="73280"/>
                      <a:pt x="15356" y="72152"/>
                    </a:cubicBezTo>
                    <a:cubicBezTo>
                      <a:pt x="15424" y="66709"/>
                      <a:pt x="16008" y="61285"/>
                      <a:pt x="17101" y="55952"/>
                    </a:cubicBezTo>
                    <a:cubicBezTo>
                      <a:pt x="18838" y="44568"/>
                      <a:pt x="23666" y="33878"/>
                      <a:pt x="31058" y="25048"/>
                    </a:cubicBezTo>
                    <a:cubicBezTo>
                      <a:pt x="37213" y="18167"/>
                      <a:pt x="46002" y="14225"/>
                      <a:pt x="55233" y="14206"/>
                    </a:cubicBezTo>
                    <a:cubicBezTo>
                      <a:pt x="64085" y="13892"/>
                      <a:pt x="72308" y="18758"/>
                      <a:pt x="76293" y="26668"/>
                    </a:cubicBezTo>
                    <a:lnTo>
                      <a:pt x="76293" y="26668"/>
                    </a:lnTo>
                    <a:lnTo>
                      <a:pt x="87883" y="16823"/>
                    </a:lnTo>
                    <a:lnTo>
                      <a:pt x="87883" y="16823"/>
                    </a:lnTo>
                    <a:cubicBezTo>
                      <a:pt x="81104" y="6298"/>
                      <a:pt x="69235" y="174"/>
                      <a:pt x="56729" y="748"/>
                    </a:cubicBezTo>
                  </a:path>
                </a:pathLst>
              </a:custGeom>
              <a:grpFill/>
              <a:ln w="12419" cap="flat">
                <a:noFill/>
                <a:prstDash val="solid"/>
                <a:miter/>
              </a:ln>
            </p:spPr>
            <p:txBody>
              <a:bodyPr rtlCol="0" anchor="ctr"/>
              <a:lstStyle/>
              <a:p>
                <a:endParaRPr lang="de-CH" noProof="0"/>
              </a:p>
            </p:txBody>
          </p:sp>
        </p:grpSp>
        <p:sp>
          <p:nvSpPr>
            <p:cNvPr id="20" name="Freihandform: Form 19">
              <a:extLst>
                <a:ext uri="{FF2B5EF4-FFF2-40B4-BE49-F238E27FC236}">
                  <a16:creationId xmlns:a16="http://schemas.microsoft.com/office/drawing/2014/main" id="{41B77B6E-E7CB-412B-95AC-A9322C6799BB}"/>
                </a:ext>
              </a:extLst>
            </p:cNvPr>
            <p:cNvSpPr/>
            <p:nvPr/>
          </p:nvSpPr>
          <p:spPr>
            <a:xfrm>
              <a:off x="1493985" y="6507088"/>
              <a:ext cx="19689" cy="19689"/>
            </a:xfrm>
            <a:custGeom>
              <a:avLst/>
              <a:gdLst>
                <a:gd name="connsiteX0" fmla="*/ 3988 w 19689"/>
                <a:gd name="connsiteY0" fmla="*/ 0 h 19689"/>
                <a:gd name="connsiteX1" fmla="*/ 0 w 19689"/>
                <a:gd name="connsiteY1" fmla="*/ 19689 h 19689"/>
                <a:gd name="connsiteX2" fmla="*/ 15826 w 19689"/>
                <a:gd name="connsiteY2" fmla="*/ 19689 h 19689"/>
                <a:gd name="connsiteX3" fmla="*/ 19689 w 19689"/>
                <a:gd name="connsiteY3" fmla="*/ 0 h 19689"/>
                <a:gd name="connsiteX4" fmla="*/ 3988 w 19689"/>
                <a:gd name="connsiteY4" fmla="*/ 0 h 1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 h="19689">
                  <a:moveTo>
                    <a:pt x="3988" y="0"/>
                  </a:moveTo>
                  <a:lnTo>
                    <a:pt x="0" y="19689"/>
                  </a:lnTo>
                  <a:lnTo>
                    <a:pt x="15826" y="19689"/>
                  </a:lnTo>
                  <a:lnTo>
                    <a:pt x="19689" y="0"/>
                  </a:lnTo>
                  <a:lnTo>
                    <a:pt x="3988" y="0"/>
                  </a:lnTo>
                  <a:close/>
                </a:path>
              </a:pathLst>
            </a:custGeom>
            <a:grpFill/>
            <a:ln w="12419" cap="flat">
              <a:noFill/>
              <a:prstDash val="solid"/>
              <a:miter/>
            </a:ln>
          </p:spPr>
          <p:txBody>
            <a:bodyPr rtlCol="0" anchor="ctr"/>
            <a:lstStyle/>
            <a:p>
              <a:endParaRPr lang="de-CH" noProof="0"/>
            </a:p>
          </p:txBody>
        </p:sp>
        <p:sp>
          <p:nvSpPr>
            <p:cNvPr id="21" name="Freihandform: Form 20">
              <a:extLst>
                <a:ext uri="{FF2B5EF4-FFF2-40B4-BE49-F238E27FC236}">
                  <a16:creationId xmlns:a16="http://schemas.microsoft.com/office/drawing/2014/main" id="{832E5C1A-13CE-49A6-B590-B6EAA5F9E1AD}"/>
                </a:ext>
              </a:extLst>
            </p:cNvPr>
            <p:cNvSpPr/>
            <p:nvPr/>
          </p:nvSpPr>
          <p:spPr>
            <a:xfrm>
              <a:off x="1340708" y="6507088"/>
              <a:ext cx="19689" cy="19689"/>
            </a:xfrm>
            <a:custGeom>
              <a:avLst/>
              <a:gdLst>
                <a:gd name="connsiteX0" fmla="*/ 3988 w 19689"/>
                <a:gd name="connsiteY0" fmla="*/ 0 h 19689"/>
                <a:gd name="connsiteX1" fmla="*/ 0 w 19689"/>
                <a:gd name="connsiteY1" fmla="*/ 19689 h 19689"/>
                <a:gd name="connsiteX2" fmla="*/ 15826 w 19689"/>
                <a:gd name="connsiteY2" fmla="*/ 19689 h 19689"/>
                <a:gd name="connsiteX3" fmla="*/ 19689 w 19689"/>
                <a:gd name="connsiteY3" fmla="*/ 0 h 19689"/>
                <a:gd name="connsiteX4" fmla="*/ 3988 w 19689"/>
                <a:gd name="connsiteY4" fmla="*/ 0 h 1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 h="19689">
                  <a:moveTo>
                    <a:pt x="3988" y="0"/>
                  </a:moveTo>
                  <a:lnTo>
                    <a:pt x="0" y="19689"/>
                  </a:lnTo>
                  <a:lnTo>
                    <a:pt x="15826" y="19689"/>
                  </a:lnTo>
                  <a:lnTo>
                    <a:pt x="19689" y="0"/>
                  </a:lnTo>
                  <a:lnTo>
                    <a:pt x="3988" y="0"/>
                  </a:lnTo>
                  <a:close/>
                </a:path>
              </a:pathLst>
            </a:custGeom>
            <a:grpFill/>
            <a:ln w="12419" cap="flat">
              <a:noFill/>
              <a:prstDash val="solid"/>
              <a:miter/>
            </a:ln>
          </p:spPr>
          <p:txBody>
            <a:bodyPr rtlCol="0" anchor="ctr"/>
            <a:lstStyle/>
            <a:p>
              <a:endParaRPr lang="de-CH" noProof="0"/>
            </a:p>
          </p:txBody>
        </p:sp>
        <p:sp>
          <p:nvSpPr>
            <p:cNvPr id="22" name="Freihandform: Form 21">
              <a:extLst>
                <a:ext uri="{FF2B5EF4-FFF2-40B4-BE49-F238E27FC236}">
                  <a16:creationId xmlns:a16="http://schemas.microsoft.com/office/drawing/2014/main" id="{63AE00B0-780F-4053-8FE9-B7D321217AFF}"/>
                </a:ext>
              </a:extLst>
            </p:cNvPr>
            <p:cNvSpPr/>
            <p:nvPr/>
          </p:nvSpPr>
          <p:spPr>
            <a:xfrm>
              <a:off x="1298712" y="6507088"/>
              <a:ext cx="19689" cy="19689"/>
            </a:xfrm>
            <a:custGeom>
              <a:avLst/>
              <a:gdLst>
                <a:gd name="connsiteX0" fmla="*/ 3988 w 19689"/>
                <a:gd name="connsiteY0" fmla="*/ 0 h 19689"/>
                <a:gd name="connsiteX1" fmla="*/ 0 w 19689"/>
                <a:gd name="connsiteY1" fmla="*/ 19689 h 19689"/>
                <a:gd name="connsiteX2" fmla="*/ 15702 w 19689"/>
                <a:gd name="connsiteY2" fmla="*/ 19689 h 19689"/>
                <a:gd name="connsiteX3" fmla="*/ 19689 w 19689"/>
                <a:gd name="connsiteY3" fmla="*/ 0 h 19689"/>
                <a:gd name="connsiteX4" fmla="*/ 3988 w 19689"/>
                <a:gd name="connsiteY4" fmla="*/ 0 h 1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 h="19689">
                  <a:moveTo>
                    <a:pt x="3988" y="0"/>
                  </a:moveTo>
                  <a:lnTo>
                    <a:pt x="0" y="19689"/>
                  </a:lnTo>
                  <a:lnTo>
                    <a:pt x="15702" y="19689"/>
                  </a:lnTo>
                  <a:lnTo>
                    <a:pt x="19689" y="0"/>
                  </a:lnTo>
                  <a:lnTo>
                    <a:pt x="3988" y="0"/>
                  </a:lnTo>
                  <a:close/>
                </a:path>
              </a:pathLst>
            </a:custGeom>
            <a:grpFill/>
            <a:ln w="12419" cap="flat">
              <a:noFill/>
              <a:prstDash val="solid"/>
              <a:miter/>
            </a:ln>
          </p:spPr>
          <p:txBody>
            <a:bodyPr rtlCol="0" anchor="ctr"/>
            <a:lstStyle/>
            <a:p>
              <a:endParaRPr lang="de-CH" noProof="0"/>
            </a:p>
          </p:txBody>
        </p:sp>
        <p:sp>
          <p:nvSpPr>
            <p:cNvPr id="23" name="Freihandform: Form 22">
              <a:extLst>
                <a:ext uri="{FF2B5EF4-FFF2-40B4-BE49-F238E27FC236}">
                  <a16:creationId xmlns:a16="http://schemas.microsoft.com/office/drawing/2014/main" id="{2406CEAF-7399-4CCB-A322-03F0BA2532F5}"/>
                </a:ext>
              </a:extLst>
            </p:cNvPr>
            <p:cNvSpPr/>
            <p:nvPr/>
          </p:nvSpPr>
          <p:spPr>
            <a:xfrm>
              <a:off x="731837" y="6507088"/>
              <a:ext cx="417960" cy="157638"/>
            </a:xfrm>
            <a:custGeom>
              <a:avLst/>
              <a:gdLst>
                <a:gd name="connsiteX0" fmla="*/ 368612 w 417960"/>
                <a:gd name="connsiteY0" fmla="*/ 0 h 157638"/>
                <a:gd name="connsiteX1" fmla="*/ 356151 w 417960"/>
                <a:gd name="connsiteY1" fmla="*/ 61062 h 157638"/>
                <a:gd name="connsiteX2" fmla="*/ 320760 w 417960"/>
                <a:gd name="connsiteY2" fmla="*/ 61062 h 157638"/>
                <a:gd name="connsiteX3" fmla="*/ 333222 w 417960"/>
                <a:gd name="connsiteY3" fmla="*/ 0 h 157638"/>
                <a:gd name="connsiteX4" fmla="*/ 31652 w 417960"/>
                <a:gd name="connsiteY4" fmla="*/ 0 h 157638"/>
                <a:gd name="connsiteX5" fmla="*/ 0 w 417960"/>
                <a:gd name="connsiteY5" fmla="*/ 157638 h 157638"/>
                <a:gd name="connsiteX6" fmla="*/ 120254 w 417960"/>
                <a:gd name="connsiteY6" fmla="*/ 157638 h 157638"/>
                <a:gd name="connsiteX7" fmla="*/ 128105 w 417960"/>
                <a:gd name="connsiteY7" fmla="*/ 118260 h 157638"/>
                <a:gd name="connsiteX8" fmla="*/ 57074 w 417960"/>
                <a:gd name="connsiteY8" fmla="*/ 118260 h 157638"/>
                <a:gd name="connsiteX9" fmla="*/ 61435 w 417960"/>
                <a:gd name="connsiteY9" fmla="*/ 96577 h 157638"/>
                <a:gd name="connsiteX10" fmla="*/ 132342 w 417960"/>
                <a:gd name="connsiteY10" fmla="*/ 96577 h 157638"/>
                <a:gd name="connsiteX11" fmla="*/ 139569 w 417960"/>
                <a:gd name="connsiteY11" fmla="*/ 61062 h 157638"/>
                <a:gd name="connsiteX12" fmla="*/ 68538 w 417960"/>
                <a:gd name="connsiteY12" fmla="*/ 61062 h 157638"/>
                <a:gd name="connsiteX13" fmla="*/ 72900 w 417960"/>
                <a:gd name="connsiteY13" fmla="*/ 39378 h 157638"/>
                <a:gd name="connsiteX14" fmla="*/ 185303 w 417960"/>
                <a:gd name="connsiteY14" fmla="*/ 39378 h 157638"/>
                <a:gd name="connsiteX15" fmla="*/ 161626 w 417960"/>
                <a:gd name="connsiteY15" fmla="*/ 157638 h 157638"/>
                <a:gd name="connsiteX16" fmla="*/ 210849 w 417960"/>
                <a:gd name="connsiteY16" fmla="*/ 157638 h 157638"/>
                <a:gd name="connsiteX17" fmla="*/ 234651 w 417960"/>
                <a:gd name="connsiteY17" fmla="*/ 39378 h 157638"/>
                <a:gd name="connsiteX18" fmla="*/ 276023 w 417960"/>
                <a:gd name="connsiteY18" fmla="*/ 39378 h 157638"/>
                <a:gd name="connsiteX19" fmla="*/ 252222 w 417960"/>
                <a:gd name="connsiteY19" fmla="*/ 157638 h 157638"/>
                <a:gd name="connsiteX20" fmla="*/ 301569 w 417960"/>
                <a:gd name="connsiteY20" fmla="*/ 157638 h 157638"/>
                <a:gd name="connsiteX21" fmla="*/ 313657 w 417960"/>
                <a:gd name="connsiteY21" fmla="*/ 96577 h 157638"/>
                <a:gd name="connsiteX22" fmla="*/ 349172 w 417960"/>
                <a:gd name="connsiteY22" fmla="*/ 96577 h 157638"/>
                <a:gd name="connsiteX23" fmla="*/ 336960 w 417960"/>
                <a:gd name="connsiteY23" fmla="*/ 157638 h 157638"/>
                <a:gd name="connsiteX24" fmla="*/ 386308 w 417960"/>
                <a:gd name="connsiteY24" fmla="*/ 157638 h 157638"/>
                <a:gd name="connsiteX25" fmla="*/ 417960 w 417960"/>
                <a:gd name="connsiteY25" fmla="*/ 0 h 157638"/>
                <a:gd name="connsiteX26" fmla="*/ 368612 w 417960"/>
                <a:gd name="connsiteY26" fmla="*/ 0 h 15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7960" h="157638">
                  <a:moveTo>
                    <a:pt x="368612" y="0"/>
                  </a:moveTo>
                  <a:lnTo>
                    <a:pt x="356151" y="61062"/>
                  </a:lnTo>
                  <a:lnTo>
                    <a:pt x="320760" y="61062"/>
                  </a:lnTo>
                  <a:lnTo>
                    <a:pt x="333222" y="0"/>
                  </a:lnTo>
                  <a:lnTo>
                    <a:pt x="31652" y="0"/>
                  </a:lnTo>
                  <a:lnTo>
                    <a:pt x="0" y="157638"/>
                  </a:lnTo>
                  <a:lnTo>
                    <a:pt x="120254" y="157638"/>
                  </a:lnTo>
                  <a:lnTo>
                    <a:pt x="128105" y="118260"/>
                  </a:lnTo>
                  <a:lnTo>
                    <a:pt x="57074" y="118260"/>
                  </a:lnTo>
                  <a:lnTo>
                    <a:pt x="61435" y="96577"/>
                  </a:lnTo>
                  <a:lnTo>
                    <a:pt x="132342" y="96577"/>
                  </a:lnTo>
                  <a:lnTo>
                    <a:pt x="139569" y="61062"/>
                  </a:lnTo>
                  <a:lnTo>
                    <a:pt x="68538" y="61062"/>
                  </a:lnTo>
                  <a:lnTo>
                    <a:pt x="72900" y="39378"/>
                  </a:lnTo>
                  <a:lnTo>
                    <a:pt x="185303" y="39378"/>
                  </a:lnTo>
                  <a:lnTo>
                    <a:pt x="161626" y="157638"/>
                  </a:lnTo>
                  <a:lnTo>
                    <a:pt x="210849" y="157638"/>
                  </a:lnTo>
                  <a:lnTo>
                    <a:pt x="234651" y="39378"/>
                  </a:lnTo>
                  <a:lnTo>
                    <a:pt x="276023" y="39378"/>
                  </a:lnTo>
                  <a:lnTo>
                    <a:pt x="252222" y="157638"/>
                  </a:lnTo>
                  <a:lnTo>
                    <a:pt x="301569" y="157638"/>
                  </a:lnTo>
                  <a:lnTo>
                    <a:pt x="313657" y="96577"/>
                  </a:lnTo>
                  <a:lnTo>
                    <a:pt x="349172" y="96577"/>
                  </a:lnTo>
                  <a:lnTo>
                    <a:pt x="336960" y="157638"/>
                  </a:lnTo>
                  <a:lnTo>
                    <a:pt x="386308" y="157638"/>
                  </a:lnTo>
                  <a:lnTo>
                    <a:pt x="417960" y="0"/>
                  </a:lnTo>
                  <a:lnTo>
                    <a:pt x="368612" y="0"/>
                  </a:lnTo>
                  <a:close/>
                </a:path>
              </a:pathLst>
            </a:custGeom>
            <a:grpFill/>
            <a:ln w="12419" cap="flat">
              <a:noFill/>
              <a:prstDash val="solid"/>
              <a:miter/>
            </a:ln>
          </p:spPr>
          <p:txBody>
            <a:bodyPr rtlCol="0" anchor="ctr"/>
            <a:lstStyle/>
            <a:p>
              <a:endParaRPr lang="de-CH" noProof="0"/>
            </a:p>
          </p:txBody>
        </p:sp>
      </p:grpSp>
    </p:spTree>
    <p:extLst>
      <p:ext uri="{BB962C8B-B14F-4D97-AF65-F5344CB8AC3E}">
        <p14:creationId xmlns:p14="http://schemas.microsoft.com/office/powerpoint/2010/main" val="3716835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9CEF804-E58C-481B-A606-7D35AF68FF55}"/>
              </a:ext>
            </a:extLst>
          </p:cNvPr>
          <p:cNvSpPr>
            <a:spLocks noGrp="1"/>
          </p:cNvSpPr>
          <p:nvPr>
            <p:ph type="title"/>
          </p:nvPr>
        </p:nvSpPr>
        <p:spPr>
          <a:xfrm>
            <a:off x="731837" y="260351"/>
            <a:ext cx="10728325" cy="900000"/>
          </a:xfrm>
          <a:prstGeom prst="rect">
            <a:avLst/>
          </a:prstGeom>
        </p:spPr>
        <p:txBody>
          <a:bodyPr vert="horz" lIns="0" tIns="0" rIns="0" bIns="0" rtlCol="0" anchor="t" anchorCtr="0">
            <a:noAutofit/>
          </a:bodyPr>
          <a:lstStyle/>
          <a:p>
            <a:r>
              <a:rPr lang="de-CH" noProof="0"/>
              <a:t>Mastertitelformat bearbeiten</a:t>
            </a:r>
          </a:p>
        </p:txBody>
      </p:sp>
      <p:sp>
        <p:nvSpPr>
          <p:cNvPr id="3" name="Textplatzhalter 2">
            <a:extLst>
              <a:ext uri="{FF2B5EF4-FFF2-40B4-BE49-F238E27FC236}">
                <a16:creationId xmlns:a16="http://schemas.microsoft.com/office/drawing/2014/main" id="{65C6EC0D-393C-42F2-B6A7-B19C9B098F2D}"/>
              </a:ext>
            </a:extLst>
          </p:cNvPr>
          <p:cNvSpPr>
            <a:spLocks noGrp="1"/>
          </p:cNvSpPr>
          <p:nvPr>
            <p:ph type="body" idx="1"/>
          </p:nvPr>
        </p:nvSpPr>
        <p:spPr>
          <a:xfrm>
            <a:off x="731837" y="1412875"/>
            <a:ext cx="10728325" cy="4680000"/>
          </a:xfrm>
          <a:prstGeom prst="rect">
            <a:avLst/>
          </a:prstGeom>
        </p:spPr>
        <p:txBody>
          <a:bodyPr vert="horz" lIns="0" tIns="0" rIns="0" bIns="0" rtlCol="0">
            <a:noAutofit/>
          </a:bodyPr>
          <a:lstStyle/>
          <a:p>
            <a:pPr lvl="0"/>
            <a:r>
              <a:rPr lang="de-CH" noProof="0"/>
              <a:t>Mastertextformat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4" name="Datumsplatzhalter 3">
            <a:extLst>
              <a:ext uri="{FF2B5EF4-FFF2-40B4-BE49-F238E27FC236}">
                <a16:creationId xmlns:a16="http://schemas.microsoft.com/office/drawing/2014/main" id="{37C96E51-36C9-4BEE-A761-33378A0DF03D}"/>
              </a:ext>
            </a:extLst>
          </p:cNvPr>
          <p:cNvSpPr>
            <a:spLocks noGrp="1"/>
          </p:cNvSpPr>
          <p:nvPr>
            <p:ph type="dt" sz="half" idx="2"/>
          </p:nvPr>
        </p:nvSpPr>
        <p:spPr>
          <a:xfrm>
            <a:off x="10473692" y="6522444"/>
            <a:ext cx="612000" cy="216000"/>
          </a:xfrm>
          <a:prstGeom prst="rect">
            <a:avLst/>
          </a:prstGeom>
        </p:spPr>
        <p:txBody>
          <a:bodyPr vert="horz" lIns="0" tIns="0" rIns="0" bIns="0" rtlCol="0" anchor="ctr"/>
          <a:lstStyle>
            <a:lvl1pPr algn="l">
              <a:defRPr sz="800">
                <a:solidFill>
                  <a:schemeClr val="tx1"/>
                </a:solidFill>
              </a:defRPr>
            </a:lvl1pPr>
          </a:lstStyle>
          <a:p>
            <a:fld id="{269E37AB-EE9C-4565-B2FD-B1FC504BEE2A}" type="datetime1">
              <a:rPr lang="de-CH" noProof="0" smtClean="0"/>
              <a:t>12.07.23</a:t>
            </a:fld>
            <a:endParaRPr lang="de-CH" noProof="0"/>
          </a:p>
        </p:txBody>
      </p:sp>
      <p:sp>
        <p:nvSpPr>
          <p:cNvPr id="5" name="Fußzeilenplatzhalter 4">
            <a:extLst>
              <a:ext uri="{FF2B5EF4-FFF2-40B4-BE49-F238E27FC236}">
                <a16:creationId xmlns:a16="http://schemas.microsoft.com/office/drawing/2014/main" id="{411EC403-6E63-4450-AFDD-66CA49D6CCBE}"/>
              </a:ext>
            </a:extLst>
          </p:cNvPr>
          <p:cNvSpPr>
            <a:spLocks noGrp="1"/>
          </p:cNvSpPr>
          <p:nvPr>
            <p:ph type="ftr" sz="quarter" idx="3"/>
          </p:nvPr>
        </p:nvSpPr>
        <p:spPr>
          <a:xfrm>
            <a:off x="2171700" y="6522444"/>
            <a:ext cx="5400000" cy="216000"/>
          </a:xfrm>
          <a:prstGeom prst="rect">
            <a:avLst/>
          </a:prstGeom>
        </p:spPr>
        <p:txBody>
          <a:bodyPr vert="horz" lIns="0" tIns="0" rIns="0" bIns="0" rtlCol="0" anchor="ctr"/>
          <a:lstStyle>
            <a:lvl1pPr algn="l">
              <a:defRPr sz="800">
                <a:solidFill>
                  <a:schemeClr val="tx1"/>
                </a:solidFill>
              </a:defRPr>
            </a:lvl1pPr>
          </a:lstStyle>
          <a:p>
            <a:r>
              <a:rPr lang="de-DE" noProof="0"/>
              <a:t>Organisationseinheit verbal – STRENG VERTRAULICH</a:t>
            </a:r>
            <a:endParaRPr lang="de-CH" noProof="0"/>
          </a:p>
        </p:txBody>
      </p:sp>
      <p:sp>
        <p:nvSpPr>
          <p:cNvPr id="6" name="Foliennummernplatzhalter 5">
            <a:extLst>
              <a:ext uri="{FF2B5EF4-FFF2-40B4-BE49-F238E27FC236}">
                <a16:creationId xmlns:a16="http://schemas.microsoft.com/office/drawing/2014/main" id="{7FDFCC57-7DDC-4B2C-A6BE-862DAF9C9F11}"/>
              </a:ext>
            </a:extLst>
          </p:cNvPr>
          <p:cNvSpPr>
            <a:spLocks noGrp="1"/>
          </p:cNvSpPr>
          <p:nvPr>
            <p:ph type="sldNum" sz="quarter" idx="4"/>
          </p:nvPr>
        </p:nvSpPr>
        <p:spPr>
          <a:xfrm>
            <a:off x="11137585" y="6522444"/>
            <a:ext cx="322577" cy="216000"/>
          </a:xfrm>
          <a:prstGeom prst="rect">
            <a:avLst/>
          </a:prstGeom>
        </p:spPr>
        <p:txBody>
          <a:bodyPr vert="horz" lIns="0" tIns="0" rIns="0" bIns="0" rtlCol="0" anchor="ctr"/>
          <a:lstStyle>
            <a:lvl1pPr algn="r">
              <a:defRPr sz="800">
                <a:solidFill>
                  <a:schemeClr val="tx1"/>
                </a:solidFill>
              </a:defRPr>
            </a:lvl1pPr>
          </a:lstStyle>
          <a:p>
            <a:fld id="{5ACA52AF-F19D-405C-AD5F-7D94B96A5CC3}" type="slidenum">
              <a:rPr lang="de-CH" noProof="0" smtClean="0"/>
              <a:pPr/>
              <a:t>‹#›</a:t>
            </a:fld>
            <a:endParaRPr lang="de-CH" noProof="0"/>
          </a:p>
        </p:txBody>
      </p:sp>
    </p:spTree>
    <p:extLst>
      <p:ext uri="{BB962C8B-B14F-4D97-AF65-F5344CB8AC3E}">
        <p14:creationId xmlns:p14="http://schemas.microsoft.com/office/powerpoint/2010/main" val="40960627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0"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p:txStyles>
    <p:titleStyle>
      <a:lvl1pPr algn="l" defTabSz="914400" rtl="0" eaLnBrk="1" latinLnBrk="0" hangingPunct="1">
        <a:lnSpc>
          <a:spcPct val="90000"/>
        </a:lnSpc>
        <a:spcBef>
          <a:spcPct val="0"/>
        </a:spcBef>
        <a:buNone/>
        <a:defRPr sz="2600" kern="1200">
          <a:solidFill>
            <a:schemeClr val="tx1"/>
          </a:solidFill>
          <a:latin typeface="+mj-lt"/>
          <a:ea typeface="+mj-ea"/>
          <a:cs typeface="+mj-cs"/>
        </a:defRPr>
      </a:lvl1pPr>
    </p:titleStyle>
    <p:bodyStyle>
      <a:lvl1pPr marL="270000" indent="-2700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538163"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2pPr>
      <a:lvl3pPr marL="81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3pPr>
      <a:lvl4pPr marL="1080000"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4pPr>
      <a:lvl5pPr marL="135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61" userDrawn="1">
          <p15:clr>
            <a:srgbClr val="F26B43"/>
          </p15:clr>
        </p15:guide>
        <p15:guide id="3" pos="7219" userDrawn="1">
          <p15:clr>
            <a:srgbClr val="F26B43"/>
          </p15:clr>
        </p15:guide>
        <p15:guide id="4" orient="horz" pos="164" userDrawn="1">
          <p15:clr>
            <a:srgbClr val="F26B43"/>
          </p15:clr>
        </p15:guide>
        <p15:guide id="5" orient="horz" pos="890" userDrawn="1">
          <p15:clr>
            <a:srgbClr val="F26B43"/>
          </p15:clr>
        </p15:guide>
        <p15:guide id="6" orient="horz" pos="4201"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0.png"/><Relationship Id="rId5" Type="http://schemas.openxmlformats.org/officeDocument/2006/relationships/image" Target="../media/image210.png"/></Relationships>
</file>

<file path=ppt/slides/_rels/slide1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1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40.png"/><Relationship Id="rId4" Type="http://schemas.openxmlformats.org/officeDocument/2006/relationships/image" Target="../media/image130.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0.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nesdis.noaa.gov/news/el-nino"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817A70B-2FE3-3799-08B2-96EE931B286D}"/>
              </a:ext>
            </a:extLst>
          </p:cNvPr>
          <p:cNvSpPr>
            <a:spLocks noGrp="1"/>
          </p:cNvSpPr>
          <p:nvPr>
            <p:ph type="pic" sz="quarter" idx="11"/>
          </p:nvPr>
        </p:nvSpPr>
        <p:spPr/>
      </p:sp>
      <p:sp>
        <p:nvSpPr>
          <p:cNvPr id="5" name="Picture Placeholder 4">
            <a:extLst>
              <a:ext uri="{FF2B5EF4-FFF2-40B4-BE49-F238E27FC236}">
                <a16:creationId xmlns:a16="http://schemas.microsoft.com/office/drawing/2014/main" id="{4D54445B-59E7-F31C-F581-B7D8CBAB199C}"/>
              </a:ext>
            </a:extLst>
          </p:cNvPr>
          <p:cNvSpPr>
            <a:spLocks noGrp="1"/>
          </p:cNvSpPr>
          <p:nvPr>
            <p:ph type="pic" sz="quarter" idx="12"/>
          </p:nvPr>
        </p:nvSpPr>
        <p:spPr/>
      </p:sp>
      <p:pic>
        <p:nvPicPr>
          <p:cNvPr id="7" name="Picture 2" descr="El Nino Satellite Image. Image Credit: NOAA National Environmental Satellite, Data, and Information Service (NESDIS)">
            <a:extLst>
              <a:ext uri="{FF2B5EF4-FFF2-40B4-BE49-F238E27FC236}">
                <a16:creationId xmlns:a16="http://schemas.microsoft.com/office/drawing/2014/main" id="{1B443705-2A6D-F686-3326-74305B5E96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498" b="6498"/>
          <a:stretch>
            <a:fillRect/>
          </a:stretch>
        </p:blipFill>
        <p:spPr bwMode="auto">
          <a:xfrm>
            <a:off x="0" y="880109"/>
            <a:ext cx="12192000" cy="597308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79AC581-4648-E413-A729-5DC9B4AB8214}"/>
              </a:ext>
            </a:extLst>
          </p:cNvPr>
          <p:cNvSpPr txBox="1"/>
          <p:nvPr/>
        </p:nvSpPr>
        <p:spPr>
          <a:xfrm>
            <a:off x="424206" y="94268"/>
            <a:ext cx="2762054" cy="669303"/>
          </a:xfrm>
          <a:prstGeom prst="rect">
            <a:avLst/>
          </a:prstGeom>
          <a:solidFill>
            <a:schemeClr val="bg1"/>
          </a:solidFill>
        </p:spPr>
        <p:txBody>
          <a:bodyPr wrap="square" rtlCol="0">
            <a:spAutoFit/>
          </a:bodyPr>
          <a:lstStyle/>
          <a:p>
            <a:endParaRPr/>
          </a:p>
        </p:txBody>
      </p:sp>
      <p:sp>
        <p:nvSpPr>
          <p:cNvPr id="11" name="TextBox 10">
            <a:extLst>
              <a:ext uri="{FF2B5EF4-FFF2-40B4-BE49-F238E27FC236}">
                <a16:creationId xmlns:a16="http://schemas.microsoft.com/office/drawing/2014/main" id="{BF2CB52D-B479-76B2-C349-92DBF5B95B5F}"/>
              </a:ext>
            </a:extLst>
          </p:cNvPr>
          <p:cNvSpPr txBox="1"/>
          <p:nvPr/>
        </p:nvSpPr>
        <p:spPr>
          <a:xfrm>
            <a:off x="10469615" y="6593458"/>
            <a:ext cx="2616374" cy="269304"/>
          </a:xfrm>
          <a:prstGeom prst="rect">
            <a:avLst/>
          </a:prstGeom>
          <a:noFill/>
        </p:spPr>
        <p:txBody>
          <a:bodyPr wrap="square" rtlCol="0">
            <a:spAutoFit/>
          </a:bodyPr>
          <a:lstStyle/>
          <a:p>
            <a:r>
              <a:rPr lang="en-GB" sz="1150"/>
              <a:t>Image credit: NOAA</a:t>
            </a:r>
            <a:endParaRPr sz="1150"/>
          </a:p>
        </p:txBody>
      </p:sp>
    </p:spTree>
    <p:extLst>
      <p:ext uri="{BB962C8B-B14F-4D97-AF65-F5344CB8AC3E}">
        <p14:creationId xmlns:p14="http://schemas.microsoft.com/office/powerpoint/2010/main" val="2012619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757BF2-5EC6-42D6-9F04-4237E99FD6E5}"/>
              </a:ext>
            </a:extLst>
          </p:cNvPr>
          <p:cNvSpPr>
            <a:spLocks noGrp="1"/>
          </p:cNvSpPr>
          <p:nvPr>
            <p:ph type="title"/>
          </p:nvPr>
        </p:nvSpPr>
        <p:spPr/>
        <p:txBody>
          <a:bodyPr/>
          <a:lstStyle/>
          <a:p>
            <a:r>
              <a:rPr lang="de-CH" dirty="0"/>
              <a:t>Good news?</a:t>
            </a:r>
            <a:br>
              <a:rPr lang="de-CH" dirty="0"/>
            </a:br>
            <a:br>
              <a:rPr lang="de-CH" dirty="0"/>
            </a:br>
            <a:endParaRPr lang="de-CH" dirty="0"/>
          </a:p>
        </p:txBody>
      </p:sp>
      <p:sp>
        <p:nvSpPr>
          <p:cNvPr id="5" name="Foliennummernplatzhalter 4">
            <a:extLst>
              <a:ext uri="{FF2B5EF4-FFF2-40B4-BE49-F238E27FC236}">
                <a16:creationId xmlns:a16="http://schemas.microsoft.com/office/drawing/2014/main" id="{3DB16F61-62BA-4FA3-89CE-2F599E6DE0EF}"/>
              </a:ext>
            </a:extLst>
          </p:cNvPr>
          <p:cNvSpPr>
            <a:spLocks noGrp="1"/>
          </p:cNvSpPr>
          <p:nvPr>
            <p:ph type="sldNum" sz="quarter" idx="12"/>
          </p:nvPr>
        </p:nvSpPr>
        <p:spPr/>
        <p:txBody>
          <a:bodyPr/>
          <a:lstStyle/>
          <a:p>
            <a:fld id="{5ACA52AF-F19D-405C-AD5F-7D94B96A5CC3}" type="slidenum">
              <a:rPr lang="de-CH" noProof="0" smtClean="0"/>
              <a:pPr/>
              <a:t>10</a:t>
            </a:fld>
            <a:endParaRPr lang="de-CH" noProof="0"/>
          </a:p>
        </p:txBody>
      </p:sp>
      <p:sp>
        <p:nvSpPr>
          <p:cNvPr id="6" name="TextBox 5">
            <a:extLst>
              <a:ext uri="{FF2B5EF4-FFF2-40B4-BE49-F238E27FC236}">
                <a16:creationId xmlns:a16="http://schemas.microsoft.com/office/drawing/2014/main" id="{D6BCE58E-13C8-1648-A23A-4070B27A12F3}"/>
              </a:ext>
            </a:extLst>
          </p:cNvPr>
          <p:cNvSpPr txBox="1"/>
          <p:nvPr/>
        </p:nvSpPr>
        <p:spPr>
          <a:xfrm>
            <a:off x="1308295" y="6569612"/>
            <a:ext cx="184731" cy="369332"/>
          </a:xfrm>
          <a:prstGeom prst="rect">
            <a:avLst/>
          </a:prstGeom>
          <a:noFill/>
        </p:spPr>
        <p:txBody>
          <a:bodyPr wrap="none" rtlCol="0">
            <a:spAutoFit/>
          </a:bodyPr>
          <a:lstStyle/>
          <a:p>
            <a:endParaRPr/>
          </a:p>
        </p:txBody>
      </p:sp>
    </p:spTree>
    <p:extLst>
      <p:ext uri="{BB962C8B-B14F-4D97-AF65-F5344CB8AC3E}">
        <p14:creationId xmlns:p14="http://schemas.microsoft.com/office/powerpoint/2010/main" val="766234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B362689-8D94-9CCB-42EB-D3405A4F7E1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5847" y="1803121"/>
            <a:ext cx="4880576" cy="4719323"/>
          </a:xfrm>
          <a:prstGeom prst="rect">
            <a:avLst/>
          </a:prstGeom>
        </p:spPr>
      </p:pic>
      <p:sp>
        <p:nvSpPr>
          <p:cNvPr id="2" name="Title 1">
            <a:extLst>
              <a:ext uri="{FF2B5EF4-FFF2-40B4-BE49-F238E27FC236}">
                <a16:creationId xmlns:a16="http://schemas.microsoft.com/office/drawing/2014/main" id="{B277673C-8190-99B3-1C75-AF8B90734931}"/>
              </a:ext>
            </a:extLst>
          </p:cNvPr>
          <p:cNvSpPr>
            <a:spLocks noGrp="1"/>
          </p:cNvSpPr>
          <p:nvPr>
            <p:ph type="title"/>
          </p:nvPr>
        </p:nvSpPr>
        <p:spPr/>
        <p:txBody>
          <a:bodyPr/>
          <a:lstStyle/>
          <a:p>
            <a:r>
              <a:rPr lang="en-US" b="1">
                <a:solidFill>
                  <a:srgbClr val="C00000"/>
                </a:solidFill>
              </a:rPr>
              <a:t>Historical constraints on future warming</a:t>
            </a:r>
            <a:endParaRPr b="1">
              <a:solidFill>
                <a:srgbClr val="C00000"/>
              </a:solidFill>
            </a:endParaRPr>
          </a:p>
        </p:txBody>
      </p:sp>
      <p:sp>
        <p:nvSpPr>
          <p:cNvPr id="3" name="Content Placeholder 2">
            <a:extLst>
              <a:ext uri="{FF2B5EF4-FFF2-40B4-BE49-F238E27FC236}">
                <a16:creationId xmlns:a16="http://schemas.microsoft.com/office/drawing/2014/main" id="{4BD419A0-A0B5-CAFE-26D1-34CFCE6B2832}"/>
              </a:ext>
            </a:extLst>
          </p:cNvPr>
          <p:cNvSpPr>
            <a:spLocks noGrp="1"/>
          </p:cNvSpPr>
          <p:nvPr>
            <p:ph idx="1"/>
          </p:nvPr>
        </p:nvSpPr>
        <p:spPr>
          <a:xfrm>
            <a:off x="731837" y="1160351"/>
            <a:ext cx="10728325" cy="4680000"/>
          </a:xfrm>
        </p:spPr>
        <p:txBody>
          <a:bodyPr/>
          <a:lstStyle/>
          <a:p>
            <a:pPr marL="0" indent="0">
              <a:buNone/>
            </a:pPr>
            <a:r>
              <a:rPr lang="en-US" b="1" i="1"/>
              <a:t>“Models that warm more during the historical period will most likely also warm more in future”</a:t>
            </a:r>
          </a:p>
          <a:p>
            <a:pPr marL="0" indent="0">
              <a:buNone/>
            </a:pPr>
            <a:endParaRPr lang="en-US"/>
          </a:p>
          <a:p>
            <a:pPr marL="0" indent="0">
              <a:buNone/>
            </a:pPr>
            <a:endParaRPr/>
          </a:p>
        </p:txBody>
      </p:sp>
      <p:sp>
        <p:nvSpPr>
          <p:cNvPr id="6" name="Slide Number Placeholder 5">
            <a:extLst>
              <a:ext uri="{FF2B5EF4-FFF2-40B4-BE49-F238E27FC236}">
                <a16:creationId xmlns:a16="http://schemas.microsoft.com/office/drawing/2014/main" id="{EC73B63B-C316-FA91-1ADC-27F9144DD5D5}"/>
              </a:ext>
            </a:extLst>
          </p:cNvPr>
          <p:cNvSpPr>
            <a:spLocks noGrp="1"/>
          </p:cNvSpPr>
          <p:nvPr>
            <p:ph type="sldNum" sz="quarter" idx="12"/>
          </p:nvPr>
        </p:nvSpPr>
        <p:spPr/>
        <p:txBody>
          <a:bodyPr/>
          <a:lstStyle/>
          <a:p>
            <a:fld id="{5ACA52AF-F19D-405C-AD5F-7D94B96A5CC3}" type="slidenum">
              <a:rPr lang="de-CH" noProof="0" smtClean="0"/>
              <a:t>11</a:t>
            </a:fld>
            <a:endParaRPr lang="de-CH" noProof="0"/>
          </a:p>
        </p:txBody>
      </p:sp>
      <p:sp>
        <p:nvSpPr>
          <p:cNvPr id="5" name="TextBox 4">
            <a:extLst>
              <a:ext uri="{FF2B5EF4-FFF2-40B4-BE49-F238E27FC236}">
                <a16:creationId xmlns:a16="http://schemas.microsoft.com/office/drawing/2014/main" id="{4921E4F7-A84A-C6FA-1325-424CC10EC377}"/>
              </a:ext>
            </a:extLst>
          </p:cNvPr>
          <p:cNvSpPr txBox="1"/>
          <p:nvPr/>
        </p:nvSpPr>
        <p:spPr>
          <a:xfrm>
            <a:off x="9740433" y="5686462"/>
            <a:ext cx="1785425" cy="307777"/>
          </a:xfrm>
          <a:prstGeom prst="rect">
            <a:avLst/>
          </a:prstGeom>
          <a:noFill/>
        </p:spPr>
        <p:txBody>
          <a:bodyPr wrap="none" rtlCol="0">
            <a:spAutoFit/>
          </a:bodyPr>
          <a:lstStyle/>
          <a:p>
            <a:r>
              <a:rPr lang="en-US" sz="1400" dirty="0" err="1">
                <a:solidFill>
                  <a:schemeClr val="tx2">
                    <a:lumMod val="50000"/>
                    <a:lumOff val="50000"/>
                  </a:schemeClr>
                </a:solidFill>
              </a:rPr>
              <a:t>Tokarska</a:t>
            </a:r>
            <a:r>
              <a:rPr lang="en-US" sz="1400" dirty="0">
                <a:solidFill>
                  <a:schemeClr val="tx2">
                    <a:lumMod val="50000"/>
                    <a:lumOff val="50000"/>
                  </a:schemeClr>
                </a:solidFill>
              </a:rPr>
              <a:t> et al. 2020</a:t>
            </a:r>
            <a:endParaRPr sz="1400" dirty="0">
              <a:solidFill>
                <a:schemeClr val="tx2">
                  <a:lumMod val="50000"/>
                  <a:lumOff val="50000"/>
                </a:schemeClr>
              </a:solidFill>
            </a:endParaRPr>
          </a:p>
        </p:txBody>
      </p:sp>
      <p:grpSp>
        <p:nvGrpSpPr>
          <p:cNvPr id="4" name="Group 3">
            <a:extLst>
              <a:ext uri="{FF2B5EF4-FFF2-40B4-BE49-F238E27FC236}">
                <a16:creationId xmlns:a16="http://schemas.microsoft.com/office/drawing/2014/main" id="{1E2426E7-2A9B-4291-215D-8BC0EAD919A2}"/>
              </a:ext>
            </a:extLst>
          </p:cNvPr>
          <p:cNvGrpSpPr/>
          <p:nvPr/>
        </p:nvGrpSpPr>
        <p:grpSpPr>
          <a:xfrm>
            <a:off x="4850650" y="3015391"/>
            <a:ext cx="6286935" cy="2986527"/>
            <a:chOff x="5512904" y="2248082"/>
            <a:chExt cx="6286935" cy="2986527"/>
          </a:xfrm>
        </p:grpSpPr>
        <p:cxnSp>
          <p:nvCxnSpPr>
            <p:cNvPr id="8" name="Straight Arrow Connector 7">
              <a:extLst>
                <a:ext uri="{FF2B5EF4-FFF2-40B4-BE49-F238E27FC236}">
                  <a16:creationId xmlns:a16="http://schemas.microsoft.com/office/drawing/2014/main" id="{770FF9DB-0F5E-C60A-32EC-2605E9887E17}"/>
                </a:ext>
              </a:extLst>
            </p:cNvPr>
            <p:cNvCxnSpPr/>
            <p:nvPr/>
          </p:nvCxnSpPr>
          <p:spPr>
            <a:xfrm flipH="1">
              <a:off x="5512904" y="2888974"/>
              <a:ext cx="3419061" cy="2345635"/>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86B510E-044C-BAC3-F3A4-3905FAC6E355}"/>
                </a:ext>
              </a:extLst>
            </p:cNvPr>
            <p:cNvSpPr txBox="1"/>
            <p:nvPr/>
          </p:nvSpPr>
          <p:spPr>
            <a:xfrm>
              <a:off x="8075743" y="2248082"/>
              <a:ext cx="3724096" cy="923330"/>
            </a:xfrm>
            <a:prstGeom prst="rect">
              <a:avLst/>
            </a:prstGeom>
            <a:noFill/>
          </p:spPr>
          <p:txBody>
            <a:bodyPr wrap="none" rtlCol="0">
              <a:spAutoFit/>
            </a:bodyPr>
            <a:lstStyle/>
            <a:p>
              <a:r>
                <a:rPr lang="en-US" b="1" dirty="0">
                  <a:solidFill>
                    <a:srgbClr val="FF0000"/>
                  </a:solidFill>
                </a:rPr>
                <a:t>Problem: </a:t>
              </a:r>
            </a:p>
            <a:p>
              <a:r>
                <a:rPr lang="en-US" b="1" dirty="0">
                  <a:solidFill>
                    <a:srgbClr val="FF0000"/>
                  </a:solidFill>
                </a:rPr>
                <a:t>What if this is “just by chance”?</a:t>
              </a:r>
            </a:p>
            <a:p>
              <a:endParaRPr b="1" dirty="0">
                <a:solidFill>
                  <a:srgbClr val="FF0000"/>
                </a:solidFill>
              </a:endParaRPr>
            </a:p>
          </p:txBody>
        </p:sp>
      </p:grpSp>
    </p:spTree>
    <p:extLst>
      <p:ext uri="{BB962C8B-B14F-4D97-AF65-F5344CB8AC3E}">
        <p14:creationId xmlns:p14="http://schemas.microsoft.com/office/powerpoint/2010/main" val="2530684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757BF2-5EC6-42D6-9F04-4237E99FD6E5}"/>
              </a:ext>
            </a:extLst>
          </p:cNvPr>
          <p:cNvSpPr>
            <a:spLocks noGrp="1"/>
          </p:cNvSpPr>
          <p:nvPr>
            <p:ph type="title"/>
          </p:nvPr>
        </p:nvSpPr>
        <p:spPr>
          <a:xfrm>
            <a:off x="731837" y="1162099"/>
            <a:ext cx="10728325" cy="2545339"/>
          </a:xfrm>
        </p:spPr>
        <p:txBody>
          <a:bodyPr/>
          <a:lstStyle/>
          <a:p>
            <a:r>
              <a:rPr lang="de-CH" dirty="0"/>
              <a:t>The Big Question: </a:t>
            </a:r>
            <a:br>
              <a:rPr lang="de-CH" dirty="0"/>
            </a:br>
            <a:br>
              <a:rPr lang="de-CH" dirty="0"/>
            </a:br>
            <a:r>
              <a:rPr lang="de-CH" dirty="0" err="1"/>
              <a:t>Is</a:t>
            </a:r>
            <a:r>
              <a:rPr lang="de-CH" dirty="0"/>
              <a:t> </a:t>
            </a:r>
            <a:r>
              <a:rPr lang="de-CH" dirty="0" err="1"/>
              <a:t>the</a:t>
            </a:r>
            <a:r>
              <a:rPr lang="de-CH" dirty="0"/>
              <a:t> model-observation </a:t>
            </a:r>
            <a:r>
              <a:rPr lang="de-CH" dirty="0" err="1"/>
              <a:t>mismatch</a:t>
            </a:r>
            <a:r>
              <a:rPr lang="de-CH" dirty="0"/>
              <a:t> in SST </a:t>
            </a:r>
            <a:r>
              <a:rPr lang="de-CH" dirty="0" err="1"/>
              <a:t>patterns</a:t>
            </a:r>
            <a:r>
              <a:rPr lang="de-CH" dirty="0"/>
              <a:t> a </a:t>
            </a:r>
            <a:r>
              <a:rPr lang="de-CH" dirty="0" err="1"/>
              <a:t>result</a:t>
            </a:r>
            <a:r>
              <a:rPr lang="de-CH" dirty="0"/>
              <a:t> </a:t>
            </a:r>
            <a:r>
              <a:rPr lang="de-CH" dirty="0" err="1"/>
              <a:t>of</a:t>
            </a:r>
            <a:r>
              <a:rPr lang="de-CH" dirty="0"/>
              <a:t> internal </a:t>
            </a:r>
            <a:r>
              <a:rPr lang="de-CH" dirty="0" err="1"/>
              <a:t>variability</a:t>
            </a:r>
            <a:r>
              <a:rPr lang="de-CH" dirty="0"/>
              <a:t>, </a:t>
            </a:r>
            <a:r>
              <a:rPr lang="de-CH" dirty="0" err="1"/>
              <a:t>or</a:t>
            </a:r>
            <a:r>
              <a:rPr lang="de-CH" dirty="0"/>
              <a:t> </a:t>
            </a:r>
            <a:r>
              <a:rPr lang="de-CH" dirty="0" err="1"/>
              <a:t>are</a:t>
            </a:r>
            <a:r>
              <a:rPr lang="de-CH" dirty="0"/>
              <a:t> </a:t>
            </a:r>
            <a:r>
              <a:rPr lang="de-CH" dirty="0" err="1"/>
              <a:t>models</a:t>
            </a:r>
            <a:r>
              <a:rPr lang="de-CH" dirty="0"/>
              <a:t> </a:t>
            </a:r>
            <a:r>
              <a:rPr lang="de-CH" dirty="0" err="1"/>
              <a:t>misrepresenting</a:t>
            </a:r>
            <a:r>
              <a:rPr lang="de-CH" dirty="0"/>
              <a:t> </a:t>
            </a:r>
            <a:r>
              <a:rPr lang="de-CH" dirty="0" err="1"/>
              <a:t>the</a:t>
            </a:r>
            <a:r>
              <a:rPr lang="de-CH" dirty="0"/>
              <a:t> </a:t>
            </a:r>
            <a:r>
              <a:rPr lang="de-CH" dirty="0" err="1"/>
              <a:t>forced</a:t>
            </a:r>
            <a:r>
              <a:rPr lang="de-CH" dirty="0"/>
              <a:t> </a:t>
            </a:r>
            <a:r>
              <a:rPr lang="de-CH" dirty="0" err="1"/>
              <a:t>response</a:t>
            </a:r>
            <a:r>
              <a:rPr lang="de-CH" dirty="0"/>
              <a:t>?</a:t>
            </a:r>
            <a:br>
              <a:rPr lang="de-CH" dirty="0"/>
            </a:br>
            <a:br>
              <a:rPr lang="de-CH" dirty="0"/>
            </a:br>
            <a:br>
              <a:rPr lang="de-CH" dirty="0"/>
            </a:br>
            <a:br>
              <a:rPr lang="de-CH" dirty="0"/>
            </a:br>
            <a:endParaRPr lang="de-CH" dirty="0"/>
          </a:p>
        </p:txBody>
      </p:sp>
      <p:sp>
        <p:nvSpPr>
          <p:cNvPr id="5" name="Foliennummernplatzhalter 4">
            <a:extLst>
              <a:ext uri="{FF2B5EF4-FFF2-40B4-BE49-F238E27FC236}">
                <a16:creationId xmlns:a16="http://schemas.microsoft.com/office/drawing/2014/main" id="{3DB16F61-62BA-4FA3-89CE-2F599E6DE0EF}"/>
              </a:ext>
            </a:extLst>
          </p:cNvPr>
          <p:cNvSpPr>
            <a:spLocks noGrp="1"/>
          </p:cNvSpPr>
          <p:nvPr>
            <p:ph type="sldNum" sz="quarter" idx="12"/>
          </p:nvPr>
        </p:nvSpPr>
        <p:spPr/>
        <p:txBody>
          <a:bodyPr/>
          <a:lstStyle/>
          <a:p>
            <a:fld id="{5ACA52AF-F19D-405C-AD5F-7D94B96A5CC3}" type="slidenum">
              <a:rPr lang="de-CH" noProof="0" smtClean="0"/>
              <a:pPr/>
              <a:t>12</a:t>
            </a:fld>
            <a:endParaRPr lang="de-CH" noProof="0"/>
          </a:p>
        </p:txBody>
      </p:sp>
      <p:sp>
        <p:nvSpPr>
          <p:cNvPr id="6" name="TextBox 5">
            <a:extLst>
              <a:ext uri="{FF2B5EF4-FFF2-40B4-BE49-F238E27FC236}">
                <a16:creationId xmlns:a16="http://schemas.microsoft.com/office/drawing/2014/main" id="{D6BCE58E-13C8-1648-A23A-4070B27A12F3}"/>
              </a:ext>
            </a:extLst>
          </p:cNvPr>
          <p:cNvSpPr txBox="1"/>
          <p:nvPr/>
        </p:nvSpPr>
        <p:spPr>
          <a:xfrm>
            <a:off x="1308295" y="6569612"/>
            <a:ext cx="184731" cy="369332"/>
          </a:xfrm>
          <a:prstGeom prst="rect">
            <a:avLst/>
          </a:prstGeom>
          <a:noFill/>
        </p:spPr>
        <p:txBody>
          <a:bodyPr wrap="none" rtlCol="0">
            <a:spAutoFit/>
          </a:bodyPr>
          <a:lstStyle/>
          <a:p>
            <a:endParaRPr/>
          </a:p>
        </p:txBody>
      </p:sp>
    </p:spTree>
    <p:extLst>
      <p:ext uri="{BB962C8B-B14F-4D97-AF65-F5344CB8AC3E}">
        <p14:creationId xmlns:p14="http://schemas.microsoft.com/office/powerpoint/2010/main" val="2963397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Scatter chart&#10;&#10;Description automatically generated">
            <a:extLst>
              <a:ext uri="{FF2B5EF4-FFF2-40B4-BE49-F238E27FC236}">
                <a16:creationId xmlns:a16="http://schemas.microsoft.com/office/drawing/2014/main" id="{BB4F883D-78BF-ED34-B69E-C231058FC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0889" y="2882011"/>
            <a:ext cx="5616420" cy="3455305"/>
          </a:xfrm>
          <a:prstGeom prst="rect">
            <a:avLst/>
          </a:prstGeom>
          <a:ln>
            <a:solidFill>
              <a:schemeClr val="tx1"/>
            </a:solidFill>
          </a:ln>
        </p:spPr>
      </p:pic>
      <p:sp>
        <p:nvSpPr>
          <p:cNvPr id="6" name="Slide Number Placeholder 5">
            <a:extLst>
              <a:ext uri="{FF2B5EF4-FFF2-40B4-BE49-F238E27FC236}">
                <a16:creationId xmlns:a16="http://schemas.microsoft.com/office/drawing/2014/main" id="{1B67CF5A-2C91-F555-C250-B1F453DC97EA}"/>
              </a:ext>
            </a:extLst>
          </p:cNvPr>
          <p:cNvSpPr>
            <a:spLocks noGrp="1"/>
          </p:cNvSpPr>
          <p:nvPr>
            <p:ph type="sldNum" sz="quarter" idx="12"/>
          </p:nvPr>
        </p:nvSpPr>
        <p:spPr/>
        <p:txBody>
          <a:bodyPr/>
          <a:lstStyle/>
          <a:p>
            <a:fld id="{5ACA52AF-F19D-405C-AD5F-7D94B96A5CC3}" type="slidenum">
              <a:rPr lang="de-CH" noProof="0" smtClean="0"/>
              <a:t>13</a:t>
            </a:fld>
            <a:endParaRPr lang="de-CH" noProof="0"/>
          </a:p>
        </p:txBody>
      </p:sp>
      <p:sp>
        <p:nvSpPr>
          <p:cNvPr id="17" name="Title 16">
            <a:extLst>
              <a:ext uri="{FF2B5EF4-FFF2-40B4-BE49-F238E27FC236}">
                <a16:creationId xmlns:a16="http://schemas.microsoft.com/office/drawing/2014/main" id="{4E9676B9-7A41-040D-600E-82D1A4EA19A0}"/>
              </a:ext>
            </a:extLst>
          </p:cNvPr>
          <p:cNvSpPr>
            <a:spLocks noGrp="1"/>
          </p:cNvSpPr>
          <p:nvPr>
            <p:ph type="title"/>
          </p:nvPr>
        </p:nvSpPr>
        <p:spPr/>
        <p:txBody>
          <a:bodyPr/>
          <a:lstStyle/>
          <a:p>
            <a:r>
              <a:rPr lang="en-US" b="1">
                <a:solidFill>
                  <a:srgbClr val="C00000"/>
                </a:solidFill>
              </a:rPr>
              <a:t>Closing </a:t>
            </a:r>
            <a:r>
              <a:rPr lang="el-GR" b="1">
                <a:solidFill>
                  <a:srgbClr val="C00000"/>
                </a:solidFill>
              </a:rPr>
              <a:t>Ε</a:t>
            </a:r>
            <a:r>
              <a:rPr lang="en-US" b="1">
                <a:solidFill>
                  <a:srgbClr val="C00000"/>
                </a:solidFill>
              </a:rPr>
              <a:t>earth’s energy budget</a:t>
            </a:r>
            <a:endParaRPr b="1">
              <a:solidFill>
                <a:srgbClr val="C00000"/>
              </a:solidFill>
            </a:endParaRPr>
          </a:p>
        </p:txBody>
      </p:sp>
      <p:grpSp>
        <p:nvGrpSpPr>
          <p:cNvPr id="21" name="Group 20">
            <a:extLst>
              <a:ext uri="{FF2B5EF4-FFF2-40B4-BE49-F238E27FC236}">
                <a16:creationId xmlns:a16="http://schemas.microsoft.com/office/drawing/2014/main" id="{2B6EADD2-399E-8DF4-ADDA-362F5ABB326C}"/>
              </a:ext>
            </a:extLst>
          </p:cNvPr>
          <p:cNvGrpSpPr/>
          <p:nvPr/>
        </p:nvGrpSpPr>
        <p:grpSpPr>
          <a:xfrm>
            <a:off x="1682351" y="949459"/>
            <a:ext cx="8565133" cy="1625972"/>
            <a:chOff x="1698977" y="1331844"/>
            <a:chExt cx="8565133" cy="1625972"/>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6D0376A-7D68-916E-693A-AFEA149B4BA7}"/>
                    </a:ext>
                  </a:extLst>
                </p:cNvPr>
                <p:cNvSpPr txBox="1"/>
                <p:nvPr/>
              </p:nvSpPr>
              <p:spPr>
                <a:xfrm>
                  <a:off x="4468662" y="1331844"/>
                  <a:ext cx="3254674"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a:latin typeface="Cambria Math" panose="02040503050406030204" pitchFamily="18" charset="0"/>
                          </a:rPr>
                          <m:t>𝑁</m:t>
                        </m:r>
                        <m:r>
                          <a:rPr lang="en-US" sz="4000" b="0" i="1">
                            <a:latin typeface="Cambria Math" panose="02040503050406030204" pitchFamily="18" charset="0"/>
                          </a:rPr>
                          <m:t>=</m:t>
                        </m:r>
                        <m:r>
                          <a:rPr lang="en-US" sz="4000" b="0" i="1">
                            <a:latin typeface="Cambria Math" panose="02040503050406030204" pitchFamily="18" charset="0"/>
                          </a:rPr>
                          <m:t>𝐹</m:t>
                        </m:r>
                        <m:r>
                          <a:rPr lang="en-US" sz="4000" b="0" i="1">
                            <a:latin typeface="Cambria Math" panose="02040503050406030204" pitchFamily="18" charset="0"/>
                          </a:rPr>
                          <m:t> − </m:t>
                        </m:r>
                        <m:r>
                          <a:rPr lang="en-US" sz="4000" b="0" i="1">
                            <a:latin typeface="Cambria Math" panose="02040503050406030204" pitchFamily="18" charset="0"/>
                            <a:ea typeface="Cambria Math" panose="02040503050406030204" pitchFamily="18" charset="0"/>
                          </a:rPr>
                          <m:t>𝜆</m:t>
                        </m:r>
                        <m:r>
                          <m:rPr>
                            <m:sty m:val="p"/>
                          </m:rPr>
                          <a:rPr lang="el-GR" sz="4000" b="0" i="1">
                            <a:latin typeface="Cambria Math" panose="02040503050406030204" pitchFamily="18" charset="0"/>
                            <a:ea typeface="Cambria Math" panose="02040503050406030204" pitchFamily="18" charset="0"/>
                          </a:rPr>
                          <m:t>Δ</m:t>
                        </m:r>
                        <m:r>
                          <a:rPr lang="en-US" sz="4000" b="0" i="1">
                            <a:latin typeface="Cambria Math" panose="02040503050406030204" pitchFamily="18" charset="0"/>
                            <a:ea typeface="Cambria Math" panose="02040503050406030204" pitchFamily="18" charset="0"/>
                          </a:rPr>
                          <m:t>𝑇</m:t>
                        </m:r>
                      </m:oMath>
                    </m:oMathPara>
                  </a14:m>
                  <a:endParaRPr sz="4000"/>
                </a:p>
              </p:txBody>
            </p:sp>
          </mc:Choice>
          <mc:Fallback xmlns="">
            <p:sp>
              <p:nvSpPr>
                <p:cNvPr id="2" name="TextBox 1">
                  <a:extLst>
                    <a:ext uri="{FF2B5EF4-FFF2-40B4-BE49-F238E27FC236}">
                      <a16:creationId xmlns:a16="http://schemas.microsoft.com/office/drawing/2014/main" id="{36D0376A-7D68-916E-693A-AFEA149B4BA7}"/>
                    </a:ext>
                  </a:extLst>
                </p:cNvPr>
                <p:cNvSpPr txBox="1">
                  <a:spLocks noRot="1" noChangeAspect="1" noMove="1" noResize="1" noEditPoints="1" noAdjustHandles="1" noChangeArrowheads="1" noChangeShapeType="1" noTextEdit="1"/>
                </p:cNvSpPr>
                <p:nvPr/>
              </p:nvSpPr>
              <p:spPr>
                <a:xfrm>
                  <a:off x="4468662" y="1331844"/>
                  <a:ext cx="3254674" cy="615553"/>
                </a:xfrm>
                <a:prstGeom prst="rect">
                  <a:avLst/>
                </a:prstGeom>
                <a:blipFill>
                  <a:blip r:embed="rId5"/>
                  <a:stretch>
                    <a:fillRect l="-2724" t="-4000" r="-2335" b="-40000"/>
                  </a:stretch>
                </a:blipFill>
              </p:spPr>
              <p:txBody>
                <a:bodyPr/>
                <a:lstStyle/>
                <a:p>
                  <a:r>
                    <a:rPr>
                      <a:noFill/>
                    </a:rPr>
                    <a:t> </a:t>
                  </a:r>
                </a:p>
              </p:txBody>
            </p:sp>
          </mc:Fallback>
        </mc:AlternateContent>
        <p:cxnSp>
          <p:nvCxnSpPr>
            <p:cNvPr id="4" name="Straight Arrow Connector 3">
              <a:extLst>
                <a:ext uri="{FF2B5EF4-FFF2-40B4-BE49-F238E27FC236}">
                  <a16:creationId xmlns:a16="http://schemas.microsoft.com/office/drawing/2014/main" id="{6E0C84AE-AEF7-7D38-37C2-658E9CDC8E8D}"/>
                </a:ext>
              </a:extLst>
            </p:cNvPr>
            <p:cNvCxnSpPr>
              <a:cxnSpLocks/>
            </p:cNvCxnSpPr>
            <p:nvPr/>
          </p:nvCxnSpPr>
          <p:spPr>
            <a:xfrm flipH="1">
              <a:off x="3670852" y="1662545"/>
              <a:ext cx="797810" cy="284852"/>
            </a:xfrm>
            <a:prstGeom prst="straightConnector1">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D584395-76C6-BF80-8D27-CD95413169AD}"/>
                    </a:ext>
                  </a:extLst>
                </p:cNvPr>
                <p:cNvSpPr txBox="1"/>
                <p:nvPr/>
              </p:nvSpPr>
              <p:spPr>
                <a:xfrm>
                  <a:off x="1698977" y="1840441"/>
                  <a:ext cx="2560349" cy="790281"/>
                </a:xfrm>
                <a:prstGeom prst="rect">
                  <a:avLst/>
                </a:prstGeom>
                <a:noFill/>
              </p:spPr>
              <p:txBody>
                <a:bodyPr wrap="square" rtlCol="0">
                  <a:spAutoFit/>
                </a:bodyPr>
                <a:lstStyle/>
                <a:p>
                  <a14:m>
                    <m:oMath xmlns:m="http://schemas.openxmlformats.org/officeDocument/2006/math">
                      <m:r>
                        <a:rPr lang="en-US" sz="2800" b="1" i="1">
                          <a:latin typeface="Cambria Math" panose="02040503050406030204" pitchFamily="18" charset="0"/>
                        </a:rPr>
                        <m:t>𝑵</m:t>
                      </m:r>
                      <m:r>
                        <a:rPr lang="en-US" sz="2800" b="1" i="1">
                          <a:latin typeface="Cambria Math" panose="02040503050406030204" pitchFamily="18" charset="0"/>
                        </a:rPr>
                        <m:t>: </m:t>
                      </m:r>
                    </m:oMath>
                  </a14:m>
                  <a:r>
                    <a:rPr lang="en-US"/>
                    <a:t>Net TOA radiation imbalance </a:t>
                  </a:r>
                  <a:endParaRPr/>
                </a:p>
              </p:txBody>
            </p:sp>
          </mc:Choice>
          <mc:Fallback xmlns="">
            <p:sp>
              <p:nvSpPr>
                <p:cNvPr id="5" name="TextBox 4">
                  <a:extLst>
                    <a:ext uri="{FF2B5EF4-FFF2-40B4-BE49-F238E27FC236}">
                      <a16:creationId xmlns:a16="http://schemas.microsoft.com/office/drawing/2014/main" id="{ED584395-76C6-BF80-8D27-CD95413169AD}"/>
                    </a:ext>
                  </a:extLst>
                </p:cNvPr>
                <p:cNvSpPr txBox="1">
                  <a:spLocks noRot="1" noChangeAspect="1" noMove="1" noResize="1" noEditPoints="1" noAdjustHandles="1" noChangeArrowheads="1" noChangeShapeType="1" noTextEdit="1"/>
                </p:cNvSpPr>
                <p:nvPr/>
              </p:nvSpPr>
              <p:spPr>
                <a:xfrm>
                  <a:off x="1698977" y="1840441"/>
                  <a:ext cx="2560349" cy="790281"/>
                </a:xfrm>
                <a:prstGeom prst="rect">
                  <a:avLst/>
                </a:prstGeom>
                <a:blipFill>
                  <a:blip r:embed="rId6"/>
                  <a:stretch>
                    <a:fillRect l="-1970" b="-9375"/>
                  </a:stretch>
                </a:blipFill>
              </p:spPr>
              <p:txBody>
                <a:bodyPr/>
                <a:lstStyle/>
                <a:p>
                  <a:r>
                    <a:rPr>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790819C-111B-D9D2-8057-5D9B9EF5CA66}"/>
                    </a:ext>
                  </a:extLst>
                </p:cNvPr>
                <p:cNvSpPr txBox="1"/>
                <p:nvPr/>
              </p:nvSpPr>
              <p:spPr>
                <a:xfrm>
                  <a:off x="4339229" y="2309439"/>
                  <a:ext cx="2560349" cy="513282"/>
                </a:xfrm>
                <a:prstGeom prst="rect">
                  <a:avLst/>
                </a:prstGeom>
                <a:noFill/>
              </p:spPr>
              <p:txBody>
                <a:bodyPr wrap="square" rtlCol="0">
                  <a:spAutoFit/>
                </a:bodyPr>
                <a:lstStyle/>
                <a:p>
                  <a14:m>
                    <m:oMath xmlns:m="http://schemas.openxmlformats.org/officeDocument/2006/math">
                      <m:r>
                        <a:rPr lang="en-US" sz="2800" b="1" i="1">
                          <a:latin typeface="Cambria Math" panose="02040503050406030204" pitchFamily="18" charset="0"/>
                        </a:rPr>
                        <m:t>𝑭</m:t>
                      </m:r>
                      <m:r>
                        <a:rPr lang="en-US" sz="2800" b="0" i="1">
                          <a:latin typeface="Cambria Math" panose="02040503050406030204" pitchFamily="18" charset="0"/>
                        </a:rPr>
                        <m:t>: </m:t>
                      </m:r>
                    </m:oMath>
                  </a14:m>
                  <a:r>
                    <a:rPr lang="en-US"/>
                    <a:t>Radiative forcing </a:t>
                  </a:r>
                  <a:endParaRPr/>
                </a:p>
              </p:txBody>
            </p:sp>
          </mc:Choice>
          <mc:Fallback xmlns="">
            <p:sp>
              <p:nvSpPr>
                <p:cNvPr id="8" name="TextBox 7">
                  <a:extLst>
                    <a:ext uri="{FF2B5EF4-FFF2-40B4-BE49-F238E27FC236}">
                      <a16:creationId xmlns:a16="http://schemas.microsoft.com/office/drawing/2014/main" id="{6790819C-111B-D9D2-8057-5D9B9EF5CA66}"/>
                    </a:ext>
                  </a:extLst>
                </p:cNvPr>
                <p:cNvSpPr txBox="1">
                  <a:spLocks noRot="1" noChangeAspect="1" noMove="1" noResize="1" noEditPoints="1" noAdjustHandles="1" noChangeArrowheads="1" noChangeShapeType="1" noTextEdit="1"/>
                </p:cNvSpPr>
                <p:nvPr/>
              </p:nvSpPr>
              <p:spPr>
                <a:xfrm>
                  <a:off x="4339229" y="2309439"/>
                  <a:ext cx="2560349" cy="513282"/>
                </a:xfrm>
                <a:prstGeom prst="rect">
                  <a:avLst/>
                </a:prstGeom>
                <a:blipFill>
                  <a:blip r:embed="rId7"/>
                  <a:stretch>
                    <a:fillRect l="-1485" b="-26829"/>
                  </a:stretch>
                </a:blipFill>
              </p:spPr>
              <p:txBody>
                <a:bodyPr/>
                <a:lstStyle/>
                <a:p>
                  <a:r>
                    <a:rPr>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F15D092-9659-811D-AC61-64CFFE1F0A17}"/>
                    </a:ext>
                  </a:extLst>
                </p:cNvPr>
                <p:cNvSpPr txBox="1"/>
                <p:nvPr/>
              </p:nvSpPr>
              <p:spPr>
                <a:xfrm>
                  <a:off x="7703761" y="2167535"/>
                  <a:ext cx="2560349" cy="790281"/>
                </a:xfrm>
                <a:prstGeom prst="rect">
                  <a:avLst/>
                </a:prstGeom>
                <a:noFill/>
              </p:spPr>
              <p:txBody>
                <a:bodyPr wrap="square" rtlCol="0">
                  <a:spAutoFit/>
                </a:bodyPr>
                <a:lstStyle/>
                <a:p>
                  <a14:m>
                    <m:oMath xmlns:m="http://schemas.openxmlformats.org/officeDocument/2006/math">
                      <m:r>
                        <a:rPr lang="en-US" sz="2800" b="1" i="1">
                          <a:latin typeface="Cambria Math" panose="02040503050406030204" pitchFamily="18" charset="0"/>
                          <a:ea typeface="Cambria Math" panose="02040503050406030204" pitchFamily="18" charset="0"/>
                        </a:rPr>
                        <m:t>𝝀</m:t>
                      </m:r>
                      <m:r>
                        <a:rPr lang="el-GR" sz="2800" b="1" i="1">
                          <a:latin typeface="Cambria Math" panose="02040503050406030204" pitchFamily="18" charset="0"/>
                          <a:ea typeface="Cambria Math" panose="02040503050406030204" pitchFamily="18" charset="0"/>
                        </a:rPr>
                        <m:t>𝜟</m:t>
                      </m:r>
                      <m:r>
                        <a:rPr lang="en-US" sz="2800" b="1" i="1">
                          <a:latin typeface="Cambria Math" panose="02040503050406030204" pitchFamily="18" charset="0"/>
                          <a:ea typeface="Cambria Math" panose="02040503050406030204" pitchFamily="18" charset="0"/>
                        </a:rPr>
                        <m:t>𝑻</m:t>
                      </m:r>
                      <m:r>
                        <a:rPr lang="en-US" sz="2800" b="0" i="1">
                          <a:latin typeface="Cambria Math" panose="02040503050406030204" pitchFamily="18" charset="0"/>
                        </a:rPr>
                        <m:t>: </m:t>
                      </m:r>
                    </m:oMath>
                  </a14:m>
                  <a:r>
                    <a:rPr lang="en-US"/>
                    <a:t>linear radiative damping</a:t>
                  </a:r>
                  <a:endParaRPr/>
                </a:p>
              </p:txBody>
            </p:sp>
          </mc:Choice>
          <mc:Fallback xmlns="">
            <p:sp>
              <p:nvSpPr>
                <p:cNvPr id="9" name="TextBox 8">
                  <a:extLst>
                    <a:ext uri="{FF2B5EF4-FFF2-40B4-BE49-F238E27FC236}">
                      <a16:creationId xmlns:a16="http://schemas.microsoft.com/office/drawing/2014/main" id="{FF15D092-9659-811D-AC61-64CFFE1F0A17}"/>
                    </a:ext>
                  </a:extLst>
                </p:cNvPr>
                <p:cNvSpPr txBox="1">
                  <a:spLocks noRot="1" noChangeAspect="1" noMove="1" noResize="1" noEditPoints="1" noAdjustHandles="1" noChangeArrowheads="1" noChangeShapeType="1" noTextEdit="1"/>
                </p:cNvSpPr>
                <p:nvPr/>
              </p:nvSpPr>
              <p:spPr>
                <a:xfrm>
                  <a:off x="7703761" y="2167535"/>
                  <a:ext cx="2560349" cy="790281"/>
                </a:xfrm>
                <a:prstGeom prst="rect">
                  <a:avLst/>
                </a:prstGeom>
                <a:blipFill>
                  <a:blip r:embed="rId8"/>
                  <a:stretch>
                    <a:fillRect l="-1980" r="-2475" b="-11111"/>
                  </a:stretch>
                </a:blipFill>
              </p:spPr>
              <p:txBody>
                <a:bodyPr/>
                <a:lstStyle/>
                <a:p>
                  <a:r>
                    <a:rPr>
                      <a:noFill/>
                    </a:rPr>
                    <a:t> </a:t>
                  </a:r>
                </a:p>
              </p:txBody>
            </p:sp>
          </mc:Fallback>
        </mc:AlternateContent>
        <p:cxnSp>
          <p:nvCxnSpPr>
            <p:cNvPr id="10" name="Straight Arrow Connector 9">
              <a:extLst>
                <a:ext uri="{FF2B5EF4-FFF2-40B4-BE49-F238E27FC236}">
                  <a16:creationId xmlns:a16="http://schemas.microsoft.com/office/drawing/2014/main" id="{018630ED-5A38-7F5C-8B1D-A5FD442E06AB}"/>
                </a:ext>
              </a:extLst>
            </p:cNvPr>
            <p:cNvCxnSpPr>
              <a:cxnSpLocks/>
            </p:cNvCxnSpPr>
            <p:nvPr/>
          </p:nvCxnSpPr>
          <p:spPr>
            <a:xfrm flipH="1">
              <a:off x="5442698" y="1947397"/>
              <a:ext cx="176706" cy="46452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6A61022-7D60-4F39-6C04-2B28EB51823B}"/>
                </a:ext>
              </a:extLst>
            </p:cNvPr>
            <p:cNvCxnSpPr>
              <a:cxnSpLocks/>
            </p:cNvCxnSpPr>
            <p:nvPr/>
          </p:nvCxnSpPr>
          <p:spPr>
            <a:xfrm>
              <a:off x="7703761" y="1767864"/>
              <a:ext cx="304538" cy="3272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539855FF-97B7-3686-5DBF-280A399E383F}"/>
              </a:ext>
            </a:extLst>
          </p:cNvPr>
          <p:cNvSpPr txBox="1"/>
          <p:nvPr/>
        </p:nvSpPr>
        <p:spPr>
          <a:xfrm>
            <a:off x="9215383" y="6029539"/>
            <a:ext cx="2654637" cy="307777"/>
          </a:xfrm>
          <a:prstGeom prst="rect">
            <a:avLst/>
          </a:prstGeom>
          <a:noFill/>
        </p:spPr>
        <p:txBody>
          <a:bodyPr wrap="none" rtlCol="0">
            <a:spAutoFit/>
          </a:bodyPr>
          <a:lstStyle/>
          <a:p>
            <a:r>
              <a:rPr lang="en-US" sz="1400">
                <a:solidFill>
                  <a:schemeClr val="tx2">
                    <a:lumMod val="50000"/>
                    <a:lumOff val="50000"/>
                  </a:schemeClr>
                </a:solidFill>
              </a:rPr>
              <a:t>After Gregory et al. 2004, GRL </a:t>
            </a:r>
            <a:endParaRPr sz="1400">
              <a:solidFill>
                <a:schemeClr val="tx2">
                  <a:lumMod val="50000"/>
                  <a:lumOff val="50000"/>
                </a:schemeClr>
              </a:solidFill>
            </a:endParaRPr>
          </a:p>
        </p:txBody>
      </p:sp>
    </p:spTree>
    <p:extLst>
      <p:ext uri="{BB962C8B-B14F-4D97-AF65-F5344CB8AC3E}">
        <p14:creationId xmlns:p14="http://schemas.microsoft.com/office/powerpoint/2010/main" val="1758582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C7980B42-ABB6-3AB4-3396-DF83C3E9180A}"/>
              </a:ext>
            </a:extLst>
          </p:cNvPr>
          <p:cNvSpPr/>
          <p:nvPr/>
        </p:nvSpPr>
        <p:spPr>
          <a:xfrm>
            <a:off x="7615881" y="1160350"/>
            <a:ext cx="1540476" cy="1398389"/>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Oval 6">
            <a:extLst>
              <a:ext uri="{FF2B5EF4-FFF2-40B4-BE49-F238E27FC236}">
                <a16:creationId xmlns:a16="http://schemas.microsoft.com/office/drawing/2014/main" id="{43EE61AD-CA25-D8AA-A2B6-0ADB988E7576}"/>
              </a:ext>
            </a:extLst>
          </p:cNvPr>
          <p:cNvSpPr/>
          <p:nvPr/>
        </p:nvSpPr>
        <p:spPr>
          <a:xfrm>
            <a:off x="5276334" y="1160351"/>
            <a:ext cx="1977081" cy="1434568"/>
          </a:xfrm>
          <a:prstGeom prst="ellips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 name="Slide Number Placeholder 5">
            <a:extLst>
              <a:ext uri="{FF2B5EF4-FFF2-40B4-BE49-F238E27FC236}">
                <a16:creationId xmlns:a16="http://schemas.microsoft.com/office/drawing/2014/main" id="{1B67CF5A-2C91-F555-C250-B1F453DC97EA}"/>
              </a:ext>
            </a:extLst>
          </p:cNvPr>
          <p:cNvSpPr>
            <a:spLocks noGrp="1"/>
          </p:cNvSpPr>
          <p:nvPr>
            <p:ph type="sldNum" sz="quarter" idx="12"/>
          </p:nvPr>
        </p:nvSpPr>
        <p:spPr/>
        <p:txBody>
          <a:bodyPr/>
          <a:lstStyle/>
          <a:p>
            <a:fld id="{5ACA52AF-F19D-405C-AD5F-7D94B96A5CC3}" type="slidenum">
              <a:rPr lang="de-CH" noProof="0" smtClean="0"/>
              <a:t>14</a:t>
            </a:fld>
            <a:endParaRPr lang="de-CH" noProof="0"/>
          </a:p>
        </p:txBody>
      </p:sp>
      <p:sp>
        <p:nvSpPr>
          <p:cNvPr id="17" name="Title 16">
            <a:extLst>
              <a:ext uri="{FF2B5EF4-FFF2-40B4-BE49-F238E27FC236}">
                <a16:creationId xmlns:a16="http://schemas.microsoft.com/office/drawing/2014/main" id="{4E9676B9-7A41-040D-600E-82D1A4EA19A0}"/>
              </a:ext>
            </a:extLst>
          </p:cNvPr>
          <p:cNvSpPr>
            <a:spLocks noGrp="1"/>
          </p:cNvSpPr>
          <p:nvPr>
            <p:ph type="title"/>
          </p:nvPr>
        </p:nvSpPr>
        <p:spPr/>
        <p:txBody>
          <a:bodyPr/>
          <a:lstStyle/>
          <a:p>
            <a:r>
              <a:rPr lang="en-US" b="1" dirty="0">
                <a:solidFill>
                  <a:srgbClr val="C00000"/>
                </a:solidFill>
              </a:rPr>
              <a:t>We believe the real world behaves like this: </a:t>
            </a:r>
            <a:endParaRPr b="1" dirty="0">
              <a:solidFill>
                <a:srgbClr val="C00000"/>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6468ECA-3D70-7F97-2E4B-DF846123077F}"/>
                  </a:ext>
                </a:extLst>
              </p:cNvPr>
              <p:cNvSpPr txBox="1"/>
              <p:nvPr/>
            </p:nvSpPr>
            <p:spPr>
              <a:xfrm>
                <a:off x="3799702" y="1600200"/>
                <a:ext cx="5161221"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sz="3600" i="1" smtClean="0">
                              <a:latin typeface="Cambria Math" panose="02040503050406030204" pitchFamily="18" charset="0"/>
                            </a:rPr>
                          </m:ctrlPr>
                        </m:sSubPr>
                        <m:e>
                          <m:r>
                            <a:rPr lang="en-US" sz="3600" b="0" i="1" smtClean="0">
                              <a:latin typeface="Cambria Math" panose="02040503050406030204" pitchFamily="18" charset="0"/>
                            </a:rPr>
                            <m:t>𝑁</m:t>
                          </m:r>
                        </m:e>
                        <m:sub>
                          <m:r>
                            <a:rPr lang="en-US" sz="3600" b="0" i="1" smtClean="0">
                              <a:latin typeface="Cambria Math" panose="02040503050406030204" pitchFamily="18" charset="0"/>
                            </a:rPr>
                            <m:t>𝑜𝑏𝑠</m:t>
                          </m:r>
                        </m:sub>
                      </m:sSub>
                      <m:r>
                        <a:rPr lang="en-US" sz="3600" b="0" i="1" smtClean="0">
                          <a:latin typeface="Cambria Math" panose="02040503050406030204" pitchFamily="18" charset="0"/>
                        </a:rPr>
                        <m:t>=</m:t>
                      </m:r>
                      <m:r>
                        <a:rPr lang="en-US" sz="3600" b="0" i="1" smtClean="0">
                          <a:latin typeface="Cambria Math" panose="02040503050406030204" pitchFamily="18" charset="0"/>
                        </a:rPr>
                        <m:t>𝐹</m:t>
                      </m:r>
                      <m:r>
                        <a:rPr lang="en-US" sz="3600" b="0" i="1" smtClean="0">
                          <a:latin typeface="Cambria Math" panose="02040503050406030204" pitchFamily="18" charset="0"/>
                        </a:rPr>
                        <m:t> − </m:t>
                      </m:r>
                      <m:r>
                        <a:rPr lang="en-US" sz="3600" b="0" i="1" smtClean="0">
                          <a:latin typeface="Cambria Math" panose="02040503050406030204" pitchFamily="18" charset="0"/>
                          <a:ea typeface="Cambria Math" panose="02040503050406030204" pitchFamily="18" charset="0"/>
                        </a:rPr>
                        <m:t>𝜆</m:t>
                      </m:r>
                      <m:r>
                        <m:rPr>
                          <m:sty m:val="p"/>
                        </m:rPr>
                        <a:rPr lang="el-GR" sz="3600" b="0" i="1" smtClean="0">
                          <a:latin typeface="Cambria Math" panose="02040503050406030204" pitchFamily="18" charset="0"/>
                          <a:ea typeface="Cambria Math" panose="02040503050406030204" pitchFamily="18" charset="0"/>
                        </a:rPr>
                        <m:t>Δ</m:t>
                      </m:r>
                      <m:r>
                        <a:rPr lang="en-US" sz="3600" b="0" i="1" smtClean="0">
                          <a:latin typeface="Cambria Math" panose="02040503050406030204" pitchFamily="18" charset="0"/>
                          <a:ea typeface="Cambria Math" panose="02040503050406030204" pitchFamily="18" charset="0"/>
                        </a:rPr>
                        <m:t>𝑇</m:t>
                      </m:r>
                      <m:r>
                        <a:rPr lang="en-US" sz="3600" b="0" i="1" smtClean="0">
                          <a:latin typeface="Cambria Math" panose="02040503050406030204" pitchFamily="18" charset="0"/>
                          <a:ea typeface="Cambria Math" panose="02040503050406030204" pitchFamily="18" charset="0"/>
                        </a:rPr>
                        <m:t>+</m:t>
                      </m:r>
                      <m:sSub>
                        <m:sSubPr>
                          <m:ctrlPr>
                            <a:rPr lang="en-US" sz="3600" b="0" i="1" smtClean="0">
                              <a:latin typeface="Cambria Math" panose="02040503050406030204" pitchFamily="18" charset="0"/>
                              <a:ea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𝑃𝐸</m:t>
                          </m:r>
                        </m:e>
                        <m:sub>
                          <m:r>
                            <a:rPr lang="en-US" sz="3600" b="0" i="1" smtClean="0">
                              <a:latin typeface="Cambria Math" panose="02040503050406030204" pitchFamily="18" charset="0"/>
                              <a:ea typeface="Cambria Math" panose="02040503050406030204" pitchFamily="18" charset="0"/>
                            </a:rPr>
                            <m:t>𝑜𝑏𝑠</m:t>
                          </m:r>
                        </m:sub>
                      </m:sSub>
                    </m:oMath>
                  </m:oMathPara>
                </a14:m>
                <a:endParaRPr lang="en-CH" sz="3600" dirty="0"/>
              </a:p>
            </p:txBody>
          </p:sp>
        </mc:Choice>
        <mc:Fallback xmlns="">
          <p:sp>
            <p:nvSpPr>
              <p:cNvPr id="3" name="TextBox 2">
                <a:extLst>
                  <a:ext uri="{FF2B5EF4-FFF2-40B4-BE49-F238E27FC236}">
                    <a16:creationId xmlns:a16="http://schemas.microsoft.com/office/drawing/2014/main" id="{F6468ECA-3D70-7F97-2E4B-DF846123077F}"/>
                  </a:ext>
                </a:extLst>
              </p:cNvPr>
              <p:cNvSpPr txBox="1">
                <a:spLocks noRot="1" noChangeAspect="1" noMove="1" noResize="1" noEditPoints="1" noAdjustHandles="1" noChangeArrowheads="1" noChangeShapeType="1" noTextEdit="1"/>
              </p:cNvSpPr>
              <p:nvPr/>
            </p:nvSpPr>
            <p:spPr>
              <a:xfrm>
                <a:off x="3799702" y="1600200"/>
                <a:ext cx="5161221" cy="553998"/>
              </a:xfrm>
              <a:prstGeom prst="rect">
                <a:avLst/>
              </a:prstGeom>
              <a:blipFill>
                <a:blip r:embed="rId3"/>
                <a:stretch>
                  <a:fillRect l="-1474" t="-6818" b="-40909"/>
                </a:stretch>
              </a:blipFill>
            </p:spPr>
            <p:txBody>
              <a:bodyPr/>
              <a:lstStyle/>
              <a:p>
                <a:r>
                  <a:rPr lang="en-CH">
                    <a:noFill/>
                  </a:rPr>
                  <a:t> </a:t>
                </a:r>
              </a:p>
            </p:txBody>
          </p:sp>
        </mc:Fallback>
      </mc:AlternateContent>
      <p:cxnSp>
        <p:nvCxnSpPr>
          <p:cNvPr id="10" name="Straight Arrow Connector 9">
            <a:extLst>
              <a:ext uri="{FF2B5EF4-FFF2-40B4-BE49-F238E27FC236}">
                <a16:creationId xmlns:a16="http://schemas.microsoft.com/office/drawing/2014/main" id="{FB869B15-05BF-4B96-5BF5-28139156DCAD}"/>
              </a:ext>
            </a:extLst>
          </p:cNvPr>
          <p:cNvCxnSpPr/>
          <p:nvPr/>
        </p:nvCxnSpPr>
        <p:spPr>
          <a:xfrm>
            <a:off x="6215449" y="2706130"/>
            <a:ext cx="0" cy="630194"/>
          </a:xfrm>
          <a:prstGeom prst="straightConnector1">
            <a:avLst/>
          </a:prstGeom>
          <a:ln w="349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F361B6E-5728-1FBC-3178-4C06E20CD882}"/>
              </a:ext>
            </a:extLst>
          </p:cNvPr>
          <p:cNvCxnSpPr>
            <a:cxnSpLocks/>
          </p:cNvCxnSpPr>
          <p:nvPr/>
        </p:nvCxnSpPr>
        <p:spPr>
          <a:xfrm>
            <a:off x="8382180" y="2706130"/>
            <a:ext cx="0" cy="630194"/>
          </a:xfrm>
          <a:prstGeom prst="straightConnector1">
            <a:avLst/>
          </a:prstGeom>
          <a:ln w="3492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683AB9E-90A5-5BF8-17FF-677BDCAB9FB9}"/>
              </a:ext>
            </a:extLst>
          </p:cNvPr>
          <p:cNvSpPr txBox="1"/>
          <p:nvPr/>
        </p:nvSpPr>
        <p:spPr>
          <a:xfrm>
            <a:off x="5539409" y="3429000"/>
            <a:ext cx="1714006" cy="369332"/>
          </a:xfrm>
          <a:prstGeom prst="rect">
            <a:avLst/>
          </a:prstGeom>
          <a:noFill/>
        </p:spPr>
        <p:txBody>
          <a:bodyPr wrap="square" rtlCol="0">
            <a:spAutoFit/>
          </a:bodyPr>
          <a:lstStyle/>
          <a:p>
            <a:r>
              <a:rPr lang="en-CH" dirty="0"/>
              <a:t>FORCED</a:t>
            </a:r>
          </a:p>
        </p:txBody>
      </p:sp>
      <p:sp>
        <p:nvSpPr>
          <p:cNvPr id="16" name="TextBox 15">
            <a:extLst>
              <a:ext uri="{FF2B5EF4-FFF2-40B4-BE49-F238E27FC236}">
                <a16:creationId xmlns:a16="http://schemas.microsoft.com/office/drawing/2014/main" id="{0A7C40B1-7986-72F1-96E0-76A9A36E8E52}"/>
              </a:ext>
            </a:extLst>
          </p:cNvPr>
          <p:cNvSpPr txBox="1"/>
          <p:nvPr/>
        </p:nvSpPr>
        <p:spPr>
          <a:xfrm>
            <a:off x="7772400" y="3463625"/>
            <a:ext cx="1714006" cy="369332"/>
          </a:xfrm>
          <a:prstGeom prst="rect">
            <a:avLst/>
          </a:prstGeom>
          <a:noFill/>
        </p:spPr>
        <p:txBody>
          <a:bodyPr wrap="square" rtlCol="0">
            <a:spAutoFit/>
          </a:bodyPr>
          <a:lstStyle/>
          <a:p>
            <a:r>
              <a:rPr lang="en-CH" dirty="0"/>
              <a:t>UN-FORCED</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F9558DA-7FEA-EACD-1C18-598EB4599D94}"/>
                  </a:ext>
                </a:extLst>
              </p:cNvPr>
              <p:cNvSpPr txBox="1"/>
              <p:nvPr/>
            </p:nvSpPr>
            <p:spPr>
              <a:xfrm>
                <a:off x="3587667" y="4679574"/>
                <a:ext cx="6267741" cy="7812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sz="3600" i="1" smtClean="0">
                              <a:solidFill>
                                <a:schemeClr val="tx1">
                                  <a:lumMod val="50000"/>
                                  <a:lumOff val="50000"/>
                                </a:schemeClr>
                              </a:solidFill>
                              <a:latin typeface="Cambria Math" panose="02040503050406030204" pitchFamily="18" charset="0"/>
                            </a:rPr>
                          </m:ctrlPr>
                        </m:sSubPr>
                        <m:e>
                          <m:r>
                            <a:rPr lang="en-US" sz="3600" b="0" i="1" smtClean="0">
                              <a:solidFill>
                                <a:schemeClr val="tx1">
                                  <a:lumMod val="50000"/>
                                  <a:lumOff val="50000"/>
                                </a:schemeClr>
                              </a:solidFill>
                              <a:latin typeface="Cambria Math" panose="02040503050406030204" pitchFamily="18" charset="0"/>
                            </a:rPr>
                            <m:t>𝑁</m:t>
                          </m:r>
                        </m:e>
                        <m:sub>
                          <m:eqArr>
                            <m:eqArrPr>
                              <m:ctrlPr>
                                <a:rPr lang="en-US" sz="3600" b="0" i="1" smtClean="0">
                                  <a:solidFill>
                                    <a:schemeClr val="tx1">
                                      <a:lumMod val="50000"/>
                                      <a:lumOff val="50000"/>
                                    </a:schemeClr>
                                  </a:solidFill>
                                  <a:latin typeface="Cambria Math" panose="02040503050406030204" pitchFamily="18" charset="0"/>
                                </a:rPr>
                              </m:ctrlPr>
                            </m:eqArrPr>
                            <m:e>
                              <m:r>
                                <a:rPr lang="en-US" sz="3600" b="0" i="1" smtClean="0">
                                  <a:solidFill>
                                    <a:schemeClr val="tx1">
                                      <a:lumMod val="50000"/>
                                      <a:lumOff val="50000"/>
                                    </a:schemeClr>
                                  </a:solidFill>
                                  <a:latin typeface="Cambria Math" panose="02040503050406030204" pitchFamily="18" charset="0"/>
                                </a:rPr>
                                <m:t>𝑒𝑛𝑠</m:t>
                              </m:r>
                              <m:r>
                                <a:rPr lang="en-US" sz="3600" b="0" i="1" smtClean="0">
                                  <a:solidFill>
                                    <a:schemeClr val="tx1">
                                      <a:lumMod val="50000"/>
                                      <a:lumOff val="50000"/>
                                    </a:schemeClr>
                                  </a:solidFill>
                                  <a:latin typeface="Cambria Math" panose="02040503050406030204" pitchFamily="18" charset="0"/>
                                </a:rPr>
                                <m:t>.</m:t>
                              </m:r>
                            </m:e>
                            <m:e>
                              <m:r>
                                <a:rPr lang="en-US" sz="3600" b="0" i="1" smtClean="0">
                                  <a:solidFill>
                                    <a:schemeClr val="tx1">
                                      <a:lumMod val="50000"/>
                                      <a:lumOff val="50000"/>
                                    </a:schemeClr>
                                  </a:solidFill>
                                  <a:latin typeface="Cambria Math" panose="02040503050406030204" pitchFamily="18" charset="0"/>
                                </a:rPr>
                                <m:t>𝑚𝑒𝑚</m:t>
                              </m:r>
                              <m:r>
                                <a:rPr lang="en-US" sz="3600" b="0" i="1" smtClean="0">
                                  <a:solidFill>
                                    <a:schemeClr val="tx1">
                                      <a:lumMod val="50000"/>
                                      <a:lumOff val="50000"/>
                                    </a:schemeClr>
                                  </a:solidFill>
                                  <a:latin typeface="Cambria Math" panose="02040503050406030204" pitchFamily="18" charset="0"/>
                                </a:rPr>
                                <m:t>.  </m:t>
                              </m:r>
                              <m:r>
                                <a:rPr lang="en-US" sz="3600" b="0" i="1" smtClean="0">
                                  <a:solidFill>
                                    <a:schemeClr val="tx1">
                                      <a:lumMod val="50000"/>
                                      <a:lumOff val="50000"/>
                                    </a:schemeClr>
                                  </a:solidFill>
                                  <a:latin typeface="Cambria Math" panose="02040503050406030204" pitchFamily="18" charset="0"/>
                                </a:rPr>
                                <m:t>𝑖</m:t>
                              </m:r>
                            </m:e>
                          </m:eqArr>
                        </m:sub>
                      </m:sSub>
                      <m:r>
                        <a:rPr lang="en-US" sz="3600" b="0" i="1" smtClean="0">
                          <a:solidFill>
                            <a:schemeClr val="tx1">
                              <a:lumMod val="50000"/>
                              <a:lumOff val="50000"/>
                            </a:schemeClr>
                          </a:solidFill>
                          <a:latin typeface="Cambria Math" panose="02040503050406030204" pitchFamily="18" charset="0"/>
                        </a:rPr>
                        <m:t>=</m:t>
                      </m:r>
                      <m:r>
                        <a:rPr lang="en-US" sz="3600" b="0" i="1" smtClean="0">
                          <a:solidFill>
                            <a:schemeClr val="tx1">
                              <a:lumMod val="50000"/>
                              <a:lumOff val="50000"/>
                            </a:schemeClr>
                          </a:solidFill>
                          <a:latin typeface="Cambria Math" panose="02040503050406030204" pitchFamily="18" charset="0"/>
                        </a:rPr>
                        <m:t>𝐹</m:t>
                      </m:r>
                      <m:r>
                        <a:rPr lang="en-US" sz="3600" b="0" i="1" smtClean="0">
                          <a:solidFill>
                            <a:schemeClr val="tx1">
                              <a:lumMod val="50000"/>
                              <a:lumOff val="50000"/>
                            </a:schemeClr>
                          </a:solidFill>
                          <a:latin typeface="Cambria Math" panose="02040503050406030204" pitchFamily="18" charset="0"/>
                        </a:rPr>
                        <m:t> − </m:t>
                      </m:r>
                      <m:r>
                        <a:rPr lang="en-US" sz="3600" b="0" i="1" smtClean="0">
                          <a:solidFill>
                            <a:schemeClr val="tx1">
                              <a:lumMod val="50000"/>
                              <a:lumOff val="50000"/>
                            </a:schemeClr>
                          </a:solidFill>
                          <a:latin typeface="Cambria Math" panose="02040503050406030204" pitchFamily="18" charset="0"/>
                          <a:ea typeface="Cambria Math" panose="02040503050406030204" pitchFamily="18" charset="0"/>
                        </a:rPr>
                        <m:t>𝜆</m:t>
                      </m:r>
                      <m:r>
                        <m:rPr>
                          <m:sty m:val="p"/>
                        </m:rPr>
                        <a:rPr lang="el-GR" sz="3600" b="0" i="1" smtClean="0">
                          <a:solidFill>
                            <a:schemeClr val="tx1">
                              <a:lumMod val="50000"/>
                              <a:lumOff val="50000"/>
                            </a:schemeClr>
                          </a:solidFill>
                          <a:latin typeface="Cambria Math" panose="02040503050406030204" pitchFamily="18" charset="0"/>
                          <a:ea typeface="Cambria Math" panose="02040503050406030204" pitchFamily="18" charset="0"/>
                        </a:rPr>
                        <m:t>Δ</m:t>
                      </m:r>
                      <m:r>
                        <a:rPr lang="en-US" sz="3600" b="0" i="1" smtClean="0">
                          <a:solidFill>
                            <a:schemeClr val="tx1">
                              <a:lumMod val="50000"/>
                              <a:lumOff val="50000"/>
                            </a:schemeClr>
                          </a:solidFill>
                          <a:latin typeface="Cambria Math" panose="02040503050406030204" pitchFamily="18" charset="0"/>
                          <a:ea typeface="Cambria Math" panose="02040503050406030204" pitchFamily="18" charset="0"/>
                        </a:rPr>
                        <m:t>𝑇</m:t>
                      </m:r>
                      <m:r>
                        <a:rPr lang="en-US" sz="3600" b="0" i="1" smtClean="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sz="3600" b="0" i="1" smtClean="0">
                              <a:solidFill>
                                <a:schemeClr val="tx1">
                                  <a:lumMod val="50000"/>
                                  <a:lumOff val="50000"/>
                                </a:schemeClr>
                              </a:solidFill>
                              <a:latin typeface="Cambria Math" panose="02040503050406030204" pitchFamily="18" charset="0"/>
                              <a:ea typeface="Cambria Math" panose="02040503050406030204" pitchFamily="18" charset="0"/>
                            </a:rPr>
                          </m:ctrlPr>
                        </m:sSubPr>
                        <m:e>
                          <m:r>
                            <a:rPr lang="en-US" sz="3600" b="0" i="1" smtClean="0">
                              <a:solidFill>
                                <a:schemeClr val="tx1">
                                  <a:lumMod val="50000"/>
                                  <a:lumOff val="50000"/>
                                </a:schemeClr>
                              </a:solidFill>
                              <a:latin typeface="Cambria Math" panose="02040503050406030204" pitchFamily="18" charset="0"/>
                              <a:ea typeface="Cambria Math" panose="02040503050406030204" pitchFamily="18" charset="0"/>
                            </a:rPr>
                            <m:t>𝑃𝐸</m:t>
                          </m:r>
                        </m:e>
                        <m:sub>
                          <m:eqArr>
                            <m:eqArrPr>
                              <m:ctrlPr>
                                <a:rPr lang="en-US" sz="3600" b="0" i="1" smtClean="0">
                                  <a:solidFill>
                                    <a:schemeClr val="tx1">
                                      <a:lumMod val="50000"/>
                                      <a:lumOff val="50000"/>
                                    </a:schemeClr>
                                  </a:solidFill>
                                  <a:latin typeface="Cambria Math" panose="02040503050406030204" pitchFamily="18" charset="0"/>
                                  <a:ea typeface="Cambria Math" panose="02040503050406030204" pitchFamily="18" charset="0"/>
                                </a:rPr>
                              </m:ctrlPr>
                            </m:eqArrPr>
                            <m:e>
                              <m:r>
                                <a:rPr lang="en-US" sz="3600" b="0" i="1" smtClean="0">
                                  <a:solidFill>
                                    <a:schemeClr val="tx1">
                                      <a:lumMod val="50000"/>
                                      <a:lumOff val="50000"/>
                                    </a:schemeClr>
                                  </a:solidFill>
                                  <a:latin typeface="Cambria Math" panose="02040503050406030204" pitchFamily="18" charset="0"/>
                                  <a:ea typeface="Cambria Math" panose="02040503050406030204" pitchFamily="18" charset="0"/>
                                </a:rPr>
                                <m:t>𝑒𝑛𝑠</m:t>
                              </m:r>
                              <m:r>
                                <a:rPr lang="en-US" sz="3600" b="0" i="1" smtClean="0">
                                  <a:solidFill>
                                    <a:schemeClr val="tx1">
                                      <a:lumMod val="50000"/>
                                      <a:lumOff val="50000"/>
                                    </a:schemeClr>
                                  </a:solidFill>
                                  <a:latin typeface="Cambria Math" panose="02040503050406030204" pitchFamily="18" charset="0"/>
                                  <a:ea typeface="Cambria Math" panose="02040503050406030204" pitchFamily="18" charset="0"/>
                                </a:rPr>
                                <m:t>.</m:t>
                              </m:r>
                            </m:e>
                            <m:e>
                              <m:r>
                                <a:rPr lang="en-US" sz="3600" b="0" i="1" smtClean="0">
                                  <a:solidFill>
                                    <a:schemeClr val="tx1">
                                      <a:lumMod val="50000"/>
                                      <a:lumOff val="50000"/>
                                    </a:schemeClr>
                                  </a:solidFill>
                                  <a:latin typeface="Cambria Math" panose="02040503050406030204" pitchFamily="18" charset="0"/>
                                  <a:ea typeface="Cambria Math" panose="02040503050406030204" pitchFamily="18" charset="0"/>
                                </a:rPr>
                                <m:t>𝑚𝑒𝑚</m:t>
                              </m:r>
                              <m:r>
                                <a:rPr lang="en-US" sz="3600" b="0" i="1" smtClean="0">
                                  <a:solidFill>
                                    <a:schemeClr val="tx1">
                                      <a:lumMod val="50000"/>
                                      <a:lumOff val="50000"/>
                                    </a:schemeClr>
                                  </a:solidFill>
                                  <a:latin typeface="Cambria Math" panose="02040503050406030204" pitchFamily="18" charset="0"/>
                                  <a:ea typeface="Cambria Math" panose="02040503050406030204" pitchFamily="18" charset="0"/>
                                </a:rPr>
                                <m:t>.  </m:t>
                              </m:r>
                              <m:r>
                                <a:rPr lang="en-US" sz="3600" b="0" i="1" smtClean="0">
                                  <a:solidFill>
                                    <a:schemeClr val="tx1">
                                      <a:lumMod val="50000"/>
                                      <a:lumOff val="50000"/>
                                    </a:schemeClr>
                                  </a:solidFill>
                                  <a:latin typeface="Cambria Math" panose="02040503050406030204" pitchFamily="18" charset="0"/>
                                  <a:ea typeface="Cambria Math" panose="02040503050406030204" pitchFamily="18" charset="0"/>
                                </a:rPr>
                                <m:t>𝑖</m:t>
                              </m:r>
                            </m:e>
                          </m:eqArr>
                        </m:sub>
                      </m:sSub>
                    </m:oMath>
                  </m:oMathPara>
                </a14:m>
                <a:endParaRPr lang="en-CH" sz="3600" dirty="0">
                  <a:solidFill>
                    <a:schemeClr val="tx1">
                      <a:lumMod val="50000"/>
                      <a:lumOff val="50000"/>
                    </a:schemeClr>
                  </a:solidFill>
                </a:endParaRPr>
              </a:p>
            </p:txBody>
          </p:sp>
        </mc:Choice>
        <mc:Fallback xmlns="">
          <p:sp>
            <p:nvSpPr>
              <p:cNvPr id="18" name="TextBox 17">
                <a:extLst>
                  <a:ext uri="{FF2B5EF4-FFF2-40B4-BE49-F238E27FC236}">
                    <a16:creationId xmlns:a16="http://schemas.microsoft.com/office/drawing/2014/main" id="{9F9558DA-7FEA-EACD-1C18-598EB4599D94}"/>
                  </a:ext>
                </a:extLst>
              </p:cNvPr>
              <p:cNvSpPr txBox="1">
                <a:spLocks noRot="1" noChangeAspect="1" noMove="1" noResize="1" noEditPoints="1" noAdjustHandles="1" noChangeArrowheads="1" noChangeShapeType="1" noTextEdit="1"/>
              </p:cNvSpPr>
              <p:nvPr/>
            </p:nvSpPr>
            <p:spPr>
              <a:xfrm>
                <a:off x="3587667" y="4679574"/>
                <a:ext cx="6267741" cy="781240"/>
              </a:xfrm>
              <a:prstGeom prst="rect">
                <a:avLst/>
              </a:prstGeom>
              <a:blipFill>
                <a:blip r:embed="rId4"/>
                <a:stretch>
                  <a:fillRect l="-1010" t="-3175" b="-28571"/>
                </a:stretch>
              </a:blipFill>
            </p:spPr>
            <p:txBody>
              <a:bodyPr/>
              <a:lstStyle/>
              <a:p>
                <a:r>
                  <a:rPr lang="en-CH">
                    <a:noFill/>
                  </a:rPr>
                  <a:t> </a:t>
                </a:r>
              </a:p>
            </p:txBody>
          </p:sp>
        </mc:Fallback>
      </mc:AlternateContent>
    </p:spTree>
    <p:extLst>
      <p:ext uri="{BB962C8B-B14F-4D97-AF65-F5344CB8AC3E}">
        <p14:creationId xmlns:p14="http://schemas.microsoft.com/office/powerpoint/2010/main" val="383293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5" grpId="0"/>
      <p:bldP spid="16"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6FBEA46F-8335-F548-BB91-80A1AE137758}"/>
              </a:ext>
            </a:extLst>
          </p:cNvPr>
          <p:cNvSpPr/>
          <p:nvPr/>
        </p:nvSpPr>
        <p:spPr>
          <a:xfrm>
            <a:off x="5495078" y="624718"/>
            <a:ext cx="2192057" cy="1285970"/>
          </a:xfrm>
          <a:prstGeom prst="ellips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 name="Slide Number Placeholder 5">
            <a:extLst>
              <a:ext uri="{FF2B5EF4-FFF2-40B4-BE49-F238E27FC236}">
                <a16:creationId xmlns:a16="http://schemas.microsoft.com/office/drawing/2014/main" id="{1B67CF5A-2C91-F555-C250-B1F453DC97EA}"/>
              </a:ext>
            </a:extLst>
          </p:cNvPr>
          <p:cNvSpPr>
            <a:spLocks noGrp="1"/>
          </p:cNvSpPr>
          <p:nvPr>
            <p:ph type="sldNum" sz="quarter" idx="12"/>
          </p:nvPr>
        </p:nvSpPr>
        <p:spPr/>
        <p:txBody>
          <a:bodyPr/>
          <a:lstStyle/>
          <a:p>
            <a:fld id="{5ACA52AF-F19D-405C-AD5F-7D94B96A5CC3}" type="slidenum">
              <a:rPr lang="de-CH" noProof="0" smtClean="0"/>
              <a:t>15</a:t>
            </a:fld>
            <a:endParaRPr lang="de-CH" noProof="0"/>
          </a:p>
        </p:txBody>
      </p:sp>
      <p:sp>
        <p:nvSpPr>
          <p:cNvPr id="17" name="Title 16">
            <a:extLst>
              <a:ext uri="{FF2B5EF4-FFF2-40B4-BE49-F238E27FC236}">
                <a16:creationId xmlns:a16="http://schemas.microsoft.com/office/drawing/2014/main" id="{4E9676B9-7A41-040D-600E-82D1A4EA19A0}"/>
              </a:ext>
            </a:extLst>
          </p:cNvPr>
          <p:cNvSpPr>
            <a:spLocks noGrp="1"/>
          </p:cNvSpPr>
          <p:nvPr>
            <p:ph type="title"/>
          </p:nvPr>
        </p:nvSpPr>
        <p:spPr/>
        <p:txBody>
          <a:bodyPr/>
          <a:lstStyle/>
          <a:p>
            <a:r>
              <a:rPr lang="en-US" b="1" dirty="0">
                <a:solidFill>
                  <a:srgbClr val="C00000"/>
                </a:solidFill>
              </a:rPr>
              <a:t>Question</a:t>
            </a:r>
            <a:endParaRPr b="1" dirty="0">
              <a:solidFill>
                <a:srgbClr val="C00000"/>
              </a:solidFil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6D0376A-7D68-916E-693A-AFEA149B4BA7}"/>
                  </a:ext>
                </a:extLst>
              </p:cNvPr>
              <p:cNvSpPr txBox="1"/>
              <p:nvPr/>
            </p:nvSpPr>
            <p:spPr>
              <a:xfrm>
                <a:off x="4452036" y="949459"/>
                <a:ext cx="4523867"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𝑁</m:t>
                      </m:r>
                      <m:r>
                        <a:rPr lang="en-US" sz="4000" b="0" i="1" smtClean="0">
                          <a:latin typeface="Cambria Math" panose="02040503050406030204" pitchFamily="18" charset="0"/>
                        </a:rPr>
                        <m:t>=</m:t>
                      </m:r>
                      <m:r>
                        <a:rPr lang="en-US" sz="4000" b="0" i="1" smtClean="0">
                          <a:latin typeface="Cambria Math" panose="02040503050406030204" pitchFamily="18" charset="0"/>
                        </a:rPr>
                        <m:t>𝐹</m:t>
                      </m:r>
                      <m:r>
                        <a:rPr lang="en-US" sz="4000" b="0" i="1" smtClean="0">
                          <a:latin typeface="Cambria Math" panose="02040503050406030204" pitchFamily="18" charset="0"/>
                        </a:rPr>
                        <m:t> − </m:t>
                      </m:r>
                      <m:r>
                        <a:rPr lang="en-US" sz="4000" b="0" i="1">
                          <a:latin typeface="Cambria Math" panose="02040503050406030204" pitchFamily="18" charset="0"/>
                          <a:ea typeface="Cambria Math" panose="02040503050406030204" pitchFamily="18" charset="0"/>
                        </a:rPr>
                        <m:t>𝜆</m:t>
                      </m:r>
                      <m:r>
                        <m:rPr>
                          <m:sty m:val="p"/>
                        </m:rPr>
                        <a:rPr lang="el-GR" sz="4000" b="0" i="1">
                          <a:latin typeface="Cambria Math" panose="02040503050406030204" pitchFamily="18" charset="0"/>
                          <a:ea typeface="Cambria Math" panose="02040503050406030204" pitchFamily="18" charset="0"/>
                        </a:rPr>
                        <m:t>Δ</m:t>
                      </m:r>
                      <m:r>
                        <a:rPr lang="en-US" sz="4000" b="0" i="1">
                          <a:latin typeface="Cambria Math" panose="02040503050406030204" pitchFamily="18" charset="0"/>
                          <a:ea typeface="Cambria Math" panose="02040503050406030204" pitchFamily="18" charset="0"/>
                        </a:rPr>
                        <m:t>𝑇</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𝑃𝐸</m:t>
                      </m:r>
                    </m:oMath>
                  </m:oMathPara>
                </a14:m>
                <a:endParaRPr sz="4000" dirty="0"/>
              </a:p>
            </p:txBody>
          </p:sp>
        </mc:Choice>
        <mc:Fallback xmlns="">
          <p:sp>
            <p:nvSpPr>
              <p:cNvPr id="2" name="TextBox 1">
                <a:extLst>
                  <a:ext uri="{FF2B5EF4-FFF2-40B4-BE49-F238E27FC236}">
                    <a16:creationId xmlns:a16="http://schemas.microsoft.com/office/drawing/2014/main" id="{36D0376A-7D68-916E-693A-AFEA149B4BA7}"/>
                  </a:ext>
                </a:extLst>
              </p:cNvPr>
              <p:cNvSpPr txBox="1">
                <a:spLocks noRot="1" noChangeAspect="1" noMove="1" noResize="1" noEditPoints="1" noAdjustHandles="1" noChangeArrowheads="1" noChangeShapeType="1" noTextEdit="1"/>
              </p:cNvSpPr>
              <p:nvPr/>
            </p:nvSpPr>
            <p:spPr>
              <a:xfrm>
                <a:off x="4452036" y="949459"/>
                <a:ext cx="4523867" cy="615553"/>
              </a:xfrm>
              <a:prstGeom prst="rect">
                <a:avLst/>
              </a:prstGeom>
              <a:blipFill>
                <a:blip r:embed="rId3"/>
                <a:stretch>
                  <a:fillRect l="-1681" t="-4000" r="-1401" b="-40000"/>
                </a:stretch>
              </a:blipFill>
            </p:spPr>
            <p:txBody>
              <a:bodyPr/>
              <a:lstStyle/>
              <a:p>
                <a:r>
                  <a:rPr lang="en-CH">
                    <a:noFill/>
                  </a:rPr>
                  <a:t> </a:t>
                </a:r>
              </a:p>
            </p:txBody>
          </p:sp>
        </mc:Fallback>
      </mc:AlternateContent>
      <p:pic>
        <p:nvPicPr>
          <p:cNvPr id="13" name="Picture 12" descr="Chart, line chart&#10;&#10;Description automatically generated">
            <a:extLst>
              <a:ext uri="{FF2B5EF4-FFF2-40B4-BE49-F238E27FC236}">
                <a16:creationId xmlns:a16="http://schemas.microsoft.com/office/drawing/2014/main" id="{F3D026EB-F4B8-3F21-E9A4-C031C48805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3982" y="2429683"/>
            <a:ext cx="5641571" cy="3308278"/>
          </a:xfrm>
          <a:prstGeom prst="rect">
            <a:avLst/>
          </a:prstGeom>
        </p:spPr>
      </p:pic>
      <p:cxnSp>
        <p:nvCxnSpPr>
          <p:cNvPr id="19" name="Straight Arrow Connector 18">
            <a:extLst>
              <a:ext uri="{FF2B5EF4-FFF2-40B4-BE49-F238E27FC236}">
                <a16:creationId xmlns:a16="http://schemas.microsoft.com/office/drawing/2014/main" id="{8F3F9A78-8016-99E6-88ED-941CDA754CDA}"/>
              </a:ext>
            </a:extLst>
          </p:cNvPr>
          <p:cNvCxnSpPr>
            <a:cxnSpLocks/>
          </p:cNvCxnSpPr>
          <p:nvPr/>
        </p:nvCxnSpPr>
        <p:spPr>
          <a:xfrm>
            <a:off x="7110484" y="1910688"/>
            <a:ext cx="576651" cy="1050075"/>
          </a:xfrm>
          <a:prstGeom prst="straightConnector1">
            <a:avLst/>
          </a:prstGeom>
          <a:ln w="47625">
            <a:solidFill>
              <a:srgbClr val="C56B1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811F26A-76C3-B7A1-083D-36ED7CC84FFB}"/>
              </a:ext>
            </a:extLst>
          </p:cNvPr>
          <p:cNvSpPr txBox="1"/>
          <p:nvPr/>
        </p:nvSpPr>
        <p:spPr>
          <a:xfrm>
            <a:off x="7687135" y="6180153"/>
            <a:ext cx="3446777" cy="307777"/>
          </a:xfrm>
          <a:prstGeom prst="rect">
            <a:avLst/>
          </a:prstGeom>
          <a:noFill/>
        </p:spPr>
        <p:txBody>
          <a:bodyPr wrap="none" rtlCol="0">
            <a:spAutoFit/>
          </a:bodyPr>
          <a:lstStyle/>
          <a:p>
            <a:r>
              <a:rPr lang="en-US" sz="1400">
                <a:solidFill>
                  <a:schemeClr val="tx2">
                    <a:lumMod val="50000"/>
                    <a:lumOff val="50000"/>
                  </a:schemeClr>
                </a:solidFill>
              </a:rPr>
              <a:t>Zhou et al. 2020, Nature Climate Change</a:t>
            </a:r>
            <a:endParaRPr sz="1400">
              <a:solidFill>
                <a:schemeClr val="tx2">
                  <a:lumMod val="50000"/>
                  <a:lumOff val="50000"/>
                </a:schemeClr>
              </a:solidFill>
            </a:endParaRPr>
          </a:p>
        </p:txBody>
      </p:sp>
      <p:cxnSp>
        <p:nvCxnSpPr>
          <p:cNvPr id="25" name="Straight Arrow Connector 24">
            <a:extLst>
              <a:ext uri="{FF2B5EF4-FFF2-40B4-BE49-F238E27FC236}">
                <a16:creationId xmlns:a16="http://schemas.microsoft.com/office/drawing/2014/main" id="{D5127223-03E4-5C8D-31AA-2319837061B4}"/>
              </a:ext>
            </a:extLst>
          </p:cNvPr>
          <p:cNvCxnSpPr>
            <a:cxnSpLocks/>
          </p:cNvCxnSpPr>
          <p:nvPr/>
        </p:nvCxnSpPr>
        <p:spPr>
          <a:xfrm flipV="1">
            <a:off x="9305986" y="2960763"/>
            <a:ext cx="0" cy="762868"/>
          </a:xfrm>
          <a:prstGeom prst="straightConnector1">
            <a:avLst/>
          </a:prstGeom>
          <a:ln w="47625">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D81B22A-AD72-BA6A-C2B3-68C3C34B0291}"/>
              </a:ext>
            </a:extLst>
          </p:cNvPr>
          <p:cNvSpPr txBox="1"/>
          <p:nvPr/>
        </p:nvSpPr>
        <p:spPr>
          <a:xfrm>
            <a:off x="9405553" y="3157531"/>
            <a:ext cx="2169994" cy="369332"/>
          </a:xfrm>
          <a:prstGeom prst="rect">
            <a:avLst/>
          </a:prstGeom>
          <a:noFill/>
        </p:spPr>
        <p:txBody>
          <a:bodyPr wrap="square" rtlCol="0">
            <a:spAutoFit/>
          </a:bodyPr>
          <a:lstStyle/>
          <a:p>
            <a:r>
              <a:rPr lang="en-CH" dirty="0"/>
              <a:t>Is this unforced?</a:t>
            </a:r>
          </a:p>
        </p:txBody>
      </p:sp>
    </p:spTree>
    <p:extLst>
      <p:ext uri="{BB962C8B-B14F-4D97-AF65-F5344CB8AC3E}">
        <p14:creationId xmlns:p14="http://schemas.microsoft.com/office/powerpoint/2010/main" val="871362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B67CF5A-2C91-F555-C250-B1F453DC97EA}"/>
              </a:ext>
            </a:extLst>
          </p:cNvPr>
          <p:cNvSpPr>
            <a:spLocks noGrp="1"/>
          </p:cNvSpPr>
          <p:nvPr>
            <p:ph type="sldNum" sz="quarter" idx="12"/>
          </p:nvPr>
        </p:nvSpPr>
        <p:spPr/>
        <p:txBody>
          <a:bodyPr/>
          <a:lstStyle/>
          <a:p>
            <a:fld id="{5ACA52AF-F19D-405C-AD5F-7D94B96A5CC3}" type="slidenum">
              <a:rPr lang="de-CH" noProof="0" smtClean="0"/>
              <a:t>16</a:t>
            </a:fld>
            <a:endParaRPr lang="de-CH" noProof="0"/>
          </a:p>
        </p:txBody>
      </p:sp>
      <p:sp>
        <p:nvSpPr>
          <p:cNvPr id="17" name="Title 16">
            <a:extLst>
              <a:ext uri="{FF2B5EF4-FFF2-40B4-BE49-F238E27FC236}">
                <a16:creationId xmlns:a16="http://schemas.microsoft.com/office/drawing/2014/main" id="{4E9676B9-7A41-040D-600E-82D1A4EA19A0}"/>
              </a:ext>
            </a:extLst>
          </p:cNvPr>
          <p:cNvSpPr>
            <a:spLocks noGrp="1"/>
          </p:cNvSpPr>
          <p:nvPr>
            <p:ph type="title"/>
          </p:nvPr>
        </p:nvSpPr>
        <p:spPr/>
        <p:txBody>
          <a:bodyPr/>
          <a:lstStyle/>
          <a:p>
            <a:r>
              <a:rPr lang="en-US" b="1" dirty="0">
                <a:solidFill>
                  <a:srgbClr val="C00000"/>
                </a:solidFill>
              </a:rPr>
              <a:t>Defining predictand and predictors for statistical model</a:t>
            </a:r>
            <a:endParaRPr b="1" dirty="0">
              <a:solidFill>
                <a:srgbClr val="C00000"/>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DF091D4-C134-FEED-14D3-E55C0981F90E}"/>
                  </a:ext>
                </a:extLst>
              </p:cNvPr>
              <p:cNvSpPr txBox="1"/>
              <p:nvPr/>
            </p:nvSpPr>
            <p:spPr>
              <a:xfrm>
                <a:off x="3539867" y="1623232"/>
                <a:ext cx="6267741" cy="7812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sz="3600" i="1" smtClean="0">
                              <a:solidFill>
                                <a:schemeClr val="tx1"/>
                              </a:solidFill>
                              <a:latin typeface="Cambria Math" panose="02040503050406030204" pitchFamily="18" charset="0"/>
                            </a:rPr>
                          </m:ctrlPr>
                        </m:sSubPr>
                        <m:e>
                          <m:r>
                            <a:rPr lang="en-US" sz="3600" b="0" i="1" smtClean="0">
                              <a:solidFill>
                                <a:schemeClr val="tx1"/>
                              </a:solidFill>
                              <a:latin typeface="Cambria Math" panose="02040503050406030204" pitchFamily="18" charset="0"/>
                            </a:rPr>
                            <m:t>𝑁</m:t>
                          </m:r>
                        </m:e>
                        <m:sub>
                          <m:eqArr>
                            <m:eqArrPr>
                              <m:ctrlPr>
                                <a:rPr lang="en-US" sz="3600" b="0" i="1" smtClean="0">
                                  <a:solidFill>
                                    <a:schemeClr val="tx1"/>
                                  </a:solidFill>
                                  <a:latin typeface="Cambria Math" panose="02040503050406030204" pitchFamily="18" charset="0"/>
                                </a:rPr>
                              </m:ctrlPr>
                            </m:eqArrPr>
                            <m:e>
                              <m:r>
                                <a:rPr lang="en-US" sz="3600" b="0" i="1" smtClean="0">
                                  <a:solidFill>
                                    <a:schemeClr val="tx1"/>
                                  </a:solidFill>
                                  <a:latin typeface="Cambria Math" panose="02040503050406030204" pitchFamily="18" charset="0"/>
                                </a:rPr>
                                <m:t>𝑒𝑛𝑠</m:t>
                              </m:r>
                              <m:r>
                                <a:rPr lang="en-US" sz="3600" b="0" i="1" smtClean="0">
                                  <a:solidFill>
                                    <a:schemeClr val="tx1"/>
                                  </a:solidFill>
                                  <a:latin typeface="Cambria Math" panose="02040503050406030204" pitchFamily="18" charset="0"/>
                                </a:rPr>
                                <m:t>.</m:t>
                              </m:r>
                            </m:e>
                            <m:e>
                              <m:r>
                                <a:rPr lang="en-US" sz="3600" b="0" i="1" smtClean="0">
                                  <a:solidFill>
                                    <a:schemeClr val="tx1"/>
                                  </a:solidFill>
                                  <a:latin typeface="Cambria Math" panose="02040503050406030204" pitchFamily="18" charset="0"/>
                                </a:rPr>
                                <m:t>𝑚𝑒𝑚</m:t>
                              </m:r>
                              <m:r>
                                <a:rPr lang="en-US" sz="3600" b="0" i="1" smtClean="0">
                                  <a:solidFill>
                                    <a:schemeClr val="tx1"/>
                                  </a:solidFill>
                                  <a:latin typeface="Cambria Math" panose="02040503050406030204" pitchFamily="18" charset="0"/>
                                </a:rPr>
                                <m:t>.  </m:t>
                              </m:r>
                              <m:r>
                                <a:rPr lang="en-US" sz="3600" b="0" i="1" smtClean="0">
                                  <a:solidFill>
                                    <a:schemeClr val="tx1"/>
                                  </a:solidFill>
                                  <a:latin typeface="Cambria Math" panose="02040503050406030204" pitchFamily="18" charset="0"/>
                                </a:rPr>
                                <m:t>𝑖</m:t>
                              </m:r>
                            </m:e>
                          </m:eqArr>
                        </m:sub>
                      </m:sSub>
                      <m:r>
                        <a:rPr lang="en-US" sz="3600" b="0" i="1" smtClean="0">
                          <a:solidFill>
                            <a:schemeClr val="tx1"/>
                          </a:solidFill>
                          <a:latin typeface="Cambria Math" panose="02040503050406030204" pitchFamily="18" charset="0"/>
                        </a:rPr>
                        <m:t>=</m:t>
                      </m:r>
                      <m:r>
                        <a:rPr lang="en-US" sz="3600" b="0" i="1" smtClean="0">
                          <a:solidFill>
                            <a:schemeClr val="tx1"/>
                          </a:solidFill>
                          <a:latin typeface="Cambria Math" panose="02040503050406030204" pitchFamily="18" charset="0"/>
                        </a:rPr>
                        <m:t>𝐹</m:t>
                      </m:r>
                      <m:r>
                        <a:rPr lang="en-US" sz="3600" b="0" i="1" smtClean="0">
                          <a:solidFill>
                            <a:schemeClr val="tx1"/>
                          </a:solidFill>
                          <a:latin typeface="Cambria Math" panose="02040503050406030204" pitchFamily="18" charset="0"/>
                        </a:rPr>
                        <m:t> − </m:t>
                      </m:r>
                      <m:r>
                        <a:rPr lang="en-US" sz="3600" b="0" i="1" smtClean="0">
                          <a:solidFill>
                            <a:schemeClr val="tx1"/>
                          </a:solidFill>
                          <a:latin typeface="Cambria Math" panose="02040503050406030204" pitchFamily="18" charset="0"/>
                          <a:ea typeface="Cambria Math" panose="02040503050406030204" pitchFamily="18" charset="0"/>
                        </a:rPr>
                        <m:t>𝜆</m:t>
                      </m:r>
                      <m:r>
                        <m:rPr>
                          <m:sty m:val="p"/>
                        </m:rPr>
                        <a:rPr lang="el-GR" sz="3600" b="0" i="1" smtClean="0">
                          <a:solidFill>
                            <a:schemeClr val="tx1"/>
                          </a:solidFill>
                          <a:latin typeface="Cambria Math" panose="02040503050406030204" pitchFamily="18" charset="0"/>
                          <a:ea typeface="Cambria Math" panose="02040503050406030204" pitchFamily="18" charset="0"/>
                        </a:rPr>
                        <m:t>Δ</m:t>
                      </m:r>
                      <m:r>
                        <a:rPr lang="en-US" sz="3600" b="0" i="1" smtClean="0">
                          <a:solidFill>
                            <a:schemeClr val="tx1"/>
                          </a:solidFill>
                          <a:latin typeface="Cambria Math" panose="02040503050406030204" pitchFamily="18" charset="0"/>
                          <a:ea typeface="Cambria Math" panose="02040503050406030204" pitchFamily="18" charset="0"/>
                        </a:rPr>
                        <m:t>𝑇</m:t>
                      </m:r>
                      <m:r>
                        <a:rPr lang="en-US" sz="3600" b="0" i="1" smtClean="0">
                          <a:solidFill>
                            <a:schemeClr val="tx1"/>
                          </a:solidFill>
                          <a:latin typeface="Cambria Math" panose="02040503050406030204" pitchFamily="18" charset="0"/>
                          <a:ea typeface="Cambria Math" panose="02040503050406030204" pitchFamily="18" charset="0"/>
                        </a:rPr>
                        <m:t>+</m:t>
                      </m:r>
                      <m:sSub>
                        <m:sSubPr>
                          <m:ctrlPr>
                            <a:rPr lang="en-US" sz="3600" b="0" i="1" smtClean="0">
                              <a:solidFill>
                                <a:schemeClr val="tx1"/>
                              </a:solidFill>
                              <a:latin typeface="Cambria Math" panose="02040503050406030204" pitchFamily="18" charset="0"/>
                              <a:ea typeface="Cambria Math" panose="02040503050406030204" pitchFamily="18" charset="0"/>
                            </a:rPr>
                          </m:ctrlPr>
                        </m:sSubPr>
                        <m:e>
                          <m:r>
                            <a:rPr lang="en-US" sz="3600" b="0" i="1" smtClean="0">
                              <a:solidFill>
                                <a:schemeClr val="tx1"/>
                              </a:solidFill>
                              <a:latin typeface="Cambria Math" panose="02040503050406030204" pitchFamily="18" charset="0"/>
                              <a:ea typeface="Cambria Math" panose="02040503050406030204" pitchFamily="18" charset="0"/>
                            </a:rPr>
                            <m:t>𝑃𝐸</m:t>
                          </m:r>
                        </m:e>
                        <m:sub>
                          <m:eqArr>
                            <m:eqArrPr>
                              <m:ctrlPr>
                                <a:rPr lang="en-US" sz="3600" b="0" i="1" smtClean="0">
                                  <a:solidFill>
                                    <a:schemeClr val="tx1"/>
                                  </a:solidFill>
                                  <a:latin typeface="Cambria Math" panose="02040503050406030204" pitchFamily="18" charset="0"/>
                                  <a:ea typeface="Cambria Math" panose="02040503050406030204" pitchFamily="18" charset="0"/>
                                </a:rPr>
                              </m:ctrlPr>
                            </m:eqArrPr>
                            <m:e>
                              <m:r>
                                <a:rPr lang="en-US" sz="3600" b="0" i="1" smtClean="0">
                                  <a:solidFill>
                                    <a:schemeClr val="tx1"/>
                                  </a:solidFill>
                                  <a:latin typeface="Cambria Math" panose="02040503050406030204" pitchFamily="18" charset="0"/>
                                  <a:ea typeface="Cambria Math" panose="02040503050406030204" pitchFamily="18" charset="0"/>
                                </a:rPr>
                                <m:t>𝑒𝑛𝑠</m:t>
                              </m:r>
                              <m:r>
                                <a:rPr lang="en-US" sz="3600" b="0" i="1" smtClean="0">
                                  <a:solidFill>
                                    <a:schemeClr val="tx1"/>
                                  </a:solidFill>
                                  <a:latin typeface="Cambria Math" panose="02040503050406030204" pitchFamily="18" charset="0"/>
                                  <a:ea typeface="Cambria Math" panose="02040503050406030204" pitchFamily="18" charset="0"/>
                                </a:rPr>
                                <m:t>.</m:t>
                              </m:r>
                            </m:e>
                            <m:e>
                              <m:r>
                                <a:rPr lang="en-US" sz="3600" b="0" i="1" smtClean="0">
                                  <a:solidFill>
                                    <a:schemeClr val="tx1"/>
                                  </a:solidFill>
                                  <a:latin typeface="Cambria Math" panose="02040503050406030204" pitchFamily="18" charset="0"/>
                                  <a:ea typeface="Cambria Math" panose="02040503050406030204" pitchFamily="18" charset="0"/>
                                </a:rPr>
                                <m:t>𝑚𝑒𝑚</m:t>
                              </m:r>
                              <m:r>
                                <a:rPr lang="en-US" sz="3600" b="0" i="1" smtClean="0">
                                  <a:solidFill>
                                    <a:schemeClr val="tx1"/>
                                  </a:solidFill>
                                  <a:latin typeface="Cambria Math" panose="02040503050406030204" pitchFamily="18" charset="0"/>
                                  <a:ea typeface="Cambria Math" panose="02040503050406030204" pitchFamily="18" charset="0"/>
                                </a:rPr>
                                <m:t>.  </m:t>
                              </m:r>
                              <m:r>
                                <a:rPr lang="en-US" sz="3600" b="0" i="1" smtClean="0">
                                  <a:solidFill>
                                    <a:schemeClr val="tx1"/>
                                  </a:solidFill>
                                  <a:latin typeface="Cambria Math" panose="02040503050406030204" pitchFamily="18" charset="0"/>
                                  <a:ea typeface="Cambria Math" panose="02040503050406030204" pitchFamily="18" charset="0"/>
                                </a:rPr>
                                <m:t>𝑖</m:t>
                              </m:r>
                            </m:e>
                          </m:eqArr>
                        </m:sub>
                      </m:sSub>
                    </m:oMath>
                  </m:oMathPara>
                </a14:m>
                <a:endParaRPr lang="en-CH" sz="3600" dirty="0">
                  <a:solidFill>
                    <a:schemeClr val="tx1"/>
                  </a:solidFill>
                </a:endParaRPr>
              </a:p>
            </p:txBody>
          </p:sp>
        </mc:Choice>
        <mc:Fallback xmlns="">
          <p:sp>
            <p:nvSpPr>
              <p:cNvPr id="3" name="TextBox 2">
                <a:extLst>
                  <a:ext uri="{FF2B5EF4-FFF2-40B4-BE49-F238E27FC236}">
                    <a16:creationId xmlns:a16="http://schemas.microsoft.com/office/drawing/2014/main" id="{BDF091D4-C134-FEED-14D3-E55C0981F90E}"/>
                  </a:ext>
                </a:extLst>
              </p:cNvPr>
              <p:cNvSpPr txBox="1">
                <a:spLocks noRot="1" noChangeAspect="1" noMove="1" noResize="1" noEditPoints="1" noAdjustHandles="1" noChangeArrowheads="1" noChangeShapeType="1" noTextEdit="1"/>
              </p:cNvSpPr>
              <p:nvPr/>
            </p:nvSpPr>
            <p:spPr>
              <a:xfrm>
                <a:off x="3539867" y="1623232"/>
                <a:ext cx="6267741" cy="781240"/>
              </a:xfrm>
              <a:prstGeom prst="rect">
                <a:avLst/>
              </a:prstGeom>
              <a:blipFill>
                <a:blip r:embed="rId3"/>
                <a:stretch>
                  <a:fillRect l="-808" t="-3175" b="-30159"/>
                </a:stretch>
              </a:blipFill>
            </p:spPr>
            <p:txBody>
              <a:bodyPr/>
              <a:lstStyle/>
              <a:p>
                <a:r>
                  <a:rPr lang="en-CH">
                    <a:noFill/>
                  </a:rPr>
                  <a:t> </a:t>
                </a:r>
              </a:p>
            </p:txBody>
          </p:sp>
        </mc:Fallback>
      </mc:AlternateContent>
      <p:cxnSp>
        <p:nvCxnSpPr>
          <p:cNvPr id="4" name="Straight Arrow Connector 3">
            <a:extLst>
              <a:ext uri="{FF2B5EF4-FFF2-40B4-BE49-F238E27FC236}">
                <a16:creationId xmlns:a16="http://schemas.microsoft.com/office/drawing/2014/main" id="{8B24EE97-90C5-53E4-6111-E3BFC61983EF}"/>
              </a:ext>
            </a:extLst>
          </p:cNvPr>
          <p:cNvCxnSpPr>
            <a:cxnSpLocks/>
          </p:cNvCxnSpPr>
          <p:nvPr/>
        </p:nvCxnSpPr>
        <p:spPr>
          <a:xfrm>
            <a:off x="5390865" y="2559279"/>
            <a:ext cx="0" cy="647945"/>
          </a:xfrm>
          <a:prstGeom prst="straightConnector1">
            <a:avLst/>
          </a:prstGeom>
          <a:ln w="4762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17957FE-9B4B-A36D-6F27-D9819E0E94B8}"/>
              </a:ext>
            </a:extLst>
          </p:cNvPr>
          <p:cNvSpPr txBox="1"/>
          <p:nvPr/>
        </p:nvSpPr>
        <p:spPr>
          <a:xfrm>
            <a:off x="5562446" y="2560893"/>
            <a:ext cx="3198126" cy="646331"/>
          </a:xfrm>
          <a:prstGeom prst="rect">
            <a:avLst/>
          </a:prstGeom>
          <a:noFill/>
        </p:spPr>
        <p:txBody>
          <a:bodyPr wrap="square" rtlCol="0">
            <a:spAutoFit/>
          </a:bodyPr>
          <a:lstStyle/>
          <a:p>
            <a:r>
              <a:rPr lang="en-CH" dirty="0"/>
              <a:t>If PE in models is solely due to internal variability…</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6B35BB6-E96B-9502-D82F-CDA726FE838F}"/>
                  </a:ext>
                </a:extLst>
              </p:cNvPr>
              <p:cNvSpPr txBox="1"/>
              <p:nvPr/>
            </p:nvSpPr>
            <p:spPr>
              <a:xfrm>
                <a:off x="3966108" y="3248681"/>
                <a:ext cx="4259781"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b="0" i="1" smtClean="0">
                              <a:solidFill>
                                <a:schemeClr val="tx1"/>
                              </a:solidFill>
                              <a:latin typeface="Cambria Math" panose="02040503050406030204" pitchFamily="18" charset="0"/>
                            </a:rPr>
                          </m:ctrlPr>
                        </m:accPr>
                        <m:e>
                          <m:r>
                            <a:rPr lang="en-US" sz="3600" b="0" i="1" smtClean="0">
                              <a:solidFill>
                                <a:schemeClr val="tx1"/>
                              </a:solidFill>
                              <a:latin typeface="Cambria Math" panose="02040503050406030204" pitchFamily="18" charset="0"/>
                            </a:rPr>
                            <m:t>𝑁</m:t>
                          </m:r>
                        </m:e>
                      </m:acc>
                      <m:r>
                        <a:rPr lang="en-US" sz="3600" b="0" i="1" smtClean="0">
                          <a:solidFill>
                            <a:schemeClr val="tx1"/>
                          </a:solidFill>
                          <a:latin typeface="Cambria Math" panose="02040503050406030204" pitchFamily="18" charset="0"/>
                        </a:rPr>
                        <m:t>=</m:t>
                      </m:r>
                      <m:r>
                        <a:rPr lang="en-US" sz="3600" b="0" i="1" smtClean="0">
                          <a:solidFill>
                            <a:schemeClr val="tx1"/>
                          </a:solidFill>
                          <a:latin typeface="Cambria Math" panose="02040503050406030204" pitchFamily="18" charset="0"/>
                        </a:rPr>
                        <m:t>𝐹</m:t>
                      </m:r>
                      <m:r>
                        <a:rPr lang="en-US" sz="3600" b="0" i="1" smtClean="0">
                          <a:solidFill>
                            <a:schemeClr val="tx1"/>
                          </a:solidFill>
                          <a:latin typeface="Cambria Math" panose="02040503050406030204" pitchFamily="18" charset="0"/>
                        </a:rPr>
                        <m:t> − </m:t>
                      </m:r>
                      <m:r>
                        <a:rPr lang="en-US" sz="3600" b="0" i="1" smtClean="0">
                          <a:solidFill>
                            <a:schemeClr val="tx1"/>
                          </a:solidFill>
                          <a:latin typeface="Cambria Math" panose="02040503050406030204" pitchFamily="18" charset="0"/>
                          <a:ea typeface="Cambria Math" panose="02040503050406030204" pitchFamily="18" charset="0"/>
                        </a:rPr>
                        <m:t>𝜆</m:t>
                      </m:r>
                      <m:r>
                        <m:rPr>
                          <m:sty m:val="p"/>
                        </m:rPr>
                        <a:rPr lang="el-GR" sz="3600" b="0" i="1" smtClean="0">
                          <a:solidFill>
                            <a:schemeClr val="tx1"/>
                          </a:solidFill>
                          <a:latin typeface="Cambria Math" panose="02040503050406030204" pitchFamily="18" charset="0"/>
                          <a:ea typeface="Cambria Math" panose="02040503050406030204" pitchFamily="18" charset="0"/>
                        </a:rPr>
                        <m:t>Δ</m:t>
                      </m:r>
                      <m:r>
                        <a:rPr lang="en-US" sz="3600" b="0" i="1" smtClean="0">
                          <a:solidFill>
                            <a:schemeClr val="tx1"/>
                          </a:solidFill>
                          <a:latin typeface="Cambria Math" panose="02040503050406030204" pitchFamily="18" charset="0"/>
                          <a:ea typeface="Cambria Math" panose="02040503050406030204" pitchFamily="18" charset="0"/>
                        </a:rPr>
                        <m:t>𝑇</m:t>
                      </m:r>
                    </m:oMath>
                  </m:oMathPara>
                </a14:m>
                <a:endParaRPr lang="en-CH" sz="3600" dirty="0">
                  <a:solidFill>
                    <a:schemeClr val="tx1"/>
                  </a:solidFill>
                </a:endParaRPr>
              </a:p>
            </p:txBody>
          </p:sp>
        </mc:Choice>
        <mc:Fallback xmlns="">
          <p:sp>
            <p:nvSpPr>
              <p:cNvPr id="9" name="TextBox 8">
                <a:extLst>
                  <a:ext uri="{FF2B5EF4-FFF2-40B4-BE49-F238E27FC236}">
                    <a16:creationId xmlns:a16="http://schemas.microsoft.com/office/drawing/2014/main" id="{56B35BB6-E96B-9502-D82F-CDA726FE838F}"/>
                  </a:ext>
                </a:extLst>
              </p:cNvPr>
              <p:cNvSpPr txBox="1">
                <a:spLocks noRot="1" noChangeAspect="1" noMove="1" noResize="1" noEditPoints="1" noAdjustHandles="1" noChangeArrowheads="1" noChangeShapeType="1" noTextEdit="1"/>
              </p:cNvSpPr>
              <p:nvPr/>
            </p:nvSpPr>
            <p:spPr>
              <a:xfrm>
                <a:off x="3966108" y="3248681"/>
                <a:ext cx="4259781" cy="553998"/>
              </a:xfrm>
              <a:prstGeom prst="rect">
                <a:avLst/>
              </a:prstGeom>
              <a:blipFill>
                <a:blip r:embed="rId4"/>
                <a:stretch>
                  <a:fillRect t="-4444" b="-37778"/>
                </a:stretch>
              </a:blipFill>
            </p:spPr>
            <p:txBody>
              <a:bodyPr/>
              <a:lstStyle/>
              <a:p>
                <a:r>
                  <a:rPr lang="en-CH">
                    <a:noFill/>
                  </a:rPr>
                  <a:t> </a:t>
                </a:r>
              </a:p>
            </p:txBody>
          </p:sp>
        </mc:Fallback>
      </mc:AlternateContent>
      <p:sp>
        <p:nvSpPr>
          <p:cNvPr id="10" name="TextBox 9">
            <a:extLst>
              <a:ext uri="{FF2B5EF4-FFF2-40B4-BE49-F238E27FC236}">
                <a16:creationId xmlns:a16="http://schemas.microsoft.com/office/drawing/2014/main" id="{680A920B-13A0-F174-4BD7-19BE79F93547}"/>
              </a:ext>
            </a:extLst>
          </p:cNvPr>
          <p:cNvSpPr txBox="1"/>
          <p:nvPr/>
        </p:nvSpPr>
        <p:spPr>
          <a:xfrm>
            <a:off x="341741" y="1987323"/>
            <a:ext cx="3198126" cy="369332"/>
          </a:xfrm>
          <a:prstGeom prst="rect">
            <a:avLst/>
          </a:prstGeom>
          <a:noFill/>
        </p:spPr>
        <p:txBody>
          <a:bodyPr wrap="square" rtlCol="0">
            <a:spAutoFit/>
          </a:bodyPr>
          <a:lstStyle/>
          <a:p>
            <a:r>
              <a:rPr lang="en-GB" dirty="0">
                <a:solidFill>
                  <a:schemeClr val="accent5">
                    <a:lumMod val="60000"/>
                    <a:lumOff val="40000"/>
                  </a:schemeClr>
                </a:solidFill>
              </a:rPr>
              <a:t>S</a:t>
            </a:r>
            <a:r>
              <a:rPr lang="en-CH" dirty="0">
                <a:solidFill>
                  <a:schemeClr val="accent5">
                    <a:lumMod val="60000"/>
                    <a:lumOff val="40000"/>
                  </a:schemeClr>
                </a:solidFill>
              </a:rPr>
              <a:t>ingle member:</a:t>
            </a:r>
          </a:p>
        </p:txBody>
      </p:sp>
      <p:sp>
        <p:nvSpPr>
          <p:cNvPr id="12" name="TextBox 11">
            <a:extLst>
              <a:ext uri="{FF2B5EF4-FFF2-40B4-BE49-F238E27FC236}">
                <a16:creationId xmlns:a16="http://schemas.microsoft.com/office/drawing/2014/main" id="{BDEF00DD-9720-7266-773C-0E28FBCEBD0E}"/>
              </a:ext>
            </a:extLst>
          </p:cNvPr>
          <p:cNvSpPr txBox="1"/>
          <p:nvPr/>
        </p:nvSpPr>
        <p:spPr>
          <a:xfrm>
            <a:off x="341741" y="3485586"/>
            <a:ext cx="3198126" cy="369332"/>
          </a:xfrm>
          <a:prstGeom prst="rect">
            <a:avLst/>
          </a:prstGeom>
          <a:noFill/>
        </p:spPr>
        <p:txBody>
          <a:bodyPr wrap="square" rtlCol="0">
            <a:spAutoFit/>
          </a:bodyPr>
          <a:lstStyle/>
          <a:p>
            <a:r>
              <a:rPr lang="en-US" dirty="0">
                <a:solidFill>
                  <a:schemeClr val="accent5">
                    <a:lumMod val="75000"/>
                  </a:schemeClr>
                </a:solidFill>
              </a:rPr>
              <a:t>Ensemble mean:</a:t>
            </a:r>
            <a:endParaRPr lang="en-CH" dirty="0">
              <a:solidFill>
                <a:schemeClr val="accent5">
                  <a:lumMod val="75000"/>
                </a:schemeClr>
              </a:solidFill>
            </a:endParaRPr>
          </a:p>
        </p:txBody>
      </p:sp>
      <p:grpSp>
        <p:nvGrpSpPr>
          <p:cNvPr id="24" name="Group 23">
            <a:extLst>
              <a:ext uri="{FF2B5EF4-FFF2-40B4-BE49-F238E27FC236}">
                <a16:creationId xmlns:a16="http://schemas.microsoft.com/office/drawing/2014/main" id="{2F6E68AF-6D3C-02C6-DD5D-DF00AB3731D5}"/>
              </a:ext>
            </a:extLst>
          </p:cNvPr>
          <p:cNvGrpSpPr/>
          <p:nvPr/>
        </p:nvGrpSpPr>
        <p:grpSpPr>
          <a:xfrm>
            <a:off x="661917" y="4793006"/>
            <a:ext cx="10471994" cy="1089179"/>
            <a:chOff x="661917" y="4793006"/>
            <a:chExt cx="10471994" cy="1089179"/>
          </a:xfrm>
        </p:grpSpPr>
        <p:sp>
          <p:nvSpPr>
            <p:cNvPr id="23" name="Rectangle 22">
              <a:extLst>
                <a:ext uri="{FF2B5EF4-FFF2-40B4-BE49-F238E27FC236}">
                  <a16:creationId xmlns:a16="http://schemas.microsoft.com/office/drawing/2014/main" id="{A3DA41B7-ED42-27D0-4B26-5A79AEE49444}"/>
                </a:ext>
              </a:extLst>
            </p:cNvPr>
            <p:cNvSpPr/>
            <p:nvPr/>
          </p:nvSpPr>
          <p:spPr>
            <a:xfrm>
              <a:off x="1146412" y="4793006"/>
              <a:ext cx="9567081" cy="1089179"/>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64503D3-0EC0-38BC-5DE0-CE4E1BEF93B2}"/>
                    </a:ext>
                  </a:extLst>
                </p:cNvPr>
                <p:cNvSpPr txBox="1"/>
                <p:nvPr/>
              </p:nvSpPr>
              <p:spPr>
                <a:xfrm flipH="1">
                  <a:off x="661917" y="4793006"/>
                  <a:ext cx="10471994" cy="79169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sz="3600" b="1" i="1" smtClean="0">
                                <a:latin typeface="Cambria Math" panose="02040503050406030204" pitchFamily="18" charset="0"/>
                              </a:rPr>
                            </m:ctrlPr>
                          </m:sSubPr>
                          <m:e>
                            <m:r>
                              <a:rPr lang="en-US" sz="3600" b="1" i="1" smtClean="0">
                                <a:latin typeface="Cambria Math" panose="02040503050406030204" pitchFamily="18" charset="0"/>
                              </a:rPr>
                              <m:t>𝑷𝑬</m:t>
                            </m:r>
                          </m:e>
                          <m:sub>
                            <m:eqArr>
                              <m:eqArrPr>
                                <m:ctrlPr>
                                  <a:rPr lang="en-US" sz="3600" b="1" i="1">
                                    <a:latin typeface="Cambria Math" panose="02040503050406030204" pitchFamily="18" charset="0"/>
                                  </a:rPr>
                                </m:ctrlPr>
                              </m:eqArrPr>
                              <m:e>
                                <m:r>
                                  <a:rPr lang="en-US" sz="3600" b="1" i="1">
                                    <a:latin typeface="Cambria Math" panose="02040503050406030204" pitchFamily="18" charset="0"/>
                                  </a:rPr>
                                  <m:t>𝒆𝒏𝒔</m:t>
                                </m:r>
                                <m:r>
                                  <a:rPr lang="en-US" sz="3600" b="1" i="1">
                                    <a:latin typeface="Cambria Math" panose="02040503050406030204" pitchFamily="18" charset="0"/>
                                  </a:rPr>
                                  <m:t>.</m:t>
                                </m:r>
                              </m:e>
                              <m:e>
                                <m:r>
                                  <a:rPr lang="en-US" sz="3600" b="1" i="1">
                                    <a:latin typeface="Cambria Math" panose="02040503050406030204" pitchFamily="18" charset="0"/>
                                  </a:rPr>
                                  <m:t>𝒎𝒆𝒎</m:t>
                                </m:r>
                                <m:r>
                                  <a:rPr lang="en-US" sz="3600" b="1" i="1">
                                    <a:latin typeface="Cambria Math" panose="02040503050406030204" pitchFamily="18" charset="0"/>
                                  </a:rPr>
                                  <m:t>.  </m:t>
                                </m:r>
                                <m:r>
                                  <a:rPr lang="en-US" sz="3600" b="1" i="1">
                                    <a:latin typeface="Cambria Math" panose="02040503050406030204" pitchFamily="18" charset="0"/>
                                  </a:rPr>
                                  <m:t>𝒊</m:t>
                                </m:r>
                              </m:e>
                            </m:eqArr>
                          </m:sub>
                        </m:sSub>
                        <m:r>
                          <a:rPr lang="en-US" sz="3600" b="0" i="1" smtClean="0">
                            <a:latin typeface="Cambria Math" panose="02040503050406030204" pitchFamily="18" charset="0"/>
                          </a:rPr>
                          <m:t>=</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𝑁</m:t>
                            </m:r>
                          </m:e>
                          <m:sub>
                            <m:eqArr>
                              <m:eqArrPr>
                                <m:ctrlPr>
                                  <a:rPr lang="en-US" sz="3600" b="0" i="1" smtClean="0">
                                    <a:latin typeface="Cambria Math" panose="02040503050406030204" pitchFamily="18" charset="0"/>
                                  </a:rPr>
                                </m:ctrlPr>
                              </m:eqArrPr>
                              <m:e>
                                <m:r>
                                  <a:rPr lang="en-US" sz="3600" b="0" i="1" smtClean="0">
                                    <a:latin typeface="Cambria Math" panose="02040503050406030204" pitchFamily="18" charset="0"/>
                                  </a:rPr>
                                  <m:t>𝑒𝑛𝑠</m:t>
                                </m:r>
                                <m:r>
                                  <a:rPr lang="en-US" sz="3600" b="0" i="1" smtClean="0">
                                    <a:latin typeface="Cambria Math" panose="02040503050406030204" pitchFamily="18" charset="0"/>
                                  </a:rPr>
                                  <m:t>.</m:t>
                                </m:r>
                              </m:e>
                              <m:e>
                                <m:r>
                                  <a:rPr lang="en-US" sz="3600" b="0" i="1" smtClean="0">
                                    <a:latin typeface="Cambria Math" panose="02040503050406030204" pitchFamily="18" charset="0"/>
                                  </a:rPr>
                                  <m:t>𝑚𝑒𝑚</m:t>
                                </m:r>
                                <m:r>
                                  <a:rPr lang="en-US" sz="3600" b="0" i="1" smtClean="0">
                                    <a:latin typeface="Cambria Math" panose="02040503050406030204" pitchFamily="18" charset="0"/>
                                  </a:rPr>
                                  <m:t>. </m:t>
                                </m:r>
                                <m:r>
                                  <a:rPr lang="en-US" sz="3600" b="0" i="1" smtClean="0">
                                    <a:latin typeface="Cambria Math" panose="02040503050406030204" pitchFamily="18" charset="0"/>
                                  </a:rPr>
                                  <m:t>𝑖</m:t>
                                </m:r>
                              </m:e>
                            </m:eqArr>
                          </m:sub>
                        </m:sSub>
                        <m:r>
                          <a:rPr lang="en-US" sz="3600" b="0" i="1" smtClean="0">
                            <a:latin typeface="Cambria Math" panose="02040503050406030204" pitchFamily="18" charset="0"/>
                          </a:rPr>
                          <m:t>−</m:t>
                        </m:r>
                        <m:r>
                          <a:rPr lang="en-US" sz="3600" b="0" i="1" smtClean="0">
                            <a:latin typeface="Cambria Math" panose="02040503050406030204" pitchFamily="18" charset="0"/>
                          </a:rPr>
                          <m:t>𝐹</m:t>
                        </m:r>
                        <m:r>
                          <a:rPr lang="en-US" sz="3600" b="0" i="1" smtClean="0">
                            <a:latin typeface="Cambria Math" panose="02040503050406030204" pitchFamily="18" charset="0"/>
                          </a:rPr>
                          <m:t>+ </m:t>
                        </m:r>
                        <m:r>
                          <a:rPr lang="en-US" sz="3600" b="0" i="1" smtClean="0">
                            <a:latin typeface="Cambria Math" panose="02040503050406030204" pitchFamily="18" charset="0"/>
                            <a:ea typeface="Cambria Math" panose="02040503050406030204" pitchFamily="18" charset="0"/>
                          </a:rPr>
                          <m:t>𝜆</m:t>
                        </m:r>
                        <m:r>
                          <m:rPr>
                            <m:sty m:val="p"/>
                          </m:rPr>
                          <a:rPr lang="el-GR" sz="3600" b="0" i="1" smtClean="0">
                            <a:latin typeface="Cambria Math" panose="02040503050406030204" pitchFamily="18" charset="0"/>
                            <a:ea typeface="Cambria Math" panose="02040503050406030204" pitchFamily="18" charset="0"/>
                          </a:rPr>
                          <m:t>Δ</m:t>
                        </m:r>
                        <m:r>
                          <a:rPr lang="en-US" sz="3600" b="0" i="1" smtClean="0">
                            <a:latin typeface="Cambria Math" panose="02040503050406030204" pitchFamily="18" charset="0"/>
                            <a:ea typeface="Cambria Math" panose="02040503050406030204" pitchFamily="18" charset="0"/>
                          </a:rPr>
                          <m:t>𝑇</m:t>
                        </m:r>
                        <m:r>
                          <a:rPr lang="en-US" sz="3600" b="0" i="1" smtClean="0">
                            <a:latin typeface="Cambria Math" panose="02040503050406030204" pitchFamily="18" charset="0"/>
                            <a:ea typeface="Cambria Math" panose="02040503050406030204" pitchFamily="18" charset="0"/>
                          </a:rPr>
                          <m:t>=</m:t>
                        </m:r>
                        <m:sSub>
                          <m:sSubPr>
                            <m:ctrlPr>
                              <a:rPr lang="en-US" sz="3600" b="1" i="1">
                                <a:latin typeface="Cambria Math" panose="02040503050406030204" pitchFamily="18" charset="0"/>
                              </a:rPr>
                            </m:ctrlPr>
                          </m:sSubPr>
                          <m:e>
                            <m:r>
                              <a:rPr lang="en-US" sz="3600" b="1" i="1">
                                <a:latin typeface="Cambria Math" panose="02040503050406030204" pitchFamily="18" charset="0"/>
                              </a:rPr>
                              <m:t>𝑵</m:t>
                            </m:r>
                          </m:e>
                          <m:sub>
                            <m:eqArr>
                              <m:eqArrPr>
                                <m:ctrlPr>
                                  <a:rPr lang="en-US" sz="3600" b="1" i="1">
                                    <a:latin typeface="Cambria Math" panose="02040503050406030204" pitchFamily="18" charset="0"/>
                                  </a:rPr>
                                </m:ctrlPr>
                              </m:eqArrPr>
                              <m:e>
                                <m:r>
                                  <a:rPr lang="en-US" sz="3600" b="1" i="1">
                                    <a:latin typeface="Cambria Math" panose="02040503050406030204" pitchFamily="18" charset="0"/>
                                  </a:rPr>
                                  <m:t>𝒆𝒏𝒔</m:t>
                                </m:r>
                                <m:r>
                                  <a:rPr lang="en-US" sz="3600" b="1" i="1">
                                    <a:latin typeface="Cambria Math" panose="02040503050406030204" pitchFamily="18" charset="0"/>
                                  </a:rPr>
                                  <m:t>.</m:t>
                                </m:r>
                              </m:e>
                              <m:e>
                                <m:r>
                                  <a:rPr lang="en-US" sz="3600" b="1" i="1">
                                    <a:latin typeface="Cambria Math" panose="02040503050406030204" pitchFamily="18" charset="0"/>
                                  </a:rPr>
                                  <m:t>𝒎𝒆𝒎</m:t>
                                </m:r>
                                <m:r>
                                  <a:rPr lang="en-US" sz="3600" b="1" i="1">
                                    <a:latin typeface="Cambria Math" panose="02040503050406030204" pitchFamily="18" charset="0"/>
                                  </a:rPr>
                                  <m:t>. </m:t>
                                </m:r>
                                <m:r>
                                  <a:rPr lang="en-US" sz="3600" b="1" i="1">
                                    <a:latin typeface="Cambria Math" panose="02040503050406030204" pitchFamily="18" charset="0"/>
                                  </a:rPr>
                                  <m:t>𝒊</m:t>
                                </m:r>
                              </m:e>
                            </m:eqArr>
                          </m:sub>
                        </m:sSub>
                        <m:r>
                          <a:rPr lang="en-US" sz="3600" b="1" i="1" smtClean="0">
                            <a:latin typeface="Cambria Math" panose="02040503050406030204" pitchFamily="18" charset="0"/>
                          </a:rPr>
                          <m:t>−</m:t>
                        </m:r>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𝑵</m:t>
                            </m:r>
                          </m:e>
                        </m:acc>
                      </m:oMath>
                    </m:oMathPara>
                  </a14:m>
                  <a:endParaRPr lang="en-CH" sz="3600" b="1" dirty="0"/>
                </a:p>
              </p:txBody>
            </p:sp>
          </mc:Choice>
          <mc:Fallback xmlns="">
            <p:sp>
              <p:nvSpPr>
                <p:cNvPr id="15" name="TextBox 14">
                  <a:extLst>
                    <a:ext uri="{FF2B5EF4-FFF2-40B4-BE49-F238E27FC236}">
                      <a16:creationId xmlns:a16="http://schemas.microsoft.com/office/drawing/2014/main" id="{164503D3-0EC0-38BC-5DE0-CE4E1BEF93B2}"/>
                    </a:ext>
                  </a:extLst>
                </p:cNvPr>
                <p:cNvSpPr txBox="1">
                  <a:spLocks noRot="1" noChangeAspect="1" noMove="1" noResize="1" noEditPoints="1" noAdjustHandles="1" noChangeArrowheads="1" noChangeShapeType="1" noTextEdit="1"/>
                </p:cNvSpPr>
                <p:nvPr/>
              </p:nvSpPr>
              <p:spPr>
                <a:xfrm flipH="1">
                  <a:off x="661917" y="4793006"/>
                  <a:ext cx="10471994" cy="791692"/>
                </a:xfrm>
                <a:prstGeom prst="rect">
                  <a:avLst/>
                </a:prstGeom>
                <a:blipFill>
                  <a:blip r:embed="rId5"/>
                  <a:stretch>
                    <a:fillRect t="-3175" b="-28571"/>
                  </a:stretch>
                </a:blipFill>
              </p:spPr>
              <p:txBody>
                <a:bodyPr/>
                <a:lstStyle/>
                <a:p>
                  <a:r>
                    <a:rPr lang="en-CH">
                      <a:noFill/>
                    </a:rPr>
                    <a:t> </a:t>
                  </a:r>
                </a:p>
              </p:txBody>
            </p:sp>
          </mc:Fallback>
        </mc:AlternateContent>
      </p:grpSp>
    </p:spTree>
    <p:extLst>
      <p:ext uri="{BB962C8B-B14F-4D97-AF65-F5344CB8AC3E}">
        <p14:creationId xmlns:p14="http://schemas.microsoft.com/office/powerpoint/2010/main" val="389270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B67CF5A-2C91-F555-C250-B1F453DC97EA}"/>
              </a:ext>
            </a:extLst>
          </p:cNvPr>
          <p:cNvSpPr>
            <a:spLocks noGrp="1"/>
          </p:cNvSpPr>
          <p:nvPr>
            <p:ph type="sldNum" sz="quarter" idx="12"/>
          </p:nvPr>
        </p:nvSpPr>
        <p:spPr/>
        <p:txBody>
          <a:bodyPr/>
          <a:lstStyle/>
          <a:p>
            <a:fld id="{5ACA52AF-F19D-405C-AD5F-7D94B96A5CC3}" type="slidenum">
              <a:rPr lang="de-CH" noProof="0" smtClean="0"/>
              <a:t>17</a:t>
            </a:fld>
            <a:endParaRPr lang="de-CH" noProof="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D5005A6-8FF8-8E1E-7BFB-11F76FC7FA74}"/>
                  </a:ext>
                </a:extLst>
              </p:cNvPr>
              <p:cNvSpPr txBox="1"/>
              <p:nvPr/>
            </p:nvSpPr>
            <p:spPr>
              <a:xfrm>
                <a:off x="883919" y="1428287"/>
                <a:ext cx="3308466" cy="49917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GB" sz="2800" i="1">
                              <a:latin typeface="Cambria Math" panose="02040503050406030204" pitchFamily="18" charset="0"/>
                            </a:rPr>
                          </m:ctrlPr>
                        </m:accPr>
                        <m:e>
                          <m:r>
                            <a:rPr lang="en-US" sz="2800" b="0" i="1">
                              <a:latin typeface="Cambria Math" panose="02040503050406030204" pitchFamily="18" charset="0"/>
                            </a:rPr>
                            <m:t>𝑌</m:t>
                          </m:r>
                        </m:e>
                      </m:acc>
                      <m:r>
                        <a:rPr lang="en-US" sz="2800" b="0" i="1">
                          <a:latin typeface="Cambria Math" panose="02040503050406030204" pitchFamily="18" charset="0"/>
                        </a:rPr>
                        <m:t>=</m:t>
                      </m:r>
                      <m:r>
                        <a:rPr lang="en-US" sz="2800" b="0" i="1">
                          <a:latin typeface="Cambria Math" panose="02040503050406030204" pitchFamily="18" charset="0"/>
                        </a:rPr>
                        <m:t>𝑋</m:t>
                      </m:r>
                      <m:r>
                        <a:rPr lang="en-US" sz="2800" b="0" i="1">
                          <a:latin typeface="Cambria Math" panose="02040503050406030204" pitchFamily="18" charset="0"/>
                        </a:rPr>
                        <m:t> </m:t>
                      </m:r>
                      <m:sSub>
                        <m:sSubPr>
                          <m:ctrlPr>
                            <a:rPr lang="en-US" sz="2800" b="0" i="1">
                              <a:latin typeface="Cambria Math" panose="02040503050406030204" pitchFamily="18" charset="0"/>
                            </a:rPr>
                          </m:ctrlPr>
                        </m:sSubPr>
                        <m:e>
                          <m:acc>
                            <m:accPr>
                              <m:chr m:val="̂"/>
                              <m:ctrlPr>
                                <a:rPr lang="en-US" sz="2800" b="0" i="1">
                                  <a:latin typeface="Cambria Math" panose="02040503050406030204" pitchFamily="18" charset="0"/>
                                </a:rPr>
                              </m:ctrlPr>
                            </m:accPr>
                            <m:e>
                              <m:r>
                                <a:rPr lang="en-US" sz="2800" b="0" i="1">
                                  <a:latin typeface="Cambria Math" panose="02040503050406030204" pitchFamily="18" charset="0"/>
                                  <a:ea typeface="Cambria Math" panose="02040503050406030204" pitchFamily="18" charset="0"/>
                                </a:rPr>
                                <m:t>𝛽</m:t>
                              </m:r>
                            </m:e>
                          </m:acc>
                        </m:e>
                        <m:sub>
                          <m:r>
                            <a:rPr lang="en-US" sz="2800" b="0" i="1">
                              <a:latin typeface="Cambria Math" panose="02040503050406030204" pitchFamily="18" charset="0"/>
                            </a:rPr>
                            <m:t>𝑟𝑖𝑑𝑔𝑒</m:t>
                          </m:r>
                        </m:sub>
                      </m:sSub>
                    </m:oMath>
                  </m:oMathPara>
                </a14:m>
                <a:endParaRPr sz="2800" dirty="0"/>
              </a:p>
            </p:txBody>
          </p:sp>
        </mc:Choice>
        <mc:Fallback xmlns="">
          <p:sp>
            <p:nvSpPr>
              <p:cNvPr id="2" name="TextBox 1">
                <a:extLst>
                  <a:ext uri="{FF2B5EF4-FFF2-40B4-BE49-F238E27FC236}">
                    <a16:creationId xmlns:a16="http://schemas.microsoft.com/office/drawing/2014/main" id="{BD5005A6-8FF8-8E1E-7BFB-11F76FC7FA74}"/>
                  </a:ext>
                </a:extLst>
              </p:cNvPr>
              <p:cNvSpPr txBox="1">
                <a:spLocks noRot="1" noChangeAspect="1" noMove="1" noResize="1" noEditPoints="1" noAdjustHandles="1" noChangeArrowheads="1" noChangeShapeType="1" noTextEdit="1"/>
              </p:cNvSpPr>
              <p:nvPr/>
            </p:nvSpPr>
            <p:spPr>
              <a:xfrm>
                <a:off x="883919" y="1428287"/>
                <a:ext cx="3308466" cy="499176"/>
              </a:xfrm>
              <a:prstGeom prst="rect">
                <a:avLst/>
              </a:prstGeom>
              <a:blipFill>
                <a:blip r:embed="rId3"/>
                <a:stretch>
                  <a:fillRect t="-15000" b="-25000"/>
                </a:stretch>
              </a:blipFill>
            </p:spPr>
            <p:txBody>
              <a:bodyPr/>
              <a:lstStyle/>
              <a:p>
                <a:r>
                  <a:rPr>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B3A19EE-FE5E-7896-A865-BFCD0D2ED18B}"/>
                  </a:ext>
                </a:extLst>
              </p:cNvPr>
              <p:cNvSpPr txBox="1"/>
              <p:nvPr/>
            </p:nvSpPr>
            <p:spPr>
              <a:xfrm>
                <a:off x="4569023" y="1043309"/>
                <a:ext cx="4821381" cy="1359668"/>
              </a:xfrm>
              <a:prstGeom prst="rect">
                <a:avLst/>
              </a:prstGeom>
              <a:noFill/>
            </p:spPr>
            <p:txBody>
              <a:bodyPr wrap="square" rtlCol="0">
                <a:spAutoFit/>
              </a:bodyPr>
              <a:lstStyle/>
              <a:p>
                <a14:m>
                  <m:oMath xmlns:m="http://schemas.openxmlformats.org/officeDocument/2006/math">
                    <m:acc>
                      <m:accPr>
                        <m:chr m:val="̂"/>
                        <m:ctrlPr>
                          <a:rPr lang="en-GB" sz="1800" i="1" smtClean="0">
                            <a:latin typeface="Cambria Math" panose="02040503050406030204" pitchFamily="18" charset="0"/>
                          </a:rPr>
                        </m:ctrlPr>
                      </m:accPr>
                      <m:e>
                        <m:r>
                          <a:rPr lang="en-US" sz="1800" b="0" i="1">
                            <a:latin typeface="Cambria Math" panose="02040503050406030204" pitchFamily="18" charset="0"/>
                          </a:rPr>
                          <m:t>𝑌</m:t>
                        </m:r>
                      </m:e>
                    </m:acc>
                  </m:oMath>
                </a14:m>
                <a:r>
                  <a:rPr lang="en-US" dirty="0"/>
                  <a:t>: </a:t>
                </a:r>
                <a14:m>
                  <m:oMath xmlns:m="http://schemas.openxmlformats.org/officeDocument/2006/math">
                    <m:sSub>
                      <m:sSubPr>
                        <m:ctrlPr>
                          <a:rPr lang="en-CH" b="1" i="1">
                            <a:latin typeface="Cambria Math" panose="02040503050406030204" pitchFamily="18" charset="0"/>
                          </a:rPr>
                        </m:ctrlPr>
                      </m:sSubPr>
                      <m:e>
                        <m:r>
                          <a:rPr lang="en-US" b="1" i="1" smtClean="0">
                            <a:latin typeface="Cambria Math" panose="02040503050406030204" pitchFamily="18" charset="0"/>
                          </a:rPr>
                          <m:t>.       </m:t>
                        </m:r>
                        <m:r>
                          <a:rPr lang="en-US" b="1" i="1">
                            <a:latin typeface="Cambria Math" panose="02040503050406030204" pitchFamily="18" charset="0"/>
                          </a:rPr>
                          <m:t>𝑷𝑬</m:t>
                        </m:r>
                      </m:e>
                      <m:sub>
                        <m:eqArr>
                          <m:eqArrPr>
                            <m:ctrlPr>
                              <a:rPr lang="en-US" b="1" i="1">
                                <a:latin typeface="Cambria Math" panose="02040503050406030204" pitchFamily="18" charset="0"/>
                              </a:rPr>
                            </m:ctrlPr>
                          </m:eqArrPr>
                          <m:e>
                            <m:r>
                              <a:rPr lang="en-US" b="1" i="1">
                                <a:latin typeface="Cambria Math" panose="02040503050406030204" pitchFamily="18" charset="0"/>
                              </a:rPr>
                              <m:t>𝒆𝒏𝒔</m:t>
                            </m:r>
                            <m:r>
                              <a:rPr lang="en-US" b="1" i="1">
                                <a:latin typeface="Cambria Math" panose="02040503050406030204" pitchFamily="18" charset="0"/>
                              </a:rPr>
                              <m:t>.</m:t>
                            </m:r>
                          </m:e>
                          <m:e>
                            <m:r>
                              <a:rPr lang="en-US" b="1" i="1">
                                <a:latin typeface="Cambria Math" panose="02040503050406030204" pitchFamily="18" charset="0"/>
                              </a:rPr>
                              <m:t>𝒎𝒆𝒎</m:t>
                            </m:r>
                            <m:r>
                              <a:rPr lang="en-US" b="1" i="1">
                                <a:latin typeface="Cambria Math" panose="02040503050406030204" pitchFamily="18" charset="0"/>
                              </a:rPr>
                              <m:t>.  </m:t>
                            </m:r>
                            <m:r>
                              <a:rPr lang="en-US" b="1" i="1">
                                <a:latin typeface="Cambria Math" panose="02040503050406030204" pitchFamily="18" charset="0"/>
                              </a:rPr>
                              <m:t>𝒊</m:t>
                            </m:r>
                          </m:e>
                        </m:eqArr>
                      </m:sub>
                    </m:sSub>
                    <m:r>
                      <a:rPr lang="en-US" b="0" i="0"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𝑵</m:t>
                        </m:r>
                      </m:e>
                      <m:sub>
                        <m:eqArr>
                          <m:eqArrPr>
                            <m:ctrlPr>
                              <a:rPr lang="en-US" b="1" i="1">
                                <a:latin typeface="Cambria Math" panose="02040503050406030204" pitchFamily="18" charset="0"/>
                              </a:rPr>
                            </m:ctrlPr>
                          </m:eqArrPr>
                          <m:e>
                            <m:r>
                              <a:rPr lang="en-US" b="1" i="1">
                                <a:latin typeface="Cambria Math" panose="02040503050406030204" pitchFamily="18" charset="0"/>
                              </a:rPr>
                              <m:t>𝒆𝒏𝒔</m:t>
                            </m:r>
                            <m:r>
                              <a:rPr lang="en-US" b="1" i="1">
                                <a:latin typeface="Cambria Math" panose="02040503050406030204" pitchFamily="18" charset="0"/>
                              </a:rPr>
                              <m:t>.</m:t>
                            </m:r>
                          </m:e>
                          <m:e>
                            <m:r>
                              <a:rPr lang="en-US" b="1" i="1">
                                <a:latin typeface="Cambria Math" panose="02040503050406030204" pitchFamily="18" charset="0"/>
                              </a:rPr>
                              <m:t>𝒎𝒆𝒎</m:t>
                            </m:r>
                            <m:r>
                              <a:rPr lang="en-US" b="1" i="1">
                                <a:latin typeface="Cambria Math" panose="02040503050406030204" pitchFamily="18" charset="0"/>
                              </a:rPr>
                              <m:t>. </m:t>
                            </m:r>
                            <m:r>
                              <a:rPr lang="en-US" b="1" i="1">
                                <a:latin typeface="Cambria Math" panose="02040503050406030204" pitchFamily="18" charset="0"/>
                              </a:rPr>
                              <m:t>𝒊</m:t>
                            </m:r>
                          </m:e>
                        </m:eqArr>
                      </m:sub>
                    </m:sSub>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𝑵</m:t>
                        </m:r>
                      </m:e>
                    </m:acc>
                  </m:oMath>
                </a14:m>
                <a:endParaRPr lang="en-US" dirty="0"/>
              </a:p>
              <a:p>
                <a:endParaRPr lang="en-US" sz="1800" b="0" i="1" dirty="0">
                  <a:latin typeface="Cambria Math" panose="02040503050406030204" pitchFamily="18" charset="0"/>
                </a:endParaRPr>
              </a:p>
              <a:p>
                <a14:m>
                  <m:oMath xmlns:m="http://schemas.openxmlformats.org/officeDocument/2006/math">
                    <m:r>
                      <a:rPr lang="en-US" sz="1800" b="0" i="1">
                        <a:latin typeface="Cambria Math" panose="02040503050406030204" pitchFamily="18" charset="0"/>
                      </a:rPr>
                      <m:t>𝑋</m:t>
                    </m:r>
                    <m:r>
                      <a:rPr lang="en-US" sz="1800" b="0" i="0">
                        <a:latin typeface="Cambria Math" panose="02040503050406030204" pitchFamily="18" charset="0"/>
                      </a:rPr>
                      <m:t>:</m:t>
                    </m:r>
                  </m:oMath>
                </a14:m>
                <a:r>
                  <a:rPr lang="en-US" dirty="0"/>
                  <a:t>        Annual map of SST anomalies </a:t>
                </a:r>
              </a:p>
              <a:p>
                <a14:m>
                  <m:oMath xmlns:m="http://schemas.openxmlformats.org/officeDocument/2006/math">
                    <m:sSub>
                      <m:sSubPr>
                        <m:ctrlPr>
                          <a:rPr lang="en-US" sz="1800" b="0" i="1">
                            <a:latin typeface="Cambria Math" panose="02040503050406030204" pitchFamily="18" charset="0"/>
                          </a:rPr>
                        </m:ctrlPr>
                      </m:sSubPr>
                      <m:e>
                        <m:acc>
                          <m:accPr>
                            <m:chr m:val="̂"/>
                            <m:ctrlPr>
                              <a:rPr lang="en-US" sz="1800" b="0" i="1">
                                <a:latin typeface="Cambria Math" panose="02040503050406030204" pitchFamily="18" charset="0"/>
                              </a:rPr>
                            </m:ctrlPr>
                          </m:accPr>
                          <m:e>
                            <m:r>
                              <a:rPr lang="en-US" sz="1800" b="0" i="1">
                                <a:latin typeface="Cambria Math" panose="02040503050406030204" pitchFamily="18" charset="0"/>
                                <a:ea typeface="Cambria Math" panose="02040503050406030204" pitchFamily="18" charset="0"/>
                              </a:rPr>
                              <m:t>𝛽</m:t>
                            </m:r>
                          </m:e>
                        </m:acc>
                      </m:e>
                      <m:sub>
                        <m:r>
                          <a:rPr lang="en-US" sz="1800" b="0" i="1">
                            <a:latin typeface="Cambria Math" panose="02040503050406030204" pitchFamily="18" charset="0"/>
                          </a:rPr>
                          <m:t>𝑟𝑖𝑑𝑔𝑒</m:t>
                        </m:r>
                      </m:sub>
                    </m:sSub>
                  </m:oMath>
                </a14:m>
                <a:r>
                  <a:rPr lang="en-US" dirty="0"/>
                  <a:t>: Ridge coefficient estimates</a:t>
                </a:r>
                <a:endParaRPr dirty="0"/>
              </a:p>
            </p:txBody>
          </p:sp>
        </mc:Choice>
        <mc:Fallback xmlns="">
          <p:sp>
            <p:nvSpPr>
              <p:cNvPr id="14" name="TextBox 13">
                <a:extLst>
                  <a:ext uri="{FF2B5EF4-FFF2-40B4-BE49-F238E27FC236}">
                    <a16:creationId xmlns:a16="http://schemas.microsoft.com/office/drawing/2014/main" id="{7B3A19EE-FE5E-7896-A865-BFCD0D2ED18B}"/>
                  </a:ext>
                </a:extLst>
              </p:cNvPr>
              <p:cNvSpPr txBox="1">
                <a:spLocks noRot="1" noChangeAspect="1" noMove="1" noResize="1" noEditPoints="1" noAdjustHandles="1" noChangeArrowheads="1" noChangeShapeType="1" noTextEdit="1"/>
              </p:cNvSpPr>
              <p:nvPr/>
            </p:nvSpPr>
            <p:spPr>
              <a:xfrm>
                <a:off x="4569023" y="1043309"/>
                <a:ext cx="4821381" cy="1359668"/>
              </a:xfrm>
              <a:prstGeom prst="rect">
                <a:avLst/>
              </a:prstGeom>
              <a:blipFill>
                <a:blip r:embed="rId4"/>
                <a:stretch>
                  <a:fillRect l="-526" t="-1852" b="-3704"/>
                </a:stretch>
              </a:blipFill>
            </p:spPr>
            <p:txBody>
              <a:bodyPr/>
              <a:lstStyle/>
              <a:p>
                <a:r>
                  <a:rPr lang="en-CH">
                    <a:noFill/>
                  </a:rPr>
                  <a:t> </a:t>
                </a:r>
              </a:p>
            </p:txBody>
          </p:sp>
        </mc:Fallback>
      </mc:AlternateContent>
      <p:grpSp>
        <p:nvGrpSpPr>
          <p:cNvPr id="5" name="Group 4">
            <a:extLst>
              <a:ext uri="{FF2B5EF4-FFF2-40B4-BE49-F238E27FC236}">
                <a16:creationId xmlns:a16="http://schemas.microsoft.com/office/drawing/2014/main" id="{54567B09-7711-F147-6C3A-C6E942F6ECAB}"/>
              </a:ext>
            </a:extLst>
          </p:cNvPr>
          <p:cNvGrpSpPr/>
          <p:nvPr/>
        </p:nvGrpSpPr>
        <p:grpSpPr>
          <a:xfrm>
            <a:off x="1795549" y="2402977"/>
            <a:ext cx="8386262" cy="3983658"/>
            <a:chOff x="1795549" y="2402977"/>
            <a:chExt cx="8386262" cy="3983658"/>
          </a:xfrm>
        </p:grpSpPr>
        <p:pic>
          <p:nvPicPr>
            <p:cNvPr id="11" name="Picture 10" descr="Diagram, table&#10;&#10;Description automatically generated">
              <a:extLst>
                <a:ext uri="{FF2B5EF4-FFF2-40B4-BE49-F238E27FC236}">
                  <a16:creationId xmlns:a16="http://schemas.microsoft.com/office/drawing/2014/main" id="{6CE34A95-3CF3-DBBC-C02D-2A83FD8C71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549" y="2402977"/>
              <a:ext cx="8386262" cy="3983658"/>
            </a:xfrm>
            <a:prstGeom prst="rect">
              <a:avLst/>
            </a:prstGeom>
          </p:spPr>
        </p:pic>
        <p:pic>
          <p:nvPicPr>
            <p:cNvPr id="4" name="Picture 3">
              <a:extLst>
                <a:ext uri="{FF2B5EF4-FFF2-40B4-BE49-F238E27FC236}">
                  <a16:creationId xmlns:a16="http://schemas.microsoft.com/office/drawing/2014/main" id="{81C87509-AAAD-B28F-6AF6-BCED29F325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2616304" y="4394805"/>
              <a:ext cx="268297" cy="245939"/>
            </a:xfrm>
            <a:prstGeom prst="rect">
              <a:avLst/>
            </a:prstGeom>
          </p:spPr>
        </p:pic>
      </p:grpSp>
      <p:sp>
        <p:nvSpPr>
          <p:cNvPr id="9" name="Title 16">
            <a:extLst>
              <a:ext uri="{FF2B5EF4-FFF2-40B4-BE49-F238E27FC236}">
                <a16:creationId xmlns:a16="http://schemas.microsoft.com/office/drawing/2014/main" id="{F421AA63-3D91-0F52-F216-4B7CE72E74A4}"/>
              </a:ext>
            </a:extLst>
          </p:cNvPr>
          <p:cNvSpPr>
            <a:spLocks noGrp="1"/>
          </p:cNvSpPr>
          <p:nvPr>
            <p:ph type="title"/>
          </p:nvPr>
        </p:nvSpPr>
        <p:spPr>
          <a:xfrm>
            <a:off x="731837" y="260351"/>
            <a:ext cx="10728325" cy="900000"/>
          </a:xfrm>
        </p:spPr>
        <p:txBody>
          <a:bodyPr/>
          <a:lstStyle/>
          <a:p>
            <a:r>
              <a:rPr lang="en-US" b="1" dirty="0">
                <a:solidFill>
                  <a:srgbClr val="C00000"/>
                </a:solidFill>
              </a:rPr>
              <a:t>Defining predictand and predictors for statistical model</a:t>
            </a:r>
            <a:endParaRPr b="1" dirty="0">
              <a:solidFill>
                <a:srgbClr val="C00000"/>
              </a:solidFill>
            </a:endParaRPr>
          </a:p>
        </p:txBody>
      </p:sp>
      <p:sp>
        <p:nvSpPr>
          <p:cNvPr id="3" name="Oval 2">
            <a:extLst>
              <a:ext uri="{FF2B5EF4-FFF2-40B4-BE49-F238E27FC236}">
                <a16:creationId xmlns:a16="http://schemas.microsoft.com/office/drawing/2014/main" id="{C9F0ACDA-452E-AB32-065F-C47E53C748D8}"/>
              </a:ext>
            </a:extLst>
          </p:cNvPr>
          <p:cNvSpPr/>
          <p:nvPr/>
        </p:nvSpPr>
        <p:spPr>
          <a:xfrm>
            <a:off x="2884601" y="3323968"/>
            <a:ext cx="352869" cy="1070837"/>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Rectangle 6">
            <a:extLst>
              <a:ext uri="{FF2B5EF4-FFF2-40B4-BE49-F238E27FC236}">
                <a16:creationId xmlns:a16="http://schemas.microsoft.com/office/drawing/2014/main" id="{20AE35EB-6822-44D8-9FA6-B3EC74C77650}"/>
              </a:ext>
            </a:extLst>
          </p:cNvPr>
          <p:cNvSpPr/>
          <p:nvPr/>
        </p:nvSpPr>
        <p:spPr>
          <a:xfrm>
            <a:off x="3015049" y="5202195"/>
            <a:ext cx="333632" cy="79083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84510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B67CF5A-2C91-F555-C250-B1F453DC97EA}"/>
              </a:ext>
            </a:extLst>
          </p:cNvPr>
          <p:cNvSpPr>
            <a:spLocks noGrp="1"/>
          </p:cNvSpPr>
          <p:nvPr>
            <p:ph type="sldNum" sz="quarter" idx="12"/>
          </p:nvPr>
        </p:nvSpPr>
        <p:spPr/>
        <p:txBody>
          <a:bodyPr/>
          <a:lstStyle/>
          <a:p>
            <a:fld id="{5ACA52AF-F19D-405C-AD5F-7D94B96A5CC3}" type="slidenum">
              <a:rPr lang="de-CH" noProof="0" smtClean="0"/>
              <a:t>18</a:t>
            </a:fld>
            <a:endParaRPr lang="de-CH" noProof="0"/>
          </a:p>
        </p:txBody>
      </p:sp>
      <p:sp>
        <p:nvSpPr>
          <p:cNvPr id="17" name="Title 16">
            <a:extLst>
              <a:ext uri="{FF2B5EF4-FFF2-40B4-BE49-F238E27FC236}">
                <a16:creationId xmlns:a16="http://schemas.microsoft.com/office/drawing/2014/main" id="{4E9676B9-7A41-040D-600E-82D1A4EA19A0}"/>
              </a:ext>
            </a:extLst>
          </p:cNvPr>
          <p:cNvSpPr>
            <a:spLocks noGrp="1"/>
          </p:cNvSpPr>
          <p:nvPr>
            <p:ph type="title"/>
          </p:nvPr>
        </p:nvSpPr>
        <p:spPr/>
        <p:txBody>
          <a:bodyPr/>
          <a:lstStyle/>
          <a:p>
            <a:r>
              <a:rPr lang="en-US" b="1" dirty="0">
                <a:solidFill>
                  <a:srgbClr val="C00000"/>
                </a:solidFill>
              </a:rPr>
              <a:t>”Interpretable” coefficients</a:t>
            </a:r>
            <a:endParaRPr b="1" dirty="0">
              <a:solidFill>
                <a:srgbClr val="C00000"/>
              </a:solidFill>
            </a:endParaRPr>
          </a:p>
        </p:txBody>
      </p:sp>
      <p:pic>
        <p:nvPicPr>
          <p:cNvPr id="2" name="Picture 1">
            <a:extLst>
              <a:ext uri="{FF2B5EF4-FFF2-40B4-BE49-F238E27FC236}">
                <a16:creationId xmlns:a16="http://schemas.microsoft.com/office/drawing/2014/main" id="{D1E2DB53-0A52-DD94-91D1-990B7A8263F5}"/>
              </a:ext>
            </a:extLst>
          </p:cNvPr>
          <p:cNvPicPr>
            <a:picLocks noChangeAspect="1"/>
          </p:cNvPicPr>
          <p:nvPr/>
        </p:nvPicPr>
        <p:blipFill>
          <a:blip r:embed="rId3"/>
          <a:stretch>
            <a:fillRect/>
          </a:stretch>
        </p:blipFill>
        <p:spPr>
          <a:xfrm>
            <a:off x="2006529" y="2030251"/>
            <a:ext cx="8589964" cy="2797498"/>
          </a:xfrm>
          <a:prstGeom prst="rect">
            <a:avLst/>
          </a:prstGeom>
        </p:spPr>
      </p:pic>
    </p:spTree>
    <p:extLst>
      <p:ext uri="{BB962C8B-B14F-4D97-AF65-F5344CB8AC3E}">
        <p14:creationId xmlns:p14="http://schemas.microsoft.com/office/powerpoint/2010/main" val="43113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B67CF5A-2C91-F555-C250-B1F453DC97EA}"/>
              </a:ext>
            </a:extLst>
          </p:cNvPr>
          <p:cNvSpPr>
            <a:spLocks noGrp="1"/>
          </p:cNvSpPr>
          <p:nvPr>
            <p:ph type="sldNum" sz="quarter" idx="12"/>
          </p:nvPr>
        </p:nvSpPr>
        <p:spPr/>
        <p:txBody>
          <a:bodyPr/>
          <a:lstStyle/>
          <a:p>
            <a:fld id="{5ACA52AF-F19D-405C-AD5F-7D94B96A5CC3}" type="slidenum">
              <a:rPr lang="de-CH" noProof="0" smtClean="0"/>
              <a:t>19</a:t>
            </a:fld>
            <a:endParaRPr lang="de-CH" noProof="0"/>
          </a:p>
        </p:txBody>
      </p:sp>
      <p:sp>
        <p:nvSpPr>
          <p:cNvPr id="17" name="Title 16">
            <a:extLst>
              <a:ext uri="{FF2B5EF4-FFF2-40B4-BE49-F238E27FC236}">
                <a16:creationId xmlns:a16="http://schemas.microsoft.com/office/drawing/2014/main" id="{4E9676B9-7A41-040D-600E-82D1A4EA19A0}"/>
              </a:ext>
            </a:extLst>
          </p:cNvPr>
          <p:cNvSpPr>
            <a:spLocks noGrp="1"/>
          </p:cNvSpPr>
          <p:nvPr>
            <p:ph type="title"/>
          </p:nvPr>
        </p:nvSpPr>
        <p:spPr>
          <a:xfrm>
            <a:off x="779032" y="1119528"/>
            <a:ext cx="4891041" cy="886061"/>
          </a:xfrm>
        </p:spPr>
        <p:txBody>
          <a:bodyPr/>
          <a:lstStyle/>
          <a:p>
            <a:r>
              <a:rPr lang="en-US" b="1" dirty="0">
                <a:solidFill>
                  <a:srgbClr val="C00000"/>
                </a:solidFill>
              </a:rPr>
              <a:t>Quantification of obs. PE</a:t>
            </a:r>
            <a:endParaRPr b="1" dirty="0">
              <a:solidFill>
                <a:srgbClr val="C00000"/>
              </a:solidFill>
            </a:endParaRPr>
          </a:p>
        </p:txBody>
      </p:sp>
      <p:pic>
        <p:nvPicPr>
          <p:cNvPr id="2" name="Picture 1">
            <a:extLst>
              <a:ext uri="{FF2B5EF4-FFF2-40B4-BE49-F238E27FC236}">
                <a16:creationId xmlns:a16="http://schemas.microsoft.com/office/drawing/2014/main" id="{0CAEA9DC-A315-303D-34A2-AD81496F9369}"/>
              </a:ext>
            </a:extLst>
          </p:cNvPr>
          <p:cNvPicPr>
            <a:picLocks noChangeAspect="1"/>
          </p:cNvPicPr>
          <p:nvPr/>
        </p:nvPicPr>
        <p:blipFill>
          <a:blip r:embed="rId3"/>
          <a:stretch>
            <a:fillRect/>
          </a:stretch>
        </p:blipFill>
        <p:spPr>
          <a:xfrm>
            <a:off x="381000" y="2005589"/>
            <a:ext cx="5896970" cy="3333908"/>
          </a:xfrm>
          <a:prstGeom prst="rect">
            <a:avLst/>
          </a:prstGeom>
        </p:spPr>
      </p:pic>
      <p:pic>
        <p:nvPicPr>
          <p:cNvPr id="3" name="Picture 2">
            <a:extLst>
              <a:ext uri="{FF2B5EF4-FFF2-40B4-BE49-F238E27FC236}">
                <a16:creationId xmlns:a16="http://schemas.microsoft.com/office/drawing/2014/main" id="{A4032275-4114-EF03-CE39-2AAC21D5FB03}"/>
              </a:ext>
            </a:extLst>
          </p:cNvPr>
          <p:cNvPicPr>
            <a:picLocks noChangeAspect="1"/>
          </p:cNvPicPr>
          <p:nvPr/>
        </p:nvPicPr>
        <p:blipFill>
          <a:blip r:embed="rId4"/>
          <a:stretch>
            <a:fillRect/>
          </a:stretch>
        </p:blipFill>
        <p:spPr>
          <a:xfrm>
            <a:off x="6277969" y="2005589"/>
            <a:ext cx="5677469" cy="3333908"/>
          </a:xfrm>
          <a:prstGeom prst="rect">
            <a:avLst/>
          </a:prstGeom>
        </p:spPr>
      </p:pic>
      <p:sp>
        <p:nvSpPr>
          <p:cNvPr id="5" name="Title 16">
            <a:extLst>
              <a:ext uri="{FF2B5EF4-FFF2-40B4-BE49-F238E27FC236}">
                <a16:creationId xmlns:a16="http://schemas.microsoft.com/office/drawing/2014/main" id="{4774E9B6-0B69-4D4C-38A2-CC78084820CA}"/>
              </a:ext>
            </a:extLst>
          </p:cNvPr>
          <p:cNvSpPr txBox="1">
            <a:spLocks/>
          </p:cNvSpPr>
          <p:nvPr/>
        </p:nvSpPr>
        <p:spPr>
          <a:xfrm>
            <a:off x="6521930" y="1075472"/>
            <a:ext cx="5046252" cy="88606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kern="1200">
                <a:solidFill>
                  <a:schemeClr val="tx1"/>
                </a:solidFill>
                <a:latin typeface="+mj-lt"/>
                <a:ea typeface="+mj-ea"/>
                <a:cs typeface="+mj-cs"/>
              </a:defRPr>
            </a:lvl1pPr>
          </a:lstStyle>
          <a:p>
            <a:r>
              <a:rPr lang="en-US" b="1" dirty="0">
                <a:solidFill>
                  <a:srgbClr val="C00000"/>
                </a:solidFill>
              </a:rPr>
              <a:t>Closure of obs. energy balance</a:t>
            </a:r>
          </a:p>
        </p:txBody>
      </p:sp>
    </p:spTree>
    <p:extLst>
      <p:ext uri="{BB962C8B-B14F-4D97-AF65-F5344CB8AC3E}">
        <p14:creationId xmlns:p14="http://schemas.microsoft.com/office/powerpoint/2010/main" val="10790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 Nino Satellite Image. Image Credit: NOAA National Environmental Satellite, Data, and Information Service (NESDIS)">
            <a:extLst>
              <a:ext uri="{FF2B5EF4-FFF2-40B4-BE49-F238E27FC236}">
                <a16:creationId xmlns:a16="http://schemas.microsoft.com/office/drawing/2014/main" id="{C19FEECB-1801-EF4B-A53E-34B33BDB0A51}"/>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t="6498" b="6498"/>
          <a:stretch>
            <a:fillRect/>
          </a:stretch>
        </p:blipFill>
        <p:spPr bwMode="auto">
          <a:xfrm>
            <a:off x="0" y="880109"/>
            <a:ext cx="12192000" cy="5973081"/>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a:extLst>
              <a:ext uri="{FF2B5EF4-FFF2-40B4-BE49-F238E27FC236}">
                <a16:creationId xmlns:a16="http://schemas.microsoft.com/office/drawing/2014/main" id="{C75A7EC3-C447-4215-A677-579538741819}"/>
              </a:ext>
            </a:extLst>
          </p:cNvPr>
          <p:cNvSpPr>
            <a:spLocks noGrp="1"/>
          </p:cNvSpPr>
          <p:nvPr>
            <p:ph type="ctrTitle"/>
          </p:nvPr>
        </p:nvSpPr>
        <p:spPr>
          <a:xfrm>
            <a:off x="0" y="4431688"/>
            <a:ext cx="7749224" cy="2014832"/>
          </a:xfrm>
          <a:solidFill>
            <a:schemeClr val="accent1">
              <a:lumMod val="75000"/>
            </a:schemeClr>
          </a:solidFill>
        </p:spPr>
        <p:txBody>
          <a:bodyPr/>
          <a:lstStyle/>
          <a:p>
            <a:r>
              <a:rPr lang="de-DE" dirty="0"/>
              <a:t>On </a:t>
            </a:r>
            <a:r>
              <a:rPr lang="de-DE" dirty="0" err="1"/>
              <a:t>the</a:t>
            </a:r>
            <a:r>
              <a:rPr lang="de-DE" dirty="0"/>
              <a:t> </a:t>
            </a:r>
            <a:r>
              <a:rPr lang="de-DE" dirty="0" err="1"/>
              <a:t>pattern</a:t>
            </a:r>
            <a:r>
              <a:rPr lang="de-DE" dirty="0"/>
              <a:t> </a:t>
            </a:r>
            <a:r>
              <a:rPr lang="de-DE" dirty="0" err="1"/>
              <a:t>effect</a:t>
            </a:r>
            <a:r>
              <a:rPr lang="de-DE" dirty="0"/>
              <a:t> and its implications for future warming</a:t>
            </a:r>
            <a:br>
              <a:rPr lang="de-DE" sz="1800" dirty="0"/>
            </a:br>
            <a:br>
              <a:rPr lang="de-DE" sz="1800" dirty="0"/>
            </a:br>
            <a:r>
              <a:rPr lang="de-DE" sz="1800" dirty="0"/>
              <a:t>Gergana Gyuleva</a:t>
            </a:r>
            <a:endParaRPr lang="de-CH" dirty="0"/>
          </a:p>
        </p:txBody>
      </p:sp>
      <p:sp>
        <p:nvSpPr>
          <p:cNvPr id="8" name="Textplatzhalter 7">
            <a:extLst>
              <a:ext uri="{FF2B5EF4-FFF2-40B4-BE49-F238E27FC236}">
                <a16:creationId xmlns:a16="http://schemas.microsoft.com/office/drawing/2014/main" id="{32D17634-64E8-449D-AC96-0B10683890CC}"/>
              </a:ext>
            </a:extLst>
          </p:cNvPr>
          <p:cNvSpPr>
            <a:spLocks noGrp="1"/>
          </p:cNvSpPr>
          <p:nvPr>
            <p:ph type="body" sz="quarter" idx="16"/>
          </p:nvPr>
        </p:nvSpPr>
        <p:spPr>
          <a:xfrm>
            <a:off x="8888143" y="288665"/>
            <a:ext cx="2889659" cy="360000"/>
          </a:xfrm>
        </p:spPr>
        <p:txBody>
          <a:bodyPr/>
          <a:lstStyle/>
          <a:p>
            <a:pPr algn="r"/>
            <a:r>
              <a:rPr lang="de-DE" dirty="0"/>
              <a:t>COPE Project </a:t>
            </a:r>
            <a:r>
              <a:rPr lang="de-DE" dirty="0" err="1"/>
              <a:t>kick-off</a:t>
            </a:r>
            <a:r>
              <a:rPr lang="de-DE" dirty="0"/>
              <a:t> Meeting </a:t>
            </a:r>
          </a:p>
          <a:p>
            <a:pPr algn="r"/>
            <a:r>
              <a:rPr lang="de-DE" dirty="0"/>
              <a:t>4th </a:t>
            </a:r>
            <a:r>
              <a:rPr lang="de-DE" dirty="0" err="1"/>
              <a:t>July</a:t>
            </a:r>
            <a:r>
              <a:rPr lang="de-DE" dirty="0"/>
              <a:t> 2023</a:t>
            </a:r>
          </a:p>
        </p:txBody>
      </p:sp>
      <p:sp>
        <p:nvSpPr>
          <p:cNvPr id="10" name="TextBox 9">
            <a:extLst>
              <a:ext uri="{FF2B5EF4-FFF2-40B4-BE49-F238E27FC236}">
                <a16:creationId xmlns:a16="http://schemas.microsoft.com/office/drawing/2014/main" id="{B9D0045F-7F5A-BC49-8DC3-E426FFC436FA}"/>
              </a:ext>
            </a:extLst>
          </p:cNvPr>
          <p:cNvSpPr txBox="1"/>
          <p:nvPr/>
        </p:nvSpPr>
        <p:spPr>
          <a:xfrm>
            <a:off x="10469615" y="6593458"/>
            <a:ext cx="2616374" cy="269304"/>
          </a:xfrm>
          <a:prstGeom prst="rect">
            <a:avLst/>
          </a:prstGeom>
          <a:noFill/>
        </p:spPr>
        <p:txBody>
          <a:bodyPr wrap="square" rtlCol="0">
            <a:spAutoFit/>
          </a:bodyPr>
          <a:lstStyle/>
          <a:p>
            <a:r>
              <a:rPr lang="en-GB" sz="1150"/>
              <a:t>Image credit: NOAA</a:t>
            </a:r>
            <a:endParaRPr sz="1150"/>
          </a:p>
        </p:txBody>
      </p:sp>
    </p:spTree>
    <p:extLst>
      <p:ext uri="{BB962C8B-B14F-4D97-AF65-F5344CB8AC3E}">
        <p14:creationId xmlns:p14="http://schemas.microsoft.com/office/powerpoint/2010/main" val="2282538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B67CF5A-2C91-F555-C250-B1F453DC97EA}"/>
              </a:ext>
            </a:extLst>
          </p:cNvPr>
          <p:cNvSpPr>
            <a:spLocks noGrp="1"/>
          </p:cNvSpPr>
          <p:nvPr>
            <p:ph type="sldNum" sz="quarter" idx="12"/>
          </p:nvPr>
        </p:nvSpPr>
        <p:spPr/>
        <p:txBody>
          <a:bodyPr/>
          <a:lstStyle/>
          <a:p>
            <a:fld id="{5ACA52AF-F19D-405C-AD5F-7D94B96A5CC3}" type="slidenum">
              <a:rPr lang="de-CH" noProof="0" smtClean="0"/>
              <a:t>20</a:t>
            </a:fld>
            <a:endParaRPr lang="de-CH" noProof="0"/>
          </a:p>
        </p:txBody>
      </p:sp>
      <p:sp>
        <p:nvSpPr>
          <p:cNvPr id="17" name="Title 16">
            <a:extLst>
              <a:ext uri="{FF2B5EF4-FFF2-40B4-BE49-F238E27FC236}">
                <a16:creationId xmlns:a16="http://schemas.microsoft.com/office/drawing/2014/main" id="{4E9676B9-7A41-040D-600E-82D1A4EA19A0}"/>
              </a:ext>
            </a:extLst>
          </p:cNvPr>
          <p:cNvSpPr>
            <a:spLocks noGrp="1"/>
          </p:cNvSpPr>
          <p:nvPr>
            <p:ph type="title"/>
          </p:nvPr>
        </p:nvSpPr>
        <p:spPr/>
        <p:txBody>
          <a:bodyPr/>
          <a:lstStyle/>
          <a:p>
            <a:r>
              <a:rPr lang="en-US" b="1" dirty="0">
                <a:solidFill>
                  <a:srgbClr val="C00000"/>
                </a:solidFill>
              </a:rPr>
              <a:t>KEY RESULT: Detection of 1975-2014 trend in observed PE</a:t>
            </a:r>
            <a:endParaRPr b="1" dirty="0">
              <a:solidFill>
                <a:srgbClr val="C00000"/>
              </a:solidFill>
            </a:endParaRPr>
          </a:p>
        </p:txBody>
      </p:sp>
      <p:pic>
        <p:nvPicPr>
          <p:cNvPr id="4" name="Picture 3">
            <a:extLst>
              <a:ext uri="{FF2B5EF4-FFF2-40B4-BE49-F238E27FC236}">
                <a16:creationId xmlns:a16="http://schemas.microsoft.com/office/drawing/2014/main" id="{461D4C7F-B13D-FB72-7939-5E4CFD979EA9}"/>
              </a:ext>
            </a:extLst>
          </p:cNvPr>
          <p:cNvPicPr>
            <a:picLocks noChangeAspect="1"/>
          </p:cNvPicPr>
          <p:nvPr/>
        </p:nvPicPr>
        <p:blipFill>
          <a:blip r:embed="rId3"/>
          <a:stretch>
            <a:fillRect/>
          </a:stretch>
        </p:blipFill>
        <p:spPr>
          <a:xfrm>
            <a:off x="134449" y="1310185"/>
            <a:ext cx="2416437" cy="1366156"/>
          </a:xfrm>
          <a:prstGeom prst="rect">
            <a:avLst/>
          </a:prstGeom>
        </p:spPr>
      </p:pic>
      <p:pic>
        <p:nvPicPr>
          <p:cNvPr id="5" name="Picture 4">
            <a:extLst>
              <a:ext uri="{FF2B5EF4-FFF2-40B4-BE49-F238E27FC236}">
                <a16:creationId xmlns:a16="http://schemas.microsoft.com/office/drawing/2014/main" id="{47EA7AB6-EDA7-6B03-EED5-035C86D26CF6}"/>
              </a:ext>
            </a:extLst>
          </p:cNvPr>
          <p:cNvPicPr>
            <a:picLocks noChangeAspect="1"/>
          </p:cNvPicPr>
          <p:nvPr/>
        </p:nvPicPr>
        <p:blipFill>
          <a:blip r:embed="rId4"/>
          <a:stretch>
            <a:fillRect/>
          </a:stretch>
        </p:blipFill>
        <p:spPr>
          <a:xfrm>
            <a:off x="2550886" y="1829649"/>
            <a:ext cx="7366000" cy="4318000"/>
          </a:xfrm>
          <a:prstGeom prst="rect">
            <a:avLst/>
          </a:prstGeom>
        </p:spPr>
      </p:pic>
      <p:sp>
        <p:nvSpPr>
          <p:cNvPr id="10" name="TextBox 9">
            <a:extLst>
              <a:ext uri="{FF2B5EF4-FFF2-40B4-BE49-F238E27FC236}">
                <a16:creationId xmlns:a16="http://schemas.microsoft.com/office/drawing/2014/main" id="{D293893F-A8B9-99C8-F3C4-0053C3D6B1E8}"/>
              </a:ext>
            </a:extLst>
          </p:cNvPr>
          <p:cNvSpPr txBox="1"/>
          <p:nvPr/>
        </p:nvSpPr>
        <p:spPr>
          <a:xfrm>
            <a:off x="3002507" y="1160351"/>
            <a:ext cx="7929350" cy="646331"/>
          </a:xfrm>
          <a:prstGeom prst="rect">
            <a:avLst/>
          </a:prstGeom>
          <a:noFill/>
        </p:spPr>
        <p:txBody>
          <a:bodyPr wrap="square" rtlCol="0">
            <a:spAutoFit/>
          </a:bodyPr>
          <a:lstStyle/>
          <a:p>
            <a:r>
              <a:rPr lang="en-CH" dirty="0"/>
              <a:t>Distribution of all 40-year trends in PE derived from SSTs from </a:t>
            </a:r>
            <a:r>
              <a:rPr lang="en-CH" i="1" dirty="0"/>
              <a:t>historical</a:t>
            </a:r>
            <a:r>
              <a:rPr lang="en-CH" dirty="0"/>
              <a:t> and </a:t>
            </a:r>
            <a:r>
              <a:rPr lang="en-CH" i="1" dirty="0"/>
              <a:t>piControl</a:t>
            </a:r>
            <a:r>
              <a:rPr lang="en-CH" dirty="0"/>
              <a:t> simulations</a:t>
            </a:r>
          </a:p>
        </p:txBody>
      </p:sp>
      <p:cxnSp>
        <p:nvCxnSpPr>
          <p:cNvPr id="16" name="Straight Arrow Connector 15">
            <a:extLst>
              <a:ext uri="{FF2B5EF4-FFF2-40B4-BE49-F238E27FC236}">
                <a16:creationId xmlns:a16="http://schemas.microsoft.com/office/drawing/2014/main" id="{16FD6418-7794-EB3C-9908-BF787A33E30A}"/>
              </a:ext>
            </a:extLst>
          </p:cNvPr>
          <p:cNvCxnSpPr>
            <a:cxnSpLocks/>
          </p:cNvCxnSpPr>
          <p:nvPr/>
        </p:nvCxnSpPr>
        <p:spPr>
          <a:xfrm>
            <a:off x="2275114" y="2210937"/>
            <a:ext cx="2597137" cy="2047164"/>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672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757BF2-5EC6-42D6-9F04-4237E99FD6E5}"/>
              </a:ext>
            </a:extLst>
          </p:cNvPr>
          <p:cNvSpPr>
            <a:spLocks noGrp="1"/>
          </p:cNvSpPr>
          <p:nvPr>
            <p:ph type="title"/>
          </p:nvPr>
        </p:nvSpPr>
        <p:spPr/>
        <p:txBody>
          <a:bodyPr/>
          <a:lstStyle/>
          <a:p>
            <a:r>
              <a:rPr lang="de-CH" dirty="0"/>
              <a:t>Next </a:t>
            </a:r>
            <a:r>
              <a:rPr lang="de-CH" dirty="0" err="1"/>
              <a:t>steps</a:t>
            </a:r>
            <a:r>
              <a:rPr lang="de-CH" dirty="0"/>
              <a:t>…</a:t>
            </a:r>
          </a:p>
        </p:txBody>
      </p:sp>
      <p:sp>
        <p:nvSpPr>
          <p:cNvPr id="5" name="Foliennummernplatzhalter 4">
            <a:extLst>
              <a:ext uri="{FF2B5EF4-FFF2-40B4-BE49-F238E27FC236}">
                <a16:creationId xmlns:a16="http://schemas.microsoft.com/office/drawing/2014/main" id="{3DB16F61-62BA-4FA3-89CE-2F599E6DE0EF}"/>
              </a:ext>
            </a:extLst>
          </p:cNvPr>
          <p:cNvSpPr>
            <a:spLocks noGrp="1"/>
          </p:cNvSpPr>
          <p:nvPr>
            <p:ph type="sldNum" sz="quarter" idx="12"/>
          </p:nvPr>
        </p:nvSpPr>
        <p:spPr/>
        <p:txBody>
          <a:bodyPr/>
          <a:lstStyle/>
          <a:p>
            <a:fld id="{5ACA52AF-F19D-405C-AD5F-7D94B96A5CC3}" type="slidenum">
              <a:rPr lang="de-CH" noProof="0" smtClean="0"/>
              <a:pPr/>
              <a:t>21</a:t>
            </a:fld>
            <a:endParaRPr lang="de-CH" noProof="0"/>
          </a:p>
        </p:txBody>
      </p:sp>
      <p:sp>
        <p:nvSpPr>
          <p:cNvPr id="6" name="TextBox 5">
            <a:extLst>
              <a:ext uri="{FF2B5EF4-FFF2-40B4-BE49-F238E27FC236}">
                <a16:creationId xmlns:a16="http://schemas.microsoft.com/office/drawing/2014/main" id="{D6BCE58E-13C8-1648-A23A-4070B27A12F3}"/>
              </a:ext>
            </a:extLst>
          </p:cNvPr>
          <p:cNvSpPr txBox="1"/>
          <p:nvPr/>
        </p:nvSpPr>
        <p:spPr>
          <a:xfrm>
            <a:off x="1308295" y="6569612"/>
            <a:ext cx="184731" cy="369332"/>
          </a:xfrm>
          <a:prstGeom prst="rect">
            <a:avLst/>
          </a:prstGeom>
          <a:noFill/>
        </p:spPr>
        <p:txBody>
          <a:bodyPr wrap="none" rtlCol="0">
            <a:spAutoFit/>
          </a:bodyPr>
          <a:lstStyle/>
          <a:p>
            <a:endParaRPr/>
          </a:p>
        </p:txBody>
      </p:sp>
    </p:spTree>
    <p:extLst>
      <p:ext uri="{BB962C8B-B14F-4D97-AF65-F5344CB8AC3E}">
        <p14:creationId xmlns:p14="http://schemas.microsoft.com/office/powerpoint/2010/main" val="3188708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4B87811-FC1D-158D-88C4-CE32D0042A0B}"/>
              </a:ext>
            </a:extLst>
          </p:cNvPr>
          <p:cNvSpPr>
            <a:spLocks noGrp="1"/>
          </p:cNvSpPr>
          <p:nvPr>
            <p:ph type="dt" sz="half" idx="10"/>
          </p:nvPr>
        </p:nvSpPr>
        <p:spPr/>
        <p:txBody>
          <a:bodyPr/>
          <a:lstStyle/>
          <a:p>
            <a:fld id="{360162FC-E8FF-4D52-8F53-8F2A2A3AD348}" type="datetime1">
              <a:rPr lang="de-CH" noProof="0" smtClean="0"/>
              <a:t>12.07.23</a:t>
            </a:fld>
            <a:endParaRPr lang="de-CH" noProof="0"/>
          </a:p>
        </p:txBody>
      </p:sp>
      <p:sp>
        <p:nvSpPr>
          <p:cNvPr id="5" name="Footer Placeholder 4">
            <a:extLst>
              <a:ext uri="{FF2B5EF4-FFF2-40B4-BE49-F238E27FC236}">
                <a16:creationId xmlns:a16="http://schemas.microsoft.com/office/drawing/2014/main" id="{92C113B4-B8F0-A561-11A6-8E130DD135F8}"/>
              </a:ext>
            </a:extLst>
          </p:cNvPr>
          <p:cNvSpPr>
            <a:spLocks noGrp="1"/>
          </p:cNvSpPr>
          <p:nvPr>
            <p:ph type="ftr" sz="quarter" idx="11"/>
          </p:nvPr>
        </p:nvSpPr>
        <p:spPr/>
        <p:txBody>
          <a:bodyPr/>
          <a:lstStyle/>
          <a:p>
            <a:r>
              <a:rPr lang="de-DE" noProof="0"/>
              <a:t>Organisationseinheit verbal – STRENG VERTRAULICH</a:t>
            </a:r>
            <a:endParaRPr lang="de-CH" noProof="0" dirty="0"/>
          </a:p>
        </p:txBody>
      </p:sp>
      <p:sp>
        <p:nvSpPr>
          <p:cNvPr id="6" name="Slide Number Placeholder 5">
            <a:extLst>
              <a:ext uri="{FF2B5EF4-FFF2-40B4-BE49-F238E27FC236}">
                <a16:creationId xmlns:a16="http://schemas.microsoft.com/office/drawing/2014/main" id="{5C018F7D-FC3C-2B8D-8E57-0A2852663E20}"/>
              </a:ext>
            </a:extLst>
          </p:cNvPr>
          <p:cNvSpPr>
            <a:spLocks noGrp="1"/>
          </p:cNvSpPr>
          <p:nvPr>
            <p:ph type="sldNum" sz="quarter" idx="12"/>
          </p:nvPr>
        </p:nvSpPr>
        <p:spPr/>
        <p:txBody>
          <a:bodyPr/>
          <a:lstStyle/>
          <a:p>
            <a:fld id="{5ACA52AF-F19D-405C-AD5F-7D94B96A5CC3}" type="slidenum">
              <a:rPr lang="de-CH" noProof="0" smtClean="0"/>
              <a:t>22</a:t>
            </a:fld>
            <a:endParaRPr lang="de-CH" noProof="0"/>
          </a:p>
        </p:txBody>
      </p:sp>
      <p:sp>
        <p:nvSpPr>
          <p:cNvPr id="7" name="Title 16">
            <a:extLst>
              <a:ext uri="{FF2B5EF4-FFF2-40B4-BE49-F238E27FC236}">
                <a16:creationId xmlns:a16="http://schemas.microsoft.com/office/drawing/2014/main" id="{07342206-7898-EA67-7094-76FCAC61D1ED}"/>
              </a:ext>
            </a:extLst>
          </p:cNvPr>
          <p:cNvSpPr>
            <a:spLocks noGrp="1"/>
          </p:cNvSpPr>
          <p:nvPr>
            <p:ph type="title"/>
          </p:nvPr>
        </p:nvSpPr>
        <p:spPr>
          <a:xfrm>
            <a:off x="731837" y="260351"/>
            <a:ext cx="10728325" cy="900000"/>
          </a:xfrm>
        </p:spPr>
        <p:txBody>
          <a:bodyPr/>
          <a:lstStyle/>
          <a:p>
            <a:r>
              <a:rPr lang="en-US" b="1" dirty="0">
                <a:solidFill>
                  <a:srgbClr val="C00000"/>
                </a:solidFill>
              </a:rPr>
              <a:t>Finding characteristic patterns corresponding to characteristic timescales</a:t>
            </a:r>
            <a:endParaRPr b="1" dirty="0">
              <a:solidFill>
                <a:srgbClr val="C00000"/>
              </a:solidFill>
            </a:endParaRPr>
          </a:p>
        </p:txBody>
      </p:sp>
      <p:sp>
        <p:nvSpPr>
          <p:cNvPr id="8" name="TextBox 7">
            <a:extLst>
              <a:ext uri="{FF2B5EF4-FFF2-40B4-BE49-F238E27FC236}">
                <a16:creationId xmlns:a16="http://schemas.microsoft.com/office/drawing/2014/main" id="{BDB30E34-196D-36C5-B43D-DCD3D659E7BE}"/>
              </a:ext>
            </a:extLst>
          </p:cNvPr>
          <p:cNvSpPr txBox="1"/>
          <p:nvPr/>
        </p:nvSpPr>
        <p:spPr>
          <a:xfrm>
            <a:off x="907024" y="1160351"/>
            <a:ext cx="9566667" cy="5355312"/>
          </a:xfrm>
          <a:prstGeom prst="rect">
            <a:avLst/>
          </a:prstGeom>
          <a:noFill/>
        </p:spPr>
        <p:txBody>
          <a:bodyPr wrap="square" rtlCol="0">
            <a:spAutoFit/>
          </a:bodyPr>
          <a:lstStyle/>
          <a:p>
            <a:r>
              <a:rPr lang="en-CH" dirty="0"/>
              <a:t>Can we find patterns corresponding to characteristic timescales?</a:t>
            </a:r>
          </a:p>
          <a:p>
            <a:endParaRPr lang="en-CH" dirty="0"/>
          </a:p>
          <a:p>
            <a:endParaRPr lang="en-CH" dirty="0"/>
          </a:p>
          <a:p>
            <a:r>
              <a:rPr lang="en-CH" dirty="0"/>
              <a:t>IDEA:</a:t>
            </a:r>
            <a:r>
              <a:rPr lang="el-GR" dirty="0"/>
              <a:t> </a:t>
            </a:r>
            <a:r>
              <a:rPr lang="en-US" dirty="0"/>
              <a:t>For each time-step we can decompose the true pattern into characteristic timescale patterns</a:t>
            </a:r>
            <a:endParaRPr lang="el-GR" dirty="0"/>
          </a:p>
          <a:p>
            <a:endParaRPr lang="en-CH" dirty="0"/>
          </a:p>
          <a:p>
            <a:r>
              <a:rPr lang="en-CH" dirty="0"/>
              <a:t>Full pattern</a:t>
            </a:r>
            <a:r>
              <a:rPr lang="el-GR" dirty="0"/>
              <a:t> </a:t>
            </a:r>
            <a:r>
              <a:rPr lang="en-CH" dirty="0"/>
              <a:t>    =       </a:t>
            </a:r>
            <a:r>
              <a:rPr lang="en-US" dirty="0"/>
              <a:t>a * Slow response pattern     +      b* Fast Response pattern   +    </a:t>
            </a:r>
            <a:r>
              <a:rPr lang="el-GR" dirty="0"/>
              <a:t>ε</a:t>
            </a:r>
            <a:endParaRPr lang="en-US" dirty="0"/>
          </a:p>
          <a:p>
            <a:endParaRPr lang="en-US" dirty="0"/>
          </a:p>
          <a:p>
            <a:endParaRPr lang="en-US" dirty="0"/>
          </a:p>
          <a:p>
            <a:endParaRPr lang="en-US" dirty="0"/>
          </a:p>
          <a:p>
            <a:endParaRPr lang="en-US" dirty="0"/>
          </a:p>
          <a:p>
            <a:endParaRPr lang="en-US" dirty="0"/>
          </a:p>
          <a:p>
            <a:endParaRPr lang="en-US" dirty="0"/>
          </a:p>
          <a:p>
            <a:r>
              <a:rPr lang="en-US" dirty="0"/>
              <a:t>?</a:t>
            </a:r>
          </a:p>
          <a:p>
            <a:pPr marL="285750" indent="-285750">
              <a:buFontTx/>
              <a:buChar char="-"/>
            </a:pPr>
            <a:r>
              <a:rPr lang="en-US" dirty="0">
                <a:solidFill>
                  <a:schemeClr val="tx1">
                    <a:lumMod val="50000"/>
                    <a:lumOff val="50000"/>
                  </a:schemeClr>
                </a:solidFill>
              </a:rPr>
              <a:t>Empirical Mode Decomposition, but using the pattern</a:t>
            </a:r>
          </a:p>
          <a:p>
            <a:pPr marL="285750" indent="-285750">
              <a:buFontTx/>
              <a:buChar char="-"/>
            </a:pPr>
            <a:r>
              <a:rPr lang="en-US" dirty="0">
                <a:solidFill>
                  <a:schemeClr val="tx1">
                    <a:lumMod val="50000"/>
                    <a:lumOff val="50000"/>
                  </a:schemeClr>
                </a:solidFill>
              </a:rPr>
              <a:t>Discriminant analysis</a:t>
            </a:r>
          </a:p>
          <a:p>
            <a:pPr marL="285750" indent="-285750">
              <a:buFontTx/>
              <a:buChar char="-"/>
            </a:pPr>
            <a:r>
              <a:rPr lang="en-US" dirty="0">
                <a:solidFill>
                  <a:schemeClr val="tx1">
                    <a:lumMod val="50000"/>
                    <a:lumOff val="50000"/>
                  </a:schemeClr>
                </a:solidFill>
              </a:rPr>
              <a:t>PCA adapted in a way to suit our problem..</a:t>
            </a:r>
          </a:p>
          <a:p>
            <a:pPr marL="285750" indent="-285750">
              <a:buFontTx/>
              <a:buChar char="-"/>
            </a:pPr>
            <a:r>
              <a:rPr lang="en-US" dirty="0">
                <a:solidFill>
                  <a:schemeClr val="tx1">
                    <a:lumMod val="50000"/>
                    <a:lumOff val="50000"/>
                  </a:schemeClr>
                </a:solidFill>
              </a:rPr>
              <a:t>Other non-linear methods?</a:t>
            </a:r>
          </a:p>
          <a:p>
            <a:endParaRPr lang="en-CH" dirty="0"/>
          </a:p>
        </p:txBody>
      </p:sp>
      <p:sp>
        <p:nvSpPr>
          <p:cNvPr id="9" name="Rectangle 8">
            <a:extLst>
              <a:ext uri="{FF2B5EF4-FFF2-40B4-BE49-F238E27FC236}">
                <a16:creationId xmlns:a16="http://schemas.microsoft.com/office/drawing/2014/main" id="{116CAFAE-81F7-A78F-FE1F-4180092166A3}"/>
              </a:ext>
            </a:extLst>
          </p:cNvPr>
          <p:cNvSpPr/>
          <p:nvPr/>
        </p:nvSpPr>
        <p:spPr>
          <a:xfrm>
            <a:off x="907024" y="3176142"/>
            <a:ext cx="1264675" cy="915534"/>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t>FULL</a:t>
            </a:r>
          </a:p>
        </p:txBody>
      </p:sp>
      <p:sp>
        <p:nvSpPr>
          <p:cNvPr id="10" name="Rectangle 9">
            <a:extLst>
              <a:ext uri="{FF2B5EF4-FFF2-40B4-BE49-F238E27FC236}">
                <a16:creationId xmlns:a16="http://schemas.microsoft.com/office/drawing/2014/main" id="{35633B93-230F-C02B-D73A-CFC5220C938F}"/>
              </a:ext>
            </a:extLst>
          </p:cNvPr>
          <p:cNvSpPr/>
          <p:nvPr/>
        </p:nvSpPr>
        <p:spPr>
          <a:xfrm>
            <a:off x="3726321" y="3228110"/>
            <a:ext cx="1264675" cy="915534"/>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t>SLOW</a:t>
            </a:r>
          </a:p>
        </p:txBody>
      </p:sp>
      <p:sp>
        <p:nvSpPr>
          <p:cNvPr id="12" name="Rectangle 11">
            <a:extLst>
              <a:ext uri="{FF2B5EF4-FFF2-40B4-BE49-F238E27FC236}">
                <a16:creationId xmlns:a16="http://schemas.microsoft.com/office/drawing/2014/main" id="{8239BE9E-052B-4A39-2254-42E27D52B997}"/>
              </a:ext>
            </a:extLst>
          </p:cNvPr>
          <p:cNvSpPr/>
          <p:nvPr/>
        </p:nvSpPr>
        <p:spPr>
          <a:xfrm>
            <a:off x="7201006" y="3218274"/>
            <a:ext cx="1264675" cy="91553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t>FAST</a:t>
            </a:r>
          </a:p>
        </p:txBody>
      </p:sp>
    </p:spTree>
    <p:extLst>
      <p:ext uri="{BB962C8B-B14F-4D97-AF65-F5344CB8AC3E}">
        <p14:creationId xmlns:p14="http://schemas.microsoft.com/office/powerpoint/2010/main" val="2489127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FE22A1-56F7-4FF9-8A90-D307E67331DC}"/>
              </a:ext>
            </a:extLst>
          </p:cNvPr>
          <p:cNvSpPr>
            <a:spLocks noGrp="1"/>
          </p:cNvSpPr>
          <p:nvPr>
            <p:ph type="title"/>
          </p:nvPr>
        </p:nvSpPr>
        <p:spPr/>
        <p:txBody>
          <a:bodyPr/>
          <a:lstStyle/>
          <a:p>
            <a:r>
              <a:rPr lang="de-DE" dirty="0"/>
              <a:t>References</a:t>
            </a:r>
            <a:endParaRPr lang="de-CH" dirty="0"/>
          </a:p>
        </p:txBody>
      </p:sp>
      <p:sp>
        <p:nvSpPr>
          <p:cNvPr id="3" name="Inhaltsplatzhalter 2">
            <a:extLst>
              <a:ext uri="{FF2B5EF4-FFF2-40B4-BE49-F238E27FC236}">
                <a16:creationId xmlns:a16="http://schemas.microsoft.com/office/drawing/2014/main" id="{56BD7DC3-17C3-4B09-9D8E-F143A82B205E}"/>
              </a:ext>
            </a:extLst>
          </p:cNvPr>
          <p:cNvSpPr>
            <a:spLocks noGrp="1"/>
          </p:cNvSpPr>
          <p:nvPr>
            <p:ph idx="1"/>
          </p:nvPr>
        </p:nvSpPr>
        <p:spPr>
          <a:xfrm>
            <a:off x="731837" y="777922"/>
            <a:ext cx="11046181" cy="4981433"/>
          </a:xfrm>
        </p:spPr>
        <p:txBody>
          <a:bodyPr/>
          <a:lstStyle/>
          <a:p>
            <a:pPr marL="0" indent="0">
              <a:buNone/>
            </a:pPr>
            <a:r>
              <a:rPr lang="de-DE" b="1" dirty="0"/>
              <a:t>Direct references</a:t>
            </a:r>
          </a:p>
          <a:p>
            <a:pPr marL="0" indent="-457200">
              <a:buNone/>
            </a:pPr>
            <a:r>
              <a:rPr lang="en-GB" sz="1400" dirty="0"/>
              <a:t>Coats, S., </a:t>
            </a:r>
            <a:r>
              <a:rPr lang="en-GB" sz="1400" dirty="0" err="1"/>
              <a:t>Karnauskas</a:t>
            </a:r>
            <a:r>
              <a:rPr lang="en-GB" sz="1400" dirty="0"/>
              <a:t>, K. (2017). Are simulated and observed twentieth century tropical Pacific sea surface 	temperature trends </a:t>
            </a:r>
            <a:r>
              <a:rPr lang="en-GB" sz="1400" dirty="0" err="1"/>
              <a:t>signi</a:t>
            </a:r>
            <a:r>
              <a:rPr lang="en-GB" sz="1400" dirty="0"/>
              <a:t> cant relative to internal variability?" In: </a:t>
            </a:r>
            <a:r>
              <a:rPr lang="en-GB" sz="1400" i="1" dirty="0"/>
              <a:t>Geophysical Research Letters 	</a:t>
            </a:r>
            <a:r>
              <a:rPr lang="en-GB" sz="1400" dirty="0"/>
              <a:t>44.19, pp. 9928-9937.</a:t>
            </a:r>
          </a:p>
          <a:p>
            <a:pPr marL="0" indent="-457200">
              <a:buNone/>
            </a:pPr>
            <a:r>
              <a:rPr lang="en-GB" sz="1400" b="0" i="0" dirty="0">
                <a:solidFill>
                  <a:srgbClr val="222222"/>
                </a:solidFill>
                <a:effectLst/>
                <a:latin typeface="Arial" panose="020B0604020202020204" pitchFamily="34" charset="0"/>
              </a:rPr>
              <a:t>Gregory, J., Ingram, W.J., Palmer, M.A., Jones, G.S., Stott, P.A., Thorpe, R.B., Lowe, J.A., Johns, T.C. and Williams, K.D., 2004. A new method for diagnosing radiative forcing and climate sensitivity. </a:t>
            </a:r>
            <a:r>
              <a:rPr lang="en-GB" sz="1400" b="0" i="1" dirty="0">
                <a:solidFill>
                  <a:srgbClr val="222222"/>
                </a:solidFill>
                <a:effectLst/>
                <a:latin typeface="Arial" panose="020B0604020202020204" pitchFamily="34" charset="0"/>
              </a:rPr>
              <a:t>Geophysical research letters</a:t>
            </a:r>
            <a:r>
              <a:rPr lang="en-GB" sz="1400" b="0" i="0" dirty="0">
                <a:solidFill>
                  <a:srgbClr val="222222"/>
                </a:solidFill>
                <a:effectLst/>
                <a:latin typeface="Arial" panose="020B0604020202020204" pitchFamily="34" charset="0"/>
              </a:rPr>
              <a:t>, </a:t>
            </a:r>
            <a:r>
              <a:rPr lang="en-GB" sz="1400" b="0" i="1" dirty="0">
                <a:solidFill>
                  <a:srgbClr val="222222"/>
                </a:solidFill>
                <a:effectLst/>
                <a:latin typeface="Arial" panose="020B0604020202020204" pitchFamily="34" charset="0"/>
              </a:rPr>
              <a:t>31</a:t>
            </a:r>
            <a:r>
              <a:rPr lang="en-GB" sz="1400" b="0" i="0" dirty="0">
                <a:solidFill>
                  <a:srgbClr val="222222"/>
                </a:solidFill>
                <a:effectLst/>
                <a:latin typeface="Arial" panose="020B0604020202020204" pitchFamily="34" charset="0"/>
              </a:rPr>
              <a:t>(3).</a:t>
            </a:r>
          </a:p>
          <a:p>
            <a:pPr marL="0" indent="-457200">
              <a:buNone/>
            </a:pPr>
            <a:r>
              <a:rPr lang="en-GB" sz="1400" dirty="0" err="1"/>
              <a:t>Meehl</a:t>
            </a:r>
            <a:r>
              <a:rPr lang="en-GB" sz="1400" dirty="0"/>
              <a:t>, G. A., Senior, C. A., Eyring, V., </a:t>
            </a:r>
            <a:r>
              <a:rPr lang="en-GB" sz="1400" dirty="0" err="1"/>
              <a:t>Flato</a:t>
            </a:r>
            <a:r>
              <a:rPr lang="en-GB" sz="1400" dirty="0"/>
              <a:t>, G., </a:t>
            </a:r>
            <a:r>
              <a:rPr lang="en-GB" sz="1400" dirty="0" err="1"/>
              <a:t>Lamarque</a:t>
            </a:r>
            <a:r>
              <a:rPr lang="en-GB" sz="1400" dirty="0"/>
              <a:t>, J.-F., </a:t>
            </a:r>
            <a:r>
              <a:rPr lang="en-GB" sz="1400" dirty="0" err="1"/>
              <a:t>Stou</a:t>
            </a:r>
            <a:r>
              <a:rPr lang="en-GB" sz="1400" dirty="0"/>
              <a:t> er, R. J., Taylor, K. E., </a:t>
            </a:r>
            <a:r>
              <a:rPr lang="en-GB" sz="1400" dirty="0" err="1"/>
              <a:t>Schlund</a:t>
            </a:r>
            <a:r>
              <a:rPr lang="en-GB" sz="1400" dirty="0"/>
              <a:t>, M. 	(2020). Context for interpreting equilibrium climate sensitivity and transient climate response from 	the CMIP6 Earth system models". In: </a:t>
            </a:r>
            <a:r>
              <a:rPr lang="en-GB" sz="1400" i="1" dirty="0"/>
              <a:t>Science Advances </a:t>
            </a:r>
            <a:r>
              <a:rPr lang="en-GB" sz="1400" dirty="0"/>
              <a:t>6.26, eaba1981.</a:t>
            </a:r>
          </a:p>
          <a:p>
            <a:pPr marL="0" indent="-457200">
              <a:buNone/>
            </a:pPr>
            <a:r>
              <a:rPr lang="en-GB" sz="1400" b="0" i="0" dirty="0" err="1">
                <a:solidFill>
                  <a:srgbClr val="222222"/>
                </a:solidFill>
                <a:effectLst/>
                <a:latin typeface="Arial" panose="020B0604020202020204" pitchFamily="34" charset="0"/>
              </a:rPr>
              <a:t>Maraun</a:t>
            </a:r>
            <a:r>
              <a:rPr lang="en-GB" sz="1400" b="0" i="0" dirty="0">
                <a:solidFill>
                  <a:srgbClr val="222222"/>
                </a:solidFill>
                <a:effectLst/>
                <a:latin typeface="Arial" panose="020B0604020202020204" pitchFamily="34" charset="0"/>
              </a:rPr>
              <a:t>, Douglas. "The Challenge of Providing Information About Regional Climate Change." </a:t>
            </a:r>
            <a:r>
              <a:rPr lang="en-GB" sz="1400" b="0" i="1" dirty="0">
                <a:solidFill>
                  <a:srgbClr val="222222"/>
                </a:solidFill>
                <a:effectLst/>
                <a:latin typeface="Arial" panose="020B0604020202020204" pitchFamily="34" charset="0"/>
              </a:rPr>
              <a:t>Shaping Tomorrow Today–SDGs from multiple perspectives</a:t>
            </a:r>
            <a:r>
              <a:rPr lang="en-GB" sz="1400" b="0" i="0" dirty="0">
                <a:solidFill>
                  <a:srgbClr val="222222"/>
                </a:solidFill>
                <a:effectLst/>
                <a:latin typeface="Arial" panose="020B0604020202020204" pitchFamily="34" charset="0"/>
              </a:rPr>
              <a:t>. Wiesbaden: Springer </a:t>
            </a:r>
            <a:r>
              <a:rPr lang="en-GB" sz="1400" b="0" i="0" dirty="0" err="1">
                <a:solidFill>
                  <a:srgbClr val="222222"/>
                </a:solidFill>
                <a:effectLst/>
                <a:latin typeface="Arial" panose="020B0604020202020204" pitchFamily="34" charset="0"/>
              </a:rPr>
              <a:t>Fachmedien</a:t>
            </a:r>
            <a:r>
              <a:rPr lang="en-GB" sz="1400" b="0" i="0" dirty="0">
                <a:solidFill>
                  <a:srgbClr val="222222"/>
                </a:solidFill>
                <a:effectLst/>
                <a:latin typeface="Arial" panose="020B0604020202020204" pitchFamily="34" charset="0"/>
              </a:rPr>
              <a:t> Wiesbaden, 2023. 15-46.</a:t>
            </a:r>
            <a:endParaRPr lang="en-GB" sz="1400" dirty="0"/>
          </a:p>
          <a:p>
            <a:pPr marL="0" indent="-457200">
              <a:buNone/>
            </a:pPr>
            <a:r>
              <a:rPr lang="en-GB" sz="1400" b="0" i="0" dirty="0" err="1">
                <a:solidFill>
                  <a:srgbClr val="222222"/>
                </a:solidFill>
                <a:effectLst/>
                <a:latin typeface="Arial" panose="020B0604020202020204" pitchFamily="34" charset="0"/>
              </a:rPr>
              <a:t>Nijsse</a:t>
            </a:r>
            <a:r>
              <a:rPr lang="en-GB" sz="1400" b="0" i="0" dirty="0">
                <a:solidFill>
                  <a:srgbClr val="222222"/>
                </a:solidFill>
                <a:effectLst/>
                <a:latin typeface="Arial" panose="020B0604020202020204" pitchFamily="34" charset="0"/>
              </a:rPr>
              <a:t>, F.J., Cox, P.M. and Williamson, M.S., 2020. Emergent constraints on transient climate response (TCR) and equilibrium climate sensitivity (ECS) from historical warming in CMIP5 and CMIP6 models. </a:t>
            </a:r>
            <a:r>
              <a:rPr lang="en-GB" sz="1400" b="0" i="1" dirty="0">
                <a:solidFill>
                  <a:srgbClr val="222222"/>
                </a:solidFill>
                <a:effectLst/>
                <a:latin typeface="Arial" panose="020B0604020202020204" pitchFamily="34" charset="0"/>
              </a:rPr>
              <a:t>Earth System Dynamics</a:t>
            </a:r>
            <a:r>
              <a:rPr lang="en-GB" sz="1400" b="0" i="0" dirty="0">
                <a:solidFill>
                  <a:srgbClr val="222222"/>
                </a:solidFill>
                <a:effectLst/>
                <a:latin typeface="Arial" panose="020B0604020202020204" pitchFamily="34" charset="0"/>
              </a:rPr>
              <a:t>, </a:t>
            </a:r>
            <a:r>
              <a:rPr lang="en-GB" sz="1400" b="0" i="1" dirty="0">
                <a:solidFill>
                  <a:srgbClr val="222222"/>
                </a:solidFill>
                <a:effectLst/>
                <a:latin typeface="Arial" panose="020B0604020202020204" pitchFamily="34" charset="0"/>
              </a:rPr>
              <a:t>11</a:t>
            </a:r>
            <a:r>
              <a:rPr lang="en-GB" sz="1400" b="0" i="0" dirty="0">
                <a:solidFill>
                  <a:srgbClr val="222222"/>
                </a:solidFill>
                <a:effectLst/>
                <a:latin typeface="Arial" panose="020B0604020202020204" pitchFamily="34" charset="0"/>
              </a:rPr>
              <a:t>(3), pp.737-750.</a:t>
            </a:r>
            <a:endParaRPr lang="en-GB" sz="1400" dirty="0"/>
          </a:p>
          <a:p>
            <a:pPr marL="0" indent="-457200">
              <a:buNone/>
            </a:pPr>
            <a:r>
              <a:rPr lang="en-GB" sz="1400" dirty="0"/>
              <a:t>Sherwood, S., Webb, M. J., Annan, J. D., Armour, K. C., Forster, P. M., Hargreaves, J. C., </a:t>
            </a:r>
            <a:r>
              <a:rPr lang="en-GB" sz="1400" dirty="0" err="1"/>
              <a:t>Hegerl</a:t>
            </a:r>
            <a:r>
              <a:rPr lang="en-GB" sz="1400" dirty="0"/>
              <a:t>, G., Klein, 	S. A., Marvel, K. D., </a:t>
            </a:r>
            <a:r>
              <a:rPr lang="en-GB" sz="1400" dirty="0" err="1"/>
              <a:t>Rohling</a:t>
            </a:r>
            <a:r>
              <a:rPr lang="en-GB" sz="1400" dirty="0"/>
              <a:t>, E. J., et al. (2020). An assessment of Earth's climate sensitivity using 	multiple lines of evidence". In: </a:t>
            </a:r>
            <a:r>
              <a:rPr lang="en-GB" sz="1400" i="1" dirty="0"/>
              <a:t>Reviews of Geophysics </a:t>
            </a:r>
            <a:r>
              <a:rPr lang="en-GB" sz="1400" dirty="0"/>
              <a:t>58.4, e2019RG000678.</a:t>
            </a:r>
          </a:p>
          <a:p>
            <a:pPr marL="0" indent="-457200">
              <a:buNone/>
            </a:pPr>
            <a:r>
              <a:rPr lang="en-GB" sz="1400" b="0" i="0" dirty="0">
                <a:solidFill>
                  <a:srgbClr val="222222"/>
                </a:solidFill>
                <a:effectLst/>
                <a:latin typeface="Arial" panose="020B0604020202020204" pitchFamily="34" charset="0"/>
              </a:rPr>
              <a:t>Zhou, Chen, et al. "Greater committed warming after accounting for the pattern effect." </a:t>
            </a:r>
            <a:r>
              <a:rPr lang="en-GB" sz="1400" b="0" i="1" dirty="0">
                <a:solidFill>
                  <a:srgbClr val="222222"/>
                </a:solidFill>
                <a:effectLst/>
                <a:latin typeface="Arial" panose="020B0604020202020204" pitchFamily="34" charset="0"/>
              </a:rPr>
              <a:t>Nature Climate Change</a:t>
            </a:r>
            <a:r>
              <a:rPr lang="en-GB" sz="1400" b="0" i="0" dirty="0">
                <a:solidFill>
                  <a:srgbClr val="222222"/>
                </a:solidFill>
                <a:effectLst/>
                <a:latin typeface="Arial" panose="020B0604020202020204" pitchFamily="34" charset="0"/>
              </a:rPr>
              <a:t> 11.2 (2021): 132-136.</a:t>
            </a:r>
            <a:endParaRPr lang="en-GB" sz="1400" dirty="0"/>
          </a:p>
          <a:p>
            <a:pPr marL="0" indent="-457200">
              <a:buNone/>
            </a:pPr>
            <a:r>
              <a:rPr lang="en-GB" b="1" dirty="0"/>
              <a:t>Title Image Courtesy</a:t>
            </a:r>
          </a:p>
          <a:p>
            <a:pPr marL="0" indent="-457200">
              <a:buNone/>
            </a:pPr>
            <a:r>
              <a:rPr lang="en-GB" sz="1400" dirty="0"/>
              <a:t>NOAA/NESDIS, </a:t>
            </a:r>
            <a:r>
              <a:rPr lang="en-GB" sz="1400" dirty="0" err="1"/>
              <a:t>url</a:t>
            </a:r>
            <a:r>
              <a:rPr lang="en-GB" sz="1400" dirty="0"/>
              <a:t>: </a:t>
            </a:r>
            <a:r>
              <a:rPr lang="en-GB" sz="1400" dirty="0">
                <a:hlinkClick r:id="rId3"/>
              </a:rPr>
              <a:t>https://www.nesdis.noaa.gov/news/el-nino</a:t>
            </a:r>
            <a:r>
              <a:rPr lang="en-GB" sz="1400" dirty="0"/>
              <a:t>, accessed on 01.03.2022.</a:t>
            </a:r>
          </a:p>
          <a:p>
            <a:pPr marL="0" indent="0">
              <a:buNone/>
            </a:pPr>
            <a:endParaRPr lang="en-GB" b="1" dirty="0"/>
          </a:p>
          <a:p>
            <a:pPr marL="0" indent="0">
              <a:buNone/>
            </a:pPr>
            <a:endParaRPr lang="en-GB" dirty="0"/>
          </a:p>
          <a:p>
            <a:pPr marL="0" indent="0">
              <a:buNone/>
            </a:pPr>
            <a:endParaRPr lang="en-GB" dirty="0"/>
          </a:p>
          <a:p>
            <a:pPr marL="0" indent="0">
              <a:buNone/>
            </a:pPr>
            <a:endParaRPr lang="de-DE" dirty="0"/>
          </a:p>
        </p:txBody>
      </p:sp>
      <p:sp>
        <p:nvSpPr>
          <p:cNvPr id="6" name="Foliennummernplatzhalter 5">
            <a:extLst>
              <a:ext uri="{FF2B5EF4-FFF2-40B4-BE49-F238E27FC236}">
                <a16:creationId xmlns:a16="http://schemas.microsoft.com/office/drawing/2014/main" id="{9620278B-D74F-421E-A3BD-EC66D58377A7}"/>
              </a:ext>
            </a:extLst>
          </p:cNvPr>
          <p:cNvSpPr>
            <a:spLocks noGrp="1"/>
          </p:cNvSpPr>
          <p:nvPr>
            <p:ph type="sldNum" sz="quarter" idx="12"/>
          </p:nvPr>
        </p:nvSpPr>
        <p:spPr/>
        <p:txBody>
          <a:bodyPr/>
          <a:lstStyle/>
          <a:p>
            <a:fld id="{5ACA52AF-F19D-405C-AD5F-7D94B96A5CC3}" type="slidenum">
              <a:rPr lang="de-CH" noProof="0" smtClean="0"/>
              <a:t>23</a:t>
            </a:fld>
            <a:endParaRPr lang="de-CH" noProof="0"/>
          </a:p>
        </p:txBody>
      </p:sp>
    </p:spTree>
    <p:extLst>
      <p:ext uri="{BB962C8B-B14F-4D97-AF65-F5344CB8AC3E}">
        <p14:creationId xmlns:p14="http://schemas.microsoft.com/office/powerpoint/2010/main" val="898867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8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FE22A1-56F7-4FF9-8A90-D307E67331DC}"/>
              </a:ext>
            </a:extLst>
          </p:cNvPr>
          <p:cNvSpPr>
            <a:spLocks noGrp="1"/>
          </p:cNvSpPr>
          <p:nvPr>
            <p:ph type="title"/>
          </p:nvPr>
        </p:nvSpPr>
        <p:spPr/>
        <p:txBody>
          <a:bodyPr/>
          <a:lstStyle/>
          <a:p>
            <a:r>
              <a:rPr lang="de-DE" b="1" dirty="0">
                <a:solidFill>
                  <a:srgbClr val="C00000"/>
                </a:solidFill>
              </a:rPr>
              <a:t>Background: </a:t>
            </a:r>
            <a:r>
              <a:rPr lang="de-DE" b="1" dirty="0" err="1">
                <a:solidFill>
                  <a:srgbClr val="C00000"/>
                </a:solidFill>
              </a:rPr>
              <a:t>What</a:t>
            </a:r>
            <a:r>
              <a:rPr lang="de-DE" b="1" dirty="0">
                <a:solidFill>
                  <a:srgbClr val="C00000"/>
                </a:solidFill>
              </a:rPr>
              <a:t> </a:t>
            </a:r>
            <a:r>
              <a:rPr lang="de-DE" b="1" dirty="0" err="1">
                <a:solidFill>
                  <a:srgbClr val="C00000"/>
                </a:solidFill>
              </a:rPr>
              <a:t>data</a:t>
            </a:r>
            <a:r>
              <a:rPr lang="de-DE" b="1" dirty="0">
                <a:solidFill>
                  <a:srgbClr val="C00000"/>
                </a:solidFill>
              </a:rPr>
              <a:t> </a:t>
            </a:r>
            <a:r>
              <a:rPr lang="de-DE" b="1" dirty="0" err="1">
                <a:solidFill>
                  <a:srgbClr val="C00000"/>
                </a:solidFill>
              </a:rPr>
              <a:t>are</a:t>
            </a:r>
            <a:r>
              <a:rPr lang="de-DE" b="1" dirty="0">
                <a:solidFill>
                  <a:srgbClr val="C00000"/>
                </a:solidFill>
              </a:rPr>
              <a:t> </a:t>
            </a:r>
            <a:r>
              <a:rPr lang="de-DE" b="1" dirty="0" err="1">
                <a:solidFill>
                  <a:srgbClr val="C00000"/>
                </a:solidFill>
              </a:rPr>
              <a:t>we</a:t>
            </a:r>
            <a:r>
              <a:rPr lang="de-DE" b="1" dirty="0">
                <a:solidFill>
                  <a:srgbClr val="C00000"/>
                </a:solidFill>
              </a:rPr>
              <a:t> </a:t>
            </a:r>
            <a:r>
              <a:rPr lang="de-DE" b="1" dirty="0" err="1">
                <a:solidFill>
                  <a:srgbClr val="C00000"/>
                </a:solidFill>
              </a:rPr>
              <a:t>using</a:t>
            </a:r>
            <a:r>
              <a:rPr lang="de-DE" b="1" dirty="0">
                <a:solidFill>
                  <a:srgbClr val="C00000"/>
                </a:solidFill>
              </a:rPr>
              <a:t>?</a:t>
            </a:r>
            <a:endParaRPr lang="de-CH" b="1" dirty="0">
              <a:solidFill>
                <a:srgbClr val="C00000"/>
              </a:solidFill>
            </a:endParaRPr>
          </a:p>
        </p:txBody>
      </p:sp>
      <p:sp>
        <p:nvSpPr>
          <p:cNvPr id="3" name="Inhaltsplatzhalter 2">
            <a:extLst>
              <a:ext uri="{FF2B5EF4-FFF2-40B4-BE49-F238E27FC236}">
                <a16:creationId xmlns:a16="http://schemas.microsoft.com/office/drawing/2014/main" id="{56BD7DC3-17C3-4B09-9D8E-F143A82B205E}"/>
              </a:ext>
            </a:extLst>
          </p:cNvPr>
          <p:cNvSpPr>
            <a:spLocks noGrp="1"/>
          </p:cNvSpPr>
          <p:nvPr>
            <p:ph idx="1"/>
          </p:nvPr>
        </p:nvSpPr>
        <p:spPr>
          <a:xfrm>
            <a:off x="731837" y="2025965"/>
            <a:ext cx="5608005" cy="3503682"/>
          </a:xfrm>
        </p:spPr>
        <p:txBody>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p:txBody>
      </p:sp>
      <p:sp>
        <p:nvSpPr>
          <p:cNvPr id="6" name="Foliennummernplatzhalter 5">
            <a:extLst>
              <a:ext uri="{FF2B5EF4-FFF2-40B4-BE49-F238E27FC236}">
                <a16:creationId xmlns:a16="http://schemas.microsoft.com/office/drawing/2014/main" id="{9620278B-D74F-421E-A3BD-EC66D58377A7}"/>
              </a:ext>
            </a:extLst>
          </p:cNvPr>
          <p:cNvSpPr>
            <a:spLocks noGrp="1"/>
          </p:cNvSpPr>
          <p:nvPr>
            <p:ph type="sldNum" sz="quarter" idx="12"/>
          </p:nvPr>
        </p:nvSpPr>
        <p:spPr/>
        <p:txBody>
          <a:bodyPr/>
          <a:lstStyle/>
          <a:p>
            <a:fld id="{5ACA52AF-F19D-405C-AD5F-7D94B96A5CC3}" type="slidenum">
              <a:rPr lang="de-CH" noProof="0" smtClean="0"/>
              <a:t>3</a:t>
            </a:fld>
            <a:endParaRPr lang="de-CH" noProof="0"/>
          </a:p>
        </p:txBody>
      </p:sp>
      <p:sp>
        <p:nvSpPr>
          <p:cNvPr id="12" name="Inhaltsplatzhalter 2">
            <a:extLst>
              <a:ext uri="{FF2B5EF4-FFF2-40B4-BE49-F238E27FC236}">
                <a16:creationId xmlns:a16="http://schemas.microsoft.com/office/drawing/2014/main" id="{AC2034DB-51F1-1E53-ACFD-9C3024A057FB}"/>
              </a:ext>
            </a:extLst>
          </p:cNvPr>
          <p:cNvSpPr txBox="1">
            <a:spLocks/>
          </p:cNvSpPr>
          <p:nvPr/>
        </p:nvSpPr>
        <p:spPr>
          <a:xfrm>
            <a:off x="731837" y="1089000"/>
            <a:ext cx="6330145" cy="4680000"/>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538163"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2pPr>
            <a:lvl3pPr marL="81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3pPr>
            <a:lvl4pPr marL="1080000"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4pPr>
            <a:lvl5pPr marL="135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sp>
        <p:nvSpPr>
          <p:cNvPr id="17" name="Inhaltsplatzhalter 2">
            <a:extLst>
              <a:ext uri="{FF2B5EF4-FFF2-40B4-BE49-F238E27FC236}">
                <a16:creationId xmlns:a16="http://schemas.microsoft.com/office/drawing/2014/main" id="{BE085082-D430-D04A-CD24-CEA321B9E757}"/>
              </a:ext>
            </a:extLst>
          </p:cNvPr>
          <p:cNvSpPr txBox="1">
            <a:spLocks/>
          </p:cNvSpPr>
          <p:nvPr/>
        </p:nvSpPr>
        <p:spPr>
          <a:xfrm>
            <a:off x="731837" y="1160351"/>
            <a:ext cx="5120322" cy="4680000"/>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538163"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2pPr>
            <a:lvl3pPr marL="81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3pPr>
            <a:lvl4pPr marL="1080000"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4pPr>
            <a:lvl5pPr marL="135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b="1" dirty="0"/>
              <a:t>Earth System Models</a:t>
            </a:r>
          </a:p>
        </p:txBody>
      </p:sp>
      <p:pic>
        <p:nvPicPr>
          <p:cNvPr id="20" name="Picture 19" descr="A picture containing text, screenshot, diagram, design&#10;&#10;Description automatically generated">
            <a:extLst>
              <a:ext uri="{FF2B5EF4-FFF2-40B4-BE49-F238E27FC236}">
                <a16:creationId xmlns:a16="http://schemas.microsoft.com/office/drawing/2014/main" id="{819C895B-8B44-8F95-28D2-B5564EAD7B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678" y="1583814"/>
            <a:ext cx="5346321" cy="4185186"/>
          </a:xfrm>
          <a:prstGeom prst="rect">
            <a:avLst/>
          </a:prstGeom>
        </p:spPr>
      </p:pic>
      <p:sp>
        <p:nvSpPr>
          <p:cNvPr id="21" name="TextBox 20">
            <a:extLst>
              <a:ext uri="{FF2B5EF4-FFF2-40B4-BE49-F238E27FC236}">
                <a16:creationId xmlns:a16="http://schemas.microsoft.com/office/drawing/2014/main" id="{1B8D32E9-EC03-8C69-E48B-F1A21840A336}"/>
              </a:ext>
            </a:extLst>
          </p:cNvPr>
          <p:cNvSpPr txBox="1"/>
          <p:nvPr/>
        </p:nvSpPr>
        <p:spPr>
          <a:xfrm>
            <a:off x="6339840" y="4497859"/>
            <a:ext cx="5120322" cy="1477328"/>
          </a:xfrm>
          <a:prstGeom prst="rect">
            <a:avLst/>
          </a:prstGeom>
          <a:noFill/>
        </p:spPr>
        <p:txBody>
          <a:bodyPr wrap="square" rtlCol="0">
            <a:spAutoFit/>
          </a:bodyPr>
          <a:lstStyle/>
          <a:p>
            <a:r>
              <a:rPr lang="en-CH" b="1" dirty="0"/>
              <a:t>Newest generation: CMIP6</a:t>
            </a:r>
          </a:p>
          <a:p>
            <a:r>
              <a:rPr lang="en-CH" dirty="0"/>
              <a:t>(Coupled Model Intercomaprison Project Phase 6)</a:t>
            </a:r>
          </a:p>
          <a:p>
            <a:endParaRPr lang="en-CH" dirty="0"/>
          </a:p>
          <a:p>
            <a:r>
              <a:rPr lang="en-CH" dirty="0">
                <a:sym typeface="Wingdings" pitchFamily="2" charset="2"/>
              </a:rPr>
              <a:t> Roughly 30 different Earth System Models</a:t>
            </a:r>
            <a:endParaRPr lang="en-CH" dirty="0"/>
          </a:p>
        </p:txBody>
      </p:sp>
      <p:sp>
        <p:nvSpPr>
          <p:cNvPr id="22" name="TextBox 21">
            <a:extLst>
              <a:ext uri="{FF2B5EF4-FFF2-40B4-BE49-F238E27FC236}">
                <a16:creationId xmlns:a16="http://schemas.microsoft.com/office/drawing/2014/main" id="{C37DA972-39BA-A307-E1E7-AA9F9DAD885C}"/>
              </a:ext>
            </a:extLst>
          </p:cNvPr>
          <p:cNvSpPr txBox="1"/>
          <p:nvPr/>
        </p:nvSpPr>
        <p:spPr>
          <a:xfrm>
            <a:off x="731837" y="5745889"/>
            <a:ext cx="2411238" cy="307777"/>
          </a:xfrm>
          <a:prstGeom prst="rect">
            <a:avLst/>
          </a:prstGeom>
          <a:noFill/>
        </p:spPr>
        <p:txBody>
          <a:bodyPr wrap="none" rtlCol="0">
            <a:spAutoFit/>
          </a:bodyPr>
          <a:lstStyle/>
          <a:p>
            <a:r>
              <a:rPr lang="en-US" sz="1400" dirty="0" err="1">
                <a:solidFill>
                  <a:schemeClr val="tx2">
                    <a:lumMod val="50000"/>
                    <a:lumOff val="50000"/>
                  </a:schemeClr>
                </a:solidFill>
              </a:rPr>
              <a:t>Maurun</a:t>
            </a:r>
            <a:r>
              <a:rPr lang="en-US" sz="1400" dirty="0">
                <a:solidFill>
                  <a:schemeClr val="tx2">
                    <a:lumMod val="50000"/>
                    <a:lumOff val="50000"/>
                  </a:schemeClr>
                </a:solidFill>
              </a:rPr>
              <a:t>, D. (2023), Springer</a:t>
            </a:r>
            <a:endParaRPr sz="1400" dirty="0">
              <a:solidFill>
                <a:schemeClr val="tx2">
                  <a:lumMod val="50000"/>
                  <a:lumOff val="50000"/>
                </a:schemeClr>
              </a:solidFill>
            </a:endParaRPr>
          </a:p>
        </p:txBody>
      </p:sp>
    </p:spTree>
    <p:extLst>
      <p:ext uri="{BB962C8B-B14F-4D97-AF65-F5344CB8AC3E}">
        <p14:creationId xmlns:p14="http://schemas.microsoft.com/office/powerpoint/2010/main" val="666709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8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FE22A1-56F7-4FF9-8A90-D307E67331DC}"/>
              </a:ext>
            </a:extLst>
          </p:cNvPr>
          <p:cNvSpPr>
            <a:spLocks noGrp="1"/>
          </p:cNvSpPr>
          <p:nvPr>
            <p:ph type="title"/>
          </p:nvPr>
        </p:nvSpPr>
        <p:spPr/>
        <p:txBody>
          <a:bodyPr/>
          <a:lstStyle/>
          <a:p>
            <a:r>
              <a:rPr lang="de-DE" b="1" dirty="0">
                <a:solidFill>
                  <a:srgbClr val="C00000"/>
                </a:solidFill>
              </a:rPr>
              <a:t>Background: </a:t>
            </a:r>
            <a:r>
              <a:rPr lang="de-DE" b="1" dirty="0" err="1">
                <a:solidFill>
                  <a:srgbClr val="C00000"/>
                </a:solidFill>
              </a:rPr>
              <a:t>What</a:t>
            </a:r>
            <a:r>
              <a:rPr lang="de-DE" b="1" dirty="0">
                <a:solidFill>
                  <a:srgbClr val="C00000"/>
                </a:solidFill>
              </a:rPr>
              <a:t> </a:t>
            </a:r>
            <a:r>
              <a:rPr lang="de-DE" b="1" dirty="0" err="1">
                <a:solidFill>
                  <a:srgbClr val="C00000"/>
                </a:solidFill>
              </a:rPr>
              <a:t>data</a:t>
            </a:r>
            <a:r>
              <a:rPr lang="de-DE" b="1" dirty="0">
                <a:solidFill>
                  <a:srgbClr val="C00000"/>
                </a:solidFill>
              </a:rPr>
              <a:t> </a:t>
            </a:r>
            <a:r>
              <a:rPr lang="de-DE" b="1" dirty="0" err="1">
                <a:solidFill>
                  <a:srgbClr val="C00000"/>
                </a:solidFill>
              </a:rPr>
              <a:t>are</a:t>
            </a:r>
            <a:r>
              <a:rPr lang="de-DE" b="1" dirty="0">
                <a:solidFill>
                  <a:srgbClr val="C00000"/>
                </a:solidFill>
              </a:rPr>
              <a:t> </a:t>
            </a:r>
            <a:r>
              <a:rPr lang="de-DE" b="1" dirty="0" err="1">
                <a:solidFill>
                  <a:srgbClr val="C00000"/>
                </a:solidFill>
              </a:rPr>
              <a:t>we</a:t>
            </a:r>
            <a:r>
              <a:rPr lang="de-DE" b="1" dirty="0">
                <a:solidFill>
                  <a:srgbClr val="C00000"/>
                </a:solidFill>
              </a:rPr>
              <a:t> </a:t>
            </a:r>
            <a:r>
              <a:rPr lang="de-DE" b="1" dirty="0" err="1">
                <a:solidFill>
                  <a:srgbClr val="C00000"/>
                </a:solidFill>
              </a:rPr>
              <a:t>using</a:t>
            </a:r>
            <a:r>
              <a:rPr lang="de-DE" b="1" dirty="0">
                <a:solidFill>
                  <a:srgbClr val="C00000"/>
                </a:solidFill>
              </a:rPr>
              <a:t>?</a:t>
            </a:r>
            <a:endParaRPr lang="de-CH" b="1" dirty="0">
              <a:solidFill>
                <a:srgbClr val="C00000"/>
              </a:solidFill>
            </a:endParaRPr>
          </a:p>
        </p:txBody>
      </p:sp>
      <p:sp>
        <p:nvSpPr>
          <p:cNvPr id="6" name="Foliennummernplatzhalter 5">
            <a:extLst>
              <a:ext uri="{FF2B5EF4-FFF2-40B4-BE49-F238E27FC236}">
                <a16:creationId xmlns:a16="http://schemas.microsoft.com/office/drawing/2014/main" id="{9620278B-D74F-421E-A3BD-EC66D58377A7}"/>
              </a:ext>
            </a:extLst>
          </p:cNvPr>
          <p:cNvSpPr>
            <a:spLocks noGrp="1"/>
          </p:cNvSpPr>
          <p:nvPr>
            <p:ph type="sldNum" sz="quarter" idx="12"/>
          </p:nvPr>
        </p:nvSpPr>
        <p:spPr/>
        <p:txBody>
          <a:bodyPr/>
          <a:lstStyle/>
          <a:p>
            <a:fld id="{5ACA52AF-F19D-405C-AD5F-7D94B96A5CC3}" type="slidenum">
              <a:rPr lang="de-CH" noProof="0" smtClean="0"/>
              <a:t>4</a:t>
            </a:fld>
            <a:endParaRPr lang="de-CH" noProof="0"/>
          </a:p>
        </p:txBody>
      </p:sp>
      <p:sp>
        <p:nvSpPr>
          <p:cNvPr id="12" name="Inhaltsplatzhalter 2">
            <a:extLst>
              <a:ext uri="{FF2B5EF4-FFF2-40B4-BE49-F238E27FC236}">
                <a16:creationId xmlns:a16="http://schemas.microsoft.com/office/drawing/2014/main" id="{AC2034DB-51F1-1E53-ACFD-9C3024A057FB}"/>
              </a:ext>
            </a:extLst>
          </p:cNvPr>
          <p:cNvSpPr txBox="1">
            <a:spLocks/>
          </p:cNvSpPr>
          <p:nvPr/>
        </p:nvSpPr>
        <p:spPr>
          <a:xfrm>
            <a:off x="731837" y="1089000"/>
            <a:ext cx="6330145" cy="4680000"/>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538163"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2pPr>
            <a:lvl3pPr marL="81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3pPr>
            <a:lvl4pPr marL="1080000"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4pPr>
            <a:lvl5pPr marL="135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sp>
        <p:nvSpPr>
          <p:cNvPr id="4" name="Inhaltsplatzhalter 2">
            <a:extLst>
              <a:ext uri="{FF2B5EF4-FFF2-40B4-BE49-F238E27FC236}">
                <a16:creationId xmlns:a16="http://schemas.microsoft.com/office/drawing/2014/main" id="{0347EFD2-327F-BD8A-DF90-EE1C7A65FF9B}"/>
              </a:ext>
            </a:extLst>
          </p:cNvPr>
          <p:cNvSpPr txBox="1">
            <a:spLocks/>
          </p:cNvSpPr>
          <p:nvPr/>
        </p:nvSpPr>
        <p:spPr>
          <a:xfrm>
            <a:off x="731837" y="1160351"/>
            <a:ext cx="5120322" cy="4680000"/>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538163"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2pPr>
            <a:lvl3pPr marL="81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3pPr>
            <a:lvl4pPr marL="1080000"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4pPr>
            <a:lvl5pPr marL="135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b="1" dirty="0"/>
              <a:t>Single-model Ensemble </a:t>
            </a:r>
            <a:r>
              <a:rPr lang="de-CH" b="1" dirty="0" err="1"/>
              <a:t>Simulations</a:t>
            </a:r>
            <a:r>
              <a:rPr lang="de-CH" b="1" dirty="0"/>
              <a:t> </a:t>
            </a:r>
            <a:r>
              <a:rPr lang="de-CH" b="1" dirty="0">
                <a:sym typeface="Wingdings" pitchFamily="2" charset="2"/>
              </a:rPr>
              <a:t> </a:t>
            </a:r>
            <a:endParaRPr lang="de-CH" b="1" dirty="0"/>
          </a:p>
        </p:txBody>
      </p:sp>
      <p:pic>
        <p:nvPicPr>
          <p:cNvPr id="11" name="Picture 10" descr="A picture containing text, screenshot, font, line&#10;&#10;Description automatically generated">
            <a:extLst>
              <a:ext uri="{FF2B5EF4-FFF2-40B4-BE49-F238E27FC236}">
                <a16:creationId xmlns:a16="http://schemas.microsoft.com/office/drawing/2014/main" id="{01F0F296-8BAF-FD90-5731-1EC4FBE51C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6315" y="1584234"/>
            <a:ext cx="6427056" cy="4788991"/>
          </a:xfrm>
          <a:prstGeom prst="rect">
            <a:avLst/>
          </a:prstGeom>
        </p:spPr>
      </p:pic>
      <p:cxnSp>
        <p:nvCxnSpPr>
          <p:cNvPr id="16" name="Straight Arrow Connector 15">
            <a:extLst>
              <a:ext uri="{FF2B5EF4-FFF2-40B4-BE49-F238E27FC236}">
                <a16:creationId xmlns:a16="http://schemas.microsoft.com/office/drawing/2014/main" id="{A9F2694A-3D03-C98A-6A86-E655EF22E974}"/>
              </a:ext>
            </a:extLst>
          </p:cNvPr>
          <p:cNvCxnSpPr>
            <a:cxnSpLocks/>
          </p:cNvCxnSpPr>
          <p:nvPr/>
        </p:nvCxnSpPr>
        <p:spPr>
          <a:xfrm>
            <a:off x="4263363" y="3214255"/>
            <a:ext cx="0" cy="1025236"/>
          </a:xfrm>
          <a:prstGeom prst="straightConnector1">
            <a:avLst/>
          </a:prstGeom>
          <a:ln w="38100">
            <a:solidFill>
              <a:srgbClr val="0584B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C1999A3-174A-6167-174D-38291EE35DF3}"/>
              </a:ext>
            </a:extLst>
          </p:cNvPr>
          <p:cNvCxnSpPr>
            <a:cxnSpLocks/>
          </p:cNvCxnSpPr>
          <p:nvPr/>
        </p:nvCxnSpPr>
        <p:spPr>
          <a:xfrm>
            <a:off x="9251000" y="3048000"/>
            <a:ext cx="0" cy="789709"/>
          </a:xfrm>
          <a:prstGeom prst="straightConnector1">
            <a:avLst/>
          </a:prstGeom>
          <a:ln w="381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EE6B550-43E3-F1B0-201F-0AD097330C7A}"/>
              </a:ext>
            </a:extLst>
          </p:cNvPr>
          <p:cNvCxnSpPr>
            <a:cxnSpLocks/>
          </p:cNvCxnSpPr>
          <p:nvPr/>
        </p:nvCxnSpPr>
        <p:spPr>
          <a:xfrm>
            <a:off x="5454854" y="3214255"/>
            <a:ext cx="0" cy="1025236"/>
          </a:xfrm>
          <a:prstGeom prst="straightConnector1">
            <a:avLst/>
          </a:prstGeom>
          <a:ln w="38100">
            <a:solidFill>
              <a:srgbClr val="0584B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14C21DD-F921-0874-4415-30E88AF7942A}"/>
              </a:ext>
            </a:extLst>
          </p:cNvPr>
          <p:cNvCxnSpPr>
            <a:cxnSpLocks/>
          </p:cNvCxnSpPr>
          <p:nvPr/>
        </p:nvCxnSpPr>
        <p:spPr>
          <a:xfrm>
            <a:off x="6383109" y="3214255"/>
            <a:ext cx="0" cy="1025236"/>
          </a:xfrm>
          <a:prstGeom prst="straightConnector1">
            <a:avLst/>
          </a:prstGeom>
          <a:ln w="38100">
            <a:solidFill>
              <a:srgbClr val="0584B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0291DE5-1891-8E7A-0519-22CF304710C3}"/>
              </a:ext>
            </a:extLst>
          </p:cNvPr>
          <p:cNvSpPr txBox="1"/>
          <p:nvPr/>
        </p:nvSpPr>
        <p:spPr>
          <a:xfrm>
            <a:off x="1023930" y="2408108"/>
            <a:ext cx="2516715" cy="369332"/>
          </a:xfrm>
          <a:prstGeom prst="rect">
            <a:avLst/>
          </a:prstGeom>
          <a:noFill/>
        </p:spPr>
        <p:txBody>
          <a:bodyPr wrap="square" rtlCol="0">
            <a:spAutoFit/>
          </a:bodyPr>
          <a:lstStyle/>
          <a:p>
            <a:r>
              <a:rPr lang="en-CH" dirty="0">
                <a:solidFill>
                  <a:srgbClr val="0584B6"/>
                </a:solidFill>
              </a:rPr>
              <a:t>Internal Variability</a:t>
            </a:r>
          </a:p>
        </p:txBody>
      </p:sp>
      <p:cxnSp>
        <p:nvCxnSpPr>
          <p:cNvPr id="26" name="Straight Connector 25">
            <a:extLst>
              <a:ext uri="{FF2B5EF4-FFF2-40B4-BE49-F238E27FC236}">
                <a16:creationId xmlns:a16="http://schemas.microsoft.com/office/drawing/2014/main" id="{7944EE1B-3D67-239B-821C-7C9CBEDA3F0E}"/>
              </a:ext>
            </a:extLst>
          </p:cNvPr>
          <p:cNvCxnSpPr>
            <a:cxnSpLocks/>
          </p:cNvCxnSpPr>
          <p:nvPr/>
        </p:nvCxnSpPr>
        <p:spPr>
          <a:xfrm>
            <a:off x="2940999" y="2777440"/>
            <a:ext cx="1253092" cy="722911"/>
          </a:xfrm>
          <a:prstGeom prst="line">
            <a:avLst/>
          </a:prstGeom>
          <a:ln w="28575">
            <a:solidFill>
              <a:srgbClr val="0584B6"/>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7783ABF-F3AA-21D7-7B6B-8C4A31DEC296}"/>
              </a:ext>
            </a:extLst>
          </p:cNvPr>
          <p:cNvSpPr txBox="1"/>
          <p:nvPr/>
        </p:nvSpPr>
        <p:spPr>
          <a:xfrm>
            <a:off x="9568710" y="2678668"/>
            <a:ext cx="2516715" cy="369332"/>
          </a:xfrm>
          <a:prstGeom prst="rect">
            <a:avLst/>
          </a:prstGeom>
          <a:noFill/>
        </p:spPr>
        <p:txBody>
          <a:bodyPr wrap="square" rtlCol="0">
            <a:spAutoFit/>
          </a:bodyPr>
          <a:lstStyle/>
          <a:p>
            <a:r>
              <a:rPr lang="en-CH" dirty="0"/>
              <a:t>Forced Response</a:t>
            </a:r>
          </a:p>
        </p:txBody>
      </p:sp>
      <p:cxnSp>
        <p:nvCxnSpPr>
          <p:cNvPr id="30" name="Straight Connector 29">
            <a:extLst>
              <a:ext uri="{FF2B5EF4-FFF2-40B4-BE49-F238E27FC236}">
                <a16:creationId xmlns:a16="http://schemas.microsoft.com/office/drawing/2014/main" id="{E0CD1AE4-1C3E-71A3-5357-923FADEC0D38}"/>
              </a:ext>
            </a:extLst>
          </p:cNvPr>
          <p:cNvCxnSpPr>
            <a:cxnSpLocks/>
          </p:cNvCxnSpPr>
          <p:nvPr/>
        </p:nvCxnSpPr>
        <p:spPr>
          <a:xfrm flipH="1">
            <a:off x="9266261" y="3048000"/>
            <a:ext cx="1244778" cy="45235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5268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8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FE22A1-56F7-4FF9-8A90-D307E67331DC}"/>
              </a:ext>
            </a:extLst>
          </p:cNvPr>
          <p:cNvSpPr>
            <a:spLocks noGrp="1"/>
          </p:cNvSpPr>
          <p:nvPr>
            <p:ph type="title"/>
          </p:nvPr>
        </p:nvSpPr>
        <p:spPr/>
        <p:txBody>
          <a:bodyPr/>
          <a:lstStyle/>
          <a:p>
            <a:r>
              <a:rPr lang="de-DE" b="1" dirty="0">
                <a:solidFill>
                  <a:srgbClr val="C00000"/>
                </a:solidFill>
              </a:rPr>
              <a:t>Background: </a:t>
            </a:r>
            <a:r>
              <a:rPr lang="de-DE" b="1" dirty="0" err="1">
                <a:solidFill>
                  <a:srgbClr val="C00000"/>
                </a:solidFill>
              </a:rPr>
              <a:t>What</a:t>
            </a:r>
            <a:r>
              <a:rPr lang="de-DE" b="1" dirty="0">
                <a:solidFill>
                  <a:srgbClr val="C00000"/>
                </a:solidFill>
              </a:rPr>
              <a:t> </a:t>
            </a:r>
            <a:r>
              <a:rPr lang="de-DE" b="1" dirty="0" err="1">
                <a:solidFill>
                  <a:srgbClr val="C00000"/>
                </a:solidFill>
              </a:rPr>
              <a:t>data</a:t>
            </a:r>
            <a:r>
              <a:rPr lang="de-DE" b="1" dirty="0">
                <a:solidFill>
                  <a:srgbClr val="C00000"/>
                </a:solidFill>
              </a:rPr>
              <a:t> </a:t>
            </a:r>
            <a:r>
              <a:rPr lang="de-DE" b="1" dirty="0" err="1">
                <a:solidFill>
                  <a:srgbClr val="C00000"/>
                </a:solidFill>
              </a:rPr>
              <a:t>are</a:t>
            </a:r>
            <a:r>
              <a:rPr lang="de-DE" b="1" dirty="0">
                <a:solidFill>
                  <a:srgbClr val="C00000"/>
                </a:solidFill>
              </a:rPr>
              <a:t> </a:t>
            </a:r>
            <a:r>
              <a:rPr lang="de-DE" b="1" dirty="0" err="1">
                <a:solidFill>
                  <a:srgbClr val="C00000"/>
                </a:solidFill>
              </a:rPr>
              <a:t>we</a:t>
            </a:r>
            <a:r>
              <a:rPr lang="de-DE" b="1" dirty="0">
                <a:solidFill>
                  <a:srgbClr val="C00000"/>
                </a:solidFill>
              </a:rPr>
              <a:t> </a:t>
            </a:r>
            <a:r>
              <a:rPr lang="de-DE" b="1" dirty="0" err="1">
                <a:solidFill>
                  <a:srgbClr val="C00000"/>
                </a:solidFill>
              </a:rPr>
              <a:t>using</a:t>
            </a:r>
            <a:r>
              <a:rPr lang="de-DE" b="1" dirty="0">
                <a:solidFill>
                  <a:srgbClr val="C00000"/>
                </a:solidFill>
              </a:rPr>
              <a:t>?</a:t>
            </a:r>
            <a:endParaRPr lang="de-CH" b="1" dirty="0">
              <a:solidFill>
                <a:srgbClr val="C00000"/>
              </a:solidFill>
            </a:endParaRPr>
          </a:p>
        </p:txBody>
      </p:sp>
      <p:sp>
        <p:nvSpPr>
          <p:cNvPr id="6" name="Foliennummernplatzhalter 5">
            <a:extLst>
              <a:ext uri="{FF2B5EF4-FFF2-40B4-BE49-F238E27FC236}">
                <a16:creationId xmlns:a16="http://schemas.microsoft.com/office/drawing/2014/main" id="{9620278B-D74F-421E-A3BD-EC66D58377A7}"/>
              </a:ext>
            </a:extLst>
          </p:cNvPr>
          <p:cNvSpPr>
            <a:spLocks noGrp="1"/>
          </p:cNvSpPr>
          <p:nvPr>
            <p:ph type="sldNum" sz="quarter" idx="12"/>
          </p:nvPr>
        </p:nvSpPr>
        <p:spPr/>
        <p:txBody>
          <a:bodyPr/>
          <a:lstStyle/>
          <a:p>
            <a:fld id="{5ACA52AF-F19D-405C-AD5F-7D94B96A5CC3}" type="slidenum">
              <a:rPr lang="de-CH" noProof="0" smtClean="0"/>
              <a:t>5</a:t>
            </a:fld>
            <a:endParaRPr lang="de-CH" noProof="0"/>
          </a:p>
        </p:txBody>
      </p:sp>
      <p:sp>
        <p:nvSpPr>
          <p:cNvPr id="12" name="Inhaltsplatzhalter 2">
            <a:extLst>
              <a:ext uri="{FF2B5EF4-FFF2-40B4-BE49-F238E27FC236}">
                <a16:creationId xmlns:a16="http://schemas.microsoft.com/office/drawing/2014/main" id="{AC2034DB-51F1-1E53-ACFD-9C3024A057FB}"/>
              </a:ext>
            </a:extLst>
          </p:cNvPr>
          <p:cNvSpPr txBox="1">
            <a:spLocks/>
          </p:cNvSpPr>
          <p:nvPr/>
        </p:nvSpPr>
        <p:spPr>
          <a:xfrm>
            <a:off x="731837" y="1089000"/>
            <a:ext cx="6330145" cy="4680000"/>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538163"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2pPr>
            <a:lvl3pPr marL="81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3pPr>
            <a:lvl4pPr marL="1080000"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4pPr>
            <a:lvl5pPr marL="135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sp>
        <p:nvSpPr>
          <p:cNvPr id="4" name="Inhaltsplatzhalter 2">
            <a:extLst>
              <a:ext uri="{FF2B5EF4-FFF2-40B4-BE49-F238E27FC236}">
                <a16:creationId xmlns:a16="http://schemas.microsoft.com/office/drawing/2014/main" id="{0347EFD2-327F-BD8A-DF90-EE1C7A65FF9B}"/>
              </a:ext>
            </a:extLst>
          </p:cNvPr>
          <p:cNvSpPr txBox="1">
            <a:spLocks/>
          </p:cNvSpPr>
          <p:nvPr/>
        </p:nvSpPr>
        <p:spPr>
          <a:xfrm>
            <a:off x="617783" y="1160351"/>
            <a:ext cx="3022745" cy="557613"/>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538163"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2pPr>
            <a:lvl3pPr marL="81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3pPr>
            <a:lvl4pPr marL="1080000"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4pPr>
            <a:lvl5pPr marL="135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b="1" dirty="0"/>
              <a:t>Multi-model </a:t>
            </a:r>
            <a:r>
              <a:rPr lang="de-CH" b="1" dirty="0" err="1"/>
              <a:t>ensemble</a:t>
            </a:r>
            <a:endParaRPr lang="de-CH" b="1" dirty="0"/>
          </a:p>
          <a:p>
            <a:pPr marL="0" indent="0">
              <a:buNone/>
            </a:pPr>
            <a:endParaRPr lang="de-CH" b="1" dirty="0"/>
          </a:p>
          <a:p>
            <a:pPr marL="0" indent="0">
              <a:buNone/>
            </a:pPr>
            <a:r>
              <a:rPr lang="de-CH" dirty="0"/>
              <a:t>28 CMIP6 </a:t>
            </a:r>
            <a:r>
              <a:rPr lang="de-CH" dirty="0" err="1"/>
              <a:t>models</a:t>
            </a:r>
            <a:endParaRPr lang="de-CH" dirty="0"/>
          </a:p>
        </p:txBody>
      </p:sp>
      <p:pic>
        <p:nvPicPr>
          <p:cNvPr id="5" name="Picture 4" descr="A picture containing line&#10;&#10;Description automatically generated">
            <a:extLst>
              <a:ext uri="{FF2B5EF4-FFF2-40B4-BE49-F238E27FC236}">
                <a16:creationId xmlns:a16="http://schemas.microsoft.com/office/drawing/2014/main" id="{36BB163E-2165-99B2-3D07-2655990C36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6473" y="1071715"/>
            <a:ext cx="7772400" cy="5419599"/>
          </a:xfrm>
          <a:prstGeom prst="rect">
            <a:avLst/>
          </a:prstGeom>
        </p:spPr>
      </p:pic>
    </p:spTree>
    <p:extLst>
      <p:ext uri="{BB962C8B-B14F-4D97-AF65-F5344CB8AC3E}">
        <p14:creationId xmlns:p14="http://schemas.microsoft.com/office/powerpoint/2010/main" val="3037053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FE22A1-56F7-4FF9-8A90-D307E67331DC}"/>
              </a:ext>
            </a:extLst>
          </p:cNvPr>
          <p:cNvSpPr>
            <a:spLocks noGrp="1"/>
          </p:cNvSpPr>
          <p:nvPr>
            <p:ph type="title"/>
          </p:nvPr>
        </p:nvSpPr>
        <p:spPr/>
        <p:txBody>
          <a:bodyPr/>
          <a:lstStyle/>
          <a:p>
            <a:r>
              <a:rPr lang="de-DE" b="1" dirty="0">
                <a:solidFill>
                  <a:srgbClr val="C00000"/>
                </a:solidFill>
              </a:rPr>
              <a:t>How much will future climate warm?</a:t>
            </a:r>
            <a:endParaRPr lang="de-CH" b="1" dirty="0">
              <a:solidFill>
                <a:srgbClr val="C00000"/>
              </a:solidFill>
            </a:endParaRPr>
          </a:p>
        </p:txBody>
      </p:sp>
      <p:sp>
        <p:nvSpPr>
          <p:cNvPr id="3" name="Inhaltsplatzhalter 2">
            <a:extLst>
              <a:ext uri="{FF2B5EF4-FFF2-40B4-BE49-F238E27FC236}">
                <a16:creationId xmlns:a16="http://schemas.microsoft.com/office/drawing/2014/main" id="{56BD7DC3-17C3-4B09-9D8E-F143A82B205E}"/>
              </a:ext>
            </a:extLst>
          </p:cNvPr>
          <p:cNvSpPr>
            <a:spLocks noGrp="1"/>
          </p:cNvSpPr>
          <p:nvPr>
            <p:ph idx="1"/>
          </p:nvPr>
        </p:nvSpPr>
        <p:spPr>
          <a:xfrm>
            <a:off x="731837" y="2025965"/>
            <a:ext cx="5608005" cy="3503682"/>
          </a:xfrm>
        </p:spPr>
        <p:txBody>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p:txBody>
      </p:sp>
      <p:sp>
        <p:nvSpPr>
          <p:cNvPr id="6" name="Foliennummernplatzhalter 5">
            <a:extLst>
              <a:ext uri="{FF2B5EF4-FFF2-40B4-BE49-F238E27FC236}">
                <a16:creationId xmlns:a16="http://schemas.microsoft.com/office/drawing/2014/main" id="{9620278B-D74F-421E-A3BD-EC66D58377A7}"/>
              </a:ext>
            </a:extLst>
          </p:cNvPr>
          <p:cNvSpPr>
            <a:spLocks noGrp="1"/>
          </p:cNvSpPr>
          <p:nvPr>
            <p:ph type="sldNum" sz="quarter" idx="12"/>
          </p:nvPr>
        </p:nvSpPr>
        <p:spPr/>
        <p:txBody>
          <a:bodyPr/>
          <a:lstStyle/>
          <a:p>
            <a:fld id="{5ACA52AF-F19D-405C-AD5F-7D94B96A5CC3}" type="slidenum">
              <a:rPr lang="de-CH" noProof="0" smtClean="0"/>
              <a:t>6</a:t>
            </a:fld>
            <a:endParaRPr lang="de-CH" noProof="0"/>
          </a:p>
        </p:txBody>
      </p:sp>
      <p:sp>
        <p:nvSpPr>
          <p:cNvPr id="12" name="Inhaltsplatzhalter 2">
            <a:extLst>
              <a:ext uri="{FF2B5EF4-FFF2-40B4-BE49-F238E27FC236}">
                <a16:creationId xmlns:a16="http://schemas.microsoft.com/office/drawing/2014/main" id="{AC2034DB-51F1-1E53-ACFD-9C3024A057FB}"/>
              </a:ext>
            </a:extLst>
          </p:cNvPr>
          <p:cNvSpPr txBox="1">
            <a:spLocks/>
          </p:cNvSpPr>
          <p:nvPr/>
        </p:nvSpPr>
        <p:spPr>
          <a:xfrm>
            <a:off x="731837" y="1089000"/>
            <a:ext cx="6330145" cy="4680000"/>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538163"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2pPr>
            <a:lvl3pPr marL="81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3pPr>
            <a:lvl4pPr marL="1080000"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4pPr>
            <a:lvl5pPr marL="135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sp>
        <p:nvSpPr>
          <p:cNvPr id="8" name="Inhaltsplatzhalter 2">
            <a:extLst>
              <a:ext uri="{FF2B5EF4-FFF2-40B4-BE49-F238E27FC236}">
                <a16:creationId xmlns:a16="http://schemas.microsoft.com/office/drawing/2014/main" id="{39CF3B62-FB9D-5097-B17E-A07780A8323A}"/>
              </a:ext>
            </a:extLst>
          </p:cNvPr>
          <p:cNvSpPr txBox="1">
            <a:spLocks/>
          </p:cNvSpPr>
          <p:nvPr/>
        </p:nvSpPr>
        <p:spPr>
          <a:xfrm>
            <a:off x="723054" y="2821545"/>
            <a:ext cx="5120322" cy="4680000"/>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538163"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2pPr>
            <a:lvl3pPr marL="81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3pPr>
            <a:lvl4pPr marL="1080000"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4pPr>
            <a:lvl5pPr marL="135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b="1" dirty="0"/>
              <a:t>ECS: Equilibrium Climate Sensitivity</a:t>
            </a:r>
            <a:endParaRPr lang="de-CH" b="1" baseline="-25000" dirty="0"/>
          </a:p>
          <a:p>
            <a:pPr marL="0" indent="0">
              <a:buNone/>
            </a:pPr>
            <a:r>
              <a:rPr lang="de-CH" b="1" dirty="0"/>
              <a:t>TCR: Transient climate response</a:t>
            </a:r>
          </a:p>
        </p:txBody>
      </p:sp>
      <p:sp>
        <p:nvSpPr>
          <p:cNvPr id="5" name="TextBox 4">
            <a:extLst>
              <a:ext uri="{FF2B5EF4-FFF2-40B4-BE49-F238E27FC236}">
                <a16:creationId xmlns:a16="http://schemas.microsoft.com/office/drawing/2014/main" id="{D4A67735-E15A-3A43-A419-EBD463B0B59C}"/>
              </a:ext>
            </a:extLst>
          </p:cNvPr>
          <p:cNvSpPr txBox="1"/>
          <p:nvPr/>
        </p:nvSpPr>
        <p:spPr>
          <a:xfrm>
            <a:off x="7994918" y="5724390"/>
            <a:ext cx="3465244" cy="307777"/>
          </a:xfrm>
          <a:prstGeom prst="rect">
            <a:avLst/>
          </a:prstGeom>
          <a:noFill/>
        </p:spPr>
        <p:txBody>
          <a:bodyPr wrap="none" rtlCol="0">
            <a:spAutoFit/>
          </a:bodyPr>
          <a:lstStyle/>
          <a:p>
            <a:r>
              <a:rPr lang="en-US" sz="1400" dirty="0">
                <a:solidFill>
                  <a:schemeClr val="tx2">
                    <a:lumMod val="50000"/>
                    <a:lumOff val="50000"/>
                  </a:schemeClr>
                </a:solidFill>
              </a:rPr>
              <a:t>Adapted from </a:t>
            </a:r>
            <a:r>
              <a:rPr lang="en-US" sz="1400" dirty="0" err="1">
                <a:solidFill>
                  <a:schemeClr val="tx2">
                    <a:lumMod val="50000"/>
                    <a:lumOff val="50000"/>
                  </a:schemeClr>
                </a:solidFill>
              </a:rPr>
              <a:t>Meehl</a:t>
            </a:r>
            <a:r>
              <a:rPr lang="en-US" sz="1400" dirty="0">
                <a:solidFill>
                  <a:schemeClr val="tx2">
                    <a:lumMod val="50000"/>
                    <a:lumOff val="50000"/>
                  </a:schemeClr>
                </a:solidFill>
              </a:rPr>
              <a:t> et al. 2020, Sci. Adv.</a:t>
            </a:r>
            <a:endParaRPr sz="1400" dirty="0">
              <a:solidFill>
                <a:schemeClr val="tx2">
                  <a:lumMod val="50000"/>
                  <a:lumOff val="50000"/>
                </a:schemeClr>
              </a:solidFill>
            </a:endParaRPr>
          </a:p>
        </p:txBody>
      </p:sp>
      <p:pic>
        <p:nvPicPr>
          <p:cNvPr id="4" name="Picture 3">
            <a:extLst>
              <a:ext uri="{FF2B5EF4-FFF2-40B4-BE49-F238E27FC236}">
                <a16:creationId xmlns:a16="http://schemas.microsoft.com/office/drawing/2014/main" id="{36E71C67-9804-C84D-B6AA-D2A8DB31F1A6}"/>
              </a:ext>
            </a:extLst>
          </p:cNvPr>
          <p:cNvPicPr>
            <a:picLocks noChangeAspect="1"/>
          </p:cNvPicPr>
          <p:nvPr/>
        </p:nvPicPr>
        <p:blipFill>
          <a:blip r:embed="rId3"/>
          <a:stretch>
            <a:fillRect/>
          </a:stretch>
        </p:blipFill>
        <p:spPr>
          <a:xfrm>
            <a:off x="5804432" y="2049439"/>
            <a:ext cx="6162301" cy="3406872"/>
          </a:xfrm>
          <a:prstGeom prst="rect">
            <a:avLst/>
          </a:prstGeom>
        </p:spPr>
      </p:pic>
      <p:grpSp>
        <p:nvGrpSpPr>
          <p:cNvPr id="13" name="Group 12">
            <a:extLst>
              <a:ext uri="{FF2B5EF4-FFF2-40B4-BE49-F238E27FC236}">
                <a16:creationId xmlns:a16="http://schemas.microsoft.com/office/drawing/2014/main" id="{003FF3E4-34A6-A8F1-CD64-2187C1C5E1B2}"/>
              </a:ext>
            </a:extLst>
          </p:cNvPr>
          <p:cNvGrpSpPr/>
          <p:nvPr/>
        </p:nvGrpSpPr>
        <p:grpSpPr>
          <a:xfrm>
            <a:off x="9389166" y="1976103"/>
            <a:ext cx="2377673" cy="2019748"/>
            <a:chOff x="8885583" y="1409252"/>
            <a:chExt cx="2377673" cy="2019748"/>
          </a:xfrm>
        </p:grpSpPr>
        <p:sp>
          <p:nvSpPr>
            <p:cNvPr id="14" name="Rectangle 13">
              <a:extLst>
                <a:ext uri="{FF2B5EF4-FFF2-40B4-BE49-F238E27FC236}">
                  <a16:creationId xmlns:a16="http://schemas.microsoft.com/office/drawing/2014/main" id="{1DD5DED4-E022-8BFD-62DD-2E8D88A66926}"/>
                </a:ext>
              </a:extLst>
            </p:cNvPr>
            <p:cNvSpPr/>
            <p:nvPr/>
          </p:nvSpPr>
          <p:spPr>
            <a:xfrm>
              <a:off x="8885583" y="2058444"/>
              <a:ext cx="79513" cy="13705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Arrow Connector 14">
              <a:extLst>
                <a:ext uri="{FF2B5EF4-FFF2-40B4-BE49-F238E27FC236}">
                  <a16:creationId xmlns:a16="http://schemas.microsoft.com/office/drawing/2014/main" id="{B220C4AB-09E8-3C64-588E-553999A8943B}"/>
                </a:ext>
              </a:extLst>
            </p:cNvPr>
            <p:cNvCxnSpPr/>
            <p:nvPr/>
          </p:nvCxnSpPr>
          <p:spPr>
            <a:xfrm flipH="1">
              <a:off x="8973879" y="1828800"/>
              <a:ext cx="1063256" cy="59542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D3DB5E6-9788-CC6E-F921-EB47881A7571}"/>
                </a:ext>
              </a:extLst>
            </p:cNvPr>
            <p:cNvSpPr txBox="1"/>
            <p:nvPr/>
          </p:nvSpPr>
          <p:spPr>
            <a:xfrm>
              <a:off x="10037135" y="1409252"/>
              <a:ext cx="1226121" cy="369332"/>
            </a:xfrm>
            <a:prstGeom prst="rect">
              <a:avLst/>
            </a:prstGeom>
            <a:noFill/>
          </p:spPr>
          <p:txBody>
            <a:bodyPr wrap="square" rtlCol="0">
              <a:spAutoFit/>
            </a:bodyPr>
            <a:lstStyle/>
            <a:p>
              <a:r>
                <a:rPr lang="en-US"/>
                <a:t>AR6</a:t>
              </a:r>
              <a:endParaRPr/>
            </a:p>
          </p:txBody>
        </p:sp>
      </p:grpSp>
    </p:spTree>
    <p:extLst>
      <p:ext uri="{BB962C8B-B14F-4D97-AF65-F5344CB8AC3E}">
        <p14:creationId xmlns:p14="http://schemas.microsoft.com/office/powerpoint/2010/main" val="361319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673C-8190-99B3-1C75-AF8B90734931}"/>
              </a:ext>
            </a:extLst>
          </p:cNvPr>
          <p:cNvSpPr>
            <a:spLocks noGrp="1"/>
          </p:cNvSpPr>
          <p:nvPr>
            <p:ph type="title"/>
          </p:nvPr>
        </p:nvSpPr>
        <p:spPr/>
        <p:txBody>
          <a:bodyPr/>
          <a:lstStyle/>
          <a:p>
            <a:r>
              <a:rPr lang="en-US" b="1" dirty="0">
                <a:solidFill>
                  <a:srgbClr val="C00000"/>
                </a:solidFill>
              </a:rPr>
              <a:t>Historical constraints on future warming</a:t>
            </a:r>
            <a:endParaRPr b="1" dirty="0">
              <a:solidFill>
                <a:srgbClr val="C00000"/>
              </a:solidFill>
            </a:endParaRPr>
          </a:p>
        </p:txBody>
      </p:sp>
      <p:sp>
        <p:nvSpPr>
          <p:cNvPr id="3" name="Content Placeholder 2">
            <a:extLst>
              <a:ext uri="{FF2B5EF4-FFF2-40B4-BE49-F238E27FC236}">
                <a16:creationId xmlns:a16="http://schemas.microsoft.com/office/drawing/2014/main" id="{4BD419A0-A0B5-CAFE-26D1-34CFCE6B2832}"/>
              </a:ext>
            </a:extLst>
          </p:cNvPr>
          <p:cNvSpPr>
            <a:spLocks noGrp="1"/>
          </p:cNvSpPr>
          <p:nvPr>
            <p:ph idx="1"/>
          </p:nvPr>
        </p:nvSpPr>
        <p:spPr>
          <a:xfrm>
            <a:off x="731837" y="1160351"/>
            <a:ext cx="10728325" cy="4680000"/>
          </a:xfrm>
        </p:spPr>
        <p:txBody>
          <a:bodyPr/>
          <a:lstStyle/>
          <a:p>
            <a:pPr marL="0" indent="0">
              <a:buNone/>
            </a:pPr>
            <a:r>
              <a:rPr lang="en-US" b="1" i="1" dirty="0"/>
              <a:t>“Models that warm more during the historical period will most likely also warm more in future”</a:t>
            </a:r>
          </a:p>
          <a:p>
            <a:pPr marL="0" indent="0">
              <a:buNone/>
            </a:pPr>
            <a:endParaRPr lang="en-US" dirty="0"/>
          </a:p>
          <a:p>
            <a:pPr marL="0" indent="0">
              <a:buNone/>
            </a:pPr>
            <a:endParaRPr dirty="0"/>
          </a:p>
        </p:txBody>
      </p:sp>
      <p:sp>
        <p:nvSpPr>
          <p:cNvPr id="6" name="Slide Number Placeholder 5">
            <a:extLst>
              <a:ext uri="{FF2B5EF4-FFF2-40B4-BE49-F238E27FC236}">
                <a16:creationId xmlns:a16="http://schemas.microsoft.com/office/drawing/2014/main" id="{EC73B63B-C316-FA91-1ADC-27F9144DD5D5}"/>
              </a:ext>
            </a:extLst>
          </p:cNvPr>
          <p:cNvSpPr>
            <a:spLocks noGrp="1"/>
          </p:cNvSpPr>
          <p:nvPr>
            <p:ph type="sldNum" sz="quarter" idx="12"/>
          </p:nvPr>
        </p:nvSpPr>
        <p:spPr/>
        <p:txBody>
          <a:bodyPr/>
          <a:lstStyle/>
          <a:p>
            <a:fld id="{5ACA52AF-F19D-405C-AD5F-7D94B96A5CC3}" type="slidenum">
              <a:rPr lang="de-CH" noProof="0" smtClean="0"/>
              <a:t>7</a:t>
            </a:fld>
            <a:endParaRPr lang="de-CH" noProof="0"/>
          </a:p>
        </p:txBody>
      </p:sp>
      <p:sp>
        <p:nvSpPr>
          <p:cNvPr id="5" name="TextBox 4">
            <a:extLst>
              <a:ext uri="{FF2B5EF4-FFF2-40B4-BE49-F238E27FC236}">
                <a16:creationId xmlns:a16="http://schemas.microsoft.com/office/drawing/2014/main" id="{4921E4F7-A84A-C6FA-1325-424CC10EC377}"/>
              </a:ext>
            </a:extLst>
          </p:cNvPr>
          <p:cNvSpPr txBox="1"/>
          <p:nvPr/>
        </p:nvSpPr>
        <p:spPr>
          <a:xfrm>
            <a:off x="9432043" y="5697649"/>
            <a:ext cx="2522807" cy="307777"/>
          </a:xfrm>
          <a:prstGeom prst="rect">
            <a:avLst/>
          </a:prstGeom>
          <a:noFill/>
        </p:spPr>
        <p:txBody>
          <a:bodyPr wrap="none" rtlCol="0">
            <a:spAutoFit/>
          </a:bodyPr>
          <a:lstStyle/>
          <a:p>
            <a:r>
              <a:rPr lang="en-US" sz="1400" dirty="0" err="1">
                <a:solidFill>
                  <a:schemeClr val="tx2">
                    <a:lumMod val="50000"/>
                    <a:lumOff val="50000"/>
                  </a:schemeClr>
                </a:solidFill>
              </a:rPr>
              <a:t>Tokarska</a:t>
            </a:r>
            <a:r>
              <a:rPr lang="en-US" sz="1400" dirty="0">
                <a:solidFill>
                  <a:schemeClr val="tx2">
                    <a:lumMod val="50000"/>
                    <a:lumOff val="50000"/>
                  </a:schemeClr>
                </a:solidFill>
              </a:rPr>
              <a:t> et al. 2020, Science</a:t>
            </a:r>
            <a:endParaRPr sz="1400" dirty="0">
              <a:solidFill>
                <a:schemeClr val="tx2">
                  <a:lumMod val="50000"/>
                  <a:lumOff val="50000"/>
                </a:schemeClr>
              </a:solidFill>
            </a:endParaRPr>
          </a:p>
        </p:txBody>
      </p:sp>
      <p:pic>
        <p:nvPicPr>
          <p:cNvPr id="8" name="Picture 7">
            <a:extLst>
              <a:ext uri="{FF2B5EF4-FFF2-40B4-BE49-F238E27FC236}">
                <a16:creationId xmlns:a16="http://schemas.microsoft.com/office/drawing/2014/main" id="{936F984A-D7EE-2FBE-BF36-66A988D47F1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7966" y="1651785"/>
            <a:ext cx="4880576" cy="4719323"/>
          </a:xfrm>
          <a:prstGeom prst="rect">
            <a:avLst/>
          </a:prstGeom>
        </p:spPr>
      </p:pic>
      <p:sp>
        <p:nvSpPr>
          <p:cNvPr id="9" name="Oval 8">
            <a:extLst>
              <a:ext uri="{FF2B5EF4-FFF2-40B4-BE49-F238E27FC236}">
                <a16:creationId xmlns:a16="http://schemas.microsoft.com/office/drawing/2014/main" id="{9F67BEE3-9BDB-4B33-BC8E-67EDECE4CDF3}"/>
              </a:ext>
            </a:extLst>
          </p:cNvPr>
          <p:cNvSpPr/>
          <p:nvPr/>
        </p:nvSpPr>
        <p:spPr>
          <a:xfrm>
            <a:off x="3089189" y="1497326"/>
            <a:ext cx="494271" cy="308919"/>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Oval 9">
            <a:extLst>
              <a:ext uri="{FF2B5EF4-FFF2-40B4-BE49-F238E27FC236}">
                <a16:creationId xmlns:a16="http://schemas.microsoft.com/office/drawing/2014/main" id="{F5839369-DA04-0DDF-CD2B-1D2246D50778}"/>
              </a:ext>
            </a:extLst>
          </p:cNvPr>
          <p:cNvSpPr/>
          <p:nvPr/>
        </p:nvSpPr>
        <p:spPr>
          <a:xfrm>
            <a:off x="3207026" y="1651785"/>
            <a:ext cx="1073426" cy="40856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4121416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79F9691-D3FE-B526-C9D7-3381787B3D61}"/>
              </a:ext>
            </a:extLst>
          </p:cNvPr>
          <p:cNvSpPr>
            <a:spLocks noGrp="1"/>
          </p:cNvSpPr>
          <p:nvPr>
            <p:ph type="dt" sz="half" idx="10"/>
          </p:nvPr>
        </p:nvSpPr>
        <p:spPr/>
        <p:txBody>
          <a:bodyPr/>
          <a:lstStyle/>
          <a:p>
            <a:fld id="{360162FC-E8FF-4D52-8F53-8F2A2A3AD348}" type="datetime1">
              <a:rPr lang="de-CH" noProof="0" smtClean="0"/>
              <a:t>12.07.23</a:t>
            </a:fld>
            <a:endParaRPr lang="de-CH" noProof="0"/>
          </a:p>
        </p:txBody>
      </p:sp>
      <p:sp>
        <p:nvSpPr>
          <p:cNvPr id="6" name="Slide Number Placeholder 5">
            <a:extLst>
              <a:ext uri="{FF2B5EF4-FFF2-40B4-BE49-F238E27FC236}">
                <a16:creationId xmlns:a16="http://schemas.microsoft.com/office/drawing/2014/main" id="{6C4512CB-43D5-52D1-5F05-C2FB39B71CAE}"/>
              </a:ext>
            </a:extLst>
          </p:cNvPr>
          <p:cNvSpPr>
            <a:spLocks noGrp="1"/>
          </p:cNvSpPr>
          <p:nvPr>
            <p:ph type="sldNum" sz="quarter" idx="12"/>
          </p:nvPr>
        </p:nvSpPr>
        <p:spPr/>
        <p:txBody>
          <a:bodyPr/>
          <a:lstStyle/>
          <a:p>
            <a:fld id="{5ACA52AF-F19D-405C-AD5F-7D94B96A5CC3}" type="slidenum">
              <a:rPr lang="de-CH" noProof="0" smtClean="0"/>
              <a:t>8</a:t>
            </a:fld>
            <a:endParaRPr lang="de-CH" noProof="0"/>
          </a:p>
        </p:txBody>
      </p:sp>
      <p:pic>
        <p:nvPicPr>
          <p:cNvPr id="1026" name="Picture 2" descr="A map of the world&#10;&#10;Description automatically generated with low confidence">
            <a:extLst>
              <a:ext uri="{FF2B5EF4-FFF2-40B4-BE49-F238E27FC236}">
                <a16:creationId xmlns:a16="http://schemas.microsoft.com/office/drawing/2014/main" id="{66714EC1-20A9-A710-1CAB-231BF31AD7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898" y="1362439"/>
            <a:ext cx="5029198" cy="452722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E6E50195-AEC5-42BB-A62F-8527E61A6CD9}"/>
              </a:ext>
            </a:extLst>
          </p:cNvPr>
          <p:cNvSpPr>
            <a:spLocks noGrp="1"/>
          </p:cNvSpPr>
          <p:nvPr>
            <p:ph type="title"/>
          </p:nvPr>
        </p:nvSpPr>
        <p:spPr>
          <a:xfrm>
            <a:off x="731837" y="260351"/>
            <a:ext cx="10728325" cy="900000"/>
          </a:xfrm>
        </p:spPr>
        <p:txBody>
          <a:bodyPr/>
          <a:lstStyle/>
          <a:p>
            <a:r>
              <a:rPr lang="en-US" b="1" dirty="0">
                <a:solidFill>
                  <a:srgbClr val="C00000"/>
                </a:solidFill>
              </a:rPr>
              <a:t>Observed versus modelled historical warming </a:t>
            </a:r>
            <a:endParaRPr b="1" dirty="0">
              <a:solidFill>
                <a:srgbClr val="C00000"/>
              </a:solidFill>
            </a:endParaRPr>
          </a:p>
        </p:txBody>
      </p:sp>
      <p:sp>
        <p:nvSpPr>
          <p:cNvPr id="10" name="TextBox 9">
            <a:extLst>
              <a:ext uri="{FF2B5EF4-FFF2-40B4-BE49-F238E27FC236}">
                <a16:creationId xmlns:a16="http://schemas.microsoft.com/office/drawing/2014/main" id="{03D89002-EDE5-F20B-478B-81FB5B666428}"/>
              </a:ext>
            </a:extLst>
          </p:cNvPr>
          <p:cNvSpPr txBox="1"/>
          <p:nvPr/>
        </p:nvSpPr>
        <p:spPr>
          <a:xfrm>
            <a:off x="7558214" y="4395906"/>
            <a:ext cx="2915478" cy="1477328"/>
          </a:xfrm>
          <a:prstGeom prst="rect">
            <a:avLst/>
          </a:prstGeom>
          <a:noFill/>
        </p:spPr>
        <p:txBody>
          <a:bodyPr wrap="square">
            <a:spAutoFit/>
          </a:bodyPr>
          <a:lstStyle/>
          <a:p>
            <a:pPr rtl="0">
              <a:spcBef>
                <a:spcPts val="0"/>
              </a:spcBef>
              <a:spcAft>
                <a:spcPts val="0"/>
              </a:spcAft>
            </a:pPr>
            <a:r>
              <a:rPr lang="en-GB" sz="1800" b="0" i="0" u="none" strike="noStrike" dirty="0">
                <a:solidFill>
                  <a:srgbClr val="C00000"/>
                </a:solidFill>
                <a:effectLst/>
                <a:latin typeface="Arial" panose="020B0604020202020204" pitchFamily="34" charset="0"/>
              </a:rPr>
              <a:t>Simulated pattern (CMIP6):</a:t>
            </a:r>
            <a:endParaRPr lang="en-GB" b="0" dirty="0">
              <a:effectLst/>
            </a:endParaRPr>
          </a:p>
          <a:p>
            <a:pPr rtl="0">
              <a:spcBef>
                <a:spcPts val="0"/>
              </a:spcBef>
              <a:spcAft>
                <a:spcPts val="0"/>
              </a:spcAft>
            </a:pPr>
            <a:r>
              <a:rPr lang="en-GB" sz="1800" b="0" i="0" u="none" strike="noStrike" dirty="0">
                <a:solidFill>
                  <a:srgbClr val="C00000"/>
                </a:solidFill>
                <a:effectLst/>
                <a:latin typeface="Arial" panose="020B0604020202020204" pitchFamily="34" charset="0"/>
              </a:rPr>
              <a:t>More </a:t>
            </a:r>
            <a:r>
              <a:rPr lang="en-GB" sz="1800" b="1" i="0" u="none" strike="noStrike" dirty="0">
                <a:solidFill>
                  <a:srgbClr val="C00000"/>
                </a:solidFill>
                <a:effectLst/>
                <a:latin typeface="Arial" panose="020B0604020202020204" pitchFamily="34" charset="0"/>
              </a:rPr>
              <a:t>positive</a:t>
            </a:r>
            <a:r>
              <a:rPr lang="en-GB" sz="1800" b="0" i="0" u="none" strike="noStrike" dirty="0">
                <a:solidFill>
                  <a:srgbClr val="C00000"/>
                </a:solidFill>
                <a:effectLst/>
                <a:latin typeface="Arial" panose="020B0604020202020204" pitchFamily="34" charset="0"/>
              </a:rPr>
              <a:t> feedbacks</a:t>
            </a:r>
            <a:endParaRPr lang="en-GB" b="0" dirty="0">
              <a:effectLst/>
            </a:endParaRPr>
          </a:p>
          <a:p>
            <a:br>
              <a:rPr lang="en-GB" dirty="0"/>
            </a:br>
            <a:endParaRPr lang="en-CH" dirty="0"/>
          </a:p>
        </p:txBody>
      </p:sp>
      <p:sp>
        <p:nvSpPr>
          <p:cNvPr id="12" name="TextBox 11">
            <a:extLst>
              <a:ext uri="{FF2B5EF4-FFF2-40B4-BE49-F238E27FC236}">
                <a16:creationId xmlns:a16="http://schemas.microsoft.com/office/drawing/2014/main" id="{C2E8B2BC-79D4-244A-E081-E8207317A46B}"/>
              </a:ext>
            </a:extLst>
          </p:cNvPr>
          <p:cNvSpPr txBox="1"/>
          <p:nvPr/>
        </p:nvSpPr>
        <p:spPr>
          <a:xfrm>
            <a:off x="7558214" y="1861929"/>
            <a:ext cx="3101009" cy="1200329"/>
          </a:xfrm>
          <a:prstGeom prst="rect">
            <a:avLst/>
          </a:prstGeom>
          <a:noFill/>
        </p:spPr>
        <p:txBody>
          <a:bodyPr wrap="square">
            <a:spAutoFit/>
          </a:bodyPr>
          <a:lstStyle/>
          <a:p>
            <a:pPr rtl="0">
              <a:spcBef>
                <a:spcPts val="0"/>
              </a:spcBef>
              <a:spcAft>
                <a:spcPts val="0"/>
              </a:spcAft>
            </a:pPr>
            <a:r>
              <a:rPr lang="en-GB" sz="1800" b="0" i="0" u="none" strike="noStrike" dirty="0">
                <a:solidFill>
                  <a:srgbClr val="184583"/>
                </a:solidFill>
                <a:effectLst/>
                <a:latin typeface="Arial" panose="020B0604020202020204" pitchFamily="34" charset="0"/>
              </a:rPr>
              <a:t>Observed pattern: </a:t>
            </a:r>
            <a:endParaRPr lang="en-GB" b="0" dirty="0">
              <a:effectLst/>
            </a:endParaRPr>
          </a:p>
          <a:p>
            <a:pPr rtl="0">
              <a:spcBef>
                <a:spcPts val="0"/>
              </a:spcBef>
              <a:spcAft>
                <a:spcPts val="0"/>
              </a:spcAft>
            </a:pPr>
            <a:r>
              <a:rPr lang="en-GB" sz="1800" b="0" i="0" u="none" strike="noStrike" dirty="0">
                <a:solidFill>
                  <a:srgbClr val="184583"/>
                </a:solidFill>
                <a:effectLst/>
                <a:latin typeface="Arial" panose="020B0604020202020204" pitchFamily="34" charset="0"/>
              </a:rPr>
              <a:t>More </a:t>
            </a:r>
            <a:r>
              <a:rPr lang="en-GB" sz="1800" b="1" i="0" u="none" strike="noStrike" dirty="0">
                <a:solidFill>
                  <a:srgbClr val="184583"/>
                </a:solidFill>
                <a:effectLst/>
                <a:latin typeface="Arial" panose="020B0604020202020204" pitchFamily="34" charset="0"/>
              </a:rPr>
              <a:t>negative</a:t>
            </a:r>
            <a:r>
              <a:rPr lang="en-GB" sz="1800" b="0" i="0" u="none" strike="noStrike" dirty="0">
                <a:solidFill>
                  <a:srgbClr val="184583"/>
                </a:solidFill>
                <a:effectLst/>
                <a:latin typeface="Arial" panose="020B0604020202020204" pitchFamily="34" charset="0"/>
              </a:rPr>
              <a:t> feedbacks</a:t>
            </a:r>
            <a:endParaRPr lang="en-GB" b="0" dirty="0">
              <a:effectLst/>
            </a:endParaRPr>
          </a:p>
          <a:p>
            <a:br>
              <a:rPr lang="en-GB" dirty="0"/>
            </a:br>
            <a:endParaRPr lang="en-CH" dirty="0"/>
          </a:p>
        </p:txBody>
      </p:sp>
      <p:cxnSp>
        <p:nvCxnSpPr>
          <p:cNvPr id="14" name="Straight Arrow Connector 13">
            <a:extLst>
              <a:ext uri="{FF2B5EF4-FFF2-40B4-BE49-F238E27FC236}">
                <a16:creationId xmlns:a16="http://schemas.microsoft.com/office/drawing/2014/main" id="{168763AF-EA59-EFCE-2B47-2C5DBB8C10A5}"/>
              </a:ext>
            </a:extLst>
          </p:cNvPr>
          <p:cNvCxnSpPr>
            <a:cxnSpLocks/>
          </p:cNvCxnSpPr>
          <p:nvPr/>
        </p:nvCxnSpPr>
        <p:spPr>
          <a:xfrm flipH="1">
            <a:off x="4929808" y="2462093"/>
            <a:ext cx="2451653" cy="491576"/>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195DFEF-0C9F-C925-2DEC-DE7E2F21E147}"/>
              </a:ext>
            </a:extLst>
          </p:cNvPr>
          <p:cNvCxnSpPr>
            <a:cxnSpLocks/>
          </p:cNvCxnSpPr>
          <p:nvPr/>
        </p:nvCxnSpPr>
        <p:spPr>
          <a:xfrm flipH="1">
            <a:off x="4757530" y="4850296"/>
            <a:ext cx="2623931" cy="145774"/>
          </a:xfrm>
          <a:prstGeom prst="straightConnector1">
            <a:avLst/>
          </a:prstGeom>
          <a:ln w="349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CBA6146-4925-B4D5-ADCC-425FD7459017}"/>
              </a:ext>
            </a:extLst>
          </p:cNvPr>
          <p:cNvSpPr txBox="1"/>
          <p:nvPr/>
        </p:nvSpPr>
        <p:spPr>
          <a:xfrm>
            <a:off x="9432043" y="5697649"/>
            <a:ext cx="1917513" cy="307777"/>
          </a:xfrm>
          <a:prstGeom prst="rect">
            <a:avLst/>
          </a:prstGeom>
          <a:noFill/>
        </p:spPr>
        <p:txBody>
          <a:bodyPr wrap="none" rtlCol="0">
            <a:spAutoFit/>
          </a:bodyPr>
          <a:lstStyle/>
          <a:p>
            <a:r>
              <a:rPr lang="en-US" sz="1400" dirty="0">
                <a:solidFill>
                  <a:schemeClr val="tx2">
                    <a:lumMod val="50000"/>
                    <a:lumOff val="50000"/>
                  </a:schemeClr>
                </a:solidFill>
              </a:rPr>
              <a:t>Wills et al. 2022, GRL</a:t>
            </a:r>
            <a:endParaRPr sz="1400" dirty="0">
              <a:solidFill>
                <a:schemeClr val="tx2">
                  <a:lumMod val="50000"/>
                  <a:lumOff val="50000"/>
                </a:schemeClr>
              </a:solidFill>
            </a:endParaRPr>
          </a:p>
        </p:txBody>
      </p:sp>
    </p:spTree>
    <p:extLst>
      <p:ext uri="{BB962C8B-B14F-4D97-AF65-F5344CB8AC3E}">
        <p14:creationId xmlns:p14="http://schemas.microsoft.com/office/powerpoint/2010/main" val="2381003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B67CF5A-2C91-F555-C250-B1F453DC97EA}"/>
              </a:ext>
            </a:extLst>
          </p:cNvPr>
          <p:cNvSpPr>
            <a:spLocks noGrp="1"/>
          </p:cNvSpPr>
          <p:nvPr>
            <p:ph type="sldNum" sz="quarter" idx="12"/>
          </p:nvPr>
        </p:nvSpPr>
        <p:spPr/>
        <p:txBody>
          <a:bodyPr/>
          <a:lstStyle/>
          <a:p>
            <a:fld id="{5ACA52AF-F19D-405C-AD5F-7D94B96A5CC3}" type="slidenum">
              <a:rPr lang="de-CH" noProof="0" smtClean="0"/>
              <a:t>9</a:t>
            </a:fld>
            <a:endParaRPr lang="de-CH" noProof="0"/>
          </a:p>
        </p:txBody>
      </p:sp>
      <p:sp>
        <p:nvSpPr>
          <p:cNvPr id="17" name="Title 16">
            <a:extLst>
              <a:ext uri="{FF2B5EF4-FFF2-40B4-BE49-F238E27FC236}">
                <a16:creationId xmlns:a16="http://schemas.microsoft.com/office/drawing/2014/main" id="{4E9676B9-7A41-040D-600E-82D1A4EA19A0}"/>
              </a:ext>
            </a:extLst>
          </p:cNvPr>
          <p:cNvSpPr>
            <a:spLocks noGrp="1"/>
          </p:cNvSpPr>
          <p:nvPr>
            <p:ph type="title"/>
          </p:nvPr>
        </p:nvSpPr>
        <p:spPr/>
        <p:txBody>
          <a:bodyPr/>
          <a:lstStyle/>
          <a:p>
            <a:r>
              <a:rPr lang="en-US" b="1" dirty="0">
                <a:solidFill>
                  <a:srgbClr val="C00000"/>
                </a:solidFill>
              </a:rPr>
              <a:t>How do we know the SST pattern matters?</a:t>
            </a:r>
            <a:endParaRPr b="1" dirty="0">
              <a:solidFill>
                <a:srgbClr val="C00000"/>
              </a:solidFill>
            </a:endParaRPr>
          </a:p>
        </p:txBody>
      </p:sp>
      <p:sp>
        <p:nvSpPr>
          <p:cNvPr id="4" name="Inhaltsplatzhalter 2">
            <a:extLst>
              <a:ext uri="{FF2B5EF4-FFF2-40B4-BE49-F238E27FC236}">
                <a16:creationId xmlns:a16="http://schemas.microsoft.com/office/drawing/2014/main" id="{4DCDDA9B-EFAE-A54D-5072-DA84AAD6EB42}"/>
              </a:ext>
            </a:extLst>
          </p:cNvPr>
          <p:cNvSpPr>
            <a:spLocks noGrp="1"/>
          </p:cNvSpPr>
          <p:nvPr>
            <p:ph idx="1"/>
          </p:nvPr>
        </p:nvSpPr>
        <p:spPr>
          <a:xfrm>
            <a:off x="593061" y="1467483"/>
            <a:ext cx="4371503" cy="3437421"/>
          </a:xfrm>
        </p:spPr>
        <p:txBody>
          <a:bodyPr/>
          <a:lstStyle/>
          <a:p>
            <a:pPr marL="0" indent="0">
              <a:spcBef>
                <a:spcPts val="0"/>
              </a:spcBef>
              <a:buNone/>
            </a:pPr>
            <a:r>
              <a:rPr lang="de-DE" b="1" dirty="0">
                <a:sym typeface="Wingdings" pitchFamily="2" charset="2"/>
              </a:rPr>
              <a:t>AMIP – piForcing experiments </a:t>
            </a:r>
          </a:p>
          <a:p>
            <a:pPr marL="0" indent="0">
              <a:spcBef>
                <a:spcPts val="0"/>
              </a:spcBef>
              <a:buFont typeface="Arial" panose="020B0604020202020204" pitchFamily="34" charset="0"/>
              <a:buNone/>
            </a:pPr>
            <a:r>
              <a:rPr lang="de-DE" dirty="0">
                <a:solidFill>
                  <a:schemeClr val="tx2">
                    <a:lumMod val="50000"/>
                    <a:lumOff val="50000"/>
                  </a:schemeClr>
                </a:solidFill>
                <a:sym typeface="Wingdings" pitchFamily="2" charset="2"/>
              </a:rPr>
              <a:t>Andrews et al. 2018, GRL</a:t>
            </a:r>
          </a:p>
          <a:p>
            <a:pPr marL="0" indent="0">
              <a:spcBef>
                <a:spcPts val="0"/>
              </a:spcBef>
              <a:buFont typeface="Arial" panose="020B0604020202020204" pitchFamily="34" charset="0"/>
              <a:buNone/>
            </a:pPr>
            <a:r>
              <a:rPr lang="de-DE" dirty="0">
                <a:solidFill>
                  <a:schemeClr val="tx2">
                    <a:lumMod val="50000"/>
                    <a:lumOff val="50000"/>
                  </a:schemeClr>
                </a:solidFill>
                <a:sym typeface="Wingdings" pitchFamily="2" charset="2"/>
              </a:rPr>
              <a:t>Zhou et al. 2020, Nature</a:t>
            </a:r>
          </a:p>
          <a:p>
            <a:pPr marL="0" indent="0">
              <a:buNone/>
            </a:pPr>
            <a:endParaRPr lang="de-DE" dirty="0">
              <a:solidFill>
                <a:schemeClr val="tx2">
                  <a:lumMod val="50000"/>
                  <a:lumOff val="50000"/>
                </a:schemeClr>
              </a:solidFill>
              <a:sym typeface="Wingdings" pitchFamily="2" charset="2"/>
            </a:endParaRPr>
          </a:p>
          <a:p>
            <a:pPr marL="0" indent="0">
              <a:buNone/>
            </a:pPr>
            <a:endParaRPr lang="de-DE" dirty="0">
              <a:solidFill>
                <a:schemeClr val="tx2">
                  <a:lumMod val="50000"/>
                  <a:lumOff val="50000"/>
                </a:schemeClr>
              </a:solidFill>
              <a:sym typeface="Wingdings" pitchFamily="2" charset="2"/>
            </a:endParaRPr>
          </a:p>
          <a:p>
            <a:pPr marL="0" indent="0">
              <a:buNone/>
            </a:pPr>
            <a:r>
              <a:rPr lang="de-DE" dirty="0">
                <a:sym typeface="Wingdings" pitchFamily="2" charset="2"/>
              </a:rPr>
              <a:t>Models </a:t>
            </a:r>
            <a:r>
              <a:rPr lang="de-DE" dirty="0" err="1">
                <a:sym typeface="Wingdings" pitchFamily="2" charset="2"/>
              </a:rPr>
              <a:t>reproduce</a:t>
            </a:r>
            <a:r>
              <a:rPr lang="de-DE" dirty="0">
                <a:sym typeface="Wingdings" pitchFamily="2" charset="2"/>
              </a:rPr>
              <a:t> the observed historical net TOA radiation when forced with observed SSTs &amp; sea-ice! </a:t>
            </a:r>
          </a:p>
          <a:p>
            <a:endParaRPr lang="de-DE" dirty="0">
              <a:solidFill>
                <a:schemeClr val="tx2">
                  <a:lumMod val="50000"/>
                  <a:lumOff val="50000"/>
                </a:schemeClr>
              </a:solidFill>
              <a:sym typeface="Wingdings" pitchFamily="2" charset="2"/>
            </a:endParaRPr>
          </a:p>
        </p:txBody>
      </p:sp>
      <p:pic>
        <p:nvPicPr>
          <p:cNvPr id="10" name="Picture 9" descr="Diagram&#10;&#10;Description automatically generated">
            <a:extLst>
              <a:ext uri="{FF2B5EF4-FFF2-40B4-BE49-F238E27FC236}">
                <a16:creationId xmlns:a16="http://schemas.microsoft.com/office/drawing/2014/main" id="{BF342111-DCFB-8B21-FAAC-B8EECFA40E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0783" y="1160350"/>
            <a:ext cx="6689379" cy="4595247"/>
          </a:xfrm>
          <a:prstGeom prst="rect">
            <a:avLst/>
          </a:prstGeom>
        </p:spPr>
      </p:pic>
    </p:spTree>
    <p:extLst>
      <p:ext uri="{BB962C8B-B14F-4D97-AF65-F5344CB8AC3E}">
        <p14:creationId xmlns:p14="http://schemas.microsoft.com/office/powerpoint/2010/main" val="1913529769"/>
      </p:ext>
    </p:extLst>
  </p:cSld>
  <p:clrMapOvr>
    <a:masterClrMapping/>
  </p:clrMapOvr>
</p:sld>
</file>

<file path=ppt/theme/theme1.xml><?xml version="1.0" encoding="utf-8"?>
<a:theme xmlns:a="http://schemas.openxmlformats.org/drawingml/2006/main" name="ETH Zürich">
  <a:themeElements>
    <a:clrScheme name="ETH Zürich">
      <a:dk1>
        <a:sysClr val="windowText" lastClr="000000"/>
      </a:dk1>
      <a:lt1>
        <a:sysClr val="window" lastClr="FFFFFF"/>
      </a:lt1>
      <a:dk2>
        <a:srgbClr val="000000"/>
      </a:dk2>
      <a:lt2>
        <a:srgbClr val="FFFFFF"/>
      </a:lt2>
      <a:accent1>
        <a:srgbClr val="215CAF"/>
      </a:accent1>
      <a:accent2>
        <a:srgbClr val="007894"/>
      </a:accent2>
      <a:accent3>
        <a:srgbClr val="627313"/>
      </a:accent3>
      <a:accent4>
        <a:srgbClr val="8E6713"/>
      </a:accent4>
      <a:accent5>
        <a:srgbClr val="B7352D"/>
      </a:accent5>
      <a:accent6>
        <a:srgbClr val="A30774"/>
      </a:accent6>
      <a:hlink>
        <a:srgbClr val="0563C1"/>
      </a:hlink>
      <a:folHlink>
        <a:srgbClr val="954F72"/>
      </a:folHlink>
    </a:clrScheme>
    <a:fontScheme name="ETH Züric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ETH Blau">
      <a:srgbClr val="215CAF"/>
    </a:custClr>
    <a:custClr name="ETH Petrol">
      <a:srgbClr val="007894"/>
    </a:custClr>
    <a:custClr name="ETH Gruen">
      <a:srgbClr val="627313"/>
    </a:custClr>
    <a:custClr name="ETH Bronze">
      <a:srgbClr val="8E6713"/>
    </a:custClr>
    <a:custClr name="ETH Rot">
      <a:srgbClr val="B7352D"/>
    </a:custClr>
    <a:custClr name="ETH Purpur">
      <a:srgbClr val="A30774"/>
    </a:custClr>
    <a:custClr name="ETH Grau">
      <a:srgbClr val="6F6F6F"/>
    </a:custClr>
  </a:custClrLst>
  <a:extLst>
    <a:ext uri="{05A4C25C-085E-4340-85A3-A5531E510DB2}">
      <thm15:themeFamily xmlns:thm15="http://schemas.microsoft.com/office/thememl/2012/main" name="eth-pp-template-praesentation.potx" id="{D9E153C4-3F86-4C43-B293-4BBF19123312}" vid="{E1DFB9CB-3F1E-485D-AB0D-B52F37504C38}"/>
    </a:ext>
  </a:extLst>
</a:theme>
</file>

<file path=ppt/theme/theme2.xml><?xml version="1.0" encoding="utf-8"?>
<a:theme xmlns:a="http://schemas.openxmlformats.org/drawingml/2006/main" name="Office">
  <a:themeElements>
    <a:clrScheme name="ETH Zürich">
      <a:dk1>
        <a:sysClr val="windowText" lastClr="000000"/>
      </a:dk1>
      <a:lt1>
        <a:sysClr val="window" lastClr="FFFFFF"/>
      </a:lt1>
      <a:dk2>
        <a:srgbClr val="000000"/>
      </a:dk2>
      <a:lt2>
        <a:srgbClr val="FFFFFF"/>
      </a:lt2>
      <a:accent1>
        <a:srgbClr val="215CAF"/>
      </a:accent1>
      <a:accent2>
        <a:srgbClr val="007894"/>
      </a:accent2>
      <a:accent3>
        <a:srgbClr val="627313"/>
      </a:accent3>
      <a:accent4>
        <a:srgbClr val="8E6713"/>
      </a:accent4>
      <a:accent5>
        <a:srgbClr val="B7352D"/>
      </a:accent5>
      <a:accent6>
        <a:srgbClr val="A30774"/>
      </a:accent6>
      <a:hlink>
        <a:srgbClr val="0563C1"/>
      </a:hlink>
      <a:folHlink>
        <a:srgbClr val="954F72"/>
      </a:folHlink>
    </a:clrScheme>
    <a:fontScheme name="ETH Züric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ETH Blau">
      <a:srgbClr val="215CAF"/>
    </a:custClr>
    <a:custClr name="ETH Petrol">
      <a:srgbClr val="007894"/>
    </a:custClr>
    <a:custClr name="ETH Gruen">
      <a:srgbClr val="627313"/>
    </a:custClr>
    <a:custClr name="ETH Bronze">
      <a:srgbClr val="8E6713"/>
    </a:custClr>
    <a:custClr name="ETH Rot">
      <a:srgbClr val="B7352D"/>
    </a:custClr>
    <a:custClr name="ETH Purpur">
      <a:srgbClr val="A30774"/>
    </a:custClr>
    <a:custClr name="ETH Grau">
      <a:srgbClr val="6F6F6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ETH Zürich">
      <a:dk1>
        <a:sysClr val="windowText" lastClr="000000"/>
      </a:dk1>
      <a:lt1>
        <a:sysClr val="window" lastClr="FFFFFF"/>
      </a:lt1>
      <a:dk2>
        <a:srgbClr val="000000"/>
      </a:dk2>
      <a:lt2>
        <a:srgbClr val="FFFFFF"/>
      </a:lt2>
      <a:accent1>
        <a:srgbClr val="215CAF"/>
      </a:accent1>
      <a:accent2>
        <a:srgbClr val="007894"/>
      </a:accent2>
      <a:accent3>
        <a:srgbClr val="627313"/>
      </a:accent3>
      <a:accent4>
        <a:srgbClr val="8E6713"/>
      </a:accent4>
      <a:accent5>
        <a:srgbClr val="B7352D"/>
      </a:accent5>
      <a:accent6>
        <a:srgbClr val="A30774"/>
      </a:accent6>
      <a:hlink>
        <a:srgbClr val="0563C1"/>
      </a:hlink>
      <a:folHlink>
        <a:srgbClr val="954F72"/>
      </a:folHlink>
    </a:clrScheme>
    <a:fontScheme name="ETH Züric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ETH Zürich</Template>
  <TotalTime>30000</TotalTime>
  <Words>2126</Words>
  <Application>Microsoft Macintosh PowerPoint</Application>
  <PresentationFormat>Widescreen</PresentationFormat>
  <Paragraphs>202</Paragraphs>
  <Slides>23</Slides>
  <Notes>17</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Cambria Math</vt:lpstr>
      <vt:lpstr>Symbol</vt:lpstr>
      <vt:lpstr>ETH Zürich</vt:lpstr>
      <vt:lpstr>PowerPoint Presentation</vt:lpstr>
      <vt:lpstr>On the pattern effect and its implications for future warming  Gergana Gyuleva</vt:lpstr>
      <vt:lpstr>Background: What data are we using?</vt:lpstr>
      <vt:lpstr>Background: What data are we using?</vt:lpstr>
      <vt:lpstr>Background: What data are we using?</vt:lpstr>
      <vt:lpstr>How much will future climate warm?</vt:lpstr>
      <vt:lpstr>Historical constraints on future warming</vt:lpstr>
      <vt:lpstr>Observed versus modelled historical warming </vt:lpstr>
      <vt:lpstr>How do we know the SST pattern matters?</vt:lpstr>
      <vt:lpstr>Good news?  </vt:lpstr>
      <vt:lpstr>Historical constraints on future warming</vt:lpstr>
      <vt:lpstr>The Big Question:   Is the model-observation mismatch in SST patterns a result of internal variability, or are models misrepresenting the forced response?    </vt:lpstr>
      <vt:lpstr>Closing Εearth’s energy budget</vt:lpstr>
      <vt:lpstr>We believe the real world behaves like this: </vt:lpstr>
      <vt:lpstr>Question</vt:lpstr>
      <vt:lpstr>Defining predictand and predictors for statistical model</vt:lpstr>
      <vt:lpstr>Defining predictand and predictors for statistical model</vt:lpstr>
      <vt:lpstr>”Interpretable” coefficients</vt:lpstr>
      <vt:lpstr>Quantification of obs. PE</vt:lpstr>
      <vt:lpstr>KEY RESULT: Detection of 1975-2014 trend in observed PE</vt:lpstr>
      <vt:lpstr>Next steps…</vt:lpstr>
      <vt:lpstr>Finding characteristic patterns corresponding to characteristic timescales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Pacific SST gradient and its implications for climate sensitivity  Gergana Gyuleva</dc:title>
  <dc:creator>Gyuleva  Gergana</dc:creator>
  <cp:lastModifiedBy>Gyuleva  Gergana</cp:lastModifiedBy>
  <cp:revision>49</cp:revision>
  <dcterms:created xsi:type="dcterms:W3CDTF">2022-02-24T09:35:37Z</dcterms:created>
  <dcterms:modified xsi:type="dcterms:W3CDTF">2023-07-13T08:13:37Z</dcterms:modified>
</cp:coreProperties>
</file>