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8" r:id="rId6"/>
    <p:sldId id="265" r:id="rId7"/>
    <p:sldId id="267" r:id="rId8"/>
    <p:sldId id="269" r:id="rId9"/>
    <p:sldId id="270" r:id="rId10"/>
    <p:sldId id="271" r:id="rId11"/>
    <p:sldId id="272" r:id="rId12"/>
    <p:sldId id="296" r:id="rId13"/>
    <p:sldId id="293" r:id="rId14"/>
    <p:sldId id="294" r:id="rId15"/>
    <p:sldId id="311" r:id="rId16"/>
    <p:sldId id="295" r:id="rId17"/>
    <p:sldId id="288" r:id="rId18"/>
    <p:sldId id="297" r:id="rId19"/>
    <p:sldId id="302" r:id="rId20"/>
    <p:sldId id="273" r:id="rId21"/>
    <p:sldId id="290" r:id="rId22"/>
    <p:sldId id="292" r:id="rId23"/>
    <p:sldId id="303" r:id="rId24"/>
    <p:sldId id="304" r:id="rId25"/>
    <p:sldId id="305" r:id="rId26"/>
    <p:sldId id="306" r:id="rId27"/>
    <p:sldId id="307" r:id="rId28"/>
    <p:sldId id="298" r:id="rId29"/>
    <p:sldId id="300" r:id="rId30"/>
    <p:sldId id="299" r:id="rId31"/>
    <p:sldId id="309" r:id="rId32"/>
    <p:sldId id="310" r:id="rId33"/>
    <p:sldId id="301" r:id="rId3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4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8736"/>
    <a:srgbClr val="14331C"/>
    <a:srgbClr val="FFFEF9"/>
    <a:srgbClr val="F4C37D"/>
    <a:srgbClr val="C4DD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27"/>
    <p:restoredTop sz="94629"/>
  </p:normalViewPr>
  <p:slideViewPr>
    <p:cSldViewPr snapToGrid="0" showGuides="1">
      <p:cViewPr varScale="1">
        <p:scale>
          <a:sx n="152" d="100"/>
          <a:sy n="152" d="100"/>
        </p:scale>
        <p:origin x="156" y="450"/>
      </p:cViewPr>
      <p:guideLst>
        <p:guide orient="horz" pos="867"/>
        <p:guide pos="41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pi Niemi" userId="a0d5a600-4891-41d5-adc3-dbcc9ef2f7d9" providerId="ADAL" clId="{7B141E39-08F3-423B-89A0-834D89A3DEB7}"/>
    <pc:docChg chg="custSel modSld">
      <pc:chgData name="Virpi Niemi" userId="a0d5a600-4891-41d5-adc3-dbcc9ef2f7d9" providerId="ADAL" clId="{7B141E39-08F3-423B-89A0-834D89A3DEB7}" dt="2025-08-05T08:14:19.115" v="682" actId="20577"/>
      <pc:docMkLst>
        <pc:docMk/>
      </pc:docMkLst>
      <pc:sldChg chg="modSp">
        <pc:chgData name="Virpi Niemi" userId="a0d5a600-4891-41d5-adc3-dbcc9ef2f7d9" providerId="ADAL" clId="{7B141E39-08F3-423B-89A0-834D89A3DEB7}" dt="2025-08-05T07:47:59.211" v="13" actId="20577"/>
        <pc:sldMkLst>
          <pc:docMk/>
          <pc:sldMk cId="2876017741" sldId="265"/>
        </pc:sldMkLst>
        <pc:spChg chg="mod">
          <ac:chgData name="Virpi Niemi" userId="a0d5a600-4891-41d5-adc3-dbcc9ef2f7d9" providerId="ADAL" clId="{7B141E39-08F3-423B-89A0-834D89A3DEB7}" dt="2025-08-05T07:47:59.211" v="13" actId="20577"/>
          <ac:spMkLst>
            <pc:docMk/>
            <pc:sldMk cId="2876017741" sldId="265"/>
            <ac:spMk id="3" creationId="{B5966C5D-60AA-72F3-70FD-C3D1D68B91FA}"/>
          </ac:spMkLst>
        </pc:spChg>
      </pc:sldChg>
      <pc:sldChg chg="modSp">
        <pc:chgData name="Virpi Niemi" userId="a0d5a600-4891-41d5-adc3-dbcc9ef2f7d9" providerId="ADAL" clId="{7B141E39-08F3-423B-89A0-834D89A3DEB7}" dt="2025-08-05T07:52:12.758" v="68" actId="27636"/>
        <pc:sldMkLst>
          <pc:docMk/>
          <pc:sldMk cId="3139528478" sldId="269"/>
        </pc:sldMkLst>
        <pc:spChg chg="mod">
          <ac:chgData name="Virpi Niemi" userId="a0d5a600-4891-41d5-adc3-dbcc9ef2f7d9" providerId="ADAL" clId="{7B141E39-08F3-423B-89A0-834D89A3DEB7}" dt="2025-08-05T07:52:12.758" v="68" actId="27636"/>
          <ac:spMkLst>
            <pc:docMk/>
            <pc:sldMk cId="3139528478" sldId="269"/>
            <ac:spMk id="3" creationId="{B5966C5D-60AA-72F3-70FD-C3D1D68B91FA}"/>
          </ac:spMkLst>
        </pc:spChg>
      </pc:sldChg>
      <pc:sldChg chg="modSp">
        <pc:chgData name="Virpi Niemi" userId="a0d5a600-4891-41d5-adc3-dbcc9ef2f7d9" providerId="ADAL" clId="{7B141E39-08F3-423B-89A0-834D89A3DEB7}" dt="2025-08-05T07:58:02.253" v="284" actId="20577"/>
        <pc:sldMkLst>
          <pc:docMk/>
          <pc:sldMk cId="1690532857" sldId="271"/>
        </pc:sldMkLst>
        <pc:spChg chg="mod">
          <ac:chgData name="Virpi Niemi" userId="a0d5a600-4891-41d5-adc3-dbcc9ef2f7d9" providerId="ADAL" clId="{7B141E39-08F3-423B-89A0-834D89A3DEB7}" dt="2025-08-05T07:55:40.776" v="132" actId="14100"/>
          <ac:spMkLst>
            <pc:docMk/>
            <pc:sldMk cId="1690532857" sldId="271"/>
            <ac:spMk id="3" creationId="{B5966C5D-60AA-72F3-70FD-C3D1D68B91FA}"/>
          </ac:spMkLst>
        </pc:spChg>
        <pc:spChg chg="mod">
          <ac:chgData name="Virpi Niemi" userId="a0d5a600-4891-41d5-adc3-dbcc9ef2f7d9" providerId="ADAL" clId="{7B141E39-08F3-423B-89A0-834D89A3DEB7}" dt="2025-08-05T07:58:02.253" v="284" actId="20577"/>
          <ac:spMkLst>
            <pc:docMk/>
            <pc:sldMk cId="1690532857" sldId="271"/>
            <ac:spMk id="7" creationId="{FCCC67AC-4023-4BAF-A8A0-135FEE1BBC3B}"/>
          </ac:spMkLst>
        </pc:spChg>
      </pc:sldChg>
      <pc:sldChg chg="modSp">
        <pc:chgData name="Virpi Niemi" userId="a0d5a600-4891-41d5-adc3-dbcc9ef2f7d9" providerId="ADAL" clId="{7B141E39-08F3-423B-89A0-834D89A3DEB7}" dt="2025-08-05T08:09:05.253" v="501" actId="27636"/>
        <pc:sldMkLst>
          <pc:docMk/>
          <pc:sldMk cId="3752477554" sldId="294"/>
        </pc:sldMkLst>
        <pc:spChg chg="mod">
          <ac:chgData name="Virpi Niemi" userId="a0d5a600-4891-41d5-adc3-dbcc9ef2f7d9" providerId="ADAL" clId="{7B141E39-08F3-423B-89A0-834D89A3DEB7}" dt="2025-08-05T08:08:21.783" v="378" actId="20577"/>
          <ac:spMkLst>
            <pc:docMk/>
            <pc:sldMk cId="3752477554" sldId="294"/>
            <ac:spMk id="3" creationId="{B5966C5D-60AA-72F3-70FD-C3D1D68B91FA}"/>
          </ac:spMkLst>
        </pc:spChg>
        <pc:spChg chg="mod">
          <ac:chgData name="Virpi Niemi" userId="a0d5a600-4891-41d5-adc3-dbcc9ef2f7d9" providerId="ADAL" clId="{7B141E39-08F3-423B-89A0-834D89A3DEB7}" dt="2025-08-05T08:09:05.253" v="501" actId="27636"/>
          <ac:spMkLst>
            <pc:docMk/>
            <pc:sldMk cId="3752477554" sldId="294"/>
            <ac:spMk id="5" creationId="{123C06F1-9FC5-4DDF-97C4-DFD5CDE21A3B}"/>
          </ac:spMkLst>
        </pc:spChg>
      </pc:sldChg>
      <pc:sldChg chg="modSp">
        <pc:chgData name="Virpi Niemi" userId="a0d5a600-4891-41d5-adc3-dbcc9ef2f7d9" providerId="ADAL" clId="{7B141E39-08F3-423B-89A0-834D89A3DEB7}" dt="2025-08-05T08:09:50.399" v="511" actId="20577"/>
        <pc:sldMkLst>
          <pc:docMk/>
          <pc:sldMk cId="939914454" sldId="297"/>
        </pc:sldMkLst>
        <pc:spChg chg="mod">
          <ac:chgData name="Virpi Niemi" userId="a0d5a600-4891-41d5-adc3-dbcc9ef2f7d9" providerId="ADAL" clId="{7B141E39-08F3-423B-89A0-834D89A3DEB7}" dt="2025-08-05T08:09:50.399" v="511" actId="20577"/>
          <ac:spMkLst>
            <pc:docMk/>
            <pc:sldMk cId="939914454" sldId="297"/>
            <ac:spMk id="3" creationId="{B5966C5D-60AA-72F3-70FD-C3D1D68B91FA}"/>
          </ac:spMkLst>
        </pc:spChg>
      </pc:sldChg>
      <pc:sldChg chg="modSp">
        <pc:chgData name="Virpi Niemi" userId="a0d5a600-4891-41d5-adc3-dbcc9ef2f7d9" providerId="ADAL" clId="{7B141E39-08F3-423B-89A0-834D89A3DEB7}" dt="2025-08-05T08:13:49.221" v="667" actId="20577"/>
        <pc:sldMkLst>
          <pc:docMk/>
          <pc:sldMk cId="3102095444" sldId="299"/>
        </pc:sldMkLst>
        <pc:spChg chg="mod">
          <ac:chgData name="Virpi Niemi" userId="a0d5a600-4891-41d5-adc3-dbcc9ef2f7d9" providerId="ADAL" clId="{7B141E39-08F3-423B-89A0-834D89A3DEB7}" dt="2025-08-05T08:13:49.221" v="667" actId="20577"/>
          <ac:spMkLst>
            <pc:docMk/>
            <pc:sldMk cId="3102095444" sldId="299"/>
            <ac:spMk id="7" creationId="{6BC4F5B3-75FC-4C16-B455-B567ED567743}"/>
          </ac:spMkLst>
        </pc:spChg>
      </pc:sldChg>
      <pc:sldChg chg="modSp">
        <pc:chgData name="Virpi Niemi" userId="a0d5a600-4891-41d5-adc3-dbcc9ef2f7d9" providerId="ADAL" clId="{7B141E39-08F3-423B-89A0-834D89A3DEB7}" dt="2025-08-05T08:12:50.960" v="639" actId="6549"/>
        <pc:sldMkLst>
          <pc:docMk/>
          <pc:sldMk cId="1814507455" sldId="306"/>
        </pc:sldMkLst>
        <pc:spChg chg="mod">
          <ac:chgData name="Virpi Niemi" userId="a0d5a600-4891-41d5-adc3-dbcc9ef2f7d9" providerId="ADAL" clId="{7B141E39-08F3-423B-89A0-834D89A3DEB7}" dt="2025-08-05T08:12:50.960" v="639" actId="6549"/>
          <ac:spMkLst>
            <pc:docMk/>
            <pc:sldMk cId="1814507455" sldId="306"/>
            <ac:spMk id="5" creationId="{5702783B-9B23-2B88-871D-C0424AD03F5A}"/>
          </ac:spMkLst>
        </pc:spChg>
      </pc:sldChg>
      <pc:sldChg chg="modSp">
        <pc:chgData name="Virpi Niemi" userId="a0d5a600-4891-41d5-adc3-dbcc9ef2f7d9" providerId="ADAL" clId="{7B141E39-08F3-423B-89A0-834D89A3DEB7}" dt="2025-08-05T08:13:14.445" v="655" actId="20577"/>
        <pc:sldMkLst>
          <pc:docMk/>
          <pc:sldMk cId="647867136" sldId="307"/>
        </pc:sldMkLst>
        <pc:spChg chg="mod">
          <ac:chgData name="Virpi Niemi" userId="a0d5a600-4891-41d5-adc3-dbcc9ef2f7d9" providerId="ADAL" clId="{7B141E39-08F3-423B-89A0-834D89A3DEB7}" dt="2025-08-05T08:13:14.445" v="655" actId="20577"/>
          <ac:spMkLst>
            <pc:docMk/>
            <pc:sldMk cId="647867136" sldId="307"/>
            <ac:spMk id="8" creationId="{1171CAD8-D5A6-4FCB-9E32-D163920E037A}"/>
          </ac:spMkLst>
        </pc:spChg>
      </pc:sldChg>
      <pc:sldChg chg="modSp">
        <pc:chgData name="Virpi Niemi" userId="a0d5a600-4891-41d5-adc3-dbcc9ef2f7d9" providerId="ADAL" clId="{7B141E39-08F3-423B-89A0-834D89A3DEB7}" dt="2025-08-05T08:14:19.115" v="682" actId="20577"/>
        <pc:sldMkLst>
          <pc:docMk/>
          <pc:sldMk cId="1291461459" sldId="310"/>
        </pc:sldMkLst>
        <pc:spChg chg="mod">
          <ac:chgData name="Virpi Niemi" userId="a0d5a600-4891-41d5-adc3-dbcc9ef2f7d9" providerId="ADAL" clId="{7B141E39-08F3-423B-89A0-834D89A3DEB7}" dt="2025-08-05T08:14:19.115" v="682" actId="20577"/>
          <ac:spMkLst>
            <pc:docMk/>
            <pc:sldMk cId="1291461459" sldId="310"/>
            <ac:spMk id="6" creationId="{4F9C8A7D-F41F-4E8E-8692-14266EB10CF6}"/>
          </ac:spMkLst>
        </pc:spChg>
      </pc:sldChg>
    </pc:docChg>
  </pc:docChgLst>
  <pc:docChgLst>
    <pc:chgData name="Miia Tupila" userId="S::miia.tupila@valo-valmennus.fi::48bf5120-faf9-494d-82ad-3cb2d19a8446" providerId="AD" clId="Web-{373A94D0-8270-41DC-A7FC-3928A7B71C09}"/>
  </pc:docChgLst>
  <pc:docChgLst>
    <pc:chgData name="Virpi Niemi" userId="a0d5a600-4891-41d5-adc3-dbcc9ef2f7d9" providerId="ADAL" clId="{7A3FB280-2F64-4995-A807-8FDC566EA290}"/>
  </pc:docChgLst>
  <pc:docChgLst>
    <pc:chgData name="Virpi Niemi" userId="a0d5a600-4891-41d5-adc3-dbcc9ef2f7d9" providerId="ADAL" clId="{A00F063B-DF38-4C4E-AB07-9E986D3001E3}"/>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emf"/><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22.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OKT">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A35E5205-3D13-7843-A338-E89FD5DF663C}"/>
              </a:ext>
            </a:extLst>
          </p:cNvPr>
          <p:cNvSpPr/>
          <p:nvPr userDrawn="1"/>
        </p:nvSpPr>
        <p:spPr>
          <a:xfrm>
            <a:off x="0" y="1"/>
            <a:ext cx="12192000" cy="5589810"/>
          </a:xfrm>
          <a:prstGeom prst="rect">
            <a:avLst/>
          </a:prstGeom>
          <a:solidFill>
            <a:srgbClr val="C4DD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9" name="Kuva 28">
            <a:extLst>
              <a:ext uri="{FF2B5EF4-FFF2-40B4-BE49-F238E27FC236}">
                <a16:creationId xmlns:a16="http://schemas.microsoft.com/office/drawing/2014/main" id="{4949B884-2F30-C748-B4FD-F64BCC71CB32}"/>
              </a:ext>
            </a:extLst>
          </p:cNvPr>
          <p:cNvPicPr>
            <a:picLocks noChangeAspect="1"/>
          </p:cNvPicPr>
          <p:nvPr userDrawn="1"/>
        </p:nvPicPr>
        <p:blipFill>
          <a:blip r:embed="rId2"/>
          <a:stretch>
            <a:fillRect/>
          </a:stretch>
        </p:blipFill>
        <p:spPr>
          <a:xfrm rot="6093495">
            <a:off x="-2096265" y="1073581"/>
            <a:ext cx="5143500" cy="2362200"/>
          </a:xfrm>
          <a:prstGeom prst="rect">
            <a:avLst/>
          </a:prstGeom>
        </p:spPr>
      </p:pic>
      <p:pic>
        <p:nvPicPr>
          <p:cNvPr id="27" name="Kuva 26">
            <a:extLst>
              <a:ext uri="{FF2B5EF4-FFF2-40B4-BE49-F238E27FC236}">
                <a16:creationId xmlns:a16="http://schemas.microsoft.com/office/drawing/2014/main" id="{0D272C98-46A5-07DA-1979-4BB44070CA55}"/>
              </a:ext>
            </a:extLst>
          </p:cNvPr>
          <p:cNvPicPr>
            <a:picLocks noChangeAspect="1"/>
          </p:cNvPicPr>
          <p:nvPr userDrawn="1"/>
        </p:nvPicPr>
        <p:blipFill>
          <a:blip r:embed="rId3"/>
          <a:stretch>
            <a:fillRect/>
          </a:stretch>
        </p:blipFill>
        <p:spPr>
          <a:xfrm rot="1327684">
            <a:off x="8833672" y="-365444"/>
            <a:ext cx="7829120" cy="3595596"/>
          </a:xfrm>
          <a:prstGeom prst="rect">
            <a:avLst/>
          </a:prstGeom>
        </p:spPr>
      </p:pic>
      <p:sp>
        <p:nvSpPr>
          <p:cNvPr id="8" name="Tekstiruutu 7">
            <a:extLst>
              <a:ext uri="{FF2B5EF4-FFF2-40B4-BE49-F238E27FC236}">
                <a16:creationId xmlns:a16="http://schemas.microsoft.com/office/drawing/2014/main" id="{271363D2-FC68-63AD-BEF8-1DCBE10A6A07}"/>
              </a:ext>
            </a:extLst>
          </p:cNvPr>
          <p:cNvSpPr txBox="1"/>
          <p:nvPr userDrawn="1"/>
        </p:nvSpPr>
        <p:spPr>
          <a:xfrm>
            <a:off x="-76542" y="2163447"/>
            <a:ext cx="12377999" cy="1423467"/>
          </a:xfrm>
          <a:prstGeom prst="rect">
            <a:avLst/>
          </a:prstGeom>
          <a:noFill/>
        </p:spPr>
        <p:txBody>
          <a:bodyPr wrap="square" rtlCol="0" anchor="ctr">
            <a:spAutoFit/>
          </a:bodyPr>
          <a:lstStyle/>
          <a:p>
            <a:pPr algn="ctr">
              <a:lnSpc>
                <a:spcPts val="10020"/>
              </a:lnSpc>
            </a:pPr>
            <a:r>
              <a:rPr lang="fi-FI" sz="9600" dirty="0">
                <a:solidFill>
                  <a:srgbClr val="14331C"/>
                </a:solidFill>
                <a:latin typeface="Bebas Neue" panose="020B0606020202050201" pitchFamily="34" charset="77"/>
              </a:rPr>
              <a:t>OPPIEN </a:t>
            </a:r>
            <a:r>
              <a:rPr lang="fi-FI" sz="9600" dirty="0">
                <a:solidFill>
                  <a:srgbClr val="208736"/>
                </a:solidFill>
                <a:latin typeface="Bebas Neue" panose="020B0606020202050201" pitchFamily="34" charset="77"/>
              </a:rPr>
              <a:t>KOHTI</a:t>
            </a:r>
            <a:r>
              <a:rPr lang="fi-FI" sz="9600" dirty="0">
                <a:solidFill>
                  <a:srgbClr val="14331C"/>
                </a:solidFill>
                <a:latin typeface="Bebas Neue" panose="020B0606020202050201" pitchFamily="34" charset="77"/>
              </a:rPr>
              <a:t> TYÖTÄ</a:t>
            </a:r>
          </a:p>
        </p:txBody>
      </p:sp>
      <p:pic>
        <p:nvPicPr>
          <p:cNvPr id="20" name="Kuva 19">
            <a:extLst>
              <a:ext uri="{FF2B5EF4-FFF2-40B4-BE49-F238E27FC236}">
                <a16:creationId xmlns:a16="http://schemas.microsoft.com/office/drawing/2014/main" id="{69FDFE44-BB9B-2832-B7B1-B5F1509AD8FB}"/>
              </a:ext>
            </a:extLst>
          </p:cNvPr>
          <p:cNvPicPr>
            <a:picLocks noChangeAspect="1"/>
          </p:cNvPicPr>
          <p:nvPr userDrawn="1"/>
        </p:nvPicPr>
        <p:blipFill>
          <a:blip r:embed="rId4"/>
          <a:stretch>
            <a:fillRect/>
          </a:stretch>
        </p:blipFill>
        <p:spPr>
          <a:xfrm>
            <a:off x="10378441" y="2640948"/>
            <a:ext cx="2438400" cy="2832100"/>
          </a:xfrm>
          <a:prstGeom prst="rect">
            <a:avLst/>
          </a:prstGeom>
        </p:spPr>
      </p:pic>
      <p:pic>
        <p:nvPicPr>
          <p:cNvPr id="21" name="Kuva 20">
            <a:extLst>
              <a:ext uri="{FF2B5EF4-FFF2-40B4-BE49-F238E27FC236}">
                <a16:creationId xmlns:a16="http://schemas.microsoft.com/office/drawing/2014/main" id="{14B47B12-2669-416B-B78D-AC1CBA83907B}"/>
              </a:ext>
            </a:extLst>
          </p:cNvPr>
          <p:cNvPicPr>
            <a:picLocks noChangeAspect="1"/>
          </p:cNvPicPr>
          <p:nvPr userDrawn="1"/>
        </p:nvPicPr>
        <p:blipFill>
          <a:blip r:embed="rId4"/>
          <a:stretch>
            <a:fillRect/>
          </a:stretch>
        </p:blipFill>
        <p:spPr>
          <a:xfrm flipH="1">
            <a:off x="11078578" y="1120217"/>
            <a:ext cx="2438400" cy="2832100"/>
          </a:xfrm>
          <a:prstGeom prst="rect">
            <a:avLst/>
          </a:prstGeom>
        </p:spPr>
      </p:pic>
      <p:pic>
        <p:nvPicPr>
          <p:cNvPr id="25" name="Kuva 24">
            <a:extLst>
              <a:ext uri="{FF2B5EF4-FFF2-40B4-BE49-F238E27FC236}">
                <a16:creationId xmlns:a16="http://schemas.microsoft.com/office/drawing/2014/main" id="{30E373CB-43B7-0EF0-1F40-831858C2D0B2}"/>
              </a:ext>
            </a:extLst>
          </p:cNvPr>
          <p:cNvPicPr>
            <a:picLocks noChangeAspect="1"/>
          </p:cNvPicPr>
          <p:nvPr userDrawn="1"/>
        </p:nvPicPr>
        <p:blipFill>
          <a:blip r:embed="rId5"/>
          <a:stretch>
            <a:fillRect/>
          </a:stretch>
        </p:blipFill>
        <p:spPr>
          <a:xfrm>
            <a:off x="10950551" y="833166"/>
            <a:ext cx="2438400" cy="2832100"/>
          </a:xfrm>
          <a:prstGeom prst="rect">
            <a:avLst/>
          </a:prstGeom>
        </p:spPr>
      </p:pic>
      <p:pic>
        <p:nvPicPr>
          <p:cNvPr id="16" name="Kuva 15">
            <a:extLst>
              <a:ext uri="{FF2B5EF4-FFF2-40B4-BE49-F238E27FC236}">
                <a16:creationId xmlns:a16="http://schemas.microsoft.com/office/drawing/2014/main" id="{9E97F202-E847-ED7E-9EA4-23723887BFAF}"/>
              </a:ext>
            </a:extLst>
          </p:cNvPr>
          <p:cNvPicPr>
            <a:picLocks noChangeAspect="1"/>
          </p:cNvPicPr>
          <p:nvPr userDrawn="1"/>
        </p:nvPicPr>
        <p:blipFill>
          <a:blip r:embed="rId6"/>
          <a:stretch>
            <a:fillRect/>
          </a:stretch>
        </p:blipFill>
        <p:spPr>
          <a:xfrm>
            <a:off x="10997616" y="1853555"/>
            <a:ext cx="2438400" cy="2819400"/>
          </a:xfrm>
          <a:prstGeom prst="rect">
            <a:avLst/>
          </a:prstGeom>
        </p:spPr>
      </p:pic>
      <p:pic>
        <p:nvPicPr>
          <p:cNvPr id="23" name="Kuva 22">
            <a:extLst>
              <a:ext uri="{FF2B5EF4-FFF2-40B4-BE49-F238E27FC236}">
                <a16:creationId xmlns:a16="http://schemas.microsoft.com/office/drawing/2014/main" id="{E40B9528-4BA8-361C-B0A4-3291D6E17E0F}"/>
              </a:ext>
            </a:extLst>
          </p:cNvPr>
          <p:cNvPicPr>
            <a:picLocks noChangeAspect="1"/>
          </p:cNvPicPr>
          <p:nvPr userDrawn="1"/>
        </p:nvPicPr>
        <p:blipFill>
          <a:blip r:embed="rId7"/>
          <a:stretch>
            <a:fillRect/>
          </a:stretch>
        </p:blipFill>
        <p:spPr>
          <a:xfrm>
            <a:off x="-1148441" y="-1001198"/>
            <a:ext cx="3224965" cy="3745663"/>
          </a:xfrm>
          <a:prstGeom prst="rect">
            <a:avLst/>
          </a:prstGeom>
        </p:spPr>
      </p:pic>
      <p:pic>
        <p:nvPicPr>
          <p:cNvPr id="12" name="Kuva 11">
            <a:extLst>
              <a:ext uri="{FF2B5EF4-FFF2-40B4-BE49-F238E27FC236}">
                <a16:creationId xmlns:a16="http://schemas.microsoft.com/office/drawing/2014/main" id="{DDEE71D2-07D3-CD0D-592E-6C6E7F93C490}"/>
              </a:ext>
            </a:extLst>
          </p:cNvPr>
          <p:cNvPicPr>
            <a:picLocks noChangeAspect="1"/>
          </p:cNvPicPr>
          <p:nvPr userDrawn="1"/>
        </p:nvPicPr>
        <p:blipFill>
          <a:blip r:embed="rId8"/>
          <a:stretch>
            <a:fillRect/>
          </a:stretch>
        </p:blipFill>
        <p:spPr>
          <a:xfrm rot="4399191">
            <a:off x="-835162" y="-36063"/>
            <a:ext cx="2438400" cy="2832100"/>
          </a:xfrm>
          <a:prstGeom prst="rect">
            <a:avLst/>
          </a:prstGeom>
        </p:spPr>
      </p:pic>
      <p:pic>
        <p:nvPicPr>
          <p:cNvPr id="36" name="Kuva 35">
            <a:extLst>
              <a:ext uri="{FF2B5EF4-FFF2-40B4-BE49-F238E27FC236}">
                <a16:creationId xmlns:a16="http://schemas.microsoft.com/office/drawing/2014/main" id="{988077A4-4742-1408-601A-DD6310B39062}"/>
              </a:ext>
            </a:extLst>
          </p:cNvPr>
          <p:cNvPicPr>
            <a:picLocks noChangeAspect="1"/>
          </p:cNvPicPr>
          <p:nvPr userDrawn="1"/>
        </p:nvPicPr>
        <p:blipFill>
          <a:blip r:embed="rId9"/>
          <a:stretch>
            <a:fillRect/>
          </a:stretch>
        </p:blipFill>
        <p:spPr>
          <a:xfrm>
            <a:off x="8649359" y="4578752"/>
            <a:ext cx="4347754" cy="1996746"/>
          </a:xfrm>
          <a:prstGeom prst="rect">
            <a:avLst/>
          </a:prstGeom>
        </p:spPr>
      </p:pic>
      <p:pic>
        <p:nvPicPr>
          <p:cNvPr id="38" name="Kuva 37">
            <a:extLst>
              <a:ext uri="{FF2B5EF4-FFF2-40B4-BE49-F238E27FC236}">
                <a16:creationId xmlns:a16="http://schemas.microsoft.com/office/drawing/2014/main" id="{5CF6AA04-04EC-5A78-FE8E-E1AF11251E30}"/>
              </a:ext>
            </a:extLst>
          </p:cNvPr>
          <p:cNvPicPr>
            <a:picLocks noChangeAspect="1"/>
          </p:cNvPicPr>
          <p:nvPr userDrawn="1"/>
        </p:nvPicPr>
        <p:blipFill>
          <a:blip r:embed="rId10"/>
          <a:stretch>
            <a:fillRect/>
          </a:stretch>
        </p:blipFill>
        <p:spPr>
          <a:xfrm>
            <a:off x="-1019599" y="3631883"/>
            <a:ext cx="2494931" cy="2897759"/>
          </a:xfrm>
          <a:prstGeom prst="rect">
            <a:avLst/>
          </a:prstGeom>
        </p:spPr>
      </p:pic>
      <p:pic>
        <p:nvPicPr>
          <p:cNvPr id="32" name="Kuva 31">
            <a:extLst>
              <a:ext uri="{FF2B5EF4-FFF2-40B4-BE49-F238E27FC236}">
                <a16:creationId xmlns:a16="http://schemas.microsoft.com/office/drawing/2014/main" id="{AD0642A8-21C0-4178-A7D1-5F8EF2B07CE5}"/>
              </a:ext>
            </a:extLst>
          </p:cNvPr>
          <p:cNvPicPr>
            <a:picLocks noChangeAspect="1"/>
          </p:cNvPicPr>
          <p:nvPr userDrawn="1"/>
        </p:nvPicPr>
        <p:blipFill>
          <a:blip r:embed="rId11"/>
          <a:stretch>
            <a:fillRect/>
          </a:stretch>
        </p:blipFill>
        <p:spPr>
          <a:xfrm>
            <a:off x="-2147448" y="4467322"/>
            <a:ext cx="5143500" cy="2362200"/>
          </a:xfrm>
          <a:prstGeom prst="rect">
            <a:avLst/>
          </a:prstGeom>
        </p:spPr>
      </p:pic>
      <p:pic>
        <p:nvPicPr>
          <p:cNvPr id="34" name="Kuva 33">
            <a:extLst>
              <a:ext uri="{FF2B5EF4-FFF2-40B4-BE49-F238E27FC236}">
                <a16:creationId xmlns:a16="http://schemas.microsoft.com/office/drawing/2014/main" id="{F30A19DE-33E8-FAE1-FA98-3F29677F3C0E}"/>
              </a:ext>
            </a:extLst>
          </p:cNvPr>
          <p:cNvPicPr>
            <a:picLocks noChangeAspect="1"/>
          </p:cNvPicPr>
          <p:nvPr userDrawn="1"/>
        </p:nvPicPr>
        <p:blipFill>
          <a:blip r:embed="rId12"/>
          <a:stretch>
            <a:fillRect/>
          </a:stretch>
        </p:blipFill>
        <p:spPr>
          <a:xfrm>
            <a:off x="-1322373" y="4221001"/>
            <a:ext cx="3607329" cy="1656699"/>
          </a:xfrm>
          <a:prstGeom prst="rect">
            <a:avLst/>
          </a:prstGeom>
        </p:spPr>
      </p:pic>
      <p:pic>
        <p:nvPicPr>
          <p:cNvPr id="40" name="Kuva 39">
            <a:extLst>
              <a:ext uri="{FF2B5EF4-FFF2-40B4-BE49-F238E27FC236}">
                <a16:creationId xmlns:a16="http://schemas.microsoft.com/office/drawing/2014/main" id="{F316E974-D057-E5F0-A5B9-BB0DFBDDA218}"/>
              </a:ext>
            </a:extLst>
          </p:cNvPr>
          <p:cNvPicPr>
            <a:picLocks noChangeAspect="1"/>
          </p:cNvPicPr>
          <p:nvPr userDrawn="1"/>
        </p:nvPicPr>
        <p:blipFill>
          <a:blip r:embed="rId13"/>
          <a:stretch>
            <a:fillRect/>
          </a:stretch>
        </p:blipFill>
        <p:spPr>
          <a:xfrm>
            <a:off x="28251" y="-1618041"/>
            <a:ext cx="2438400" cy="2819400"/>
          </a:xfrm>
          <a:prstGeom prst="rect">
            <a:avLst/>
          </a:prstGeom>
        </p:spPr>
      </p:pic>
      <p:pic>
        <p:nvPicPr>
          <p:cNvPr id="42" name="Kuva 41">
            <a:extLst>
              <a:ext uri="{FF2B5EF4-FFF2-40B4-BE49-F238E27FC236}">
                <a16:creationId xmlns:a16="http://schemas.microsoft.com/office/drawing/2014/main" id="{7673356D-6F47-0A34-1F50-1BDDFDD6711A}"/>
              </a:ext>
            </a:extLst>
          </p:cNvPr>
          <p:cNvPicPr>
            <a:picLocks noChangeAspect="1"/>
          </p:cNvPicPr>
          <p:nvPr userDrawn="1"/>
        </p:nvPicPr>
        <p:blipFill>
          <a:blip r:embed="rId14"/>
          <a:stretch>
            <a:fillRect/>
          </a:stretch>
        </p:blipFill>
        <p:spPr>
          <a:xfrm>
            <a:off x="-1611893" y="1812734"/>
            <a:ext cx="2438400" cy="2832100"/>
          </a:xfrm>
          <a:prstGeom prst="rect">
            <a:avLst/>
          </a:prstGeom>
        </p:spPr>
      </p:pic>
      <p:pic>
        <p:nvPicPr>
          <p:cNvPr id="44" name="Kuva 43">
            <a:extLst>
              <a:ext uri="{FF2B5EF4-FFF2-40B4-BE49-F238E27FC236}">
                <a16:creationId xmlns:a16="http://schemas.microsoft.com/office/drawing/2014/main" id="{2DBBD016-9DAD-6B83-1DE7-09220962886D}"/>
              </a:ext>
            </a:extLst>
          </p:cNvPr>
          <p:cNvPicPr>
            <a:picLocks noChangeAspect="1"/>
          </p:cNvPicPr>
          <p:nvPr userDrawn="1"/>
        </p:nvPicPr>
        <p:blipFill>
          <a:blip r:embed="rId3"/>
          <a:stretch>
            <a:fillRect/>
          </a:stretch>
        </p:blipFill>
        <p:spPr>
          <a:xfrm rot="1327684">
            <a:off x="9422777" y="-653333"/>
            <a:ext cx="7829120" cy="3595596"/>
          </a:xfrm>
          <a:prstGeom prst="rect">
            <a:avLst/>
          </a:prstGeom>
        </p:spPr>
      </p:pic>
      <p:pic>
        <p:nvPicPr>
          <p:cNvPr id="18" name="Kuva 17">
            <a:extLst>
              <a:ext uri="{FF2B5EF4-FFF2-40B4-BE49-F238E27FC236}">
                <a16:creationId xmlns:a16="http://schemas.microsoft.com/office/drawing/2014/main" id="{EF4B490C-AC18-50B3-0152-9C7958292A94}"/>
              </a:ext>
            </a:extLst>
          </p:cNvPr>
          <p:cNvPicPr>
            <a:picLocks noChangeAspect="1"/>
          </p:cNvPicPr>
          <p:nvPr userDrawn="1"/>
        </p:nvPicPr>
        <p:blipFill>
          <a:blip r:embed="rId15"/>
          <a:stretch>
            <a:fillRect/>
          </a:stretch>
        </p:blipFill>
        <p:spPr>
          <a:xfrm>
            <a:off x="10301738" y="-1651918"/>
            <a:ext cx="2438400" cy="2832100"/>
          </a:xfrm>
          <a:prstGeom prst="rect">
            <a:avLst/>
          </a:prstGeom>
        </p:spPr>
      </p:pic>
      <p:pic>
        <p:nvPicPr>
          <p:cNvPr id="47" name="Kuva 46">
            <a:extLst>
              <a:ext uri="{FF2B5EF4-FFF2-40B4-BE49-F238E27FC236}">
                <a16:creationId xmlns:a16="http://schemas.microsoft.com/office/drawing/2014/main" id="{9720F6F2-599B-B044-A092-0DFDA7D32697}"/>
              </a:ext>
            </a:extLst>
          </p:cNvPr>
          <p:cNvPicPr>
            <a:picLocks noChangeAspect="1"/>
          </p:cNvPicPr>
          <p:nvPr userDrawn="1"/>
        </p:nvPicPr>
        <p:blipFill>
          <a:blip r:embed="rId16"/>
          <a:stretch>
            <a:fillRect/>
          </a:stretch>
        </p:blipFill>
        <p:spPr>
          <a:xfrm>
            <a:off x="10930711" y="4474287"/>
            <a:ext cx="2438400" cy="2832100"/>
          </a:xfrm>
          <a:prstGeom prst="rect">
            <a:avLst/>
          </a:prstGeom>
        </p:spPr>
      </p:pic>
      <p:sp>
        <p:nvSpPr>
          <p:cNvPr id="30" name="Suorakulmio 29">
            <a:extLst>
              <a:ext uri="{FF2B5EF4-FFF2-40B4-BE49-F238E27FC236}">
                <a16:creationId xmlns:a16="http://schemas.microsoft.com/office/drawing/2014/main" id="{A8B506A1-203A-51D3-BFD5-3AB40C304B1C}"/>
              </a:ext>
            </a:extLst>
          </p:cNvPr>
          <p:cNvSpPr/>
          <p:nvPr userDrawn="1"/>
        </p:nvSpPr>
        <p:spPr>
          <a:xfrm>
            <a:off x="0" y="5559832"/>
            <a:ext cx="12377999" cy="1298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9FEBC0AA-7569-82D7-AD07-E3E43B71D9D1}"/>
              </a:ext>
            </a:extLst>
          </p:cNvPr>
          <p:cNvPicPr>
            <a:picLocks noChangeAspect="1"/>
          </p:cNvPicPr>
          <p:nvPr userDrawn="1"/>
        </p:nvPicPr>
        <p:blipFill>
          <a:blip r:embed="rId17"/>
          <a:stretch>
            <a:fillRect/>
          </a:stretch>
        </p:blipFill>
        <p:spPr>
          <a:xfrm>
            <a:off x="1177333" y="5853241"/>
            <a:ext cx="9854372" cy="659545"/>
          </a:xfrm>
          <a:prstGeom prst="rect">
            <a:avLst/>
          </a:prstGeom>
        </p:spPr>
      </p:pic>
      <p:sp>
        <p:nvSpPr>
          <p:cNvPr id="11" name="Sisällön paikkamerkki 9">
            <a:extLst>
              <a:ext uri="{FF2B5EF4-FFF2-40B4-BE49-F238E27FC236}">
                <a16:creationId xmlns:a16="http://schemas.microsoft.com/office/drawing/2014/main" id="{844CB6F0-1EED-F686-F43F-A144D65D1C51}"/>
              </a:ext>
            </a:extLst>
          </p:cNvPr>
          <p:cNvSpPr>
            <a:spLocks noGrp="1"/>
          </p:cNvSpPr>
          <p:nvPr>
            <p:ph sz="quarter" idx="10" hasCustomPrompt="1"/>
          </p:nvPr>
        </p:nvSpPr>
        <p:spPr>
          <a:xfrm>
            <a:off x="2928798" y="3653357"/>
            <a:ext cx="6324600" cy="1174750"/>
          </a:xfrm>
        </p:spPr>
        <p:txBody>
          <a:bodyPr/>
          <a:lstStyle>
            <a:lvl1pPr marL="0" indent="0" algn="ctr">
              <a:buNone/>
              <a:defRPr b="0" i="0">
                <a:solidFill>
                  <a:srgbClr val="14331C"/>
                </a:solidFill>
                <a:latin typeface="Jost" pitchFamily="2" charset="77"/>
                <a:ea typeface="Jost" pitchFamily="2" charset="77"/>
              </a:defRPr>
            </a:lvl1pPr>
          </a:lstStyle>
          <a:p>
            <a:pPr lvl="0"/>
            <a:r>
              <a:rPr lang="fi-FI" dirty="0"/>
              <a:t>Tähän joku lyhyt esitystä kuvaava lause</a:t>
            </a:r>
          </a:p>
        </p:txBody>
      </p:sp>
    </p:spTree>
    <p:extLst>
      <p:ext uri="{BB962C8B-B14F-4D97-AF65-F5344CB8AC3E}">
        <p14:creationId xmlns:p14="http://schemas.microsoft.com/office/powerpoint/2010/main" val="1731084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A69082-E3A1-BE0E-4DE4-23507367EB8A}"/>
              </a:ext>
            </a:extLst>
          </p:cNvPr>
          <p:cNvSpPr>
            <a:spLocks noGrp="1"/>
          </p:cNvSpPr>
          <p:nvPr>
            <p:ph type="ctrTitle"/>
          </p:nvPr>
        </p:nvSpPr>
        <p:spPr>
          <a:xfrm>
            <a:off x="1524000" y="1363003"/>
            <a:ext cx="9144000" cy="2387600"/>
          </a:xfrm>
        </p:spPr>
        <p:txBody>
          <a:bodyPr anchor="b">
            <a:normAutofit/>
          </a:bodyPr>
          <a:lstStyle>
            <a:lvl1pPr algn="ctr">
              <a:defRPr sz="6600">
                <a:latin typeface="Bebas Neue" panose="020B0606020202050201" pitchFamily="34" charset="77"/>
              </a:defRPr>
            </a:lvl1pPr>
          </a:lstStyle>
          <a:p>
            <a:r>
              <a:rPr lang="fi-FI"/>
              <a:t>Muokkaa ots. perustyyl. napsautt.</a:t>
            </a:r>
          </a:p>
        </p:txBody>
      </p:sp>
      <p:sp>
        <p:nvSpPr>
          <p:cNvPr id="3" name="Alaotsikko 2">
            <a:extLst>
              <a:ext uri="{FF2B5EF4-FFF2-40B4-BE49-F238E27FC236}">
                <a16:creationId xmlns:a16="http://schemas.microsoft.com/office/drawing/2014/main" id="{95D1F7CB-C6EC-35D9-3193-DC9D83150F3A}"/>
              </a:ext>
            </a:extLst>
          </p:cNvPr>
          <p:cNvSpPr>
            <a:spLocks noGrp="1"/>
          </p:cNvSpPr>
          <p:nvPr>
            <p:ph type="subTitle" idx="1"/>
          </p:nvPr>
        </p:nvSpPr>
        <p:spPr>
          <a:xfrm>
            <a:off x="1524000" y="3842678"/>
            <a:ext cx="9144000" cy="1655762"/>
          </a:xfrm>
        </p:spPr>
        <p:txBody>
          <a:bodyPr/>
          <a:lstStyle>
            <a:lvl1pPr marL="0" indent="0" algn="ctr">
              <a:buNone/>
              <a:defRPr sz="2400">
                <a:latin typeface="Jost" pitchFamily="2" charset="77"/>
                <a:ea typeface="Jos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5" name="Alatunnisteen paikkamerkki 4">
            <a:extLst>
              <a:ext uri="{FF2B5EF4-FFF2-40B4-BE49-F238E27FC236}">
                <a16:creationId xmlns:a16="http://schemas.microsoft.com/office/drawing/2014/main" id="{BD6F0DBC-A317-6A01-FB92-AAD7EF337364}"/>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9552306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E7F7F2-3FC5-72E5-1B2F-DAF1CC34BD9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C821A01-B338-5E6B-5793-18D659BFB3A1}"/>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EA105D63-6FBF-C5CB-0054-3279B2CB15F6}"/>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527431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BF43D4-FEF5-15D9-DD7D-1249E4C5785B}"/>
              </a:ext>
            </a:extLst>
          </p:cNvPr>
          <p:cNvSpPr>
            <a:spLocks noGrp="1"/>
          </p:cNvSpPr>
          <p:nvPr>
            <p:ph type="title"/>
          </p:nvPr>
        </p:nvSpPr>
        <p:spPr>
          <a:xfrm>
            <a:off x="831850" y="1481130"/>
            <a:ext cx="10515600" cy="2613025"/>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E0F26953-C9E2-93ED-60FC-0549A6697BAF}"/>
              </a:ext>
            </a:extLst>
          </p:cNvPr>
          <p:cNvSpPr>
            <a:spLocks noGrp="1"/>
          </p:cNvSpPr>
          <p:nvPr>
            <p:ph type="body" idx="1"/>
          </p:nvPr>
        </p:nvSpPr>
        <p:spPr>
          <a:xfrm>
            <a:off x="831850" y="416956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5" name="Alatunnisteen paikkamerkki 4">
            <a:extLst>
              <a:ext uri="{FF2B5EF4-FFF2-40B4-BE49-F238E27FC236}">
                <a16:creationId xmlns:a16="http://schemas.microsoft.com/office/drawing/2014/main" id="{3A49FB30-C422-3426-7D3F-412FA784C300}"/>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310759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C53C59-BC5B-9A14-CF7A-B293F5CA97A6}"/>
              </a:ext>
            </a:extLst>
          </p:cNvPr>
          <p:cNvSpPr>
            <a:spLocks noGrp="1"/>
          </p:cNvSpPr>
          <p:nvPr>
            <p:ph type="title"/>
          </p:nvPr>
        </p:nvSpPr>
        <p:spPr>
          <a:xfrm>
            <a:off x="838200" y="1118937"/>
            <a:ext cx="10146632" cy="89661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64E0583E-552F-BC9F-56F7-AA14D93B5159}"/>
              </a:ext>
            </a:extLst>
          </p:cNvPr>
          <p:cNvSpPr>
            <a:spLocks noGrp="1"/>
          </p:cNvSpPr>
          <p:nvPr>
            <p:ph sz="half" idx="1"/>
          </p:nvPr>
        </p:nvSpPr>
        <p:spPr>
          <a:xfrm>
            <a:off x="838200" y="2165683"/>
            <a:ext cx="5181600" cy="357338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7754BF3-A6E5-30B0-1C11-182A4362FF5C}"/>
              </a:ext>
            </a:extLst>
          </p:cNvPr>
          <p:cNvSpPr>
            <a:spLocks noGrp="1"/>
          </p:cNvSpPr>
          <p:nvPr>
            <p:ph sz="half" idx="2"/>
          </p:nvPr>
        </p:nvSpPr>
        <p:spPr>
          <a:xfrm>
            <a:off x="6172200" y="2165684"/>
            <a:ext cx="5181600" cy="357338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a:extLst>
              <a:ext uri="{FF2B5EF4-FFF2-40B4-BE49-F238E27FC236}">
                <a16:creationId xmlns:a16="http://schemas.microsoft.com/office/drawing/2014/main" id="{773E154D-44ED-6DB8-4D6C-6056ECDE2F30}"/>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245417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A47ABF-6A64-8800-E845-68E7172FA4A9}"/>
              </a:ext>
            </a:extLst>
          </p:cNvPr>
          <p:cNvSpPr>
            <a:spLocks noGrp="1"/>
          </p:cNvSpPr>
          <p:nvPr>
            <p:ph type="title"/>
          </p:nvPr>
        </p:nvSpPr>
        <p:spPr>
          <a:xfrm>
            <a:off x="839788" y="1130968"/>
            <a:ext cx="10181138" cy="852746"/>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F2ADAD1-06A8-5CC9-6846-CF4848EEFC46}"/>
              </a:ext>
            </a:extLst>
          </p:cNvPr>
          <p:cNvSpPr>
            <a:spLocks noGrp="1"/>
          </p:cNvSpPr>
          <p:nvPr>
            <p:ph type="body" idx="1"/>
          </p:nvPr>
        </p:nvSpPr>
        <p:spPr>
          <a:xfrm>
            <a:off x="839788" y="2054145"/>
            <a:ext cx="5157787" cy="823912"/>
          </a:xfrm>
        </p:spPr>
        <p:txBody>
          <a:bodyPr anchor="b"/>
          <a:lstStyle>
            <a:lvl1pPr marL="0" indent="0">
              <a:buNone/>
              <a:defRPr sz="2400" b="0" i="0">
                <a:solidFill>
                  <a:srgbClr val="208736"/>
                </a:solidFill>
                <a:latin typeface="Jost Medium" pitchFamily="2" charset="77"/>
                <a:ea typeface="Jost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FCB2CC94-6416-5443-6162-73F8658639A3}"/>
              </a:ext>
            </a:extLst>
          </p:cNvPr>
          <p:cNvSpPr>
            <a:spLocks noGrp="1"/>
          </p:cNvSpPr>
          <p:nvPr>
            <p:ph sz="half" idx="2"/>
          </p:nvPr>
        </p:nvSpPr>
        <p:spPr>
          <a:xfrm>
            <a:off x="839788" y="2948489"/>
            <a:ext cx="5157787" cy="2778544"/>
          </a:xfrm>
        </p:spPr>
        <p:txBody>
          <a:bodyPr>
            <a:normAutofit/>
          </a:bodyPr>
          <a:lstStyle>
            <a:lvl1pPr>
              <a:defRPr sz="2000"/>
            </a:lvl1pPr>
            <a:lvl2pPr>
              <a:defRPr sz="1800"/>
            </a:lvl2pPr>
            <a:lvl3pPr>
              <a:defRPr sz="1600"/>
            </a:lvl3pPr>
            <a:lvl4pPr>
              <a:defRPr sz="1400"/>
            </a:lvl4pPr>
            <a:lvl5pPr>
              <a:defRPr sz="14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4E9BB336-A7AB-E75B-0D84-E8FDF6F4EFCA}"/>
              </a:ext>
            </a:extLst>
          </p:cNvPr>
          <p:cNvSpPr>
            <a:spLocks noGrp="1"/>
          </p:cNvSpPr>
          <p:nvPr>
            <p:ph type="body" sz="quarter" idx="3"/>
          </p:nvPr>
        </p:nvSpPr>
        <p:spPr>
          <a:xfrm>
            <a:off x="6172200" y="2054145"/>
            <a:ext cx="5183188" cy="823912"/>
          </a:xfrm>
        </p:spPr>
        <p:txBody>
          <a:bodyPr anchor="b"/>
          <a:lstStyle>
            <a:lvl1pPr marL="0" indent="0">
              <a:buNone/>
              <a:defRPr sz="2400" b="0" i="0">
                <a:solidFill>
                  <a:srgbClr val="208736"/>
                </a:solidFill>
                <a:latin typeface="Jost Medium" pitchFamily="2" charset="77"/>
                <a:ea typeface="Jost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B536142-3125-1A42-D98A-B2DBDFA3BB32}"/>
              </a:ext>
            </a:extLst>
          </p:cNvPr>
          <p:cNvSpPr>
            <a:spLocks noGrp="1"/>
          </p:cNvSpPr>
          <p:nvPr>
            <p:ph sz="quarter" idx="4"/>
          </p:nvPr>
        </p:nvSpPr>
        <p:spPr>
          <a:xfrm>
            <a:off x="6172200" y="2948489"/>
            <a:ext cx="5183188" cy="2778544"/>
          </a:xfrm>
        </p:spPr>
        <p:txBody>
          <a:bodyPr>
            <a:normAutofit/>
          </a:bodyPr>
          <a:lstStyle>
            <a:lvl1pPr>
              <a:defRPr sz="2000"/>
            </a:lvl1pPr>
            <a:lvl2pPr>
              <a:defRPr sz="1800"/>
            </a:lvl2pPr>
            <a:lvl3pPr>
              <a:defRPr sz="1600"/>
            </a:lvl3pPr>
            <a:lvl4pPr>
              <a:defRPr sz="1400"/>
            </a:lvl4pPr>
            <a:lvl5pPr>
              <a:defRPr sz="14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Alatunnisteen paikkamerkki 7">
            <a:extLst>
              <a:ext uri="{FF2B5EF4-FFF2-40B4-BE49-F238E27FC236}">
                <a16:creationId xmlns:a16="http://schemas.microsoft.com/office/drawing/2014/main" id="{42B864C9-C97B-E104-2633-BFD0001390F8}"/>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404386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3F0BE4-DFD3-2417-4FD0-7F2365F52BEA}"/>
              </a:ext>
            </a:extLst>
          </p:cNvPr>
          <p:cNvSpPr>
            <a:spLocks noGrp="1"/>
          </p:cNvSpPr>
          <p:nvPr>
            <p:ph type="title"/>
          </p:nvPr>
        </p:nvSpPr>
        <p:spPr>
          <a:xfrm>
            <a:off x="838200" y="1118937"/>
            <a:ext cx="10158663" cy="896613"/>
          </a:xfrm>
        </p:spPr>
        <p:txBody>
          <a:bodyPr/>
          <a:lstStyle/>
          <a:p>
            <a:r>
              <a:rPr lang="fi-FI"/>
              <a:t>Muokkaa ots. perustyyl. napsautt.</a:t>
            </a:r>
          </a:p>
        </p:txBody>
      </p:sp>
      <p:sp>
        <p:nvSpPr>
          <p:cNvPr id="4" name="Alatunnisteen paikkamerkki 3">
            <a:extLst>
              <a:ext uri="{FF2B5EF4-FFF2-40B4-BE49-F238E27FC236}">
                <a16:creationId xmlns:a16="http://schemas.microsoft.com/office/drawing/2014/main" id="{7DB62511-D492-E7D9-7A92-834040BAA77E}"/>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4080699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FC617631-3FAC-CD09-A662-EC5808192AE4}"/>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93984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F734E0-C28E-305E-AB8E-1B0570096848}"/>
              </a:ext>
            </a:extLst>
          </p:cNvPr>
          <p:cNvSpPr>
            <a:spLocks noGrp="1"/>
          </p:cNvSpPr>
          <p:nvPr>
            <p:ph type="title"/>
          </p:nvPr>
        </p:nvSpPr>
        <p:spPr>
          <a:xfrm>
            <a:off x="839788" y="1179687"/>
            <a:ext cx="3932237" cy="1069975"/>
          </a:xfrm>
        </p:spPr>
        <p:txBody>
          <a:bodyPr anchor="b"/>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0AD9DA0-C1F3-534F-5B04-A594DD5D9211}"/>
              </a:ext>
            </a:extLst>
          </p:cNvPr>
          <p:cNvSpPr>
            <a:spLocks noGrp="1"/>
          </p:cNvSpPr>
          <p:nvPr>
            <p:ph idx="1"/>
          </p:nvPr>
        </p:nvSpPr>
        <p:spPr>
          <a:xfrm>
            <a:off x="5183189" y="1179688"/>
            <a:ext cx="5777580" cy="4463124"/>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2E5C9F33-7E46-CA7B-073D-10F5705802A5}"/>
              </a:ext>
            </a:extLst>
          </p:cNvPr>
          <p:cNvSpPr>
            <a:spLocks noGrp="1"/>
          </p:cNvSpPr>
          <p:nvPr>
            <p:ph type="body" sz="half" idx="2"/>
          </p:nvPr>
        </p:nvSpPr>
        <p:spPr>
          <a:xfrm>
            <a:off x="839788" y="2334126"/>
            <a:ext cx="3932237" cy="33441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6" name="Alatunnisteen paikkamerkki 5">
            <a:extLst>
              <a:ext uri="{FF2B5EF4-FFF2-40B4-BE49-F238E27FC236}">
                <a16:creationId xmlns:a16="http://schemas.microsoft.com/office/drawing/2014/main" id="{24ABC661-51FC-F15E-6697-8FD256751388}"/>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547601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4AF6048C-6AF1-A9A8-5325-8C910374C5BD}"/>
              </a:ext>
            </a:extLst>
          </p:cNvPr>
          <p:cNvSpPr>
            <a:spLocks noGrp="1"/>
          </p:cNvSpPr>
          <p:nvPr>
            <p:ph type="pic" idx="1"/>
          </p:nvPr>
        </p:nvSpPr>
        <p:spPr>
          <a:xfrm>
            <a:off x="5183188" y="1179688"/>
            <a:ext cx="6172200" cy="4498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6" name="Alatunnisteen paikkamerkki 5">
            <a:extLst>
              <a:ext uri="{FF2B5EF4-FFF2-40B4-BE49-F238E27FC236}">
                <a16:creationId xmlns:a16="http://schemas.microsoft.com/office/drawing/2014/main" id="{769001B8-7825-9913-02C8-8091DE915DB7}"/>
              </a:ext>
            </a:extLst>
          </p:cNvPr>
          <p:cNvSpPr>
            <a:spLocks noGrp="1"/>
          </p:cNvSpPr>
          <p:nvPr>
            <p:ph type="ftr" sz="quarter" idx="11"/>
          </p:nvPr>
        </p:nvSpPr>
        <p:spPr/>
        <p:txBody>
          <a:bodyPr/>
          <a:lstStyle/>
          <a:p>
            <a:endParaRPr lang="fi-FI"/>
          </a:p>
        </p:txBody>
      </p:sp>
      <p:sp>
        <p:nvSpPr>
          <p:cNvPr id="8" name="Otsikko 1">
            <a:extLst>
              <a:ext uri="{FF2B5EF4-FFF2-40B4-BE49-F238E27FC236}">
                <a16:creationId xmlns:a16="http://schemas.microsoft.com/office/drawing/2014/main" id="{FF20DF51-432D-F3C6-95F6-6C7AD80DE646}"/>
              </a:ext>
            </a:extLst>
          </p:cNvPr>
          <p:cNvSpPr>
            <a:spLocks noGrp="1"/>
          </p:cNvSpPr>
          <p:nvPr>
            <p:ph type="title"/>
          </p:nvPr>
        </p:nvSpPr>
        <p:spPr>
          <a:xfrm>
            <a:off x="839788" y="1179687"/>
            <a:ext cx="3932237" cy="1069975"/>
          </a:xfrm>
        </p:spPr>
        <p:txBody>
          <a:bodyPr anchor="b"/>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9" name="Tekstin paikkamerkki 3">
            <a:extLst>
              <a:ext uri="{FF2B5EF4-FFF2-40B4-BE49-F238E27FC236}">
                <a16:creationId xmlns:a16="http://schemas.microsoft.com/office/drawing/2014/main" id="{821C5EA6-E7AF-CF57-F5C9-A84F575ED74A}"/>
              </a:ext>
            </a:extLst>
          </p:cNvPr>
          <p:cNvSpPr>
            <a:spLocks noGrp="1"/>
          </p:cNvSpPr>
          <p:nvPr>
            <p:ph type="body" sz="half" idx="2"/>
          </p:nvPr>
        </p:nvSpPr>
        <p:spPr>
          <a:xfrm>
            <a:off x="839788" y="2334126"/>
            <a:ext cx="3932237" cy="33441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202637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951CBB-FA25-F60C-4E96-BF61F291F873}"/>
              </a:ext>
            </a:extLst>
          </p:cNvPr>
          <p:cNvSpPr>
            <a:spLocks noGrp="1"/>
          </p:cNvSpPr>
          <p:nvPr>
            <p:ph type="title"/>
          </p:nvPr>
        </p:nvSpPr>
        <p:spPr>
          <a:xfrm>
            <a:off x="838200" y="1118937"/>
            <a:ext cx="10122568" cy="896613"/>
          </a:xfr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22D2B2D-B4B5-E29F-BFD2-3E2049C4A24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2B50E13B-713C-E8F2-8981-50F02929012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78991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sisältö ja kaksi kuvaa 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CB81855-B79C-8C97-C2A4-43AFE5433886}"/>
              </a:ext>
            </a:extLst>
          </p:cNvPr>
          <p:cNvSpPr/>
          <p:nvPr userDrawn="1"/>
        </p:nvSpPr>
        <p:spPr>
          <a:xfrm>
            <a:off x="0" y="0"/>
            <a:ext cx="12192000" cy="6858000"/>
          </a:xfrm>
          <a:prstGeom prst="rect">
            <a:avLst/>
          </a:prstGeom>
          <a:solidFill>
            <a:srgbClr val="C4DD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3AE7F7F2-3FC5-72E5-1B2F-DAF1CC34BD99}"/>
              </a:ext>
            </a:extLst>
          </p:cNvPr>
          <p:cNvSpPr>
            <a:spLocks noGrp="1"/>
          </p:cNvSpPr>
          <p:nvPr>
            <p:ph type="title"/>
          </p:nvPr>
        </p:nvSpPr>
        <p:spPr>
          <a:xfrm>
            <a:off x="838200" y="1010652"/>
            <a:ext cx="3878179" cy="2418349"/>
          </a:xfrm>
        </p:spPr>
        <p:txBody>
          <a:bodyPr/>
          <a:lstStyle>
            <a:lvl1pPr>
              <a:defRPr>
                <a:solidFill>
                  <a:srgbClr val="14331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5C821A01-B338-5E6B-5793-18D659BFB3A1}"/>
              </a:ext>
            </a:extLst>
          </p:cNvPr>
          <p:cNvSpPr>
            <a:spLocks noGrp="1"/>
          </p:cNvSpPr>
          <p:nvPr>
            <p:ph idx="1"/>
          </p:nvPr>
        </p:nvSpPr>
        <p:spPr>
          <a:xfrm>
            <a:off x="834190" y="3765966"/>
            <a:ext cx="3878179" cy="20813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EA105D63-6FBF-C5CB-0054-3279B2CB15F6}"/>
              </a:ext>
            </a:extLst>
          </p:cNvPr>
          <p:cNvSpPr>
            <a:spLocks noGrp="1"/>
          </p:cNvSpPr>
          <p:nvPr>
            <p:ph type="ftr" sz="quarter" idx="11"/>
          </p:nvPr>
        </p:nvSpPr>
        <p:spPr>
          <a:xfrm>
            <a:off x="7174832" y="6117092"/>
            <a:ext cx="4114800" cy="441802"/>
          </a:xfrm>
        </p:spPr>
        <p:txBody>
          <a:bodyPr/>
          <a:lstStyle>
            <a:lvl1pPr algn="r">
              <a:defRPr>
                <a:solidFill>
                  <a:srgbClr val="14331C"/>
                </a:solidFill>
              </a:defRPr>
            </a:lvl1pPr>
          </a:lstStyle>
          <a:p>
            <a:endParaRPr lang="fi-FI" dirty="0"/>
          </a:p>
        </p:txBody>
      </p:sp>
      <p:sp>
        <p:nvSpPr>
          <p:cNvPr id="9" name="Suorakulmio 8">
            <a:extLst>
              <a:ext uri="{FF2B5EF4-FFF2-40B4-BE49-F238E27FC236}">
                <a16:creationId xmlns:a16="http://schemas.microsoft.com/office/drawing/2014/main" id="{A02C2E0B-E41D-E2B2-3EE1-701275F421BC}"/>
              </a:ext>
            </a:extLst>
          </p:cNvPr>
          <p:cNvSpPr/>
          <p:nvPr userDrawn="1"/>
        </p:nvSpPr>
        <p:spPr>
          <a:xfrm>
            <a:off x="5136258" y="1010653"/>
            <a:ext cx="2971800" cy="4836695"/>
          </a:xfrm>
          <a:prstGeom prst="rect">
            <a:avLst/>
          </a:prstGeom>
          <a:solidFill>
            <a:srgbClr val="FFFE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D56CC832-AC21-58A8-805E-BC8E9EDB6E17}"/>
              </a:ext>
            </a:extLst>
          </p:cNvPr>
          <p:cNvSpPr/>
          <p:nvPr userDrawn="1"/>
        </p:nvSpPr>
        <p:spPr>
          <a:xfrm>
            <a:off x="8272490" y="1010652"/>
            <a:ext cx="2971800" cy="4836695"/>
          </a:xfrm>
          <a:prstGeom prst="rect">
            <a:avLst/>
          </a:prstGeom>
          <a:solidFill>
            <a:srgbClr val="F4C3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Kuvan paikkamerkki 11">
            <a:extLst>
              <a:ext uri="{FF2B5EF4-FFF2-40B4-BE49-F238E27FC236}">
                <a16:creationId xmlns:a16="http://schemas.microsoft.com/office/drawing/2014/main" id="{0105AD76-6098-7B21-5809-8742F31B188C}"/>
              </a:ext>
            </a:extLst>
          </p:cNvPr>
          <p:cNvSpPr>
            <a:spLocks noGrp="1"/>
          </p:cNvSpPr>
          <p:nvPr>
            <p:ph type="pic" sz="quarter" idx="12"/>
          </p:nvPr>
        </p:nvSpPr>
        <p:spPr>
          <a:xfrm>
            <a:off x="5364858" y="1251199"/>
            <a:ext cx="2514600" cy="2514767"/>
          </a:xfrm>
        </p:spPr>
        <p:txBody>
          <a:bodyPr/>
          <a:lstStyle/>
          <a:p>
            <a:endParaRPr lang="fi-FI"/>
          </a:p>
        </p:txBody>
      </p:sp>
      <p:sp>
        <p:nvSpPr>
          <p:cNvPr id="13" name="Kuvan paikkamerkki 11">
            <a:extLst>
              <a:ext uri="{FF2B5EF4-FFF2-40B4-BE49-F238E27FC236}">
                <a16:creationId xmlns:a16="http://schemas.microsoft.com/office/drawing/2014/main" id="{FFDE3AE5-1154-D710-A1E1-F71D40112031}"/>
              </a:ext>
            </a:extLst>
          </p:cNvPr>
          <p:cNvSpPr>
            <a:spLocks noGrp="1"/>
          </p:cNvSpPr>
          <p:nvPr>
            <p:ph type="pic" sz="quarter" idx="13"/>
          </p:nvPr>
        </p:nvSpPr>
        <p:spPr>
          <a:xfrm>
            <a:off x="8501090" y="1251199"/>
            <a:ext cx="2514600" cy="2514767"/>
          </a:xfrm>
        </p:spPr>
        <p:txBody>
          <a:bodyPr/>
          <a:lstStyle/>
          <a:p>
            <a:endParaRPr lang="fi-FI"/>
          </a:p>
        </p:txBody>
      </p:sp>
      <p:sp>
        <p:nvSpPr>
          <p:cNvPr id="15" name="Sisällön paikkamerkki 2">
            <a:extLst>
              <a:ext uri="{FF2B5EF4-FFF2-40B4-BE49-F238E27FC236}">
                <a16:creationId xmlns:a16="http://schemas.microsoft.com/office/drawing/2014/main" id="{DEE76926-1D0D-8BCF-8FDE-D592CA5A2B50}"/>
              </a:ext>
            </a:extLst>
          </p:cNvPr>
          <p:cNvSpPr>
            <a:spLocks noGrp="1"/>
          </p:cNvSpPr>
          <p:nvPr>
            <p:ph idx="14"/>
          </p:nvPr>
        </p:nvSpPr>
        <p:spPr>
          <a:xfrm>
            <a:off x="5385691" y="3915520"/>
            <a:ext cx="2514600" cy="1691282"/>
          </a:xfrm>
        </p:spPr>
        <p:txBody>
          <a:bodyPr>
            <a:noAutofit/>
          </a:bodyPr>
          <a:lstStyle>
            <a:lvl1pPr marL="0" indent="0">
              <a:buNone/>
              <a:defRPr sz="1800" b="0" i="0">
                <a:solidFill>
                  <a:schemeClr val="tx1"/>
                </a:solidFill>
                <a:latin typeface="Jost" pitchFamily="2" charset="77"/>
                <a:ea typeface="Jost" pitchFamily="2" charset="77"/>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i-FI" dirty="0"/>
              <a:t>Muokkaa tekstin perustyylejä napsauttamalla</a:t>
            </a:r>
          </a:p>
        </p:txBody>
      </p:sp>
      <p:sp>
        <p:nvSpPr>
          <p:cNvPr id="16" name="Sisällön paikkamerkki 2">
            <a:extLst>
              <a:ext uri="{FF2B5EF4-FFF2-40B4-BE49-F238E27FC236}">
                <a16:creationId xmlns:a16="http://schemas.microsoft.com/office/drawing/2014/main" id="{B193F535-B730-FC21-849F-EE0276B9461C}"/>
              </a:ext>
            </a:extLst>
          </p:cNvPr>
          <p:cNvSpPr>
            <a:spLocks noGrp="1"/>
          </p:cNvSpPr>
          <p:nvPr>
            <p:ph idx="15"/>
          </p:nvPr>
        </p:nvSpPr>
        <p:spPr>
          <a:xfrm>
            <a:off x="8501090" y="3915519"/>
            <a:ext cx="2514600" cy="1691282"/>
          </a:xfrm>
        </p:spPr>
        <p:txBody>
          <a:bodyPr>
            <a:noAutofit/>
          </a:bodyPr>
          <a:lstStyle>
            <a:lvl1pPr marL="0" indent="0">
              <a:buNone/>
              <a:defRPr sz="1800" b="0" i="0">
                <a:solidFill>
                  <a:schemeClr val="tx1"/>
                </a:solidFill>
                <a:latin typeface="Jost" pitchFamily="2" charset="77"/>
                <a:ea typeface="Jost" pitchFamily="2" charset="77"/>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i-FI" dirty="0"/>
              <a:t>Muokkaa tekstin perustyylejä napsauttamalla</a:t>
            </a:r>
          </a:p>
        </p:txBody>
      </p:sp>
      <p:pic>
        <p:nvPicPr>
          <p:cNvPr id="22" name="Kuva 21">
            <a:extLst>
              <a:ext uri="{FF2B5EF4-FFF2-40B4-BE49-F238E27FC236}">
                <a16:creationId xmlns:a16="http://schemas.microsoft.com/office/drawing/2014/main" id="{463F39B5-2996-B6DD-CAB4-4CE567C15583}"/>
              </a:ext>
            </a:extLst>
          </p:cNvPr>
          <p:cNvPicPr>
            <a:picLocks noChangeAspect="1"/>
          </p:cNvPicPr>
          <p:nvPr userDrawn="1"/>
        </p:nvPicPr>
        <p:blipFill>
          <a:blip r:embed="rId2"/>
          <a:stretch>
            <a:fillRect/>
          </a:stretch>
        </p:blipFill>
        <p:spPr>
          <a:xfrm>
            <a:off x="10768594" y="-949333"/>
            <a:ext cx="2438400" cy="2832100"/>
          </a:xfrm>
          <a:prstGeom prst="rect">
            <a:avLst/>
          </a:prstGeom>
        </p:spPr>
      </p:pic>
      <p:pic>
        <p:nvPicPr>
          <p:cNvPr id="33" name="Kuva 32">
            <a:extLst>
              <a:ext uri="{FF2B5EF4-FFF2-40B4-BE49-F238E27FC236}">
                <a16:creationId xmlns:a16="http://schemas.microsoft.com/office/drawing/2014/main" id="{DC56D8D5-AB23-6C00-1241-98AA7DFED33D}"/>
              </a:ext>
            </a:extLst>
          </p:cNvPr>
          <p:cNvPicPr>
            <a:picLocks noChangeAspect="1"/>
          </p:cNvPicPr>
          <p:nvPr userDrawn="1"/>
        </p:nvPicPr>
        <p:blipFill>
          <a:blip r:embed="rId3"/>
          <a:stretch>
            <a:fillRect/>
          </a:stretch>
        </p:blipFill>
        <p:spPr>
          <a:xfrm>
            <a:off x="-1256006" y="4950450"/>
            <a:ext cx="2682239" cy="3115309"/>
          </a:xfrm>
          <a:prstGeom prst="rect">
            <a:avLst/>
          </a:prstGeom>
        </p:spPr>
      </p:pic>
      <p:pic>
        <p:nvPicPr>
          <p:cNvPr id="38" name="Kuva 37">
            <a:extLst>
              <a:ext uri="{FF2B5EF4-FFF2-40B4-BE49-F238E27FC236}">
                <a16:creationId xmlns:a16="http://schemas.microsoft.com/office/drawing/2014/main" id="{960045BD-A58A-5794-E5F5-C38C2BF24617}"/>
              </a:ext>
            </a:extLst>
          </p:cNvPr>
          <p:cNvPicPr>
            <a:picLocks noChangeAspect="1"/>
          </p:cNvPicPr>
          <p:nvPr userDrawn="1"/>
        </p:nvPicPr>
        <p:blipFill>
          <a:blip r:embed="rId4"/>
          <a:stretch>
            <a:fillRect/>
          </a:stretch>
        </p:blipFill>
        <p:spPr>
          <a:xfrm flipH="1">
            <a:off x="-2206681" y="5297535"/>
            <a:ext cx="5657852" cy="2598421"/>
          </a:xfrm>
          <a:prstGeom prst="rect">
            <a:avLst/>
          </a:prstGeom>
        </p:spPr>
      </p:pic>
      <p:pic>
        <p:nvPicPr>
          <p:cNvPr id="35" name="Kuva 34">
            <a:extLst>
              <a:ext uri="{FF2B5EF4-FFF2-40B4-BE49-F238E27FC236}">
                <a16:creationId xmlns:a16="http://schemas.microsoft.com/office/drawing/2014/main" id="{DAE46D82-3E65-7A09-506B-71A9E45C6834}"/>
              </a:ext>
            </a:extLst>
          </p:cNvPr>
          <p:cNvPicPr>
            <a:picLocks noChangeAspect="1"/>
          </p:cNvPicPr>
          <p:nvPr userDrawn="1"/>
        </p:nvPicPr>
        <p:blipFill>
          <a:blip r:embed="rId5"/>
          <a:stretch>
            <a:fillRect/>
          </a:stretch>
        </p:blipFill>
        <p:spPr>
          <a:xfrm>
            <a:off x="-1256006" y="4950449"/>
            <a:ext cx="2682239" cy="3115309"/>
          </a:xfrm>
          <a:prstGeom prst="rect">
            <a:avLst/>
          </a:prstGeom>
        </p:spPr>
      </p:pic>
      <p:pic>
        <p:nvPicPr>
          <p:cNvPr id="41" name="Kuva 40">
            <a:extLst>
              <a:ext uri="{FF2B5EF4-FFF2-40B4-BE49-F238E27FC236}">
                <a16:creationId xmlns:a16="http://schemas.microsoft.com/office/drawing/2014/main" id="{33B9930E-4878-B374-B73C-E459EBBFDBEA}"/>
              </a:ext>
            </a:extLst>
          </p:cNvPr>
          <p:cNvPicPr>
            <a:picLocks noChangeAspect="1"/>
          </p:cNvPicPr>
          <p:nvPr userDrawn="1"/>
        </p:nvPicPr>
        <p:blipFill>
          <a:blip r:embed="rId6"/>
          <a:stretch>
            <a:fillRect/>
          </a:stretch>
        </p:blipFill>
        <p:spPr>
          <a:xfrm>
            <a:off x="10160034" y="-572416"/>
            <a:ext cx="2670213" cy="3101341"/>
          </a:xfrm>
          <a:prstGeom prst="rect">
            <a:avLst/>
          </a:prstGeom>
        </p:spPr>
      </p:pic>
    </p:spTree>
    <p:extLst>
      <p:ext uri="{BB962C8B-B14F-4D97-AF65-F5344CB8AC3E}">
        <p14:creationId xmlns:p14="http://schemas.microsoft.com/office/powerpoint/2010/main" val="38229787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B581F3E-0A73-518B-EA6D-8E2C22279E71}"/>
              </a:ext>
            </a:extLst>
          </p:cNvPr>
          <p:cNvSpPr>
            <a:spLocks noGrp="1"/>
          </p:cNvSpPr>
          <p:nvPr>
            <p:ph type="title" orient="vert"/>
          </p:nvPr>
        </p:nvSpPr>
        <p:spPr>
          <a:xfrm>
            <a:off x="8578520" y="1046743"/>
            <a:ext cx="2189747" cy="4740445"/>
          </a:xfrm>
        </p:spPr>
        <p:txBody>
          <a:bodyPr vert="eaVert">
            <a:normAutofit/>
          </a:bodyPr>
          <a:lstStyle>
            <a:lvl1pPr>
              <a:defRPr sz="48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ystysuoran tekstin paikkamerkki 2">
            <a:extLst>
              <a:ext uri="{FF2B5EF4-FFF2-40B4-BE49-F238E27FC236}">
                <a16:creationId xmlns:a16="http://schemas.microsoft.com/office/drawing/2014/main" id="{C2019AD3-EDB5-6652-EF06-54B145746ABD}"/>
              </a:ext>
            </a:extLst>
          </p:cNvPr>
          <p:cNvSpPr>
            <a:spLocks noGrp="1"/>
          </p:cNvSpPr>
          <p:nvPr>
            <p:ph type="body" orient="vert" idx="1"/>
          </p:nvPr>
        </p:nvSpPr>
        <p:spPr>
          <a:xfrm>
            <a:off x="1355562" y="1046745"/>
            <a:ext cx="7090611" cy="4740444"/>
          </a:xfrm>
        </p:spPr>
        <p:txBody>
          <a:bodyPr vert="eaVert"/>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68CE80A7-F880-D7AC-9D82-C29619D429C1}"/>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48720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sisältö ja kaksi kuvaa B">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CB81855-B79C-8C97-C2A4-43AFE5433886}"/>
              </a:ext>
            </a:extLst>
          </p:cNvPr>
          <p:cNvSpPr/>
          <p:nvPr userDrawn="1"/>
        </p:nvSpPr>
        <p:spPr>
          <a:xfrm>
            <a:off x="0" y="0"/>
            <a:ext cx="12192000" cy="6858000"/>
          </a:xfrm>
          <a:prstGeom prst="rect">
            <a:avLst/>
          </a:prstGeom>
          <a:solidFill>
            <a:srgbClr val="143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3AE7F7F2-3FC5-72E5-1B2F-DAF1CC34BD99}"/>
              </a:ext>
            </a:extLst>
          </p:cNvPr>
          <p:cNvSpPr>
            <a:spLocks noGrp="1"/>
          </p:cNvSpPr>
          <p:nvPr>
            <p:ph type="title"/>
          </p:nvPr>
        </p:nvSpPr>
        <p:spPr>
          <a:xfrm>
            <a:off x="838200" y="1010652"/>
            <a:ext cx="3878179" cy="2418349"/>
          </a:xfrm>
        </p:spPr>
        <p:txBody>
          <a:bodyPr/>
          <a:lstStyle>
            <a:lvl1pPr>
              <a:defRPr>
                <a:solidFill>
                  <a:srgbClr val="C4DDA8"/>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5C821A01-B338-5E6B-5793-18D659BFB3A1}"/>
              </a:ext>
            </a:extLst>
          </p:cNvPr>
          <p:cNvSpPr>
            <a:spLocks noGrp="1"/>
          </p:cNvSpPr>
          <p:nvPr>
            <p:ph idx="1"/>
          </p:nvPr>
        </p:nvSpPr>
        <p:spPr>
          <a:xfrm>
            <a:off x="834190" y="3765966"/>
            <a:ext cx="3878179" cy="208138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EA105D63-6FBF-C5CB-0054-3279B2CB15F6}"/>
              </a:ext>
            </a:extLst>
          </p:cNvPr>
          <p:cNvSpPr>
            <a:spLocks noGrp="1"/>
          </p:cNvSpPr>
          <p:nvPr>
            <p:ph type="ftr" sz="quarter" idx="11"/>
          </p:nvPr>
        </p:nvSpPr>
        <p:spPr>
          <a:xfrm>
            <a:off x="7174832" y="6117092"/>
            <a:ext cx="4069458" cy="441802"/>
          </a:xfrm>
        </p:spPr>
        <p:txBody>
          <a:bodyPr/>
          <a:lstStyle>
            <a:lvl1pPr algn="r">
              <a:defRPr>
                <a:solidFill>
                  <a:srgbClr val="F4C37D"/>
                </a:solidFill>
              </a:defRPr>
            </a:lvl1pPr>
          </a:lstStyle>
          <a:p>
            <a:endParaRPr lang="fi-FI" dirty="0"/>
          </a:p>
        </p:txBody>
      </p:sp>
      <p:sp>
        <p:nvSpPr>
          <p:cNvPr id="9" name="Suorakulmio 8">
            <a:extLst>
              <a:ext uri="{FF2B5EF4-FFF2-40B4-BE49-F238E27FC236}">
                <a16:creationId xmlns:a16="http://schemas.microsoft.com/office/drawing/2014/main" id="{A02C2E0B-E41D-E2B2-3EE1-701275F421BC}"/>
              </a:ext>
            </a:extLst>
          </p:cNvPr>
          <p:cNvSpPr/>
          <p:nvPr userDrawn="1"/>
        </p:nvSpPr>
        <p:spPr>
          <a:xfrm>
            <a:off x="5136258" y="1010653"/>
            <a:ext cx="2971800" cy="4836695"/>
          </a:xfrm>
          <a:prstGeom prst="rect">
            <a:avLst/>
          </a:prstGeom>
          <a:solidFill>
            <a:srgbClr val="FFFE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D56CC832-AC21-58A8-805E-BC8E9EDB6E17}"/>
              </a:ext>
            </a:extLst>
          </p:cNvPr>
          <p:cNvSpPr/>
          <p:nvPr userDrawn="1"/>
        </p:nvSpPr>
        <p:spPr>
          <a:xfrm>
            <a:off x="8272490" y="1010652"/>
            <a:ext cx="2971800" cy="4836695"/>
          </a:xfrm>
          <a:prstGeom prst="rect">
            <a:avLst/>
          </a:prstGeom>
          <a:solidFill>
            <a:srgbClr val="F4C3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Kuvan paikkamerkki 11">
            <a:extLst>
              <a:ext uri="{FF2B5EF4-FFF2-40B4-BE49-F238E27FC236}">
                <a16:creationId xmlns:a16="http://schemas.microsoft.com/office/drawing/2014/main" id="{0105AD76-6098-7B21-5809-8742F31B188C}"/>
              </a:ext>
            </a:extLst>
          </p:cNvPr>
          <p:cNvSpPr>
            <a:spLocks noGrp="1"/>
          </p:cNvSpPr>
          <p:nvPr>
            <p:ph type="pic" sz="quarter" idx="12"/>
          </p:nvPr>
        </p:nvSpPr>
        <p:spPr>
          <a:xfrm>
            <a:off x="5364858" y="1251199"/>
            <a:ext cx="2514600" cy="2514767"/>
          </a:xfrm>
        </p:spPr>
        <p:txBody>
          <a:bodyPr/>
          <a:lstStyle/>
          <a:p>
            <a:endParaRPr lang="fi-FI"/>
          </a:p>
        </p:txBody>
      </p:sp>
      <p:sp>
        <p:nvSpPr>
          <p:cNvPr id="13" name="Kuvan paikkamerkki 11">
            <a:extLst>
              <a:ext uri="{FF2B5EF4-FFF2-40B4-BE49-F238E27FC236}">
                <a16:creationId xmlns:a16="http://schemas.microsoft.com/office/drawing/2014/main" id="{FFDE3AE5-1154-D710-A1E1-F71D40112031}"/>
              </a:ext>
            </a:extLst>
          </p:cNvPr>
          <p:cNvSpPr>
            <a:spLocks noGrp="1"/>
          </p:cNvSpPr>
          <p:nvPr>
            <p:ph type="pic" sz="quarter" idx="13"/>
          </p:nvPr>
        </p:nvSpPr>
        <p:spPr>
          <a:xfrm>
            <a:off x="8501090" y="1251199"/>
            <a:ext cx="2514600" cy="2514767"/>
          </a:xfrm>
        </p:spPr>
        <p:txBody>
          <a:bodyPr/>
          <a:lstStyle/>
          <a:p>
            <a:endParaRPr lang="fi-FI"/>
          </a:p>
        </p:txBody>
      </p:sp>
      <p:sp>
        <p:nvSpPr>
          <p:cNvPr id="15" name="Sisällön paikkamerkki 2">
            <a:extLst>
              <a:ext uri="{FF2B5EF4-FFF2-40B4-BE49-F238E27FC236}">
                <a16:creationId xmlns:a16="http://schemas.microsoft.com/office/drawing/2014/main" id="{DEE76926-1D0D-8BCF-8FDE-D592CA5A2B50}"/>
              </a:ext>
            </a:extLst>
          </p:cNvPr>
          <p:cNvSpPr>
            <a:spLocks noGrp="1"/>
          </p:cNvSpPr>
          <p:nvPr>
            <p:ph idx="14"/>
          </p:nvPr>
        </p:nvSpPr>
        <p:spPr>
          <a:xfrm>
            <a:off x="5385691" y="3915520"/>
            <a:ext cx="2514600" cy="1691282"/>
          </a:xfrm>
        </p:spPr>
        <p:txBody>
          <a:bodyPr>
            <a:noAutofit/>
          </a:bodyPr>
          <a:lstStyle>
            <a:lvl1pPr marL="0" indent="0">
              <a:buNone/>
              <a:defRPr sz="1800" b="0" i="0">
                <a:solidFill>
                  <a:schemeClr val="tx1"/>
                </a:solidFill>
                <a:latin typeface="Jost" pitchFamily="2" charset="77"/>
                <a:ea typeface="Jost" pitchFamily="2" charset="77"/>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i-FI" dirty="0"/>
              <a:t>Muokkaa tekstin perustyylejä napsauttamalla</a:t>
            </a:r>
          </a:p>
        </p:txBody>
      </p:sp>
      <p:sp>
        <p:nvSpPr>
          <p:cNvPr id="16" name="Sisällön paikkamerkki 2">
            <a:extLst>
              <a:ext uri="{FF2B5EF4-FFF2-40B4-BE49-F238E27FC236}">
                <a16:creationId xmlns:a16="http://schemas.microsoft.com/office/drawing/2014/main" id="{B193F535-B730-FC21-849F-EE0276B9461C}"/>
              </a:ext>
            </a:extLst>
          </p:cNvPr>
          <p:cNvSpPr>
            <a:spLocks noGrp="1"/>
          </p:cNvSpPr>
          <p:nvPr>
            <p:ph idx="15"/>
          </p:nvPr>
        </p:nvSpPr>
        <p:spPr>
          <a:xfrm>
            <a:off x="8501090" y="3915519"/>
            <a:ext cx="2514600" cy="1691282"/>
          </a:xfrm>
        </p:spPr>
        <p:txBody>
          <a:bodyPr>
            <a:noAutofit/>
          </a:bodyPr>
          <a:lstStyle>
            <a:lvl1pPr marL="0" indent="0">
              <a:buNone/>
              <a:defRPr sz="1800" b="0" i="0">
                <a:solidFill>
                  <a:schemeClr val="tx1"/>
                </a:solidFill>
                <a:latin typeface="Jost" pitchFamily="2" charset="77"/>
                <a:ea typeface="Jost" pitchFamily="2" charset="77"/>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i-FI" dirty="0"/>
              <a:t>Muokkaa tekstin perustyylejä napsauttamalla</a:t>
            </a:r>
          </a:p>
        </p:txBody>
      </p:sp>
      <p:pic>
        <p:nvPicPr>
          <p:cNvPr id="22" name="Kuva 21">
            <a:extLst>
              <a:ext uri="{FF2B5EF4-FFF2-40B4-BE49-F238E27FC236}">
                <a16:creationId xmlns:a16="http://schemas.microsoft.com/office/drawing/2014/main" id="{463F39B5-2996-B6DD-CAB4-4CE567C15583}"/>
              </a:ext>
            </a:extLst>
          </p:cNvPr>
          <p:cNvPicPr>
            <a:picLocks noChangeAspect="1"/>
          </p:cNvPicPr>
          <p:nvPr userDrawn="1"/>
        </p:nvPicPr>
        <p:blipFill>
          <a:blip r:embed="rId2"/>
          <a:stretch>
            <a:fillRect/>
          </a:stretch>
        </p:blipFill>
        <p:spPr>
          <a:xfrm>
            <a:off x="10768594" y="-949333"/>
            <a:ext cx="2438400" cy="2832100"/>
          </a:xfrm>
          <a:prstGeom prst="rect">
            <a:avLst/>
          </a:prstGeom>
        </p:spPr>
      </p:pic>
      <p:pic>
        <p:nvPicPr>
          <p:cNvPr id="33" name="Kuva 32">
            <a:extLst>
              <a:ext uri="{FF2B5EF4-FFF2-40B4-BE49-F238E27FC236}">
                <a16:creationId xmlns:a16="http://schemas.microsoft.com/office/drawing/2014/main" id="{DC56D8D5-AB23-6C00-1241-98AA7DFED33D}"/>
              </a:ext>
            </a:extLst>
          </p:cNvPr>
          <p:cNvPicPr>
            <a:picLocks noChangeAspect="1"/>
          </p:cNvPicPr>
          <p:nvPr userDrawn="1"/>
        </p:nvPicPr>
        <p:blipFill>
          <a:blip r:embed="rId3"/>
          <a:stretch>
            <a:fillRect/>
          </a:stretch>
        </p:blipFill>
        <p:spPr>
          <a:xfrm>
            <a:off x="-1256006" y="4950450"/>
            <a:ext cx="2682239" cy="3115309"/>
          </a:xfrm>
          <a:prstGeom prst="rect">
            <a:avLst/>
          </a:prstGeom>
        </p:spPr>
      </p:pic>
      <p:pic>
        <p:nvPicPr>
          <p:cNvPr id="7" name="Kuva 6">
            <a:extLst>
              <a:ext uri="{FF2B5EF4-FFF2-40B4-BE49-F238E27FC236}">
                <a16:creationId xmlns:a16="http://schemas.microsoft.com/office/drawing/2014/main" id="{3155E5AC-41C1-366E-3EEA-FDC9133F1663}"/>
              </a:ext>
            </a:extLst>
          </p:cNvPr>
          <p:cNvPicPr>
            <a:picLocks noChangeAspect="1"/>
          </p:cNvPicPr>
          <p:nvPr userDrawn="1"/>
        </p:nvPicPr>
        <p:blipFill>
          <a:blip r:embed="rId4"/>
          <a:stretch>
            <a:fillRect/>
          </a:stretch>
        </p:blipFill>
        <p:spPr>
          <a:xfrm>
            <a:off x="10160034" y="-558508"/>
            <a:ext cx="2670212" cy="3087433"/>
          </a:xfrm>
          <a:prstGeom prst="rect">
            <a:avLst/>
          </a:prstGeom>
        </p:spPr>
      </p:pic>
      <p:pic>
        <p:nvPicPr>
          <p:cNvPr id="17" name="Kuva 16">
            <a:extLst>
              <a:ext uri="{FF2B5EF4-FFF2-40B4-BE49-F238E27FC236}">
                <a16:creationId xmlns:a16="http://schemas.microsoft.com/office/drawing/2014/main" id="{BCEA5E33-B5A2-1812-3332-24B3B1D8D7B9}"/>
              </a:ext>
            </a:extLst>
          </p:cNvPr>
          <p:cNvPicPr>
            <a:picLocks noChangeAspect="1"/>
          </p:cNvPicPr>
          <p:nvPr userDrawn="1"/>
        </p:nvPicPr>
        <p:blipFill>
          <a:blip r:embed="rId5"/>
          <a:stretch>
            <a:fillRect/>
          </a:stretch>
        </p:blipFill>
        <p:spPr>
          <a:xfrm flipH="1">
            <a:off x="-2194856" y="5297535"/>
            <a:ext cx="5657852" cy="2598421"/>
          </a:xfrm>
          <a:prstGeom prst="rect">
            <a:avLst/>
          </a:prstGeom>
        </p:spPr>
      </p:pic>
      <p:pic>
        <p:nvPicPr>
          <p:cNvPr id="35" name="Kuva 34">
            <a:extLst>
              <a:ext uri="{FF2B5EF4-FFF2-40B4-BE49-F238E27FC236}">
                <a16:creationId xmlns:a16="http://schemas.microsoft.com/office/drawing/2014/main" id="{DAE46D82-3E65-7A09-506B-71A9E45C6834}"/>
              </a:ext>
            </a:extLst>
          </p:cNvPr>
          <p:cNvPicPr>
            <a:picLocks noChangeAspect="1"/>
          </p:cNvPicPr>
          <p:nvPr userDrawn="1"/>
        </p:nvPicPr>
        <p:blipFill>
          <a:blip r:embed="rId6"/>
          <a:stretch>
            <a:fillRect/>
          </a:stretch>
        </p:blipFill>
        <p:spPr>
          <a:xfrm>
            <a:off x="-1256006" y="4950449"/>
            <a:ext cx="2682239" cy="3115309"/>
          </a:xfrm>
          <a:prstGeom prst="rect">
            <a:avLst/>
          </a:prstGeom>
        </p:spPr>
      </p:pic>
    </p:spTree>
    <p:extLst>
      <p:ext uri="{BB962C8B-B14F-4D97-AF65-F5344CB8AC3E}">
        <p14:creationId xmlns:p14="http://schemas.microsoft.com/office/powerpoint/2010/main" val="172940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sisältö ja kuva 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CB81855-B79C-8C97-C2A4-43AFE5433886}"/>
              </a:ext>
            </a:extLst>
          </p:cNvPr>
          <p:cNvSpPr/>
          <p:nvPr userDrawn="1"/>
        </p:nvSpPr>
        <p:spPr>
          <a:xfrm>
            <a:off x="0" y="0"/>
            <a:ext cx="4437981" cy="6858000"/>
          </a:xfrm>
          <a:prstGeom prst="rect">
            <a:avLst/>
          </a:prstGeom>
          <a:solidFill>
            <a:srgbClr val="C4DD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Suorakulmio 3">
            <a:extLst>
              <a:ext uri="{FF2B5EF4-FFF2-40B4-BE49-F238E27FC236}">
                <a16:creationId xmlns:a16="http://schemas.microsoft.com/office/drawing/2014/main" id="{40D40E37-0277-02FD-752A-F031D654FE68}"/>
              </a:ext>
            </a:extLst>
          </p:cNvPr>
          <p:cNvSpPr/>
          <p:nvPr userDrawn="1"/>
        </p:nvSpPr>
        <p:spPr>
          <a:xfrm>
            <a:off x="4437981" y="0"/>
            <a:ext cx="775401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3AE7F7F2-3FC5-72E5-1B2F-DAF1CC34BD99}"/>
              </a:ext>
            </a:extLst>
          </p:cNvPr>
          <p:cNvSpPr>
            <a:spLocks noGrp="1"/>
          </p:cNvSpPr>
          <p:nvPr>
            <p:ph type="title"/>
          </p:nvPr>
        </p:nvSpPr>
        <p:spPr>
          <a:xfrm>
            <a:off x="552484" y="698376"/>
            <a:ext cx="3381842" cy="2418349"/>
          </a:xfrm>
        </p:spPr>
        <p:txBody>
          <a:bodyPr/>
          <a:lstStyle>
            <a:lvl1pPr>
              <a:defRPr>
                <a:solidFill>
                  <a:srgbClr val="14331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3" name="Kuvan paikkamerkki 11">
            <a:extLst>
              <a:ext uri="{FF2B5EF4-FFF2-40B4-BE49-F238E27FC236}">
                <a16:creationId xmlns:a16="http://schemas.microsoft.com/office/drawing/2014/main" id="{FFDE3AE5-1154-D710-A1E1-F71D40112031}"/>
              </a:ext>
            </a:extLst>
          </p:cNvPr>
          <p:cNvSpPr>
            <a:spLocks noGrp="1"/>
          </p:cNvSpPr>
          <p:nvPr>
            <p:ph type="pic" sz="quarter" idx="13"/>
          </p:nvPr>
        </p:nvSpPr>
        <p:spPr>
          <a:xfrm>
            <a:off x="8519138" y="0"/>
            <a:ext cx="3672862" cy="6858000"/>
          </a:xfrm>
        </p:spPr>
        <p:txBody>
          <a:bodyPr/>
          <a:lstStyle/>
          <a:p>
            <a:endParaRPr lang="fi-FI"/>
          </a:p>
        </p:txBody>
      </p:sp>
      <p:sp>
        <p:nvSpPr>
          <p:cNvPr id="15" name="Sisällön paikkamerkki 2">
            <a:extLst>
              <a:ext uri="{FF2B5EF4-FFF2-40B4-BE49-F238E27FC236}">
                <a16:creationId xmlns:a16="http://schemas.microsoft.com/office/drawing/2014/main" id="{DEE76926-1D0D-8BCF-8FDE-D592CA5A2B50}"/>
              </a:ext>
            </a:extLst>
          </p:cNvPr>
          <p:cNvSpPr>
            <a:spLocks noGrp="1"/>
          </p:cNvSpPr>
          <p:nvPr>
            <p:ph idx="14"/>
          </p:nvPr>
        </p:nvSpPr>
        <p:spPr>
          <a:xfrm>
            <a:off x="552484" y="3463809"/>
            <a:ext cx="3381842" cy="2156749"/>
          </a:xfrm>
        </p:spPr>
        <p:txBody>
          <a:bodyPr>
            <a:noAutofit/>
          </a:bodyPr>
          <a:lstStyle>
            <a:lvl1pPr marL="0" indent="0">
              <a:buNone/>
              <a:defRPr sz="1800" b="0" i="0">
                <a:solidFill>
                  <a:schemeClr val="tx1"/>
                </a:solidFill>
                <a:latin typeface="Jost" pitchFamily="2" charset="77"/>
                <a:ea typeface="Jost" pitchFamily="2" charset="77"/>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i-FI" dirty="0"/>
              <a:t>Muokkaa tekstin perustyylejä napsauttamalla</a:t>
            </a:r>
          </a:p>
        </p:txBody>
      </p:sp>
      <p:sp>
        <p:nvSpPr>
          <p:cNvPr id="6" name="Sisällön paikkamerkki 2">
            <a:extLst>
              <a:ext uri="{FF2B5EF4-FFF2-40B4-BE49-F238E27FC236}">
                <a16:creationId xmlns:a16="http://schemas.microsoft.com/office/drawing/2014/main" id="{573F977A-D0E0-334A-A216-7041DAFA4B7A}"/>
              </a:ext>
            </a:extLst>
          </p:cNvPr>
          <p:cNvSpPr>
            <a:spLocks noGrp="1"/>
          </p:cNvSpPr>
          <p:nvPr>
            <p:ph idx="1"/>
          </p:nvPr>
        </p:nvSpPr>
        <p:spPr>
          <a:xfrm>
            <a:off x="5045122" y="732913"/>
            <a:ext cx="2871777" cy="546179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grpSp>
        <p:nvGrpSpPr>
          <p:cNvPr id="23" name="Ryhmä 22">
            <a:extLst>
              <a:ext uri="{FF2B5EF4-FFF2-40B4-BE49-F238E27FC236}">
                <a16:creationId xmlns:a16="http://schemas.microsoft.com/office/drawing/2014/main" id="{3A32CC64-6425-2AA0-9F60-00015451DC7A}"/>
              </a:ext>
            </a:extLst>
          </p:cNvPr>
          <p:cNvGrpSpPr/>
          <p:nvPr userDrawn="1"/>
        </p:nvGrpSpPr>
        <p:grpSpPr>
          <a:xfrm>
            <a:off x="-1075356" y="4965291"/>
            <a:ext cx="3384448" cy="3393252"/>
            <a:chOff x="-1075356" y="4965291"/>
            <a:chExt cx="3384448" cy="3393252"/>
          </a:xfrm>
        </p:grpSpPr>
        <p:pic>
          <p:nvPicPr>
            <p:cNvPr id="19" name="Kuva 18">
              <a:extLst>
                <a:ext uri="{FF2B5EF4-FFF2-40B4-BE49-F238E27FC236}">
                  <a16:creationId xmlns:a16="http://schemas.microsoft.com/office/drawing/2014/main" id="{BC9DCF9E-E0C5-33BC-2E70-C78FEDE0C507}"/>
                </a:ext>
              </a:extLst>
            </p:cNvPr>
            <p:cNvPicPr>
              <a:picLocks noChangeAspect="1"/>
            </p:cNvPicPr>
            <p:nvPr userDrawn="1"/>
          </p:nvPicPr>
          <p:blipFill>
            <a:blip r:embed="rId2"/>
            <a:stretch>
              <a:fillRect/>
            </a:stretch>
          </p:blipFill>
          <p:spPr>
            <a:xfrm>
              <a:off x="-705724" y="5526443"/>
              <a:ext cx="2438400" cy="2832100"/>
            </a:xfrm>
            <a:prstGeom prst="rect">
              <a:avLst/>
            </a:prstGeom>
          </p:spPr>
        </p:pic>
        <p:pic>
          <p:nvPicPr>
            <p:cNvPr id="14" name="Kuva 13">
              <a:extLst>
                <a:ext uri="{FF2B5EF4-FFF2-40B4-BE49-F238E27FC236}">
                  <a16:creationId xmlns:a16="http://schemas.microsoft.com/office/drawing/2014/main" id="{E1EC1898-92AC-F3B6-32C7-3BC6A8B9A720}"/>
                </a:ext>
              </a:extLst>
            </p:cNvPr>
            <p:cNvPicPr>
              <a:picLocks noChangeAspect="1"/>
            </p:cNvPicPr>
            <p:nvPr userDrawn="1"/>
          </p:nvPicPr>
          <p:blipFill>
            <a:blip r:embed="rId3"/>
            <a:stretch>
              <a:fillRect/>
            </a:stretch>
          </p:blipFill>
          <p:spPr>
            <a:xfrm>
              <a:off x="443796" y="6128814"/>
              <a:ext cx="1865296" cy="2156748"/>
            </a:xfrm>
            <a:prstGeom prst="rect">
              <a:avLst/>
            </a:prstGeom>
          </p:spPr>
        </p:pic>
        <p:pic>
          <p:nvPicPr>
            <p:cNvPr id="21" name="Kuva 20">
              <a:extLst>
                <a:ext uri="{FF2B5EF4-FFF2-40B4-BE49-F238E27FC236}">
                  <a16:creationId xmlns:a16="http://schemas.microsoft.com/office/drawing/2014/main" id="{AFF5279E-4623-A749-6C7C-016E6BEE0B98}"/>
                </a:ext>
              </a:extLst>
            </p:cNvPr>
            <p:cNvPicPr>
              <a:picLocks noChangeAspect="1"/>
            </p:cNvPicPr>
            <p:nvPr userDrawn="1"/>
          </p:nvPicPr>
          <p:blipFill>
            <a:blip r:embed="rId4"/>
            <a:stretch>
              <a:fillRect/>
            </a:stretch>
          </p:blipFill>
          <p:spPr>
            <a:xfrm rot="20839984">
              <a:off x="-1075356" y="4965291"/>
              <a:ext cx="2438400" cy="2832100"/>
            </a:xfrm>
            <a:prstGeom prst="rect">
              <a:avLst/>
            </a:prstGeom>
          </p:spPr>
        </p:pic>
      </p:grpSp>
    </p:spTree>
    <p:extLst>
      <p:ext uri="{BB962C8B-B14F-4D97-AF65-F5344CB8AC3E}">
        <p14:creationId xmlns:p14="http://schemas.microsoft.com/office/powerpoint/2010/main" val="2282595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sisältö ja kuva B">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40D40E37-0277-02FD-752A-F031D654FE68}"/>
              </a:ext>
            </a:extLst>
          </p:cNvPr>
          <p:cNvSpPr/>
          <p:nvPr userDrawn="1"/>
        </p:nvSpPr>
        <p:spPr>
          <a:xfrm>
            <a:off x="0" y="7822"/>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4CB81855-B79C-8C97-C2A4-43AFE5433886}"/>
              </a:ext>
            </a:extLst>
          </p:cNvPr>
          <p:cNvSpPr/>
          <p:nvPr userDrawn="1"/>
        </p:nvSpPr>
        <p:spPr>
          <a:xfrm>
            <a:off x="3690626" y="-5430"/>
            <a:ext cx="4437981" cy="6873644"/>
          </a:xfrm>
          <a:prstGeom prst="rect">
            <a:avLst/>
          </a:prstGeom>
          <a:solidFill>
            <a:srgbClr val="F4C3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3AE7F7F2-3FC5-72E5-1B2F-DAF1CC34BD99}"/>
              </a:ext>
            </a:extLst>
          </p:cNvPr>
          <p:cNvSpPr>
            <a:spLocks noGrp="1"/>
          </p:cNvSpPr>
          <p:nvPr>
            <p:ph type="title"/>
          </p:nvPr>
        </p:nvSpPr>
        <p:spPr>
          <a:xfrm>
            <a:off x="4269517" y="714020"/>
            <a:ext cx="3381842" cy="2418349"/>
          </a:xfrm>
        </p:spPr>
        <p:txBody>
          <a:bodyPr/>
          <a:lstStyle>
            <a:lvl1pPr>
              <a:defRPr>
                <a:solidFill>
                  <a:srgbClr val="14331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3" name="Kuvan paikkamerkki 11">
            <a:extLst>
              <a:ext uri="{FF2B5EF4-FFF2-40B4-BE49-F238E27FC236}">
                <a16:creationId xmlns:a16="http://schemas.microsoft.com/office/drawing/2014/main" id="{FFDE3AE5-1154-D710-A1E1-F71D40112031}"/>
              </a:ext>
            </a:extLst>
          </p:cNvPr>
          <p:cNvSpPr>
            <a:spLocks noGrp="1"/>
          </p:cNvSpPr>
          <p:nvPr>
            <p:ph type="pic" sz="quarter" idx="13"/>
          </p:nvPr>
        </p:nvSpPr>
        <p:spPr>
          <a:xfrm>
            <a:off x="0" y="-7822"/>
            <a:ext cx="3690626" cy="6858000"/>
          </a:xfrm>
        </p:spPr>
        <p:txBody>
          <a:bodyPr/>
          <a:lstStyle/>
          <a:p>
            <a:endParaRPr lang="fi-FI"/>
          </a:p>
        </p:txBody>
      </p:sp>
      <p:sp>
        <p:nvSpPr>
          <p:cNvPr id="15" name="Sisällön paikkamerkki 2">
            <a:extLst>
              <a:ext uri="{FF2B5EF4-FFF2-40B4-BE49-F238E27FC236}">
                <a16:creationId xmlns:a16="http://schemas.microsoft.com/office/drawing/2014/main" id="{DEE76926-1D0D-8BCF-8FDE-D592CA5A2B50}"/>
              </a:ext>
            </a:extLst>
          </p:cNvPr>
          <p:cNvSpPr>
            <a:spLocks noGrp="1"/>
          </p:cNvSpPr>
          <p:nvPr>
            <p:ph idx="14"/>
          </p:nvPr>
        </p:nvSpPr>
        <p:spPr>
          <a:xfrm>
            <a:off x="4269517" y="3479453"/>
            <a:ext cx="3381842" cy="2156749"/>
          </a:xfrm>
        </p:spPr>
        <p:txBody>
          <a:bodyPr>
            <a:noAutofit/>
          </a:bodyPr>
          <a:lstStyle>
            <a:lvl1pPr marL="0" indent="0">
              <a:buNone/>
              <a:defRPr sz="1800" b="0" i="0">
                <a:solidFill>
                  <a:schemeClr val="tx1"/>
                </a:solidFill>
                <a:latin typeface="Jost" pitchFamily="2" charset="77"/>
                <a:ea typeface="Jost" pitchFamily="2" charset="77"/>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i-FI" dirty="0"/>
              <a:t>Muokkaa tekstin perustyylejä napsauttamalla</a:t>
            </a:r>
          </a:p>
        </p:txBody>
      </p:sp>
      <p:sp>
        <p:nvSpPr>
          <p:cNvPr id="6" name="Sisällön paikkamerkki 2">
            <a:extLst>
              <a:ext uri="{FF2B5EF4-FFF2-40B4-BE49-F238E27FC236}">
                <a16:creationId xmlns:a16="http://schemas.microsoft.com/office/drawing/2014/main" id="{573F977A-D0E0-334A-A216-7041DAFA4B7A}"/>
              </a:ext>
            </a:extLst>
          </p:cNvPr>
          <p:cNvSpPr>
            <a:spLocks noGrp="1"/>
          </p:cNvSpPr>
          <p:nvPr>
            <p:ph idx="1"/>
          </p:nvPr>
        </p:nvSpPr>
        <p:spPr>
          <a:xfrm>
            <a:off x="8725913" y="732913"/>
            <a:ext cx="2871777" cy="448789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grpSp>
        <p:nvGrpSpPr>
          <p:cNvPr id="9" name="Ryhmä 8">
            <a:extLst>
              <a:ext uri="{FF2B5EF4-FFF2-40B4-BE49-F238E27FC236}">
                <a16:creationId xmlns:a16="http://schemas.microsoft.com/office/drawing/2014/main" id="{9A4DDEF0-CFAD-8F55-85F8-CF877C72C1C4}"/>
              </a:ext>
            </a:extLst>
          </p:cNvPr>
          <p:cNvGrpSpPr/>
          <p:nvPr userDrawn="1"/>
        </p:nvGrpSpPr>
        <p:grpSpPr>
          <a:xfrm flipH="1">
            <a:off x="9973009" y="4752415"/>
            <a:ext cx="3384448" cy="3393252"/>
            <a:chOff x="645650" y="3712142"/>
            <a:chExt cx="3384448" cy="3393252"/>
          </a:xfrm>
        </p:grpSpPr>
        <p:pic>
          <p:nvPicPr>
            <p:cNvPr id="7" name="Kuva 6">
              <a:extLst>
                <a:ext uri="{FF2B5EF4-FFF2-40B4-BE49-F238E27FC236}">
                  <a16:creationId xmlns:a16="http://schemas.microsoft.com/office/drawing/2014/main" id="{E74F60D4-18AE-AD85-DBBE-41D8C5B84F5E}"/>
                </a:ext>
              </a:extLst>
            </p:cNvPr>
            <p:cNvPicPr>
              <a:picLocks noChangeAspect="1"/>
            </p:cNvPicPr>
            <p:nvPr userDrawn="1"/>
          </p:nvPicPr>
          <p:blipFill>
            <a:blip r:embed="rId2"/>
            <a:stretch>
              <a:fillRect/>
            </a:stretch>
          </p:blipFill>
          <p:spPr>
            <a:xfrm>
              <a:off x="1024500" y="4273294"/>
              <a:ext cx="2438400" cy="2832100"/>
            </a:xfrm>
            <a:prstGeom prst="rect">
              <a:avLst/>
            </a:prstGeom>
          </p:spPr>
        </p:pic>
        <p:pic>
          <p:nvPicPr>
            <p:cNvPr id="14" name="Kuva 13">
              <a:extLst>
                <a:ext uri="{FF2B5EF4-FFF2-40B4-BE49-F238E27FC236}">
                  <a16:creationId xmlns:a16="http://schemas.microsoft.com/office/drawing/2014/main" id="{E1EC1898-92AC-F3B6-32C7-3BC6A8B9A720}"/>
                </a:ext>
              </a:extLst>
            </p:cNvPr>
            <p:cNvPicPr>
              <a:picLocks noChangeAspect="1"/>
            </p:cNvPicPr>
            <p:nvPr userDrawn="1"/>
          </p:nvPicPr>
          <p:blipFill>
            <a:blip r:embed="rId3"/>
            <a:stretch>
              <a:fillRect/>
            </a:stretch>
          </p:blipFill>
          <p:spPr>
            <a:xfrm>
              <a:off x="2164802" y="4875665"/>
              <a:ext cx="1865296" cy="2156748"/>
            </a:xfrm>
            <a:prstGeom prst="rect">
              <a:avLst/>
            </a:prstGeom>
          </p:spPr>
        </p:pic>
        <p:pic>
          <p:nvPicPr>
            <p:cNvPr id="21" name="Kuva 20">
              <a:extLst>
                <a:ext uri="{FF2B5EF4-FFF2-40B4-BE49-F238E27FC236}">
                  <a16:creationId xmlns:a16="http://schemas.microsoft.com/office/drawing/2014/main" id="{AFF5279E-4623-A749-6C7C-016E6BEE0B98}"/>
                </a:ext>
              </a:extLst>
            </p:cNvPr>
            <p:cNvPicPr>
              <a:picLocks noChangeAspect="1"/>
            </p:cNvPicPr>
            <p:nvPr userDrawn="1"/>
          </p:nvPicPr>
          <p:blipFill>
            <a:blip r:embed="rId4"/>
            <a:stretch>
              <a:fillRect/>
            </a:stretch>
          </p:blipFill>
          <p:spPr>
            <a:xfrm rot="20839984">
              <a:off x="645650" y="3712142"/>
              <a:ext cx="2438400" cy="2832100"/>
            </a:xfrm>
            <a:prstGeom prst="rect">
              <a:avLst/>
            </a:prstGeom>
          </p:spPr>
        </p:pic>
      </p:grpSp>
    </p:spTree>
    <p:extLst>
      <p:ext uri="{BB962C8B-B14F-4D97-AF65-F5344CB8AC3E}">
        <p14:creationId xmlns:p14="http://schemas.microsoft.com/office/powerpoint/2010/main" val="2613583003"/>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sisältö ja nosto/info">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40D40E37-0277-02FD-752A-F031D654FE68}"/>
              </a:ext>
            </a:extLst>
          </p:cNvPr>
          <p:cNvSpPr/>
          <p:nvPr userDrawn="1"/>
        </p:nvSpPr>
        <p:spPr>
          <a:xfrm>
            <a:off x="0" y="0"/>
            <a:ext cx="12183275"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4CB81855-B79C-8C97-C2A4-43AFE5433886}"/>
              </a:ext>
            </a:extLst>
          </p:cNvPr>
          <p:cNvSpPr/>
          <p:nvPr userDrawn="1"/>
        </p:nvSpPr>
        <p:spPr>
          <a:xfrm>
            <a:off x="7895016" y="359600"/>
            <a:ext cx="3932739" cy="6138799"/>
          </a:xfrm>
          <a:prstGeom prst="rect">
            <a:avLst/>
          </a:prstGeom>
          <a:solidFill>
            <a:srgbClr val="2087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isällön paikkamerkki 2">
            <a:extLst>
              <a:ext uri="{FF2B5EF4-FFF2-40B4-BE49-F238E27FC236}">
                <a16:creationId xmlns:a16="http://schemas.microsoft.com/office/drawing/2014/main" id="{573F977A-D0E0-334A-A216-7041DAFA4B7A}"/>
              </a:ext>
            </a:extLst>
          </p:cNvPr>
          <p:cNvSpPr>
            <a:spLocks noGrp="1"/>
          </p:cNvSpPr>
          <p:nvPr>
            <p:ph idx="1"/>
          </p:nvPr>
        </p:nvSpPr>
        <p:spPr>
          <a:xfrm>
            <a:off x="8266043" y="835573"/>
            <a:ext cx="3201431" cy="522045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3AE7F7F2-3FC5-72E5-1B2F-DAF1CC34BD99}"/>
              </a:ext>
            </a:extLst>
          </p:cNvPr>
          <p:cNvSpPr>
            <a:spLocks noGrp="1"/>
          </p:cNvSpPr>
          <p:nvPr>
            <p:ph type="title"/>
          </p:nvPr>
        </p:nvSpPr>
        <p:spPr>
          <a:xfrm>
            <a:off x="568432" y="526239"/>
            <a:ext cx="6971063" cy="1707296"/>
          </a:xfrm>
        </p:spPr>
        <p:txBody>
          <a:bodyPr/>
          <a:lstStyle>
            <a:lvl1pPr>
              <a:defRPr>
                <a:solidFill>
                  <a:srgbClr val="14331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5" name="Sisällön paikkamerkki 2">
            <a:extLst>
              <a:ext uri="{FF2B5EF4-FFF2-40B4-BE49-F238E27FC236}">
                <a16:creationId xmlns:a16="http://schemas.microsoft.com/office/drawing/2014/main" id="{DEE76926-1D0D-8BCF-8FDE-D592CA5A2B50}"/>
              </a:ext>
            </a:extLst>
          </p:cNvPr>
          <p:cNvSpPr>
            <a:spLocks noGrp="1"/>
          </p:cNvSpPr>
          <p:nvPr>
            <p:ph idx="14"/>
          </p:nvPr>
        </p:nvSpPr>
        <p:spPr>
          <a:xfrm>
            <a:off x="568432" y="2443397"/>
            <a:ext cx="6971063" cy="3005023"/>
          </a:xfrm>
        </p:spPr>
        <p:txBody>
          <a:bodyPr>
            <a:noAutofit/>
          </a:bodyPr>
          <a:lstStyle>
            <a:lvl1pPr marL="0" indent="0">
              <a:buNone/>
              <a:defRPr sz="2400" b="0" i="0">
                <a:solidFill>
                  <a:schemeClr val="tx1"/>
                </a:solidFill>
                <a:latin typeface="Jost" pitchFamily="2" charset="77"/>
                <a:ea typeface="Jost" pitchFamily="2" charset="77"/>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i-FI" dirty="0"/>
              <a:t>Muokkaa tekstin perustyylejä napsauttamalla</a:t>
            </a:r>
          </a:p>
        </p:txBody>
      </p:sp>
      <p:pic>
        <p:nvPicPr>
          <p:cNvPr id="10" name="Kuva 9">
            <a:extLst>
              <a:ext uri="{FF2B5EF4-FFF2-40B4-BE49-F238E27FC236}">
                <a16:creationId xmlns:a16="http://schemas.microsoft.com/office/drawing/2014/main" id="{D01061E1-4EB0-9B02-53FF-0D65BB605C8F}"/>
              </a:ext>
            </a:extLst>
          </p:cNvPr>
          <p:cNvPicPr>
            <a:picLocks noChangeAspect="1"/>
          </p:cNvPicPr>
          <p:nvPr userDrawn="1"/>
        </p:nvPicPr>
        <p:blipFill>
          <a:blip r:embed="rId2"/>
          <a:stretch>
            <a:fillRect/>
          </a:stretch>
        </p:blipFill>
        <p:spPr>
          <a:xfrm>
            <a:off x="-1166306" y="4957340"/>
            <a:ext cx="2494931" cy="2897759"/>
          </a:xfrm>
          <a:prstGeom prst="rect">
            <a:avLst/>
          </a:prstGeom>
        </p:spPr>
      </p:pic>
      <p:pic>
        <p:nvPicPr>
          <p:cNvPr id="13" name="Kuva 12">
            <a:extLst>
              <a:ext uri="{FF2B5EF4-FFF2-40B4-BE49-F238E27FC236}">
                <a16:creationId xmlns:a16="http://schemas.microsoft.com/office/drawing/2014/main" id="{029A8A5A-AAF5-7446-4E4E-87158E33EC4F}"/>
              </a:ext>
            </a:extLst>
          </p:cNvPr>
          <p:cNvPicPr>
            <a:picLocks noChangeAspect="1"/>
          </p:cNvPicPr>
          <p:nvPr userDrawn="1"/>
        </p:nvPicPr>
        <p:blipFill>
          <a:blip r:embed="rId3"/>
          <a:stretch>
            <a:fillRect/>
          </a:stretch>
        </p:blipFill>
        <p:spPr>
          <a:xfrm rot="17580857">
            <a:off x="257291" y="5441950"/>
            <a:ext cx="2438400" cy="2832100"/>
          </a:xfrm>
          <a:prstGeom prst="rect">
            <a:avLst/>
          </a:prstGeom>
        </p:spPr>
      </p:pic>
      <p:pic>
        <p:nvPicPr>
          <p:cNvPr id="11" name="Kuva 10">
            <a:extLst>
              <a:ext uri="{FF2B5EF4-FFF2-40B4-BE49-F238E27FC236}">
                <a16:creationId xmlns:a16="http://schemas.microsoft.com/office/drawing/2014/main" id="{48CC68AC-7B90-6701-3765-8F6068AB2D9B}"/>
              </a:ext>
            </a:extLst>
          </p:cNvPr>
          <p:cNvPicPr>
            <a:picLocks noChangeAspect="1"/>
          </p:cNvPicPr>
          <p:nvPr userDrawn="1"/>
        </p:nvPicPr>
        <p:blipFill>
          <a:blip r:embed="rId4"/>
          <a:stretch>
            <a:fillRect/>
          </a:stretch>
        </p:blipFill>
        <p:spPr>
          <a:xfrm>
            <a:off x="-835733" y="5577871"/>
            <a:ext cx="3607329" cy="1656699"/>
          </a:xfrm>
          <a:prstGeom prst="rect">
            <a:avLst/>
          </a:prstGeom>
        </p:spPr>
      </p:pic>
    </p:spTree>
    <p:extLst>
      <p:ext uri="{BB962C8B-B14F-4D97-AF65-F5344CB8AC3E}">
        <p14:creationId xmlns:p14="http://schemas.microsoft.com/office/powerpoint/2010/main" val="2581430360"/>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uri kuva, otsikko ja sisältö A">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40D40E37-0277-02FD-752A-F031D654FE68}"/>
              </a:ext>
            </a:extLst>
          </p:cNvPr>
          <p:cNvSpPr/>
          <p:nvPr userDrawn="1"/>
        </p:nvSpPr>
        <p:spPr>
          <a:xfrm>
            <a:off x="0" y="7822"/>
            <a:ext cx="775401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3AE7F7F2-3FC5-72E5-1B2F-DAF1CC34BD99}"/>
              </a:ext>
            </a:extLst>
          </p:cNvPr>
          <p:cNvSpPr>
            <a:spLocks noGrp="1"/>
          </p:cNvSpPr>
          <p:nvPr>
            <p:ph type="title"/>
          </p:nvPr>
        </p:nvSpPr>
        <p:spPr>
          <a:xfrm>
            <a:off x="6892108" y="1065579"/>
            <a:ext cx="3381842" cy="2418349"/>
          </a:xfrm>
        </p:spPr>
        <p:txBody>
          <a:bodyPr/>
          <a:lstStyle>
            <a:lvl1pPr>
              <a:defRPr>
                <a:solidFill>
                  <a:srgbClr val="14331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3" name="Kuvan paikkamerkki 11">
            <a:extLst>
              <a:ext uri="{FF2B5EF4-FFF2-40B4-BE49-F238E27FC236}">
                <a16:creationId xmlns:a16="http://schemas.microsoft.com/office/drawing/2014/main" id="{FFDE3AE5-1154-D710-A1E1-F71D40112031}"/>
              </a:ext>
            </a:extLst>
          </p:cNvPr>
          <p:cNvSpPr>
            <a:spLocks noGrp="1"/>
          </p:cNvSpPr>
          <p:nvPr>
            <p:ph type="pic" sz="quarter" idx="13"/>
          </p:nvPr>
        </p:nvSpPr>
        <p:spPr>
          <a:xfrm>
            <a:off x="17764" y="-7822"/>
            <a:ext cx="6078236" cy="6858000"/>
          </a:xfrm>
        </p:spPr>
        <p:txBody>
          <a:bodyPr/>
          <a:lstStyle/>
          <a:p>
            <a:endParaRPr lang="fi-FI" dirty="0"/>
          </a:p>
        </p:txBody>
      </p:sp>
      <p:sp>
        <p:nvSpPr>
          <p:cNvPr id="15" name="Sisällön paikkamerkki 2">
            <a:extLst>
              <a:ext uri="{FF2B5EF4-FFF2-40B4-BE49-F238E27FC236}">
                <a16:creationId xmlns:a16="http://schemas.microsoft.com/office/drawing/2014/main" id="{DEE76926-1D0D-8BCF-8FDE-D592CA5A2B50}"/>
              </a:ext>
            </a:extLst>
          </p:cNvPr>
          <p:cNvSpPr>
            <a:spLocks noGrp="1"/>
          </p:cNvSpPr>
          <p:nvPr>
            <p:ph idx="14"/>
          </p:nvPr>
        </p:nvSpPr>
        <p:spPr>
          <a:xfrm>
            <a:off x="6892108" y="3728434"/>
            <a:ext cx="3381842" cy="2156749"/>
          </a:xfrm>
        </p:spPr>
        <p:txBody>
          <a:bodyPr>
            <a:noAutofit/>
          </a:bodyPr>
          <a:lstStyle>
            <a:lvl1pPr marL="0" indent="0">
              <a:buNone/>
              <a:defRPr sz="1800" b="0" i="0">
                <a:solidFill>
                  <a:schemeClr val="tx1"/>
                </a:solidFill>
                <a:latin typeface="Jost" pitchFamily="2" charset="77"/>
                <a:ea typeface="Jost" pitchFamily="2" charset="77"/>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i-FI" dirty="0"/>
              <a:t>Muokkaa tekstin perustyylejä napsauttamalla</a:t>
            </a:r>
          </a:p>
        </p:txBody>
      </p:sp>
    </p:spTree>
    <p:extLst>
      <p:ext uri="{BB962C8B-B14F-4D97-AF65-F5344CB8AC3E}">
        <p14:creationId xmlns:p14="http://schemas.microsoft.com/office/powerpoint/2010/main" val="3981955855"/>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uri kuva, otsikko ja sisältö B">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40D40E37-0277-02FD-752A-F031D654FE68}"/>
              </a:ext>
            </a:extLst>
          </p:cNvPr>
          <p:cNvSpPr/>
          <p:nvPr userDrawn="1"/>
        </p:nvSpPr>
        <p:spPr>
          <a:xfrm>
            <a:off x="4437981" y="-36512"/>
            <a:ext cx="775401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3AE7F7F2-3FC5-72E5-1B2F-DAF1CC34BD99}"/>
              </a:ext>
            </a:extLst>
          </p:cNvPr>
          <p:cNvSpPr>
            <a:spLocks noGrp="1"/>
          </p:cNvSpPr>
          <p:nvPr>
            <p:ph type="title"/>
          </p:nvPr>
        </p:nvSpPr>
        <p:spPr>
          <a:xfrm>
            <a:off x="1350844" y="1065579"/>
            <a:ext cx="3381842" cy="2418349"/>
          </a:xfrm>
        </p:spPr>
        <p:txBody>
          <a:bodyPr/>
          <a:lstStyle>
            <a:lvl1pPr>
              <a:defRPr>
                <a:solidFill>
                  <a:srgbClr val="14331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3" name="Kuvan paikkamerkki 11">
            <a:extLst>
              <a:ext uri="{FF2B5EF4-FFF2-40B4-BE49-F238E27FC236}">
                <a16:creationId xmlns:a16="http://schemas.microsoft.com/office/drawing/2014/main" id="{FFDE3AE5-1154-D710-A1E1-F71D40112031}"/>
              </a:ext>
            </a:extLst>
          </p:cNvPr>
          <p:cNvSpPr>
            <a:spLocks noGrp="1"/>
          </p:cNvSpPr>
          <p:nvPr>
            <p:ph type="pic" sz="quarter" idx="13"/>
          </p:nvPr>
        </p:nvSpPr>
        <p:spPr>
          <a:xfrm>
            <a:off x="6113764" y="7822"/>
            <a:ext cx="6078236" cy="6858000"/>
          </a:xfrm>
        </p:spPr>
        <p:txBody>
          <a:bodyPr/>
          <a:lstStyle/>
          <a:p>
            <a:endParaRPr lang="fi-FI" dirty="0"/>
          </a:p>
        </p:txBody>
      </p:sp>
      <p:sp>
        <p:nvSpPr>
          <p:cNvPr id="15" name="Sisällön paikkamerkki 2">
            <a:extLst>
              <a:ext uri="{FF2B5EF4-FFF2-40B4-BE49-F238E27FC236}">
                <a16:creationId xmlns:a16="http://schemas.microsoft.com/office/drawing/2014/main" id="{DEE76926-1D0D-8BCF-8FDE-D592CA5A2B50}"/>
              </a:ext>
            </a:extLst>
          </p:cNvPr>
          <p:cNvSpPr>
            <a:spLocks noGrp="1"/>
          </p:cNvSpPr>
          <p:nvPr>
            <p:ph idx="14"/>
          </p:nvPr>
        </p:nvSpPr>
        <p:spPr>
          <a:xfrm>
            <a:off x="1350844" y="3728434"/>
            <a:ext cx="3381842" cy="2156749"/>
          </a:xfrm>
        </p:spPr>
        <p:txBody>
          <a:bodyPr>
            <a:noAutofit/>
          </a:bodyPr>
          <a:lstStyle>
            <a:lvl1pPr marL="0" indent="0">
              <a:buNone/>
              <a:defRPr sz="1800" b="0" i="0">
                <a:solidFill>
                  <a:schemeClr val="tx1"/>
                </a:solidFill>
                <a:latin typeface="Jost" pitchFamily="2" charset="77"/>
                <a:ea typeface="Jost" pitchFamily="2" charset="77"/>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i-FI" dirty="0"/>
              <a:t>Muokkaa tekstin perustyylejä napsauttamalla</a:t>
            </a:r>
          </a:p>
        </p:txBody>
      </p:sp>
    </p:spTree>
    <p:extLst>
      <p:ext uri="{BB962C8B-B14F-4D97-AF65-F5344CB8AC3E}">
        <p14:creationId xmlns:p14="http://schemas.microsoft.com/office/powerpoint/2010/main" val="551821191"/>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petus">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A35E5205-3D13-7843-A338-E89FD5DF663C}"/>
              </a:ext>
            </a:extLst>
          </p:cNvPr>
          <p:cNvSpPr/>
          <p:nvPr userDrawn="1"/>
        </p:nvSpPr>
        <p:spPr>
          <a:xfrm>
            <a:off x="0" y="1"/>
            <a:ext cx="12192000" cy="5714999"/>
          </a:xfrm>
          <a:prstGeom prst="rect">
            <a:avLst/>
          </a:prstGeom>
          <a:solidFill>
            <a:srgbClr val="143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4" name="Kuva 23">
            <a:extLst>
              <a:ext uri="{FF2B5EF4-FFF2-40B4-BE49-F238E27FC236}">
                <a16:creationId xmlns:a16="http://schemas.microsoft.com/office/drawing/2014/main" id="{8F4CB473-E1A6-3DEF-E796-547479978D5B}"/>
              </a:ext>
            </a:extLst>
          </p:cNvPr>
          <p:cNvPicPr>
            <a:picLocks noChangeAspect="1"/>
          </p:cNvPicPr>
          <p:nvPr userDrawn="1"/>
        </p:nvPicPr>
        <p:blipFill>
          <a:blip r:embed="rId2"/>
          <a:stretch>
            <a:fillRect/>
          </a:stretch>
        </p:blipFill>
        <p:spPr>
          <a:xfrm>
            <a:off x="5688879" y="-938840"/>
            <a:ext cx="2438400" cy="2832100"/>
          </a:xfrm>
          <a:prstGeom prst="rect">
            <a:avLst/>
          </a:prstGeom>
        </p:spPr>
      </p:pic>
      <p:pic>
        <p:nvPicPr>
          <p:cNvPr id="7" name="Kuva 6">
            <a:extLst>
              <a:ext uri="{FF2B5EF4-FFF2-40B4-BE49-F238E27FC236}">
                <a16:creationId xmlns:a16="http://schemas.microsoft.com/office/drawing/2014/main" id="{F22B5355-216F-C9C5-68A1-1D78990BAB78}"/>
              </a:ext>
            </a:extLst>
          </p:cNvPr>
          <p:cNvPicPr>
            <a:picLocks noChangeAspect="1"/>
          </p:cNvPicPr>
          <p:nvPr userDrawn="1"/>
        </p:nvPicPr>
        <p:blipFill>
          <a:blip r:embed="rId3"/>
          <a:stretch>
            <a:fillRect/>
          </a:stretch>
        </p:blipFill>
        <p:spPr>
          <a:xfrm rot="18316132">
            <a:off x="4643448" y="-1070186"/>
            <a:ext cx="2438400" cy="2832100"/>
          </a:xfrm>
          <a:prstGeom prst="rect">
            <a:avLst/>
          </a:prstGeom>
        </p:spPr>
      </p:pic>
      <p:sp>
        <p:nvSpPr>
          <p:cNvPr id="30" name="Suorakulmio 29">
            <a:extLst>
              <a:ext uri="{FF2B5EF4-FFF2-40B4-BE49-F238E27FC236}">
                <a16:creationId xmlns:a16="http://schemas.microsoft.com/office/drawing/2014/main" id="{A8B506A1-203A-51D3-BFD5-3AB40C304B1C}"/>
              </a:ext>
            </a:extLst>
          </p:cNvPr>
          <p:cNvSpPr/>
          <p:nvPr userDrawn="1"/>
        </p:nvSpPr>
        <p:spPr>
          <a:xfrm>
            <a:off x="0" y="5559832"/>
            <a:ext cx="12192001" cy="1298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Kuva 18">
            <a:extLst>
              <a:ext uri="{FF2B5EF4-FFF2-40B4-BE49-F238E27FC236}">
                <a16:creationId xmlns:a16="http://schemas.microsoft.com/office/drawing/2014/main" id="{55383BCB-8FF8-CEF1-5690-265BA1BA4528}"/>
              </a:ext>
            </a:extLst>
          </p:cNvPr>
          <p:cNvPicPr>
            <a:picLocks noChangeAspect="1"/>
          </p:cNvPicPr>
          <p:nvPr userDrawn="1"/>
        </p:nvPicPr>
        <p:blipFill>
          <a:blip r:embed="rId4"/>
          <a:stretch>
            <a:fillRect/>
          </a:stretch>
        </p:blipFill>
        <p:spPr>
          <a:xfrm rot="19956007">
            <a:off x="3729047" y="-830183"/>
            <a:ext cx="2438400" cy="2832100"/>
          </a:xfrm>
          <a:prstGeom prst="rect">
            <a:avLst/>
          </a:prstGeom>
        </p:spPr>
      </p:pic>
      <p:pic>
        <p:nvPicPr>
          <p:cNvPr id="9" name="Kuva 8">
            <a:extLst>
              <a:ext uri="{FF2B5EF4-FFF2-40B4-BE49-F238E27FC236}">
                <a16:creationId xmlns:a16="http://schemas.microsoft.com/office/drawing/2014/main" id="{644FE15E-A353-E6AB-1B35-50A743CB5FBA}"/>
              </a:ext>
            </a:extLst>
          </p:cNvPr>
          <p:cNvPicPr>
            <a:picLocks noChangeAspect="1"/>
          </p:cNvPicPr>
          <p:nvPr userDrawn="1"/>
        </p:nvPicPr>
        <p:blipFill>
          <a:blip r:embed="rId5"/>
          <a:stretch>
            <a:fillRect/>
          </a:stretch>
        </p:blipFill>
        <p:spPr>
          <a:xfrm rot="18316132">
            <a:off x="4760894" y="-520902"/>
            <a:ext cx="2670212" cy="3087433"/>
          </a:xfrm>
          <a:prstGeom prst="rect">
            <a:avLst/>
          </a:prstGeom>
        </p:spPr>
      </p:pic>
      <p:sp>
        <p:nvSpPr>
          <p:cNvPr id="26" name="Otsikko 1">
            <a:extLst>
              <a:ext uri="{FF2B5EF4-FFF2-40B4-BE49-F238E27FC236}">
                <a16:creationId xmlns:a16="http://schemas.microsoft.com/office/drawing/2014/main" id="{DC35D7A9-8390-4073-35E3-C18D3D51380B}"/>
              </a:ext>
            </a:extLst>
          </p:cNvPr>
          <p:cNvSpPr>
            <a:spLocks noGrp="1"/>
          </p:cNvSpPr>
          <p:nvPr>
            <p:ph type="title"/>
          </p:nvPr>
        </p:nvSpPr>
        <p:spPr>
          <a:xfrm>
            <a:off x="1114019" y="2937360"/>
            <a:ext cx="9963962" cy="1005710"/>
          </a:xfrm>
        </p:spPr>
        <p:txBody>
          <a:bodyPr/>
          <a:lstStyle>
            <a:lvl1pPr algn="ctr">
              <a:defRPr>
                <a:solidFill>
                  <a:srgbClr val="FFFEF9"/>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3" name="Kuva 2">
            <a:extLst>
              <a:ext uri="{FF2B5EF4-FFF2-40B4-BE49-F238E27FC236}">
                <a16:creationId xmlns:a16="http://schemas.microsoft.com/office/drawing/2014/main" id="{6CBD4F5C-5F4B-F6CD-40A0-0EC9B7733068}"/>
              </a:ext>
            </a:extLst>
          </p:cNvPr>
          <p:cNvPicPr>
            <a:picLocks noChangeAspect="1"/>
          </p:cNvPicPr>
          <p:nvPr userDrawn="1"/>
        </p:nvPicPr>
        <p:blipFill>
          <a:blip r:embed="rId6"/>
          <a:stretch>
            <a:fillRect/>
          </a:stretch>
        </p:blipFill>
        <p:spPr>
          <a:xfrm>
            <a:off x="1177333" y="5853241"/>
            <a:ext cx="9854372" cy="659545"/>
          </a:xfrm>
          <a:prstGeom prst="rect">
            <a:avLst/>
          </a:prstGeom>
        </p:spPr>
      </p:pic>
    </p:spTree>
    <p:extLst>
      <p:ext uri="{BB962C8B-B14F-4D97-AF65-F5344CB8AC3E}">
        <p14:creationId xmlns:p14="http://schemas.microsoft.com/office/powerpoint/2010/main" val="39042580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869B2B4-406E-BCF4-3FDE-E8A815765BDE}"/>
              </a:ext>
            </a:extLst>
          </p:cNvPr>
          <p:cNvPicPr>
            <a:picLocks noChangeAspect="1"/>
          </p:cNvPicPr>
          <p:nvPr userDrawn="1"/>
        </p:nvPicPr>
        <p:blipFill>
          <a:blip r:embed="rId22"/>
          <a:stretch>
            <a:fillRect/>
          </a:stretch>
        </p:blipFill>
        <p:spPr>
          <a:xfrm>
            <a:off x="0" y="0"/>
            <a:ext cx="12192000" cy="6858000"/>
          </a:xfrm>
          <a:prstGeom prst="rect">
            <a:avLst/>
          </a:prstGeom>
        </p:spPr>
      </p:pic>
      <p:sp>
        <p:nvSpPr>
          <p:cNvPr id="2" name="Otsikon paikkamerkki 1">
            <a:extLst>
              <a:ext uri="{FF2B5EF4-FFF2-40B4-BE49-F238E27FC236}">
                <a16:creationId xmlns:a16="http://schemas.microsoft.com/office/drawing/2014/main" id="{769103AA-F4B3-BA13-FE85-63C35BBB9D36}"/>
              </a:ext>
            </a:extLst>
          </p:cNvPr>
          <p:cNvSpPr>
            <a:spLocks noGrp="1"/>
          </p:cNvSpPr>
          <p:nvPr>
            <p:ph type="title"/>
          </p:nvPr>
        </p:nvSpPr>
        <p:spPr>
          <a:xfrm>
            <a:off x="838200" y="1118937"/>
            <a:ext cx="10515600" cy="896613"/>
          </a:xfrm>
          <a:prstGeom prst="rect">
            <a:avLst/>
          </a:prstGeom>
        </p:spPr>
        <p:txBody>
          <a:bodyPr vert="horz" lIns="91440" tIns="45720" rIns="91440" bIns="45720" rtlCol="0" anchor="t">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E5ABAC94-93C5-410C-35CE-248121B6AC2C}"/>
              </a:ext>
            </a:extLst>
          </p:cNvPr>
          <p:cNvSpPr>
            <a:spLocks noGrp="1"/>
          </p:cNvSpPr>
          <p:nvPr>
            <p:ph type="body" idx="1"/>
          </p:nvPr>
        </p:nvSpPr>
        <p:spPr>
          <a:xfrm>
            <a:off x="838200" y="2129589"/>
            <a:ext cx="10515600" cy="3465095"/>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DFE03D7E-E4CD-1171-337B-FB5E1A24B98B}"/>
              </a:ext>
            </a:extLst>
          </p:cNvPr>
          <p:cNvSpPr>
            <a:spLocks noGrp="1"/>
          </p:cNvSpPr>
          <p:nvPr>
            <p:ph type="ftr" sz="quarter" idx="3"/>
          </p:nvPr>
        </p:nvSpPr>
        <p:spPr>
          <a:xfrm>
            <a:off x="4038600" y="6053313"/>
            <a:ext cx="4114800" cy="441802"/>
          </a:xfrm>
          <a:prstGeom prst="rect">
            <a:avLst/>
          </a:prstGeom>
        </p:spPr>
        <p:txBody>
          <a:bodyPr vert="horz" lIns="91440" tIns="45720" rIns="91440" bIns="45720" rtlCol="0" anchor="ctr"/>
          <a:lstStyle>
            <a:lvl1pPr algn="ctr">
              <a:defRPr sz="1200">
                <a:solidFill>
                  <a:schemeClr val="tx1">
                    <a:tint val="75000"/>
                  </a:schemeClr>
                </a:solidFill>
                <a:latin typeface="Jost" pitchFamily="2" charset="77"/>
                <a:ea typeface="Jost" pitchFamily="2" charset="77"/>
              </a:defRPr>
            </a:lvl1pPr>
          </a:lstStyle>
          <a:p>
            <a:endParaRPr lang="fi-FI" dirty="0"/>
          </a:p>
        </p:txBody>
      </p:sp>
    </p:spTree>
    <p:extLst>
      <p:ext uri="{BB962C8B-B14F-4D97-AF65-F5344CB8AC3E}">
        <p14:creationId xmlns:p14="http://schemas.microsoft.com/office/powerpoint/2010/main" val="140528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3" r:id="rId4"/>
    <p:sldLayoutId id="2147483664" r:id="rId5"/>
    <p:sldLayoutId id="2147483666" r:id="rId6"/>
    <p:sldLayoutId id="2147483667" r:id="rId7"/>
    <p:sldLayoutId id="2147483668" r:id="rId8"/>
    <p:sldLayoutId id="2147483669" r:id="rId9"/>
    <p:sldLayoutId id="2147483662" r:id="rId10"/>
    <p:sldLayoutId id="2147483660"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Lst>
  <p:txStyles>
    <p:titleStyle>
      <a:lvl1pPr algn="l" defTabSz="914400" rtl="0" eaLnBrk="1" latinLnBrk="0" hangingPunct="1">
        <a:lnSpc>
          <a:spcPct val="90000"/>
        </a:lnSpc>
        <a:spcBef>
          <a:spcPct val="0"/>
        </a:spcBef>
        <a:buNone/>
        <a:defRPr sz="5400" kern="1200">
          <a:solidFill>
            <a:srgbClr val="14331C"/>
          </a:solidFill>
          <a:latin typeface="Bebas Neue" panose="020B0606020202050201"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2">
            <a:extLst>
              <a:ext uri="{FF2B5EF4-FFF2-40B4-BE49-F238E27FC236}">
                <a16:creationId xmlns:a16="http://schemas.microsoft.com/office/drawing/2014/main" id="{723F4857-FA3A-5943-8577-FCD4837A1363}"/>
              </a:ext>
            </a:extLst>
          </p:cNvPr>
          <p:cNvSpPr txBox="1">
            <a:spLocks/>
          </p:cNvSpPr>
          <p:nvPr/>
        </p:nvSpPr>
        <p:spPr>
          <a:xfrm>
            <a:off x="2346159" y="2822671"/>
            <a:ext cx="7499682" cy="218372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Jost" pitchFamily="2" charset="77"/>
                <a:ea typeface="Jost" pitchFamily="2" charset="77"/>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Jost Light" pitchFamily="2" charset="77"/>
                <a:ea typeface="Jost Light" pitchFamily="2" charset="77"/>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a:solidFill>
                  <a:srgbClr val="14331C"/>
                </a:solidFill>
              </a:rPr>
              <a:t>Mallinnus</a:t>
            </a:r>
            <a:endParaRPr lang="fi-FI" sz="2400" dirty="0">
              <a:solidFill>
                <a:srgbClr val="14331C"/>
              </a:solidFill>
            </a:endParaRPr>
          </a:p>
        </p:txBody>
      </p:sp>
    </p:spTree>
    <p:extLst>
      <p:ext uri="{BB962C8B-B14F-4D97-AF65-F5344CB8AC3E}">
        <p14:creationId xmlns:p14="http://schemas.microsoft.com/office/powerpoint/2010/main" val="1258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latin typeface="Bebas Neue"/>
              </a:rPr>
              <a:t>Asiakkaiden lähtötilanne/</a:t>
            </a:r>
            <a:r>
              <a:rPr lang="fi-FI" dirty="0" err="1">
                <a:latin typeface="Bebas Neue"/>
              </a:rPr>
              <a:t>sedu</a:t>
            </a:r>
            <a:endParaRPr lang="fi-FI" dirty="0">
              <a:solidFill>
                <a:srgbClr val="208736"/>
              </a:solidFill>
              <a:latin typeface="Bebas Neue"/>
            </a:endParaRPr>
          </a:p>
        </p:txBody>
      </p:sp>
      <p:sp>
        <p:nvSpPr>
          <p:cNvPr id="3" name="Sisällön paikkamerkki 2">
            <a:extLst>
              <a:ext uri="{FF2B5EF4-FFF2-40B4-BE49-F238E27FC236}">
                <a16:creationId xmlns:a16="http://schemas.microsoft.com/office/drawing/2014/main" id="{B5966C5D-60AA-72F3-70FD-C3D1D68B91FA}"/>
              </a:ext>
            </a:extLst>
          </p:cNvPr>
          <p:cNvSpPr>
            <a:spLocks noGrp="1"/>
          </p:cNvSpPr>
          <p:nvPr>
            <p:ph sz="half" idx="1"/>
          </p:nvPr>
        </p:nvSpPr>
        <p:spPr>
          <a:xfrm>
            <a:off x="874058" y="2338701"/>
            <a:ext cx="5006788" cy="3898138"/>
          </a:xfrm>
        </p:spPr>
        <p:txBody>
          <a:bodyPr>
            <a:normAutofit/>
          </a:bodyPr>
          <a:lstStyle/>
          <a:p>
            <a:r>
              <a:rPr lang="fi-FI" sz="1800" dirty="0"/>
              <a:t>Asiakkailla oli paljon kykyjä, taipumuksia ja vahvuuksia, joita he eivät ehkä itse tunnistaneet.</a:t>
            </a:r>
          </a:p>
          <a:p>
            <a:r>
              <a:rPr lang="fi-FI" sz="1800" dirty="0"/>
              <a:t>Asiakkaiden joukossa oli myös heitä, jotka eivät olleet työttömyydestään huolimatta kirjautuneet työttömiksi työnhakijoiksi.</a:t>
            </a:r>
          </a:p>
          <a:p>
            <a:r>
              <a:rPr lang="fi-FI" sz="1800" dirty="0"/>
              <a:t>Lähes kaikilla asiakkailla nousi ohjauksen edetessä esiin vahva arvomaailma. Asiakkaat olivat joutuneet selviytymään paljosta ja se vahvisti heidän arvomaailmaansa. Usein asiakkaalle oli myös selvää mikä omassa elämässä on tärkeää ja merkityksellistä, mutta aina sen ääneen sanominen ei ollut helppoa.</a:t>
            </a:r>
          </a:p>
          <a:p>
            <a:pPr>
              <a:lnSpc>
                <a:spcPct val="120000"/>
              </a:lnSpc>
            </a:pPr>
            <a:endParaRPr lang="fi-FI" sz="1800" dirty="0"/>
          </a:p>
        </p:txBody>
      </p:sp>
      <p:sp>
        <p:nvSpPr>
          <p:cNvPr id="4" name="Sisällön paikkamerkki 3">
            <a:extLst>
              <a:ext uri="{FF2B5EF4-FFF2-40B4-BE49-F238E27FC236}">
                <a16:creationId xmlns:a16="http://schemas.microsoft.com/office/drawing/2014/main" id="{B705E8A9-F153-9D2C-920E-1D6CBA626868}"/>
              </a:ext>
            </a:extLst>
          </p:cNvPr>
          <p:cNvSpPr>
            <a:spLocks noGrp="1"/>
          </p:cNvSpPr>
          <p:nvPr>
            <p:ph sz="half" idx="2"/>
          </p:nvPr>
        </p:nvSpPr>
        <p:spPr>
          <a:xfrm>
            <a:off x="6347012" y="2338702"/>
            <a:ext cx="5006788" cy="3573380"/>
          </a:xfrm>
        </p:spPr>
        <p:txBody>
          <a:bodyPr>
            <a:normAutofit/>
          </a:bodyPr>
          <a:lstStyle/>
          <a:p>
            <a:r>
              <a:rPr lang="fi-FI" sz="1800" dirty="0"/>
              <a:t>Asiakkaat olivat pääosin sitoutuneita ohjaukseen ja motivoituneita työskentelyyn.</a:t>
            </a:r>
          </a:p>
          <a:p>
            <a:r>
              <a:rPr lang="fi-FI" sz="1800" dirty="0"/>
              <a:t>Monet asiakkaista olivat herkkiä, syvällisiä ja pohdiskelevia. Heidän taustallaan oli usein negatiivisia kokemuksia, jotka vaikuttivat tulevaisuudenuskoon. Asiakkailla oli myös  pettymystä palvelujärjestelmää kohtaan, joka saattoi näkyä varauksellisuutena asiakassuhteen alussa.</a:t>
            </a:r>
          </a:p>
        </p:txBody>
      </p:sp>
    </p:spTree>
    <p:extLst>
      <p:ext uri="{BB962C8B-B14F-4D97-AF65-F5344CB8AC3E}">
        <p14:creationId xmlns:p14="http://schemas.microsoft.com/office/powerpoint/2010/main" val="34177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normAutofit fontScale="90000"/>
          </a:bodyPr>
          <a:lstStyle/>
          <a:p>
            <a:r>
              <a:rPr lang="fi-FI" dirty="0">
                <a:latin typeface="Bebas Neue"/>
              </a:rPr>
              <a:t>Asiakkaiden lähtötilanne/Seinäjoen kaupunki</a:t>
            </a:r>
            <a:endParaRPr lang="fi-FI" dirty="0">
              <a:solidFill>
                <a:srgbClr val="208736"/>
              </a:solidFill>
              <a:latin typeface="Bebas Neue"/>
            </a:endParaRPr>
          </a:p>
        </p:txBody>
      </p:sp>
      <p:sp>
        <p:nvSpPr>
          <p:cNvPr id="3" name="Sisällön paikkamerkki 2">
            <a:extLst>
              <a:ext uri="{FF2B5EF4-FFF2-40B4-BE49-F238E27FC236}">
                <a16:creationId xmlns:a16="http://schemas.microsoft.com/office/drawing/2014/main" id="{B5966C5D-60AA-72F3-70FD-C3D1D68B91FA}"/>
              </a:ext>
            </a:extLst>
          </p:cNvPr>
          <p:cNvSpPr>
            <a:spLocks noGrp="1"/>
          </p:cNvSpPr>
          <p:nvPr>
            <p:ph sz="half" idx="1"/>
          </p:nvPr>
        </p:nvSpPr>
        <p:spPr>
          <a:xfrm>
            <a:off x="874058" y="2338701"/>
            <a:ext cx="5006788" cy="3573380"/>
          </a:xfrm>
        </p:spPr>
        <p:txBody>
          <a:bodyPr>
            <a:noAutofit/>
          </a:bodyPr>
          <a:lstStyle/>
          <a:p>
            <a:r>
              <a:rPr lang="fi-FI" sz="1600" dirty="0"/>
              <a:t>Jokaisen asiakkaan tuen tarve oli todellinen ja kaikki, iästä tai taustasta riippumatta, tarvitsivat laaja-alaista tukea ja ohjausta. Monen kohdalla tarvittiin moniammatillista, rinnalla kulkevaa tukea.</a:t>
            </a:r>
          </a:p>
          <a:p>
            <a:r>
              <a:rPr lang="fi-FI" sz="1600" dirty="0"/>
              <a:t>Monella asiakkaalla kokonaistilanne, usein ml. koko perhetilanne, oli haasteellinen ja ongelmien vyyhti iso eli voimavaroja omien toiveiden ja työllistymisen miettimiseen oli rajallisesti. Heillä saattoi olla haasteita esim. terveyteen, työ- ja toimintakykyyn, ihmissuhteisiin ja/tai talouteen liittyen. </a:t>
            </a:r>
          </a:p>
          <a:p>
            <a:r>
              <a:rPr lang="fi-FI" sz="1600" dirty="0"/>
              <a:t>Asiakkaiden tilanteissa näkyi negatiivisesti yhteiskunnan uudistusten ja leikkausten todellisuus. Näkyvissä oli myös työnhakuvelvoitteen ehdottomuus, joka lisäsi asiakkaiden stressiä pakottaen hakemaan myös työpaikkoihin, joihin ei ollut motivaatiota työllistyä.</a:t>
            </a:r>
          </a:p>
          <a:p>
            <a:pPr marL="0" indent="0">
              <a:buNone/>
            </a:pPr>
            <a:endParaRPr lang="fi-FI" sz="1600" dirty="0"/>
          </a:p>
        </p:txBody>
      </p:sp>
      <p:sp>
        <p:nvSpPr>
          <p:cNvPr id="5" name="Sisällön paikkamerkki 2">
            <a:extLst>
              <a:ext uri="{FF2B5EF4-FFF2-40B4-BE49-F238E27FC236}">
                <a16:creationId xmlns:a16="http://schemas.microsoft.com/office/drawing/2014/main" id="{123C06F1-9FC5-4DDF-97C4-DFD5CDE21A3B}"/>
              </a:ext>
            </a:extLst>
          </p:cNvPr>
          <p:cNvSpPr txBox="1">
            <a:spLocks/>
          </p:cNvSpPr>
          <p:nvPr/>
        </p:nvSpPr>
        <p:spPr>
          <a:xfrm>
            <a:off x="6096000" y="2338700"/>
            <a:ext cx="5006788" cy="39864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600" dirty="0"/>
              <a:t>Suurin osa asiakkaista tiesi oman palveluverkostonsa.</a:t>
            </a:r>
          </a:p>
          <a:p>
            <a:r>
              <a:rPr lang="fi-FI" sz="1600" dirty="0"/>
              <a:t>Pääsääntöisesti kaikki asiakkaat ajattelivat opiskelun tarkoittavan koko tutkinnon opiskelua. Tietoa osatutkinnoista ei ollut. </a:t>
            </a:r>
          </a:p>
          <a:p>
            <a:r>
              <a:rPr lang="fi-FI" sz="1600" dirty="0"/>
              <a:t>Aiemmat opiskelut olivat keskeytyneet esim. opillisten haasteiden, koulukiusaamisen tai alanvaihtotoiveiden vuoksi. </a:t>
            </a:r>
          </a:p>
          <a:p>
            <a:r>
              <a:rPr lang="fi-FI" sz="1600" dirty="0"/>
              <a:t>Asiakkaat olivat pääosin sitoutuneita ohjaukseen ja motivoituneita työskentelyyn. Tämä siksi, että ennen hankkeen asiakkuutta he ovat olleet lähettävän tahon kanssa päättämässä hankkeeseen hakeutumisesta ja hankkeen alussa osallistuneet vahvasti omien tavoitteiden luomiseen. Jos sitoutumisen vaikeuksia oli havaittavissa, oli kyseessä useimmiten nuori asiakas</a:t>
            </a:r>
          </a:p>
          <a:p>
            <a:r>
              <a:rPr lang="fi-FI" sz="1600" dirty="0"/>
              <a:t>Asiakkaissa oli myös niitä, joilla oli suuria vaikeuksia ottaa seuraavaa askelta, vaikka heillä oli toive muutoksesta.</a:t>
            </a:r>
          </a:p>
          <a:p>
            <a:endParaRPr lang="fi-FI" sz="1400" dirty="0"/>
          </a:p>
        </p:txBody>
      </p:sp>
    </p:spTree>
    <p:extLst>
      <p:ext uri="{BB962C8B-B14F-4D97-AF65-F5344CB8AC3E}">
        <p14:creationId xmlns:p14="http://schemas.microsoft.com/office/powerpoint/2010/main" val="3752477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latin typeface="Bebas Neue"/>
              </a:rPr>
              <a:t>Asiakkaiden lähtötilanne/luovi</a:t>
            </a:r>
            <a:endParaRPr lang="fi-FI" dirty="0">
              <a:solidFill>
                <a:srgbClr val="208736"/>
              </a:solidFill>
              <a:latin typeface="Bebas Neue"/>
            </a:endParaRPr>
          </a:p>
        </p:txBody>
      </p:sp>
      <p:sp>
        <p:nvSpPr>
          <p:cNvPr id="3" name="Sisällön paikkamerkki 2">
            <a:extLst>
              <a:ext uri="{FF2B5EF4-FFF2-40B4-BE49-F238E27FC236}">
                <a16:creationId xmlns:a16="http://schemas.microsoft.com/office/drawing/2014/main" id="{B5966C5D-60AA-72F3-70FD-C3D1D68B91FA}"/>
              </a:ext>
            </a:extLst>
          </p:cNvPr>
          <p:cNvSpPr>
            <a:spLocks noGrp="1"/>
          </p:cNvSpPr>
          <p:nvPr>
            <p:ph sz="half" idx="1"/>
          </p:nvPr>
        </p:nvSpPr>
        <p:spPr>
          <a:xfrm>
            <a:off x="874058" y="2338701"/>
            <a:ext cx="5006788" cy="3898138"/>
          </a:xfrm>
        </p:spPr>
        <p:txBody>
          <a:bodyPr>
            <a:normAutofit/>
          </a:bodyPr>
          <a:lstStyle/>
          <a:p>
            <a:r>
              <a:rPr lang="fi-FI" sz="1800" dirty="0"/>
              <a:t>Monella asiakkaalla kokonaistilanne oli haasteellinen. Heillä saattoi olla haasteita esim. terveyteen tai työ- ja toimintakykyyn liittyen. </a:t>
            </a:r>
          </a:p>
          <a:p>
            <a:r>
              <a:rPr lang="fi-FI" sz="1800" dirty="0"/>
              <a:t>Asiakkaiden tilanteissa näkyi negatiivisesti yhteiskunnan uudistusten luoma sote-palvelujen todellisuus – ruuhkautuneet sote-palvelut pitkittävät </a:t>
            </a:r>
            <a:r>
              <a:rPr lang="fi-FI" sz="1800" dirty="0" err="1"/>
              <a:t>hoitojonoja</a:t>
            </a:r>
            <a:r>
              <a:rPr lang="fi-FI" sz="1800" dirty="0"/>
              <a:t>.</a:t>
            </a:r>
          </a:p>
          <a:p>
            <a:r>
              <a:rPr lang="fi-FI" sz="1800" dirty="0"/>
              <a:t>Jokaisen asiakkaan tuen tarve oli todellinen ja kaikki, iästä tai taustasta riippumatta, tarvitsivat tukea.</a:t>
            </a:r>
          </a:p>
          <a:p>
            <a:r>
              <a:rPr lang="fi-FI" sz="1800" dirty="0"/>
              <a:t>Iso osa asiakkaista ei ohjauksessa aloittaessaan tiennyt omaa palveluverkostoaan.</a:t>
            </a:r>
          </a:p>
          <a:p>
            <a:endParaRPr lang="fi-FI" sz="1800" dirty="0"/>
          </a:p>
        </p:txBody>
      </p:sp>
      <p:sp>
        <p:nvSpPr>
          <p:cNvPr id="4" name="Sisällön paikkamerkki 3">
            <a:extLst>
              <a:ext uri="{FF2B5EF4-FFF2-40B4-BE49-F238E27FC236}">
                <a16:creationId xmlns:a16="http://schemas.microsoft.com/office/drawing/2014/main" id="{B705E8A9-F153-9D2C-920E-1D6CBA626868}"/>
              </a:ext>
            </a:extLst>
          </p:cNvPr>
          <p:cNvSpPr>
            <a:spLocks noGrp="1"/>
          </p:cNvSpPr>
          <p:nvPr>
            <p:ph sz="half" idx="2"/>
          </p:nvPr>
        </p:nvSpPr>
        <p:spPr>
          <a:xfrm>
            <a:off x="6347012" y="2338702"/>
            <a:ext cx="5006788" cy="3573380"/>
          </a:xfrm>
        </p:spPr>
        <p:txBody>
          <a:bodyPr>
            <a:normAutofit/>
          </a:bodyPr>
          <a:lstStyle/>
          <a:p>
            <a:r>
              <a:rPr lang="fi-FI" sz="1800" dirty="0"/>
              <a:t>Asiakkaiden joukossa oli myös heitä, jotka eivät olleet työttömyydestään huolimatta kirjautuneet työttömiksi työnhakijoiksi. </a:t>
            </a:r>
          </a:p>
          <a:p>
            <a:r>
              <a:rPr lang="fi-FI" sz="1800" dirty="0"/>
              <a:t>Asiakkailla oli paljon kykyjä, taipumuksia ja vahvuuksia, joita he eivät ehkä itse tunnistaneet.</a:t>
            </a:r>
          </a:p>
          <a:p>
            <a:r>
              <a:rPr lang="fi-FI" sz="1800" dirty="0"/>
              <a:t>Asiakkaat olivat pääosin sitoutuneita ohjaukseen ja motivoituneita työskentelyyn.</a:t>
            </a:r>
          </a:p>
          <a:p>
            <a:r>
              <a:rPr lang="fi-FI" sz="1800" dirty="0"/>
              <a:t>Opiskelussa oli useimmiten tullut haasteita ja ne olivat keskeytyneet.</a:t>
            </a:r>
          </a:p>
          <a:p>
            <a:endParaRPr lang="fi-FI" sz="1800" dirty="0"/>
          </a:p>
        </p:txBody>
      </p:sp>
    </p:spTree>
    <p:extLst>
      <p:ext uri="{BB962C8B-B14F-4D97-AF65-F5344CB8AC3E}">
        <p14:creationId xmlns:p14="http://schemas.microsoft.com/office/powerpoint/2010/main" val="408138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latin typeface="Bebas Neue"/>
              </a:rPr>
              <a:t>Asiakkaiden lähtötilanne/jäi jäljelle</a:t>
            </a:r>
            <a:endParaRPr lang="fi-FI" dirty="0">
              <a:solidFill>
                <a:srgbClr val="208736"/>
              </a:solidFill>
              <a:latin typeface="Bebas Neue"/>
            </a:endParaRPr>
          </a:p>
        </p:txBody>
      </p:sp>
      <p:sp>
        <p:nvSpPr>
          <p:cNvPr id="5" name="Sisällön paikkamerkki 3">
            <a:extLst>
              <a:ext uri="{FF2B5EF4-FFF2-40B4-BE49-F238E27FC236}">
                <a16:creationId xmlns:a16="http://schemas.microsoft.com/office/drawing/2014/main" id="{33B5352A-E684-4C24-8397-599C96C34B4B}"/>
              </a:ext>
            </a:extLst>
          </p:cNvPr>
          <p:cNvSpPr txBox="1">
            <a:spLocks/>
          </p:cNvSpPr>
          <p:nvPr/>
        </p:nvSpPr>
        <p:spPr>
          <a:xfrm>
            <a:off x="904728" y="2333078"/>
            <a:ext cx="5006788" cy="35733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400" dirty="0">
                <a:latin typeface="Jost Light"/>
              </a:rPr>
              <a:t>Usein asiakkaat eivät olleet voineet toteuttaa itseään ja esim. opiskelemaan oli lähdetty omien mielenkiintojen sijaan alaa, jota ulkopuoliset odottivat tai johon kaverit menivät. </a:t>
            </a:r>
          </a:p>
          <a:p>
            <a:r>
              <a:rPr lang="fi-FI" sz="1400" dirty="0">
                <a:latin typeface="Jost Light"/>
              </a:rPr>
              <a:t>Monesta asiakkaasta oli tunnistettavissa turvattomuutta ja usein asiakkaan perheestä tai lähipiiristä muodostuva tukiverkko oli riittämätön.</a:t>
            </a:r>
          </a:p>
          <a:p>
            <a:r>
              <a:rPr lang="fi-FI" sz="1400" dirty="0"/>
              <a:t>Asiakkaissa oli myös niitä, joilla oli suuria vaikeuksia ottaa seuraavaa askelta, vaikka heillä oli toive muutoksesta. Etenemisen estävä pelko oli suuri haaste voitettavaksi.</a:t>
            </a:r>
          </a:p>
          <a:p>
            <a:r>
              <a:rPr lang="fi-FI" sz="1400" dirty="0"/>
              <a:t>Osalla asiakkaista oli toive ja tarve edetä pienin askelin, mutta impulsiivisuus haastoi toimintaa. Asiakkaiden ehkä poukkoileva ja impulsiivinen toiminta edellytti työntekijältä toppuuttelua.</a:t>
            </a:r>
          </a:p>
        </p:txBody>
      </p:sp>
    </p:spTree>
    <p:extLst>
      <p:ext uri="{BB962C8B-B14F-4D97-AF65-F5344CB8AC3E}">
        <p14:creationId xmlns:p14="http://schemas.microsoft.com/office/powerpoint/2010/main" val="1691469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DE444F-2AAE-DD32-74C5-56D32AC48725}"/>
              </a:ext>
            </a:extLst>
          </p:cNvPr>
          <p:cNvSpPr>
            <a:spLocks noGrp="1"/>
          </p:cNvSpPr>
          <p:nvPr>
            <p:ph type="title"/>
          </p:nvPr>
        </p:nvSpPr>
        <p:spPr>
          <a:xfrm>
            <a:off x="1114018" y="2349272"/>
            <a:ext cx="9963962" cy="1005710"/>
          </a:xfrm>
        </p:spPr>
        <p:txBody>
          <a:bodyPr>
            <a:normAutofit/>
          </a:bodyPr>
          <a:lstStyle/>
          <a:p>
            <a:r>
              <a:rPr lang="fi-FI" dirty="0"/>
              <a:t>ohjausprosessi</a:t>
            </a:r>
          </a:p>
        </p:txBody>
      </p:sp>
      <p:sp>
        <p:nvSpPr>
          <p:cNvPr id="3" name="Sisällön paikkamerkki 2">
            <a:extLst>
              <a:ext uri="{FF2B5EF4-FFF2-40B4-BE49-F238E27FC236}">
                <a16:creationId xmlns:a16="http://schemas.microsoft.com/office/drawing/2014/main" id="{D5E13129-09F3-4E68-81A9-ABB038FBBA99}"/>
              </a:ext>
            </a:extLst>
          </p:cNvPr>
          <p:cNvSpPr txBox="1">
            <a:spLocks/>
          </p:cNvSpPr>
          <p:nvPr/>
        </p:nvSpPr>
        <p:spPr>
          <a:xfrm>
            <a:off x="2714142" y="3650393"/>
            <a:ext cx="6763715" cy="10057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dirty="0">
                <a:solidFill>
                  <a:schemeClr val="bg1"/>
                </a:solidFill>
              </a:rPr>
              <a:t>Ohjausprosessi on hyvin yksilöllinen ja on vaikea sanoa mitä kaikkea siihen kuuluu.</a:t>
            </a:r>
          </a:p>
        </p:txBody>
      </p:sp>
    </p:spTree>
    <p:extLst>
      <p:ext uri="{BB962C8B-B14F-4D97-AF65-F5344CB8AC3E}">
        <p14:creationId xmlns:p14="http://schemas.microsoft.com/office/powerpoint/2010/main" val="159107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solidFill>
                  <a:srgbClr val="208736"/>
                </a:solidFill>
              </a:rPr>
              <a:t>Yhteydenotto</a:t>
            </a:r>
          </a:p>
        </p:txBody>
      </p:sp>
      <p:sp>
        <p:nvSpPr>
          <p:cNvPr id="3" name="Sisällön paikkamerkki 2">
            <a:extLst>
              <a:ext uri="{FF2B5EF4-FFF2-40B4-BE49-F238E27FC236}">
                <a16:creationId xmlns:a16="http://schemas.microsoft.com/office/drawing/2014/main" id="{B5966C5D-60AA-72F3-70FD-C3D1D68B91FA}"/>
              </a:ext>
            </a:extLst>
          </p:cNvPr>
          <p:cNvSpPr>
            <a:spLocks noGrp="1"/>
          </p:cNvSpPr>
          <p:nvPr>
            <p:ph sz="half" idx="1"/>
          </p:nvPr>
        </p:nvSpPr>
        <p:spPr>
          <a:xfrm>
            <a:off x="874058" y="2338701"/>
            <a:ext cx="5006788" cy="3582827"/>
          </a:xfrm>
        </p:spPr>
        <p:txBody>
          <a:bodyPr vert="horz" lIns="91440" tIns="45720" rIns="91440" bIns="45720" rtlCol="0" anchor="t">
            <a:noAutofit/>
          </a:bodyPr>
          <a:lstStyle/>
          <a:p>
            <a:r>
              <a:rPr lang="fi-FI" sz="2000" dirty="0"/>
              <a:t>Yhteydenoton uudesta asiakkaasta hankkeelle pystyi tehdä kahden nimetyn asiakasohjaajan kautta, sekä poikkeustapauksissa suoraan hanketyöntekijälle. </a:t>
            </a:r>
          </a:p>
          <a:p>
            <a:r>
              <a:rPr lang="fi-FI" sz="2000" dirty="0"/>
              <a:t>Yhteydenottoja otettiin vastaan salatulla sähköpostilla ja puhelimitse. </a:t>
            </a:r>
          </a:p>
          <a:p>
            <a:pPr lvl="0"/>
            <a:endParaRPr lang="fi-FI" sz="2000" dirty="0"/>
          </a:p>
        </p:txBody>
      </p:sp>
      <p:sp>
        <p:nvSpPr>
          <p:cNvPr id="5" name="Sisällön paikkamerkki 2">
            <a:extLst>
              <a:ext uri="{FF2B5EF4-FFF2-40B4-BE49-F238E27FC236}">
                <a16:creationId xmlns:a16="http://schemas.microsoft.com/office/drawing/2014/main" id="{DDA2172D-5109-4399-8679-A7E8D9A77AD1}"/>
              </a:ext>
            </a:extLst>
          </p:cNvPr>
          <p:cNvSpPr txBox="1">
            <a:spLocks/>
          </p:cNvSpPr>
          <p:nvPr/>
        </p:nvSpPr>
        <p:spPr>
          <a:xfrm>
            <a:off x="6311154" y="2296142"/>
            <a:ext cx="5006788" cy="358282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t>Yhteydenotossa pyydettiin:</a:t>
            </a:r>
            <a:br>
              <a:rPr lang="fi-FI" sz="2000" dirty="0"/>
            </a:br>
            <a:r>
              <a:rPr lang="fi-FI" sz="2000" dirty="0"/>
              <a:t>- Asiakkaan tiedot: </a:t>
            </a:r>
            <a:br>
              <a:rPr lang="fi-FI" sz="2000" dirty="0"/>
            </a:br>
            <a:r>
              <a:rPr lang="fi-FI" sz="2000" dirty="0"/>
              <a:t>Mitä opintoja tai töitä asiakas on tehnyt?</a:t>
            </a:r>
            <a:br>
              <a:rPr lang="fi-FI" sz="2000" dirty="0"/>
            </a:br>
            <a:r>
              <a:rPr lang="fi-FI" sz="2000" dirty="0"/>
              <a:t>Millaisia haasteita töissä tai opinnoissa on noussut esiin ja/tai millaisia haasteita tällä hetkellä on?</a:t>
            </a:r>
            <a:br>
              <a:rPr lang="fi-FI" sz="2000" dirty="0"/>
            </a:br>
            <a:r>
              <a:rPr lang="fi-FI" sz="2000" dirty="0"/>
              <a:t>Mitä toiveita asiakkaalla on suhteessa hankkeeseen ja omaan tulevaisuuteen?</a:t>
            </a:r>
            <a:br>
              <a:rPr lang="fi-FI" sz="2000" dirty="0"/>
            </a:br>
            <a:r>
              <a:rPr lang="fi-FI" sz="2000" dirty="0"/>
              <a:t>- Lähettävän tahon tiedot: </a:t>
            </a:r>
            <a:br>
              <a:rPr lang="fi-FI" sz="2000" dirty="0"/>
            </a:br>
            <a:r>
              <a:rPr lang="fi-FI" sz="2000" dirty="0"/>
              <a:t>Miksi lähettävä taho on hankkeeseen yhteydessä?</a:t>
            </a:r>
            <a:br>
              <a:rPr lang="fi-FI" sz="2000" dirty="0"/>
            </a:br>
            <a:r>
              <a:rPr lang="fi-FI" sz="2000" dirty="0"/>
              <a:t>Mitä hankkeelta toivotaan?</a:t>
            </a:r>
          </a:p>
        </p:txBody>
      </p:sp>
    </p:spTree>
    <p:extLst>
      <p:ext uri="{BB962C8B-B14F-4D97-AF65-F5344CB8AC3E}">
        <p14:creationId xmlns:p14="http://schemas.microsoft.com/office/powerpoint/2010/main" val="939914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solidFill>
                  <a:srgbClr val="208736"/>
                </a:solidFill>
              </a:rPr>
              <a:t>asiakasohjaajat</a:t>
            </a:r>
          </a:p>
        </p:txBody>
      </p:sp>
      <p:sp>
        <p:nvSpPr>
          <p:cNvPr id="8" name="Sisällön paikkamerkki 2">
            <a:extLst>
              <a:ext uri="{FF2B5EF4-FFF2-40B4-BE49-F238E27FC236}">
                <a16:creationId xmlns:a16="http://schemas.microsoft.com/office/drawing/2014/main" id="{182244DC-B10B-43ED-B12F-04AEDE66A709}"/>
              </a:ext>
            </a:extLst>
          </p:cNvPr>
          <p:cNvSpPr txBox="1">
            <a:spLocks/>
          </p:cNvSpPr>
          <p:nvPr/>
        </p:nvSpPr>
        <p:spPr>
          <a:xfrm>
            <a:off x="6188492" y="2338701"/>
            <a:ext cx="5129451" cy="3573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000" dirty="0"/>
          </a:p>
        </p:txBody>
      </p:sp>
      <p:sp>
        <p:nvSpPr>
          <p:cNvPr id="6" name="Sisällön paikkamerkki 2">
            <a:extLst>
              <a:ext uri="{FF2B5EF4-FFF2-40B4-BE49-F238E27FC236}">
                <a16:creationId xmlns:a16="http://schemas.microsoft.com/office/drawing/2014/main" id="{74073364-6B74-4111-B5E8-A4F136E6A91A}"/>
              </a:ext>
            </a:extLst>
          </p:cNvPr>
          <p:cNvSpPr txBox="1">
            <a:spLocks noGrp="1"/>
          </p:cNvSpPr>
          <p:nvPr>
            <p:ph sz="half" idx="1"/>
          </p:nvPr>
        </p:nvSpPr>
        <p:spPr>
          <a:xfrm>
            <a:off x="821909" y="2338701"/>
            <a:ext cx="5181600" cy="35734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t>Nimetyt asiakasohjaajat kävivät viikoittaisissa tapaamisissaan läpi uudet asiakasohjaukset ja, tarvittaessa hanketiimiä tai lähettävää tahoa konsultoiden, ohjasivat uudet asiakkaat hanketyöntekijöille tai tarjosivat konsultoivaa apua lähettävälle taholle oikean avun saamiseksi asiakkaalle.</a:t>
            </a:r>
          </a:p>
          <a:p>
            <a:r>
              <a:rPr lang="fi-FI" sz="2000" dirty="0">
                <a:latin typeface="Jost Light"/>
              </a:rPr>
              <a:t>Asiakasta työntekijöille ohjatessa arvioitiin myös hankkeen sisäisen ja ulkoisen työparityöskentelyn tarvetta.</a:t>
            </a:r>
            <a:br>
              <a:rPr lang="fi-FI" sz="2000" dirty="0"/>
            </a:br>
            <a:endParaRPr lang="fi-FI" sz="2000" dirty="0"/>
          </a:p>
        </p:txBody>
      </p:sp>
    </p:spTree>
    <p:extLst>
      <p:ext uri="{BB962C8B-B14F-4D97-AF65-F5344CB8AC3E}">
        <p14:creationId xmlns:p14="http://schemas.microsoft.com/office/powerpoint/2010/main" val="407506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solidFill>
                  <a:srgbClr val="208736"/>
                </a:solidFill>
              </a:rPr>
              <a:t>Oikea työntekijä/työntekijät</a:t>
            </a:r>
          </a:p>
        </p:txBody>
      </p:sp>
      <p:sp>
        <p:nvSpPr>
          <p:cNvPr id="8" name="Sisällön paikkamerkki 2">
            <a:extLst>
              <a:ext uri="{FF2B5EF4-FFF2-40B4-BE49-F238E27FC236}">
                <a16:creationId xmlns:a16="http://schemas.microsoft.com/office/drawing/2014/main" id="{182244DC-B10B-43ED-B12F-04AEDE66A709}"/>
              </a:ext>
            </a:extLst>
          </p:cNvPr>
          <p:cNvSpPr txBox="1">
            <a:spLocks/>
          </p:cNvSpPr>
          <p:nvPr/>
        </p:nvSpPr>
        <p:spPr>
          <a:xfrm>
            <a:off x="6188492" y="2338701"/>
            <a:ext cx="5129451" cy="3573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t>Asiakkaan avun tarve ei koskaan ollut puhtaasti jokin edellä mainituista, vaan mukana oli aina myös muuta avun tarvetta. Pääavuntarve määritti sen, kenelle asiakas ohjattiin. Tarpeen mukaan asiakastyöhön otettiin myös työpari hankkeen sisältä tai ulkopuolelta.</a:t>
            </a:r>
          </a:p>
        </p:txBody>
      </p:sp>
      <p:sp>
        <p:nvSpPr>
          <p:cNvPr id="9" name="Sisällön paikkamerkki 2">
            <a:extLst>
              <a:ext uri="{FF2B5EF4-FFF2-40B4-BE49-F238E27FC236}">
                <a16:creationId xmlns:a16="http://schemas.microsoft.com/office/drawing/2014/main" id="{53F5C17C-2937-4BB3-83B5-2E1AAF68B59B}"/>
              </a:ext>
            </a:extLst>
          </p:cNvPr>
          <p:cNvSpPr>
            <a:spLocks noGrp="1"/>
          </p:cNvSpPr>
          <p:nvPr>
            <p:ph sz="half" idx="1"/>
          </p:nvPr>
        </p:nvSpPr>
        <p:spPr>
          <a:xfrm>
            <a:off x="874057" y="2338701"/>
            <a:ext cx="5129451" cy="3573380"/>
          </a:xfrm>
        </p:spPr>
        <p:txBody>
          <a:bodyPr>
            <a:noAutofit/>
          </a:bodyPr>
          <a:lstStyle/>
          <a:p>
            <a:r>
              <a:rPr lang="fi-FI" sz="2000" dirty="0"/>
              <a:t>Asiakkaat ohjautuivat hankkeessa seuraavasti:</a:t>
            </a:r>
            <a:br>
              <a:rPr lang="fi-FI" sz="2000" dirty="0"/>
            </a:br>
            <a:r>
              <a:rPr lang="fi-FI" sz="2000" dirty="0"/>
              <a:t>- Jos tuen tarve työllisyysasioissa -&gt; Minnalle</a:t>
            </a:r>
            <a:br>
              <a:rPr lang="fi-FI" sz="2000" dirty="0"/>
            </a:br>
            <a:r>
              <a:rPr lang="fi-FI" sz="2000" dirty="0"/>
              <a:t>- Jos vaativan erityisen tuen tarve tai neuropsykiatrisia haasteita-&gt; Jennalle</a:t>
            </a:r>
            <a:br>
              <a:rPr lang="fi-FI" sz="2000" dirty="0"/>
            </a:br>
            <a:r>
              <a:rPr lang="fi-FI" sz="2000" dirty="0"/>
              <a:t>- Jos ns. tavallisemman opiskelun, urasuunnittelu tai uraohjauksen tarve -&gt; Susanille</a:t>
            </a:r>
            <a:br>
              <a:rPr lang="fi-FI" sz="2000" dirty="0"/>
            </a:br>
            <a:r>
              <a:rPr lang="fi-FI" sz="2000" dirty="0"/>
              <a:t>- Jos ei vielä oikein tiedä mihin tähtää tai on kuntoutuksellista tarvetta -&gt; Miialle</a:t>
            </a:r>
          </a:p>
        </p:txBody>
      </p:sp>
    </p:spTree>
    <p:extLst>
      <p:ext uri="{BB962C8B-B14F-4D97-AF65-F5344CB8AC3E}">
        <p14:creationId xmlns:p14="http://schemas.microsoft.com/office/powerpoint/2010/main" val="2661804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err="1">
                <a:solidFill>
                  <a:srgbClr val="208736"/>
                </a:solidFill>
              </a:rPr>
              <a:t>kolmikanta</a:t>
            </a:r>
            <a:endParaRPr lang="fi-FI" dirty="0">
              <a:solidFill>
                <a:srgbClr val="208736"/>
              </a:solidFill>
            </a:endParaRPr>
          </a:p>
        </p:txBody>
      </p:sp>
      <p:sp>
        <p:nvSpPr>
          <p:cNvPr id="3" name="Sisällön paikkamerkki 2">
            <a:extLst>
              <a:ext uri="{FF2B5EF4-FFF2-40B4-BE49-F238E27FC236}">
                <a16:creationId xmlns:a16="http://schemas.microsoft.com/office/drawing/2014/main" id="{B5966C5D-60AA-72F3-70FD-C3D1D68B91FA}"/>
              </a:ext>
            </a:extLst>
          </p:cNvPr>
          <p:cNvSpPr>
            <a:spLocks noGrp="1"/>
          </p:cNvSpPr>
          <p:nvPr>
            <p:ph sz="half" idx="1"/>
          </p:nvPr>
        </p:nvSpPr>
        <p:spPr>
          <a:xfrm>
            <a:off x="874058" y="2338701"/>
            <a:ext cx="5006788" cy="3573380"/>
          </a:xfrm>
        </p:spPr>
        <p:txBody>
          <a:bodyPr vert="horz" lIns="91440" tIns="45720" rIns="91440" bIns="45720" rtlCol="0" anchor="t">
            <a:normAutofit/>
          </a:bodyPr>
          <a:lstStyle/>
          <a:p>
            <a:r>
              <a:rPr lang="fi-FI" sz="2000" dirty="0">
                <a:latin typeface="Jost Light"/>
              </a:rPr>
              <a:t>Asiakkaalle valittu hanketyöntekijä sopi lähettävän tahon kanssa kolmikannasta, joka aloitti asiakastyön.</a:t>
            </a:r>
          </a:p>
          <a:p>
            <a:r>
              <a:rPr lang="fi-FI" sz="2000" dirty="0"/>
              <a:t>Läsnä oli asiakas, lähettävä taho ja hankkeen työntekijä/-t. Tarvittaessa paikalla oli myös esim. tukihenkilö tai muu asiakkaan verkoston toimija.</a:t>
            </a:r>
          </a:p>
          <a:p>
            <a:r>
              <a:rPr lang="fi-FI" sz="2000" dirty="0" err="1"/>
              <a:t>Kolmikanta</a:t>
            </a:r>
            <a:r>
              <a:rPr lang="fi-FI" sz="2000" dirty="0"/>
              <a:t> pyrittiin järjestämään kahden viikon kuluessa asiakkaaksi hyväksymisestä. </a:t>
            </a:r>
          </a:p>
        </p:txBody>
      </p:sp>
      <p:sp>
        <p:nvSpPr>
          <p:cNvPr id="5" name="Sisällön paikkamerkki 2">
            <a:extLst>
              <a:ext uri="{FF2B5EF4-FFF2-40B4-BE49-F238E27FC236}">
                <a16:creationId xmlns:a16="http://schemas.microsoft.com/office/drawing/2014/main" id="{5F652E80-0647-466F-8D4D-8F0ACCCA0532}"/>
              </a:ext>
            </a:extLst>
          </p:cNvPr>
          <p:cNvSpPr txBox="1">
            <a:spLocks/>
          </p:cNvSpPr>
          <p:nvPr/>
        </p:nvSpPr>
        <p:spPr>
          <a:xfrm>
            <a:off x="6096000" y="2338701"/>
            <a:ext cx="5006788" cy="35733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t>Pääsääntöisesti kokoonnuttiin läsnä ollen ja paikka mietittiin asiakkaan tarpeiden mukaan.</a:t>
            </a:r>
          </a:p>
          <a:p>
            <a:r>
              <a:rPr lang="fi-FI" sz="2000" dirty="0" err="1">
                <a:latin typeface="Jost Light"/>
              </a:rPr>
              <a:t>Kolmikannassa</a:t>
            </a:r>
            <a:r>
              <a:rPr lang="fi-FI" sz="2000" dirty="0">
                <a:latin typeface="Jost Light"/>
              </a:rPr>
              <a:t> kartoitettiin asiakkaan ja lähettävän tahon toiveita hankeasiakkuudelle, asiakkaan palveluverkostoa sekä suunniteltiin tulevaa asiakkuutta.</a:t>
            </a:r>
            <a:r>
              <a:rPr lang="fi-FI" sz="1600" dirty="0">
                <a:latin typeface="Jost Light"/>
              </a:rPr>
              <a:t> </a:t>
            </a:r>
          </a:p>
          <a:p>
            <a:r>
              <a:rPr lang="fi-FI" sz="2000" dirty="0" err="1">
                <a:latin typeface="Jost Light"/>
                <a:cs typeface="Arial"/>
              </a:rPr>
              <a:t>Kolmikannan</a:t>
            </a:r>
            <a:r>
              <a:rPr lang="fi-FI" sz="2000" dirty="0">
                <a:latin typeface="Jost Light"/>
                <a:cs typeface="Arial"/>
              </a:rPr>
              <a:t> jälkeen hankkeen työntekijä aloitti asiakkaan kanssa toiveiden mukaiset tapaamiset ja kontaktit.</a:t>
            </a:r>
            <a:endParaRPr lang="en-US" sz="2000" dirty="0">
              <a:latin typeface="Jost Light"/>
              <a:cs typeface="Arial"/>
            </a:endParaRPr>
          </a:p>
          <a:p>
            <a:pPr lvl="1"/>
            <a:endParaRPr lang="fi-FI" sz="1600" dirty="0"/>
          </a:p>
        </p:txBody>
      </p:sp>
    </p:spTree>
    <p:extLst>
      <p:ext uri="{BB962C8B-B14F-4D97-AF65-F5344CB8AC3E}">
        <p14:creationId xmlns:p14="http://schemas.microsoft.com/office/powerpoint/2010/main" val="821899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solidFill>
                  <a:srgbClr val="208736"/>
                </a:solidFill>
                <a:latin typeface="Bebas Neue"/>
              </a:rPr>
              <a:t>Asiakastyö: ydin</a:t>
            </a:r>
            <a:endParaRPr lang="fi-FI" dirty="0">
              <a:solidFill>
                <a:srgbClr val="208736"/>
              </a:solidFill>
            </a:endParaRPr>
          </a:p>
        </p:txBody>
      </p:sp>
      <p:sp>
        <p:nvSpPr>
          <p:cNvPr id="7" name="Sisällön paikkamerkki 2">
            <a:extLst>
              <a:ext uri="{FF2B5EF4-FFF2-40B4-BE49-F238E27FC236}">
                <a16:creationId xmlns:a16="http://schemas.microsoft.com/office/drawing/2014/main" id="{6BC4F5B3-75FC-4C16-B455-B567ED567743}"/>
              </a:ext>
            </a:extLst>
          </p:cNvPr>
          <p:cNvSpPr txBox="1">
            <a:spLocks/>
          </p:cNvSpPr>
          <p:nvPr/>
        </p:nvSpPr>
        <p:spPr>
          <a:xfrm>
            <a:off x="6311156" y="2296142"/>
            <a:ext cx="5006788" cy="35733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000" dirty="0"/>
          </a:p>
        </p:txBody>
      </p:sp>
      <p:sp>
        <p:nvSpPr>
          <p:cNvPr id="5" name="Sisällön paikkamerkki 4">
            <a:extLst>
              <a:ext uri="{FF2B5EF4-FFF2-40B4-BE49-F238E27FC236}">
                <a16:creationId xmlns:a16="http://schemas.microsoft.com/office/drawing/2014/main" id="{5702783B-9B23-2B88-871D-C0424AD03F5A}"/>
              </a:ext>
            </a:extLst>
          </p:cNvPr>
          <p:cNvSpPr>
            <a:spLocks noGrp="1"/>
          </p:cNvSpPr>
          <p:nvPr>
            <p:ph sz="half" idx="1"/>
          </p:nvPr>
        </p:nvSpPr>
        <p:spPr>
          <a:xfrm>
            <a:off x="838200" y="2165683"/>
            <a:ext cx="5181600" cy="3390086"/>
          </a:xfrm>
        </p:spPr>
        <p:txBody>
          <a:bodyPr>
            <a:noAutofit/>
          </a:bodyPr>
          <a:lstStyle/>
          <a:p>
            <a:r>
              <a:rPr lang="fi-FI" sz="2000" dirty="0"/>
              <a:t>Asiakastyön ytimessä oli asiakkaan oma motivaatio. Asiakkaalla itsellään oli päätäntävalta omiin asioihinsa ja hän itse asetti tavoitteet ohjaukselle. Näin toimien voitiin palauttaa sekä kohdistaa asiakkaan motivaatio työllistymiseen ja osaamisen kartuttamiseen.</a:t>
            </a:r>
          </a:p>
          <a:p>
            <a:r>
              <a:rPr lang="fi-FI" sz="2000" dirty="0"/>
              <a:t>Asiakkaan omaa toimijuutta vahvistava ohjaus vei paljon aikaa, mutta lopputulos siitä oli hyvä.</a:t>
            </a:r>
          </a:p>
          <a:p>
            <a:endParaRPr lang="fi-FI" sz="2000" dirty="0"/>
          </a:p>
        </p:txBody>
      </p:sp>
      <p:sp>
        <p:nvSpPr>
          <p:cNvPr id="6" name="Sisällön paikkamerkki 4">
            <a:extLst>
              <a:ext uri="{FF2B5EF4-FFF2-40B4-BE49-F238E27FC236}">
                <a16:creationId xmlns:a16="http://schemas.microsoft.com/office/drawing/2014/main" id="{90313697-4F2C-4A8E-9AE3-098601CF7A60}"/>
              </a:ext>
            </a:extLst>
          </p:cNvPr>
          <p:cNvSpPr txBox="1">
            <a:spLocks/>
          </p:cNvSpPr>
          <p:nvPr/>
        </p:nvSpPr>
        <p:spPr>
          <a:xfrm>
            <a:off x="6172200" y="2165683"/>
            <a:ext cx="5181600" cy="3573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000" dirty="0"/>
          </a:p>
        </p:txBody>
      </p:sp>
      <p:sp>
        <p:nvSpPr>
          <p:cNvPr id="9" name="Sisällön paikkamerkki 4">
            <a:extLst>
              <a:ext uri="{FF2B5EF4-FFF2-40B4-BE49-F238E27FC236}">
                <a16:creationId xmlns:a16="http://schemas.microsoft.com/office/drawing/2014/main" id="{D11D6E95-41C6-4C62-9E27-6C014625F7FE}"/>
              </a:ext>
            </a:extLst>
          </p:cNvPr>
          <p:cNvSpPr txBox="1">
            <a:spLocks/>
          </p:cNvSpPr>
          <p:nvPr/>
        </p:nvSpPr>
        <p:spPr>
          <a:xfrm>
            <a:off x="6096000" y="2165683"/>
            <a:ext cx="5181600" cy="3573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t>Työntekijä saattoi auttaa asiakasta tavoitteiden asettamisessa ja saavuttamisessa, mutta hän ei työntänyt asiakasta tiettyyn suuntaan tai vaatinut asioita. Näin toimimalla, asiakas </a:t>
            </a:r>
            <a:r>
              <a:rPr lang="fi-FI" sz="2000" dirty="0" err="1"/>
              <a:t>voimautui</a:t>
            </a:r>
            <a:r>
              <a:rPr lang="fi-FI" sz="2000" dirty="0"/>
              <a:t> ja rohkaistui päättämään itse omista asioistaan.</a:t>
            </a:r>
          </a:p>
          <a:p>
            <a:endParaRPr lang="fi-FI" sz="2000" dirty="0"/>
          </a:p>
        </p:txBody>
      </p:sp>
    </p:spTree>
    <p:extLst>
      <p:ext uri="{BB962C8B-B14F-4D97-AF65-F5344CB8AC3E}">
        <p14:creationId xmlns:p14="http://schemas.microsoft.com/office/powerpoint/2010/main" val="410966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DE444F-2AAE-DD32-74C5-56D32AC48725}"/>
              </a:ext>
            </a:extLst>
          </p:cNvPr>
          <p:cNvSpPr>
            <a:spLocks noGrp="1"/>
          </p:cNvSpPr>
          <p:nvPr>
            <p:ph type="title"/>
          </p:nvPr>
        </p:nvSpPr>
        <p:spPr>
          <a:xfrm>
            <a:off x="1114018" y="2349272"/>
            <a:ext cx="9963962" cy="1005710"/>
          </a:xfrm>
        </p:spPr>
        <p:txBody>
          <a:bodyPr>
            <a:normAutofit/>
          </a:bodyPr>
          <a:lstStyle/>
          <a:p>
            <a:r>
              <a:rPr lang="fi-FI" dirty="0"/>
              <a:t>asiakasprofiili</a:t>
            </a:r>
          </a:p>
        </p:txBody>
      </p:sp>
      <p:sp>
        <p:nvSpPr>
          <p:cNvPr id="3" name="Sisällön paikkamerkki 2">
            <a:extLst>
              <a:ext uri="{FF2B5EF4-FFF2-40B4-BE49-F238E27FC236}">
                <a16:creationId xmlns:a16="http://schemas.microsoft.com/office/drawing/2014/main" id="{D5E13129-09F3-4E68-81A9-ABB038FBBA99}"/>
              </a:ext>
            </a:extLst>
          </p:cNvPr>
          <p:cNvSpPr txBox="1">
            <a:spLocks/>
          </p:cNvSpPr>
          <p:nvPr/>
        </p:nvSpPr>
        <p:spPr>
          <a:xfrm>
            <a:off x="2714142" y="3650393"/>
            <a:ext cx="6763715" cy="10057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dirty="0">
                <a:solidFill>
                  <a:schemeClr val="bg1"/>
                </a:solidFill>
              </a:rPr>
              <a:t>Asiakasprofiili on kaiken perusta ja määrittää millaisia menetelmiä työssä käyttää.</a:t>
            </a:r>
          </a:p>
        </p:txBody>
      </p:sp>
    </p:spTree>
    <p:extLst>
      <p:ext uri="{BB962C8B-B14F-4D97-AF65-F5344CB8AC3E}">
        <p14:creationId xmlns:p14="http://schemas.microsoft.com/office/powerpoint/2010/main" val="861681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solidFill>
                  <a:srgbClr val="208736"/>
                </a:solidFill>
                <a:latin typeface="Bebas Neue"/>
              </a:rPr>
              <a:t>Asiakastyö: alkuvaihe</a:t>
            </a:r>
            <a:endParaRPr lang="fi-FI" dirty="0">
              <a:solidFill>
                <a:srgbClr val="208736"/>
              </a:solidFill>
            </a:endParaRPr>
          </a:p>
        </p:txBody>
      </p:sp>
      <p:sp>
        <p:nvSpPr>
          <p:cNvPr id="7" name="Sisällön paikkamerkki 2">
            <a:extLst>
              <a:ext uri="{FF2B5EF4-FFF2-40B4-BE49-F238E27FC236}">
                <a16:creationId xmlns:a16="http://schemas.microsoft.com/office/drawing/2014/main" id="{6BC4F5B3-75FC-4C16-B455-B567ED567743}"/>
              </a:ext>
            </a:extLst>
          </p:cNvPr>
          <p:cNvSpPr txBox="1">
            <a:spLocks/>
          </p:cNvSpPr>
          <p:nvPr/>
        </p:nvSpPr>
        <p:spPr>
          <a:xfrm>
            <a:off x="6311156" y="2296142"/>
            <a:ext cx="5006788" cy="35733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000" dirty="0"/>
          </a:p>
        </p:txBody>
      </p:sp>
      <p:sp>
        <p:nvSpPr>
          <p:cNvPr id="5" name="Sisällön paikkamerkki 4">
            <a:extLst>
              <a:ext uri="{FF2B5EF4-FFF2-40B4-BE49-F238E27FC236}">
                <a16:creationId xmlns:a16="http://schemas.microsoft.com/office/drawing/2014/main" id="{5702783B-9B23-2B88-871D-C0424AD03F5A}"/>
              </a:ext>
            </a:extLst>
          </p:cNvPr>
          <p:cNvSpPr>
            <a:spLocks noGrp="1"/>
          </p:cNvSpPr>
          <p:nvPr>
            <p:ph sz="half" idx="1"/>
          </p:nvPr>
        </p:nvSpPr>
        <p:spPr>
          <a:xfrm>
            <a:off x="838200" y="2166366"/>
            <a:ext cx="5181600" cy="3573380"/>
          </a:xfrm>
        </p:spPr>
        <p:txBody>
          <a:bodyPr>
            <a:normAutofit/>
          </a:bodyPr>
          <a:lstStyle/>
          <a:p>
            <a:r>
              <a:rPr lang="fi-FI" sz="2000" dirty="0"/>
              <a:t>Työskentelyn alussa asiakkaalla saattoi olla vaikeuksia kertoa kiinnostuksen kohteistaan ja toiveistaan. Tästä syystä asiakkaan kanssa kartoitettiin keskustellen sekä hankkeessa kehitettyä alkukartoituslomaketta hyödyntäen persoonaa, osaamista ja arvoja. Keskustelujen avulla voitiin saada näkyväksi asiakkaalle tärkeitä asioita ja löytää niistä tavoitteita. Esiin saattoi myös nousta eri asioita, kuin virallisemmassa </a:t>
            </a:r>
            <a:r>
              <a:rPr lang="fi-FI" sz="2000" dirty="0" err="1"/>
              <a:t>kolmikantatapaamisessa</a:t>
            </a:r>
            <a:r>
              <a:rPr lang="fi-FI" sz="2000" dirty="0"/>
              <a:t>. </a:t>
            </a:r>
          </a:p>
          <a:p>
            <a:endParaRPr lang="fi-FI" sz="2000" dirty="0"/>
          </a:p>
        </p:txBody>
      </p:sp>
      <p:sp>
        <p:nvSpPr>
          <p:cNvPr id="8" name="Sisällön paikkamerkki 4">
            <a:extLst>
              <a:ext uri="{FF2B5EF4-FFF2-40B4-BE49-F238E27FC236}">
                <a16:creationId xmlns:a16="http://schemas.microsoft.com/office/drawing/2014/main" id="{EB901917-3165-4108-9AC9-C2F4CAC09323}"/>
              </a:ext>
            </a:extLst>
          </p:cNvPr>
          <p:cNvSpPr txBox="1">
            <a:spLocks/>
          </p:cNvSpPr>
          <p:nvPr/>
        </p:nvSpPr>
        <p:spPr>
          <a:xfrm>
            <a:off x="6019800" y="2166366"/>
            <a:ext cx="5181600" cy="3573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t>Alussa kartoitettiin myös asiakkaan tuki- ja palveluverkostoja sekä tarvittaessa käytettiin aikaa niiden selvittämiseen ja koolle kutsumiseen. On tärkeää saada syntymään vuorovaikutusta kaikkien asiakkaan asioissa vaikuttavien välille.</a:t>
            </a:r>
          </a:p>
          <a:p>
            <a:r>
              <a:rPr lang="fi-FI" sz="2000" dirty="0"/>
              <a:t>Alun konkreettisiin toimiin kuului myös varmistaa onko asiakas kirjautunut palveluihin, joihin on oikeutettu ja tarvittaessa auttaa niihin kirjautumisessa. </a:t>
            </a:r>
          </a:p>
        </p:txBody>
      </p:sp>
    </p:spTree>
    <p:extLst>
      <p:ext uri="{BB962C8B-B14F-4D97-AF65-F5344CB8AC3E}">
        <p14:creationId xmlns:p14="http://schemas.microsoft.com/office/powerpoint/2010/main" val="1968243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solidFill>
                  <a:srgbClr val="208736"/>
                </a:solidFill>
                <a:latin typeface="Bebas Neue"/>
              </a:rPr>
              <a:t>Asiakastyö: tavoitetta kohti</a:t>
            </a:r>
            <a:endParaRPr lang="fi-FI" dirty="0">
              <a:solidFill>
                <a:srgbClr val="208736"/>
              </a:solidFill>
            </a:endParaRPr>
          </a:p>
        </p:txBody>
      </p:sp>
      <p:sp>
        <p:nvSpPr>
          <p:cNvPr id="7" name="Sisällön paikkamerkki 2">
            <a:extLst>
              <a:ext uri="{FF2B5EF4-FFF2-40B4-BE49-F238E27FC236}">
                <a16:creationId xmlns:a16="http://schemas.microsoft.com/office/drawing/2014/main" id="{6BC4F5B3-75FC-4C16-B455-B567ED567743}"/>
              </a:ext>
            </a:extLst>
          </p:cNvPr>
          <p:cNvSpPr txBox="1">
            <a:spLocks/>
          </p:cNvSpPr>
          <p:nvPr/>
        </p:nvSpPr>
        <p:spPr>
          <a:xfrm>
            <a:off x="6311156" y="2296142"/>
            <a:ext cx="5006788" cy="35733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000" dirty="0"/>
          </a:p>
        </p:txBody>
      </p:sp>
      <p:sp>
        <p:nvSpPr>
          <p:cNvPr id="6" name="Sisällön paikkamerkki 4">
            <a:extLst>
              <a:ext uri="{FF2B5EF4-FFF2-40B4-BE49-F238E27FC236}">
                <a16:creationId xmlns:a16="http://schemas.microsoft.com/office/drawing/2014/main" id="{6FE760CA-CA6F-4AF5-AF38-5E09D81B3335}"/>
              </a:ext>
            </a:extLst>
          </p:cNvPr>
          <p:cNvSpPr txBox="1">
            <a:spLocks/>
          </p:cNvSpPr>
          <p:nvPr/>
        </p:nvSpPr>
        <p:spPr>
          <a:xfrm>
            <a:off x="914400" y="2164199"/>
            <a:ext cx="5181600" cy="3573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t>Kun asiakkaan määrittelemä tavoite oli löytynyt, mietittiin askeleita sitä kohti ja luotiin suunnitelma tavoitteen saavuttamiseksi. </a:t>
            </a:r>
          </a:p>
          <a:p>
            <a:r>
              <a:rPr lang="fi-FI" sz="2000" dirty="0"/>
              <a:t>Suunnitelmaan kirjattiin käytännön asioita ja sitä ryhdyttiin toteuttamaan yhdessä. Usein työntekijälläkään ei ollut valmiina tietoja tai osaamista esillä olevista asioista, vaan niitä etsittiin yhdessä asiakkaan kanssa.</a:t>
            </a:r>
          </a:p>
          <a:p>
            <a:endParaRPr lang="fi-FI" sz="2000" dirty="0"/>
          </a:p>
        </p:txBody>
      </p:sp>
      <p:sp>
        <p:nvSpPr>
          <p:cNvPr id="8" name="Sisällön paikkamerkki 4">
            <a:extLst>
              <a:ext uri="{FF2B5EF4-FFF2-40B4-BE49-F238E27FC236}">
                <a16:creationId xmlns:a16="http://schemas.microsoft.com/office/drawing/2014/main" id="{20D08090-E9D3-4681-816B-117C718CDF61}"/>
              </a:ext>
            </a:extLst>
          </p:cNvPr>
          <p:cNvSpPr txBox="1">
            <a:spLocks/>
          </p:cNvSpPr>
          <p:nvPr/>
        </p:nvSpPr>
        <p:spPr>
          <a:xfrm>
            <a:off x="6172200" y="2165683"/>
            <a:ext cx="5181600" cy="3573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000" dirty="0"/>
          </a:p>
        </p:txBody>
      </p:sp>
      <p:sp>
        <p:nvSpPr>
          <p:cNvPr id="10" name="Sisällön paikkamerkki 4">
            <a:extLst>
              <a:ext uri="{FF2B5EF4-FFF2-40B4-BE49-F238E27FC236}">
                <a16:creationId xmlns:a16="http://schemas.microsoft.com/office/drawing/2014/main" id="{8623930D-0C65-4E9E-92EF-4CEAAB1969D4}"/>
              </a:ext>
            </a:extLst>
          </p:cNvPr>
          <p:cNvSpPr>
            <a:spLocks noGrp="1"/>
          </p:cNvSpPr>
          <p:nvPr>
            <p:ph sz="half" idx="1"/>
          </p:nvPr>
        </p:nvSpPr>
        <p:spPr>
          <a:xfrm>
            <a:off x="6172200" y="2159063"/>
            <a:ext cx="5181600" cy="3573380"/>
          </a:xfrm>
        </p:spPr>
        <p:txBody>
          <a:bodyPr>
            <a:normAutofit/>
          </a:bodyPr>
          <a:lstStyle/>
          <a:p>
            <a:r>
              <a:rPr lang="fi-FI" sz="2000" dirty="0"/>
              <a:t>Työntekijä auttoi asiakasta käytännön asioissa, mutta ei koskaan tehnyt asiakkaan puolesta. Sen sijaan autettiin asiakasta tekemään tai tehtiin yhdessä. Työntekijän rooli oli asioiden mahdollistaja.</a:t>
            </a:r>
          </a:p>
          <a:p>
            <a:endParaRPr lang="fi-FI" dirty="0"/>
          </a:p>
        </p:txBody>
      </p:sp>
    </p:spTree>
    <p:extLst>
      <p:ext uri="{BB962C8B-B14F-4D97-AF65-F5344CB8AC3E}">
        <p14:creationId xmlns:p14="http://schemas.microsoft.com/office/powerpoint/2010/main" val="1191446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solidFill>
                  <a:srgbClr val="208736"/>
                </a:solidFill>
                <a:latin typeface="Bebas Neue"/>
              </a:rPr>
              <a:t>Asiakastyö: mitä tehdään</a:t>
            </a:r>
            <a:endParaRPr lang="fi-FI" dirty="0">
              <a:solidFill>
                <a:srgbClr val="208736"/>
              </a:solidFill>
            </a:endParaRPr>
          </a:p>
        </p:txBody>
      </p:sp>
      <p:sp>
        <p:nvSpPr>
          <p:cNvPr id="7" name="Sisällön paikkamerkki 2">
            <a:extLst>
              <a:ext uri="{FF2B5EF4-FFF2-40B4-BE49-F238E27FC236}">
                <a16:creationId xmlns:a16="http://schemas.microsoft.com/office/drawing/2014/main" id="{6BC4F5B3-75FC-4C16-B455-B567ED567743}"/>
              </a:ext>
            </a:extLst>
          </p:cNvPr>
          <p:cNvSpPr txBox="1">
            <a:spLocks/>
          </p:cNvSpPr>
          <p:nvPr/>
        </p:nvSpPr>
        <p:spPr>
          <a:xfrm>
            <a:off x="6311156" y="2296142"/>
            <a:ext cx="5006788" cy="35733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000" dirty="0"/>
          </a:p>
        </p:txBody>
      </p:sp>
      <p:sp>
        <p:nvSpPr>
          <p:cNvPr id="6" name="Sisällön paikkamerkki 4">
            <a:extLst>
              <a:ext uri="{FF2B5EF4-FFF2-40B4-BE49-F238E27FC236}">
                <a16:creationId xmlns:a16="http://schemas.microsoft.com/office/drawing/2014/main" id="{2DF85B62-67B9-4BAF-B058-F0E86A6B064F}"/>
              </a:ext>
            </a:extLst>
          </p:cNvPr>
          <p:cNvSpPr txBox="1">
            <a:spLocks/>
          </p:cNvSpPr>
          <p:nvPr/>
        </p:nvSpPr>
        <p:spPr>
          <a:xfrm>
            <a:off x="6172200" y="2165683"/>
            <a:ext cx="5181600" cy="3573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000" dirty="0"/>
          </a:p>
        </p:txBody>
      </p:sp>
      <p:sp>
        <p:nvSpPr>
          <p:cNvPr id="4" name="Sisällön paikkamerkki 3">
            <a:extLst>
              <a:ext uri="{FF2B5EF4-FFF2-40B4-BE49-F238E27FC236}">
                <a16:creationId xmlns:a16="http://schemas.microsoft.com/office/drawing/2014/main" id="{F5AB1BEB-31BD-4045-B857-04904B59BE07}"/>
              </a:ext>
            </a:extLst>
          </p:cNvPr>
          <p:cNvSpPr>
            <a:spLocks noGrp="1"/>
          </p:cNvSpPr>
          <p:nvPr>
            <p:ph sz="half" idx="1"/>
          </p:nvPr>
        </p:nvSpPr>
        <p:spPr>
          <a:xfrm>
            <a:off x="838200" y="2165683"/>
            <a:ext cx="5181600" cy="3787376"/>
          </a:xfrm>
        </p:spPr>
        <p:txBody>
          <a:bodyPr>
            <a:noAutofit/>
          </a:bodyPr>
          <a:lstStyle/>
          <a:p>
            <a:r>
              <a:rPr lang="fi-FI" sz="2000" dirty="0"/>
              <a:t>Pääasiallinen työkalu ohjaussuhteessa oli läsnä ollen käyty keskustelu, jossa diagnoosien sijaan kiinnitettiin huomiota niiden vaikutuksiin asiakkaan elämässä ja mietittiin mitä mahdollisuuksia diagnooseista huolimatta on.</a:t>
            </a:r>
          </a:p>
          <a:p>
            <a:endParaRPr lang="fi-FI" sz="2000" dirty="0"/>
          </a:p>
        </p:txBody>
      </p:sp>
      <p:sp>
        <p:nvSpPr>
          <p:cNvPr id="8" name="Sisällön paikkamerkki 3">
            <a:extLst>
              <a:ext uri="{FF2B5EF4-FFF2-40B4-BE49-F238E27FC236}">
                <a16:creationId xmlns:a16="http://schemas.microsoft.com/office/drawing/2014/main" id="{0A99B575-5AD9-416E-B304-1768AEDB31DC}"/>
              </a:ext>
            </a:extLst>
          </p:cNvPr>
          <p:cNvSpPr txBox="1">
            <a:spLocks/>
          </p:cNvSpPr>
          <p:nvPr/>
        </p:nvSpPr>
        <p:spPr>
          <a:xfrm>
            <a:off x="6463556" y="2165683"/>
            <a:ext cx="5181600" cy="3573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t>Keskustelun lisäksi tehtiin esim. </a:t>
            </a:r>
            <a:br>
              <a:rPr lang="fi-FI" sz="2000" dirty="0"/>
            </a:br>
            <a:r>
              <a:rPr lang="fi-FI" sz="2000" dirty="0"/>
              <a:t>- Tutustumiskäyntejä oppilaitoksiin, valmennuspalveluihin ja/tai kiinnostaviin työ(kokeilu)paikkoihin.</a:t>
            </a:r>
            <a:br>
              <a:rPr lang="fi-FI" sz="2000" dirty="0"/>
            </a:br>
            <a:r>
              <a:rPr lang="fi-FI" sz="2000" dirty="0"/>
              <a:t>- Ammattilaisten tapaamista ja kaavakkeiden täyttämistä.</a:t>
            </a:r>
            <a:br>
              <a:rPr lang="fi-FI" sz="2000" dirty="0"/>
            </a:br>
            <a:r>
              <a:rPr lang="fi-FI" sz="2000" dirty="0"/>
              <a:t>- Arjen asioissa avustamista.</a:t>
            </a:r>
            <a:br>
              <a:rPr lang="fi-FI" sz="2000" dirty="0"/>
            </a:br>
            <a:r>
              <a:rPr lang="fi-FI" sz="2000" dirty="0"/>
              <a:t>- Opiskelutehtävissä avustamista.</a:t>
            </a:r>
            <a:br>
              <a:rPr lang="fi-FI" sz="2000" dirty="0"/>
            </a:br>
            <a:r>
              <a:rPr lang="fi-FI" sz="2000" dirty="0"/>
              <a:t>- Työkokeilu- ja koulutuskokeilupaikkojen etsimistä sekä löytämistä.</a:t>
            </a:r>
          </a:p>
        </p:txBody>
      </p:sp>
    </p:spTree>
    <p:extLst>
      <p:ext uri="{BB962C8B-B14F-4D97-AF65-F5344CB8AC3E}">
        <p14:creationId xmlns:p14="http://schemas.microsoft.com/office/powerpoint/2010/main" val="3276729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solidFill>
                  <a:srgbClr val="208736"/>
                </a:solidFill>
                <a:latin typeface="Bebas Neue"/>
              </a:rPr>
              <a:t>Asiakastyö: tapaamispaikka ja -aika</a:t>
            </a:r>
            <a:endParaRPr lang="fi-FI" dirty="0">
              <a:solidFill>
                <a:srgbClr val="208736"/>
              </a:solidFill>
            </a:endParaRPr>
          </a:p>
        </p:txBody>
      </p:sp>
      <p:sp>
        <p:nvSpPr>
          <p:cNvPr id="7" name="Sisällön paikkamerkki 2">
            <a:extLst>
              <a:ext uri="{FF2B5EF4-FFF2-40B4-BE49-F238E27FC236}">
                <a16:creationId xmlns:a16="http://schemas.microsoft.com/office/drawing/2014/main" id="{6BC4F5B3-75FC-4C16-B455-B567ED567743}"/>
              </a:ext>
            </a:extLst>
          </p:cNvPr>
          <p:cNvSpPr txBox="1">
            <a:spLocks/>
          </p:cNvSpPr>
          <p:nvPr/>
        </p:nvSpPr>
        <p:spPr>
          <a:xfrm>
            <a:off x="6311156" y="2296142"/>
            <a:ext cx="5006788" cy="35733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000" dirty="0"/>
          </a:p>
        </p:txBody>
      </p:sp>
      <p:sp>
        <p:nvSpPr>
          <p:cNvPr id="5" name="Sisällön paikkamerkki 4">
            <a:extLst>
              <a:ext uri="{FF2B5EF4-FFF2-40B4-BE49-F238E27FC236}">
                <a16:creationId xmlns:a16="http://schemas.microsoft.com/office/drawing/2014/main" id="{5702783B-9B23-2B88-871D-C0424AD03F5A}"/>
              </a:ext>
            </a:extLst>
          </p:cNvPr>
          <p:cNvSpPr>
            <a:spLocks noGrp="1"/>
          </p:cNvSpPr>
          <p:nvPr>
            <p:ph sz="half" idx="1"/>
          </p:nvPr>
        </p:nvSpPr>
        <p:spPr/>
        <p:txBody>
          <a:bodyPr>
            <a:normAutofit/>
          </a:bodyPr>
          <a:lstStyle/>
          <a:p>
            <a:r>
              <a:rPr lang="fi-FI" sz="2000" dirty="0"/>
              <a:t>Tapaamisten paikka oli asiakkaan määrittämä. Usein tapaamiset toteutuivat ohjaajan oman organisaation tiloissa, oppilaitoksen tiloissa, Ohjaamossa tai kirjastossa. </a:t>
            </a:r>
          </a:p>
          <a:p>
            <a:r>
              <a:rPr lang="fi-FI" sz="2000" dirty="0"/>
              <a:t>Ohjaaja sopi asiakkaan kanssa tapaamisen päätteeksi seuraavan tapaamisen ja asiakkaalla oli mahdollisuus ottaa yhteyttä </a:t>
            </a:r>
            <a:r>
              <a:rPr lang="fi-FI" sz="2000" dirty="0" err="1"/>
              <a:t>valiajallakin</a:t>
            </a:r>
            <a:r>
              <a:rPr lang="fi-FI" sz="2000" dirty="0"/>
              <a:t> tarpeen mukaan. </a:t>
            </a:r>
          </a:p>
        </p:txBody>
      </p:sp>
      <p:sp>
        <p:nvSpPr>
          <p:cNvPr id="6" name="Sisällön paikkamerkki 4">
            <a:extLst>
              <a:ext uri="{FF2B5EF4-FFF2-40B4-BE49-F238E27FC236}">
                <a16:creationId xmlns:a16="http://schemas.microsoft.com/office/drawing/2014/main" id="{F0B41300-564D-4659-9AF2-6D03B7C4EE0A}"/>
              </a:ext>
            </a:extLst>
          </p:cNvPr>
          <p:cNvSpPr txBox="1">
            <a:spLocks/>
          </p:cNvSpPr>
          <p:nvPr/>
        </p:nvSpPr>
        <p:spPr>
          <a:xfrm>
            <a:off x="6094588" y="2165683"/>
            <a:ext cx="5181600" cy="3573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t>Tapaamisten tiheys sovittiin aina vastaamaan asiakkaan tarpeeseen. Alkuvaiheessa tapaamisia oli tiiviimmin ja alun jälkeen tiheys vaihteli esim. yhdestä kerrasta viikossa yhteen kertaan kuukaudessa. Asiakassuhteen edetessä yhteyttä voitiin pitää myös puheluin ja viestein.</a:t>
            </a:r>
          </a:p>
          <a:p>
            <a:r>
              <a:rPr lang="fi-FI" sz="2000" dirty="0"/>
              <a:t>Tapaamisten tiheys muodostui luontevasti siitä, mitä asiakkaan tilanteessa tapahtui ja millaista tukea asiakas tarvitsi.</a:t>
            </a:r>
          </a:p>
          <a:p>
            <a:endParaRPr lang="fi-FI" sz="2000" dirty="0"/>
          </a:p>
        </p:txBody>
      </p:sp>
    </p:spTree>
    <p:extLst>
      <p:ext uri="{BB962C8B-B14F-4D97-AF65-F5344CB8AC3E}">
        <p14:creationId xmlns:p14="http://schemas.microsoft.com/office/powerpoint/2010/main" val="1814507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solidFill>
                  <a:srgbClr val="208736"/>
                </a:solidFill>
                <a:latin typeface="Bebas Neue"/>
              </a:rPr>
              <a:t>Asiakassuhteen pituus</a:t>
            </a:r>
            <a:endParaRPr lang="fi-FI" dirty="0">
              <a:solidFill>
                <a:srgbClr val="208736"/>
              </a:solidFill>
            </a:endParaRPr>
          </a:p>
        </p:txBody>
      </p:sp>
      <p:sp>
        <p:nvSpPr>
          <p:cNvPr id="7" name="Sisällön paikkamerkki 2">
            <a:extLst>
              <a:ext uri="{FF2B5EF4-FFF2-40B4-BE49-F238E27FC236}">
                <a16:creationId xmlns:a16="http://schemas.microsoft.com/office/drawing/2014/main" id="{6BC4F5B3-75FC-4C16-B455-B567ED567743}"/>
              </a:ext>
            </a:extLst>
          </p:cNvPr>
          <p:cNvSpPr txBox="1">
            <a:spLocks/>
          </p:cNvSpPr>
          <p:nvPr/>
        </p:nvSpPr>
        <p:spPr>
          <a:xfrm>
            <a:off x="6311156" y="2296142"/>
            <a:ext cx="5006788" cy="35733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000" dirty="0"/>
          </a:p>
        </p:txBody>
      </p:sp>
      <p:sp>
        <p:nvSpPr>
          <p:cNvPr id="5" name="Sisällön paikkamerkki 4">
            <a:extLst>
              <a:ext uri="{FF2B5EF4-FFF2-40B4-BE49-F238E27FC236}">
                <a16:creationId xmlns:a16="http://schemas.microsoft.com/office/drawing/2014/main" id="{5702783B-9B23-2B88-871D-C0424AD03F5A}"/>
              </a:ext>
            </a:extLst>
          </p:cNvPr>
          <p:cNvSpPr>
            <a:spLocks noGrp="1"/>
          </p:cNvSpPr>
          <p:nvPr>
            <p:ph sz="half" idx="1"/>
          </p:nvPr>
        </p:nvSpPr>
        <p:spPr/>
        <p:txBody>
          <a:bodyPr>
            <a:normAutofit/>
          </a:bodyPr>
          <a:lstStyle/>
          <a:p>
            <a:r>
              <a:rPr lang="fi-FI" sz="2000" dirty="0"/>
              <a:t>Hankkeen alkaessa asiakkuuden </a:t>
            </a:r>
            <a:r>
              <a:rPr lang="fi-FI" sz="2000" dirty="0" err="1"/>
              <a:t>tavoitekestoksi</a:t>
            </a:r>
            <a:r>
              <a:rPr lang="fi-FI" sz="2000" dirty="0"/>
              <a:t> määriteltiin </a:t>
            </a:r>
            <a:r>
              <a:rPr lang="fi-FI" sz="2000" dirty="0" err="1"/>
              <a:t>max</a:t>
            </a:r>
            <a:r>
              <a:rPr lang="fi-FI" sz="2000" dirty="0"/>
              <a:t> 9kk pituinen ohjaussuhde. Käytännön työ osoitti tavoiteajan isolle osalle asiakkaista mahdottomaksi.  Kohderyhmän todettiin hyötyvän pidemmistä ohjaussuhteista.</a:t>
            </a:r>
          </a:p>
          <a:p>
            <a:r>
              <a:rPr lang="fi-FI" sz="2000" dirty="0"/>
              <a:t>Asiakassuhteen venyessä yli tavoiteajan, oli tärkeää tiedostaa venymisen syy. Usein venyminen ei ollut yksin hankkeessa tehtävästä työstä kiinni, vaan esim. sosiaali- ja terveydenhuollon palvelujen </a:t>
            </a:r>
            <a:r>
              <a:rPr lang="fi-FI" sz="2000"/>
              <a:t>ruuhkautuminen näkyi </a:t>
            </a:r>
            <a:r>
              <a:rPr lang="fi-FI" sz="2000" dirty="0"/>
              <a:t>asiakassuhteiden kestossa.</a:t>
            </a:r>
          </a:p>
          <a:p>
            <a:endParaRPr lang="fi-FI" sz="2000" dirty="0"/>
          </a:p>
        </p:txBody>
      </p:sp>
      <p:sp>
        <p:nvSpPr>
          <p:cNvPr id="6" name="Sisällön paikkamerkki 2">
            <a:extLst>
              <a:ext uri="{FF2B5EF4-FFF2-40B4-BE49-F238E27FC236}">
                <a16:creationId xmlns:a16="http://schemas.microsoft.com/office/drawing/2014/main" id="{D054829F-3FAE-4DEE-8435-2E28B6B3380E}"/>
              </a:ext>
            </a:extLst>
          </p:cNvPr>
          <p:cNvSpPr txBox="1">
            <a:spLocks/>
          </p:cNvSpPr>
          <p:nvPr/>
        </p:nvSpPr>
        <p:spPr>
          <a:xfrm>
            <a:off x="6172202" y="2165683"/>
            <a:ext cx="5006788" cy="37594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000" dirty="0">
              <a:latin typeface="Jost Light"/>
            </a:endParaRPr>
          </a:p>
        </p:txBody>
      </p:sp>
      <p:sp>
        <p:nvSpPr>
          <p:cNvPr id="8" name="Sisällön paikkamerkki 4">
            <a:extLst>
              <a:ext uri="{FF2B5EF4-FFF2-40B4-BE49-F238E27FC236}">
                <a16:creationId xmlns:a16="http://schemas.microsoft.com/office/drawing/2014/main" id="{1171CAD8-D5A6-4FCB-9E32-D163920E037A}"/>
              </a:ext>
            </a:extLst>
          </p:cNvPr>
          <p:cNvSpPr txBox="1">
            <a:spLocks/>
          </p:cNvSpPr>
          <p:nvPr/>
        </p:nvSpPr>
        <p:spPr>
          <a:xfrm>
            <a:off x="6096000" y="2165683"/>
            <a:ext cx="5181600" cy="3573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t>Lyhimmät asiakassuhteet (2-4kk) ovat hankkeessa liittyneet pääsääntöisesti tarkasti rajattuihin koulutuksiin ja ryhmätoimintoihin.</a:t>
            </a:r>
          </a:p>
          <a:p>
            <a:r>
              <a:rPr lang="fi-FI" sz="2000" dirty="0"/>
              <a:t>Pisimmät asiakassuhteet ovat marraskuussa 2024 olleet 10 kk; 19 kk.</a:t>
            </a:r>
          </a:p>
          <a:p>
            <a:r>
              <a:rPr lang="fi-FI" sz="2000" dirty="0"/>
              <a:t>Keskiarvo asiakassuhteen kestosta marraskuussa 2024 on 4 kk; 8,5 kk.</a:t>
            </a:r>
          </a:p>
        </p:txBody>
      </p:sp>
    </p:spTree>
    <p:extLst>
      <p:ext uri="{BB962C8B-B14F-4D97-AF65-F5344CB8AC3E}">
        <p14:creationId xmlns:p14="http://schemas.microsoft.com/office/powerpoint/2010/main" val="647867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solidFill>
                  <a:srgbClr val="208736"/>
                </a:solidFill>
              </a:rPr>
              <a:t>päättäminen</a:t>
            </a:r>
          </a:p>
        </p:txBody>
      </p:sp>
      <p:sp>
        <p:nvSpPr>
          <p:cNvPr id="3" name="Sisällön paikkamerkki 2">
            <a:extLst>
              <a:ext uri="{FF2B5EF4-FFF2-40B4-BE49-F238E27FC236}">
                <a16:creationId xmlns:a16="http://schemas.microsoft.com/office/drawing/2014/main" id="{B5966C5D-60AA-72F3-70FD-C3D1D68B91FA}"/>
              </a:ext>
            </a:extLst>
          </p:cNvPr>
          <p:cNvSpPr>
            <a:spLocks noGrp="1"/>
          </p:cNvSpPr>
          <p:nvPr>
            <p:ph sz="half" idx="1"/>
          </p:nvPr>
        </p:nvSpPr>
        <p:spPr>
          <a:xfrm>
            <a:off x="874058" y="2338701"/>
            <a:ext cx="5006788" cy="3573380"/>
          </a:xfrm>
        </p:spPr>
        <p:txBody>
          <a:bodyPr>
            <a:noAutofit/>
          </a:bodyPr>
          <a:lstStyle/>
          <a:p>
            <a:r>
              <a:rPr lang="fi-FI" sz="2000" dirty="0"/>
              <a:t>Asiakkuuden päättyminen oli aina tapauskohtaista ja päätöksen lopettamisesta teki asiakas. Ajallinen jousto asiakassuhteen loppupäässä antoi mahdollisuuden olla pakottamatta asiakasta lopetuspäätökseen.</a:t>
            </a:r>
          </a:p>
          <a:p>
            <a:r>
              <a:rPr lang="fi-FI" sz="2000" dirty="0"/>
              <a:t>Joskus asiakassuhde päättyi nopeasti kasvotusten tai viesteillä käytyyn lopetuskeskusteluun. Toisinaan päättäminen oli hidas prosessi ja sitä työstettiin useissa tapaamisissa. </a:t>
            </a:r>
          </a:p>
        </p:txBody>
      </p:sp>
      <p:sp>
        <p:nvSpPr>
          <p:cNvPr id="7" name="Sisällön paikkamerkki 2">
            <a:extLst>
              <a:ext uri="{FF2B5EF4-FFF2-40B4-BE49-F238E27FC236}">
                <a16:creationId xmlns:a16="http://schemas.microsoft.com/office/drawing/2014/main" id="{6BC4F5B3-75FC-4C16-B455-B567ED567743}"/>
              </a:ext>
            </a:extLst>
          </p:cNvPr>
          <p:cNvSpPr txBox="1">
            <a:spLocks/>
          </p:cNvSpPr>
          <p:nvPr/>
        </p:nvSpPr>
        <p:spPr>
          <a:xfrm>
            <a:off x="6311156" y="2296142"/>
            <a:ext cx="5006788" cy="3573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000" dirty="0"/>
          </a:p>
        </p:txBody>
      </p:sp>
      <p:sp>
        <p:nvSpPr>
          <p:cNvPr id="6" name="Sisällön paikkamerkki 2">
            <a:extLst>
              <a:ext uri="{FF2B5EF4-FFF2-40B4-BE49-F238E27FC236}">
                <a16:creationId xmlns:a16="http://schemas.microsoft.com/office/drawing/2014/main" id="{130FB895-AD67-4BC1-BD75-4F6346B88FFD}"/>
              </a:ext>
            </a:extLst>
          </p:cNvPr>
          <p:cNvSpPr txBox="1">
            <a:spLocks/>
          </p:cNvSpPr>
          <p:nvPr/>
        </p:nvSpPr>
        <p:spPr>
          <a:xfrm>
            <a:off x="5911516" y="2296142"/>
            <a:ext cx="5006788" cy="3573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t>Asiakassuhteen päättyessä keskusteltiin miten hanke on asiakasta auttanut, miten asiat ovat edenneet ja miten asiakas menee nykyhetkestä eteenpäin. Työntekijän tavoitteena oli antaa hyvää palautetta asiakkaalle hänen tilanteestaan ja yhdessä kuljetusta matkasta. </a:t>
            </a:r>
          </a:p>
          <a:p>
            <a:r>
              <a:rPr lang="fi-FI" sz="2000" dirty="0">
                <a:latin typeface="Jost Light"/>
              </a:rPr>
              <a:t>Valon työntekijä pilotoi hankkeessa palveluverkostokoostetta, johon kirjoitetaan asiakkaalle hänen palveluverkostossaan olevien tahojen nimet, yhteystiedot ja missä asiassa taho asiakasta auttaa. </a:t>
            </a:r>
          </a:p>
        </p:txBody>
      </p:sp>
    </p:spTree>
    <p:extLst>
      <p:ext uri="{BB962C8B-B14F-4D97-AF65-F5344CB8AC3E}">
        <p14:creationId xmlns:p14="http://schemas.microsoft.com/office/powerpoint/2010/main" val="1687252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solidFill>
                  <a:srgbClr val="208736"/>
                </a:solidFill>
              </a:rPr>
              <a:t>päättäminen</a:t>
            </a:r>
          </a:p>
        </p:txBody>
      </p:sp>
      <p:sp>
        <p:nvSpPr>
          <p:cNvPr id="3" name="Sisällön paikkamerkki 2">
            <a:extLst>
              <a:ext uri="{FF2B5EF4-FFF2-40B4-BE49-F238E27FC236}">
                <a16:creationId xmlns:a16="http://schemas.microsoft.com/office/drawing/2014/main" id="{B5966C5D-60AA-72F3-70FD-C3D1D68B91FA}"/>
              </a:ext>
            </a:extLst>
          </p:cNvPr>
          <p:cNvSpPr>
            <a:spLocks noGrp="1"/>
          </p:cNvSpPr>
          <p:nvPr>
            <p:ph sz="half" idx="1"/>
          </p:nvPr>
        </p:nvSpPr>
        <p:spPr>
          <a:xfrm>
            <a:off x="874058" y="2338701"/>
            <a:ext cx="5006788" cy="3573380"/>
          </a:xfrm>
        </p:spPr>
        <p:txBody>
          <a:bodyPr vert="horz" lIns="91440" tIns="45720" rIns="91440" bIns="45720" rtlCol="0" anchor="t">
            <a:normAutofit/>
          </a:bodyPr>
          <a:lstStyle/>
          <a:p>
            <a:r>
              <a:rPr lang="fi-FI" sz="2000" dirty="0"/>
              <a:t>Syitä päättämiseen oli monia. </a:t>
            </a:r>
            <a:br>
              <a:rPr lang="fi-FI" sz="2000" dirty="0"/>
            </a:br>
            <a:r>
              <a:rPr lang="fi-FI" sz="2000" dirty="0"/>
              <a:t>Työntekijä saattoi huomata asiakkaan etenevän suunnitelmissaan itsenäisesti ja asiakkuus tuli päätökseen ns. luonnollisesti opiskelujen, työkokeilun tai muun toimenpiteen siivittämänä. </a:t>
            </a:r>
            <a:br>
              <a:rPr lang="fi-FI" sz="2000" dirty="0"/>
            </a:br>
            <a:r>
              <a:rPr lang="fi-FI" sz="2000" dirty="0"/>
              <a:t>Asiakas saattoi työllistyä tai aloittaa yritystoiminnan</a:t>
            </a:r>
            <a:br>
              <a:rPr lang="fi-FI" sz="2000" dirty="0"/>
            </a:br>
            <a:r>
              <a:rPr lang="fi-FI" sz="2000" dirty="0"/>
              <a:t>Asiakas saattoi muuttaa pois maakunnasta. </a:t>
            </a:r>
            <a:br>
              <a:rPr lang="fi-FI" sz="2000" dirty="0"/>
            </a:br>
            <a:r>
              <a:rPr lang="fi-FI" sz="2000" dirty="0"/>
              <a:t>Asiakas saattoi olla sitoutumatta ohjaukseen. </a:t>
            </a:r>
          </a:p>
        </p:txBody>
      </p:sp>
      <p:sp>
        <p:nvSpPr>
          <p:cNvPr id="7" name="Sisällön paikkamerkki 2">
            <a:extLst>
              <a:ext uri="{FF2B5EF4-FFF2-40B4-BE49-F238E27FC236}">
                <a16:creationId xmlns:a16="http://schemas.microsoft.com/office/drawing/2014/main" id="{6BC4F5B3-75FC-4C16-B455-B567ED567743}"/>
              </a:ext>
            </a:extLst>
          </p:cNvPr>
          <p:cNvSpPr txBox="1">
            <a:spLocks/>
          </p:cNvSpPr>
          <p:nvPr/>
        </p:nvSpPr>
        <p:spPr>
          <a:xfrm>
            <a:off x="6311156" y="2296142"/>
            <a:ext cx="5006788" cy="3573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t>Ns. hankkeen jälkihuoltoa eli sitä, että uloskirjattu on uudelleen yhteydessä, on ollut vain vähän. Tämä todennäköisesti siksi, että hankkeen asiakassuhteet olivat pitkä ja tarvittaessa sisälsivät taukoja. </a:t>
            </a:r>
          </a:p>
        </p:txBody>
      </p:sp>
    </p:spTree>
    <p:extLst>
      <p:ext uri="{BB962C8B-B14F-4D97-AF65-F5344CB8AC3E}">
        <p14:creationId xmlns:p14="http://schemas.microsoft.com/office/powerpoint/2010/main" val="1856847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solidFill>
                  <a:srgbClr val="208736"/>
                </a:solidFill>
              </a:rPr>
              <a:t>Asiakkaiden </a:t>
            </a:r>
            <a:r>
              <a:rPr lang="fi-FI" dirty="0" err="1">
                <a:solidFill>
                  <a:srgbClr val="208736"/>
                </a:solidFill>
              </a:rPr>
              <a:t>jatkopolut</a:t>
            </a:r>
            <a:endParaRPr lang="fi-FI" dirty="0">
              <a:solidFill>
                <a:srgbClr val="208736"/>
              </a:solidFill>
            </a:endParaRPr>
          </a:p>
        </p:txBody>
      </p:sp>
      <p:sp>
        <p:nvSpPr>
          <p:cNvPr id="3" name="Sisällön paikkamerkki 2">
            <a:extLst>
              <a:ext uri="{FF2B5EF4-FFF2-40B4-BE49-F238E27FC236}">
                <a16:creationId xmlns:a16="http://schemas.microsoft.com/office/drawing/2014/main" id="{B5966C5D-60AA-72F3-70FD-C3D1D68B91FA}"/>
              </a:ext>
            </a:extLst>
          </p:cNvPr>
          <p:cNvSpPr>
            <a:spLocks noGrp="1"/>
          </p:cNvSpPr>
          <p:nvPr>
            <p:ph sz="half" idx="1"/>
          </p:nvPr>
        </p:nvSpPr>
        <p:spPr>
          <a:xfrm>
            <a:off x="874058" y="2338701"/>
            <a:ext cx="5006788" cy="3573380"/>
          </a:xfrm>
        </p:spPr>
        <p:txBody>
          <a:bodyPr>
            <a:normAutofit/>
          </a:bodyPr>
          <a:lstStyle/>
          <a:p>
            <a:r>
              <a:rPr lang="fi-FI" sz="2000" dirty="0"/>
              <a:t>Ne asiakkaat, jotka tavoittelivat opiskelua pääsivät alkuun nopeammin ja helpommin, kuin työelämään pääsyä tavoitelleet. </a:t>
            </a:r>
          </a:p>
          <a:p>
            <a:r>
              <a:rPr lang="fi-FI" sz="2000" dirty="0"/>
              <a:t>Osa asiakkaista on edennyt hankkeen asiakkaina ollessaan, mutta </a:t>
            </a:r>
            <a:r>
              <a:rPr lang="fi-FI" sz="2000" dirty="0" err="1"/>
              <a:t>EURAn</a:t>
            </a:r>
            <a:r>
              <a:rPr lang="fi-FI" sz="2000" dirty="0"/>
              <a:t> tilasto ei näytä etenemistä. Tämä siksi, että EURA-järjestelmä ei tilastoi, kuin neljä erilaista etenemistapahtumaa.</a:t>
            </a:r>
          </a:p>
          <a:p>
            <a:endParaRPr lang="fi-FI" sz="2000" dirty="0"/>
          </a:p>
        </p:txBody>
      </p:sp>
      <p:sp>
        <p:nvSpPr>
          <p:cNvPr id="7" name="Sisällön paikkamerkki 2">
            <a:extLst>
              <a:ext uri="{FF2B5EF4-FFF2-40B4-BE49-F238E27FC236}">
                <a16:creationId xmlns:a16="http://schemas.microsoft.com/office/drawing/2014/main" id="{6BC4F5B3-75FC-4C16-B455-B567ED567743}"/>
              </a:ext>
            </a:extLst>
          </p:cNvPr>
          <p:cNvSpPr txBox="1">
            <a:spLocks/>
          </p:cNvSpPr>
          <p:nvPr/>
        </p:nvSpPr>
        <p:spPr>
          <a:xfrm>
            <a:off x="6311156" y="2296142"/>
            <a:ext cx="5006788" cy="3573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t>Hankkeen asiakkaat ovat edenneet:</a:t>
            </a:r>
          </a:p>
          <a:p>
            <a:pPr lvl="1"/>
            <a:r>
              <a:rPr lang="fi-FI" sz="1600" dirty="0"/>
              <a:t>Eniten opiskeluihin ja osaamisen kerryttämiseen</a:t>
            </a:r>
          </a:p>
          <a:p>
            <a:pPr lvl="1"/>
            <a:r>
              <a:rPr lang="fi-FI" sz="1600" dirty="0"/>
              <a:t>Kuntoutuksellisiin palveluihin</a:t>
            </a:r>
          </a:p>
          <a:p>
            <a:pPr lvl="1"/>
            <a:r>
              <a:rPr lang="fi-FI" sz="1600" dirty="0"/>
              <a:t>Työkokeiluihin siten, että jokin jatko on jo tiedossa</a:t>
            </a:r>
          </a:p>
          <a:p>
            <a:pPr lvl="1"/>
            <a:r>
              <a:rPr lang="fi-FI" sz="1600" dirty="0"/>
              <a:t>Palkka- tai palkkatukitöihin</a:t>
            </a:r>
          </a:p>
        </p:txBody>
      </p:sp>
    </p:spTree>
    <p:extLst>
      <p:ext uri="{BB962C8B-B14F-4D97-AF65-F5344CB8AC3E}">
        <p14:creationId xmlns:p14="http://schemas.microsoft.com/office/powerpoint/2010/main" val="3102095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DE444F-2AAE-DD32-74C5-56D32AC48725}"/>
              </a:ext>
            </a:extLst>
          </p:cNvPr>
          <p:cNvSpPr>
            <a:spLocks noGrp="1"/>
          </p:cNvSpPr>
          <p:nvPr>
            <p:ph type="title"/>
          </p:nvPr>
        </p:nvSpPr>
        <p:spPr>
          <a:xfrm>
            <a:off x="1114018" y="2704752"/>
            <a:ext cx="9963962" cy="1005710"/>
          </a:xfrm>
        </p:spPr>
        <p:txBody>
          <a:bodyPr>
            <a:normAutofit/>
          </a:bodyPr>
          <a:lstStyle/>
          <a:p>
            <a:r>
              <a:rPr lang="fi-FI" dirty="0"/>
              <a:t>menetelmät</a:t>
            </a:r>
          </a:p>
        </p:txBody>
      </p:sp>
      <p:sp>
        <p:nvSpPr>
          <p:cNvPr id="3" name="Sisällön paikkamerkki 2">
            <a:extLst>
              <a:ext uri="{FF2B5EF4-FFF2-40B4-BE49-F238E27FC236}">
                <a16:creationId xmlns:a16="http://schemas.microsoft.com/office/drawing/2014/main" id="{D5E13129-09F3-4E68-81A9-ABB038FBBA99}"/>
              </a:ext>
            </a:extLst>
          </p:cNvPr>
          <p:cNvSpPr txBox="1">
            <a:spLocks/>
          </p:cNvSpPr>
          <p:nvPr/>
        </p:nvSpPr>
        <p:spPr>
          <a:xfrm>
            <a:off x="2714142" y="3650393"/>
            <a:ext cx="6763715" cy="10057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i-FI" dirty="0">
              <a:solidFill>
                <a:schemeClr val="bg1"/>
              </a:solidFill>
            </a:endParaRPr>
          </a:p>
        </p:txBody>
      </p:sp>
    </p:spTree>
    <p:extLst>
      <p:ext uri="{BB962C8B-B14F-4D97-AF65-F5344CB8AC3E}">
        <p14:creationId xmlns:p14="http://schemas.microsoft.com/office/powerpoint/2010/main" val="17661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t>työskentelymenetelmiä</a:t>
            </a:r>
            <a:endParaRPr lang="fi-FI" dirty="0">
              <a:solidFill>
                <a:srgbClr val="208736"/>
              </a:solidFill>
            </a:endParaRPr>
          </a:p>
        </p:txBody>
      </p:sp>
      <p:sp>
        <p:nvSpPr>
          <p:cNvPr id="5" name="Sisällön paikkamerkki 4">
            <a:extLst>
              <a:ext uri="{FF2B5EF4-FFF2-40B4-BE49-F238E27FC236}">
                <a16:creationId xmlns:a16="http://schemas.microsoft.com/office/drawing/2014/main" id="{EC6256EE-F010-491B-8BFE-24A348EC60C5}"/>
              </a:ext>
            </a:extLst>
          </p:cNvPr>
          <p:cNvSpPr>
            <a:spLocks noGrp="1"/>
          </p:cNvSpPr>
          <p:nvPr>
            <p:ph sz="half" idx="2"/>
          </p:nvPr>
        </p:nvSpPr>
        <p:spPr>
          <a:xfrm>
            <a:off x="6280486" y="2296142"/>
            <a:ext cx="5181600" cy="3573380"/>
          </a:xfrm>
        </p:spPr>
        <p:txBody>
          <a:bodyPr>
            <a:normAutofit/>
          </a:bodyPr>
          <a:lstStyle/>
          <a:p>
            <a:r>
              <a:rPr lang="fi-FI" sz="2000" dirty="0"/>
              <a:t>Mielikuvatyöskentely</a:t>
            </a:r>
            <a:br>
              <a:rPr lang="fi-FI" sz="2000" dirty="0"/>
            </a:br>
            <a:r>
              <a:rPr lang="fi-FI" sz="2000" dirty="0"/>
              <a:t>Rentoutusharjoitukset</a:t>
            </a:r>
            <a:br>
              <a:rPr lang="fi-FI" sz="2000" dirty="0"/>
            </a:br>
            <a:r>
              <a:rPr lang="fi-FI" sz="2000" dirty="0" err="1"/>
              <a:t>Arvotyöskentely</a:t>
            </a:r>
            <a:r>
              <a:rPr lang="fi-FI" sz="2000" dirty="0"/>
              <a:t> </a:t>
            </a:r>
            <a:br>
              <a:rPr lang="fi-FI" sz="2000" dirty="0"/>
            </a:br>
            <a:r>
              <a:rPr lang="fi-FI" sz="2000" dirty="0"/>
              <a:t>Ratkaisukeskeisyyden menetelmät</a:t>
            </a:r>
            <a:br>
              <a:rPr lang="fi-FI" sz="2000" dirty="0"/>
            </a:br>
            <a:r>
              <a:rPr lang="fi-FI" sz="2000" dirty="0"/>
              <a:t>Humanistisen psykologian menetelmät</a:t>
            </a:r>
            <a:br>
              <a:rPr lang="fi-FI" sz="2000" dirty="0"/>
            </a:br>
            <a:r>
              <a:rPr lang="fi-FI" sz="2000" dirty="0"/>
              <a:t>Toiminnalliset menetelmät</a:t>
            </a:r>
            <a:br>
              <a:rPr lang="fi-FI" sz="2000" dirty="0"/>
            </a:br>
            <a:r>
              <a:rPr lang="fi-FI" sz="2000" dirty="0"/>
              <a:t>Kortit </a:t>
            </a:r>
            <a:br>
              <a:rPr lang="fi-FI" sz="2000" dirty="0"/>
            </a:br>
            <a:r>
              <a:rPr lang="fi-FI" sz="2000" dirty="0"/>
              <a:t>Lomakkeet ja kartoitukset</a:t>
            </a:r>
            <a:br>
              <a:rPr lang="fi-FI" sz="2000" dirty="0"/>
            </a:br>
            <a:r>
              <a:rPr lang="fi-FI" sz="2000" dirty="0"/>
              <a:t>Sanastot, kysymykset ja taulukot</a:t>
            </a:r>
          </a:p>
          <a:p>
            <a:endParaRPr lang="fi-FI" sz="2000" dirty="0"/>
          </a:p>
        </p:txBody>
      </p:sp>
      <p:sp>
        <p:nvSpPr>
          <p:cNvPr id="6" name="Sisällön paikkamerkki 3">
            <a:extLst>
              <a:ext uri="{FF2B5EF4-FFF2-40B4-BE49-F238E27FC236}">
                <a16:creationId xmlns:a16="http://schemas.microsoft.com/office/drawing/2014/main" id="{4F9C8A7D-F41F-4E8E-8692-14266EB10CF6}"/>
              </a:ext>
            </a:extLst>
          </p:cNvPr>
          <p:cNvSpPr txBox="1">
            <a:spLocks/>
          </p:cNvSpPr>
          <p:nvPr/>
        </p:nvSpPr>
        <p:spPr>
          <a:xfrm>
            <a:off x="904728" y="2296142"/>
            <a:ext cx="5006788" cy="3573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t>Keskustelu</a:t>
            </a:r>
            <a:br>
              <a:rPr lang="fi-FI" sz="2000"/>
            </a:br>
            <a:r>
              <a:rPr lang="fi-FI" sz="2000"/>
              <a:t>Haastattelu</a:t>
            </a:r>
            <a:br>
              <a:rPr lang="fi-FI" sz="2000" dirty="0"/>
            </a:br>
            <a:r>
              <a:rPr lang="fi-FI" sz="2000" dirty="0"/>
              <a:t>Tutustumiskäynnit</a:t>
            </a:r>
            <a:br>
              <a:rPr lang="fi-FI" sz="2000" dirty="0"/>
            </a:br>
            <a:r>
              <a:rPr lang="fi-FI" sz="2000" dirty="0"/>
              <a:t>Tuki virallisten asioiden hoitamiseen</a:t>
            </a:r>
            <a:br>
              <a:rPr lang="fi-FI" sz="2000" dirty="0"/>
            </a:br>
            <a:r>
              <a:rPr lang="fi-FI" sz="2000" dirty="0"/>
              <a:t>Tuki arjen asioiden hoitamiseen</a:t>
            </a:r>
            <a:br>
              <a:rPr lang="fi-FI" sz="2000" dirty="0"/>
            </a:br>
            <a:r>
              <a:rPr lang="fi-FI" sz="2000" dirty="0"/>
              <a:t>Palveluohjaus</a:t>
            </a:r>
            <a:br>
              <a:rPr lang="fi-FI" sz="2000" dirty="0"/>
            </a:br>
            <a:r>
              <a:rPr lang="fi-FI" sz="2000" dirty="0"/>
              <a:t>Verkostoyhteistyö</a:t>
            </a:r>
            <a:br>
              <a:rPr lang="fi-FI" sz="2000" dirty="0"/>
            </a:br>
            <a:r>
              <a:rPr lang="fi-FI" sz="2000" dirty="0"/>
              <a:t>Opiskeluun hakeutumisessa ja opiskelutehtävissä avustaminen</a:t>
            </a:r>
            <a:br>
              <a:rPr lang="fi-FI" sz="2000" dirty="0"/>
            </a:br>
            <a:r>
              <a:rPr lang="fi-FI" sz="2000" dirty="0"/>
              <a:t>Työ-, työkokeilu- ja koulutuskokeilupaikkojen etsiminen</a:t>
            </a:r>
            <a:br>
              <a:rPr lang="fi-FI" sz="2000" dirty="0"/>
            </a:br>
            <a:br>
              <a:rPr lang="fi-FI" sz="2000" dirty="0"/>
            </a:br>
            <a:endParaRPr lang="fi-FI" sz="1200" dirty="0"/>
          </a:p>
        </p:txBody>
      </p:sp>
    </p:spTree>
    <p:extLst>
      <p:ext uri="{BB962C8B-B14F-4D97-AF65-F5344CB8AC3E}">
        <p14:creationId xmlns:p14="http://schemas.microsoft.com/office/powerpoint/2010/main" val="129146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t>Ikä ja sukupuoli</a:t>
            </a:r>
            <a:endParaRPr lang="fi-FI" dirty="0">
              <a:solidFill>
                <a:srgbClr val="208736"/>
              </a:solidFill>
            </a:endParaRPr>
          </a:p>
        </p:txBody>
      </p:sp>
      <p:sp>
        <p:nvSpPr>
          <p:cNvPr id="3" name="Sisällön paikkamerkki 2">
            <a:extLst>
              <a:ext uri="{FF2B5EF4-FFF2-40B4-BE49-F238E27FC236}">
                <a16:creationId xmlns:a16="http://schemas.microsoft.com/office/drawing/2014/main" id="{B5966C5D-60AA-72F3-70FD-C3D1D68B91FA}"/>
              </a:ext>
            </a:extLst>
          </p:cNvPr>
          <p:cNvSpPr>
            <a:spLocks noGrp="1"/>
          </p:cNvSpPr>
          <p:nvPr>
            <p:ph sz="half" idx="1"/>
          </p:nvPr>
        </p:nvSpPr>
        <p:spPr>
          <a:xfrm>
            <a:off x="874058" y="2338701"/>
            <a:ext cx="5006788" cy="3573380"/>
          </a:xfrm>
        </p:spPr>
        <p:txBody>
          <a:bodyPr vert="horz" lIns="91440" tIns="45720" rIns="91440" bIns="45720" rtlCol="0" anchor="t">
            <a:normAutofit/>
          </a:bodyPr>
          <a:lstStyle/>
          <a:p>
            <a:pPr>
              <a:lnSpc>
                <a:spcPct val="120000"/>
              </a:lnSpc>
            </a:pPr>
            <a:r>
              <a:rPr lang="fi-FI" sz="2000" dirty="0"/>
              <a:t>Asiakkaat 18-64-vuotiaita.</a:t>
            </a:r>
          </a:p>
          <a:p>
            <a:pPr>
              <a:lnSpc>
                <a:spcPct val="120000"/>
              </a:lnSpc>
            </a:pPr>
            <a:r>
              <a:rPr lang="fi-FI" sz="2000" dirty="0">
                <a:latin typeface="Jost Light"/>
              </a:rPr>
              <a:t>Suurin osa asiakkaista on alle 30-vuotiaita.</a:t>
            </a:r>
          </a:p>
          <a:p>
            <a:pPr>
              <a:lnSpc>
                <a:spcPct val="120000"/>
              </a:lnSpc>
            </a:pPr>
            <a:endParaRPr lang="fi-FI" sz="2000" dirty="0">
              <a:latin typeface="Jost Light"/>
            </a:endParaRPr>
          </a:p>
          <a:p>
            <a:pPr>
              <a:lnSpc>
                <a:spcPct val="120000"/>
              </a:lnSpc>
            </a:pPr>
            <a:r>
              <a:rPr lang="fi-FI" sz="2000" dirty="0">
                <a:latin typeface="Jost Light"/>
              </a:rPr>
              <a:t>Keskimäärin puolet asiakkaista miehiä.</a:t>
            </a:r>
          </a:p>
        </p:txBody>
      </p:sp>
    </p:spTree>
    <p:extLst>
      <p:ext uri="{BB962C8B-B14F-4D97-AF65-F5344CB8AC3E}">
        <p14:creationId xmlns:p14="http://schemas.microsoft.com/office/powerpoint/2010/main" val="2876017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err="1"/>
              <a:t>lomakkeiTa</a:t>
            </a:r>
            <a:r>
              <a:rPr lang="fi-FI" dirty="0"/>
              <a:t> ym.</a:t>
            </a:r>
            <a:endParaRPr lang="fi-FI" dirty="0">
              <a:solidFill>
                <a:srgbClr val="208736"/>
              </a:solidFill>
            </a:endParaRPr>
          </a:p>
        </p:txBody>
      </p:sp>
      <p:sp>
        <p:nvSpPr>
          <p:cNvPr id="3" name="Sisällön paikkamerkki 2">
            <a:extLst>
              <a:ext uri="{FF2B5EF4-FFF2-40B4-BE49-F238E27FC236}">
                <a16:creationId xmlns:a16="http://schemas.microsoft.com/office/drawing/2014/main" id="{B5966C5D-60AA-72F3-70FD-C3D1D68B91FA}"/>
              </a:ext>
            </a:extLst>
          </p:cNvPr>
          <p:cNvSpPr>
            <a:spLocks noGrp="1"/>
          </p:cNvSpPr>
          <p:nvPr>
            <p:ph sz="half" idx="1"/>
          </p:nvPr>
        </p:nvSpPr>
        <p:spPr>
          <a:xfrm>
            <a:off x="874058" y="2338701"/>
            <a:ext cx="5006788" cy="3573380"/>
          </a:xfrm>
        </p:spPr>
        <p:txBody>
          <a:bodyPr>
            <a:noAutofit/>
          </a:bodyPr>
          <a:lstStyle/>
          <a:p>
            <a:r>
              <a:rPr lang="fi-FI" sz="2000" dirty="0"/>
              <a:t>3XD10-kyselylomake (Onni-valmennuksessa kehitetty lomake)</a:t>
            </a:r>
            <a:br>
              <a:rPr lang="fi-FI" sz="2000" dirty="0"/>
            </a:br>
            <a:r>
              <a:rPr lang="fi-FI" sz="2000" dirty="0"/>
              <a:t>IPS-</a:t>
            </a:r>
            <a:r>
              <a:rPr lang="fi-FI" sz="2000" dirty="0" err="1"/>
              <a:t>lomakkeisto</a:t>
            </a:r>
            <a:br>
              <a:rPr lang="fi-FI" sz="2000" dirty="0"/>
            </a:br>
            <a:r>
              <a:rPr lang="fi-FI" sz="2000" dirty="0"/>
              <a:t>Hankkeen oma alkukartoituslomake</a:t>
            </a:r>
            <a:br>
              <a:rPr lang="fi-FI" sz="2000" dirty="0"/>
            </a:br>
            <a:br>
              <a:rPr lang="fi-FI" sz="2000" dirty="0"/>
            </a:br>
            <a:r>
              <a:rPr lang="fi-FI" sz="2000" dirty="0"/>
              <a:t>Osaamiskartoituksia</a:t>
            </a:r>
            <a:br>
              <a:rPr lang="fi-FI" sz="2000" dirty="0"/>
            </a:br>
            <a:r>
              <a:rPr lang="fi-FI" sz="2000" dirty="0"/>
              <a:t>Ammattitaidon kartoituksia</a:t>
            </a:r>
          </a:p>
        </p:txBody>
      </p:sp>
      <p:sp>
        <p:nvSpPr>
          <p:cNvPr id="5" name="Sisällön paikkamerkki 4">
            <a:extLst>
              <a:ext uri="{FF2B5EF4-FFF2-40B4-BE49-F238E27FC236}">
                <a16:creationId xmlns:a16="http://schemas.microsoft.com/office/drawing/2014/main" id="{EC6256EE-F010-491B-8BFE-24A348EC60C5}"/>
              </a:ext>
            </a:extLst>
          </p:cNvPr>
          <p:cNvSpPr>
            <a:spLocks noGrp="1"/>
          </p:cNvSpPr>
          <p:nvPr>
            <p:ph sz="half" idx="2"/>
          </p:nvPr>
        </p:nvSpPr>
        <p:spPr>
          <a:xfrm>
            <a:off x="6311156" y="2338701"/>
            <a:ext cx="5181600" cy="3573380"/>
          </a:xfrm>
        </p:spPr>
        <p:txBody>
          <a:bodyPr>
            <a:normAutofit/>
          </a:bodyPr>
          <a:lstStyle/>
          <a:p>
            <a:r>
              <a:rPr lang="fi-FI" sz="2000" dirty="0"/>
              <a:t>viacharacter.org -sanastot</a:t>
            </a:r>
            <a:br>
              <a:rPr lang="fi-FI" sz="2000" dirty="0"/>
            </a:br>
            <a:r>
              <a:rPr lang="fi-FI" sz="2000" dirty="0"/>
              <a:t>Oivalla osaamistasi -kysymykset (</a:t>
            </a:r>
            <a:r>
              <a:rPr lang="fi-FI" sz="2000" dirty="0" err="1"/>
              <a:t>jotpa</a:t>
            </a:r>
            <a:r>
              <a:rPr lang="fi-FI" sz="2000" dirty="0"/>
              <a:t>-hanke)</a:t>
            </a:r>
            <a:br>
              <a:rPr lang="fi-FI" sz="2000" dirty="0"/>
            </a:br>
            <a:r>
              <a:rPr lang="fi-FI" sz="2000" dirty="0" err="1"/>
              <a:t>Kanban</a:t>
            </a:r>
            <a:r>
              <a:rPr lang="fi-FI" sz="2000" dirty="0"/>
              <a:t>-taulukko arjenhallintaan</a:t>
            </a:r>
          </a:p>
          <a:p>
            <a:r>
              <a:rPr lang="fi-FI" sz="2000" dirty="0"/>
              <a:t>Luotettava työntekijä -palvelu</a:t>
            </a:r>
            <a:br>
              <a:rPr lang="fi-FI" sz="2000" dirty="0"/>
            </a:br>
            <a:r>
              <a:rPr lang="fi-FI" sz="2000" dirty="0" err="1"/>
              <a:t>ForeAmmatti</a:t>
            </a:r>
            <a:br>
              <a:rPr lang="fi-FI" sz="2000" dirty="0"/>
            </a:br>
            <a:r>
              <a:rPr lang="fi-FI" sz="2000" dirty="0"/>
              <a:t>Ruori</a:t>
            </a:r>
          </a:p>
        </p:txBody>
      </p:sp>
    </p:spTree>
    <p:extLst>
      <p:ext uri="{BB962C8B-B14F-4D97-AF65-F5344CB8AC3E}">
        <p14:creationId xmlns:p14="http://schemas.microsoft.com/office/powerpoint/2010/main" val="4244839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t>diagnoosit</a:t>
            </a:r>
            <a:endParaRPr lang="fi-FI" dirty="0">
              <a:solidFill>
                <a:srgbClr val="208736"/>
              </a:solidFill>
            </a:endParaRPr>
          </a:p>
        </p:txBody>
      </p:sp>
      <p:sp>
        <p:nvSpPr>
          <p:cNvPr id="3" name="Sisällön paikkamerkki 2">
            <a:extLst>
              <a:ext uri="{FF2B5EF4-FFF2-40B4-BE49-F238E27FC236}">
                <a16:creationId xmlns:a16="http://schemas.microsoft.com/office/drawing/2014/main" id="{B5966C5D-60AA-72F3-70FD-C3D1D68B91FA}"/>
              </a:ext>
            </a:extLst>
          </p:cNvPr>
          <p:cNvSpPr>
            <a:spLocks noGrp="1"/>
          </p:cNvSpPr>
          <p:nvPr>
            <p:ph sz="half" idx="1"/>
          </p:nvPr>
        </p:nvSpPr>
        <p:spPr>
          <a:xfrm>
            <a:off x="874058" y="2338701"/>
            <a:ext cx="5006788" cy="3961200"/>
          </a:xfrm>
        </p:spPr>
        <p:txBody>
          <a:bodyPr vert="horz" lIns="91440" tIns="45720" rIns="91440" bIns="45720" rtlCol="0" anchor="t">
            <a:noAutofit/>
          </a:bodyPr>
          <a:lstStyle/>
          <a:p>
            <a:pPr>
              <a:lnSpc>
                <a:spcPct val="120000"/>
              </a:lnSpc>
            </a:pPr>
            <a:r>
              <a:rPr lang="fi-FI" sz="2000" dirty="0"/>
              <a:t>Asiakkaista suurimmalla osalla jokin diagnoosi tai juuri tutkimukset menossa. Luovin kohdalla korostuu diagnosoimattomien asiakkaiden osuus. </a:t>
            </a:r>
          </a:p>
          <a:p>
            <a:pPr>
              <a:lnSpc>
                <a:spcPct val="120000"/>
              </a:lnSpc>
            </a:pPr>
            <a:r>
              <a:rPr lang="fi-FI" sz="2000" dirty="0">
                <a:latin typeface="Jost Light"/>
              </a:rPr>
              <a:t>90-luvulta eteenpäin syntyneillä asiakkailla useammin neurokirjon diagnoosi ja ennen 90-lukua syntyneillä mielenterveyden diagnoosi.</a:t>
            </a:r>
          </a:p>
        </p:txBody>
      </p:sp>
      <p:sp>
        <p:nvSpPr>
          <p:cNvPr id="4" name="Sisällön paikkamerkki 2">
            <a:extLst>
              <a:ext uri="{FF2B5EF4-FFF2-40B4-BE49-F238E27FC236}">
                <a16:creationId xmlns:a16="http://schemas.microsoft.com/office/drawing/2014/main" id="{E5E25B69-14D2-4A82-A42E-96A7C7F009F7}"/>
              </a:ext>
            </a:extLst>
          </p:cNvPr>
          <p:cNvSpPr txBox="1">
            <a:spLocks/>
          </p:cNvSpPr>
          <p:nvPr/>
        </p:nvSpPr>
        <p:spPr>
          <a:xfrm>
            <a:off x="6311156" y="2338701"/>
            <a:ext cx="5006788" cy="3961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i-FI" sz="2000" dirty="0"/>
              <a:t>Asiakkaista suurimmalla osalla jokin diagnoosi tai juuri tutkimukset menossa. Luovin kohdalla korostuu diagnosoimattomien asiakkaiden osuus. </a:t>
            </a:r>
          </a:p>
          <a:p>
            <a:pPr>
              <a:lnSpc>
                <a:spcPct val="120000"/>
              </a:lnSpc>
            </a:pPr>
            <a:r>
              <a:rPr lang="fi-FI" sz="2000" dirty="0">
                <a:latin typeface="Jost Light"/>
              </a:rPr>
              <a:t>90-luvulta eteenpäin syntyneillä asiakkailla useammin </a:t>
            </a:r>
            <a:r>
              <a:rPr lang="fi-FI" sz="2000" dirty="0" err="1">
                <a:latin typeface="Jost Light"/>
              </a:rPr>
              <a:t>neurokirjon</a:t>
            </a:r>
            <a:r>
              <a:rPr lang="fi-FI" sz="2000" dirty="0">
                <a:latin typeface="Jost Light"/>
              </a:rPr>
              <a:t> diagnoosi ja ennen 90-lukua syntyneillä mielenterveyden diagnoosi.</a:t>
            </a:r>
          </a:p>
        </p:txBody>
      </p:sp>
    </p:spTree>
    <p:extLst>
      <p:ext uri="{BB962C8B-B14F-4D97-AF65-F5344CB8AC3E}">
        <p14:creationId xmlns:p14="http://schemas.microsoft.com/office/powerpoint/2010/main" val="246866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t>koulutustausta</a:t>
            </a:r>
            <a:endParaRPr lang="fi-FI" dirty="0">
              <a:solidFill>
                <a:srgbClr val="208736"/>
              </a:solidFill>
            </a:endParaRPr>
          </a:p>
        </p:txBody>
      </p:sp>
      <p:sp>
        <p:nvSpPr>
          <p:cNvPr id="3" name="Sisällön paikkamerkki 2">
            <a:extLst>
              <a:ext uri="{FF2B5EF4-FFF2-40B4-BE49-F238E27FC236}">
                <a16:creationId xmlns:a16="http://schemas.microsoft.com/office/drawing/2014/main" id="{B5966C5D-60AA-72F3-70FD-C3D1D68B91FA}"/>
              </a:ext>
            </a:extLst>
          </p:cNvPr>
          <p:cNvSpPr>
            <a:spLocks noGrp="1"/>
          </p:cNvSpPr>
          <p:nvPr>
            <p:ph sz="half" idx="1"/>
          </p:nvPr>
        </p:nvSpPr>
        <p:spPr>
          <a:xfrm>
            <a:off x="874058" y="2338701"/>
            <a:ext cx="5006788" cy="3835076"/>
          </a:xfrm>
        </p:spPr>
        <p:txBody>
          <a:bodyPr vert="horz" lIns="91440" tIns="45720" rIns="91440" bIns="45720" rtlCol="0" anchor="t">
            <a:normAutofit/>
          </a:bodyPr>
          <a:lstStyle/>
          <a:p>
            <a:pPr>
              <a:lnSpc>
                <a:spcPct val="120000"/>
              </a:lnSpc>
            </a:pPr>
            <a:r>
              <a:rPr lang="fi-FI" sz="2000" dirty="0">
                <a:latin typeface="Jost Light"/>
              </a:rPr>
              <a:t>Suurin osa asiakkaista vailla peruskoulun jälkeistä tutkintoa ja heistä lähes kaikilla  keskeytyneitä opintoja taustalla.</a:t>
            </a:r>
          </a:p>
          <a:p>
            <a:pPr>
              <a:lnSpc>
                <a:spcPct val="120000"/>
              </a:lnSpc>
            </a:pPr>
            <a:r>
              <a:rPr lang="fi-FI" sz="2000" dirty="0"/>
              <a:t>Asiakkailla, jotka suorittaneet tutkinnon peruskoulun jälkeen, on useimmiten toisen asteen tutkinto.</a:t>
            </a:r>
          </a:p>
          <a:p>
            <a:pPr>
              <a:lnSpc>
                <a:spcPct val="120000"/>
              </a:lnSpc>
            </a:pPr>
            <a:r>
              <a:rPr lang="fi-FI" sz="2000" dirty="0">
                <a:latin typeface="Jost Light"/>
              </a:rPr>
              <a:t>Myös korkeakoulututkinnon suorittaneita on asiakkaina ja heidän määränsä kasvoi hankkeen loppua kohden. </a:t>
            </a:r>
            <a:r>
              <a:rPr lang="fi-FI" sz="2500" dirty="0">
                <a:latin typeface="Jost Light"/>
              </a:rPr>
              <a:t> </a:t>
            </a:r>
          </a:p>
        </p:txBody>
      </p:sp>
    </p:spTree>
    <p:extLst>
      <p:ext uri="{BB962C8B-B14F-4D97-AF65-F5344CB8AC3E}">
        <p14:creationId xmlns:p14="http://schemas.microsoft.com/office/powerpoint/2010/main" val="3139528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t>Seinäjoelta vai maakunnasta</a:t>
            </a:r>
            <a:endParaRPr lang="fi-FI" dirty="0">
              <a:solidFill>
                <a:srgbClr val="208736"/>
              </a:solidFill>
            </a:endParaRPr>
          </a:p>
        </p:txBody>
      </p:sp>
      <p:sp>
        <p:nvSpPr>
          <p:cNvPr id="3" name="Sisällön paikkamerkki 2">
            <a:extLst>
              <a:ext uri="{FF2B5EF4-FFF2-40B4-BE49-F238E27FC236}">
                <a16:creationId xmlns:a16="http://schemas.microsoft.com/office/drawing/2014/main" id="{B5966C5D-60AA-72F3-70FD-C3D1D68B91FA}"/>
              </a:ext>
            </a:extLst>
          </p:cNvPr>
          <p:cNvSpPr>
            <a:spLocks noGrp="1"/>
          </p:cNvSpPr>
          <p:nvPr>
            <p:ph sz="half" idx="1"/>
          </p:nvPr>
        </p:nvSpPr>
        <p:spPr>
          <a:xfrm>
            <a:off x="874058" y="2338701"/>
            <a:ext cx="5006788" cy="3573380"/>
          </a:xfrm>
        </p:spPr>
        <p:txBody>
          <a:bodyPr vert="horz" lIns="91440" tIns="45720" rIns="91440" bIns="45720" rtlCol="0" anchor="t">
            <a:normAutofit/>
          </a:bodyPr>
          <a:lstStyle/>
          <a:p>
            <a:pPr>
              <a:lnSpc>
                <a:spcPct val="120000"/>
              </a:lnSpc>
            </a:pPr>
            <a:r>
              <a:rPr lang="fi-FI" sz="2000" dirty="0">
                <a:latin typeface="Jost Light"/>
              </a:rPr>
              <a:t>Suurin osa asiakkaista Seinäjoelta, mutta asiakkaita on paljon myös maakunnasta.</a:t>
            </a:r>
          </a:p>
          <a:p>
            <a:endParaRPr lang="fi-FI" sz="2000" dirty="0"/>
          </a:p>
        </p:txBody>
      </p:sp>
    </p:spTree>
    <p:extLst>
      <p:ext uri="{BB962C8B-B14F-4D97-AF65-F5344CB8AC3E}">
        <p14:creationId xmlns:p14="http://schemas.microsoft.com/office/powerpoint/2010/main" val="62766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t>tavoitteet</a:t>
            </a:r>
            <a:endParaRPr lang="fi-FI" dirty="0">
              <a:solidFill>
                <a:srgbClr val="208736"/>
              </a:solidFill>
            </a:endParaRPr>
          </a:p>
        </p:txBody>
      </p:sp>
      <p:sp>
        <p:nvSpPr>
          <p:cNvPr id="3" name="Sisällön paikkamerkki 2">
            <a:extLst>
              <a:ext uri="{FF2B5EF4-FFF2-40B4-BE49-F238E27FC236}">
                <a16:creationId xmlns:a16="http://schemas.microsoft.com/office/drawing/2014/main" id="{B5966C5D-60AA-72F3-70FD-C3D1D68B91FA}"/>
              </a:ext>
            </a:extLst>
          </p:cNvPr>
          <p:cNvSpPr>
            <a:spLocks noGrp="1"/>
          </p:cNvSpPr>
          <p:nvPr>
            <p:ph sz="half" idx="1"/>
          </p:nvPr>
        </p:nvSpPr>
        <p:spPr>
          <a:xfrm>
            <a:off x="874058" y="2338701"/>
            <a:ext cx="5006788" cy="3778320"/>
          </a:xfrm>
        </p:spPr>
        <p:txBody>
          <a:bodyPr vert="horz" lIns="91440" tIns="45720" rIns="91440" bIns="45720" rtlCol="0" anchor="t">
            <a:noAutofit/>
          </a:bodyPr>
          <a:lstStyle/>
          <a:p>
            <a:pPr>
              <a:lnSpc>
                <a:spcPct val="120000"/>
              </a:lnSpc>
            </a:pPr>
            <a:r>
              <a:rPr lang="fi-FI" sz="1800" dirty="0">
                <a:latin typeface="Jost Light"/>
              </a:rPr>
              <a:t>Opintojen osalta suurin osa asiakkaista tavoitteli toisen asteen tutkinnon suorittamista. Tavoite saattoi olla pidemmän aikavälin tavoite ja ennen sitä oli välitavoitteita. Syy opintotavoitteeseen saattoi olla puuttuva peruskoulun jälkeinen tutkinto tai tarve vaihtaa alaa. Moni asiakkaista toivoi kokopäiväisten opintojen sijaan muita mahdollisuuksia osaamisen kasvattamiseen, sillä haasteet kokopäiväisiin opintoihin sitoutumisessa tuntuivat liian suurilta. Suurimmalla osalla ei ole tietoa osatutkintomahdollisuuksista.</a:t>
            </a:r>
          </a:p>
        </p:txBody>
      </p:sp>
      <p:sp>
        <p:nvSpPr>
          <p:cNvPr id="7" name="Sisällön paikkamerkki 2">
            <a:extLst>
              <a:ext uri="{FF2B5EF4-FFF2-40B4-BE49-F238E27FC236}">
                <a16:creationId xmlns:a16="http://schemas.microsoft.com/office/drawing/2014/main" id="{FCCC67AC-4023-4BAF-A8A0-135FEE1BBC3B}"/>
              </a:ext>
            </a:extLst>
          </p:cNvPr>
          <p:cNvSpPr txBox="1">
            <a:spLocks/>
          </p:cNvSpPr>
          <p:nvPr/>
        </p:nvSpPr>
        <p:spPr>
          <a:xfrm>
            <a:off x="5911516" y="2338700"/>
            <a:ext cx="5006788" cy="38224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i-FI" sz="1800" dirty="0">
                <a:latin typeface="Jost Light"/>
              </a:rPr>
              <a:t>Muiden tavoitteiden osalta suuri osa asiakkaista halusi kartoittaa oman elämän vaihtoehtoja ja saada apua urasuunnitteluun. Syy tavoitteeseen saattoi olla elämäntilanteen sekavuus, terveydentilan muutosten aiheuttama uusi elämäntilanne tai tietämättömyys itselle mahdollisista opiskelu- tai työvaihtoehdoista.</a:t>
            </a:r>
          </a:p>
          <a:p>
            <a:pPr>
              <a:lnSpc>
                <a:spcPct val="120000"/>
              </a:lnSpc>
            </a:pPr>
            <a:r>
              <a:rPr lang="fi-FI" sz="1800" dirty="0">
                <a:latin typeface="Jost Light"/>
              </a:rPr>
              <a:t>Hankkeen alussa suora työllistyminen oli vain pienen asiakasryhmän tavoitteena, mutta hankkeen loppua kohden suoran työllistymisen toiveiden määrä kasvoi.</a:t>
            </a:r>
          </a:p>
        </p:txBody>
      </p:sp>
    </p:spTree>
    <p:extLst>
      <p:ext uri="{BB962C8B-B14F-4D97-AF65-F5344CB8AC3E}">
        <p14:creationId xmlns:p14="http://schemas.microsoft.com/office/powerpoint/2010/main" val="169053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t>Asiakkaiden virallinen status</a:t>
            </a:r>
            <a:endParaRPr lang="fi-FI" dirty="0">
              <a:solidFill>
                <a:srgbClr val="208736"/>
              </a:solidFill>
            </a:endParaRPr>
          </a:p>
        </p:txBody>
      </p:sp>
      <p:sp>
        <p:nvSpPr>
          <p:cNvPr id="3" name="Sisällön paikkamerkki 2">
            <a:extLst>
              <a:ext uri="{FF2B5EF4-FFF2-40B4-BE49-F238E27FC236}">
                <a16:creationId xmlns:a16="http://schemas.microsoft.com/office/drawing/2014/main" id="{B5966C5D-60AA-72F3-70FD-C3D1D68B91FA}"/>
              </a:ext>
            </a:extLst>
          </p:cNvPr>
          <p:cNvSpPr>
            <a:spLocks noGrp="1"/>
          </p:cNvSpPr>
          <p:nvPr>
            <p:ph sz="half" idx="1"/>
          </p:nvPr>
        </p:nvSpPr>
        <p:spPr>
          <a:xfrm>
            <a:off x="874057" y="2338701"/>
            <a:ext cx="5006788" cy="3573380"/>
          </a:xfrm>
        </p:spPr>
        <p:txBody>
          <a:bodyPr>
            <a:normAutofit/>
          </a:bodyPr>
          <a:lstStyle/>
          <a:p>
            <a:r>
              <a:rPr lang="fi-FI" sz="2000" dirty="0"/>
              <a:t>Suurin osa asiakkaista oli työttömiä työnhakijoita ja pitkäaikaistyöttömiä.</a:t>
            </a:r>
          </a:p>
          <a:p>
            <a:pPr>
              <a:lnSpc>
                <a:spcPct val="120000"/>
              </a:lnSpc>
            </a:pPr>
            <a:endParaRPr lang="fi-FI" sz="2000" dirty="0"/>
          </a:p>
        </p:txBody>
      </p:sp>
    </p:spTree>
    <p:extLst>
      <p:ext uri="{BB962C8B-B14F-4D97-AF65-F5344CB8AC3E}">
        <p14:creationId xmlns:p14="http://schemas.microsoft.com/office/powerpoint/2010/main" val="165550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99529"/>
            <a:ext cx="10146632" cy="896613"/>
          </a:xfrm>
        </p:spPr>
        <p:txBody>
          <a:bodyPr/>
          <a:lstStyle/>
          <a:p>
            <a:r>
              <a:rPr lang="fi-FI" dirty="0">
                <a:latin typeface="Bebas Neue"/>
              </a:rPr>
              <a:t>Asiakkaiden lähtötilanne/Valo</a:t>
            </a:r>
            <a:endParaRPr lang="fi-FI" dirty="0">
              <a:solidFill>
                <a:srgbClr val="208736"/>
              </a:solidFill>
              <a:latin typeface="Bebas Neue"/>
            </a:endParaRPr>
          </a:p>
        </p:txBody>
      </p:sp>
      <p:sp>
        <p:nvSpPr>
          <p:cNvPr id="3" name="Sisällön paikkamerkki 2">
            <a:extLst>
              <a:ext uri="{FF2B5EF4-FFF2-40B4-BE49-F238E27FC236}">
                <a16:creationId xmlns:a16="http://schemas.microsoft.com/office/drawing/2014/main" id="{B5966C5D-60AA-72F3-70FD-C3D1D68B91FA}"/>
              </a:ext>
            </a:extLst>
          </p:cNvPr>
          <p:cNvSpPr>
            <a:spLocks noGrp="1"/>
          </p:cNvSpPr>
          <p:nvPr>
            <p:ph sz="half" idx="1"/>
          </p:nvPr>
        </p:nvSpPr>
        <p:spPr>
          <a:xfrm>
            <a:off x="874058" y="2338701"/>
            <a:ext cx="5006788" cy="3573380"/>
          </a:xfrm>
        </p:spPr>
        <p:txBody>
          <a:bodyPr>
            <a:noAutofit/>
          </a:bodyPr>
          <a:lstStyle/>
          <a:p>
            <a:r>
              <a:rPr lang="fi-FI" sz="1800" dirty="0"/>
              <a:t>Suurin osa asiakkaista ei tuntenut omaa palveluverkostoaan.</a:t>
            </a:r>
          </a:p>
          <a:p>
            <a:r>
              <a:rPr lang="fi-FI" sz="1800" dirty="0"/>
              <a:t>Asiakkailla oli haasteita asettaa selkeitä tavoitteita elämälleen ja työllistymiselleen. Tähän liittyi oman osaamisen ja vahvuuksien tunnistamisen sekä sanoittamisen vaikeus.</a:t>
            </a:r>
          </a:p>
          <a:p>
            <a:r>
              <a:rPr lang="fi-FI" sz="1800" dirty="0"/>
              <a:t>Asiakkailla oli usein pettymystä itseen, sekä häpeän tunteita liittyen omaan taustaan ja tilanteeseen. Nämä vaikuttivat motivaatioon, toimintakykyyn ja tuen vastaanottoon. Asiakkailla oli usein myös pettymystä palvelujärjestelmää kohtaan. He olivat aiemmin saattaneet jäädä ilman tarvittavaa tukea ja apua.</a:t>
            </a:r>
          </a:p>
        </p:txBody>
      </p:sp>
      <p:sp>
        <p:nvSpPr>
          <p:cNvPr id="4" name="Sisällön paikkamerkki 3">
            <a:extLst>
              <a:ext uri="{FF2B5EF4-FFF2-40B4-BE49-F238E27FC236}">
                <a16:creationId xmlns:a16="http://schemas.microsoft.com/office/drawing/2014/main" id="{B705E8A9-F153-9D2C-920E-1D6CBA626868}"/>
              </a:ext>
            </a:extLst>
          </p:cNvPr>
          <p:cNvSpPr>
            <a:spLocks noGrp="1"/>
          </p:cNvSpPr>
          <p:nvPr>
            <p:ph sz="half" idx="2"/>
          </p:nvPr>
        </p:nvSpPr>
        <p:spPr>
          <a:xfrm>
            <a:off x="6347012" y="2338702"/>
            <a:ext cx="5006788" cy="3573380"/>
          </a:xfrm>
        </p:spPr>
        <p:txBody>
          <a:bodyPr vert="horz" lIns="91440" tIns="45720" rIns="91440" bIns="45720" rtlCol="0" anchor="t">
            <a:normAutofit/>
          </a:bodyPr>
          <a:lstStyle/>
          <a:p>
            <a:r>
              <a:rPr lang="fi-FI" sz="1800" dirty="0"/>
              <a:t>Erityisesti nuoremmilla asiakkailla oli vaikeuksia sitoutua tapaamisiin tai suunnitelmiin. Heitä täytyi muistuttaa tapaamisista usein ja sitoutuminen pysyi haasteena läpi ohjausprosessin. Erityisesti nuorten asiakkaiden kohdalla oikeat palvelut pitäisi olla valmiina saatavilla, ettei nuorta ”kadoteta”.</a:t>
            </a:r>
          </a:p>
          <a:p>
            <a:r>
              <a:rPr lang="fi-FI" sz="1800" dirty="0"/>
              <a:t>Asiakkaat tarvitsivat laaja-alaista ja pitkäaikaista tukea, usein jopa "kädestä pitäen" -ohjausta.</a:t>
            </a:r>
          </a:p>
        </p:txBody>
      </p:sp>
    </p:spTree>
    <p:extLst>
      <p:ext uri="{BB962C8B-B14F-4D97-AF65-F5344CB8AC3E}">
        <p14:creationId xmlns:p14="http://schemas.microsoft.com/office/powerpoint/2010/main" val="365830180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f3aff91-6d61-4e95-8df2-a47c85d07826">
      <Terms xmlns="http://schemas.microsoft.com/office/infopath/2007/PartnerControls"/>
    </lcf76f155ced4ddcb4097134ff3c332f>
    <TaxCatchAll xmlns="7b0bc7a9-b2e1-4cce-a3f5-45c00ecb083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8922DBE50172043871211C725588296" ma:contentTypeVersion="15" ma:contentTypeDescription="Luo uusi asiakirja." ma:contentTypeScope="" ma:versionID="d8bcb0e4a122d634f05bd7b9d0b0e0d5">
  <xsd:schema xmlns:xsd="http://www.w3.org/2001/XMLSchema" xmlns:xs="http://www.w3.org/2001/XMLSchema" xmlns:p="http://schemas.microsoft.com/office/2006/metadata/properties" xmlns:ns2="bf3aff91-6d61-4e95-8df2-a47c85d07826" xmlns:ns3="7b0bc7a9-b2e1-4cce-a3f5-45c00ecb0830" targetNamespace="http://schemas.microsoft.com/office/2006/metadata/properties" ma:root="true" ma:fieldsID="d7bed215fba7ee0ee0d19cbb317804d3" ns2:_="" ns3:_="">
    <xsd:import namespace="bf3aff91-6d61-4e95-8df2-a47c85d07826"/>
    <xsd:import namespace="7b0bc7a9-b2e1-4cce-a3f5-45c00ecb083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3aff91-6d61-4e95-8df2-a47c85d078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762e9795-2d59-4c3a-90ac-4ccb368290a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0bc7a9-b2e1-4cce-a3f5-45c00ecb083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ce0ff49-7874-4595-adea-62b49487c8c8}" ma:internalName="TaxCatchAll" ma:showField="CatchAllData" ma:web="7b0bc7a9-b2e1-4cce-a3f5-45c00ecb083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BB8562-549A-4B72-A859-849A01AAEE1C}">
  <ds:schemaRefs>
    <ds:schemaRef ds:uri="http://schemas.microsoft.com/sharepoint/v3/contenttype/forms"/>
  </ds:schemaRefs>
</ds:datastoreItem>
</file>

<file path=customXml/itemProps2.xml><?xml version="1.0" encoding="utf-8"?>
<ds:datastoreItem xmlns:ds="http://schemas.openxmlformats.org/officeDocument/2006/customXml" ds:itemID="{673E4CFC-2D80-4406-BD96-CE50325D8AED}">
  <ds:schemaRefs>
    <ds:schemaRef ds:uri="http://schemas.openxmlformats.org/package/2006/metadata/core-properties"/>
    <ds:schemaRef ds:uri="7b0bc7a9-b2e1-4cce-a3f5-45c00ecb0830"/>
    <ds:schemaRef ds:uri="http://schemas.microsoft.com/office/2006/documentManagement/types"/>
    <ds:schemaRef ds:uri="bf3aff91-6d61-4e95-8df2-a47c85d07826"/>
    <ds:schemaRef ds:uri="http://schemas.microsoft.com/office/2006/metadata/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89FE3DC9-07B6-4F46-8828-D56349B76FA3}"/>
</file>

<file path=docProps/app.xml><?xml version="1.0" encoding="utf-8"?>
<Properties xmlns="http://schemas.openxmlformats.org/officeDocument/2006/extended-properties" xmlns:vt="http://schemas.openxmlformats.org/officeDocument/2006/docPropsVTypes">
  <TotalTime>2455</TotalTime>
  <Words>2200</Words>
  <Application>Microsoft Office PowerPoint</Application>
  <PresentationFormat>Laajakuva</PresentationFormat>
  <Paragraphs>129</Paragraphs>
  <Slides>30</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30</vt:i4>
      </vt:variant>
    </vt:vector>
  </HeadingPairs>
  <TitlesOfParts>
    <vt:vector size="37" baseType="lpstr">
      <vt:lpstr>Arial</vt:lpstr>
      <vt:lpstr>Bebas Neue</vt:lpstr>
      <vt:lpstr>Calibri</vt:lpstr>
      <vt:lpstr>Jost</vt:lpstr>
      <vt:lpstr>Jost Light</vt:lpstr>
      <vt:lpstr>Jost Medium</vt:lpstr>
      <vt:lpstr>Office-teema</vt:lpstr>
      <vt:lpstr>PowerPoint-esitys</vt:lpstr>
      <vt:lpstr>asiakasprofiili</vt:lpstr>
      <vt:lpstr>Ikä ja sukupuoli</vt:lpstr>
      <vt:lpstr>diagnoosit</vt:lpstr>
      <vt:lpstr>koulutustausta</vt:lpstr>
      <vt:lpstr>Seinäjoelta vai maakunnasta</vt:lpstr>
      <vt:lpstr>tavoitteet</vt:lpstr>
      <vt:lpstr>Asiakkaiden virallinen status</vt:lpstr>
      <vt:lpstr>Asiakkaiden lähtötilanne/Valo</vt:lpstr>
      <vt:lpstr>Asiakkaiden lähtötilanne/sedu</vt:lpstr>
      <vt:lpstr>Asiakkaiden lähtötilanne/Seinäjoen kaupunki</vt:lpstr>
      <vt:lpstr>Asiakkaiden lähtötilanne/luovi</vt:lpstr>
      <vt:lpstr>Asiakkaiden lähtötilanne/jäi jäljelle</vt:lpstr>
      <vt:lpstr>ohjausprosessi</vt:lpstr>
      <vt:lpstr>Yhteydenotto</vt:lpstr>
      <vt:lpstr>asiakasohjaajat</vt:lpstr>
      <vt:lpstr>Oikea työntekijä/työntekijät</vt:lpstr>
      <vt:lpstr>kolmikanta</vt:lpstr>
      <vt:lpstr>Asiakastyö: ydin</vt:lpstr>
      <vt:lpstr>Asiakastyö: alkuvaihe</vt:lpstr>
      <vt:lpstr>Asiakastyö: tavoitetta kohti</vt:lpstr>
      <vt:lpstr>Asiakastyö: mitä tehdään</vt:lpstr>
      <vt:lpstr>Asiakastyö: tapaamispaikka ja -aika</vt:lpstr>
      <vt:lpstr>Asiakassuhteen pituus</vt:lpstr>
      <vt:lpstr>päättäminen</vt:lpstr>
      <vt:lpstr>päättäminen</vt:lpstr>
      <vt:lpstr>Asiakkaiden jatkopolut</vt:lpstr>
      <vt:lpstr>menetelmät</vt:lpstr>
      <vt:lpstr>työskentelymenetelmiä</vt:lpstr>
      <vt:lpstr>lomakkeiTa ym.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Melina Sivunen</dc:creator>
  <cp:lastModifiedBy>Virpi Niemi</cp:lastModifiedBy>
  <cp:revision>243</cp:revision>
  <dcterms:created xsi:type="dcterms:W3CDTF">2023-08-10T10:25:57Z</dcterms:created>
  <dcterms:modified xsi:type="dcterms:W3CDTF">2025-08-05T08:14:20Z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0x010100F8922DBE50172043871211C725588296</vt:lpwstr>
  </property>
  <property fmtid="{D5CDD505-2E9C-101B-9397-08002B2CF9AE}" pid="3" name="MediaServiceImageTags">
    <vt:lpwstr/>
  </property>
</Properties>
</file>