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56" r:id="rId5"/>
    <p:sldId id="266" r:id="rId6"/>
    <p:sldId id="267" r:id="rId7"/>
    <p:sldId id="268" r:id="rId8"/>
    <p:sldId id="269" r:id="rId9"/>
    <p:sldId id="258" r:id="rId10"/>
    <p:sldId id="271" r:id="rId11"/>
    <p:sldId id="257" r:id="rId12"/>
    <p:sldId id="270" r:id="rId13"/>
    <p:sldId id="274" r:id="rId14"/>
    <p:sldId id="275" r:id="rId15"/>
    <p:sldId id="276" r:id="rId16"/>
    <p:sldId id="277" r:id="rId17"/>
    <p:sldId id="278" r:id="rId18"/>
    <p:sldId id="279" r:id="rId19"/>
    <p:sldId id="280" r:id="rId20"/>
    <p:sldId id="294" r:id="rId21"/>
    <p:sldId id="295" r:id="rId22"/>
    <p:sldId id="282" r:id="rId23"/>
    <p:sldId id="273" r:id="rId24"/>
    <p:sldId id="265" r:id="rId25"/>
    <p:sldId id="285" r:id="rId26"/>
    <p:sldId id="286" r:id="rId27"/>
    <p:sldId id="287" r:id="rId28"/>
    <p:sldId id="288" r:id="rId29"/>
    <p:sldId id="283" r:id="rId30"/>
    <p:sldId id="290" r:id="rId31"/>
    <p:sldId id="293" r:id="rId32"/>
    <p:sldId id="291" r:id="rId33"/>
    <p:sldId id="292" r:id="rId34"/>
    <p:sldId id="272" r:id="rId35"/>
    <p:sldId id="261" r:id="rId36"/>
    <p:sldId id="296" r:id="rId37"/>
    <p:sldId id="264" r:id="rId3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4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37D"/>
    <a:srgbClr val="FFFEF9"/>
    <a:srgbClr val="208736"/>
    <a:srgbClr val="C4DDA8"/>
    <a:srgbClr val="1433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7"/>
    <p:restoredTop sz="94629"/>
  </p:normalViewPr>
  <p:slideViewPr>
    <p:cSldViewPr snapToGrid="0" showGuides="1">
      <p:cViewPr varScale="1">
        <p:scale>
          <a:sx n="152" d="100"/>
          <a:sy n="152" d="100"/>
        </p:scale>
        <p:origin x="156" y="792"/>
      </p:cViewPr>
      <p:guideLst>
        <p:guide orient="horz" pos="867"/>
        <p:guide pos="41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pi Niemi" userId="a0d5a600-4891-41d5-adc3-dbcc9ef2f7d9" providerId="ADAL" clId="{B2BE5EEA-2544-4BA6-B295-8906E5C2EE44}"/>
    <pc:docChg chg="modSld">
      <pc:chgData name="Virpi Niemi" userId="a0d5a600-4891-41d5-adc3-dbcc9ef2f7d9" providerId="ADAL" clId="{B2BE5EEA-2544-4BA6-B295-8906E5C2EE44}" dt="2025-10-10T07:54:38.590" v="736" actId="14100"/>
      <pc:docMkLst>
        <pc:docMk/>
      </pc:docMkLst>
      <pc:sldChg chg="modSp">
        <pc:chgData name="Virpi Niemi" userId="a0d5a600-4891-41d5-adc3-dbcc9ef2f7d9" providerId="ADAL" clId="{B2BE5EEA-2544-4BA6-B295-8906E5C2EE44}" dt="2025-10-10T07:54:38.590" v="736" actId="14100"/>
        <pc:sldMkLst>
          <pc:docMk/>
          <pc:sldMk cId="665100371" sldId="266"/>
        </pc:sldMkLst>
        <pc:spChg chg="mod">
          <ac:chgData name="Virpi Niemi" userId="a0d5a600-4891-41d5-adc3-dbcc9ef2f7d9" providerId="ADAL" clId="{B2BE5EEA-2544-4BA6-B295-8906E5C2EE44}" dt="2025-10-10T07:54:38.590" v="736" actId="14100"/>
          <ac:spMkLst>
            <pc:docMk/>
            <pc:sldMk cId="665100371" sldId="266"/>
            <ac:spMk id="8" creationId="{CEF72D40-EE22-0A27-1050-5807EEEEB2EB}"/>
          </ac:spMkLst>
        </pc:spChg>
      </pc:sldChg>
    </pc:docChg>
  </pc:docChgLst>
  <pc:docChgLst>
    <pc:chgData name="Virpi Niemi" userId="a0d5a600-4891-41d5-adc3-dbcc9ef2f7d9" providerId="ADAL" clId="{D6370AD8-AC6F-48B6-BF0C-FD0AA36616B9}"/>
  </pc:docChgLst>
  <pc:docChgLst>
    <pc:chgData name="Virpi Niemi" userId="a0d5a600-4891-41d5-adc3-dbcc9ef2f7d9" providerId="ADAL" clId="{6AFA31B5-4AA4-4A94-8F4F-5126693D20C2}"/>
  </pc:docChgLst>
  <pc:docChgLst>
    <pc:chgData name="Virpi Niemi" userId="a0d5a600-4891-41d5-adc3-dbcc9ef2f7d9" providerId="ADAL" clId="{DCA32C00-E790-4FB3-A72B-19366A254BE7}"/>
  </pc:docChgLst>
  <pc:docChgLst>
    <pc:chgData name="Virpi Niemi" userId="a0d5a600-4891-41d5-adc3-dbcc9ef2f7d9" providerId="ADAL" clId="{1E5AA768-0AC0-426A-BF8D-D6786F4EF333}"/>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F7F05-86EA-4F67-9834-A9ED0B74B176}" type="datetimeFigureOut">
              <a:rPr lang="fi-FI" smtClean="0"/>
              <a:t>10.10.2025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A0966-0B3C-4024-9365-BE1B4D586AA3}" type="slidenum">
              <a:rPr lang="fi-FI" smtClean="0"/>
              <a:t>‹#›</a:t>
            </a:fld>
            <a:endParaRPr lang="fi-FI"/>
          </a:p>
        </p:txBody>
      </p:sp>
    </p:spTree>
    <p:extLst>
      <p:ext uri="{BB962C8B-B14F-4D97-AF65-F5344CB8AC3E}">
        <p14:creationId xmlns:p14="http://schemas.microsoft.com/office/powerpoint/2010/main" val="66375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Usein </a:t>
            </a:r>
            <a:r>
              <a:rPr lang="fi-FI" dirty="0" err="1"/>
              <a:t>täsmätyökykyyn</a:t>
            </a:r>
            <a:r>
              <a:rPr lang="fi-FI" dirty="0"/>
              <a:t> liittyy oikeus työllistämisen tukien käyttöön.</a:t>
            </a:r>
          </a:p>
        </p:txBody>
      </p:sp>
      <p:sp>
        <p:nvSpPr>
          <p:cNvPr id="4" name="Dian numeron paikkamerkki 3"/>
          <p:cNvSpPr>
            <a:spLocks noGrp="1"/>
          </p:cNvSpPr>
          <p:nvPr>
            <p:ph type="sldNum" sz="quarter" idx="5"/>
          </p:nvPr>
        </p:nvSpPr>
        <p:spPr/>
        <p:txBody>
          <a:bodyPr/>
          <a:lstStyle/>
          <a:p>
            <a:fld id="{701A0966-0B3C-4024-9365-BE1B4D586AA3}" type="slidenum">
              <a:rPr lang="fi-FI" smtClean="0"/>
              <a:t>5</a:t>
            </a:fld>
            <a:endParaRPr lang="fi-FI"/>
          </a:p>
        </p:txBody>
      </p:sp>
    </p:spTree>
    <p:extLst>
      <p:ext uri="{BB962C8B-B14F-4D97-AF65-F5344CB8AC3E}">
        <p14:creationId xmlns:p14="http://schemas.microsoft.com/office/powerpoint/2010/main" val="55831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Millaiset asiat nousivat kokemuksissa esiin?</a:t>
            </a:r>
          </a:p>
        </p:txBody>
      </p:sp>
      <p:sp>
        <p:nvSpPr>
          <p:cNvPr id="4" name="Dian numeron paikkamerkki 3"/>
          <p:cNvSpPr>
            <a:spLocks noGrp="1"/>
          </p:cNvSpPr>
          <p:nvPr>
            <p:ph type="sldNum" sz="quarter" idx="5"/>
          </p:nvPr>
        </p:nvSpPr>
        <p:spPr/>
        <p:txBody>
          <a:bodyPr/>
          <a:lstStyle/>
          <a:p>
            <a:fld id="{701A0966-0B3C-4024-9365-BE1B4D586AA3}" type="slidenum">
              <a:rPr lang="fi-FI" smtClean="0"/>
              <a:t>16</a:t>
            </a:fld>
            <a:endParaRPr lang="fi-FI"/>
          </a:p>
        </p:txBody>
      </p:sp>
    </p:spTree>
    <p:extLst>
      <p:ext uri="{BB962C8B-B14F-4D97-AF65-F5344CB8AC3E}">
        <p14:creationId xmlns:p14="http://schemas.microsoft.com/office/powerpoint/2010/main" val="136515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Millaiset asiat nousivat kokemuksissa esiin?</a:t>
            </a:r>
          </a:p>
        </p:txBody>
      </p:sp>
      <p:sp>
        <p:nvSpPr>
          <p:cNvPr id="4" name="Dian numeron paikkamerkki 3"/>
          <p:cNvSpPr>
            <a:spLocks noGrp="1"/>
          </p:cNvSpPr>
          <p:nvPr>
            <p:ph type="sldNum" sz="quarter" idx="5"/>
          </p:nvPr>
        </p:nvSpPr>
        <p:spPr/>
        <p:txBody>
          <a:bodyPr/>
          <a:lstStyle/>
          <a:p>
            <a:fld id="{701A0966-0B3C-4024-9365-BE1B4D586AA3}" type="slidenum">
              <a:rPr lang="fi-FI" smtClean="0"/>
              <a:t>17</a:t>
            </a:fld>
            <a:endParaRPr lang="fi-FI"/>
          </a:p>
        </p:txBody>
      </p:sp>
    </p:spTree>
    <p:extLst>
      <p:ext uri="{BB962C8B-B14F-4D97-AF65-F5344CB8AC3E}">
        <p14:creationId xmlns:p14="http://schemas.microsoft.com/office/powerpoint/2010/main" val="61056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Millaiset asiat nousivat kokemuksissa esiin?</a:t>
            </a:r>
          </a:p>
        </p:txBody>
      </p:sp>
      <p:sp>
        <p:nvSpPr>
          <p:cNvPr id="4" name="Dian numeron paikkamerkki 3"/>
          <p:cNvSpPr>
            <a:spLocks noGrp="1"/>
          </p:cNvSpPr>
          <p:nvPr>
            <p:ph type="sldNum" sz="quarter" idx="5"/>
          </p:nvPr>
        </p:nvSpPr>
        <p:spPr/>
        <p:txBody>
          <a:bodyPr/>
          <a:lstStyle/>
          <a:p>
            <a:fld id="{701A0966-0B3C-4024-9365-BE1B4D586AA3}" type="slidenum">
              <a:rPr lang="fi-FI" smtClean="0"/>
              <a:t>18</a:t>
            </a:fld>
            <a:endParaRPr lang="fi-FI"/>
          </a:p>
        </p:txBody>
      </p:sp>
    </p:spTree>
    <p:extLst>
      <p:ext uri="{BB962C8B-B14F-4D97-AF65-F5344CB8AC3E}">
        <p14:creationId xmlns:p14="http://schemas.microsoft.com/office/powerpoint/2010/main" val="424333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Millaisia ajatuksia </a:t>
            </a:r>
            <a:r>
              <a:rPr lang="fi-FI" dirty="0" err="1"/>
              <a:t>täsmätyökykyisistä</a:t>
            </a:r>
            <a:r>
              <a:rPr lang="fi-FI" dirty="0"/>
              <a:t> työvoimana on nyt?</a:t>
            </a:r>
          </a:p>
        </p:txBody>
      </p:sp>
      <p:sp>
        <p:nvSpPr>
          <p:cNvPr id="4" name="Dian numeron paikkamerkki 3"/>
          <p:cNvSpPr>
            <a:spLocks noGrp="1"/>
          </p:cNvSpPr>
          <p:nvPr>
            <p:ph type="sldNum" sz="quarter" idx="5"/>
          </p:nvPr>
        </p:nvSpPr>
        <p:spPr/>
        <p:txBody>
          <a:bodyPr/>
          <a:lstStyle/>
          <a:p>
            <a:fld id="{701A0966-0B3C-4024-9365-BE1B4D586AA3}" type="slidenum">
              <a:rPr lang="fi-FI" smtClean="0"/>
              <a:t>20</a:t>
            </a:fld>
            <a:endParaRPr lang="fi-FI"/>
          </a:p>
        </p:txBody>
      </p:sp>
    </p:spTree>
    <p:extLst>
      <p:ext uri="{BB962C8B-B14F-4D97-AF65-F5344CB8AC3E}">
        <p14:creationId xmlns:p14="http://schemas.microsoft.com/office/powerpoint/2010/main" val="165274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Millaiselle avulla työnantajilla on tarvetta?</a:t>
            </a:r>
          </a:p>
          <a:p>
            <a:r>
              <a:rPr lang="fi-FI" dirty="0"/>
              <a:t>7 + 7 + 3 mainintaa = 17 mainintaa</a:t>
            </a:r>
          </a:p>
          <a:p>
            <a:r>
              <a:rPr lang="fi-FI" dirty="0"/>
              <a:t>Hankkeen kevään 2024 verkostokyselyssä asia nousi myös esiin: ”Viemällä yhtenäistä viestiä ja tietoa yrityksiin </a:t>
            </a:r>
            <a:r>
              <a:rPr lang="fi-FI" dirty="0" err="1"/>
              <a:t>täsmätyökykyisten</a:t>
            </a:r>
            <a:r>
              <a:rPr lang="fi-FI" dirty="0"/>
              <a:t> työllistämisestä” ”Tietoa yrityksiin ja työnantajille, näkyvyyttä ja kuuluvuutta </a:t>
            </a:r>
            <a:r>
              <a:rPr lang="fi-FI" dirty="0" err="1"/>
              <a:t>täsmätyökykyisyydestä</a:t>
            </a:r>
            <a:r>
              <a:rPr lang="fi-FI" dirty="0"/>
              <a:t>.”</a:t>
            </a:r>
          </a:p>
        </p:txBody>
      </p:sp>
      <p:sp>
        <p:nvSpPr>
          <p:cNvPr id="4" name="Dian numeron paikkamerkki 3"/>
          <p:cNvSpPr>
            <a:spLocks noGrp="1"/>
          </p:cNvSpPr>
          <p:nvPr>
            <p:ph type="sldNum" sz="quarter" idx="5"/>
          </p:nvPr>
        </p:nvSpPr>
        <p:spPr/>
        <p:txBody>
          <a:bodyPr/>
          <a:lstStyle/>
          <a:p>
            <a:fld id="{701A0966-0B3C-4024-9365-BE1B4D586AA3}" type="slidenum">
              <a:rPr lang="fi-FI" smtClean="0"/>
              <a:t>22</a:t>
            </a:fld>
            <a:endParaRPr lang="fi-FI"/>
          </a:p>
        </p:txBody>
      </p:sp>
    </p:spTree>
    <p:extLst>
      <p:ext uri="{BB962C8B-B14F-4D97-AF65-F5344CB8AC3E}">
        <p14:creationId xmlns:p14="http://schemas.microsoft.com/office/powerpoint/2010/main" val="22927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Millaiselle avulla työnantajilla on tarvetta?</a:t>
            </a:r>
          </a:p>
          <a:p>
            <a:r>
              <a:rPr lang="fi-FI" dirty="0"/>
              <a:t>5 mainintaa.</a:t>
            </a:r>
          </a:p>
          <a:p>
            <a:r>
              <a:rPr lang="fi-FI" dirty="0"/>
              <a:t>Hankkeen kevään 2024 verkostokyselyssä nousi myös esiin toive esimerkkien ja kokemusten jakamisesta. ”Hyviä esimerkkejä nostaa esiin ja rummuttaa tietoutta.” ”Jaetaan/puhutaan ääneen kokemuksia/onnistumisia.”</a:t>
            </a:r>
          </a:p>
          <a:p>
            <a:r>
              <a:rPr lang="fi-FI" dirty="0"/>
              <a:t>Samoin nousi esiin toive levittää tietoa töistä ja työnantajista, joilla kokemusta </a:t>
            </a:r>
            <a:r>
              <a:rPr lang="fi-FI" dirty="0" err="1"/>
              <a:t>täsmätyökykyisiä</a:t>
            </a:r>
            <a:r>
              <a:rPr lang="fi-FI" dirty="0"/>
              <a:t>. ”Että tiedetään ja tunnetaan työtehtäviä ja työpaikkoja, joihin </a:t>
            </a:r>
            <a:r>
              <a:rPr lang="fi-FI" dirty="0" err="1"/>
              <a:t>täsmätyökykyisillä</a:t>
            </a:r>
            <a:r>
              <a:rPr lang="fi-FI" dirty="0"/>
              <a:t> on mahdollisuuksia.”</a:t>
            </a:r>
          </a:p>
        </p:txBody>
      </p:sp>
      <p:sp>
        <p:nvSpPr>
          <p:cNvPr id="4" name="Dian numeron paikkamerkki 3"/>
          <p:cNvSpPr>
            <a:spLocks noGrp="1"/>
          </p:cNvSpPr>
          <p:nvPr>
            <p:ph type="sldNum" sz="quarter" idx="5"/>
          </p:nvPr>
        </p:nvSpPr>
        <p:spPr/>
        <p:txBody>
          <a:bodyPr/>
          <a:lstStyle/>
          <a:p>
            <a:fld id="{701A0966-0B3C-4024-9365-BE1B4D586AA3}" type="slidenum">
              <a:rPr lang="fi-FI" smtClean="0"/>
              <a:t>23</a:t>
            </a:fld>
            <a:endParaRPr lang="fi-FI"/>
          </a:p>
        </p:txBody>
      </p:sp>
    </p:spTree>
    <p:extLst>
      <p:ext uri="{BB962C8B-B14F-4D97-AF65-F5344CB8AC3E}">
        <p14:creationId xmlns:p14="http://schemas.microsoft.com/office/powerpoint/2010/main" val="1714400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Millaiselle avulla työnantajilla on tarvetta?</a:t>
            </a:r>
          </a:p>
          <a:p>
            <a:r>
              <a:rPr lang="fi-FI" dirty="0"/>
              <a:t>5 + 5 + 3 mainintaa = 13 mainintaa</a:t>
            </a:r>
          </a:p>
        </p:txBody>
      </p:sp>
      <p:sp>
        <p:nvSpPr>
          <p:cNvPr id="4" name="Dian numeron paikkamerkki 3"/>
          <p:cNvSpPr>
            <a:spLocks noGrp="1"/>
          </p:cNvSpPr>
          <p:nvPr>
            <p:ph type="sldNum" sz="quarter" idx="5"/>
          </p:nvPr>
        </p:nvSpPr>
        <p:spPr/>
        <p:txBody>
          <a:bodyPr/>
          <a:lstStyle/>
          <a:p>
            <a:fld id="{701A0966-0B3C-4024-9365-BE1B4D586AA3}" type="slidenum">
              <a:rPr lang="fi-FI" smtClean="0"/>
              <a:t>24</a:t>
            </a:fld>
            <a:endParaRPr lang="fi-FI"/>
          </a:p>
        </p:txBody>
      </p:sp>
    </p:spTree>
    <p:extLst>
      <p:ext uri="{BB962C8B-B14F-4D97-AF65-F5344CB8AC3E}">
        <p14:creationId xmlns:p14="http://schemas.microsoft.com/office/powerpoint/2010/main" val="203580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Mikä motivoi palkkaamaan </a:t>
            </a:r>
            <a:r>
              <a:rPr lang="fi-FI" dirty="0" err="1"/>
              <a:t>täsmätyökykyisen</a:t>
            </a:r>
            <a:r>
              <a:rPr lang="fi-FI" dirty="0"/>
              <a:t>?</a:t>
            </a:r>
          </a:p>
        </p:txBody>
      </p:sp>
      <p:sp>
        <p:nvSpPr>
          <p:cNvPr id="4" name="Dian numeron paikkamerkki 3"/>
          <p:cNvSpPr>
            <a:spLocks noGrp="1"/>
          </p:cNvSpPr>
          <p:nvPr>
            <p:ph type="sldNum" sz="quarter" idx="5"/>
          </p:nvPr>
        </p:nvSpPr>
        <p:spPr/>
        <p:txBody>
          <a:bodyPr/>
          <a:lstStyle/>
          <a:p>
            <a:fld id="{701A0966-0B3C-4024-9365-BE1B4D586AA3}" type="slidenum">
              <a:rPr lang="fi-FI" smtClean="0"/>
              <a:t>26</a:t>
            </a:fld>
            <a:endParaRPr lang="fi-FI"/>
          </a:p>
        </p:txBody>
      </p:sp>
    </p:spTree>
    <p:extLst>
      <p:ext uri="{BB962C8B-B14F-4D97-AF65-F5344CB8AC3E}">
        <p14:creationId xmlns:p14="http://schemas.microsoft.com/office/powerpoint/2010/main" val="190104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Mikä motivoi palkkaamaan </a:t>
            </a:r>
            <a:r>
              <a:rPr lang="fi-FI" dirty="0" err="1"/>
              <a:t>täsmätyökykyisen</a:t>
            </a:r>
            <a:r>
              <a:rPr lang="fi-FI" dirty="0"/>
              <a:t>?</a:t>
            </a:r>
          </a:p>
        </p:txBody>
      </p:sp>
      <p:sp>
        <p:nvSpPr>
          <p:cNvPr id="4" name="Dian numeron paikkamerkki 3"/>
          <p:cNvSpPr>
            <a:spLocks noGrp="1"/>
          </p:cNvSpPr>
          <p:nvPr>
            <p:ph type="sldNum" sz="quarter" idx="5"/>
          </p:nvPr>
        </p:nvSpPr>
        <p:spPr/>
        <p:txBody>
          <a:bodyPr/>
          <a:lstStyle/>
          <a:p>
            <a:fld id="{701A0966-0B3C-4024-9365-BE1B4D586AA3}" type="slidenum">
              <a:rPr lang="fi-FI" smtClean="0"/>
              <a:t>27</a:t>
            </a:fld>
            <a:endParaRPr lang="fi-FI"/>
          </a:p>
        </p:txBody>
      </p:sp>
    </p:spTree>
    <p:extLst>
      <p:ext uri="{BB962C8B-B14F-4D97-AF65-F5344CB8AC3E}">
        <p14:creationId xmlns:p14="http://schemas.microsoft.com/office/powerpoint/2010/main" val="18157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Mikä motivoi palkkaamaan </a:t>
            </a:r>
            <a:r>
              <a:rPr lang="fi-FI" dirty="0" err="1"/>
              <a:t>täsmätyökykyisen</a:t>
            </a:r>
            <a:r>
              <a:rPr lang="fi-FI" dirty="0"/>
              <a:t>?</a:t>
            </a:r>
          </a:p>
        </p:txBody>
      </p:sp>
      <p:sp>
        <p:nvSpPr>
          <p:cNvPr id="4" name="Dian numeron paikkamerkki 3"/>
          <p:cNvSpPr>
            <a:spLocks noGrp="1"/>
          </p:cNvSpPr>
          <p:nvPr>
            <p:ph type="sldNum" sz="quarter" idx="5"/>
          </p:nvPr>
        </p:nvSpPr>
        <p:spPr/>
        <p:txBody>
          <a:bodyPr/>
          <a:lstStyle/>
          <a:p>
            <a:fld id="{701A0966-0B3C-4024-9365-BE1B4D586AA3}" type="slidenum">
              <a:rPr lang="fi-FI" smtClean="0"/>
              <a:t>28</a:t>
            </a:fld>
            <a:endParaRPr lang="fi-FI"/>
          </a:p>
        </p:txBody>
      </p:sp>
    </p:spTree>
    <p:extLst>
      <p:ext uri="{BB962C8B-B14F-4D97-AF65-F5344CB8AC3E}">
        <p14:creationId xmlns:p14="http://schemas.microsoft.com/office/powerpoint/2010/main" val="116662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Mikä on vaikuttanut siihen, että kokemukset on muodostuneet hyviksi?</a:t>
            </a:r>
          </a:p>
          <a:p>
            <a:r>
              <a:rPr lang="fi-FI" dirty="0"/>
              <a:t>Selvästi eniten mainintoja. 10 mainintaa.</a:t>
            </a:r>
          </a:p>
        </p:txBody>
      </p:sp>
      <p:sp>
        <p:nvSpPr>
          <p:cNvPr id="4" name="Dian numeron paikkamerkki 3"/>
          <p:cNvSpPr>
            <a:spLocks noGrp="1"/>
          </p:cNvSpPr>
          <p:nvPr>
            <p:ph type="sldNum" sz="quarter" idx="5"/>
          </p:nvPr>
        </p:nvSpPr>
        <p:spPr/>
        <p:txBody>
          <a:bodyPr/>
          <a:lstStyle/>
          <a:p>
            <a:fld id="{701A0966-0B3C-4024-9365-BE1B4D586AA3}" type="slidenum">
              <a:rPr lang="fi-FI" smtClean="0"/>
              <a:t>8</a:t>
            </a:fld>
            <a:endParaRPr lang="fi-FI"/>
          </a:p>
        </p:txBody>
      </p:sp>
    </p:spTree>
    <p:extLst>
      <p:ext uri="{BB962C8B-B14F-4D97-AF65-F5344CB8AC3E}">
        <p14:creationId xmlns:p14="http://schemas.microsoft.com/office/powerpoint/2010/main" val="1174403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Mikä motivoi palkkaamaan </a:t>
            </a:r>
            <a:r>
              <a:rPr lang="fi-FI" dirty="0" err="1"/>
              <a:t>täsmätyökykyisen</a:t>
            </a:r>
            <a:r>
              <a:rPr lang="fi-FI" dirty="0"/>
              <a:t>?</a:t>
            </a:r>
          </a:p>
          <a:p>
            <a:r>
              <a:rPr lang="fi-FI" dirty="0"/>
              <a:t>6 mainintaa.</a:t>
            </a:r>
          </a:p>
        </p:txBody>
      </p:sp>
      <p:sp>
        <p:nvSpPr>
          <p:cNvPr id="4" name="Dian numeron paikkamerkki 3"/>
          <p:cNvSpPr>
            <a:spLocks noGrp="1"/>
          </p:cNvSpPr>
          <p:nvPr>
            <p:ph type="sldNum" sz="quarter" idx="5"/>
          </p:nvPr>
        </p:nvSpPr>
        <p:spPr/>
        <p:txBody>
          <a:bodyPr/>
          <a:lstStyle/>
          <a:p>
            <a:fld id="{701A0966-0B3C-4024-9365-BE1B4D586AA3}" type="slidenum">
              <a:rPr lang="fi-FI" smtClean="0"/>
              <a:t>29</a:t>
            </a:fld>
            <a:endParaRPr lang="fi-FI"/>
          </a:p>
        </p:txBody>
      </p:sp>
    </p:spTree>
    <p:extLst>
      <p:ext uri="{BB962C8B-B14F-4D97-AF65-F5344CB8AC3E}">
        <p14:creationId xmlns:p14="http://schemas.microsoft.com/office/powerpoint/2010/main" val="491597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Mikä motivoi palkkaamaan </a:t>
            </a:r>
            <a:r>
              <a:rPr lang="fi-FI" dirty="0" err="1"/>
              <a:t>täsmätyökykyisen</a:t>
            </a:r>
            <a:r>
              <a:rPr lang="fi-FI" dirty="0"/>
              <a:t>?</a:t>
            </a:r>
          </a:p>
        </p:txBody>
      </p:sp>
      <p:sp>
        <p:nvSpPr>
          <p:cNvPr id="4" name="Dian numeron paikkamerkki 3"/>
          <p:cNvSpPr>
            <a:spLocks noGrp="1"/>
          </p:cNvSpPr>
          <p:nvPr>
            <p:ph type="sldNum" sz="quarter" idx="5"/>
          </p:nvPr>
        </p:nvSpPr>
        <p:spPr/>
        <p:txBody>
          <a:bodyPr/>
          <a:lstStyle/>
          <a:p>
            <a:fld id="{701A0966-0B3C-4024-9365-BE1B4D586AA3}" type="slidenum">
              <a:rPr lang="fi-FI" smtClean="0"/>
              <a:t>30</a:t>
            </a:fld>
            <a:endParaRPr lang="fi-FI"/>
          </a:p>
        </p:txBody>
      </p:sp>
    </p:spTree>
    <p:extLst>
      <p:ext uri="{BB962C8B-B14F-4D97-AF65-F5344CB8AC3E}">
        <p14:creationId xmlns:p14="http://schemas.microsoft.com/office/powerpoint/2010/main" val="2063822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Miten tämä asettuu suhteessa verkoston kokemuksiin?</a:t>
            </a:r>
          </a:p>
          <a:p>
            <a:r>
              <a:rPr lang="fi-FI" dirty="0"/>
              <a:t>Onko haastatelluilla optimistinen näkemys tilanteesta vai vastaako tulos todellisuutta?</a:t>
            </a:r>
          </a:p>
        </p:txBody>
      </p:sp>
      <p:sp>
        <p:nvSpPr>
          <p:cNvPr id="4" name="Dian numeron paikkamerkki 3"/>
          <p:cNvSpPr>
            <a:spLocks noGrp="1"/>
          </p:cNvSpPr>
          <p:nvPr>
            <p:ph type="sldNum" sz="quarter" idx="5"/>
          </p:nvPr>
        </p:nvSpPr>
        <p:spPr/>
        <p:txBody>
          <a:bodyPr/>
          <a:lstStyle/>
          <a:p>
            <a:fld id="{701A0966-0B3C-4024-9365-BE1B4D586AA3}" type="slidenum">
              <a:rPr lang="fi-FI" smtClean="0"/>
              <a:t>31</a:t>
            </a:fld>
            <a:endParaRPr lang="fi-FI"/>
          </a:p>
        </p:txBody>
      </p:sp>
    </p:spTree>
    <p:extLst>
      <p:ext uri="{BB962C8B-B14F-4D97-AF65-F5344CB8AC3E}">
        <p14:creationId xmlns:p14="http://schemas.microsoft.com/office/powerpoint/2010/main" val="205882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Haastatelluissa yrityksissä ei ollut yhtään välityömarkkinayritystä eli kellään ei ollut asemansa mukaista velvollisuutta suhtautua ns. sosiaalityön näkökulmasta työllistämiseen.</a:t>
            </a:r>
          </a:p>
        </p:txBody>
      </p:sp>
      <p:sp>
        <p:nvSpPr>
          <p:cNvPr id="4" name="Dian numeron paikkamerkki 3"/>
          <p:cNvSpPr>
            <a:spLocks noGrp="1"/>
          </p:cNvSpPr>
          <p:nvPr>
            <p:ph type="sldNum" sz="quarter" idx="5"/>
          </p:nvPr>
        </p:nvSpPr>
        <p:spPr/>
        <p:txBody>
          <a:bodyPr/>
          <a:lstStyle/>
          <a:p>
            <a:fld id="{701A0966-0B3C-4024-9365-BE1B4D586AA3}" type="slidenum">
              <a:rPr lang="fi-FI" smtClean="0"/>
              <a:t>33</a:t>
            </a:fld>
            <a:endParaRPr lang="fi-FI"/>
          </a:p>
        </p:txBody>
      </p:sp>
    </p:spTree>
    <p:extLst>
      <p:ext uri="{BB962C8B-B14F-4D97-AF65-F5344CB8AC3E}">
        <p14:creationId xmlns:p14="http://schemas.microsoft.com/office/powerpoint/2010/main" val="279699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Mikä on vaikuttanut siihen, että kokemukset on muodostuneet hyviksi?</a:t>
            </a:r>
          </a:p>
          <a:p>
            <a:r>
              <a:rPr lang="fi-FI" dirty="0"/>
              <a:t>7 mainintaa</a:t>
            </a:r>
          </a:p>
        </p:txBody>
      </p:sp>
      <p:sp>
        <p:nvSpPr>
          <p:cNvPr id="4" name="Dian numeron paikkamerkki 3"/>
          <p:cNvSpPr>
            <a:spLocks noGrp="1"/>
          </p:cNvSpPr>
          <p:nvPr>
            <p:ph type="sldNum" sz="quarter" idx="5"/>
          </p:nvPr>
        </p:nvSpPr>
        <p:spPr/>
        <p:txBody>
          <a:bodyPr/>
          <a:lstStyle/>
          <a:p>
            <a:fld id="{701A0966-0B3C-4024-9365-BE1B4D586AA3}" type="slidenum">
              <a:rPr lang="fi-FI" smtClean="0"/>
              <a:t>9</a:t>
            </a:fld>
            <a:endParaRPr lang="fi-FI"/>
          </a:p>
        </p:txBody>
      </p:sp>
    </p:spTree>
    <p:extLst>
      <p:ext uri="{BB962C8B-B14F-4D97-AF65-F5344CB8AC3E}">
        <p14:creationId xmlns:p14="http://schemas.microsoft.com/office/powerpoint/2010/main" val="315995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Mikä on vaikuttanut siihen, että kokemukset on muodostuneet hyviksi?</a:t>
            </a:r>
          </a:p>
          <a:p>
            <a:r>
              <a:rPr lang="fi-FI" dirty="0"/>
              <a:t>7 mainintaa</a:t>
            </a:r>
          </a:p>
        </p:txBody>
      </p:sp>
      <p:sp>
        <p:nvSpPr>
          <p:cNvPr id="4" name="Dian numeron paikkamerkki 3"/>
          <p:cNvSpPr>
            <a:spLocks noGrp="1"/>
          </p:cNvSpPr>
          <p:nvPr>
            <p:ph type="sldNum" sz="quarter" idx="5"/>
          </p:nvPr>
        </p:nvSpPr>
        <p:spPr/>
        <p:txBody>
          <a:bodyPr/>
          <a:lstStyle/>
          <a:p>
            <a:fld id="{701A0966-0B3C-4024-9365-BE1B4D586AA3}" type="slidenum">
              <a:rPr lang="fi-FI" smtClean="0"/>
              <a:t>10</a:t>
            </a:fld>
            <a:endParaRPr lang="fi-FI"/>
          </a:p>
        </p:txBody>
      </p:sp>
    </p:spTree>
    <p:extLst>
      <p:ext uri="{BB962C8B-B14F-4D97-AF65-F5344CB8AC3E}">
        <p14:creationId xmlns:p14="http://schemas.microsoft.com/office/powerpoint/2010/main" val="225239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Mikä on vaikuttanut siihen, että kokemukset on muodostuneet hyviksi?</a:t>
            </a:r>
          </a:p>
          <a:p>
            <a:r>
              <a:rPr lang="fi-FI" dirty="0"/>
              <a:t>1-3 mainintaa jokaisesta</a:t>
            </a:r>
          </a:p>
        </p:txBody>
      </p:sp>
      <p:sp>
        <p:nvSpPr>
          <p:cNvPr id="4" name="Dian numeron paikkamerkki 3"/>
          <p:cNvSpPr>
            <a:spLocks noGrp="1"/>
          </p:cNvSpPr>
          <p:nvPr>
            <p:ph type="sldNum" sz="quarter" idx="5"/>
          </p:nvPr>
        </p:nvSpPr>
        <p:spPr/>
        <p:txBody>
          <a:bodyPr/>
          <a:lstStyle/>
          <a:p>
            <a:fld id="{701A0966-0B3C-4024-9365-BE1B4D586AA3}" type="slidenum">
              <a:rPr lang="fi-FI" smtClean="0"/>
              <a:t>11</a:t>
            </a:fld>
            <a:endParaRPr lang="fi-FI"/>
          </a:p>
        </p:txBody>
      </p:sp>
    </p:spTree>
    <p:extLst>
      <p:ext uri="{BB962C8B-B14F-4D97-AF65-F5344CB8AC3E}">
        <p14:creationId xmlns:p14="http://schemas.microsoft.com/office/powerpoint/2010/main" val="340230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Täsmätyökyky</a:t>
            </a:r>
            <a:r>
              <a:rPr lang="fi-FI" dirty="0"/>
              <a:t> ja </a:t>
            </a:r>
            <a:r>
              <a:rPr lang="fi-FI" dirty="0" err="1"/>
              <a:t>täsmätyökykyinen</a:t>
            </a:r>
            <a:r>
              <a:rPr lang="fi-FI" dirty="0"/>
              <a:t> oli termeinä avattu haastateltaville hankkeen Instagramista löytyvän videon muodossa.</a:t>
            </a:r>
          </a:p>
          <a:p>
            <a:r>
              <a:rPr lang="fi-FI" dirty="0"/>
              <a:t>Lisäksi asiasta keskusteltiin haastattelussa yhdessä.</a:t>
            </a:r>
          </a:p>
        </p:txBody>
      </p:sp>
      <p:sp>
        <p:nvSpPr>
          <p:cNvPr id="4" name="Dian numeron paikkamerkki 3"/>
          <p:cNvSpPr>
            <a:spLocks noGrp="1"/>
          </p:cNvSpPr>
          <p:nvPr>
            <p:ph type="sldNum" sz="quarter" idx="5"/>
          </p:nvPr>
        </p:nvSpPr>
        <p:spPr/>
        <p:txBody>
          <a:bodyPr/>
          <a:lstStyle/>
          <a:p>
            <a:fld id="{701A0966-0B3C-4024-9365-BE1B4D586AA3}" type="slidenum">
              <a:rPr lang="fi-FI" smtClean="0"/>
              <a:t>12</a:t>
            </a:fld>
            <a:endParaRPr lang="fi-FI"/>
          </a:p>
        </p:txBody>
      </p:sp>
    </p:spTree>
    <p:extLst>
      <p:ext uri="{BB962C8B-B14F-4D97-AF65-F5344CB8AC3E}">
        <p14:creationId xmlns:p14="http://schemas.microsoft.com/office/powerpoint/2010/main" val="39723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Millaisista </a:t>
            </a:r>
            <a:r>
              <a:rPr lang="fi-FI" dirty="0" err="1"/>
              <a:t>täsmätyökykyisistä</a:t>
            </a:r>
            <a:r>
              <a:rPr lang="fi-FI" dirty="0"/>
              <a:t> työnantajilla oli kokemusta?</a:t>
            </a:r>
          </a:p>
        </p:txBody>
      </p:sp>
      <p:sp>
        <p:nvSpPr>
          <p:cNvPr id="4" name="Dian numeron paikkamerkki 3"/>
          <p:cNvSpPr>
            <a:spLocks noGrp="1"/>
          </p:cNvSpPr>
          <p:nvPr>
            <p:ph type="sldNum" sz="quarter" idx="5"/>
          </p:nvPr>
        </p:nvSpPr>
        <p:spPr/>
        <p:txBody>
          <a:bodyPr/>
          <a:lstStyle/>
          <a:p>
            <a:fld id="{701A0966-0B3C-4024-9365-BE1B4D586AA3}" type="slidenum">
              <a:rPr lang="fi-FI" smtClean="0"/>
              <a:t>13</a:t>
            </a:fld>
            <a:endParaRPr lang="fi-FI"/>
          </a:p>
        </p:txBody>
      </p:sp>
    </p:spTree>
    <p:extLst>
      <p:ext uri="{BB962C8B-B14F-4D97-AF65-F5344CB8AC3E}">
        <p14:creationId xmlns:p14="http://schemas.microsoft.com/office/powerpoint/2010/main" val="2655987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Millaiset asiat nousivat kokemuksissa esiin?</a:t>
            </a:r>
          </a:p>
        </p:txBody>
      </p:sp>
      <p:sp>
        <p:nvSpPr>
          <p:cNvPr id="4" name="Dian numeron paikkamerkki 3"/>
          <p:cNvSpPr>
            <a:spLocks noGrp="1"/>
          </p:cNvSpPr>
          <p:nvPr>
            <p:ph type="sldNum" sz="quarter" idx="5"/>
          </p:nvPr>
        </p:nvSpPr>
        <p:spPr/>
        <p:txBody>
          <a:bodyPr/>
          <a:lstStyle/>
          <a:p>
            <a:fld id="{701A0966-0B3C-4024-9365-BE1B4D586AA3}" type="slidenum">
              <a:rPr lang="fi-FI" smtClean="0"/>
              <a:t>14</a:t>
            </a:fld>
            <a:endParaRPr lang="fi-FI"/>
          </a:p>
        </p:txBody>
      </p:sp>
    </p:spTree>
    <p:extLst>
      <p:ext uri="{BB962C8B-B14F-4D97-AF65-F5344CB8AC3E}">
        <p14:creationId xmlns:p14="http://schemas.microsoft.com/office/powerpoint/2010/main" val="327458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Millaiset asiat nousivat kokemuksissa esiin?</a:t>
            </a:r>
          </a:p>
          <a:p>
            <a:endParaRPr lang="fi-FI" dirty="0"/>
          </a:p>
        </p:txBody>
      </p:sp>
      <p:sp>
        <p:nvSpPr>
          <p:cNvPr id="4" name="Dian numeron paikkamerkki 3"/>
          <p:cNvSpPr>
            <a:spLocks noGrp="1"/>
          </p:cNvSpPr>
          <p:nvPr>
            <p:ph type="sldNum" sz="quarter" idx="5"/>
          </p:nvPr>
        </p:nvSpPr>
        <p:spPr/>
        <p:txBody>
          <a:bodyPr/>
          <a:lstStyle/>
          <a:p>
            <a:fld id="{701A0966-0B3C-4024-9365-BE1B4D586AA3}" type="slidenum">
              <a:rPr lang="fi-FI" smtClean="0"/>
              <a:t>15</a:t>
            </a:fld>
            <a:endParaRPr lang="fi-FI"/>
          </a:p>
        </p:txBody>
      </p:sp>
    </p:spTree>
    <p:extLst>
      <p:ext uri="{BB962C8B-B14F-4D97-AF65-F5344CB8AC3E}">
        <p14:creationId xmlns:p14="http://schemas.microsoft.com/office/powerpoint/2010/main" val="26887047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emf"/><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22.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OKT">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A35E5205-3D13-7843-A338-E89FD5DF663C}"/>
              </a:ext>
            </a:extLst>
          </p:cNvPr>
          <p:cNvSpPr/>
          <p:nvPr userDrawn="1"/>
        </p:nvSpPr>
        <p:spPr>
          <a:xfrm>
            <a:off x="0" y="1"/>
            <a:ext cx="12192000" cy="5589810"/>
          </a:xfrm>
          <a:prstGeom prst="rect">
            <a:avLst/>
          </a:prstGeom>
          <a:solidFill>
            <a:srgbClr val="C4D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9" name="Kuva 28">
            <a:extLst>
              <a:ext uri="{FF2B5EF4-FFF2-40B4-BE49-F238E27FC236}">
                <a16:creationId xmlns:a16="http://schemas.microsoft.com/office/drawing/2014/main" id="{4949B884-2F30-C748-B4FD-F64BCC71CB32}"/>
              </a:ext>
            </a:extLst>
          </p:cNvPr>
          <p:cNvPicPr>
            <a:picLocks noChangeAspect="1"/>
          </p:cNvPicPr>
          <p:nvPr userDrawn="1"/>
        </p:nvPicPr>
        <p:blipFill>
          <a:blip r:embed="rId2"/>
          <a:stretch>
            <a:fillRect/>
          </a:stretch>
        </p:blipFill>
        <p:spPr>
          <a:xfrm rot="6093495">
            <a:off x="-2096265" y="1073581"/>
            <a:ext cx="5143500" cy="2362200"/>
          </a:xfrm>
          <a:prstGeom prst="rect">
            <a:avLst/>
          </a:prstGeom>
        </p:spPr>
      </p:pic>
      <p:pic>
        <p:nvPicPr>
          <p:cNvPr id="27" name="Kuva 26">
            <a:extLst>
              <a:ext uri="{FF2B5EF4-FFF2-40B4-BE49-F238E27FC236}">
                <a16:creationId xmlns:a16="http://schemas.microsoft.com/office/drawing/2014/main" id="{0D272C98-46A5-07DA-1979-4BB44070CA55}"/>
              </a:ext>
            </a:extLst>
          </p:cNvPr>
          <p:cNvPicPr>
            <a:picLocks noChangeAspect="1"/>
          </p:cNvPicPr>
          <p:nvPr userDrawn="1"/>
        </p:nvPicPr>
        <p:blipFill>
          <a:blip r:embed="rId3"/>
          <a:stretch>
            <a:fillRect/>
          </a:stretch>
        </p:blipFill>
        <p:spPr>
          <a:xfrm rot="1327684">
            <a:off x="8833672" y="-365444"/>
            <a:ext cx="7829120" cy="3595596"/>
          </a:xfrm>
          <a:prstGeom prst="rect">
            <a:avLst/>
          </a:prstGeom>
        </p:spPr>
      </p:pic>
      <p:sp>
        <p:nvSpPr>
          <p:cNvPr id="8" name="Tekstiruutu 7">
            <a:extLst>
              <a:ext uri="{FF2B5EF4-FFF2-40B4-BE49-F238E27FC236}">
                <a16:creationId xmlns:a16="http://schemas.microsoft.com/office/drawing/2014/main" id="{271363D2-FC68-63AD-BEF8-1DCBE10A6A07}"/>
              </a:ext>
            </a:extLst>
          </p:cNvPr>
          <p:cNvSpPr txBox="1"/>
          <p:nvPr userDrawn="1"/>
        </p:nvSpPr>
        <p:spPr>
          <a:xfrm>
            <a:off x="-76542" y="2163447"/>
            <a:ext cx="12377999" cy="1423467"/>
          </a:xfrm>
          <a:prstGeom prst="rect">
            <a:avLst/>
          </a:prstGeom>
          <a:noFill/>
        </p:spPr>
        <p:txBody>
          <a:bodyPr wrap="square" rtlCol="0" anchor="ctr">
            <a:spAutoFit/>
          </a:bodyPr>
          <a:lstStyle/>
          <a:p>
            <a:pPr algn="ctr">
              <a:lnSpc>
                <a:spcPts val="10020"/>
              </a:lnSpc>
            </a:pPr>
            <a:r>
              <a:rPr lang="fi-FI" sz="9600" dirty="0">
                <a:solidFill>
                  <a:srgbClr val="14331C"/>
                </a:solidFill>
                <a:latin typeface="Bebas Neue" panose="020B0606020202050201" pitchFamily="34" charset="77"/>
              </a:rPr>
              <a:t>OPPIEN </a:t>
            </a:r>
            <a:r>
              <a:rPr lang="fi-FI" sz="9600" dirty="0">
                <a:solidFill>
                  <a:srgbClr val="208736"/>
                </a:solidFill>
                <a:latin typeface="Bebas Neue" panose="020B0606020202050201" pitchFamily="34" charset="77"/>
              </a:rPr>
              <a:t>KOHTI</a:t>
            </a:r>
            <a:r>
              <a:rPr lang="fi-FI" sz="9600" dirty="0">
                <a:solidFill>
                  <a:srgbClr val="14331C"/>
                </a:solidFill>
                <a:latin typeface="Bebas Neue" panose="020B0606020202050201" pitchFamily="34" charset="77"/>
              </a:rPr>
              <a:t> TYÖTÄ</a:t>
            </a:r>
          </a:p>
        </p:txBody>
      </p:sp>
      <p:pic>
        <p:nvPicPr>
          <p:cNvPr id="20" name="Kuva 19">
            <a:extLst>
              <a:ext uri="{FF2B5EF4-FFF2-40B4-BE49-F238E27FC236}">
                <a16:creationId xmlns:a16="http://schemas.microsoft.com/office/drawing/2014/main" id="{69FDFE44-BB9B-2832-B7B1-B5F1509AD8FB}"/>
              </a:ext>
            </a:extLst>
          </p:cNvPr>
          <p:cNvPicPr>
            <a:picLocks noChangeAspect="1"/>
          </p:cNvPicPr>
          <p:nvPr userDrawn="1"/>
        </p:nvPicPr>
        <p:blipFill>
          <a:blip r:embed="rId4"/>
          <a:stretch>
            <a:fillRect/>
          </a:stretch>
        </p:blipFill>
        <p:spPr>
          <a:xfrm>
            <a:off x="10378441" y="2640948"/>
            <a:ext cx="2438400" cy="2832100"/>
          </a:xfrm>
          <a:prstGeom prst="rect">
            <a:avLst/>
          </a:prstGeom>
        </p:spPr>
      </p:pic>
      <p:pic>
        <p:nvPicPr>
          <p:cNvPr id="21" name="Kuva 20">
            <a:extLst>
              <a:ext uri="{FF2B5EF4-FFF2-40B4-BE49-F238E27FC236}">
                <a16:creationId xmlns:a16="http://schemas.microsoft.com/office/drawing/2014/main" id="{14B47B12-2669-416B-B78D-AC1CBA83907B}"/>
              </a:ext>
            </a:extLst>
          </p:cNvPr>
          <p:cNvPicPr>
            <a:picLocks noChangeAspect="1"/>
          </p:cNvPicPr>
          <p:nvPr userDrawn="1"/>
        </p:nvPicPr>
        <p:blipFill>
          <a:blip r:embed="rId4"/>
          <a:stretch>
            <a:fillRect/>
          </a:stretch>
        </p:blipFill>
        <p:spPr>
          <a:xfrm flipH="1">
            <a:off x="11078578" y="1120217"/>
            <a:ext cx="2438400" cy="2832100"/>
          </a:xfrm>
          <a:prstGeom prst="rect">
            <a:avLst/>
          </a:prstGeom>
        </p:spPr>
      </p:pic>
      <p:pic>
        <p:nvPicPr>
          <p:cNvPr id="25" name="Kuva 24">
            <a:extLst>
              <a:ext uri="{FF2B5EF4-FFF2-40B4-BE49-F238E27FC236}">
                <a16:creationId xmlns:a16="http://schemas.microsoft.com/office/drawing/2014/main" id="{30E373CB-43B7-0EF0-1F40-831858C2D0B2}"/>
              </a:ext>
            </a:extLst>
          </p:cNvPr>
          <p:cNvPicPr>
            <a:picLocks noChangeAspect="1"/>
          </p:cNvPicPr>
          <p:nvPr userDrawn="1"/>
        </p:nvPicPr>
        <p:blipFill>
          <a:blip r:embed="rId5"/>
          <a:stretch>
            <a:fillRect/>
          </a:stretch>
        </p:blipFill>
        <p:spPr>
          <a:xfrm>
            <a:off x="10950551" y="833166"/>
            <a:ext cx="2438400" cy="2832100"/>
          </a:xfrm>
          <a:prstGeom prst="rect">
            <a:avLst/>
          </a:prstGeom>
        </p:spPr>
      </p:pic>
      <p:pic>
        <p:nvPicPr>
          <p:cNvPr id="16" name="Kuva 15">
            <a:extLst>
              <a:ext uri="{FF2B5EF4-FFF2-40B4-BE49-F238E27FC236}">
                <a16:creationId xmlns:a16="http://schemas.microsoft.com/office/drawing/2014/main" id="{9E97F202-E847-ED7E-9EA4-23723887BFAF}"/>
              </a:ext>
            </a:extLst>
          </p:cNvPr>
          <p:cNvPicPr>
            <a:picLocks noChangeAspect="1"/>
          </p:cNvPicPr>
          <p:nvPr userDrawn="1"/>
        </p:nvPicPr>
        <p:blipFill>
          <a:blip r:embed="rId6"/>
          <a:stretch>
            <a:fillRect/>
          </a:stretch>
        </p:blipFill>
        <p:spPr>
          <a:xfrm>
            <a:off x="10997616" y="1853555"/>
            <a:ext cx="2438400" cy="2819400"/>
          </a:xfrm>
          <a:prstGeom prst="rect">
            <a:avLst/>
          </a:prstGeom>
        </p:spPr>
      </p:pic>
      <p:pic>
        <p:nvPicPr>
          <p:cNvPr id="23" name="Kuva 22">
            <a:extLst>
              <a:ext uri="{FF2B5EF4-FFF2-40B4-BE49-F238E27FC236}">
                <a16:creationId xmlns:a16="http://schemas.microsoft.com/office/drawing/2014/main" id="{E40B9528-4BA8-361C-B0A4-3291D6E17E0F}"/>
              </a:ext>
            </a:extLst>
          </p:cNvPr>
          <p:cNvPicPr>
            <a:picLocks noChangeAspect="1"/>
          </p:cNvPicPr>
          <p:nvPr userDrawn="1"/>
        </p:nvPicPr>
        <p:blipFill>
          <a:blip r:embed="rId7"/>
          <a:stretch>
            <a:fillRect/>
          </a:stretch>
        </p:blipFill>
        <p:spPr>
          <a:xfrm>
            <a:off x="-1148441" y="-1001198"/>
            <a:ext cx="3224965" cy="3745663"/>
          </a:xfrm>
          <a:prstGeom prst="rect">
            <a:avLst/>
          </a:prstGeom>
        </p:spPr>
      </p:pic>
      <p:pic>
        <p:nvPicPr>
          <p:cNvPr id="12" name="Kuva 11">
            <a:extLst>
              <a:ext uri="{FF2B5EF4-FFF2-40B4-BE49-F238E27FC236}">
                <a16:creationId xmlns:a16="http://schemas.microsoft.com/office/drawing/2014/main" id="{DDEE71D2-07D3-CD0D-592E-6C6E7F93C490}"/>
              </a:ext>
            </a:extLst>
          </p:cNvPr>
          <p:cNvPicPr>
            <a:picLocks noChangeAspect="1"/>
          </p:cNvPicPr>
          <p:nvPr userDrawn="1"/>
        </p:nvPicPr>
        <p:blipFill>
          <a:blip r:embed="rId8"/>
          <a:stretch>
            <a:fillRect/>
          </a:stretch>
        </p:blipFill>
        <p:spPr>
          <a:xfrm rot="4399191">
            <a:off x="-835162" y="-36063"/>
            <a:ext cx="2438400" cy="2832100"/>
          </a:xfrm>
          <a:prstGeom prst="rect">
            <a:avLst/>
          </a:prstGeom>
        </p:spPr>
      </p:pic>
      <p:pic>
        <p:nvPicPr>
          <p:cNvPr id="36" name="Kuva 35">
            <a:extLst>
              <a:ext uri="{FF2B5EF4-FFF2-40B4-BE49-F238E27FC236}">
                <a16:creationId xmlns:a16="http://schemas.microsoft.com/office/drawing/2014/main" id="{988077A4-4742-1408-601A-DD6310B39062}"/>
              </a:ext>
            </a:extLst>
          </p:cNvPr>
          <p:cNvPicPr>
            <a:picLocks noChangeAspect="1"/>
          </p:cNvPicPr>
          <p:nvPr userDrawn="1"/>
        </p:nvPicPr>
        <p:blipFill>
          <a:blip r:embed="rId9"/>
          <a:stretch>
            <a:fillRect/>
          </a:stretch>
        </p:blipFill>
        <p:spPr>
          <a:xfrm>
            <a:off x="8649359" y="4578752"/>
            <a:ext cx="4347754" cy="1996746"/>
          </a:xfrm>
          <a:prstGeom prst="rect">
            <a:avLst/>
          </a:prstGeom>
        </p:spPr>
      </p:pic>
      <p:pic>
        <p:nvPicPr>
          <p:cNvPr id="38" name="Kuva 37">
            <a:extLst>
              <a:ext uri="{FF2B5EF4-FFF2-40B4-BE49-F238E27FC236}">
                <a16:creationId xmlns:a16="http://schemas.microsoft.com/office/drawing/2014/main" id="{5CF6AA04-04EC-5A78-FE8E-E1AF11251E30}"/>
              </a:ext>
            </a:extLst>
          </p:cNvPr>
          <p:cNvPicPr>
            <a:picLocks noChangeAspect="1"/>
          </p:cNvPicPr>
          <p:nvPr userDrawn="1"/>
        </p:nvPicPr>
        <p:blipFill>
          <a:blip r:embed="rId10"/>
          <a:stretch>
            <a:fillRect/>
          </a:stretch>
        </p:blipFill>
        <p:spPr>
          <a:xfrm>
            <a:off x="-1019599" y="3631883"/>
            <a:ext cx="2494931" cy="2897759"/>
          </a:xfrm>
          <a:prstGeom prst="rect">
            <a:avLst/>
          </a:prstGeom>
        </p:spPr>
      </p:pic>
      <p:pic>
        <p:nvPicPr>
          <p:cNvPr id="32" name="Kuva 31">
            <a:extLst>
              <a:ext uri="{FF2B5EF4-FFF2-40B4-BE49-F238E27FC236}">
                <a16:creationId xmlns:a16="http://schemas.microsoft.com/office/drawing/2014/main" id="{AD0642A8-21C0-4178-A7D1-5F8EF2B07CE5}"/>
              </a:ext>
            </a:extLst>
          </p:cNvPr>
          <p:cNvPicPr>
            <a:picLocks noChangeAspect="1"/>
          </p:cNvPicPr>
          <p:nvPr userDrawn="1"/>
        </p:nvPicPr>
        <p:blipFill>
          <a:blip r:embed="rId11"/>
          <a:stretch>
            <a:fillRect/>
          </a:stretch>
        </p:blipFill>
        <p:spPr>
          <a:xfrm>
            <a:off x="-2147448" y="4467322"/>
            <a:ext cx="5143500" cy="2362200"/>
          </a:xfrm>
          <a:prstGeom prst="rect">
            <a:avLst/>
          </a:prstGeom>
        </p:spPr>
      </p:pic>
      <p:pic>
        <p:nvPicPr>
          <p:cNvPr id="34" name="Kuva 33">
            <a:extLst>
              <a:ext uri="{FF2B5EF4-FFF2-40B4-BE49-F238E27FC236}">
                <a16:creationId xmlns:a16="http://schemas.microsoft.com/office/drawing/2014/main" id="{F30A19DE-33E8-FAE1-FA98-3F29677F3C0E}"/>
              </a:ext>
            </a:extLst>
          </p:cNvPr>
          <p:cNvPicPr>
            <a:picLocks noChangeAspect="1"/>
          </p:cNvPicPr>
          <p:nvPr userDrawn="1"/>
        </p:nvPicPr>
        <p:blipFill>
          <a:blip r:embed="rId12"/>
          <a:stretch>
            <a:fillRect/>
          </a:stretch>
        </p:blipFill>
        <p:spPr>
          <a:xfrm>
            <a:off x="-1322373" y="4221001"/>
            <a:ext cx="3607329" cy="1656699"/>
          </a:xfrm>
          <a:prstGeom prst="rect">
            <a:avLst/>
          </a:prstGeom>
        </p:spPr>
      </p:pic>
      <p:pic>
        <p:nvPicPr>
          <p:cNvPr id="40" name="Kuva 39">
            <a:extLst>
              <a:ext uri="{FF2B5EF4-FFF2-40B4-BE49-F238E27FC236}">
                <a16:creationId xmlns:a16="http://schemas.microsoft.com/office/drawing/2014/main" id="{F316E974-D057-E5F0-A5B9-BB0DFBDDA218}"/>
              </a:ext>
            </a:extLst>
          </p:cNvPr>
          <p:cNvPicPr>
            <a:picLocks noChangeAspect="1"/>
          </p:cNvPicPr>
          <p:nvPr userDrawn="1"/>
        </p:nvPicPr>
        <p:blipFill>
          <a:blip r:embed="rId13"/>
          <a:stretch>
            <a:fillRect/>
          </a:stretch>
        </p:blipFill>
        <p:spPr>
          <a:xfrm>
            <a:off x="28251" y="-1618041"/>
            <a:ext cx="2438400" cy="2819400"/>
          </a:xfrm>
          <a:prstGeom prst="rect">
            <a:avLst/>
          </a:prstGeom>
        </p:spPr>
      </p:pic>
      <p:pic>
        <p:nvPicPr>
          <p:cNvPr id="42" name="Kuva 41">
            <a:extLst>
              <a:ext uri="{FF2B5EF4-FFF2-40B4-BE49-F238E27FC236}">
                <a16:creationId xmlns:a16="http://schemas.microsoft.com/office/drawing/2014/main" id="{7673356D-6F47-0A34-1F50-1BDDFDD6711A}"/>
              </a:ext>
            </a:extLst>
          </p:cNvPr>
          <p:cNvPicPr>
            <a:picLocks noChangeAspect="1"/>
          </p:cNvPicPr>
          <p:nvPr userDrawn="1"/>
        </p:nvPicPr>
        <p:blipFill>
          <a:blip r:embed="rId14"/>
          <a:stretch>
            <a:fillRect/>
          </a:stretch>
        </p:blipFill>
        <p:spPr>
          <a:xfrm>
            <a:off x="-1611893" y="1812734"/>
            <a:ext cx="2438400" cy="2832100"/>
          </a:xfrm>
          <a:prstGeom prst="rect">
            <a:avLst/>
          </a:prstGeom>
        </p:spPr>
      </p:pic>
      <p:pic>
        <p:nvPicPr>
          <p:cNvPr id="44" name="Kuva 43">
            <a:extLst>
              <a:ext uri="{FF2B5EF4-FFF2-40B4-BE49-F238E27FC236}">
                <a16:creationId xmlns:a16="http://schemas.microsoft.com/office/drawing/2014/main" id="{2DBBD016-9DAD-6B83-1DE7-09220962886D}"/>
              </a:ext>
            </a:extLst>
          </p:cNvPr>
          <p:cNvPicPr>
            <a:picLocks noChangeAspect="1"/>
          </p:cNvPicPr>
          <p:nvPr userDrawn="1"/>
        </p:nvPicPr>
        <p:blipFill>
          <a:blip r:embed="rId3"/>
          <a:stretch>
            <a:fillRect/>
          </a:stretch>
        </p:blipFill>
        <p:spPr>
          <a:xfrm rot="1327684">
            <a:off x="9422777" y="-653333"/>
            <a:ext cx="7829120" cy="3595596"/>
          </a:xfrm>
          <a:prstGeom prst="rect">
            <a:avLst/>
          </a:prstGeom>
        </p:spPr>
      </p:pic>
      <p:pic>
        <p:nvPicPr>
          <p:cNvPr id="18" name="Kuva 17">
            <a:extLst>
              <a:ext uri="{FF2B5EF4-FFF2-40B4-BE49-F238E27FC236}">
                <a16:creationId xmlns:a16="http://schemas.microsoft.com/office/drawing/2014/main" id="{EF4B490C-AC18-50B3-0152-9C7958292A94}"/>
              </a:ext>
            </a:extLst>
          </p:cNvPr>
          <p:cNvPicPr>
            <a:picLocks noChangeAspect="1"/>
          </p:cNvPicPr>
          <p:nvPr userDrawn="1"/>
        </p:nvPicPr>
        <p:blipFill>
          <a:blip r:embed="rId15"/>
          <a:stretch>
            <a:fillRect/>
          </a:stretch>
        </p:blipFill>
        <p:spPr>
          <a:xfrm>
            <a:off x="10301738" y="-1651918"/>
            <a:ext cx="2438400" cy="2832100"/>
          </a:xfrm>
          <a:prstGeom prst="rect">
            <a:avLst/>
          </a:prstGeom>
        </p:spPr>
      </p:pic>
      <p:pic>
        <p:nvPicPr>
          <p:cNvPr id="47" name="Kuva 46">
            <a:extLst>
              <a:ext uri="{FF2B5EF4-FFF2-40B4-BE49-F238E27FC236}">
                <a16:creationId xmlns:a16="http://schemas.microsoft.com/office/drawing/2014/main" id="{9720F6F2-599B-B044-A092-0DFDA7D32697}"/>
              </a:ext>
            </a:extLst>
          </p:cNvPr>
          <p:cNvPicPr>
            <a:picLocks noChangeAspect="1"/>
          </p:cNvPicPr>
          <p:nvPr userDrawn="1"/>
        </p:nvPicPr>
        <p:blipFill>
          <a:blip r:embed="rId16"/>
          <a:stretch>
            <a:fillRect/>
          </a:stretch>
        </p:blipFill>
        <p:spPr>
          <a:xfrm>
            <a:off x="10930711" y="4474287"/>
            <a:ext cx="2438400" cy="2832100"/>
          </a:xfrm>
          <a:prstGeom prst="rect">
            <a:avLst/>
          </a:prstGeom>
        </p:spPr>
      </p:pic>
      <p:sp>
        <p:nvSpPr>
          <p:cNvPr id="30" name="Suorakulmio 29">
            <a:extLst>
              <a:ext uri="{FF2B5EF4-FFF2-40B4-BE49-F238E27FC236}">
                <a16:creationId xmlns:a16="http://schemas.microsoft.com/office/drawing/2014/main" id="{A8B506A1-203A-51D3-BFD5-3AB40C304B1C}"/>
              </a:ext>
            </a:extLst>
          </p:cNvPr>
          <p:cNvSpPr/>
          <p:nvPr userDrawn="1"/>
        </p:nvSpPr>
        <p:spPr>
          <a:xfrm>
            <a:off x="0" y="5559832"/>
            <a:ext cx="12377999" cy="1298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9FEBC0AA-7569-82D7-AD07-E3E43B71D9D1}"/>
              </a:ext>
            </a:extLst>
          </p:cNvPr>
          <p:cNvPicPr>
            <a:picLocks noChangeAspect="1"/>
          </p:cNvPicPr>
          <p:nvPr userDrawn="1"/>
        </p:nvPicPr>
        <p:blipFill>
          <a:blip r:embed="rId17"/>
          <a:stretch>
            <a:fillRect/>
          </a:stretch>
        </p:blipFill>
        <p:spPr>
          <a:xfrm>
            <a:off x="1177333" y="5853241"/>
            <a:ext cx="9854372" cy="659545"/>
          </a:xfrm>
          <a:prstGeom prst="rect">
            <a:avLst/>
          </a:prstGeom>
        </p:spPr>
      </p:pic>
      <p:sp>
        <p:nvSpPr>
          <p:cNvPr id="11" name="Sisällön paikkamerkki 9">
            <a:extLst>
              <a:ext uri="{FF2B5EF4-FFF2-40B4-BE49-F238E27FC236}">
                <a16:creationId xmlns:a16="http://schemas.microsoft.com/office/drawing/2014/main" id="{844CB6F0-1EED-F686-F43F-A144D65D1C51}"/>
              </a:ext>
            </a:extLst>
          </p:cNvPr>
          <p:cNvSpPr>
            <a:spLocks noGrp="1"/>
          </p:cNvSpPr>
          <p:nvPr>
            <p:ph sz="quarter" idx="10" hasCustomPrompt="1"/>
          </p:nvPr>
        </p:nvSpPr>
        <p:spPr>
          <a:xfrm>
            <a:off x="2928798" y="3653357"/>
            <a:ext cx="6324600" cy="1174750"/>
          </a:xfrm>
        </p:spPr>
        <p:txBody>
          <a:bodyPr/>
          <a:lstStyle>
            <a:lvl1pPr marL="0" indent="0" algn="ctr">
              <a:buNone/>
              <a:defRPr b="0" i="0">
                <a:solidFill>
                  <a:srgbClr val="14331C"/>
                </a:solidFill>
                <a:latin typeface="Jost" pitchFamily="2" charset="77"/>
                <a:ea typeface="Jost" pitchFamily="2" charset="77"/>
              </a:defRPr>
            </a:lvl1pPr>
          </a:lstStyle>
          <a:p>
            <a:pPr lvl="0"/>
            <a:r>
              <a:rPr lang="fi-FI" dirty="0"/>
              <a:t>Tähän joku lyhyt esitystä kuvaava lause</a:t>
            </a:r>
          </a:p>
        </p:txBody>
      </p:sp>
    </p:spTree>
    <p:extLst>
      <p:ext uri="{BB962C8B-B14F-4D97-AF65-F5344CB8AC3E}">
        <p14:creationId xmlns:p14="http://schemas.microsoft.com/office/powerpoint/2010/main" val="1731084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A69082-E3A1-BE0E-4DE4-23507367EB8A}"/>
              </a:ext>
            </a:extLst>
          </p:cNvPr>
          <p:cNvSpPr>
            <a:spLocks noGrp="1"/>
          </p:cNvSpPr>
          <p:nvPr>
            <p:ph type="ctrTitle"/>
          </p:nvPr>
        </p:nvSpPr>
        <p:spPr>
          <a:xfrm>
            <a:off x="1524000" y="1363003"/>
            <a:ext cx="9144000" cy="2387600"/>
          </a:xfrm>
        </p:spPr>
        <p:txBody>
          <a:bodyPr anchor="b">
            <a:normAutofit/>
          </a:bodyPr>
          <a:lstStyle>
            <a:lvl1pPr algn="ctr">
              <a:defRPr sz="6600">
                <a:latin typeface="Bebas Neue" panose="020B0606020202050201" pitchFamily="34" charset="77"/>
              </a:defRPr>
            </a:lvl1pPr>
          </a:lstStyle>
          <a:p>
            <a:r>
              <a:rPr lang="fi-FI"/>
              <a:t>Muokkaa ots. perustyyl. napsautt.</a:t>
            </a:r>
          </a:p>
        </p:txBody>
      </p:sp>
      <p:sp>
        <p:nvSpPr>
          <p:cNvPr id="3" name="Alaotsikko 2">
            <a:extLst>
              <a:ext uri="{FF2B5EF4-FFF2-40B4-BE49-F238E27FC236}">
                <a16:creationId xmlns:a16="http://schemas.microsoft.com/office/drawing/2014/main" id="{95D1F7CB-C6EC-35D9-3193-DC9D83150F3A}"/>
              </a:ext>
            </a:extLst>
          </p:cNvPr>
          <p:cNvSpPr>
            <a:spLocks noGrp="1"/>
          </p:cNvSpPr>
          <p:nvPr>
            <p:ph type="subTitle" idx="1"/>
          </p:nvPr>
        </p:nvSpPr>
        <p:spPr>
          <a:xfrm>
            <a:off x="1524000" y="3842678"/>
            <a:ext cx="9144000" cy="1655762"/>
          </a:xfrm>
        </p:spPr>
        <p:txBody>
          <a:bodyPr/>
          <a:lstStyle>
            <a:lvl1pPr marL="0" indent="0" algn="ctr">
              <a:buNone/>
              <a:defRPr sz="2400">
                <a:latin typeface="Jost" pitchFamily="2" charset="77"/>
                <a:ea typeface="Jos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5" name="Alatunnisteen paikkamerkki 4">
            <a:extLst>
              <a:ext uri="{FF2B5EF4-FFF2-40B4-BE49-F238E27FC236}">
                <a16:creationId xmlns:a16="http://schemas.microsoft.com/office/drawing/2014/main" id="{BD6F0DBC-A317-6A01-FB92-AAD7EF337364}"/>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955230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C821A01-B338-5E6B-5793-18D659BFB3A1}"/>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EA105D63-6FBF-C5CB-0054-3279B2CB15F6}"/>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52743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BF43D4-FEF5-15D9-DD7D-1249E4C5785B}"/>
              </a:ext>
            </a:extLst>
          </p:cNvPr>
          <p:cNvSpPr>
            <a:spLocks noGrp="1"/>
          </p:cNvSpPr>
          <p:nvPr>
            <p:ph type="title"/>
          </p:nvPr>
        </p:nvSpPr>
        <p:spPr>
          <a:xfrm>
            <a:off x="831850" y="1481130"/>
            <a:ext cx="10515600" cy="2613025"/>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E0F26953-C9E2-93ED-60FC-0549A6697BAF}"/>
              </a:ext>
            </a:extLst>
          </p:cNvPr>
          <p:cNvSpPr>
            <a:spLocks noGrp="1"/>
          </p:cNvSpPr>
          <p:nvPr>
            <p:ph type="body" idx="1"/>
          </p:nvPr>
        </p:nvSpPr>
        <p:spPr>
          <a:xfrm>
            <a:off x="831850" y="416956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5" name="Alatunnisteen paikkamerkki 4">
            <a:extLst>
              <a:ext uri="{FF2B5EF4-FFF2-40B4-BE49-F238E27FC236}">
                <a16:creationId xmlns:a16="http://schemas.microsoft.com/office/drawing/2014/main" id="{3A49FB30-C422-3426-7D3F-412FA784C300}"/>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31075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C53C59-BC5B-9A14-CF7A-B293F5CA97A6}"/>
              </a:ext>
            </a:extLst>
          </p:cNvPr>
          <p:cNvSpPr>
            <a:spLocks noGrp="1"/>
          </p:cNvSpPr>
          <p:nvPr>
            <p:ph type="title"/>
          </p:nvPr>
        </p:nvSpPr>
        <p:spPr>
          <a:xfrm>
            <a:off x="838200" y="1118937"/>
            <a:ext cx="10146632" cy="89661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64E0583E-552F-BC9F-56F7-AA14D93B5159}"/>
              </a:ext>
            </a:extLst>
          </p:cNvPr>
          <p:cNvSpPr>
            <a:spLocks noGrp="1"/>
          </p:cNvSpPr>
          <p:nvPr>
            <p:ph sz="half" idx="1"/>
          </p:nvPr>
        </p:nvSpPr>
        <p:spPr>
          <a:xfrm>
            <a:off x="838200" y="2165683"/>
            <a:ext cx="5181600" cy="357338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7754BF3-A6E5-30B0-1C11-182A4362FF5C}"/>
              </a:ext>
            </a:extLst>
          </p:cNvPr>
          <p:cNvSpPr>
            <a:spLocks noGrp="1"/>
          </p:cNvSpPr>
          <p:nvPr>
            <p:ph sz="half" idx="2"/>
          </p:nvPr>
        </p:nvSpPr>
        <p:spPr>
          <a:xfrm>
            <a:off x="6172200" y="2165684"/>
            <a:ext cx="5181600" cy="357338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a:extLst>
              <a:ext uri="{FF2B5EF4-FFF2-40B4-BE49-F238E27FC236}">
                <a16:creationId xmlns:a16="http://schemas.microsoft.com/office/drawing/2014/main" id="{773E154D-44ED-6DB8-4D6C-6056ECDE2F30}"/>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245417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A47ABF-6A64-8800-E845-68E7172FA4A9}"/>
              </a:ext>
            </a:extLst>
          </p:cNvPr>
          <p:cNvSpPr>
            <a:spLocks noGrp="1"/>
          </p:cNvSpPr>
          <p:nvPr>
            <p:ph type="title"/>
          </p:nvPr>
        </p:nvSpPr>
        <p:spPr>
          <a:xfrm>
            <a:off x="839788" y="1130968"/>
            <a:ext cx="10181138" cy="852746"/>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F2ADAD1-06A8-5CC9-6846-CF4848EEFC46}"/>
              </a:ext>
            </a:extLst>
          </p:cNvPr>
          <p:cNvSpPr>
            <a:spLocks noGrp="1"/>
          </p:cNvSpPr>
          <p:nvPr>
            <p:ph type="body" idx="1"/>
          </p:nvPr>
        </p:nvSpPr>
        <p:spPr>
          <a:xfrm>
            <a:off x="839788" y="2054145"/>
            <a:ext cx="5157787" cy="823912"/>
          </a:xfrm>
        </p:spPr>
        <p:txBody>
          <a:bodyPr anchor="b"/>
          <a:lstStyle>
            <a:lvl1pPr marL="0" indent="0">
              <a:buNone/>
              <a:defRPr sz="2400" b="0" i="0">
                <a:solidFill>
                  <a:srgbClr val="208736"/>
                </a:solidFill>
                <a:latin typeface="Jost Medium" pitchFamily="2" charset="77"/>
                <a:ea typeface="Jos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FCB2CC94-6416-5443-6162-73F8658639A3}"/>
              </a:ext>
            </a:extLst>
          </p:cNvPr>
          <p:cNvSpPr>
            <a:spLocks noGrp="1"/>
          </p:cNvSpPr>
          <p:nvPr>
            <p:ph sz="half" idx="2"/>
          </p:nvPr>
        </p:nvSpPr>
        <p:spPr>
          <a:xfrm>
            <a:off x="839788" y="2948489"/>
            <a:ext cx="5157787" cy="2778544"/>
          </a:xfrm>
        </p:spPr>
        <p:txBody>
          <a:bodyPr>
            <a:normAutofit/>
          </a:bodyPr>
          <a:lstStyle>
            <a:lvl1pPr>
              <a:defRPr sz="2000"/>
            </a:lvl1pPr>
            <a:lvl2pPr>
              <a:defRPr sz="1800"/>
            </a:lvl2pPr>
            <a:lvl3pPr>
              <a:defRPr sz="1600"/>
            </a:lvl3pPr>
            <a:lvl4pPr>
              <a:defRPr sz="1400"/>
            </a:lvl4pPr>
            <a:lvl5pPr>
              <a:defRPr sz="14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4E9BB336-A7AB-E75B-0D84-E8FDF6F4EFCA}"/>
              </a:ext>
            </a:extLst>
          </p:cNvPr>
          <p:cNvSpPr>
            <a:spLocks noGrp="1"/>
          </p:cNvSpPr>
          <p:nvPr>
            <p:ph type="body" sz="quarter" idx="3"/>
          </p:nvPr>
        </p:nvSpPr>
        <p:spPr>
          <a:xfrm>
            <a:off x="6172200" y="2054145"/>
            <a:ext cx="5183188" cy="823912"/>
          </a:xfrm>
        </p:spPr>
        <p:txBody>
          <a:bodyPr anchor="b"/>
          <a:lstStyle>
            <a:lvl1pPr marL="0" indent="0">
              <a:buNone/>
              <a:defRPr sz="2400" b="0" i="0">
                <a:solidFill>
                  <a:srgbClr val="208736"/>
                </a:solidFill>
                <a:latin typeface="Jost Medium" pitchFamily="2" charset="77"/>
                <a:ea typeface="Jos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B536142-3125-1A42-D98A-B2DBDFA3BB32}"/>
              </a:ext>
            </a:extLst>
          </p:cNvPr>
          <p:cNvSpPr>
            <a:spLocks noGrp="1"/>
          </p:cNvSpPr>
          <p:nvPr>
            <p:ph sz="quarter" idx="4"/>
          </p:nvPr>
        </p:nvSpPr>
        <p:spPr>
          <a:xfrm>
            <a:off x="6172200" y="2948489"/>
            <a:ext cx="5183188" cy="2778544"/>
          </a:xfrm>
        </p:spPr>
        <p:txBody>
          <a:bodyPr>
            <a:normAutofit/>
          </a:bodyPr>
          <a:lstStyle>
            <a:lvl1pPr>
              <a:defRPr sz="2000"/>
            </a:lvl1pPr>
            <a:lvl2pPr>
              <a:defRPr sz="1800"/>
            </a:lvl2pPr>
            <a:lvl3pPr>
              <a:defRPr sz="1600"/>
            </a:lvl3pPr>
            <a:lvl4pPr>
              <a:defRPr sz="1400"/>
            </a:lvl4pPr>
            <a:lvl5pPr>
              <a:defRPr sz="14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Alatunnisteen paikkamerkki 7">
            <a:extLst>
              <a:ext uri="{FF2B5EF4-FFF2-40B4-BE49-F238E27FC236}">
                <a16:creationId xmlns:a16="http://schemas.microsoft.com/office/drawing/2014/main" id="{42B864C9-C97B-E104-2633-BFD0001390F8}"/>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404386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3F0BE4-DFD3-2417-4FD0-7F2365F52BEA}"/>
              </a:ext>
            </a:extLst>
          </p:cNvPr>
          <p:cNvSpPr>
            <a:spLocks noGrp="1"/>
          </p:cNvSpPr>
          <p:nvPr>
            <p:ph type="title"/>
          </p:nvPr>
        </p:nvSpPr>
        <p:spPr>
          <a:xfrm>
            <a:off x="838200" y="1118937"/>
            <a:ext cx="10158663" cy="896613"/>
          </a:xfrm>
        </p:spPr>
        <p:txBody>
          <a:bodyPr/>
          <a:lstStyle/>
          <a:p>
            <a:r>
              <a:rPr lang="fi-FI"/>
              <a:t>Muokkaa ots. perustyyl. napsautt.</a:t>
            </a:r>
          </a:p>
        </p:txBody>
      </p:sp>
      <p:sp>
        <p:nvSpPr>
          <p:cNvPr id="4" name="Alatunnisteen paikkamerkki 3">
            <a:extLst>
              <a:ext uri="{FF2B5EF4-FFF2-40B4-BE49-F238E27FC236}">
                <a16:creationId xmlns:a16="http://schemas.microsoft.com/office/drawing/2014/main" id="{7DB62511-D492-E7D9-7A92-834040BAA77E}"/>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08069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FC617631-3FAC-CD09-A662-EC5808192AE4}"/>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9398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F734E0-C28E-305E-AB8E-1B0570096848}"/>
              </a:ext>
            </a:extLst>
          </p:cNvPr>
          <p:cNvSpPr>
            <a:spLocks noGrp="1"/>
          </p:cNvSpPr>
          <p:nvPr>
            <p:ph type="title"/>
          </p:nvPr>
        </p:nvSpPr>
        <p:spPr>
          <a:xfrm>
            <a:off x="839788" y="1179687"/>
            <a:ext cx="3932237" cy="1069975"/>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0AD9DA0-C1F3-534F-5B04-A594DD5D9211}"/>
              </a:ext>
            </a:extLst>
          </p:cNvPr>
          <p:cNvSpPr>
            <a:spLocks noGrp="1"/>
          </p:cNvSpPr>
          <p:nvPr>
            <p:ph idx="1"/>
          </p:nvPr>
        </p:nvSpPr>
        <p:spPr>
          <a:xfrm>
            <a:off x="5183189" y="1179688"/>
            <a:ext cx="5777580" cy="4463124"/>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E5C9F33-7E46-CA7B-073D-10F5705802A5}"/>
              </a:ext>
            </a:extLst>
          </p:cNvPr>
          <p:cNvSpPr>
            <a:spLocks noGrp="1"/>
          </p:cNvSpPr>
          <p:nvPr>
            <p:ph type="body" sz="half" idx="2"/>
          </p:nvPr>
        </p:nvSpPr>
        <p:spPr>
          <a:xfrm>
            <a:off x="839788" y="2334126"/>
            <a:ext cx="3932237" cy="3344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6" name="Alatunnisteen paikkamerkki 5">
            <a:extLst>
              <a:ext uri="{FF2B5EF4-FFF2-40B4-BE49-F238E27FC236}">
                <a16:creationId xmlns:a16="http://schemas.microsoft.com/office/drawing/2014/main" id="{24ABC661-51FC-F15E-6697-8FD256751388}"/>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547601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4AF6048C-6AF1-A9A8-5325-8C910374C5BD}"/>
              </a:ext>
            </a:extLst>
          </p:cNvPr>
          <p:cNvSpPr>
            <a:spLocks noGrp="1"/>
          </p:cNvSpPr>
          <p:nvPr>
            <p:ph type="pic" idx="1"/>
          </p:nvPr>
        </p:nvSpPr>
        <p:spPr>
          <a:xfrm>
            <a:off x="5183188" y="1179688"/>
            <a:ext cx="6172200" cy="4498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Alatunnisteen paikkamerkki 5">
            <a:extLst>
              <a:ext uri="{FF2B5EF4-FFF2-40B4-BE49-F238E27FC236}">
                <a16:creationId xmlns:a16="http://schemas.microsoft.com/office/drawing/2014/main" id="{769001B8-7825-9913-02C8-8091DE915DB7}"/>
              </a:ext>
            </a:extLst>
          </p:cNvPr>
          <p:cNvSpPr>
            <a:spLocks noGrp="1"/>
          </p:cNvSpPr>
          <p:nvPr>
            <p:ph type="ftr" sz="quarter" idx="11"/>
          </p:nvPr>
        </p:nvSpPr>
        <p:spPr/>
        <p:txBody>
          <a:bodyPr/>
          <a:lstStyle/>
          <a:p>
            <a:endParaRPr lang="fi-FI"/>
          </a:p>
        </p:txBody>
      </p:sp>
      <p:sp>
        <p:nvSpPr>
          <p:cNvPr id="8" name="Otsikko 1">
            <a:extLst>
              <a:ext uri="{FF2B5EF4-FFF2-40B4-BE49-F238E27FC236}">
                <a16:creationId xmlns:a16="http://schemas.microsoft.com/office/drawing/2014/main" id="{FF20DF51-432D-F3C6-95F6-6C7AD80DE646}"/>
              </a:ext>
            </a:extLst>
          </p:cNvPr>
          <p:cNvSpPr>
            <a:spLocks noGrp="1"/>
          </p:cNvSpPr>
          <p:nvPr>
            <p:ph type="title"/>
          </p:nvPr>
        </p:nvSpPr>
        <p:spPr>
          <a:xfrm>
            <a:off x="839788" y="1179687"/>
            <a:ext cx="3932237" cy="1069975"/>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9" name="Tekstin paikkamerkki 3">
            <a:extLst>
              <a:ext uri="{FF2B5EF4-FFF2-40B4-BE49-F238E27FC236}">
                <a16:creationId xmlns:a16="http://schemas.microsoft.com/office/drawing/2014/main" id="{821C5EA6-E7AF-CF57-F5C9-A84F575ED74A}"/>
              </a:ext>
            </a:extLst>
          </p:cNvPr>
          <p:cNvSpPr>
            <a:spLocks noGrp="1"/>
          </p:cNvSpPr>
          <p:nvPr>
            <p:ph type="body" sz="half" idx="2"/>
          </p:nvPr>
        </p:nvSpPr>
        <p:spPr>
          <a:xfrm>
            <a:off x="839788" y="2334126"/>
            <a:ext cx="3932237" cy="3344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202637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951CBB-FA25-F60C-4E96-BF61F291F873}"/>
              </a:ext>
            </a:extLst>
          </p:cNvPr>
          <p:cNvSpPr>
            <a:spLocks noGrp="1"/>
          </p:cNvSpPr>
          <p:nvPr>
            <p:ph type="title"/>
          </p:nvPr>
        </p:nvSpPr>
        <p:spPr>
          <a:xfrm>
            <a:off x="838200" y="1118937"/>
            <a:ext cx="10122568" cy="896613"/>
          </a:xfr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22D2B2D-B4B5-E29F-BFD2-3E2049C4A24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2B50E13B-713C-E8F2-8981-50F02929012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78991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sisältö ja kaksi kuvaa 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CB81855-B79C-8C97-C2A4-43AFE5433886}"/>
              </a:ext>
            </a:extLst>
          </p:cNvPr>
          <p:cNvSpPr/>
          <p:nvPr userDrawn="1"/>
        </p:nvSpPr>
        <p:spPr>
          <a:xfrm>
            <a:off x="0" y="0"/>
            <a:ext cx="12192000" cy="6858000"/>
          </a:xfrm>
          <a:prstGeom prst="rect">
            <a:avLst/>
          </a:prstGeom>
          <a:solidFill>
            <a:srgbClr val="C4D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838200" y="1010652"/>
            <a:ext cx="3878179" cy="2418349"/>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5C821A01-B338-5E6B-5793-18D659BFB3A1}"/>
              </a:ext>
            </a:extLst>
          </p:cNvPr>
          <p:cNvSpPr>
            <a:spLocks noGrp="1"/>
          </p:cNvSpPr>
          <p:nvPr>
            <p:ph idx="1"/>
          </p:nvPr>
        </p:nvSpPr>
        <p:spPr>
          <a:xfrm>
            <a:off x="834190" y="3765966"/>
            <a:ext cx="3878179" cy="20813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EA105D63-6FBF-C5CB-0054-3279B2CB15F6}"/>
              </a:ext>
            </a:extLst>
          </p:cNvPr>
          <p:cNvSpPr>
            <a:spLocks noGrp="1"/>
          </p:cNvSpPr>
          <p:nvPr>
            <p:ph type="ftr" sz="quarter" idx="11"/>
          </p:nvPr>
        </p:nvSpPr>
        <p:spPr>
          <a:xfrm>
            <a:off x="7174832" y="6117092"/>
            <a:ext cx="4114800" cy="441802"/>
          </a:xfrm>
        </p:spPr>
        <p:txBody>
          <a:bodyPr/>
          <a:lstStyle>
            <a:lvl1pPr algn="r">
              <a:defRPr>
                <a:solidFill>
                  <a:srgbClr val="14331C"/>
                </a:solidFill>
              </a:defRPr>
            </a:lvl1pPr>
          </a:lstStyle>
          <a:p>
            <a:endParaRPr lang="fi-FI" dirty="0"/>
          </a:p>
        </p:txBody>
      </p:sp>
      <p:sp>
        <p:nvSpPr>
          <p:cNvPr id="9" name="Suorakulmio 8">
            <a:extLst>
              <a:ext uri="{FF2B5EF4-FFF2-40B4-BE49-F238E27FC236}">
                <a16:creationId xmlns:a16="http://schemas.microsoft.com/office/drawing/2014/main" id="{A02C2E0B-E41D-E2B2-3EE1-701275F421BC}"/>
              </a:ext>
            </a:extLst>
          </p:cNvPr>
          <p:cNvSpPr/>
          <p:nvPr userDrawn="1"/>
        </p:nvSpPr>
        <p:spPr>
          <a:xfrm>
            <a:off x="5136258" y="1010653"/>
            <a:ext cx="2971800" cy="4836695"/>
          </a:xfrm>
          <a:prstGeom prst="rect">
            <a:avLst/>
          </a:prstGeom>
          <a:solidFill>
            <a:srgbClr val="FFFE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D56CC832-AC21-58A8-805E-BC8E9EDB6E17}"/>
              </a:ext>
            </a:extLst>
          </p:cNvPr>
          <p:cNvSpPr/>
          <p:nvPr userDrawn="1"/>
        </p:nvSpPr>
        <p:spPr>
          <a:xfrm>
            <a:off x="8272490" y="1010652"/>
            <a:ext cx="2971800" cy="4836695"/>
          </a:xfrm>
          <a:prstGeom prst="rect">
            <a:avLst/>
          </a:prstGeom>
          <a:solidFill>
            <a:srgbClr val="F4C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Kuvan paikkamerkki 11">
            <a:extLst>
              <a:ext uri="{FF2B5EF4-FFF2-40B4-BE49-F238E27FC236}">
                <a16:creationId xmlns:a16="http://schemas.microsoft.com/office/drawing/2014/main" id="{0105AD76-6098-7B21-5809-8742F31B188C}"/>
              </a:ext>
            </a:extLst>
          </p:cNvPr>
          <p:cNvSpPr>
            <a:spLocks noGrp="1"/>
          </p:cNvSpPr>
          <p:nvPr>
            <p:ph type="pic" sz="quarter" idx="12"/>
          </p:nvPr>
        </p:nvSpPr>
        <p:spPr>
          <a:xfrm>
            <a:off x="5364858" y="1251199"/>
            <a:ext cx="2514600" cy="2514767"/>
          </a:xfrm>
        </p:spPr>
        <p:txBody>
          <a:bodyPr/>
          <a:lstStyle/>
          <a:p>
            <a:endParaRPr lang="fi-FI"/>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8501090" y="1251199"/>
            <a:ext cx="2514600" cy="2514767"/>
          </a:xfrm>
        </p:spPr>
        <p:txBody>
          <a:bodyPr/>
          <a:lstStyle/>
          <a:p>
            <a:endParaRPr lang="fi-FI"/>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5385691" y="3915520"/>
            <a:ext cx="2514600" cy="1691282"/>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
        <p:nvSpPr>
          <p:cNvPr id="16" name="Sisällön paikkamerkki 2">
            <a:extLst>
              <a:ext uri="{FF2B5EF4-FFF2-40B4-BE49-F238E27FC236}">
                <a16:creationId xmlns:a16="http://schemas.microsoft.com/office/drawing/2014/main" id="{B193F535-B730-FC21-849F-EE0276B9461C}"/>
              </a:ext>
            </a:extLst>
          </p:cNvPr>
          <p:cNvSpPr>
            <a:spLocks noGrp="1"/>
          </p:cNvSpPr>
          <p:nvPr>
            <p:ph idx="15"/>
          </p:nvPr>
        </p:nvSpPr>
        <p:spPr>
          <a:xfrm>
            <a:off x="8501090" y="3915519"/>
            <a:ext cx="2514600" cy="1691282"/>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pic>
        <p:nvPicPr>
          <p:cNvPr id="22" name="Kuva 21">
            <a:extLst>
              <a:ext uri="{FF2B5EF4-FFF2-40B4-BE49-F238E27FC236}">
                <a16:creationId xmlns:a16="http://schemas.microsoft.com/office/drawing/2014/main" id="{463F39B5-2996-B6DD-CAB4-4CE567C15583}"/>
              </a:ext>
            </a:extLst>
          </p:cNvPr>
          <p:cNvPicPr>
            <a:picLocks noChangeAspect="1"/>
          </p:cNvPicPr>
          <p:nvPr userDrawn="1"/>
        </p:nvPicPr>
        <p:blipFill>
          <a:blip r:embed="rId2"/>
          <a:stretch>
            <a:fillRect/>
          </a:stretch>
        </p:blipFill>
        <p:spPr>
          <a:xfrm>
            <a:off x="10768594" y="-949333"/>
            <a:ext cx="2438400" cy="2832100"/>
          </a:xfrm>
          <a:prstGeom prst="rect">
            <a:avLst/>
          </a:prstGeom>
        </p:spPr>
      </p:pic>
      <p:pic>
        <p:nvPicPr>
          <p:cNvPr id="33" name="Kuva 32">
            <a:extLst>
              <a:ext uri="{FF2B5EF4-FFF2-40B4-BE49-F238E27FC236}">
                <a16:creationId xmlns:a16="http://schemas.microsoft.com/office/drawing/2014/main" id="{DC56D8D5-AB23-6C00-1241-98AA7DFED33D}"/>
              </a:ext>
            </a:extLst>
          </p:cNvPr>
          <p:cNvPicPr>
            <a:picLocks noChangeAspect="1"/>
          </p:cNvPicPr>
          <p:nvPr userDrawn="1"/>
        </p:nvPicPr>
        <p:blipFill>
          <a:blip r:embed="rId3"/>
          <a:stretch>
            <a:fillRect/>
          </a:stretch>
        </p:blipFill>
        <p:spPr>
          <a:xfrm>
            <a:off x="-1256006" y="4950450"/>
            <a:ext cx="2682239" cy="3115309"/>
          </a:xfrm>
          <a:prstGeom prst="rect">
            <a:avLst/>
          </a:prstGeom>
        </p:spPr>
      </p:pic>
      <p:pic>
        <p:nvPicPr>
          <p:cNvPr id="38" name="Kuva 37">
            <a:extLst>
              <a:ext uri="{FF2B5EF4-FFF2-40B4-BE49-F238E27FC236}">
                <a16:creationId xmlns:a16="http://schemas.microsoft.com/office/drawing/2014/main" id="{960045BD-A58A-5794-E5F5-C38C2BF24617}"/>
              </a:ext>
            </a:extLst>
          </p:cNvPr>
          <p:cNvPicPr>
            <a:picLocks noChangeAspect="1"/>
          </p:cNvPicPr>
          <p:nvPr userDrawn="1"/>
        </p:nvPicPr>
        <p:blipFill>
          <a:blip r:embed="rId4"/>
          <a:stretch>
            <a:fillRect/>
          </a:stretch>
        </p:blipFill>
        <p:spPr>
          <a:xfrm flipH="1">
            <a:off x="-2206681" y="5297535"/>
            <a:ext cx="5657852" cy="2598421"/>
          </a:xfrm>
          <a:prstGeom prst="rect">
            <a:avLst/>
          </a:prstGeom>
        </p:spPr>
      </p:pic>
      <p:pic>
        <p:nvPicPr>
          <p:cNvPr id="35" name="Kuva 34">
            <a:extLst>
              <a:ext uri="{FF2B5EF4-FFF2-40B4-BE49-F238E27FC236}">
                <a16:creationId xmlns:a16="http://schemas.microsoft.com/office/drawing/2014/main" id="{DAE46D82-3E65-7A09-506B-71A9E45C6834}"/>
              </a:ext>
            </a:extLst>
          </p:cNvPr>
          <p:cNvPicPr>
            <a:picLocks noChangeAspect="1"/>
          </p:cNvPicPr>
          <p:nvPr userDrawn="1"/>
        </p:nvPicPr>
        <p:blipFill>
          <a:blip r:embed="rId5"/>
          <a:stretch>
            <a:fillRect/>
          </a:stretch>
        </p:blipFill>
        <p:spPr>
          <a:xfrm>
            <a:off x="-1256006" y="4950449"/>
            <a:ext cx="2682239" cy="3115309"/>
          </a:xfrm>
          <a:prstGeom prst="rect">
            <a:avLst/>
          </a:prstGeom>
        </p:spPr>
      </p:pic>
      <p:pic>
        <p:nvPicPr>
          <p:cNvPr id="41" name="Kuva 40">
            <a:extLst>
              <a:ext uri="{FF2B5EF4-FFF2-40B4-BE49-F238E27FC236}">
                <a16:creationId xmlns:a16="http://schemas.microsoft.com/office/drawing/2014/main" id="{33B9930E-4878-B374-B73C-E459EBBFDBEA}"/>
              </a:ext>
            </a:extLst>
          </p:cNvPr>
          <p:cNvPicPr>
            <a:picLocks noChangeAspect="1"/>
          </p:cNvPicPr>
          <p:nvPr userDrawn="1"/>
        </p:nvPicPr>
        <p:blipFill>
          <a:blip r:embed="rId6"/>
          <a:stretch>
            <a:fillRect/>
          </a:stretch>
        </p:blipFill>
        <p:spPr>
          <a:xfrm>
            <a:off x="10160034" y="-572416"/>
            <a:ext cx="2670213" cy="3101341"/>
          </a:xfrm>
          <a:prstGeom prst="rect">
            <a:avLst/>
          </a:prstGeom>
        </p:spPr>
      </p:pic>
    </p:spTree>
    <p:extLst>
      <p:ext uri="{BB962C8B-B14F-4D97-AF65-F5344CB8AC3E}">
        <p14:creationId xmlns:p14="http://schemas.microsoft.com/office/powerpoint/2010/main" val="38229787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B581F3E-0A73-518B-EA6D-8E2C22279E71}"/>
              </a:ext>
            </a:extLst>
          </p:cNvPr>
          <p:cNvSpPr>
            <a:spLocks noGrp="1"/>
          </p:cNvSpPr>
          <p:nvPr>
            <p:ph type="title" orient="vert"/>
          </p:nvPr>
        </p:nvSpPr>
        <p:spPr>
          <a:xfrm>
            <a:off x="8578520" y="1046743"/>
            <a:ext cx="2189747" cy="4740445"/>
          </a:xfrm>
        </p:spPr>
        <p:txBody>
          <a:bodyPr vert="eaVert">
            <a:normAutofit/>
          </a:bodyPr>
          <a:lstStyle>
            <a:lvl1pPr>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C2019AD3-EDB5-6652-EF06-54B145746ABD}"/>
              </a:ext>
            </a:extLst>
          </p:cNvPr>
          <p:cNvSpPr>
            <a:spLocks noGrp="1"/>
          </p:cNvSpPr>
          <p:nvPr>
            <p:ph type="body" orient="vert" idx="1"/>
          </p:nvPr>
        </p:nvSpPr>
        <p:spPr>
          <a:xfrm>
            <a:off x="1355562" y="1046745"/>
            <a:ext cx="7090611" cy="4740444"/>
          </a:xfrm>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68CE80A7-F880-D7AC-9D82-C29619D429C1}"/>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8720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sisältö ja kaksi kuvaa B">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CB81855-B79C-8C97-C2A4-43AFE5433886}"/>
              </a:ext>
            </a:extLst>
          </p:cNvPr>
          <p:cNvSpPr/>
          <p:nvPr userDrawn="1"/>
        </p:nvSpPr>
        <p:spPr>
          <a:xfrm>
            <a:off x="0" y="0"/>
            <a:ext cx="12192000" cy="6858000"/>
          </a:xfrm>
          <a:prstGeom prst="rect">
            <a:avLst/>
          </a:prstGeom>
          <a:solidFill>
            <a:srgbClr val="143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838200" y="1010652"/>
            <a:ext cx="3878179" cy="2418349"/>
          </a:xfrm>
        </p:spPr>
        <p:txBody>
          <a:bodyPr/>
          <a:lstStyle>
            <a:lvl1pPr>
              <a:defRPr>
                <a:solidFill>
                  <a:srgbClr val="C4DDA8"/>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5C821A01-B338-5E6B-5793-18D659BFB3A1}"/>
              </a:ext>
            </a:extLst>
          </p:cNvPr>
          <p:cNvSpPr>
            <a:spLocks noGrp="1"/>
          </p:cNvSpPr>
          <p:nvPr>
            <p:ph idx="1"/>
          </p:nvPr>
        </p:nvSpPr>
        <p:spPr>
          <a:xfrm>
            <a:off x="834190" y="3765966"/>
            <a:ext cx="3878179" cy="20813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EA105D63-6FBF-C5CB-0054-3279B2CB15F6}"/>
              </a:ext>
            </a:extLst>
          </p:cNvPr>
          <p:cNvSpPr>
            <a:spLocks noGrp="1"/>
          </p:cNvSpPr>
          <p:nvPr>
            <p:ph type="ftr" sz="quarter" idx="11"/>
          </p:nvPr>
        </p:nvSpPr>
        <p:spPr>
          <a:xfrm>
            <a:off x="7174832" y="6117092"/>
            <a:ext cx="4069458" cy="441802"/>
          </a:xfrm>
        </p:spPr>
        <p:txBody>
          <a:bodyPr/>
          <a:lstStyle>
            <a:lvl1pPr algn="r">
              <a:defRPr>
                <a:solidFill>
                  <a:srgbClr val="F4C37D"/>
                </a:solidFill>
              </a:defRPr>
            </a:lvl1pPr>
          </a:lstStyle>
          <a:p>
            <a:endParaRPr lang="fi-FI" dirty="0"/>
          </a:p>
        </p:txBody>
      </p:sp>
      <p:sp>
        <p:nvSpPr>
          <p:cNvPr id="9" name="Suorakulmio 8">
            <a:extLst>
              <a:ext uri="{FF2B5EF4-FFF2-40B4-BE49-F238E27FC236}">
                <a16:creationId xmlns:a16="http://schemas.microsoft.com/office/drawing/2014/main" id="{A02C2E0B-E41D-E2B2-3EE1-701275F421BC}"/>
              </a:ext>
            </a:extLst>
          </p:cNvPr>
          <p:cNvSpPr/>
          <p:nvPr userDrawn="1"/>
        </p:nvSpPr>
        <p:spPr>
          <a:xfrm>
            <a:off x="5136258" y="1010653"/>
            <a:ext cx="2971800" cy="4836695"/>
          </a:xfrm>
          <a:prstGeom prst="rect">
            <a:avLst/>
          </a:prstGeom>
          <a:solidFill>
            <a:srgbClr val="FFFE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D56CC832-AC21-58A8-805E-BC8E9EDB6E17}"/>
              </a:ext>
            </a:extLst>
          </p:cNvPr>
          <p:cNvSpPr/>
          <p:nvPr userDrawn="1"/>
        </p:nvSpPr>
        <p:spPr>
          <a:xfrm>
            <a:off x="8272490" y="1010652"/>
            <a:ext cx="2971800" cy="4836695"/>
          </a:xfrm>
          <a:prstGeom prst="rect">
            <a:avLst/>
          </a:prstGeom>
          <a:solidFill>
            <a:srgbClr val="F4C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Kuvan paikkamerkki 11">
            <a:extLst>
              <a:ext uri="{FF2B5EF4-FFF2-40B4-BE49-F238E27FC236}">
                <a16:creationId xmlns:a16="http://schemas.microsoft.com/office/drawing/2014/main" id="{0105AD76-6098-7B21-5809-8742F31B188C}"/>
              </a:ext>
            </a:extLst>
          </p:cNvPr>
          <p:cNvSpPr>
            <a:spLocks noGrp="1"/>
          </p:cNvSpPr>
          <p:nvPr>
            <p:ph type="pic" sz="quarter" idx="12"/>
          </p:nvPr>
        </p:nvSpPr>
        <p:spPr>
          <a:xfrm>
            <a:off x="5364858" y="1251199"/>
            <a:ext cx="2514600" cy="2514767"/>
          </a:xfrm>
        </p:spPr>
        <p:txBody>
          <a:bodyPr/>
          <a:lstStyle/>
          <a:p>
            <a:endParaRPr lang="fi-FI"/>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8501090" y="1251199"/>
            <a:ext cx="2514600" cy="2514767"/>
          </a:xfrm>
        </p:spPr>
        <p:txBody>
          <a:bodyPr/>
          <a:lstStyle/>
          <a:p>
            <a:endParaRPr lang="fi-FI"/>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5385691" y="3915520"/>
            <a:ext cx="2514600" cy="1691282"/>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
        <p:nvSpPr>
          <p:cNvPr id="16" name="Sisällön paikkamerkki 2">
            <a:extLst>
              <a:ext uri="{FF2B5EF4-FFF2-40B4-BE49-F238E27FC236}">
                <a16:creationId xmlns:a16="http://schemas.microsoft.com/office/drawing/2014/main" id="{B193F535-B730-FC21-849F-EE0276B9461C}"/>
              </a:ext>
            </a:extLst>
          </p:cNvPr>
          <p:cNvSpPr>
            <a:spLocks noGrp="1"/>
          </p:cNvSpPr>
          <p:nvPr>
            <p:ph idx="15"/>
          </p:nvPr>
        </p:nvSpPr>
        <p:spPr>
          <a:xfrm>
            <a:off x="8501090" y="3915519"/>
            <a:ext cx="2514600" cy="1691282"/>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pic>
        <p:nvPicPr>
          <p:cNvPr id="22" name="Kuva 21">
            <a:extLst>
              <a:ext uri="{FF2B5EF4-FFF2-40B4-BE49-F238E27FC236}">
                <a16:creationId xmlns:a16="http://schemas.microsoft.com/office/drawing/2014/main" id="{463F39B5-2996-B6DD-CAB4-4CE567C15583}"/>
              </a:ext>
            </a:extLst>
          </p:cNvPr>
          <p:cNvPicPr>
            <a:picLocks noChangeAspect="1"/>
          </p:cNvPicPr>
          <p:nvPr userDrawn="1"/>
        </p:nvPicPr>
        <p:blipFill>
          <a:blip r:embed="rId2"/>
          <a:stretch>
            <a:fillRect/>
          </a:stretch>
        </p:blipFill>
        <p:spPr>
          <a:xfrm>
            <a:off x="10768594" y="-949333"/>
            <a:ext cx="2438400" cy="2832100"/>
          </a:xfrm>
          <a:prstGeom prst="rect">
            <a:avLst/>
          </a:prstGeom>
        </p:spPr>
      </p:pic>
      <p:pic>
        <p:nvPicPr>
          <p:cNvPr id="33" name="Kuva 32">
            <a:extLst>
              <a:ext uri="{FF2B5EF4-FFF2-40B4-BE49-F238E27FC236}">
                <a16:creationId xmlns:a16="http://schemas.microsoft.com/office/drawing/2014/main" id="{DC56D8D5-AB23-6C00-1241-98AA7DFED33D}"/>
              </a:ext>
            </a:extLst>
          </p:cNvPr>
          <p:cNvPicPr>
            <a:picLocks noChangeAspect="1"/>
          </p:cNvPicPr>
          <p:nvPr userDrawn="1"/>
        </p:nvPicPr>
        <p:blipFill>
          <a:blip r:embed="rId3"/>
          <a:stretch>
            <a:fillRect/>
          </a:stretch>
        </p:blipFill>
        <p:spPr>
          <a:xfrm>
            <a:off x="-1256006" y="4950450"/>
            <a:ext cx="2682239" cy="3115309"/>
          </a:xfrm>
          <a:prstGeom prst="rect">
            <a:avLst/>
          </a:prstGeom>
        </p:spPr>
      </p:pic>
      <p:pic>
        <p:nvPicPr>
          <p:cNvPr id="7" name="Kuva 6">
            <a:extLst>
              <a:ext uri="{FF2B5EF4-FFF2-40B4-BE49-F238E27FC236}">
                <a16:creationId xmlns:a16="http://schemas.microsoft.com/office/drawing/2014/main" id="{3155E5AC-41C1-366E-3EEA-FDC9133F1663}"/>
              </a:ext>
            </a:extLst>
          </p:cNvPr>
          <p:cNvPicPr>
            <a:picLocks noChangeAspect="1"/>
          </p:cNvPicPr>
          <p:nvPr userDrawn="1"/>
        </p:nvPicPr>
        <p:blipFill>
          <a:blip r:embed="rId4"/>
          <a:stretch>
            <a:fillRect/>
          </a:stretch>
        </p:blipFill>
        <p:spPr>
          <a:xfrm>
            <a:off x="10160034" y="-558508"/>
            <a:ext cx="2670212" cy="3087433"/>
          </a:xfrm>
          <a:prstGeom prst="rect">
            <a:avLst/>
          </a:prstGeom>
        </p:spPr>
      </p:pic>
      <p:pic>
        <p:nvPicPr>
          <p:cNvPr id="17" name="Kuva 16">
            <a:extLst>
              <a:ext uri="{FF2B5EF4-FFF2-40B4-BE49-F238E27FC236}">
                <a16:creationId xmlns:a16="http://schemas.microsoft.com/office/drawing/2014/main" id="{BCEA5E33-B5A2-1812-3332-24B3B1D8D7B9}"/>
              </a:ext>
            </a:extLst>
          </p:cNvPr>
          <p:cNvPicPr>
            <a:picLocks noChangeAspect="1"/>
          </p:cNvPicPr>
          <p:nvPr userDrawn="1"/>
        </p:nvPicPr>
        <p:blipFill>
          <a:blip r:embed="rId5"/>
          <a:stretch>
            <a:fillRect/>
          </a:stretch>
        </p:blipFill>
        <p:spPr>
          <a:xfrm flipH="1">
            <a:off x="-2194856" y="5297535"/>
            <a:ext cx="5657852" cy="2598421"/>
          </a:xfrm>
          <a:prstGeom prst="rect">
            <a:avLst/>
          </a:prstGeom>
        </p:spPr>
      </p:pic>
      <p:pic>
        <p:nvPicPr>
          <p:cNvPr id="35" name="Kuva 34">
            <a:extLst>
              <a:ext uri="{FF2B5EF4-FFF2-40B4-BE49-F238E27FC236}">
                <a16:creationId xmlns:a16="http://schemas.microsoft.com/office/drawing/2014/main" id="{DAE46D82-3E65-7A09-506B-71A9E45C6834}"/>
              </a:ext>
            </a:extLst>
          </p:cNvPr>
          <p:cNvPicPr>
            <a:picLocks noChangeAspect="1"/>
          </p:cNvPicPr>
          <p:nvPr userDrawn="1"/>
        </p:nvPicPr>
        <p:blipFill>
          <a:blip r:embed="rId6"/>
          <a:stretch>
            <a:fillRect/>
          </a:stretch>
        </p:blipFill>
        <p:spPr>
          <a:xfrm>
            <a:off x="-1256006" y="4950449"/>
            <a:ext cx="2682239" cy="3115309"/>
          </a:xfrm>
          <a:prstGeom prst="rect">
            <a:avLst/>
          </a:prstGeom>
        </p:spPr>
      </p:pic>
    </p:spTree>
    <p:extLst>
      <p:ext uri="{BB962C8B-B14F-4D97-AF65-F5344CB8AC3E}">
        <p14:creationId xmlns:p14="http://schemas.microsoft.com/office/powerpoint/2010/main" val="172940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sisältö ja kuva 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CB81855-B79C-8C97-C2A4-43AFE5433886}"/>
              </a:ext>
            </a:extLst>
          </p:cNvPr>
          <p:cNvSpPr/>
          <p:nvPr userDrawn="1"/>
        </p:nvSpPr>
        <p:spPr>
          <a:xfrm>
            <a:off x="0" y="0"/>
            <a:ext cx="4437981" cy="6858000"/>
          </a:xfrm>
          <a:prstGeom prst="rect">
            <a:avLst/>
          </a:prstGeom>
          <a:solidFill>
            <a:srgbClr val="C4D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40D40E37-0277-02FD-752A-F031D654FE68}"/>
              </a:ext>
            </a:extLst>
          </p:cNvPr>
          <p:cNvSpPr/>
          <p:nvPr userDrawn="1"/>
        </p:nvSpPr>
        <p:spPr>
          <a:xfrm>
            <a:off x="4437981" y="0"/>
            <a:ext cx="775401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552484" y="698376"/>
            <a:ext cx="3381842" cy="2418349"/>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8519138" y="0"/>
            <a:ext cx="3672862" cy="6858000"/>
          </a:xfrm>
        </p:spPr>
        <p:txBody>
          <a:bodyPr/>
          <a:lstStyle/>
          <a:p>
            <a:endParaRPr lang="fi-FI"/>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552484" y="3463809"/>
            <a:ext cx="3381842" cy="2156749"/>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
        <p:nvSpPr>
          <p:cNvPr id="6" name="Sisällön paikkamerkki 2">
            <a:extLst>
              <a:ext uri="{FF2B5EF4-FFF2-40B4-BE49-F238E27FC236}">
                <a16:creationId xmlns:a16="http://schemas.microsoft.com/office/drawing/2014/main" id="{573F977A-D0E0-334A-A216-7041DAFA4B7A}"/>
              </a:ext>
            </a:extLst>
          </p:cNvPr>
          <p:cNvSpPr>
            <a:spLocks noGrp="1"/>
          </p:cNvSpPr>
          <p:nvPr>
            <p:ph idx="1"/>
          </p:nvPr>
        </p:nvSpPr>
        <p:spPr>
          <a:xfrm>
            <a:off x="5045122" y="732913"/>
            <a:ext cx="2871777" cy="546179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23" name="Ryhmä 22">
            <a:extLst>
              <a:ext uri="{FF2B5EF4-FFF2-40B4-BE49-F238E27FC236}">
                <a16:creationId xmlns:a16="http://schemas.microsoft.com/office/drawing/2014/main" id="{3A32CC64-6425-2AA0-9F60-00015451DC7A}"/>
              </a:ext>
            </a:extLst>
          </p:cNvPr>
          <p:cNvGrpSpPr/>
          <p:nvPr userDrawn="1"/>
        </p:nvGrpSpPr>
        <p:grpSpPr>
          <a:xfrm>
            <a:off x="-1075356" y="4965291"/>
            <a:ext cx="3384448" cy="3393252"/>
            <a:chOff x="-1075356" y="4965291"/>
            <a:chExt cx="3384448" cy="3393252"/>
          </a:xfrm>
        </p:grpSpPr>
        <p:pic>
          <p:nvPicPr>
            <p:cNvPr id="19" name="Kuva 18">
              <a:extLst>
                <a:ext uri="{FF2B5EF4-FFF2-40B4-BE49-F238E27FC236}">
                  <a16:creationId xmlns:a16="http://schemas.microsoft.com/office/drawing/2014/main" id="{BC9DCF9E-E0C5-33BC-2E70-C78FEDE0C507}"/>
                </a:ext>
              </a:extLst>
            </p:cNvPr>
            <p:cNvPicPr>
              <a:picLocks noChangeAspect="1"/>
            </p:cNvPicPr>
            <p:nvPr userDrawn="1"/>
          </p:nvPicPr>
          <p:blipFill>
            <a:blip r:embed="rId2"/>
            <a:stretch>
              <a:fillRect/>
            </a:stretch>
          </p:blipFill>
          <p:spPr>
            <a:xfrm>
              <a:off x="-705724" y="5526443"/>
              <a:ext cx="2438400" cy="2832100"/>
            </a:xfrm>
            <a:prstGeom prst="rect">
              <a:avLst/>
            </a:prstGeom>
          </p:spPr>
        </p:pic>
        <p:pic>
          <p:nvPicPr>
            <p:cNvPr id="14" name="Kuva 13">
              <a:extLst>
                <a:ext uri="{FF2B5EF4-FFF2-40B4-BE49-F238E27FC236}">
                  <a16:creationId xmlns:a16="http://schemas.microsoft.com/office/drawing/2014/main" id="{E1EC1898-92AC-F3B6-32C7-3BC6A8B9A720}"/>
                </a:ext>
              </a:extLst>
            </p:cNvPr>
            <p:cNvPicPr>
              <a:picLocks noChangeAspect="1"/>
            </p:cNvPicPr>
            <p:nvPr userDrawn="1"/>
          </p:nvPicPr>
          <p:blipFill>
            <a:blip r:embed="rId3"/>
            <a:stretch>
              <a:fillRect/>
            </a:stretch>
          </p:blipFill>
          <p:spPr>
            <a:xfrm>
              <a:off x="443796" y="6128814"/>
              <a:ext cx="1865296" cy="2156748"/>
            </a:xfrm>
            <a:prstGeom prst="rect">
              <a:avLst/>
            </a:prstGeom>
          </p:spPr>
        </p:pic>
        <p:pic>
          <p:nvPicPr>
            <p:cNvPr id="21" name="Kuva 20">
              <a:extLst>
                <a:ext uri="{FF2B5EF4-FFF2-40B4-BE49-F238E27FC236}">
                  <a16:creationId xmlns:a16="http://schemas.microsoft.com/office/drawing/2014/main" id="{AFF5279E-4623-A749-6C7C-016E6BEE0B98}"/>
                </a:ext>
              </a:extLst>
            </p:cNvPr>
            <p:cNvPicPr>
              <a:picLocks noChangeAspect="1"/>
            </p:cNvPicPr>
            <p:nvPr userDrawn="1"/>
          </p:nvPicPr>
          <p:blipFill>
            <a:blip r:embed="rId4"/>
            <a:stretch>
              <a:fillRect/>
            </a:stretch>
          </p:blipFill>
          <p:spPr>
            <a:xfrm rot="20839984">
              <a:off x="-1075356" y="4965291"/>
              <a:ext cx="2438400" cy="2832100"/>
            </a:xfrm>
            <a:prstGeom prst="rect">
              <a:avLst/>
            </a:prstGeom>
          </p:spPr>
        </p:pic>
      </p:grpSp>
    </p:spTree>
    <p:extLst>
      <p:ext uri="{BB962C8B-B14F-4D97-AF65-F5344CB8AC3E}">
        <p14:creationId xmlns:p14="http://schemas.microsoft.com/office/powerpoint/2010/main" val="228259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sisältö ja kuva B">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0D40E37-0277-02FD-752A-F031D654FE68}"/>
              </a:ext>
            </a:extLst>
          </p:cNvPr>
          <p:cNvSpPr/>
          <p:nvPr userDrawn="1"/>
        </p:nvSpPr>
        <p:spPr>
          <a:xfrm>
            <a:off x="0" y="7822"/>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4CB81855-B79C-8C97-C2A4-43AFE5433886}"/>
              </a:ext>
            </a:extLst>
          </p:cNvPr>
          <p:cNvSpPr/>
          <p:nvPr userDrawn="1"/>
        </p:nvSpPr>
        <p:spPr>
          <a:xfrm>
            <a:off x="3690626" y="-5430"/>
            <a:ext cx="4437981" cy="6873644"/>
          </a:xfrm>
          <a:prstGeom prst="rect">
            <a:avLst/>
          </a:prstGeom>
          <a:solidFill>
            <a:srgbClr val="F4C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4269517" y="714020"/>
            <a:ext cx="3381842" cy="2418349"/>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0" y="-7822"/>
            <a:ext cx="3690626" cy="6858000"/>
          </a:xfrm>
        </p:spPr>
        <p:txBody>
          <a:bodyPr/>
          <a:lstStyle/>
          <a:p>
            <a:endParaRPr lang="fi-FI"/>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4269517" y="3479453"/>
            <a:ext cx="3381842" cy="2156749"/>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
        <p:nvSpPr>
          <p:cNvPr id="6" name="Sisällön paikkamerkki 2">
            <a:extLst>
              <a:ext uri="{FF2B5EF4-FFF2-40B4-BE49-F238E27FC236}">
                <a16:creationId xmlns:a16="http://schemas.microsoft.com/office/drawing/2014/main" id="{573F977A-D0E0-334A-A216-7041DAFA4B7A}"/>
              </a:ext>
            </a:extLst>
          </p:cNvPr>
          <p:cNvSpPr>
            <a:spLocks noGrp="1"/>
          </p:cNvSpPr>
          <p:nvPr>
            <p:ph idx="1"/>
          </p:nvPr>
        </p:nvSpPr>
        <p:spPr>
          <a:xfrm>
            <a:off x="8725913" y="732913"/>
            <a:ext cx="2871777" cy="448789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grpSp>
        <p:nvGrpSpPr>
          <p:cNvPr id="9" name="Ryhmä 8">
            <a:extLst>
              <a:ext uri="{FF2B5EF4-FFF2-40B4-BE49-F238E27FC236}">
                <a16:creationId xmlns:a16="http://schemas.microsoft.com/office/drawing/2014/main" id="{9A4DDEF0-CFAD-8F55-85F8-CF877C72C1C4}"/>
              </a:ext>
            </a:extLst>
          </p:cNvPr>
          <p:cNvGrpSpPr/>
          <p:nvPr userDrawn="1"/>
        </p:nvGrpSpPr>
        <p:grpSpPr>
          <a:xfrm flipH="1">
            <a:off x="9973009" y="4752415"/>
            <a:ext cx="3384448" cy="3393252"/>
            <a:chOff x="645650" y="3712142"/>
            <a:chExt cx="3384448" cy="3393252"/>
          </a:xfrm>
        </p:grpSpPr>
        <p:pic>
          <p:nvPicPr>
            <p:cNvPr id="7" name="Kuva 6">
              <a:extLst>
                <a:ext uri="{FF2B5EF4-FFF2-40B4-BE49-F238E27FC236}">
                  <a16:creationId xmlns:a16="http://schemas.microsoft.com/office/drawing/2014/main" id="{E74F60D4-18AE-AD85-DBBE-41D8C5B84F5E}"/>
                </a:ext>
              </a:extLst>
            </p:cNvPr>
            <p:cNvPicPr>
              <a:picLocks noChangeAspect="1"/>
            </p:cNvPicPr>
            <p:nvPr userDrawn="1"/>
          </p:nvPicPr>
          <p:blipFill>
            <a:blip r:embed="rId2"/>
            <a:stretch>
              <a:fillRect/>
            </a:stretch>
          </p:blipFill>
          <p:spPr>
            <a:xfrm>
              <a:off x="1024500" y="4273294"/>
              <a:ext cx="2438400" cy="2832100"/>
            </a:xfrm>
            <a:prstGeom prst="rect">
              <a:avLst/>
            </a:prstGeom>
          </p:spPr>
        </p:pic>
        <p:pic>
          <p:nvPicPr>
            <p:cNvPr id="14" name="Kuva 13">
              <a:extLst>
                <a:ext uri="{FF2B5EF4-FFF2-40B4-BE49-F238E27FC236}">
                  <a16:creationId xmlns:a16="http://schemas.microsoft.com/office/drawing/2014/main" id="{E1EC1898-92AC-F3B6-32C7-3BC6A8B9A720}"/>
                </a:ext>
              </a:extLst>
            </p:cNvPr>
            <p:cNvPicPr>
              <a:picLocks noChangeAspect="1"/>
            </p:cNvPicPr>
            <p:nvPr userDrawn="1"/>
          </p:nvPicPr>
          <p:blipFill>
            <a:blip r:embed="rId3"/>
            <a:stretch>
              <a:fillRect/>
            </a:stretch>
          </p:blipFill>
          <p:spPr>
            <a:xfrm>
              <a:off x="2164802" y="4875665"/>
              <a:ext cx="1865296" cy="2156748"/>
            </a:xfrm>
            <a:prstGeom prst="rect">
              <a:avLst/>
            </a:prstGeom>
          </p:spPr>
        </p:pic>
        <p:pic>
          <p:nvPicPr>
            <p:cNvPr id="21" name="Kuva 20">
              <a:extLst>
                <a:ext uri="{FF2B5EF4-FFF2-40B4-BE49-F238E27FC236}">
                  <a16:creationId xmlns:a16="http://schemas.microsoft.com/office/drawing/2014/main" id="{AFF5279E-4623-A749-6C7C-016E6BEE0B98}"/>
                </a:ext>
              </a:extLst>
            </p:cNvPr>
            <p:cNvPicPr>
              <a:picLocks noChangeAspect="1"/>
            </p:cNvPicPr>
            <p:nvPr userDrawn="1"/>
          </p:nvPicPr>
          <p:blipFill>
            <a:blip r:embed="rId4"/>
            <a:stretch>
              <a:fillRect/>
            </a:stretch>
          </p:blipFill>
          <p:spPr>
            <a:xfrm rot="20839984">
              <a:off x="645650" y="3712142"/>
              <a:ext cx="2438400" cy="2832100"/>
            </a:xfrm>
            <a:prstGeom prst="rect">
              <a:avLst/>
            </a:prstGeom>
          </p:spPr>
        </p:pic>
      </p:grpSp>
    </p:spTree>
    <p:extLst>
      <p:ext uri="{BB962C8B-B14F-4D97-AF65-F5344CB8AC3E}">
        <p14:creationId xmlns:p14="http://schemas.microsoft.com/office/powerpoint/2010/main" val="2613583003"/>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sisältö ja nosto/info">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0D40E37-0277-02FD-752A-F031D654FE68}"/>
              </a:ext>
            </a:extLst>
          </p:cNvPr>
          <p:cNvSpPr/>
          <p:nvPr userDrawn="1"/>
        </p:nvSpPr>
        <p:spPr>
          <a:xfrm>
            <a:off x="0" y="0"/>
            <a:ext cx="1218327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4CB81855-B79C-8C97-C2A4-43AFE5433886}"/>
              </a:ext>
            </a:extLst>
          </p:cNvPr>
          <p:cNvSpPr/>
          <p:nvPr userDrawn="1"/>
        </p:nvSpPr>
        <p:spPr>
          <a:xfrm>
            <a:off x="7895016" y="359600"/>
            <a:ext cx="3932739" cy="6138799"/>
          </a:xfrm>
          <a:prstGeom prst="rect">
            <a:avLst/>
          </a:prstGeom>
          <a:solidFill>
            <a:srgbClr val="2087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isällön paikkamerkki 2">
            <a:extLst>
              <a:ext uri="{FF2B5EF4-FFF2-40B4-BE49-F238E27FC236}">
                <a16:creationId xmlns:a16="http://schemas.microsoft.com/office/drawing/2014/main" id="{573F977A-D0E0-334A-A216-7041DAFA4B7A}"/>
              </a:ext>
            </a:extLst>
          </p:cNvPr>
          <p:cNvSpPr>
            <a:spLocks noGrp="1"/>
          </p:cNvSpPr>
          <p:nvPr>
            <p:ph idx="1"/>
          </p:nvPr>
        </p:nvSpPr>
        <p:spPr>
          <a:xfrm>
            <a:off x="8266043" y="835573"/>
            <a:ext cx="3201431" cy="522045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568432" y="526239"/>
            <a:ext cx="6971063" cy="1707296"/>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568432" y="2443397"/>
            <a:ext cx="6971063" cy="3005023"/>
          </a:xfrm>
        </p:spPr>
        <p:txBody>
          <a:bodyPr>
            <a:noAutofit/>
          </a:bodyPr>
          <a:lstStyle>
            <a:lvl1pPr marL="0" indent="0">
              <a:buNone/>
              <a:defRPr sz="24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pic>
        <p:nvPicPr>
          <p:cNvPr id="10" name="Kuva 9">
            <a:extLst>
              <a:ext uri="{FF2B5EF4-FFF2-40B4-BE49-F238E27FC236}">
                <a16:creationId xmlns:a16="http://schemas.microsoft.com/office/drawing/2014/main" id="{D01061E1-4EB0-9B02-53FF-0D65BB605C8F}"/>
              </a:ext>
            </a:extLst>
          </p:cNvPr>
          <p:cNvPicPr>
            <a:picLocks noChangeAspect="1"/>
          </p:cNvPicPr>
          <p:nvPr userDrawn="1"/>
        </p:nvPicPr>
        <p:blipFill>
          <a:blip r:embed="rId2"/>
          <a:stretch>
            <a:fillRect/>
          </a:stretch>
        </p:blipFill>
        <p:spPr>
          <a:xfrm>
            <a:off x="-1166306" y="4957340"/>
            <a:ext cx="2494931" cy="2897759"/>
          </a:xfrm>
          <a:prstGeom prst="rect">
            <a:avLst/>
          </a:prstGeom>
        </p:spPr>
      </p:pic>
      <p:pic>
        <p:nvPicPr>
          <p:cNvPr id="13" name="Kuva 12">
            <a:extLst>
              <a:ext uri="{FF2B5EF4-FFF2-40B4-BE49-F238E27FC236}">
                <a16:creationId xmlns:a16="http://schemas.microsoft.com/office/drawing/2014/main" id="{029A8A5A-AAF5-7446-4E4E-87158E33EC4F}"/>
              </a:ext>
            </a:extLst>
          </p:cNvPr>
          <p:cNvPicPr>
            <a:picLocks noChangeAspect="1"/>
          </p:cNvPicPr>
          <p:nvPr userDrawn="1"/>
        </p:nvPicPr>
        <p:blipFill>
          <a:blip r:embed="rId3"/>
          <a:stretch>
            <a:fillRect/>
          </a:stretch>
        </p:blipFill>
        <p:spPr>
          <a:xfrm rot="17580857">
            <a:off x="257291" y="5441950"/>
            <a:ext cx="2438400" cy="2832100"/>
          </a:xfrm>
          <a:prstGeom prst="rect">
            <a:avLst/>
          </a:prstGeom>
        </p:spPr>
      </p:pic>
      <p:pic>
        <p:nvPicPr>
          <p:cNvPr id="11" name="Kuva 10">
            <a:extLst>
              <a:ext uri="{FF2B5EF4-FFF2-40B4-BE49-F238E27FC236}">
                <a16:creationId xmlns:a16="http://schemas.microsoft.com/office/drawing/2014/main" id="{48CC68AC-7B90-6701-3765-8F6068AB2D9B}"/>
              </a:ext>
            </a:extLst>
          </p:cNvPr>
          <p:cNvPicPr>
            <a:picLocks noChangeAspect="1"/>
          </p:cNvPicPr>
          <p:nvPr userDrawn="1"/>
        </p:nvPicPr>
        <p:blipFill>
          <a:blip r:embed="rId4"/>
          <a:stretch>
            <a:fillRect/>
          </a:stretch>
        </p:blipFill>
        <p:spPr>
          <a:xfrm>
            <a:off x="-835733" y="5577871"/>
            <a:ext cx="3607329" cy="1656699"/>
          </a:xfrm>
          <a:prstGeom prst="rect">
            <a:avLst/>
          </a:prstGeom>
        </p:spPr>
      </p:pic>
    </p:spTree>
    <p:extLst>
      <p:ext uri="{BB962C8B-B14F-4D97-AF65-F5344CB8AC3E}">
        <p14:creationId xmlns:p14="http://schemas.microsoft.com/office/powerpoint/2010/main" val="2581430360"/>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uri kuva, otsikko ja sisältö 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0D40E37-0277-02FD-752A-F031D654FE68}"/>
              </a:ext>
            </a:extLst>
          </p:cNvPr>
          <p:cNvSpPr/>
          <p:nvPr userDrawn="1"/>
        </p:nvSpPr>
        <p:spPr>
          <a:xfrm>
            <a:off x="0" y="7822"/>
            <a:ext cx="775401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6892108" y="1065579"/>
            <a:ext cx="3381842" cy="2418349"/>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17764" y="-7822"/>
            <a:ext cx="6078236" cy="6858000"/>
          </a:xfrm>
        </p:spPr>
        <p:txBody>
          <a:bodyPr/>
          <a:lstStyle/>
          <a:p>
            <a:endParaRPr lang="fi-FI" dirty="0"/>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6892108" y="3728434"/>
            <a:ext cx="3381842" cy="2156749"/>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Tree>
    <p:extLst>
      <p:ext uri="{BB962C8B-B14F-4D97-AF65-F5344CB8AC3E}">
        <p14:creationId xmlns:p14="http://schemas.microsoft.com/office/powerpoint/2010/main" val="3981955855"/>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uri kuva, otsikko ja sisältö B">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40D40E37-0277-02FD-752A-F031D654FE68}"/>
              </a:ext>
            </a:extLst>
          </p:cNvPr>
          <p:cNvSpPr/>
          <p:nvPr userDrawn="1"/>
        </p:nvSpPr>
        <p:spPr>
          <a:xfrm>
            <a:off x="4437981" y="-36512"/>
            <a:ext cx="775401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AE7F7F2-3FC5-72E5-1B2F-DAF1CC34BD99}"/>
              </a:ext>
            </a:extLst>
          </p:cNvPr>
          <p:cNvSpPr>
            <a:spLocks noGrp="1"/>
          </p:cNvSpPr>
          <p:nvPr>
            <p:ph type="title"/>
          </p:nvPr>
        </p:nvSpPr>
        <p:spPr>
          <a:xfrm>
            <a:off x="1350844" y="1065579"/>
            <a:ext cx="3381842" cy="2418349"/>
          </a:xfrm>
        </p:spPr>
        <p:txBody>
          <a:bodyPr/>
          <a:lstStyle>
            <a:lvl1pPr>
              <a:defRPr>
                <a:solidFill>
                  <a:srgbClr val="14331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3" name="Kuvan paikkamerkki 11">
            <a:extLst>
              <a:ext uri="{FF2B5EF4-FFF2-40B4-BE49-F238E27FC236}">
                <a16:creationId xmlns:a16="http://schemas.microsoft.com/office/drawing/2014/main" id="{FFDE3AE5-1154-D710-A1E1-F71D40112031}"/>
              </a:ext>
            </a:extLst>
          </p:cNvPr>
          <p:cNvSpPr>
            <a:spLocks noGrp="1"/>
          </p:cNvSpPr>
          <p:nvPr>
            <p:ph type="pic" sz="quarter" idx="13"/>
          </p:nvPr>
        </p:nvSpPr>
        <p:spPr>
          <a:xfrm>
            <a:off x="6113764" y="7822"/>
            <a:ext cx="6078236" cy="6858000"/>
          </a:xfrm>
        </p:spPr>
        <p:txBody>
          <a:bodyPr/>
          <a:lstStyle/>
          <a:p>
            <a:endParaRPr lang="fi-FI" dirty="0"/>
          </a:p>
        </p:txBody>
      </p:sp>
      <p:sp>
        <p:nvSpPr>
          <p:cNvPr id="15" name="Sisällön paikkamerkki 2">
            <a:extLst>
              <a:ext uri="{FF2B5EF4-FFF2-40B4-BE49-F238E27FC236}">
                <a16:creationId xmlns:a16="http://schemas.microsoft.com/office/drawing/2014/main" id="{DEE76926-1D0D-8BCF-8FDE-D592CA5A2B50}"/>
              </a:ext>
            </a:extLst>
          </p:cNvPr>
          <p:cNvSpPr>
            <a:spLocks noGrp="1"/>
          </p:cNvSpPr>
          <p:nvPr>
            <p:ph idx="14"/>
          </p:nvPr>
        </p:nvSpPr>
        <p:spPr>
          <a:xfrm>
            <a:off x="1350844" y="3728434"/>
            <a:ext cx="3381842" cy="2156749"/>
          </a:xfrm>
        </p:spPr>
        <p:txBody>
          <a:bodyPr>
            <a:noAutofit/>
          </a:bodyPr>
          <a:lstStyle>
            <a:lvl1pPr marL="0" indent="0">
              <a:buNone/>
              <a:defRPr sz="1800" b="0" i="0">
                <a:solidFill>
                  <a:schemeClr val="tx1"/>
                </a:solidFill>
                <a:latin typeface="Jost" pitchFamily="2" charset="77"/>
                <a:ea typeface="Jost" pitchFamily="2" charset="77"/>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i-FI" dirty="0"/>
              <a:t>Muokkaa tekstin perustyylejä napsauttamalla</a:t>
            </a:r>
          </a:p>
        </p:txBody>
      </p:sp>
    </p:spTree>
    <p:extLst>
      <p:ext uri="{BB962C8B-B14F-4D97-AF65-F5344CB8AC3E}">
        <p14:creationId xmlns:p14="http://schemas.microsoft.com/office/powerpoint/2010/main" val="551821191"/>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petus">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A35E5205-3D13-7843-A338-E89FD5DF663C}"/>
              </a:ext>
            </a:extLst>
          </p:cNvPr>
          <p:cNvSpPr/>
          <p:nvPr userDrawn="1"/>
        </p:nvSpPr>
        <p:spPr>
          <a:xfrm>
            <a:off x="0" y="1"/>
            <a:ext cx="12192000" cy="5714999"/>
          </a:xfrm>
          <a:prstGeom prst="rect">
            <a:avLst/>
          </a:prstGeom>
          <a:solidFill>
            <a:srgbClr val="143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4" name="Kuva 23">
            <a:extLst>
              <a:ext uri="{FF2B5EF4-FFF2-40B4-BE49-F238E27FC236}">
                <a16:creationId xmlns:a16="http://schemas.microsoft.com/office/drawing/2014/main" id="{8F4CB473-E1A6-3DEF-E796-547479978D5B}"/>
              </a:ext>
            </a:extLst>
          </p:cNvPr>
          <p:cNvPicPr>
            <a:picLocks noChangeAspect="1"/>
          </p:cNvPicPr>
          <p:nvPr userDrawn="1"/>
        </p:nvPicPr>
        <p:blipFill>
          <a:blip r:embed="rId2"/>
          <a:stretch>
            <a:fillRect/>
          </a:stretch>
        </p:blipFill>
        <p:spPr>
          <a:xfrm>
            <a:off x="5688879" y="-938840"/>
            <a:ext cx="2438400" cy="2832100"/>
          </a:xfrm>
          <a:prstGeom prst="rect">
            <a:avLst/>
          </a:prstGeom>
        </p:spPr>
      </p:pic>
      <p:pic>
        <p:nvPicPr>
          <p:cNvPr id="7" name="Kuva 6">
            <a:extLst>
              <a:ext uri="{FF2B5EF4-FFF2-40B4-BE49-F238E27FC236}">
                <a16:creationId xmlns:a16="http://schemas.microsoft.com/office/drawing/2014/main" id="{F22B5355-216F-C9C5-68A1-1D78990BAB78}"/>
              </a:ext>
            </a:extLst>
          </p:cNvPr>
          <p:cNvPicPr>
            <a:picLocks noChangeAspect="1"/>
          </p:cNvPicPr>
          <p:nvPr userDrawn="1"/>
        </p:nvPicPr>
        <p:blipFill>
          <a:blip r:embed="rId3"/>
          <a:stretch>
            <a:fillRect/>
          </a:stretch>
        </p:blipFill>
        <p:spPr>
          <a:xfrm rot="18316132">
            <a:off x="4643448" y="-1070186"/>
            <a:ext cx="2438400" cy="2832100"/>
          </a:xfrm>
          <a:prstGeom prst="rect">
            <a:avLst/>
          </a:prstGeom>
        </p:spPr>
      </p:pic>
      <p:sp>
        <p:nvSpPr>
          <p:cNvPr id="30" name="Suorakulmio 29">
            <a:extLst>
              <a:ext uri="{FF2B5EF4-FFF2-40B4-BE49-F238E27FC236}">
                <a16:creationId xmlns:a16="http://schemas.microsoft.com/office/drawing/2014/main" id="{A8B506A1-203A-51D3-BFD5-3AB40C304B1C}"/>
              </a:ext>
            </a:extLst>
          </p:cNvPr>
          <p:cNvSpPr/>
          <p:nvPr userDrawn="1"/>
        </p:nvSpPr>
        <p:spPr>
          <a:xfrm>
            <a:off x="0" y="5559832"/>
            <a:ext cx="12192001" cy="1298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Kuva 18">
            <a:extLst>
              <a:ext uri="{FF2B5EF4-FFF2-40B4-BE49-F238E27FC236}">
                <a16:creationId xmlns:a16="http://schemas.microsoft.com/office/drawing/2014/main" id="{55383BCB-8FF8-CEF1-5690-265BA1BA4528}"/>
              </a:ext>
            </a:extLst>
          </p:cNvPr>
          <p:cNvPicPr>
            <a:picLocks noChangeAspect="1"/>
          </p:cNvPicPr>
          <p:nvPr userDrawn="1"/>
        </p:nvPicPr>
        <p:blipFill>
          <a:blip r:embed="rId4"/>
          <a:stretch>
            <a:fillRect/>
          </a:stretch>
        </p:blipFill>
        <p:spPr>
          <a:xfrm rot="19956007">
            <a:off x="3729047" y="-830183"/>
            <a:ext cx="2438400" cy="2832100"/>
          </a:xfrm>
          <a:prstGeom prst="rect">
            <a:avLst/>
          </a:prstGeom>
        </p:spPr>
      </p:pic>
      <p:pic>
        <p:nvPicPr>
          <p:cNvPr id="9" name="Kuva 8">
            <a:extLst>
              <a:ext uri="{FF2B5EF4-FFF2-40B4-BE49-F238E27FC236}">
                <a16:creationId xmlns:a16="http://schemas.microsoft.com/office/drawing/2014/main" id="{644FE15E-A353-E6AB-1B35-50A743CB5FBA}"/>
              </a:ext>
            </a:extLst>
          </p:cNvPr>
          <p:cNvPicPr>
            <a:picLocks noChangeAspect="1"/>
          </p:cNvPicPr>
          <p:nvPr userDrawn="1"/>
        </p:nvPicPr>
        <p:blipFill>
          <a:blip r:embed="rId5"/>
          <a:stretch>
            <a:fillRect/>
          </a:stretch>
        </p:blipFill>
        <p:spPr>
          <a:xfrm rot="18316132">
            <a:off x="4760894" y="-520902"/>
            <a:ext cx="2670212" cy="3087433"/>
          </a:xfrm>
          <a:prstGeom prst="rect">
            <a:avLst/>
          </a:prstGeom>
        </p:spPr>
      </p:pic>
      <p:sp>
        <p:nvSpPr>
          <p:cNvPr id="26" name="Otsikko 1">
            <a:extLst>
              <a:ext uri="{FF2B5EF4-FFF2-40B4-BE49-F238E27FC236}">
                <a16:creationId xmlns:a16="http://schemas.microsoft.com/office/drawing/2014/main" id="{DC35D7A9-8390-4073-35E3-C18D3D51380B}"/>
              </a:ext>
            </a:extLst>
          </p:cNvPr>
          <p:cNvSpPr>
            <a:spLocks noGrp="1"/>
          </p:cNvSpPr>
          <p:nvPr>
            <p:ph type="title"/>
          </p:nvPr>
        </p:nvSpPr>
        <p:spPr>
          <a:xfrm>
            <a:off x="1114019" y="2937360"/>
            <a:ext cx="9963962" cy="1005710"/>
          </a:xfrm>
        </p:spPr>
        <p:txBody>
          <a:bodyPr/>
          <a:lstStyle>
            <a:lvl1pPr algn="ctr">
              <a:defRPr>
                <a:solidFill>
                  <a:srgbClr val="FFFEF9"/>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3" name="Kuva 2">
            <a:extLst>
              <a:ext uri="{FF2B5EF4-FFF2-40B4-BE49-F238E27FC236}">
                <a16:creationId xmlns:a16="http://schemas.microsoft.com/office/drawing/2014/main" id="{6CBD4F5C-5F4B-F6CD-40A0-0EC9B7733068}"/>
              </a:ext>
            </a:extLst>
          </p:cNvPr>
          <p:cNvPicPr>
            <a:picLocks noChangeAspect="1"/>
          </p:cNvPicPr>
          <p:nvPr userDrawn="1"/>
        </p:nvPicPr>
        <p:blipFill>
          <a:blip r:embed="rId6"/>
          <a:stretch>
            <a:fillRect/>
          </a:stretch>
        </p:blipFill>
        <p:spPr>
          <a:xfrm>
            <a:off x="1177333" y="5853241"/>
            <a:ext cx="9854372" cy="659545"/>
          </a:xfrm>
          <a:prstGeom prst="rect">
            <a:avLst/>
          </a:prstGeom>
        </p:spPr>
      </p:pic>
    </p:spTree>
    <p:extLst>
      <p:ext uri="{BB962C8B-B14F-4D97-AF65-F5344CB8AC3E}">
        <p14:creationId xmlns:p14="http://schemas.microsoft.com/office/powerpoint/2010/main" val="3904258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869B2B4-406E-BCF4-3FDE-E8A815765BDE}"/>
              </a:ext>
            </a:extLst>
          </p:cNvPr>
          <p:cNvPicPr>
            <a:picLocks noChangeAspect="1"/>
          </p:cNvPicPr>
          <p:nvPr userDrawn="1"/>
        </p:nvPicPr>
        <p:blipFill>
          <a:blip r:embed="rId22"/>
          <a:stretch>
            <a:fillRect/>
          </a:stretch>
        </p:blipFill>
        <p:spPr>
          <a:xfrm>
            <a:off x="0" y="0"/>
            <a:ext cx="12192000" cy="6858000"/>
          </a:xfrm>
          <a:prstGeom prst="rect">
            <a:avLst/>
          </a:prstGeom>
        </p:spPr>
      </p:pic>
      <p:sp>
        <p:nvSpPr>
          <p:cNvPr id="2" name="Otsikon paikkamerkki 1">
            <a:extLst>
              <a:ext uri="{FF2B5EF4-FFF2-40B4-BE49-F238E27FC236}">
                <a16:creationId xmlns:a16="http://schemas.microsoft.com/office/drawing/2014/main" id="{769103AA-F4B3-BA13-FE85-63C35BBB9D36}"/>
              </a:ext>
            </a:extLst>
          </p:cNvPr>
          <p:cNvSpPr>
            <a:spLocks noGrp="1"/>
          </p:cNvSpPr>
          <p:nvPr>
            <p:ph type="title"/>
          </p:nvPr>
        </p:nvSpPr>
        <p:spPr>
          <a:xfrm>
            <a:off x="838200" y="1118937"/>
            <a:ext cx="10515600" cy="896613"/>
          </a:xfrm>
          <a:prstGeom prst="rect">
            <a:avLst/>
          </a:prstGeom>
        </p:spPr>
        <p:txBody>
          <a:bodyPr vert="horz" lIns="91440" tIns="45720" rIns="91440" bIns="45720" rtlCol="0" anchor="t">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E5ABAC94-93C5-410C-35CE-248121B6AC2C}"/>
              </a:ext>
            </a:extLst>
          </p:cNvPr>
          <p:cNvSpPr>
            <a:spLocks noGrp="1"/>
          </p:cNvSpPr>
          <p:nvPr>
            <p:ph type="body" idx="1"/>
          </p:nvPr>
        </p:nvSpPr>
        <p:spPr>
          <a:xfrm>
            <a:off x="838200" y="2129589"/>
            <a:ext cx="10515600" cy="3465095"/>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DFE03D7E-E4CD-1171-337B-FB5E1A24B98B}"/>
              </a:ext>
            </a:extLst>
          </p:cNvPr>
          <p:cNvSpPr>
            <a:spLocks noGrp="1"/>
          </p:cNvSpPr>
          <p:nvPr>
            <p:ph type="ftr" sz="quarter" idx="3"/>
          </p:nvPr>
        </p:nvSpPr>
        <p:spPr>
          <a:xfrm>
            <a:off x="4038600" y="6053313"/>
            <a:ext cx="4114800" cy="441802"/>
          </a:xfrm>
          <a:prstGeom prst="rect">
            <a:avLst/>
          </a:prstGeom>
        </p:spPr>
        <p:txBody>
          <a:bodyPr vert="horz" lIns="91440" tIns="45720" rIns="91440" bIns="45720" rtlCol="0" anchor="ctr"/>
          <a:lstStyle>
            <a:lvl1pPr algn="ctr">
              <a:defRPr sz="1200">
                <a:solidFill>
                  <a:schemeClr val="tx1">
                    <a:tint val="75000"/>
                  </a:schemeClr>
                </a:solidFill>
                <a:latin typeface="Jost" pitchFamily="2" charset="77"/>
                <a:ea typeface="Jost" pitchFamily="2" charset="77"/>
              </a:defRPr>
            </a:lvl1pPr>
          </a:lstStyle>
          <a:p>
            <a:endParaRPr lang="fi-FI" dirty="0"/>
          </a:p>
        </p:txBody>
      </p:sp>
    </p:spTree>
    <p:extLst>
      <p:ext uri="{BB962C8B-B14F-4D97-AF65-F5344CB8AC3E}">
        <p14:creationId xmlns:p14="http://schemas.microsoft.com/office/powerpoint/2010/main" val="14052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64" r:id="rId5"/>
    <p:sldLayoutId id="2147483666" r:id="rId6"/>
    <p:sldLayoutId id="2147483667" r:id="rId7"/>
    <p:sldLayoutId id="2147483668" r:id="rId8"/>
    <p:sldLayoutId id="2147483669" r:id="rId9"/>
    <p:sldLayoutId id="2147483662" r:id="rId10"/>
    <p:sldLayoutId id="214748366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5400" kern="1200">
          <a:solidFill>
            <a:srgbClr val="14331C"/>
          </a:solidFill>
          <a:latin typeface="Bebas Neue" panose="020B0606020202050201"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2">
            <a:extLst>
              <a:ext uri="{FF2B5EF4-FFF2-40B4-BE49-F238E27FC236}">
                <a16:creationId xmlns:a16="http://schemas.microsoft.com/office/drawing/2014/main" id="{723F4857-FA3A-5943-8577-FCD4837A1363}"/>
              </a:ext>
            </a:extLst>
          </p:cNvPr>
          <p:cNvSpPr txBox="1">
            <a:spLocks/>
          </p:cNvSpPr>
          <p:nvPr/>
        </p:nvSpPr>
        <p:spPr>
          <a:xfrm>
            <a:off x="2346159" y="3283024"/>
            <a:ext cx="7499682" cy="218372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Jost" pitchFamily="2" charset="77"/>
                <a:ea typeface="Jost" pitchFamily="2" charset="7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Jost Light" pitchFamily="2" charset="77"/>
                <a:ea typeface="Jost Light" pitchFamily="2" charset="7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2400" dirty="0">
                <a:solidFill>
                  <a:srgbClr val="14331C"/>
                </a:solidFill>
              </a:rPr>
              <a:t>Työnantajahaastattelut 2024</a:t>
            </a:r>
            <a:br>
              <a:rPr lang="fi-FI" sz="2400" dirty="0">
                <a:solidFill>
                  <a:srgbClr val="14331C"/>
                </a:solidFill>
              </a:rPr>
            </a:br>
            <a:endParaRPr lang="fi-FI" sz="2400" dirty="0">
              <a:solidFill>
                <a:srgbClr val="14331C"/>
              </a:solidFill>
            </a:endParaRPr>
          </a:p>
          <a:p>
            <a:r>
              <a:rPr lang="fi-FI" dirty="0">
                <a:solidFill>
                  <a:srgbClr val="14331C"/>
                </a:solidFill>
              </a:rPr>
              <a:t>EI LÄHDETÄ SOITELLEN SOTAAN,</a:t>
            </a:r>
          </a:p>
          <a:p>
            <a:r>
              <a:rPr lang="fi-FI" sz="2400" dirty="0">
                <a:solidFill>
                  <a:srgbClr val="14331C"/>
                </a:solidFill>
              </a:rPr>
              <a:t>VAAN TEHDÄÄN DUUNIA SEN ETEEN.</a:t>
            </a:r>
          </a:p>
        </p:txBody>
      </p:sp>
      <p:sp>
        <p:nvSpPr>
          <p:cNvPr id="4" name="Tekstiruutu 3">
            <a:extLst>
              <a:ext uri="{FF2B5EF4-FFF2-40B4-BE49-F238E27FC236}">
                <a16:creationId xmlns:a16="http://schemas.microsoft.com/office/drawing/2014/main" id="{5322FE7E-3C94-4AB5-8B23-E5B21EC8B341}"/>
              </a:ext>
            </a:extLst>
          </p:cNvPr>
          <p:cNvSpPr txBox="1"/>
          <p:nvPr/>
        </p:nvSpPr>
        <p:spPr>
          <a:xfrm>
            <a:off x="9944888" y="4843168"/>
            <a:ext cx="1418897" cy="369332"/>
          </a:xfrm>
          <a:prstGeom prst="rect">
            <a:avLst/>
          </a:prstGeom>
          <a:noFill/>
        </p:spPr>
        <p:txBody>
          <a:bodyPr wrap="square" rtlCol="0">
            <a:spAutoFit/>
          </a:bodyPr>
          <a:lstStyle/>
          <a:p>
            <a:r>
              <a:rPr lang="fi-FI" sz="900" dirty="0">
                <a:latin typeface="Jost Light" pitchFamily="2" charset="0"/>
                <a:ea typeface="Jost Light" pitchFamily="2" charset="0"/>
              </a:rPr>
              <a:t>Esityksen kuvat: </a:t>
            </a:r>
            <a:r>
              <a:rPr lang="fi-FI" sz="900" dirty="0" err="1">
                <a:latin typeface="Jost Light" pitchFamily="2" charset="0"/>
                <a:ea typeface="Jost Light" pitchFamily="2" charset="0"/>
              </a:rPr>
              <a:t>Pixabay</a:t>
            </a:r>
            <a:r>
              <a:rPr lang="fi-FI" sz="900" dirty="0">
                <a:latin typeface="Jost Light" pitchFamily="2" charset="0"/>
                <a:ea typeface="Jost Light" pitchFamily="2" charset="0"/>
              </a:rPr>
              <a:t>,</a:t>
            </a:r>
          </a:p>
          <a:p>
            <a:r>
              <a:rPr lang="fi-FI" sz="900" dirty="0">
                <a:latin typeface="Jost Light" pitchFamily="2" charset="0"/>
                <a:ea typeface="Jost Light" pitchFamily="2" charset="0"/>
              </a:rPr>
              <a:t>ellei toisin mainita</a:t>
            </a:r>
          </a:p>
        </p:txBody>
      </p:sp>
    </p:spTree>
    <p:extLst>
      <p:ext uri="{BB962C8B-B14F-4D97-AF65-F5344CB8AC3E}">
        <p14:creationId xmlns:p14="http://schemas.microsoft.com/office/powerpoint/2010/main" val="1258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1E0E2F-60C0-1055-DB87-4CBAA35FCCB7}"/>
              </a:ext>
            </a:extLst>
          </p:cNvPr>
          <p:cNvSpPr>
            <a:spLocks noGrp="1"/>
          </p:cNvSpPr>
          <p:nvPr>
            <p:ph type="title"/>
          </p:nvPr>
        </p:nvSpPr>
        <p:spPr>
          <a:xfrm>
            <a:off x="838200" y="1010653"/>
            <a:ext cx="3878179" cy="1473994"/>
          </a:xfrm>
        </p:spPr>
        <p:txBody>
          <a:bodyPr>
            <a:normAutofit fontScale="90000"/>
          </a:bodyPr>
          <a:lstStyle/>
          <a:p>
            <a:r>
              <a:rPr lang="fi-FI" sz="6000" dirty="0"/>
              <a:t>3. Tulijan asenne </a:t>
            </a:r>
            <a:br>
              <a:rPr lang="fi-FI" sz="6000" dirty="0"/>
            </a:br>
            <a:endParaRPr lang="fi-FI" sz="3600" dirty="0">
              <a:solidFill>
                <a:srgbClr val="208736"/>
              </a:solidFill>
            </a:endParaRPr>
          </a:p>
        </p:txBody>
      </p:sp>
      <p:sp>
        <p:nvSpPr>
          <p:cNvPr id="4" name="Sisällön paikkamerkki 5">
            <a:extLst>
              <a:ext uri="{FF2B5EF4-FFF2-40B4-BE49-F238E27FC236}">
                <a16:creationId xmlns:a16="http://schemas.microsoft.com/office/drawing/2014/main" id="{4799B10E-BAB5-8653-BB64-B4048A88704A}"/>
              </a:ext>
            </a:extLst>
          </p:cNvPr>
          <p:cNvSpPr>
            <a:spLocks noGrp="1"/>
          </p:cNvSpPr>
          <p:nvPr>
            <p:ph idx="14"/>
          </p:nvPr>
        </p:nvSpPr>
        <p:spPr>
          <a:xfrm>
            <a:off x="5364858" y="3982247"/>
            <a:ext cx="2514600" cy="1692810"/>
          </a:xfrm>
          <a:ln>
            <a:solidFill>
              <a:srgbClr val="208736"/>
            </a:solidFill>
          </a:ln>
        </p:spPr>
        <p:txBody>
          <a:bodyPr anchor="ctr"/>
          <a:lstStyle/>
          <a:p>
            <a:pPr marL="0" indent="0" algn="ctr">
              <a:lnSpc>
                <a:spcPct val="120000"/>
              </a:lnSpc>
              <a:buFont typeface="Arial" panose="020B0604020202020204" pitchFamily="34" charset="0"/>
              <a:buNone/>
            </a:pPr>
            <a:r>
              <a:rPr lang="fi-FI" sz="1600" i="1" dirty="0"/>
              <a:t>Tulijan oikea asenne vaikuttaa siihen. Vaikka ei olisi osaamista alalle, mutta on asenne kohdillaan.</a:t>
            </a:r>
          </a:p>
        </p:txBody>
      </p:sp>
      <p:sp>
        <p:nvSpPr>
          <p:cNvPr id="17" name="Sisällön paikkamerkki 5">
            <a:extLst>
              <a:ext uri="{FF2B5EF4-FFF2-40B4-BE49-F238E27FC236}">
                <a16:creationId xmlns:a16="http://schemas.microsoft.com/office/drawing/2014/main" id="{96013EBF-A250-AA1A-1B5A-3224E0298F60}"/>
              </a:ext>
            </a:extLst>
          </p:cNvPr>
          <p:cNvSpPr txBox="1">
            <a:spLocks/>
          </p:cNvSpPr>
          <p:nvPr/>
        </p:nvSpPr>
        <p:spPr>
          <a:xfrm>
            <a:off x="5364858" y="1192932"/>
            <a:ext cx="2514600" cy="2603407"/>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Jos </a:t>
            </a:r>
            <a:r>
              <a:rPr lang="fi-FI" sz="1600" i="1" dirty="0" err="1"/>
              <a:t>mä</a:t>
            </a:r>
            <a:r>
              <a:rPr lang="fi-FI" sz="1600" i="1" dirty="0"/>
              <a:t> lasken onnistumiseksi sen, että jää meille töihin, niin usein se on sen hakijan omasta halusta, kyvystä, motivaatiosta ja asenteesta kiinni. Asenne on se kaikista isoin tekijä.</a:t>
            </a:r>
          </a:p>
        </p:txBody>
      </p:sp>
      <p:sp>
        <p:nvSpPr>
          <p:cNvPr id="10" name="Sisällön paikkamerkki 5">
            <a:extLst>
              <a:ext uri="{FF2B5EF4-FFF2-40B4-BE49-F238E27FC236}">
                <a16:creationId xmlns:a16="http://schemas.microsoft.com/office/drawing/2014/main" id="{1FD3A156-F459-4403-984E-D7142F86880E}"/>
              </a:ext>
            </a:extLst>
          </p:cNvPr>
          <p:cNvSpPr txBox="1">
            <a:spLocks/>
          </p:cNvSpPr>
          <p:nvPr/>
        </p:nvSpPr>
        <p:spPr>
          <a:xfrm>
            <a:off x="8488104" y="2630331"/>
            <a:ext cx="2514600" cy="3044726"/>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Nuorista pitää saada kitkettyä se asenne, että pääoma voi olla (vain) rahaa. Mutta pääoma voi olla myös sitä, että </a:t>
            </a:r>
            <a:r>
              <a:rPr lang="fi-FI" sz="1600" i="1" dirty="0" err="1"/>
              <a:t>sä</a:t>
            </a:r>
            <a:r>
              <a:rPr lang="fi-FI" sz="1600" i="1" dirty="0"/>
              <a:t> saat kokemusta, </a:t>
            </a:r>
            <a:r>
              <a:rPr lang="fi-FI" sz="1600" i="1" dirty="0" err="1"/>
              <a:t>sä</a:t>
            </a:r>
            <a:r>
              <a:rPr lang="fi-FI" sz="1600" i="1" dirty="0"/>
              <a:t> opit ja </a:t>
            </a:r>
            <a:r>
              <a:rPr lang="fi-FI" sz="1600" i="1" dirty="0" err="1"/>
              <a:t>sä</a:t>
            </a:r>
            <a:r>
              <a:rPr lang="fi-FI" sz="1600" i="1" dirty="0"/>
              <a:t> pystyt näyttämään </a:t>
            </a:r>
            <a:r>
              <a:rPr lang="fi-FI" sz="1600" i="1" dirty="0" err="1"/>
              <a:t>kykys</a:t>
            </a:r>
            <a:r>
              <a:rPr lang="fi-FI" sz="1600" i="1" dirty="0"/>
              <a:t> ja </a:t>
            </a:r>
            <a:r>
              <a:rPr lang="fi-FI" sz="1600" i="1" dirty="0" err="1"/>
              <a:t>sä</a:t>
            </a:r>
            <a:r>
              <a:rPr lang="fi-FI" sz="1600" i="1" dirty="0"/>
              <a:t> opit </a:t>
            </a:r>
            <a:r>
              <a:rPr lang="fi-FI" sz="1600" i="1" dirty="0" err="1"/>
              <a:t>itsestäs</a:t>
            </a:r>
            <a:r>
              <a:rPr lang="fi-FI" sz="1600" i="1" dirty="0"/>
              <a:t>, että </a:t>
            </a:r>
            <a:r>
              <a:rPr lang="fi-FI" sz="1600" i="1" dirty="0" err="1"/>
              <a:t>sä</a:t>
            </a:r>
            <a:r>
              <a:rPr lang="fi-FI" sz="1600" i="1" dirty="0"/>
              <a:t> pystyt tekemään jonkun tietyn homman.</a:t>
            </a:r>
          </a:p>
        </p:txBody>
      </p:sp>
      <p:sp>
        <p:nvSpPr>
          <p:cNvPr id="14" name="Sisällön paikkamerkki 5">
            <a:extLst>
              <a:ext uri="{FF2B5EF4-FFF2-40B4-BE49-F238E27FC236}">
                <a16:creationId xmlns:a16="http://schemas.microsoft.com/office/drawing/2014/main" id="{EFD0DB1C-CAEF-4BF9-BC26-DABDD1DE5037}"/>
              </a:ext>
            </a:extLst>
          </p:cNvPr>
          <p:cNvSpPr txBox="1">
            <a:spLocks/>
          </p:cNvSpPr>
          <p:nvPr/>
        </p:nvSpPr>
        <p:spPr>
          <a:xfrm>
            <a:off x="8488104" y="1179669"/>
            <a:ext cx="2514600" cy="1304978"/>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On helppo sellainen ihminen palkata, kun tiesi heti, että asenne on kohdallaan. </a:t>
            </a:r>
          </a:p>
        </p:txBody>
      </p:sp>
    </p:spTree>
    <p:extLst>
      <p:ext uri="{BB962C8B-B14F-4D97-AF65-F5344CB8AC3E}">
        <p14:creationId xmlns:p14="http://schemas.microsoft.com/office/powerpoint/2010/main" val="422272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FF58D-11B6-DD18-7231-91F097A28D71}"/>
              </a:ext>
            </a:extLst>
          </p:cNvPr>
          <p:cNvSpPr>
            <a:spLocks noGrp="1"/>
          </p:cNvSpPr>
          <p:nvPr>
            <p:ph type="title"/>
          </p:nvPr>
        </p:nvSpPr>
        <p:spPr>
          <a:xfrm>
            <a:off x="605396" y="1010652"/>
            <a:ext cx="4250383" cy="4532503"/>
          </a:xfrm>
        </p:spPr>
        <p:txBody>
          <a:bodyPr>
            <a:normAutofit fontScale="90000"/>
          </a:bodyPr>
          <a:lstStyle/>
          <a:p>
            <a:r>
              <a:rPr lang="fi-FI" sz="6000" dirty="0"/>
              <a:t>4. Muut syyt</a:t>
            </a:r>
            <a:br>
              <a:rPr lang="fi-FI" sz="6000" dirty="0"/>
            </a:br>
            <a:br>
              <a:rPr lang="fi-FI" sz="6000" dirty="0"/>
            </a:br>
            <a:r>
              <a:rPr lang="fi-FI" sz="3600" dirty="0"/>
              <a:t>lähettävien tahojen rooli</a:t>
            </a:r>
            <a:br>
              <a:rPr lang="fi-FI" sz="3600" dirty="0"/>
            </a:br>
            <a:r>
              <a:rPr lang="fi-FI" sz="3600" dirty="0"/>
              <a:t>uskallus keskeyttää</a:t>
            </a:r>
            <a:br>
              <a:rPr lang="fi-FI" sz="3600" dirty="0"/>
            </a:br>
            <a:r>
              <a:rPr lang="fi-FI" sz="3600" dirty="0"/>
              <a:t>tulijan aikaisempi osaaminen</a:t>
            </a:r>
            <a:br>
              <a:rPr lang="fi-FI" sz="3600" dirty="0"/>
            </a:br>
            <a:r>
              <a:rPr lang="fi-FI" sz="3600" dirty="0"/>
              <a:t>oikea ihminen oikeaan työhön</a:t>
            </a:r>
            <a:br>
              <a:rPr lang="fi-FI" sz="3600" dirty="0"/>
            </a:br>
            <a:r>
              <a:rPr lang="fi-FI" sz="3600" dirty="0"/>
              <a:t>tekniset asiat</a:t>
            </a:r>
            <a:br>
              <a:rPr lang="fi-FI" sz="3600" dirty="0"/>
            </a:br>
            <a:r>
              <a:rPr lang="fi-FI" sz="3600" dirty="0"/>
              <a:t>liioittelu/suurentelu</a:t>
            </a:r>
            <a:endParaRPr lang="fi-FI" sz="6000" dirty="0"/>
          </a:p>
        </p:txBody>
      </p:sp>
      <p:sp>
        <p:nvSpPr>
          <p:cNvPr id="14" name="Sisällön paikkamerkki 5">
            <a:extLst>
              <a:ext uri="{FF2B5EF4-FFF2-40B4-BE49-F238E27FC236}">
                <a16:creationId xmlns:a16="http://schemas.microsoft.com/office/drawing/2014/main" id="{95EA9FA2-7363-4D85-B98C-31BBB7A3BFCE}"/>
              </a:ext>
            </a:extLst>
          </p:cNvPr>
          <p:cNvSpPr txBox="1">
            <a:spLocks/>
          </p:cNvSpPr>
          <p:nvPr/>
        </p:nvSpPr>
        <p:spPr>
          <a:xfrm>
            <a:off x="5312758" y="3551808"/>
            <a:ext cx="2618800" cy="2149021"/>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Kaverille voi olla tosi iso juttu päästä töihin, mutta jos täällä nähdään, että on liian pitkä matka, niin ei meillä riitä rahat siihen hommaan. Täytyy kohtuu ajassa alkaa tuottamaan työn.</a:t>
            </a:r>
          </a:p>
        </p:txBody>
      </p:sp>
      <p:sp>
        <p:nvSpPr>
          <p:cNvPr id="15" name="Sisällön paikkamerkki 5">
            <a:extLst>
              <a:ext uri="{FF2B5EF4-FFF2-40B4-BE49-F238E27FC236}">
                <a16:creationId xmlns:a16="http://schemas.microsoft.com/office/drawing/2014/main" id="{0FF59D07-1899-4D40-A105-231AFFD5E791}"/>
              </a:ext>
            </a:extLst>
          </p:cNvPr>
          <p:cNvSpPr txBox="1">
            <a:spLocks/>
          </p:cNvSpPr>
          <p:nvPr/>
        </p:nvSpPr>
        <p:spPr>
          <a:xfrm>
            <a:off x="5312758" y="1179261"/>
            <a:ext cx="2618800" cy="1512903"/>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Lähettävät tahot ovat tärkeässä roolissa. Yhdessä pitää miettiä, työnantaja ei yksin voi määrätä</a:t>
            </a:r>
          </a:p>
        </p:txBody>
      </p:sp>
      <p:sp>
        <p:nvSpPr>
          <p:cNvPr id="18" name="Sisällön paikkamerkki 5">
            <a:extLst>
              <a:ext uri="{FF2B5EF4-FFF2-40B4-BE49-F238E27FC236}">
                <a16:creationId xmlns:a16="http://schemas.microsoft.com/office/drawing/2014/main" id="{87EC96E4-A731-453B-A137-81ECE25C7EB1}"/>
              </a:ext>
            </a:extLst>
          </p:cNvPr>
          <p:cNvSpPr txBox="1">
            <a:spLocks/>
          </p:cNvSpPr>
          <p:nvPr/>
        </p:nvSpPr>
        <p:spPr>
          <a:xfrm>
            <a:off x="8487732" y="2389183"/>
            <a:ext cx="2514600" cy="1320565"/>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Palkkatuessa haastavaa oli, kun piti joka kuukausi hakea erikseen. Lisäsi työtä ja oli muistettava itse. </a:t>
            </a:r>
          </a:p>
        </p:txBody>
      </p:sp>
      <p:sp>
        <p:nvSpPr>
          <p:cNvPr id="19" name="Sisällön paikkamerkki 5">
            <a:extLst>
              <a:ext uri="{FF2B5EF4-FFF2-40B4-BE49-F238E27FC236}">
                <a16:creationId xmlns:a16="http://schemas.microsoft.com/office/drawing/2014/main" id="{81A02288-568D-4E64-892E-4262302E547A}"/>
              </a:ext>
            </a:extLst>
          </p:cNvPr>
          <p:cNvSpPr txBox="1">
            <a:spLocks/>
          </p:cNvSpPr>
          <p:nvPr/>
        </p:nvSpPr>
        <p:spPr>
          <a:xfrm>
            <a:off x="8488104" y="1129218"/>
            <a:ext cx="2514600" cy="1141016"/>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Tärkeää olla myös kaikilla rohkeus sanoa ”ei”, jos ei haluta edetä. </a:t>
            </a:r>
          </a:p>
        </p:txBody>
      </p:sp>
      <p:sp>
        <p:nvSpPr>
          <p:cNvPr id="20" name="Sisällön paikkamerkki 5">
            <a:extLst>
              <a:ext uri="{FF2B5EF4-FFF2-40B4-BE49-F238E27FC236}">
                <a16:creationId xmlns:a16="http://schemas.microsoft.com/office/drawing/2014/main" id="{A1C69D20-6160-4B04-91B4-76D7BB467ED2}"/>
              </a:ext>
            </a:extLst>
          </p:cNvPr>
          <p:cNvSpPr txBox="1">
            <a:spLocks/>
          </p:cNvSpPr>
          <p:nvPr/>
        </p:nvSpPr>
        <p:spPr>
          <a:xfrm>
            <a:off x="8487732" y="3828697"/>
            <a:ext cx="2514600" cy="1872132"/>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Lisäksi työnhakijalla on vähän myyntipuheita… Luulee, ettei sitä nähdä. Mutta kyllähän me historia tiedetään muutamalla yhteydenotolla. </a:t>
            </a:r>
          </a:p>
        </p:txBody>
      </p:sp>
      <p:sp>
        <p:nvSpPr>
          <p:cNvPr id="8" name="Sisällön paikkamerkki 5">
            <a:extLst>
              <a:ext uri="{FF2B5EF4-FFF2-40B4-BE49-F238E27FC236}">
                <a16:creationId xmlns:a16="http://schemas.microsoft.com/office/drawing/2014/main" id="{C806F8D1-9017-47D7-A2D6-D460A17EDE67}"/>
              </a:ext>
            </a:extLst>
          </p:cNvPr>
          <p:cNvSpPr txBox="1">
            <a:spLocks/>
          </p:cNvSpPr>
          <p:nvPr/>
        </p:nvSpPr>
        <p:spPr>
          <a:xfrm>
            <a:off x="5312758" y="2789050"/>
            <a:ext cx="2618800" cy="672177"/>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On löytynyt oikeat ihmiset siihen hommaan.</a:t>
            </a:r>
          </a:p>
        </p:txBody>
      </p:sp>
    </p:spTree>
    <p:extLst>
      <p:ext uri="{BB962C8B-B14F-4D97-AF65-F5344CB8AC3E}">
        <p14:creationId xmlns:p14="http://schemas.microsoft.com/office/powerpoint/2010/main" val="345441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853AE8B9-605C-CE8D-DD8F-57ACDDD5D735}"/>
              </a:ext>
            </a:extLst>
          </p:cNvPr>
          <p:cNvSpPr>
            <a:spLocks noGrp="1"/>
          </p:cNvSpPr>
          <p:nvPr>
            <p:ph type="title"/>
          </p:nvPr>
        </p:nvSpPr>
        <p:spPr>
          <a:xfrm>
            <a:off x="1082980" y="1160292"/>
            <a:ext cx="5897991" cy="1961279"/>
          </a:xfrm>
        </p:spPr>
        <p:txBody>
          <a:bodyPr>
            <a:normAutofit fontScale="90000"/>
          </a:bodyPr>
          <a:lstStyle/>
          <a:p>
            <a:r>
              <a:rPr lang="fi-FI" dirty="0"/>
              <a:t>kokemusta </a:t>
            </a:r>
            <a:r>
              <a:rPr lang="fi-FI" dirty="0" err="1">
                <a:solidFill>
                  <a:srgbClr val="208736"/>
                </a:solidFill>
              </a:rPr>
              <a:t>täsmätyökykyi</a:t>
            </a:r>
            <a:r>
              <a:rPr lang="fi-FI" dirty="0">
                <a:solidFill>
                  <a:srgbClr val="208736"/>
                </a:solidFill>
              </a:rPr>
              <a:t>-sen palkkaamisesta tai ottamisesta työkokeiluun?</a:t>
            </a:r>
          </a:p>
        </p:txBody>
      </p:sp>
      <p:sp>
        <p:nvSpPr>
          <p:cNvPr id="7" name="Sisällön paikkamerkki 3">
            <a:extLst>
              <a:ext uri="{FF2B5EF4-FFF2-40B4-BE49-F238E27FC236}">
                <a16:creationId xmlns:a16="http://schemas.microsoft.com/office/drawing/2014/main" id="{60AA57CE-F2A5-3FE2-5162-F70874301B21}"/>
              </a:ext>
            </a:extLst>
          </p:cNvPr>
          <p:cNvSpPr>
            <a:spLocks noGrp="1"/>
          </p:cNvSpPr>
          <p:nvPr>
            <p:ph idx="14"/>
          </p:nvPr>
        </p:nvSpPr>
        <p:spPr>
          <a:xfrm>
            <a:off x="1082980" y="3304452"/>
            <a:ext cx="5790785" cy="2658248"/>
          </a:xfrm>
        </p:spPr>
        <p:txBody>
          <a:bodyPr/>
          <a:lstStyle/>
          <a:p>
            <a:pPr>
              <a:lnSpc>
                <a:spcPct val="100000"/>
              </a:lnSpc>
            </a:pPr>
            <a:endParaRPr lang="fi-FI" sz="2200" dirty="0">
              <a:latin typeface="Jost Light" pitchFamily="2" charset="77"/>
              <a:ea typeface="Jost Light" pitchFamily="2" charset="77"/>
            </a:endParaRPr>
          </a:p>
          <a:p>
            <a:pPr>
              <a:lnSpc>
                <a:spcPct val="100000"/>
              </a:lnSpc>
            </a:pPr>
            <a:r>
              <a:rPr lang="fi-FI" sz="2200" dirty="0">
                <a:latin typeface="Jost Light" pitchFamily="2" charset="77"/>
                <a:ea typeface="Jost Light" pitchFamily="2" charset="77"/>
              </a:rPr>
              <a:t>60% on kokemus</a:t>
            </a:r>
          </a:p>
          <a:p>
            <a:pPr>
              <a:lnSpc>
                <a:spcPct val="100000"/>
              </a:lnSpc>
            </a:pPr>
            <a:br>
              <a:rPr lang="fi-FI" sz="2200" dirty="0">
                <a:latin typeface="Jost Light" pitchFamily="2" charset="77"/>
                <a:ea typeface="Jost Light" pitchFamily="2" charset="77"/>
              </a:rPr>
            </a:br>
            <a:r>
              <a:rPr lang="fi-FI" sz="2200" dirty="0">
                <a:latin typeface="Jost Light" pitchFamily="2" charset="77"/>
                <a:ea typeface="Jost Light" pitchFamily="2" charset="77"/>
              </a:rPr>
              <a:t>40% ei ole kokemusta</a:t>
            </a:r>
          </a:p>
        </p:txBody>
      </p:sp>
      <p:pic>
        <p:nvPicPr>
          <p:cNvPr id="5" name="Kuvan paikkamerkki 6">
            <a:extLst>
              <a:ext uri="{FF2B5EF4-FFF2-40B4-BE49-F238E27FC236}">
                <a16:creationId xmlns:a16="http://schemas.microsoft.com/office/drawing/2014/main" id="{08F399AE-95E7-2418-614C-2D96914B5DF8}"/>
              </a:ext>
            </a:extLst>
          </p:cNvPr>
          <p:cNvPicPr>
            <a:picLocks noGrp="1" noChangeAspect="1"/>
          </p:cNvPicPr>
          <p:nvPr>
            <p:ph type="pic" sz="quarter" idx="13"/>
          </p:nvPr>
        </p:nvPicPr>
        <p:blipFill rotWithShape="1">
          <a:blip r:embed="rId3"/>
          <a:srcRect l="23978" r="29324"/>
          <a:stretch/>
        </p:blipFill>
        <p:spPr>
          <a:xfrm>
            <a:off x="7343922" y="-44142"/>
            <a:ext cx="4848077" cy="6902142"/>
          </a:xfrm>
        </p:spPr>
      </p:pic>
    </p:spTree>
    <p:extLst>
      <p:ext uri="{BB962C8B-B14F-4D97-AF65-F5344CB8AC3E}">
        <p14:creationId xmlns:p14="http://schemas.microsoft.com/office/powerpoint/2010/main" val="135291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DC6FC97-BFF0-49C4-884F-89D2A2B1A7A9}"/>
              </a:ext>
            </a:extLst>
          </p:cNvPr>
          <p:cNvSpPr>
            <a:spLocks noGrp="1"/>
          </p:cNvSpPr>
          <p:nvPr>
            <p:ph idx="1"/>
          </p:nvPr>
        </p:nvSpPr>
        <p:spPr>
          <a:xfrm>
            <a:off x="8487621" y="1210501"/>
            <a:ext cx="2573465" cy="3348888"/>
          </a:xfrm>
          <a:ln>
            <a:solidFill>
              <a:srgbClr val="208736"/>
            </a:solidFill>
          </a:ln>
        </p:spPr>
        <p:txBody>
          <a:bodyPr>
            <a:normAutofit/>
          </a:bodyPr>
          <a:lstStyle/>
          <a:p>
            <a:pPr marL="0" indent="0" algn="ctr">
              <a:buNone/>
            </a:pPr>
            <a:r>
              <a:rPr lang="fi-FI" sz="1800" i="1" dirty="0"/>
              <a:t>Vähän aikaa sitten oli työkokeilussa yksi, joka fyysisten rajojen vuoksi ei pystynyt tehdä omaa työtään. Tuli koittamaan pystyisikö tehdä tätä työtä. Työtä kevennettiin ja hän teki tiettyjä juttuja vaan ja tietyt jutut rajattiin ulos. Se onnistui tosi hienosti, mutta hän koki kumminkin, ettei tämä ole oikea paikka hänelle. </a:t>
            </a:r>
          </a:p>
        </p:txBody>
      </p:sp>
      <p:sp>
        <p:nvSpPr>
          <p:cNvPr id="6" name="Sisällön paikkamerkki 5">
            <a:extLst>
              <a:ext uri="{FF2B5EF4-FFF2-40B4-BE49-F238E27FC236}">
                <a16:creationId xmlns:a16="http://schemas.microsoft.com/office/drawing/2014/main" id="{96373DD8-8E0C-4A31-AF05-C27AC71D8582}"/>
              </a:ext>
            </a:extLst>
          </p:cNvPr>
          <p:cNvSpPr>
            <a:spLocks noGrp="1"/>
          </p:cNvSpPr>
          <p:nvPr>
            <p:ph idx="14"/>
          </p:nvPr>
        </p:nvSpPr>
        <p:spPr>
          <a:xfrm>
            <a:off x="5385691" y="1388942"/>
            <a:ext cx="2514600" cy="4080115"/>
          </a:xfrm>
          <a:ln>
            <a:solidFill>
              <a:srgbClr val="208736"/>
            </a:solidFill>
          </a:ln>
        </p:spPr>
        <p:txBody>
          <a:bodyPr/>
          <a:lstStyle/>
          <a:p>
            <a:pPr algn="ctr"/>
            <a:r>
              <a:rPr lang="fi-FI" i="1" dirty="0">
                <a:latin typeface="Jost Light" pitchFamily="2" charset="0"/>
                <a:ea typeface="Jost Light" pitchFamily="2" charset="0"/>
              </a:rPr>
              <a:t>Meillä on kokemus näkövammaisesta työntekijästä, jolla etenevä sairaus. </a:t>
            </a:r>
            <a:br>
              <a:rPr lang="fi-FI" i="1" dirty="0">
                <a:latin typeface="Jost Light" pitchFamily="2" charset="0"/>
                <a:ea typeface="Jost Light" pitchFamily="2" charset="0"/>
              </a:rPr>
            </a:br>
            <a:r>
              <a:rPr lang="fi-FI" i="1" dirty="0">
                <a:latin typeface="Jost Light" pitchFamily="2" charset="0"/>
                <a:ea typeface="Jost Light" pitchFamily="2" charset="0"/>
              </a:rPr>
              <a:t>Hänen työkenttäänsä on jouduttu supistamaan. Hänestäkin on pyritty pitämään kiinni. Työsuhde on ihan sama, kuin silloin, kun hän on taloon tullut. Hän on </a:t>
            </a:r>
            <a:r>
              <a:rPr lang="fi-FI" i="1" dirty="0" err="1">
                <a:latin typeface="Jost Light" pitchFamily="2" charset="0"/>
                <a:ea typeface="Jost Light" pitchFamily="2" charset="0"/>
              </a:rPr>
              <a:t>täsmätyökykyinen</a:t>
            </a:r>
            <a:r>
              <a:rPr lang="fi-FI" i="1" dirty="0">
                <a:latin typeface="Jost Light" pitchFamily="2" charset="0"/>
                <a:ea typeface="Jost Light" pitchFamily="2" charset="0"/>
              </a:rPr>
              <a:t> juuri siihen omaan työhönsä. Muut työn osat ovat jääneet ajan saatossa pois työnkuvasta.</a:t>
            </a:r>
          </a:p>
        </p:txBody>
      </p:sp>
      <p:sp>
        <p:nvSpPr>
          <p:cNvPr id="7" name="Sisällön paikkamerkki 6">
            <a:extLst>
              <a:ext uri="{FF2B5EF4-FFF2-40B4-BE49-F238E27FC236}">
                <a16:creationId xmlns:a16="http://schemas.microsoft.com/office/drawing/2014/main" id="{C071C8E1-109F-4162-9290-79760C86C7CA}"/>
              </a:ext>
            </a:extLst>
          </p:cNvPr>
          <p:cNvSpPr>
            <a:spLocks noGrp="1"/>
          </p:cNvSpPr>
          <p:nvPr>
            <p:ph idx="15"/>
          </p:nvPr>
        </p:nvSpPr>
        <p:spPr>
          <a:xfrm>
            <a:off x="920183" y="3783724"/>
            <a:ext cx="3878178" cy="2093660"/>
          </a:xfrm>
          <a:ln>
            <a:solidFill>
              <a:srgbClr val="208736"/>
            </a:solidFill>
          </a:ln>
        </p:spPr>
        <p:txBody>
          <a:bodyPr/>
          <a:lstStyle/>
          <a:p>
            <a:pPr algn="ctr"/>
            <a:r>
              <a:rPr lang="fi-FI" i="1" dirty="0">
                <a:latin typeface="Jost Light" pitchFamily="2" charset="0"/>
                <a:ea typeface="Jost Light" pitchFamily="2" charset="0"/>
              </a:rPr>
              <a:t>Pitkäaikaistyöttömän työllistämisestä on kokemusta. Motivaatio ja henkinen fiilis oli kadonnut pois, että ei ollut haluja lähteä mihinkään työmarkkinoille. Lähdettiin hakemaan motivaatioita pienillä jutuilla. Muutama tunti päivässä. Siitä se lähti kasvamaan ja nyt on täysin mukana 100% työajalla. </a:t>
            </a:r>
          </a:p>
        </p:txBody>
      </p:sp>
      <p:sp>
        <p:nvSpPr>
          <p:cNvPr id="9" name="Otsikko 8">
            <a:extLst>
              <a:ext uri="{FF2B5EF4-FFF2-40B4-BE49-F238E27FC236}">
                <a16:creationId xmlns:a16="http://schemas.microsoft.com/office/drawing/2014/main" id="{03112D23-3D86-4E47-AD2F-62E99D030213}"/>
              </a:ext>
            </a:extLst>
          </p:cNvPr>
          <p:cNvSpPr>
            <a:spLocks noGrp="1"/>
          </p:cNvSpPr>
          <p:nvPr>
            <p:ph type="title"/>
          </p:nvPr>
        </p:nvSpPr>
        <p:spPr>
          <a:xfrm>
            <a:off x="548115" y="737904"/>
            <a:ext cx="4250246" cy="2817215"/>
          </a:xfrm>
          <a:ln>
            <a:solidFill>
              <a:srgbClr val="208736"/>
            </a:solidFill>
          </a:ln>
        </p:spPr>
        <p:txBody>
          <a:bodyPr>
            <a:noAutofit/>
          </a:bodyPr>
          <a:lstStyle/>
          <a:p>
            <a:pPr algn="ctr"/>
            <a:r>
              <a:rPr lang="fi-FI" sz="1800" i="1" dirty="0">
                <a:solidFill>
                  <a:schemeClr val="tx1"/>
                </a:solidFill>
                <a:latin typeface="Jost Light" pitchFamily="2" charset="0"/>
                <a:ea typeface="Jost Light" pitchFamily="2" charset="0"/>
              </a:rPr>
              <a:t>Hänellä on sydämentahdistin. Tuli työkokeiluun ja saatiin vähän opastusta siitä, että sähköelektroniset ja magneetit ei saanut olla lähellä. Työolosuhteet järjesteltiin sen mukaan. Opastus tuli TE-toimiston kautta. Meille tehtiin hyvin selväksi, mitä se tarkoittaa, että tulee töihin.</a:t>
            </a:r>
            <a:br>
              <a:rPr lang="fi-FI" sz="1800" i="1" dirty="0">
                <a:solidFill>
                  <a:schemeClr val="tx1"/>
                </a:solidFill>
                <a:latin typeface="Jost Light" pitchFamily="2" charset="0"/>
                <a:ea typeface="Jost Light" pitchFamily="2" charset="0"/>
              </a:rPr>
            </a:br>
            <a:r>
              <a:rPr lang="fi-FI" sz="1800" i="1" dirty="0">
                <a:solidFill>
                  <a:schemeClr val="tx1"/>
                </a:solidFill>
                <a:latin typeface="Jost Light" pitchFamily="2" charset="0"/>
                <a:ea typeface="Jost Light" pitchFamily="2" charset="0"/>
              </a:rPr>
              <a:t>En koskaan mieltänyt häntä </a:t>
            </a:r>
            <a:r>
              <a:rPr lang="fi-FI" sz="1800" i="1" dirty="0" err="1">
                <a:solidFill>
                  <a:schemeClr val="tx1"/>
                </a:solidFill>
                <a:latin typeface="Jost Light" pitchFamily="2" charset="0"/>
                <a:ea typeface="Jost Light" pitchFamily="2" charset="0"/>
              </a:rPr>
              <a:t>täsmätyökykyiseksi</a:t>
            </a:r>
            <a:r>
              <a:rPr lang="fi-FI" sz="1800" i="1" dirty="0">
                <a:solidFill>
                  <a:schemeClr val="tx1"/>
                </a:solidFill>
                <a:latin typeface="Jost Light" pitchFamily="2" charset="0"/>
                <a:ea typeface="Jost Light" pitchFamily="2" charset="0"/>
              </a:rPr>
              <a:t>, koska työkyky oli normaali ja täällä meillä ei huomaa mitään.</a:t>
            </a:r>
          </a:p>
        </p:txBody>
      </p:sp>
      <p:sp>
        <p:nvSpPr>
          <p:cNvPr id="10" name="Sisällön paikkamerkki 2">
            <a:extLst>
              <a:ext uri="{FF2B5EF4-FFF2-40B4-BE49-F238E27FC236}">
                <a16:creationId xmlns:a16="http://schemas.microsoft.com/office/drawing/2014/main" id="{305CCDA5-6D14-46B4-B457-95F7E3E17580}"/>
              </a:ext>
            </a:extLst>
          </p:cNvPr>
          <p:cNvSpPr txBox="1">
            <a:spLocks/>
          </p:cNvSpPr>
          <p:nvPr/>
        </p:nvSpPr>
        <p:spPr>
          <a:xfrm>
            <a:off x="8487621" y="4710737"/>
            <a:ext cx="2573465" cy="886313"/>
          </a:xfrm>
          <a:prstGeom prst="rect">
            <a:avLst/>
          </a:prstGeom>
          <a:ln>
            <a:solidFill>
              <a:srgbClr val="20873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i-FI" sz="1800" i="1" dirty="0"/>
              <a:t>Edellisessä työssä oli kaksi kehitysvammaista työntekijää.</a:t>
            </a:r>
          </a:p>
        </p:txBody>
      </p:sp>
    </p:spTree>
    <p:extLst>
      <p:ext uri="{BB962C8B-B14F-4D97-AF65-F5344CB8AC3E}">
        <p14:creationId xmlns:p14="http://schemas.microsoft.com/office/powerpoint/2010/main" val="185482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853AE8B9-605C-CE8D-DD8F-57ACDDD5D735}"/>
              </a:ext>
            </a:extLst>
          </p:cNvPr>
          <p:cNvSpPr>
            <a:spLocks noGrp="1"/>
          </p:cNvSpPr>
          <p:nvPr>
            <p:ph type="title"/>
          </p:nvPr>
        </p:nvSpPr>
        <p:spPr>
          <a:xfrm>
            <a:off x="1082980" y="1160293"/>
            <a:ext cx="5790785" cy="1519846"/>
          </a:xfrm>
        </p:spPr>
        <p:txBody>
          <a:bodyPr>
            <a:normAutofit fontScale="90000"/>
          </a:bodyPr>
          <a:lstStyle/>
          <a:p>
            <a:r>
              <a:rPr lang="fi-FI" dirty="0"/>
              <a:t>Millaiset </a:t>
            </a:r>
            <a:r>
              <a:rPr lang="fi-FI" dirty="0">
                <a:solidFill>
                  <a:srgbClr val="208736"/>
                </a:solidFill>
              </a:rPr>
              <a:t>asiat nousivat kokemuksissa esiin?</a:t>
            </a:r>
          </a:p>
        </p:txBody>
      </p:sp>
      <p:sp>
        <p:nvSpPr>
          <p:cNvPr id="7" name="Sisällön paikkamerkki 3">
            <a:extLst>
              <a:ext uri="{FF2B5EF4-FFF2-40B4-BE49-F238E27FC236}">
                <a16:creationId xmlns:a16="http://schemas.microsoft.com/office/drawing/2014/main" id="{60AA57CE-F2A5-3FE2-5162-F70874301B21}"/>
              </a:ext>
            </a:extLst>
          </p:cNvPr>
          <p:cNvSpPr>
            <a:spLocks noGrp="1"/>
          </p:cNvSpPr>
          <p:nvPr>
            <p:ph idx="14"/>
          </p:nvPr>
        </p:nvSpPr>
        <p:spPr>
          <a:xfrm>
            <a:off x="1082979" y="2738850"/>
            <a:ext cx="5790785" cy="1519847"/>
          </a:xfrm>
        </p:spPr>
        <p:txBody>
          <a:bodyPr/>
          <a:lstStyle/>
          <a:p>
            <a:pPr>
              <a:lnSpc>
                <a:spcPct val="100000"/>
              </a:lnSpc>
            </a:pPr>
            <a:r>
              <a:rPr lang="fi-FI" sz="2200" dirty="0">
                <a:latin typeface="Jost" pitchFamily="2" charset="0"/>
                <a:ea typeface="Jost" pitchFamily="2" charset="0"/>
              </a:rPr>
              <a:t>Pitkäaikaisia työntekijöitä:</a:t>
            </a:r>
            <a:br>
              <a:rPr lang="fi-FI" sz="2200" dirty="0">
                <a:latin typeface="Jost Light" pitchFamily="2" charset="77"/>
                <a:ea typeface="Jost Light" pitchFamily="2" charset="77"/>
              </a:rPr>
            </a:br>
            <a:r>
              <a:rPr lang="fi-FI" sz="2200" i="1" dirty="0">
                <a:latin typeface="Jost Light" pitchFamily="2" charset="77"/>
                <a:ea typeface="Jost Light" pitchFamily="2" charset="77"/>
              </a:rPr>
              <a:t>He olivat pitkäaikaisia työntekijöitä.</a:t>
            </a:r>
            <a:br>
              <a:rPr lang="fi-FI" sz="2200" i="1" dirty="0">
                <a:latin typeface="Jost Light" pitchFamily="2" charset="77"/>
                <a:ea typeface="Jost Light" pitchFamily="2" charset="77"/>
              </a:rPr>
            </a:br>
            <a:r>
              <a:rPr lang="fi-FI" sz="2200" i="1" dirty="0">
                <a:latin typeface="Jost Light" pitchFamily="2" charset="77"/>
                <a:ea typeface="Jost Light" pitchFamily="2" charset="77"/>
              </a:rPr>
              <a:t>Kolme vuotta sitten palkattiin ja on edelleen meillä töissä.</a:t>
            </a:r>
            <a:endParaRPr lang="fi-FI" sz="2200" dirty="0">
              <a:latin typeface="Jost Light" pitchFamily="2" charset="77"/>
              <a:ea typeface="Jost Light" pitchFamily="2" charset="77"/>
            </a:endParaRPr>
          </a:p>
        </p:txBody>
      </p:sp>
      <p:pic>
        <p:nvPicPr>
          <p:cNvPr id="5" name="Kuvan paikkamerkki 6">
            <a:extLst>
              <a:ext uri="{FF2B5EF4-FFF2-40B4-BE49-F238E27FC236}">
                <a16:creationId xmlns:a16="http://schemas.microsoft.com/office/drawing/2014/main" id="{08F399AE-95E7-2418-614C-2D96914B5DF8}"/>
              </a:ext>
            </a:extLst>
          </p:cNvPr>
          <p:cNvPicPr>
            <a:picLocks noGrp="1" noChangeAspect="1"/>
          </p:cNvPicPr>
          <p:nvPr>
            <p:ph type="pic" sz="quarter" idx="13"/>
          </p:nvPr>
        </p:nvPicPr>
        <p:blipFill rotWithShape="1">
          <a:blip r:embed="rId3"/>
          <a:srcRect l="26525" r="26525"/>
          <a:stretch/>
        </p:blipFill>
        <p:spPr>
          <a:xfrm>
            <a:off x="7343922" y="-31532"/>
            <a:ext cx="4848077" cy="6889532"/>
          </a:xfrm>
        </p:spPr>
      </p:pic>
      <p:sp>
        <p:nvSpPr>
          <p:cNvPr id="8" name="Sisällön paikkamerkki 3">
            <a:extLst>
              <a:ext uri="{FF2B5EF4-FFF2-40B4-BE49-F238E27FC236}">
                <a16:creationId xmlns:a16="http://schemas.microsoft.com/office/drawing/2014/main" id="{0AD7225B-752C-4E87-A7E3-CD4693F38262}"/>
              </a:ext>
            </a:extLst>
          </p:cNvPr>
          <p:cNvSpPr txBox="1">
            <a:spLocks/>
          </p:cNvSpPr>
          <p:nvPr/>
        </p:nvSpPr>
        <p:spPr>
          <a:xfrm>
            <a:off x="1082979" y="4317408"/>
            <a:ext cx="5790785" cy="15198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FI" sz="2200" dirty="0">
                <a:latin typeface="Jost" pitchFamily="2" charset="0"/>
                <a:ea typeface="Jost" pitchFamily="2" charset="0"/>
              </a:rPr>
              <a:t>Ahkeruus, innostuneisuus:</a:t>
            </a:r>
            <a:br>
              <a:rPr lang="fi-FI" sz="2200" dirty="0">
                <a:latin typeface="Jost Light" pitchFamily="2" charset="77"/>
                <a:ea typeface="Jost Light" pitchFamily="2" charset="77"/>
              </a:rPr>
            </a:br>
            <a:r>
              <a:rPr lang="fi-FI" sz="2200" i="1" dirty="0">
                <a:latin typeface="Jost Light" pitchFamily="2" charset="77"/>
                <a:ea typeface="Jost Light" pitchFamily="2" charset="77"/>
              </a:rPr>
              <a:t>Ahkeria työntekijöitä siltä osin, kun itse pystyivät tekemään töitä.</a:t>
            </a:r>
            <a:br>
              <a:rPr lang="fi-FI" sz="2200" i="1" dirty="0">
                <a:latin typeface="Jost Light" pitchFamily="2" charset="77"/>
                <a:ea typeface="Jost Light" pitchFamily="2" charset="77"/>
              </a:rPr>
            </a:br>
            <a:r>
              <a:rPr lang="fi-FI" sz="2200" i="1" dirty="0">
                <a:latin typeface="Jost Light" pitchFamily="2" charset="77"/>
                <a:ea typeface="Jost Light" pitchFamily="2" charset="77"/>
              </a:rPr>
              <a:t>Tekivät sydämellä työtänsä.</a:t>
            </a:r>
            <a:endParaRPr lang="fi-FI" sz="2200" dirty="0">
              <a:latin typeface="Jost Light" pitchFamily="2" charset="77"/>
              <a:ea typeface="Jost Light" pitchFamily="2" charset="77"/>
            </a:endParaRPr>
          </a:p>
        </p:txBody>
      </p:sp>
    </p:spTree>
    <p:extLst>
      <p:ext uri="{BB962C8B-B14F-4D97-AF65-F5344CB8AC3E}">
        <p14:creationId xmlns:p14="http://schemas.microsoft.com/office/powerpoint/2010/main" val="177527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853AE8B9-605C-CE8D-DD8F-57ACDDD5D735}"/>
              </a:ext>
            </a:extLst>
          </p:cNvPr>
          <p:cNvSpPr>
            <a:spLocks noGrp="1"/>
          </p:cNvSpPr>
          <p:nvPr>
            <p:ph type="title"/>
          </p:nvPr>
        </p:nvSpPr>
        <p:spPr>
          <a:xfrm>
            <a:off x="1553137" y="884554"/>
            <a:ext cx="5790785" cy="1608133"/>
          </a:xfrm>
        </p:spPr>
        <p:txBody>
          <a:bodyPr>
            <a:normAutofit fontScale="90000"/>
          </a:bodyPr>
          <a:lstStyle/>
          <a:p>
            <a:r>
              <a:rPr lang="fi-FI" sz="2400" dirty="0">
                <a:solidFill>
                  <a:schemeClr val="tx1"/>
                </a:solidFill>
                <a:latin typeface="Jost" pitchFamily="2" charset="0"/>
                <a:ea typeface="Jost" pitchFamily="2" charset="0"/>
              </a:rPr>
              <a:t>Halu ja motivaatio:</a:t>
            </a:r>
            <a:br>
              <a:rPr lang="fi-FI" sz="2400" dirty="0">
                <a:latin typeface="Jost Light" pitchFamily="2" charset="0"/>
                <a:ea typeface="Jost Light" pitchFamily="2" charset="0"/>
              </a:rPr>
            </a:br>
            <a:r>
              <a:rPr lang="fi-FI" sz="2400" i="1" dirty="0">
                <a:solidFill>
                  <a:schemeClr val="tx1"/>
                </a:solidFill>
                <a:latin typeface="Jost Light" pitchFamily="2" charset="0"/>
                <a:ea typeface="Jost Light" pitchFamily="2" charset="0"/>
              </a:rPr>
              <a:t>He tekivät sovitut työt niin hyvin, kuin pystyivät ja ennen kaikkea halusivat tulla töihin.</a:t>
            </a:r>
            <a:br>
              <a:rPr lang="fi-FI" sz="2400" i="1" dirty="0">
                <a:solidFill>
                  <a:schemeClr val="tx1"/>
                </a:solidFill>
                <a:latin typeface="Jost Light" pitchFamily="2" charset="0"/>
                <a:ea typeface="Jost Light" pitchFamily="2" charset="0"/>
              </a:rPr>
            </a:br>
            <a:r>
              <a:rPr lang="fi-FI" sz="2400" i="1" dirty="0">
                <a:solidFill>
                  <a:schemeClr val="tx1"/>
                </a:solidFill>
                <a:latin typeface="Jost Light" pitchFamily="2" charset="0"/>
                <a:ea typeface="Jost Light" pitchFamily="2" charset="0"/>
              </a:rPr>
              <a:t>Kaverin motivaatio oli tosi kova. Hän teki sillä motivaatiolla vaikutuksen. </a:t>
            </a:r>
            <a:br>
              <a:rPr lang="fi-FI" sz="1800" dirty="0">
                <a:solidFill>
                  <a:schemeClr val="tx1"/>
                </a:solidFill>
                <a:latin typeface="Jost Light" pitchFamily="2" charset="0"/>
                <a:ea typeface="Jost Light" pitchFamily="2" charset="0"/>
              </a:rPr>
            </a:br>
            <a:endParaRPr lang="fi-FI" sz="1800" dirty="0">
              <a:solidFill>
                <a:schemeClr val="tx1"/>
              </a:solidFill>
              <a:latin typeface="Jost Light" pitchFamily="2" charset="0"/>
              <a:ea typeface="Jost Light" pitchFamily="2" charset="0"/>
            </a:endParaRPr>
          </a:p>
        </p:txBody>
      </p:sp>
      <p:pic>
        <p:nvPicPr>
          <p:cNvPr id="5" name="Kuvan paikkamerkki 6">
            <a:extLst>
              <a:ext uri="{FF2B5EF4-FFF2-40B4-BE49-F238E27FC236}">
                <a16:creationId xmlns:a16="http://schemas.microsoft.com/office/drawing/2014/main" id="{08F399AE-95E7-2418-614C-2D96914B5DF8}"/>
              </a:ext>
            </a:extLst>
          </p:cNvPr>
          <p:cNvPicPr>
            <a:picLocks noGrp="1" noChangeAspect="1"/>
          </p:cNvPicPr>
          <p:nvPr>
            <p:ph type="pic" sz="quarter" idx="13"/>
          </p:nvPr>
        </p:nvPicPr>
        <p:blipFill rotWithShape="1">
          <a:blip r:embed="rId3"/>
          <a:srcRect l="25583" t="-365" r="27651" b="365"/>
          <a:stretch/>
        </p:blipFill>
        <p:spPr>
          <a:xfrm>
            <a:off x="7343922" y="-50450"/>
            <a:ext cx="4848077" cy="6908450"/>
          </a:xfrm>
        </p:spPr>
      </p:pic>
      <p:sp>
        <p:nvSpPr>
          <p:cNvPr id="11" name="Otsikko 1">
            <a:extLst>
              <a:ext uri="{FF2B5EF4-FFF2-40B4-BE49-F238E27FC236}">
                <a16:creationId xmlns:a16="http://schemas.microsoft.com/office/drawing/2014/main" id="{044BAD1A-2E51-424F-8272-55C3B8B4EC18}"/>
              </a:ext>
            </a:extLst>
          </p:cNvPr>
          <p:cNvSpPr txBox="1">
            <a:spLocks/>
          </p:cNvSpPr>
          <p:nvPr/>
        </p:nvSpPr>
        <p:spPr>
          <a:xfrm>
            <a:off x="666769" y="2637975"/>
            <a:ext cx="5790785" cy="18852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rgbClr val="14331C"/>
                </a:solidFill>
                <a:latin typeface="Bebas Neue" panose="020B0606020202050201" pitchFamily="34" charset="77"/>
                <a:ea typeface="+mj-ea"/>
                <a:cs typeface="+mj-cs"/>
              </a:defRPr>
            </a:lvl1pPr>
          </a:lstStyle>
          <a:p>
            <a:r>
              <a:rPr lang="fi-FI" sz="2200" dirty="0">
                <a:solidFill>
                  <a:schemeClr val="tx1"/>
                </a:solidFill>
                <a:latin typeface="Jost" pitchFamily="2" charset="0"/>
                <a:ea typeface="Jost" pitchFamily="2" charset="0"/>
              </a:rPr>
              <a:t>Täytyy olla aikaa:</a:t>
            </a:r>
            <a:br>
              <a:rPr lang="fi-FI" sz="2200" dirty="0">
                <a:latin typeface="Jost Light" pitchFamily="2" charset="0"/>
                <a:ea typeface="Jost Light" pitchFamily="2" charset="0"/>
              </a:rPr>
            </a:br>
            <a:r>
              <a:rPr lang="fi-FI" sz="2200" dirty="0">
                <a:solidFill>
                  <a:schemeClr val="tx1"/>
                </a:solidFill>
                <a:latin typeface="Jost Light" pitchFamily="2" charset="0"/>
                <a:ea typeface="Jost Light" pitchFamily="2" charset="0"/>
              </a:rPr>
              <a:t>Pitää pystyä keskittymään tulijaan. Häntä ei voi jättää ja ohjata ns. vasemmalla kädellä. Täytyy olla mahdollisuus panostaa, joko yhdessä toimijan kanssa, työyhteisön kanssa tai yksittäisenä henkilönä.</a:t>
            </a:r>
            <a:br>
              <a:rPr lang="fi-FI" sz="2200" dirty="0">
                <a:latin typeface="Jost Light" pitchFamily="2" charset="0"/>
                <a:ea typeface="Jost Light" pitchFamily="2" charset="0"/>
              </a:rPr>
            </a:br>
            <a:endParaRPr lang="fi-FI" sz="2200" dirty="0">
              <a:solidFill>
                <a:schemeClr val="tx1"/>
              </a:solidFill>
              <a:latin typeface="Jost Light" pitchFamily="2" charset="0"/>
              <a:ea typeface="Jost Light" pitchFamily="2" charset="0"/>
            </a:endParaRPr>
          </a:p>
        </p:txBody>
      </p:sp>
      <p:sp>
        <p:nvSpPr>
          <p:cNvPr id="12" name="Sisällön paikkamerkki 3">
            <a:extLst>
              <a:ext uri="{FF2B5EF4-FFF2-40B4-BE49-F238E27FC236}">
                <a16:creationId xmlns:a16="http://schemas.microsoft.com/office/drawing/2014/main" id="{CF8DF64F-73D4-468B-B1F1-72DAA0DD0BBE}"/>
              </a:ext>
            </a:extLst>
          </p:cNvPr>
          <p:cNvSpPr>
            <a:spLocks noGrp="1"/>
          </p:cNvSpPr>
          <p:nvPr>
            <p:ph idx="14"/>
          </p:nvPr>
        </p:nvSpPr>
        <p:spPr>
          <a:xfrm>
            <a:off x="1553136" y="4693774"/>
            <a:ext cx="5790785" cy="1732252"/>
          </a:xfrm>
        </p:spPr>
        <p:txBody>
          <a:bodyPr/>
          <a:lstStyle/>
          <a:p>
            <a:r>
              <a:rPr lang="fi-FI" sz="2200" dirty="0">
                <a:latin typeface="Jost" pitchFamily="2" charset="0"/>
                <a:ea typeface="Jost" pitchFamily="2" charset="0"/>
              </a:rPr>
              <a:t>Uusia näkökulmia asioihin:</a:t>
            </a:r>
            <a:br>
              <a:rPr lang="fi-FI" sz="2200" dirty="0">
                <a:latin typeface="Jost Light" pitchFamily="2" charset="77"/>
                <a:ea typeface="Jost Light" pitchFamily="2" charset="77"/>
              </a:rPr>
            </a:br>
            <a:r>
              <a:rPr lang="fi-FI" sz="2200" dirty="0">
                <a:latin typeface="Jost Light" pitchFamily="2" charset="0"/>
                <a:ea typeface="Jost Light" pitchFamily="2" charset="0"/>
              </a:rPr>
              <a:t>Ennemmin ehkä he tuo </a:t>
            </a:r>
            <a:r>
              <a:rPr lang="fi-FI" sz="2200" dirty="0" err="1">
                <a:latin typeface="Jost Light" pitchFamily="2" charset="0"/>
                <a:ea typeface="Jost Light" pitchFamily="2" charset="0"/>
              </a:rPr>
              <a:t>sit</a:t>
            </a:r>
            <a:r>
              <a:rPr lang="fi-FI" sz="2200" dirty="0">
                <a:latin typeface="Jost Light" pitchFamily="2" charset="0"/>
                <a:ea typeface="Jost Light" pitchFamily="2" charset="0"/>
              </a:rPr>
              <a:t> meille näkökulmaa siihen, mitkä asiat on ne, mitkä saattaa kuormittaa kaikkia työntekijöitä. Tuo ymmärrystä arkeen ihan joka näkökulmasta.</a:t>
            </a:r>
          </a:p>
        </p:txBody>
      </p:sp>
      <p:pic>
        <p:nvPicPr>
          <p:cNvPr id="7" name="Kuvan paikkamerkki 6">
            <a:extLst>
              <a:ext uri="{FF2B5EF4-FFF2-40B4-BE49-F238E27FC236}">
                <a16:creationId xmlns:a16="http://schemas.microsoft.com/office/drawing/2014/main" id="{D0A3ACB9-7B37-4C4E-8A82-3D16A65D6B69}"/>
              </a:ext>
            </a:extLst>
          </p:cNvPr>
          <p:cNvPicPr>
            <a:picLocks noChangeAspect="1"/>
          </p:cNvPicPr>
          <p:nvPr/>
        </p:nvPicPr>
        <p:blipFill rotWithShape="1">
          <a:blip r:embed="rId4"/>
          <a:srcRect l="26775" r="26775"/>
          <a:stretch/>
        </p:blipFill>
        <p:spPr>
          <a:xfrm>
            <a:off x="7343922" y="-50450"/>
            <a:ext cx="4848077" cy="6914755"/>
          </a:xfrm>
          <a:prstGeom prst="rect">
            <a:avLst/>
          </a:prstGeom>
        </p:spPr>
      </p:pic>
    </p:spTree>
    <p:extLst>
      <p:ext uri="{BB962C8B-B14F-4D97-AF65-F5344CB8AC3E}">
        <p14:creationId xmlns:p14="http://schemas.microsoft.com/office/powerpoint/2010/main" val="261610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3">
            <a:extLst>
              <a:ext uri="{FF2B5EF4-FFF2-40B4-BE49-F238E27FC236}">
                <a16:creationId xmlns:a16="http://schemas.microsoft.com/office/drawing/2014/main" id="{60AA57CE-F2A5-3FE2-5162-F70874301B21}"/>
              </a:ext>
            </a:extLst>
          </p:cNvPr>
          <p:cNvSpPr>
            <a:spLocks noGrp="1"/>
          </p:cNvSpPr>
          <p:nvPr>
            <p:ph idx="14"/>
          </p:nvPr>
        </p:nvSpPr>
        <p:spPr>
          <a:xfrm>
            <a:off x="1244132" y="1059444"/>
            <a:ext cx="5790785" cy="4893616"/>
          </a:xfrm>
        </p:spPr>
        <p:txBody>
          <a:bodyPr/>
          <a:lstStyle/>
          <a:p>
            <a:r>
              <a:rPr lang="fi-FI" sz="2200" dirty="0">
                <a:latin typeface="Jost" pitchFamily="2" charset="0"/>
                <a:ea typeface="Jost" pitchFamily="2" charset="0"/>
              </a:rPr>
              <a:t>Asenne:</a:t>
            </a:r>
            <a:br>
              <a:rPr lang="fi-FI" sz="2200" dirty="0">
                <a:latin typeface="Jost Light" pitchFamily="2" charset="77"/>
                <a:ea typeface="Jost Light" pitchFamily="2" charset="77"/>
              </a:rPr>
            </a:br>
            <a:r>
              <a:rPr lang="fi-FI" sz="2200" i="1" dirty="0" err="1">
                <a:latin typeface="Jost Light" pitchFamily="2" charset="0"/>
                <a:ea typeface="Jost Light" pitchFamily="2" charset="0"/>
              </a:rPr>
              <a:t>Mulle</a:t>
            </a:r>
            <a:r>
              <a:rPr lang="fi-FI" sz="2200" i="1" dirty="0">
                <a:latin typeface="Jost Light" pitchFamily="2" charset="0"/>
                <a:ea typeface="Jost Light" pitchFamily="2" charset="0"/>
              </a:rPr>
              <a:t> henkilökohtaisesti isoin tunnistettava ryhmä on sellaiset henkilöt, ketkä tulee kotioloista, jossa vanhemmat ei koskaan ole lähtenyt kotoa töihin. Sitten kun he tulee meille työkokeiluun ja heillä ei välttämättä </a:t>
            </a:r>
            <a:r>
              <a:rPr lang="fi-FI" sz="2200" i="1" dirty="0" err="1">
                <a:latin typeface="Jost Light" pitchFamily="2" charset="0"/>
                <a:ea typeface="Jost Light" pitchFamily="2" charset="0"/>
              </a:rPr>
              <a:t>oo</a:t>
            </a:r>
            <a:r>
              <a:rPr lang="fi-FI" sz="2200" i="1" dirty="0">
                <a:latin typeface="Jost Light" pitchFamily="2" charset="0"/>
                <a:ea typeface="Jost Light" pitchFamily="2" charset="0"/>
              </a:rPr>
              <a:t> työkokemusta itsellä juuri ollenkaan, niin odotukset työnantajaa kohtaan on </a:t>
            </a:r>
            <a:r>
              <a:rPr lang="fi-FI" sz="2200" i="1" dirty="0" err="1">
                <a:latin typeface="Jost Light" pitchFamily="2" charset="0"/>
                <a:ea typeface="Jost Light" pitchFamily="2" charset="0"/>
              </a:rPr>
              <a:t>mun</a:t>
            </a:r>
            <a:r>
              <a:rPr lang="fi-FI" sz="2200" i="1" dirty="0">
                <a:latin typeface="Jost Light" pitchFamily="2" charset="0"/>
                <a:ea typeface="Jost Light" pitchFamily="2" charset="0"/>
              </a:rPr>
              <a:t> näkökulmasta hyvin epärealistiset. </a:t>
            </a:r>
            <a:br>
              <a:rPr lang="fi-FI" sz="2200" i="1" dirty="0">
                <a:latin typeface="Jost Light" pitchFamily="2" charset="0"/>
                <a:ea typeface="Jost Light" pitchFamily="2" charset="0"/>
              </a:rPr>
            </a:br>
            <a:r>
              <a:rPr lang="fi-FI" sz="2200" i="1" dirty="0">
                <a:latin typeface="Jost Light" pitchFamily="2" charset="0"/>
                <a:ea typeface="Jost Light" pitchFamily="2" charset="0"/>
              </a:rPr>
              <a:t>Jos tulee XXX ja sanotaan, että voitko XXX, saan vastauksen ”</a:t>
            </a:r>
            <a:r>
              <a:rPr lang="fi-FI" sz="2200" i="1" dirty="0" err="1">
                <a:latin typeface="Jost Light" pitchFamily="2" charset="0"/>
                <a:ea typeface="Jost Light" pitchFamily="2" charset="0"/>
              </a:rPr>
              <a:t>Tää</a:t>
            </a:r>
            <a:r>
              <a:rPr lang="fi-FI" sz="2200" i="1" dirty="0">
                <a:latin typeface="Jost Light" pitchFamily="2" charset="0"/>
                <a:ea typeface="Jost Light" pitchFamily="2" charset="0"/>
              </a:rPr>
              <a:t> ei kuulu </a:t>
            </a:r>
            <a:r>
              <a:rPr lang="fi-FI" sz="2200" i="1" dirty="0" err="1">
                <a:latin typeface="Jost Light" pitchFamily="2" charset="0"/>
                <a:ea typeface="Jost Light" pitchFamily="2" charset="0"/>
              </a:rPr>
              <a:t>mun</a:t>
            </a:r>
            <a:r>
              <a:rPr lang="fi-FI" sz="2200" i="1" dirty="0">
                <a:latin typeface="Jost Light" pitchFamily="2" charset="0"/>
                <a:ea typeface="Jost Light" pitchFamily="2" charset="0"/>
              </a:rPr>
              <a:t> työtehtäviin.”. </a:t>
            </a:r>
            <a:br>
              <a:rPr lang="fi-FI" sz="2200" i="1" dirty="0">
                <a:latin typeface="Jost Light" pitchFamily="2" charset="0"/>
                <a:ea typeface="Jost Light" pitchFamily="2" charset="0"/>
              </a:rPr>
            </a:br>
            <a:r>
              <a:rPr lang="fi-FI" sz="2200" i="1" dirty="0">
                <a:latin typeface="Jost Light" pitchFamily="2" charset="0"/>
                <a:ea typeface="Jost Light" pitchFamily="2" charset="0"/>
              </a:rPr>
              <a:t>Tai tulee XXX ja kysyn ”Haluaisitko ruveta XXX lisäksi?” vastaus on ”</a:t>
            </a:r>
            <a:r>
              <a:rPr lang="fi-FI" sz="2200" i="1" dirty="0" err="1">
                <a:latin typeface="Jost Light" pitchFamily="2" charset="0"/>
                <a:ea typeface="Jost Light" pitchFamily="2" charset="0"/>
              </a:rPr>
              <a:t>Sit</a:t>
            </a:r>
            <a:r>
              <a:rPr lang="fi-FI" sz="2200" i="1" dirty="0">
                <a:latin typeface="Jost Light" pitchFamily="2" charset="0"/>
                <a:ea typeface="Jost Light" pitchFamily="2" charset="0"/>
              </a:rPr>
              <a:t> </a:t>
            </a:r>
            <a:r>
              <a:rPr lang="fi-FI" sz="2200" i="1" dirty="0" err="1">
                <a:latin typeface="Jost Light" pitchFamily="2" charset="0"/>
                <a:ea typeface="Jost Light" pitchFamily="2" charset="0"/>
              </a:rPr>
              <a:t>mä</a:t>
            </a:r>
            <a:r>
              <a:rPr lang="fi-FI" sz="2200" i="1" dirty="0">
                <a:latin typeface="Jost Light" pitchFamily="2" charset="0"/>
                <a:ea typeface="Jost Light" pitchFamily="2" charset="0"/>
              </a:rPr>
              <a:t> haluun lisää palkkaa.”. </a:t>
            </a:r>
            <a:r>
              <a:rPr lang="fi-FI" sz="2200" i="1" dirty="0" err="1">
                <a:latin typeface="Jost Light" pitchFamily="2" charset="0"/>
                <a:ea typeface="Jost Light" pitchFamily="2" charset="0"/>
              </a:rPr>
              <a:t>Tän</a:t>
            </a:r>
            <a:r>
              <a:rPr lang="fi-FI" sz="2200" i="1" dirty="0">
                <a:latin typeface="Jost Light" pitchFamily="2" charset="0"/>
                <a:ea typeface="Jost Light" pitchFamily="2" charset="0"/>
              </a:rPr>
              <a:t> kaltaisia, asenteessa olevia haasteita. Asenteet on ehkä jo kotona istutettu niin syvälle. Se, että työnantaja on aina se riistäjä, jota vastaan </a:t>
            </a:r>
            <a:r>
              <a:rPr lang="fi-FI" sz="2200" i="1" dirty="0" err="1">
                <a:latin typeface="Jost Light" pitchFamily="2" charset="0"/>
                <a:ea typeface="Jost Light" pitchFamily="2" charset="0"/>
              </a:rPr>
              <a:t>sä</a:t>
            </a:r>
            <a:r>
              <a:rPr lang="fi-FI" sz="2200" i="1" dirty="0">
                <a:latin typeface="Jost Light" pitchFamily="2" charset="0"/>
                <a:ea typeface="Jost Light" pitchFamily="2" charset="0"/>
              </a:rPr>
              <a:t> taistelet.</a:t>
            </a:r>
          </a:p>
        </p:txBody>
      </p:sp>
      <p:pic>
        <p:nvPicPr>
          <p:cNvPr id="5" name="Kuvan paikkamerkki 6">
            <a:extLst>
              <a:ext uri="{FF2B5EF4-FFF2-40B4-BE49-F238E27FC236}">
                <a16:creationId xmlns:a16="http://schemas.microsoft.com/office/drawing/2014/main" id="{08F399AE-95E7-2418-614C-2D96914B5DF8}"/>
              </a:ext>
            </a:extLst>
          </p:cNvPr>
          <p:cNvPicPr>
            <a:picLocks noGrp="1" noChangeAspect="1"/>
          </p:cNvPicPr>
          <p:nvPr>
            <p:ph type="pic" sz="quarter" idx="13"/>
          </p:nvPr>
        </p:nvPicPr>
        <p:blipFill rotWithShape="1">
          <a:blip r:embed="rId3"/>
          <a:srcRect l="26721" r="26721"/>
          <a:stretch/>
        </p:blipFill>
        <p:spPr>
          <a:xfrm>
            <a:off x="7343922" y="-56756"/>
            <a:ext cx="4848077" cy="6914756"/>
          </a:xfrm>
        </p:spPr>
      </p:pic>
    </p:spTree>
    <p:extLst>
      <p:ext uri="{BB962C8B-B14F-4D97-AF65-F5344CB8AC3E}">
        <p14:creationId xmlns:p14="http://schemas.microsoft.com/office/powerpoint/2010/main" val="259937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3">
            <a:extLst>
              <a:ext uri="{FF2B5EF4-FFF2-40B4-BE49-F238E27FC236}">
                <a16:creationId xmlns:a16="http://schemas.microsoft.com/office/drawing/2014/main" id="{60AA57CE-F2A5-3FE2-5162-F70874301B21}"/>
              </a:ext>
            </a:extLst>
          </p:cNvPr>
          <p:cNvSpPr>
            <a:spLocks noGrp="1"/>
          </p:cNvSpPr>
          <p:nvPr>
            <p:ph idx="14"/>
          </p:nvPr>
        </p:nvSpPr>
        <p:spPr>
          <a:xfrm>
            <a:off x="1244132" y="1128810"/>
            <a:ext cx="5790785" cy="4893616"/>
          </a:xfrm>
        </p:spPr>
        <p:txBody>
          <a:bodyPr/>
          <a:lstStyle/>
          <a:p>
            <a:r>
              <a:rPr lang="fi-FI" sz="2200" dirty="0">
                <a:latin typeface="Jost" pitchFamily="2" charset="0"/>
                <a:ea typeface="Jost" pitchFamily="2" charset="0"/>
              </a:rPr>
              <a:t>Palkkatuki:</a:t>
            </a:r>
            <a:br>
              <a:rPr lang="fi-FI" sz="2200" dirty="0">
                <a:latin typeface="Jost Light" pitchFamily="2" charset="77"/>
                <a:ea typeface="Jost Light" pitchFamily="2" charset="77"/>
              </a:rPr>
            </a:br>
            <a:r>
              <a:rPr lang="fi-FI" sz="2200" i="1" dirty="0">
                <a:latin typeface="Jost Light" pitchFamily="2" charset="77"/>
                <a:ea typeface="Jost Light" pitchFamily="2" charset="77"/>
              </a:rPr>
              <a:t>Kun kyse on kuitenkin </a:t>
            </a:r>
            <a:r>
              <a:rPr lang="fi-FI" sz="2200" i="1" dirty="0" err="1">
                <a:latin typeface="Jost Light" pitchFamily="2" charset="77"/>
                <a:ea typeface="Jost Light" pitchFamily="2" charset="77"/>
              </a:rPr>
              <a:t>täsmätyökykyisestä</a:t>
            </a:r>
            <a:r>
              <a:rPr lang="fi-FI" sz="2200" i="1" dirty="0">
                <a:latin typeface="Jost Light" pitchFamily="2" charset="77"/>
                <a:ea typeface="Jost Light" pitchFamily="2" charset="77"/>
              </a:rPr>
              <a:t>, silloinhan mulla on ilman palkkatukea vaihtoehto palkata kuka tahansa muu, jonka kanssa ei tarvitse tehdä sellaisia järjestelyjä. </a:t>
            </a:r>
          </a:p>
          <a:p>
            <a:r>
              <a:rPr lang="fi-FI" sz="2200" i="1" dirty="0">
                <a:latin typeface="Jost Light" pitchFamily="2" charset="77"/>
                <a:ea typeface="Jost Light" pitchFamily="2" charset="77"/>
              </a:rPr>
              <a:t>Tai, jos on osaamisessa puutetta ja uudelleenkouluttamisen tarvetta, palkkatuki vähän kompensoi sitä, että on kannattavaa molemmille.</a:t>
            </a:r>
          </a:p>
          <a:p>
            <a:r>
              <a:rPr lang="fi-FI" sz="2200" i="1" dirty="0">
                <a:latin typeface="Jost Light" pitchFamily="2" charset="77"/>
                <a:ea typeface="Jost Light" pitchFamily="2" charset="77"/>
              </a:rPr>
              <a:t>Tavoite on aina se, että me lopulta maksetaan palkka työpanosta vastaan. Alkuvaiheessa tuet ovat tärkeitä. Ne kompensoivat ylimääräistä työtä. Tuki ei ole yritykselle rahaa…se on korvausta menetetyistä työtunneista, kun ohjataan tulijaa.</a:t>
            </a:r>
            <a:endParaRPr lang="fi-FI" sz="2200" i="1" dirty="0">
              <a:latin typeface="Jost Light" pitchFamily="2" charset="0"/>
              <a:ea typeface="Jost Light" pitchFamily="2" charset="0"/>
            </a:endParaRPr>
          </a:p>
        </p:txBody>
      </p:sp>
      <p:pic>
        <p:nvPicPr>
          <p:cNvPr id="5" name="Kuvan paikkamerkki 6">
            <a:extLst>
              <a:ext uri="{FF2B5EF4-FFF2-40B4-BE49-F238E27FC236}">
                <a16:creationId xmlns:a16="http://schemas.microsoft.com/office/drawing/2014/main" id="{08F399AE-95E7-2418-614C-2D96914B5DF8}"/>
              </a:ext>
            </a:extLst>
          </p:cNvPr>
          <p:cNvPicPr>
            <a:picLocks noGrp="1" noChangeAspect="1"/>
          </p:cNvPicPr>
          <p:nvPr>
            <p:ph type="pic" sz="quarter" idx="13"/>
          </p:nvPr>
        </p:nvPicPr>
        <p:blipFill rotWithShape="1">
          <a:blip r:embed="rId3"/>
          <a:srcRect l="23660" r="23660"/>
          <a:stretch/>
        </p:blipFill>
        <p:spPr>
          <a:xfrm>
            <a:off x="7343922" y="-44143"/>
            <a:ext cx="4848077" cy="6902143"/>
          </a:xfrm>
        </p:spPr>
      </p:pic>
    </p:spTree>
    <p:extLst>
      <p:ext uri="{BB962C8B-B14F-4D97-AF65-F5344CB8AC3E}">
        <p14:creationId xmlns:p14="http://schemas.microsoft.com/office/powerpoint/2010/main" val="195391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3">
            <a:extLst>
              <a:ext uri="{FF2B5EF4-FFF2-40B4-BE49-F238E27FC236}">
                <a16:creationId xmlns:a16="http://schemas.microsoft.com/office/drawing/2014/main" id="{60AA57CE-F2A5-3FE2-5162-F70874301B21}"/>
              </a:ext>
            </a:extLst>
          </p:cNvPr>
          <p:cNvSpPr>
            <a:spLocks noGrp="1"/>
          </p:cNvSpPr>
          <p:nvPr>
            <p:ph idx="14"/>
          </p:nvPr>
        </p:nvSpPr>
        <p:spPr>
          <a:xfrm>
            <a:off x="1244132" y="1128810"/>
            <a:ext cx="5790785" cy="4893616"/>
          </a:xfrm>
        </p:spPr>
        <p:txBody>
          <a:bodyPr/>
          <a:lstStyle/>
          <a:p>
            <a:r>
              <a:rPr lang="fi-FI" sz="2200" dirty="0">
                <a:latin typeface="Jost" pitchFamily="2" charset="0"/>
                <a:ea typeface="Jost" pitchFamily="2" charset="0"/>
              </a:rPr>
              <a:t>Työkokeilu:</a:t>
            </a:r>
            <a:br>
              <a:rPr lang="fi-FI" sz="2200" dirty="0">
                <a:latin typeface="Jost Light" pitchFamily="2" charset="77"/>
                <a:ea typeface="Jost Light" pitchFamily="2" charset="77"/>
              </a:rPr>
            </a:br>
            <a:r>
              <a:rPr lang="fi-FI" sz="2200" i="1" dirty="0">
                <a:latin typeface="Jost Light" pitchFamily="2" charset="77"/>
                <a:ea typeface="Jost Light" pitchFamily="2" charset="77"/>
              </a:rPr>
              <a:t>Työkokeilu on auttanut työntekijää hahmottamaan omaa tilannettaan. Aina on päästy hyvään lopputulokseen, vaikkei lopputulos olisi ollut toivottu. Työkokeilussa konkretisoituu mikä on mahdollista ja mihin pystyy.</a:t>
            </a:r>
          </a:p>
          <a:p>
            <a:r>
              <a:rPr lang="fi-FI" sz="2200" i="1" dirty="0">
                <a:latin typeface="Jost Light" pitchFamily="2" charset="77"/>
                <a:ea typeface="Jost Light" pitchFamily="2" charset="77"/>
              </a:rPr>
              <a:t>Työkokeilu on matalalla kynnyksellä molemmille. Työnhakija voi tulla katsomaan </a:t>
            </a:r>
            <a:r>
              <a:rPr lang="fi-FI" sz="2200" i="1" dirty="0" err="1">
                <a:latin typeface="Jost Light" pitchFamily="2" charset="77"/>
                <a:ea typeface="Jost Light" pitchFamily="2" charset="77"/>
              </a:rPr>
              <a:t>oisko</a:t>
            </a:r>
            <a:r>
              <a:rPr lang="fi-FI" sz="2200" i="1" dirty="0">
                <a:latin typeface="Jost Light" pitchFamily="2" charset="77"/>
                <a:ea typeface="Jost Light" pitchFamily="2" charset="77"/>
              </a:rPr>
              <a:t> tämä oma juttu. Ja sitten työnantajan ei tarvitse rahallisesti panostaa siihen. </a:t>
            </a:r>
          </a:p>
          <a:p>
            <a:r>
              <a:rPr lang="fi-FI" sz="2200" i="1" dirty="0">
                <a:latin typeface="Jost Light" pitchFamily="2" charset="77"/>
                <a:ea typeface="Jost Light" pitchFamily="2" charset="77"/>
              </a:rPr>
              <a:t>Meille tosi moni työkokeilija on jäänyt joksikin aikaa töihin. </a:t>
            </a:r>
          </a:p>
          <a:p>
            <a:r>
              <a:rPr lang="fi-FI" sz="2200" i="1" dirty="0">
                <a:latin typeface="Jost Light" pitchFamily="2" charset="77"/>
                <a:ea typeface="Jost Light" pitchFamily="2" charset="77"/>
              </a:rPr>
              <a:t>Niilläkään ei ole pysyvästi saatu työntekijää.</a:t>
            </a:r>
          </a:p>
        </p:txBody>
      </p:sp>
      <p:pic>
        <p:nvPicPr>
          <p:cNvPr id="4" name="Kuvan paikkamerkki 3">
            <a:extLst>
              <a:ext uri="{FF2B5EF4-FFF2-40B4-BE49-F238E27FC236}">
                <a16:creationId xmlns:a16="http://schemas.microsoft.com/office/drawing/2014/main" id="{9ACD58F1-2ADE-4C02-B566-202C782DDAB1}"/>
              </a:ext>
            </a:extLst>
          </p:cNvPr>
          <p:cNvPicPr>
            <a:picLocks noGrp="1" noChangeAspect="1"/>
          </p:cNvPicPr>
          <p:nvPr>
            <p:ph type="pic" sz="quarter" idx="13"/>
          </p:nvPr>
        </p:nvPicPr>
        <p:blipFill rotWithShape="1">
          <a:blip r:embed="rId3"/>
          <a:srcRect l="26636" r="26636"/>
          <a:stretch/>
        </p:blipFill>
        <p:spPr>
          <a:xfrm>
            <a:off x="7346732" y="-44143"/>
            <a:ext cx="4845268" cy="6909965"/>
          </a:xfrm>
        </p:spPr>
      </p:pic>
    </p:spTree>
    <p:extLst>
      <p:ext uri="{BB962C8B-B14F-4D97-AF65-F5344CB8AC3E}">
        <p14:creationId xmlns:p14="http://schemas.microsoft.com/office/powerpoint/2010/main" val="417576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A9C14F69-4D64-AE4C-24A9-F834B0D5ACAE}"/>
              </a:ext>
            </a:extLst>
          </p:cNvPr>
          <p:cNvSpPr txBox="1">
            <a:spLocks noGrp="1"/>
          </p:cNvSpPr>
          <p:nvPr>
            <p:ph type="title" idx="4294967295"/>
          </p:nvPr>
        </p:nvSpPr>
        <p:spPr>
          <a:xfrm>
            <a:off x="6615211" y="1406234"/>
            <a:ext cx="4741907" cy="20810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kern="1200">
                <a:solidFill>
                  <a:srgbClr val="14331C"/>
                </a:solidFill>
                <a:latin typeface="Bebas Neue" panose="020B0606020202050201"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dirty="0"/>
              <a:t>Millaisia </a:t>
            </a:r>
            <a:r>
              <a:rPr lang="fi-FI" dirty="0">
                <a:solidFill>
                  <a:srgbClr val="208736"/>
                </a:solidFill>
              </a:rPr>
              <a:t>ajatuksia </a:t>
            </a:r>
            <a:r>
              <a:rPr lang="fi-FI" dirty="0" err="1">
                <a:solidFill>
                  <a:srgbClr val="208736"/>
                </a:solidFill>
              </a:rPr>
              <a:t>täsmätyökykyisistä</a:t>
            </a:r>
            <a:r>
              <a:rPr lang="fi-FI" dirty="0">
                <a:solidFill>
                  <a:srgbClr val="208736"/>
                </a:solidFill>
              </a:rPr>
              <a:t> työvoimana on nyt ?</a:t>
            </a:r>
            <a:endParaRPr kumimoji="0" lang="fi-FI" sz="5400" b="0" i="0" u="none" strike="noStrike" kern="1200" cap="none" spc="0" normalizeH="0" baseline="0" noProof="0" dirty="0">
              <a:ln>
                <a:noFill/>
              </a:ln>
              <a:solidFill>
                <a:srgbClr val="208736"/>
              </a:solidFill>
              <a:effectLst/>
              <a:uLnTx/>
              <a:uFillTx/>
              <a:latin typeface="Bebas Neue" panose="020B0606020202050201" pitchFamily="34" charset="77"/>
              <a:ea typeface="+mj-ea"/>
              <a:cs typeface="+mj-cs"/>
            </a:endParaRPr>
          </a:p>
        </p:txBody>
      </p:sp>
      <p:pic>
        <p:nvPicPr>
          <p:cNvPr id="5" name="Kuvan paikkamerkki 6">
            <a:extLst>
              <a:ext uri="{FF2B5EF4-FFF2-40B4-BE49-F238E27FC236}">
                <a16:creationId xmlns:a16="http://schemas.microsoft.com/office/drawing/2014/main" id="{F99ACD31-1301-4CEE-085E-1C268F0B5FC8}"/>
              </a:ext>
            </a:extLst>
          </p:cNvPr>
          <p:cNvPicPr>
            <a:picLocks noGrp="1" noChangeAspect="1"/>
          </p:cNvPicPr>
          <p:nvPr>
            <p:ph type="pic" sz="quarter" idx="13"/>
          </p:nvPr>
        </p:nvPicPr>
        <p:blipFill rotWithShape="1">
          <a:blip r:embed="rId2"/>
          <a:srcRect l="21416" t="92" r="19452" b="-92"/>
          <a:stretch/>
        </p:blipFill>
        <p:spPr>
          <a:xfrm>
            <a:off x="-1154" y="0"/>
            <a:ext cx="6078236" cy="6858000"/>
          </a:xfrm>
        </p:spPr>
      </p:pic>
      <p:sp>
        <p:nvSpPr>
          <p:cNvPr id="8" name="Sisällön paikkamerkki 3">
            <a:extLst>
              <a:ext uri="{FF2B5EF4-FFF2-40B4-BE49-F238E27FC236}">
                <a16:creationId xmlns:a16="http://schemas.microsoft.com/office/drawing/2014/main" id="{CEF72D40-EE22-0A27-1050-5807EEEEB2EB}"/>
              </a:ext>
            </a:extLst>
          </p:cNvPr>
          <p:cNvSpPr txBox="1">
            <a:spLocks/>
          </p:cNvSpPr>
          <p:nvPr/>
        </p:nvSpPr>
        <p:spPr>
          <a:xfrm>
            <a:off x="7010455" y="3955948"/>
            <a:ext cx="2505611" cy="12592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FI" sz="2200" dirty="0">
                <a:latin typeface="Jost Light" pitchFamily="2" charset="77"/>
                <a:ea typeface="Jost Light" pitchFamily="2" charset="77"/>
              </a:rPr>
              <a:t>Positiivisia</a:t>
            </a:r>
          </a:p>
          <a:p>
            <a:pPr>
              <a:lnSpc>
                <a:spcPct val="100000"/>
              </a:lnSpc>
            </a:pPr>
            <a:r>
              <a:rPr lang="fi-FI" sz="2200" dirty="0">
                <a:latin typeface="Jost Light" pitchFamily="2" charset="77"/>
                <a:ea typeface="Jost Light" pitchFamily="2" charset="77"/>
              </a:rPr>
              <a:t>Realistisia </a:t>
            </a:r>
          </a:p>
        </p:txBody>
      </p:sp>
    </p:spTree>
    <p:extLst>
      <p:ext uri="{BB962C8B-B14F-4D97-AF65-F5344CB8AC3E}">
        <p14:creationId xmlns:p14="http://schemas.microsoft.com/office/powerpoint/2010/main" val="43642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A9C14F69-4D64-AE4C-24A9-F834B0D5ACAE}"/>
              </a:ext>
            </a:extLst>
          </p:cNvPr>
          <p:cNvSpPr txBox="1">
            <a:spLocks noGrp="1"/>
          </p:cNvSpPr>
          <p:nvPr>
            <p:ph type="title" idx="4294967295"/>
          </p:nvPr>
        </p:nvSpPr>
        <p:spPr>
          <a:xfrm>
            <a:off x="6957602" y="863901"/>
            <a:ext cx="4027810" cy="15450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kern="1200">
                <a:solidFill>
                  <a:srgbClr val="14331C"/>
                </a:solidFill>
                <a:latin typeface="Bebas Neue" panose="020B0606020202050201"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0" i="0" u="none" strike="noStrike" kern="1200" cap="none" spc="0" normalizeH="0" baseline="0" noProof="0" dirty="0">
                <a:ln>
                  <a:noFill/>
                </a:ln>
                <a:solidFill>
                  <a:srgbClr val="14331C"/>
                </a:solidFill>
                <a:effectLst/>
                <a:uLnTx/>
                <a:uFillTx/>
                <a:latin typeface="Bebas Neue" panose="020B0606020202050201" pitchFamily="34" charset="77"/>
                <a:ea typeface="+mj-ea"/>
                <a:cs typeface="+mj-cs"/>
              </a:rPr>
              <a:t>Mukana </a:t>
            </a:r>
            <a:r>
              <a:rPr lang="fi-FI" dirty="0">
                <a:solidFill>
                  <a:srgbClr val="208736"/>
                </a:solidFill>
              </a:rPr>
              <a:t>haastatteluissa</a:t>
            </a:r>
            <a:endParaRPr kumimoji="0" lang="fi-FI" sz="5400" b="0" i="0" u="none" strike="noStrike" kern="1200" cap="none" spc="0" normalizeH="0" baseline="0" noProof="0" dirty="0">
              <a:ln>
                <a:noFill/>
              </a:ln>
              <a:solidFill>
                <a:srgbClr val="208736"/>
              </a:solidFill>
              <a:effectLst/>
              <a:uLnTx/>
              <a:uFillTx/>
              <a:latin typeface="Bebas Neue" panose="020B0606020202050201" pitchFamily="34" charset="77"/>
              <a:ea typeface="+mj-ea"/>
              <a:cs typeface="+mj-cs"/>
            </a:endParaRPr>
          </a:p>
        </p:txBody>
      </p:sp>
      <p:pic>
        <p:nvPicPr>
          <p:cNvPr id="5" name="Kuvan paikkamerkki 6">
            <a:extLst>
              <a:ext uri="{FF2B5EF4-FFF2-40B4-BE49-F238E27FC236}">
                <a16:creationId xmlns:a16="http://schemas.microsoft.com/office/drawing/2014/main" id="{F99ACD31-1301-4CEE-085E-1C268F0B5FC8}"/>
              </a:ext>
            </a:extLst>
          </p:cNvPr>
          <p:cNvPicPr>
            <a:picLocks noGrp="1" noChangeAspect="1"/>
          </p:cNvPicPr>
          <p:nvPr>
            <p:ph type="pic" sz="quarter" idx="13"/>
          </p:nvPr>
        </p:nvPicPr>
        <p:blipFill rotWithShape="1">
          <a:blip r:embed="rId2"/>
          <a:srcRect l="15857" r="15857"/>
          <a:stretch/>
        </p:blipFill>
        <p:spPr>
          <a:xfrm>
            <a:off x="-100899" y="-1"/>
            <a:ext cx="6196899" cy="6858001"/>
          </a:xfrm>
        </p:spPr>
      </p:pic>
      <p:sp>
        <p:nvSpPr>
          <p:cNvPr id="8" name="Sisällön paikkamerkki 3">
            <a:extLst>
              <a:ext uri="{FF2B5EF4-FFF2-40B4-BE49-F238E27FC236}">
                <a16:creationId xmlns:a16="http://schemas.microsoft.com/office/drawing/2014/main" id="{CEF72D40-EE22-0A27-1050-5807EEEEB2EB}"/>
              </a:ext>
            </a:extLst>
          </p:cNvPr>
          <p:cNvSpPr txBox="1">
            <a:spLocks/>
          </p:cNvSpPr>
          <p:nvPr/>
        </p:nvSpPr>
        <p:spPr>
          <a:xfrm>
            <a:off x="6894539" y="2408972"/>
            <a:ext cx="4835005" cy="41242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b="1" dirty="0">
                <a:latin typeface="Jost Light" pitchFamily="2" charset="0"/>
                <a:ea typeface="Jost Light" pitchFamily="2" charset="0"/>
              </a:rPr>
              <a:t>Haastateltujen toimialat:</a:t>
            </a:r>
          </a:p>
          <a:p>
            <a:r>
              <a:rPr lang="fi-FI" dirty="0">
                <a:latin typeface="Jost Light" pitchFamily="2" charset="0"/>
                <a:ea typeface="Jost Light" pitchFamily="2" charset="0"/>
              </a:rPr>
              <a:t>Nuohous </a:t>
            </a:r>
          </a:p>
          <a:p>
            <a:r>
              <a:rPr lang="fi-FI" dirty="0">
                <a:latin typeface="Jost Light" pitchFamily="2" charset="0"/>
                <a:ea typeface="Jost Light" pitchFamily="2" charset="0"/>
              </a:rPr>
              <a:t>Kuntoutuslaitokset ja sairaskodit</a:t>
            </a:r>
          </a:p>
          <a:p>
            <a:r>
              <a:rPr lang="fi-FI" dirty="0">
                <a:latin typeface="Jost Light" pitchFamily="2" charset="0"/>
                <a:ea typeface="Jost Light" pitchFamily="2" charset="0"/>
              </a:rPr>
              <a:t>Kiinteistöpalvelu</a:t>
            </a:r>
          </a:p>
          <a:p>
            <a:r>
              <a:rPr lang="fi-FI" dirty="0">
                <a:latin typeface="Jost Light" pitchFamily="2" charset="0"/>
                <a:ea typeface="Jost Light" pitchFamily="2" charset="0"/>
              </a:rPr>
              <a:t>Muiden metallituotteiden valmistus</a:t>
            </a:r>
          </a:p>
          <a:p>
            <a:r>
              <a:rPr lang="fi-FI" dirty="0">
                <a:latin typeface="Jost Light" pitchFamily="2" charset="0"/>
                <a:ea typeface="Jost Light" pitchFamily="2" charset="0"/>
              </a:rPr>
              <a:t>Yksityinen päiväkoti</a:t>
            </a:r>
          </a:p>
          <a:p>
            <a:r>
              <a:rPr lang="fi-FI" dirty="0">
                <a:latin typeface="Jost Light" pitchFamily="2" charset="0"/>
                <a:ea typeface="Jost Light" pitchFamily="2" charset="0"/>
              </a:rPr>
              <a:t>Päivittäistavarakauppa</a:t>
            </a:r>
          </a:p>
          <a:p>
            <a:r>
              <a:rPr lang="fi-FI" dirty="0">
                <a:latin typeface="Jost Light" pitchFamily="2" charset="0"/>
                <a:ea typeface="Jost Light" pitchFamily="2" charset="0"/>
              </a:rPr>
              <a:t>Kolarikorjaus</a:t>
            </a:r>
          </a:p>
          <a:p>
            <a:r>
              <a:rPr lang="fi-FI" dirty="0">
                <a:latin typeface="Jost Light" pitchFamily="2" charset="0"/>
                <a:ea typeface="Jost Light" pitchFamily="2" charset="0"/>
              </a:rPr>
              <a:t>Tukkuliike</a:t>
            </a:r>
          </a:p>
          <a:p>
            <a:r>
              <a:rPr lang="fi-FI" dirty="0">
                <a:latin typeface="Jost Light" pitchFamily="2" charset="0"/>
                <a:ea typeface="Jost Light" pitchFamily="2" charset="0"/>
              </a:rPr>
              <a:t>Kehitysvammaisten laitokset ja asumispalvelut</a:t>
            </a:r>
          </a:p>
          <a:p>
            <a:r>
              <a:rPr lang="fi-FI" dirty="0">
                <a:latin typeface="Jost Light" pitchFamily="2" charset="0"/>
                <a:ea typeface="Jost Light" pitchFamily="2" charset="0"/>
              </a:rPr>
              <a:t>Lehdet ja uutispalvelut</a:t>
            </a:r>
          </a:p>
        </p:txBody>
      </p:sp>
    </p:spTree>
    <p:extLst>
      <p:ext uri="{BB962C8B-B14F-4D97-AF65-F5344CB8AC3E}">
        <p14:creationId xmlns:p14="http://schemas.microsoft.com/office/powerpoint/2010/main" val="66510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791929DE-3603-4715-8A3E-72E32FC329C1}"/>
              </a:ext>
            </a:extLst>
          </p:cNvPr>
          <p:cNvSpPr>
            <a:spLocks noGrp="1"/>
          </p:cNvSpPr>
          <p:nvPr>
            <p:ph idx="1"/>
          </p:nvPr>
        </p:nvSpPr>
        <p:spPr>
          <a:xfrm>
            <a:off x="928109" y="3495453"/>
            <a:ext cx="3878179" cy="1875621"/>
          </a:xfrm>
          <a:ln>
            <a:solidFill>
              <a:srgbClr val="C4DDA8"/>
            </a:solidFill>
          </a:ln>
        </p:spPr>
        <p:txBody>
          <a:bodyPr>
            <a:normAutofit/>
          </a:bodyPr>
          <a:lstStyle/>
          <a:p>
            <a:pPr marL="0" indent="0">
              <a:buNone/>
            </a:pPr>
            <a:r>
              <a:rPr lang="fi-FI" sz="1800" dirty="0"/>
              <a:t>Maailma on täynnä hienoja asioita ja tämä on yks niistä, mitä </a:t>
            </a:r>
            <a:r>
              <a:rPr lang="fi-FI" sz="1800" dirty="0" err="1"/>
              <a:t>olis</a:t>
            </a:r>
            <a:r>
              <a:rPr lang="fi-FI" sz="1800" dirty="0"/>
              <a:t> mukava toteuttaa. Mutta sitten kuitenkin raaka tosiasia on se, että meillä on omat velvoitteet ja touhut ja tämä on bisnestä. Aina inhimillisen kultainen sydän ei ole yhdistettävissä siihen. </a:t>
            </a:r>
          </a:p>
        </p:txBody>
      </p:sp>
      <p:sp>
        <p:nvSpPr>
          <p:cNvPr id="14" name="Sisällön paikkamerkki 13">
            <a:extLst>
              <a:ext uri="{FF2B5EF4-FFF2-40B4-BE49-F238E27FC236}">
                <a16:creationId xmlns:a16="http://schemas.microsoft.com/office/drawing/2014/main" id="{0E2F0DB7-715C-479F-A889-FD393C6A92C8}"/>
              </a:ext>
            </a:extLst>
          </p:cNvPr>
          <p:cNvSpPr>
            <a:spLocks noGrp="1"/>
          </p:cNvSpPr>
          <p:nvPr>
            <p:ph idx="14"/>
          </p:nvPr>
        </p:nvSpPr>
        <p:spPr>
          <a:xfrm>
            <a:off x="5349429" y="1550168"/>
            <a:ext cx="2514600" cy="3383863"/>
          </a:xfrm>
          <a:ln>
            <a:solidFill>
              <a:srgbClr val="208736"/>
            </a:solidFill>
          </a:ln>
        </p:spPr>
        <p:txBody>
          <a:bodyPr/>
          <a:lstStyle/>
          <a:p>
            <a:pPr algn="ctr"/>
            <a:r>
              <a:rPr lang="fi-FI" i="1" dirty="0">
                <a:latin typeface="Jost Light" pitchFamily="2" charset="0"/>
                <a:ea typeface="Jost Light" pitchFamily="2" charset="0"/>
              </a:rPr>
              <a:t>Jos vain joku pystyy tekemään osittain töitä tai käyttämään sen kapasiteetin, mikä </a:t>
            </a:r>
            <a:r>
              <a:rPr lang="fi-FI" i="1" dirty="0" err="1">
                <a:latin typeface="Jost Light" pitchFamily="2" charset="0"/>
                <a:ea typeface="Jost Light" pitchFamily="2" charset="0"/>
              </a:rPr>
              <a:t>ittellä</a:t>
            </a:r>
            <a:r>
              <a:rPr lang="fi-FI" i="1" dirty="0">
                <a:latin typeface="Jost Light" pitchFamily="2" charset="0"/>
                <a:ea typeface="Jost Light" pitchFamily="2" charset="0"/>
              </a:rPr>
              <a:t> on, ja haluaa tehdä töitä, niin se on tosi positiivista, että pystyy sitten palkkaamaan sellaisen työntekijän. Jottei ihmiset vaan jää kotia makaamahan, jos kerta kiinnostusta on </a:t>
            </a:r>
            <a:r>
              <a:rPr lang="fi-FI" i="1" dirty="0" err="1">
                <a:latin typeface="Jost Light" pitchFamily="2" charset="0"/>
                <a:ea typeface="Jost Light" pitchFamily="2" charset="0"/>
              </a:rPr>
              <a:t>teherä</a:t>
            </a:r>
            <a:r>
              <a:rPr lang="fi-FI" i="1" dirty="0">
                <a:latin typeface="Jost Light" pitchFamily="2" charset="0"/>
                <a:ea typeface="Jost Light" pitchFamily="2" charset="0"/>
              </a:rPr>
              <a:t> töitä. </a:t>
            </a:r>
          </a:p>
          <a:p>
            <a:endParaRPr lang="fi-FI" dirty="0">
              <a:latin typeface="Jost Light" pitchFamily="2" charset="0"/>
              <a:ea typeface="Jost Light" pitchFamily="2" charset="0"/>
            </a:endParaRPr>
          </a:p>
        </p:txBody>
      </p:sp>
      <p:sp>
        <p:nvSpPr>
          <p:cNvPr id="19" name="Sisällön paikkamerkki 2">
            <a:extLst>
              <a:ext uri="{FF2B5EF4-FFF2-40B4-BE49-F238E27FC236}">
                <a16:creationId xmlns:a16="http://schemas.microsoft.com/office/drawing/2014/main" id="{0CF23597-04BC-42A6-AE87-8AAB686BE51F}"/>
              </a:ext>
            </a:extLst>
          </p:cNvPr>
          <p:cNvSpPr txBox="1">
            <a:spLocks/>
          </p:cNvSpPr>
          <p:nvPr/>
        </p:nvSpPr>
        <p:spPr>
          <a:xfrm>
            <a:off x="928109" y="959434"/>
            <a:ext cx="3878179" cy="3303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fi-FI" sz="2000" dirty="0"/>
          </a:p>
        </p:txBody>
      </p:sp>
      <p:sp>
        <p:nvSpPr>
          <p:cNvPr id="27" name="Sisällön paikkamerkki 13">
            <a:extLst>
              <a:ext uri="{FF2B5EF4-FFF2-40B4-BE49-F238E27FC236}">
                <a16:creationId xmlns:a16="http://schemas.microsoft.com/office/drawing/2014/main" id="{952C4728-FB9A-49BD-ABF8-BBEE4C74E283}"/>
              </a:ext>
            </a:extLst>
          </p:cNvPr>
          <p:cNvSpPr txBox="1">
            <a:spLocks/>
          </p:cNvSpPr>
          <p:nvPr/>
        </p:nvSpPr>
        <p:spPr>
          <a:xfrm>
            <a:off x="8501089" y="4380317"/>
            <a:ext cx="2514600" cy="834931"/>
          </a:xfrm>
          <a:prstGeom prst="rect">
            <a:avLst/>
          </a:prstGeom>
          <a:ln>
            <a:solidFill>
              <a:srgbClr val="208736"/>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i="1" dirty="0">
                <a:latin typeface="Jost Light" pitchFamily="2" charset="0"/>
                <a:ea typeface="Jost Light" pitchFamily="2" charset="0"/>
              </a:rPr>
              <a:t>Voisin lähteä siihen mukaan. Sehän </a:t>
            </a:r>
            <a:r>
              <a:rPr lang="fi-FI" i="1" dirty="0" err="1">
                <a:latin typeface="Jost Light" pitchFamily="2" charset="0"/>
                <a:ea typeface="Jost Light" pitchFamily="2" charset="0"/>
              </a:rPr>
              <a:t>olis</a:t>
            </a:r>
            <a:r>
              <a:rPr lang="fi-FI" i="1" dirty="0">
                <a:latin typeface="Jost Light" pitchFamily="2" charset="0"/>
                <a:ea typeface="Jost Light" pitchFamily="2" charset="0"/>
              </a:rPr>
              <a:t> mahtavaa.</a:t>
            </a:r>
          </a:p>
          <a:p>
            <a:endParaRPr lang="fi-FI" dirty="0">
              <a:latin typeface="Jost Light" pitchFamily="2" charset="0"/>
              <a:ea typeface="Jost Light" pitchFamily="2" charset="0"/>
            </a:endParaRPr>
          </a:p>
        </p:txBody>
      </p:sp>
      <p:sp>
        <p:nvSpPr>
          <p:cNvPr id="29" name="Sisällön paikkamerkki 13">
            <a:extLst>
              <a:ext uri="{FF2B5EF4-FFF2-40B4-BE49-F238E27FC236}">
                <a16:creationId xmlns:a16="http://schemas.microsoft.com/office/drawing/2014/main" id="{8C9B6FCB-CBA4-4BBC-8E8F-3DB08F4DC542}"/>
              </a:ext>
            </a:extLst>
          </p:cNvPr>
          <p:cNvSpPr txBox="1">
            <a:spLocks/>
          </p:cNvSpPr>
          <p:nvPr/>
        </p:nvSpPr>
        <p:spPr>
          <a:xfrm>
            <a:off x="8501089" y="1317248"/>
            <a:ext cx="2514600" cy="1604462"/>
          </a:xfrm>
          <a:prstGeom prst="rect">
            <a:avLst/>
          </a:prstGeom>
          <a:ln>
            <a:solidFill>
              <a:srgbClr val="208736"/>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i="1" dirty="0">
                <a:latin typeface="Jost Light" pitchFamily="2" charset="0"/>
                <a:ea typeface="Jost Light" pitchFamily="2" charset="0"/>
              </a:rPr>
              <a:t>En näe, että me pystyttäisiin palkkaamaan henkilöä, joka </a:t>
            </a:r>
            <a:r>
              <a:rPr lang="fi-FI" i="1" dirty="0" err="1">
                <a:latin typeface="Jost Light" pitchFamily="2" charset="0"/>
                <a:ea typeface="Jost Light" pitchFamily="2" charset="0"/>
              </a:rPr>
              <a:t>tarvii</a:t>
            </a:r>
            <a:r>
              <a:rPr lang="fi-FI" i="1" dirty="0">
                <a:latin typeface="Jost Light" pitchFamily="2" charset="0"/>
                <a:ea typeface="Jost Light" pitchFamily="2" charset="0"/>
              </a:rPr>
              <a:t> hirveän paljon apua. Ihan jo työturvallisuuden vuoksi.</a:t>
            </a:r>
          </a:p>
          <a:p>
            <a:endParaRPr lang="fi-FI" dirty="0">
              <a:latin typeface="Jost Light" pitchFamily="2" charset="0"/>
              <a:ea typeface="Jost Light" pitchFamily="2" charset="0"/>
            </a:endParaRPr>
          </a:p>
        </p:txBody>
      </p:sp>
      <p:sp>
        <p:nvSpPr>
          <p:cNvPr id="30" name="Sisällön paikkamerkki 6">
            <a:extLst>
              <a:ext uri="{FF2B5EF4-FFF2-40B4-BE49-F238E27FC236}">
                <a16:creationId xmlns:a16="http://schemas.microsoft.com/office/drawing/2014/main" id="{6C57E0F1-527A-408D-9695-87DBAB51B9AA}"/>
              </a:ext>
            </a:extLst>
          </p:cNvPr>
          <p:cNvSpPr txBox="1">
            <a:spLocks/>
          </p:cNvSpPr>
          <p:nvPr/>
        </p:nvSpPr>
        <p:spPr>
          <a:xfrm>
            <a:off x="928109" y="1371726"/>
            <a:ext cx="3878179" cy="1870374"/>
          </a:xfrm>
          <a:prstGeom prst="rect">
            <a:avLst/>
          </a:prstGeom>
          <a:ln>
            <a:solidFill>
              <a:srgbClr val="C4DDA8"/>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800" dirty="0"/>
              <a:t>Ajattelen, että mielellään niitä otetaan. Ajattelen ehkä niin, että oikeastaan missä vain työssä ei ole ongelma, jos ei jotain työtehtävää pysty tekemään. Sitten vaan mietitään mitkä on ne hänen vahvuutensa. Hyvin pitkälle me täällä vahvuudet edellä mennään.</a:t>
            </a:r>
          </a:p>
        </p:txBody>
      </p:sp>
      <p:sp>
        <p:nvSpPr>
          <p:cNvPr id="31" name="Sisällön paikkamerkki 13">
            <a:extLst>
              <a:ext uri="{FF2B5EF4-FFF2-40B4-BE49-F238E27FC236}">
                <a16:creationId xmlns:a16="http://schemas.microsoft.com/office/drawing/2014/main" id="{2F6F532C-B7AD-40B6-905A-10F623259F0B}"/>
              </a:ext>
            </a:extLst>
          </p:cNvPr>
          <p:cNvSpPr txBox="1">
            <a:spLocks/>
          </p:cNvSpPr>
          <p:nvPr/>
        </p:nvSpPr>
        <p:spPr>
          <a:xfrm>
            <a:off x="8501089" y="3337891"/>
            <a:ext cx="2514600" cy="626245"/>
          </a:xfrm>
          <a:prstGeom prst="rect">
            <a:avLst/>
          </a:prstGeom>
          <a:ln>
            <a:solidFill>
              <a:srgbClr val="208736"/>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i="1" dirty="0">
                <a:latin typeface="Jost Light" pitchFamily="2" charset="0"/>
                <a:ea typeface="Jost Light" pitchFamily="2" charset="0"/>
              </a:rPr>
              <a:t>Kun löydetään henkilö ja kemiat, asia on ok.</a:t>
            </a:r>
          </a:p>
          <a:p>
            <a:endParaRPr lang="fi-FI" dirty="0">
              <a:latin typeface="Jost Light" pitchFamily="2" charset="0"/>
              <a:ea typeface="Jost Light" pitchFamily="2" charset="0"/>
            </a:endParaRPr>
          </a:p>
        </p:txBody>
      </p:sp>
    </p:spTree>
    <p:extLst>
      <p:ext uri="{BB962C8B-B14F-4D97-AF65-F5344CB8AC3E}">
        <p14:creationId xmlns:p14="http://schemas.microsoft.com/office/powerpoint/2010/main" val="732991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198" y="1286466"/>
            <a:ext cx="10733691" cy="1009676"/>
          </a:xfrm>
        </p:spPr>
        <p:txBody>
          <a:bodyPr>
            <a:normAutofit fontScale="90000"/>
          </a:bodyPr>
          <a:lstStyle/>
          <a:p>
            <a:r>
              <a:rPr lang="fi-FI" dirty="0"/>
              <a:t>Millaiselle </a:t>
            </a:r>
            <a:r>
              <a:rPr lang="fi-FI" dirty="0">
                <a:solidFill>
                  <a:srgbClr val="208736"/>
                </a:solidFill>
              </a:rPr>
              <a:t>avulle työnantajilla on tarvetta?</a:t>
            </a:r>
          </a:p>
        </p:txBody>
      </p:sp>
      <p:sp>
        <p:nvSpPr>
          <p:cNvPr id="3" name="Sisällön paikkamerkki 2">
            <a:extLst>
              <a:ext uri="{FF2B5EF4-FFF2-40B4-BE49-F238E27FC236}">
                <a16:creationId xmlns:a16="http://schemas.microsoft.com/office/drawing/2014/main" id="{B5966C5D-60AA-72F3-70FD-C3D1D68B91FA}"/>
              </a:ext>
            </a:extLst>
          </p:cNvPr>
          <p:cNvSpPr>
            <a:spLocks noGrp="1"/>
          </p:cNvSpPr>
          <p:nvPr>
            <p:ph sz="half" idx="1"/>
          </p:nvPr>
        </p:nvSpPr>
        <p:spPr>
          <a:xfrm>
            <a:off x="838200" y="2975628"/>
            <a:ext cx="5006788" cy="1331511"/>
          </a:xfrm>
        </p:spPr>
        <p:txBody>
          <a:bodyPr>
            <a:normAutofit/>
          </a:bodyPr>
          <a:lstStyle/>
          <a:p>
            <a:pPr marL="0" lvl="0" indent="0">
              <a:buNone/>
            </a:pPr>
            <a:r>
              <a:rPr lang="fi-FI" dirty="0"/>
              <a:t>Millainen palvelu tai toiminta auttaisi innostumaan/uskaltamaan/pystymään </a:t>
            </a:r>
            <a:r>
              <a:rPr lang="fi-FI" dirty="0" err="1"/>
              <a:t>täsmätyökykyisen</a:t>
            </a:r>
            <a:r>
              <a:rPr lang="fi-FI" dirty="0"/>
              <a:t> työllistämiseen?</a:t>
            </a:r>
          </a:p>
          <a:p>
            <a:endParaRPr lang="fi-FI" sz="2000" dirty="0"/>
          </a:p>
        </p:txBody>
      </p:sp>
      <p:sp>
        <p:nvSpPr>
          <p:cNvPr id="4" name="Sisällön paikkamerkki 3">
            <a:extLst>
              <a:ext uri="{FF2B5EF4-FFF2-40B4-BE49-F238E27FC236}">
                <a16:creationId xmlns:a16="http://schemas.microsoft.com/office/drawing/2014/main" id="{B705E8A9-F153-9D2C-920E-1D6CBA626868}"/>
              </a:ext>
            </a:extLst>
          </p:cNvPr>
          <p:cNvSpPr>
            <a:spLocks noGrp="1"/>
          </p:cNvSpPr>
          <p:nvPr>
            <p:ph sz="half" idx="2"/>
          </p:nvPr>
        </p:nvSpPr>
        <p:spPr>
          <a:xfrm>
            <a:off x="7255105" y="2540501"/>
            <a:ext cx="2538434" cy="2586446"/>
          </a:xfrm>
        </p:spPr>
        <p:txBody>
          <a:bodyPr>
            <a:normAutofit/>
          </a:bodyPr>
          <a:lstStyle/>
          <a:p>
            <a:pPr marL="0" indent="0">
              <a:lnSpc>
                <a:spcPct val="120000"/>
              </a:lnSpc>
              <a:buNone/>
            </a:pPr>
            <a:r>
              <a:rPr lang="fi-FI" sz="2000" dirty="0">
                <a:latin typeface="Jost" pitchFamily="2" charset="0"/>
                <a:ea typeface="Jost" pitchFamily="2" charset="0"/>
              </a:rPr>
              <a:t>Tieto</a:t>
            </a:r>
          </a:p>
          <a:p>
            <a:pPr marL="0" indent="0">
              <a:lnSpc>
                <a:spcPct val="120000"/>
              </a:lnSpc>
              <a:buNone/>
            </a:pPr>
            <a:r>
              <a:rPr lang="fi-FI" sz="2000" dirty="0">
                <a:latin typeface="Jost" pitchFamily="2" charset="0"/>
                <a:ea typeface="Jost" pitchFamily="2" charset="0"/>
              </a:rPr>
              <a:t>Tieto</a:t>
            </a:r>
          </a:p>
          <a:p>
            <a:pPr marL="0" indent="0">
              <a:lnSpc>
                <a:spcPct val="120000"/>
              </a:lnSpc>
              <a:buNone/>
            </a:pPr>
            <a:r>
              <a:rPr lang="fi-FI" sz="2000" dirty="0">
                <a:latin typeface="Jost" pitchFamily="2" charset="0"/>
                <a:ea typeface="Jost" pitchFamily="2" charset="0"/>
              </a:rPr>
              <a:t>Tieto</a:t>
            </a:r>
          </a:p>
          <a:p>
            <a:pPr marL="0" indent="0">
              <a:lnSpc>
                <a:spcPct val="120000"/>
              </a:lnSpc>
              <a:buNone/>
            </a:pPr>
            <a:r>
              <a:rPr lang="fi-FI" sz="2000" dirty="0">
                <a:latin typeface="Jost" pitchFamily="2" charset="0"/>
                <a:ea typeface="Jost" pitchFamily="2" charset="0"/>
              </a:rPr>
              <a:t>Esimerkki</a:t>
            </a:r>
          </a:p>
          <a:p>
            <a:pPr marL="0" indent="0">
              <a:lnSpc>
                <a:spcPct val="120000"/>
              </a:lnSpc>
              <a:buNone/>
            </a:pPr>
            <a:r>
              <a:rPr lang="fi-FI" sz="2000" dirty="0">
                <a:latin typeface="Jost" pitchFamily="2" charset="0"/>
                <a:ea typeface="Jost" pitchFamily="2" charset="0"/>
              </a:rPr>
              <a:t>Tuki </a:t>
            </a:r>
          </a:p>
        </p:txBody>
      </p:sp>
      <p:cxnSp>
        <p:nvCxnSpPr>
          <p:cNvPr id="6" name="Suora nuoliyhdysviiva 5">
            <a:extLst>
              <a:ext uri="{FF2B5EF4-FFF2-40B4-BE49-F238E27FC236}">
                <a16:creationId xmlns:a16="http://schemas.microsoft.com/office/drawing/2014/main" id="{8EC1547E-234A-4EDC-BC02-443E362A29C1}"/>
              </a:ext>
            </a:extLst>
          </p:cNvPr>
          <p:cNvCxnSpPr>
            <a:cxnSpLocks/>
          </p:cNvCxnSpPr>
          <p:nvPr/>
        </p:nvCxnSpPr>
        <p:spPr>
          <a:xfrm>
            <a:off x="5555768" y="3039592"/>
            <a:ext cx="1545021" cy="5549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uora nuoliyhdysviiva 8">
            <a:extLst>
              <a:ext uri="{FF2B5EF4-FFF2-40B4-BE49-F238E27FC236}">
                <a16:creationId xmlns:a16="http://schemas.microsoft.com/office/drawing/2014/main" id="{9384A8C1-9BEF-4A87-B0A1-DFF321F61682}"/>
              </a:ext>
            </a:extLst>
          </p:cNvPr>
          <p:cNvCxnSpPr>
            <a:cxnSpLocks/>
          </p:cNvCxnSpPr>
          <p:nvPr/>
        </p:nvCxnSpPr>
        <p:spPr>
          <a:xfrm flipV="1">
            <a:off x="5555768" y="3714357"/>
            <a:ext cx="1532409" cy="264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01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1E0E2F-60C0-1055-DB87-4CBAA35FCCB7}"/>
              </a:ext>
            </a:extLst>
          </p:cNvPr>
          <p:cNvSpPr>
            <a:spLocks noGrp="1"/>
          </p:cNvSpPr>
          <p:nvPr>
            <p:ph type="title"/>
          </p:nvPr>
        </p:nvSpPr>
        <p:spPr>
          <a:xfrm>
            <a:off x="838200" y="1010653"/>
            <a:ext cx="3878179" cy="1183907"/>
          </a:xfrm>
        </p:spPr>
        <p:txBody>
          <a:bodyPr>
            <a:normAutofit fontScale="90000"/>
          </a:bodyPr>
          <a:lstStyle/>
          <a:p>
            <a:r>
              <a:rPr lang="fi-FI" sz="6000" dirty="0"/>
              <a:t>tieto </a:t>
            </a:r>
            <a:br>
              <a:rPr lang="fi-FI" sz="6000" dirty="0"/>
            </a:br>
            <a:endParaRPr lang="fi-FI" sz="3600" dirty="0">
              <a:solidFill>
                <a:srgbClr val="208736"/>
              </a:solidFill>
            </a:endParaRPr>
          </a:p>
        </p:txBody>
      </p:sp>
      <p:sp>
        <p:nvSpPr>
          <p:cNvPr id="4" name="Sisällön paikkamerkki 5">
            <a:extLst>
              <a:ext uri="{FF2B5EF4-FFF2-40B4-BE49-F238E27FC236}">
                <a16:creationId xmlns:a16="http://schemas.microsoft.com/office/drawing/2014/main" id="{4799B10E-BAB5-8653-BB64-B4048A88704A}"/>
              </a:ext>
            </a:extLst>
          </p:cNvPr>
          <p:cNvSpPr>
            <a:spLocks noGrp="1"/>
          </p:cNvSpPr>
          <p:nvPr>
            <p:ph idx="14"/>
          </p:nvPr>
        </p:nvSpPr>
        <p:spPr>
          <a:xfrm>
            <a:off x="6057000" y="5948038"/>
            <a:ext cx="1129032" cy="345558"/>
          </a:xfrm>
          <a:ln>
            <a:solidFill>
              <a:srgbClr val="208736"/>
            </a:solidFill>
          </a:ln>
        </p:spPr>
        <p:txBody>
          <a:bodyPr anchor="ctr"/>
          <a:lstStyle/>
          <a:p>
            <a:pPr marL="0" indent="0" algn="ctr">
              <a:lnSpc>
                <a:spcPct val="120000"/>
              </a:lnSpc>
              <a:buFont typeface="Arial" panose="020B0604020202020204" pitchFamily="34" charset="0"/>
              <a:buNone/>
            </a:pPr>
            <a:r>
              <a:rPr lang="fi-FI" sz="1600" i="1" dirty="0"/>
              <a:t>Muistilistat</a:t>
            </a:r>
          </a:p>
        </p:txBody>
      </p:sp>
      <p:sp>
        <p:nvSpPr>
          <p:cNvPr id="17" name="Sisällön paikkamerkki 5">
            <a:extLst>
              <a:ext uri="{FF2B5EF4-FFF2-40B4-BE49-F238E27FC236}">
                <a16:creationId xmlns:a16="http://schemas.microsoft.com/office/drawing/2014/main" id="{96013EBF-A250-AA1A-1B5A-3224E0298F60}"/>
              </a:ext>
            </a:extLst>
          </p:cNvPr>
          <p:cNvSpPr txBox="1">
            <a:spLocks/>
          </p:cNvSpPr>
          <p:nvPr/>
        </p:nvSpPr>
        <p:spPr>
          <a:xfrm>
            <a:off x="5284601" y="1126715"/>
            <a:ext cx="2673831" cy="1578648"/>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Ja ehkä se vois myös olla, että olisi selvillä minkä vuoksi hän on siinä tilanteessa, kuin on. Se voisi auttaa meitä miettimään sitä asiaa.</a:t>
            </a:r>
          </a:p>
        </p:txBody>
      </p:sp>
      <p:sp>
        <p:nvSpPr>
          <p:cNvPr id="10" name="Sisällön paikkamerkki 5">
            <a:extLst>
              <a:ext uri="{FF2B5EF4-FFF2-40B4-BE49-F238E27FC236}">
                <a16:creationId xmlns:a16="http://schemas.microsoft.com/office/drawing/2014/main" id="{1FD3A156-F459-4403-984E-D7142F86880E}"/>
              </a:ext>
            </a:extLst>
          </p:cNvPr>
          <p:cNvSpPr txBox="1">
            <a:spLocks/>
          </p:cNvSpPr>
          <p:nvPr/>
        </p:nvSpPr>
        <p:spPr>
          <a:xfrm>
            <a:off x="8527937" y="1632041"/>
            <a:ext cx="2514600" cy="1490889"/>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err="1"/>
              <a:t>Voisko</a:t>
            </a:r>
            <a:r>
              <a:rPr lang="fi-FI" sz="1600" i="1" dirty="0"/>
              <a:t> olla joku järkevä tapa, miten </a:t>
            </a:r>
            <a:r>
              <a:rPr lang="fi-FI" sz="1600" i="1" dirty="0" err="1"/>
              <a:t>pääsis</a:t>
            </a:r>
            <a:r>
              <a:rPr lang="fi-FI" sz="1600" i="1" dirty="0"/>
              <a:t> niihin ihmisiin tutustumaan. </a:t>
            </a:r>
            <a:r>
              <a:rPr lang="fi-FI" sz="1600" i="1" dirty="0" err="1"/>
              <a:t>Näkis</a:t>
            </a:r>
            <a:r>
              <a:rPr lang="fi-FI" sz="1600" i="1" dirty="0"/>
              <a:t> millainen skaala joukkoon mahtuu.</a:t>
            </a:r>
          </a:p>
        </p:txBody>
      </p:sp>
      <p:sp>
        <p:nvSpPr>
          <p:cNvPr id="14" name="Sisällön paikkamerkki 5">
            <a:extLst>
              <a:ext uri="{FF2B5EF4-FFF2-40B4-BE49-F238E27FC236}">
                <a16:creationId xmlns:a16="http://schemas.microsoft.com/office/drawing/2014/main" id="{EFD0DB1C-CAEF-4BF9-BC26-DABDD1DE5037}"/>
              </a:ext>
            </a:extLst>
          </p:cNvPr>
          <p:cNvSpPr txBox="1">
            <a:spLocks/>
          </p:cNvSpPr>
          <p:nvPr/>
        </p:nvSpPr>
        <p:spPr>
          <a:xfrm>
            <a:off x="5284601" y="2837504"/>
            <a:ext cx="2673830" cy="1254935"/>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Jos </a:t>
            </a:r>
            <a:r>
              <a:rPr lang="fi-FI" sz="1600" i="1" dirty="0" err="1"/>
              <a:t>tarttee</a:t>
            </a:r>
            <a:r>
              <a:rPr lang="fi-FI" sz="1600" i="1" dirty="0"/>
              <a:t> jotain apuväli-</a:t>
            </a:r>
            <a:r>
              <a:rPr lang="fi-FI" sz="1600" i="1" dirty="0" err="1"/>
              <a:t>neitä</a:t>
            </a:r>
            <a:r>
              <a:rPr lang="fi-FI" sz="1600" i="1" dirty="0"/>
              <a:t>, että pärjää työssä. Mitä se tarkoittaa ja mitä pitää ottaa huomioon?</a:t>
            </a:r>
          </a:p>
        </p:txBody>
      </p:sp>
      <p:sp>
        <p:nvSpPr>
          <p:cNvPr id="7" name="Sisällön paikkamerkki 3">
            <a:extLst>
              <a:ext uri="{FF2B5EF4-FFF2-40B4-BE49-F238E27FC236}">
                <a16:creationId xmlns:a16="http://schemas.microsoft.com/office/drawing/2014/main" id="{57203830-F0F1-4563-A4F9-A56B9610E3E5}"/>
              </a:ext>
            </a:extLst>
          </p:cNvPr>
          <p:cNvSpPr txBox="1">
            <a:spLocks/>
          </p:cNvSpPr>
          <p:nvPr/>
        </p:nvSpPr>
        <p:spPr>
          <a:xfrm>
            <a:off x="838200" y="2266503"/>
            <a:ext cx="4064071" cy="23969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FI" sz="2200" dirty="0">
                <a:latin typeface="Jost" pitchFamily="2" charset="0"/>
                <a:ea typeface="Jost" pitchFamily="2" charset="0"/>
              </a:rPr>
              <a:t>Tietoa työhön/työkokeiluun tulijasta</a:t>
            </a:r>
            <a:br>
              <a:rPr lang="fi-FI" sz="2200" dirty="0">
                <a:latin typeface="Jost" pitchFamily="2" charset="0"/>
                <a:ea typeface="Jost" pitchFamily="2" charset="0"/>
              </a:rPr>
            </a:br>
            <a:br>
              <a:rPr lang="fi-FI" sz="2200" dirty="0">
                <a:latin typeface="Jost" pitchFamily="2" charset="0"/>
                <a:ea typeface="Jost" pitchFamily="2" charset="0"/>
              </a:rPr>
            </a:br>
            <a:r>
              <a:rPr lang="fi-FI" sz="2200" dirty="0">
                <a:latin typeface="Jost" pitchFamily="2" charset="0"/>
                <a:ea typeface="Jost" pitchFamily="2" charset="0"/>
              </a:rPr>
              <a:t>Tietoa teknisistä asioista, muutosta viranomaistoimintaan</a:t>
            </a:r>
            <a:br>
              <a:rPr lang="fi-FI" sz="2200" dirty="0">
                <a:latin typeface="Jost" pitchFamily="2" charset="0"/>
                <a:ea typeface="Jost" pitchFamily="2" charset="0"/>
              </a:rPr>
            </a:br>
            <a:br>
              <a:rPr lang="fi-FI" sz="2200" dirty="0">
                <a:latin typeface="Jost" pitchFamily="2" charset="0"/>
                <a:ea typeface="Jost" pitchFamily="2" charset="0"/>
              </a:rPr>
            </a:br>
            <a:r>
              <a:rPr lang="fi-FI" sz="2200" dirty="0">
                <a:latin typeface="Jost" pitchFamily="2" charset="0"/>
                <a:ea typeface="Jost" pitchFamily="2" charset="0"/>
              </a:rPr>
              <a:t>Tietoa erityispiirteistä yleisesti</a:t>
            </a:r>
            <a:endParaRPr lang="fi-FI" sz="2200" dirty="0">
              <a:latin typeface="Jost Light" pitchFamily="2" charset="77"/>
              <a:ea typeface="Jost Light" pitchFamily="2" charset="77"/>
            </a:endParaRPr>
          </a:p>
        </p:txBody>
      </p:sp>
      <p:sp>
        <p:nvSpPr>
          <p:cNvPr id="8" name="Sisällön paikkamerkki 5">
            <a:extLst>
              <a:ext uri="{FF2B5EF4-FFF2-40B4-BE49-F238E27FC236}">
                <a16:creationId xmlns:a16="http://schemas.microsoft.com/office/drawing/2014/main" id="{0816E169-B2A9-4E22-8057-3DE2F5DE63A9}"/>
              </a:ext>
            </a:extLst>
          </p:cNvPr>
          <p:cNvSpPr txBox="1">
            <a:spLocks/>
          </p:cNvSpPr>
          <p:nvPr/>
        </p:nvSpPr>
        <p:spPr>
          <a:xfrm>
            <a:off x="5284601" y="4224580"/>
            <a:ext cx="2673830" cy="1506705"/>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Tietoa lisää mitä se pitää sisällään, kun tällaisen </a:t>
            </a:r>
            <a:r>
              <a:rPr lang="fi-FI" sz="1600" i="1" dirty="0" err="1"/>
              <a:t>ihmi</a:t>
            </a:r>
            <a:r>
              <a:rPr lang="fi-FI" sz="1600" i="1" dirty="0"/>
              <a:t>-sen palkkaa. Palkkaus? Tuet? Työn määrä? </a:t>
            </a:r>
            <a:r>
              <a:rPr lang="fi-FI" sz="1600" i="1" dirty="0" err="1"/>
              <a:t>Työsuh</a:t>
            </a:r>
            <a:r>
              <a:rPr lang="fi-FI" sz="1600" i="1" dirty="0"/>
              <a:t>-teen kesto? Ihan perustietoa.</a:t>
            </a:r>
          </a:p>
        </p:txBody>
      </p:sp>
      <p:sp>
        <p:nvSpPr>
          <p:cNvPr id="9" name="Sisällön paikkamerkki 5">
            <a:extLst>
              <a:ext uri="{FF2B5EF4-FFF2-40B4-BE49-F238E27FC236}">
                <a16:creationId xmlns:a16="http://schemas.microsoft.com/office/drawing/2014/main" id="{0CAF3F49-1110-451E-947A-1D935171FB81}"/>
              </a:ext>
            </a:extLst>
          </p:cNvPr>
          <p:cNvSpPr txBox="1">
            <a:spLocks/>
          </p:cNvSpPr>
          <p:nvPr/>
        </p:nvSpPr>
        <p:spPr>
          <a:xfrm>
            <a:off x="8527937" y="3376568"/>
            <a:ext cx="2514600" cy="2094473"/>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err="1"/>
              <a:t>Viranomaistahojen</a:t>
            </a:r>
            <a:r>
              <a:rPr lang="fi-FI" sz="1600" i="1" dirty="0"/>
              <a:t> kanssa asiointia pitää yrityksen näkökulmasta kehittää. Se humppa on niin raskasta, että siihen ei välttämättä kovin moni yrittäjä halua ryhtyä.</a:t>
            </a:r>
          </a:p>
        </p:txBody>
      </p:sp>
    </p:spTree>
    <p:extLst>
      <p:ext uri="{BB962C8B-B14F-4D97-AF65-F5344CB8AC3E}">
        <p14:creationId xmlns:p14="http://schemas.microsoft.com/office/powerpoint/2010/main" val="3868331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1E0E2F-60C0-1055-DB87-4CBAA35FCCB7}"/>
              </a:ext>
            </a:extLst>
          </p:cNvPr>
          <p:cNvSpPr>
            <a:spLocks noGrp="1"/>
          </p:cNvSpPr>
          <p:nvPr>
            <p:ph type="title"/>
          </p:nvPr>
        </p:nvSpPr>
        <p:spPr>
          <a:xfrm>
            <a:off x="838200" y="1010653"/>
            <a:ext cx="3878179" cy="1183907"/>
          </a:xfrm>
        </p:spPr>
        <p:txBody>
          <a:bodyPr>
            <a:normAutofit fontScale="90000"/>
          </a:bodyPr>
          <a:lstStyle/>
          <a:p>
            <a:r>
              <a:rPr lang="fi-FI" sz="6000" dirty="0"/>
              <a:t>esimerkki </a:t>
            </a:r>
            <a:br>
              <a:rPr lang="fi-FI" sz="6000" dirty="0"/>
            </a:br>
            <a:endParaRPr lang="fi-FI" sz="3600" dirty="0">
              <a:solidFill>
                <a:srgbClr val="208736"/>
              </a:solidFill>
            </a:endParaRPr>
          </a:p>
        </p:txBody>
      </p:sp>
      <p:sp>
        <p:nvSpPr>
          <p:cNvPr id="4" name="Sisällön paikkamerkki 5">
            <a:extLst>
              <a:ext uri="{FF2B5EF4-FFF2-40B4-BE49-F238E27FC236}">
                <a16:creationId xmlns:a16="http://schemas.microsoft.com/office/drawing/2014/main" id="{4799B10E-BAB5-8653-BB64-B4048A88704A}"/>
              </a:ext>
            </a:extLst>
          </p:cNvPr>
          <p:cNvSpPr>
            <a:spLocks noGrp="1"/>
          </p:cNvSpPr>
          <p:nvPr>
            <p:ph idx="14"/>
          </p:nvPr>
        </p:nvSpPr>
        <p:spPr>
          <a:xfrm>
            <a:off x="8527937" y="1531379"/>
            <a:ext cx="2514600" cy="1005122"/>
          </a:xfrm>
          <a:ln>
            <a:solidFill>
              <a:srgbClr val="208736"/>
            </a:solidFill>
          </a:ln>
        </p:spPr>
        <p:txBody>
          <a:bodyPr anchor="ctr"/>
          <a:lstStyle/>
          <a:p>
            <a:pPr marL="0" indent="0" algn="ctr">
              <a:lnSpc>
                <a:spcPct val="120000"/>
              </a:lnSpc>
              <a:buFont typeface="Arial" panose="020B0604020202020204" pitchFamily="34" charset="0"/>
              <a:buNone/>
            </a:pPr>
            <a:r>
              <a:rPr lang="fi-FI" sz="1600" i="1" dirty="0"/>
              <a:t>Kokemuksia toisilta yrittäjiltä. Heiltä konkreettista tietoa.</a:t>
            </a:r>
          </a:p>
        </p:txBody>
      </p:sp>
      <p:sp>
        <p:nvSpPr>
          <p:cNvPr id="17" name="Sisällön paikkamerkki 5">
            <a:extLst>
              <a:ext uri="{FF2B5EF4-FFF2-40B4-BE49-F238E27FC236}">
                <a16:creationId xmlns:a16="http://schemas.microsoft.com/office/drawing/2014/main" id="{96013EBF-A250-AA1A-1B5A-3224E0298F60}"/>
              </a:ext>
            </a:extLst>
          </p:cNvPr>
          <p:cNvSpPr txBox="1">
            <a:spLocks/>
          </p:cNvSpPr>
          <p:nvPr/>
        </p:nvSpPr>
        <p:spPr>
          <a:xfrm>
            <a:off x="5341136" y="1394207"/>
            <a:ext cx="2562044" cy="2070533"/>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Kokemusasiantuntijan antama tieto on luotettavampaa ja hyväksyttävämpää. Työnantaja ja hänen työntekijänsä kertomassa mikä on homman nimi.</a:t>
            </a:r>
          </a:p>
        </p:txBody>
      </p:sp>
      <p:sp>
        <p:nvSpPr>
          <p:cNvPr id="14" name="Sisällön paikkamerkki 5">
            <a:extLst>
              <a:ext uri="{FF2B5EF4-FFF2-40B4-BE49-F238E27FC236}">
                <a16:creationId xmlns:a16="http://schemas.microsoft.com/office/drawing/2014/main" id="{EFD0DB1C-CAEF-4BF9-BC26-DABDD1DE5037}"/>
              </a:ext>
            </a:extLst>
          </p:cNvPr>
          <p:cNvSpPr txBox="1">
            <a:spLocks/>
          </p:cNvSpPr>
          <p:nvPr/>
        </p:nvSpPr>
        <p:spPr>
          <a:xfrm>
            <a:off x="5341136" y="3891307"/>
            <a:ext cx="2562044" cy="1254935"/>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Varsinkin vakuuttaa, jos on samalta alalta. Tiedonantaja on silloin puolueeton.</a:t>
            </a:r>
          </a:p>
        </p:txBody>
      </p:sp>
      <p:sp>
        <p:nvSpPr>
          <p:cNvPr id="7" name="Sisällön paikkamerkki 3">
            <a:extLst>
              <a:ext uri="{FF2B5EF4-FFF2-40B4-BE49-F238E27FC236}">
                <a16:creationId xmlns:a16="http://schemas.microsoft.com/office/drawing/2014/main" id="{57203830-F0F1-4563-A4F9-A56B9610E3E5}"/>
              </a:ext>
            </a:extLst>
          </p:cNvPr>
          <p:cNvSpPr txBox="1">
            <a:spLocks/>
          </p:cNvSpPr>
          <p:nvPr/>
        </p:nvSpPr>
        <p:spPr>
          <a:xfrm>
            <a:off x="838200" y="2323259"/>
            <a:ext cx="4064071" cy="23969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FI" sz="2200" dirty="0">
                <a:latin typeface="Jost" pitchFamily="2" charset="0"/>
                <a:ea typeface="Jost" pitchFamily="2" charset="0"/>
              </a:rPr>
              <a:t>Vertaiset</a:t>
            </a:r>
          </a:p>
          <a:p>
            <a:pPr>
              <a:lnSpc>
                <a:spcPct val="100000"/>
              </a:lnSpc>
            </a:pPr>
            <a:r>
              <a:rPr lang="fi-FI" sz="2200" dirty="0">
                <a:latin typeface="Jost" pitchFamily="2" charset="0"/>
                <a:ea typeface="Jost" pitchFamily="2" charset="0"/>
              </a:rPr>
              <a:t>Kokemusasiantuntijat</a:t>
            </a:r>
            <a:endParaRPr lang="fi-FI" sz="2200" dirty="0">
              <a:latin typeface="Jost Light" pitchFamily="2" charset="77"/>
              <a:ea typeface="Jost Light" pitchFamily="2" charset="77"/>
            </a:endParaRPr>
          </a:p>
        </p:txBody>
      </p:sp>
      <p:sp>
        <p:nvSpPr>
          <p:cNvPr id="8" name="Sisällön paikkamerkki 5">
            <a:extLst>
              <a:ext uri="{FF2B5EF4-FFF2-40B4-BE49-F238E27FC236}">
                <a16:creationId xmlns:a16="http://schemas.microsoft.com/office/drawing/2014/main" id="{0816E169-B2A9-4E22-8057-3DE2F5DE63A9}"/>
              </a:ext>
            </a:extLst>
          </p:cNvPr>
          <p:cNvSpPr txBox="1">
            <a:spLocks/>
          </p:cNvSpPr>
          <p:nvPr/>
        </p:nvSpPr>
        <p:spPr>
          <a:xfrm>
            <a:off x="8527937" y="2753040"/>
            <a:ext cx="2514600" cy="2673831"/>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Ei välttämättä tarvitse olla omalta työalalta. Enemmänkin on väliä sillä, että on samankokoinen toimija. Tuttu yrittäjä vaikka omalta paikkakunnalta. Eihän se ihminenkään ole samalta alalta, mutta byrokratia on samaa.</a:t>
            </a:r>
          </a:p>
        </p:txBody>
      </p:sp>
    </p:spTree>
    <p:extLst>
      <p:ext uri="{BB962C8B-B14F-4D97-AF65-F5344CB8AC3E}">
        <p14:creationId xmlns:p14="http://schemas.microsoft.com/office/powerpoint/2010/main" val="2374038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1E0E2F-60C0-1055-DB87-4CBAA35FCCB7}"/>
              </a:ext>
            </a:extLst>
          </p:cNvPr>
          <p:cNvSpPr>
            <a:spLocks noGrp="1"/>
          </p:cNvSpPr>
          <p:nvPr>
            <p:ph type="title"/>
          </p:nvPr>
        </p:nvSpPr>
        <p:spPr>
          <a:xfrm>
            <a:off x="838200" y="1010653"/>
            <a:ext cx="3878179" cy="1183907"/>
          </a:xfrm>
        </p:spPr>
        <p:txBody>
          <a:bodyPr>
            <a:normAutofit fontScale="90000"/>
          </a:bodyPr>
          <a:lstStyle/>
          <a:p>
            <a:r>
              <a:rPr lang="fi-FI" sz="6000" dirty="0"/>
              <a:t>tuki </a:t>
            </a:r>
            <a:br>
              <a:rPr lang="fi-FI" sz="6000" dirty="0"/>
            </a:br>
            <a:endParaRPr lang="fi-FI" sz="3600" dirty="0">
              <a:solidFill>
                <a:srgbClr val="208736"/>
              </a:solidFill>
            </a:endParaRPr>
          </a:p>
        </p:txBody>
      </p:sp>
      <p:sp>
        <p:nvSpPr>
          <p:cNvPr id="4" name="Sisällön paikkamerkki 5">
            <a:extLst>
              <a:ext uri="{FF2B5EF4-FFF2-40B4-BE49-F238E27FC236}">
                <a16:creationId xmlns:a16="http://schemas.microsoft.com/office/drawing/2014/main" id="{4799B10E-BAB5-8653-BB64-B4048A88704A}"/>
              </a:ext>
            </a:extLst>
          </p:cNvPr>
          <p:cNvSpPr>
            <a:spLocks noGrp="1"/>
          </p:cNvSpPr>
          <p:nvPr>
            <p:ph idx="14"/>
          </p:nvPr>
        </p:nvSpPr>
        <p:spPr>
          <a:xfrm>
            <a:off x="5341136" y="4776451"/>
            <a:ext cx="2562044" cy="924148"/>
          </a:xfrm>
          <a:ln>
            <a:solidFill>
              <a:srgbClr val="208736"/>
            </a:solidFill>
          </a:ln>
        </p:spPr>
        <p:txBody>
          <a:bodyPr anchor="ctr"/>
          <a:lstStyle/>
          <a:p>
            <a:pPr marL="0" indent="0" algn="ctr">
              <a:lnSpc>
                <a:spcPct val="120000"/>
              </a:lnSpc>
              <a:buFont typeface="Arial" panose="020B0604020202020204" pitchFamily="34" charset="0"/>
              <a:buNone/>
            </a:pPr>
            <a:r>
              <a:rPr lang="fi-FI" sz="1600" i="1" dirty="0"/>
              <a:t>Lisäksi työn aikaisessa tues-</a:t>
            </a:r>
            <a:r>
              <a:rPr lang="fi-FI" sz="1600" i="1" dirty="0" err="1"/>
              <a:t>sa</a:t>
            </a:r>
            <a:r>
              <a:rPr lang="fi-FI" sz="1600" i="1" dirty="0"/>
              <a:t>. Käydään keskusteluja kuinka on mennyt.</a:t>
            </a:r>
          </a:p>
        </p:txBody>
      </p:sp>
      <p:sp>
        <p:nvSpPr>
          <p:cNvPr id="17" name="Sisällön paikkamerkki 5">
            <a:extLst>
              <a:ext uri="{FF2B5EF4-FFF2-40B4-BE49-F238E27FC236}">
                <a16:creationId xmlns:a16="http://schemas.microsoft.com/office/drawing/2014/main" id="{96013EBF-A250-AA1A-1B5A-3224E0298F60}"/>
              </a:ext>
            </a:extLst>
          </p:cNvPr>
          <p:cNvSpPr txBox="1">
            <a:spLocks/>
          </p:cNvSpPr>
          <p:nvPr/>
        </p:nvSpPr>
        <p:spPr>
          <a:xfrm>
            <a:off x="5341136" y="2299874"/>
            <a:ext cx="2562044" cy="2359321"/>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Yksinkertaisesti se, että alussa meidän, </a:t>
            </a:r>
            <a:r>
              <a:rPr lang="fi-FI" sz="1600" i="1" dirty="0" err="1"/>
              <a:t>työllistet-tävän</a:t>
            </a:r>
            <a:r>
              <a:rPr lang="fi-FI" sz="1600" i="1" dirty="0"/>
              <a:t> henkilön ja </a:t>
            </a:r>
            <a:r>
              <a:rPr lang="fi-FI" sz="1600" i="1" dirty="0" err="1"/>
              <a:t>lähettä-vän</a:t>
            </a:r>
            <a:r>
              <a:rPr lang="fi-FI" sz="1600" i="1" dirty="0"/>
              <a:t> organisaation yhteistyö on toimivaa. Vuoropuhelu ja alkukartoitus on tärkein. Sen tekeminen huolella ja rauhassa.</a:t>
            </a:r>
          </a:p>
        </p:txBody>
      </p:sp>
      <p:sp>
        <p:nvSpPr>
          <p:cNvPr id="10" name="Sisällön paikkamerkki 5">
            <a:extLst>
              <a:ext uri="{FF2B5EF4-FFF2-40B4-BE49-F238E27FC236}">
                <a16:creationId xmlns:a16="http://schemas.microsoft.com/office/drawing/2014/main" id="{1FD3A156-F459-4403-984E-D7142F86880E}"/>
              </a:ext>
            </a:extLst>
          </p:cNvPr>
          <p:cNvSpPr txBox="1">
            <a:spLocks/>
          </p:cNvSpPr>
          <p:nvPr/>
        </p:nvSpPr>
        <p:spPr>
          <a:xfrm>
            <a:off x="8527937" y="1186358"/>
            <a:ext cx="2514600" cy="2070533"/>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Myös se, että tietäisi mikä on se taho, jonka voisi sanoa työnhakijalle. Että otapa yhteyttä tuonne ja selvitä pääsisitkö tänne työkokeiluun tai tekemään osa-aikatöitä.</a:t>
            </a:r>
          </a:p>
        </p:txBody>
      </p:sp>
      <p:sp>
        <p:nvSpPr>
          <p:cNvPr id="14" name="Sisällön paikkamerkki 5">
            <a:extLst>
              <a:ext uri="{FF2B5EF4-FFF2-40B4-BE49-F238E27FC236}">
                <a16:creationId xmlns:a16="http://schemas.microsoft.com/office/drawing/2014/main" id="{EFD0DB1C-CAEF-4BF9-BC26-DABDD1DE5037}"/>
              </a:ext>
            </a:extLst>
          </p:cNvPr>
          <p:cNvSpPr txBox="1">
            <a:spLocks/>
          </p:cNvSpPr>
          <p:nvPr/>
        </p:nvSpPr>
        <p:spPr>
          <a:xfrm>
            <a:off x="5341136" y="1176828"/>
            <a:ext cx="2562044" cy="1005122"/>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Että tietäisi mihin olla yhteydessä ja löytyisi sitten sopiva henkilö.</a:t>
            </a:r>
          </a:p>
        </p:txBody>
      </p:sp>
      <p:sp>
        <p:nvSpPr>
          <p:cNvPr id="7" name="Sisällön paikkamerkki 3">
            <a:extLst>
              <a:ext uri="{FF2B5EF4-FFF2-40B4-BE49-F238E27FC236}">
                <a16:creationId xmlns:a16="http://schemas.microsoft.com/office/drawing/2014/main" id="{57203830-F0F1-4563-A4F9-A56B9610E3E5}"/>
              </a:ext>
            </a:extLst>
          </p:cNvPr>
          <p:cNvSpPr txBox="1">
            <a:spLocks/>
          </p:cNvSpPr>
          <p:nvPr/>
        </p:nvSpPr>
        <p:spPr>
          <a:xfrm>
            <a:off x="838200" y="2316953"/>
            <a:ext cx="4064071" cy="23969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FI" sz="2200" dirty="0">
                <a:latin typeface="Jost" pitchFamily="2" charset="0"/>
                <a:ea typeface="Jost" pitchFamily="2" charset="0"/>
              </a:rPr>
              <a:t>Työntekijän löytymiseen</a:t>
            </a:r>
            <a:br>
              <a:rPr lang="fi-FI" sz="2200" dirty="0">
                <a:latin typeface="Jost" pitchFamily="2" charset="0"/>
                <a:ea typeface="Jost" pitchFamily="2" charset="0"/>
              </a:rPr>
            </a:br>
            <a:br>
              <a:rPr lang="fi-FI" sz="2200" dirty="0">
                <a:latin typeface="Jost" pitchFamily="2" charset="0"/>
                <a:ea typeface="Jost" pitchFamily="2" charset="0"/>
              </a:rPr>
            </a:br>
            <a:r>
              <a:rPr lang="fi-FI" sz="2200" dirty="0">
                <a:latin typeface="Jost" pitchFamily="2" charset="0"/>
                <a:ea typeface="Jost" pitchFamily="2" charset="0"/>
              </a:rPr>
              <a:t>Työn alkuun ja työsuhteen kestoon</a:t>
            </a:r>
            <a:br>
              <a:rPr lang="fi-FI" sz="2200" dirty="0">
                <a:latin typeface="Jost" pitchFamily="2" charset="0"/>
                <a:ea typeface="Jost" pitchFamily="2" charset="0"/>
              </a:rPr>
            </a:br>
            <a:br>
              <a:rPr lang="fi-FI" sz="2200" dirty="0">
                <a:latin typeface="Jost" pitchFamily="2" charset="0"/>
                <a:ea typeface="Jost" pitchFamily="2" charset="0"/>
              </a:rPr>
            </a:br>
            <a:r>
              <a:rPr lang="fi-FI" sz="2200" dirty="0">
                <a:latin typeface="Jost" pitchFamily="2" charset="0"/>
                <a:ea typeface="Jost" pitchFamily="2" charset="0"/>
              </a:rPr>
              <a:t>”Auttava puhelin”</a:t>
            </a:r>
            <a:endParaRPr lang="fi-FI" sz="2200" dirty="0">
              <a:latin typeface="Jost Light" pitchFamily="2" charset="77"/>
              <a:ea typeface="Jost Light" pitchFamily="2" charset="77"/>
            </a:endParaRPr>
          </a:p>
        </p:txBody>
      </p:sp>
      <p:sp>
        <p:nvSpPr>
          <p:cNvPr id="8" name="Sisällön paikkamerkki 5">
            <a:extLst>
              <a:ext uri="{FF2B5EF4-FFF2-40B4-BE49-F238E27FC236}">
                <a16:creationId xmlns:a16="http://schemas.microsoft.com/office/drawing/2014/main" id="{0816E169-B2A9-4E22-8057-3DE2F5DE63A9}"/>
              </a:ext>
            </a:extLst>
          </p:cNvPr>
          <p:cNvSpPr txBox="1">
            <a:spLocks/>
          </p:cNvSpPr>
          <p:nvPr/>
        </p:nvSpPr>
        <p:spPr>
          <a:xfrm>
            <a:off x="8527937" y="3429000"/>
            <a:ext cx="2514600" cy="2181571"/>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Uskaltamaan ehkä auttaisi, että olisi joku ulkopuolinen henkilö, joka tietää asioista enemmän. Työntekijän ja meidän välinen henkilö. Ihminen keneltä voi kysyä, jos tulee joku tenkkapoo.</a:t>
            </a:r>
          </a:p>
        </p:txBody>
      </p:sp>
    </p:spTree>
    <p:extLst>
      <p:ext uri="{BB962C8B-B14F-4D97-AF65-F5344CB8AC3E}">
        <p14:creationId xmlns:p14="http://schemas.microsoft.com/office/powerpoint/2010/main" val="2550449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853AE8B9-605C-CE8D-DD8F-57ACDDD5D735}"/>
              </a:ext>
            </a:extLst>
          </p:cNvPr>
          <p:cNvSpPr>
            <a:spLocks noGrp="1"/>
          </p:cNvSpPr>
          <p:nvPr>
            <p:ph type="title"/>
          </p:nvPr>
        </p:nvSpPr>
        <p:spPr>
          <a:xfrm>
            <a:off x="1082980" y="1160293"/>
            <a:ext cx="5790785" cy="1519846"/>
          </a:xfrm>
        </p:spPr>
        <p:txBody>
          <a:bodyPr>
            <a:normAutofit fontScale="90000"/>
          </a:bodyPr>
          <a:lstStyle/>
          <a:p>
            <a:r>
              <a:rPr lang="fi-FI" dirty="0"/>
              <a:t>mikä</a:t>
            </a:r>
            <a:r>
              <a:rPr lang="fi-FI" dirty="0">
                <a:solidFill>
                  <a:srgbClr val="208736"/>
                </a:solidFill>
              </a:rPr>
              <a:t> motivoi palkkaamaan </a:t>
            </a:r>
            <a:r>
              <a:rPr lang="fi-FI" dirty="0" err="1">
                <a:solidFill>
                  <a:srgbClr val="208736"/>
                </a:solidFill>
              </a:rPr>
              <a:t>täsmätyökykyisen</a:t>
            </a:r>
            <a:r>
              <a:rPr lang="fi-FI" dirty="0">
                <a:solidFill>
                  <a:srgbClr val="208736"/>
                </a:solidFill>
              </a:rPr>
              <a:t>?</a:t>
            </a:r>
          </a:p>
        </p:txBody>
      </p:sp>
      <p:sp>
        <p:nvSpPr>
          <p:cNvPr id="7" name="Sisällön paikkamerkki 3">
            <a:extLst>
              <a:ext uri="{FF2B5EF4-FFF2-40B4-BE49-F238E27FC236}">
                <a16:creationId xmlns:a16="http://schemas.microsoft.com/office/drawing/2014/main" id="{60AA57CE-F2A5-3FE2-5162-F70874301B21}"/>
              </a:ext>
            </a:extLst>
          </p:cNvPr>
          <p:cNvSpPr>
            <a:spLocks noGrp="1"/>
          </p:cNvSpPr>
          <p:nvPr>
            <p:ph idx="14"/>
          </p:nvPr>
        </p:nvSpPr>
        <p:spPr>
          <a:xfrm>
            <a:off x="1082980" y="2770381"/>
            <a:ext cx="5790785" cy="3192319"/>
          </a:xfrm>
        </p:spPr>
        <p:txBody>
          <a:bodyPr/>
          <a:lstStyle/>
          <a:p>
            <a:pPr>
              <a:lnSpc>
                <a:spcPct val="100000"/>
              </a:lnSpc>
            </a:pPr>
            <a:r>
              <a:rPr lang="fi-FI" sz="2000" dirty="0">
                <a:latin typeface="Jost Light" pitchFamily="2" charset="77"/>
                <a:ea typeface="Jost Light" pitchFamily="2" charset="77"/>
              </a:rPr>
              <a:t>Motivoinnin esimerkkeinä haastattelussa mainittiin </a:t>
            </a:r>
            <a:br>
              <a:rPr lang="fi-FI" sz="2000" dirty="0">
                <a:latin typeface="Jost Light" pitchFamily="2" charset="77"/>
                <a:ea typeface="Jost Light" pitchFamily="2" charset="77"/>
              </a:rPr>
            </a:br>
            <a:br>
              <a:rPr lang="fi-FI" sz="2000" dirty="0">
                <a:latin typeface="Jost Light" pitchFamily="2" charset="77"/>
                <a:ea typeface="Jost Light" pitchFamily="2" charset="77"/>
              </a:rPr>
            </a:br>
            <a:r>
              <a:rPr lang="fi-FI" sz="2000" dirty="0">
                <a:latin typeface="Jost Light" pitchFamily="2" charset="77"/>
                <a:ea typeface="Jost Light" pitchFamily="2" charset="77"/>
              </a:rPr>
              <a:t>Taloudellinen tuki</a:t>
            </a:r>
          </a:p>
          <a:p>
            <a:pPr>
              <a:lnSpc>
                <a:spcPct val="100000"/>
              </a:lnSpc>
            </a:pPr>
            <a:r>
              <a:rPr lang="fi-FI" sz="2000" dirty="0">
                <a:latin typeface="Jost Light" pitchFamily="2" charset="77"/>
                <a:ea typeface="Jost Light" pitchFamily="2" charset="77"/>
              </a:rPr>
              <a:t>Julkisuus ja hyvä mainos yritykselle</a:t>
            </a:r>
          </a:p>
          <a:p>
            <a:pPr>
              <a:lnSpc>
                <a:spcPct val="100000"/>
              </a:lnSpc>
            </a:pPr>
            <a:r>
              <a:rPr lang="fi-FI" sz="2000" dirty="0">
                <a:latin typeface="Jost Light" pitchFamily="2" charset="77"/>
                <a:ea typeface="Jost Light" pitchFamily="2" charset="77"/>
              </a:rPr>
              <a:t>Sopivan työntekijän löytyminen</a:t>
            </a:r>
          </a:p>
        </p:txBody>
      </p:sp>
      <p:pic>
        <p:nvPicPr>
          <p:cNvPr id="5" name="Kuvan paikkamerkki 6">
            <a:extLst>
              <a:ext uri="{FF2B5EF4-FFF2-40B4-BE49-F238E27FC236}">
                <a16:creationId xmlns:a16="http://schemas.microsoft.com/office/drawing/2014/main" id="{08F399AE-95E7-2418-614C-2D96914B5DF8}"/>
              </a:ext>
            </a:extLst>
          </p:cNvPr>
          <p:cNvPicPr>
            <a:picLocks noGrp="1" noChangeAspect="1"/>
          </p:cNvPicPr>
          <p:nvPr>
            <p:ph type="pic" sz="quarter" idx="13"/>
          </p:nvPr>
        </p:nvPicPr>
        <p:blipFill>
          <a:blip r:embed="rId2"/>
          <a:stretch>
            <a:fillRect/>
          </a:stretch>
        </p:blipFill>
        <p:spPr>
          <a:xfrm>
            <a:off x="7552318" y="-44143"/>
            <a:ext cx="4639682" cy="6902143"/>
          </a:xfrm>
        </p:spPr>
      </p:pic>
    </p:spTree>
    <p:extLst>
      <p:ext uri="{BB962C8B-B14F-4D97-AF65-F5344CB8AC3E}">
        <p14:creationId xmlns:p14="http://schemas.microsoft.com/office/powerpoint/2010/main" val="536482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FF58D-11B6-DD18-7231-91F097A28D71}"/>
              </a:ext>
            </a:extLst>
          </p:cNvPr>
          <p:cNvSpPr>
            <a:spLocks noGrp="1"/>
          </p:cNvSpPr>
          <p:nvPr>
            <p:ph type="title"/>
          </p:nvPr>
        </p:nvSpPr>
        <p:spPr>
          <a:xfrm>
            <a:off x="838200" y="1010653"/>
            <a:ext cx="3878179" cy="1795610"/>
          </a:xfrm>
        </p:spPr>
        <p:txBody>
          <a:bodyPr>
            <a:normAutofit/>
          </a:bodyPr>
          <a:lstStyle/>
          <a:p>
            <a:r>
              <a:rPr lang="fi-FI" sz="6000" dirty="0"/>
              <a:t>Taloudellinen </a:t>
            </a:r>
            <a:br>
              <a:rPr lang="fi-FI" sz="6000" dirty="0"/>
            </a:br>
            <a:r>
              <a:rPr lang="fi-FI" sz="6000" dirty="0"/>
              <a:t>tuki</a:t>
            </a:r>
          </a:p>
        </p:txBody>
      </p:sp>
      <p:sp>
        <p:nvSpPr>
          <p:cNvPr id="3" name="Sisällön paikkamerkki 2">
            <a:extLst>
              <a:ext uri="{FF2B5EF4-FFF2-40B4-BE49-F238E27FC236}">
                <a16:creationId xmlns:a16="http://schemas.microsoft.com/office/drawing/2014/main" id="{05AF4590-B83A-647E-BF8D-41C50BF751D2}"/>
              </a:ext>
            </a:extLst>
          </p:cNvPr>
          <p:cNvSpPr>
            <a:spLocks noGrp="1"/>
          </p:cNvSpPr>
          <p:nvPr>
            <p:ph idx="1"/>
          </p:nvPr>
        </p:nvSpPr>
        <p:spPr>
          <a:xfrm>
            <a:off x="865047" y="2920664"/>
            <a:ext cx="3878179" cy="2081381"/>
          </a:xfrm>
        </p:spPr>
        <p:txBody>
          <a:bodyPr>
            <a:normAutofit/>
          </a:bodyPr>
          <a:lstStyle/>
          <a:p>
            <a:pPr marL="0" indent="0">
              <a:lnSpc>
                <a:spcPct val="120000"/>
              </a:lnSpc>
              <a:buNone/>
            </a:pPr>
            <a:r>
              <a:rPr lang="fi-FI" dirty="0"/>
              <a:t>Raha motivoi</a:t>
            </a:r>
          </a:p>
          <a:p>
            <a:pPr marL="0" indent="0">
              <a:lnSpc>
                <a:spcPct val="120000"/>
              </a:lnSpc>
              <a:buNone/>
            </a:pPr>
            <a:r>
              <a:rPr lang="fi-FI" sz="2400" dirty="0"/>
              <a:t>Raha kompensoi menetettyä työtehoa (sekä tulijan, että työkaverin)</a:t>
            </a:r>
          </a:p>
          <a:p>
            <a:endParaRPr lang="fi-FI" dirty="0"/>
          </a:p>
        </p:txBody>
      </p:sp>
      <p:sp>
        <p:nvSpPr>
          <p:cNvPr id="16" name="Sisällön paikkamerkki 5">
            <a:extLst>
              <a:ext uri="{FF2B5EF4-FFF2-40B4-BE49-F238E27FC236}">
                <a16:creationId xmlns:a16="http://schemas.microsoft.com/office/drawing/2014/main" id="{36009127-C959-9F7B-D324-AABD7DC6B928}"/>
              </a:ext>
            </a:extLst>
          </p:cNvPr>
          <p:cNvSpPr>
            <a:spLocks noGrp="1"/>
          </p:cNvSpPr>
          <p:nvPr>
            <p:ph idx="14"/>
          </p:nvPr>
        </p:nvSpPr>
        <p:spPr>
          <a:xfrm>
            <a:off x="5341136" y="1630594"/>
            <a:ext cx="2562044" cy="693684"/>
          </a:xfrm>
          <a:ln>
            <a:solidFill>
              <a:srgbClr val="208736"/>
            </a:solidFill>
          </a:ln>
        </p:spPr>
        <p:txBody>
          <a:bodyPr anchor="ctr"/>
          <a:lstStyle/>
          <a:p>
            <a:pPr marL="0" indent="0" algn="ctr">
              <a:lnSpc>
                <a:spcPct val="120000"/>
              </a:lnSpc>
              <a:buFont typeface="Arial" panose="020B0604020202020204" pitchFamily="34" charset="0"/>
              <a:buNone/>
            </a:pPr>
            <a:r>
              <a:rPr lang="fi-FI" sz="1600" i="1" dirty="0"/>
              <a:t>Tilille ropsahtava raha motivoi aina!</a:t>
            </a:r>
          </a:p>
        </p:txBody>
      </p:sp>
      <p:sp>
        <p:nvSpPr>
          <p:cNvPr id="17" name="Sisällön paikkamerkki 5">
            <a:extLst>
              <a:ext uri="{FF2B5EF4-FFF2-40B4-BE49-F238E27FC236}">
                <a16:creationId xmlns:a16="http://schemas.microsoft.com/office/drawing/2014/main" id="{E14BB423-34D8-E6EA-94E5-6DB83D44DF53}"/>
              </a:ext>
            </a:extLst>
          </p:cNvPr>
          <p:cNvSpPr txBox="1">
            <a:spLocks/>
          </p:cNvSpPr>
          <p:nvPr/>
        </p:nvSpPr>
        <p:spPr>
          <a:xfrm>
            <a:off x="8501090" y="3429000"/>
            <a:ext cx="2514600" cy="1793237"/>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Vakuutus siitä, että se ei työllistä muuta henkilökuntaa ylimääräistä. Sitä yrittäjä pelkää ja silloin puhutaan rahallisesta asiasta.</a:t>
            </a:r>
          </a:p>
        </p:txBody>
      </p:sp>
      <p:sp>
        <p:nvSpPr>
          <p:cNvPr id="12" name="Sisällön paikkamerkki 5">
            <a:extLst>
              <a:ext uri="{FF2B5EF4-FFF2-40B4-BE49-F238E27FC236}">
                <a16:creationId xmlns:a16="http://schemas.microsoft.com/office/drawing/2014/main" id="{97EAF216-31D1-4382-8BD7-310C04D70689}"/>
              </a:ext>
            </a:extLst>
          </p:cNvPr>
          <p:cNvSpPr txBox="1">
            <a:spLocks/>
          </p:cNvSpPr>
          <p:nvPr/>
        </p:nvSpPr>
        <p:spPr>
          <a:xfrm>
            <a:off x="5341136" y="2598571"/>
            <a:ext cx="2562044" cy="2725565"/>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Jos jo (työssä) olevan työtahti hidastuu merkittävästi, eikä mukana oleva </a:t>
            </a:r>
            <a:r>
              <a:rPr lang="fi-FI" sz="1600" i="1" dirty="0" err="1"/>
              <a:t>täsmätyökykyinen</a:t>
            </a:r>
            <a:r>
              <a:rPr lang="fi-FI" sz="1600" i="1" dirty="0"/>
              <a:t> pysty sitä täyttämään. Se pitää kompensoida taloudellisesti yrittäjälle. Ei saa käydä niin, että toiminta laskee tulosta.</a:t>
            </a:r>
          </a:p>
        </p:txBody>
      </p:sp>
      <p:sp>
        <p:nvSpPr>
          <p:cNvPr id="14" name="Sisällön paikkamerkki 5">
            <a:extLst>
              <a:ext uri="{FF2B5EF4-FFF2-40B4-BE49-F238E27FC236}">
                <a16:creationId xmlns:a16="http://schemas.microsoft.com/office/drawing/2014/main" id="{7A5C1087-60EB-4621-BD33-90DBF2E1DFB8}"/>
              </a:ext>
            </a:extLst>
          </p:cNvPr>
          <p:cNvSpPr txBox="1">
            <a:spLocks/>
          </p:cNvSpPr>
          <p:nvPr/>
        </p:nvSpPr>
        <p:spPr>
          <a:xfrm>
            <a:off x="8501090" y="1454459"/>
            <a:ext cx="2514600" cy="1544142"/>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Taloudellisen kompensaation saaminen myös mahdollistaa meille useamman henkilön palkkaamisen</a:t>
            </a:r>
          </a:p>
        </p:txBody>
      </p:sp>
    </p:spTree>
    <p:extLst>
      <p:ext uri="{BB962C8B-B14F-4D97-AF65-F5344CB8AC3E}">
        <p14:creationId xmlns:p14="http://schemas.microsoft.com/office/powerpoint/2010/main" val="2970859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FF58D-11B6-DD18-7231-91F097A28D71}"/>
              </a:ext>
            </a:extLst>
          </p:cNvPr>
          <p:cNvSpPr>
            <a:spLocks noGrp="1"/>
          </p:cNvSpPr>
          <p:nvPr>
            <p:ph type="title"/>
          </p:nvPr>
        </p:nvSpPr>
        <p:spPr>
          <a:xfrm>
            <a:off x="838200" y="1010653"/>
            <a:ext cx="3878179" cy="1795610"/>
          </a:xfrm>
        </p:spPr>
        <p:txBody>
          <a:bodyPr>
            <a:normAutofit/>
          </a:bodyPr>
          <a:lstStyle/>
          <a:p>
            <a:r>
              <a:rPr lang="fi-FI" sz="6000" dirty="0"/>
              <a:t>Julkisuus ja hyvä mainos I</a:t>
            </a:r>
          </a:p>
        </p:txBody>
      </p:sp>
      <p:sp>
        <p:nvSpPr>
          <p:cNvPr id="3" name="Sisällön paikkamerkki 2">
            <a:extLst>
              <a:ext uri="{FF2B5EF4-FFF2-40B4-BE49-F238E27FC236}">
                <a16:creationId xmlns:a16="http://schemas.microsoft.com/office/drawing/2014/main" id="{05AF4590-B83A-647E-BF8D-41C50BF751D2}"/>
              </a:ext>
            </a:extLst>
          </p:cNvPr>
          <p:cNvSpPr>
            <a:spLocks noGrp="1"/>
          </p:cNvSpPr>
          <p:nvPr>
            <p:ph idx="1"/>
          </p:nvPr>
        </p:nvSpPr>
        <p:spPr>
          <a:xfrm>
            <a:off x="865047" y="2920664"/>
            <a:ext cx="3878179" cy="2081381"/>
          </a:xfrm>
        </p:spPr>
        <p:txBody>
          <a:bodyPr>
            <a:normAutofit/>
          </a:bodyPr>
          <a:lstStyle/>
          <a:p>
            <a:pPr marL="0" indent="0">
              <a:lnSpc>
                <a:spcPct val="120000"/>
              </a:lnSpc>
              <a:buNone/>
            </a:pPr>
            <a:r>
              <a:rPr lang="fi-FI" dirty="0"/>
              <a:t>Julkisuus on hyvä asia ja vaikuttaa tiedon leviämiseen, mutta harva haluaa ”</a:t>
            </a:r>
            <a:r>
              <a:rPr lang="fi-FI" dirty="0" err="1"/>
              <a:t>trossata</a:t>
            </a:r>
            <a:r>
              <a:rPr lang="fi-FI" dirty="0"/>
              <a:t>” toisen ihmisen kustannuksella</a:t>
            </a:r>
            <a:endParaRPr lang="fi-FI" sz="2400" dirty="0"/>
          </a:p>
          <a:p>
            <a:endParaRPr lang="fi-FI" dirty="0"/>
          </a:p>
        </p:txBody>
      </p:sp>
      <p:sp>
        <p:nvSpPr>
          <p:cNvPr id="12" name="Sisällön paikkamerkki 5">
            <a:extLst>
              <a:ext uri="{FF2B5EF4-FFF2-40B4-BE49-F238E27FC236}">
                <a16:creationId xmlns:a16="http://schemas.microsoft.com/office/drawing/2014/main" id="{97EAF216-31D1-4382-8BD7-310C04D70689}"/>
              </a:ext>
            </a:extLst>
          </p:cNvPr>
          <p:cNvSpPr txBox="1">
            <a:spLocks/>
          </p:cNvSpPr>
          <p:nvPr/>
        </p:nvSpPr>
        <p:spPr>
          <a:xfrm>
            <a:off x="5341136" y="1320102"/>
            <a:ext cx="2562044" cy="2972321"/>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Ainahan se on tietoa eteenpäin ja mallia, että näinkin voi tehdä. Sehän vain vie eteenpäin mahdollisuuksia muille ja vie eteenpäin sitäkin, että mekin ollaan täällä ja ollaan mukana yhteiskunnassa ja mukana tekemässä näitä asioita. </a:t>
            </a:r>
          </a:p>
        </p:txBody>
      </p:sp>
      <p:sp>
        <p:nvSpPr>
          <p:cNvPr id="13" name="Sisällön paikkamerkki 5">
            <a:extLst>
              <a:ext uri="{FF2B5EF4-FFF2-40B4-BE49-F238E27FC236}">
                <a16:creationId xmlns:a16="http://schemas.microsoft.com/office/drawing/2014/main" id="{CB8A1405-2A18-4279-8907-6B7B517799BC}"/>
              </a:ext>
            </a:extLst>
          </p:cNvPr>
          <p:cNvSpPr txBox="1">
            <a:spLocks/>
          </p:cNvSpPr>
          <p:nvPr/>
        </p:nvSpPr>
        <p:spPr>
          <a:xfrm>
            <a:off x="5388580" y="4667647"/>
            <a:ext cx="2514600" cy="870251"/>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Vois olla kiva laittaa logo tai merkintä firman nettisivuille.</a:t>
            </a:r>
          </a:p>
        </p:txBody>
      </p:sp>
      <p:sp>
        <p:nvSpPr>
          <p:cNvPr id="14" name="Sisällön paikkamerkki 5">
            <a:extLst>
              <a:ext uri="{FF2B5EF4-FFF2-40B4-BE49-F238E27FC236}">
                <a16:creationId xmlns:a16="http://schemas.microsoft.com/office/drawing/2014/main" id="{7A5C1087-60EB-4621-BD33-90DBF2E1DFB8}"/>
              </a:ext>
            </a:extLst>
          </p:cNvPr>
          <p:cNvSpPr txBox="1">
            <a:spLocks/>
          </p:cNvSpPr>
          <p:nvPr/>
        </p:nvSpPr>
        <p:spPr>
          <a:xfrm>
            <a:off x="8501090" y="1529438"/>
            <a:ext cx="2514600" cy="3495736"/>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err="1"/>
              <a:t>Mä</a:t>
            </a:r>
            <a:r>
              <a:rPr lang="fi-FI" sz="1600" i="1" dirty="0"/>
              <a:t> koen sen vähän kiusallisena. En lähtisi sillä retostelemaan, että me ollaan jotenkin parempia, kuin muut. Se on </a:t>
            </a:r>
            <a:r>
              <a:rPr lang="fi-FI" sz="1600" i="1" dirty="0" err="1"/>
              <a:t>työnteki-jällekin</a:t>
            </a:r>
            <a:r>
              <a:rPr lang="fi-FI" sz="1600" i="1" dirty="0"/>
              <a:t> mukavampi olla täällä tasavertaisena kuin, että </a:t>
            </a:r>
            <a:r>
              <a:rPr lang="fi-FI" sz="1600" i="1" dirty="0" err="1"/>
              <a:t>sä</a:t>
            </a:r>
            <a:r>
              <a:rPr lang="fi-FI" sz="1600" i="1" dirty="0"/>
              <a:t> </a:t>
            </a:r>
            <a:r>
              <a:rPr lang="fi-FI" sz="1600" i="1" dirty="0" err="1"/>
              <a:t>oot</a:t>
            </a:r>
            <a:r>
              <a:rPr lang="fi-FI" sz="1600" i="1" dirty="0"/>
              <a:t> nyt </a:t>
            </a:r>
            <a:r>
              <a:rPr lang="fi-FI" sz="1600" i="1" dirty="0" err="1"/>
              <a:t>täsmätyöky</a:t>
            </a:r>
            <a:r>
              <a:rPr lang="fi-FI" sz="1600" i="1" dirty="0"/>
              <a:t>-kyinen ja siltikin </a:t>
            </a:r>
            <a:r>
              <a:rPr lang="fi-FI" sz="1600" i="1" dirty="0" err="1"/>
              <a:t>sä</a:t>
            </a:r>
            <a:r>
              <a:rPr lang="fi-FI" sz="1600" i="1" dirty="0"/>
              <a:t> </a:t>
            </a:r>
            <a:r>
              <a:rPr lang="fi-FI" sz="1600" i="1" dirty="0" err="1"/>
              <a:t>oot</a:t>
            </a:r>
            <a:r>
              <a:rPr lang="fi-FI" sz="1600" i="1" dirty="0"/>
              <a:t> täällä </a:t>
            </a:r>
            <a:r>
              <a:rPr lang="fi-FI" sz="1600" i="1" dirty="0" err="1"/>
              <a:t>töis</a:t>
            </a:r>
            <a:r>
              <a:rPr lang="fi-FI" sz="1600" i="1" dirty="0"/>
              <a:t>. Me ollaan hyviä ihmisiä! </a:t>
            </a:r>
            <a:r>
              <a:rPr lang="fi-FI" sz="1600" i="1" dirty="0" err="1"/>
              <a:t>Mä</a:t>
            </a:r>
            <a:r>
              <a:rPr lang="fi-FI" sz="1600" i="1" dirty="0"/>
              <a:t> en sillä lailla halua korostaa sitä.</a:t>
            </a:r>
          </a:p>
        </p:txBody>
      </p:sp>
    </p:spTree>
    <p:extLst>
      <p:ext uri="{BB962C8B-B14F-4D97-AF65-F5344CB8AC3E}">
        <p14:creationId xmlns:p14="http://schemas.microsoft.com/office/powerpoint/2010/main" val="948708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FF58D-11B6-DD18-7231-91F097A28D71}"/>
              </a:ext>
            </a:extLst>
          </p:cNvPr>
          <p:cNvSpPr>
            <a:spLocks noGrp="1"/>
          </p:cNvSpPr>
          <p:nvPr>
            <p:ph type="title"/>
          </p:nvPr>
        </p:nvSpPr>
        <p:spPr>
          <a:xfrm>
            <a:off x="838200" y="1010653"/>
            <a:ext cx="3878179" cy="1795610"/>
          </a:xfrm>
        </p:spPr>
        <p:txBody>
          <a:bodyPr>
            <a:normAutofit/>
          </a:bodyPr>
          <a:lstStyle/>
          <a:p>
            <a:r>
              <a:rPr lang="fi-FI" sz="6000" dirty="0"/>
              <a:t>Julkisuus ja hyvä mainos II</a:t>
            </a:r>
          </a:p>
        </p:txBody>
      </p:sp>
      <p:sp>
        <p:nvSpPr>
          <p:cNvPr id="3" name="Sisällön paikkamerkki 2">
            <a:extLst>
              <a:ext uri="{FF2B5EF4-FFF2-40B4-BE49-F238E27FC236}">
                <a16:creationId xmlns:a16="http://schemas.microsoft.com/office/drawing/2014/main" id="{05AF4590-B83A-647E-BF8D-41C50BF751D2}"/>
              </a:ext>
            </a:extLst>
          </p:cNvPr>
          <p:cNvSpPr>
            <a:spLocks noGrp="1"/>
          </p:cNvSpPr>
          <p:nvPr>
            <p:ph idx="1"/>
          </p:nvPr>
        </p:nvSpPr>
        <p:spPr>
          <a:xfrm>
            <a:off x="865047" y="2920664"/>
            <a:ext cx="3878179" cy="2081381"/>
          </a:xfrm>
        </p:spPr>
        <p:txBody>
          <a:bodyPr>
            <a:normAutofit/>
          </a:bodyPr>
          <a:lstStyle/>
          <a:p>
            <a:pPr marL="0" indent="0">
              <a:lnSpc>
                <a:spcPct val="120000"/>
              </a:lnSpc>
              <a:buNone/>
            </a:pPr>
            <a:r>
              <a:rPr lang="fi-FI" dirty="0"/>
              <a:t>Julkisuus toimii myös työnhakijoihin päin</a:t>
            </a:r>
            <a:endParaRPr lang="fi-FI" sz="2400" dirty="0"/>
          </a:p>
          <a:p>
            <a:endParaRPr lang="fi-FI" dirty="0"/>
          </a:p>
        </p:txBody>
      </p:sp>
      <p:sp>
        <p:nvSpPr>
          <p:cNvPr id="16" name="Sisällön paikkamerkki 5">
            <a:extLst>
              <a:ext uri="{FF2B5EF4-FFF2-40B4-BE49-F238E27FC236}">
                <a16:creationId xmlns:a16="http://schemas.microsoft.com/office/drawing/2014/main" id="{36009127-C959-9F7B-D324-AABD7DC6B928}"/>
              </a:ext>
            </a:extLst>
          </p:cNvPr>
          <p:cNvSpPr>
            <a:spLocks noGrp="1"/>
          </p:cNvSpPr>
          <p:nvPr>
            <p:ph idx="14"/>
          </p:nvPr>
        </p:nvSpPr>
        <p:spPr>
          <a:xfrm>
            <a:off x="5327712" y="2142014"/>
            <a:ext cx="2562044" cy="2351686"/>
          </a:xfrm>
          <a:ln>
            <a:solidFill>
              <a:srgbClr val="208736"/>
            </a:solidFill>
          </a:ln>
        </p:spPr>
        <p:txBody>
          <a:bodyPr anchor="ctr"/>
          <a:lstStyle/>
          <a:p>
            <a:pPr marL="0" indent="0" algn="ctr">
              <a:lnSpc>
                <a:spcPct val="120000"/>
              </a:lnSpc>
              <a:buFont typeface="Arial" panose="020B0604020202020204" pitchFamily="34" charset="0"/>
              <a:buNone/>
            </a:pPr>
            <a:r>
              <a:rPr lang="fi-FI" sz="1600" i="1" dirty="0"/>
              <a:t>Se julkisuus myös hyödyntää </a:t>
            </a:r>
            <a:r>
              <a:rPr lang="fi-FI" sz="1600" i="1" dirty="0" err="1"/>
              <a:t>täsmätyöky</a:t>
            </a:r>
            <a:r>
              <a:rPr lang="fi-FI" sz="1600" i="1" dirty="0"/>
              <a:t>-kyisiä, että he tietää, että he voi hakea XXX töihin. Ei se ole vaan työnantajan imagolle hyvä. Se toimii molemmin puolin. </a:t>
            </a:r>
          </a:p>
        </p:txBody>
      </p:sp>
      <p:sp>
        <p:nvSpPr>
          <p:cNvPr id="13" name="Sisällön paikkamerkki 5">
            <a:extLst>
              <a:ext uri="{FF2B5EF4-FFF2-40B4-BE49-F238E27FC236}">
                <a16:creationId xmlns:a16="http://schemas.microsoft.com/office/drawing/2014/main" id="{CB8A1405-2A18-4279-8907-6B7B517799BC}"/>
              </a:ext>
            </a:extLst>
          </p:cNvPr>
          <p:cNvSpPr txBox="1">
            <a:spLocks/>
          </p:cNvSpPr>
          <p:nvPr/>
        </p:nvSpPr>
        <p:spPr>
          <a:xfrm>
            <a:off x="8501090" y="3818927"/>
            <a:ext cx="2514600" cy="1475123"/>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Toisaalta tarvitaan niitä kokemuksia julkisuuteen, että löytyy se oikea kertomus kaikille.</a:t>
            </a:r>
          </a:p>
        </p:txBody>
      </p:sp>
      <p:sp>
        <p:nvSpPr>
          <p:cNvPr id="14" name="Sisällön paikkamerkki 5">
            <a:extLst>
              <a:ext uri="{FF2B5EF4-FFF2-40B4-BE49-F238E27FC236}">
                <a16:creationId xmlns:a16="http://schemas.microsoft.com/office/drawing/2014/main" id="{7A5C1087-60EB-4621-BD33-90DBF2E1DFB8}"/>
              </a:ext>
            </a:extLst>
          </p:cNvPr>
          <p:cNvSpPr txBox="1">
            <a:spLocks/>
          </p:cNvSpPr>
          <p:nvPr/>
        </p:nvSpPr>
        <p:spPr>
          <a:xfrm>
            <a:off x="8501089" y="1652237"/>
            <a:ext cx="2514600" cy="1929690"/>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Varmasti, kun hakee ihmisiä töihin, on etu se, että pystyy jotenkin todentamaan sen, että emme ole rajoitteisia sen suhteen.</a:t>
            </a:r>
          </a:p>
        </p:txBody>
      </p:sp>
    </p:spTree>
    <p:extLst>
      <p:ext uri="{BB962C8B-B14F-4D97-AF65-F5344CB8AC3E}">
        <p14:creationId xmlns:p14="http://schemas.microsoft.com/office/powerpoint/2010/main" val="2834172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FF58D-11B6-DD18-7231-91F097A28D71}"/>
              </a:ext>
            </a:extLst>
          </p:cNvPr>
          <p:cNvSpPr>
            <a:spLocks noGrp="1"/>
          </p:cNvSpPr>
          <p:nvPr>
            <p:ph type="title"/>
          </p:nvPr>
        </p:nvSpPr>
        <p:spPr>
          <a:xfrm>
            <a:off x="838200" y="1010653"/>
            <a:ext cx="3878179" cy="2243350"/>
          </a:xfrm>
        </p:spPr>
        <p:txBody>
          <a:bodyPr>
            <a:normAutofit fontScale="90000"/>
          </a:bodyPr>
          <a:lstStyle/>
          <a:p>
            <a:r>
              <a:rPr lang="fi-FI" sz="6000" dirty="0"/>
              <a:t>Sopivan työntekijän löytyminen</a:t>
            </a:r>
          </a:p>
        </p:txBody>
      </p:sp>
      <p:sp>
        <p:nvSpPr>
          <p:cNvPr id="3" name="Sisällön paikkamerkki 2">
            <a:extLst>
              <a:ext uri="{FF2B5EF4-FFF2-40B4-BE49-F238E27FC236}">
                <a16:creationId xmlns:a16="http://schemas.microsoft.com/office/drawing/2014/main" id="{05AF4590-B83A-647E-BF8D-41C50BF751D2}"/>
              </a:ext>
            </a:extLst>
          </p:cNvPr>
          <p:cNvSpPr>
            <a:spLocks noGrp="1"/>
          </p:cNvSpPr>
          <p:nvPr>
            <p:ph idx="1"/>
          </p:nvPr>
        </p:nvSpPr>
        <p:spPr>
          <a:xfrm>
            <a:off x="838199" y="3488224"/>
            <a:ext cx="3878179" cy="1165758"/>
          </a:xfrm>
        </p:spPr>
        <p:txBody>
          <a:bodyPr>
            <a:normAutofit/>
          </a:bodyPr>
          <a:lstStyle/>
          <a:p>
            <a:pPr marL="0" indent="0">
              <a:buNone/>
            </a:pPr>
            <a:r>
              <a:rPr lang="fi-FI" dirty="0"/>
              <a:t>Moni piti tärkeimpänä löytää</a:t>
            </a:r>
          </a:p>
          <a:p>
            <a:pPr marL="0" indent="0">
              <a:buNone/>
            </a:pPr>
            <a:r>
              <a:rPr lang="fi-FI" dirty="0"/>
              <a:t>hyvä ja sopiva työntekijä.</a:t>
            </a:r>
          </a:p>
        </p:txBody>
      </p:sp>
      <p:sp>
        <p:nvSpPr>
          <p:cNvPr id="12" name="Sisällön paikkamerkki 5">
            <a:extLst>
              <a:ext uri="{FF2B5EF4-FFF2-40B4-BE49-F238E27FC236}">
                <a16:creationId xmlns:a16="http://schemas.microsoft.com/office/drawing/2014/main" id="{97EAF216-31D1-4382-8BD7-310C04D70689}"/>
              </a:ext>
            </a:extLst>
          </p:cNvPr>
          <p:cNvSpPr txBox="1">
            <a:spLocks/>
          </p:cNvSpPr>
          <p:nvPr/>
        </p:nvSpPr>
        <p:spPr>
          <a:xfrm>
            <a:off x="5341133" y="1993509"/>
            <a:ext cx="2562044" cy="1246616"/>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Yrittäjälle riittävä motivaatio on se, että yrittäjä </a:t>
            </a:r>
            <a:r>
              <a:rPr lang="fi-FI" sz="1600" i="1" dirty="0" err="1"/>
              <a:t>tarvii</a:t>
            </a:r>
            <a:r>
              <a:rPr lang="fi-FI" sz="1600" i="1" dirty="0"/>
              <a:t> työntekijää ja saa siihen sopivan työntekijän.</a:t>
            </a:r>
          </a:p>
        </p:txBody>
      </p:sp>
      <p:sp>
        <p:nvSpPr>
          <p:cNvPr id="14" name="Sisällön paikkamerkki 5">
            <a:extLst>
              <a:ext uri="{FF2B5EF4-FFF2-40B4-BE49-F238E27FC236}">
                <a16:creationId xmlns:a16="http://schemas.microsoft.com/office/drawing/2014/main" id="{7A5C1087-60EB-4621-BD33-90DBF2E1DFB8}"/>
              </a:ext>
            </a:extLst>
          </p:cNvPr>
          <p:cNvSpPr txBox="1">
            <a:spLocks/>
          </p:cNvSpPr>
          <p:nvPr/>
        </p:nvSpPr>
        <p:spPr>
          <a:xfrm>
            <a:off x="8527931" y="2371765"/>
            <a:ext cx="2514600" cy="2232917"/>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Työvoima vähenee vähenemistään ja ikäluokat eläköityy. Hyvän työvoiman saaminen on lähtökohtaisesti tärkeintä. Kiinni pidetään, jos hyväksi havaitaan!</a:t>
            </a:r>
          </a:p>
        </p:txBody>
      </p:sp>
      <p:sp>
        <p:nvSpPr>
          <p:cNvPr id="8" name="Sisällön paikkamerkki 5">
            <a:extLst>
              <a:ext uri="{FF2B5EF4-FFF2-40B4-BE49-F238E27FC236}">
                <a16:creationId xmlns:a16="http://schemas.microsoft.com/office/drawing/2014/main" id="{8DC58FDF-A9FB-4A1E-BC81-FBBA796BEB07}"/>
              </a:ext>
            </a:extLst>
          </p:cNvPr>
          <p:cNvSpPr txBox="1">
            <a:spLocks/>
          </p:cNvSpPr>
          <p:nvPr/>
        </p:nvSpPr>
        <p:spPr>
          <a:xfrm>
            <a:off x="5341133" y="3389703"/>
            <a:ext cx="2562044" cy="1879016"/>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Eikä joka työnkuvaan pysty palkkaamaan </a:t>
            </a:r>
            <a:r>
              <a:rPr lang="fi-FI" sz="1600" i="1" dirty="0" err="1"/>
              <a:t>täsmätyöky</a:t>
            </a:r>
            <a:r>
              <a:rPr lang="fi-FI" sz="1600" i="1" dirty="0"/>
              <a:t>-kyistä. Se ei vaan ole mahdollista. Niin hyvä, kuin ajatus onkin, että jokainen pystyy kaikkiin töihin. </a:t>
            </a:r>
          </a:p>
        </p:txBody>
      </p:sp>
    </p:spTree>
    <p:extLst>
      <p:ext uri="{BB962C8B-B14F-4D97-AF65-F5344CB8AC3E}">
        <p14:creationId xmlns:p14="http://schemas.microsoft.com/office/powerpoint/2010/main" val="338177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9C7CE-C2B3-2289-5632-5E318DD25075}"/>
              </a:ext>
            </a:extLst>
          </p:cNvPr>
          <p:cNvSpPr>
            <a:spLocks noGrp="1"/>
          </p:cNvSpPr>
          <p:nvPr>
            <p:ph type="title"/>
          </p:nvPr>
        </p:nvSpPr>
        <p:spPr/>
        <p:txBody>
          <a:bodyPr>
            <a:normAutofit/>
          </a:bodyPr>
          <a:lstStyle/>
          <a:p>
            <a:r>
              <a:rPr lang="fi-FI" sz="5400" dirty="0"/>
              <a:t>toiminta-vuodet</a:t>
            </a:r>
            <a:endParaRPr lang="fi-FI" dirty="0"/>
          </a:p>
        </p:txBody>
      </p:sp>
      <p:sp>
        <p:nvSpPr>
          <p:cNvPr id="10" name="Sisällön paikkamerkki 3">
            <a:extLst>
              <a:ext uri="{FF2B5EF4-FFF2-40B4-BE49-F238E27FC236}">
                <a16:creationId xmlns:a16="http://schemas.microsoft.com/office/drawing/2014/main" id="{4A215601-074E-A1EF-ACE2-1C332737F8C7}"/>
              </a:ext>
            </a:extLst>
          </p:cNvPr>
          <p:cNvSpPr txBox="1">
            <a:spLocks/>
          </p:cNvSpPr>
          <p:nvPr/>
        </p:nvSpPr>
        <p:spPr>
          <a:xfrm>
            <a:off x="552484" y="2839476"/>
            <a:ext cx="3381842" cy="25545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FI" dirty="0">
                <a:solidFill>
                  <a:srgbClr val="14331C"/>
                </a:solidFill>
              </a:rPr>
              <a:t>Toiminta käynnistetty</a:t>
            </a:r>
            <a:br>
              <a:rPr lang="fi-FI" dirty="0">
                <a:solidFill>
                  <a:srgbClr val="14331C"/>
                </a:solidFill>
              </a:rPr>
            </a:br>
            <a:r>
              <a:rPr lang="fi-FI" dirty="0">
                <a:solidFill>
                  <a:srgbClr val="14331C"/>
                </a:solidFill>
              </a:rPr>
              <a:t>1928-2017 (7v-96v)</a:t>
            </a:r>
          </a:p>
          <a:p>
            <a:pPr>
              <a:lnSpc>
                <a:spcPct val="100000"/>
              </a:lnSpc>
            </a:pPr>
            <a:endParaRPr lang="fi-FI" dirty="0">
              <a:solidFill>
                <a:srgbClr val="14331C"/>
              </a:solidFill>
            </a:endParaRPr>
          </a:p>
          <a:p>
            <a:pPr>
              <a:lnSpc>
                <a:spcPct val="100000"/>
              </a:lnSpc>
            </a:pPr>
            <a:r>
              <a:rPr lang="fi-FI" dirty="0">
                <a:solidFill>
                  <a:srgbClr val="14331C"/>
                </a:solidFill>
              </a:rPr>
              <a:t>Keskiarvo työnantajien (n=10) toimintavuosista oli vuoteen 2024 mennessä 27,8 v.</a:t>
            </a:r>
          </a:p>
        </p:txBody>
      </p:sp>
      <p:sp>
        <p:nvSpPr>
          <p:cNvPr id="5" name="Sisällön paikkamerkki 4">
            <a:extLst>
              <a:ext uri="{FF2B5EF4-FFF2-40B4-BE49-F238E27FC236}">
                <a16:creationId xmlns:a16="http://schemas.microsoft.com/office/drawing/2014/main" id="{607A5738-D212-377F-9E70-948E35A6BE8F}"/>
              </a:ext>
            </a:extLst>
          </p:cNvPr>
          <p:cNvSpPr>
            <a:spLocks noGrp="1"/>
          </p:cNvSpPr>
          <p:nvPr>
            <p:ph idx="1"/>
          </p:nvPr>
        </p:nvSpPr>
        <p:spPr>
          <a:xfrm>
            <a:off x="5215390" y="1458128"/>
            <a:ext cx="2871777" cy="3429184"/>
          </a:xfrm>
        </p:spPr>
        <p:txBody>
          <a:bodyPr>
            <a:normAutofit/>
          </a:bodyPr>
          <a:lstStyle/>
          <a:p>
            <a:pPr marL="0" indent="0">
              <a:buNone/>
            </a:pPr>
            <a:r>
              <a:rPr lang="fi-FI" sz="1600" dirty="0">
                <a:latin typeface="Jost" pitchFamily="2" charset="0"/>
                <a:ea typeface="Jost" pitchFamily="2" charset="0"/>
              </a:rPr>
              <a:t>Työnantaja työllistää…</a:t>
            </a:r>
          </a:p>
          <a:p>
            <a:pPr marL="0" indent="0">
              <a:buNone/>
            </a:pPr>
            <a:endParaRPr lang="fi-FI" sz="1600" dirty="0"/>
          </a:p>
          <a:p>
            <a:pPr marL="0" indent="0">
              <a:buNone/>
            </a:pPr>
            <a:r>
              <a:rPr lang="fi-FI" sz="1600" dirty="0"/>
              <a:t>vähimmillään…</a:t>
            </a:r>
            <a:br>
              <a:rPr lang="fi-FI" sz="1600" dirty="0"/>
            </a:br>
            <a:r>
              <a:rPr lang="fi-FI" sz="1600" dirty="0"/>
              <a:t>yrittäjä + yksi henkilö + yksi alihankkija</a:t>
            </a:r>
          </a:p>
          <a:p>
            <a:pPr marL="0" indent="0">
              <a:buNone/>
            </a:pPr>
            <a:endParaRPr lang="fi-FI" sz="1600" dirty="0"/>
          </a:p>
          <a:p>
            <a:pPr marL="0" indent="0">
              <a:buNone/>
            </a:pPr>
            <a:r>
              <a:rPr lang="fi-FI" sz="1600" dirty="0"/>
              <a:t>enimmillään…</a:t>
            </a:r>
            <a:br>
              <a:rPr lang="fi-FI" sz="1600" dirty="0"/>
            </a:br>
            <a:r>
              <a:rPr lang="fi-FI" sz="1600" dirty="0"/>
              <a:t>140-180 työntekijää.</a:t>
            </a:r>
          </a:p>
          <a:p>
            <a:pPr marL="0" indent="0">
              <a:buNone/>
            </a:pPr>
            <a:endParaRPr lang="fi-FI" sz="1500" dirty="0"/>
          </a:p>
          <a:p>
            <a:pPr marL="0" indent="0">
              <a:buNone/>
            </a:pPr>
            <a:r>
              <a:rPr lang="fi-FI" sz="1500" dirty="0"/>
              <a:t>Keskiarvoisesti (n=10)…</a:t>
            </a:r>
            <a:br>
              <a:rPr lang="fi-FI" sz="1500" dirty="0"/>
            </a:br>
            <a:r>
              <a:rPr lang="fi-FI" sz="1500" dirty="0"/>
              <a:t>1,5 yrittäjää + 31 työntekijää</a:t>
            </a:r>
          </a:p>
        </p:txBody>
      </p:sp>
      <p:pic>
        <p:nvPicPr>
          <p:cNvPr id="7" name="Kuvan paikkamerkki 6">
            <a:extLst>
              <a:ext uri="{FF2B5EF4-FFF2-40B4-BE49-F238E27FC236}">
                <a16:creationId xmlns:a16="http://schemas.microsoft.com/office/drawing/2014/main" id="{21C83BEC-15DD-BD52-A5E3-D6A49423577F}"/>
              </a:ext>
            </a:extLst>
          </p:cNvPr>
          <p:cNvPicPr>
            <a:picLocks noGrp="1" noChangeAspect="1"/>
          </p:cNvPicPr>
          <p:nvPr>
            <p:ph type="pic" sz="quarter" idx="13"/>
          </p:nvPr>
        </p:nvPicPr>
        <p:blipFill rotWithShape="1">
          <a:blip r:embed="rId2"/>
          <a:srcRect l="61895" t="2483" r="7357" b="-2483"/>
          <a:stretch/>
        </p:blipFill>
        <p:spPr>
          <a:xfrm>
            <a:off x="9027696" y="-1"/>
            <a:ext cx="3164304" cy="7037727"/>
          </a:xfrm>
        </p:spPr>
      </p:pic>
    </p:spTree>
    <p:extLst>
      <p:ext uri="{BB962C8B-B14F-4D97-AF65-F5344CB8AC3E}">
        <p14:creationId xmlns:p14="http://schemas.microsoft.com/office/powerpoint/2010/main" val="1497428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FF58D-11B6-DD18-7231-91F097A28D71}"/>
              </a:ext>
            </a:extLst>
          </p:cNvPr>
          <p:cNvSpPr>
            <a:spLocks noGrp="1"/>
          </p:cNvSpPr>
          <p:nvPr>
            <p:ph type="title"/>
          </p:nvPr>
        </p:nvSpPr>
        <p:spPr>
          <a:xfrm>
            <a:off x="838200" y="1010653"/>
            <a:ext cx="3878179" cy="2243350"/>
          </a:xfrm>
        </p:spPr>
        <p:txBody>
          <a:bodyPr>
            <a:normAutofit/>
          </a:bodyPr>
          <a:lstStyle/>
          <a:p>
            <a:r>
              <a:rPr lang="fi-FI" sz="6000" dirty="0"/>
              <a:t>Muut</a:t>
            </a:r>
          </a:p>
        </p:txBody>
      </p:sp>
      <p:sp>
        <p:nvSpPr>
          <p:cNvPr id="3" name="Sisällön paikkamerkki 2">
            <a:extLst>
              <a:ext uri="{FF2B5EF4-FFF2-40B4-BE49-F238E27FC236}">
                <a16:creationId xmlns:a16="http://schemas.microsoft.com/office/drawing/2014/main" id="{05AF4590-B83A-647E-BF8D-41C50BF751D2}"/>
              </a:ext>
            </a:extLst>
          </p:cNvPr>
          <p:cNvSpPr>
            <a:spLocks noGrp="1"/>
          </p:cNvSpPr>
          <p:nvPr>
            <p:ph idx="1"/>
          </p:nvPr>
        </p:nvSpPr>
        <p:spPr>
          <a:xfrm>
            <a:off x="838199" y="2081939"/>
            <a:ext cx="3878179" cy="3495736"/>
          </a:xfrm>
        </p:spPr>
        <p:txBody>
          <a:bodyPr>
            <a:normAutofit/>
          </a:bodyPr>
          <a:lstStyle/>
          <a:p>
            <a:pPr marL="0" indent="0">
              <a:lnSpc>
                <a:spcPct val="120000"/>
              </a:lnSpc>
              <a:buNone/>
            </a:pPr>
            <a:r>
              <a:rPr lang="fi-FI" dirty="0"/>
              <a:t>Kasvutarinat</a:t>
            </a:r>
          </a:p>
          <a:p>
            <a:pPr marL="0" indent="0">
              <a:lnSpc>
                <a:spcPct val="120000"/>
              </a:lnSpc>
              <a:buNone/>
            </a:pPr>
            <a:r>
              <a:rPr lang="fi-FI" dirty="0"/>
              <a:t>Vastuullisuus </a:t>
            </a:r>
          </a:p>
          <a:p>
            <a:pPr marL="0" indent="0">
              <a:lnSpc>
                <a:spcPct val="120000"/>
              </a:lnSpc>
              <a:buNone/>
            </a:pPr>
            <a:r>
              <a:rPr lang="fi-FI" dirty="0"/>
              <a:t>Kysyntä ja tarjonta</a:t>
            </a:r>
          </a:p>
          <a:p>
            <a:pPr marL="0" indent="0">
              <a:lnSpc>
                <a:spcPct val="120000"/>
              </a:lnSpc>
              <a:buNone/>
            </a:pPr>
            <a:r>
              <a:rPr lang="fi-FI" dirty="0"/>
              <a:t>Helppous</a:t>
            </a:r>
          </a:p>
          <a:p>
            <a:pPr marL="0" indent="0">
              <a:lnSpc>
                <a:spcPct val="120000"/>
              </a:lnSpc>
              <a:buNone/>
            </a:pPr>
            <a:r>
              <a:rPr lang="fi-FI" dirty="0"/>
              <a:t>Toisten kokemukset.</a:t>
            </a:r>
          </a:p>
          <a:p>
            <a:pPr marL="0" indent="0">
              <a:lnSpc>
                <a:spcPct val="120000"/>
              </a:lnSpc>
              <a:buNone/>
            </a:pPr>
            <a:endParaRPr lang="fi-FI" dirty="0"/>
          </a:p>
        </p:txBody>
      </p:sp>
      <p:sp>
        <p:nvSpPr>
          <p:cNvPr id="16" name="Sisällön paikkamerkki 5">
            <a:extLst>
              <a:ext uri="{FF2B5EF4-FFF2-40B4-BE49-F238E27FC236}">
                <a16:creationId xmlns:a16="http://schemas.microsoft.com/office/drawing/2014/main" id="{36009127-C959-9F7B-D324-AABD7DC6B928}"/>
              </a:ext>
            </a:extLst>
          </p:cNvPr>
          <p:cNvSpPr>
            <a:spLocks noGrp="1"/>
          </p:cNvSpPr>
          <p:nvPr>
            <p:ph idx="14"/>
          </p:nvPr>
        </p:nvSpPr>
        <p:spPr>
          <a:xfrm>
            <a:off x="5341136" y="4830030"/>
            <a:ext cx="2562044" cy="870251"/>
          </a:xfrm>
          <a:ln>
            <a:solidFill>
              <a:srgbClr val="208736"/>
            </a:solidFill>
          </a:ln>
        </p:spPr>
        <p:txBody>
          <a:bodyPr anchor="ctr"/>
          <a:lstStyle/>
          <a:p>
            <a:pPr marL="0" indent="0" algn="ctr">
              <a:lnSpc>
                <a:spcPct val="120000"/>
              </a:lnSpc>
              <a:buFont typeface="Arial" panose="020B0604020202020204" pitchFamily="34" charset="0"/>
              <a:buNone/>
            </a:pPr>
            <a:r>
              <a:rPr lang="fi-FI" sz="1600" i="1" dirty="0"/>
              <a:t>Että se on hyvin simppeli toteuttaa. Se vois olla se yks asia.</a:t>
            </a:r>
          </a:p>
        </p:txBody>
      </p:sp>
      <p:sp>
        <p:nvSpPr>
          <p:cNvPr id="12" name="Sisällön paikkamerkki 5">
            <a:extLst>
              <a:ext uri="{FF2B5EF4-FFF2-40B4-BE49-F238E27FC236}">
                <a16:creationId xmlns:a16="http://schemas.microsoft.com/office/drawing/2014/main" id="{97EAF216-31D1-4382-8BD7-310C04D70689}"/>
              </a:ext>
            </a:extLst>
          </p:cNvPr>
          <p:cNvSpPr txBox="1">
            <a:spLocks/>
          </p:cNvSpPr>
          <p:nvPr/>
        </p:nvSpPr>
        <p:spPr>
          <a:xfrm>
            <a:off x="5341136" y="1196082"/>
            <a:ext cx="2562044" cy="3495736"/>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Ehkä vielä enemmän motivoi se, kun on nähnyt niitä positiivisia </a:t>
            </a:r>
            <a:r>
              <a:rPr lang="fi-FI" sz="1600" i="1" dirty="0" err="1"/>
              <a:t>kasvutari</a:t>
            </a:r>
            <a:r>
              <a:rPr lang="fi-FI" sz="1600" i="1" dirty="0"/>
              <a:t>-noita. Kun on nähnyt niitä ihmisiä, ketkä on tullut ensimmäiseen </a:t>
            </a:r>
            <a:r>
              <a:rPr lang="fi-FI" sz="1600" i="1" dirty="0" err="1"/>
              <a:t>työhaastat-teluun</a:t>
            </a:r>
            <a:r>
              <a:rPr lang="fi-FI" sz="1600" i="1" dirty="0"/>
              <a:t>, eikä </a:t>
            </a:r>
            <a:r>
              <a:rPr lang="fi-FI" sz="1600" i="1" dirty="0" err="1"/>
              <a:t>oo</a:t>
            </a:r>
            <a:r>
              <a:rPr lang="fi-FI" sz="1600" i="1" dirty="0"/>
              <a:t> uskaltanut katsoa silmiin tai juurikaan puhua. Sitten ne samat henkilöt on meillä kassalla. </a:t>
            </a:r>
            <a:r>
              <a:rPr lang="fi-FI" sz="1600" i="1" dirty="0" err="1"/>
              <a:t>Mun</a:t>
            </a:r>
            <a:r>
              <a:rPr lang="fi-FI" sz="1600" i="1" dirty="0"/>
              <a:t> mielestä se on </a:t>
            </a:r>
            <a:r>
              <a:rPr lang="fi-FI" sz="1600" i="1" dirty="0" err="1"/>
              <a:t>sellasta</a:t>
            </a:r>
            <a:r>
              <a:rPr lang="fi-FI" sz="1600" i="1" dirty="0"/>
              <a:t> mitä haluaa edistää.</a:t>
            </a:r>
          </a:p>
        </p:txBody>
      </p:sp>
      <p:sp>
        <p:nvSpPr>
          <p:cNvPr id="13" name="Sisällön paikkamerkki 5">
            <a:extLst>
              <a:ext uri="{FF2B5EF4-FFF2-40B4-BE49-F238E27FC236}">
                <a16:creationId xmlns:a16="http://schemas.microsoft.com/office/drawing/2014/main" id="{CB8A1405-2A18-4279-8907-6B7B517799BC}"/>
              </a:ext>
            </a:extLst>
          </p:cNvPr>
          <p:cNvSpPr txBox="1">
            <a:spLocks/>
          </p:cNvSpPr>
          <p:nvPr/>
        </p:nvSpPr>
        <p:spPr>
          <a:xfrm>
            <a:off x="8501090" y="3998135"/>
            <a:ext cx="2514600" cy="1702146"/>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Yks on varmaan puhtaasti se, että on paljon </a:t>
            </a:r>
            <a:r>
              <a:rPr lang="fi-FI" sz="1600" i="1" dirty="0" err="1"/>
              <a:t>sellasia</a:t>
            </a:r>
            <a:r>
              <a:rPr lang="fi-FI" sz="1600" i="1" dirty="0"/>
              <a:t> hommia, että ei välttämättä ole täyttä päivää tai vuotta tarjota jollekin. Kysyntä ja tarjonta voisi kohdata.</a:t>
            </a:r>
          </a:p>
        </p:txBody>
      </p:sp>
      <p:sp>
        <p:nvSpPr>
          <p:cNvPr id="14" name="Sisällön paikkamerkki 5">
            <a:extLst>
              <a:ext uri="{FF2B5EF4-FFF2-40B4-BE49-F238E27FC236}">
                <a16:creationId xmlns:a16="http://schemas.microsoft.com/office/drawing/2014/main" id="{7A5C1087-60EB-4621-BD33-90DBF2E1DFB8}"/>
              </a:ext>
            </a:extLst>
          </p:cNvPr>
          <p:cNvSpPr txBox="1">
            <a:spLocks/>
          </p:cNvSpPr>
          <p:nvPr/>
        </p:nvSpPr>
        <p:spPr>
          <a:xfrm>
            <a:off x="8501090" y="1196084"/>
            <a:ext cx="2514600" cy="1465135"/>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Vastuullisen näkemyksen kautta mentynä, on se ihan vastuullista ja meidän arvojen mukaista, että on erilaisia henkilöitä.</a:t>
            </a:r>
          </a:p>
        </p:txBody>
      </p:sp>
      <p:sp>
        <p:nvSpPr>
          <p:cNvPr id="8" name="Sisällön paikkamerkki 5">
            <a:extLst>
              <a:ext uri="{FF2B5EF4-FFF2-40B4-BE49-F238E27FC236}">
                <a16:creationId xmlns:a16="http://schemas.microsoft.com/office/drawing/2014/main" id="{73C06AF6-6B94-4096-84D3-1185E675C750}"/>
              </a:ext>
            </a:extLst>
          </p:cNvPr>
          <p:cNvSpPr txBox="1">
            <a:spLocks/>
          </p:cNvSpPr>
          <p:nvPr/>
        </p:nvSpPr>
        <p:spPr>
          <a:xfrm>
            <a:off x="8501090" y="2755812"/>
            <a:ext cx="2514600" cy="1147730"/>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Kun sinulle kerrotaan millaisia kokemuksia on kollegoilla ollut. Se on iso motivaattori.</a:t>
            </a:r>
          </a:p>
        </p:txBody>
      </p:sp>
    </p:spTree>
    <p:extLst>
      <p:ext uri="{BB962C8B-B14F-4D97-AF65-F5344CB8AC3E}">
        <p14:creationId xmlns:p14="http://schemas.microsoft.com/office/powerpoint/2010/main" val="1591656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77EBA-3665-0776-124F-704C0B97DA10}"/>
              </a:ext>
            </a:extLst>
          </p:cNvPr>
          <p:cNvSpPr>
            <a:spLocks noGrp="1"/>
          </p:cNvSpPr>
          <p:nvPr>
            <p:ph type="title"/>
          </p:nvPr>
        </p:nvSpPr>
        <p:spPr>
          <a:xfrm>
            <a:off x="4225610" y="698376"/>
            <a:ext cx="3381842" cy="2730624"/>
          </a:xfrm>
        </p:spPr>
        <p:txBody>
          <a:bodyPr>
            <a:normAutofit fontScale="90000"/>
          </a:bodyPr>
          <a:lstStyle/>
          <a:p>
            <a:r>
              <a:rPr lang="fi-FI" sz="5400" dirty="0"/>
              <a:t>Miten työyhteisö suhtautuisi tulijaan?</a:t>
            </a:r>
            <a:endParaRPr lang="fi-FI" dirty="0"/>
          </a:p>
        </p:txBody>
      </p:sp>
      <p:pic>
        <p:nvPicPr>
          <p:cNvPr id="6" name="Kuvan paikkamerkki 6">
            <a:extLst>
              <a:ext uri="{FF2B5EF4-FFF2-40B4-BE49-F238E27FC236}">
                <a16:creationId xmlns:a16="http://schemas.microsoft.com/office/drawing/2014/main" id="{79F79099-583F-8D28-3634-9BD8E56F93FF}"/>
              </a:ext>
            </a:extLst>
          </p:cNvPr>
          <p:cNvPicPr>
            <a:picLocks noGrp="1" noChangeAspect="1"/>
          </p:cNvPicPr>
          <p:nvPr>
            <p:ph type="pic" sz="quarter" idx="13"/>
          </p:nvPr>
        </p:nvPicPr>
        <p:blipFill rotWithShape="1">
          <a:blip r:embed="rId3"/>
          <a:srcRect l="9577" r="9577"/>
          <a:stretch/>
        </p:blipFill>
        <p:spPr>
          <a:xfrm>
            <a:off x="1" y="0"/>
            <a:ext cx="3694814" cy="6858000"/>
          </a:xfrm>
        </p:spPr>
      </p:pic>
      <p:sp>
        <p:nvSpPr>
          <p:cNvPr id="8" name="Sisällön paikkamerkki 3">
            <a:extLst>
              <a:ext uri="{FF2B5EF4-FFF2-40B4-BE49-F238E27FC236}">
                <a16:creationId xmlns:a16="http://schemas.microsoft.com/office/drawing/2014/main" id="{BADC336D-4F06-E479-C123-DAF0B43676AD}"/>
              </a:ext>
            </a:extLst>
          </p:cNvPr>
          <p:cNvSpPr>
            <a:spLocks noGrp="1"/>
          </p:cNvSpPr>
          <p:nvPr>
            <p:ph idx="14"/>
          </p:nvPr>
        </p:nvSpPr>
        <p:spPr>
          <a:xfrm>
            <a:off x="4225610" y="3728650"/>
            <a:ext cx="3381842" cy="2554558"/>
          </a:xfrm>
        </p:spPr>
        <p:txBody>
          <a:bodyPr/>
          <a:lstStyle/>
          <a:p>
            <a:pPr>
              <a:lnSpc>
                <a:spcPct val="100000"/>
              </a:lnSpc>
            </a:pPr>
            <a:r>
              <a:rPr lang="fi-FI" dirty="0">
                <a:solidFill>
                  <a:srgbClr val="14331C"/>
                </a:solidFill>
              </a:rPr>
              <a:t>100% työnantajista (n=10) uskoi kaiken sujuvan hyvin.</a:t>
            </a:r>
          </a:p>
        </p:txBody>
      </p:sp>
      <p:sp>
        <p:nvSpPr>
          <p:cNvPr id="7" name="Sisällön paikkamerkki 4">
            <a:extLst>
              <a:ext uri="{FF2B5EF4-FFF2-40B4-BE49-F238E27FC236}">
                <a16:creationId xmlns:a16="http://schemas.microsoft.com/office/drawing/2014/main" id="{62D20411-28E5-B121-DA54-6FFB9B05582A}"/>
              </a:ext>
            </a:extLst>
          </p:cNvPr>
          <p:cNvSpPr>
            <a:spLocks noGrp="1"/>
          </p:cNvSpPr>
          <p:nvPr>
            <p:ph idx="1"/>
          </p:nvPr>
        </p:nvSpPr>
        <p:spPr>
          <a:xfrm>
            <a:off x="8618820" y="559639"/>
            <a:ext cx="2871777" cy="5904223"/>
          </a:xfrm>
        </p:spPr>
        <p:txBody>
          <a:bodyPr>
            <a:normAutofit/>
          </a:bodyPr>
          <a:lstStyle/>
          <a:p>
            <a:pPr>
              <a:lnSpc>
                <a:spcPct val="120000"/>
              </a:lnSpc>
            </a:pPr>
            <a:r>
              <a:rPr lang="fi-FI" sz="1600" dirty="0"/>
              <a:t>En usko, että olisi ongelmaa. Tietenkin tulisi käydä asiat ja speksit läpi. Avoimesti kertoa tarvittavat tiedot tulijasta, siitä miksi hän on tullut ja mitä hyvää tulijasta on heille. </a:t>
            </a:r>
          </a:p>
          <a:p>
            <a:pPr>
              <a:lnSpc>
                <a:spcPct val="120000"/>
              </a:lnSpc>
            </a:pPr>
            <a:r>
              <a:rPr lang="fi-FI" sz="1600" dirty="0"/>
              <a:t>Olisin yllättynyt, jos olisi kauheaa vastarintaa.</a:t>
            </a:r>
          </a:p>
          <a:p>
            <a:pPr>
              <a:lnSpc>
                <a:spcPct val="120000"/>
              </a:lnSpc>
            </a:pPr>
            <a:r>
              <a:rPr lang="fi-FI" sz="1600" dirty="0"/>
              <a:t>Se sujahtaa yhdessä hujauksessa tänne porukkaan mukaan. </a:t>
            </a:r>
          </a:p>
          <a:p>
            <a:pPr>
              <a:lnSpc>
                <a:spcPct val="120000"/>
              </a:lnSpc>
            </a:pPr>
            <a:r>
              <a:rPr lang="fi-FI" sz="1600" dirty="0"/>
              <a:t>Meillä kaikki seisoo sen arvojen takana, mitä me yrityksenä edustetaan ja mitä me halutaan olla ja millainen työpaikka me halutaan olla.</a:t>
            </a:r>
          </a:p>
          <a:p>
            <a:pPr>
              <a:lnSpc>
                <a:spcPct val="120000"/>
              </a:lnSpc>
            </a:pPr>
            <a:r>
              <a:rPr lang="fi-FI" sz="1600" dirty="0"/>
              <a:t>Uskon, että auttaisivat </a:t>
            </a:r>
            <a:br>
              <a:rPr lang="fi-FI" sz="1600" dirty="0"/>
            </a:br>
            <a:r>
              <a:rPr lang="fi-FI" sz="1600" dirty="0"/>
              <a:t>parhaansa mukaan. </a:t>
            </a:r>
          </a:p>
        </p:txBody>
      </p:sp>
    </p:spTree>
    <p:extLst>
      <p:ext uri="{BB962C8B-B14F-4D97-AF65-F5344CB8AC3E}">
        <p14:creationId xmlns:p14="http://schemas.microsoft.com/office/powerpoint/2010/main" val="4090068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03F186A-4F8F-D1A1-0766-1A6F75F12537}"/>
              </a:ext>
            </a:extLst>
          </p:cNvPr>
          <p:cNvSpPr>
            <a:spLocks noGrp="1"/>
          </p:cNvSpPr>
          <p:nvPr>
            <p:ph type="title"/>
          </p:nvPr>
        </p:nvSpPr>
        <p:spPr>
          <a:xfrm>
            <a:off x="568432" y="615884"/>
            <a:ext cx="6971063" cy="872381"/>
          </a:xfrm>
        </p:spPr>
        <p:txBody>
          <a:bodyPr/>
          <a:lstStyle/>
          <a:p>
            <a:r>
              <a:rPr lang="fi-FI" sz="5400" dirty="0"/>
              <a:t>Haastattelijan </a:t>
            </a:r>
            <a:r>
              <a:rPr lang="fi-FI" sz="5400" dirty="0">
                <a:solidFill>
                  <a:srgbClr val="208736"/>
                </a:solidFill>
              </a:rPr>
              <a:t>pohdintoja I</a:t>
            </a:r>
            <a:r>
              <a:rPr lang="fi-FI" sz="5400" dirty="0"/>
              <a:t> </a:t>
            </a:r>
            <a:endParaRPr lang="fi-FI" dirty="0"/>
          </a:p>
        </p:txBody>
      </p:sp>
      <p:sp>
        <p:nvSpPr>
          <p:cNvPr id="7" name="Sisällön paikkamerkki 3">
            <a:extLst>
              <a:ext uri="{FF2B5EF4-FFF2-40B4-BE49-F238E27FC236}">
                <a16:creationId xmlns:a16="http://schemas.microsoft.com/office/drawing/2014/main" id="{EC806849-FE4A-4634-816F-6B10BB7E50EE}"/>
              </a:ext>
            </a:extLst>
          </p:cNvPr>
          <p:cNvSpPr txBox="1">
            <a:spLocks/>
          </p:cNvSpPr>
          <p:nvPr/>
        </p:nvSpPr>
        <p:spPr>
          <a:xfrm>
            <a:off x="724526" y="1628956"/>
            <a:ext cx="6704186" cy="4040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200" dirty="0">
                <a:latin typeface="Jost" pitchFamily="2" charset="0"/>
                <a:ea typeface="Jost" pitchFamily="2" charset="0"/>
              </a:rPr>
              <a:t>Termi ”</a:t>
            </a:r>
            <a:r>
              <a:rPr lang="fi-FI" sz="2200" dirty="0" err="1">
                <a:latin typeface="Jost" pitchFamily="2" charset="0"/>
                <a:ea typeface="Jost" pitchFamily="2" charset="0"/>
              </a:rPr>
              <a:t>täsmätyökykyinen</a:t>
            </a:r>
            <a:r>
              <a:rPr lang="fi-FI" sz="2200" dirty="0">
                <a:latin typeface="Jost" pitchFamily="2" charset="0"/>
                <a:ea typeface="Jost" pitchFamily="2" charset="0"/>
              </a:rPr>
              <a:t>” on tuntematon. Osatyökykyinen on tutumpi.</a:t>
            </a:r>
            <a:br>
              <a:rPr lang="fi-FI" sz="2200" dirty="0">
                <a:latin typeface="Jost" pitchFamily="2" charset="0"/>
                <a:ea typeface="Jost" pitchFamily="2" charset="0"/>
              </a:rPr>
            </a:br>
            <a:br>
              <a:rPr lang="fi-FI" sz="2200" dirty="0">
                <a:latin typeface="Jost" pitchFamily="2" charset="0"/>
                <a:ea typeface="Jost" pitchFamily="2" charset="0"/>
              </a:rPr>
            </a:br>
            <a:r>
              <a:rPr lang="fi-FI" sz="2200" dirty="0" err="1">
                <a:latin typeface="Jost" pitchFamily="2" charset="0"/>
                <a:ea typeface="Jost" pitchFamily="2" charset="0"/>
              </a:rPr>
              <a:t>Täsmätyökykyinen</a:t>
            </a:r>
            <a:r>
              <a:rPr lang="fi-FI" sz="2200" dirty="0">
                <a:latin typeface="Jost" pitchFamily="2" charset="0"/>
                <a:ea typeface="Jost" pitchFamily="2" charset="0"/>
              </a:rPr>
              <a:t> miellettiin helposti olemaan tosi sairas tai vammainen ja hänen työllistämisensä tuntui ensiajatuksena mahdottomalta tai liian hankalalta.</a:t>
            </a:r>
            <a:br>
              <a:rPr lang="fi-FI" sz="2200" dirty="0">
                <a:latin typeface="Jost" pitchFamily="2" charset="0"/>
                <a:ea typeface="Jost" pitchFamily="2" charset="0"/>
              </a:rPr>
            </a:br>
            <a:br>
              <a:rPr lang="fi-FI" sz="2200" dirty="0">
                <a:latin typeface="Jost" pitchFamily="2" charset="0"/>
                <a:ea typeface="Jost" pitchFamily="2" charset="0"/>
              </a:rPr>
            </a:br>
            <a:r>
              <a:rPr lang="fi-FI" sz="2200" dirty="0">
                <a:latin typeface="Jost" pitchFamily="2" charset="0"/>
                <a:ea typeface="Jost" pitchFamily="2" charset="0"/>
              </a:rPr>
              <a:t>Haastattelu saattoi auttaa hahmottamaan spektriä, joka termin taakse piiloutuu ja käynnistää ajattelun siitä, mikä työ meillä sopisi </a:t>
            </a:r>
            <a:r>
              <a:rPr lang="fi-FI" sz="2200" dirty="0" err="1">
                <a:latin typeface="Jost" pitchFamily="2" charset="0"/>
                <a:ea typeface="Jost" pitchFamily="2" charset="0"/>
              </a:rPr>
              <a:t>täsmätyökykyiselle</a:t>
            </a:r>
            <a:r>
              <a:rPr lang="fi-FI" sz="2200" dirty="0">
                <a:latin typeface="Jost" pitchFamily="2" charset="0"/>
                <a:ea typeface="Jost" pitchFamily="2" charset="0"/>
              </a:rPr>
              <a:t>.</a:t>
            </a:r>
            <a:br>
              <a:rPr lang="fi-FI" sz="2200" dirty="0">
                <a:latin typeface="Jost" pitchFamily="2" charset="0"/>
                <a:ea typeface="Jost" pitchFamily="2" charset="0"/>
              </a:rPr>
            </a:br>
            <a:br>
              <a:rPr lang="fi-FI" sz="2200" dirty="0">
                <a:latin typeface="Jost" pitchFamily="2" charset="0"/>
                <a:ea typeface="Jost" pitchFamily="2" charset="0"/>
              </a:rPr>
            </a:br>
            <a:r>
              <a:rPr lang="fi-FI" sz="2200" dirty="0">
                <a:latin typeface="Jost" pitchFamily="2" charset="0"/>
                <a:ea typeface="Jost" pitchFamily="2" charset="0"/>
              </a:rPr>
              <a:t>Paljon työtä tehtävänä, että termi </a:t>
            </a:r>
            <a:r>
              <a:rPr lang="fi-FI" sz="2200" dirty="0" err="1">
                <a:latin typeface="Jost" pitchFamily="2" charset="0"/>
                <a:ea typeface="Jost" pitchFamily="2" charset="0"/>
              </a:rPr>
              <a:t>täsmätyökykyinen</a:t>
            </a:r>
            <a:r>
              <a:rPr lang="fi-FI" sz="2200" dirty="0">
                <a:latin typeface="Jost" pitchFamily="2" charset="0"/>
                <a:ea typeface="Jost" pitchFamily="2" charset="0"/>
              </a:rPr>
              <a:t> on tunnettu, ymmärrettävä ja neutraali.</a:t>
            </a:r>
            <a:br>
              <a:rPr lang="fi-FI" sz="2200" dirty="0">
                <a:latin typeface="Jost Light" pitchFamily="2" charset="77"/>
                <a:ea typeface="Jost Light" pitchFamily="2" charset="77"/>
              </a:rPr>
            </a:br>
            <a:endParaRPr lang="fi-FI" sz="2200" i="1" dirty="0">
              <a:latin typeface="Jost Light" pitchFamily="2" charset="0"/>
              <a:ea typeface="Jost Light" pitchFamily="2" charset="0"/>
            </a:endParaRPr>
          </a:p>
        </p:txBody>
      </p:sp>
      <p:sp>
        <p:nvSpPr>
          <p:cNvPr id="8" name="Sisällön paikkamerkki 1">
            <a:extLst>
              <a:ext uri="{FF2B5EF4-FFF2-40B4-BE49-F238E27FC236}">
                <a16:creationId xmlns:a16="http://schemas.microsoft.com/office/drawing/2014/main" id="{04945CCD-B25C-469F-8EF4-F78EF8FA96F9}"/>
              </a:ext>
            </a:extLst>
          </p:cNvPr>
          <p:cNvSpPr txBox="1">
            <a:spLocks/>
          </p:cNvSpPr>
          <p:nvPr/>
        </p:nvSpPr>
        <p:spPr>
          <a:xfrm>
            <a:off x="8366942" y="898634"/>
            <a:ext cx="3201431" cy="5220453"/>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Jost Light" pitchFamily="2" charset="77"/>
                <a:ea typeface="Jost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Jost Light" pitchFamily="2" charset="77"/>
                <a:ea typeface="Jost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Jost Light" pitchFamily="2" charset="77"/>
                <a:ea typeface="Jost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Jost Light" pitchFamily="2" charset="77"/>
                <a:ea typeface="Jost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dirty="0"/>
          </a:p>
          <a:p>
            <a:pPr marL="0" indent="0">
              <a:buFont typeface="Arial" panose="020B0604020202020204" pitchFamily="34" charset="0"/>
              <a:buNone/>
            </a:pPr>
            <a:endParaRPr lang="fi-FI" dirty="0"/>
          </a:p>
          <a:p>
            <a:pPr marL="0" indent="0">
              <a:buFont typeface="Arial" panose="020B0604020202020204" pitchFamily="34" charset="0"/>
              <a:buNone/>
            </a:pPr>
            <a:endParaRPr lang="fi-FI" dirty="0"/>
          </a:p>
          <a:p>
            <a:r>
              <a:rPr lang="fi-FI" dirty="0"/>
              <a:t>Mikä ero niissä on?</a:t>
            </a:r>
          </a:p>
          <a:p>
            <a:pPr marL="0" indent="0">
              <a:buFont typeface="Arial" panose="020B0604020202020204" pitchFamily="34" charset="0"/>
              <a:buNone/>
            </a:pPr>
            <a:endParaRPr lang="fi-FI" dirty="0"/>
          </a:p>
          <a:p>
            <a:r>
              <a:rPr lang="fi-FI" dirty="0"/>
              <a:t>Me ollaan niin vaativa ala, ei meillä pärjää.</a:t>
            </a:r>
          </a:p>
          <a:p>
            <a:pPr marL="0" indent="0">
              <a:buFont typeface="Arial" panose="020B0604020202020204" pitchFamily="34" charset="0"/>
              <a:buNone/>
            </a:pPr>
            <a:endParaRPr lang="fi-FI" dirty="0"/>
          </a:p>
          <a:p>
            <a:pPr marL="0" indent="0">
              <a:buFont typeface="Arial" panose="020B0604020202020204" pitchFamily="34" charset="0"/>
              <a:buNone/>
            </a:pPr>
            <a:endParaRPr lang="fi-FI" dirty="0"/>
          </a:p>
          <a:p>
            <a:r>
              <a:rPr lang="fi-FI" dirty="0"/>
              <a:t>Olisi meillä XXX työ, joka voisi sopia tähän. Markkinarako työn muotoilulle? </a:t>
            </a:r>
          </a:p>
          <a:p>
            <a:pPr marL="0" indent="0">
              <a:buFont typeface="Arial" panose="020B0604020202020204" pitchFamily="34" charset="0"/>
              <a:buNone/>
            </a:pPr>
            <a:endParaRPr lang="fi-FI" dirty="0"/>
          </a:p>
          <a:p>
            <a:r>
              <a:rPr lang="fi-FI" dirty="0"/>
              <a:t>Kuka tätä työtä tekee?</a:t>
            </a:r>
          </a:p>
          <a:p>
            <a:pPr marL="0" indent="0">
              <a:buFont typeface="Arial" panose="020B0604020202020204" pitchFamily="34" charset="0"/>
              <a:buNone/>
            </a:pPr>
            <a:endParaRPr lang="fi-FI" dirty="0"/>
          </a:p>
          <a:p>
            <a:pPr marL="0" indent="0">
              <a:buFont typeface="Arial" panose="020B0604020202020204" pitchFamily="34" charset="0"/>
              <a:buNone/>
            </a:pPr>
            <a:endParaRPr lang="fi-FI" dirty="0"/>
          </a:p>
          <a:p>
            <a:pPr marL="0" indent="0">
              <a:buFont typeface="Arial" panose="020B0604020202020204" pitchFamily="34" charset="0"/>
              <a:buNone/>
            </a:pPr>
            <a:endParaRPr lang="fi-FI" dirty="0"/>
          </a:p>
        </p:txBody>
      </p:sp>
    </p:spTree>
    <p:extLst>
      <p:ext uri="{BB962C8B-B14F-4D97-AF65-F5344CB8AC3E}">
        <p14:creationId xmlns:p14="http://schemas.microsoft.com/office/powerpoint/2010/main" val="1499312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03F186A-4F8F-D1A1-0766-1A6F75F12537}"/>
              </a:ext>
            </a:extLst>
          </p:cNvPr>
          <p:cNvSpPr>
            <a:spLocks noGrp="1"/>
          </p:cNvSpPr>
          <p:nvPr>
            <p:ph type="title"/>
          </p:nvPr>
        </p:nvSpPr>
        <p:spPr>
          <a:xfrm>
            <a:off x="568432" y="615884"/>
            <a:ext cx="6971063" cy="941749"/>
          </a:xfrm>
        </p:spPr>
        <p:txBody>
          <a:bodyPr/>
          <a:lstStyle/>
          <a:p>
            <a:r>
              <a:rPr lang="fi-FI" sz="5400" dirty="0"/>
              <a:t>Haastattelijan </a:t>
            </a:r>
            <a:r>
              <a:rPr lang="fi-FI" sz="5400" dirty="0">
                <a:solidFill>
                  <a:srgbClr val="208736"/>
                </a:solidFill>
              </a:rPr>
              <a:t>pohdintoja II</a:t>
            </a:r>
            <a:r>
              <a:rPr lang="fi-FI" sz="5400" dirty="0"/>
              <a:t> </a:t>
            </a:r>
            <a:endParaRPr lang="fi-FI" dirty="0"/>
          </a:p>
        </p:txBody>
      </p:sp>
      <p:sp>
        <p:nvSpPr>
          <p:cNvPr id="2" name="Sisällön paikkamerkki 1">
            <a:extLst>
              <a:ext uri="{FF2B5EF4-FFF2-40B4-BE49-F238E27FC236}">
                <a16:creationId xmlns:a16="http://schemas.microsoft.com/office/drawing/2014/main" id="{238DA653-3604-9E01-94F8-DEB122E27FD2}"/>
              </a:ext>
            </a:extLst>
          </p:cNvPr>
          <p:cNvSpPr>
            <a:spLocks noGrp="1"/>
          </p:cNvSpPr>
          <p:nvPr>
            <p:ph idx="1"/>
          </p:nvPr>
        </p:nvSpPr>
        <p:spPr>
          <a:xfrm>
            <a:off x="8109782" y="504498"/>
            <a:ext cx="3513785" cy="5826934"/>
          </a:xfrm>
        </p:spPr>
        <p:txBody>
          <a:bodyPr anchor="ctr">
            <a:noAutofit/>
          </a:bodyPr>
          <a:lstStyle/>
          <a:p>
            <a:pPr marL="0" indent="0">
              <a:buNone/>
            </a:pPr>
            <a:r>
              <a:rPr lang="fi-FI" sz="2000" i="1" dirty="0"/>
              <a:t>Halutaan panostaa, että ihmiset, joilla muuten on haasteita työllistymisessä, me </a:t>
            </a:r>
            <a:r>
              <a:rPr lang="fi-FI" sz="2000" i="1" dirty="0" err="1"/>
              <a:t>voitais</a:t>
            </a:r>
            <a:r>
              <a:rPr lang="fi-FI" sz="2000" i="1" dirty="0"/>
              <a:t> olla </a:t>
            </a:r>
            <a:r>
              <a:rPr lang="fi-FI" sz="2000" i="1" dirty="0" err="1"/>
              <a:t>sellanen</a:t>
            </a:r>
            <a:r>
              <a:rPr lang="fi-FI" sz="2000" i="1" dirty="0"/>
              <a:t> paikka, mikä tarjotaan mahdollisuutena.</a:t>
            </a:r>
          </a:p>
          <a:p>
            <a:pPr marL="0" indent="0">
              <a:buNone/>
            </a:pPr>
            <a:r>
              <a:rPr lang="fi-FI" sz="2000" i="1" dirty="0"/>
              <a:t>Yhteiskunnallisen yrityksen ideologia on haluttu mieltää ja ymmärtää. Haluttaisiin yrittää asioita ja kaikkea ei voi mitata eurolleen.</a:t>
            </a:r>
          </a:p>
          <a:p>
            <a:pPr marL="0" indent="0">
              <a:buNone/>
            </a:pPr>
            <a:r>
              <a:rPr lang="fi-FI" sz="2000" i="1" dirty="0"/>
              <a:t>---------------------------------------------------------------</a:t>
            </a:r>
          </a:p>
          <a:p>
            <a:pPr marL="0" indent="0">
              <a:buNone/>
            </a:pPr>
            <a:r>
              <a:rPr lang="fi-FI" sz="2000" i="1" dirty="0"/>
              <a:t>Meillä on aina 100% työntekijän tarve. Kulurakenne on raskas…meillä ei voi olla vähän heikommalla töissä.</a:t>
            </a:r>
          </a:p>
          <a:p>
            <a:pPr marL="0" indent="0">
              <a:buNone/>
            </a:pPr>
            <a:r>
              <a:rPr lang="fi-FI" sz="2000" i="1" dirty="0"/>
              <a:t>Osaaminen merkitsee. En näe siinä muuta. Jos työ rullaa, ei sillä </a:t>
            </a:r>
            <a:r>
              <a:rPr lang="fi-FI" sz="2000" i="1" dirty="0" err="1"/>
              <a:t>oo</a:t>
            </a:r>
            <a:r>
              <a:rPr lang="fi-FI" sz="2000" i="1" dirty="0"/>
              <a:t> mitään väliä miten se toteutetaan.</a:t>
            </a:r>
          </a:p>
        </p:txBody>
      </p:sp>
      <p:sp>
        <p:nvSpPr>
          <p:cNvPr id="7" name="Sisällön paikkamerkki 3">
            <a:extLst>
              <a:ext uri="{FF2B5EF4-FFF2-40B4-BE49-F238E27FC236}">
                <a16:creationId xmlns:a16="http://schemas.microsoft.com/office/drawing/2014/main" id="{EC806849-FE4A-4634-816F-6B10BB7E50EE}"/>
              </a:ext>
            </a:extLst>
          </p:cNvPr>
          <p:cNvSpPr txBox="1">
            <a:spLocks/>
          </p:cNvSpPr>
          <p:nvPr/>
        </p:nvSpPr>
        <p:spPr>
          <a:xfrm>
            <a:off x="730126" y="1526102"/>
            <a:ext cx="6704186" cy="4040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100" dirty="0">
                <a:latin typeface="Jost" pitchFamily="2" charset="0"/>
                <a:ea typeface="Jost" pitchFamily="2" charset="0"/>
              </a:rPr>
              <a:t>Työnantajien näkemykset jakautuivat kahtia.</a:t>
            </a:r>
            <a:br>
              <a:rPr lang="fi-FI" sz="2100" i="1" dirty="0">
                <a:latin typeface="Jost" pitchFamily="2" charset="0"/>
                <a:ea typeface="Jost" pitchFamily="2" charset="0"/>
              </a:rPr>
            </a:br>
            <a:br>
              <a:rPr lang="fi-FI" sz="2100" i="1" dirty="0">
                <a:latin typeface="Jost" pitchFamily="2" charset="0"/>
                <a:ea typeface="Jost" pitchFamily="2" charset="0"/>
              </a:rPr>
            </a:br>
            <a:r>
              <a:rPr lang="fi-FI" sz="2100" dirty="0">
                <a:latin typeface="Jost" pitchFamily="2" charset="0"/>
                <a:ea typeface="Jost" pitchFamily="2" charset="0"/>
              </a:rPr>
              <a:t>1. Halu auttaa</a:t>
            </a:r>
          </a:p>
          <a:p>
            <a:pPr marL="342900" indent="-342900">
              <a:buFontTx/>
              <a:buChar char="-"/>
            </a:pPr>
            <a:r>
              <a:rPr lang="fi-FI" sz="2100" dirty="0">
                <a:latin typeface="Jost" pitchFamily="2" charset="0"/>
                <a:ea typeface="Jost" pitchFamily="2" charset="0"/>
              </a:rPr>
              <a:t>Vahva </a:t>
            </a:r>
            <a:r>
              <a:rPr lang="fi-FI" sz="2100" dirty="0" err="1">
                <a:latin typeface="Jost" pitchFamily="2" charset="0"/>
                <a:ea typeface="Jost" pitchFamily="2" charset="0"/>
              </a:rPr>
              <a:t>arvopohja</a:t>
            </a:r>
            <a:r>
              <a:rPr lang="fi-FI" sz="2100" dirty="0">
                <a:latin typeface="Jost" pitchFamily="2" charset="0"/>
                <a:ea typeface="Jost" pitchFamily="2" charset="0"/>
              </a:rPr>
              <a:t>, joka ohjaa</a:t>
            </a:r>
          </a:p>
          <a:p>
            <a:pPr marL="342900" indent="-342900">
              <a:buFontTx/>
              <a:buChar char="-"/>
            </a:pPr>
            <a:r>
              <a:rPr lang="fi-FI" sz="2100" dirty="0">
                <a:latin typeface="Jost" pitchFamily="2" charset="0"/>
                <a:ea typeface="Jost" pitchFamily="2" charset="0"/>
              </a:rPr>
              <a:t>Tärkeää on mahdollisuus auttaa heikommassa asemassa olevia </a:t>
            </a:r>
          </a:p>
          <a:p>
            <a:pPr marL="342900" indent="-342900">
              <a:buFontTx/>
              <a:buChar char="-"/>
            </a:pPr>
            <a:r>
              <a:rPr lang="fi-FI" sz="2100" dirty="0">
                <a:latin typeface="Jost" pitchFamily="2" charset="0"/>
                <a:ea typeface="Jost" pitchFamily="2" charset="0"/>
              </a:rPr>
              <a:t>Halu nähdä vaivaa sen eteen, että asiat onnistuvat</a:t>
            </a:r>
          </a:p>
          <a:p>
            <a:r>
              <a:rPr lang="fi-FI" sz="2100" dirty="0">
                <a:latin typeface="Jost" pitchFamily="2" charset="0"/>
                <a:ea typeface="Jost" pitchFamily="2" charset="0"/>
              </a:rPr>
              <a:t>2. Työ on työtä</a:t>
            </a:r>
          </a:p>
          <a:p>
            <a:pPr marL="342900" indent="-342900">
              <a:buFontTx/>
              <a:buChar char="-"/>
            </a:pPr>
            <a:r>
              <a:rPr lang="fi-FI" sz="2100" dirty="0">
                <a:latin typeface="Jost" pitchFamily="2" charset="0"/>
                <a:ea typeface="Jost" pitchFamily="2" charset="0"/>
              </a:rPr>
              <a:t>Työ on sitä mitä on ja ongelmaa ei ole niin kauan, kuin työn teko sujuu</a:t>
            </a:r>
          </a:p>
          <a:p>
            <a:pPr marL="342900" indent="-342900">
              <a:buFontTx/>
              <a:buChar char="-"/>
            </a:pPr>
            <a:r>
              <a:rPr lang="fi-FI" sz="2100" dirty="0">
                <a:latin typeface="Jost" pitchFamily="2" charset="0"/>
                <a:ea typeface="Jost" pitchFamily="2" charset="0"/>
              </a:rPr>
              <a:t>Bisnes on bisnestä, resursseja siitä on hankala irrottaa.</a:t>
            </a:r>
          </a:p>
        </p:txBody>
      </p:sp>
      <p:sp>
        <p:nvSpPr>
          <p:cNvPr id="4" name="Tekstiruutu 3">
            <a:extLst>
              <a:ext uri="{FF2B5EF4-FFF2-40B4-BE49-F238E27FC236}">
                <a16:creationId xmlns:a16="http://schemas.microsoft.com/office/drawing/2014/main" id="{2C275D66-949D-46DE-A1D8-4AD3B3AA8FF5}"/>
              </a:ext>
            </a:extLst>
          </p:cNvPr>
          <p:cNvSpPr txBox="1"/>
          <p:nvPr/>
        </p:nvSpPr>
        <p:spPr>
          <a:xfrm>
            <a:off x="2541400" y="5830313"/>
            <a:ext cx="5164784" cy="646331"/>
          </a:xfrm>
          <a:prstGeom prst="rect">
            <a:avLst/>
          </a:prstGeom>
          <a:noFill/>
        </p:spPr>
        <p:txBody>
          <a:bodyPr wrap="square" rtlCol="0">
            <a:spAutoFit/>
          </a:bodyPr>
          <a:lstStyle/>
          <a:p>
            <a:r>
              <a:rPr lang="fi-FI" dirty="0">
                <a:latin typeface="Jost Light" pitchFamily="2" charset="0"/>
                <a:ea typeface="Jost Light" pitchFamily="2" charset="0"/>
              </a:rPr>
              <a:t>Kumpaa halutaan ja on järkevää painottaa?</a:t>
            </a:r>
          </a:p>
          <a:p>
            <a:r>
              <a:rPr lang="fi-FI" dirty="0">
                <a:latin typeface="Jost Light" pitchFamily="2" charset="0"/>
                <a:ea typeface="Jost Light" pitchFamily="2" charset="0"/>
              </a:rPr>
              <a:t>Kumpaan suuntaan </a:t>
            </a:r>
            <a:r>
              <a:rPr lang="fi-FI" dirty="0" err="1">
                <a:latin typeface="Jost Light" pitchFamily="2" charset="0"/>
                <a:ea typeface="Jost Light" pitchFamily="2" charset="0"/>
              </a:rPr>
              <a:t>täsmätyökykyisten</a:t>
            </a:r>
            <a:r>
              <a:rPr lang="fi-FI" dirty="0">
                <a:latin typeface="Jost Light" pitchFamily="2" charset="0"/>
                <a:ea typeface="Jost Light" pitchFamily="2" charset="0"/>
              </a:rPr>
              <a:t> apua suunnata?</a:t>
            </a:r>
          </a:p>
        </p:txBody>
      </p:sp>
    </p:spTree>
    <p:extLst>
      <p:ext uri="{BB962C8B-B14F-4D97-AF65-F5344CB8AC3E}">
        <p14:creationId xmlns:p14="http://schemas.microsoft.com/office/powerpoint/2010/main" val="2914425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DE444F-2AAE-DD32-74C5-56D32AC48725}"/>
              </a:ext>
            </a:extLst>
          </p:cNvPr>
          <p:cNvSpPr>
            <a:spLocks noGrp="1"/>
          </p:cNvSpPr>
          <p:nvPr>
            <p:ph type="title"/>
          </p:nvPr>
        </p:nvSpPr>
        <p:spPr>
          <a:xfrm>
            <a:off x="5206747" y="2662755"/>
            <a:ext cx="4473280" cy="1746899"/>
          </a:xfrm>
        </p:spPr>
        <p:txBody>
          <a:bodyPr>
            <a:normAutofit/>
          </a:bodyPr>
          <a:lstStyle/>
          <a:p>
            <a:r>
              <a:rPr lang="fi-FI" sz="9600" dirty="0"/>
              <a:t>Kiitos!</a:t>
            </a:r>
          </a:p>
        </p:txBody>
      </p:sp>
      <p:sp>
        <p:nvSpPr>
          <p:cNvPr id="3" name="Tekstiruutu 2">
            <a:extLst>
              <a:ext uri="{FF2B5EF4-FFF2-40B4-BE49-F238E27FC236}">
                <a16:creationId xmlns:a16="http://schemas.microsoft.com/office/drawing/2014/main" id="{6FFDEC36-6D63-4679-B95F-68EBEB130FD7}"/>
              </a:ext>
            </a:extLst>
          </p:cNvPr>
          <p:cNvSpPr txBox="1"/>
          <p:nvPr/>
        </p:nvSpPr>
        <p:spPr>
          <a:xfrm>
            <a:off x="721010" y="1267548"/>
            <a:ext cx="3581926" cy="2585323"/>
          </a:xfrm>
          <a:prstGeom prst="rect">
            <a:avLst/>
          </a:prstGeom>
          <a:noFill/>
          <a:ln>
            <a:solidFill>
              <a:srgbClr val="F4C37D"/>
            </a:solidFill>
          </a:ln>
        </p:spPr>
        <p:txBody>
          <a:bodyPr wrap="square" rtlCol="0">
            <a:spAutoFit/>
          </a:bodyPr>
          <a:lstStyle/>
          <a:p>
            <a:pPr algn="ctr"/>
            <a:r>
              <a:rPr lang="fi-FI" i="1" dirty="0">
                <a:solidFill>
                  <a:srgbClr val="FFFEF9"/>
                </a:solidFill>
                <a:latin typeface="Jost Light" pitchFamily="2" charset="0"/>
                <a:ea typeface="Jost Light" pitchFamily="2" charset="0"/>
              </a:rPr>
              <a:t>Tavallaanhan me käytetään aina sitä </a:t>
            </a:r>
            <a:r>
              <a:rPr lang="fi-FI" i="1" dirty="0" err="1">
                <a:solidFill>
                  <a:srgbClr val="FFFEF9"/>
                </a:solidFill>
                <a:latin typeface="Jost Light" pitchFamily="2" charset="0"/>
                <a:ea typeface="Jost Light" pitchFamily="2" charset="0"/>
              </a:rPr>
              <a:t>täsmätyökykyä</a:t>
            </a:r>
            <a:r>
              <a:rPr lang="fi-FI" i="1" dirty="0">
                <a:solidFill>
                  <a:srgbClr val="FFFEF9"/>
                </a:solidFill>
                <a:latin typeface="Jost Light" pitchFamily="2" charset="0"/>
                <a:ea typeface="Jost Light" pitchFamily="2" charset="0"/>
              </a:rPr>
              <a:t> täällä työyhteisössä. Kyllä me huomataan se täälläkin, että kaikilla on omat vahvuusalueet ja totta kai me painotetaan sitä työntekijää siihen, missä hän on hyvä ja se muu jää sitten vähän vähemmälle. Se on ihan normaalia arkea meillä.</a:t>
            </a:r>
          </a:p>
        </p:txBody>
      </p:sp>
    </p:spTree>
    <p:extLst>
      <p:ext uri="{BB962C8B-B14F-4D97-AF65-F5344CB8AC3E}">
        <p14:creationId xmlns:p14="http://schemas.microsoft.com/office/powerpoint/2010/main" val="96171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3CA3190F-F9C5-44B5-9CCB-A2C056AC5829}"/>
              </a:ext>
            </a:extLst>
          </p:cNvPr>
          <p:cNvPicPr>
            <a:picLocks noChangeAspect="1"/>
          </p:cNvPicPr>
          <p:nvPr/>
        </p:nvPicPr>
        <p:blipFill>
          <a:blip r:embed="rId2"/>
          <a:stretch>
            <a:fillRect/>
          </a:stretch>
        </p:blipFill>
        <p:spPr>
          <a:xfrm>
            <a:off x="6127336" y="2163029"/>
            <a:ext cx="5078840" cy="4703217"/>
          </a:xfrm>
          <a:prstGeom prst="rect">
            <a:avLst/>
          </a:prstGeom>
        </p:spPr>
      </p:pic>
      <p:sp>
        <p:nvSpPr>
          <p:cNvPr id="2" name="Otsikko 1">
            <a:extLst>
              <a:ext uri="{FF2B5EF4-FFF2-40B4-BE49-F238E27FC236}">
                <a16:creationId xmlns:a16="http://schemas.microsoft.com/office/drawing/2014/main" id="{DEF87BB7-B870-9F48-E815-CE430F8B8A8A}"/>
              </a:ext>
            </a:extLst>
          </p:cNvPr>
          <p:cNvSpPr>
            <a:spLocks noGrp="1"/>
          </p:cNvSpPr>
          <p:nvPr>
            <p:ph type="title"/>
          </p:nvPr>
        </p:nvSpPr>
        <p:spPr>
          <a:xfrm>
            <a:off x="838200" y="1330163"/>
            <a:ext cx="10146632" cy="896613"/>
          </a:xfrm>
        </p:spPr>
        <p:txBody>
          <a:bodyPr/>
          <a:lstStyle/>
          <a:p>
            <a:r>
              <a:rPr lang="fi-FI" dirty="0"/>
              <a:t>maantieteellinen </a:t>
            </a:r>
            <a:r>
              <a:rPr lang="fi-FI" dirty="0">
                <a:solidFill>
                  <a:srgbClr val="208736"/>
                </a:solidFill>
              </a:rPr>
              <a:t>kattavuus</a:t>
            </a:r>
          </a:p>
        </p:txBody>
      </p:sp>
      <p:sp>
        <p:nvSpPr>
          <p:cNvPr id="4" name="Sisällön paikkamerkki 3">
            <a:extLst>
              <a:ext uri="{FF2B5EF4-FFF2-40B4-BE49-F238E27FC236}">
                <a16:creationId xmlns:a16="http://schemas.microsoft.com/office/drawing/2014/main" id="{B705E8A9-F153-9D2C-920E-1D6CBA626868}"/>
              </a:ext>
            </a:extLst>
          </p:cNvPr>
          <p:cNvSpPr>
            <a:spLocks noGrp="1"/>
          </p:cNvSpPr>
          <p:nvPr>
            <p:ph sz="half" idx="2"/>
          </p:nvPr>
        </p:nvSpPr>
        <p:spPr>
          <a:xfrm>
            <a:off x="1270438" y="2363929"/>
            <a:ext cx="5006788" cy="3765704"/>
          </a:xfrm>
        </p:spPr>
        <p:txBody>
          <a:bodyPr>
            <a:normAutofit fontScale="92500" lnSpcReduction="20000"/>
          </a:bodyPr>
          <a:lstStyle/>
          <a:p>
            <a:pPr marL="0" indent="0">
              <a:lnSpc>
                <a:spcPct val="120000"/>
              </a:lnSpc>
              <a:buNone/>
            </a:pPr>
            <a:r>
              <a:rPr lang="fi-FI" dirty="0"/>
              <a:t>Etelä-Pohjanmaa, 18 kuntaa.</a:t>
            </a:r>
            <a:br>
              <a:rPr lang="fi-FI" dirty="0"/>
            </a:br>
            <a:br>
              <a:rPr lang="fi-FI" dirty="0"/>
            </a:br>
            <a:r>
              <a:rPr lang="fi-FI" dirty="0"/>
              <a:t>Haastattelussa…</a:t>
            </a:r>
            <a:br>
              <a:rPr lang="fi-FI" dirty="0"/>
            </a:br>
            <a:r>
              <a:rPr lang="fi-FI" dirty="0"/>
              <a:t>Seinäjoki, 4 työnantajaa</a:t>
            </a:r>
            <a:br>
              <a:rPr lang="fi-FI" dirty="0"/>
            </a:br>
            <a:r>
              <a:rPr lang="fi-FI" dirty="0"/>
              <a:t>Kurikka, 3 työnantajaa</a:t>
            </a:r>
            <a:br>
              <a:rPr lang="fi-FI" dirty="0"/>
            </a:br>
            <a:r>
              <a:rPr lang="fi-FI" dirty="0"/>
              <a:t>Kauhava, 2 työnantajaa</a:t>
            </a:r>
            <a:br>
              <a:rPr lang="fi-FI" dirty="0"/>
            </a:br>
            <a:r>
              <a:rPr lang="fi-FI" dirty="0"/>
              <a:t>Alavus, 1 työnantaja</a:t>
            </a:r>
            <a:br>
              <a:rPr lang="fi-FI" dirty="0"/>
            </a:br>
            <a:br>
              <a:rPr lang="fi-FI" dirty="0"/>
            </a:br>
            <a:r>
              <a:rPr lang="fi-FI" dirty="0"/>
              <a:t>Monella työnantajalla toiminta-alue merkittävästi laajempi, kuin kotipaikka!</a:t>
            </a:r>
            <a:r>
              <a:rPr lang="fi-FI" sz="2000" dirty="0"/>
              <a:t> </a:t>
            </a:r>
          </a:p>
          <a:p>
            <a:endParaRPr lang="fi-FI" sz="2000" dirty="0"/>
          </a:p>
        </p:txBody>
      </p:sp>
      <p:sp>
        <p:nvSpPr>
          <p:cNvPr id="9" name="Tekstiruutu 8">
            <a:extLst>
              <a:ext uri="{FF2B5EF4-FFF2-40B4-BE49-F238E27FC236}">
                <a16:creationId xmlns:a16="http://schemas.microsoft.com/office/drawing/2014/main" id="{F0546508-560F-4C91-AD11-361F65CA6DA4}"/>
              </a:ext>
            </a:extLst>
          </p:cNvPr>
          <p:cNvSpPr txBox="1"/>
          <p:nvPr/>
        </p:nvSpPr>
        <p:spPr>
          <a:xfrm>
            <a:off x="7456538" y="6508766"/>
            <a:ext cx="1725300" cy="215444"/>
          </a:xfrm>
          <a:prstGeom prst="rect">
            <a:avLst/>
          </a:prstGeom>
          <a:noFill/>
        </p:spPr>
        <p:txBody>
          <a:bodyPr wrap="square" rtlCol="0">
            <a:spAutoFit/>
          </a:bodyPr>
          <a:lstStyle/>
          <a:p>
            <a:r>
              <a:rPr lang="fi-FI" sz="800" dirty="0">
                <a:latin typeface="Jost" pitchFamily="2" charset="0"/>
                <a:ea typeface="Jost" pitchFamily="2" charset="0"/>
              </a:rPr>
              <a:t>Karttakuva: Etelä-Pohjanmaan liitto</a:t>
            </a:r>
          </a:p>
        </p:txBody>
      </p:sp>
    </p:spTree>
    <p:extLst>
      <p:ext uri="{BB962C8B-B14F-4D97-AF65-F5344CB8AC3E}">
        <p14:creationId xmlns:p14="http://schemas.microsoft.com/office/powerpoint/2010/main" val="5398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853AE8B9-605C-CE8D-DD8F-57ACDDD5D735}"/>
              </a:ext>
            </a:extLst>
          </p:cNvPr>
          <p:cNvSpPr>
            <a:spLocks noGrp="1"/>
          </p:cNvSpPr>
          <p:nvPr>
            <p:ph type="title"/>
          </p:nvPr>
        </p:nvSpPr>
        <p:spPr>
          <a:xfrm>
            <a:off x="1082980" y="1160293"/>
            <a:ext cx="5790785" cy="1519846"/>
          </a:xfrm>
        </p:spPr>
        <p:txBody>
          <a:bodyPr>
            <a:normAutofit fontScale="90000"/>
          </a:bodyPr>
          <a:lstStyle/>
          <a:p>
            <a:r>
              <a:rPr lang="fi-FI" dirty="0"/>
              <a:t>kokemusta </a:t>
            </a:r>
            <a:r>
              <a:rPr lang="fi-FI" dirty="0">
                <a:solidFill>
                  <a:srgbClr val="208736"/>
                </a:solidFill>
              </a:rPr>
              <a:t>työllistämisen tukien käytöstä?</a:t>
            </a:r>
          </a:p>
        </p:txBody>
      </p:sp>
      <p:sp>
        <p:nvSpPr>
          <p:cNvPr id="7" name="Sisällön paikkamerkki 3">
            <a:extLst>
              <a:ext uri="{FF2B5EF4-FFF2-40B4-BE49-F238E27FC236}">
                <a16:creationId xmlns:a16="http://schemas.microsoft.com/office/drawing/2014/main" id="{60AA57CE-F2A5-3FE2-5162-F70874301B21}"/>
              </a:ext>
            </a:extLst>
          </p:cNvPr>
          <p:cNvSpPr>
            <a:spLocks noGrp="1"/>
          </p:cNvSpPr>
          <p:nvPr>
            <p:ph idx="14"/>
          </p:nvPr>
        </p:nvSpPr>
        <p:spPr>
          <a:xfrm>
            <a:off x="1082980" y="2770381"/>
            <a:ext cx="5790785" cy="3192319"/>
          </a:xfrm>
        </p:spPr>
        <p:txBody>
          <a:bodyPr/>
          <a:lstStyle/>
          <a:p>
            <a:pPr>
              <a:lnSpc>
                <a:spcPct val="100000"/>
              </a:lnSpc>
            </a:pPr>
            <a:r>
              <a:rPr lang="fi-FI" sz="2000" dirty="0">
                <a:latin typeface="Jost Light" pitchFamily="2" charset="77"/>
                <a:ea typeface="Jost Light" pitchFamily="2" charset="77"/>
              </a:rPr>
              <a:t>Työllistämisen tukien esimerkkeinä haastattelussa mainittiin työhönvalmennuspalvelut, palkkatuki, työolosuhteiden järjestelytuki ja työkokeilu. </a:t>
            </a:r>
            <a:br>
              <a:rPr lang="fi-FI" sz="2200" dirty="0">
                <a:latin typeface="Jost Light" pitchFamily="2" charset="77"/>
                <a:ea typeface="Jost Light" pitchFamily="2" charset="77"/>
              </a:rPr>
            </a:br>
            <a:br>
              <a:rPr lang="fi-FI" sz="2200" dirty="0">
                <a:latin typeface="Jost Light" pitchFamily="2" charset="77"/>
                <a:ea typeface="Jost Light" pitchFamily="2" charset="77"/>
              </a:rPr>
            </a:br>
            <a:r>
              <a:rPr lang="fi-FI" sz="2200" dirty="0">
                <a:latin typeface="Jost Light" pitchFamily="2" charset="77"/>
                <a:ea typeface="Jost Light" pitchFamily="2" charset="77"/>
              </a:rPr>
              <a:t>100% käyttökokemus jostain työllistämisen tuesta</a:t>
            </a:r>
          </a:p>
          <a:p>
            <a:pPr>
              <a:lnSpc>
                <a:spcPct val="100000"/>
              </a:lnSpc>
            </a:pPr>
            <a:r>
              <a:rPr lang="fi-FI" sz="2200" dirty="0">
                <a:latin typeface="Jost Light" pitchFamily="2" charset="77"/>
                <a:ea typeface="Jost Light" pitchFamily="2" charset="77"/>
              </a:rPr>
              <a:t>70 % kokemus palkkatuesta ja työkokeilusta</a:t>
            </a:r>
            <a:br>
              <a:rPr lang="fi-FI" sz="2200" dirty="0">
                <a:latin typeface="Jost Light" pitchFamily="2" charset="77"/>
                <a:ea typeface="Jost Light" pitchFamily="2" charset="77"/>
              </a:rPr>
            </a:br>
            <a:r>
              <a:rPr lang="fi-FI" sz="2200" dirty="0">
                <a:latin typeface="Jost Light" pitchFamily="2" charset="77"/>
                <a:ea typeface="Jost Light" pitchFamily="2" charset="77"/>
              </a:rPr>
              <a:t>20% kokemus vain palkkatuesta</a:t>
            </a:r>
            <a:br>
              <a:rPr lang="fi-FI" sz="2200" dirty="0">
                <a:latin typeface="Jost Light" pitchFamily="2" charset="77"/>
                <a:ea typeface="Jost Light" pitchFamily="2" charset="77"/>
              </a:rPr>
            </a:br>
            <a:r>
              <a:rPr lang="fi-FI" sz="2200" dirty="0">
                <a:latin typeface="Jost Light" pitchFamily="2" charset="77"/>
                <a:ea typeface="Jost Light" pitchFamily="2" charset="77"/>
              </a:rPr>
              <a:t>10% kokemus vain työkokeilusta</a:t>
            </a:r>
          </a:p>
        </p:txBody>
      </p:sp>
      <p:pic>
        <p:nvPicPr>
          <p:cNvPr id="5" name="Kuvan paikkamerkki 6">
            <a:extLst>
              <a:ext uri="{FF2B5EF4-FFF2-40B4-BE49-F238E27FC236}">
                <a16:creationId xmlns:a16="http://schemas.microsoft.com/office/drawing/2014/main" id="{08F399AE-95E7-2418-614C-2D96914B5DF8}"/>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53234"/>
          <a:stretch/>
        </p:blipFill>
        <p:spPr>
          <a:xfrm>
            <a:off x="7343922" y="-94593"/>
            <a:ext cx="4848077" cy="6908450"/>
          </a:xfrm>
        </p:spPr>
      </p:pic>
    </p:spTree>
    <p:extLst>
      <p:ext uri="{BB962C8B-B14F-4D97-AF65-F5344CB8AC3E}">
        <p14:creationId xmlns:p14="http://schemas.microsoft.com/office/powerpoint/2010/main" val="233563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FF58D-11B6-DD18-7231-91F097A28D71}"/>
              </a:ext>
            </a:extLst>
          </p:cNvPr>
          <p:cNvSpPr>
            <a:spLocks noGrp="1"/>
          </p:cNvSpPr>
          <p:nvPr>
            <p:ph type="title"/>
          </p:nvPr>
        </p:nvSpPr>
        <p:spPr>
          <a:xfrm>
            <a:off x="838200" y="1010652"/>
            <a:ext cx="3878179" cy="1858672"/>
          </a:xfrm>
        </p:spPr>
        <p:txBody>
          <a:bodyPr>
            <a:normAutofit/>
          </a:bodyPr>
          <a:lstStyle/>
          <a:p>
            <a:r>
              <a:rPr lang="fi-FI" sz="6000" dirty="0"/>
              <a:t>Millaisia kokemuksia?</a:t>
            </a:r>
          </a:p>
        </p:txBody>
      </p:sp>
      <p:sp>
        <p:nvSpPr>
          <p:cNvPr id="3" name="Sisällön paikkamerkki 2">
            <a:extLst>
              <a:ext uri="{FF2B5EF4-FFF2-40B4-BE49-F238E27FC236}">
                <a16:creationId xmlns:a16="http://schemas.microsoft.com/office/drawing/2014/main" id="{05AF4590-B83A-647E-BF8D-41C50BF751D2}"/>
              </a:ext>
            </a:extLst>
          </p:cNvPr>
          <p:cNvSpPr>
            <a:spLocks noGrp="1"/>
          </p:cNvSpPr>
          <p:nvPr>
            <p:ph idx="1"/>
          </p:nvPr>
        </p:nvSpPr>
        <p:spPr>
          <a:xfrm>
            <a:off x="865047" y="2920664"/>
            <a:ext cx="3978120" cy="2081381"/>
          </a:xfrm>
        </p:spPr>
        <p:txBody>
          <a:bodyPr>
            <a:normAutofit fontScale="92500"/>
          </a:bodyPr>
          <a:lstStyle/>
          <a:p>
            <a:pPr marL="0" indent="0">
              <a:lnSpc>
                <a:spcPct val="120000"/>
              </a:lnSpc>
              <a:buNone/>
            </a:pPr>
            <a:r>
              <a:rPr lang="fi-FI" sz="2400" dirty="0"/>
              <a:t>50% hyviä ja huonoja kokemuksia</a:t>
            </a:r>
          </a:p>
          <a:p>
            <a:pPr marL="0" indent="0">
              <a:lnSpc>
                <a:spcPct val="120000"/>
              </a:lnSpc>
              <a:buNone/>
            </a:pPr>
            <a:r>
              <a:rPr lang="fi-FI" dirty="0"/>
              <a:t>40% vain hyviä kokemuksia</a:t>
            </a:r>
          </a:p>
          <a:p>
            <a:pPr marL="0" indent="0">
              <a:lnSpc>
                <a:spcPct val="120000"/>
              </a:lnSpc>
              <a:buNone/>
            </a:pPr>
            <a:r>
              <a:rPr lang="fi-FI" sz="2400" dirty="0"/>
              <a:t>10 % vain huonoja kokemuksia</a:t>
            </a:r>
          </a:p>
        </p:txBody>
      </p:sp>
      <p:sp>
        <p:nvSpPr>
          <p:cNvPr id="16" name="Sisällön paikkamerkki 5">
            <a:extLst>
              <a:ext uri="{FF2B5EF4-FFF2-40B4-BE49-F238E27FC236}">
                <a16:creationId xmlns:a16="http://schemas.microsoft.com/office/drawing/2014/main" id="{36009127-C959-9F7B-D324-AABD7DC6B928}"/>
              </a:ext>
            </a:extLst>
          </p:cNvPr>
          <p:cNvSpPr>
            <a:spLocks noGrp="1"/>
          </p:cNvSpPr>
          <p:nvPr>
            <p:ph idx="14"/>
          </p:nvPr>
        </p:nvSpPr>
        <p:spPr>
          <a:xfrm>
            <a:off x="5351434" y="2576212"/>
            <a:ext cx="2514600" cy="1463854"/>
          </a:xfrm>
          <a:ln>
            <a:solidFill>
              <a:srgbClr val="208736"/>
            </a:solidFill>
          </a:ln>
        </p:spPr>
        <p:txBody>
          <a:bodyPr anchor="ctr"/>
          <a:lstStyle/>
          <a:p>
            <a:pPr algn="ctr">
              <a:lnSpc>
                <a:spcPct val="120000"/>
              </a:lnSpc>
            </a:pPr>
            <a:r>
              <a:rPr lang="fi-FI" sz="1600" i="1" dirty="0"/>
              <a:t>Kokemukset on olleet huonoja…kokeilut on loppuneet ennen kuin ovat päättyneet.</a:t>
            </a:r>
          </a:p>
        </p:txBody>
      </p:sp>
      <p:sp>
        <p:nvSpPr>
          <p:cNvPr id="17" name="Sisällön paikkamerkki 5">
            <a:extLst>
              <a:ext uri="{FF2B5EF4-FFF2-40B4-BE49-F238E27FC236}">
                <a16:creationId xmlns:a16="http://schemas.microsoft.com/office/drawing/2014/main" id="{E14BB423-34D8-E6EA-94E5-6DB83D44DF53}"/>
              </a:ext>
            </a:extLst>
          </p:cNvPr>
          <p:cNvSpPr txBox="1">
            <a:spLocks/>
          </p:cNvSpPr>
          <p:nvPr/>
        </p:nvSpPr>
        <p:spPr>
          <a:xfrm>
            <a:off x="8501089" y="3581925"/>
            <a:ext cx="2559997" cy="1547295"/>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Varsinkin työkokeiluun on ollut sekä työnantaja, että ymmärtääkseni myös työntekijät hyvin tyytyväisiä.</a:t>
            </a:r>
          </a:p>
        </p:txBody>
      </p:sp>
      <p:sp>
        <p:nvSpPr>
          <p:cNvPr id="10" name="Sisällön paikkamerkki 5">
            <a:extLst>
              <a:ext uri="{FF2B5EF4-FFF2-40B4-BE49-F238E27FC236}">
                <a16:creationId xmlns:a16="http://schemas.microsoft.com/office/drawing/2014/main" id="{FAC7EC37-862C-49C4-AF9B-7FB64A68AA9E}"/>
              </a:ext>
            </a:extLst>
          </p:cNvPr>
          <p:cNvSpPr txBox="1">
            <a:spLocks/>
          </p:cNvSpPr>
          <p:nvPr/>
        </p:nvSpPr>
        <p:spPr>
          <a:xfrm>
            <a:off x="5351434" y="1209810"/>
            <a:ext cx="2514600" cy="934300"/>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Palkkatuki on helppo hakea, kätevä systeemi!</a:t>
            </a:r>
          </a:p>
        </p:txBody>
      </p:sp>
      <p:sp>
        <p:nvSpPr>
          <p:cNvPr id="14" name="Sisällön paikkamerkki 5">
            <a:extLst>
              <a:ext uri="{FF2B5EF4-FFF2-40B4-BE49-F238E27FC236}">
                <a16:creationId xmlns:a16="http://schemas.microsoft.com/office/drawing/2014/main" id="{94CA1D8D-73B0-4C78-8545-A2D90A1A860E}"/>
              </a:ext>
            </a:extLst>
          </p:cNvPr>
          <p:cNvSpPr txBox="1">
            <a:spLocks/>
          </p:cNvSpPr>
          <p:nvPr/>
        </p:nvSpPr>
        <p:spPr>
          <a:xfrm>
            <a:off x="8501090" y="1783106"/>
            <a:ext cx="2559996" cy="1319457"/>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Työkokeilu ei oikein mennyt. Palkkatukihommat on olleet ihan hyviä.</a:t>
            </a:r>
          </a:p>
        </p:txBody>
      </p:sp>
      <p:sp>
        <p:nvSpPr>
          <p:cNvPr id="18" name="Sisällön paikkamerkki 5">
            <a:extLst>
              <a:ext uri="{FF2B5EF4-FFF2-40B4-BE49-F238E27FC236}">
                <a16:creationId xmlns:a16="http://schemas.microsoft.com/office/drawing/2014/main" id="{BC6310E1-6BE9-41F0-B62F-4F9B18005EAF}"/>
              </a:ext>
            </a:extLst>
          </p:cNvPr>
          <p:cNvSpPr txBox="1">
            <a:spLocks/>
          </p:cNvSpPr>
          <p:nvPr/>
        </p:nvSpPr>
        <p:spPr>
          <a:xfrm>
            <a:off x="5351434" y="4472168"/>
            <a:ext cx="2514600" cy="1178445"/>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Pääsääntöisesti hyviä. Ei tarvitse sanoa, että aika on kullannut muistot.</a:t>
            </a:r>
          </a:p>
        </p:txBody>
      </p:sp>
    </p:spTree>
    <p:extLst>
      <p:ext uri="{BB962C8B-B14F-4D97-AF65-F5344CB8AC3E}">
        <p14:creationId xmlns:p14="http://schemas.microsoft.com/office/powerpoint/2010/main" val="925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DE444F-2AAE-DD32-74C5-56D32AC48725}"/>
              </a:ext>
            </a:extLst>
          </p:cNvPr>
          <p:cNvSpPr>
            <a:spLocks noGrp="1"/>
          </p:cNvSpPr>
          <p:nvPr>
            <p:ph type="title"/>
          </p:nvPr>
        </p:nvSpPr>
        <p:spPr>
          <a:xfrm>
            <a:off x="1114019" y="2336658"/>
            <a:ext cx="9963962" cy="2651552"/>
          </a:xfrm>
        </p:spPr>
        <p:txBody>
          <a:bodyPr>
            <a:normAutofit/>
          </a:bodyPr>
          <a:lstStyle/>
          <a:p>
            <a:r>
              <a:rPr lang="fi-FI" i="1" dirty="0"/>
              <a:t>Onko  ollut vain hyvää tuuria, että kokemukset on muodostuneet hyviksi?</a:t>
            </a:r>
            <a:endParaRPr lang="fi-FI" sz="4000" i="1" dirty="0">
              <a:solidFill>
                <a:srgbClr val="F4C37D"/>
              </a:solidFill>
            </a:endParaRPr>
          </a:p>
        </p:txBody>
      </p:sp>
    </p:spTree>
    <p:extLst>
      <p:ext uri="{BB962C8B-B14F-4D97-AF65-F5344CB8AC3E}">
        <p14:creationId xmlns:p14="http://schemas.microsoft.com/office/powerpoint/2010/main" val="93477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1E0E2F-60C0-1055-DB87-4CBAA35FCCB7}"/>
              </a:ext>
            </a:extLst>
          </p:cNvPr>
          <p:cNvSpPr>
            <a:spLocks noGrp="1"/>
          </p:cNvSpPr>
          <p:nvPr>
            <p:ph type="title"/>
          </p:nvPr>
        </p:nvSpPr>
        <p:spPr>
          <a:xfrm>
            <a:off x="838200" y="1010652"/>
            <a:ext cx="3878179" cy="4696465"/>
          </a:xfrm>
        </p:spPr>
        <p:txBody>
          <a:bodyPr>
            <a:normAutofit/>
          </a:bodyPr>
          <a:lstStyle/>
          <a:p>
            <a:r>
              <a:rPr lang="fi-FI" sz="6000" dirty="0"/>
              <a:t>1. Yhteinen suunnittelu </a:t>
            </a:r>
            <a:br>
              <a:rPr lang="fi-FI" sz="6000" dirty="0"/>
            </a:br>
            <a:br>
              <a:rPr lang="fi-FI" sz="6000" dirty="0"/>
            </a:br>
            <a:r>
              <a:rPr lang="fi-FI" sz="3600" dirty="0">
                <a:solidFill>
                  <a:srgbClr val="208736"/>
                </a:solidFill>
              </a:rPr>
              <a:t>ja sitä kautta </a:t>
            </a:r>
            <a:r>
              <a:rPr lang="fi-FI" sz="3600" dirty="0" err="1">
                <a:solidFill>
                  <a:srgbClr val="208736"/>
                </a:solidFill>
              </a:rPr>
              <a:t>ymmär-ryksen</a:t>
            </a:r>
            <a:r>
              <a:rPr lang="fi-FI" sz="3600" dirty="0">
                <a:solidFill>
                  <a:srgbClr val="208736"/>
                </a:solidFill>
              </a:rPr>
              <a:t> lisääntyminen</a:t>
            </a:r>
          </a:p>
        </p:txBody>
      </p:sp>
      <p:sp>
        <p:nvSpPr>
          <p:cNvPr id="4" name="Sisällön paikkamerkki 5">
            <a:extLst>
              <a:ext uri="{FF2B5EF4-FFF2-40B4-BE49-F238E27FC236}">
                <a16:creationId xmlns:a16="http://schemas.microsoft.com/office/drawing/2014/main" id="{4799B10E-BAB5-8653-BB64-B4048A88704A}"/>
              </a:ext>
            </a:extLst>
          </p:cNvPr>
          <p:cNvSpPr>
            <a:spLocks noGrp="1"/>
          </p:cNvSpPr>
          <p:nvPr>
            <p:ph idx="14"/>
          </p:nvPr>
        </p:nvSpPr>
        <p:spPr>
          <a:xfrm>
            <a:off x="5364858" y="3625663"/>
            <a:ext cx="2514600" cy="1869790"/>
          </a:xfrm>
          <a:ln>
            <a:solidFill>
              <a:srgbClr val="208736"/>
            </a:solidFill>
          </a:ln>
        </p:spPr>
        <p:txBody>
          <a:bodyPr anchor="ctr"/>
          <a:lstStyle/>
          <a:p>
            <a:pPr marL="0" indent="0" algn="ctr">
              <a:lnSpc>
                <a:spcPct val="120000"/>
              </a:lnSpc>
              <a:buFont typeface="Arial" panose="020B0604020202020204" pitchFamily="34" charset="0"/>
              <a:buNone/>
            </a:pPr>
            <a:r>
              <a:rPr lang="fi-FI" sz="1600" i="1" dirty="0"/>
              <a:t>Jokaista tapausta harkitaan erikseen. Ei lähdetä soitellen sotaan, vaan tehdään duunia sen eteen, ennen kuin edes solmitaan sopimusta.</a:t>
            </a:r>
          </a:p>
        </p:txBody>
      </p:sp>
      <p:sp>
        <p:nvSpPr>
          <p:cNvPr id="17" name="Sisällön paikkamerkki 5">
            <a:extLst>
              <a:ext uri="{FF2B5EF4-FFF2-40B4-BE49-F238E27FC236}">
                <a16:creationId xmlns:a16="http://schemas.microsoft.com/office/drawing/2014/main" id="{96013EBF-A250-AA1A-1B5A-3224E0298F60}"/>
              </a:ext>
            </a:extLst>
          </p:cNvPr>
          <p:cNvSpPr txBox="1">
            <a:spLocks/>
          </p:cNvSpPr>
          <p:nvPr/>
        </p:nvSpPr>
        <p:spPr>
          <a:xfrm>
            <a:off x="8488744" y="2057180"/>
            <a:ext cx="2514600" cy="2603407"/>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Ei oikein tiedetty puolin ja toisin mistä on kysymys. Ei pystytty tarjoamaan sellaisia olosuhteita, mitä olisi vaatinut. Ei tiedetty tarpeeksi työkokeilusta, eikä työkokeiluun tulevan ihmisen tilanteesta.</a:t>
            </a:r>
          </a:p>
        </p:txBody>
      </p:sp>
      <p:sp>
        <p:nvSpPr>
          <p:cNvPr id="14" name="Sisällön paikkamerkki 5">
            <a:extLst>
              <a:ext uri="{FF2B5EF4-FFF2-40B4-BE49-F238E27FC236}">
                <a16:creationId xmlns:a16="http://schemas.microsoft.com/office/drawing/2014/main" id="{EFD0DB1C-CAEF-4BF9-BC26-DABDD1DE5037}"/>
              </a:ext>
            </a:extLst>
          </p:cNvPr>
          <p:cNvSpPr txBox="1">
            <a:spLocks/>
          </p:cNvSpPr>
          <p:nvPr/>
        </p:nvSpPr>
        <p:spPr>
          <a:xfrm>
            <a:off x="5364858" y="1574214"/>
            <a:ext cx="2514600" cy="1304978"/>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Juttuihin lähdetään siten, että on olemassa tavoite. Ei vain oteta henkilöä jostain syystä.</a:t>
            </a:r>
          </a:p>
        </p:txBody>
      </p:sp>
    </p:spTree>
    <p:extLst>
      <p:ext uri="{BB962C8B-B14F-4D97-AF65-F5344CB8AC3E}">
        <p14:creationId xmlns:p14="http://schemas.microsoft.com/office/powerpoint/2010/main" val="39137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FF58D-11B6-DD18-7231-91F097A28D71}"/>
              </a:ext>
            </a:extLst>
          </p:cNvPr>
          <p:cNvSpPr>
            <a:spLocks noGrp="1"/>
          </p:cNvSpPr>
          <p:nvPr>
            <p:ph type="title"/>
          </p:nvPr>
        </p:nvSpPr>
        <p:spPr>
          <a:xfrm>
            <a:off x="838200" y="1010653"/>
            <a:ext cx="3878179" cy="1177602"/>
          </a:xfrm>
        </p:spPr>
        <p:txBody>
          <a:bodyPr>
            <a:normAutofit/>
          </a:bodyPr>
          <a:lstStyle/>
          <a:p>
            <a:r>
              <a:rPr lang="fi-FI" sz="6000" dirty="0"/>
              <a:t>2. avoimuus</a:t>
            </a:r>
          </a:p>
        </p:txBody>
      </p:sp>
      <p:sp>
        <p:nvSpPr>
          <p:cNvPr id="14" name="Sisällön paikkamerkki 5">
            <a:extLst>
              <a:ext uri="{FF2B5EF4-FFF2-40B4-BE49-F238E27FC236}">
                <a16:creationId xmlns:a16="http://schemas.microsoft.com/office/drawing/2014/main" id="{95EA9FA2-7363-4D85-B98C-31BBB7A3BFCE}"/>
              </a:ext>
            </a:extLst>
          </p:cNvPr>
          <p:cNvSpPr txBox="1">
            <a:spLocks/>
          </p:cNvSpPr>
          <p:nvPr/>
        </p:nvSpPr>
        <p:spPr>
          <a:xfrm>
            <a:off x="5360632" y="3215547"/>
            <a:ext cx="2514600" cy="1785647"/>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En usko, että meillä täällä oli tarpeeksi tietoa hänen aikaisemmasta </a:t>
            </a:r>
            <a:r>
              <a:rPr lang="fi-FI" sz="1600" i="1" dirty="0" err="1"/>
              <a:t>työkyvys-tään</a:t>
            </a:r>
            <a:r>
              <a:rPr lang="fi-FI" sz="1600" i="1" dirty="0"/>
              <a:t>. Uskon, että ei ole ollut kaikkea sitä tietoa, mitä olisi pitänyt olla.</a:t>
            </a:r>
          </a:p>
        </p:txBody>
      </p:sp>
      <p:sp>
        <p:nvSpPr>
          <p:cNvPr id="18" name="Sisällön paikkamerkki 5">
            <a:extLst>
              <a:ext uri="{FF2B5EF4-FFF2-40B4-BE49-F238E27FC236}">
                <a16:creationId xmlns:a16="http://schemas.microsoft.com/office/drawing/2014/main" id="{87EC96E4-A731-453B-A137-81ECE25C7EB1}"/>
              </a:ext>
            </a:extLst>
          </p:cNvPr>
          <p:cNvSpPr txBox="1">
            <a:spLocks/>
          </p:cNvSpPr>
          <p:nvPr/>
        </p:nvSpPr>
        <p:spPr>
          <a:xfrm>
            <a:off x="8487732" y="2501876"/>
            <a:ext cx="2514600" cy="1688892"/>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Haluan käydä enemmän, kuin yhden keskustelun sen henkilön kanssa, joka olisi tulossa. Hän tietää silloin meistä ja me hänestä.</a:t>
            </a:r>
          </a:p>
        </p:txBody>
      </p:sp>
      <p:sp>
        <p:nvSpPr>
          <p:cNvPr id="19" name="Sisällön paikkamerkki 5">
            <a:extLst>
              <a:ext uri="{FF2B5EF4-FFF2-40B4-BE49-F238E27FC236}">
                <a16:creationId xmlns:a16="http://schemas.microsoft.com/office/drawing/2014/main" id="{81A02288-568D-4E64-892E-4262302E547A}"/>
              </a:ext>
            </a:extLst>
          </p:cNvPr>
          <p:cNvSpPr txBox="1">
            <a:spLocks/>
          </p:cNvSpPr>
          <p:nvPr/>
        </p:nvSpPr>
        <p:spPr>
          <a:xfrm>
            <a:off x="8477487" y="1158993"/>
            <a:ext cx="2514600" cy="1141016"/>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Kun työnantaja on avoin, on työntekijänkin helpompi olla avoin. </a:t>
            </a:r>
          </a:p>
        </p:txBody>
      </p:sp>
      <p:sp>
        <p:nvSpPr>
          <p:cNvPr id="20" name="Sisällön paikkamerkki 5">
            <a:extLst>
              <a:ext uri="{FF2B5EF4-FFF2-40B4-BE49-F238E27FC236}">
                <a16:creationId xmlns:a16="http://schemas.microsoft.com/office/drawing/2014/main" id="{A1C69D20-6160-4B04-91B4-76D7BB467ED2}"/>
              </a:ext>
            </a:extLst>
          </p:cNvPr>
          <p:cNvSpPr txBox="1">
            <a:spLocks/>
          </p:cNvSpPr>
          <p:nvPr/>
        </p:nvSpPr>
        <p:spPr>
          <a:xfrm>
            <a:off x="8487732" y="4392636"/>
            <a:ext cx="2514600" cy="1217116"/>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He kertoivat omat tilanteet. Avoimuus on tosi tärkeää. Että heti kerrotaan oma tilanne.</a:t>
            </a:r>
          </a:p>
        </p:txBody>
      </p:sp>
      <p:sp>
        <p:nvSpPr>
          <p:cNvPr id="8" name="Sisällön paikkamerkki 5">
            <a:extLst>
              <a:ext uri="{FF2B5EF4-FFF2-40B4-BE49-F238E27FC236}">
                <a16:creationId xmlns:a16="http://schemas.microsoft.com/office/drawing/2014/main" id="{B63A58B3-B9DC-40F5-8191-83B54A52B53E}"/>
              </a:ext>
            </a:extLst>
          </p:cNvPr>
          <p:cNvSpPr txBox="1">
            <a:spLocks/>
          </p:cNvSpPr>
          <p:nvPr/>
        </p:nvSpPr>
        <p:spPr>
          <a:xfrm>
            <a:off x="5360632" y="1616050"/>
            <a:ext cx="2514600" cy="1239147"/>
          </a:xfrm>
          <a:prstGeom prst="rect">
            <a:avLst/>
          </a:prstGeom>
          <a:ln>
            <a:solidFill>
              <a:srgbClr val="208736"/>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Jost" pitchFamily="2" charset="77"/>
                <a:ea typeface="Jost" pitchFamily="2" charset="77"/>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Jost Light" pitchFamily="2" charset="77"/>
                <a:ea typeface="Jost Light" pitchFamily="2" charset="77"/>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Jost Light" pitchFamily="2" charset="77"/>
                <a:ea typeface="Jost Light" pitchFamily="2" charset="77"/>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Jost Light" pitchFamily="2" charset="77"/>
                <a:ea typeface="Jost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fi-FI" sz="1600" i="1" dirty="0"/>
              <a:t>Se, että on kaikkien </a:t>
            </a:r>
            <a:r>
              <a:rPr lang="fi-FI" sz="1600" i="1" dirty="0" err="1"/>
              <a:t>tiedos-sa</a:t>
            </a:r>
            <a:r>
              <a:rPr lang="fi-FI" sz="1600" i="1" dirty="0"/>
              <a:t>, että henkilön toimeen-tulo tulee työnantajan ja jonkun muun kautta.</a:t>
            </a:r>
          </a:p>
        </p:txBody>
      </p:sp>
    </p:spTree>
    <p:extLst>
      <p:ext uri="{BB962C8B-B14F-4D97-AF65-F5344CB8AC3E}">
        <p14:creationId xmlns:p14="http://schemas.microsoft.com/office/powerpoint/2010/main" val="314847243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f3aff91-6d61-4e95-8df2-a47c85d07826">
      <Terms xmlns="http://schemas.microsoft.com/office/infopath/2007/PartnerControls"/>
    </lcf76f155ced4ddcb4097134ff3c332f>
    <TaxCatchAll xmlns="7b0bc7a9-b2e1-4cce-a3f5-45c00ecb08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8922DBE50172043871211C725588296" ma:contentTypeVersion="15" ma:contentTypeDescription="Luo uusi asiakirja." ma:contentTypeScope="" ma:versionID="d8bcb0e4a122d634f05bd7b9d0b0e0d5">
  <xsd:schema xmlns:xsd="http://www.w3.org/2001/XMLSchema" xmlns:xs="http://www.w3.org/2001/XMLSchema" xmlns:p="http://schemas.microsoft.com/office/2006/metadata/properties" xmlns:ns2="bf3aff91-6d61-4e95-8df2-a47c85d07826" xmlns:ns3="7b0bc7a9-b2e1-4cce-a3f5-45c00ecb0830" targetNamespace="http://schemas.microsoft.com/office/2006/metadata/properties" ma:root="true" ma:fieldsID="d7bed215fba7ee0ee0d19cbb317804d3" ns2:_="" ns3:_="">
    <xsd:import namespace="bf3aff91-6d61-4e95-8df2-a47c85d07826"/>
    <xsd:import namespace="7b0bc7a9-b2e1-4cce-a3f5-45c00ecb08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aff91-6d61-4e95-8df2-a47c85d078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762e9795-2d59-4c3a-90ac-4ccb368290a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0bc7a9-b2e1-4cce-a3f5-45c00ecb08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e0ff49-7874-4595-adea-62b49487c8c8}" ma:internalName="TaxCatchAll" ma:showField="CatchAllData" ma:web="7b0bc7a9-b2e1-4cce-a3f5-45c00ecb083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3E4CFC-2D80-4406-BD96-CE50325D8AED}">
  <ds:schemaRefs>
    <ds:schemaRef ds:uri="http://www.w3.org/XML/1998/namespace"/>
    <ds:schemaRef ds:uri="http://purl.org/dc/dcmitype/"/>
    <ds:schemaRef ds:uri="http://schemas.microsoft.com/office/2006/metadata/properties"/>
    <ds:schemaRef ds:uri="http://schemas.microsoft.com/office/2006/documentManagement/types"/>
    <ds:schemaRef ds:uri="bf3aff91-6d61-4e95-8df2-a47c85d07826"/>
    <ds:schemaRef ds:uri="7b0bc7a9-b2e1-4cce-a3f5-45c00ecb0830"/>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CFBB8562-549A-4B72-A859-849A01AAEE1C}">
  <ds:schemaRefs>
    <ds:schemaRef ds:uri="http://schemas.microsoft.com/sharepoint/v3/contenttype/forms"/>
  </ds:schemaRefs>
</ds:datastoreItem>
</file>

<file path=customXml/itemProps3.xml><?xml version="1.0" encoding="utf-8"?>
<ds:datastoreItem xmlns:ds="http://schemas.openxmlformats.org/officeDocument/2006/customXml" ds:itemID="{6FE138C3-4104-4246-BEBA-DE7252241BF1}"/>
</file>

<file path=docProps/app.xml><?xml version="1.0" encoding="utf-8"?>
<Properties xmlns="http://schemas.openxmlformats.org/officeDocument/2006/extended-properties" xmlns:vt="http://schemas.openxmlformats.org/officeDocument/2006/docPropsVTypes">
  <TotalTime>2316</TotalTime>
  <Words>3219</Words>
  <Application>Microsoft Office PowerPoint</Application>
  <PresentationFormat>Laajakuva</PresentationFormat>
  <Paragraphs>262</Paragraphs>
  <Slides>34</Slides>
  <Notes>23</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34</vt:i4>
      </vt:variant>
    </vt:vector>
  </HeadingPairs>
  <TitlesOfParts>
    <vt:vector size="41" baseType="lpstr">
      <vt:lpstr>Arial</vt:lpstr>
      <vt:lpstr>Bebas Neue</vt:lpstr>
      <vt:lpstr>Calibri</vt:lpstr>
      <vt:lpstr>Jost</vt:lpstr>
      <vt:lpstr>Jost Light</vt:lpstr>
      <vt:lpstr>Jost Medium</vt:lpstr>
      <vt:lpstr>Office-teema</vt:lpstr>
      <vt:lpstr>PowerPoint-esitys</vt:lpstr>
      <vt:lpstr>Mukana haastatteluissa</vt:lpstr>
      <vt:lpstr>toiminta-vuodet</vt:lpstr>
      <vt:lpstr>maantieteellinen kattavuus</vt:lpstr>
      <vt:lpstr>kokemusta työllistämisen tukien käytöstä?</vt:lpstr>
      <vt:lpstr>Millaisia kokemuksia?</vt:lpstr>
      <vt:lpstr>Onko  ollut vain hyvää tuuria, että kokemukset on muodostuneet hyviksi?</vt:lpstr>
      <vt:lpstr>1. Yhteinen suunnittelu   ja sitä kautta ymmär-ryksen lisääntyminen</vt:lpstr>
      <vt:lpstr>2. avoimuus</vt:lpstr>
      <vt:lpstr>3. Tulijan asenne  </vt:lpstr>
      <vt:lpstr>4. Muut syyt  lähettävien tahojen rooli uskallus keskeyttää tulijan aikaisempi osaaminen oikea ihminen oikeaan työhön tekniset asiat liioittelu/suurentelu</vt:lpstr>
      <vt:lpstr>kokemusta täsmätyökykyi-sen palkkaamisesta tai ottamisesta työkokeiluun?</vt:lpstr>
      <vt:lpstr>Hänellä on sydämentahdistin. Tuli työkokeiluun ja saatiin vähän opastusta siitä, että sähköelektroniset ja magneetit ei saanut olla lähellä. Työolosuhteet järjesteltiin sen mukaan. Opastus tuli TE-toimiston kautta. Meille tehtiin hyvin selväksi, mitä se tarkoittaa, että tulee töihin. En koskaan mieltänyt häntä täsmätyökykyiseksi, koska työkyky oli normaali ja täällä meillä ei huomaa mitään.</vt:lpstr>
      <vt:lpstr>Millaiset asiat nousivat kokemuksissa esiin?</vt:lpstr>
      <vt:lpstr>Halu ja motivaatio: He tekivät sovitut työt niin hyvin, kuin pystyivät ja ennen kaikkea halusivat tulla töihin. Kaverin motivaatio oli tosi kova. Hän teki sillä motivaatiolla vaikutuksen.  </vt:lpstr>
      <vt:lpstr>PowerPoint-esitys</vt:lpstr>
      <vt:lpstr>PowerPoint-esitys</vt:lpstr>
      <vt:lpstr>PowerPoint-esitys</vt:lpstr>
      <vt:lpstr>Millaisia ajatuksia täsmätyökykyisistä työvoimana on nyt ?</vt:lpstr>
      <vt:lpstr>PowerPoint-esitys</vt:lpstr>
      <vt:lpstr>Millaiselle avulle työnantajilla on tarvetta?</vt:lpstr>
      <vt:lpstr>tieto  </vt:lpstr>
      <vt:lpstr>esimerkki  </vt:lpstr>
      <vt:lpstr>tuki  </vt:lpstr>
      <vt:lpstr>mikä motivoi palkkaamaan täsmätyökykyisen?</vt:lpstr>
      <vt:lpstr>Taloudellinen  tuki</vt:lpstr>
      <vt:lpstr>Julkisuus ja hyvä mainos I</vt:lpstr>
      <vt:lpstr>Julkisuus ja hyvä mainos II</vt:lpstr>
      <vt:lpstr>Sopivan työntekijän löytyminen</vt:lpstr>
      <vt:lpstr>Muut</vt:lpstr>
      <vt:lpstr>Miten työyhteisö suhtautuisi tulijaan?</vt:lpstr>
      <vt:lpstr>Haastattelijan pohdintoja I </vt:lpstr>
      <vt:lpstr>Haastattelijan pohdintoja II </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Melina Sivunen</dc:creator>
  <cp:lastModifiedBy>Virpi Niemi</cp:lastModifiedBy>
  <cp:revision>98</cp:revision>
  <dcterms:created xsi:type="dcterms:W3CDTF">2023-08-10T10:25:57Z</dcterms:created>
  <dcterms:modified xsi:type="dcterms:W3CDTF">2025-10-10T07:55:26Z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0x010100F8922DBE50172043871211C725588296</vt:lpwstr>
  </property>
  <property fmtid="{D5CDD505-2E9C-101B-9397-08002B2CF9AE}" pid="3" name="MediaServiceImageTags">
    <vt:lpwstr/>
  </property>
</Properties>
</file>