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57" r:id="rId2"/>
    <p:sldId id="258" r:id="rId3"/>
    <p:sldId id="260" r:id="rId4"/>
    <p:sldId id="261" r:id="rId5"/>
    <p:sldId id="264" r:id="rId6"/>
    <p:sldId id="278" r:id="rId7"/>
    <p:sldId id="262" r:id="rId8"/>
    <p:sldId id="274" r:id="rId9"/>
    <p:sldId id="266" r:id="rId10"/>
    <p:sldId id="263" r:id="rId11"/>
    <p:sldId id="276" r:id="rId12"/>
    <p:sldId id="279" r:id="rId13"/>
    <p:sldId id="280" r:id="rId14"/>
    <p:sldId id="259"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D1364E-F560-4077-BB21-1F959349C6FE}" v="39" dt="2025-08-19T04:29:53.1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78413" autoAdjust="0"/>
  </p:normalViewPr>
  <p:slideViewPr>
    <p:cSldViewPr snapToGrid="0">
      <p:cViewPr varScale="1">
        <p:scale>
          <a:sx n="76" d="100"/>
          <a:sy n="76" d="100"/>
        </p:scale>
        <p:origin x="840"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ck Buckingham" userId="2cea417d-bfbe-4605-bc59-3c26cb1730c9" providerId="ADAL" clId="{32D1364E-F560-4077-BB21-1F959349C6FE}"/>
    <pc:docChg chg="undo custSel addSld delSld modSld">
      <pc:chgData name="Jack Buckingham" userId="2cea417d-bfbe-4605-bc59-3c26cb1730c9" providerId="ADAL" clId="{32D1364E-F560-4077-BB21-1F959349C6FE}" dt="2025-08-16T10:06:47.445" v="5287" actId="47"/>
      <pc:docMkLst>
        <pc:docMk/>
      </pc:docMkLst>
      <pc:sldChg chg="modSp mod">
        <pc:chgData name="Jack Buckingham" userId="2cea417d-bfbe-4605-bc59-3c26cb1730c9" providerId="ADAL" clId="{32D1364E-F560-4077-BB21-1F959349C6FE}" dt="2025-08-15T04:36:05.977" v="23" actId="20577"/>
        <pc:sldMkLst>
          <pc:docMk/>
          <pc:sldMk cId="0" sldId="257"/>
        </pc:sldMkLst>
        <pc:spChg chg="mod">
          <ac:chgData name="Jack Buckingham" userId="2cea417d-bfbe-4605-bc59-3c26cb1730c9" providerId="ADAL" clId="{32D1364E-F560-4077-BB21-1F959349C6FE}" dt="2025-08-15T04:36:05.977" v="23" actId="20577"/>
          <ac:spMkLst>
            <pc:docMk/>
            <pc:sldMk cId="0" sldId="257"/>
            <ac:spMk id="89" creationId="{00000000-0000-0000-0000-000000000000}"/>
          </ac:spMkLst>
        </pc:spChg>
      </pc:sldChg>
      <pc:sldChg chg="modSp mod">
        <pc:chgData name="Jack Buckingham" userId="2cea417d-bfbe-4605-bc59-3c26cb1730c9" providerId="ADAL" clId="{32D1364E-F560-4077-BB21-1F959349C6FE}" dt="2025-08-16T10:06:20.921" v="5286" actId="20577"/>
        <pc:sldMkLst>
          <pc:docMk/>
          <pc:sldMk cId="360974812" sldId="259"/>
        </pc:sldMkLst>
        <pc:spChg chg="mod">
          <ac:chgData name="Jack Buckingham" userId="2cea417d-bfbe-4605-bc59-3c26cb1730c9" providerId="ADAL" clId="{32D1364E-F560-4077-BB21-1F959349C6FE}" dt="2025-08-16T10:06:20.921" v="5286" actId="20577"/>
          <ac:spMkLst>
            <pc:docMk/>
            <pc:sldMk cId="360974812" sldId="259"/>
            <ac:spMk id="3" creationId="{28B6271B-3388-CDEE-013F-146098F27DD0}"/>
          </ac:spMkLst>
        </pc:spChg>
      </pc:sldChg>
      <pc:sldChg chg="modSp mod modNotesTx">
        <pc:chgData name="Jack Buckingham" userId="2cea417d-bfbe-4605-bc59-3c26cb1730c9" providerId="ADAL" clId="{32D1364E-F560-4077-BB21-1F959349C6FE}" dt="2025-08-15T05:07:56.666" v="1889" actId="20577"/>
        <pc:sldMkLst>
          <pc:docMk/>
          <pc:sldMk cId="1139484541" sldId="263"/>
        </pc:sldMkLst>
        <pc:spChg chg="mod">
          <ac:chgData name="Jack Buckingham" userId="2cea417d-bfbe-4605-bc59-3c26cb1730c9" providerId="ADAL" clId="{32D1364E-F560-4077-BB21-1F959349C6FE}" dt="2025-08-15T05:07:05.560" v="1833" actId="20577"/>
          <ac:spMkLst>
            <pc:docMk/>
            <pc:sldMk cId="1139484541" sldId="263"/>
            <ac:spMk id="3" creationId="{EDCEB1DB-2484-6BA7-5AB2-4D5D7F2BC85B}"/>
          </ac:spMkLst>
        </pc:spChg>
      </pc:sldChg>
      <pc:sldChg chg="addSp delSp modSp mod">
        <pc:chgData name="Jack Buckingham" userId="2cea417d-bfbe-4605-bc59-3c26cb1730c9" providerId="ADAL" clId="{32D1364E-F560-4077-BB21-1F959349C6FE}" dt="2025-08-15T04:45:38.964" v="146" actId="1076"/>
        <pc:sldMkLst>
          <pc:docMk/>
          <pc:sldMk cId="62424114" sldId="264"/>
        </pc:sldMkLst>
        <pc:spChg chg="add del mod">
          <ac:chgData name="Jack Buckingham" userId="2cea417d-bfbe-4605-bc59-3c26cb1730c9" providerId="ADAL" clId="{32D1364E-F560-4077-BB21-1F959349C6FE}" dt="2025-08-15T04:36:51.995" v="29" actId="478"/>
          <ac:spMkLst>
            <pc:docMk/>
            <pc:sldMk cId="62424114" sldId="264"/>
            <ac:spMk id="2" creationId="{02F9C328-E870-FBE9-1EDD-BF3B78BA5BB4}"/>
          </ac:spMkLst>
        </pc:spChg>
        <pc:picChg chg="add mod">
          <ac:chgData name="Jack Buckingham" userId="2cea417d-bfbe-4605-bc59-3c26cb1730c9" providerId="ADAL" clId="{32D1364E-F560-4077-BB21-1F959349C6FE}" dt="2025-08-15T04:39:38.549" v="50" actId="14100"/>
          <ac:picMkLst>
            <pc:docMk/>
            <pc:sldMk cId="62424114" sldId="264"/>
            <ac:picMk id="14" creationId="{EF9D0C87-7A98-3CB5-E6AB-EE10B1D08485}"/>
          </ac:picMkLst>
        </pc:picChg>
        <pc:picChg chg="add mod">
          <ac:chgData name="Jack Buckingham" userId="2cea417d-bfbe-4605-bc59-3c26cb1730c9" providerId="ADAL" clId="{32D1364E-F560-4077-BB21-1F959349C6FE}" dt="2025-08-15T04:39:36.561" v="49" actId="1076"/>
          <ac:picMkLst>
            <pc:docMk/>
            <pc:sldMk cId="62424114" sldId="264"/>
            <ac:picMk id="16" creationId="{DBB178BA-5C19-D0EE-C9F3-D93F8E9F91D5}"/>
          </ac:picMkLst>
        </pc:picChg>
        <pc:picChg chg="add mod">
          <ac:chgData name="Jack Buckingham" userId="2cea417d-bfbe-4605-bc59-3c26cb1730c9" providerId="ADAL" clId="{32D1364E-F560-4077-BB21-1F959349C6FE}" dt="2025-08-15T04:39:49.075" v="53" actId="14100"/>
          <ac:picMkLst>
            <pc:docMk/>
            <pc:sldMk cId="62424114" sldId="264"/>
            <ac:picMk id="18" creationId="{BA2E3B70-4FB8-BFD0-A74C-39DF02F8B3F4}"/>
          </ac:picMkLst>
        </pc:picChg>
        <pc:picChg chg="add mod">
          <ac:chgData name="Jack Buckingham" userId="2cea417d-bfbe-4605-bc59-3c26cb1730c9" providerId="ADAL" clId="{32D1364E-F560-4077-BB21-1F959349C6FE}" dt="2025-08-15T04:45:38.964" v="146" actId="1076"/>
          <ac:picMkLst>
            <pc:docMk/>
            <pc:sldMk cId="62424114" sldId="264"/>
            <ac:picMk id="22" creationId="{C12E7E8E-EFD6-1D15-EC5C-FBB565E848C5}"/>
          </ac:picMkLst>
        </pc:picChg>
      </pc:sldChg>
      <pc:sldChg chg="addSp delSp modSp mod delAnim modNotesTx">
        <pc:chgData name="Jack Buckingham" userId="2cea417d-bfbe-4605-bc59-3c26cb1730c9" providerId="ADAL" clId="{32D1364E-F560-4077-BB21-1F959349C6FE}" dt="2025-08-15T05:05:41.425" v="1795" actId="20577"/>
        <pc:sldMkLst>
          <pc:docMk/>
          <pc:sldMk cId="1881324002" sldId="266"/>
        </pc:sldMkLst>
        <pc:picChg chg="add mod">
          <ac:chgData name="Jack Buckingham" userId="2cea417d-bfbe-4605-bc59-3c26cb1730c9" providerId="ADAL" clId="{32D1364E-F560-4077-BB21-1F959349C6FE}" dt="2025-08-15T04:59:36.185" v="1614" actId="14100"/>
          <ac:picMkLst>
            <pc:docMk/>
            <pc:sldMk cId="1881324002" sldId="266"/>
            <ac:picMk id="8" creationId="{ABAAD214-F55C-19BA-986E-04DD546B9BF3}"/>
          </ac:picMkLst>
        </pc:picChg>
      </pc:sldChg>
      <pc:sldChg chg="del">
        <pc:chgData name="Jack Buckingham" userId="2cea417d-bfbe-4605-bc59-3c26cb1730c9" providerId="ADAL" clId="{32D1364E-F560-4077-BB21-1F959349C6FE}" dt="2025-08-15T04:49:44.576" v="625" actId="47"/>
        <pc:sldMkLst>
          <pc:docMk/>
          <pc:sldMk cId="1661766437" sldId="268"/>
        </pc:sldMkLst>
      </pc:sldChg>
      <pc:sldChg chg="del">
        <pc:chgData name="Jack Buckingham" userId="2cea417d-bfbe-4605-bc59-3c26cb1730c9" providerId="ADAL" clId="{32D1364E-F560-4077-BB21-1F959349C6FE}" dt="2025-08-15T04:49:40.565" v="623" actId="47"/>
        <pc:sldMkLst>
          <pc:docMk/>
          <pc:sldMk cId="2637158644" sldId="269"/>
        </pc:sldMkLst>
      </pc:sldChg>
      <pc:sldChg chg="del">
        <pc:chgData name="Jack Buckingham" userId="2cea417d-bfbe-4605-bc59-3c26cb1730c9" providerId="ADAL" clId="{32D1364E-F560-4077-BB21-1F959349C6FE}" dt="2025-08-15T04:49:42.116" v="624" actId="47"/>
        <pc:sldMkLst>
          <pc:docMk/>
          <pc:sldMk cId="3753432178" sldId="271"/>
        </pc:sldMkLst>
      </pc:sldChg>
      <pc:sldChg chg="del">
        <pc:chgData name="Jack Buckingham" userId="2cea417d-bfbe-4605-bc59-3c26cb1730c9" providerId="ADAL" clId="{32D1364E-F560-4077-BB21-1F959349C6FE}" dt="2025-08-15T04:49:38.644" v="622" actId="47"/>
        <pc:sldMkLst>
          <pc:docMk/>
          <pc:sldMk cId="896528808" sldId="272"/>
        </pc:sldMkLst>
      </pc:sldChg>
      <pc:sldChg chg="del">
        <pc:chgData name="Jack Buckingham" userId="2cea417d-bfbe-4605-bc59-3c26cb1730c9" providerId="ADAL" clId="{32D1364E-F560-4077-BB21-1F959349C6FE}" dt="2025-08-15T04:42:57.121" v="136" actId="47"/>
        <pc:sldMkLst>
          <pc:docMk/>
          <pc:sldMk cId="2830953172" sldId="273"/>
        </pc:sldMkLst>
      </pc:sldChg>
      <pc:sldChg chg="addSp delSp modSp mod modAnim modNotesTx">
        <pc:chgData name="Jack Buckingham" userId="2cea417d-bfbe-4605-bc59-3c26cb1730c9" providerId="ADAL" clId="{32D1364E-F560-4077-BB21-1F959349C6FE}" dt="2025-08-15T04:55:00.553" v="1453" actId="20577"/>
        <pc:sldMkLst>
          <pc:docMk/>
          <pc:sldMk cId="2426111085" sldId="274"/>
        </pc:sldMkLst>
        <pc:spChg chg="mod">
          <ac:chgData name="Jack Buckingham" userId="2cea417d-bfbe-4605-bc59-3c26cb1730c9" providerId="ADAL" clId="{32D1364E-F560-4077-BB21-1F959349C6FE}" dt="2025-08-15T04:50:12.939" v="628" actId="20577"/>
          <ac:spMkLst>
            <pc:docMk/>
            <pc:sldMk cId="2426111085" sldId="274"/>
            <ac:spMk id="2" creationId="{2B3FE2E9-60C9-1717-781C-9F801E890EEC}"/>
          </ac:spMkLst>
        </pc:spChg>
        <pc:spChg chg="mod">
          <ac:chgData name="Jack Buckingham" userId="2cea417d-bfbe-4605-bc59-3c26cb1730c9" providerId="ADAL" clId="{32D1364E-F560-4077-BB21-1F959349C6FE}" dt="2025-08-15T04:50:55.419" v="662" actId="20577"/>
          <ac:spMkLst>
            <pc:docMk/>
            <pc:sldMk cId="2426111085" sldId="274"/>
            <ac:spMk id="3" creationId="{AFF960FD-4EAC-8460-09BD-2B2574640367}"/>
          </ac:spMkLst>
        </pc:spChg>
        <pc:picChg chg="add mod">
          <ac:chgData name="Jack Buckingham" userId="2cea417d-bfbe-4605-bc59-3c26cb1730c9" providerId="ADAL" clId="{32D1364E-F560-4077-BB21-1F959349C6FE}" dt="2025-08-15T04:53:02.718" v="918" actId="14100"/>
          <ac:picMkLst>
            <pc:docMk/>
            <pc:sldMk cId="2426111085" sldId="274"/>
            <ac:picMk id="5" creationId="{F8A39043-0BD0-C38A-2B57-254D1446DAF0}"/>
          </ac:picMkLst>
        </pc:picChg>
        <pc:picChg chg="add mod">
          <ac:chgData name="Jack Buckingham" userId="2cea417d-bfbe-4605-bc59-3c26cb1730c9" providerId="ADAL" clId="{32D1364E-F560-4077-BB21-1F959349C6FE}" dt="2025-08-15T04:51:05.875" v="666" actId="1076"/>
          <ac:picMkLst>
            <pc:docMk/>
            <pc:sldMk cId="2426111085" sldId="274"/>
            <ac:picMk id="7" creationId="{EE426F82-CBC2-6AAC-DAB0-445CBA01A3C7}"/>
          </ac:picMkLst>
        </pc:picChg>
      </pc:sldChg>
      <pc:sldChg chg="del">
        <pc:chgData name="Jack Buckingham" userId="2cea417d-bfbe-4605-bc59-3c26cb1730c9" providerId="ADAL" clId="{32D1364E-F560-4077-BB21-1F959349C6FE}" dt="2025-08-16T10:06:47.445" v="5287" actId="47"/>
        <pc:sldMkLst>
          <pc:docMk/>
          <pc:sldMk cId="3691093193" sldId="275"/>
        </pc:sldMkLst>
      </pc:sldChg>
      <pc:sldChg chg="addSp delSp modSp mod modNotesTx">
        <pc:chgData name="Jack Buckingham" userId="2cea417d-bfbe-4605-bc59-3c26cb1730c9" providerId="ADAL" clId="{32D1364E-F560-4077-BB21-1F959349C6FE}" dt="2025-08-15T05:17:08.934" v="3227" actId="20577"/>
        <pc:sldMkLst>
          <pc:docMk/>
          <pc:sldMk cId="2082308396" sldId="276"/>
        </pc:sldMkLst>
        <pc:spChg chg="mod">
          <ac:chgData name="Jack Buckingham" userId="2cea417d-bfbe-4605-bc59-3c26cb1730c9" providerId="ADAL" clId="{32D1364E-F560-4077-BB21-1F959349C6FE}" dt="2025-08-15T05:07:12.560" v="1850" actId="20577"/>
          <ac:spMkLst>
            <pc:docMk/>
            <pc:sldMk cId="2082308396" sldId="276"/>
            <ac:spMk id="2" creationId="{9393D321-7F40-1355-6F1B-EEF9DA5E2CB6}"/>
          </ac:spMkLst>
        </pc:spChg>
        <pc:picChg chg="add mod">
          <ac:chgData name="Jack Buckingham" userId="2cea417d-bfbe-4605-bc59-3c26cb1730c9" providerId="ADAL" clId="{32D1364E-F560-4077-BB21-1F959349C6FE}" dt="2025-08-15T05:12:54.073" v="2615" actId="1036"/>
          <ac:picMkLst>
            <pc:docMk/>
            <pc:sldMk cId="2082308396" sldId="276"/>
            <ac:picMk id="4" creationId="{4F91C211-E0EC-6DF6-65CD-10EC3B227CB5}"/>
          </ac:picMkLst>
        </pc:picChg>
        <pc:picChg chg="add mod">
          <ac:chgData name="Jack Buckingham" userId="2cea417d-bfbe-4605-bc59-3c26cb1730c9" providerId="ADAL" clId="{32D1364E-F560-4077-BB21-1F959349C6FE}" dt="2025-08-15T05:12:54.073" v="2615" actId="1036"/>
          <ac:picMkLst>
            <pc:docMk/>
            <pc:sldMk cId="2082308396" sldId="276"/>
            <ac:picMk id="8" creationId="{7C7AEEB7-C25B-2B52-F115-B62782C9ABFE}"/>
          </ac:picMkLst>
        </pc:picChg>
        <pc:picChg chg="add mod">
          <ac:chgData name="Jack Buckingham" userId="2cea417d-bfbe-4605-bc59-3c26cb1730c9" providerId="ADAL" clId="{32D1364E-F560-4077-BB21-1F959349C6FE}" dt="2025-08-15T05:12:57.528" v="2616" actId="1076"/>
          <ac:picMkLst>
            <pc:docMk/>
            <pc:sldMk cId="2082308396" sldId="276"/>
            <ac:picMk id="10" creationId="{A4617C2A-833E-DE22-C431-85428C6E9627}"/>
          </ac:picMkLst>
        </pc:picChg>
        <pc:picChg chg="add mod">
          <ac:chgData name="Jack Buckingham" userId="2cea417d-bfbe-4605-bc59-3c26cb1730c9" providerId="ADAL" clId="{32D1364E-F560-4077-BB21-1F959349C6FE}" dt="2025-08-15T05:13:18.632" v="2623" actId="1076"/>
          <ac:picMkLst>
            <pc:docMk/>
            <pc:sldMk cId="2082308396" sldId="276"/>
            <ac:picMk id="12" creationId="{8E19FA70-C86A-7680-66BD-4EF4318E352B}"/>
          </ac:picMkLst>
        </pc:picChg>
        <pc:picChg chg="add mod">
          <ac:chgData name="Jack Buckingham" userId="2cea417d-bfbe-4605-bc59-3c26cb1730c9" providerId="ADAL" clId="{32D1364E-F560-4077-BB21-1F959349C6FE}" dt="2025-08-15T05:13:21.233" v="2624" actId="1076"/>
          <ac:picMkLst>
            <pc:docMk/>
            <pc:sldMk cId="2082308396" sldId="276"/>
            <ac:picMk id="14" creationId="{08636E4D-1A50-4E48-EA0B-512DFC7A4091}"/>
          </ac:picMkLst>
        </pc:picChg>
        <pc:picChg chg="add mod">
          <ac:chgData name="Jack Buckingham" userId="2cea417d-bfbe-4605-bc59-3c26cb1730c9" providerId="ADAL" clId="{32D1364E-F560-4077-BB21-1F959349C6FE}" dt="2025-08-15T05:16:01.821" v="2996" actId="1076"/>
          <ac:picMkLst>
            <pc:docMk/>
            <pc:sldMk cId="2082308396" sldId="276"/>
            <ac:picMk id="16" creationId="{32A1FA16-31BF-8C7E-00A0-C901013FE403}"/>
          </ac:picMkLst>
        </pc:picChg>
        <pc:picChg chg="add mod">
          <ac:chgData name="Jack Buckingham" userId="2cea417d-bfbe-4605-bc59-3c26cb1730c9" providerId="ADAL" clId="{32D1364E-F560-4077-BB21-1F959349C6FE}" dt="2025-08-15T05:15:57.820" v="2994" actId="1076"/>
          <ac:picMkLst>
            <pc:docMk/>
            <pc:sldMk cId="2082308396" sldId="276"/>
            <ac:picMk id="18" creationId="{908979F6-4A84-7452-7862-62053A573420}"/>
          </ac:picMkLst>
        </pc:picChg>
      </pc:sldChg>
      <pc:sldChg chg="del">
        <pc:chgData name="Jack Buckingham" userId="2cea417d-bfbe-4605-bc59-3c26cb1730c9" providerId="ADAL" clId="{32D1364E-F560-4077-BB21-1F959349C6FE}" dt="2025-08-15T05:17:14.731" v="3228" actId="47"/>
        <pc:sldMkLst>
          <pc:docMk/>
          <pc:sldMk cId="2369794036" sldId="277"/>
        </pc:sldMkLst>
      </pc:sldChg>
      <pc:sldChg chg="addSp delSp modSp add del mod modNotesTx">
        <pc:chgData name="Jack Buckingham" userId="2cea417d-bfbe-4605-bc59-3c26cb1730c9" providerId="ADAL" clId="{32D1364E-F560-4077-BB21-1F959349C6FE}" dt="2025-08-15T04:56:54.249" v="1455" actId="47"/>
        <pc:sldMkLst>
          <pc:docMk/>
          <pc:sldMk cId="2123093348" sldId="278"/>
        </pc:sldMkLst>
        <pc:spChg chg="add mod">
          <ac:chgData name="Jack Buckingham" userId="2cea417d-bfbe-4605-bc59-3c26cb1730c9" providerId="ADAL" clId="{32D1364E-F560-4077-BB21-1F959349C6FE}" dt="2025-08-15T04:40:47.101" v="65" actId="14100"/>
          <ac:spMkLst>
            <pc:docMk/>
            <pc:sldMk cId="2123093348" sldId="278"/>
            <ac:spMk id="3" creationId="{B25391D8-9D31-57F2-E1A8-61AFF61E1DA3}"/>
          </ac:spMkLst>
        </pc:spChg>
        <pc:spChg chg="add mod">
          <ac:chgData name="Jack Buckingham" userId="2cea417d-bfbe-4605-bc59-3c26cb1730c9" providerId="ADAL" clId="{32D1364E-F560-4077-BB21-1F959349C6FE}" dt="2025-08-15T04:40:35.349" v="62" actId="1076"/>
          <ac:spMkLst>
            <pc:docMk/>
            <pc:sldMk cId="2123093348" sldId="278"/>
            <ac:spMk id="4" creationId="{15B28148-BEFE-F237-E027-9C2FEE0AADAF}"/>
          </ac:spMkLst>
        </pc:spChg>
        <pc:spChg chg="add mod">
          <ac:chgData name="Jack Buckingham" userId="2cea417d-bfbe-4605-bc59-3c26cb1730c9" providerId="ADAL" clId="{32D1364E-F560-4077-BB21-1F959349C6FE}" dt="2025-08-15T04:40:29.906" v="61" actId="14100"/>
          <ac:spMkLst>
            <pc:docMk/>
            <pc:sldMk cId="2123093348" sldId="278"/>
            <ac:spMk id="5" creationId="{D9751D24-2BBB-4D07-3C6C-A8CD496364F3}"/>
          </ac:spMkLst>
        </pc:spChg>
        <pc:spChg chg="add mod">
          <ac:chgData name="Jack Buckingham" userId="2cea417d-bfbe-4605-bc59-3c26cb1730c9" providerId="ADAL" clId="{32D1364E-F560-4077-BB21-1F959349C6FE}" dt="2025-08-15T04:40:21.062" v="59" actId="1076"/>
          <ac:spMkLst>
            <pc:docMk/>
            <pc:sldMk cId="2123093348" sldId="278"/>
            <ac:spMk id="6" creationId="{77A0CDBE-CE05-E359-77BD-B3710BDE6415}"/>
          </ac:spMkLst>
        </pc:spChg>
        <pc:spChg chg="add mod">
          <ac:chgData name="Jack Buckingham" userId="2cea417d-bfbe-4605-bc59-3c26cb1730c9" providerId="ADAL" clId="{32D1364E-F560-4077-BB21-1F959349C6FE}" dt="2025-08-15T04:46:03.941" v="151" actId="14100"/>
          <ac:spMkLst>
            <pc:docMk/>
            <pc:sldMk cId="2123093348" sldId="278"/>
            <ac:spMk id="9" creationId="{FFEC4507-D5A8-2A24-DC1B-4391788D513A}"/>
          </ac:spMkLst>
        </pc:spChg>
        <pc:picChg chg="add mod">
          <ac:chgData name="Jack Buckingham" userId="2cea417d-bfbe-4605-bc59-3c26cb1730c9" providerId="ADAL" clId="{32D1364E-F560-4077-BB21-1F959349C6FE}" dt="2025-08-15T04:45:25.546" v="140" actId="1076"/>
          <ac:picMkLst>
            <pc:docMk/>
            <pc:sldMk cId="2123093348" sldId="278"/>
            <ac:picMk id="8" creationId="{D911F8DB-8880-647D-922E-534A2BE8A30F}"/>
          </ac:picMkLst>
        </pc:picChg>
        <pc:picChg chg="mod">
          <ac:chgData name="Jack Buckingham" userId="2cea417d-bfbe-4605-bc59-3c26cb1730c9" providerId="ADAL" clId="{32D1364E-F560-4077-BB21-1F959349C6FE}" dt="2025-08-15T04:45:32.592" v="143" actId="1076"/>
          <ac:picMkLst>
            <pc:docMk/>
            <pc:sldMk cId="2123093348" sldId="278"/>
            <ac:picMk id="18" creationId="{CDB6A722-1243-3345-084C-1656DD2E040F}"/>
          </ac:picMkLst>
        </pc:picChg>
      </pc:sldChg>
      <pc:sldChg chg="addSp delSp modSp new mod modNotesTx">
        <pc:chgData name="Jack Buckingham" userId="2cea417d-bfbe-4605-bc59-3c26cb1730c9" providerId="ADAL" clId="{32D1364E-F560-4077-BB21-1F959349C6FE}" dt="2025-08-16T10:05:48.718" v="5198" actId="20577"/>
        <pc:sldMkLst>
          <pc:docMk/>
          <pc:sldMk cId="4011883858" sldId="279"/>
        </pc:sldMkLst>
        <pc:spChg chg="mod">
          <ac:chgData name="Jack Buckingham" userId="2cea417d-bfbe-4605-bc59-3c26cb1730c9" providerId="ADAL" clId="{32D1364E-F560-4077-BB21-1F959349C6FE}" dt="2025-08-16T09:52:01.386" v="3279" actId="20577"/>
          <ac:spMkLst>
            <pc:docMk/>
            <pc:sldMk cId="4011883858" sldId="279"/>
            <ac:spMk id="2" creationId="{60F4FE00-9BDE-4773-CFF3-8A61AB12627B}"/>
          </ac:spMkLst>
        </pc:spChg>
        <pc:picChg chg="add mod">
          <ac:chgData name="Jack Buckingham" userId="2cea417d-bfbe-4605-bc59-3c26cb1730c9" providerId="ADAL" clId="{32D1364E-F560-4077-BB21-1F959349C6FE}" dt="2025-08-16T09:51:33.926" v="3274" actId="1076"/>
          <ac:picMkLst>
            <pc:docMk/>
            <pc:sldMk cId="4011883858" sldId="279"/>
            <ac:picMk id="5" creationId="{8E1DBFB0-BD56-04EE-6D6E-A5CA7EE36DBF}"/>
          </ac:picMkLst>
        </pc:picChg>
        <pc:picChg chg="add mod">
          <ac:chgData name="Jack Buckingham" userId="2cea417d-bfbe-4605-bc59-3c26cb1730c9" providerId="ADAL" clId="{32D1364E-F560-4077-BB21-1F959349C6FE}" dt="2025-08-16T09:51:43.699" v="3276" actId="1076"/>
          <ac:picMkLst>
            <pc:docMk/>
            <pc:sldMk cId="4011883858" sldId="279"/>
            <ac:picMk id="7" creationId="{8B13F4CF-62B2-4FA8-6475-92C2DB983E8B}"/>
          </ac:picMkLst>
        </pc:picChg>
      </pc:sldChg>
      <pc:sldChg chg="addSp delSp modSp new mod">
        <pc:chgData name="Jack Buckingham" userId="2cea417d-bfbe-4605-bc59-3c26cb1730c9" providerId="ADAL" clId="{32D1364E-F560-4077-BB21-1F959349C6FE}" dt="2025-08-16T10:04:43.120" v="4966" actId="1076"/>
        <pc:sldMkLst>
          <pc:docMk/>
          <pc:sldMk cId="3735106160" sldId="280"/>
        </pc:sldMkLst>
        <pc:spChg chg="mod">
          <ac:chgData name="Jack Buckingham" userId="2cea417d-bfbe-4605-bc59-3c26cb1730c9" providerId="ADAL" clId="{32D1364E-F560-4077-BB21-1F959349C6FE}" dt="2025-08-16T09:52:04.009" v="3280"/>
          <ac:spMkLst>
            <pc:docMk/>
            <pc:sldMk cId="3735106160" sldId="280"/>
            <ac:spMk id="2" creationId="{E9ED0DB7-8E63-4342-0174-FB71933A2E04}"/>
          </ac:spMkLst>
        </pc:spChg>
        <pc:picChg chg="add mod">
          <ac:chgData name="Jack Buckingham" userId="2cea417d-bfbe-4605-bc59-3c26cb1730c9" providerId="ADAL" clId="{32D1364E-F560-4077-BB21-1F959349C6FE}" dt="2025-08-16T09:58:08.877" v="3833" actId="1076"/>
          <ac:picMkLst>
            <pc:docMk/>
            <pc:sldMk cId="3735106160" sldId="280"/>
            <ac:picMk id="5" creationId="{BA09AB3A-DB42-3753-5A5B-E324320D922B}"/>
          </ac:picMkLst>
        </pc:picChg>
        <pc:picChg chg="add mod">
          <ac:chgData name="Jack Buckingham" userId="2cea417d-bfbe-4605-bc59-3c26cb1730c9" providerId="ADAL" clId="{32D1364E-F560-4077-BB21-1F959349C6FE}" dt="2025-08-16T10:04:03.708" v="4951" actId="1076"/>
          <ac:picMkLst>
            <pc:docMk/>
            <pc:sldMk cId="3735106160" sldId="280"/>
            <ac:picMk id="7" creationId="{835B08E7-01C0-79D3-0FD7-42B083940933}"/>
          </ac:picMkLst>
        </pc:picChg>
        <pc:picChg chg="add mod">
          <ac:chgData name="Jack Buckingham" userId="2cea417d-bfbe-4605-bc59-3c26cb1730c9" providerId="ADAL" clId="{32D1364E-F560-4077-BB21-1F959349C6FE}" dt="2025-08-16T10:04:04.903" v="4952" actId="1076"/>
          <ac:picMkLst>
            <pc:docMk/>
            <pc:sldMk cId="3735106160" sldId="280"/>
            <ac:picMk id="9" creationId="{AD9A2374-D587-8BA4-2A2F-119F64A063BB}"/>
          </ac:picMkLst>
        </pc:picChg>
        <pc:picChg chg="add mod">
          <ac:chgData name="Jack Buckingham" userId="2cea417d-bfbe-4605-bc59-3c26cb1730c9" providerId="ADAL" clId="{32D1364E-F560-4077-BB21-1F959349C6FE}" dt="2025-08-16T10:04:43.120" v="4966" actId="1076"/>
          <ac:picMkLst>
            <pc:docMk/>
            <pc:sldMk cId="3735106160" sldId="280"/>
            <ac:picMk id="11" creationId="{82F757B8-137C-A5ED-0251-70ADECE0BB16}"/>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CC523A-33CD-A743-9230-13EE66E4429E}" type="datetimeFigureOut">
              <a:rPr lang="en-US" smtClean="0"/>
              <a:t>8/19/2025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469BDE-310C-2A44-9E40-40C1485A09CC}" type="slidenum">
              <a:rPr lang="en-US" smtClean="0"/>
              <a:t>‹#›</a:t>
            </a:fld>
            <a:endParaRPr lang="en-US"/>
          </a:p>
        </p:txBody>
      </p:sp>
    </p:spTree>
    <p:extLst>
      <p:ext uri="{BB962C8B-B14F-4D97-AF65-F5344CB8AC3E}">
        <p14:creationId xmlns:p14="http://schemas.microsoft.com/office/powerpoint/2010/main" val="1181499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442913" y="1250950"/>
            <a:ext cx="5997575" cy="33750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8182" y="4813866"/>
            <a:ext cx="5505450" cy="3938617"/>
          </a:xfrm>
          <a:prstGeom prst="rect">
            <a:avLst/>
          </a:prstGeom>
          <a:noFill/>
          <a:ln>
            <a:noFill/>
          </a:ln>
        </p:spPr>
        <p:txBody>
          <a:bodyPr spcFirstLastPara="1" wrap="square" lIns="96475" tIns="48225" rIns="96475" bIns="48225" anchor="t" anchorCtr="0">
            <a:noAutofit/>
          </a:bodyPr>
          <a:lstStyle/>
          <a:p>
            <a:pPr marL="0" lvl="0" indent="0" algn="l" rtl="0">
              <a:spcBef>
                <a:spcPts val="0"/>
              </a:spcBef>
              <a:spcAft>
                <a:spcPts val="0"/>
              </a:spcAft>
              <a:buNone/>
            </a:pPr>
            <a:r>
              <a:rPr lang="en-NZ"/>
              <a:t>Introduce</a:t>
            </a:r>
            <a:endParaRPr/>
          </a:p>
          <a:p>
            <a:pPr marL="180897" lvl="0" indent="-180897" algn="l" rtl="0">
              <a:spcBef>
                <a:spcPts val="0"/>
              </a:spcBef>
              <a:spcAft>
                <a:spcPts val="0"/>
              </a:spcAft>
              <a:buClr>
                <a:schemeClr val="dk1"/>
              </a:buClr>
              <a:buSzPts val="1200"/>
              <a:buFont typeface="Arial"/>
              <a:buChar char="•"/>
            </a:pPr>
            <a:r>
              <a:rPr lang="en-NZ"/>
              <a:t>Ourselves</a:t>
            </a:r>
            <a:endParaRPr/>
          </a:p>
          <a:p>
            <a:pPr marL="180897" lvl="0" indent="-180897" algn="l" rtl="0">
              <a:spcBef>
                <a:spcPts val="0"/>
              </a:spcBef>
              <a:spcAft>
                <a:spcPts val="0"/>
              </a:spcAft>
              <a:buClr>
                <a:schemeClr val="dk1"/>
              </a:buClr>
              <a:buSzPts val="1200"/>
              <a:buFont typeface="Arial"/>
              <a:buChar char="•"/>
            </a:pPr>
            <a:r>
              <a:rPr lang="en-NZ"/>
              <a:t>The Club</a:t>
            </a:r>
            <a:endParaRPr/>
          </a:p>
          <a:p>
            <a:pPr marL="180897" lvl="0" indent="-180897" algn="l" rtl="0">
              <a:spcBef>
                <a:spcPts val="0"/>
              </a:spcBef>
              <a:spcAft>
                <a:spcPts val="0"/>
              </a:spcAft>
              <a:buClr>
                <a:schemeClr val="dk1"/>
              </a:buClr>
              <a:buSzPts val="1200"/>
              <a:buFont typeface="Arial"/>
              <a:buChar char="•"/>
            </a:pPr>
            <a:r>
              <a:rPr lang="en-NZ"/>
              <a:t>Thank for coming</a:t>
            </a:r>
            <a:endParaRPr/>
          </a:p>
          <a:p>
            <a:pPr marL="180897" lvl="0" indent="-104697"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NZ"/>
              <a:t>Explain</a:t>
            </a:r>
            <a:endParaRPr/>
          </a:p>
          <a:p>
            <a:pPr marL="180897" lvl="0" indent="-180897" algn="l" rtl="0">
              <a:spcBef>
                <a:spcPts val="0"/>
              </a:spcBef>
              <a:spcAft>
                <a:spcPts val="0"/>
              </a:spcAft>
              <a:buClr>
                <a:schemeClr val="dk1"/>
              </a:buClr>
              <a:buSzPts val="1200"/>
              <a:buFont typeface="Arial"/>
              <a:buChar char="•"/>
            </a:pPr>
            <a:r>
              <a:rPr lang="en-NZ"/>
              <a:t>Thank for submitting</a:t>
            </a:r>
            <a:endParaRPr/>
          </a:p>
          <a:p>
            <a:pPr marL="180897" lvl="0" indent="-180897" algn="l" rtl="0">
              <a:spcBef>
                <a:spcPts val="0"/>
              </a:spcBef>
              <a:spcAft>
                <a:spcPts val="0"/>
              </a:spcAft>
              <a:buClr>
                <a:schemeClr val="dk1"/>
              </a:buClr>
              <a:buSzPts val="1200"/>
              <a:buFont typeface="Arial"/>
              <a:buChar char="•"/>
            </a:pPr>
            <a:r>
              <a:rPr lang="en-NZ"/>
              <a:t>Why we are going these</a:t>
            </a:r>
            <a:endParaRPr/>
          </a:p>
          <a:p>
            <a:pPr marL="0" lvl="0" indent="0" algn="l" rtl="0">
              <a:spcBef>
                <a:spcPts val="0"/>
              </a:spcBef>
              <a:spcAft>
                <a:spcPts val="0"/>
              </a:spcAft>
              <a:buNone/>
            </a:pPr>
            <a:endParaRPr/>
          </a:p>
        </p:txBody>
      </p:sp>
      <p:sp>
        <p:nvSpPr>
          <p:cNvPr id="87" name="Google Shape;87;p1:notes"/>
          <p:cNvSpPr txBox="1">
            <a:spLocks noGrp="1"/>
          </p:cNvSpPr>
          <p:nvPr>
            <p:ph type="sldNum" idx="12"/>
          </p:nvPr>
        </p:nvSpPr>
        <p:spPr>
          <a:xfrm>
            <a:off x="3898102" y="9500961"/>
            <a:ext cx="2982119" cy="501878"/>
          </a:xfrm>
          <a:prstGeom prst="rect">
            <a:avLst/>
          </a:prstGeom>
          <a:noFill/>
          <a:ln>
            <a:noFill/>
          </a:ln>
        </p:spPr>
        <p:txBody>
          <a:bodyPr spcFirstLastPara="1" wrap="square" lIns="96475" tIns="48225" rIns="96475" bIns="48225" anchor="b" anchorCtr="0">
            <a:noAutofit/>
          </a:bodyPr>
          <a:lstStyle/>
          <a:p>
            <a:pPr marL="0" lvl="0" indent="0" algn="r" rtl="0">
              <a:spcBef>
                <a:spcPts val="0"/>
              </a:spcBef>
              <a:spcAft>
                <a:spcPts val="0"/>
              </a:spcAft>
              <a:buNone/>
            </a:pPr>
            <a:fld id="{00000000-1234-1234-1234-123412341234}" type="slidenum">
              <a:rPr lang="en-NZ"/>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NZ" dirty="0"/>
              <a:t>Cost of capital = pk/p *(</a:t>
            </a:r>
            <a:r>
              <a:rPr lang="en-NZ" dirty="0" err="1"/>
              <a:t>r+d</a:t>
            </a:r>
            <a:r>
              <a:rPr lang="en-NZ" dirty="0"/>
              <a:t>) =  500/4 * (0.04+0.1)</a:t>
            </a:r>
          </a:p>
          <a:p>
            <a:pPr marL="228600" indent="-228600">
              <a:buAutoNum type="arabicParenR"/>
            </a:pPr>
            <a:endParaRPr lang="en-NZ" dirty="0"/>
          </a:p>
          <a:p>
            <a:pPr marL="0" indent="0">
              <a:buNone/>
            </a:pPr>
            <a:endParaRPr lang="en-NZ" dirty="0"/>
          </a:p>
          <a:p>
            <a:pPr marL="0" indent="0">
              <a:buNone/>
            </a:pPr>
            <a:r>
              <a:rPr lang="en-NZ" dirty="0"/>
              <a:t>4) Increase in demand for housing pushes up the price now, which encouraged more construction of houses increasing stock</a:t>
            </a:r>
          </a:p>
          <a:p>
            <a:pPr marL="0" indent="0">
              <a:buNone/>
            </a:pPr>
            <a:endParaRPr lang="en-NZ" dirty="0"/>
          </a:p>
          <a:p>
            <a:pPr marL="0" indent="0">
              <a:buNone/>
            </a:pPr>
            <a:r>
              <a:rPr lang="en-NZ" dirty="0"/>
              <a:t>10) Lagging means moves same direction as GDP just after it</a:t>
            </a:r>
          </a:p>
          <a:p>
            <a:pPr marL="0" indent="0">
              <a:buNone/>
            </a:pPr>
            <a:endParaRPr lang="en-NZ" dirty="0"/>
          </a:p>
          <a:p>
            <a:pPr marL="228600" indent="-228600">
              <a:buAutoNum type="arabicParenR" startAt="14"/>
            </a:pPr>
            <a:r>
              <a:rPr lang="en-NZ" dirty="0"/>
              <a:t>GDP deflator = nominal GDP / real </a:t>
            </a:r>
            <a:r>
              <a:rPr lang="en-NZ" dirty="0" err="1"/>
              <a:t>gdp</a:t>
            </a:r>
            <a:r>
              <a:rPr lang="en-NZ" dirty="0"/>
              <a:t> </a:t>
            </a:r>
          </a:p>
          <a:p>
            <a:pPr marL="0" indent="0">
              <a:buNone/>
            </a:pPr>
            <a:endParaRPr lang="en-NZ" dirty="0"/>
          </a:p>
          <a:p>
            <a:pPr marL="0" indent="0">
              <a:buNone/>
            </a:pPr>
            <a:r>
              <a:rPr lang="en-NZ" dirty="0"/>
              <a:t>Nominal GDP is current quantity * prices  =  (1500*28) + (4500 * 2.50) = 53,250</a:t>
            </a:r>
          </a:p>
          <a:p>
            <a:pPr marL="0" indent="0">
              <a:buNone/>
            </a:pPr>
            <a:r>
              <a:rPr lang="en-NZ" dirty="0"/>
              <a:t>Real is current quantities * base year prices = (1500 *35) + (4500*2) = 61,500</a:t>
            </a:r>
          </a:p>
          <a:p>
            <a:pPr marL="0" indent="0">
              <a:buNone/>
            </a:pPr>
            <a:endParaRPr lang="en-NZ" dirty="0"/>
          </a:p>
          <a:p>
            <a:pPr marL="0" indent="0">
              <a:buNone/>
            </a:pPr>
            <a:r>
              <a:rPr lang="en-NZ"/>
              <a:t>= 53250/61500 = 86.6</a:t>
            </a:r>
          </a:p>
          <a:p>
            <a:endParaRPr lang="en-NZ" dirty="0"/>
          </a:p>
        </p:txBody>
      </p:sp>
      <p:sp>
        <p:nvSpPr>
          <p:cNvPr id="4" name="Slide Number Placeholder 3"/>
          <p:cNvSpPr>
            <a:spLocks noGrp="1"/>
          </p:cNvSpPr>
          <p:nvPr>
            <p:ph type="sldNum" sz="quarter" idx="5"/>
          </p:nvPr>
        </p:nvSpPr>
        <p:spPr/>
        <p:txBody>
          <a:bodyPr/>
          <a:lstStyle/>
          <a:p>
            <a:fld id="{C8469BDE-310C-2A44-9E40-40C1485A09CC}" type="slidenum">
              <a:rPr lang="en-US" smtClean="0"/>
              <a:t>5</a:t>
            </a:fld>
            <a:endParaRPr lang="en-US"/>
          </a:p>
        </p:txBody>
      </p:sp>
    </p:spTree>
    <p:extLst>
      <p:ext uri="{BB962C8B-B14F-4D97-AF65-F5344CB8AC3E}">
        <p14:creationId xmlns:p14="http://schemas.microsoft.com/office/powerpoint/2010/main" val="3741118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F8DC3-D8E8-D27A-6680-A941A0132B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6117EF-6993-655F-107D-7397F8F282E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4952FC-0FF0-188A-9078-4E0196BCDF48}"/>
              </a:ext>
            </a:extLst>
          </p:cNvPr>
          <p:cNvSpPr>
            <a:spLocks noGrp="1"/>
          </p:cNvSpPr>
          <p:nvPr>
            <p:ph type="body" idx="1"/>
          </p:nvPr>
        </p:nvSpPr>
        <p:spPr/>
        <p:txBody>
          <a:bodyPr/>
          <a:lstStyle/>
          <a:p>
            <a:pPr marL="228600" indent="-228600">
              <a:buAutoNum type="arabicParenR"/>
            </a:pPr>
            <a:r>
              <a:rPr lang="en-NZ" dirty="0"/>
              <a:t>Cost of capital = pk/p *(</a:t>
            </a:r>
            <a:r>
              <a:rPr lang="en-NZ" dirty="0" err="1"/>
              <a:t>r+d</a:t>
            </a:r>
            <a:r>
              <a:rPr lang="en-NZ" dirty="0"/>
              <a:t>) =  500/4 * (0.04+0.1)</a:t>
            </a:r>
          </a:p>
          <a:p>
            <a:pPr marL="228600" indent="-228600">
              <a:buAutoNum type="arabicParenR"/>
            </a:pPr>
            <a:endParaRPr lang="en-NZ" dirty="0"/>
          </a:p>
          <a:p>
            <a:pPr marL="0" indent="0">
              <a:buNone/>
            </a:pPr>
            <a:endParaRPr lang="en-NZ" dirty="0"/>
          </a:p>
          <a:p>
            <a:pPr marL="0" indent="0">
              <a:buNone/>
            </a:pPr>
            <a:r>
              <a:rPr lang="en-NZ" dirty="0"/>
              <a:t>4) Increase in demand for housing pushes up the price now, which encouraged more construction of houses increasing stock</a:t>
            </a:r>
          </a:p>
          <a:p>
            <a:pPr marL="0" indent="0">
              <a:buNone/>
            </a:pPr>
            <a:endParaRPr lang="en-NZ" dirty="0"/>
          </a:p>
          <a:p>
            <a:pPr marL="0" indent="0">
              <a:buNone/>
            </a:pPr>
            <a:r>
              <a:rPr lang="en-NZ" dirty="0"/>
              <a:t>10) Lagging means moves same direction as GDP just after it</a:t>
            </a:r>
          </a:p>
          <a:p>
            <a:pPr marL="0" indent="0">
              <a:buNone/>
            </a:pPr>
            <a:endParaRPr lang="en-NZ" dirty="0"/>
          </a:p>
          <a:p>
            <a:pPr marL="228600" indent="-228600">
              <a:buAutoNum type="arabicParenR" startAt="14"/>
            </a:pPr>
            <a:r>
              <a:rPr lang="en-NZ" dirty="0"/>
              <a:t>GDP deflator = nominal GDP / real </a:t>
            </a:r>
            <a:r>
              <a:rPr lang="en-NZ" dirty="0" err="1"/>
              <a:t>gdp</a:t>
            </a:r>
            <a:r>
              <a:rPr lang="en-NZ" dirty="0"/>
              <a:t> </a:t>
            </a:r>
          </a:p>
          <a:p>
            <a:pPr marL="0" indent="0">
              <a:buNone/>
            </a:pPr>
            <a:endParaRPr lang="en-NZ" dirty="0"/>
          </a:p>
          <a:p>
            <a:pPr marL="0" indent="0">
              <a:buNone/>
            </a:pPr>
            <a:r>
              <a:rPr lang="en-NZ" dirty="0"/>
              <a:t>Nominal GDP is current quantity * prices  =  (1500*28) + (4500 * 2.50) = 53,250</a:t>
            </a:r>
          </a:p>
          <a:p>
            <a:pPr marL="0" indent="0">
              <a:buNone/>
            </a:pPr>
            <a:r>
              <a:rPr lang="en-NZ" dirty="0"/>
              <a:t>Real is current quantities * base year prices = (1500 *35) + (4500*2) = 61,500</a:t>
            </a:r>
          </a:p>
          <a:p>
            <a:pPr marL="0" indent="0">
              <a:buNone/>
            </a:pPr>
            <a:endParaRPr lang="en-NZ" dirty="0"/>
          </a:p>
          <a:p>
            <a:pPr marL="0" indent="0">
              <a:buNone/>
            </a:pPr>
            <a:r>
              <a:rPr lang="en-NZ" dirty="0"/>
              <a:t>= 53250/61500 = 86.6</a:t>
            </a:r>
          </a:p>
        </p:txBody>
      </p:sp>
      <p:sp>
        <p:nvSpPr>
          <p:cNvPr id="4" name="Slide Number Placeholder 3">
            <a:extLst>
              <a:ext uri="{FF2B5EF4-FFF2-40B4-BE49-F238E27FC236}">
                <a16:creationId xmlns:a16="http://schemas.microsoft.com/office/drawing/2014/main" id="{A85BB352-49D4-8CDE-E66C-4F96D91611E4}"/>
              </a:ext>
            </a:extLst>
          </p:cNvPr>
          <p:cNvSpPr>
            <a:spLocks noGrp="1"/>
          </p:cNvSpPr>
          <p:nvPr>
            <p:ph type="sldNum" sz="quarter" idx="5"/>
          </p:nvPr>
        </p:nvSpPr>
        <p:spPr/>
        <p:txBody>
          <a:bodyPr/>
          <a:lstStyle/>
          <a:p>
            <a:fld id="{C8469BDE-310C-2A44-9E40-40C1485A09CC}" type="slidenum">
              <a:rPr lang="en-US" smtClean="0"/>
              <a:t>6</a:t>
            </a:fld>
            <a:endParaRPr lang="en-US"/>
          </a:p>
        </p:txBody>
      </p:sp>
    </p:spTree>
    <p:extLst>
      <p:ext uri="{BB962C8B-B14F-4D97-AF65-F5344CB8AC3E}">
        <p14:creationId xmlns:p14="http://schemas.microsoft.com/office/powerpoint/2010/main" val="2462894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Plugging values into interest parity condition shows that (0.8545*1.02/0.8224) = 1.0598 , this is greater than the current return in NZ can get of 1.05 </a:t>
            </a:r>
          </a:p>
          <a:p>
            <a:r>
              <a:rPr lang="en-NZ" dirty="0"/>
              <a:t>-US gives higher return than NZ bonds to get rid of this:</a:t>
            </a:r>
          </a:p>
          <a:p>
            <a:pPr marL="171450" indent="-171450">
              <a:buFontTx/>
              <a:buChar char="-"/>
            </a:pPr>
            <a:r>
              <a:rPr lang="en-NZ" dirty="0"/>
              <a:t>NZ interest rates rise to attract investment, </a:t>
            </a:r>
          </a:p>
          <a:p>
            <a:pPr marL="171450" indent="-171450">
              <a:buFontTx/>
              <a:buChar char="-"/>
            </a:pPr>
            <a:r>
              <a:rPr lang="en-NZ" dirty="0"/>
              <a:t>US interest rates fall as realise their interest rates too high, can lower them and still have demand, lower debt </a:t>
            </a:r>
            <a:r>
              <a:rPr lang="en-NZ" dirty="0" err="1"/>
              <a:t>servciving</a:t>
            </a:r>
            <a:r>
              <a:rPr lang="en-NZ" dirty="0"/>
              <a:t> costs</a:t>
            </a:r>
          </a:p>
          <a:p>
            <a:pPr marL="171450" indent="-171450">
              <a:buFontTx/>
              <a:buChar char="-"/>
            </a:pPr>
            <a:r>
              <a:rPr lang="en-NZ" dirty="0"/>
              <a:t>Demand for USD increase, causes spot NZ exchange to fall </a:t>
            </a:r>
          </a:p>
          <a:p>
            <a:pPr marL="171450" indent="-171450">
              <a:buFontTx/>
              <a:buChar char="-"/>
            </a:pPr>
            <a:r>
              <a:rPr lang="en-NZ" dirty="0"/>
              <a:t>But demand for NZD in forward increases which causes forward rate to increase </a:t>
            </a:r>
          </a:p>
          <a:p>
            <a:pPr marL="171450" indent="-171450">
              <a:buFontTx/>
              <a:buChar char="-"/>
            </a:pPr>
            <a:endParaRPr lang="en-NZ" dirty="0"/>
          </a:p>
          <a:p>
            <a:pPr marL="0" indent="0">
              <a:buFontTx/>
              <a:buNone/>
            </a:pPr>
            <a:r>
              <a:rPr lang="en-NZ" dirty="0"/>
              <a:t>IF RBNZ increases rates lowers the gap and might change it so that NZ bonds return more then opposite scenario </a:t>
            </a:r>
          </a:p>
        </p:txBody>
      </p:sp>
      <p:sp>
        <p:nvSpPr>
          <p:cNvPr id="4" name="Slide Number Placeholder 3"/>
          <p:cNvSpPr>
            <a:spLocks noGrp="1"/>
          </p:cNvSpPr>
          <p:nvPr>
            <p:ph type="sldNum" sz="quarter" idx="5"/>
          </p:nvPr>
        </p:nvSpPr>
        <p:spPr/>
        <p:txBody>
          <a:bodyPr/>
          <a:lstStyle/>
          <a:p>
            <a:fld id="{C8469BDE-310C-2A44-9E40-40C1485A09CC}" type="slidenum">
              <a:rPr lang="en-US" smtClean="0"/>
              <a:t>8</a:t>
            </a:fld>
            <a:endParaRPr lang="en-US"/>
          </a:p>
        </p:txBody>
      </p:sp>
    </p:spTree>
    <p:extLst>
      <p:ext uri="{BB962C8B-B14F-4D97-AF65-F5344CB8AC3E}">
        <p14:creationId xmlns:p14="http://schemas.microsoft.com/office/powerpoint/2010/main" val="4193726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Need to work out how much lifetime resources are: (15k*10) + (45k*10) + (55k*20) + 3k = 1803k /60 years = 30,050 p/y</a:t>
            </a:r>
          </a:p>
          <a:p>
            <a:endParaRPr lang="en-NZ" dirty="0"/>
          </a:p>
          <a:p>
            <a:r>
              <a:rPr lang="en-NZ" dirty="0"/>
              <a:t>Potential issue is that he only earns 25k at the start, so needs to borrow </a:t>
            </a:r>
          </a:p>
          <a:p>
            <a:endParaRPr lang="en-NZ" dirty="0"/>
          </a:p>
          <a:p>
            <a:r>
              <a:rPr lang="en-NZ" dirty="0"/>
              <a:t>Superannuation plan lessen desire to save so consume more per year</a:t>
            </a:r>
          </a:p>
        </p:txBody>
      </p:sp>
      <p:sp>
        <p:nvSpPr>
          <p:cNvPr id="4" name="Slide Number Placeholder 3"/>
          <p:cNvSpPr>
            <a:spLocks noGrp="1"/>
          </p:cNvSpPr>
          <p:nvPr>
            <p:ph type="sldNum" sz="quarter" idx="5"/>
          </p:nvPr>
        </p:nvSpPr>
        <p:spPr/>
        <p:txBody>
          <a:bodyPr/>
          <a:lstStyle/>
          <a:p>
            <a:fld id="{C8469BDE-310C-2A44-9E40-40C1485A09CC}" type="slidenum">
              <a:rPr lang="en-US" smtClean="0"/>
              <a:t>9</a:t>
            </a:fld>
            <a:endParaRPr lang="en-US"/>
          </a:p>
        </p:txBody>
      </p:sp>
    </p:spTree>
    <p:extLst>
      <p:ext uri="{BB962C8B-B14F-4D97-AF65-F5344CB8AC3E}">
        <p14:creationId xmlns:p14="http://schemas.microsoft.com/office/powerpoint/2010/main" val="31523380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Do not force the answers </a:t>
            </a:r>
          </a:p>
        </p:txBody>
      </p:sp>
      <p:sp>
        <p:nvSpPr>
          <p:cNvPr id="4" name="Slide Number Placeholder 3"/>
          <p:cNvSpPr>
            <a:spLocks noGrp="1"/>
          </p:cNvSpPr>
          <p:nvPr>
            <p:ph type="sldNum" sz="quarter" idx="5"/>
          </p:nvPr>
        </p:nvSpPr>
        <p:spPr/>
        <p:txBody>
          <a:bodyPr/>
          <a:lstStyle/>
          <a:p>
            <a:fld id="{C8469BDE-310C-2A44-9E40-40C1485A09CC}" type="slidenum">
              <a:rPr lang="en-US" smtClean="0"/>
              <a:t>10</a:t>
            </a:fld>
            <a:endParaRPr lang="en-US"/>
          </a:p>
        </p:txBody>
      </p:sp>
    </p:spTree>
    <p:extLst>
      <p:ext uri="{BB962C8B-B14F-4D97-AF65-F5344CB8AC3E}">
        <p14:creationId xmlns:p14="http://schemas.microsoft.com/office/powerpoint/2010/main" val="38049111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Expenditure </a:t>
            </a:r>
          </a:p>
          <a:p>
            <a:pPr marL="171450" indent="-171450">
              <a:buFontTx/>
              <a:buChar char="-"/>
            </a:pPr>
            <a:r>
              <a:rPr lang="en-NZ" dirty="0"/>
              <a:t>Consumption is the 100m, 20 million bushels  @50 each</a:t>
            </a:r>
          </a:p>
          <a:p>
            <a:pPr marL="171450" indent="-171450">
              <a:buFontTx/>
              <a:buChar char="-"/>
            </a:pPr>
            <a:r>
              <a:rPr lang="en-NZ" dirty="0"/>
              <a:t>Investment : inventory = 25m and the imported seed 8.75m </a:t>
            </a:r>
          </a:p>
          <a:p>
            <a:pPr marL="171450" indent="-171450">
              <a:buFontTx/>
              <a:buChar char="-"/>
            </a:pPr>
            <a:r>
              <a:rPr lang="en-NZ" dirty="0"/>
              <a:t>Government – purchases 5m bushels = 25m </a:t>
            </a:r>
          </a:p>
          <a:p>
            <a:pPr marL="171450" indent="-171450">
              <a:buFontTx/>
              <a:buChar char="-"/>
            </a:pPr>
            <a:r>
              <a:rPr lang="en-NZ" dirty="0"/>
              <a:t>Exports – nothing </a:t>
            </a:r>
          </a:p>
          <a:p>
            <a:pPr marL="171450" indent="-171450">
              <a:buFontTx/>
              <a:buChar char="-"/>
            </a:pPr>
            <a:r>
              <a:rPr lang="en-NZ" dirty="0"/>
              <a:t>Import = 8.75m – the corn seed imports </a:t>
            </a:r>
          </a:p>
          <a:p>
            <a:pPr marL="0" indent="0">
              <a:buFontTx/>
              <a:buNone/>
            </a:pPr>
            <a:r>
              <a:rPr lang="en-NZ" dirty="0"/>
              <a:t>Total = 150m </a:t>
            </a:r>
          </a:p>
          <a:p>
            <a:pPr marL="0" indent="0">
              <a:buFontTx/>
              <a:buNone/>
            </a:pPr>
            <a:endParaRPr lang="en-NZ" dirty="0"/>
          </a:p>
          <a:p>
            <a:pPr marL="0" indent="0">
              <a:buFontTx/>
              <a:buNone/>
            </a:pPr>
            <a:r>
              <a:rPr lang="en-NZ" dirty="0"/>
              <a:t>Income </a:t>
            </a:r>
          </a:p>
          <a:p>
            <a:pPr marL="171450" indent="-171450">
              <a:buFontTx/>
              <a:buChar char="-"/>
            </a:pPr>
            <a:r>
              <a:rPr lang="en-NZ" dirty="0"/>
              <a:t>Consumers income: wage income of 60m less 10m of taxes and +5m of super – 55m </a:t>
            </a:r>
          </a:p>
          <a:p>
            <a:pPr marL="171450" indent="-171450">
              <a:buFontTx/>
              <a:buChar char="-"/>
            </a:pPr>
            <a:r>
              <a:rPr lang="en-NZ" dirty="0"/>
              <a:t>Profits: revenue = 125m, costs = 60m wages and taxes 20m = 45m</a:t>
            </a:r>
          </a:p>
          <a:p>
            <a:pPr marL="171450" indent="-171450">
              <a:buFontTx/>
              <a:buChar char="-"/>
            </a:pPr>
            <a:r>
              <a:rPr lang="en-NZ" dirty="0"/>
              <a:t>Interest income = 10m </a:t>
            </a:r>
          </a:p>
          <a:p>
            <a:pPr marL="171450" indent="-171450">
              <a:buFontTx/>
              <a:buChar char="-"/>
            </a:pPr>
            <a:r>
              <a:rPr lang="en-NZ" dirty="0"/>
              <a:t>Taxes = consumers 30m, super 5m and producers 20m = 30m</a:t>
            </a:r>
          </a:p>
          <a:p>
            <a:pPr marL="171450" indent="-171450">
              <a:buFontTx/>
              <a:buChar char="-"/>
            </a:pPr>
            <a:r>
              <a:rPr lang="en-NZ" dirty="0" err="1"/>
              <a:t>Investory</a:t>
            </a:r>
            <a:r>
              <a:rPr lang="en-NZ" dirty="0"/>
              <a:t> </a:t>
            </a:r>
            <a:r>
              <a:rPr lang="en-NZ" dirty="0" err="1"/>
              <a:t>invesestment</a:t>
            </a:r>
            <a:r>
              <a:rPr lang="en-NZ" dirty="0"/>
              <a:t> = 25m same as investment from expenditure </a:t>
            </a:r>
          </a:p>
          <a:p>
            <a:pPr marL="171450" indent="-171450">
              <a:buFontTx/>
              <a:buChar char="-"/>
            </a:pPr>
            <a:endParaRPr lang="en-NZ" dirty="0"/>
          </a:p>
          <a:p>
            <a:pPr marL="0" indent="0">
              <a:buFontTx/>
              <a:buNone/>
            </a:pPr>
            <a:r>
              <a:rPr lang="en-NZ" dirty="0"/>
              <a:t>Total 150m</a:t>
            </a:r>
          </a:p>
          <a:p>
            <a:pPr marL="0" indent="0">
              <a:buFontTx/>
              <a:buNone/>
            </a:pPr>
            <a:endParaRPr lang="en-NZ" dirty="0"/>
          </a:p>
          <a:p>
            <a:pPr marL="0" indent="0">
              <a:buFontTx/>
              <a:buNone/>
            </a:pPr>
            <a:r>
              <a:rPr lang="en-NZ" dirty="0"/>
              <a:t>Product approach: </a:t>
            </a:r>
          </a:p>
          <a:p>
            <a:pPr marL="171450" indent="-171450">
              <a:buFontTx/>
              <a:buChar char="-"/>
            </a:pPr>
            <a:r>
              <a:rPr lang="en-NZ" dirty="0"/>
              <a:t>Added value of the producers = 150m no intermediate inputs </a:t>
            </a:r>
          </a:p>
          <a:p>
            <a:pPr marL="171450" indent="-171450">
              <a:buFontTx/>
              <a:buChar char="-"/>
            </a:pPr>
            <a:r>
              <a:rPr lang="en-NZ" dirty="0"/>
              <a:t>Govt </a:t>
            </a:r>
            <a:r>
              <a:rPr lang="en-NZ" dirty="0" err="1"/>
              <a:t>doesn’taddd</a:t>
            </a:r>
            <a:r>
              <a:rPr lang="en-NZ" dirty="0"/>
              <a:t> anything, 25m costs but all intermediate inputs as just the corn</a:t>
            </a:r>
          </a:p>
          <a:p>
            <a:pPr marL="0" indent="0">
              <a:buFontTx/>
              <a:buNone/>
            </a:pPr>
            <a:endParaRPr lang="en-NZ" dirty="0"/>
          </a:p>
          <a:p>
            <a:pPr marL="0" indent="0">
              <a:buFontTx/>
              <a:buNone/>
            </a:pPr>
            <a:endParaRPr lang="en-NZ" dirty="0"/>
          </a:p>
          <a:p>
            <a:pPr marL="0" indent="0">
              <a:buFontTx/>
              <a:buNone/>
            </a:pPr>
            <a:r>
              <a:rPr lang="en-NZ" dirty="0"/>
              <a:t>D </a:t>
            </a:r>
          </a:p>
          <a:p>
            <a:pPr marL="0" indent="0">
              <a:buFontTx/>
              <a:buNone/>
            </a:pPr>
            <a:r>
              <a:rPr lang="en-NZ" dirty="0"/>
              <a:t>Capital account </a:t>
            </a:r>
          </a:p>
          <a:p>
            <a:pPr marL="171450" indent="-171450">
              <a:buFontTx/>
              <a:buChar char="-"/>
            </a:pPr>
            <a:r>
              <a:rPr lang="en-NZ" dirty="0"/>
              <a:t>Current account we know to be a deficit as only 8.75m of imports so a capital account in a surplus </a:t>
            </a:r>
          </a:p>
          <a:p>
            <a:pPr marL="171450" indent="-171450">
              <a:buFontTx/>
              <a:buChar char="-"/>
            </a:pPr>
            <a:endParaRPr lang="en-NZ" dirty="0"/>
          </a:p>
          <a:p>
            <a:pPr marL="0" indent="0">
              <a:buFontTx/>
              <a:buNone/>
            </a:pPr>
            <a:r>
              <a:rPr lang="en-NZ" dirty="0"/>
              <a:t>e)</a:t>
            </a:r>
          </a:p>
          <a:p>
            <a:pPr marL="0" indent="0">
              <a:buFontTx/>
              <a:buNone/>
            </a:pPr>
            <a:r>
              <a:rPr lang="en-NZ" dirty="0"/>
              <a:t>Private savings </a:t>
            </a:r>
          </a:p>
          <a:p>
            <a:pPr marL="0" indent="0">
              <a:buFontTx/>
              <a:buNone/>
            </a:pPr>
            <a:r>
              <a:rPr lang="en-NZ" dirty="0"/>
              <a:t>= wage income (60 +45 + 150 + 5 – 10 – 100) = 10m</a:t>
            </a:r>
          </a:p>
          <a:p>
            <a:pPr marL="0" indent="0">
              <a:buFontTx/>
              <a:buNone/>
            </a:pPr>
            <a:r>
              <a:rPr lang="en-NZ" dirty="0"/>
              <a:t>Govt savings</a:t>
            </a:r>
          </a:p>
          <a:p>
            <a:pPr marL="0" indent="0">
              <a:buFontTx/>
              <a:buNone/>
            </a:pPr>
            <a:r>
              <a:rPr lang="en-NZ" dirty="0"/>
              <a:t>= 30 – 10 -5 = 15m </a:t>
            </a:r>
          </a:p>
          <a:p>
            <a:pPr marL="0" indent="0">
              <a:buFontTx/>
              <a:buNone/>
            </a:pPr>
            <a:r>
              <a:rPr lang="en-NZ" dirty="0" err="1"/>
              <a:t>Natinal</a:t>
            </a:r>
            <a:r>
              <a:rPr lang="en-NZ" dirty="0"/>
              <a:t> </a:t>
            </a:r>
            <a:r>
              <a:rPr lang="en-NZ" dirty="0" err="1"/>
              <a:t>savigns</a:t>
            </a:r>
            <a:r>
              <a:rPr lang="en-NZ" dirty="0"/>
              <a:t> 25m, not same as CA balance because have to factor in </a:t>
            </a:r>
            <a:r>
              <a:rPr lang="en-NZ" dirty="0" err="1"/>
              <a:t>invesmtne</a:t>
            </a:r>
            <a:r>
              <a:rPr lang="en-NZ" dirty="0"/>
              <a:t> </a:t>
            </a:r>
            <a:r>
              <a:rPr lang="en-NZ" dirty="0" err="1"/>
              <a:t>tof</a:t>
            </a:r>
            <a:r>
              <a:rPr lang="en-NZ" dirty="0"/>
              <a:t> 33.75m </a:t>
            </a:r>
          </a:p>
          <a:p>
            <a:pPr marL="0" indent="0">
              <a:buFontTx/>
              <a:buNone/>
            </a:pPr>
            <a:endParaRPr lang="en-NZ" dirty="0"/>
          </a:p>
          <a:p>
            <a:pPr marL="0" indent="0">
              <a:buFontTx/>
              <a:buNone/>
            </a:pPr>
            <a:r>
              <a:rPr lang="en-NZ" dirty="0"/>
              <a:t>National </a:t>
            </a:r>
            <a:r>
              <a:rPr lang="en-NZ" dirty="0" err="1"/>
              <a:t>savigns</a:t>
            </a:r>
            <a:r>
              <a:rPr lang="en-NZ" dirty="0"/>
              <a:t> – </a:t>
            </a:r>
            <a:r>
              <a:rPr lang="en-NZ" dirty="0" err="1"/>
              <a:t>invesmtnet</a:t>
            </a:r>
            <a:r>
              <a:rPr lang="en-NZ" dirty="0"/>
              <a:t> = CA </a:t>
            </a:r>
          </a:p>
          <a:p>
            <a:pPr marL="0" indent="0">
              <a:buFontTx/>
              <a:buNone/>
            </a:pPr>
            <a:r>
              <a:rPr lang="en-NZ" dirty="0"/>
              <a:t>25-33.75 = -8.75</a:t>
            </a:r>
          </a:p>
        </p:txBody>
      </p:sp>
      <p:sp>
        <p:nvSpPr>
          <p:cNvPr id="4" name="Slide Number Placeholder 3"/>
          <p:cNvSpPr>
            <a:spLocks noGrp="1"/>
          </p:cNvSpPr>
          <p:nvPr>
            <p:ph type="sldNum" sz="quarter" idx="5"/>
          </p:nvPr>
        </p:nvSpPr>
        <p:spPr/>
        <p:txBody>
          <a:bodyPr/>
          <a:lstStyle/>
          <a:p>
            <a:fld id="{C8469BDE-310C-2A44-9E40-40C1485A09CC}" type="slidenum">
              <a:rPr lang="en-US" smtClean="0"/>
              <a:t>11</a:t>
            </a:fld>
            <a:endParaRPr lang="en-US"/>
          </a:p>
        </p:txBody>
      </p:sp>
    </p:spTree>
    <p:extLst>
      <p:ext uri="{BB962C8B-B14F-4D97-AF65-F5344CB8AC3E}">
        <p14:creationId xmlns:p14="http://schemas.microsoft.com/office/powerpoint/2010/main" val="40778701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2a) NZ is in a current account deficit so Investment exceeds savings, we can show that Investment curves shift left but still exceed savings.</a:t>
            </a:r>
          </a:p>
          <a:p>
            <a:pPr marL="171450" indent="-171450">
              <a:buFontTx/>
              <a:buChar char="-"/>
            </a:pPr>
            <a:r>
              <a:rPr lang="en-NZ" dirty="0"/>
              <a:t>NZ being a small country means price taker so interest rate is world interest rate, if the interest rate fell with investment falling then investors would just shift funds overseas to get the higher returns</a:t>
            </a:r>
          </a:p>
          <a:p>
            <a:pPr marL="171450" indent="-171450">
              <a:buFontTx/>
              <a:buChar char="-"/>
            </a:pPr>
            <a:r>
              <a:rPr lang="en-NZ" dirty="0"/>
              <a:t>We can see interest rate doesn’t change just CAB deficit falls </a:t>
            </a:r>
          </a:p>
          <a:p>
            <a:pPr marL="171450" indent="-171450">
              <a:buFontTx/>
              <a:buChar char="-"/>
            </a:pPr>
            <a:endParaRPr lang="en-NZ" dirty="0"/>
          </a:p>
          <a:p>
            <a:pPr marL="0" indent="0">
              <a:buFontTx/>
              <a:buNone/>
            </a:pPr>
            <a:r>
              <a:rPr lang="en-NZ" dirty="0"/>
              <a:t>2B) Price taker so world interest rates increase</a:t>
            </a:r>
          </a:p>
          <a:p>
            <a:pPr marL="171450" indent="-171450">
              <a:buFontTx/>
              <a:buChar char="-"/>
            </a:pPr>
            <a:r>
              <a:rPr lang="en-NZ" dirty="0"/>
              <a:t>Domestic </a:t>
            </a:r>
            <a:r>
              <a:rPr lang="en-NZ" dirty="0" err="1"/>
              <a:t>savigns</a:t>
            </a:r>
            <a:r>
              <a:rPr lang="en-NZ" dirty="0"/>
              <a:t> doesn’t change based on </a:t>
            </a:r>
            <a:r>
              <a:rPr lang="en-NZ" dirty="0" err="1"/>
              <a:t>doemsic</a:t>
            </a:r>
            <a:r>
              <a:rPr lang="en-NZ" dirty="0"/>
              <a:t> income</a:t>
            </a:r>
          </a:p>
          <a:p>
            <a:pPr marL="171450" indent="-171450">
              <a:buFontTx/>
              <a:buChar char="-"/>
            </a:pPr>
            <a:r>
              <a:rPr lang="en-NZ" dirty="0"/>
              <a:t>Investment changes as cost capital increases (higher borrowing cost so investment falls </a:t>
            </a:r>
          </a:p>
          <a:p>
            <a:pPr marL="171450" indent="-171450">
              <a:buFontTx/>
              <a:buChar char="-"/>
            </a:pPr>
            <a:r>
              <a:rPr lang="en-NZ" dirty="0"/>
              <a:t>Capital account surplus and current account deficit falls </a:t>
            </a:r>
          </a:p>
          <a:p>
            <a:pPr marL="171450" indent="-171450">
              <a:buFontTx/>
              <a:buChar char="-"/>
            </a:pPr>
            <a:endParaRPr lang="en-NZ" dirty="0"/>
          </a:p>
          <a:p>
            <a:pPr marL="0" indent="0">
              <a:buFontTx/>
              <a:buNone/>
            </a:pPr>
            <a:r>
              <a:rPr lang="en-NZ" dirty="0"/>
              <a:t>2c)</a:t>
            </a:r>
          </a:p>
          <a:p>
            <a:pPr marL="171450" indent="-171450">
              <a:buFontTx/>
              <a:buChar char="-"/>
            </a:pPr>
            <a:r>
              <a:rPr lang="en-NZ" dirty="0" err="1"/>
              <a:t>Currenlty</a:t>
            </a:r>
            <a:r>
              <a:rPr lang="en-NZ" dirty="0"/>
              <a:t> given that current account deficit, means that there is net demand for forex (imports &gt; exports) for current account and net supply for the capital account</a:t>
            </a:r>
          </a:p>
          <a:p>
            <a:pPr marL="171450" indent="-171450">
              <a:buFontTx/>
              <a:buChar char="-"/>
            </a:pPr>
            <a:r>
              <a:rPr lang="en-NZ" dirty="0" err="1"/>
              <a:t>Invesment</a:t>
            </a:r>
            <a:r>
              <a:rPr lang="en-NZ" dirty="0"/>
              <a:t> falling means we demand less funds for overseas, so there is less demand for the NZD which funds investment, depreciate exchange rate, or think about it like more of NZ savings spare to go to overseas projects </a:t>
            </a:r>
          </a:p>
          <a:p>
            <a:pPr marL="171450" indent="-171450">
              <a:buFontTx/>
              <a:buChar char="-"/>
            </a:pPr>
            <a:r>
              <a:rPr lang="en-NZ" dirty="0"/>
              <a:t>Depreciation exchange rate increase export and decrease imports which improves CAB moving it to positive </a:t>
            </a:r>
          </a:p>
          <a:p>
            <a:pPr marL="0" indent="0">
              <a:buFontTx/>
              <a:buNone/>
            </a:pPr>
            <a:endParaRPr lang="en-NZ" dirty="0"/>
          </a:p>
          <a:p>
            <a:pPr marL="0" indent="0">
              <a:buFontTx/>
              <a:buNone/>
            </a:pPr>
            <a:r>
              <a:rPr lang="en-NZ" dirty="0"/>
              <a:t>2D)</a:t>
            </a:r>
          </a:p>
          <a:p>
            <a:pPr marL="0" indent="0">
              <a:buFontTx/>
              <a:buNone/>
            </a:pPr>
            <a:r>
              <a:rPr lang="en-NZ" dirty="0"/>
              <a:t>-Nominal exchange rate * domestic price level / foreign price level </a:t>
            </a:r>
          </a:p>
          <a:p>
            <a:pPr marL="0" indent="0">
              <a:buFontTx/>
              <a:buNone/>
            </a:pPr>
            <a:r>
              <a:rPr lang="en-NZ" dirty="0"/>
              <a:t>- If real exchange rate gone down, something else has changed likely nominal as we don’t know that any changes in price levels </a:t>
            </a:r>
          </a:p>
        </p:txBody>
      </p:sp>
      <p:sp>
        <p:nvSpPr>
          <p:cNvPr id="4" name="Slide Number Placeholder 3"/>
          <p:cNvSpPr>
            <a:spLocks noGrp="1"/>
          </p:cNvSpPr>
          <p:nvPr>
            <p:ph type="sldNum" sz="quarter" idx="5"/>
          </p:nvPr>
        </p:nvSpPr>
        <p:spPr/>
        <p:txBody>
          <a:bodyPr/>
          <a:lstStyle/>
          <a:p>
            <a:fld id="{C8469BDE-310C-2A44-9E40-40C1485A09CC}" type="slidenum">
              <a:rPr lang="en-US" smtClean="0"/>
              <a:t>12</a:t>
            </a:fld>
            <a:endParaRPr lang="en-US"/>
          </a:p>
        </p:txBody>
      </p:sp>
    </p:spTree>
    <p:extLst>
      <p:ext uri="{BB962C8B-B14F-4D97-AF65-F5344CB8AC3E}">
        <p14:creationId xmlns:p14="http://schemas.microsoft.com/office/powerpoint/2010/main" val="2386212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a:t>2a) NZ is in a current account deficit so Investment exceeds savings, we can show that Investment curves shift left but still exceed savings.</a:t>
            </a:r>
          </a:p>
          <a:p>
            <a:pPr marL="171450" indent="-171450">
              <a:buFontTx/>
              <a:buChar char="-"/>
            </a:pPr>
            <a:r>
              <a:rPr lang="en-NZ" dirty="0"/>
              <a:t>NZ being a small country means price taker so interest rate is world interest rate, if the interest rate fell with investment falling then investors would just shift funds overseas to get the higher returns</a:t>
            </a:r>
          </a:p>
          <a:p>
            <a:pPr marL="171450" indent="-171450">
              <a:buFontTx/>
              <a:buChar char="-"/>
            </a:pPr>
            <a:r>
              <a:rPr lang="en-NZ" dirty="0"/>
              <a:t>We can see interest rate doesn’t change just CAB deficit falls </a:t>
            </a:r>
          </a:p>
          <a:p>
            <a:pPr marL="171450" indent="-171450">
              <a:buFontTx/>
              <a:buChar char="-"/>
            </a:pPr>
            <a:endParaRPr lang="en-NZ" dirty="0"/>
          </a:p>
          <a:p>
            <a:pPr marL="0" indent="0">
              <a:buFontTx/>
              <a:buNone/>
            </a:pPr>
            <a:r>
              <a:rPr lang="en-NZ" dirty="0"/>
              <a:t>2B) Price taker so world interest rates increase</a:t>
            </a:r>
          </a:p>
          <a:p>
            <a:pPr marL="171450" indent="-171450">
              <a:buFontTx/>
              <a:buChar char="-"/>
            </a:pPr>
            <a:r>
              <a:rPr lang="en-NZ" dirty="0"/>
              <a:t>Domestic </a:t>
            </a:r>
            <a:r>
              <a:rPr lang="en-NZ" dirty="0" err="1"/>
              <a:t>savigns</a:t>
            </a:r>
            <a:r>
              <a:rPr lang="en-NZ" dirty="0"/>
              <a:t> doesn’t change based on </a:t>
            </a:r>
            <a:r>
              <a:rPr lang="en-NZ" dirty="0" err="1"/>
              <a:t>doemsic</a:t>
            </a:r>
            <a:r>
              <a:rPr lang="en-NZ" dirty="0"/>
              <a:t> income</a:t>
            </a:r>
          </a:p>
          <a:p>
            <a:pPr marL="171450" indent="-171450">
              <a:buFontTx/>
              <a:buChar char="-"/>
            </a:pPr>
            <a:r>
              <a:rPr lang="en-NZ" dirty="0"/>
              <a:t>Investment changes as cost capital increases (higher borrowing cost so investment falls </a:t>
            </a:r>
          </a:p>
          <a:p>
            <a:pPr marL="171450" indent="-171450">
              <a:buFontTx/>
              <a:buChar char="-"/>
            </a:pPr>
            <a:r>
              <a:rPr lang="en-NZ" dirty="0"/>
              <a:t>Capital account surplus and current account deficit falls </a:t>
            </a:r>
          </a:p>
          <a:p>
            <a:pPr marL="171450" indent="-171450">
              <a:buFontTx/>
              <a:buChar char="-"/>
            </a:pPr>
            <a:endParaRPr lang="en-NZ" dirty="0"/>
          </a:p>
          <a:p>
            <a:pPr marL="0" indent="0">
              <a:buFontTx/>
              <a:buNone/>
            </a:pPr>
            <a:r>
              <a:rPr lang="en-NZ" dirty="0"/>
              <a:t>2c)</a:t>
            </a:r>
          </a:p>
          <a:p>
            <a:pPr marL="171450" indent="-171450">
              <a:buFontTx/>
              <a:buChar char="-"/>
            </a:pPr>
            <a:r>
              <a:rPr lang="en-NZ" dirty="0" err="1"/>
              <a:t>Currenlty</a:t>
            </a:r>
            <a:r>
              <a:rPr lang="en-NZ" dirty="0"/>
              <a:t> given that current account deficit, means that there is net demand for forex (imports &gt; exports) for current account and net supply for the capital account</a:t>
            </a:r>
          </a:p>
          <a:p>
            <a:pPr marL="171450" indent="-171450">
              <a:buFontTx/>
              <a:buChar char="-"/>
            </a:pPr>
            <a:r>
              <a:rPr lang="en-NZ" dirty="0" err="1"/>
              <a:t>Invesment</a:t>
            </a:r>
            <a:r>
              <a:rPr lang="en-NZ" dirty="0"/>
              <a:t> falling means we demand less funds for overseas, so there is less demand for the NZD which funds investment, depreciate exchange rate, or think about it like more of NZ savings spare to go to overseas projects </a:t>
            </a:r>
          </a:p>
          <a:p>
            <a:pPr marL="171450" indent="-171450">
              <a:buFontTx/>
              <a:buChar char="-"/>
            </a:pPr>
            <a:r>
              <a:rPr lang="en-NZ" dirty="0"/>
              <a:t>Depreciation exchange rate increase export and decrease imports which improves CAB moving it to positive </a:t>
            </a:r>
          </a:p>
          <a:p>
            <a:pPr marL="0" indent="0">
              <a:buFontTx/>
              <a:buNone/>
            </a:pPr>
            <a:endParaRPr lang="en-NZ" dirty="0"/>
          </a:p>
          <a:p>
            <a:pPr marL="0" indent="0">
              <a:buFontTx/>
              <a:buNone/>
            </a:pPr>
            <a:r>
              <a:rPr lang="en-NZ" dirty="0"/>
              <a:t>2D)</a:t>
            </a:r>
          </a:p>
          <a:p>
            <a:pPr marL="0" indent="0">
              <a:buFontTx/>
              <a:buNone/>
            </a:pPr>
            <a:r>
              <a:rPr lang="en-NZ" dirty="0"/>
              <a:t>-Nominal exchange rate * domestic price level / foreign price level </a:t>
            </a:r>
          </a:p>
          <a:p>
            <a:pPr marL="0" indent="0">
              <a:buFontTx/>
              <a:buNone/>
            </a:pPr>
            <a:r>
              <a:rPr lang="en-NZ" dirty="0"/>
              <a:t>- If real exchange rate gone down, something else has changed likely nominal as we don’t know that any changes in price levels </a:t>
            </a:r>
          </a:p>
          <a:p>
            <a:endParaRPr lang="en-NZ" dirty="0"/>
          </a:p>
        </p:txBody>
      </p:sp>
      <p:sp>
        <p:nvSpPr>
          <p:cNvPr id="4" name="Slide Number Placeholder 3"/>
          <p:cNvSpPr>
            <a:spLocks noGrp="1"/>
          </p:cNvSpPr>
          <p:nvPr>
            <p:ph type="sldNum" sz="quarter" idx="5"/>
          </p:nvPr>
        </p:nvSpPr>
        <p:spPr/>
        <p:txBody>
          <a:bodyPr/>
          <a:lstStyle/>
          <a:p>
            <a:fld id="{C8469BDE-310C-2A44-9E40-40C1485A09CC}" type="slidenum">
              <a:rPr lang="en-US" smtClean="0"/>
              <a:t>13</a:t>
            </a:fld>
            <a:endParaRPr lang="en-US"/>
          </a:p>
        </p:txBody>
      </p:sp>
    </p:spTree>
    <p:extLst>
      <p:ext uri="{BB962C8B-B14F-4D97-AF65-F5344CB8AC3E}">
        <p14:creationId xmlns:p14="http://schemas.microsoft.com/office/powerpoint/2010/main" val="424180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D19E3CE-663B-2845-BF2D-915B03C691A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46F2E-38DF-2E43-87CF-375D85AD6FEA}" type="slidenum">
              <a:rPr lang="en-US" smtClean="0"/>
              <a:t>‹#›</a:t>
            </a:fld>
            <a:endParaRPr lang="en-US"/>
          </a:p>
        </p:txBody>
      </p:sp>
    </p:spTree>
    <p:extLst>
      <p:ext uri="{BB962C8B-B14F-4D97-AF65-F5344CB8AC3E}">
        <p14:creationId xmlns:p14="http://schemas.microsoft.com/office/powerpoint/2010/main" val="3045726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19E3CE-663B-2845-BF2D-915B03C691A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46F2E-38DF-2E43-87CF-375D85AD6FEA}" type="slidenum">
              <a:rPr lang="en-US" smtClean="0"/>
              <a:t>‹#›</a:t>
            </a:fld>
            <a:endParaRPr lang="en-US"/>
          </a:p>
        </p:txBody>
      </p:sp>
    </p:spTree>
    <p:extLst>
      <p:ext uri="{BB962C8B-B14F-4D97-AF65-F5344CB8AC3E}">
        <p14:creationId xmlns:p14="http://schemas.microsoft.com/office/powerpoint/2010/main" val="1048029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19E3CE-663B-2845-BF2D-915B03C691A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46F2E-38DF-2E43-87CF-375D85AD6FEA}" type="slidenum">
              <a:rPr lang="en-US" smtClean="0"/>
              <a:t>‹#›</a:t>
            </a:fld>
            <a:endParaRPr lang="en-US"/>
          </a:p>
        </p:txBody>
      </p:sp>
    </p:spTree>
    <p:extLst>
      <p:ext uri="{BB962C8B-B14F-4D97-AF65-F5344CB8AC3E}">
        <p14:creationId xmlns:p14="http://schemas.microsoft.com/office/powerpoint/2010/main" val="37274358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D19E3CE-663B-2845-BF2D-915B03C691A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46F2E-38DF-2E43-87CF-375D85AD6FEA}" type="slidenum">
              <a:rPr lang="en-US" smtClean="0"/>
              <a:t>‹#›</a:t>
            </a:fld>
            <a:endParaRPr lang="en-US"/>
          </a:p>
        </p:txBody>
      </p:sp>
    </p:spTree>
    <p:extLst>
      <p:ext uri="{BB962C8B-B14F-4D97-AF65-F5344CB8AC3E}">
        <p14:creationId xmlns:p14="http://schemas.microsoft.com/office/powerpoint/2010/main" val="1357537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shade val="82000"/>
                  </a:schemeClr>
                </a:solidFill>
              </a:defRPr>
            </a:lvl1pPr>
            <a:lvl2pPr marL="457200" indent="0">
              <a:buNone/>
              <a:defRPr sz="2000">
                <a:solidFill>
                  <a:schemeClr val="tx1">
                    <a:shade val="82000"/>
                  </a:schemeClr>
                </a:solidFill>
              </a:defRPr>
            </a:lvl2pPr>
            <a:lvl3pPr marL="914400" indent="0">
              <a:buNone/>
              <a:defRPr sz="1800">
                <a:solidFill>
                  <a:schemeClr val="tx1">
                    <a:shade val="82000"/>
                  </a:schemeClr>
                </a:solidFill>
              </a:defRPr>
            </a:lvl3pPr>
            <a:lvl4pPr marL="1371600" indent="0">
              <a:buNone/>
              <a:defRPr sz="1600">
                <a:solidFill>
                  <a:schemeClr val="tx1">
                    <a:shade val="82000"/>
                  </a:schemeClr>
                </a:solidFill>
              </a:defRPr>
            </a:lvl4pPr>
            <a:lvl5pPr marL="1828800" indent="0">
              <a:buNone/>
              <a:defRPr sz="1600">
                <a:solidFill>
                  <a:schemeClr val="tx1">
                    <a:shade val="82000"/>
                  </a:schemeClr>
                </a:solidFill>
              </a:defRPr>
            </a:lvl5pPr>
            <a:lvl6pPr marL="2286000" indent="0">
              <a:buNone/>
              <a:defRPr sz="1600">
                <a:solidFill>
                  <a:schemeClr val="tx1">
                    <a:shade val="82000"/>
                  </a:schemeClr>
                </a:solidFill>
              </a:defRPr>
            </a:lvl6pPr>
            <a:lvl7pPr marL="2743200" indent="0">
              <a:buNone/>
              <a:defRPr sz="1600">
                <a:solidFill>
                  <a:schemeClr val="tx1">
                    <a:shade val="82000"/>
                  </a:schemeClr>
                </a:solidFill>
              </a:defRPr>
            </a:lvl7pPr>
            <a:lvl8pPr marL="3200400" indent="0">
              <a:buNone/>
              <a:defRPr sz="1600">
                <a:solidFill>
                  <a:schemeClr val="tx1">
                    <a:shade val="82000"/>
                  </a:schemeClr>
                </a:solidFill>
              </a:defRPr>
            </a:lvl8pPr>
            <a:lvl9pPr marL="3657600" indent="0">
              <a:buNone/>
              <a:defRPr sz="1600">
                <a:solidFill>
                  <a:schemeClr val="tx1">
                    <a:shade val="82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D19E3CE-663B-2845-BF2D-915B03C691A4}" type="datetimeFigureOut">
              <a:rPr lang="en-US" smtClean="0"/>
              <a:t>8/19/2025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946F2E-38DF-2E43-87CF-375D85AD6FEA}" type="slidenum">
              <a:rPr lang="en-US" smtClean="0"/>
              <a:t>‹#›</a:t>
            </a:fld>
            <a:endParaRPr lang="en-US"/>
          </a:p>
        </p:txBody>
      </p:sp>
    </p:spTree>
    <p:extLst>
      <p:ext uri="{BB962C8B-B14F-4D97-AF65-F5344CB8AC3E}">
        <p14:creationId xmlns:p14="http://schemas.microsoft.com/office/powerpoint/2010/main" val="2509825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D19E3CE-663B-2845-BF2D-915B03C691A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46F2E-38DF-2E43-87CF-375D85AD6FEA}" type="slidenum">
              <a:rPr lang="en-US" smtClean="0"/>
              <a:t>‹#›</a:t>
            </a:fld>
            <a:endParaRPr lang="en-US"/>
          </a:p>
        </p:txBody>
      </p:sp>
    </p:spTree>
    <p:extLst>
      <p:ext uri="{BB962C8B-B14F-4D97-AF65-F5344CB8AC3E}">
        <p14:creationId xmlns:p14="http://schemas.microsoft.com/office/powerpoint/2010/main" val="40898521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D19E3CE-663B-2845-BF2D-915B03C691A4}" type="datetimeFigureOut">
              <a:rPr lang="en-US" smtClean="0"/>
              <a:t>8/19/2025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946F2E-38DF-2E43-87CF-375D85AD6FEA}" type="slidenum">
              <a:rPr lang="en-US" smtClean="0"/>
              <a:t>‹#›</a:t>
            </a:fld>
            <a:endParaRPr lang="en-US"/>
          </a:p>
        </p:txBody>
      </p:sp>
    </p:spTree>
    <p:extLst>
      <p:ext uri="{BB962C8B-B14F-4D97-AF65-F5344CB8AC3E}">
        <p14:creationId xmlns:p14="http://schemas.microsoft.com/office/powerpoint/2010/main" val="336886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D19E3CE-663B-2845-BF2D-915B03C691A4}" type="datetimeFigureOut">
              <a:rPr lang="en-US" smtClean="0"/>
              <a:t>8/19/2025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946F2E-38DF-2E43-87CF-375D85AD6FEA}" type="slidenum">
              <a:rPr lang="en-US" smtClean="0"/>
              <a:t>‹#›</a:t>
            </a:fld>
            <a:endParaRPr lang="en-US"/>
          </a:p>
        </p:txBody>
      </p:sp>
    </p:spTree>
    <p:extLst>
      <p:ext uri="{BB962C8B-B14F-4D97-AF65-F5344CB8AC3E}">
        <p14:creationId xmlns:p14="http://schemas.microsoft.com/office/powerpoint/2010/main" val="3100299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19E3CE-663B-2845-BF2D-915B03C691A4}" type="datetimeFigureOut">
              <a:rPr lang="en-US" smtClean="0"/>
              <a:t>8/19/2025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946F2E-38DF-2E43-87CF-375D85AD6FEA}" type="slidenum">
              <a:rPr lang="en-US" smtClean="0"/>
              <a:t>‹#›</a:t>
            </a:fld>
            <a:endParaRPr lang="en-US"/>
          </a:p>
        </p:txBody>
      </p:sp>
    </p:spTree>
    <p:extLst>
      <p:ext uri="{BB962C8B-B14F-4D97-AF65-F5344CB8AC3E}">
        <p14:creationId xmlns:p14="http://schemas.microsoft.com/office/powerpoint/2010/main" val="10822219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D19E3CE-663B-2845-BF2D-915B03C691A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46F2E-38DF-2E43-87CF-375D85AD6FEA}" type="slidenum">
              <a:rPr lang="en-US" smtClean="0"/>
              <a:t>‹#›</a:t>
            </a:fld>
            <a:endParaRPr lang="en-US"/>
          </a:p>
        </p:txBody>
      </p:sp>
    </p:spTree>
    <p:extLst>
      <p:ext uri="{BB962C8B-B14F-4D97-AF65-F5344CB8AC3E}">
        <p14:creationId xmlns:p14="http://schemas.microsoft.com/office/powerpoint/2010/main" val="251073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D19E3CE-663B-2845-BF2D-915B03C691A4}" type="datetimeFigureOut">
              <a:rPr lang="en-US" smtClean="0"/>
              <a:t>8/19/2025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946F2E-38DF-2E43-87CF-375D85AD6FEA}" type="slidenum">
              <a:rPr lang="en-US" smtClean="0"/>
              <a:t>‹#›</a:t>
            </a:fld>
            <a:endParaRPr lang="en-US"/>
          </a:p>
        </p:txBody>
      </p:sp>
    </p:spTree>
    <p:extLst>
      <p:ext uri="{BB962C8B-B14F-4D97-AF65-F5344CB8AC3E}">
        <p14:creationId xmlns:p14="http://schemas.microsoft.com/office/powerpoint/2010/main" val="1610996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hade val="82000"/>
                  </a:schemeClr>
                </a:solidFill>
              </a:defRPr>
            </a:lvl1pPr>
          </a:lstStyle>
          <a:p>
            <a:fld id="{1D19E3CE-663B-2845-BF2D-915B03C691A4}" type="datetimeFigureOut">
              <a:rPr lang="en-US" smtClean="0"/>
              <a:t>8/19/2025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hade val="82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hade val="82000"/>
                  </a:schemeClr>
                </a:solidFill>
              </a:defRPr>
            </a:lvl1pPr>
          </a:lstStyle>
          <a:p>
            <a:fld id="{4E946F2E-38DF-2E43-87CF-375D85AD6FEA}" type="slidenum">
              <a:rPr lang="en-US" smtClean="0"/>
              <a:t>‹#›</a:t>
            </a:fld>
            <a:endParaRPr lang="en-US"/>
          </a:p>
        </p:txBody>
      </p:sp>
    </p:spTree>
    <p:extLst>
      <p:ext uri="{BB962C8B-B14F-4D97-AF65-F5344CB8AC3E}">
        <p14:creationId xmlns:p14="http://schemas.microsoft.com/office/powerpoint/2010/main" val="259939698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 Id="rId9"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4000" y="3429000"/>
            <a:ext cx="9144000" cy="238760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rgbClr val="FFFFFF"/>
              </a:buClr>
              <a:buSzPct val="100000"/>
              <a:buFont typeface="Josefin Sans"/>
              <a:buNone/>
            </a:pPr>
            <a:r>
              <a:rPr lang="en-NZ" sz="4400" b="1" dirty="0">
                <a:solidFill>
                  <a:srgbClr val="FFFFFF"/>
                </a:solidFill>
                <a:latin typeface="Josefin Sans"/>
                <a:ea typeface="Josefin Sans"/>
                <a:cs typeface="Josefin Sans"/>
                <a:sym typeface="Josefin Sans"/>
              </a:rPr>
              <a:t>ECON 206 TUTORIAL</a:t>
            </a:r>
            <a:br>
              <a:rPr lang="en-NZ" sz="4400" b="1" dirty="0">
                <a:latin typeface="Josefin Sans"/>
                <a:ea typeface="Josefin Sans"/>
                <a:cs typeface="Josefin Sans"/>
                <a:sym typeface="Josefin Sans"/>
              </a:rPr>
            </a:br>
            <a:br>
              <a:rPr lang="en-NZ" sz="1100" b="1" dirty="0">
                <a:solidFill>
                  <a:srgbClr val="FE0000"/>
                </a:solidFill>
                <a:latin typeface="Josefin Sans"/>
                <a:ea typeface="Josefin Sans"/>
                <a:cs typeface="Josefin Sans"/>
                <a:sym typeface="Josefin Sans"/>
              </a:rPr>
            </a:br>
            <a:r>
              <a:rPr lang="en-US" sz="3600" b="1" dirty="0">
                <a:solidFill>
                  <a:srgbClr val="FE0000"/>
                </a:solidFill>
                <a:latin typeface="Josefin Sans"/>
                <a:ea typeface="Josefin Sans"/>
                <a:cs typeface="Josefin Sans"/>
                <a:sym typeface="Josefin Sans"/>
              </a:rPr>
              <a:t>MID TERM TEST</a:t>
            </a:r>
            <a:endParaRPr sz="3600" b="1" dirty="0">
              <a:solidFill>
                <a:srgbClr val="FE0000"/>
              </a:solidFill>
              <a:latin typeface="Josefin Sans"/>
              <a:ea typeface="Josefin Sans"/>
              <a:cs typeface="Josefin Sans"/>
              <a:sym typeface="Josefin Sans"/>
            </a:endParaRPr>
          </a:p>
          <a:p>
            <a:pPr marL="0" lvl="0" indent="0" algn="ctr" rtl="0">
              <a:lnSpc>
                <a:spcPct val="90000"/>
              </a:lnSpc>
              <a:spcBef>
                <a:spcPts val="0"/>
              </a:spcBef>
              <a:spcAft>
                <a:spcPts val="0"/>
              </a:spcAft>
              <a:buClr>
                <a:srgbClr val="FFFFFF"/>
              </a:buClr>
              <a:buSzPts val="3960"/>
              <a:buFont typeface="Josefin Sans"/>
              <a:buNone/>
            </a:pPr>
            <a:endParaRPr sz="1000" b="1" dirty="0">
              <a:solidFill>
                <a:srgbClr val="FF0000"/>
              </a:solidFill>
              <a:latin typeface="Josefin Sans"/>
              <a:ea typeface="Josefin Sans"/>
              <a:cs typeface="Josefin Sans"/>
              <a:sym typeface="Josefin Sans"/>
            </a:endParaRPr>
          </a:p>
          <a:p>
            <a:pPr marL="0" lvl="0" indent="0" algn="ctr" rtl="0">
              <a:lnSpc>
                <a:spcPct val="90000"/>
              </a:lnSpc>
              <a:spcBef>
                <a:spcPts val="0"/>
              </a:spcBef>
              <a:spcAft>
                <a:spcPts val="0"/>
              </a:spcAft>
              <a:buClr>
                <a:srgbClr val="FFFFFF"/>
              </a:buClr>
              <a:buSzPct val="110000"/>
              <a:buFont typeface="Josefin Sans"/>
              <a:buNone/>
            </a:pPr>
            <a:r>
              <a:rPr lang="en-US" sz="4000" b="1" dirty="0">
                <a:solidFill>
                  <a:srgbClr val="CCFFCD"/>
                </a:solidFill>
                <a:latin typeface="Josefin Sans"/>
                <a:ea typeface="Josefin Sans"/>
                <a:cs typeface="Josefin Sans"/>
                <a:sym typeface="Josefin Sans"/>
              </a:rPr>
              <a:t>Tuesday 19</a:t>
            </a:r>
            <a:r>
              <a:rPr lang="en-US" sz="4000" b="1" baseline="30000" dirty="0">
                <a:solidFill>
                  <a:srgbClr val="CCFFCD"/>
                </a:solidFill>
                <a:latin typeface="Josefin Sans"/>
                <a:ea typeface="Josefin Sans"/>
                <a:cs typeface="Josefin Sans"/>
                <a:sym typeface="Josefin Sans"/>
              </a:rPr>
              <a:t>th</a:t>
            </a:r>
            <a:r>
              <a:rPr lang="en-US" sz="4000" b="1" dirty="0">
                <a:solidFill>
                  <a:srgbClr val="CCFFCD"/>
                </a:solidFill>
                <a:latin typeface="Josefin Sans"/>
                <a:ea typeface="Josefin Sans"/>
                <a:cs typeface="Josefin Sans"/>
                <a:sym typeface="Josefin Sans"/>
              </a:rPr>
              <a:t> August</a:t>
            </a:r>
            <a:br>
              <a:rPr lang="en-US" sz="4000" b="1" dirty="0">
                <a:solidFill>
                  <a:srgbClr val="CCFFCD"/>
                </a:solidFill>
                <a:latin typeface="Josefin Sans"/>
                <a:ea typeface="Josefin Sans"/>
                <a:cs typeface="Josefin Sans"/>
                <a:sym typeface="Josefin Sans"/>
              </a:rPr>
            </a:br>
            <a:r>
              <a:rPr lang="en-NZ" sz="4000" b="1" dirty="0">
                <a:solidFill>
                  <a:srgbClr val="CCFFCD"/>
                </a:solidFill>
                <a:latin typeface="Josefin Sans"/>
                <a:ea typeface="Josefin Sans"/>
                <a:cs typeface="Josefin Sans"/>
                <a:sym typeface="Josefin Sans"/>
              </a:rPr>
              <a:t>5-6pm in A5</a:t>
            </a:r>
            <a:endParaRPr sz="4000" b="1" dirty="0">
              <a:solidFill>
                <a:srgbClr val="CCFFCD"/>
              </a:solidFill>
              <a:latin typeface="Josefin Sans"/>
              <a:ea typeface="Josefin Sans"/>
              <a:cs typeface="Josefin Sans"/>
              <a:sym typeface="Josefin Sans"/>
            </a:endParaRPr>
          </a:p>
        </p:txBody>
      </p:sp>
      <p:pic>
        <p:nvPicPr>
          <p:cNvPr id="90" name="Google Shape;90;p1" descr="Logo&#10;&#10;Description automatically generated"/>
          <p:cNvPicPr preferRelativeResize="0"/>
          <p:nvPr/>
        </p:nvPicPr>
        <p:blipFill rotWithShape="1">
          <a:blip r:embed="rId3">
            <a:alphaModFix/>
          </a:blip>
          <a:srcRect/>
          <a:stretch/>
        </p:blipFill>
        <p:spPr>
          <a:xfrm>
            <a:off x="3015673" y="755433"/>
            <a:ext cx="6160654" cy="2122103"/>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8B3FBE-8C7B-2DE1-72C3-E9C4BD4F47C3}"/>
              </a:ext>
            </a:extLst>
          </p:cNvPr>
          <p:cNvSpPr>
            <a:spLocks noGrp="1"/>
          </p:cNvSpPr>
          <p:nvPr>
            <p:ph type="title"/>
          </p:nvPr>
        </p:nvSpPr>
        <p:spPr/>
        <p:txBody>
          <a:bodyPr/>
          <a:lstStyle/>
          <a:p>
            <a:r>
              <a:rPr lang="en-US" dirty="0"/>
              <a:t>Section C: Long Answers</a:t>
            </a:r>
          </a:p>
        </p:txBody>
      </p:sp>
      <p:sp>
        <p:nvSpPr>
          <p:cNvPr id="3" name="Content Placeholder 2">
            <a:extLst>
              <a:ext uri="{FF2B5EF4-FFF2-40B4-BE49-F238E27FC236}">
                <a16:creationId xmlns:a16="http://schemas.microsoft.com/office/drawing/2014/main" id="{EDCEB1DB-2484-6BA7-5AB2-4D5D7F2BC85B}"/>
              </a:ext>
            </a:extLst>
          </p:cNvPr>
          <p:cNvSpPr>
            <a:spLocks noGrp="1"/>
          </p:cNvSpPr>
          <p:nvPr>
            <p:ph idx="1"/>
          </p:nvPr>
        </p:nvSpPr>
        <p:spPr/>
        <p:txBody>
          <a:bodyPr/>
          <a:lstStyle/>
          <a:p>
            <a:r>
              <a:rPr lang="en-US" dirty="0"/>
              <a:t>GDP calculation question guaranteed </a:t>
            </a:r>
          </a:p>
          <a:p>
            <a:r>
              <a:rPr lang="en-US" dirty="0"/>
              <a:t>2 questions worth 15 marks each</a:t>
            </a:r>
          </a:p>
        </p:txBody>
      </p:sp>
    </p:spTree>
    <p:extLst>
      <p:ext uri="{BB962C8B-B14F-4D97-AF65-F5344CB8AC3E}">
        <p14:creationId xmlns:p14="http://schemas.microsoft.com/office/powerpoint/2010/main" val="1139484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3D321-7F40-1355-6F1B-EEF9DA5E2CB6}"/>
              </a:ext>
            </a:extLst>
          </p:cNvPr>
          <p:cNvSpPr>
            <a:spLocks noGrp="1"/>
          </p:cNvSpPr>
          <p:nvPr>
            <p:ph type="title"/>
          </p:nvPr>
        </p:nvSpPr>
        <p:spPr/>
        <p:txBody>
          <a:bodyPr/>
          <a:lstStyle/>
          <a:p>
            <a:r>
              <a:rPr lang="en-NZ" dirty="0"/>
              <a:t>2018 GDP question</a:t>
            </a:r>
          </a:p>
        </p:txBody>
      </p:sp>
      <p:pic>
        <p:nvPicPr>
          <p:cNvPr id="4" name="Picture 3">
            <a:extLst>
              <a:ext uri="{FF2B5EF4-FFF2-40B4-BE49-F238E27FC236}">
                <a16:creationId xmlns:a16="http://schemas.microsoft.com/office/drawing/2014/main" id="{4F91C211-E0EC-6DF6-65CD-10EC3B227CB5}"/>
              </a:ext>
            </a:extLst>
          </p:cNvPr>
          <p:cNvPicPr>
            <a:picLocks noChangeAspect="1"/>
          </p:cNvPicPr>
          <p:nvPr/>
        </p:nvPicPr>
        <p:blipFill>
          <a:blip r:embed="rId3"/>
          <a:stretch>
            <a:fillRect/>
          </a:stretch>
        </p:blipFill>
        <p:spPr>
          <a:xfrm>
            <a:off x="357051" y="1385886"/>
            <a:ext cx="6034309" cy="2681015"/>
          </a:xfrm>
          <a:prstGeom prst="rect">
            <a:avLst/>
          </a:prstGeom>
        </p:spPr>
      </p:pic>
      <p:pic>
        <p:nvPicPr>
          <p:cNvPr id="8" name="Picture 7">
            <a:extLst>
              <a:ext uri="{FF2B5EF4-FFF2-40B4-BE49-F238E27FC236}">
                <a16:creationId xmlns:a16="http://schemas.microsoft.com/office/drawing/2014/main" id="{7C7AEEB7-C25B-2B52-F115-B62782C9ABFE}"/>
              </a:ext>
            </a:extLst>
          </p:cNvPr>
          <p:cNvPicPr>
            <a:picLocks noChangeAspect="1"/>
          </p:cNvPicPr>
          <p:nvPr/>
        </p:nvPicPr>
        <p:blipFill>
          <a:blip r:embed="rId4"/>
          <a:stretch>
            <a:fillRect/>
          </a:stretch>
        </p:blipFill>
        <p:spPr>
          <a:xfrm>
            <a:off x="6633448" y="1385887"/>
            <a:ext cx="4864350" cy="3619686"/>
          </a:xfrm>
          <a:prstGeom prst="rect">
            <a:avLst/>
          </a:prstGeom>
        </p:spPr>
      </p:pic>
      <p:pic>
        <p:nvPicPr>
          <p:cNvPr id="10" name="Picture 9">
            <a:extLst>
              <a:ext uri="{FF2B5EF4-FFF2-40B4-BE49-F238E27FC236}">
                <a16:creationId xmlns:a16="http://schemas.microsoft.com/office/drawing/2014/main" id="{A4617C2A-833E-DE22-C431-85428C6E9627}"/>
              </a:ext>
            </a:extLst>
          </p:cNvPr>
          <p:cNvPicPr>
            <a:picLocks noChangeAspect="1"/>
          </p:cNvPicPr>
          <p:nvPr/>
        </p:nvPicPr>
        <p:blipFill>
          <a:blip r:embed="rId5"/>
          <a:stretch>
            <a:fillRect/>
          </a:stretch>
        </p:blipFill>
        <p:spPr>
          <a:xfrm>
            <a:off x="357051" y="4296111"/>
            <a:ext cx="4229317" cy="1035103"/>
          </a:xfrm>
          <a:prstGeom prst="rect">
            <a:avLst/>
          </a:prstGeom>
        </p:spPr>
      </p:pic>
      <p:pic>
        <p:nvPicPr>
          <p:cNvPr id="12" name="Picture 11">
            <a:extLst>
              <a:ext uri="{FF2B5EF4-FFF2-40B4-BE49-F238E27FC236}">
                <a16:creationId xmlns:a16="http://schemas.microsoft.com/office/drawing/2014/main" id="{8E19FA70-C86A-7680-66BD-4EF4318E352B}"/>
              </a:ext>
            </a:extLst>
          </p:cNvPr>
          <p:cNvPicPr>
            <a:picLocks noChangeAspect="1"/>
          </p:cNvPicPr>
          <p:nvPr/>
        </p:nvPicPr>
        <p:blipFill>
          <a:blip r:embed="rId6"/>
          <a:stretch>
            <a:fillRect/>
          </a:stretch>
        </p:blipFill>
        <p:spPr>
          <a:xfrm>
            <a:off x="357051" y="5458895"/>
            <a:ext cx="4229317" cy="554060"/>
          </a:xfrm>
          <a:prstGeom prst="rect">
            <a:avLst/>
          </a:prstGeom>
        </p:spPr>
      </p:pic>
      <p:pic>
        <p:nvPicPr>
          <p:cNvPr id="14" name="Picture 13">
            <a:extLst>
              <a:ext uri="{FF2B5EF4-FFF2-40B4-BE49-F238E27FC236}">
                <a16:creationId xmlns:a16="http://schemas.microsoft.com/office/drawing/2014/main" id="{08636E4D-1A50-4E48-EA0B-512DFC7A4091}"/>
              </a:ext>
            </a:extLst>
          </p:cNvPr>
          <p:cNvPicPr>
            <a:picLocks noChangeAspect="1"/>
          </p:cNvPicPr>
          <p:nvPr/>
        </p:nvPicPr>
        <p:blipFill>
          <a:blip r:embed="rId7"/>
          <a:stretch>
            <a:fillRect/>
          </a:stretch>
        </p:blipFill>
        <p:spPr>
          <a:xfrm>
            <a:off x="357051" y="6140636"/>
            <a:ext cx="4348337" cy="516241"/>
          </a:xfrm>
          <a:prstGeom prst="rect">
            <a:avLst/>
          </a:prstGeom>
        </p:spPr>
      </p:pic>
      <p:pic>
        <p:nvPicPr>
          <p:cNvPr id="16" name="Picture 15">
            <a:extLst>
              <a:ext uri="{FF2B5EF4-FFF2-40B4-BE49-F238E27FC236}">
                <a16:creationId xmlns:a16="http://schemas.microsoft.com/office/drawing/2014/main" id="{32A1FA16-31BF-8C7E-00A0-C901013FE403}"/>
              </a:ext>
            </a:extLst>
          </p:cNvPr>
          <p:cNvPicPr>
            <a:picLocks noChangeAspect="1"/>
          </p:cNvPicPr>
          <p:nvPr/>
        </p:nvPicPr>
        <p:blipFill>
          <a:blip r:embed="rId8"/>
          <a:stretch>
            <a:fillRect/>
          </a:stretch>
        </p:blipFill>
        <p:spPr>
          <a:xfrm>
            <a:off x="5836888" y="5458895"/>
            <a:ext cx="5687967" cy="401600"/>
          </a:xfrm>
          <a:prstGeom prst="rect">
            <a:avLst/>
          </a:prstGeom>
        </p:spPr>
      </p:pic>
      <p:pic>
        <p:nvPicPr>
          <p:cNvPr id="18" name="Picture 17">
            <a:extLst>
              <a:ext uri="{FF2B5EF4-FFF2-40B4-BE49-F238E27FC236}">
                <a16:creationId xmlns:a16="http://schemas.microsoft.com/office/drawing/2014/main" id="{908979F6-4A84-7452-7862-62053A573420}"/>
              </a:ext>
            </a:extLst>
          </p:cNvPr>
          <p:cNvPicPr>
            <a:picLocks noChangeAspect="1"/>
          </p:cNvPicPr>
          <p:nvPr/>
        </p:nvPicPr>
        <p:blipFill>
          <a:blip r:embed="rId9"/>
          <a:stretch>
            <a:fillRect/>
          </a:stretch>
        </p:blipFill>
        <p:spPr>
          <a:xfrm>
            <a:off x="6091677" y="5960617"/>
            <a:ext cx="5406121" cy="706400"/>
          </a:xfrm>
          <a:prstGeom prst="rect">
            <a:avLst/>
          </a:prstGeom>
        </p:spPr>
      </p:pic>
    </p:spTree>
    <p:extLst>
      <p:ext uri="{BB962C8B-B14F-4D97-AF65-F5344CB8AC3E}">
        <p14:creationId xmlns:p14="http://schemas.microsoft.com/office/powerpoint/2010/main" val="20823083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FE00-9BDE-4773-CFF3-8A61AB12627B}"/>
              </a:ext>
            </a:extLst>
          </p:cNvPr>
          <p:cNvSpPr>
            <a:spLocks noGrp="1"/>
          </p:cNvSpPr>
          <p:nvPr>
            <p:ph type="title"/>
          </p:nvPr>
        </p:nvSpPr>
        <p:spPr/>
        <p:txBody>
          <a:bodyPr/>
          <a:lstStyle/>
          <a:p>
            <a:r>
              <a:rPr lang="en-NZ" dirty="0"/>
              <a:t>2018 Part C question 2</a:t>
            </a:r>
          </a:p>
        </p:txBody>
      </p:sp>
      <p:pic>
        <p:nvPicPr>
          <p:cNvPr id="5" name="Picture 4">
            <a:extLst>
              <a:ext uri="{FF2B5EF4-FFF2-40B4-BE49-F238E27FC236}">
                <a16:creationId xmlns:a16="http://schemas.microsoft.com/office/drawing/2014/main" id="{8E1DBFB0-BD56-04EE-6D6E-A5CA7EE36DBF}"/>
              </a:ext>
            </a:extLst>
          </p:cNvPr>
          <p:cNvPicPr>
            <a:picLocks noChangeAspect="1"/>
          </p:cNvPicPr>
          <p:nvPr/>
        </p:nvPicPr>
        <p:blipFill>
          <a:blip r:embed="rId3"/>
          <a:stretch>
            <a:fillRect/>
          </a:stretch>
        </p:blipFill>
        <p:spPr>
          <a:xfrm>
            <a:off x="560765" y="1498536"/>
            <a:ext cx="5131064" cy="3626036"/>
          </a:xfrm>
          <a:prstGeom prst="rect">
            <a:avLst/>
          </a:prstGeom>
        </p:spPr>
      </p:pic>
      <p:pic>
        <p:nvPicPr>
          <p:cNvPr id="7" name="Picture 6">
            <a:extLst>
              <a:ext uri="{FF2B5EF4-FFF2-40B4-BE49-F238E27FC236}">
                <a16:creationId xmlns:a16="http://schemas.microsoft.com/office/drawing/2014/main" id="{8B13F4CF-62B2-4FA8-6475-92C2DB983E8B}"/>
              </a:ext>
            </a:extLst>
          </p:cNvPr>
          <p:cNvPicPr>
            <a:picLocks noChangeAspect="1"/>
          </p:cNvPicPr>
          <p:nvPr/>
        </p:nvPicPr>
        <p:blipFill>
          <a:blip r:embed="rId4"/>
          <a:stretch>
            <a:fillRect/>
          </a:stretch>
        </p:blipFill>
        <p:spPr>
          <a:xfrm>
            <a:off x="6164541" y="1498536"/>
            <a:ext cx="5035809" cy="2000353"/>
          </a:xfrm>
          <a:prstGeom prst="rect">
            <a:avLst/>
          </a:prstGeom>
        </p:spPr>
      </p:pic>
    </p:spTree>
    <p:extLst>
      <p:ext uri="{BB962C8B-B14F-4D97-AF65-F5344CB8AC3E}">
        <p14:creationId xmlns:p14="http://schemas.microsoft.com/office/powerpoint/2010/main" val="4011883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D0DB7-8E63-4342-0174-FB71933A2E04}"/>
              </a:ext>
            </a:extLst>
          </p:cNvPr>
          <p:cNvSpPr>
            <a:spLocks noGrp="1"/>
          </p:cNvSpPr>
          <p:nvPr>
            <p:ph type="title"/>
          </p:nvPr>
        </p:nvSpPr>
        <p:spPr/>
        <p:txBody>
          <a:bodyPr/>
          <a:lstStyle/>
          <a:p>
            <a:r>
              <a:rPr lang="en-NZ" dirty="0"/>
              <a:t>2018 Part C question 2</a:t>
            </a:r>
          </a:p>
        </p:txBody>
      </p:sp>
      <p:pic>
        <p:nvPicPr>
          <p:cNvPr id="5" name="Picture 4">
            <a:extLst>
              <a:ext uri="{FF2B5EF4-FFF2-40B4-BE49-F238E27FC236}">
                <a16:creationId xmlns:a16="http://schemas.microsoft.com/office/drawing/2014/main" id="{BA09AB3A-DB42-3753-5A5B-E324320D922B}"/>
              </a:ext>
            </a:extLst>
          </p:cNvPr>
          <p:cNvPicPr>
            <a:picLocks noChangeAspect="1"/>
          </p:cNvPicPr>
          <p:nvPr/>
        </p:nvPicPr>
        <p:blipFill>
          <a:blip r:embed="rId3"/>
          <a:stretch>
            <a:fillRect/>
          </a:stretch>
        </p:blipFill>
        <p:spPr>
          <a:xfrm>
            <a:off x="633806" y="1690688"/>
            <a:ext cx="3391074" cy="2476627"/>
          </a:xfrm>
          <a:prstGeom prst="rect">
            <a:avLst/>
          </a:prstGeom>
        </p:spPr>
      </p:pic>
      <p:pic>
        <p:nvPicPr>
          <p:cNvPr id="7" name="Picture 6">
            <a:extLst>
              <a:ext uri="{FF2B5EF4-FFF2-40B4-BE49-F238E27FC236}">
                <a16:creationId xmlns:a16="http://schemas.microsoft.com/office/drawing/2014/main" id="{835B08E7-01C0-79D3-0FD7-42B083940933}"/>
              </a:ext>
            </a:extLst>
          </p:cNvPr>
          <p:cNvPicPr>
            <a:picLocks noChangeAspect="1"/>
          </p:cNvPicPr>
          <p:nvPr/>
        </p:nvPicPr>
        <p:blipFill>
          <a:blip r:embed="rId4"/>
          <a:stretch>
            <a:fillRect/>
          </a:stretch>
        </p:blipFill>
        <p:spPr>
          <a:xfrm>
            <a:off x="4298688" y="1690688"/>
            <a:ext cx="3461649" cy="2476627"/>
          </a:xfrm>
          <a:prstGeom prst="rect">
            <a:avLst/>
          </a:prstGeom>
        </p:spPr>
      </p:pic>
      <p:pic>
        <p:nvPicPr>
          <p:cNvPr id="9" name="Picture 8">
            <a:extLst>
              <a:ext uri="{FF2B5EF4-FFF2-40B4-BE49-F238E27FC236}">
                <a16:creationId xmlns:a16="http://schemas.microsoft.com/office/drawing/2014/main" id="{AD9A2374-D587-8BA4-2A2F-119F64A063BB}"/>
              </a:ext>
            </a:extLst>
          </p:cNvPr>
          <p:cNvPicPr>
            <a:picLocks noChangeAspect="1"/>
          </p:cNvPicPr>
          <p:nvPr/>
        </p:nvPicPr>
        <p:blipFill>
          <a:blip r:embed="rId5"/>
          <a:stretch>
            <a:fillRect/>
          </a:stretch>
        </p:blipFill>
        <p:spPr>
          <a:xfrm>
            <a:off x="7985362" y="1690688"/>
            <a:ext cx="3143412" cy="2654436"/>
          </a:xfrm>
          <a:prstGeom prst="rect">
            <a:avLst/>
          </a:prstGeom>
        </p:spPr>
      </p:pic>
      <p:pic>
        <p:nvPicPr>
          <p:cNvPr id="11" name="Picture 10">
            <a:extLst>
              <a:ext uri="{FF2B5EF4-FFF2-40B4-BE49-F238E27FC236}">
                <a16:creationId xmlns:a16="http://schemas.microsoft.com/office/drawing/2014/main" id="{82F757B8-137C-A5ED-0251-70ADECE0BB16}"/>
              </a:ext>
            </a:extLst>
          </p:cNvPr>
          <p:cNvPicPr>
            <a:picLocks noChangeAspect="1"/>
          </p:cNvPicPr>
          <p:nvPr/>
        </p:nvPicPr>
        <p:blipFill>
          <a:blip r:embed="rId6"/>
          <a:stretch>
            <a:fillRect/>
          </a:stretch>
        </p:blipFill>
        <p:spPr>
          <a:xfrm>
            <a:off x="968829" y="4597936"/>
            <a:ext cx="2497183" cy="1367506"/>
          </a:xfrm>
          <a:prstGeom prst="rect">
            <a:avLst/>
          </a:prstGeom>
        </p:spPr>
      </p:pic>
    </p:spTree>
    <p:extLst>
      <p:ext uri="{BB962C8B-B14F-4D97-AF65-F5344CB8AC3E}">
        <p14:creationId xmlns:p14="http://schemas.microsoft.com/office/powerpoint/2010/main" val="37351061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8C731-1D26-0D9B-0244-487C4F8D7AC4}"/>
              </a:ext>
            </a:extLst>
          </p:cNvPr>
          <p:cNvSpPr>
            <a:spLocks noGrp="1"/>
          </p:cNvSpPr>
          <p:nvPr>
            <p:ph type="title"/>
          </p:nvPr>
        </p:nvSpPr>
        <p:spPr/>
        <p:txBody>
          <a:bodyPr/>
          <a:lstStyle/>
          <a:p>
            <a:r>
              <a:rPr lang="en-US" dirty="0"/>
              <a:t>General Tips</a:t>
            </a:r>
          </a:p>
        </p:txBody>
      </p:sp>
      <p:sp>
        <p:nvSpPr>
          <p:cNvPr id="3" name="Content Placeholder 2">
            <a:extLst>
              <a:ext uri="{FF2B5EF4-FFF2-40B4-BE49-F238E27FC236}">
                <a16:creationId xmlns:a16="http://schemas.microsoft.com/office/drawing/2014/main" id="{28B6271B-3388-CDEE-013F-146098F27DD0}"/>
              </a:ext>
            </a:extLst>
          </p:cNvPr>
          <p:cNvSpPr>
            <a:spLocks noGrp="1"/>
          </p:cNvSpPr>
          <p:nvPr>
            <p:ph idx="1"/>
          </p:nvPr>
        </p:nvSpPr>
        <p:spPr/>
        <p:txBody>
          <a:bodyPr/>
          <a:lstStyle/>
          <a:p>
            <a:r>
              <a:rPr lang="en-US" dirty="0"/>
              <a:t>Write neatly and concisely</a:t>
            </a:r>
          </a:p>
          <a:p>
            <a:r>
              <a:rPr lang="en-US" dirty="0"/>
              <a:t>Bullet points are fine – don’t need paragraphs</a:t>
            </a:r>
          </a:p>
          <a:p>
            <a:r>
              <a:rPr lang="en-US" dirty="0"/>
              <a:t>Know the different graphs </a:t>
            </a:r>
          </a:p>
          <a:p>
            <a:r>
              <a:rPr lang="en-US" dirty="0"/>
              <a:t>Do the past papers!</a:t>
            </a:r>
          </a:p>
          <a:p>
            <a:r>
              <a:rPr lang="en-US" dirty="0"/>
              <a:t>Learn your notes</a:t>
            </a:r>
          </a:p>
          <a:p>
            <a:r>
              <a:rPr lang="en-US" dirty="0"/>
              <a:t>Include examples on your cheat sheet</a:t>
            </a:r>
          </a:p>
          <a:p>
            <a:r>
              <a:rPr lang="en-US" dirty="0"/>
              <a:t>Practice problem sets!</a:t>
            </a:r>
          </a:p>
        </p:txBody>
      </p:sp>
    </p:spTree>
    <p:extLst>
      <p:ext uri="{BB962C8B-B14F-4D97-AF65-F5344CB8AC3E}">
        <p14:creationId xmlns:p14="http://schemas.microsoft.com/office/powerpoint/2010/main" val="3609748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6" name="Picture 2" descr="No description available.">
            <a:extLst>
              <a:ext uri="{FF2B5EF4-FFF2-40B4-BE49-F238E27FC236}">
                <a16:creationId xmlns:a16="http://schemas.microsoft.com/office/drawing/2014/main" id="{FCBBB052-670C-1BF5-BBF9-4EDAA99858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126"/>
          <a:stretch/>
        </p:blipFill>
        <p:spPr bwMode="auto">
          <a:xfrm>
            <a:off x="859086" y="0"/>
            <a:ext cx="10473828" cy="58904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6" descr="Instagram Logo Png - Free Vectors &amp; PSDs to Download">
            <a:extLst>
              <a:ext uri="{FF2B5EF4-FFF2-40B4-BE49-F238E27FC236}">
                <a16:creationId xmlns:a16="http://schemas.microsoft.com/office/drawing/2014/main" id="{8126D739-ECFB-F3ED-D746-0942EDCD80F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foregroundMark x1="45858" y1="46154" x2="43787" y2="57396"/>
                        <a14:foregroundMark x1="43787" y1="57396" x2="54438" y2="60651"/>
                        <a14:foregroundMark x1="54438" y1="60651" x2="61538" y2="50888"/>
                        <a14:foregroundMark x1="61538" y1="50888" x2="54734" y2="39941"/>
                        <a14:foregroundMark x1="54734" y1="39941" x2="43195" y2="40828"/>
                        <a14:foregroundMark x1="43195" y1="40828" x2="40828" y2="53846"/>
                        <a14:foregroundMark x1="40828" y1="53846" x2="43491" y2="57101"/>
                        <a14:foregroundMark x1="31236" y1="30452" x2="42899" y2="28994"/>
                        <a14:foregroundMark x1="42899" y1="28994" x2="66864" y2="29290"/>
                        <a14:foregroundMark x1="66864" y1="29290" x2="71893" y2="53550"/>
                        <a14:foregroundMark x1="71893" y1="53550" x2="71302" y2="65976"/>
                        <a14:foregroundMark x1="71302" y1="65976" x2="61243" y2="71598"/>
                        <a14:foregroundMark x1="61243" y1="71598" x2="35503" y2="71302"/>
                        <a14:foregroundMark x1="35503" y1="71302" x2="28107" y2="61834"/>
                        <a14:foregroundMark x1="28107" y1="61834" x2="29882" y2="33728"/>
                        <a14:backgroundMark x1="28994" y1="33728" x2="30473" y2="32249"/>
                      </a14:backgroundRemoval>
                    </a14:imgEffect>
                  </a14:imgLayer>
                </a14:imgProps>
              </a:ext>
              <a:ext uri="{28A0092B-C50C-407E-A947-70E740481C1C}">
                <a14:useLocalDpi xmlns:a14="http://schemas.microsoft.com/office/drawing/2010/main" val="0"/>
              </a:ext>
            </a:extLst>
          </a:blip>
          <a:srcRect/>
          <a:stretch>
            <a:fillRect/>
          </a:stretch>
        </p:blipFill>
        <p:spPr bwMode="auto">
          <a:xfrm>
            <a:off x="1226542" y="5209386"/>
            <a:ext cx="1442230" cy="1442230"/>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89;p1">
            <a:extLst>
              <a:ext uri="{FF2B5EF4-FFF2-40B4-BE49-F238E27FC236}">
                <a16:creationId xmlns:a16="http://schemas.microsoft.com/office/drawing/2014/main" id="{DF499BE4-4C4A-CCEE-52F1-C61735EF5590}"/>
              </a:ext>
            </a:extLst>
          </p:cNvPr>
          <p:cNvSpPr txBox="1">
            <a:spLocks/>
          </p:cNvSpPr>
          <p:nvPr/>
        </p:nvSpPr>
        <p:spPr>
          <a:xfrm>
            <a:off x="1524000" y="6858000"/>
            <a:ext cx="9144000" cy="551465"/>
          </a:xfrm>
          <a:prstGeom prst="rect">
            <a:avLst/>
          </a:prstGeom>
          <a:noFill/>
          <a:ln>
            <a:noFill/>
          </a:ln>
        </p:spPr>
        <p:txBody>
          <a:bodyPr spcFirstLastPara="1" wrap="square" lIns="91425" tIns="45700" rIns="91425" bIns="45700" anchor="b"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Clr>
                <a:srgbClr val="FFFFFF"/>
              </a:buClr>
              <a:buSzPct val="100000"/>
              <a:buFont typeface="Josefin Sans"/>
              <a:buNone/>
            </a:pPr>
            <a:r>
              <a:rPr lang="en-NZ" sz="4500" b="1" dirty="0">
                <a:solidFill>
                  <a:srgbClr val="FFFFFF"/>
                </a:solidFill>
                <a:latin typeface="Josefin Sans"/>
                <a:ea typeface="Josefin Sans"/>
                <a:cs typeface="Josefin Sans"/>
                <a:sym typeface="Josefin Sans"/>
              </a:rPr>
              <a:t>@</a:t>
            </a:r>
            <a:r>
              <a:rPr lang="en-NZ" sz="4500" b="1" dirty="0" err="1">
                <a:solidFill>
                  <a:srgbClr val="FFFFFF"/>
                </a:solidFill>
                <a:latin typeface="Josefin Sans"/>
                <a:ea typeface="Josefin Sans"/>
                <a:cs typeface="Josefin Sans"/>
                <a:sym typeface="Josefin Sans"/>
              </a:rPr>
              <a:t>the_investmentsociety</a:t>
            </a:r>
            <a:br>
              <a:rPr lang="en-NZ" sz="4500" b="1" dirty="0">
                <a:latin typeface="Josefin Sans"/>
                <a:ea typeface="Josefin Sans"/>
                <a:cs typeface="Josefin Sans"/>
                <a:sym typeface="Josefin Sans"/>
              </a:rPr>
            </a:br>
            <a:br>
              <a:rPr lang="en-NZ" sz="4500" b="1" dirty="0">
                <a:solidFill>
                  <a:srgbClr val="FE0000"/>
                </a:solidFill>
                <a:latin typeface="Josefin Sans"/>
                <a:ea typeface="Josefin Sans"/>
                <a:cs typeface="Josefin Sans"/>
                <a:sym typeface="Josefin Sans"/>
              </a:rPr>
            </a:br>
            <a:endParaRPr lang="en-NZ" sz="4500" b="1" dirty="0">
              <a:solidFill>
                <a:srgbClr val="CCFFCD"/>
              </a:solidFill>
              <a:latin typeface="Josefin Sans"/>
              <a:ea typeface="Josefin Sans"/>
              <a:cs typeface="Josefin Sans"/>
              <a:sym typeface="Josefin Sans"/>
            </a:endParaRPr>
          </a:p>
        </p:txBody>
      </p:sp>
    </p:spTree>
    <p:extLst>
      <p:ext uri="{BB962C8B-B14F-4D97-AF65-F5344CB8AC3E}">
        <p14:creationId xmlns:p14="http://schemas.microsoft.com/office/powerpoint/2010/main" val="151917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32ACE-5211-2C49-77F6-178A03F677B8}"/>
              </a:ext>
            </a:extLst>
          </p:cNvPr>
          <p:cNvSpPr>
            <a:spLocks noGrp="1"/>
          </p:cNvSpPr>
          <p:nvPr>
            <p:ph type="title"/>
          </p:nvPr>
        </p:nvSpPr>
        <p:spPr/>
        <p:txBody>
          <a:bodyPr/>
          <a:lstStyle/>
          <a:p>
            <a:r>
              <a:rPr lang="en-US" dirty="0"/>
              <a:t>Test Format	</a:t>
            </a:r>
          </a:p>
        </p:txBody>
      </p:sp>
      <p:sp>
        <p:nvSpPr>
          <p:cNvPr id="3" name="Content Placeholder 2">
            <a:extLst>
              <a:ext uri="{FF2B5EF4-FFF2-40B4-BE49-F238E27FC236}">
                <a16:creationId xmlns:a16="http://schemas.microsoft.com/office/drawing/2014/main" id="{4446D479-5018-4909-3304-7B1A749781DC}"/>
              </a:ext>
            </a:extLst>
          </p:cNvPr>
          <p:cNvSpPr>
            <a:spLocks noGrp="1"/>
          </p:cNvSpPr>
          <p:nvPr>
            <p:ph idx="1"/>
          </p:nvPr>
        </p:nvSpPr>
        <p:spPr/>
        <p:txBody>
          <a:bodyPr/>
          <a:lstStyle/>
          <a:p>
            <a:r>
              <a:rPr lang="en-US" dirty="0"/>
              <a:t>Section A: Multichoice</a:t>
            </a:r>
          </a:p>
          <a:p>
            <a:r>
              <a:rPr lang="en-US" dirty="0"/>
              <a:t>Section B: Short Answers</a:t>
            </a:r>
          </a:p>
          <a:p>
            <a:r>
              <a:rPr lang="en-US" dirty="0"/>
              <a:t>Section C: Long Answers</a:t>
            </a:r>
          </a:p>
        </p:txBody>
      </p:sp>
    </p:spTree>
    <p:extLst>
      <p:ext uri="{BB962C8B-B14F-4D97-AF65-F5344CB8AC3E}">
        <p14:creationId xmlns:p14="http://schemas.microsoft.com/office/powerpoint/2010/main" val="221917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61F8E-62EC-695D-0914-D7FF8996F7F1}"/>
              </a:ext>
            </a:extLst>
          </p:cNvPr>
          <p:cNvSpPr>
            <a:spLocks noGrp="1"/>
          </p:cNvSpPr>
          <p:nvPr>
            <p:ph type="title"/>
          </p:nvPr>
        </p:nvSpPr>
        <p:spPr/>
        <p:txBody>
          <a:bodyPr/>
          <a:lstStyle/>
          <a:p>
            <a:r>
              <a:rPr lang="en-US" dirty="0"/>
              <a:t>Section A: Multichoice</a:t>
            </a:r>
          </a:p>
        </p:txBody>
      </p:sp>
      <p:sp>
        <p:nvSpPr>
          <p:cNvPr id="3" name="Content Placeholder 2">
            <a:extLst>
              <a:ext uri="{FF2B5EF4-FFF2-40B4-BE49-F238E27FC236}">
                <a16:creationId xmlns:a16="http://schemas.microsoft.com/office/drawing/2014/main" id="{0FC7506D-2015-F109-A1AD-514DF2E30759}"/>
              </a:ext>
            </a:extLst>
          </p:cNvPr>
          <p:cNvSpPr>
            <a:spLocks noGrp="1"/>
          </p:cNvSpPr>
          <p:nvPr>
            <p:ph idx="1"/>
          </p:nvPr>
        </p:nvSpPr>
        <p:spPr/>
        <p:txBody>
          <a:bodyPr/>
          <a:lstStyle/>
          <a:p>
            <a:r>
              <a:rPr lang="en-US" dirty="0"/>
              <a:t>Best practice is quizzes and past papers</a:t>
            </a:r>
          </a:p>
          <a:p>
            <a:r>
              <a:rPr lang="en-US" dirty="0"/>
              <a:t>Find quizlets</a:t>
            </a:r>
          </a:p>
          <a:p>
            <a:r>
              <a:rPr lang="en-US" dirty="0"/>
              <a:t>15 questions worth 2 marks each</a:t>
            </a:r>
          </a:p>
        </p:txBody>
      </p:sp>
    </p:spTree>
    <p:extLst>
      <p:ext uri="{BB962C8B-B14F-4D97-AF65-F5344CB8AC3E}">
        <p14:creationId xmlns:p14="http://schemas.microsoft.com/office/powerpoint/2010/main" val="1657473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F9C328-E870-FBE9-1EDD-BF3B78BA5BB4}"/>
              </a:ext>
            </a:extLst>
          </p:cNvPr>
          <p:cNvSpPr>
            <a:spLocks noGrp="1"/>
          </p:cNvSpPr>
          <p:nvPr>
            <p:ph type="title"/>
          </p:nvPr>
        </p:nvSpPr>
        <p:spPr/>
        <p:txBody>
          <a:bodyPr/>
          <a:lstStyle/>
          <a:p>
            <a:r>
              <a:rPr lang="en-NZ" dirty="0"/>
              <a:t>2018 Past multichoice</a:t>
            </a:r>
          </a:p>
        </p:txBody>
      </p:sp>
      <p:pic>
        <p:nvPicPr>
          <p:cNvPr id="14" name="Picture 13">
            <a:extLst>
              <a:ext uri="{FF2B5EF4-FFF2-40B4-BE49-F238E27FC236}">
                <a16:creationId xmlns:a16="http://schemas.microsoft.com/office/drawing/2014/main" id="{EF9D0C87-7A98-3CB5-E6AB-EE10B1D08485}"/>
              </a:ext>
            </a:extLst>
          </p:cNvPr>
          <p:cNvPicPr>
            <a:picLocks noChangeAspect="1"/>
          </p:cNvPicPr>
          <p:nvPr/>
        </p:nvPicPr>
        <p:blipFill>
          <a:blip r:embed="rId3"/>
          <a:stretch>
            <a:fillRect/>
          </a:stretch>
        </p:blipFill>
        <p:spPr>
          <a:xfrm>
            <a:off x="756090" y="1513182"/>
            <a:ext cx="4730310" cy="2936762"/>
          </a:xfrm>
          <a:prstGeom prst="rect">
            <a:avLst/>
          </a:prstGeom>
        </p:spPr>
      </p:pic>
      <p:pic>
        <p:nvPicPr>
          <p:cNvPr id="16" name="Picture 15">
            <a:extLst>
              <a:ext uri="{FF2B5EF4-FFF2-40B4-BE49-F238E27FC236}">
                <a16:creationId xmlns:a16="http://schemas.microsoft.com/office/drawing/2014/main" id="{DBB178BA-5C19-D0EE-C9F3-D93F8E9F91D5}"/>
              </a:ext>
            </a:extLst>
          </p:cNvPr>
          <p:cNvPicPr>
            <a:picLocks noChangeAspect="1"/>
          </p:cNvPicPr>
          <p:nvPr/>
        </p:nvPicPr>
        <p:blipFill>
          <a:blip r:embed="rId4"/>
          <a:stretch>
            <a:fillRect/>
          </a:stretch>
        </p:blipFill>
        <p:spPr>
          <a:xfrm>
            <a:off x="756090" y="4714216"/>
            <a:ext cx="4635738" cy="1854295"/>
          </a:xfrm>
          <a:prstGeom prst="rect">
            <a:avLst/>
          </a:prstGeom>
        </p:spPr>
      </p:pic>
      <p:pic>
        <p:nvPicPr>
          <p:cNvPr id="18" name="Picture 17">
            <a:extLst>
              <a:ext uri="{FF2B5EF4-FFF2-40B4-BE49-F238E27FC236}">
                <a16:creationId xmlns:a16="http://schemas.microsoft.com/office/drawing/2014/main" id="{BA2E3B70-4FB8-BFD0-A74C-39DF02F8B3F4}"/>
              </a:ext>
            </a:extLst>
          </p:cNvPr>
          <p:cNvPicPr>
            <a:picLocks noChangeAspect="1"/>
          </p:cNvPicPr>
          <p:nvPr/>
        </p:nvPicPr>
        <p:blipFill>
          <a:blip r:embed="rId5"/>
          <a:stretch>
            <a:fillRect/>
          </a:stretch>
        </p:blipFill>
        <p:spPr>
          <a:xfrm>
            <a:off x="6592253" y="4121124"/>
            <a:ext cx="4339635" cy="2447387"/>
          </a:xfrm>
          <a:prstGeom prst="rect">
            <a:avLst/>
          </a:prstGeom>
        </p:spPr>
      </p:pic>
      <p:pic>
        <p:nvPicPr>
          <p:cNvPr id="22" name="Picture 21">
            <a:extLst>
              <a:ext uri="{FF2B5EF4-FFF2-40B4-BE49-F238E27FC236}">
                <a16:creationId xmlns:a16="http://schemas.microsoft.com/office/drawing/2014/main" id="{C12E7E8E-EFD6-1D15-EC5C-FBB565E848C5}"/>
              </a:ext>
            </a:extLst>
          </p:cNvPr>
          <p:cNvPicPr>
            <a:picLocks noChangeAspect="1"/>
          </p:cNvPicPr>
          <p:nvPr/>
        </p:nvPicPr>
        <p:blipFill>
          <a:blip r:embed="rId6"/>
          <a:stretch>
            <a:fillRect/>
          </a:stretch>
        </p:blipFill>
        <p:spPr>
          <a:xfrm>
            <a:off x="6375144" y="1513182"/>
            <a:ext cx="4978656" cy="2311519"/>
          </a:xfrm>
          <a:prstGeom prst="rect">
            <a:avLst/>
          </a:prstGeom>
        </p:spPr>
      </p:pic>
    </p:spTree>
    <p:extLst>
      <p:ext uri="{BB962C8B-B14F-4D97-AF65-F5344CB8AC3E}">
        <p14:creationId xmlns:p14="http://schemas.microsoft.com/office/powerpoint/2010/main" val="62424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C93F9C-6379-D17B-CC3C-4FF99F2E00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858543B-1E78-59E6-5871-0D864E711145}"/>
              </a:ext>
            </a:extLst>
          </p:cNvPr>
          <p:cNvSpPr>
            <a:spLocks noGrp="1"/>
          </p:cNvSpPr>
          <p:nvPr>
            <p:ph type="title"/>
          </p:nvPr>
        </p:nvSpPr>
        <p:spPr/>
        <p:txBody>
          <a:bodyPr/>
          <a:lstStyle/>
          <a:p>
            <a:r>
              <a:rPr lang="en-NZ" dirty="0"/>
              <a:t>2018 Past multichoice</a:t>
            </a:r>
          </a:p>
        </p:txBody>
      </p:sp>
      <p:pic>
        <p:nvPicPr>
          <p:cNvPr id="14" name="Picture 13">
            <a:extLst>
              <a:ext uri="{FF2B5EF4-FFF2-40B4-BE49-F238E27FC236}">
                <a16:creationId xmlns:a16="http://schemas.microsoft.com/office/drawing/2014/main" id="{79678CF3-8940-870A-13BC-BA5F0898FE94}"/>
              </a:ext>
            </a:extLst>
          </p:cNvPr>
          <p:cNvPicPr>
            <a:picLocks noChangeAspect="1"/>
          </p:cNvPicPr>
          <p:nvPr/>
        </p:nvPicPr>
        <p:blipFill>
          <a:blip r:embed="rId3"/>
          <a:stretch>
            <a:fillRect/>
          </a:stretch>
        </p:blipFill>
        <p:spPr>
          <a:xfrm>
            <a:off x="756090" y="1513182"/>
            <a:ext cx="4730310" cy="2936762"/>
          </a:xfrm>
          <a:prstGeom prst="rect">
            <a:avLst/>
          </a:prstGeom>
        </p:spPr>
      </p:pic>
      <p:pic>
        <p:nvPicPr>
          <p:cNvPr id="16" name="Picture 15">
            <a:extLst>
              <a:ext uri="{FF2B5EF4-FFF2-40B4-BE49-F238E27FC236}">
                <a16:creationId xmlns:a16="http://schemas.microsoft.com/office/drawing/2014/main" id="{F15AD672-499D-6A3F-7E76-772334B606C5}"/>
              </a:ext>
            </a:extLst>
          </p:cNvPr>
          <p:cNvPicPr>
            <a:picLocks noChangeAspect="1"/>
          </p:cNvPicPr>
          <p:nvPr/>
        </p:nvPicPr>
        <p:blipFill>
          <a:blip r:embed="rId4"/>
          <a:stretch>
            <a:fillRect/>
          </a:stretch>
        </p:blipFill>
        <p:spPr>
          <a:xfrm>
            <a:off x="756090" y="4714216"/>
            <a:ext cx="4635738" cy="1854295"/>
          </a:xfrm>
          <a:prstGeom prst="rect">
            <a:avLst/>
          </a:prstGeom>
        </p:spPr>
      </p:pic>
      <p:pic>
        <p:nvPicPr>
          <p:cNvPr id="18" name="Picture 17">
            <a:extLst>
              <a:ext uri="{FF2B5EF4-FFF2-40B4-BE49-F238E27FC236}">
                <a16:creationId xmlns:a16="http://schemas.microsoft.com/office/drawing/2014/main" id="{CDB6A722-1243-3345-084C-1656DD2E040F}"/>
              </a:ext>
            </a:extLst>
          </p:cNvPr>
          <p:cNvPicPr>
            <a:picLocks noChangeAspect="1"/>
          </p:cNvPicPr>
          <p:nvPr/>
        </p:nvPicPr>
        <p:blipFill>
          <a:blip r:embed="rId5"/>
          <a:stretch>
            <a:fillRect/>
          </a:stretch>
        </p:blipFill>
        <p:spPr>
          <a:xfrm>
            <a:off x="6375144" y="3998683"/>
            <a:ext cx="4362524" cy="2569828"/>
          </a:xfrm>
          <a:prstGeom prst="rect">
            <a:avLst/>
          </a:prstGeom>
        </p:spPr>
      </p:pic>
      <p:sp>
        <p:nvSpPr>
          <p:cNvPr id="3" name="Oval 2">
            <a:extLst>
              <a:ext uri="{FF2B5EF4-FFF2-40B4-BE49-F238E27FC236}">
                <a16:creationId xmlns:a16="http://schemas.microsoft.com/office/drawing/2014/main" id="{B25391D8-9D31-57F2-E1A8-61AFF61E1DA3}"/>
              </a:ext>
            </a:extLst>
          </p:cNvPr>
          <p:cNvSpPr/>
          <p:nvPr/>
        </p:nvSpPr>
        <p:spPr>
          <a:xfrm>
            <a:off x="6705602" y="6209211"/>
            <a:ext cx="2081347" cy="360542"/>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Oval 3">
            <a:extLst>
              <a:ext uri="{FF2B5EF4-FFF2-40B4-BE49-F238E27FC236}">
                <a16:creationId xmlns:a16="http://schemas.microsoft.com/office/drawing/2014/main" id="{15B28148-BEFE-F237-E027-9C2FEE0AADAF}"/>
              </a:ext>
            </a:extLst>
          </p:cNvPr>
          <p:cNvSpPr/>
          <p:nvPr/>
        </p:nvSpPr>
        <p:spPr>
          <a:xfrm>
            <a:off x="597111" y="5512782"/>
            <a:ext cx="3692435" cy="3495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Oval 4">
            <a:extLst>
              <a:ext uri="{FF2B5EF4-FFF2-40B4-BE49-F238E27FC236}">
                <a16:creationId xmlns:a16="http://schemas.microsoft.com/office/drawing/2014/main" id="{D9751D24-2BBB-4D07-3C6C-A8CD496364F3}"/>
              </a:ext>
            </a:extLst>
          </p:cNvPr>
          <p:cNvSpPr/>
          <p:nvPr/>
        </p:nvSpPr>
        <p:spPr>
          <a:xfrm>
            <a:off x="6705602" y="2988282"/>
            <a:ext cx="4201310" cy="3495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Oval 5">
            <a:extLst>
              <a:ext uri="{FF2B5EF4-FFF2-40B4-BE49-F238E27FC236}">
                <a16:creationId xmlns:a16="http://schemas.microsoft.com/office/drawing/2014/main" id="{77A0CDBE-CE05-E359-77BD-B3710BDE6415}"/>
              </a:ext>
            </a:extLst>
          </p:cNvPr>
          <p:cNvSpPr/>
          <p:nvPr/>
        </p:nvSpPr>
        <p:spPr>
          <a:xfrm>
            <a:off x="756090" y="4088691"/>
            <a:ext cx="3692435" cy="349585"/>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8" name="Picture 7">
            <a:extLst>
              <a:ext uri="{FF2B5EF4-FFF2-40B4-BE49-F238E27FC236}">
                <a16:creationId xmlns:a16="http://schemas.microsoft.com/office/drawing/2014/main" id="{D911F8DB-8880-647D-922E-534A2BE8A30F}"/>
              </a:ext>
            </a:extLst>
          </p:cNvPr>
          <p:cNvPicPr>
            <a:picLocks noChangeAspect="1"/>
          </p:cNvPicPr>
          <p:nvPr/>
        </p:nvPicPr>
        <p:blipFill>
          <a:blip r:embed="rId6"/>
          <a:stretch>
            <a:fillRect/>
          </a:stretch>
        </p:blipFill>
        <p:spPr>
          <a:xfrm>
            <a:off x="6375144" y="1521992"/>
            <a:ext cx="4978656" cy="2311519"/>
          </a:xfrm>
          <a:prstGeom prst="rect">
            <a:avLst/>
          </a:prstGeom>
        </p:spPr>
      </p:pic>
      <p:sp>
        <p:nvSpPr>
          <p:cNvPr id="9" name="Oval 8">
            <a:extLst>
              <a:ext uri="{FF2B5EF4-FFF2-40B4-BE49-F238E27FC236}">
                <a16:creationId xmlns:a16="http://schemas.microsoft.com/office/drawing/2014/main" id="{FFEC4507-D5A8-2A24-DC1B-4391788D513A}"/>
              </a:ext>
            </a:extLst>
          </p:cNvPr>
          <p:cNvSpPr/>
          <p:nvPr/>
        </p:nvSpPr>
        <p:spPr>
          <a:xfrm>
            <a:off x="6705602" y="2847556"/>
            <a:ext cx="4450077" cy="581444"/>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123093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20EABB-8057-709A-5076-35764959306D}"/>
              </a:ext>
            </a:extLst>
          </p:cNvPr>
          <p:cNvSpPr>
            <a:spLocks noGrp="1"/>
          </p:cNvSpPr>
          <p:nvPr>
            <p:ph type="title"/>
          </p:nvPr>
        </p:nvSpPr>
        <p:spPr/>
        <p:txBody>
          <a:bodyPr/>
          <a:lstStyle/>
          <a:p>
            <a:r>
              <a:rPr lang="en-US" dirty="0"/>
              <a:t>Section B: Short Answers</a:t>
            </a:r>
          </a:p>
        </p:txBody>
      </p:sp>
      <p:sp>
        <p:nvSpPr>
          <p:cNvPr id="3" name="Content Placeholder 2">
            <a:extLst>
              <a:ext uri="{FF2B5EF4-FFF2-40B4-BE49-F238E27FC236}">
                <a16:creationId xmlns:a16="http://schemas.microsoft.com/office/drawing/2014/main" id="{10FFB520-9D09-B80E-AD2D-DB0FE28A2438}"/>
              </a:ext>
            </a:extLst>
          </p:cNvPr>
          <p:cNvSpPr>
            <a:spLocks noGrp="1"/>
          </p:cNvSpPr>
          <p:nvPr>
            <p:ph idx="1"/>
          </p:nvPr>
        </p:nvSpPr>
        <p:spPr/>
        <p:txBody>
          <a:bodyPr/>
          <a:lstStyle/>
          <a:p>
            <a:r>
              <a:rPr lang="en-US" dirty="0"/>
              <a:t>One question will be from your problem sets</a:t>
            </a:r>
          </a:p>
          <a:p>
            <a:r>
              <a:rPr lang="en-US" dirty="0"/>
              <a:t>Most of this section is pulled from your notes!</a:t>
            </a:r>
          </a:p>
          <a:p>
            <a:r>
              <a:rPr lang="en-US" dirty="0"/>
              <a:t>5 questions worth 8 marks each</a:t>
            </a:r>
          </a:p>
        </p:txBody>
      </p:sp>
    </p:spTree>
    <p:extLst>
      <p:ext uri="{BB962C8B-B14F-4D97-AF65-F5344CB8AC3E}">
        <p14:creationId xmlns:p14="http://schemas.microsoft.com/office/powerpoint/2010/main" val="3725876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0E26E3-D5AC-2DD4-BF6C-7C604F7365A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B3FE2E9-60C9-1717-781C-9F801E890EEC}"/>
              </a:ext>
            </a:extLst>
          </p:cNvPr>
          <p:cNvSpPr>
            <a:spLocks noGrp="1"/>
          </p:cNvSpPr>
          <p:nvPr>
            <p:ph type="title"/>
          </p:nvPr>
        </p:nvSpPr>
        <p:spPr/>
        <p:txBody>
          <a:bodyPr/>
          <a:lstStyle/>
          <a:p>
            <a:r>
              <a:rPr lang="en-NZ" dirty="0"/>
              <a:t>2018 past question</a:t>
            </a:r>
          </a:p>
        </p:txBody>
      </p:sp>
      <p:sp>
        <p:nvSpPr>
          <p:cNvPr id="3" name="TextBox 2">
            <a:extLst>
              <a:ext uri="{FF2B5EF4-FFF2-40B4-BE49-F238E27FC236}">
                <a16:creationId xmlns:a16="http://schemas.microsoft.com/office/drawing/2014/main" id="{AFF960FD-4EAC-8460-09BD-2B2574640367}"/>
              </a:ext>
            </a:extLst>
          </p:cNvPr>
          <p:cNvSpPr txBox="1"/>
          <p:nvPr/>
        </p:nvSpPr>
        <p:spPr>
          <a:xfrm>
            <a:off x="7454538" y="1027906"/>
            <a:ext cx="4472210" cy="646331"/>
          </a:xfrm>
          <a:prstGeom prst="rect">
            <a:avLst/>
          </a:prstGeom>
          <a:noFill/>
        </p:spPr>
        <p:txBody>
          <a:bodyPr wrap="square" rtlCol="0">
            <a:spAutoFit/>
          </a:bodyPr>
          <a:lstStyle/>
          <a:p>
            <a:r>
              <a:rPr lang="en-NZ" b="1" dirty="0"/>
              <a:t>Interest parity condition</a:t>
            </a:r>
          </a:p>
          <a:p>
            <a:endParaRPr lang="en-NZ" b="1" dirty="0"/>
          </a:p>
        </p:txBody>
      </p:sp>
      <p:pic>
        <p:nvPicPr>
          <p:cNvPr id="5" name="Picture 4">
            <a:extLst>
              <a:ext uri="{FF2B5EF4-FFF2-40B4-BE49-F238E27FC236}">
                <a16:creationId xmlns:a16="http://schemas.microsoft.com/office/drawing/2014/main" id="{F8A39043-0BD0-C38A-2B57-254D1446DAF0}"/>
              </a:ext>
            </a:extLst>
          </p:cNvPr>
          <p:cNvPicPr>
            <a:picLocks noChangeAspect="1"/>
          </p:cNvPicPr>
          <p:nvPr/>
        </p:nvPicPr>
        <p:blipFill>
          <a:blip r:embed="rId3"/>
          <a:stretch>
            <a:fillRect/>
          </a:stretch>
        </p:blipFill>
        <p:spPr>
          <a:xfrm>
            <a:off x="515683" y="1644967"/>
            <a:ext cx="6385872" cy="2134553"/>
          </a:xfrm>
          <a:prstGeom prst="rect">
            <a:avLst/>
          </a:prstGeom>
        </p:spPr>
      </p:pic>
      <p:pic>
        <p:nvPicPr>
          <p:cNvPr id="7" name="Picture 6">
            <a:extLst>
              <a:ext uri="{FF2B5EF4-FFF2-40B4-BE49-F238E27FC236}">
                <a16:creationId xmlns:a16="http://schemas.microsoft.com/office/drawing/2014/main" id="{EE426F82-CBC2-6AAC-DAB0-445CBA01A3C7}"/>
              </a:ext>
            </a:extLst>
          </p:cNvPr>
          <p:cNvPicPr>
            <a:picLocks noChangeAspect="1"/>
          </p:cNvPicPr>
          <p:nvPr/>
        </p:nvPicPr>
        <p:blipFill>
          <a:blip r:embed="rId4"/>
          <a:stretch>
            <a:fillRect/>
          </a:stretch>
        </p:blipFill>
        <p:spPr>
          <a:xfrm>
            <a:off x="7549576" y="1391511"/>
            <a:ext cx="3299322" cy="1237247"/>
          </a:xfrm>
          <a:prstGeom prst="rect">
            <a:avLst/>
          </a:prstGeom>
        </p:spPr>
      </p:pic>
    </p:spTree>
    <p:extLst>
      <p:ext uri="{BB962C8B-B14F-4D97-AF65-F5344CB8AC3E}">
        <p14:creationId xmlns:p14="http://schemas.microsoft.com/office/powerpoint/2010/main" val="24261110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485B9-E085-BE03-2063-4D3E08E5104B}"/>
              </a:ext>
            </a:extLst>
          </p:cNvPr>
          <p:cNvSpPr>
            <a:spLocks noGrp="1"/>
          </p:cNvSpPr>
          <p:nvPr>
            <p:ph type="title"/>
          </p:nvPr>
        </p:nvSpPr>
        <p:spPr/>
        <p:txBody>
          <a:bodyPr/>
          <a:lstStyle/>
          <a:p>
            <a:r>
              <a:rPr lang="en-NZ" dirty="0"/>
              <a:t>2020 past question</a:t>
            </a:r>
          </a:p>
        </p:txBody>
      </p:sp>
      <p:pic>
        <p:nvPicPr>
          <p:cNvPr id="8" name="Picture 7">
            <a:extLst>
              <a:ext uri="{FF2B5EF4-FFF2-40B4-BE49-F238E27FC236}">
                <a16:creationId xmlns:a16="http://schemas.microsoft.com/office/drawing/2014/main" id="{ABAAD214-F55C-19BA-986E-04DD546B9BF3}"/>
              </a:ext>
            </a:extLst>
          </p:cNvPr>
          <p:cNvPicPr>
            <a:picLocks noChangeAspect="1"/>
          </p:cNvPicPr>
          <p:nvPr/>
        </p:nvPicPr>
        <p:blipFill>
          <a:blip r:embed="rId3"/>
          <a:stretch>
            <a:fillRect/>
          </a:stretch>
        </p:blipFill>
        <p:spPr>
          <a:xfrm>
            <a:off x="697377" y="1474763"/>
            <a:ext cx="7662852" cy="4187021"/>
          </a:xfrm>
          <a:prstGeom prst="rect">
            <a:avLst/>
          </a:prstGeom>
        </p:spPr>
      </p:pic>
    </p:spTree>
    <p:extLst>
      <p:ext uri="{BB962C8B-B14F-4D97-AF65-F5344CB8AC3E}">
        <p14:creationId xmlns:p14="http://schemas.microsoft.com/office/powerpoint/2010/main" val="18813240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538D9D"/>
      </a:hlink>
      <a:folHlink>
        <a:srgbClr val="A5738E"/>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3A418E6B-C5F0-4B95-8D77-61E3EF3B5D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833</TotalTime>
  <Words>1271</Words>
  <Application>Microsoft Office PowerPoint</Application>
  <PresentationFormat>Widescreen</PresentationFormat>
  <Paragraphs>161</Paragraphs>
  <Slides>14</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Aptos</vt:lpstr>
      <vt:lpstr>Aptos Display</vt:lpstr>
      <vt:lpstr>Arial</vt:lpstr>
      <vt:lpstr>Josefin Sans</vt:lpstr>
      <vt:lpstr>Office Theme</vt:lpstr>
      <vt:lpstr>ECON 206 TUTORIAL  MID TERM TEST  Tuesday 19th August 5-6pm in A5</vt:lpstr>
      <vt:lpstr>PowerPoint Presentation</vt:lpstr>
      <vt:lpstr>Test Format </vt:lpstr>
      <vt:lpstr>Section A: Multichoice</vt:lpstr>
      <vt:lpstr>2018 Past multichoice</vt:lpstr>
      <vt:lpstr>2018 Past multichoice</vt:lpstr>
      <vt:lpstr>Section B: Short Answers</vt:lpstr>
      <vt:lpstr>2018 past question</vt:lpstr>
      <vt:lpstr>2020 past question</vt:lpstr>
      <vt:lpstr>Section C: Long Answers</vt:lpstr>
      <vt:lpstr>2018 GDP question</vt:lpstr>
      <vt:lpstr>2018 Part C question 2</vt:lpstr>
      <vt:lpstr>2018 Part C question 2</vt:lpstr>
      <vt:lpstr>General Tips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 208 TUTORIALS  MID TERM TEST  Friday 22nd April 5-6pm in Rehua 101</dc:title>
  <dc:creator>William Fox</dc:creator>
  <cp:lastModifiedBy>Jack Buckingham</cp:lastModifiedBy>
  <cp:revision>5</cp:revision>
  <dcterms:created xsi:type="dcterms:W3CDTF">2024-03-18T01:30:47Z</dcterms:created>
  <dcterms:modified xsi:type="dcterms:W3CDTF">2025-08-19T04:30:02Z</dcterms:modified>
</cp:coreProperties>
</file>