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5143500" cx="9144000"/>
  <p:notesSz cx="6858000" cy="9144000"/>
  <p:embeddedFontLst>
    <p:embeddedFont>
      <p:font typeface="Josefin Sans"/>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Bella Pithi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font" Target="fonts/JosefinSans-regular.fntdata"/><Relationship Id="rId47" Type="http://schemas.openxmlformats.org/officeDocument/2006/relationships/slide" Target="slides/slide41.xml"/><Relationship Id="rId49" Type="http://schemas.openxmlformats.org/officeDocument/2006/relationships/font" Target="fonts/JosefinSan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JosefinSans-boldItalic.fntdata"/><Relationship Id="rId50" Type="http://schemas.openxmlformats.org/officeDocument/2006/relationships/font" Target="fonts/JosefinSans-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9-30T02:21:58.016">
    <p:pos x="196" y="1762"/>
    <p:text>fix date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8a062ce59e_2_112: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40" name="Google Shape;140;g38a062ce59e_2_112: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90000"/>
              </a:lnSpc>
              <a:spcBef>
                <a:spcPts val="1000"/>
              </a:spcBef>
              <a:spcAft>
                <a:spcPts val="0"/>
              </a:spcAft>
              <a:buSzPts val="1100"/>
              <a:buNone/>
            </a:pPr>
            <a:r>
              <a:rPr lang="en" sz="2100">
                <a:solidFill>
                  <a:schemeClr val="dk1"/>
                </a:solidFill>
                <a:latin typeface="Josefin Sans"/>
                <a:ea typeface="Josefin Sans"/>
                <a:cs typeface="Josefin Sans"/>
                <a:sym typeface="Josefin Sans"/>
              </a:rPr>
              <a:t>Xr: foreign currency units per $NZ</a:t>
            </a:r>
            <a:endParaRPr>
              <a:solidFill>
                <a:schemeClr val="dk1"/>
              </a:solidFill>
            </a:endParaRPr>
          </a:p>
        </p:txBody>
      </p:sp>
      <p:sp>
        <p:nvSpPr>
          <p:cNvPr id="141" name="Google Shape;141;g38a062ce59e_2_112: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8a062ce59e_2_129: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49" name="Google Shape;149;g38a062ce59e_2_129: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90000"/>
              </a:lnSpc>
              <a:spcBef>
                <a:spcPts val="1000"/>
              </a:spcBef>
              <a:spcAft>
                <a:spcPts val="0"/>
              </a:spcAft>
              <a:buSzPts val="1100"/>
              <a:buNone/>
            </a:pPr>
            <a:r>
              <a:rPr lang="en" sz="2100">
                <a:solidFill>
                  <a:schemeClr val="dk1"/>
                </a:solidFill>
                <a:latin typeface="Josefin Sans"/>
                <a:ea typeface="Josefin Sans"/>
                <a:cs typeface="Josefin Sans"/>
                <a:sym typeface="Josefin Sans"/>
              </a:rPr>
              <a:t>Xr: foreign currency units per $NZ</a:t>
            </a:r>
            <a:endParaRPr>
              <a:solidFill>
                <a:schemeClr val="dk1"/>
              </a:solidFill>
            </a:endParaRPr>
          </a:p>
        </p:txBody>
      </p:sp>
      <p:sp>
        <p:nvSpPr>
          <p:cNvPr id="150" name="Google Shape;150;g38a062ce59e_2_129: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8a062ce59e_2_139: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58" name="Google Shape;158;g38a062ce59e_2_139: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90000"/>
              </a:lnSpc>
              <a:spcBef>
                <a:spcPts val="1000"/>
              </a:spcBef>
              <a:spcAft>
                <a:spcPts val="0"/>
              </a:spcAft>
              <a:buSzPts val="1100"/>
              <a:buNone/>
            </a:pPr>
            <a:r>
              <a:rPr lang="en" sz="2100">
                <a:solidFill>
                  <a:schemeClr val="dk1"/>
                </a:solidFill>
                <a:latin typeface="Josefin Sans"/>
                <a:ea typeface="Josefin Sans"/>
                <a:cs typeface="Josefin Sans"/>
                <a:sym typeface="Josefin Sans"/>
              </a:rPr>
              <a:t>Xr: foreign currency units per $NZ</a:t>
            </a:r>
            <a:endParaRPr>
              <a:solidFill>
                <a:schemeClr val="dk1"/>
              </a:solidFill>
            </a:endParaRPr>
          </a:p>
        </p:txBody>
      </p:sp>
      <p:sp>
        <p:nvSpPr>
          <p:cNvPr id="159" name="Google Shape;159;g38a062ce59e_2_139: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6c9fad93f4_0_7: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67" name="Google Shape;167;g36c9fad93f4_0_7: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90000"/>
              </a:lnSpc>
              <a:spcBef>
                <a:spcPts val="1000"/>
              </a:spcBef>
              <a:spcAft>
                <a:spcPts val="0"/>
              </a:spcAft>
              <a:buSzPts val="1100"/>
              <a:buNone/>
            </a:pPr>
            <a:r>
              <a:rPr lang="en">
                <a:solidFill>
                  <a:schemeClr val="dk1"/>
                </a:solidFill>
              </a:rPr>
              <a:t>NZD needs to depreciate in the forward market due to the higher interest rate so no riskless profit can be made</a:t>
            </a:r>
            <a:endParaRPr>
              <a:solidFill>
                <a:schemeClr val="dk1"/>
              </a:solidFill>
            </a:endParaRPr>
          </a:p>
        </p:txBody>
      </p:sp>
      <p:sp>
        <p:nvSpPr>
          <p:cNvPr id="168" name="Google Shape;168;g36c9fad93f4_0_7: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81ff0aa467_0_293: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77" name="Google Shape;177;g381ff0aa467_0_293: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89790a6e7d_0_17: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83" name="Google Shape;183;g389790a6e7d_0_17: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84" name="Google Shape;184;g389790a6e7d_0_17: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c9fad93f4_0_58: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92" name="Google Shape;192;g36c9fad93f4_0_58: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93" name="Google Shape;193;g36c9fad93f4_0_58: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8a062ce59e_2_147: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00" name="Google Shape;200;g38a062ce59e_2_147: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01" name="Google Shape;201;g38a062ce59e_2_147: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c9fad93f4_0_65: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09" name="Google Shape;209;g36c9fad93f4_0_65: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10" name="Google Shape;210;g36c9fad93f4_0_65: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9aed98ab6e_1_48: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18" name="Google Shape;218;g39aed98ab6e_1_48: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19" name="Google Shape;219;g39aed98ab6e_1_48: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81ff0aa467_0_5: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71" name="Google Shape;71;g381ff0aa467_0_5: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72" name="Google Shape;72;g381ff0aa467_0_5: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81ff0aa467_0_298: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26" name="Google Shape;226;g381ff0aa467_0_298: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8a00e230bc_1_58: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32" name="Google Shape;232;g38a00e230bc_1_58: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33" name="Google Shape;233;g38a00e230bc_1_58: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8c0203f8e5_1_42: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41" name="Google Shape;241;g38c0203f8e5_1_42: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42" name="Google Shape;242;g38c0203f8e5_1_42: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38c0203f8e5_3_1: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50" name="Google Shape;250;g38c0203f8e5_3_1: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51" name="Google Shape;251;g38c0203f8e5_3_1: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8a00e230bc_1_7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59" name="Google Shape;259;g38a00e230bc_1_7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60" name="Google Shape;260;g38a00e230bc_1_70: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81ff0aa467_0_303: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68" name="Google Shape;268;g381ff0aa467_0_303: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876bf7c002_0_14: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74" name="Google Shape;274;g3876bf7c002_0_14: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75" name="Google Shape;275;g3876bf7c002_0_14: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876bf7c002_0_7: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83" name="Google Shape;283;g3876bf7c002_0_7: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84" name="Google Shape;284;g3876bf7c002_0_7: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876bf7c002_0_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91" name="Google Shape;291;g3876bf7c002_0_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292" name="Google Shape;292;g3876bf7c002_0_0: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9aed98ab6e_1_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99" name="Google Shape;299;g39aed98ab6e_1_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00" name="Google Shape;300;g39aed98ab6e_1_0: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81ff0aa467_0_196: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rPr lang="en"/>
              <a:t>Most likely multichoice</a:t>
            </a:r>
            <a:endParaRPr/>
          </a:p>
          <a:p>
            <a:pPr indent="0" lvl="0" marL="0" rtl="0" algn="l">
              <a:lnSpc>
                <a:spcPct val="100000"/>
              </a:lnSpc>
              <a:spcBef>
                <a:spcPts val="0"/>
              </a:spcBef>
              <a:spcAft>
                <a:spcPts val="0"/>
              </a:spcAft>
              <a:buSzPts val="1400"/>
              <a:buNone/>
            </a:pPr>
            <a:r>
              <a:t/>
            </a:r>
            <a:endParaRPr/>
          </a:p>
        </p:txBody>
      </p:sp>
      <p:sp>
        <p:nvSpPr>
          <p:cNvPr id="79" name="Google Shape;79;g381ff0aa467_0_196: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9aed98ab6e_1_7: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08" name="Google Shape;308;g39aed98ab6e_1_7: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09" name="Google Shape;309;g39aed98ab6e_1_7: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9aed98ab6e_1_16: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16" name="Google Shape;316;g39aed98ab6e_1_16: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17" name="Google Shape;317;g39aed98ab6e_1_16: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381ff0aa467_0_31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24" name="Google Shape;324;g381ff0aa467_0_31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876bf7c002_1_22: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30" name="Google Shape;330;g3876bf7c002_1_22: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31" name="Google Shape;331;g3876bf7c002_1_22: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8c0203f8e5_3_13: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39" name="Google Shape;339;g38c0203f8e5_3_13: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40" name="Google Shape;340;g38c0203f8e5_3_13: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8a00e230bc_1_14: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48" name="Google Shape;348;g38a00e230bc_1_14: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49" name="Google Shape;349;g38a00e230bc_1_14: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8c0203f8e5_1_18: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57" name="Google Shape;357;g38c0203f8e5_1_18: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rPr lang="en"/>
              <a:t>Gini coefficient = A / A+B</a:t>
            </a:r>
            <a:endParaRPr/>
          </a:p>
          <a:p>
            <a:pPr indent="0" lvl="0" marL="0" rtl="0" algn="l">
              <a:lnSpc>
                <a:spcPct val="100000"/>
              </a:lnSpc>
              <a:spcBef>
                <a:spcPts val="0"/>
              </a:spcBef>
              <a:spcAft>
                <a:spcPts val="0"/>
              </a:spcAft>
              <a:buSzPts val="1400"/>
              <a:buNone/>
            </a:pPr>
            <a:r>
              <a:rPr lang="en"/>
              <a:t>0 = perfect equality</a:t>
            </a:r>
            <a:endParaRPr/>
          </a:p>
          <a:p>
            <a:pPr indent="0" lvl="0" marL="0" rtl="0" algn="l">
              <a:lnSpc>
                <a:spcPct val="100000"/>
              </a:lnSpc>
              <a:spcBef>
                <a:spcPts val="0"/>
              </a:spcBef>
              <a:spcAft>
                <a:spcPts val="0"/>
              </a:spcAft>
              <a:buSzPts val="1400"/>
              <a:buNone/>
            </a:pPr>
            <a:r>
              <a:rPr lang="en"/>
              <a:t>1 = perfect inequality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If Lorenz curve is further from line of equality  → more inequal</a:t>
            </a:r>
            <a:endParaRPr/>
          </a:p>
          <a:p>
            <a:pPr indent="0" lvl="0" marL="0" rtl="0" algn="l">
              <a:lnSpc>
                <a:spcPct val="100000"/>
              </a:lnSpc>
              <a:spcBef>
                <a:spcPts val="0"/>
              </a:spcBef>
              <a:spcAft>
                <a:spcPts val="0"/>
              </a:spcAft>
              <a:buSzPts val="1400"/>
              <a:buNone/>
            </a:pPr>
            <a:r>
              <a:t/>
            </a:r>
            <a:endParaRPr/>
          </a:p>
        </p:txBody>
      </p:sp>
      <p:sp>
        <p:nvSpPr>
          <p:cNvPr id="358" name="Google Shape;358;g38c0203f8e5_1_18: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8a00e230bc_1_26: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67" name="Google Shape;367;g38a00e230bc_1_26: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68" name="Google Shape;368;g38a00e230bc_1_26: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8c0203f8e5_1_52: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76" name="Google Shape;376;g38c0203f8e5_1_52: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77" name="Google Shape;377;g38c0203f8e5_1_52: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81ff0aa467_0_32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85" name="Google Shape;385;g381ff0aa467_0_32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81ff0aa467_0_283: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85" name="Google Shape;85;g381ff0aa467_0_283: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8a00e230bc_1_5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391" name="Google Shape;391;g38a00e230bc_1_5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392" name="Google Shape;392;g38a00e230bc_1_50: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8c0203f8e5_1_30: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400" name="Google Shape;400;g38c0203f8e5_1_30: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401" name="Google Shape;401;g38c0203f8e5_1_30: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89790a6e7d_0_45: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91" name="Google Shape;91;g389790a6e7d_0_45: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92" name="Google Shape;92;g389790a6e7d_0_45: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8a062ce59e_2_9: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00" name="Google Shape;100;g38a062ce59e_2_9: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01" name="Google Shape;101;g38a062ce59e_2_9: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6c9fad93f4_0_34: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09" name="Google Shape;109;g36c9fad93f4_0_34: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10" name="Google Shape;110;g36c9fad93f4_0_34: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6c9fad93f4_0_45: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120" name="Google Shape;120;g36c9fad93f4_0_45: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21" name="Google Shape;121;g36c9fad93f4_0_45:notes"/>
          <p:cNvSpPr txBox="1"/>
          <p:nvPr>
            <p:ph idx="12" type="sldNum"/>
          </p:nvPr>
        </p:nvSpPr>
        <p:spPr>
          <a:xfrm>
            <a:off x="3884621" y="8685225"/>
            <a:ext cx="2971800" cy="458700"/>
          </a:xfrm>
          <a:prstGeom prst="rect">
            <a:avLst/>
          </a:prstGeom>
          <a:noFill/>
          <a:ln>
            <a:noFill/>
          </a:ln>
        </p:spPr>
        <p:txBody>
          <a:bodyPr anchorCtr="0" anchor="b" bIns="46725" lIns="93500" spcFirstLastPara="1" rIns="93500" wrap="square" tIns="4672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81ff0aa467_0_288:notes"/>
          <p:cNvSpPr txBox="1"/>
          <p:nvPr>
            <p:ph idx="1" type="body"/>
          </p:nvPr>
        </p:nvSpPr>
        <p:spPr>
          <a:xfrm>
            <a:off x="685802" y="4400556"/>
            <a:ext cx="5486700" cy="3600600"/>
          </a:xfrm>
          <a:prstGeom prst="rect">
            <a:avLst/>
          </a:prstGeom>
          <a:noFill/>
          <a:ln>
            <a:noFill/>
          </a:ln>
        </p:spPr>
        <p:txBody>
          <a:bodyPr anchorCtr="0" anchor="t" bIns="46725" lIns="93500" spcFirstLastPara="1" rIns="93500" wrap="square" tIns="46725">
            <a:noAutofit/>
          </a:bodyPr>
          <a:lstStyle/>
          <a:p>
            <a:pPr indent="0" lvl="0" marL="0" rtl="0" algn="l">
              <a:lnSpc>
                <a:spcPct val="100000"/>
              </a:lnSpc>
              <a:spcBef>
                <a:spcPts val="0"/>
              </a:spcBef>
              <a:spcAft>
                <a:spcPts val="0"/>
              </a:spcAft>
              <a:buSzPts val="1400"/>
              <a:buNone/>
            </a:pPr>
            <a:r>
              <a:t/>
            </a:r>
            <a:endParaRPr/>
          </a:p>
        </p:txBody>
      </p:sp>
      <p:sp>
        <p:nvSpPr>
          <p:cNvPr id="134" name="Google Shape;134;g381ff0aa467_0_288:notes"/>
          <p:cNvSpPr/>
          <p:nvPr>
            <p:ph idx="2" type="sldImg"/>
          </p:nvPr>
        </p:nvSpPr>
        <p:spPr>
          <a:xfrm>
            <a:off x="441381" y="1143546"/>
            <a:ext cx="5976900" cy="3085200"/>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lt1"/>
              </a:buClr>
              <a:buSzPts val="1400"/>
              <a:buChar char="•"/>
              <a:defRPr/>
            </a:lvl1pPr>
            <a:lvl2pPr indent="-317500" lvl="1" marL="914400" algn="l">
              <a:lnSpc>
                <a:spcPct val="90000"/>
              </a:lnSpc>
              <a:spcBef>
                <a:spcPts val="400"/>
              </a:spcBef>
              <a:spcAft>
                <a:spcPts val="0"/>
              </a:spcAft>
              <a:buClr>
                <a:schemeClr val="lt1"/>
              </a:buClr>
              <a:buSzPts val="1400"/>
              <a:buChar char="•"/>
              <a:defRPr/>
            </a:lvl2pPr>
            <a:lvl3pPr indent="-317500" lvl="2" marL="1371600" algn="l">
              <a:lnSpc>
                <a:spcPct val="90000"/>
              </a:lnSpc>
              <a:spcBef>
                <a:spcPts val="400"/>
              </a:spcBef>
              <a:spcAft>
                <a:spcPts val="0"/>
              </a:spcAft>
              <a:buClr>
                <a:schemeClr val="lt1"/>
              </a:buClr>
              <a:buSzPts val="1400"/>
              <a:buChar char="•"/>
              <a:defRPr/>
            </a:lvl3pPr>
            <a:lvl4pPr indent="-317500" lvl="3" marL="1828800" algn="l">
              <a:lnSpc>
                <a:spcPct val="90000"/>
              </a:lnSpc>
              <a:spcBef>
                <a:spcPts val="400"/>
              </a:spcBef>
              <a:spcAft>
                <a:spcPts val="0"/>
              </a:spcAft>
              <a:buClr>
                <a:schemeClr val="lt1"/>
              </a:buClr>
              <a:buSzPts val="1400"/>
              <a:buChar char="•"/>
              <a:defRPr/>
            </a:lvl4pPr>
            <a:lvl5pPr indent="-317500" lvl="4" marL="2286000" algn="l">
              <a:lnSpc>
                <a:spcPct val="90000"/>
              </a:lnSpc>
              <a:spcBef>
                <a:spcPts val="400"/>
              </a:spcBef>
              <a:spcAft>
                <a:spcPts val="0"/>
              </a:spcAft>
              <a:buClr>
                <a:schemeClr val="lt1"/>
              </a:buClr>
              <a:buSzPts val="1400"/>
              <a:buChar char="•"/>
              <a:defRPr/>
            </a:lvl5pPr>
            <a:lvl6pPr indent="-317500" lvl="5" marL="2743200" algn="l">
              <a:lnSpc>
                <a:spcPct val="90000"/>
              </a:lnSpc>
              <a:spcBef>
                <a:spcPts val="400"/>
              </a:spcBef>
              <a:spcAft>
                <a:spcPts val="0"/>
              </a:spcAft>
              <a:buClr>
                <a:schemeClr val="lt1"/>
              </a:buClr>
              <a:buSzPts val="1400"/>
              <a:buChar char="•"/>
              <a:defRPr/>
            </a:lvl6pPr>
            <a:lvl7pPr indent="-317500" lvl="6" marL="3200400" algn="l">
              <a:lnSpc>
                <a:spcPct val="90000"/>
              </a:lnSpc>
              <a:spcBef>
                <a:spcPts val="400"/>
              </a:spcBef>
              <a:spcAft>
                <a:spcPts val="0"/>
              </a:spcAft>
              <a:buClr>
                <a:schemeClr val="lt1"/>
              </a:buClr>
              <a:buSzPts val="1400"/>
              <a:buChar char="•"/>
              <a:defRPr/>
            </a:lvl7pPr>
            <a:lvl8pPr indent="-317500" lvl="7" marL="3657600" algn="l">
              <a:lnSpc>
                <a:spcPct val="90000"/>
              </a:lnSpc>
              <a:spcBef>
                <a:spcPts val="400"/>
              </a:spcBef>
              <a:spcAft>
                <a:spcPts val="0"/>
              </a:spcAft>
              <a:buClr>
                <a:schemeClr val="lt1"/>
              </a:buClr>
              <a:buSzPts val="1400"/>
              <a:buChar char="•"/>
              <a:defRPr/>
            </a:lvl8pPr>
            <a:lvl9pPr indent="-317500" lvl="8" marL="4114800" algn="l">
              <a:lnSpc>
                <a:spcPct val="90000"/>
              </a:lnSpc>
              <a:spcBef>
                <a:spcPts val="400"/>
              </a:spcBef>
              <a:spcAft>
                <a:spcPts val="0"/>
              </a:spcAft>
              <a:buClr>
                <a:schemeClr val="lt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56" name="Shape 56"/>
        <p:cNvGrpSpPr/>
        <p:nvPr/>
      </p:nvGrpSpPr>
      <p:grpSpPr>
        <a:xfrm>
          <a:off x="0" y="0"/>
          <a:ext cx="0" cy="0"/>
          <a:chOff x="0" y="0"/>
          <a:chExt cx="0" cy="0"/>
        </a:xfrm>
      </p:grpSpPr>
      <p:sp>
        <p:nvSpPr>
          <p:cNvPr id="57" name="Google Shape;57;p1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lt1"/>
              </a:buClr>
              <a:buSzPts val="1800"/>
              <a:buNone/>
              <a:defRPr sz="1800">
                <a:solidFill>
                  <a:schemeClr val="lt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1.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1.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5" name="Shape 65"/>
        <p:cNvGrpSpPr/>
        <p:nvPr/>
      </p:nvGrpSpPr>
      <p:grpSpPr>
        <a:xfrm>
          <a:off x="0" y="0"/>
          <a:ext cx="0" cy="0"/>
          <a:chOff x="0" y="0"/>
          <a:chExt cx="0" cy="0"/>
        </a:xfrm>
      </p:grpSpPr>
      <p:sp>
        <p:nvSpPr>
          <p:cNvPr id="66" name="Google Shape;66;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fff</a:t>
            </a:r>
            <a:endParaRPr/>
          </a:p>
        </p:txBody>
      </p:sp>
      <p:sp>
        <p:nvSpPr>
          <p:cNvPr id="67" name="Google Shape;67;p15"/>
          <p:cNvSpPr txBox="1"/>
          <p:nvPr>
            <p:ph idx="1" type="subTitle"/>
          </p:nvPr>
        </p:nvSpPr>
        <p:spPr>
          <a:xfrm>
            <a:off x="311700" y="2797175"/>
            <a:ext cx="8520600" cy="7926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lt1"/>
              </a:buClr>
              <a:buSzPts val="275"/>
              <a:buFont typeface="Josefin Sans"/>
              <a:buNone/>
            </a:pPr>
            <a:r>
              <a:rPr b="1" lang="en" sz="2000">
                <a:solidFill>
                  <a:schemeClr val="lt1"/>
                </a:solidFill>
                <a:latin typeface="Josefin Sans"/>
                <a:ea typeface="Josefin Sans"/>
                <a:cs typeface="Josefin Sans"/>
                <a:sym typeface="Josefin Sans"/>
              </a:rPr>
              <a:t>ECON 105 TUTORIAL</a:t>
            </a:r>
            <a:br>
              <a:rPr b="1" lang="en" sz="2000">
                <a:solidFill>
                  <a:schemeClr val="lt1"/>
                </a:solidFill>
                <a:latin typeface="Josefin Sans"/>
                <a:ea typeface="Josefin Sans"/>
                <a:cs typeface="Josefin Sans"/>
                <a:sym typeface="Josefin Sans"/>
              </a:rPr>
            </a:br>
            <a:br>
              <a:rPr b="1" lang="en" sz="2000">
                <a:solidFill>
                  <a:srgbClr val="FE0000"/>
                </a:solidFill>
                <a:latin typeface="Josefin Sans"/>
                <a:ea typeface="Josefin Sans"/>
                <a:cs typeface="Josefin Sans"/>
                <a:sym typeface="Josefin Sans"/>
              </a:rPr>
            </a:br>
            <a:r>
              <a:rPr b="1" lang="en" sz="2000">
                <a:solidFill>
                  <a:srgbClr val="FE0000"/>
                </a:solidFill>
                <a:latin typeface="Josefin Sans"/>
                <a:ea typeface="Josefin Sans"/>
                <a:cs typeface="Josefin Sans"/>
                <a:sym typeface="Josefin Sans"/>
              </a:rPr>
              <a:t>FINAL EXAM</a:t>
            </a:r>
            <a:endParaRPr b="1" sz="2000">
              <a:solidFill>
                <a:srgbClr val="FE0000"/>
              </a:solidFill>
              <a:latin typeface="Josefin Sans"/>
              <a:ea typeface="Josefin Sans"/>
              <a:cs typeface="Josefin Sans"/>
              <a:sym typeface="Josefin Sans"/>
            </a:endParaRPr>
          </a:p>
          <a:p>
            <a:pPr indent="0" lvl="0" marL="0" rtl="0" algn="ctr">
              <a:lnSpc>
                <a:spcPct val="80000"/>
              </a:lnSpc>
              <a:spcBef>
                <a:spcPts val="0"/>
              </a:spcBef>
              <a:spcAft>
                <a:spcPts val="0"/>
              </a:spcAft>
              <a:buClr>
                <a:schemeClr val="lt1"/>
              </a:buClr>
              <a:buSzPts val="275"/>
              <a:buFont typeface="Josefin Sans"/>
              <a:buNone/>
            </a:pPr>
            <a:r>
              <a:t/>
            </a:r>
            <a:endParaRPr b="1" sz="2000">
              <a:solidFill>
                <a:srgbClr val="FF0000"/>
              </a:solidFill>
              <a:latin typeface="Josefin Sans"/>
              <a:ea typeface="Josefin Sans"/>
              <a:cs typeface="Josefin Sans"/>
              <a:sym typeface="Josefin Sans"/>
            </a:endParaRPr>
          </a:p>
          <a:p>
            <a:pPr indent="0" lvl="0" marL="0" rtl="0" algn="ctr">
              <a:lnSpc>
                <a:spcPct val="80000"/>
              </a:lnSpc>
              <a:spcBef>
                <a:spcPts val="0"/>
              </a:spcBef>
              <a:spcAft>
                <a:spcPts val="0"/>
              </a:spcAft>
              <a:buClr>
                <a:schemeClr val="lt1"/>
              </a:buClr>
              <a:buSzPts val="275"/>
              <a:buFont typeface="Josefin Sans"/>
              <a:buNone/>
            </a:pPr>
            <a:r>
              <a:rPr b="1" lang="en" sz="2000">
                <a:solidFill>
                  <a:srgbClr val="CCFFCD"/>
                </a:solidFill>
                <a:latin typeface="Josefin Sans"/>
                <a:ea typeface="Josefin Sans"/>
                <a:cs typeface="Josefin Sans"/>
                <a:sym typeface="Josefin Sans"/>
              </a:rPr>
              <a:t>Thursday October 23rd </a:t>
            </a:r>
            <a:r>
              <a:rPr b="1" lang="en" sz="2000">
                <a:solidFill>
                  <a:srgbClr val="CCFFCD"/>
                </a:solidFill>
                <a:latin typeface="Josefin Sans"/>
                <a:ea typeface="Josefin Sans"/>
                <a:cs typeface="Josefin Sans"/>
                <a:sym typeface="Josefin Sans"/>
              </a:rPr>
              <a:t>  </a:t>
            </a:r>
            <a:endParaRPr b="1" sz="2000">
              <a:solidFill>
                <a:srgbClr val="CCFFCD"/>
              </a:solidFill>
              <a:latin typeface="Josefin Sans"/>
              <a:ea typeface="Josefin Sans"/>
              <a:cs typeface="Josefin Sans"/>
              <a:sym typeface="Josefin Sans"/>
            </a:endParaRPr>
          </a:p>
          <a:p>
            <a:pPr indent="0" lvl="0" marL="0" rtl="0" algn="ctr">
              <a:lnSpc>
                <a:spcPct val="80000"/>
              </a:lnSpc>
              <a:spcBef>
                <a:spcPts val="0"/>
              </a:spcBef>
              <a:spcAft>
                <a:spcPts val="0"/>
              </a:spcAft>
              <a:buClr>
                <a:schemeClr val="lt1"/>
              </a:buClr>
              <a:buSzPts val="275"/>
              <a:buFont typeface="Josefin Sans"/>
              <a:buNone/>
            </a:pPr>
            <a:r>
              <a:rPr b="1" lang="en" sz="2000">
                <a:solidFill>
                  <a:srgbClr val="CCFFCD"/>
                </a:solidFill>
                <a:latin typeface="Josefin Sans"/>
                <a:ea typeface="Josefin Sans"/>
                <a:cs typeface="Josefin Sans"/>
                <a:sym typeface="Josefin Sans"/>
              </a:rPr>
              <a:t>2pm - 3pm in Rehua </a:t>
            </a:r>
            <a:r>
              <a:rPr b="1" lang="en" sz="2000">
                <a:solidFill>
                  <a:srgbClr val="CCFFCD"/>
                </a:solidFill>
                <a:latin typeface="Josefin Sans"/>
                <a:ea typeface="Josefin Sans"/>
                <a:cs typeface="Josefin Sans"/>
                <a:sym typeface="Josefin Sans"/>
              </a:rPr>
              <a:t>002</a:t>
            </a:r>
            <a:endParaRPr sz="2000"/>
          </a:p>
        </p:txBody>
      </p:sp>
      <p:pic>
        <p:nvPicPr>
          <p:cNvPr descr="Logo&#10;&#10;Description automatically generated" id="68" name="Google Shape;68;p15"/>
          <p:cNvPicPr preferRelativeResize="0"/>
          <p:nvPr/>
        </p:nvPicPr>
        <p:blipFill rotWithShape="1">
          <a:blip r:embed="rId4">
            <a:alphaModFix/>
          </a:blip>
          <a:srcRect b="0" l="0" r="0" t="0"/>
          <a:stretch/>
        </p:blipFill>
        <p:spPr>
          <a:xfrm>
            <a:off x="1491673" y="588733"/>
            <a:ext cx="6160655" cy="21221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2" name="Shape 142"/>
        <p:cNvGrpSpPr/>
        <p:nvPr/>
      </p:nvGrpSpPr>
      <p:grpSpPr>
        <a:xfrm>
          <a:off x="0" y="0"/>
          <a:ext cx="0" cy="0"/>
          <a:chOff x="0" y="0"/>
          <a:chExt cx="0" cy="0"/>
        </a:xfrm>
      </p:grpSpPr>
      <p:sp>
        <p:nvSpPr>
          <p:cNvPr id="143" name="Google Shape;143;p24"/>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1000"/>
              </a:spcBef>
              <a:spcAft>
                <a:spcPts val="0"/>
              </a:spcAft>
              <a:buNone/>
            </a:pPr>
            <a:r>
              <a:rPr lang="en" sz="2100">
                <a:solidFill>
                  <a:schemeClr val="lt1"/>
                </a:solidFill>
                <a:latin typeface="Josefin Sans"/>
                <a:ea typeface="Josefin Sans"/>
                <a:cs typeface="Josefin Sans"/>
                <a:sym typeface="Josefin Sans"/>
              </a:rPr>
              <a:t>From S2-2018</a:t>
            </a:r>
            <a:endParaRPr sz="2100">
              <a:solidFill>
                <a:schemeClr val="lt1"/>
              </a:solidFill>
              <a:latin typeface="Josefin Sans"/>
              <a:ea typeface="Josefin Sans"/>
              <a:cs typeface="Josefin Sans"/>
              <a:sym typeface="Josefin Sans"/>
            </a:endParaRPr>
          </a:p>
          <a:p>
            <a:pPr indent="0" lvl="0" marL="0" rtl="0" algn="l">
              <a:lnSpc>
                <a:spcPct val="90000"/>
              </a:lnSpc>
              <a:spcBef>
                <a:spcPts val="1000"/>
              </a:spcBef>
              <a:spcAft>
                <a:spcPts val="0"/>
              </a:spcAft>
              <a:buNone/>
            </a:pPr>
            <a:r>
              <a:t/>
            </a:r>
            <a:endParaRPr sz="2100">
              <a:solidFill>
                <a:schemeClr val="lt1"/>
              </a:solidFill>
              <a:latin typeface="Josefin Sans"/>
              <a:ea typeface="Josefin Sans"/>
              <a:cs typeface="Josefin Sans"/>
              <a:sym typeface="Josefin Sans"/>
            </a:endParaRPr>
          </a:p>
          <a:p>
            <a:pPr indent="0" lvl="0" marL="0" rtl="0" algn="ctr">
              <a:lnSpc>
                <a:spcPct val="90000"/>
              </a:lnSpc>
              <a:spcBef>
                <a:spcPts val="1000"/>
              </a:spcBef>
              <a:spcAft>
                <a:spcPts val="0"/>
              </a:spcAft>
              <a:buNone/>
            </a:pPr>
            <a:r>
              <a:t/>
            </a:r>
            <a:endParaRPr sz="2100">
              <a:solidFill>
                <a:srgbClr val="CCFFCD"/>
              </a:solidFill>
              <a:latin typeface="Josefin Sans"/>
              <a:ea typeface="Josefin Sans"/>
              <a:cs typeface="Josefin Sans"/>
              <a:sym typeface="Josefin Sans"/>
            </a:endParaRPr>
          </a:p>
        </p:txBody>
      </p:sp>
      <p:sp>
        <p:nvSpPr>
          <p:cNvPr id="144" name="Google Shape;144;p2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EXCHANGE RATE </a:t>
            </a:r>
            <a:endParaRPr b="1" sz="2000">
              <a:solidFill>
                <a:srgbClr val="FE0000"/>
              </a:solidFill>
              <a:latin typeface="Josefin Sans"/>
              <a:ea typeface="Josefin Sans"/>
              <a:cs typeface="Josefin Sans"/>
              <a:sym typeface="Josefin Sans"/>
            </a:endParaRPr>
          </a:p>
        </p:txBody>
      </p:sp>
      <p:pic>
        <p:nvPicPr>
          <p:cNvPr descr="Text&#10;&#10;Description automatically generated" id="145" name="Google Shape;145;p24"/>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46" name="Google Shape;146;p24"/>
          <p:cNvPicPr preferRelativeResize="0"/>
          <p:nvPr/>
        </p:nvPicPr>
        <p:blipFill rotWithShape="1">
          <a:blip r:embed="rId4">
            <a:alphaModFix/>
          </a:blip>
          <a:srcRect b="0" l="0" r="0" t="0"/>
          <a:stretch/>
        </p:blipFill>
        <p:spPr>
          <a:xfrm>
            <a:off x="316875" y="1602825"/>
            <a:ext cx="8455925" cy="17962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1" name="Shape 151"/>
        <p:cNvGrpSpPr/>
        <p:nvPr/>
      </p:nvGrpSpPr>
      <p:grpSpPr>
        <a:xfrm>
          <a:off x="0" y="0"/>
          <a:ext cx="0" cy="0"/>
          <a:chOff x="0" y="0"/>
          <a:chExt cx="0" cy="0"/>
        </a:xfrm>
      </p:grpSpPr>
      <p:sp>
        <p:nvSpPr>
          <p:cNvPr id="152" name="Google Shape;152;p25"/>
          <p:cNvSpPr txBox="1"/>
          <p:nvPr/>
        </p:nvSpPr>
        <p:spPr>
          <a:xfrm>
            <a:off x="244300" y="1156400"/>
            <a:ext cx="4898100" cy="3676200"/>
          </a:xfrm>
          <a:prstGeom prst="rect">
            <a:avLst/>
          </a:prstGeom>
          <a:noFill/>
          <a:ln>
            <a:noFill/>
          </a:ln>
        </p:spPr>
        <p:txBody>
          <a:bodyPr anchorCtr="0" anchor="t" bIns="34275" lIns="68575" spcFirstLastPara="1" rIns="68575" wrap="square" tIns="34275">
            <a:normAutofit fontScale="62500" lnSpcReduction="20000"/>
          </a:bodyPr>
          <a:lstStyle/>
          <a:p>
            <a:pPr indent="0" lvl="0" marL="0" rtl="0" algn="l">
              <a:lnSpc>
                <a:spcPct val="90000"/>
              </a:lnSpc>
              <a:spcBef>
                <a:spcPts val="1000"/>
              </a:spcBef>
              <a:spcAft>
                <a:spcPts val="0"/>
              </a:spcAft>
              <a:buNone/>
            </a:pPr>
            <a:r>
              <a:rPr lang="en" sz="2700">
                <a:solidFill>
                  <a:schemeClr val="lt1"/>
                </a:solidFill>
                <a:latin typeface="Josefin Sans"/>
                <a:ea typeface="Josefin Sans"/>
                <a:cs typeface="Josefin Sans"/>
                <a:sym typeface="Josefin Sans"/>
              </a:rPr>
              <a:t>To buy NZ goods (exports): </a:t>
            </a:r>
            <a:endParaRPr sz="2700">
              <a:solidFill>
                <a:schemeClr val="dk1"/>
              </a:solidFill>
              <a:latin typeface="Josefin Sans"/>
              <a:ea typeface="Josefin Sans"/>
              <a:cs typeface="Josefin Sans"/>
              <a:sym typeface="Josefin Sans"/>
            </a:endParaRPr>
          </a:p>
          <a:p>
            <a:pPr indent="-483711" lvl="0" marL="514350" rtl="0" algn="l">
              <a:lnSpc>
                <a:spcPct val="90000"/>
              </a:lnSpc>
              <a:spcBef>
                <a:spcPts val="1000"/>
              </a:spcBef>
              <a:spcAft>
                <a:spcPts val="0"/>
              </a:spcAft>
              <a:buClr>
                <a:schemeClr val="lt1"/>
              </a:buClr>
              <a:buSzPct val="100000"/>
              <a:buFont typeface="Josefin Sans"/>
              <a:buAutoNum type="arabicPeriod"/>
            </a:pPr>
            <a:r>
              <a:rPr lang="en" sz="2700">
                <a:solidFill>
                  <a:schemeClr val="lt1"/>
                </a:solidFill>
                <a:latin typeface="Josefin Sans"/>
                <a:ea typeface="Josefin Sans"/>
                <a:cs typeface="Josefin Sans"/>
                <a:sym typeface="Josefin Sans"/>
              </a:rPr>
              <a:t>Foreigners must first change their foreign currency into $NZ.</a:t>
            </a:r>
            <a:endParaRPr sz="2700">
              <a:solidFill>
                <a:schemeClr val="dk1"/>
              </a:solidFill>
              <a:latin typeface="Josefin Sans"/>
              <a:ea typeface="Josefin Sans"/>
              <a:cs typeface="Josefin Sans"/>
              <a:sym typeface="Josefin Sans"/>
            </a:endParaRPr>
          </a:p>
          <a:p>
            <a:pPr indent="-483711" lvl="0" marL="514350" rtl="0" algn="l">
              <a:lnSpc>
                <a:spcPct val="90000"/>
              </a:lnSpc>
              <a:spcBef>
                <a:spcPts val="1000"/>
              </a:spcBef>
              <a:spcAft>
                <a:spcPts val="0"/>
              </a:spcAft>
              <a:buClr>
                <a:schemeClr val="lt1"/>
              </a:buClr>
              <a:buSzPct val="100000"/>
              <a:buFont typeface="Josefin Sans"/>
              <a:buAutoNum type="arabicPeriod"/>
            </a:pPr>
            <a:r>
              <a:rPr lang="en" sz="2700">
                <a:solidFill>
                  <a:schemeClr val="lt1"/>
                </a:solidFill>
                <a:latin typeface="Josefin Sans"/>
                <a:ea typeface="Josefin Sans"/>
                <a:cs typeface="Josefin Sans"/>
                <a:sym typeface="Josefin Sans"/>
              </a:rPr>
              <a:t>An increase in the demand for NZ oil will increase the demand for $NZ</a:t>
            </a:r>
            <a:endParaRPr sz="2700">
              <a:solidFill>
                <a:schemeClr val="lt1"/>
              </a:solidFill>
              <a:latin typeface="Josefin Sans"/>
              <a:ea typeface="Josefin Sans"/>
              <a:cs typeface="Josefin Sans"/>
              <a:sym typeface="Josefin Sans"/>
            </a:endParaRPr>
          </a:p>
          <a:p>
            <a:pPr indent="-483711" lvl="0" marL="514350" rtl="0" algn="l">
              <a:lnSpc>
                <a:spcPct val="90000"/>
              </a:lnSpc>
              <a:spcBef>
                <a:spcPts val="1000"/>
              </a:spcBef>
              <a:spcAft>
                <a:spcPts val="0"/>
              </a:spcAft>
              <a:buClr>
                <a:schemeClr val="lt1"/>
              </a:buClr>
              <a:buSzPct val="100000"/>
              <a:buFont typeface="Josefin Sans"/>
              <a:buAutoNum type="arabicPeriod"/>
            </a:pPr>
            <a:r>
              <a:rPr lang="en" sz="2700">
                <a:solidFill>
                  <a:schemeClr val="lt1"/>
                </a:solidFill>
                <a:latin typeface="Josefin Sans"/>
                <a:ea typeface="Josefin Sans"/>
                <a:cs typeface="Josefin Sans"/>
                <a:sym typeface="Josefin Sans"/>
              </a:rPr>
              <a:t>On NZ money market market diagram, demand will shift out from D1 to D2</a:t>
            </a:r>
            <a:endParaRPr sz="2700">
              <a:solidFill>
                <a:schemeClr val="dk1"/>
              </a:solidFill>
              <a:latin typeface="Josefin Sans"/>
              <a:ea typeface="Josefin Sans"/>
              <a:cs typeface="Josefin Sans"/>
              <a:sym typeface="Josefin Sans"/>
            </a:endParaRPr>
          </a:p>
          <a:p>
            <a:pPr indent="-483711" lvl="0" marL="514350" rtl="0" algn="l">
              <a:lnSpc>
                <a:spcPct val="90000"/>
              </a:lnSpc>
              <a:spcBef>
                <a:spcPts val="1000"/>
              </a:spcBef>
              <a:spcAft>
                <a:spcPts val="0"/>
              </a:spcAft>
              <a:buClr>
                <a:schemeClr val="lt1"/>
              </a:buClr>
              <a:buSzPct val="100000"/>
              <a:buFont typeface="Josefin Sans"/>
              <a:buAutoNum type="arabicPeriod"/>
            </a:pPr>
            <a:r>
              <a:rPr lang="en" sz="2700">
                <a:solidFill>
                  <a:schemeClr val="lt1"/>
                </a:solidFill>
                <a:latin typeface="Josefin Sans"/>
                <a:ea typeface="Josefin Sans"/>
                <a:cs typeface="Josefin Sans"/>
                <a:sym typeface="Josefin Sans"/>
              </a:rPr>
              <a:t>The quantity of $NZ will increase and the exchange rate will increase (appreciate) </a:t>
            </a:r>
            <a:endParaRPr sz="2700">
              <a:solidFill>
                <a:schemeClr val="lt1"/>
              </a:solidFill>
              <a:latin typeface="Josefin Sans"/>
              <a:ea typeface="Josefin Sans"/>
              <a:cs typeface="Josefin Sans"/>
              <a:sym typeface="Josefin Sans"/>
            </a:endParaRPr>
          </a:p>
          <a:p>
            <a:pPr indent="0" lvl="0" marL="0" rtl="0" algn="l">
              <a:lnSpc>
                <a:spcPct val="90000"/>
              </a:lnSpc>
              <a:spcBef>
                <a:spcPts val="1000"/>
              </a:spcBef>
              <a:spcAft>
                <a:spcPts val="0"/>
              </a:spcAft>
              <a:buNone/>
            </a:pPr>
            <a:r>
              <a:rPr lang="en" sz="2800">
                <a:solidFill>
                  <a:schemeClr val="lt1"/>
                </a:solidFill>
                <a:latin typeface="Josefin Sans"/>
                <a:ea typeface="Josefin Sans"/>
                <a:cs typeface="Josefin Sans"/>
                <a:sym typeface="Josefin Sans"/>
              </a:rPr>
              <a:t>The increase in the exchange rate (value of $NZ rise) makes other exports such as tourism and milk more expensive to overseas customers. These industries are therefore less competitive compared to overseas goods so might suffer.</a:t>
            </a:r>
            <a:r>
              <a:rPr lang="en" sz="2800">
                <a:solidFill>
                  <a:schemeClr val="lt1"/>
                </a:solidFill>
                <a:latin typeface="Calibri"/>
                <a:ea typeface="Calibri"/>
                <a:cs typeface="Calibri"/>
                <a:sym typeface="Calibri"/>
              </a:rPr>
              <a:t> </a:t>
            </a:r>
            <a:endParaRPr sz="2100">
              <a:solidFill>
                <a:schemeClr val="lt1"/>
              </a:solidFill>
              <a:latin typeface="Josefin Sans"/>
              <a:ea typeface="Josefin Sans"/>
              <a:cs typeface="Josefin Sans"/>
              <a:sym typeface="Josefin Sans"/>
            </a:endParaRPr>
          </a:p>
          <a:p>
            <a:pPr indent="0" lvl="0" marL="0" rtl="0" algn="ctr">
              <a:lnSpc>
                <a:spcPct val="90000"/>
              </a:lnSpc>
              <a:spcBef>
                <a:spcPts val="1000"/>
              </a:spcBef>
              <a:spcAft>
                <a:spcPts val="0"/>
              </a:spcAft>
              <a:buNone/>
            </a:pPr>
            <a:r>
              <a:t/>
            </a:r>
            <a:endParaRPr sz="2100">
              <a:solidFill>
                <a:srgbClr val="CCFFCD"/>
              </a:solidFill>
              <a:latin typeface="Josefin Sans"/>
              <a:ea typeface="Josefin Sans"/>
              <a:cs typeface="Josefin Sans"/>
              <a:sym typeface="Josefin Sans"/>
            </a:endParaRPr>
          </a:p>
        </p:txBody>
      </p:sp>
      <p:sp>
        <p:nvSpPr>
          <p:cNvPr id="153" name="Google Shape;153;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EXCHANGE RATE QUESTION</a:t>
            </a:r>
            <a:endParaRPr b="1" sz="2000">
              <a:solidFill>
                <a:srgbClr val="FE0000"/>
              </a:solidFill>
              <a:latin typeface="Josefin Sans"/>
              <a:ea typeface="Josefin Sans"/>
              <a:cs typeface="Josefin Sans"/>
              <a:sym typeface="Josefin Sans"/>
            </a:endParaRPr>
          </a:p>
        </p:txBody>
      </p:sp>
      <p:pic>
        <p:nvPicPr>
          <p:cNvPr descr="Text&#10;&#10;Description automatically generated" id="154" name="Google Shape;154;p25"/>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55" name="Google Shape;155;p25"/>
          <p:cNvPicPr preferRelativeResize="0"/>
          <p:nvPr/>
        </p:nvPicPr>
        <p:blipFill rotWithShape="1">
          <a:blip r:embed="rId4">
            <a:alphaModFix/>
          </a:blip>
          <a:srcRect b="0" l="0" r="0" t="0"/>
          <a:stretch/>
        </p:blipFill>
        <p:spPr>
          <a:xfrm>
            <a:off x="5031747" y="1268050"/>
            <a:ext cx="4112250" cy="2982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26"/>
          <p:cNvSpPr txBox="1"/>
          <p:nvPr/>
        </p:nvSpPr>
        <p:spPr>
          <a:xfrm>
            <a:off x="244300" y="1156400"/>
            <a:ext cx="8610000" cy="3676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1000"/>
              </a:spcBef>
              <a:spcAft>
                <a:spcPts val="0"/>
              </a:spcAft>
              <a:buNone/>
            </a:pPr>
            <a:r>
              <a:t/>
            </a:r>
            <a:endParaRPr sz="2100">
              <a:solidFill>
                <a:schemeClr val="lt1"/>
              </a:solidFill>
              <a:latin typeface="Josefin Sans"/>
              <a:ea typeface="Josefin Sans"/>
              <a:cs typeface="Josefin Sans"/>
              <a:sym typeface="Josefin Sans"/>
            </a:endParaRPr>
          </a:p>
        </p:txBody>
      </p:sp>
      <p:sp>
        <p:nvSpPr>
          <p:cNvPr id="162" name="Google Shape;162;p2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FORWARD</a:t>
            </a:r>
            <a:r>
              <a:rPr b="1" lang="en" sz="2000">
                <a:solidFill>
                  <a:srgbClr val="FE0000"/>
                </a:solidFill>
                <a:latin typeface="Josefin Sans"/>
                <a:ea typeface="Josefin Sans"/>
                <a:cs typeface="Josefin Sans"/>
                <a:sym typeface="Josefin Sans"/>
              </a:rPr>
              <a:t> RATE QUESTION</a:t>
            </a:r>
            <a:endParaRPr b="1" sz="2000">
              <a:solidFill>
                <a:srgbClr val="FE0000"/>
              </a:solidFill>
              <a:latin typeface="Josefin Sans"/>
              <a:ea typeface="Josefin Sans"/>
              <a:cs typeface="Josefin Sans"/>
              <a:sym typeface="Josefin Sans"/>
            </a:endParaRPr>
          </a:p>
        </p:txBody>
      </p:sp>
      <p:pic>
        <p:nvPicPr>
          <p:cNvPr descr="Text&#10;&#10;Description automatically generated" id="163" name="Google Shape;163;p26"/>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64" name="Google Shape;164;p26" title="Screenshot 2025-10-16 at 7.18.57 PM.png"/>
          <p:cNvPicPr preferRelativeResize="0"/>
          <p:nvPr/>
        </p:nvPicPr>
        <p:blipFill>
          <a:blip r:embed="rId4">
            <a:alphaModFix/>
          </a:blip>
          <a:stretch>
            <a:fillRect/>
          </a:stretch>
        </p:blipFill>
        <p:spPr>
          <a:xfrm>
            <a:off x="244300" y="1268038"/>
            <a:ext cx="5623401" cy="2049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9" name="Shape 169"/>
        <p:cNvGrpSpPr/>
        <p:nvPr/>
      </p:nvGrpSpPr>
      <p:grpSpPr>
        <a:xfrm>
          <a:off x="0" y="0"/>
          <a:ext cx="0" cy="0"/>
          <a:chOff x="0" y="0"/>
          <a:chExt cx="0" cy="0"/>
        </a:xfrm>
      </p:grpSpPr>
      <p:sp>
        <p:nvSpPr>
          <p:cNvPr id="170" name="Google Shape;170;p27"/>
          <p:cNvSpPr txBox="1"/>
          <p:nvPr/>
        </p:nvSpPr>
        <p:spPr>
          <a:xfrm>
            <a:off x="244300" y="3149325"/>
            <a:ext cx="8610000" cy="1683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1000"/>
              </a:spcBef>
              <a:spcAft>
                <a:spcPts val="0"/>
              </a:spcAft>
              <a:buNone/>
            </a:pPr>
            <a:r>
              <a:rPr lang="en" sz="2100">
                <a:solidFill>
                  <a:srgbClr val="CCFFCD"/>
                </a:solidFill>
                <a:latin typeface="Josefin Sans"/>
                <a:ea typeface="Josefin Sans"/>
                <a:cs typeface="Josefin Sans"/>
                <a:sym typeface="Josefin Sans"/>
              </a:rPr>
              <a:t>F = S * [(1 + rd)/(1+rf)]</a:t>
            </a:r>
            <a:endParaRPr sz="2100">
              <a:solidFill>
                <a:srgbClr val="CCFFCD"/>
              </a:solidFill>
              <a:latin typeface="Josefin Sans"/>
              <a:ea typeface="Josefin Sans"/>
              <a:cs typeface="Josefin Sans"/>
              <a:sym typeface="Josefin Sans"/>
            </a:endParaRPr>
          </a:p>
          <a:p>
            <a:pPr indent="0" lvl="0" marL="0" rtl="0" algn="l">
              <a:lnSpc>
                <a:spcPct val="90000"/>
              </a:lnSpc>
              <a:spcBef>
                <a:spcPts val="1000"/>
              </a:spcBef>
              <a:spcAft>
                <a:spcPts val="0"/>
              </a:spcAft>
              <a:buNone/>
            </a:pPr>
            <a:r>
              <a:rPr lang="en" sz="2100">
                <a:solidFill>
                  <a:schemeClr val="lt1"/>
                </a:solidFill>
                <a:latin typeface="Josefin Sans"/>
                <a:ea typeface="Josefin Sans"/>
                <a:cs typeface="Josefin Sans"/>
                <a:sym typeface="Josefin Sans"/>
              </a:rPr>
              <a:t>F = (1+0.08)/(1+0.1)</a:t>
            </a:r>
            <a:endParaRPr sz="2100">
              <a:solidFill>
                <a:schemeClr val="lt1"/>
              </a:solidFill>
              <a:latin typeface="Josefin Sans"/>
              <a:ea typeface="Josefin Sans"/>
              <a:cs typeface="Josefin Sans"/>
              <a:sym typeface="Josefin Sans"/>
            </a:endParaRPr>
          </a:p>
          <a:p>
            <a:pPr indent="0" lvl="0" marL="0" rtl="0" algn="l">
              <a:lnSpc>
                <a:spcPct val="90000"/>
              </a:lnSpc>
              <a:spcBef>
                <a:spcPts val="1000"/>
              </a:spcBef>
              <a:spcAft>
                <a:spcPts val="0"/>
              </a:spcAft>
              <a:buNone/>
            </a:pPr>
            <a:r>
              <a:rPr lang="en" sz="2100">
                <a:solidFill>
                  <a:schemeClr val="lt1"/>
                </a:solidFill>
                <a:latin typeface="Josefin Sans"/>
                <a:ea typeface="Josefin Sans"/>
                <a:cs typeface="Josefin Sans"/>
                <a:sym typeface="Josefin Sans"/>
              </a:rPr>
              <a:t>= 0.98</a:t>
            </a:r>
            <a:endParaRPr sz="2100">
              <a:solidFill>
                <a:schemeClr val="lt1"/>
              </a:solidFill>
              <a:latin typeface="Josefin Sans"/>
              <a:ea typeface="Josefin Sans"/>
              <a:cs typeface="Josefin Sans"/>
              <a:sym typeface="Josefin Sans"/>
            </a:endParaRPr>
          </a:p>
          <a:p>
            <a:pPr indent="0" lvl="0" marL="0" rtl="0" algn="l">
              <a:lnSpc>
                <a:spcPct val="90000"/>
              </a:lnSpc>
              <a:spcBef>
                <a:spcPts val="1000"/>
              </a:spcBef>
              <a:spcAft>
                <a:spcPts val="0"/>
              </a:spcAft>
              <a:buNone/>
            </a:pPr>
            <a:r>
              <a:t/>
            </a:r>
            <a:endParaRPr sz="2100">
              <a:solidFill>
                <a:schemeClr val="lt1"/>
              </a:solidFill>
              <a:latin typeface="Josefin Sans"/>
              <a:ea typeface="Josefin Sans"/>
              <a:cs typeface="Josefin Sans"/>
              <a:sym typeface="Josefin Sans"/>
            </a:endParaRPr>
          </a:p>
        </p:txBody>
      </p:sp>
      <p:sp>
        <p:nvSpPr>
          <p:cNvPr id="171" name="Google Shape;171;p2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FORWARD RATE QUESTION</a:t>
            </a:r>
            <a:endParaRPr b="1" sz="2000">
              <a:solidFill>
                <a:srgbClr val="FE0000"/>
              </a:solidFill>
              <a:latin typeface="Josefin Sans"/>
              <a:ea typeface="Josefin Sans"/>
              <a:cs typeface="Josefin Sans"/>
              <a:sym typeface="Josefin Sans"/>
            </a:endParaRPr>
          </a:p>
        </p:txBody>
      </p:sp>
      <p:pic>
        <p:nvPicPr>
          <p:cNvPr descr="Text&#10;&#10;Description automatically generated" id="172" name="Google Shape;172;p27"/>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73" name="Google Shape;173;p27" title="Screenshot 2025-10-16 at 7.18.57 PM.png"/>
          <p:cNvPicPr preferRelativeResize="0"/>
          <p:nvPr/>
        </p:nvPicPr>
        <p:blipFill>
          <a:blip r:embed="rId4">
            <a:alphaModFix/>
          </a:blip>
          <a:stretch>
            <a:fillRect/>
          </a:stretch>
        </p:blipFill>
        <p:spPr>
          <a:xfrm>
            <a:off x="244300" y="1100212"/>
            <a:ext cx="5623401" cy="2049125"/>
          </a:xfrm>
          <a:prstGeom prst="rect">
            <a:avLst/>
          </a:prstGeom>
          <a:noFill/>
          <a:ln>
            <a:noFill/>
          </a:ln>
        </p:spPr>
      </p:pic>
      <p:sp>
        <p:nvSpPr>
          <p:cNvPr id="174" name="Google Shape;174;p27"/>
          <p:cNvSpPr/>
          <p:nvPr/>
        </p:nvSpPr>
        <p:spPr>
          <a:xfrm>
            <a:off x="493625" y="2645800"/>
            <a:ext cx="1925100" cy="276300"/>
          </a:xfrm>
          <a:prstGeom prst="ellipse">
            <a:avLst/>
          </a:prstGeom>
          <a:noFill/>
          <a:ln cap="flat" cmpd="sng" w="38100">
            <a:solidFill>
              <a:srgbClr val="F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8" name="Shape 178"/>
        <p:cNvGrpSpPr/>
        <p:nvPr/>
      </p:nvGrpSpPr>
      <p:grpSpPr>
        <a:xfrm>
          <a:off x="0" y="0"/>
          <a:ext cx="0" cy="0"/>
          <a:chOff x="0" y="0"/>
          <a:chExt cx="0" cy="0"/>
        </a:xfrm>
      </p:grpSpPr>
      <p:sp>
        <p:nvSpPr>
          <p:cNvPr id="179" name="Google Shape;179;p2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CCFFCD"/>
              </a:buClr>
              <a:buSzPts val="4500"/>
              <a:buFont typeface="Josefin Sans"/>
              <a:buNone/>
            </a:pPr>
            <a:r>
              <a:rPr b="1" lang="en">
                <a:solidFill>
                  <a:srgbClr val="CCFFCD"/>
                </a:solidFill>
                <a:latin typeface="Josefin Sans"/>
                <a:ea typeface="Josefin Sans"/>
                <a:cs typeface="Josefin Sans"/>
                <a:sym typeface="Josefin Sans"/>
              </a:rPr>
              <a:t>LABOUR MARKET</a:t>
            </a:r>
            <a:r>
              <a:rPr b="1" lang="en">
                <a:solidFill>
                  <a:srgbClr val="CCFFCD"/>
                </a:solidFill>
                <a:latin typeface="Josefin Sans"/>
                <a:ea typeface="Josefin Sans"/>
                <a:cs typeface="Josefin Sans"/>
                <a:sym typeface="Josefin Sans"/>
              </a:rPr>
              <a:t> – 10 Marks</a:t>
            </a:r>
            <a:endParaRPr b="1" sz="2700">
              <a:solidFill>
                <a:srgbClr val="CCFFCD"/>
              </a:solidFill>
              <a:latin typeface="Josefin Sans"/>
              <a:ea typeface="Josefin Sans"/>
              <a:cs typeface="Josefin Sans"/>
              <a:sym typeface="Josefin Sans"/>
            </a:endParaRPr>
          </a:p>
        </p:txBody>
      </p:sp>
      <p:pic>
        <p:nvPicPr>
          <p:cNvPr descr="Text&#10;&#10;Description automatically generated" id="180" name="Google Shape;180;p28"/>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5" name="Shape 185"/>
        <p:cNvGrpSpPr/>
        <p:nvPr/>
      </p:nvGrpSpPr>
      <p:grpSpPr>
        <a:xfrm>
          <a:off x="0" y="0"/>
          <a:ext cx="0" cy="0"/>
          <a:chOff x="0" y="0"/>
          <a:chExt cx="0" cy="0"/>
        </a:xfrm>
      </p:grpSpPr>
      <p:sp>
        <p:nvSpPr>
          <p:cNvPr id="186" name="Google Shape;186;p29"/>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p:txBody>
      </p:sp>
      <p:sp>
        <p:nvSpPr>
          <p:cNvPr id="187" name="Google Shape;187;p2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UNEMPLOYMENT</a:t>
            </a:r>
            <a:endParaRPr b="1" sz="2000">
              <a:solidFill>
                <a:srgbClr val="FE0000"/>
              </a:solidFill>
              <a:latin typeface="Josefin Sans"/>
              <a:ea typeface="Josefin Sans"/>
              <a:cs typeface="Josefin Sans"/>
              <a:sym typeface="Josefin Sans"/>
            </a:endParaRPr>
          </a:p>
        </p:txBody>
      </p:sp>
      <p:pic>
        <p:nvPicPr>
          <p:cNvPr descr="Text&#10;&#10;Description automatically generated" id="188" name="Google Shape;188;p29"/>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89" name="Google Shape;189;p29" title="Screenshot 2025-10-20 at 2.16.46 PM.png"/>
          <p:cNvPicPr preferRelativeResize="0"/>
          <p:nvPr/>
        </p:nvPicPr>
        <p:blipFill>
          <a:blip r:embed="rId4">
            <a:alphaModFix/>
          </a:blip>
          <a:stretch>
            <a:fillRect/>
          </a:stretch>
        </p:blipFill>
        <p:spPr>
          <a:xfrm>
            <a:off x="547650" y="1039325"/>
            <a:ext cx="7727575" cy="354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30"/>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361950" lvl="0" marL="457200" marR="0" rtl="0" algn="l">
              <a:lnSpc>
                <a:spcPct val="90000"/>
              </a:lnSpc>
              <a:spcBef>
                <a:spcPts val="80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Labour force growth rate</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If labour force is growing faster than the job growth rate, then the unemployment rate will actually rise</a:t>
            </a:r>
            <a:endParaRPr sz="2100">
              <a:solidFill>
                <a:schemeClr val="lt1"/>
              </a:solidFill>
              <a:latin typeface="Josefin Sans"/>
              <a:ea typeface="Josefin Sans"/>
              <a:cs typeface="Josefin Sans"/>
              <a:sym typeface="Josefin Sans"/>
            </a:endParaRPr>
          </a:p>
          <a:p>
            <a:pPr indent="0" lvl="0" marL="45720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80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Percentage of working age population that is in the labour force</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If participation rate is </a:t>
            </a:r>
            <a:r>
              <a:rPr lang="en" sz="2100">
                <a:solidFill>
                  <a:schemeClr val="lt1"/>
                </a:solidFill>
                <a:latin typeface="Josefin Sans"/>
                <a:ea typeface="Josefin Sans"/>
                <a:cs typeface="Josefin Sans"/>
                <a:sym typeface="Josefin Sans"/>
              </a:rPr>
              <a:t>rising,</a:t>
            </a:r>
            <a:r>
              <a:rPr lang="en" sz="2100">
                <a:solidFill>
                  <a:schemeClr val="lt1"/>
                </a:solidFill>
                <a:latin typeface="Josefin Sans"/>
                <a:ea typeface="Josefin Sans"/>
                <a:cs typeface="Josefin Sans"/>
                <a:sym typeface="Josefin Sans"/>
              </a:rPr>
              <a:t> then the labour force </a:t>
            </a:r>
            <a:r>
              <a:rPr lang="en" sz="2100">
                <a:solidFill>
                  <a:schemeClr val="lt1"/>
                </a:solidFill>
                <a:latin typeface="Josefin Sans"/>
                <a:ea typeface="Josefin Sans"/>
                <a:cs typeface="Josefin Sans"/>
                <a:sym typeface="Josefin Sans"/>
              </a:rPr>
              <a:t>will</a:t>
            </a:r>
            <a:r>
              <a:rPr lang="en" sz="2100">
                <a:solidFill>
                  <a:schemeClr val="lt1"/>
                </a:solidFill>
                <a:latin typeface="Josefin Sans"/>
                <a:ea typeface="Josefin Sans"/>
                <a:cs typeface="Josefin Sans"/>
                <a:sym typeface="Josefin Sans"/>
              </a:rPr>
              <a:t> grow faster than otherwise would</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Rising participation rate would cause higher unemployment for any job creation rate</a:t>
            </a:r>
            <a:endParaRPr sz="2100">
              <a:solidFill>
                <a:schemeClr val="lt1"/>
              </a:solidFill>
              <a:latin typeface="Josefin Sans"/>
              <a:ea typeface="Josefin Sans"/>
              <a:cs typeface="Josefin Sans"/>
              <a:sym typeface="Josefin Sans"/>
            </a:endParaRPr>
          </a:p>
        </p:txBody>
      </p:sp>
      <p:sp>
        <p:nvSpPr>
          <p:cNvPr id="196" name="Google Shape;196;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UNEMPLOYMENT</a:t>
            </a:r>
            <a:endParaRPr b="1" sz="2000">
              <a:solidFill>
                <a:srgbClr val="FE0000"/>
              </a:solidFill>
              <a:latin typeface="Josefin Sans"/>
              <a:ea typeface="Josefin Sans"/>
              <a:cs typeface="Josefin Sans"/>
              <a:sym typeface="Josefin Sans"/>
            </a:endParaRPr>
          </a:p>
        </p:txBody>
      </p:sp>
      <p:pic>
        <p:nvPicPr>
          <p:cNvPr descr="Text&#10;&#10;Description automatically generated" id="197" name="Google Shape;197;p30"/>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2" name="Shape 202"/>
        <p:cNvGrpSpPr/>
        <p:nvPr/>
      </p:nvGrpSpPr>
      <p:grpSpPr>
        <a:xfrm>
          <a:off x="0" y="0"/>
          <a:ext cx="0" cy="0"/>
          <a:chOff x="0" y="0"/>
          <a:chExt cx="0" cy="0"/>
        </a:xfrm>
      </p:grpSpPr>
      <p:sp>
        <p:nvSpPr>
          <p:cNvPr id="203" name="Google Shape;203;p31"/>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p:txBody>
      </p:sp>
      <p:sp>
        <p:nvSpPr>
          <p:cNvPr id="204" name="Google Shape;204;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LABOUR MARKET</a:t>
            </a:r>
            <a:endParaRPr b="1" sz="2000">
              <a:solidFill>
                <a:srgbClr val="FE0000"/>
              </a:solidFill>
              <a:latin typeface="Josefin Sans"/>
              <a:ea typeface="Josefin Sans"/>
              <a:cs typeface="Josefin Sans"/>
              <a:sym typeface="Josefin Sans"/>
            </a:endParaRPr>
          </a:p>
        </p:txBody>
      </p:sp>
      <p:pic>
        <p:nvPicPr>
          <p:cNvPr descr="Text&#10;&#10;Description automatically generated" id="205" name="Google Shape;205;p31"/>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06" name="Google Shape;206;p31" title="Screenshot 2025-10-20 at 2.24.43 PM.png"/>
          <p:cNvPicPr preferRelativeResize="0"/>
          <p:nvPr/>
        </p:nvPicPr>
        <p:blipFill>
          <a:blip r:embed="rId4">
            <a:alphaModFix/>
          </a:blip>
          <a:stretch>
            <a:fillRect/>
          </a:stretch>
        </p:blipFill>
        <p:spPr>
          <a:xfrm>
            <a:off x="529925" y="1156399"/>
            <a:ext cx="7322449" cy="31276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1" name="Shape 211"/>
        <p:cNvGrpSpPr/>
        <p:nvPr/>
      </p:nvGrpSpPr>
      <p:grpSpPr>
        <a:xfrm>
          <a:off x="0" y="0"/>
          <a:ext cx="0" cy="0"/>
          <a:chOff x="0" y="0"/>
          <a:chExt cx="0" cy="0"/>
        </a:xfrm>
      </p:grpSpPr>
      <p:sp>
        <p:nvSpPr>
          <p:cNvPr id="212" name="Google Shape;212;p32"/>
          <p:cNvSpPr txBox="1"/>
          <p:nvPr/>
        </p:nvSpPr>
        <p:spPr>
          <a:xfrm>
            <a:off x="244300" y="1156400"/>
            <a:ext cx="3931800" cy="3676200"/>
          </a:xfrm>
          <a:prstGeom prst="rect">
            <a:avLst/>
          </a:prstGeom>
          <a:noFill/>
          <a:ln>
            <a:noFill/>
          </a:ln>
        </p:spPr>
        <p:txBody>
          <a:bodyPr anchorCtr="0" anchor="t" bIns="34275" lIns="68575" spcFirstLastPara="1" rIns="68575" wrap="square" tIns="34275">
            <a:normAutofit lnSpcReduction="10000"/>
          </a:bodyPr>
          <a:lstStyle/>
          <a:p>
            <a:pPr indent="0" lvl="0" marL="0" marR="0" rtl="0" algn="l">
              <a:lnSpc>
                <a:spcPct val="90000"/>
              </a:lnSpc>
              <a:spcBef>
                <a:spcPts val="800"/>
              </a:spcBef>
              <a:spcAft>
                <a:spcPts val="0"/>
              </a:spcAft>
              <a:buNone/>
            </a:pPr>
            <a:r>
              <a:rPr lang="en" sz="1800">
                <a:solidFill>
                  <a:schemeClr val="lt1"/>
                </a:solidFill>
                <a:latin typeface="Josefin Sans"/>
                <a:ea typeface="Josefin Sans"/>
                <a:cs typeface="Josefin Sans"/>
                <a:sym typeface="Josefin Sans"/>
              </a:rPr>
              <a:t>i) </a:t>
            </a:r>
            <a:endParaRPr sz="1800">
              <a:solidFill>
                <a:schemeClr val="lt1"/>
              </a:solidFill>
              <a:latin typeface="Josefin Sans"/>
              <a:ea typeface="Josefin Sans"/>
              <a:cs typeface="Josefin Sans"/>
              <a:sym typeface="Josefin Sans"/>
            </a:endParaRPr>
          </a:p>
          <a:p>
            <a:pPr indent="-342900" lvl="0" marL="457200" marR="0" rtl="0" algn="l">
              <a:lnSpc>
                <a:spcPct val="90000"/>
              </a:lnSpc>
              <a:spcBef>
                <a:spcPts val="80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Minimum wage above equilibrium is binding</a:t>
            </a:r>
            <a:endParaRPr sz="1800">
              <a:solidFill>
                <a:schemeClr val="lt1"/>
              </a:solidFill>
              <a:latin typeface="Josefin Sans"/>
              <a:ea typeface="Josefin Sans"/>
              <a:cs typeface="Josefin Sans"/>
              <a:sym typeface="Josefin Sans"/>
            </a:endParaRPr>
          </a:p>
          <a:p>
            <a:pPr indent="-342900" lvl="0" marL="457200" marR="0" rtl="0" algn="l">
              <a:lnSpc>
                <a:spcPct val="90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Below is not binding</a:t>
            </a:r>
            <a:endParaRPr sz="1800">
              <a:solidFill>
                <a:schemeClr val="lt1"/>
              </a:solidFill>
              <a:latin typeface="Josefin Sans"/>
              <a:ea typeface="Josefin Sans"/>
              <a:cs typeface="Josefin Sans"/>
              <a:sym typeface="Josefin Sans"/>
            </a:endParaRPr>
          </a:p>
          <a:p>
            <a:pPr indent="-342900" lvl="0" marL="457200" marR="0" rtl="0" algn="l">
              <a:lnSpc>
                <a:spcPct val="90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Below equilibrium has no impact on unemployment, demand is greater than supply of labour so the wage can rise to equilibrium</a:t>
            </a:r>
            <a:endParaRPr sz="1800">
              <a:solidFill>
                <a:schemeClr val="lt1"/>
              </a:solidFill>
              <a:latin typeface="Josefin Sans"/>
              <a:ea typeface="Josefin Sans"/>
              <a:cs typeface="Josefin Sans"/>
              <a:sym typeface="Josefin Sans"/>
            </a:endParaRPr>
          </a:p>
          <a:p>
            <a:pPr indent="-342900" lvl="0" marL="457200" marR="0" rtl="0" algn="l">
              <a:lnSpc>
                <a:spcPct val="90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Above equilibrium, supply is greater than demand and there is unemployment as the wage can’t fall</a:t>
            </a:r>
            <a:endParaRPr sz="18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p:txBody>
      </p:sp>
      <p:sp>
        <p:nvSpPr>
          <p:cNvPr id="213" name="Google Shape;213;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LABOUR MARKET</a:t>
            </a:r>
            <a:endParaRPr b="1" sz="2000">
              <a:solidFill>
                <a:srgbClr val="FE0000"/>
              </a:solidFill>
              <a:latin typeface="Josefin Sans"/>
              <a:ea typeface="Josefin Sans"/>
              <a:cs typeface="Josefin Sans"/>
              <a:sym typeface="Josefin Sans"/>
            </a:endParaRPr>
          </a:p>
        </p:txBody>
      </p:sp>
      <p:pic>
        <p:nvPicPr>
          <p:cNvPr descr="Text&#10;&#10;Description automatically generated" id="214" name="Google Shape;214;p32"/>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15" name="Google Shape;215;p32"/>
          <p:cNvPicPr preferRelativeResize="0"/>
          <p:nvPr/>
        </p:nvPicPr>
        <p:blipFill>
          <a:blip r:embed="rId4">
            <a:alphaModFix/>
          </a:blip>
          <a:stretch>
            <a:fillRect/>
          </a:stretch>
        </p:blipFill>
        <p:spPr>
          <a:xfrm>
            <a:off x="4391275" y="1268050"/>
            <a:ext cx="4034501" cy="30258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0" name="Shape 220"/>
        <p:cNvGrpSpPr/>
        <p:nvPr/>
      </p:nvGrpSpPr>
      <p:grpSpPr>
        <a:xfrm>
          <a:off x="0" y="0"/>
          <a:ext cx="0" cy="0"/>
          <a:chOff x="0" y="0"/>
          <a:chExt cx="0" cy="0"/>
        </a:xfrm>
      </p:grpSpPr>
      <p:sp>
        <p:nvSpPr>
          <p:cNvPr id="221" name="Google Shape;221;p33"/>
          <p:cNvSpPr txBox="1"/>
          <p:nvPr/>
        </p:nvSpPr>
        <p:spPr>
          <a:xfrm>
            <a:off x="244300" y="1156400"/>
            <a:ext cx="84435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ii)</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80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Lawyer, judge, dentist, doctor, etc. </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Wage rates are above minimum wage in those industries</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iii)</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80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Seen - those who keep there jobs after minimum wage are better off</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Unseen - those who are no longer able to get jobs</a:t>
            </a:r>
            <a:endParaRPr sz="2100">
              <a:solidFill>
                <a:schemeClr val="lt1"/>
              </a:solidFill>
              <a:latin typeface="Josefin Sans"/>
              <a:ea typeface="Josefin Sans"/>
              <a:cs typeface="Josefin Sans"/>
              <a:sym typeface="Josefin Sans"/>
            </a:endParaRPr>
          </a:p>
        </p:txBody>
      </p:sp>
      <p:sp>
        <p:nvSpPr>
          <p:cNvPr id="222" name="Google Shape;222;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LABOUR MARKET</a:t>
            </a:r>
            <a:endParaRPr b="1" sz="2000">
              <a:solidFill>
                <a:srgbClr val="FE0000"/>
              </a:solidFill>
              <a:latin typeface="Josefin Sans"/>
              <a:ea typeface="Josefin Sans"/>
              <a:cs typeface="Josefin Sans"/>
              <a:sym typeface="Josefin Sans"/>
            </a:endParaRPr>
          </a:p>
        </p:txBody>
      </p:sp>
      <p:pic>
        <p:nvPicPr>
          <p:cNvPr descr="Text&#10;&#10;Description automatically generated" id="223" name="Google Shape;223;p33"/>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 name="Shape 73"/>
        <p:cNvGrpSpPr/>
        <p:nvPr/>
      </p:nvGrpSpPr>
      <p:grpSpPr>
        <a:xfrm>
          <a:off x="0" y="0"/>
          <a:ext cx="0" cy="0"/>
          <a:chOff x="0" y="0"/>
          <a:chExt cx="0" cy="0"/>
        </a:xfrm>
      </p:grpSpPr>
      <p:sp>
        <p:nvSpPr>
          <p:cNvPr id="74" name="Google Shape;74;p16"/>
          <p:cNvSpPr txBox="1"/>
          <p:nvPr/>
        </p:nvSpPr>
        <p:spPr>
          <a:xfrm>
            <a:off x="628650" y="1193346"/>
            <a:ext cx="80256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2100"/>
              <a:buFont typeface="Arial"/>
              <a:buNone/>
            </a:pPr>
            <a:r>
              <a:rPr lang="en" sz="2100">
                <a:solidFill>
                  <a:schemeClr val="lt1"/>
                </a:solidFill>
                <a:latin typeface="Josefin Sans"/>
                <a:ea typeface="Josefin Sans"/>
                <a:cs typeface="Josefin Sans"/>
                <a:sym typeface="Josefin Sans"/>
              </a:rPr>
              <a:t>100 marks—30 multiple choice, 70 written answers</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rPr lang="en" sz="2100">
                <a:solidFill>
                  <a:schemeClr val="lt1"/>
                </a:solidFill>
                <a:latin typeface="Josefin Sans"/>
                <a:ea typeface="Josefin Sans"/>
                <a:cs typeface="Josefin Sans"/>
                <a:sym typeface="Josefin Sans"/>
              </a:rPr>
              <a:t>Allocate around 1 min 45 sec per mark</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rPr lang="en" sz="2100">
                <a:solidFill>
                  <a:schemeClr val="lt1"/>
                </a:solidFill>
                <a:latin typeface="Josefin Sans"/>
                <a:ea typeface="Josefin Sans"/>
                <a:cs typeface="Josefin Sans"/>
                <a:sym typeface="Josefin Sans"/>
              </a:rPr>
              <a:t> 	</a:t>
            </a:r>
            <a:endParaRPr sz="2100">
              <a:solidFill>
                <a:schemeClr val="lt1"/>
              </a:solidFill>
              <a:latin typeface="Josefin Sans"/>
              <a:ea typeface="Josefin Sans"/>
              <a:cs typeface="Josefin Sans"/>
              <a:sym typeface="Josefin Sans"/>
            </a:endParaRPr>
          </a:p>
        </p:txBody>
      </p:sp>
      <p:sp>
        <p:nvSpPr>
          <p:cNvPr id="75" name="Google Shape;75;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STRUCTURE</a:t>
            </a:r>
            <a:endParaRPr/>
          </a:p>
        </p:txBody>
      </p:sp>
      <p:pic>
        <p:nvPicPr>
          <p:cNvPr descr="Text&#10;&#10;Description automatically generated" id="76" name="Google Shape;76;p16"/>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7" name="Shape 227"/>
        <p:cNvGrpSpPr/>
        <p:nvPr/>
      </p:nvGrpSpPr>
      <p:grpSpPr>
        <a:xfrm>
          <a:off x="0" y="0"/>
          <a:ext cx="0" cy="0"/>
          <a:chOff x="0" y="0"/>
          <a:chExt cx="0" cy="0"/>
        </a:xfrm>
      </p:grpSpPr>
      <p:sp>
        <p:nvSpPr>
          <p:cNvPr id="228" name="Google Shape;228;p3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CCFFCD"/>
              </a:buClr>
              <a:buSzPts val="4500"/>
              <a:buFont typeface="Josefin Sans"/>
              <a:buNone/>
            </a:pPr>
            <a:r>
              <a:rPr b="1" lang="en">
                <a:solidFill>
                  <a:srgbClr val="CCFFCD"/>
                </a:solidFill>
                <a:latin typeface="Josefin Sans"/>
                <a:ea typeface="Josefin Sans"/>
                <a:cs typeface="Josefin Sans"/>
                <a:sym typeface="Josefin Sans"/>
              </a:rPr>
              <a:t>MONEY AND INFLATION</a:t>
            </a:r>
            <a:r>
              <a:rPr b="1" lang="en">
                <a:solidFill>
                  <a:srgbClr val="CCFFCD"/>
                </a:solidFill>
                <a:latin typeface="Josefin Sans"/>
                <a:ea typeface="Josefin Sans"/>
                <a:cs typeface="Josefin Sans"/>
                <a:sym typeface="Josefin Sans"/>
              </a:rPr>
              <a:t> – 15 Marks</a:t>
            </a:r>
            <a:endParaRPr b="1" sz="2700">
              <a:solidFill>
                <a:srgbClr val="CCFFCD"/>
              </a:solidFill>
              <a:latin typeface="Josefin Sans"/>
              <a:ea typeface="Josefin Sans"/>
              <a:cs typeface="Josefin Sans"/>
              <a:sym typeface="Josefin Sans"/>
            </a:endParaRPr>
          </a:p>
        </p:txBody>
      </p:sp>
      <p:pic>
        <p:nvPicPr>
          <p:cNvPr descr="Text&#10;&#10;Description automatically generated" id="229" name="Google Shape;229;p34"/>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4" name="Shape 234"/>
        <p:cNvGrpSpPr/>
        <p:nvPr/>
      </p:nvGrpSpPr>
      <p:grpSpPr>
        <a:xfrm>
          <a:off x="0" y="0"/>
          <a:ext cx="0" cy="0"/>
          <a:chOff x="0" y="0"/>
          <a:chExt cx="0" cy="0"/>
        </a:xfrm>
      </p:grpSpPr>
      <p:sp>
        <p:nvSpPr>
          <p:cNvPr id="235" name="Google Shape;235;p35"/>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2100"/>
              <a:buFont typeface="Arial"/>
              <a:buNone/>
            </a:pPr>
            <a:r>
              <a:rPr lang="en" sz="2100">
                <a:solidFill>
                  <a:schemeClr val="lt1"/>
                </a:solidFill>
                <a:highlight>
                  <a:schemeClr val="dk1"/>
                </a:highlight>
                <a:latin typeface="Josefin Sans"/>
                <a:ea typeface="Josefin Sans"/>
                <a:cs typeface="Josefin Sans"/>
                <a:sym typeface="Josefin Sans"/>
              </a:rPr>
              <a:t>From S2-2023</a:t>
            </a:r>
            <a:endParaRPr sz="21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2100">
              <a:solidFill>
                <a:schemeClr val="lt1"/>
              </a:solidFill>
              <a:highlight>
                <a:schemeClr val="dk1"/>
              </a:highlight>
              <a:latin typeface="Josefin Sans"/>
              <a:ea typeface="Josefin Sans"/>
              <a:cs typeface="Josefin Sans"/>
              <a:sym typeface="Josefin Sans"/>
            </a:endParaRPr>
          </a:p>
        </p:txBody>
      </p:sp>
      <p:sp>
        <p:nvSpPr>
          <p:cNvPr id="236" name="Google Shape;236;p35"/>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MONEY QUESTION</a:t>
            </a:r>
            <a:endParaRPr b="1" sz="2400">
              <a:solidFill>
                <a:srgbClr val="FE0000"/>
              </a:solidFill>
              <a:latin typeface="Josefin Sans"/>
              <a:ea typeface="Josefin Sans"/>
              <a:cs typeface="Josefin Sans"/>
              <a:sym typeface="Josefin Sans"/>
            </a:endParaRPr>
          </a:p>
        </p:txBody>
      </p:sp>
      <p:pic>
        <p:nvPicPr>
          <p:cNvPr descr="Text&#10;&#10;Description automatically generated" id="237" name="Google Shape;237;p35"/>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38" name="Google Shape;238;p35" title="Screenshot 2025-10-13 at 3.57.13 PM.png"/>
          <p:cNvPicPr preferRelativeResize="0"/>
          <p:nvPr/>
        </p:nvPicPr>
        <p:blipFill>
          <a:blip r:embed="rId4">
            <a:alphaModFix/>
          </a:blip>
          <a:stretch>
            <a:fillRect/>
          </a:stretch>
        </p:blipFill>
        <p:spPr>
          <a:xfrm>
            <a:off x="285200" y="1683200"/>
            <a:ext cx="8239550" cy="11202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3" name="Shape 243"/>
        <p:cNvGrpSpPr/>
        <p:nvPr/>
      </p:nvGrpSpPr>
      <p:grpSpPr>
        <a:xfrm>
          <a:off x="0" y="0"/>
          <a:ext cx="0" cy="0"/>
          <a:chOff x="0" y="0"/>
          <a:chExt cx="0" cy="0"/>
        </a:xfrm>
      </p:grpSpPr>
      <p:sp>
        <p:nvSpPr>
          <p:cNvPr id="244" name="Google Shape;244;p36"/>
          <p:cNvSpPr txBox="1"/>
          <p:nvPr/>
        </p:nvSpPr>
        <p:spPr>
          <a:xfrm>
            <a:off x="244300" y="1156396"/>
            <a:ext cx="8025600" cy="36762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800"/>
              </a:spcBef>
              <a:spcAft>
                <a:spcPts val="0"/>
              </a:spcAft>
              <a:buClr>
                <a:schemeClr val="lt1"/>
              </a:buClr>
              <a:buSzPts val="2100"/>
              <a:buFont typeface="Arial"/>
              <a:buNone/>
            </a:pPr>
            <a:r>
              <a:rPr lang="en" sz="1800">
                <a:solidFill>
                  <a:schemeClr val="lt1"/>
                </a:solidFill>
                <a:highlight>
                  <a:schemeClr val="dk1"/>
                </a:highlight>
                <a:latin typeface="Josefin Sans"/>
                <a:ea typeface="Josefin Sans"/>
                <a:cs typeface="Josefin Sans"/>
                <a:sym typeface="Josefin Sans"/>
              </a:rPr>
              <a:t> </a:t>
            </a:r>
            <a:endParaRPr sz="18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rPr lang="en" sz="1800">
                <a:solidFill>
                  <a:schemeClr val="lt1"/>
                </a:solidFill>
                <a:highlight>
                  <a:schemeClr val="dk1"/>
                </a:highlight>
                <a:latin typeface="Josefin Sans"/>
                <a:ea typeface="Josefin Sans"/>
                <a:cs typeface="Josefin Sans"/>
                <a:sym typeface="Josefin Sans"/>
              </a:rPr>
              <a:t>Mid point = 2%</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Clr>
                <a:schemeClr val="lt1"/>
              </a:buClr>
              <a:buSzPts val="2100"/>
              <a:buFont typeface="Arial"/>
              <a:buNone/>
            </a:pPr>
            <a:r>
              <a:rPr lang="en" sz="1800">
                <a:solidFill>
                  <a:srgbClr val="CCFFCD"/>
                </a:solidFill>
                <a:highlight>
                  <a:schemeClr val="dk1"/>
                </a:highlight>
                <a:latin typeface="Josefin Sans"/>
                <a:ea typeface="Josefin Sans"/>
                <a:cs typeface="Josefin Sans"/>
                <a:sym typeface="Josefin Sans"/>
              </a:rPr>
              <a:t>%ΔM = %ΔP + %ΔY - %ΔV</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Clr>
                <a:schemeClr val="lt1"/>
              </a:buClr>
              <a:buSzPts val="2100"/>
              <a:buFont typeface="Arial"/>
              <a:buNone/>
            </a:pPr>
            <a:r>
              <a:rPr lang="en" sz="1800">
                <a:solidFill>
                  <a:schemeClr val="lt1"/>
                </a:solidFill>
                <a:highlight>
                  <a:schemeClr val="dk1"/>
                </a:highlight>
                <a:latin typeface="Josefin Sans"/>
                <a:ea typeface="Josefin Sans"/>
                <a:cs typeface="Josefin Sans"/>
                <a:sym typeface="Josefin Sans"/>
              </a:rPr>
              <a:t>%ΔM = 2 + 4 - 1</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Clr>
                <a:schemeClr val="lt1"/>
              </a:buClr>
              <a:buSzPts val="2100"/>
              <a:buFont typeface="Arial"/>
              <a:buNone/>
            </a:pPr>
            <a:r>
              <a:rPr lang="en" sz="1800">
                <a:solidFill>
                  <a:schemeClr val="lt1"/>
                </a:solidFill>
                <a:highlight>
                  <a:schemeClr val="dk1"/>
                </a:highlight>
                <a:latin typeface="Josefin Sans"/>
                <a:ea typeface="Josefin Sans"/>
                <a:cs typeface="Josefin Sans"/>
                <a:sym typeface="Josefin Sans"/>
              </a:rPr>
              <a:t>%ΔM = 5</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None/>
            </a:pPr>
            <a:r>
              <a:t/>
            </a:r>
            <a:endParaRPr sz="18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1800">
              <a:solidFill>
                <a:schemeClr val="lt1"/>
              </a:solidFill>
              <a:highlight>
                <a:schemeClr val="dk1"/>
              </a:highlight>
              <a:latin typeface="Josefin Sans"/>
              <a:ea typeface="Josefin Sans"/>
              <a:cs typeface="Josefin Sans"/>
              <a:sym typeface="Josefin Sans"/>
            </a:endParaRPr>
          </a:p>
        </p:txBody>
      </p:sp>
      <p:sp>
        <p:nvSpPr>
          <p:cNvPr id="245" name="Google Shape;245;p36"/>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MONEY QUESTION</a:t>
            </a:r>
            <a:endParaRPr b="1" sz="2400">
              <a:solidFill>
                <a:srgbClr val="FE0000"/>
              </a:solidFill>
              <a:latin typeface="Josefin Sans"/>
              <a:ea typeface="Josefin Sans"/>
              <a:cs typeface="Josefin Sans"/>
              <a:sym typeface="Josefin Sans"/>
            </a:endParaRPr>
          </a:p>
        </p:txBody>
      </p:sp>
      <p:pic>
        <p:nvPicPr>
          <p:cNvPr descr="Text&#10;&#10;Description automatically generated" id="246" name="Google Shape;246;p36"/>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47" name="Google Shape;247;p36" title="Screenshot 2025-10-13 at 3.57.13 PM.png"/>
          <p:cNvPicPr preferRelativeResize="0"/>
          <p:nvPr/>
        </p:nvPicPr>
        <p:blipFill>
          <a:blip r:embed="rId4">
            <a:alphaModFix/>
          </a:blip>
          <a:stretch>
            <a:fillRect/>
          </a:stretch>
        </p:blipFill>
        <p:spPr>
          <a:xfrm>
            <a:off x="285200" y="1214675"/>
            <a:ext cx="8239550" cy="112028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2" name="Shape 252"/>
        <p:cNvGrpSpPr/>
        <p:nvPr/>
      </p:nvGrpSpPr>
      <p:grpSpPr>
        <a:xfrm>
          <a:off x="0" y="0"/>
          <a:ext cx="0" cy="0"/>
          <a:chOff x="0" y="0"/>
          <a:chExt cx="0" cy="0"/>
        </a:xfrm>
      </p:grpSpPr>
      <p:sp>
        <p:nvSpPr>
          <p:cNvPr id="253" name="Google Shape;253;p37"/>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marR="0" rtl="0" algn="ctr">
              <a:lnSpc>
                <a:spcPct val="90000"/>
              </a:lnSpc>
              <a:spcBef>
                <a:spcPts val="800"/>
              </a:spcBef>
              <a:spcAft>
                <a:spcPts val="0"/>
              </a:spcAft>
              <a:buClr>
                <a:schemeClr val="lt1"/>
              </a:buClr>
              <a:buSzPts val="2100"/>
              <a:buFont typeface="Arial"/>
              <a:buNone/>
            </a:pPr>
            <a:r>
              <a:t/>
            </a:r>
            <a:endParaRPr sz="2100">
              <a:solidFill>
                <a:srgbClr val="CCFFCD"/>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rPr lang="en" sz="2100">
                <a:solidFill>
                  <a:schemeClr val="lt1"/>
                </a:solidFill>
                <a:highlight>
                  <a:schemeClr val="dk1"/>
                </a:highlight>
                <a:latin typeface="Josefin Sans"/>
                <a:ea typeface="Josefin Sans"/>
                <a:cs typeface="Josefin Sans"/>
                <a:sym typeface="Josefin Sans"/>
              </a:rPr>
              <a:t>From S2-2023</a:t>
            </a:r>
            <a:endParaRPr sz="2100">
              <a:solidFill>
                <a:schemeClr val="lt1"/>
              </a:solidFill>
              <a:highlight>
                <a:schemeClr val="dk1"/>
              </a:highlight>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2100">
              <a:solidFill>
                <a:schemeClr val="lt1"/>
              </a:solidFill>
              <a:highlight>
                <a:schemeClr val="dk1"/>
              </a:highlight>
              <a:latin typeface="Josefin Sans"/>
              <a:ea typeface="Josefin Sans"/>
              <a:cs typeface="Josefin Sans"/>
              <a:sym typeface="Josefin Sans"/>
            </a:endParaRPr>
          </a:p>
        </p:txBody>
      </p:sp>
      <p:sp>
        <p:nvSpPr>
          <p:cNvPr id="254" name="Google Shape;254;p37"/>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MONEY QUESTION</a:t>
            </a:r>
            <a:endParaRPr b="1" sz="2400">
              <a:solidFill>
                <a:srgbClr val="FE0000"/>
              </a:solidFill>
              <a:latin typeface="Josefin Sans"/>
              <a:ea typeface="Josefin Sans"/>
              <a:cs typeface="Josefin Sans"/>
              <a:sym typeface="Josefin Sans"/>
            </a:endParaRPr>
          </a:p>
        </p:txBody>
      </p:sp>
      <p:pic>
        <p:nvPicPr>
          <p:cNvPr descr="Text&#10;&#10;Description automatically generated" id="255" name="Google Shape;255;p37"/>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56" name="Google Shape;256;p37" title="Screenshot 2025-10-13 at 3.58.18 PM.png"/>
          <p:cNvPicPr preferRelativeResize="0"/>
          <p:nvPr/>
        </p:nvPicPr>
        <p:blipFill>
          <a:blip r:embed="rId4">
            <a:alphaModFix/>
          </a:blip>
          <a:stretch>
            <a:fillRect/>
          </a:stretch>
        </p:blipFill>
        <p:spPr>
          <a:xfrm>
            <a:off x="244300" y="1994524"/>
            <a:ext cx="8239550" cy="7644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p38"/>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Clr>
                <a:schemeClr val="dk1"/>
              </a:buClr>
              <a:buSzPts val="1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Clr>
                <a:schemeClr val="dk1"/>
              </a:buClr>
              <a:buSzPts val="1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Clr>
                <a:schemeClr val="dk1"/>
              </a:buClr>
              <a:buSzPts val="1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0" lvl="0" marL="0" rtl="0" algn="l">
              <a:lnSpc>
                <a:spcPct val="90000"/>
              </a:lnSpc>
              <a:spcBef>
                <a:spcPts val="800"/>
              </a:spcBef>
              <a:spcAft>
                <a:spcPts val="0"/>
              </a:spcAft>
              <a:buClr>
                <a:schemeClr val="dk1"/>
              </a:buClr>
              <a:buSzPts val="1100"/>
              <a:buFont typeface="Arial"/>
              <a:buNone/>
            </a:pPr>
            <a:r>
              <a:t/>
            </a:r>
            <a:endParaRPr sz="1800">
              <a:solidFill>
                <a:schemeClr val="lt1"/>
              </a:solidFill>
              <a:highlight>
                <a:schemeClr val="dk1"/>
              </a:highlight>
              <a:latin typeface="Josefin Sans"/>
              <a:ea typeface="Josefin Sans"/>
              <a:cs typeface="Josefin Sans"/>
              <a:sym typeface="Josefin Sans"/>
            </a:endParaRPr>
          </a:p>
          <a:p>
            <a:pPr indent="-342900" lvl="0" marL="457200" rtl="0" algn="l">
              <a:lnSpc>
                <a:spcPct val="90000"/>
              </a:lnSpc>
              <a:spcBef>
                <a:spcPts val="800"/>
              </a:spcBef>
              <a:spcAft>
                <a:spcPts val="0"/>
              </a:spcAft>
              <a:buClr>
                <a:schemeClr val="lt1"/>
              </a:buClr>
              <a:buSzPts val="1800"/>
              <a:buFont typeface="Josefin Sans"/>
              <a:buChar char="●"/>
            </a:pPr>
            <a:r>
              <a:rPr lang="en" sz="1800">
                <a:solidFill>
                  <a:schemeClr val="lt1"/>
                </a:solidFill>
                <a:highlight>
                  <a:schemeClr val="dk1"/>
                </a:highlight>
                <a:latin typeface="Josefin Sans"/>
                <a:ea typeface="Josefin Sans"/>
                <a:cs typeface="Josefin Sans"/>
                <a:sym typeface="Josefin Sans"/>
              </a:rPr>
              <a:t>Changes in money supply have no impact on real variables</a:t>
            </a:r>
            <a:endParaRPr sz="1800">
              <a:solidFill>
                <a:schemeClr val="lt1"/>
              </a:solidFill>
              <a:highlight>
                <a:schemeClr val="dk1"/>
              </a:highlight>
              <a:latin typeface="Josefin Sans"/>
              <a:ea typeface="Josefin Sans"/>
              <a:cs typeface="Josefin Sans"/>
              <a:sym typeface="Josefin Sans"/>
            </a:endParaRPr>
          </a:p>
          <a:p>
            <a:pPr indent="-342900" lvl="0" marL="457200" rtl="0" algn="l">
              <a:lnSpc>
                <a:spcPct val="90000"/>
              </a:lnSpc>
              <a:spcBef>
                <a:spcPts val="0"/>
              </a:spcBef>
              <a:spcAft>
                <a:spcPts val="0"/>
              </a:spcAft>
              <a:buClr>
                <a:schemeClr val="lt1"/>
              </a:buClr>
              <a:buSzPts val="1800"/>
              <a:buFont typeface="Josefin Sans"/>
              <a:buChar char="●"/>
            </a:pPr>
            <a:r>
              <a:rPr lang="en" sz="1800">
                <a:solidFill>
                  <a:schemeClr val="lt1"/>
                </a:solidFill>
                <a:highlight>
                  <a:schemeClr val="dk1"/>
                </a:highlight>
                <a:latin typeface="Josefin Sans"/>
                <a:ea typeface="Josefin Sans"/>
                <a:cs typeface="Josefin Sans"/>
                <a:sym typeface="Josefin Sans"/>
              </a:rPr>
              <a:t>If government prints money and causes inflation, nominal wages rise so real wages are more constant</a:t>
            </a:r>
            <a:endParaRPr sz="1800">
              <a:solidFill>
                <a:schemeClr val="lt1"/>
              </a:solidFill>
              <a:highlight>
                <a:schemeClr val="dk1"/>
              </a:highlight>
              <a:latin typeface="Josefin Sans"/>
              <a:ea typeface="Josefin Sans"/>
              <a:cs typeface="Josefin Sans"/>
              <a:sym typeface="Josefin Sans"/>
            </a:endParaRPr>
          </a:p>
          <a:p>
            <a:pPr indent="-342900" lvl="0" marL="457200" rtl="0" algn="l">
              <a:lnSpc>
                <a:spcPct val="90000"/>
              </a:lnSpc>
              <a:spcBef>
                <a:spcPts val="0"/>
              </a:spcBef>
              <a:spcAft>
                <a:spcPts val="0"/>
              </a:spcAft>
              <a:buClr>
                <a:schemeClr val="lt1"/>
              </a:buClr>
              <a:buSzPts val="1800"/>
              <a:buFont typeface="Josefin Sans"/>
              <a:buChar char="●"/>
            </a:pPr>
            <a:r>
              <a:rPr lang="en" sz="1800">
                <a:solidFill>
                  <a:schemeClr val="lt1"/>
                </a:solidFill>
                <a:highlight>
                  <a:schemeClr val="dk1"/>
                </a:highlight>
                <a:latin typeface="Josefin Sans"/>
                <a:ea typeface="Josefin Sans"/>
                <a:cs typeface="Josefin Sans"/>
                <a:sym typeface="Josefin Sans"/>
              </a:rPr>
              <a:t>When inflation rises, we expect nominal rates to rise but real rate remains approximately constant</a:t>
            </a:r>
            <a:endParaRPr sz="2100">
              <a:solidFill>
                <a:schemeClr val="lt1"/>
              </a:solidFill>
              <a:latin typeface="Josefin Sans"/>
              <a:ea typeface="Josefin Sans"/>
              <a:cs typeface="Josefin Sans"/>
              <a:sym typeface="Josefin Sans"/>
            </a:endParaRPr>
          </a:p>
        </p:txBody>
      </p:sp>
      <p:sp>
        <p:nvSpPr>
          <p:cNvPr id="263" name="Google Shape;263;p38"/>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INFLATION</a:t>
            </a:r>
            <a:endParaRPr b="1" sz="2400">
              <a:solidFill>
                <a:srgbClr val="FE0000"/>
              </a:solidFill>
              <a:latin typeface="Josefin Sans"/>
              <a:ea typeface="Josefin Sans"/>
              <a:cs typeface="Josefin Sans"/>
              <a:sym typeface="Josefin Sans"/>
            </a:endParaRPr>
          </a:p>
        </p:txBody>
      </p:sp>
      <p:pic>
        <p:nvPicPr>
          <p:cNvPr descr="Text&#10;&#10;Description automatically generated" id="264" name="Google Shape;264;p38"/>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65" name="Google Shape;265;p38" title="Screenshot 2025-10-13 at 3.58.18 PM.png"/>
          <p:cNvPicPr preferRelativeResize="0"/>
          <p:nvPr/>
        </p:nvPicPr>
        <p:blipFill>
          <a:blip r:embed="rId4">
            <a:alphaModFix/>
          </a:blip>
          <a:stretch>
            <a:fillRect/>
          </a:stretch>
        </p:blipFill>
        <p:spPr>
          <a:xfrm>
            <a:off x="244300" y="1268049"/>
            <a:ext cx="8239550" cy="76448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9" name="Shape 269"/>
        <p:cNvGrpSpPr/>
        <p:nvPr/>
      </p:nvGrpSpPr>
      <p:grpSpPr>
        <a:xfrm>
          <a:off x="0" y="0"/>
          <a:ext cx="0" cy="0"/>
          <a:chOff x="0" y="0"/>
          <a:chExt cx="0" cy="0"/>
        </a:xfrm>
      </p:grpSpPr>
      <p:sp>
        <p:nvSpPr>
          <p:cNvPr id="270" name="Google Shape;270;p39"/>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rgbClr val="CCFFCD"/>
              </a:buClr>
              <a:buSzPct val="90000"/>
              <a:buFont typeface="Josefin Sans"/>
              <a:buNone/>
            </a:pPr>
            <a:r>
              <a:rPr b="1" lang="en" sz="5000">
                <a:solidFill>
                  <a:srgbClr val="CCFFCD"/>
                </a:solidFill>
                <a:latin typeface="Josefin Sans"/>
                <a:ea typeface="Josefin Sans"/>
                <a:cs typeface="Josefin Sans"/>
                <a:sym typeface="Josefin Sans"/>
              </a:rPr>
              <a:t>AD/AS, MONETARY POLICY, INFLATION &amp; UNEMPLOYMENT TRADE-OFF</a:t>
            </a:r>
            <a:r>
              <a:rPr b="1" lang="en" sz="6000">
                <a:solidFill>
                  <a:srgbClr val="CCFFCD"/>
                </a:solidFill>
                <a:latin typeface="Josefin Sans"/>
                <a:ea typeface="Josefin Sans"/>
                <a:cs typeface="Josefin Sans"/>
                <a:sym typeface="Josefin Sans"/>
              </a:rPr>
              <a:t> </a:t>
            </a:r>
            <a:r>
              <a:rPr b="1" lang="en">
                <a:solidFill>
                  <a:srgbClr val="CCFFCD"/>
                </a:solidFill>
                <a:latin typeface="Josefin Sans"/>
                <a:ea typeface="Josefin Sans"/>
                <a:cs typeface="Josefin Sans"/>
                <a:sym typeface="Josefin Sans"/>
              </a:rPr>
              <a:t>– 25 Marks</a:t>
            </a:r>
            <a:endParaRPr b="1" sz="2700">
              <a:solidFill>
                <a:srgbClr val="CCFFCD"/>
              </a:solidFill>
              <a:latin typeface="Josefin Sans"/>
              <a:ea typeface="Josefin Sans"/>
              <a:cs typeface="Josefin Sans"/>
              <a:sym typeface="Josefin Sans"/>
            </a:endParaRPr>
          </a:p>
        </p:txBody>
      </p:sp>
      <p:pic>
        <p:nvPicPr>
          <p:cNvPr descr="Text&#10;&#10;Description automatically generated" id="271" name="Google Shape;271;p39"/>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6" name="Shape 276"/>
        <p:cNvGrpSpPr/>
        <p:nvPr/>
      </p:nvGrpSpPr>
      <p:grpSpPr>
        <a:xfrm>
          <a:off x="0" y="0"/>
          <a:ext cx="0" cy="0"/>
          <a:chOff x="0" y="0"/>
          <a:chExt cx="0" cy="0"/>
        </a:xfrm>
      </p:grpSpPr>
      <p:sp>
        <p:nvSpPr>
          <p:cNvPr id="277" name="Google Shape;277;p40"/>
          <p:cNvSpPr txBox="1"/>
          <p:nvPr/>
        </p:nvSpPr>
        <p:spPr>
          <a:xfrm>
            <a:off x="244300" y="1156400"/>
            <a:ext cx="5090100" cy="3676200"/>
          </a:xfrm>
          <a:prstGeom prst="rect">
            <a:avLst/>
          </a:prstGeom>
          <a:noFill/>
          <a:ln>
            <a:noFill/>
          </a:ln>
        </p:spPr>
        <p:txBody>
          <a:bodyPr anchorCtr="0" anchor="t" bIns="34275" lIns="68575" spcFirstLastPara="1" rIns="68575" wrap="square" tIns="34275">
            <a:normAutofit fontScale="92500" lnSpcReduction="10000"/>
          </a:bodyPr>
          <a:lstStyle/>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RBNZ uses the OCR as a tool for monetary policy:</a:t>
            </a:r>
            <a:endParaRPr sz="2100">
              <a:solidFill>
                <a:schemeClr val="lt1"/>
              </a:solidFill>
              <a:latin typeface="Josefin Sans"/>
              <a:ea typeface="Josefin Sans"/>
              <a:cs typeface="Josefin Sans"/>
              <a:sym typeface="Josefin Sans"/>
            </a:endParaRPr>
          </a:p>
          <a:p>
            <a:pPr indent="-351948" lvl="0" marL="457200" marR="0" rtl="0" algn="l">
              <a:lnSpc>
                <a:spcPct val="90000"/>
              </a:lnSpc>
              <a:spcBef>
                <a:spcPts val="800"/>
              </a:spcBef>
              <a:spcAft>
                <a:spcPts val="0"/>
              </a:spcAft>
              <a:buClr>
                <a:schemeClr val="lt1"/>
              </a:buClr>
              <a:buSzPct val="100000"/>
              <a:buFont typeface="Josefin Sans"/>
              <a:buChar char="●"/>
            </a:pPr>
            <a:r>
              <a:rPr lang="en" sz="2100">
                <a:solidFill>
                  <a:schemeClr val="lt1"/>
                </a:solidFill>
                <a:latin typeface="Josefin Sans"/>
                <a:ea typeface="Josefin Sans"/>
                <a:cs typeface="Josefin Sans"/>
                <a:sym typeface="Josefin Sans"/>
              </a:rPr>
              <a:t>Tightening - increase OCR</a:t>
            </a:r>
            <a:endParaRPr sz="2100">
              <a:solidFill>
                <a:schemeClr val="lt1"/>
              </a:solidFill>
              <a:latin typeface="Josefin Sans"/>
              <a:ea typeface="Josefin Sans"/>
              <a:cs typeface="Josefin Sans"/>
              <a:sym typeface="Josefin Sans"/>
            </a:endParaRPr>
          </a:p>
          <a:p>
            <a:pPr indent="-351948" lvl="0" marL="457200" marR="0" rtl="0" algn="l">
              <a:lnSpc>
                <a:spcPct val="90000"/>
              </a:lnSpc>
              <a:spcBef>
                <a:spcPts val="0"/>
              </a:spcBef>
              <a:spcAft>
                <a:spcPts val="0"/>
              </a:spcAft>
              <a:buClr>
                <a:schemeClr val="lt1"/>
              </a:buClr>
              <a:buSzPct val="100000"/>
              <a:buFont typeface="Josefin Sans"/>
              <a:buChar char="●"/>
            </a:pPr>
            <a:r>
              <a:rPr lang="en" sz="2100">
                <a:solidFill>
                  <a:schemeClr val="lt1"/>
                </a:solidFill>
                <a:latin typeface="Josefin Sans"/>
                <a:ea typeface="Josefin Sans"/>
                <a:cs typeface="Josefin Sans"/>
                <a:sym typeface="Josefin Sans"/>
              </a:rPr>
              <a:t>Loosening - decrease OCR</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If RBNZ tightens monetary policy:</a:t>
            </a:r>
            <a:endParaRPr sz="2100">
              <a:solidFill>
                <a:schemeClr val="lt1"/>
              </a:solidFill>
              <a:latin typeface="Josefin Sans"/>
              <a:ea typeface="Josefin Sans"/>
              <a:cs typeface="Josefin Sans"/>
              <a:sym typeface="Josefin Sans"/>
            </a:endParaRPr>
          </a:p>
          <a:p>
            <a:pPr indent="-351948" lvl="0" marL="457200" marR="0" rtl="0" algn="l">
              <a:lnSpc>
                <a:spcPct val="90000"/>
              </a:lnSpc>
              <a:spcBef>
                <a:spcPts val="800"/>
              </a:spcBef>
              <a:spcAft>
                <a:spcPts val="0"/>
              </a:spcAft>
              <a:buClr>
                <a:schemeClr val="lt1"/>
              </a:buClr>
              <a:buSzPct val="100000"/>
              <a:buFont typeface="Josefin Sans"/>
              <a:buAutoNum type="arabicPeriod"/>
            </a:pPr>
            <a:r>
              <a:rPr lang="en" sz="2100">
                <a:solidFill>
                  <a:schemeClr val="lt1"/>
                </a:solidFill>
                <a:latin typeface="Josefin Sans"/>
                <a:ea typeface="Josefin Sans"/>
                <a:cs typeface="Josefin Sans"/>
                <a:sym typeface="Josefin Sans"/>
              </a:rPr>
              <a:t>OCR rises</a:t>
            </a:r>
            <a:endParaRPr sz="2100">
              <a:solidFill>
                <a:schemeClr val="lt1"/>
              </a:solidFill>
              <a:latin typeface="Josefin Sans"/>
              <a:ea typeface="Josefin Sans"/>
              <a:cs typeface="Josefin Sans"/>
              <a:sym typeface="Josefin Sans"/>
            </a:endParaRPr>
          </a:p>
          <a:p>
            <a:pPr indent="-351948" lvl="0" marL="457200" marR="0" rtl="0" algn="l">
              <a:lnSpc>
                <a:spcPct val="90000"/>
              </a:lnSpc>
              <a:spcBef>
                <a:spcPts val="0"/>
              </a:spcBef>
              <a:spcAft>
                <a:spcPts val="0"/>
              </a:spcAft>
              <a:buClr>
                <a:schemeClr val="lt1"/>
              </a:buClr>
              <a:buSzPct val="100000"/>
              <a:buFont typeface="Josefin Sans"/>
              <a:buAutoNum type="arabicPeriod"/>
            </a:pPr>
            <a:r>
              <a:rPr lang="en" sz="2100">
                <a:solidFill>
                  <a:schemeClr val="lt1"/>
                </a:solidFill>
                <a:latin typeface="Josefin Sans"/>
                <a:ea typeface="Josefin Sans"/>
                <a:cs typeface="Josefin Sans"/>
                <a:sym typeface="Josefin Sans"/>
              </a:rPr>
              <a:t>Banks reduce the amount they borrow via settlement account or increase what they hold in settlement account</a:t>
            </a:r>
            <a:endParaRPr sz="2100">
              <a:solidFill>
                <a:schemeClr val="lt1"/>
              </a:solidFill>
              <a:latin typeface="Josefin Sans"/>
              <a:ea typeface="Josefin Sans"/>
              <a:cs typeface="Josefin Sans"/>
              <a:sym typeface="Josefin Sans"/>
            </a:endParaRPr>
          </a:p>
          <a:p>
            <a:pPr indent="-351948" lvl="0" marL="457200" marR="0" rtl="0" algn="l">
              <a:lnSpc>
                <a:spcPct val="90000"/>
              </a:lnSpc>
              <a:spcBef>
                <a:spcPts val="0"/>
              </a:spcBef>
              <a:spcAft>
                <a:spcPts val="0"/>
              </a:spcAft>
              <a:buClr>
                <a:schemeClr val="lt1"/>
              </a:buClr>
              <a:buSzPct val="100000"/>
              <a:buFont typeface="Josefin Sans"/>
              <a:buAutoNum type="arabicPeriod"/>
            </a:pPr>
            <a:r>
              <a:rPr lang="en" sz="2100">
                <a:solidFill>
                  <a:schemeClr val="lt1"/>
                </a:solidFill>
                <a:latin typeface="Josefin Sans"/>
                <a:ea typeface="Josefin Sans"/>
                <a:cs typeface="Josefin Sans"/>
                <a:sym typeface="Josefin Sans"/>
              </a:rPr>
              <a:t>Reduce the money supply</a:t>
            </a:r>
            <a:endParaRPr sz="2100">
              <a:solidFill>
                <a:schemeClr val="lt1"/>
              </a:solidFill>
              <a:latin typeface="Josefin Sans"/>
              <a:ea typeface="Josefin Sans"/>
              <a:cs typeface="Josefin Sans"/>
              <a:sym typeface="Josefin Sans"/>
            </a:endParaRPr>
          </a:p>
          <a:p>
            <a:pPr indent="-351948" lvl="0" marL="457200" marR="0" rtl="0" algn="l">
              <a:lnSpc>
                <a:spcPct val="90000"/>
              </a:lnSpc>
              <a:spcBef>
                <a:spcPts val="0"/>
              </a:spcBef>
              <a:spcAft>
                <a:spcPts val="0"/>
              </a:spcAft>
              <a:buClr>
                <a:schemeClr val="lt1"/>
              </a:buClr>
              <a:buSzPct val="100000"/>
              <a:buFont typeface="Josefin Sans"/>
              <a:buAutoNum type="arabicPeriod"/>
            </a:pPr>
            <a:r>
              <a:rPr lang="en" sz="2100">
                <a:solidFill>
                  <a:schemeClr val="lt1"/>
                </a:solidFill>
                <a:latin typeface="Josefin Sans"/>
                <a:ea typeface="Josefin Sans"/>
                <a:cs typeface="Josefin Sans"/>
                <a:sym typeface="Josefin Sans"/>
              </a:rPr>
              <a:t>Interest rates in wider economy rise</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t/>
            </a:r>
            <a:endParaRPr sz="2100">
              <a:solidFill>
                <a:schemeClr val="lt1"/>
              </a:solidFill>
              <a:latin typeface="Josefin Sans"/>
              <a:ea typeface="Josefin Sans"/>
              <a:cs typeface="Josefin Sans"/>
              <a:sym typeface="Josefin Sans"/>
            </a:endParaRPr>
          </a:p>
        </p:txBody>
      </p:sp>
      <p:sp>
        <p:nvSpPr>
          <p:cNvPr id="278" name="Google Shape;278;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MONETARY POLICY</a:t>
            </a:r>
            <a:endParaRPr b="1" sz="2700">
              <a:solidFill>
                <a:srgbClr val="FE0000"/>
              </a:solidFill>
              <a:latin typeface="Josefin Sans"/>
              <a:ea typeface="Josefin Sans"/>
              <a:cs typeface="Josefin Sans"/>
              <a:sym typeface="Josefin Sans"/>
            </a:endParaRPr>
          </a:p>
        </p:txBody>
      </p:sp>
      <p:pic>
        <p:nvPicPr>
          <p:cNvPr descr="Text&#10;&#10;Description automatically generated" id="279" name="Google Shape;279;p40"/>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280" name="Google Shape;280;p40" title="Screenshot 2025-09-30 at 3.08.33 PM.png"/>
          <p:cNvPicPr preferRelativeResize="0"/>
          <p:nvPr/>
        </p:nvPicPr>
        <p:blipFill>
          <a:blip r:embed="rId4">
            <a:alphaModFix/>
          </a:blip>
          <a:stretch>
            <a:fillRect/>
          </a:stretch>
        </p:blipFill>
        <p:spPr>
          <a:xfrm>
            <a:off x="5334523" y="1268050"/>
            <a:ext cx="3580225" cy="27593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5" name="Shape 285"/>
        <p:cNvGrpSpPr/>
        <p:nvPr/>
      </p:nvGrpSpPr>
      <p:grpSpPr>
        <a:xfrm>
          <a:off x="0" y="0"/>
          <a:ext cx="0" cy="0"/>
          <a:chOff x="0" y="0"/>
          <a:chExt cx="0" cy="0"/>
        </a:xfrm>
      </p:grpSpPr>
      <p:sp>
        <p:nvSpPr>
          <p:cNvPr id="286" name="Google Shape;286;p41"/>
          <p:cNvSpPr txBox="1"/>
          <p:nvPr/>
        </p:nvSpPr>
        <p:spPr>
          <a:xfrm>
            <a:off x="244300" y="1156396"/>
            <a:ext cx="8025600" cy="3676200"/>
          </a:xfrm>
          <a:prstGeom prst="rect">
            <a:avLst/>
          </a:prstGeom>
          <a:noFill/>
          <a:ln>
            <a:noFill/>
          </a:ln>
        </p:spPr>
        <p:txBody>
          <a:bodyPr anchorCtr="0" anchor="t" bIns="34275" lIns="68575" spcFirstLastPara="1" rIns="68575" wrap="square" tIns="34275">
            <a:normAutofit fontScale="77500" lnSpcReduction="20000"/>
          </a:bodyPr>
          <a:lstStyle/>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The Monetary Policy Committee today agreed to reduce the Official Cash Rate by 25 basis points to 3.5 percent.</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Annual consumer price inflation remains near the mid-point of the Monetary Policy Committee’s 1 to 3 percent target band. Firms’ inflation expectations and core inflation are consistent with inflation remaining at target over the medium term.</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Economic activity in New Zealand has evolved largely as expected since the February Monetary Policy Statement. Higher-than-expected export prices and a lower exchange rate have supported primary sector incomes and overall economic growth. While monetary restraint has been removed at pace, household spending and residential investment have remained weak.</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The recently announced increases in global trade barriers weaken the outlook for global economic activity. On balance, these developments create downside risks to the outlook for economic activity and inflation in New Zealand.</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Having consumer price inflation close to the middle of its target band puts the Committee in the best position to respond to developments. As the extent and effect of tariff policies become clearer, the Committee has scope to lower the OCR further as appropriate. Future policy decisions will be determined by the outlook for inflationary pressure over the medium term.</a:t>
            </a:r>
            <a:endParaRPr sz="2100">
              <a:solidFill>
                <a:schemeClr val="lt1"/>
              </a:solidFill>
              <a:latin typeface="Josefin Sans"/>
              <a:ea typeface="Josefin Sans"/>
              <a:cs typeface="Josefin Sans"/>
              <a:sym typeface="Josefin Sans"/>
            </a:endParaRPr>
          </a:p>
        </p:txBody>
      </p:sp>
      <p:sp>
        <p:nvSpPr>
          <p:cNvPr id="287" name="Google Shape;287;p4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OCR MEDIA RELEASE APR 2025</a:t>
            </a:r>
            <a:endParaRPr b="1" sz="2700">
              <a:solidFill>
                <a:srgbClr val="FE0000"/>
              </a:solidFill>
              <a:latin typeface="Josefin Sans"/>
              <a:ea typeface="Josefin Sans"/>
              <a:cs typeface="Josefin Sans"/>
              <a:sym typeface="Josefin Sans"/>
            </a:endParaRPr>
          </a:p>
        </p:txBody>
      </p:sp>
      <p:pic>
        <p:nvPicPr>
          <p:cNvPr descr="Text&#10;&#10;Description automatically generated" id="288" name="Google Shape;288;p41"/>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3" name="Shape 293"/>
        <p:cNvGrpSpPr/>
        <p:nvPr/>
      </p:nvGrpSpPr>
      <p:grpSpPr>
        <a:xfrm>
          <a:off x="0" y="0"/>
          <a:ext cx="0" cy="0"/>
          <a:chOff x="0" y="0"/>
          <a:chExt cx="0" cy="0"/>
        </a:xfrm>
      </p:grpSpPr>
      <p:sp>
        <p:nvSpPr>
          <p:cNvPr id="294" name="Google Shape;294;p42"/>
          <p:cNvSpPr txBox="1"/>
          <p:nvPr/>
        </p:nvSpPr>
        <p:spPr>
          <a:xfrm>
            <a:off x="244300" y="1156396"/>
            <a:ext cx="8025600" cy="36762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fontScale="77500" lnSpcReduction="20000"/>
          </a:bodyPr>
          <a:lstStyle/>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The Monetary Policy Committee today agreed to reduce the Official Cash Rate by 25 basis points to 3.5 percent.</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Annual </a:t>
            </a:r>
            <a:r>
              <a:rPr lang="en" sz="2100">
                <a:solidFill>
                  <a:srgbClr val="FE0000"/>
                </a:solidFill>
                <a:latin typeface="Josefin Sans"/>
                <a:ea typeface="Josefin Sans"/>
                <a:cs typeface="Josefin Sans"/>
                <a:sym typeface="Josefin Sans"/>
              </a:rPr>
              <a:t>consumer price inflation remains near the mid-point</a:t>
            </a:r>
            <a:r>
              <a:rPr lang="en" sz="2100">
                <a:solidFill>
                  <a:schemeClr val="lt1"/>
                </a:solidFill>
                <a:latin typeface="Josefin Sans"/>
                <a:ea typeface="Josefin Sans"/>
                <a:cs typeface="Josefin Sans"/>
                <a:sym typeface="Josefin Sans"/>
              </a:rPr>
              <a:t> of the Monetary Policy Committee’s 1 to 3 percent target band. Firms’ </a:t>
            </a:r>
            <a:r>
              <a:rPr lang="en" sz="2100">
                <a:solidFill>
                  <a:srgbClr val="FE0000"/>
                </a:solidFill>
                <a:highlight>
                  <a:schemeClr val="dk1"/>
                </a:highlight>
                <a:latin typeface="Josefin Sans"/>
                <a:ea typeface="Josefin Sans"/>
                <a:cs typeface="Josefin Sans"/>
                <a:sym typeface="Josefin Sans"/>
              </a:rPr>
              <a:t>i</a:t>
            </a:r>
            <a:r>
              <a:rPr lang="en" sz="2100">
                <a:solidFill>
                  <a:srgbClr val="FE0000"/>
                </a:solidFill>
                <a:latin typeface="Josefin Sans"/>
                <a:ea typeface="Josefin Sans"/>
                <a:cs typeface="Josefin Sans"/>
                <a:sym typeface="Josefin Sans"/>
              </a:rPr>
              <a:t>nflation expectations and core inflation are consistent with inflation remaining at target over the medium term</a:t>
            </a:r>
            <a:r>
              <a:rPr lang="en" sz="2100">
                <a:solidFill>
                  <a:schemeClr val="lt1"/>
                </a:solidFill>
                <a:latin typeface="Josefin Sans"/>
                <a:ea typeface="Josefin Sans"/>
                <a:cs typeface="Josefin Sans"/>
                <a:sym typeface="Josefin Sans"/>
              </a:rPr>
              <a:t>.</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Economic activity in New Zealand has evolved largely as expected since the February Monetary Policy Statement. </a:t>
            </a:r>
            <a:r>
              <a:rPr lang="en" sz="2100">
                <a:solidFill>
                  <a:srgbClr val="FE0000"/>
                </a:solidFill>
                <a:highlight>
                  <a:schemeClr val="dk1"/>
                </a:highlight>
                <a:latin typeface="Josefin Sans"/>
                <a:ea typeface="Josefin Sans"/>
                <a:cs typeface="Josefin Sans"/>
                <a:sym typeface="Josefin Sans"/>
              </a:rPr>
              <a:t>Higher-than-expected export prices</a:t>
            </a:r>
            <a:r>
              <a:rPr lang="en" sz="2100">
                <a:solidFill>
                  <a:schemeClr val="lt1"/>
                </a:solidFill>
                <a:latin typeface="Josefin Sans"/>
                <a:ea typeface="Josefin Sans"/>
                <a:cs typeface="Josefin Sans"/>
                <a:sym typeface="Josefin Sans"/>
              </a:rPr>
              <a:t> and a </a:t>
            </a:r>
            <a:r>
              <a:rPr lang="en" sz="2100">
                <a:solidFill>
                  <a:srgbClr val="FE0000"/>
                </a:solidFill>
                <a:latin typeface="Josefin Sans"/>
                <a:ea typeface="Josefin Sans"/>
                <a:cs typeface="Josefin Sans"/>
                <a:sym typeface="Josefin Sans"/>
              </a:rPr>
              <a:t>lower exchange rate</a:t>
            </a:r>
            <a:r>
              <a:rPr lang="en" sz="2100">
                <a:solidFill>
                  <a:schemeClr val="lt1"/>
                </a:solidFill>
                <a:latin typeface="Josefin Sans"/>
                <a:ea typeface="Josefin Sans"/>
                <a:cs typeface="Josefin Sans"/>
                <a:sym typeface="Josefin Sans"/>
              </a:rPr>
              <a:t> have </a:t>
            </a:r>
            <a:r>
              <a:rPr lang="en" sz="2100">
                <a:solidFill>
                  <a:srgbClr val="FE0000"/>
                </a:solidFill>
                <a:latin typeface="Josefin Sans"/>
                <a:ea typeface="Josefin Sans"/>
                <a:cs typeface="Josefin Sans"/>
                <a:sym typeface="Josefin Sans"/>
              </a:rPr>
              <a:t>supported primary sector incomes and overall economic growth</a:t>
            </a:r>
            <a:r>
              <a:rPr lang="en" sz="2100">
                <a:solidFill>
                  <a:schemeClr val="lt1"/>
                </a:solidFill>
                <a:latin typeface="Josefin Sans"/>
                <a:ea typeface="Josefin Sans"/>
                <a:cs typeface="Josefin Sans"/>
                <a:sym typeface="Josefin Sans"/>
              </a:rPr>
              <a:t>. While monetary restraint has been removed at pace, </a:t>
            </a:r>
            <a:r>
              <a:rPr lang="en" sz="2100">
                <a:solidFill>
                  <a:srgbClr val="FE0000"/>
                </a:solidFill>
                <a:latin typeface="Josefin Sans"/>
                <a:ea typeface="Josefin Sans"/>
                <a:cs typeface="Josefin Sans"/>
                <a:sym typeface="Josefin Sans"/>
              </a:rPr>
              <a:t>household spending and residential investment have remained weak</a:t>
            </a:r>
            <a:r>
              <a:rPr lang="en" sz="2100">
                <a:solidFill>
                  <a:schemeClr val="lt1"/>
                </a:solidFill>
                <a:latin typeface="Josefin Sans"/>
                <a:ea typeface="Josefin Sans"/>
                <a:cs typeface="Josefin Sans"/>
                <a:sym typeface="Josefin Sans"/>
              </a:rPr>
              <a:t>.</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The recently announced increases in </a:t>
            </a:r>
            <a:r>
              <a:rPr lang="en" sz="2100">
                <a:solidFill>
                  <a:srgbClr val="FE0000"/>
                </a:solidFill>
                <a:highlight>
                  <a:schemeClr val="dk1"/>
                </a:highlight>
                <a:latin typeface="Josefin Sans"/>
                <a:ea typeface="Josefin Sans"/>
                <a:cs typeface="Josefin Sans"/>
                <a:sym typeface="Josefin Sans"/>
              </a:rPr>
              <a:t>global trade barriers weaken the outlook for global economic activity</a:t>
            </a:r>
            <a:r>
              <a:rPr lang="en" sz="2100">
                <a:solidFill>
                  <a:schemeClr val="lt1"/>
                </a:solidFill>
                <a:latin typeface="Josefin Sans"/>
                <a:ea typeface="Josefin Sans"/>
                <a:cs typeface="Josefin Sans"/>
                <a:sym typeface="Josefin Sans"/>
              </a:rPr>
              <a:t>. On balance, these developments create downside risks to the outlook for economic activity and inflation in New Zealand.</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ct val="100000"/>
              <a:buFont typeface="Arial"/>
              <a:buNone/>
            </a:pPr>
            <a:r>
              <a:rPr lang="en" sz="2100">
                <a:solidFill>
                  <a:schemeClr val="lt1"/>
                </a:solidFill>
                <a:latin typeface="Josefin Sans"/>
                <a:ea typeface="Josefin Sans"/>
                <a:cs typeface="Josefin Sans"/>
                <a:sym typeface="Josefin Sans"/>
              </a:rPr>
              <a:t>Having consumer price inflation close to the middle of its target band puts the Committee in the best position to respond to developments. As the extent and effect of tariff policies become clearer, the Committee has scope to </a:t>
            </a:r>
            <a:r>
              <a:rPr lang="en" sz="2100">
                <a:solidFill>
                  <a:srgbClr val="FE0000"/>
                </a:solidFill>
                <a:highlight>
                  <a:schemeClr val="dk1"/>
                </a:highlight>
                <a:latin typeface="Josefin Sans"/>
                <a:ea typeface="Josefin Sans"/>
                <a:cs typeface="Josefin Sans"/>
                <a:sym typeface="Josefin Sans"/>
              </a:rPr>
              <a:t>lower the OCR further as appropriate</a:t>
            </a:r>
            <a:r>
              <a:rPr lang="en" sz="2100">
                <a:solidFill>
                  <a:schemeClr val="lt1"/>
                </a:solidFill>
                <a:latin typeface="Josefin Sans"/>
                <a:ea typeface="Josefin Sans"/>
                <a:cs typeface="Josefin Sans"/>
                <a:sym typeface="Josefin Sans"/>
              </a:rPr>
              <a:t>. Future policy decisions will be determined by the outlook for inflationary pressure over the medium term.</a:t>
            </a:r>
            <a:endParaRPr sz="2100">
              <a:solidFill>
                <a:schemeClr val="lt1"/>
              </a:solidFill>
              <a:latin typeface="Josefin Sans"/>
              <a:ea typeface="Josefin Sans"/>
              <a:cs typeface="Josefin Sans"/>
              <a:sym typeface="Josefin Sans"/>
            </a:endParaRPr>
          </a:p>
        </p:txBody>
      </p:sp>
      <p:sp>
        <p:nvSpPr>
          <p:cNvPr id="295" name="Google Shape;295;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OCR MEDIA RELEASE APR 2025</a:t>
            </a:r>
            <a:endParaRPr b="1" sz="2700">
              <a:solidFill>
                <a:srgbClr val="FE0000"/>
              </a:solidFill>
              <a:latin typeface="Josefin Sans"/>
              <a:ea typeface="Josefin Sans"/>
              <a:cs typeface="Josefin Sans"/>
              <a:sym typeface="Josefin Sans"/>
            </a:endParaRPr>
          </a:p>
        </p:txBody>
      </p:sp>
      <p:pic>
        <p:nvPicPr>
          <p:cNvPr descr="Text&#10;&#10;Description automatically generated" id="296" name="Google Shape;296;p42"/>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1" name="Shape 301"/>
        <p:cNvGrpSpPr/>
        <p:nvPr/>
      </p:nvGrpSpPr>
      <p:grpSpPr>
        <a:xfrm>
          <a:off x="0" y="0"/>
          <a:ext cx="0" cy="0"/>
          <a:chOff x="0" y="0"/>
          <a:chExt cx="0" cy="0"/>
        </a:xfrm>
      </p:grpSpPr>
      <p:sp>
        <p:nvSpPr>
          <p:cNvPr id="302" name="Google Shape;302;p43"/>
          <p:cNvSpPr txBox="1"/>
          <p:nvPr/>
        </p:nvSpPr>
        <p:spPr>
          <a:xfrm>
            <a:off x="244300" y="1156400"/>
            <a:ext cx="4376100" cy="36762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361950" lvl="0" marL="457200" marR="0" rtl="0" algn="l">
              <a:lnSpc>
                <a:spcPct val="90000"/>
              </a:lnSpc>
              <a:spcBef>
                <a:spcPts val="80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Inflation near midpoint of 2%</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Negative output gap </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OCR reduced by 25 basis points to 3.5%</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Loosening monetary policy - increase in money supply</a:t>
            </a:r>
            <a:endParaRPr sz="2100">
              <a:solidFill>
                <a:schemeClr val="lt1"/>
              </a:solidFill>
              <a:latin typeface="Josefin Sans"/>
              <a:ea typeface="Josefin Sans"/>
              <a:cs typeface="Josefin Sans"/>
              <a:sym typeface="Josefin Sans"/>
            </a:endParaRPr>
          </a:p>
        </p:txBody>
      </p:sp>
      <p:sp>
        <p:nvSpPr>
          <p:cNvPr id="303" name="Google Shape;303;p4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OCR MEDIA RELEASE APR 2025</a:t>
            </a:r>
            <a:endParaRPr b="1" sz="2700">
              <a:solidFill>
                <a:srgbClr val="FE0000"/>
              </a:solidFill>
              <a:latin typeface="Josefin Sans"/>
              <a:ea typeface="Josefin Sans"/>
              <a:cs typeface="Josefin Sans"/>
              <a:sym typeface="Josefin Sans"/>
            </a:endParaRPr>
          </a:p>
        </p:txBody>
      </p:sp>
      <p:pic>
        <p:nvPicPr>
          <p:cNvPr descr="Text&#10;&#10;Description automatically generated" id="304" name="Google Shape;304;p43"/>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05" name="Google Shape;305;p43" title="Screenshot 2025-09-30 at 3.08.33 PM.png"/>
          <p:cNvPicPr preferRelativeResize="0"/>
          <p:nvPr/>
        </p:nvPicPr>
        <p:blipFill>
          <a:blip r:embed="rId4">
            <a:alphaModFix/>
          </a:blip>
          <a:stretch>
            <a:fillRect/>
          </a:stretch>
        </p:blipFill>
        <p:spPr>
          <a:xfrm>
            <a:off x="4689673" y="1860400"/>
            <a:ext cx="3580225" cy="2759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CCFFCD"/>
              </a:buClr>
              <a:buSzPts val="4500"/>
              <a:buFont typeface="Josefin Sans"/>
              <a:buNone/>
            </a:pPr>
            <a:r>
              <a:rPr b="1" lang="en">
                <a:solidFill>
                  <a:srgbClr val="CCFFCD"/>
                </a:solidFill>
                <a:latin typeface="Josefin Sans"/>
                <a:ea typeface="Josefin Sans"/>
                <a:cs typeface="Josefin Sans"/>
                <a:sym typeface="Josefin Sans"/>
              </a:rPr>
              <a:t>ECONOMIC HISTORY – 5 Marks</a:t>
            </a:r>
            <a:endParaRPr b="1" sz="2700">
              <a:solidFill>
                <a:srgbClr val="CCFFCD"/>
              </a:solidFill>
              <a:latin typeface="Josefin Sans"/>
              <a:ea typeface="Josefin Sans"/>
              <a:cs typeface="Josefin Sans"/>
              <a:sym typeface="Josefin Sans"/>
            </a:endParaRPr>
          </a:p>
        </p:txBody>
      </p:sp>
      <p:pic>
        <p:nvPicPr>
          <p:cNvPr descr="Text&#10;&#10;Description automatically generated" id="82" name="Google Shape;82;p17"/>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0" name="Shape 310"/>
        <p:cNvGrpSpPr/>
        <p:nvPr/>
      </p:nvGrpSpPr>
      <p:grpSpPr>
        <a:xfrm>
          <a:off x="0" y="0"/>
          <a:ext cx="0" cy="0"/>
          <a:chOff x="0" y="0"/>
          <a:chExt cx="0" cy="0"/>
        </a:xfrm>
      </p:grpSpPr>
      <p:sp>
        <p:nvSpPr>
          <p:cNvPr id="311" name="Google Shape;311;p44"/>
          <p:cNvSpPr txBox="1"/>
          <p:nvPr/>
        </p:nvSpPr>
        <p:spPr>
          <a:xfrm>
            <a:off x="244300" y="1156396"/>
            <a:ext cx="8025600" cy="3676200"/>
          </a:xfrm>
          <a:prstGeom prst="rect">
            <a:avLst/>
          </a:prstGeom>
          <a:noFill/>
          <a:ln cap="flat" cmpd="sng" w="9525">
            <a:solidFill>
              <a:schemeClr val="lt1"/>
            </a:solidFill>
            <a:prstDash val="solid"/>
            <a:round/>
            <a:headEnd len="sm" w="sm" type="none"/>
            <a:tailEnd len="sm" w="sm" type="none"/>
          </a:ln>
        </p:spPr>
        <p:txBody>
          <a:bodyPr anchorCtr="0" anchor="t" bIns="34275" lIns="68575" spcFirstLastPara="1" rIns="68575" wrap="square" tIns="34275">
            <a:normAutofit fontScale="85000" lnSpcReduction="20000"/>
          </a:bodyPr>
          <a:lstStyle/>
          <a:p>
            <a:pPr indent="0" lvl="0" marL="0" marR="0" rtl="0" algn="l">
              <a:lnSpc>
                <a:spcPct val="90000"/>
              </a:lnSpc>
              <a:spcBef>
                <a:spcPts val="800"/>
              </a:spcBef>
              <a:spcAft>
                <a:spcPts val="0"/>
              </a:spcAft>
              <a:buNone/>
            </a:pPr>
            <a:r>
              <a:rPr b="1" lang="en" sz="2100">
                <a:solidFill>
                  <a:srgbClr val="CCFFCD"/>
                </a:solidFill>
                <a:latin typeface="Josefin Sans"/>
                <a:ea typeface="Josefin Sans"/>
                <a:cs typeface="Josefin Sans"/>
                <a:sym typeface="Josefin Sans"/>
              </a:rPr>
              <a:t>X-M</a:t>
            </a:r>
            <a:endParaRPr b="1" sz="2100">
              <a:solidFill>
                <a:srgbClr val="CCFFCD"/>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Higher than expected export prices - increased overseas demand for NZ exports</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Lower exchange rate, exports relatively cheaper in foreign currency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Partially offset by rising global trade barriers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b="1" lang="en" sz="2100">
                <a:solidFill>
                  <a:srgbClr val="CCFFCD"/>
                </a:solidFill>
                <a:latin typeface="Josefin Sans"/>
                <a:ea typeface="Josefin Sans"/>
                <a:cs typeface="Josefin Sans"/>
                <a:sym typeface="Josefin Sans"/>
              </a:rPr>
              <a:t>C</a:t>
            </a:r>
            <a:endParaRPr b="1" sz="2100">
              <a:solidFill>
                <a:srgbClr val="CCFFCD"/>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Decrease in OCR will make borrowing cheaper</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Residential investment weak, global uncertainty will reduce consumer confidence</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b="1" lang="en" sz="2100">
                <a:solidFill>
                  <a:srgbClr val="CCFFCD"/>
                </a:solidFill>
                <a:latin typeface="Josefin Sans"/>
                <a:ea typeface="Josefin Sans"/>
                <a:cs typeface="Josefin Sans"/>
                <a:sym typeface="Josefin Sans"/>
              </a:rPr>
              <a:t>I</a:t>
            </a:r>
            <a:endParaRPr b="1" sz="2100">
              <a:solidFill>
                <a:srgbClr val="CCFFCD"/>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Decrease in OCR will lower borrowing costs for firms</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Supported primary sector </a:t>
            </a:r>
            <a:r>
              <a:rPr lang="en" sz="2100">
                <a:solidFill>
                  <a:schemeClr val="lt1"/>
                </a:solidFill>
                <a:latin typeface="Josefin Sans"/>
                <a:ea typeface="Josefin Sans"/>
                <a:cs typeface="Josefin Sans"/>
                <a:sym typeface="Josefin Sans"/>
              </a:rPr>
              <a:t>incomes and overall economic growth</a:t>
            </a:r>
            <a:endParaRPr sz="2100">
              <a:solidFill>
                <a:schemeClr val="lt1"/>
              </a:solidFill>
              <a:latin typeface="Josefin Sans"/>
              <a:ea typeface="Josefin Sans"/>
              <a:cs typeface="Josefin Sans"/>
              <a:sym typeface="Josefin Sans"/>
            </a:endParaRPr>
          </a:p>
          <a:p>
            <a:pPr indent="0" lvl="0" marL="0" rtl="0" algn="l">
              <a:lnSpc>
                <a:spcPct val="90000"/>
              </a:lnSpc>
              <a:spcBef>
                <a:spcPts val="800"/>
              </a:spcBef>
              <a:spcAft>
                <a:spcPts val="0"/>
              </a:spcAft>
              <a:buClr>
                <a:schemeClr val="dk1"/>
              </a:buClr>
              <a:buSzPct val="52380"/>
              <a:buFont typeface="Arial"/>
              <a:buNone/>
            </a:pPr>
            <a:r>
              <a:rPr lang="en" sz="2100">
                <a:solidFill>
                  <a:schemeClr val="lt1"/>
                </a:solidFill>
                <a:latin typeface="Josefin Sans"/>
                <a:ea typeface="Josefin Sans"/>
                <a:cs typeface="Josefin Sans"/>
                <a:sym typeface="Josefin Sans"/>
              </a:rPr>
              <a:t>esidential investment weak so firms may be cautious </a:t>
            </a:r>
            <a:endParaRPr b="1" sz="2100">
              <a:solidFill>
                <a:schemeClr val="lt1"/>
              </a:solidFill>
              <a:latin typeface="Josefin Sans"/>
              <a:ea typeface="Josefin Sans"/>
              <a:cs typeface="Josefin Sans"/>
              <a:sym typeface="Josefin Sans"/>
            </a:endParaRPr>
          </a:p>
        </p:txBody>
      </p:sp>
      <p:sp>
        <p:nvSpPr>
          <p:cNvPr id="312" name="Google Shape;312;p44"/>
          <p:cNvSpPr txBox="1"/>
          <p:nvPr>
            <p:ph type="title"/>
          </p:nvPr>
        </p:nvSpPr>
        <p:spPr>
          <a:xfrm>
            <a:off x="313750" y="128469"/>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AD</a:t>
            </a:r>
            <a:endParaRPr b="1" sz="2700">
              <a:solidFill>
                <a:srgbClr val="FE0000"/>
              </a:solidFill>
              <a:latin typeface="Josefin Sans"/>
              <a:ea typeface="Josefin Sans"/>
              <a:cs typeface="Josefin Sans"/>
              <a:sym typeface="Josefin Sans"/>
            </a:endParaRPr>
          </a:p>
        </p:txBody>
      </p:sp>
      <p:pic>
        <p:nvPicPr>
          <p:cNvPr descr="Text&#10;&#10;Description automatically generated" id="313" name="Google Shape;313;p44"/>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8" name="Shape 318"/>
        <p:cNvGrpSpPr/>
        <p:nvPr/>
      </p:nvGrpSpPr>
      <p:grpSpPr>
        <a:xfrm>
          <a:off x="0" y="0"/>
          <a:ext cx="0" cy="0"/>
          <a:chOff x="0" y="0"/>
          <a:chExt cx="0" cy="0"/>
        </a:xfrm>
      </p:grpSpPr>
      <p:sp>
        <p:nvSpPr>
          <p:cNvPr id="319" name="Google Shape;319;p45"/>
          <p:cNvSpPr txBox="1"/>
          <p:nvPr/>
        </p:nvSpPr>
        <p:spPr>
          <a:xfrm>
            <a:off x="244300" y="1156396"/>
            <a:ext cx="8025600" cy="3676200"/>
          </a:xfrm>
          <a:prstGeom prst="rect">
            <a:avLst/>
          </a:prstGeom>
          <a:noFill/>
          <a:ln cap="flat" cmpd="sng" w="9525">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361950" lvl="0" marL="457200" marR="0" rtl="0" algn="l">
              <a:lnSpc>
                <a:spcPct val="90000"/>
              </a:lnSpc>
              <a:spcBef>
                <a:spcPts val="80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Stable inflation expectations </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Weaker NZ so imports become more expensive; firms reliant on imports may face higher production costs </a:t>
            </a:r>
            <a:endParaRPr sz="2100">
              <a:solidFill>
                <a:schemeClr val="lt1"/>
              </a:solidFill>
              <a:latin typeface="Josefin Sans"/>
              <a:ea typeface="Josefin Sans"/>
              <a:cs typeface="Josefin Sans"/>
              <a:sym typeface="Josefin Sans"/>
            </a:endParaRPr>
          </a:p>
          <a:p>
            <a:pPr indent="-361950" lvl="0" marL="457200" marR="0" rtl="0" algn="l">
              <a:lnSpc>
                <a:spcPct val="90000"/>
              </a:lnSpc>
              <a:spcBef>
                <a:spcPts val="0"/>
              </a:spcBef>
              <a:spcAft>
                <a:spcPts val="0"/>
              </a:spcAft>
              <a:buClr>
                <a:schemeClr val="lt1"/>
              </a:buClr>
              <a:buSzPts val="2100"/>
              <a:buFont typeface="Josefin Sans"/>
              <a:buChar char="●"/>
            </a:pPr>
            <a:r>
              <a:rPr lang="en" sz="2100">
                <a:solidFill>
                  <a:schemeClr val="lt1"/>
                </a:solidFill>
                <a:latin typeface="Josefin Sans"/>
                <a:ea typeface="Josefin Sans"/>
                <a:cs typeface="Josefin Sans"/>
                <a:sym typeface="Josefin Sans"/>
              </a:rPr>
              <a:t>Global trade barriers can raise the cost of imports or restrict export markets, can make production less efficient or more expensive</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b="1" sz="2100">
              <a:solidFill>
                <a:schemeClr val="lt1"/>
              </a:solidFill>
              <a:latin typeface="Josefin Sans"/>
              <a:ea typeface="Josefin Sans"/>
              <a:cs typeface="Josefin Sans"/>
              <a:sym typeface="Josefin Sans"/>
            </a:endParaRPr>
          </a:p>
        </p:txBody>
      </p:sp>
      <p:sp>
        <p:nvSpPr>
          <p:cNvPr id="320" name="Google Shape;320;p4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700">
                <a:solidFill>
                  <a:srgbClr val="FE0000"/>
                </a:solidFill>
                <a:latin typeface="Josefin Sans"/>
                <a:ea typeface="Josefin Sans"/>
                <a:cs typeface="Josefin Sans"/>
                <a:sym typeface="Josefin Sans"/>
              </a:rPr>
              <a:t>SAS</a:t>
            </a:r>
            <a:endParaRPr b="1" sz="2700">
              <a:solidFill>
                <a:srgbClr val="FE0000"/>
              </a:solidFill>
              <a:latin typeface="Josefin Sans"/>
              <a:ea typeface="Josefin Sans"/>
              <a:cs typeface="Josefin Sans"/>
              <a:sym typeface="Josefin Sans"/>
            </a:endParaRPr>
          </a:p>
        </p:txBody>
      </p:sp>
      <p:pic>
        <p:nvPicPr>
          <p:cNvPr descr="Text&#10;&#10;Description automatically generated" id="321" name="Google Shape;321;p45"/>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5" name="Shape 325"/>
        <p:cNvGrpSpPr/>
        <p:nvPr/>
      </p:nvGrpSpPr>
      <p:grpSpPr>
        <a:xfrm>
          <a:off x="0" y="0"/>
          <a:ext cx="0" cy="0"/>
          <a:chOff x="0" y="0"/>
          <a:chExt cx="0" cy="0"/>
        </a:xfrm>
      </p:grpSpPr>
      <p:sp>
        <p:nvSpPr>
          <p:cNvPr id="326" name="Google Shape;326;p4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rgbClr val="CCFFCD"/>
              </a:buClr>
              <a:buSzPct val="90000"/>
              <a:buFont typeface="Josefin Sans"/>
              <a:buNone/>
            </a:pPr>
            <a:r>
              <a:rPr b="1" lang="en" sz="5000">
                <a:solidFill>
                  <a:srgbClr val="CCFFCD"/>
                </a:solidFill>
                <a:latin typeface="Josefin Sans"/>
                <a:ea typeface="Josefin Sans"/>
                <a:cs typeface="Josefin Sans"/>
                <a:sym typeface="Josefin Sans"/>
              </a:rPr>
              <a:t>ECONOMIC GROWTH, INCOME &amp; POVERTY</a:t>
            </a:r>
            <a:r>
              <a:rPr b="1" lang="en" sz="6000">
                <a:solidFill>
                  <a:srgbClr val="CCFFCD"/>
                </a:solidFill>
                <a:latin typeface="Josefin Sans"/>
                <a:ea typeface="Josefin Sans"/>
                <a:cs typeface="Josefin Sans"/>
                <a:sym typeface="Josefin Sans"/>
              </a:rPr>
              <a:t> </a:t>
            </a:r>
            <a:r>
              <a:rPr b="1" lang="en">
                <a:solidFill>
                  <a:srgbClr val="CCFFCD"/>
                </a:solidFill>
                <a:latin typeface="Josefin Sans"/>
                <a:ea typeface="Josefin Sans"/>
                <a:cs typeface="Josefin Sans"/>
                <a:sym typeface="Josefin Sans"/>
              </a:rPr>
              <a:t>– 25 Marks</a:t>
            </a:r>
            <a:endParaRPr b="1" sz="2700">
              <a:solidFill>
                <a:srgbClr val="CCFFCD"/>
              </a:solidFill>
              <a:latin typeface="Josefin Sans"/>
              <a:ea typeface="Josefin Sans"/>
              <a:cs typeface="Josefin Sans"/>
              <a:sym typeface="Josefin Sans"/>
            </a:endParaRPr>
          </a:p>
        </p:txBody>
      </p:sp>
      <p:pic>
        <p:nvPicPr>
          <p:cNvPr descr="Text&#10;&#10;Description automatically generated" id="327" name="Google Shape;327;p46"/>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2" name="Shape 332"/>
        <p:cNvGrpSpPr/>
        <p:nvPr/>
      </p:nvGrpSpPr>
      <p:grpSpPr>
        <a:xfrm>
          <a:off x="0" y="0"/>
          <a:ext cx="0" cy="0"/>
          <a:chOff x="0" y="0"/>
          <a:chExt cx="0" cy="0"/>
        </a:xfrm>
      </p:grpSpPr>
      <p:sp>
        <p:nvSpPr>
          <p:cNvPr id="333" name="Google Shape;333;p47"/>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2100"/>
              <a:buFont typeface="Arial"/>
              <a:buNone/>
            </a:pPr>
            <a:r>
              <a:t/>
            </a:r>
            <a:endParaRPr sz="2100">
              <a:solidFill>
                <a:schemeClr val="lt1"/>
              </a:solidFill>
              <a:latin typeface="Josefin Sans"/>
              <a:ea typeface="Josefin Sans"/>
              <a:cs typeface="Josefin Sans"/>
              <a:sym typeface="Josefin Sans"/>
            </a:endParaRPr>
          </a:p>
        </p:txBody>
      </p:sp>
      <p:sp>
        <p:nvSpPr>
          <p:cNvPr id="334" name="Google Shape;334;p47"/>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K/L AND Y/L</a:t>
            </a:r>
            <a:endParaRPr b="1" sz="2400">
              <a:solidFill>
                <a:srgbClr val="FE0000"/>
              </a:solidFill>
              <a:latin typeface="Josefin Sans"/>
              <a:ea typeface="Josefin Sans"/>
              <a:cs typeface="Josefin Sans"/>
              <a:sym typeface="Josefin Sans"/>
            </a:endParaRPr>
          </a:p>
        </p:txBody>
      </p:sp>
      <p:pic>
        <p:nvPicPr>
          <p:cNvPr descr="Text&#10;&#10;Description automatically generated" id="335" name="Google Shape;335;p47"/>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36" name="Google Shape;336;p47" title="Screenshot 2025-10-14 at 3.32.09 PM.png"/>
          <p:cNvPicPr preferRelativeResize="0"/>
          <p:nvPr/>
        </p:nvPicPr>
        <p:blipFill>
          <a:blip r:embed="rId4">
            <a:alphaModFix/>
          </a:blip>
          <a:stretch>
            <a:fillRect/>
          </a:stretch>
        </p:blipFill>
        <p:spPr>
          <a:xfrm>
            <a:off x="566075" y="1268050"/>
            <a:ext cx="5801575" cy="14301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1" name="Shape 341"/>
        <p:cNvGrpSpPr/>
        <p:nvPr/>
      </p:nvGrpSpPr>
      <p:grpSpPr>
        <a:xfrm>
          <a:off x="0" y="0"/>
          <a:ext cx="0" cy="0"/>
          <a:chOff x="0" y="0"/>
          <a:chExt cx="0" cy="0"/>
        </a:xfrm>
      </p:grpSpPr>
      <p:sp>
        <p:nvSpPr>
          <p:cNvPr id="342" name="Google Shape;342;p48"/>
          <p:cNvSpPr txBox="1"/>
          <p:nvPr/>
        </p:nvSpPr>
        <p:spPr>
          <a:xfrm>
            <a:off x="244300" y="1156400"/>
            <a:ext cx="3827100" cy="3676200"/>
          </a:xfrm>
          <a:prstGeom prst="rect">
            <a:avLst/>
          </a:prstGeom>
          <a:noFill/>
          <a:ln>
            <a:noFill/>
          </a:ln>
        </p:spPr>
        <p:txBody>
          <a:bodyPr anchorCtr="0" anchor="t" bIns="34275" lIns="68575" spcFirstLastPara="1" rIns="68575" wrap="square" tIns="34275">
            <a:normAutofit/>
          </a:bodyPr>
          <a:lstStyle/>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Mexico are on the steeper part of production function</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The slope of production function</a:t>
            </a:r>
            <a:r>
              <a:rPr lang="en" sz="1800">
                <a:solidFill>
                  <a:schemeClr val="dk1"/>
                </a:solidFill>
                <a:latin typeface="Josefin Sans"/>
                <a:ea typeface="Josefin Sans"/>
                <a:cs typeface="Josefin Sans"/>
                <a:sym typeface="Josefin Sans"/>
              </a:rPr>
              <a:t> </a:t>
            </a:r>
            <a:r>
              <a:rPr lang="en" sz="1800">
                <a:solidFill>
                  <a:schemeClr val="lt1"/>
                </a:solidFill>
                <a:latin typeface="Josefin Sans"/>
                <a:ea typeface="Josefin Sans"/>
                <a:cs typeface="Josefin Sans"/>
                <a:sym typeface="Josefin Sans"/>
              </a:rPr>
              <a:t>is the growth rate</a:t>
            </a:r>
            <a:endParaRPr sz="2100">
              <a:solidFill>
                <a:schemeClr val="lt1"/>
              </a:solidFill>
              <a:latin typeface="Josefin Sans"/>
              <a:ea typeface="Josefin Sans"/>
              <a:cs typeface="Josefin Sans"/>
              <a:sym typeface="Josefin Sans"/>
            </a:endParaRPr>
          </a:p>
        </p:txBody>
      </p:sp>
      <p:sp>
        <p:nvSpPr>
          <p:cNvPr id="343" name="Google Shape;343;p48"/>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K/L AND Y/L </a:t>
            </a:r>
            <a:endParaRPr b="1" sz="2400">
              <a:solidFill>
                <a:srgbClr val="FE0000"/>
              </a:solidFill>
              <a:latin typeface="Josefin Sans"/>
              <a:ea typeface="Josefin Sans"/>
              <a:cs typeface="Josefin Sans"/>
              <a:sym typeface="Josefin Sans"/>
            </a:endParaRPr>
          </a:p>
        </p:txBody>
      </p:sp>
      <p:pic>
        <p:nvPicPr>
          <p:cNvPr descr="Text&#10;&#10;Description automatically generated" id="344" name="Google Shape;344;p48"/>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45" name="Google Shape;345;p48" title="Screenshot 2025-10-14 at 3.30.46 PM.png"/>
          <p:cNvPicPr preferRelativeResize="0"/>
          <p:nvPr/>
        </p:nvPicPr>
        <p:blipFill>
          <a:blip r:embed="rId4">
            <a:alphaModFix/>
          </a:blip>
          <a:stretch>
            <a:fillRect/>
          </a:stretch>
        </p:blipFill>
        <p:spPr>
          <a:xfrm>
            <a:off x="4254500" y="1268050"/>
            <a:ext cx="3991850" cy="22643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0" name="Shape 350"/>
        <p:cNvGrpSpPr/>
        <p:nvPr/>
      </p:nvGrpSpPr>
      <p:grpSpPr>
        <a:xfrm>
          <a:off x="0" y="0"/>
          <a:ext cx="0" cy="0"/>
          <a:chOff x="0" y="0"/>
          <a:chExt cx="0" cy="0"/>
        </a:xfrm>
      </p:grpSpPr>
      <p:sp>
        <p:nvSpPr>
          <p:cNvPr id="351" name="Google Shape;351;p49"/>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F</a:t>
            </a:r>
            <a:r>
              <a:rPr lang="en" sz="2000">
                <a:solidFill>
                  <a:schemeClr val="lt1"/>
                </a:solidFill>
                <a:latin typeface="Josefin Sans"/>
                <a:ea typeface="Josefin Sans"/>
                <a:cs typeface="Josefin Sans"/>
                <a:sym typeface="Josefin Sans"/>
              </a:rPr>
              <a:t>From S2-2020</a:t>
            </a:r>
            <a:endParaRPr sz="2000">
              <a:solidFill>
                <a:schemeClr val="lt1"/>
              </a:solidFill>
              <a:latin typeface="Josefin Sans"/>
              <a:ea typeface="Josefin Sans"/>
              <a:cs typeface="Josefin Sans"/>
              <a:sym typeface="Josefin Sans"/>
            </a:endParaRPr>
          </a:p>
        </p:txBody>
      </p:sp>
      <p:sp>
        <p:nvSpPr>
          <p:cNvPr id="352" name="Google Shape;352;p49"/>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INEQUALITY </a:t>
            </a:r>
            <a:endParaRPr b="1" sz="2400">
              <a:solidFill>
                <a:srgbClr val="FE0000"/>
              </a:solidFill>
              <a:latin typeface="Josefin Sans"/>
              <a:ea typeface="Josefin Sans"/>
              <a:cs typeface="Josefin Sans"/>
              <a:sym typeface="Josefin Sans"/>
            </a:endParaRPr>
          </a:p>
        </p:txBody>
      </p:sp>
      <p:pic>
        <p:nvPicPr>
          <p:cNvPr descr="Text&#10;&#10;Description automatically generated" id="353" name="Google Shape;353;p49"/>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54" name="Google Shape;354;p49" title="Screenshot 2025-10-13 at 3.44.54 PM.png"/>
          <p:cNvPicPr preferRelativeResize="0"/>
          <p:nvPr/>
        </p:nvPicPr>
        <p:blipFill>
          <a:blip r:embed="rId4">
            <a:alphaModFix/>
          </a:blip>
          <a:stretch>
            <a:fillRect/>
          </a:stretch>
        </p:blipFill>
        <p:spPr>
          <a:xfrm>
            <a:off x="373075" y="1621794"/>
            <a:ext cx="5739000" cy="287370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9" name="Shape 359"/>
        <p:cNvGrpSpPr/>
        <p:nvPr/>
      </p:nvGrpSpPr>
      <p:grpSpPr>
        <a:xfrm>
          <a:off x="0" y="0"/>
          <a:ext cx="0" cy="0"/>
          <a:chOff x="0" y="0"/>
          <a:chExt cx="0" cy="0"/>
        </a:xfrm>
      </p:grpSpPr>
      <p:sp>
        <p:nvSpPr>
          <p:cNvPr id="360" name="Google Shape;360;p50"/>
          <p:cNvSpPr txBox="1"/>
          <p:nvPr/>
        </p:nvSpPr>
        <p:spPr>
          <a:xfrm>
            <a:off x="244300" y="1156400"/>
            <a:ext cx="3823200" cy="3676200"/>
          </a:xfrm>
          <a:prstGeom prst="rect">
            <a:avLst/>
          </a:prstGeom>
          <a:noFill/>
          <a:ln>
            <a:noFill/>
          </a:ln>
        </p:spPr>
        <p:txBody>
          <a:bodyPr anchorCtr="0" anchor="t" bIns="34275" lIns="68575" spcFirstLastPara="1" rIns="68575" wrap="square" tIns="34275">
            <a:normAutofit/>
          </a:bodyPr>
          <a:lstStyle/>
          <a:p>
            <a:pPr indent="0" lvl="0" marL="0" rtl="0" algn="l">
              <a:lnSpc>
                <a:spcPct val="115000"/>
              </a:lnSpc>
              <a:spcBef>
                <a:spcPts val="0"/>
              </a:spcBef>
              <a:spcAft>
                <a:spcPts val="0"/>
              </a:spcAft>
              <a:buClr>
                <a:schemeClr val="dk1"/>
              </a:buClr>
              <a:buSzPts val="1100"/>
              <a:buFont typeface="Arial"/>
              <a:buNone/>
            </a:pPr>
            <a:r>
              <a:t/>
            </a:r>
            <a:endParaRPr sz="2000">
              <a:solidFill>
                <a:schemeClr val="lt1"/>
              </a:solidFill>
              <a:latin typeface="Josefin Sans"/>
              <a:ea typeface="Josefin Sans"/>
              <a:cs typeface="Josefin Sans"/>
              <a:sym typeface="Josefin Sans"/>
            </a:endParaRPr>
          </a:p>
          <a:p>
            <a:pPr indent="0" lvl="0" marL="0" rtl="0" algn="l">
              <a:lnSpc>
                <a:spcPct val="115000"/>
              </a:lnSpc>
              <a:spcBef>
                <a:spcPts val="0"/>
              </a:spcBef>
              <a:spcAft>
                <a:spcPts val="0"/>
              </a:spcAft>
              <a:buClr>
                <a:schemeClr val="dk1"/>
              </a:buClr>
              <a:buSzPts val="1100"/>
              <a:buFont typeface="Arial"/>
              <a:buNone/>
            </a:pPr>
            <a:r>
              <a:rPr lang="en" sz="2000">
                <a:solidFill>
                  <a:schemeClr val="lt1"/>
                </a:solidFill>
                <a:latin typeface="Josefin Sans"/>
                <a:ea typeface="Josefin Sans"/>
                <a:cs typeface="Josefin Sans"/>
                <a:sym typeface="Josefin Sans"/>
              </a:rPr>
              <a:t>i) </a:t>
            </a:r>
            <a:endParaRPr sz="2000">
              <a:solidFill>
                <a:schemeClr val="lt1"/>
              </a:solidFill>
              <a:latin typeface="Josefin Sans"/>
              <a:ea typeface="Josefin Sans"/>
              <a:cs typeface="Josefin Sans"/>
              <a:sym typeface="Josefin Sans"/>
            </a:endParaRPr>
          </a:p>
        </p:txBody>
      </p:sp>
      <p:sp>
        <p:nvSpPr>
          <p:cNvPr id="361" name="Google Shape;361;p50"/>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INEQUALITY </a:t>
            </a:r>
            <a:endParaRPr b="1" sz="2400">
              <a:solidFill>
                <a:srgbClr val="FE0000"/>
              </a:solidFill>
              <a:latin typeface="Josefin Sans"/>
              <a:ea typeface="Josefin Sans"/>
              <a:cs typeface="Josefin Sans"/>
              <a:sym typeface="Josefin Sans"/>
            </a:endParaRPr>
          </a:p>
        </p:txBody>
      </p:sp>
      <p:pic>
        <p:nvPicPr>
          <p:cNvPr descr="Text&#10;&#10;Description automatically generated" id="362" name="Google Shape;362;p50"/>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63" name="Google Shape;363;p50" title="Screenshot 2025-10-13 at 3.47.07 PM.png"/>
          <p:cNvPicPr preferRelativeResize="0"/>
          <p:nvPr/>
        </p:nvPicPr>
        <p:blipFill>
          <a:blip r:embed="rId4">
            <a:alphaModFix/>
          </a:blip>
          <a:stretch>
            <a:fillRect/>
          </a:stretch>
        </p:blipFill>
        <p:spPr>
          <a:xfrm>
            <a:off x="581200" y="1625950"/>
            <a:ext cx="3160399" cy="2198975"/>
          </a:xfrm>
          <a:prstGeom prst="rect">
            <a:avLst/>
          </a:prstGeom>
          <a:noFill/>
          <a:ln>
            <a:noFill/>
          </a:ln>
        </p:spPr>
      </p:pic>
      <p:sp>
        <p:nvSpPr>
          <p:cNvPr id="364" name="Google Shape;364;p50"/>
          <p:cNvSpPr txBox="1"/>
          <p:nvPr/>
        </p:nvSpPr>
        <p:spPr>
          <a:xfrm>
            <a:off x="4365400" y="1156400"/>
            <a:ext cx="3823200" cy="3676200"/>
          </a:xfrm>
          <a:prstGeom prst="rect">
            <a:avLst/>
          </a:prstGeom>
          <a:noFill/>
          <a:ln>
            <a:noFill/>
          </a:ln>
        </p:spPr>
        <p:txBody>
          <a:bodyPr anchorCtr="0" anchor="t" bIns="34275" lIns="68575" spcFirstLastPara="1" rIns="68575" wrap="square" tIns="34275">
            <a:normAutofit fontScale="92500" lnSpcReduction="20000"/>
          </a:bodyPr>
          <a:lstStyle/>
          <a:p>
            <a:pPr indent="0" lvl="0" marL="0" rtl="0" algn="l">
              <a:lnSpc>
                <a:spcPct val="115000"/>
              </a:lnSpc>
              <a:spcBef>
                <a:spcPts val="0"/>
              </a:spcBef>
              <a:spcAft>
                <a:spcPts val="0"/>
              </a:spcAft>
              <a:buClr>
                <a:schemeClr val="dk1"/>
              </a:buClr>
              <a:buSzPct val="122222"/>
              <a:buFont typeface="Arial"/>
              <a:buNone/>
            </a:pPr>
            <a:r>
              <a:rPr lang="en" sz="900">
                <a:solidFill>
                  <a:schemeClr val="dk1"/>
                </a:solidFill>
              </a:rPr>
              <a:t>F</a:t>
            </a:r>
            <a:r>
              <a:rPr lang="en" sz="2000">
                <a:solidFill>
                  <a:schemeClr val="lt1"/>
                </a:solidFill>
                <a:latin typeface="Josefin Sans"/>
                <a:ea typeface="Josefin Sans"/>
                <a:cs typeface="Josefin Sans"/>
                <a:sym typeface="Josefin Sans"/>
              </a:rPr>
              <a:t>ii) </a:t>
            </a:r>
            <a:endParaRPr sz="2000">
              <a:solidFill>
                <a:schemeClr val="lt1"/>
              </a:solidFill>
              <a:latin typeface="Josefin Sans"/>
              <a:ea typeface="Josefin Sans"/>
              <a:cs typeface="Josefin Sans"/>
              <a:sym typeface="Josefin Sans"/>
            </a:endParaRPr>
          </a:p>
          <a:p>
            <a:pPr indent="-346075" lvl="0" marL="457200" rtl="0" algn="l">
              <a:lnSpc>
                <a:spcPct val="115000"/>
              </a:lnSpc>
              <a:spcBef>
                <a:spcPts val="0"/>
              </a:spcBef>
              <a:spcAft>
                <a:spcPts val="0"/>
              </a:spcAft>
              <a:buClr>
                <a:schemeClr val="lt1"/>
              </a:buClr>
              <a:buSzPct val="100000"/>
              <a:buFont typeface="Josefin Sans"/>
              <a:buChar char="●"/>
            </a:pPr>
            <a:r>
              <a:rPr lang="en" sz="2000">
                <a:solidFill>
                  <a:schemeClr val="lt1"/>
                </a:solidFill>
                <a:latin typeface="Josefin Sans"/>
                <a:ea typeface="Josefin Sans"/>
                <a:cs typeface="Josefin Sans"/>
                <a:sym typeface="Josefin Sans"/>
              </a:rPr>
              <a:t>Ratio of area between the Lorenz curve and line of equality to total area under line of equality</a:t>
            </a:r>
            <a:endParaRPr sz="2000">
              <a:solidFill>
                <a:schemeClr val="lt1"/>
              </a:solidFill>
              <a:latin typeface="Josefin Sans"/>
              <a:ea typeface="Josefin Sans"/>
              <a:cs typeface="Josefin Sans"/>
              <a:sym typeface="Josefin Sans"/>
            </a:endParaRPr>
          </a:p>
          <a:p>
            <a:pPr indent="-346075" lvl="0" marL="457200" rtl="0" algn="l">
              <a:lnSpc>
                <a:spcPct val="115000"/>
              </a:lnSpc>
              <a:spcBef>
                <a:spcPts val="0"/>
              </a:spcBef>
              <a:spcAft>
                <a:spcPts val="0"/>
              </a:spcAft>
              <a:buClr>
                <a:schemeClr val="lt1"/>
              </a:buClr>
              <a:buSzPct val="100000"/>
              <a:buFont typeface="Josefin Sans"/>
              <a:buChar char="●"/>
            </a:pPr>
            <a:r>
              <a:rPr lang="en" sz="2000">
                <a:solidFill>
                  <a:schemeClr val="lt1"/>
                </a:solidFill>
                <a:latin typeface="Josefin Sans"/>
                <a:ea typeface="Josefin Sans"/>
                <a:cs typeface="Josefin Sans"/>
                <a:sym typeface="Josefin Sans"/>
              </a:rPr>
              <a:t>Gini coefficient has risen</a:t>
            </a:r>
            <a:endParaRPr sz="2000">
              <a:solidFill>
                <a:schemeClr val="lt1"/>
              </a:solidFill>
              <a:latin typeface="Josefin Sans"/>
              <a:ea typeface="Josefin Sans"/>
              <a:cs typeface="Josefin Sans"/>
              <a:sym typeface="Josefin Sans"/>
            </a:endParaRPr>
          </a:p>
          <a:p>
            <a:pPr indent="0" lvl="0" marL="0" rtl="0" algn="l">
              <a:lnSpc>
                <a:spcPct val="115000"/>
              </a:lnSpc>
              <a:spcBef>
                <a:spcPts val="0"/>
              </a:spcBef>
              <a:spcAft>
                <a:spcPts val="0"/>
              </a:spcAft>
              <a:buNone/>
            </a:pPr>
            <a:r>
              <a:rPr lang="en" sz="2000">
                <a:solidFill>
                  <a:schemeClr val="lt1"/>
                </a:solidFill>
                <a:latin typeface="Josefin Sans"/>
                <a:ea typeface="Josefin Sans"/>
                <a:cs typeface="Josefin Sans"/>
                <a:sym typeface="Josefin Sans"/>
              </a:rPr>
              <a:t>i</a:t>
            </a:r>
            <a:r>
              <a:rPr lang="en" sz="2000">
                <a:solidFill>
                  <a:schemeClr val="lt1"/>
                </a:solidFill>
                <a:latin typeface="Josefin Sans"/>
                <a:ea typeface="Josefin Sans"/>
                <a:cs typeface="Josefin Sans"/>
                <a:sym typeface="Josefin Sans"/>
              </a:rPr>
              <a:t>ii) </a:t>
            </a:r>
            <a:endParaRPr sz="2000">
              <a:solidFill>
                <a:schemeClr val="lt1"/>
              </a:solidFill>
              <a:latin typeface="Josefin Sans"/>
              <a:ea typeface="Josefin Sans"/>
              <a:cs typeface="Josefin Sans"/>
              <a:sym typeface="Josefin Sans"/>
            </a:endParaRPr>
          </a:p>
          <a:p>
            <a:pPr indent="-346075" lvl="0" marL="457200" rtl="0" algn="l">
              <a:lnSpc>
                <a:spcPct val="115000"/>
              </a:lnSpc>
              <a:spcBef>
                <a:spcPts val="0"/>
              </a:spcBef>
              <a:spcAft>
                <a:spcPts val="0"/>
              </a:spcAft>
              <a:buClr>
                <a:schemeClr val="lt1"/>
              </a:buClr>
              <a:buSzPct val="100000"/>
              <a:buFont typeface="Josefin Sans"/>
              <a:buChar char="●"/>
            </a:pPr>
            <a:r>
              <a:rPr lang="en" sz="2000">
                <a:solidFill>
                  <a:schemeClr val="lt1"/>
                </a:solidFill>
                <a:latin typeface="Josefin Sans"/>
                <a:ea typeface="Josefin Sans"/>
                <a:cs typeface="Josefin Sans"/>
                <a:sym typeface="Josefin Sans"/>
              </a:rPr>
              <a:t>Could be correct</a:t>
            </a:r>
            <a:endParaRPr sz="2000">
              <a:solidFill>
                <a:schemeClr val="lt1"/>
              </a:solidFill>
              <a:latin typeface="Josefin Sans"/>
              <a:ea typeface="Josefin Sans"/>
              <a:cs typeface="Josefin Sans"/>
              <a:sym typeface="Josefin Sans"/>
            </a:endParaRPr>
          </a:p>
          <a:p>
            <a:pPr indent="-346075" lvl="0" marL="457200" rtl="0" algn="l">
              <a:lnSpc>
                <a:spcPct val="115000"/>
              </a:lnSpc>
              <a:spcBef>
                <a:spcPts val="0"/>
              </a:spcBef>
              <a:spcAft>
                <a:spcPts val="0"/>
              </a:spcAft>
              <a:buClr>
                <a:schemeClr val="lt1"/>
              </a:buClr>
              <a:buSzPct val="100000"/>
              <a:buFont typeface="Josefin Sans"/>
              <a:buChar char="●"/>
            </a:pPr>
            <a:r>
              <a:rPr lang="en" sz="2000">
                <a:solidFill>
                  <a:schemeClr val="lt1"/>
                </a:solidFill>
                <a:latin typeface="Josefin Sans"/>
                <a:ea typeface="Josefin Sans"/>
                <a:cs typeface="Josefin Sans"/>
                <a:sym typeface="Josefin Sans"/>
              </a:rPr>
              <a:t>Inequality can be rising if all incomes rising (poor also getting richer)</a:t>
            </a:r>
            <a:endParaRPr sz="2000">
              <a:solidFill>
                <a:schemeClr val="lt1"/>
              </a:solidFill>
              <a:latin typeface="Josefin Sans"/>
              <a:ea typeface="Josefin Sans"/>
              <a:cs typeface="Josefin Sans"/>
              <a:sym typeface="Josefin Sans"/>
            </a:endParaRPr>
          </a:p>
          <a:p>
            <a:pPr indent="-346075" lvl="0" marL="457200" rtl="0" algn="l">
              <a:lnSpc>
                <a:spcPct val="115000"/>
              </a:lnSpc>
              <a:spcBef>
                <a:spcPts val="0"/>
              </a:spcBef>
              <a:spcAft>
                <a:spcPts val="0"/>
              </a:spcAft>
              <a:buClr>
                <a:schemeClr val="lt1"/>
              </a:buClr>
              <a:buSzPct val="100000"/>
              <a:buFont typeface="Josefin Sans"/>
              <a:buChar char="●"/>
            </a:pPr>
            <a:r>
              <a:rPr lang="en" sz="2000">
                <a:solidFill>
                  <a:schemeClr val="lt1"/>
                </a:solidFill>
                <a:latin typeface="Josefin Sans"/>
                <a:ea typeface="Josefin Sans"/>
                <a:cs typeface="Josefin Sans"/>
                <a:sym typeface="Josefin Sans"/>
              </a:rPr>
              <a:t>Incomes of rich are rising at faster rate</a:t>
            </a:r>
            <a:endParaRPr sz="2000">
              <a:solidFill>
                <a:schemeClr val="lt1"/>
              </a:solidFill>
              <a:latin typeface="Josefin Sans"/>
              <a:ea typeface="Josefin Sans"/>
              <a:cs typeface="Josefin Sans"/>
              <a:sym typeface="Josefi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69" name="Shape 369"/>
        <p:cNvGrpSpPr/>
        <p:nvPr/>
      </p:nvGrpSpPr>
      <p:grpSpPr>
        <a:xfrm>
          <a:off x="0" y="0"/>
          <a:ext cx="0" cy="0"/>
          <a:chOff x="0" y="0"/>
          <a:chExt cx="0" cy="0"/>
        </a:xfrm>
      </p:grpSpPr>
      <p:sp>
        <p:nvSpPr>
          <p:cNvPr id="370" name="Google Shape;370;p51"/>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2100"/>
              <a:buFont typeface="Arial"/>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Clr>
                <a:schemeClr val="lt1"/>
              </a:buClr>
              <a:buSzPts val="2100"/>
              <a:buFont typeface="Arial"/>
              <a:buNone/>
            </a:pPr>
            <a:r>
              <a:t/>
            </a:r>
            <a:endParaRPr sz="2100">
              <a:solidFill>
                <a:schemeClr val="lt1"/>
              </a:solidFill>
              <a:latin typeface="Josefin Sans"/>
              <a:ea typeface="Josefin Sans"/>
              <a:cs typeface="Josefin Sans"/>
              <a:sym typeface="Josefin Sans"/>
            </a:endParaRPr>
          </a:p>
        </p:txBody>
      </p:sp>
      <p:sp>
        <p:nvSpPr>
          <p:cNvPr id="371" name="Google Shape;371;p51"/>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ECONOMIC GROWTH </a:t>
            </a:r>
            <a:endParaRPr b="1" sz="2400">
              <a:solidFill>
                <a:srgbClr val="FE0000"/>
              </a:solidFill>
              <a:latin typeface="Josefin Sans"/>
              <a:ea typeface="Josefin Sans"/>
              <a:cs typeface="Josefin Sans"/>
              <a:sym typeface="Josefin Sans"/>
            </a:endParaRPr>
          </a:p>
        </p:txBody>
      </p:sp>
      <p:pic>
        <p:nvPicPr>
          <p:cNvPr descr="Text&#10;&#10;Description automatically generated" id="372" name="Google Shape;372;p51"/>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73" name="Google Shape;373;p51"/>
          <p:cNvPicPr preferRelativeResize="0"/>
          <p:nvPr/>
        </p:nvPicPr>
        <p:blipFill rotWithShape="1">
          <a:blip r:embed="rId4">
            <a:alphaModFix/>
          </a:blip>
          <a:srcRect b="0" l="0" r="0" t="0"/>
          <a:stretch/>
        </p:blipFill>
        <p:spPr>
          <a:xfrm>
            <a:off x="455311" y="1268058"/>
            <a:ext cx="8233389" cy="89174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8" name="Shape 378"/>
        <p:cNvGrpSpPr/>
        <p:nvPr/>
      </p:nvGrpSpPr>
      <p:grpSpPr>
        <a:xfrm>
          <a:off x="0" y="0"/>
          <a:ext cx="0" cy="0"/>
          <a:chOff x="0" y="0"/>
          <a:chExt cx="0" cy="0"/>
        </a:xfrm>
      </p:grpSpPr>
      <p:sp>
        <p:nvSpPr>
          <p:cNvPr id="379" name="Google Shape;379;p52"/>
          <p:cNvSpPr txBox="1"/>
          <p:nvPr/>
        </p:nvSpPr>
        <p:spPr>
          <a:xfrm>
            <a:off x="455300" y="1215646"/>
            <a:ext cx="8025600" cy="36762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None/>
            </a:pPr>
            <a:r>
              <a:t/>
            </a:r>
            <a:endParaRPr sz="1800">
              <a:solidFill>
                <a:schemeClr val="lt1"/>
              </a:solidFill>
              <a:latin typeface="Josefin Sans"/>
              <a:ea typeface="Josefin Sans"/>
              <a:cs typeface="Josefin Sans"/>
              <a:sym typeface="Josefin Sans"/>
            </a:endParaRPr>
          </a:p>
          <a:p>
            <a:pPr indent="0" lvl="0" marL="0" rtl="0" algn="l">
              <a:spcBef>
                <a:spcPts val="0"/>
              </a:spcBef>
              <a:spcAft>
                <a:spcPts val="0"/>
              </a:spcAft>
              <a:buNone/>
            </a:pPr>
            <a:r>
              <a:t/>
            </a:r>
            <a:endParaRPr sz="1800">
              <a:solidFill>
                <a:schemeClr val="lt1"/>
              </a:solidFill>
              <a:latin typeface="Josefin Sans"/>
              <a:ea typeface="Josefin Sans"/>
              <a:cs typeface="Josefin Sans"/>
              <a:sym typeface="Josefin Sans"/>
            </a:endParaRPr>
          </a:p>
          <a:p>
            <a:pPr indent="0" lvl="0" marL="0" rtl="0" algn="l">
              <a:spcBef>
                <a:spcPts val="0"/>
              </a:spcBef>
              <a:spcAft>
                <a:spcPts val="0"/>
              </a:spcAft>
              <a:buNone/>
            </a:pPr>
            <a:r>
              <a:t/>
            </a:r>
            <a:endParaRPr sz="1800">
              <a:solidFill>
                <a:schemeClr val="lt1"/>
              </a:solidFill>
              <a:latin typeface="Josefin Sans"/>
              <a:ea typeface="Josefin Sans"/>
              <a:cs typeface="Josefin Sans"/>
              <a:sym typeface="Josefin Sans"/>
            </a:endParaRPr>
          </a:p>
          <a:p>
            <a:pPr indent="0" lvl="0" marL="0" rtl="0" algn="l">
              <a:spcBef>
                <a:spcPts val="0"/>
              </a:spcBef>
              <a:spcAft>
                <a:spcPts val="0"/>
              </a:spcAft>
              <a:buClr>
                <a:schemeClr val="dk1"/>
              </a:buClr>
              <a:buSzPts val="2400"/>
              <a:buFont typeface="Arial"/>
              <a:buNone/>
            </a:pPr>
            <a:r>
              <a:rPr lang="en" sz="1800">
                <a:solidFill>
                  <a:schemeClr val="lt1"/>
                </a:solidFill>
                <a:latin typeface="Josefin Sans"/>
                <a:ea typeface="Josefin Sans"/>
                <a:cs typeface="Josefin Sans"/>
                <a:sym typeface="Josefin Sans"/>
              </a:rPr>
              <a:t>The actual purpose of growing our economy is to improve the wellbeing and living standards of New Zealanders.</a:t>
            </a:r>
            <a:endParaRPr sz="1800">
              <a:solidFill>
                <a:schemeClr val="dk1"/>
              </a:solidFill>
            </a:endParaRPr>
          </a:p>
          <a:p>
            <a:pPr indent="0" lvl="0" marL="0" rtl="0" algn="l">
              <a:spcBef>
                <a:spcPts val="0"/>
              </a:spcBef>
              <a:spcAft>
                <a:spcPts val="0"/>
              </a:spcAft>
              <a:buClr>
                <a:schemeClr val="dk1"/>
              </a:buClr>
              <a:buSzPts val="2400"/>
              <a:buFont typeface="Arial"/>
              <a:buNone/>
            </a:pPr>
            <a:r>
              <a:t/>
            </a:r>
            <a:endParaRPr sz="1800">
              <a:solidFill>
                <a:schemeClr val="lt1"/>
              </a:solidFill>
              <a:latin typeface="Josefin Sans"/>
              <a:ea typeface="Josefin Sans"/>
              <a:cs typeface="Josefin Sans"/>
              <a:sym typeface="Josefin Sans"/>
            </a:endParaRPr>
          </a:p>
          <a:p>
            <a:pPr indent="0" lvl="0" marL="0" rtl="0" algn="l">
              <a:spcBef>
                <a:spcPts val="0"/>
              </a:spcBef>
              <a:spcAft>
                <a:spcPts val="0"/>
              </a:spcAft>
              <a:buClr>
                <a:schemeClr val="dk1"/>
              </a:buClr>
              <a:buSzPts val="2400"/>
              <a:buFont typeface="Arial"/>
              <a:buNone/>
            </a:pPr>
            <a:r>
              <a:rPr lang="en" sz="1800">
                <a:solidFill>
                  <a:schemeClr val="lt1"/>
                </a:solidFill>
                <a:latin typeface="Josefin Sans"/>
                <a:ea typeface="Josefin Sans"/>
                <a:cs typeface="Josefin Sans"/>
                <a:sym typeface="Josefin Sans"/>
              </a:rPr>
              <a:t>GDP is not a measure of everything we value but it is </a:t>
            </a:r>
            <a:r>
              <a:rPr b="1" lang="en" sz="1800">
                <a:solidFill>
                  <a:schemeClr val="lt1"/>
                </a:solidFill>
                <a:latin typeface="Josefin Sans"/>
                <a:ea typeface="Josefin Sans"/>
                <a:cs typeface="Josefin Sans"/>
                <a:sym typeface="Josefin Sans"/>
              </a:rPr>
              <a:t>highly correlated</a:t>
            </a:r>
            <a:r>
              <a:rPr lang="en" sz="1800">
                <a:solidFill>
                  <a:schemeClr val="lt1"/>
                </a:solidFill>
                <a:latin typeface="Josefin Sans"/>
                <a:ea typeface="Josefin Sans"/>
                <a:cs typeface="Josefin Sans"/>
                <a:sym typeface="Josefin Sans"/>
              </a:rPr>
              <a:t> with things that we do such as </a:t>
            </a:r>
            <a:r>
              <a:rPr b="1" lang="en" sz="1800">
                <a:solidFill>
                  <a:schemeClr val="lt1"/>
                </a:solidFill>
                <a:latin typeface="Josefin Sans"/>
                <a:ea typeface="Josefin Sans"/>
                <a:cs typeface="Josefin Sans"/>
                <a:sym typeface="Josefin Sans"/>
              </a:rPr>
              <a:t>falling poverty rates, child mortality declining, child labour declining </a:t>
            </a:r>
            <a:r>
              <a:rPr lang="en" sz="1800">
                <a:solidFill>
                  <a:schemeClr val="lt1"/>
                </a:solidFill>
                <a:latin typeface="Josefin Sans"/>
                <a:ea typeface="Josefin Sans"/>
                <a:cs typeface="Josefin Sans"/>
                <a:sym typeface="Josefin Sans"/>
              </a:rPr>
              <a:t>and</a:t>
            </a:r>
            <a:r>
              <a:rPr b="1" lang="en" sz="1800">
                <a:solidFill>
                  <a:schemeClr val="lt1"/>
                </a:solidFill>
                <a:latin typeface="Josefin Sans"/>
                <a:ea typeface="Josefin Sans"/>
                <a:cs typeface="Josefin Sans"/>
                <a:sym typeface="Josefin Sans"/>
              </a:rPr>
              <a:t> life expectancy improving</a:t>
            </a:r>
            <a:r>
              <a:rPr lang="en" sz="1800">
                <a:solidFill>
                  <a:schemeClr val="lt1"/>
                </a:solidFill>
                <a:latin typeface="Josefin Sans"/>
                <a:ea typeface="Josefin Sans"/>
                <a:cs typeface="Josefin Sans"/>
                <a:sym typeface="Josefin Sans"/>
              </a:rPr>
              <a:t>.</a:t>
            </a:r>
            <a:endParaRPr sz="1800">
              <a:solidFill>
                <a:schemeClr val="dk1"/>
              </a:solidFill>
            </a:endParaRPr>
          </a:p>
          <a:p>
            <a:pPr indent="0" lvl="0" marL="0" rtl="0" algn="l">
              <a:spcBef>
                <a:spcPts val="0"/>
              </a:spcBef>
              <a:spcAft>
                <a:spcPts val="0"/>
              </a:spcAft>
              <a:buClr>
                <a:schemeClr val="dk1"/>
              </a:buClr>
              <a:buSzPts val="2400"/>
              <a:buFont typeface="Arial"/>
              <a:buNone/>
            </a:pPr>
            <a:r>
              <a:t/>
            </a:r>
            <a:endParaRPr sz="1800">
              <a:solidFill>
                <a:schemeClr val="lt1"/>
              </a:solidFill>
              <a:latin typeface="Josefin Sans"/>
              <a:ea typeface="Josefin Sans"/>
              <a:cs typeface="Josefin Sans"/>
              <a:sym typeface="Josefin Sans"/>
            </a:endParaRPr>
          </a:p>
          <a:p>
            <a:pPr indent="0" lvl="0" marL="0" rtl="0" algn="l">
              <a:spcBef>
                <a:spcPts val="0"/>
              </a:spcBef>
              <a:spcAft>
                <a:spcPts val="0"/>
              </a:spcAft>
              <a:buClr>
                <a:schemeClr val="dk1"/>
              </a:buClr>
              <a:buSzPts val="2400"/>
              <a:buFont typeface="Arial"/>
              <a:buNone/>
            </a:pPr>
            <a:r>
              <a:rPr lang="en" sz="1800">
                <a:solidFill>
                  <a:schemeClr val="lt1"/>
                </a:solidFill>
                <a:latin typeface="Josefin Sans"/>
                <a:ea typeface="Josefin Sans"/>
                <a:cs typeface="Josefin Sans"/>
                <a:sym typeface="Josefin Sans"/>
              </a:rPr>
              <a:t>It doesn’t take into account the distribution of income, products that are sold on the black market, quality of life, negative externalities or sustainability. </a:t>
            </a:r>
            <a:endParaRPr sz="1800">
              <a:solidFill>
                <a:schemeClr val="dk1"/>
              </a:solidFill>
            </a:endParaRPr>
          </a:p>
        </p:txBody>
      </p:sp>
      <p:sp>
        <p:nvSpPr>
          <p:cNvPr id="380" name="Google Shape;380;p52"/>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ECONOMIC GROWTH </a:t>
            </a:r>
            <a:endParaRPr b="1" sz="2400">
              <a:solidFill>
                <a:srgbClr val="FE0000"/>
              </a:solidFill>
              <a:latin typeface="Josefin Sans"/>
              <a:ea typeface="Josefin Sans"/>
              <a:cs typeface="Josefin Sans"/>
              <a:sym typeface="Josefin Sans"/>
            </a:endParaRPr>
          </a:p>
        </p:txBody>
      </p:sp>
      <p:pic>
        <p:nvPicPr>
          <p:cNvPr descr="Text&#10;&#10;Description automatically generated" id="381" name="Google Shape;381;p52"/>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82" name="Google Shape;382;p52"/>
          <p:cNvPicPr preferRelativeResize="0"/>
          <p:nvPr/>
        </p:nvPicPr>
        <p:blipFill rotWithShape="1">
          <a:blip r:embed="rId4">
            <a:alphaModFix/>
          </a:blip>
          <a:srcRect b="0" l="0" r="0" t="0"/>
          <a:stretch/>
        </p:blipFill>
        <p:spPr>
          <a:xfrm>
            <a:off x="415811" y="1140933"/>
            <a:ext cx="8233389" cy="89174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6" name="Shape 386"/>
        <p:cNvGrpSpPr/>
        <p:nvPr/>
      </p:nvGrpSpPr>
      <p:grpSpPr>
        <a:xfrm>
          <a:off x="0" y="0"/>
          <a:ext cx="0" cy="0"/>
          <a:chOff x="0" y="0"/>
          <a:chExt cx="0" cy="0"/>
        </a:xfrm>
      </p:grpSpPr>
      <p:sp>
        <p:nvSpPr>
          <p:cNvPr id="387" name="Google Shape;387;p5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CCFFCD"/>
              </a:buClr>
              <a:buSzPts val="4500"/>
              <a:buFont typeface="Josefin Sans"/>
              <a:buNone/>
            </a:pPr>
            <a:r>
              <a:rPr b="1" lang="en">
                <a:solidFill>
                  <a:srgbClr val="CCFFCD"/>
                </a:solidFill>
                <a:latin typeface="Josefin Sans"/>
                <a:ea typeface="Josefin Sans"/>
                <a:cs typeface="Josefin Sans"/>
                <a:sym typeface="Josefin Sans"/>
              </a:rPr>
              <a:t>GOVERNMENT AND TAX</a:t>
            </a:r>
            <a:r>
              <a:rPr b="1" lang="en" sz="6000">
                <a:solidFill>
                  <a:srgbClr val="CCFFCD"/>
                </a:solidFill>
                <a:latin typeface="Josefin Sans"/>
                <a:ea typeface="Josefin Sans"/>
                <a:cs typeface="Josefin Sans"/>
                <a:sym typeface="Josefin Sans"/>
              </a:rPr>
              <a:t> </a:t>
            </a:r>
            <a:r>
              <a:rPr b="1" lang="en">
                <a:solidFill>
                  <a:srgbClr val="CCFFCD"/>
                </a:solidFill>
                <a:latin typeface="Josefin Sans"/>
                <a:ea typeface="Josefin Sans"/>
                <a:cs typeface="Josefin Sans"/>
                <a:sym typeface="Josefin Sans"/>
              </a:rPr>
              <a:t>– 25 Marks</a:t>
            </a:r>
            <a:endParaRPr b="1" sz="2700">
              <a:solidFill>
                <a:srgbClr val="CCFFCD"/>
              </a:solidFill>
              <a:latin typeface="Josefin Sans"/>
              <a:ea typeface="Josefin Sans"/>
              <a:cs typeface="Josefin Sans"/>
              <a:sym typeface="Josefin Sans"/>
            </a:endParaRPr>
          </a:p>
        </p:txBody>
      </p:sp>
      <p:pic>
        <p:nvPicPr>
          <p:cNvPr descr="Text&#10;&#10;Description automatically generated" id="388" name="Google Shape;388;p53"/>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CCFFCD"/>
              </a:buClr>
              <a:buSzPts val="4500"/>
              <a:buFont typeface="Josefin Sans"/>
              <a:buNone/>
            </a:pPr>
            <a:r>
              <a:rPr b="1" lang="en">
                <a:solidFill>
                  <a:srgbClr val="CCFFCD"/>
                </a:solidFill>
                <a:latin typeface="Josefin Sans"/>
                <a:ea typeface="Josefin Sans"/>
                <a:cs typeface="Josefin Sans"/>
                <a:sym typeface="Josefin Sans"/>
              </a:rPr>
              <a:t>NATIONAL ACCOUNTING, PRICES, MEASUREMENT, BOP </a:t>
            </a:r>
            <a:r>
              <a:rPr b="1" lang="en">
                <a:solidFill>
                  <a:srgbClr val="CCFFCD"/>
                </a:solidFill>
                <a:latin typeface="Josefin Sans"/>
                <a:ea typeface="Josefin Sans"/>
                <a:cs typeface="Josefin Sans"/>
                <a:sym typeface="Josefin Sans"/>
              </a:rPr>
              <a:t>– 5 Marks</a:t>
            </a:r>
            <a:endParaRPr b="1" sz="2700">
              <a:solidFill>
                <a:srgbClr val="CCFFCD"/>
              </a:solidFill>
              <a:latin typeface="Josefin Sans"/>
              <a:ea typeface="Josefin Sans"/>
              <a:cs typeface="Josefin Sans"/>
              <a:sym typeface="Josefin Sans"/>
            </a:endParaRPr>
          </a:p>
        </p:txBody>
      </p:sp>
      <p:pic>
        <p:nvPicPr>
          <p:cNvPr descr="Text&#10;&#10;Description automatically generated" id="88" name="Google Shape;88;p18"/>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3" name="Shape 393"/>
        <p:cNvGrpSpPr/>
        <p:nvPr/>
      </p:nvGrpSpPr>
      <p:grpSpPr>
        <a:xfrm>
          <a:off x="0" y="0"/>
          <a:ext cx="0" cy="0"/>
          <a:chOff x="0" y="0"/>
          <a:chExt cx="0" cy="0"/>
        </a:xfrm>
      </p:grpSpPr>
      <p:sp>
        <p:nvSpPr>
          <p:cNvPr id="394" name="Google Shape;394;p54"/>
          <p:cNvSpPr txBox="1"/>
          <p:nvPr/>
        </p:nvSpPr>
        <p:spPr>
          <a:xfrm>
            <a:off x="244300" y="1156396"/>
            <a:ext cx="80256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Clr>
                <a:schemeClr val="lt1"/>
              </a:buClr>
              <a:buSzPts val="2100"/>
              <a:buFont typeface="Arial"/>
              <a:buNone/>
            </a:pPr>
            <a:r>
              <a:rPr lang="en" sz="2100">
                <a:solidFill>
                  <a:schemeClr val="lt1"/>
                </a:solidFill>
                <a:latin typeface="Josefin Sans"/>
                <a:ea typeface="Josefin Sans"/>
                <a:cs typeface="Josefin Sans"/>
                <a:sym typeface="Josefin Sans"/>
              </a:rPr>
              <a:t>From S1-2023</a:t>
            </a:r>
            <a:endParaRPr sz="2100">
              <a:solidFill>
                <a:schemeClr val="lt1"/>
              </a:solidFill>
              <a:latin typeface="Josefin Sans"/>
              <a:ea typeface="Josefin Sans"/>
              <a:cs typeface="Josefin Sans"/>
              <a:sym typeface="Josefin Sans"/>
            </a:endParaRPr>
          </a:p>
        </p:txBody>
      </p:sp>
      <p:sp>
        <p:nvSpPr>
          <p:cNvPr id="395" name="Google Shape;395;p54"/>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TAX </a:t>
            </a:r>
            <a:endParaRPr b="1" sz="2400">
              <a:solidFill>
                <a:srgbClr val="FE0000"/>
              </a:solidFill>
              <a:latin typeface="Josefin Sans"/>
              <a:ea typeface="Josefin Sans"/>
              <a:cs typeface="Josefin Sans"/>
              <a:sym typeface="Josefin Sans"/>
            </a:endParaRPr>
          </a:p>
        </p:txBody>
      </p:sp>
      <p:pic>
        <p:nvPicPr>
          <p:cNvPr descr="Text&#10;&#10;Description automatically generated" id="396" name="Google Shape;396;p54"/>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397" name="Google Shape;397;p54" title="Screenshot 2025-10-13 at 3.51.55 PM.png"/>
          <p:cNvPicPr preferRelativeResize="0"/>
          <p:nvPr/>
        </p:nvPicPr>
        <p:blipFill>
          <a:blip r:embed="rId4">
            <a:alphaModFix/>
          </a:blip>
          <a:stretch>
            <a:fillRect/>
          </a:stretch>
        </p:blipFill>
        <p:spPr>
          <a:xfrm>
            <a:off x="355325" y="1532951"/>
            <a:ext cx="6932699" cy="24209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2" name="Shape 402"/>
        <p:cNvGrpSpPr/>
        <p:nvPr/>
      </p:nvGrpSpPr>
      <p:grpSpPr>
        <a:xfrm>
          <a:off x="0" y="0"/>
          <a:ext cx="0" cy="0"/>
          <a:chOff x="0" y="0"/>
          <a:chExt cx="0" cy="0"/>
        </a:xfrm>
      </p:grpSpPr>
      <p:sp>
        <p:nvSpPr>
          <p:cNvPr id="403" name="Google Shape;403;p55"/>
          <p:cNvSpPr txBox="1"/>
          <p:nvPr/>
        </p:nvSpPr>
        <p:spPr>
          <a:xfrm>
            <a:off x="244300" y="1156396"/>
            <a:ext cx="8025600" cy="36762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lt1"/>
                </a:solidFill>
                <a:latin typeface="Josefin Sans"/>
                <a:ea typeface="Josefin Sans"/>
                <a:cs typeface="Josefin Sans"/>
                <a:sym typeface="Josefin Sans"/>
              </a:rPr>
              <a:t>i)</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Horizontal equity – people with the same ability to pay should be treated the same in the tax system</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Vertical equity – those with a greater ability to pay should pay more</a:t>
            </a:r>
            <a:endParaRPr sz="1800">
              <a:solidFill>
                <a:schemeClr val="lt1"/>
              </a:solidFill>
              <a:latin typeface="Josefin Sans"/>
              <a:ea typeface="Josefin Sans"/>
              <a:cs typeface="Josefin Sans"/>
              <a:sym typeface="Josefin Sans"/>
            </a:endParaRPr>
          </a:p>
          <a:p>
            <a:pPr indent="-457200" lvl="0" marL="457200" rtl="0" algn="l">
              <a:lnSpc>
                <a:spcPct val="115000"/>
              </a:lnSpc>
              <a:spcBef>
                <a:spcPts val="0"/>
              </a:spcBef>
              <a:spcAft>
                <a:spcPts val="0"/>
              </a:spcAft>
              <a:buClr>
                <a:schemeClr val="dk1"/>
              </a:buClr>
              <a:buSzPts val="1100"/>
              <a:buFont typeface="Arial"/>
              <a:buNone/>
            </a:pPr>
            <a:r>
              <a:rPr lang="en" sz="1800">
                <a:solidFill>
                  <a:schemeClr val="lt1"/>
                </a:solidFill>
                <a:latin typeface="Josefin Sans"/>
                <a:ea typeface="Josefin Sans"/>
                <a:cs typeface="Josefin Sans"/>
                <a:sym typeface="Josefin Sans"/>
              </a:rPr>
              <a:t> ii)  </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Flat tax system has one rate</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Progressive tax system has tax rates that rise as income rises (or increasing marginal tax rates)</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Higher incomes pay higher taxes</a:t>
            </a:r>
            <a:endParaRPr sz="1800">
              <a:solidFill>
                <a:schemeClr val="lt1"/>
              </a:solidFill>
              <a:latin typeface="Josefin Sans"/>
              <a:ea typeface="Josefin Sans"/>
              <a:cs typeface="Josefin Sans"/>
              <a:sym typeface="Josefin Sans"/>
            </a:endParaRPr>
          </a:p>
          <a:p>
            <a:pPr indent="-342900" lvl="0" marL="457200" rtl="0" algn="l">
              <a:lnSpc>
                <a:spcPct val="115000"/>
              </a:lnSpc>
              <a:spcBef>
                <a:spcPts val="0"/>
              </a:spcBef>
              <a:spcAft>
                <a:spcPts val="0"/>
              </a:spcAft>
              <a:buClr>
                <a:schemeClr val="lt1"/>
              </a:buClr>
              <a:buSzPts val="1800"/>
              <a:buFont typeface="Josefin Sans"/>
              <a:buChar char="●"/>
            </a:pPr>
            <a:r>
              <a:rPr lang="en" sz="1800">
                <a:solidFill>
                  <a:schemeClr val="lt1"/>
                </a:solidFill>
                <a:latin typeface="Josefin Sans"/>
                <a:ea typeface="Josefin Sans"/>
                <a:cs typeface="Josefin Sans"/>
                <a:sym typeface="Josefin Sans"/>
              </a:rPr>
              <a:t>Progressive system reflects a stronger view about vertical equity, </a:t>
            </a:r>
            <a:r>
              <a:rPr lang="en" sz="1800">
                <a:solidFill>
                  <a:schemeClr val="lt1"/>
                </a:solidFill>
                <a:latin typeface="Josefin Sans"/>
                <a:ea typeface="Josefin Sans"/>
                <a:cs typeface="Josefin Sans"/>
                <a:sym typeface="Josefin Sans"/>
              </a:rPr>
              <a:t>higher incomes pay proportionately more</a:t>
            </a:r>
            <a:endParaRPr sz="1800">
              <a:solidFill>
                <a:schemeClr val="lt1"/>
              </a:solidFill>
              <a:latin typeface="Josefin Sans"/>
              <a:ea typeface="Josefin Sans"/>
              <a:cs typeface="Josefin Sans"/>
              <a:sym typeface="Josefin Sans"/>
            </a:endParaRPr>
          </a:p>
        </p:txBody>
      </p:sp>
      <p:sp>
        <p:nvSpPr>
          <p:cNvPr id="404" name="Google Shape;404;p55"/>
          <p:cNvSpPr txBox="1"/>
          <p:nvPr>
            <p:ph type="title"/>
          </p:nvPr>
        </p:nvSpPr>
        <p:spPr>
          <a:xfrm>
            <a:off x="628650" y="273850"/>
            <a:ext cx="57390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400">
                <a:solidFill>
                  <a:srgbClr val="FE0000"/>
                </a:solidFill>
                <a:latin typeface="Josefin Sans"/>
                <a:ea typeface="Josefin Sans"/>
                <a:cs typeface="Josefin Sans"/>
                <a:sym typeface="Josefin Sans"/>
              </a:rPr>
              <a:t>TAX </a:t>
            </a:r>
            <a:endParaRPr b="1" sz="2400">
              <a:solidFill>
                <a:srgbClr val="FE0000"/>
              </a:solidFill>
              <a:latin typeface="Josefin Sans"/>
              <a:ea typeface="Josefin Sans"/>
              <a:cs typeface="Josefin Sans"/>
              <a:sym typeface="Josefin Sans"/>
            </a:endParaRPr>
          </a:p>
        </p:txBody>
      </p:sp>
      <p:pic>
        <p:nvPicPr>
          <p:cNvPr descr="Text&#10;&#10;Description automatically generated" id="405" name="Google Shape;405;p55"/>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3" name="Shape 93"/>
        <p:cNvGrpSpPr/>
        <p:nvPr/>
      </p:nvGrpSpPr>
      <p:grpSpPr>
        <a:xfrm>
          <a:off x="0" y="0"/>
          <a:ext cx="0" cy="0"/>
          <a:chOff x="0" y="0"/>
          <a:chExt cx="0" cy="0"/>
        </a:xfrm>
      </p:grpSpPr>
      <p:sp>
        <p:nvSpPr>
          <p:cNvPr id="94" name="Google Shape;94;p19"/>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None/>
            </a:pPr>
            <a:r>
              <a:rPr lang="en" sz="2100">
                <a:solidFill>
                  <a:schemeClr val="lt1"/>
                </a:solidFill>
                <a:latin typeface="Josefin Sans"/>
                <a:ea typeface="Josefin Sans"/>
                <a:cs typeface="Josefin Sans"/>
                <a:sym typeface="Josefin Sans"/>
              </a:rPr>
              <a:t>From S2-2015</a:t>
            </a:r>
            <a:endParaRPr sz="2100">
              <a:solidFill>
                <a:schemeClr val="lt1"/>
              </a:solidFill>
              <a:latin typeface="Josefin Sans"/>
              <a:ea typeface="Josefin Sans"/>
              <a:cs typeface="Josefin Sans"/>
              <a:sym typeface="Josefin Sans"/>
            </a:endParaRPr>
          </a:p>
        </p:txBody>
      </p:sp>
      <p:sp>
        <p:nvSpPr>
          <p:cNvPr id="95" name="Google Shape;95;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BOP QUESTION</a:t>
            </a:r>
            <a:endParaRPr b="1" sz="2000">
              <a:solidFill>
                <a:srgbClr val="FE0000"/>
              </a:solidFill>
              <a:latin typeface="Josefin Sans"/>
              <a:ea typeface="Josefin Sans"/>
              <a:cs typeface="Josefin Sans"/>
              <a:sym typeface="Josefin Sans"/>
            </a:endParaRPr>
          </a:p>
        </p:txBody>
      </p:sp>
      <p:pic>
        <p:nvPicPr>
          <p:cNvPr descr="Text&#10;&#10;Description automatically generated" id="96" name="Google Shape;96;p19"/>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97" name="Google Shape;97;p19"/>
          <p:cNvPicPr preferRelativeResize="0"/>
          <p:nvPr/>
        </p:nvPicPr>
        <p:blipFill rotWithShape="1">
          <a:blip r:embed="rId4">
            <a:alphaModFix/>
          </a:blip>
          <a:srcRect b="33540" l="0" r="0" t="5465"/>
          <a:stretch/>
        </p:blipFill>
        <p:spPr>
          <a:xfrm>
            <a:off x="335352" y="1577553"/>
            <a:ext cx="8258496" cy="99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2" name="Shape 102"/>
        <p:cNvGrpSpPr/>
        <p:nvPr/>
      </p:nvGrpSpPr>
      <p:grpSpPr>
        <a:xfrm>
          <a:off x="0" y="0"/>
          <a:ext cx="0" cy="0"/>
          <a:chOff x="0" y="0"/>
          <a:chExt cx="0" cy="0"/>
        </a:xfrm>
      </p:grpSpPr>
      <p:sp>
        <p:nvSpPr>
          <p:cNvPr id="103" name="Google Shape;103;p20"/>
          <p:cNvSpPr txBox="1"/>
          <p:nvPr/>
        </p:nvSpPr>
        <p:spPr>
          <a:xfrm>
            <a:off x="244300" y="1156400"/>
            <a:ext cx="8581500" cy="3676200"/>
          </a:xfrm>
          <a:prstGeom prst="rect">
            <a:avLst/>
          </a:prstGeom>
          <a:noFill/>
          <a:ln>
            <a:noFill/>
          </a:ln>
        </p:spPr>
        <p:txBody>
          <a:bodyPr anchorCtr="0" anchor="t" bIns="34275" lIns="68575" spcFirstLastPara="1" rIns="68575" wrap="square" tIns="34275">
            <a:normAutofit fontScale="25000" lnSpcReduction="20000"/>
          </a:bodyPr>
          <a:lstStyle/>
          <a:p>
            <a:pPr indent="0" lvl="0" marL="0" marR="0" rtl="0" algn="l">
              <a:lnSpc>
                <a:spcPct val="90000"/>
              </a:lnSpc>
              <a:spcBef>
                <a:spcPts val="800"/>
              </a:spcBef>
              <a:spcAft>
                <a:spcPts val="0"/>
              </a:spcAft>
              <a:buNone/>
            </a:pPr>
            <a:r>
              <a:rPr lang="en" sz="6200">
                <a:solidFill>
                  <a:schemeClr val="lt1"/>
                </a:solidFill>
                <a:latin typeface="Josefin Sans"/>
                <a:ea typeface="Josefin Sans"/>
                <a:cs typeface="Josefin Sans"/>
                <a:sym typeface="Josefin Sans"/>
              </a:rPr>
              <a:t>From S2-2015</a:t>
            </a:r>
            <a:endParaRPr sz="62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62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62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62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62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6200">
              <a:solidFill>
                <a:schemeClr val="lt1"/>
              </a:solidFill>
              <a:latin typeface="Josefin Sans"/>
              <a:ea typeface="Josefin Sans"/>
              <a:cs typeface="Josefin Sans"/>
              <a:sym typeface="Josefin Sans"/>
            </a:endParaRPr>
          </a:p>
          <a:p>
            <a:pPr indent="0" lvl="0" marL="0" rtl="0" algn="l">
              <a:lnSpc>
                <a:spcPct val="90000"/>
              </a:lnSpc>
              <a:spcBef>
                <a:spcPts val="0"/>
              </a:spcBef>
              <a:spcAft>
                <a:spcPts val="0"/>
              </a:spcAft>
              <a:buNone/>
            </a:pPr>
            <a:r>
              <a:t/>
            </a:r>
            <a:endParaRPr sz="6200">
              <a:solidFill>
                <a:schemeClr val="lt1"/>
              </a:solidFill>
              <a:latin typeface="Josefin Sans"/>
              <a:ea typeface="Josefin Sans"/>
              <a:cs typeface="Josefin Sans"/>
              <a:sym typeface="Josefin Sans"/>
            </a:endParaRPr>
          </a:p>
          <a:p>
            <a:pPr indent="0" lvl="0" marL="0" rtl="0" algn="l">
              <a:lnSpc>
                <a:spcPct val="90000"/>
              </a:lnSpc>
              <a:spcBef>
                <a:spcPts val="0"/>
              </a:spcBef>
              <a:spcAft>
                <a:spcPts val="0"/>
              </a:spcAft>
              <a:buClr>
                <a:schemeClr val="lt1"/>
              </a:buClr>
              <a:buSzPct val="45161"/>
              <a:buFont typeface="Arial"/>
              <a:buNone/>
            </a:pPr>
            <a:r>
              <a:rPr lang="en" sz="6200">
                <a:solidFill>
                  <a:schemeClr val="lt1"/>
                </a:solidFill>
                <a:latin typeface="Josefin Sans"/>
                <a:ea typeface="Josefin Sans"/>
                <a:cs typeface="Josefin Sans"/>
                <a:sym typeface="Josefin Sans"/>
              </a:rPr>
              <a:t>CA = - ROW Savings</a:t>
            </a:r>
            <a:endParaRPr sz="6200">
              <a:solidFill>
                <a:schemeClr val="dk1"/>
              </a:solidFill>
            </a:endParaRPr>
          </a:p>
          <a:p>
            <a:pPr indent="0" lvl="0" marL="0" rtl="0" algn="l">
              <a:lnSpc>
                <a:spcPct val="90000"/>
              </a:lnSpc>
              <a:spcBef>
                <a:spcPts val="1000"/>
              </a:spcBef>
              <a:spcAft>
                <a:spcPts val="0"/>
              </a:spcAft>
              <a:buClr>
                <a:schemeClr val="lt1"/>
              </a:buClr>
              <a:buSzPct val="45161"/>
              <a:buFont typeface="Arial"/>
              <a:buNone/>
            </a:pPr>
            <a:r>
              <a:rPr lang="en" sz="6200">
                <a:solidFill>
                  <a:schemeClr val="lt1"/>
                </a:solidFill>
                <a:latin typeface="Josefin Sans"/>
                <a:ea typeface="Josefin Sans"/>
                <a:cs typeface="Josefin Sans"/>
                <a:sym typeface="Josefin Sans"/>
              </a:rPr>
              <a:t>I = S</a:t>
            </a:r>
            <a:r>
              <a:rPr baseline="-25000" lang="en" sz="6200">
                <a:solidFill>
                  <a:schemeClr val="lt1"/>
                </a:solidFill>
                <a:latin typeface="Josefin Sans"/>
                <a:ea typeface="Josefin Sans"/>
                <a:cs typeface="Josefin Sans"/>
                <a:sym typeface="Josefin Sans"/>
              </a:rPr>
              <a:t>P</a:t>
            </a:r>
            <a:r>
              <a:rPr lang="en" sz="6200">
                <a:solidFill>
                  <a:schemeClr val="lt1"/>
                </a:solidFill>
                <a:latin typeface="Josefin Sans"/>
                <a:ea typeface="Josefin Sans"/>
                <a:cs typeface="Josefin Sans"/>
                <a:sym typeface="Josefin Sans"/>
              </a:rPr>
              <a:t> + S</a:t>
            </a:r>
            <a:r>
              <a:rPr baseline="-25000" lang="en" sz="6200">
                <a:solidFill>
                  <a:schemeClr val="lt1"/>
                </a:solidFill>
                <a:latin typeface="Josefin Sans"/>
                <a:ea typeface="Josefin Sans"/>
                <a:cs typeface="Josefin Sans"/>
                <a:sym typeface="Josefin Sans"/>
              </a:rPr>
              <a:t>G</a:t>
            </a:r>
            <a:r>
              <a:rPr lang="en" sz="6200">
                <a:solidFill>
                  <a:schemeClr val="lt1"/>
                </a:solidFill>
                <a:latin typeface="Josefin Sans"/>
                <a:ea typeface="Josefin Sans"/>
                <a:cs typeface="Josefin Sans"/>
                <a:sym typeface="Josefin Sans"/>
              </a:rPr>
              <a:t> + ROW Savings</a:t>
            </a:r>
            <a:endParaRPr sz="6200">
              <a:solidFill>
                <a:schemeClr val="dk1"/>
              </a:solidFill>
            </a:endParaRPr>
          </a:p>
          <a:p>
            <a:pPr indent="0" lvl="0" marL="0" rtl="0" algn="l">
              <a:lnSpc>
                <a:spcPct val="90000"/>
              </a:lnSpc>
              <a:spcBef>
                <a:spcPts val="1000"/>
              </a:spcBef>
              <a:spcAft>
                <a:spcPts val="0"/>
              </a:spcAft>
              <a:buClr>
                <a:schemeClr val="lt1"/>
              </a:buClr>
              <a:buSzPct val="45161"/>
              <a:buFont typeface="Arial"/>
              <a:buNone/>
            </a:pPr>
            <a:r>
              <a:rPr lang="en" sz="6200">
                <a:solidFill>
                  <a:schemeClr val="lt1"/>
                </a:solidFill>
                <a:latin typeface="Josefin Sans"/>
                <a:ea typeface="Josefin Sans"/>
                <a:cs typeface="Josefin Sans"/>
                <a:sym typeface="Josefin Sans"/>
              </a:rPr>
              <a:t>I = S</a:t>
            </a:r>
            <a:r>
              <a:rPr baseline="-25000" lang="en" sz="6200">
                <a:solidFill>
                  <a:schemeClr val="lt1"/>
                </a:solidFill>
                <a:latin typeface="Josefin Sans"/>
                <a:ea typeface="Josefin Sans"/>
                <a:cs typeface="Josefin Sans"/>
                <a:sym typeface="Josefin Sans"/>
              </a:rPr>
              <a:t>NZ</a:t>
            </a:r>
            <a:r>
              <a:rPr lang="en" sz="6200">
                <a:solidFill>
                  <a:schemeClr val="lt1"/>
                </a:solidFill>
                <a:latin typeface="Josefin Sans"/>
                <a:ea typeface="Josefin Sans"/>
                <a:cs typeface="Josefin Sans"/>
                <a:sym typeface="Josefin Sans"/>
              </a:rPr>
              <a:t> + ROW Savings</a:t>
            </a:r>
            <a:endParaRPr sz="6200">
              <a:solidFill>
                <a:schemeClr val="dk1"/>
              </a:solidFill>
            </a:endParaRPr>
          </a:p>
          <a:p>
            <a:pPr indent="0" lvl="0" marL="0" rtl="0" algn="l">
              <a:lnSpc>
                <a:spcPct val="90000"/>
              </a:lnSpc>
              <a:spcBef>
                <a:spcPts val="1000"/>
              </a:spcBef>
              <a:spcAft>
                <a:spcPts val="0"/>
              </a:spcAft>
              <a:buNone/>
            </a:pPr>
            <a:r>
              <a:rPr lang="en" sz="6200">
                <a:solidFill>
                  <a:schemeClr val="lt1"/>
                </a:solidFill>
                <a:latin typeface="Josefin Sans"/>
                <a:ea typeface="Josefin Sans"/>
                <a:cs typeface="Josefin Sans"/>
                <a:sym typeface="Josefin Sans"/>
              </a:rPr>
              <a:t>If the CAB is negative (deficit) then ROW Savings must be positive and NZ is borrowing money to fund investment</a:t>
            </a:r>
            <a:endParaRPr sz="6200">
              <a:solidFill>
                <a:schemeClr val="lt1"/>
              </a:solidFill>
              <a:latin typeface="Josefin Sans"/>
              <a:ea typeface="Josefin Sans"/>
              <a:cs typeface="Josefin Sans"/>
              <a:sym typeface="Josefin Sans"/>
            </a:endParaRPr>
          </a:p>
          <a:p>
            <a:pPr indent="0" lvl="0" marL="0" rtl="0" algn="l">
              <a:lnSpc>
                <a:spcPct val="90000"/>
              </a:lnSpc>
              <a:spcBef>
                <a:spcPts val="1000"/>
              </a:spcBef>
              <a:spcAft>
                <a:spcPts val="0"/>
              </a:spcAft>
              <a:buClr>
                <a:schemeClr val="lt1"/>
              </a:buClr>
              <a:buSzPct val="45161"/>
              <a:buFont typeface="Arial"/>
              <a:buNone/>
            </a:pPr>
            <a:r>
              <a:rPr lang="en" sz="6200">
                <a:solidFill>
                  <a:schemeClr val="lt1"/>
                </a:solidFill>
                <a:latin typeface="Josefin Sans"/>
                <a:ea typeface="Josefin Sans"/>
                <a:cs typeface="Josefin Sans"/>
                <a:sym typeface="Josefin Sans"/>
              </a:rPr>
              <a:t>Domestic S &lt; I</a:t>
            </a:r>
            <a:endParaRPr sz="28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p:txBody>
      </p:sp>
      <p:sp>
        <p:nvSpPr>
          <p:cNvPr id="104" name="Google Shape;10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BOP </a:t>
            </a:r>
            <a:endParaRPr b="1" sz="2000">
              <a:solidFill>
                <a:srgbClr val="FE0000"/>
              </a:solidFill>
              <a:latin typeface="Josefin Sans"/>
              <a:ea typeface="Josefin Sans"/>
              <a:cs typeface="Josefin Sans"/>
              <a:sym typeface="Josefin Sans"/>
            </a:endParaRPr>
          </a:p>
        </p:txBody>
      </p:sp>
      <p:pic>
        <p:nvPicPr>
          <p:cNvPr descr="Text&#10;&#10;Description automatically generated" id="105" name="Google Shape;105;p20"/>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06" name="Google Shape;106;p20"/>
          <p:cNvPicPr preferRelativeResize="0"/>
          <p:nvPr/>
        </p:nvPicPr>
        <p:blipFill rotWithShape="1">
          <a:blip r:embed="rId4">
            <a:alphaModFix/>
          </a:blip>
          <a:srcRect b="33540" l="0" r="0" t="5465"/>
          <a:stretch/>
        </p:blipFill>
        <p:spPr>
          <a:xfrm>
            <a:off x="335352" y="1577553"/>
            <a:ext cx="8258496" cy="99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1" name="Shape 111"/>
        <p:cNvGrpSpPr/>
        <p:nvPr/>
      </p:nvGrpSpPr>
      <p:grpSpPr>
        <a:xfrm>
          <a:off x="0" y="0"/>
          <a:ext cx="0" cy="0"/>
          <a:chOff x="0" y="0"/>
          <a:chExt cx="0" cy="0"/>
        </a:xfrm>
      </p:grpSpPr>
      <p:sp>
        <p:nvSpPr>
          <p:cNvPr id="112" name="Google Shape;112;p21"/>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p:txBody>
      </p:sp>
      <p:sp>
        <p:nvSpPr>
          <p:cNvPr id="113" name="Google Shape;113;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MULTICHOICE QUESTIONS</a:t>
            </a:r>
            <a:endParaRPr b="1" sz="2000">
              <a:solidFill>
                <a:srgbClr val="FE0000"/>
              </a:solidFill>
              <a:latin typeface="Josefin Sans"/>
              <a:ea typeface="Josefin Sans"/>
              <a:cs typeface="Josefin Sans"/>
              <a:sym typeface="Josefin Sans"/>
            </a:endParaRPr>
          </a:p>
        </p:txBody>
      </p:sp>
      <p:pic>
        <p:nvPicPr>
          <p:cNvPr descr="Text&#10;&#10;Description automatically generated" id="114" name="Google Shape;114;p21"/>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15" name="Google Shape;115;p21" title="Screenshot 2025-10-16 at 7.31.40 PM.png"/>
          <p:cNvPicPr preferRelativeResize="0"/>
          <p:nvPr/>
        </p:nvPicPr>
        <p:blipFill>
          <a:blip r:embed="rId4">
            <a:alphaModFix/>
          </a:blip>
          <a:stretch>
            <a:fillRect/>
          </a:stretch>
        </p:blipFill>
        <p:spPr>
          <a:xfrm>
            <a:off x="360150" y="1763938"/>
            <a:ext cx="4117947" cy="994200"/>
          </a:xfrm>
          <a:prstGeom prst="rect">
            <a:avLst/>
          </a:prstGeom>
          <a:noFill/>
          <a:ln>
            <a:noFill/>
          </a:ln>
        </p:spPr>
      </p:pic>
      <p:pic>
        <p:nvPicPr>
          <p:cNvPr id="116" name="Google Shape;116;p21" title="Screenshot 2025-10-16 at 7.32.55 PM.png"/>
          <p:cNvPicPr preferRelativeResize="0"/>
          <p:nvPr/>
        </p:nvPicPr>
        <p:blipFill>
          <a:blip r:embed="rId5">
            <a:alphaModFix/>
          </a:blip>
          <a:stretch>
            <a:fillRect/>
          </a:stretch>
        </p:blipFill>
        <p:spPr>
          <a:xfrm>
            <a:off x="4662625" y="1763950"/>
            <a:ext cx="4163175" cy="994200"/>
          </a:xfrm>
          <a:prstGeom prst="rect">
            <a:avLst/>
          </a:prstGeom>
          <a:noFill/>
          <a:ln>
            <a:noFill/>
          </a:ln>
        </p:spPr>
      </p:pic>
      <p:pic>
        <p:nvPicPr>
          <p:cNvPr id="117" name="Google Shape;117;p21" title="Screenshot 2025-10-16 at 7.33.37 PM.png"/>
          <p:cNvPicPr preferRelativeResize="0"/>
          <p:nvPr/>
        </p:nvPicPr>
        <p:blipFill>
          <a:blip r:embed="rId6">
            <a:alphaModFix/>
          </a:blip>
          <a:stretch>
            <a:fillRect/>
          </a:stretch>
        </p:blipFill>
        <p:spPr>
          <a:xfrm>
            <a:off x="360150" y="3271829"/>
            <a:ext cx="4072550" cy="1111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22"/>
          <p:cNvSpPr txBox="1"/>
          <p:nvPr/>
        </p:nvSpPr>
        <p:spPr>
          <a:xfrm>
            <a:off x="244300" y="1156400"/>
            <a:ext cx="8581500" cy="3676200"/>
          </a:xfrm>
          <a:prstGeom prst="rect">
            <a:avLst/>
          </a:prstGeom>
          <a:noFill/>
          <a:ln>
            <a:noFill/>
          </a:ln>
        </p:spPr>
        <p:txBody>
          <a:bodyPr anchorCtr="0" anchor="t" bIns="34275" lIns="68575" spcFirstLastPara="1" rIns="68575" wrap="square" tIns="34275">
            <a:normAutofit/>
          </a:bodyPr>
          <a:lstStyle/>
          <a:p>
            <a:pPr indent="0" lvl="0" marL="0" marR="0" rtl="0" algn="l">
              <a:lnSpc>
                <a:spcPct val="90000"/>
              </a:lnSpc>
              <a:spcBef>
                <a:spcPts val="800"/>
              </a:spcBef>
              <a:spcAft>
                <a:spcPts val="0"/>
              </a:spcAft>
              <a:buNone/>
            </a:pPr>
            <a:r>
              <a:t/>
            </a:r>
            <a:endParaRPr sz="2100">
              <a:solidFill>
                <a:schemeClr val="lt1"/>
              </a:solidFill>
              <a:latin typeface="Josefin Sans"/>
              <a:ea typeface="Josefin Sans"/>
              <a:cs typeface="Josefin Sans"/>
              <a:sym typeface="Josefin Sans"/>
            </a:endParaRPr>
          </a:p>
        </p:txBody>
      </p:sp>
      <p:sp>
        <p:nvSpPr>
          <p:cNvPr id="124" name="Google Shape;124;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rgbClr val="FE0000"/>
              </a:buClr>
              <a:buSzPts val="2700"/>
              <a:buFont typeface="Josefin Sans"/>
              <a:buNone/>
            </a:pPr>
            <a:r>
              <a:rPr b="1" lang="en" sz="2000">
                <a:solidFill>
                  <a:srgbClr val="FE0000"/>
                </a:solidFill>
                <a:latin typeface="Josefin Sans"/>
                <a:ea typeface="Josefin Sans"/>
                <a:cs typeface="Josefin Sans"/>
                <a:sym typeface="Josefin Sans"/>
              </a:rPr>
              <a:t>MULTICHOICE QUESTIONS</a:t>
            </a:r>
            <a:endParaRPr b="1" sz="2000">
              <a:solidFill>
                <a:srgbClr val="FE0000"/>
              </a:solidFill>
              <a:latin typeface="Josefin Sans"/>
              <a:ea typeface="Josefin Sans"/>
              <a:cs typeface="Josefin Sans"/>
              <a:sym typeface="Josefin Sans"/>
            </a:endParaRPr>
          </a:p>
        </p:txBody>
      </p:sp>
      <p:pic>
        <p:nvPicPr>
          <p:cNvPr descr="Text&#10;&#10;Description automatically generated" id="125" name="Google Shape;125;p22"/>
          <p:cNvPicPr preferRelativeResize="0"/>
          <p:nvPr/>
        </p:nvPicPr>
        <p:blipFill rotWithShape="1">
          <a:blip r:embed="rId3">
            <a:alphaModFix/>
          </a:blip>
          <a:srcRect b="0" l="0" r="0" t="0"/>
          <a:stretch/>
        </p:blipFill>
        <p:spPr>
          <a:xfrm>
            <a:off x="6438317" y="128472"/>
            <a:ext cx="2155535" cy="910848"/>
          </a:xfrm>
          <a:prstGeom prst="rect">
            <a:avLst/>
          </a:prstGeom>
          <a:noFill/>
          <a:ln>
            <a:noFill/>
          </a:ln>
        </p:spPr>
      </p:pic>
      <p:pic>
        <p:nvPicPr>
          <p:cNvPr id="126" name="Google Shape;126;p22" title="Screenshot 2025-10-16 at 7.31.40 PM.png"/>
          <p:cNvPicPr preferRelativeResize="0"/>
          <p:nvPr/>
        </p:nvPicPr>
        <p:blipFill>
          <a:blip r:embed="rId4">
            <a:alphaModFix/>
          </a:blip>
          <a:stretch>
            <a:fillRect/>
          </a:stretch>
        </p:blipFill>
        <p:spPr>
          <a:xfrm>
            <a:off x="360150" y="1763938"/>
            <a:ext cx="4117947" cy="994200"/>
          </a:xfrm>
          <a:prstGeom prst="rect">
            <a:avLst/>
          </a:prstGeom>
          <a:noFill/>
          <a:ln>
            <a:noFill/>
          </a:ln>
        </p:spPr>
      </p:pic>
      <p:pic>
        <p:nvPicPr>
          <p:cNvPr id="127" name="Google Shape;127;p22" title="Screenshot 2025-10-16 at 7.32.55 PM.png"/>
          <p:cNvPicPr preferRelativeResize="0"/>
          <p:nvPr/>
        </p:nvPicPr>
        <p:blipFill>
          <a:blip r:embed="rId5">
            <a:alphaModFix/>
          </a:blip>
          <a:stretch>
            <a:fillRect/>
          </a:stretch>
        </p:blipFill>
        <p:spPr>
          <a:xfrm>
            <a:off x="4662625" y="1763950"/>
            <a:ext cx="4163175" cy="994200"/>
          </a:xfrm>
          <a:prstGeom prst="rect">
            <a:avLst/>
          </a:prstGeom>
          <a:noFill/>
          <a:ln>
            <a:noFill/>
          </a:ln>
        </p:spPr>
      </p:pic>
      <p:pic>
        <p:nvPicPr>
          <p:cNvPr id="128" name="Google Shape;128;p22" title="Screenshot 2025-10-16 at 7.33.37 PM.png"/>
          <p:cNvPicPr preferRelativeResize="0"/>
          <p:nvPr/>
        </p:nvPicPr>
        <p:blipFill>
          <a:blip r:embed="rId6">
            <a:alphaModFix/>
          </a:blip>
          <a:stretch>
            <a:fillRect/>
          </a:stretch>
        </p:blipFill>
        <p:spPr>
          <a:xfrm>
            <a:off x="360150" y="3254025"/>
            <a:ext cx="4072550" cy="1111450"/>
          </a:xfrm>
          <a:prstGeom prst="rect">
            <a:avLst/>
          </a:prstGeom>
          <a:noFill/>
          <a:ln>
            <a:noFill/>
          </a:ln>
        </p:spPr>
      </p:pic>
      <p:sp>
        <p:nvSpPr>
          <p:cNvPr id="129" name="Google Shape;129;p22"/>
          <p:cNvSpPr/>
          <p:nvPr/>
        </p:nvSpPr>
        <p:spPr>
          <a:xfrm>
            <a:off x="571500" y="2264800"/>
            <a:ext cx="1546200" cy="233700"/>
          </a:xfrm>
          <a:prstGeom prst="ellipse">
            <a:avLst/>
          </a:prstGeom>
          <a:noFill/>
          <a:ln cap="flat" cmpd="sng" w="38100">
            <a:solidFill>
              <a:srgbClr val="F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0" name="Google Shape;130;p22"/>
          <p:cNvSpPr/>
          <p:nvPr/>
        </p:nvSpPr>
        <p:spPr>
          <a:xfrm>
            <a:off x="4823400" y="2031100"/>
            <a:ext cx="2889900" cy="233700"/>
          </a:xfrm>
          <a:prstGeom prst="ellipse">
            <a:avLst/>
          </a:prstGeom>
          <a:noFill/>
          <a:ln cap="flat" cmpd="sng" w="38100">
            <a:solidFill>
              <a:srgbClr val="F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2"/>
          <p:cNvSpPr/>
          <p:nvPr/>
        </p:nvSpPr>
        <p:spPr>
          <a:xfrm>
            <a:off x="530800" y="3593575"/>
            <a:ext cx="3279300" cy="233700"/>
          </a:xfrm>
          <a:prstGeom prst="ellipse">
            <a:avLst/>
          </a:prstGeom>
          <a:noFill/>
          <a:ln cap="flat" cmpd="sng" w="38100">
            <a:solidFill>
              <a:srgbClr val="FE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rgbClr val="CCFFCD"/>
              </a:buClr>
              <a:buSzPts val="4500"/>
              <a:buFont typeface="Josefin Sans"/>
              <a:buNone/>
            </a:pPr>
            <a:r>
              <a:rPr b="1" lang="en">
                <a:solidFill>
                  <a:srgbClr val="CCFFCD"/>
                </a:solidFill>
                <a:latin typeface="Josefin Sans"/>
                <a:ea typeface="Josefin Sans"/>
                <a:cs typeface="Josefin Sans"/>
                <a:sym typeface="Josefin Sans"/>
              </a:rPr>
              <a:t>FOREIGN EXCHANGE</a:t>
            </a:r>
            <a:r>
              <a:rPr b="1" lang="en">
                <a:solidFill>
                  <a:srgbClr val="CCFFCD"/>
                </a:solidFill>
                <a:latin typeface="Josefin Sans"/>
                <a:ea typeface="Josefin Sans"/>
                <a:cs typeface="Josefin Sans"/>
                <a:sym typeface="Josefin Sans"/>
              </a:rPr>
              <a:t> – 5 Marks</a:t>
            </a:r>
            <a:endParaRPr b="1" sz="2700">
              <a:solidFill>
                <a:srgbClr val="CCFFCD"/>
              </a:solidFill>
              <a:latin typeface="Josefin Sans"/>
              <a:ea typeface="Josefin Sans"/>
              <a:cs typeface="Josefin Sans"/>
              <a:sym typeface="Josefin Sans"/>
            </a:endParaRPr>
          </a:p>
        </p:txBody>
      </p:sp>
      <p:pic>
        <p:nvPicPr>
          <p:cNvPr descr="Text&#10;&#10;Description automatically generated" id="137" name="Google Shape;137;p23"/>
          <p:cNvPicPr preferRelativeResize="0"/>
          <p:nvPr/>
        </p:nvPicPr>
        <p:blipFill rotWithShape="1">
          <a:blip r:embed="rId3">
            <a:alphaModFix/>
          </a:blip>
          <a:srcRect b="0" l="0" r="0" t="0"/>
          <a:stretch/>
        </p:blipFill>
        <p:spPr>
          <a:xfrm>
            <a:off x="6605416" y="3921747"/>
            <a:ext cx="2155535" cy="91084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