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2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C523A-33CD-A743-9230-13EE66E4429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9BDE-310C-2A44-9E40-40C1485A0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9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Introduce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Ourselves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The Club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Thank for coming</a:t>
            </a:r>
            <a:endParaRPr/>
          </a:p>
          <a:p>
            <a:pPr marL="180897" lvl="0" indent="-1046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Explain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Thank for submitting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Why we are going these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E3CE-663B-2845-BF2D-915B03C691A4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6F2E-38DF-2E43-87CF-375D85AD6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2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E3CE-663B-2845-BF2D-915B03C691A4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6F2E-38DF-2E43-87CF-375D85AD6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E3CE-663B-2845-BF2D-915B03C691A4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6F2E-38DF-2E43-87CF-375D85AD6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3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E3CE-663B-2845-BF2D-915B03C691A4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6F2E-38DF-2E43-87CF-375D85AD6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E3CE-663B-2845-BF2D-915B03C691A4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6F2E-38DF-2E43-87CF-375D85AD6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2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E3CE-663B-2845-BF2D-915B03C691A4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6F2E-38DF-2E43-87CF-375D85AD6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5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E3CE-663B-2845-BF2D-915B03C691A4}" type="datetimeFigureOut">
              <a:rPr lang="en-US" smtClean="0"/>
              <a:t>4/23/24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6F2E-38DF-2E43-87CF-375D85AD6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E3CE-663B-2845-BF2D-915B03C691A4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6F2E-38DF-2E43-87CF-375D85AD6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E3CE-663B-2845-BF2D-915B03C691A4}" type="datetimeFigureOut">
              <a:rPr lang="en-US" smtClean="0"/>
              <a:t>4/23/24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6F2E-38DF-2E43-87CF-375D85AD6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2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E3CE-663B-2845-BF2D-915B03C691A4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6F2E-38DF-2E43-87CF-375D85AD6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3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E3CE-663B-2845-BF2D-915B03C691A4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6F2E-38DF-2E43-87CF-375D85AD6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9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D19E3CE-663B-2845-BF2D-915B03C691A4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E946F2E-38DF-2E43-87CF-375D85AD6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96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34290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Josefin Sans"/>
              <a:buNone/>
            </a:pPr>
            <a:r>
              <a:rPr lang="en-NZ" sz="4400" b="1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FINC 203 TUTORIALS</a:t>
            </a:r>
            <a:br>
              <a:rPr lang="en-NZ" sz="4400" b="1" dirty="0">
                <a:latin typeface="Josefin Sans"/>
                <a:ea typeface="Josefin Sans"/>
                <a:cs typeface="Josefin Sans"/>
                <a:sym typeface="Josefin Sans"/>
              </a:rPr>
            </a:br>
            <a:br>
              <a:rPr lang="en-NZ" sz="1100" b="1" dirty="0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lang="en-US" sz="3600" b="1" dirty="0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  <a:t>MID TERM TEST</a:t>
            </a:r>
            <a:endParaRPr sz="3600" b="1" dirty="0">
              <a:solidFill>
                <a:srgbClr val="FE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60"/>
              <a:buFont typeface="Josefin Sans"/>
              <a:buNone/>
            </a:pPr>
            <a:endParaRPr sz="1000" b="1" dirty="0">
              <a:solidFill>
                <a:srgbClr val="FF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Josefin Sans"/>
              <a:buNone/>
            </a:pPr>
            <a:r>
              <a:rPr lang="en-US" sz="4000" b="1" dirty="0">
                <a:solidFill>
                  <a:srgbClr val="CCFFCD"/>
                </a:solidFill>
                <a:latin typeface="Josefin Sans"/>
                <a:ea typeface="Josefin Sans"/>
                <a:cs typeface="Josefin Sans"/>
                <a:sym typeface="Josefin Sans"/>
              </a:rPr>
              <a:t>Tuesday 23</a:t>
            </a:r>
            <a:r>
              <a:rPr lang="en-US" sz="4000" b="1" baseline="30000" dirty="0">
                <a:solidFill>
                  <a:srgbClr val="CCFFCD"/>
                </a:solidFill>
                <a:latin typeface="Josefin Sans"/>
                <a:ea typeface="Josefin Sans"/>
                <a:cs typeface="Josefin Sans"/>
                <a:sym typeface="Josefin Sans"/>
              </a:rPr>
              <a:t>rd</a:t>
            </a:r>
            <a:r>
              <a:rPr lang="en-US" sz="4000" b="1" dirty="0">
                <a:solidFill>
                  <a:srgbClr val="CCFFCD"/>
                </a:solidFill>
                <a:latin typeface="Josefin Sans"/>
                <a:ea typeface="Josefin Sans"/>
                <a:cs typeface="Josefin Sans"/>
                <a:sym typeface="Josefin Sans"/>
              </a:rPr>
              <a:t> April</a:t>
            </a:r>
            <a:br>
              <a:rPr lang="en-US" sz="4000" b="1" dirty="0">
                <a:solidFill>
                  <a:srgbClr val="CCFFCD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lang="en-NZ" sz="4000" b="1" dirty="0">
                <a:solidFill>
                  <a:srgbClr val="CCFFCD"/>
                </a:solidFill>
                <a:latin typeface="Josefin Sans"/>
                <a:ea typeface="Josefin Sans"/>
                <a:cs typeface="Josefin Sans"/>
                <a:sym typeface="Josefin Sans"/>
              </a:rPr>
              <a:t>6-7pm in Rehua 002</a:t>
            </a:r>
            <a:endParaRPr sz="4000" b="1" dirty="0">
              <a:solidFill>
                <a:srgbClr val="CCFFC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90" name="Google Shape;90;p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5673" y="755433"/>
            <a:ext cx="6160654" cy="212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2F6C-70EC-D53E-D146-12906423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interest rates are determined</a:t>
            </a:r>
          </a:p>
        </p:txBody>
      </p:sp>
      <p:pic>
        <p:nvPicPr>
          <p:cNvPr id="5122" name="Picture 2" descr="Determinants of Interest Rates - CFA, FRM, and Actuarial Exams Study Notes">
            <a:extLst>
              <a:ext uri="{FF2B5EF4-FFF2-40B4-BE49-F238E27FC236}">
                <a16:creationId xmlns:a16="http://schemas.microsoft.com/office/drawing/2014/main" id="{3223F4A5-6253-9411-4CF0-785B4ECAB5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99" y="1690688"/>
            <a:ext cx="7044402" cy="41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369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18E3-C21F-4F8C-9D04-31731B718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 equation</a:t>
            </a:r>
          </a:p>
        </p:txBody>
      </p:sp>
      <p:pic>
        <p:nvPicPr>
          <p:cNvPr id="6146" name="Picture 2" descr="Fisher Equation | Formula + Calculator">
            <a:extLst>
              <a:ext uri="{FF2B5EF4-FFF2-40B4-BE49-F238E27FC236}">
                <a16:creationId xmlns:a16="http://schemas.microsoft.com/office/drawing/2014/main" id="{F2BF4063-9260-1E83-2157-A1B8547A6B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8694"/>
            <a:ext cx="10515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95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F26F-AF02-06F7-AA18-86BD2376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2E321-2E6F-E811-0F23-F5D989CB1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Treasury bonds </a:t>
            </a:r>
          </a:p>
          <a:p>
            <a:pPr lvl="1"/>
            <a:r>
              <a:rPr lang="en-US" dirty="0"/>
              <a:t>Issued by the Government</a:t>
            </a:r>
          </a:p>
          <a:p>
            <a:pPr lvl="1"/>
            <a:r>
              <a:rPr lang="en-US" dirty="0"/>
              <a:t>Considered very safe – lower return</a:t>
            </a:r>
          </a:p>
          <a:p>
            <a:r>
              <a:rPr lang="en-US" dirty="0"/>
              <a:t>Treasury Indexed bonds</a:t>
            </a:r>
          </a:p>
          <a:p>
            <a:pPr lvl="1"/>
            <a:r>
              <a:rPr lang="en-US" dirty="0"/>
              <a:t>Principal changes to reflect inflation – Interest Rates doesn’t!</a:t>
            </a:r>
          </a:p>
          <a:p>
            <a:r>
              <a:rPr lang="en-US" dirty="0" err="1"/>
              <a:t>Municpial</a:t>
            </a:r>
            <a:r>
              <a:rPr lang="en-US" dirty="0"/>
              <a:t> bonds</a:t>
            </a:r>
          </a:p>
          <a:p>
            <a:pPr lvl="1"/>
            <a:r>
              <a:rPr lang="en-US" dirty="0"/>
              <a:t>Tax exempt</a:t>
            </a:r>
          </a:p>
          <a:p>
            <a:r>
              <a:rPr lang="en-US" dirty="0"/>
              <a:t>Corporate bonds</a:t>
            </a:r>
          </a:p>
          <a:p>
            <a:pPr lvl="1"/>
            <a:r>
              <a:rPr lang="en-US" dirty="0"/>
              <a:t>Secured – underlying asset attached to the bond</a:t>
            </a:r>
          </a:p>
          <a:p>
            <a:pPr lvl="1"/>
            <a:r>
              <a:rPr lang="en-US" dirty="0"/>
              <a:t>Unsecured – no asset attached to the bond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0F996-7BE7-56BC-673E-19B4830D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dirty="0"/>
              <a:t>Bond pricing</a:t>
            </a:r>
          </a:p>
        </p:txBody>
      </p:sp>
      <p:sp>
        <p:nvSpPr>
          <p:cNvPr id="717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9AEF7-A8B0-D7C8-D827-822E4DB3D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YTM = CR -&gt; Par Value</a:t>
            </a:r>
          </a:p>
          <a:p>
            <a:r>
              <a:rPr lang="en-US" sz="2200"/>
              <a:t>YTM &lt; CR -&gt; Premium Bond</a:t>
            </a:r>
          </a:p>
          <a:p>
            <a:r>
              <a:rPr lang="en-US" sz="2200"/>
              <a:t>YTM &gt; CR -&gt; Discount Bond</a:t>
            </a:r>
          </a:p>
        </p:txBody>
      </p:sp>
      <p:pic>
        <p:nvPicPr>
          <p:cNvPr id="7170" name="Picture 2" descr="Bond Pricing Formula |How to Calculate Bond Price?">
            <a:extLst>
              <a:ext uri="{FF2B5EF4-FFF2-40B4-BE49-F238E27FC236}">
                <a16:creationId xmlns:a16="http://schemas.microsoft.com/office/drawing/2014/main" id="{5655B89F-7B49-4211-CFA0-5B7DA787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659922"/>
            <a:ext cx="6903720" cy="353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335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8702-E77A-7F84-201F-85A22B21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AF6C6-E8EC-DCDE-579B-D33268144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risk: Issuer of the bond may fail to make bond payments</a:t>
            </a:r>
          </a:p>
          <a:p>
            <a:r>
              <a:rPr lang="en-US" dirty="0"/>
              <a:t>Callable option: Issuer can buy back the bond for a guaranteed price</a:t>
            </a:r>
          </a:p>
          <a:p>
            <a:r>
              <a:rPr lang="en-US" dirty="0"/>
              <a:t>Interest Rate risk: The interest rate may rise which decrease the value of the bond you possess</a:t>
            </a:r>
          </a:p>
          <a:p>
            <a:r>
              <a:rPr lang="en-US" dirty="0"/>
              <a:t>Time: The longer you hold the bond for the riskier it may be</a:t>
            </a:r>
          </a:p>
        </p:txBody>
      </p:sp>
    </p:spTree>
    <p:extLst>
      <p:ext uri="{BB962C8B-B14F-4D97-AF65-F5344CB8AC3E}">
        <p14:creationId xmlns:p14="http://schemas.microsoft.com/office/powerpoint/2010/main" val="2928704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D820-25CB-12BD-8998-FC5B996B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Annual Yield</a:t>
            </a:r>
          </a:p>
        </p:txBody>
      </p:sp>
      <p:pic>
        <p:nvPicPr>
          <p:cNvPr id="8194" name="Picture 2" descr="Effective Annual Yield - Finance Train">
            <a:extLst>
              <a:ext uri="{FF2B5EF4-FFF2-40B4-BE49-F238E27FC236}">
                <a16:creationId xmlns:a16="http://schemas.microsoft.com/office/drawing/2014/main" id="{D24CBAFE-D323-4CD5-A14C-9F012CC530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2978944"/>
            <a:ext cx="68834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ffective Annual Yield - Finance Train">
            <a:extLst>
              <a:ext uri="{FF2B5EF4-FFF2-40B4-BE49-F238E27FC236}">
                <a16:creationId xmlns:a16="http://schemas.microsoft.com/office/drawing/2014/main" id="{2CF842E0-7793-496C-B3D4-A32861DF5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70" y="1690688"/>
            <a:ext cx="10530730" cy="312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0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CEE7-B5F3-0F26-0E96-8F425FEF1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D7D93-082A-5C88-B70A-AB74357DB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Highly liquid</a:t>
            </a:r>
          </a:p>
          <a:p>
            <a:r>
              <a:rPr lang="en-US" dirty="0"/>
              <a:t>Low transaction costs</a:t>
            </a:r>
          </a:p>
          <a:p>
            <a:r>
              <a:rPr lang="en-US" dirty="0"/>
              <a:t>Large deposits (typically more than $1 million)</a:t>
            </a:r>
          </a:p>
          <a:p>
            <a:r>
              <a:rPr lang="en-US" dirty="0"/>
              <a:t>Short time frame (less than one year)</a:t>
            </a:r>
          </a:p>
          <a:p>
            <a:r>
              <a:rPr lang="en-US" dirty="0"/>
              <a:t>Low default risk</a:t>
            </a:r>
          </a:p>
          <a:p>
            <a:r>
              <a:rPr lang="en-US" dirty="0"/>
              <a:t>Most important function: provide a way for economic units to undertake liquidity management </a:t>
            </a:r>
          </a:p>
          <a:p>
            <a:r>
              <a:rPr lang="en-US" dirty="0"/>
              <a:t>Examples: one name paper, t-notes, repos, negotiable CD’s, commercial papers</a:t>
            </a:r>
          </a:p>
          <a:p>
            <a:r>
              <a:rPr lang="en-US" dirty="0"/>
              <a:t>Main participants: commercial banks, central banks, governments, corporations</a:t>
            </a:r>
          </a:p>
        </p:txBody>
      </p:sp>
    </p:spTree>
    <p:extLst>
      <p:ext uri="{BB962C8B-B14F-4D97-AF65-F5344CB8AC3E}">
        <p14:creationId xmlns:p14="http://schemas.microsoft.com/office/powerpoint/2010/main" val="2116017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A44E-DC8C-3970-A5B0-AE90E71A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for securities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FD82D-4456-25C9-D1BB-ACAD5D3BD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488" y="1825625"/>
            <a:ext cx="10515600" cy="4351338"/>
          </a:xfrm>
        </p:spPr>
        <p:txBody>
          <a:bodyPr/>
          <a:lstStyle/>
          <a:p>
            <a:r>
              <a:rPr lang="en-US" dirty="0"/>
              <a:t>Primary market: Companies sell shares for the first time in order to raise money</a:t>
            </a:r>
          </a:p>
          <a:p>
            <a:r>
              <a:rPr lang="en-US" dirty="0"/>
              <a:t>Second market: outstanding shares are bought and sold among investors. Any trade of a security after its primary offering is said to be the secondary market</a:t>
            </a:r>
          </a:p>
          <a:p>
            <a:r>
              <a:rPr lang="en-US" dirty="0"/>
              <a:t>Broker markets: broker brings buyers and sellers together in order to earn commission</a:t>
            </a:r>
          </a:p>
          <a:p>
            <a:r>
              <a:rPr lang="en-US" dirty="0"/>
              <a:t>Dealer market: Buy and sell securities (profit is the difference between bid and ask price)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3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E9DDD-2A76-6D62-63BE-8739E9EC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Orders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AEA02-CC1C-2178-6C12-603439F52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Market orders (Ask price)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5C44A-E311-13CF-557C-332803916B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Execute the trade at the current market price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55EC1-8D3B-8251-47C3-E9ACC9E42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Limit order (Bid price)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BA157-ABF9-C07B-1C68-46F98C61AD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Execute the trade at a given price limit</a:t>
            </a:r>
          </a:p>
        </p:txBody>
      </p:sp>
    </p:spTree>
    <p:extLst>
      <p:ext uri="{BB962C8B-B14F-4D97-AF65-F5344CB8AC3E}">
        <p14:creationId xmlns:p14="http://schemas.microsoft.com/office/powerpoint/2010/main" val="3560084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7" name="Rectangle 922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AAE3C-2BE0-EAD3-1256-60CFD7C9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Ranking of debt</a:t>
            </a:r>
          </a:p>
        </p:txBody>
      </p:sp>
      <p:sp>
        <p:nvSpPr>
          <p:cNvPr id="922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8CF59-D656-2962-2B26-A1419EF04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Preference shares</a:t>
            </a:r>
          </a:p>
          <a:p>
            <a:pPr lvl="1"/>
            <a:r>
              <a:rPr lang="en-US" sz="1800" dirty="0"/>
              <a:t>No voting rights</a:t>
            </a:r>
          </a:p>
          <a:p>
            <a:pPr lvl="1"/>
            <a:r>
              <a:rPr lang="en-US" sz="1800" dirty="0"/>
              <a:t>Fixed dividend</a:t>
            </a:r>
          </a:p>
          <a:p>
            <a:pPr lvl="1"/>
            <a:r>
              <a:rPr lang="en-US" sz="1800" dirty="0"/>
              <a:t>Priority to payment </a:t>
            </a:r>
          </a:p>
          <a:p>
            <a:r>
              <a:rPr lang="en-US" sz="2200" dirty="0"/>
              <a:t>Common shares</a:t>
            </a:r>
          </a:p>
        </p:txBody>
      </p:sp>
      <p:pic>
        <p:nvPicPr>
          <p:cNvPr id="9218" name="Picture 2" descr="Senior Debt in the Financial World: Why It Matters to Investors?">
            <a:extLst>
              <a:ext uri="{FF2B5EF4-FFF2-40B4-BE49-F238E27FC236}">
                <a16:creationId xmlns:a16="http://schemas.microsoft.com/office/drawing/2014/main" id="{4F4D9A40-F46C-7B42-B37F-CE80873FADC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504588"/>
            <a:ext cx="6903720" cy="38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99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FCBBB052-670C-1BF5-BBF9-4EDAA9985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 bwMode="auto">
          <a:xfrm>
            <a:off x="859086" y="0"/>
            <a:ext cx="10473828" cy="589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Instagram Logo Png - Free Vectors &amp; PSDs to Download">
            <a:extLst>
              <a:ext uri="{FF2B5EF4-FFF2-40B4-BE49-F238E27FC236}">
                <a16:creationId xmlns:a16="http://schemas.microsoft.com/office/drawing/2014/main" id="{8126D739-ECFB-F3ED-D746-0942EDCD8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858" y1="46154" x2="43787" y2="57396"/>
                        <a14:foregroundMark x1="43787" y1="57396" x2="54438" y2="60651"/>
                        <a14:foregroundMark x1="54438" y1="60651" x2="61538" y2="50888"/>
                        <a14:foregroundMark x1="61538" y1="50888" x2="54734" y2="39941"/>
                        <a14:foregroundMark x1="54734" y1="39941" x2="43195" y2="40828"/>
                        <a14:foregroundMark x1="43195" y1="40828" x2="40828" y2="53846"/>
                        <a14:foregroundMark x1="40828" y1="53846" x2="43491" y2="57101"/>
                        <a14:foregroundMark x1="31236" y1="30452" x2="42899" y2="28994"/>
                        <a14:foregroundMark x1="42899" y1="28994" x2="66864" y2="29290"/>
                        <a14:foregroundMark x1="66864" y1="29290" x2="71893" y2="53550"/>
                        <a14:foregroundMark x1="71893" y1="53550" x2="71302" y2="65976"/>
                        <a14:foregroundMark x1="71302" y1="65976" x2="61243" y2="71598"/>
                        <a14:foregroundMark x1="61243" y1="71598" x2="35503" y2="71302"/>
                        <a14:foregroundMark x1="35503" y1="71302" x2="28107" y2="61834"/>
                        <a14:foregroundMark x1="28107" y1="61834" x2="29882" y2="33728"/>
                        <a14:backgroundMark x1="28994" y1="33728" x2="30473" y2="32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42" y="5209386"/>
            <a:ext cx="1442230" cy="144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89;p1">
            <a:extLst>
              <a:ext uri="{FF2B5EF4-FFF2-40B4-BE49-F238E27FC236}">
                <a16:creationId xmlns:a16="http://schemas.microsoft.com/office/drawing/2014/main" id="{DF499BE4-4C4A-CCEE-52F1-C61735EF5590}"/>
              </a:ext>
            </a:extLst>
          </p:cNvPr>
          <p:cNvSpPr txBox="1">
            <a:spLocks/>
          </p:cNvSpPr>
          <p:nvPr/>
        </p:nvSpPr>
        <p:spPr>
          <a:xfrm>
            <a:off x="1524000" y="6858000"/>
            <a:ext cx="9144000" cy="55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FFFFFF"/>
              </a:buClr>
              <a:buSzPct val="100000"/>
              <a:buFont typeface="Josefin Sans"/>
              <a:buNone/>
            </a:pPr>
            <a:r>
              <a:rPr lang="en-NZ" sz="4500" b="1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@</a:t>
            </a:r>
            <a:r>
              <a:rPr lang="en-NZ" sz="4500" b="1" dirty="0" err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the_investmentsociety</a:t>
            </a:r>
            <a:br>
              <a:rPr lang="en-NZ" sz="4500" b="1" dirty="0">
                <a:latin typeface="Josefin Sans"/>
                <a:ea typeface="Josefin Sans"/>
                <a:cs typeface="Josefin Sans"/>
                <a:sym typeface="Josefin Sans"/>
              </a:rPr>
            </a:br>
            <a:br>
              <a:rPr lang="en-NZ" sz="4500" b="1" dirty="0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endParaRPr lang="en-NZ" sz="4500" b="1" dirty="0">
              <a:solidFill>
                <a:srgbClr val="CCFFC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151917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6619D-E450-DB79-A5C1-41982F55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value stocks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F54B3-1A64-58DF-607F-DE29CE268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 dividend</a:t>
            </a:r>
          </a:p>
        </p:txBody>
      </p:sp>
      <p:pic>
        <p:nvPicPr>
          <p:cNvPr id="8" name="Content Placeholder 7" descr="A math equation with black text&#10;&#10;Description automatically generated">
            <a:extLst>
              <a:ext uri="{FF2B5EF4-FFF2-40B4-BE49-F238E27FC236}">
                <a16:creationId xmlns:a16="http://schemas.microsoft.com/office/drawing/2014/main" id="{88C74239-FED1-A7DD-084D-21186704AF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8131" y="2938461"/>
            <a:ext cx="4091782" cy="233816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BAB00-7848-6133-DBAB-882541F59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Constant-growth dividend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CD390-9790-6F0D-B0CA-F20FCB2C3BC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Dividend Discount Model (DDM) of Stock Valuation | PPT">
            <a:extLst>
              <a:ext uri="{FF2B5EF4-FFF2-40B4-BE49-F238E27FC236}">
                <a16:creationId xmlns:a16="http://schemas.microsoft.com/office/drawing/2014/main" id="{BF63A158-052B-9104-BE09-1288B1C5A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719388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86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4BE7-0751-F650-942F-D45894B5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E5F48-401A-95D9-3AA9-EFA3F821E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Agreement that guarantees the delivery  of a certain amount of goods, on a certain day (the settlement date) at a certain price (forward price)</a:t>
            </a:r>
          </a:p>
          <a:p>
            <a:r>
              <a:rPr lang="en-US" dirty="0"/>
              <a:t>Spot price is the current price</a:t>
            </a:r>
          </a:p>
          <a:p>
            <a:r>
              <a:rPr lang="en-US" dirty="0"/>
              <a:t>Buyer of the forward contract has a long position</a:t>
            </a:r>
          </a:p>
          <a:p>
            <a:r>
              <a:rPr lang="en-US" dirty="0"/>
              <a:t>Seller has a short position</a:t>
            </a:r>
          </a:p>
        </p:txBody>
      </p:sp>
    </p:spTree>
    <p:extLst>
      <p:ext uri="{BB962C8B-B14F-4D97-AF65-F5344CB8AC3E}">
        <p14:creationId xmlns:p14="http://schemas.microsoft.com/office/powerpoint/2010/main" val="1651771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07C3-61C6-F6FF-88E8-6ED85F70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Payoff in a forward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A28A7-F178-5DA2-8332-9B68A0A3D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position: Spot Price – Future Price </a:t>
            </a:r>
          </a:p>
          <a:p>
            <a:pPr lvl="1"/>
            <a:r>
              <a:rPr lang="en-US" dirty="0"/>
              <a:t>Buying because you expect the price to rise.</a:t>
            </a:r>
          </a:p>
          <a:p>
            <a:r>
              <a:rPr lang="en-US" dirty="0"/>
              <a:t>Short position: Future Price - Spot Price</a:t>
            </a:r>
          </a:p>
          <a:p>
            <a:pPr lvl="1"/>
            <a:r>
              <a:rPr lang="en-US" dirty="0"/>
              <a:t>Selling because you expect the price to fall</a:t>
            </a:r>
          </a:p>
        </p:txBody>
      </p:sp>
    </p:spTree>
    <p:extLst>
      <p:ext uri="{BB962C8B-B14F-4D97-AF65-F5344CB8AC3E}">
        <p14:creationId xmlns:p14="http://schemas.microsoft.com/office/powerpoint/2010/main" val="52057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956-C7F2-5461-228D-9A26CC22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futures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F4F8-6268-DEA3-2D18-3C6F73D42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Reducing systematic risk</a:t>
            </a:r>
          </a:p>
          <a:p>
            <a:r>
              <a:rPr lang="en-US" dirty="0"/>
              <a:t>Guaranteeing cost of funds</a:t>
            </a:r>
          </a:p>
          <a:p>
            <a:r>
              <a:rPr lang="en-US" dirty="0"/>
              <a:t>Hedge – to reduce price risk</a:t>
            </a:r>
          </a:p>
          <a:p>
            <a:r>
              <a:rPr lang="en-US" dirty="0"/>
              <a:t>Speculate – expectation of earning a high return</a:t>
            </a:r>
          </a:p>
        </p:txBody>
      </p:sp>
    </p:spTree>
    <p:extLst>
      <p:ext uri="{BB962C8B-B14F-4D97-AF65-F5344CB8AC3E}">
        <p14:creationId xmlns:p14="http://schemas.microsoft.com/office/powerpoint/2010/main" val="2052618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F53D9-8A58-2CFE-C491-F3DB5788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A1301-6C6D-E59C-6B2C-EA29E3DA2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Gives the holder the right but not obligation to buy or sell an asset at a predetermined price (strike/exercise price)</a:t>
            </a:r>
          </a:p>
          <a:p>
            <a:r>
              <a:rPr lang="en-US" dirty="0"/>
              <a:t>Calls – gives the holder the right to buy the underlying asset at a predetermined price</a:t>
            </a:r>
          </a:p>
          <a:p>
            <a:r>
              <a:rPr lang="en-US" dirty="0"/>
              <a:t>Puts – gives the holder the right to sell the underlying asset</a:t>
            </a:r>
          </a:p>
        </p:txBody>
      </p:sp>
    </p:spTree>
    <p:extLst>
      <p:ext uri="{BB962C8B-B14F-4D97-AF65-F5344CB8AC3E}">
        <p14:creationId xmlns:p14="http://schemas.microsoft.com/office/powerpoint/2010/main" val="680520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F413-0C4B-048C-10C0-40D77089A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Payoff and profits of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DC11B-6CD5-B145-8F9F-5939A9BB3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option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FA099-3E3F-6586-6FB8-14AC4DA844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If Spot price &gt; Strike price (Exercise)</a:t>
            </a:r>
          </a:p>
          <a:p>
            <a:r>
              <a:rPr lang="en-US" dirty="0"/>
              <a:t>Payoff = St – K</a:t>
            </a:r>
          </a:p>
          <a:p>
            <a:r>
              <a:rPr lang="en-US" dirty="0"/>
              <a:t>Profit = St – K - C </a:t>
            </a:r>
          </a:p>
          <a:p>
            <a:pPr marL="0" indent="0">
              <a:buNone/>
            </a:pPr>
            <a:r>
              <a:rPr lang="en-US" dirty="0"/>
              <a:t>If Spot Price &lt; Strike price</a:t>
            </a:r>
          </a:p>
          <a:p>
            <a:pPr marL="0" indent="0">
              <a:buNone/>
            </a:pPr>
            <a:r>
              <a:rPr lang="en-US" dirty="0"/>
              <a:t>(Don’t Exercise)</a:t>
            </a:r>
          </a:p>
          <a:p>
            <a:r>
              <a:rPr lang="en-US" dirty="0"/>
              <a:t>Payoff = 0</a:t>
            </a:r>
          </a:p>
          <a:p>
            <a:r>
              <a:rPr lang="en-US" dirty="0"/>
              <a:t>Profit = -C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E4DFD4-7BD7-50F4-4992-79F86A8FB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Put Option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3F1A5-5789-3ED4-CD25-4E8247805E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If Spot Price &gt; Strike Price (Don’t Exercise)</a:t>
            </a:r>
          </a:p>
          <a:p>
            <a:r>
              <a:rPr lang="en-US" dirty="0"/>
              <a:t>Payoff = 0</a:t>
            </a:r>
          </a:p>
          <a:p>
            <a:r>
              <a:rPr lang="en-US" dirty="0"/>
              <a:t>Profit = - C</a:t>
            </a:r>
          </a:p>
          <a:p>
            <a:pPr marL="0" indent="0">
              <a:buNone/>
            </a:pPr>
            <a:r>
              <a:rPr lang="en-US" dirty="0"/>
              <a:t>If Spot Price &lt; Strike Price (Exercise)</a:t>
            </a:r>
          </a:p>
          <a:p>
            <a:r>
              <a:rPr lang="en-US" dirty="0"/>
              <a:t>Payoff = K – St</a:t>
            </a:r>
          </a:p>
          <a:p>
            <a:r>
              <a:rPr lang="en-US" dirty="0"/>
              <a:t>Profit = K – St - C</a:t>
            </a:r>
          </a:p>
        </p:txBody>
      </p:sp>
    </p:spTree>
    <p:extLst>
      <p:ext uri="{BB962C8B-B14F-4D97-AF65-F5344CB8AC3E}">
        <p14:creationId xmlns:p14="http://schemas.microsoft.com/office/powerpoint/2010/main" val="717400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F4DF0-027A-7C12-E55E-0E66695B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Simply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21B8A-08A4-43E9-1514-49BAB6C8F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Option = Only exercise if the strike price is LESS than the spot price</a:t>
            </a:r>
          </a:p>
          <a:p>
            <a:r>
              <a:rPr lang="en-US" dirty="0"/>
              <a:t>Put Option = Only exercise if the strike price is MORE than the </a:t>
            </a:r>
            <a:r>
              <a:rPr lang="en-US"/>
              <a:t>spot price</a:t>
            </a:r>
          </a:p>
        </p:txBody>
      </p:sp>
    </p:spTree>
    <p:extLst>
      <p:ext uri="{BB962C8B-B14F-4D97-AF65-F5344CB8AC3E}">
        <p14:creationId xmlns:p14="http://schemas.microsoft.com/office/powerpoint/2010/main" val="394138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AAD6C-F7B3-D186-1088-04A46E42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US" sz="4800"/>
              <a:t>Basic Terms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ate of Return Formula | Calculator (Excel template)">
            <a:extLst>
              <a:ext uri="{FF2B5EF4-FFF2-40B4-BE49-F238E27FC236}">
                <a16:creationId xmlns:a16="http://schemas.microsoft.com/office/drawing/2014/main" id="{477B5715-3BD9-B1A7-4622-3A4F5EF0D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295" y="3062079"/>
            <a:ext cx="5150277" cy="26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B92F4F50-38CB-5319-0CDF-AA671FE42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Also known as (P1-P0)/P0</a:t>
            </a:r>
          </a:p>
          <a:p>
            <a:r>
              <a:rPr lang="en-US" sz="2000" dirty="0"/>
              <a:t>Bob bought a stock for $100. He then sold it one year later for $110.</a:t>
            </a:r>
          </a:p>
          <a:p>
            <a:r>
              <a:rPr lang="en-US" sz="2000" dirty="0"/>
              <a:t>Return = (110-100)/100 = 10%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4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AAD6C-F7B3-D186-1088-04A46E42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US" sz="4800"/>
              <a:t>Basic Terms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B92F4F50-38CB-5319-0CDF-AA671FE42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(Probability of outcome A * return of outcome A) + (Probability of outcome A * return of outcome B)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xpected Return | Formula + Calculator">
            <a:extLst>
              <a:ext uri="{FF2B5EF4-FFF2-40B4-BE49-F238E27FC236}">
                <a16:creationId xmlns:a16="http://schemas.microsoft.com/office/drawing/2014/main" id="{DE2114A3-F2F0-6930-DB14-44910B5D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5" y="3386547"/>
            <a:ext cx="4436370" cy="19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3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06D4-6A29-12FA-A321-6B8936D9A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3B79D-02E2-E509-B248-FE126A05F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Financial markets</a:t>
            </a: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49105-0F7F-14C0-6EF1-A732532EF6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Where financial institutions operate</a:t>
            </a:r>
          </a:p>
          <a:p>
            <a:r>
              <a:rPr lang="en-US" dirty="0"/>
              <a:t>Money market</a:t>
            </a:r>
          </a:p>
          <a:p>
            <a:r>
              <a:rPr lang="en-US" dirty="0"/>
              <a:t>Capital market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77ACF-CC72-6E93-4290-C635DE59F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Financial institutions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5E94D-6832-7C9F-BC7E-A3A646F3C64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Who operate in financial markets</a:t>
            </a:r>
          </a:p>
          <a:p>
            <a:r>
              <a:rPr lang="en-US" dirty="0"/>
              <a:t>Commercial banks</a:t>
            </a:r>
          </a:p>
          <a:p>
            <a:r>
              <a:rPr lang="en-US" dirty="0"/>
              <a:t>Credit unions</a:t>
            </a:r>
          </a:p>
          <a:p>
            <a:r>
              <a:rPr lang="en-US" dirty="0"/>
              <a:t>Insurance companies</a:t>
            </a:r>
          </a:p>
        </p:txBody>
      </p:sp>
    </p:spTree>
    <p:extLst>
      <p:ext uri="{BB962C8B-B14F-4D97-AF65-F5344CB8AC3E}">
        <p14:creationId xmlns:p14="http://schemas.microsoft.com/office/powerpoint/2010/main" val="200315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D9A3C-DB37-09BF-A5B4-C0AD46A3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Funds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2BFD5-B308-A348-9D9B-53656A157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Lender – Savers = SSU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F5289-F265-E3CD-E4ED-9E7EC0848C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Groups who have excess money they don’t require</a:t>
            </a:r>
          </a:p>
          <a:p>
            <a:r>
              <a:rPr lang="en-US" dirty="0"/>
              <a:t>Households</a:t>
            </a:r>
          </a:p>
          <a:p>
            <a:r>
              <a:rPr lang="en-US" dirty="0"/>
              <a:t>Business’s </a:t>
            </a:r>
          </a:p>
          <a:p>
            <a:r>
              <a:rPr lang="en-US" dirty="0"/>
              <a:t>Governments</a:t>
            </a:r>
          </a:p>
          <a:p>
            <a:r>
              <a:rPr lang="en-US" dirty="0"/>
              <a:t>Examples: Term </a:t>
            </a:r>
            <a:r>
              <a:rPr lang="en-US" dirty="0" err="1"/>
              <a:t>Depoist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7BBF7-13BE-39D8-2D5F-CB1D17BB1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Borrower – Spenders = DSU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F5505-6740-ABC4-84DD-2ADCBE4B60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Groups who have a short of money they require</a:t>
            </a:r>
          </a:p>
          <a:p>
            <a:r>
              <a:rPr lang="en-US" dirty="0"/>
              <a:t>Business’s</a:t>
            </a:r>
          </a:p>
          <a:p>
            <a:r>
              <a:rPr lang="en-US" dirty="0"/>
              <a:t>Governments</a:t>
            </a:r>
          </a:p>
          <a:p>
            <a:r>
              <a:rPr lang="en-US" dirty="0"/>
              <a:t>Example: Bank loan</a:t>
            </a:r>
          </a:p>
        </p:txBody>
      </p:sp>
    </p:spTree>
    <p:extLst>
      <p:ext uri="{BB962C8B-B14F-4D97-AF65-F5344CB8AC3E}">
        <p14:creationId xmlns:p14="http://schemas.microsoft.com/office/powerpoint/2010/main" val="2376814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FBE6-48E4-7CCE-5D43-37620B4B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Funds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547D8-C596-B9D3-512E-3FCBD8D03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 Financing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CAD2E-F5A6-70E0-DC16-6AC83013E1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Avoids using an intermediary</a:t>
            </a:r>
          </a:p>
          <a:p>
            <a:r>
              <a:rPr lang="en-US" dirty="0"/>
              <a:t>Examples: IPO’s</a:t>
            </a:r>
          </a:p>
          <a:p>
            <a:r>
              <a:rPr lang="en-US" dirty="0"/>
              <a:t>Examples: Bonds direct from companies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024D1-6385-48E8-9C46-9AF863E22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Indirect Financing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D0058A-1F1E-45EF-76FE-A3E9E9DF430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Uses an intermediary</a:t>
            </a:r>
          </a:p>
          <a:p>
            <a:r>
              <a:rPr lang="en-US" dirty="0"/>
              <a:t>Examples: Buying shares off </a:t>
            </a:r>
            <a:r>
              <a:rPr lang="en-US" dirty="0" err="1"/>
              <a:t>shareies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4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C6EF-1D20-F720-A194-4D4F1DA2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Interest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8D220-C1A1-2381-DF8F-490FAB3031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Example: James deposits $1000 earning 5% simple interest annually for 2 years. How much interest has he earned</a:t>
            </a:r>
          </a:p>
          <a:p>
            <a:r>
              <a:rPr lang="en-US" dirty="0"/>
              <a:t>$1000 * 0.05 * 2 = $100</a:t>
            </a:r>
          </a:p>
        </p:txBody>
      </p:sp>
      <p:pic>
        <p:nvPicPr>
          <p:cNvPr id="4098" name="Picture 2" descr="Simple Interest | Formula + Calculator">
            <a:extLst>
              <a:ext uri="{FF2B5EF4-FFF2-40B4-BE49-F238E27FC236}">
                <a16:creationId xmlns:a16="http://schemas.microsoft.com/office/drawing/2014/main" id="{E780391C-02EF-C118-4DBC-291ACB7B64E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82875"/>
            <a:ext cx="5181600" cy="22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3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C0466-6084-3449-991D-F5AFA6E1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Compound Interest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F41F56-7264-D276-DB49-9D2DD61C9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n-US" sz="2000" dirty="0"/>
              <a:t>Example: James deposits $1000 earning 5% simple interest annually for 2 years. How much interest has he earned</a:t>
            </a:r>
          </a:p>
          <a:p>
            <a:r>
              <a:rPr lang="en-US" sz="2000" dirty="0"/>
              <a:t>1000*(1+0.05)^2 = $1,102.50 </a:t>
            </a:r>
          </a:p>
        </p:txBody>
      </p:sp>
      <p:pic>
        <p:nvPicPr>
          <p:cNvPr id="5" name="Content Placeholder 4" descr="A math equatio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A6FDC0B1-F60A-3F54-742C-DE2645F00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740047"/>
            <a:ext cx="4788505" cy="264564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60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888</Words>
  <Application>Microsoft Macintosh PowerPoint</Application>
  <PresentationFormat>Widescreen</PresentationFormat>
  <Paragraphs>144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Josefin Sans</vt:lpstr>
      <vt:lpstr>Office Theme</vt:lpstr>
      <vt:lpstr>FINC 203 TUTORIALS  MID TERM TEST  Tuesday 23rd April 6-7pm in Rehua 002</vt:lpstr>
      <vt:lpstr>PowerPoint Presentation</vt:lpstr>
      <vt:lpstr>Basic Terms</vt:lpstr>
      <vt:lpstr>Basic Terms</vt:lpstr>
      <vt:lpstr>Basic Terms</vt:lpstr>
      <vt:lpstr>Funds flow</vt:lpstr>
      <vt:lpstr>Funds Flow</vt:lpstr>
      <vt:lpstr>Simple Interest</vt:lpstr>
      <vt:lpstr>Compound Interest</vt:lpstr>
      <vt:lpstr>How interest rates are determined</vt:lpstr>
      <vt:lpstr>Fisher equation</vt:lpstr>
      <vt:lpstr>Types of bonds</vt:lpstr>
      <vt:lpstr>Bond pricing</vt:lpstr>
      <vt:lpstr>Bond Risks</vt:lpstr>
      <vt:lpstr>Effective Annual Yield</vt:lpstr>
      <vt:lpstr>Money market</vt:lpstr>
      <vt:lpstr>Market for securities</vt:lpstr>
      <vt:lpstr>Types of Orders</vt:lpstr>
      <vt:lpstr>Ranking of debt</vt:lpstr>
      <vt:lpstr>How to value stocks</vt:lpstr>
      <vt:lpstr>Forward Contract</vt:lpstr>
      <vt:lpstr>Payoff in a forward contract</vt:lpstr>
      <vt:lpstr>Uses of futures</vt:lpstr>
      <vt:lpstr>Options </vt:lpstr>
      <vt:lpstr>Payoff and profits of options</vt:lpstr>
      <vt:lpstr>Options Simply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 208 TUTORIALS  MID TERM TEST  Friday 22nd April 5-6pm in Rehua 101</dc:title>
  <dc:creator>William Fox</dc:creator>
  <cp:lastModifiedBy>William Fox</cp:lastModifiedBy>
  <cp:revision>7</cp:revision>
  <dcterms:created xsi:type="dcterms:W3CDTF">2024-03-18T01:30:47Z</dcterms:created>
  <dcterms:modified xsi:type="dcterms:W3CDTF">2024-04-23T02:30:17Z</dcterms:modified>
</cp:coreProperties>
</file>