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Lst>
  <p:sldSz cy="6858000" cx="12192000"/>
  <p:notesSz cx="6858000" cy="9144000"/>
  <p:embeddedFontLst>
    <p:embeddedFont>
      <p:font typeface="Roboto"/>
      <p:regular r:id="rId119"/>
      <p:bold r:id="rId120"/>
      <p:italic r:id="rId121"/>
      <p:boldItalic r:id="rId122"/>
    </p:embeddedFont>
    <p:embeddedFont>
      <p:font typeface="Josefin Sans"/>
      <p:regular r:id="rId123"/>
      <p:bold r:id="rId124"/>
      <p:italic r:id="rId125"/>
      <p:boldItalic r:id="rId1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27" roundtripDataSignature="AMtx7miqgdS7f+SxsjZcne+v0wvRd0zq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E1C616B-FD78-497B-B7E2-B6FDDB62FE0C}">
  <a:tblStyle styleId="{5E1C616B-FD78-497B-B7E2-B6FDDB62FE0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a:tcStyle>
        <a:fill>
          <a:solidFill>
            <a:srgbClr val="CACACA"/>
          </a:solidFill>
        </a:fill>
      </a:tcStyle>
    </a:band1H>
    <a:band2H>
      <a:tcTxStyle/>
    </a:band2H>
    <a:band1V>
      <a:tcTxStyle/>
      <a:tcStyle>
        <a:fill>
          <a:solidFill>
            <a:srgbClr val="CACACA"/>
          </a:solidFill>
        </a:fill>
      </a:tcStyle>
    </a:band1V>
    <a:band2V>
      <a:tcTxStyle/>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7" Type="http://customschemas.google.com/relationships/presentationmetadata" Target="metadata"/><Relationship Id="rId126" Type="http://schemas.openxmlformats.org/officeDocument/2006/relationships/font" Target="fonts/JosefinSans-boldItalic.fntdata"/><Relationship Id="rId26" Type="http://schemas.openxmlformats.org/officeDocument/2006/relationships/slide" Target="slides/slide21.xml"/><Relationship Id="rId121" Type="http://schemas.openxmlformats.org/officeDocument/2006/relationships/font" Target="fonts/Roboto-italic.fntdata"/><Relationship Id="rId25" Type="http://schemas.openxmlformats.org/officeDocument/2006/relationships/slide" Target="slides/slide20.xml"/><Relationship Id="rId120" Type="http://schemas.openxmlformats.org/officeDocument/2006/relationships/font" Target="fonts/Roboto-bold.fntdata"/><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font" Target="fonts/JosefinSans-italic.fntdata"/><Relationship Id="rId29" Type="http://schemas.openxmlformats.org/officeDocument/2006/relationships/slide" Target="slides/slide24.xml"/><Relationship Id="rId124" Type="http://schemas.openxmlformats.org/officeDocument/2006/relationships/font" Target="fonts/JosefinSans-bold.fntdata"/><Relationship Id="rId123" Type="http://schemas.openxmlformats.org/officeDocument/2006/relationships/font" Target="fonts/JosefinSans-regular.fntdata"/><Relationship Id="rId122" Type="http://schemas.openxmlformats.org/officeDocument/2006/relationships/font" Target="fonts/Roboto-boldItalic.fntdata"/><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font" Target="fonts/Roboto-regular.fntdata"/><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N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Introduce</a:t>
            </a:r>
            <a:endParaRPr/>
          </a:p>
          <a:p>
            <a:pPr indent="-180897" lvl="0" marL="180897" rtl="0" algn="l">
              <a:spcBef>
                <a:spcPts val="0"/>
              </a:spcBef>
              <a:spcAft>
                <a:spcPts val="0"/>
              </a:spcAft>
              <a:buClr>
                <a:schemeClr val="dk1"/>
              </a:buClr>
              <a:buSzPts val="1200"/>
              <a:buFont typeface="Arial"/>
              <a:buChar char="•"/>
            </a:pPr>
            <a:r>
              <a:rPr lang="en-NZ"/>
              <a:t>Ourselves</a:t>
            </a:r>
            <a:endParaRPr/>
          </a:p>
          <a:p>
            <a:pPr indent="-180897" lvl="0" marL="180897" rtl="0" algn="l">
              <a:spcBef>
                <a:spcPts val="0"/>
              </a:spcBef>
              <a:spcAft>
                <a:spcPts val="0"/>
              </a:spcAft>
              <a:buClr>
                <a:schemeClr val="dk1"/>
              </a:buClr>
              <a:buSzPts val="1200"/>
              <a:buFont typeface="Arial"/>
              <a:buChar char="•"/>
            </a:pPr>
            <a:r>
              <a:rPr lang="en-NZ"/>
              <a:t>The Club</a:t>
            </a:r>
            <a:endParaRPr/>
          </a:p>
          <a:p>
            <a:pPr indent="-180897" lvl="0" marL="180897" rtl="0" algn="l">
              <a:spcBef>
                <a:spcPts val="0"/>
              </a:spcBef>
              <a:spcAft>
                <a:spcPts val="0"/>
              </a:spcAft>
              <a:buClr>
                <a:schemeClr val="dk1"/>
              </a:buClr>
              <a:buSzPts val="1200"/>
              <a:buFont typeface="Arial"/>
              <a:buChar char="•"/>
            </a:pPr>
            <a:r>
              <a:rPr lang="en-NZ"/>
              <a:t>Thank for coming</a:t>
            </a:r>
            <a:endParaRPr/>
          </a:p>
          <a:p>
            <a:pPr indent="-104697" lvl="0" marL="180897"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rPr lang="en-NZ"/>
              <a:t>Explain</a:t>
            </a:r>
            <a:endParaRPr/>
          </a:p>
          <a:p>
            <a:pPr indent="-180897" lvl="0" marL="180897" rtl="0" algn="l">
              <a:spcBef>
                <a:spcPts val="0"/>
              </a:spcBef>
              <a:spcAft>
                <a:spcPts val="0"/>
              </a:spcAft>
              <a:buClr>
                <a:schemeClr val="dk1"/>
              </a:buClr>
              <a:buSzPts val="1200"/>
              <a:buFont typeface="Arial"/>
              <a:buChar char="•"/>
            </a:pPr>
            <a:r>
              <a:rPr lang="en-NZ"/>
              <a:t>Thank for submitting</a:t>
            </a:r>
            <a:endParaRPr/>
          </a:p>
          <a:p>
            <a:pPr indent="-180897" lvl="0" marL="180897" rtl="0" algn="l">
              <a:spcBef>
                <a:spcPts val="0"/>
              </a:spcBef>
              <a:spcAft>
                <a:spcPts val="0"/>
              </a:spcAft>
              <a:buClr>
                <a:schemeClr val="dk1"/>
              </a:buClr>
              <a:buSzPts val="1200"/>
              <a:buFont typeface="Arial"/>
              <a:buChar char="•"/>
            </a:pPr>
            <a:r>
              <a:rPr lang="en-NZ"/>
              <a:t>Why we are going these</a:t>
            </a:r>
            <a:endParaRPr/>
          </a:p>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4" name="Google Shape;1084;p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1085" name="Google Shape;1085;p1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5" name="Google Shape;1095;p1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1096" name="Google Shape;1096;p10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6" name="Google Shape;1106;p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1107" name="Google Shape;1107;p1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7" name="Google Shape;1117;p10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1118" name="Google Shape;1118;p10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5" name="Google Shape;1125;p10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1126" name="Google Shape;1126;p10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7" name="Google Shape;1137;p10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1138" name="Google Shape;1138;p10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7" name="Google Shape;1147;p10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1148" name="Google Shape;1148;p10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8" name="Google Shape;1158;p10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1159" name="Google Shape;1159;p10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8" name="Google Shape;1168;p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1169" name="Google Shape;1169;p10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p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6" name="Google Shape;1176;p10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1177" name="Google Shape;1177;p10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Show me using my own financial calculator on document camera!</a:t>
            </a:r>
            <a:endParaRPr/>
          </a:p>
        </p:txBody>
      </p:sp>
      <p:sp>
        <p:nvSpPr>
          <p:cNvPr id="228" name="Google Shape;22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p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5" name="Google Shape;1185;p1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1186" name="Google Shape;1186;p1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p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4" name="Google Shape;1194;p1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1195" name="Google Shape;1195;p1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p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2" name="Google Shape;1202;p1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NZ"/>
              <a:t>These tutorials won’t be recorded on ECHO, but we are happy to release these tutorial slides if you think that will be helpful.</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And, as we go through problems and sections displayed on this slide, we will be showing you how to perform the calculations on your FINC calculation, under the document camera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Also, remember that Deb may ask a question in the exam, that was actually part of the previous term tests material e.g. TVM problem, we won’t specifically cover any of that material in this tutorial, as we covered it in our previous tutorial last term, you can still access our slides and handouts from that session, and we recommend having a look if you aren’t fully comfortable with any of last term tests content (Weeks 1 – 4). However, for this tutorial session we are just focussing on the content from weeks 5 – 8, which will make up the majority of what is assessed in this test (if not all of it …).</a:t>
            </a:r>
            <a:endParaRPr/>
          </a:p>
          <a:p>
            <a:pPr indent="0" lvl="0" marL="0" rtl="0" algn="l">
              <a:spcBef>
                <a:spcPts val="0"/>
              </a:spcBef>
              <a:spcAft>
                <a:spcPts val="0"/>
              </a:spcAft>
              <a:buNone/>
            </a:pPr>
            <a:r>
              <a:t/>
            </a:r>
            <a:endParaRPr/>
          </a:p>
        </p:txBody>
      </p:sp>
      <p:sp>
        <p:nvSpPr>
          <p:cNvPr id="1203" name="Google Shape;1203;p1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p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1" name="Google Shape;1211;p1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2" name="Google Shape;1212;p1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Also we have the help guide, which outlines some key tips and things to remember and focus on before the test.</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And, as we go through problems and sections displayed on this slide, we will be showing you how to perform the calculations on your FINC calculation, under the document camera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If you are struggling to remember these topics, then we recommend going back over our Tutorial Slides for Term Test One (on the website) – as they will go over the topics in more detail than we will today. Specifically, if you need to refresh on Bond or Stock valuation. We will mainly focus on TVM, as we understand this wasn’t really assessed in Term Test One, so Deb might put something into the Final Exam.</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NZ"/>
              <a:t>Using P/E formula</a:t>
            </a:r>
            <a:endParaRPr/>
          </a:p>
          <a:p>
            <a:pPr indent="0" lvl="0" marL="0" rtl="0" algn="l">
              <a:spcBef>
                <a:spcPts val="0"/>
              </a:spcBef>
              <a:spcAft>
                <a:spcPts val="0"/>
              </a:spcAft>
              <a:buNone/>
            </a:pPr>
            <a:r>
              <a:t/>
            </a:r>
            <a:endParaRPr/>
          </a:p>
        </p:txBody>
      </p:sp>
      <p:sp>
        <p:nvSpPr>
          <p:cNvPr id="322" name="Google Shape;32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NZ"/>
              <a:t>Using P/E formula</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NZ" sz="1200">
                <a:solidFill>
                  <a:schemeClr val="dk1"/>
                </a:solidFill>
                <a:latin typeface="Calibri"/>
                <a:ea typeface="Calibri"/>
                <a:cs typeface="Calibri"/>
                <a:sym typeface="Calibri"/>
              </a:rPr>
              <a:t>Note: this is 1 cent off (at the 2 dp level, whether Deb will accept this due to how the P/E and EPS were rounded, or these will have more decimal points when give to you)</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NZ" sz="1200">
                <a:solidFill>
                  <a:schemeClr val="dk1"/>
                </a:solidFill>
                <a:latin typeface="Calibri"/>
                <a:ea typeface="Calibri"/>
                <a:cs typeface="Calibri"/>
                <a:sym typeface="Calibri"/>
              </a:rPr>
              <a:t>KNOWING THIS RELATIONSHIP BETWEEN PE, EPS and PRICE is VITAL! IT IS LIKELY TO BE REQUIRED IN SOME OF THE WEEK 9 – 12 CONTENT e.g. VALUE OF THE FIRM</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NZ" sz="1200">
                <a:solidFill>
                  <a:schemeClr val="dk1"/>
                </a:solidFill>
                <a:latin typeface="Calibri"/>
                <a:ea typeface="Calibri"/>
                <a:cs typeface="Calibri"/>
                <a:sym typeface="Calibri"/>
              </a:rPr>
              <a:t>E.g. in part (a) you will work out EPS, then in part (b) or (c) they will tell you what the PE ratio will be, and then you will be able to calculate the share price to determine whether the decision being make will maximise shareholder value (share price) or now</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335" name="Google Shape;33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Deb is almost definitely doing to have some written questions (whether they are stand alone or sub parts to one large question).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A rough estimate to be prepared for is 75% calculation and 25% written (either short answer – couple of sentences, or longer answer – 1-2 paragraphs, this will depend on the marks allocated to the question).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The question might relate to this first 4 weeks worth of content, or others, or a mix, this is just an example of a few which you should be prepared to answer.</a:t>
            </a:r>
            <a:endParaRPr/>
          </a:p>
        </p:txBody>
      </p:sp>
      <p:sp>
        <p:nvSpPr>
          <p:cNvPr id="351" name="Google Shape;35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Deb is almost definitely doing to have some written questions (whether they are stand alone or sub parts to one large question).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A rough estimate to be prepared for is 75% calculation and 25% written (either short answer – couple of sentences, or longer answer – 1-2 paragraphs, this will depend on the marks allocated to the question).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The question might relate to this first 4 weeks worth of content, or others, or a mix, this is just an example of a few which you should be prepared to answer.</a:t>
            </a:r>
            <a:endParaRPr/>
          </a:p>
        </p:txBody>
      </p:sp>
      <p:sp>
        <p:nvSpPr>
          <p:cNvPr id="359" name="Google Shape;35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Also we have the help guide, which outlines some key tips and things to remember and focus on before the test.</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These tutorials won’t be recorded on ECHO, but we are happy to release these tutorial slides if you think that will be helpful.</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And, as we go through problems and sections displayed on this slide, we will be showing you how to perform the calculations on your FINC calculation, under the document camera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Also, remember that Deb may ask a question in this term test, that was actually part of the previous term tests material e.g. TVM problem, we won’t specifically cover any of that material in this tutorial, as we covered it in our previous tutorial last term, you can still access our slides and handouts from that session, and we recommend having a look if you aren’t fully comfortable with any of last term tests content (Weeks 1 – 4). However, for this tutorial session we are just focussing on the content from weeks 5 – 8, which will make up the majority of what is assessed in this test (if not all of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We received quite a few submissions asking about …. (we have included this in the handout, and recommend going back over the lecture slides and tutorial questions, but we aren’t specifically covering it in this tutorial session)</a:t>
            </a:r>
            <a:endParaRPr/>
          </a:p>
        </p:txBody>
      </p:sp>
      <p:sp>
        <p:nvSpPr>
          <p:cNvPr id="367" name="Google Shape;36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Make sure we are clear about the overheads!</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Deb may use an “incremental overhead” as fixed costs increase due to the project, in which case these are included, but if you are just allocating the existing overheads to this new asset then these are not included as costs in the NPV calculations (they will still be important for the accountant’s reports, but not in our financial analysis and capital budgeting report!)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highlight>
                  <a:srgbClr val="FFFF00"/>
                </a:highlight>
              </a:rPr>
              <a:t>Sunk costs</a:t>
            </a:r>
            <a:endParaRPr/>
          </a:p>
          <a:p>
            <a:pPr indent="0" lvl="1" marL="457200" rtl="0" algn="l">
              <a:spcBef>
                <a:spcPts val="0"/>
              </a:spcBef>
              <a:spcAft>
                <a:spcPts val="0"/>
              </a:spcAft>
              <a:buNone/>
            </a:pPr>
            <a:r>
              <a:rPr lang="en-NZ">
                <a:highlight>
                  <a:srgbClr val="FFFF00"/>
                </a:highlight>
              </a:rPr>
              <a:t>For instance, preliminary feasibility survey costs</a:t>
            </a:r>
            <a:endParaRPr/>
          </a:p>
          <a:p>
            <a:pPr indent="0" lvl="2" marL="914400" rtl="0" algn="l">
              <a:spcBef>
                <a:spcPts val="0"/>
              </a:spcBef>
              <a:spcAft>
                <a:spcPts val="0"/>
              </a:spcAft>
              <a:buNone/>
            </a:pPr>
            <a:r>
              <a:rPr lang="en-NZ">
                <a:highlight>
                  <a:srgbClr val="FFFF00"/>
                </a:highlight>
              </a:rPr>
              <a:t>The feasibility survey for Chung Ltd cost $20,000</a:t>
            </a:r>
            <a:endParaRPr/>
          </a:p>
          <a:p>
            <a:pPr indent="0" lvl="1" marL="457200" rtl="0" algn="l">
              <a:spcBef>
                <a:spcPts val="0"/>
              </a:spcBef>
              <a:spcAft>
                <a:spcPts val="0"/>
              </a:spcAft>
              <a:buNone/>
            </a:pPr>
            <a:r>
              <a:t/>
            </a:r>
            <a:endParaRPr sz="1000">
              <a:highlight>
                <a:srgbClr val="FFFF00"/>
              </a:highlight>
            </a:endParaRPr>
          </a:p>
          <a:p>
            <a:pPr indent="0" lvl="0" marL="0" rtl="0" algn="l">
              <a:spcBef>
                <a:spcPts val="0"/>
              </a:spcBef>
              <a:spcAft>
                <a:spcPts val="0"/>
              </a:spcAft>
              <a:buNone/>
            </a:pPr>
            <a:r>
              <a:rPr lang="en-NZ">
                <a:highlight>
                  <a:srgbClr val="FFFF00"/>
                </a:highlight>
              </a:rPr>
              <a:t>Overhead</a:t>
            </a:r>
            <a:endParaRPr/>
          </a:p>
          <a:p>
            <a:pPr indent="0" lvl="1" marL="457200" rtl="0" algn="l">
              <a:spcBef>
                <a:spcPts val="0"/>
              </a:spcBef>
              <a:spcAft>
                <a:spcPts val="0"/>
              </a:spcAft>
              <a:buNone/>
            </a:pPr>
            <a:r>
              <a:rPr lang="en-NZ">
                <a:highlight>
                  <a:srgbClr val="FFFF00"/>
                </a:highlight>
              </a:rPr>
              <a:t>These exist whether or not the project is adopted</a:t>
            </a:r>
            <a:endParaRPr/>
          </a:p>
          <a:p>
            <a:pPr indent="0" lvl="1" marL="457200" rtl="0" algn="l">
              <a:spcBef>
                <a:spcPts val="0"/>
              </a:spcBef>
              <a:spcAft>
                <a:spcPts val="0"/>
              </a:spcAft>
              <a:buNone/>
            </a:pPr>
            <a:r>
              <a:t/>
            </a:r>
            <a:endParaRPr sz="1000">
              <a:highlight>
                <a:srgbClr val="FFFF00"/>
              </a:highlight>
            </a:endParaRPr>
          </a:p>
          <a:p>
            <a:pPr indent="0" lvl="0" marL="0" rtl="0" algn="l">
              <a:spcBef>
                <a:spcPts val="0"/>
              </a:spcBef>
              <a:spcAft>
                <a:spcPts val="0"/>
              </a:spcAft>
              <a:buNone/>
            </a:pPr>
            <a:r>
              <a:rPr lang="en-NZ">
                <a:highlight>
                  <a:srgbClr val="FFFF00"/>
                </a:highlight>
              </a:rPr>
              <a:t>Interest costs</a:t>
            </a:r>
            <a:endParaRPr/>
          </a:p>
          <a:p>
            <a:pPr indent="0" lvl="1" marL="457200" rtl="0" algn="l">
              <a:spcBef>
                <a:spcPts val="0"/>
              </a:spcBef>
              <a:spcAft>
                <a:spcPts val="0"/>
              </a:spcAft>
              <a:buNone/>
            </a:pPr>
            <a:r>
              <a:rPr lang="en-NZ">
                <a:highlight>
                  <a:srgbClr val="FFFF00"/>
                </a:highlight>
              </a:rPr>
              <a:t>These are financing costs and are kept separate</a:t>
            </a:r>
            <a:endParaRPr/>
          </a:p>
          <a:p>
            <a:pPr indent="0" lvl="1" marL="457200" rtl="0" algn="l">
              <a:spcBef>
                <a:spcPts val="0"/>
              </a:spcBef>
              <a:spcAft>
                <a:spcPts val="0"/>
              </a:spcAft>
              <a:buNone/>
            </a:pPr>
            <a:r>
              <a:rPr lang="en-NZ">
                <a:highlight>
                  <a:srgbClr val="FFFF00"/>
                </a:highlight>
              </a:rPr>
              <a:t>Or:  calculations have these included in the WACC</a:t>
            </a:r>
            <a:endParaRPr/>
          </a:p>
          <a:p>
            <a:pPr indent="0" lvl="0" marL="0" rtl="0" algn="l">
              <a:spcBef>
                <a:spcPts val="0"/>
              </a:spcBef>
              <a:spcAft>
                <a:spcPts val="0"/>
              </a:spcAft>
              <a:buNone/>
            </a:pPr>
            <a:r>
              <a:t/>
            </a:r>
            <a:endParaRPr/>
          </a:p>
        </p:txBody>
      </p:sp>
      <p:sp>
        <p:nvSpPr>
          <p:cNvPr id="375" name="Google Shape;375;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Make sure we are clear about the overheads!</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Deb may use an “incremental overhead” as fixed costs increase due to the project, in which case these are included, but if you are just allocating the existing overheads to this new asset then these are not included as costs in the NPV calculations (they will still be important for the accountant’s reports, but not in our financial analysis and capital budgeting report!)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highlight>
                  <a:srgbClr val="FFFF00"/>
                </a:highlight>
              </a:rPr>
              <a:t>Sunk costs</a:t>
            </a:r>
            <a:endParaRPr/>
          </a:p>
          <a:p>
            <a:pPr indent="0" lvl="1" marL="457200" rtl="0" algn="l">
              <a:spcBef>
                <a:spcPts val="0"/>
              </a:spcBef>
              <a:spcAft>
                <a:spcPts val="0"/>
              </a:spcAft>
              <a:buNone/>
            </a:pPr>
            <a:r>
              <a:rPr lang="en-NZ">
                <a:highlight>
                  <a:srgbClr val="FFFF00"/>
                </a:highlight>
              </a:rPr>
              <a:t>For instance, preliminary feasibility survey costs</a:t>
            </a:r>
            <a:endParaRPr/>
          </a:p>
          <a:p>
            <a:pPr indent="0" lvl="2" marL="914400" rtl="0" algn="l">
              <a:spcBef>
                <a:spcPts val="0"/>
              </a:spcBef>
              <a:spcAft>
                <a:spcPts val="0"/>
              </a:spcAft>
              <a:buNone/>
            </a:pPr>
            <a:r>
              <a:rPr lang="en-NZ">
                <a:highlight>
                  <a:srgbClr val="FFFF00"/>
                </a:highlight>
              </a:rPr>
              <a:t>The feasibility survey for Chung Ltd cost $20,000</a:t>
            </a:r>
            <a:endParaRPr/>
          </a:p>
          <a:p>
            <a:pPr indent="0" lvl="1" marL="457200" rtl="0" algn="l">
              <a:spcBef>
                <a:spcPts val="0"/>
              </a:spcBef>
              <a:spcAft>
                <a:spcPts val="0"/>
              </a:spcAft>
              <a:buNone/>
            </a:pPr>
            <a:r>
              <a:t/>
            </a:r>
            <a:endParaRPr sz="1000">
              <a:highlight>
                <a:srgbClr val="FFFF00"/>
              </a:highlight>
            </a:endParaRPr>
          </a:p>
          <a:p>
            <a:pPr indent="0" lvl="0" marL="0" rtl="0" algn="l">
              <a:spcBef>
                <a:spcPts val="0"/>
              </a:spcBef>
              <a:spcAft>
                <a:spcPts val="0"/>
              </a:spcAft>
              <a:buNone/>
            </a:pPr>
            <a:r>
              <a:rPr lang="en-NZ">
                <a:highlight>
                  <a:srgbClr val="FFFF00"/>
                </a:highlight>
              </a:rPr>
              <a:t>Overhead</a:t>
            </a:r>
            <a:endParaRPr/>
          </a:p>
          <a:p>
            <a:pPr indent="0" lvl="1" marL="457200" rtl="0" algn="l">
              <a:spcBef>
                <a:spcPts val="0"/>
              </a:spcBef>
              <a:spcAft>
                <a:spcPts val="0"/>
              </a:spcAft>
              <a:buNone/>
            </a:pPr>
            <a:r>
              <a:rPr lang="en-NZ">
                <a:highlight>
                  <a:srgbClr val="FFFF00"/>
                </a:highlight>
              </a:rPr>
              <a:t>These exist whether or not the project is adopted</a:t>
            </a:r>
            <a:endParaRPr/>
          </a:p>
          <a:p>
            <a:pPr indent="0" lvl="1" marL="457200" rtl="0" algn="l">
              <a:spcBef>
                <a:spcPts val="0"/>
              </a:spcBef>
              <a:spcAft>
                <a:spcPts val="0"/>
              </a:spcAft>
              <a:buNone/>
            </a:pPr>
            <a:r>
              <a:t/>
            </a:r>
            <a:endParaRPr sz="1000">
              <a:highlight>
                <a:srgbClr val="FFFF00"/>
              </a:highlight>
            </a:endParaRPr>
          </a:p>
          <a:p>
            <a:pPr indent="0" lvl="0" marL="0" rtl="0" algn="l">
              <a:spcBef>
                <a:spcPts val="0"/>
              </a:spcBef>
              <a:spcAft>
                <a:spcPts val="0"/>
              </a:spcAft>
              <a:buNone/>
            </a:pPr>
            <a:r>
              <a:rPr lang="en-NZ">
                <a:highlight>
                  <a:srgbClr val="FFFF00"/>
                </a:highlight>
              </a:rPr>
              <a:t>Interest costs</a:t>
            </a:r>
            <a:endParaRPr/>
          </a:p>
          <a:p>
            <a:pPr indent="0" lvl="1" marL="457200" rtl="0" algn="l">
              <a:spcBef>
                <a:spcPts val="0"/>
              </a:spcBef>
              <a:spcAft>
                <a:spcPts val="0"/>
              </a:spcAft>
              <a:buNone/>
            </a:pPr>
            <a:r>
              <a:rPr lang="en-NZ">
                <a:highlight>
                  <a:srgbClr val="FFFF00"/>
                </a:highlight>
              </a:rPr>
              <a:t>These are financing costs and are kept separate</a:t>
            </a:r>
            <a:endParaRPr/>
          </a:p>
          <a:p>
            <a:pPr indent="0" lvl="1" marL="457200" rtl="0" algn="l">
              <a:spcBef>
                <a:spcPts val="0"/>
              </a:spcBef>
              <a:spcAft>
                <a:spcPts val="0"/>
              </a:spcAft>
              <a:buNone/>
            </a:pPr>
            <a:r>
              <a:rPr lang="en-NZ">
                <a:highlight>
                  <a:srgbClr val="FFFF00"/>
                </a:highlight>
              </a:rPr>
              <a:t>Or:  calculations have these included in the WACC</a:t>
            </a:r>
            <a:endParaRPr/>
          </a:p>
          <a:p>
            <a:pPr indent="0" lvl="0" marL="0" rtl="0" algn="l">
              <a:spcBef>
                <a:spcPts val="0"/>
              </a:spcBef>
              <a:spcAft>
                <a:spcPts val="0"/>
              </a:spcAft>
              <a:buNone/>
            </a:pPr>
            <a:r>
              <a:t/>
            </a:r>
            <a:endParaRPr/>
          </a:p>
        </p:txBody>
      </p:sp>
      <p:sp>
        <p:nvSpPr>
          <p:cNvPr id="383" name="Google Shape;38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And there will also be new variable costs associated with producing biscuits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But, since we need to calculate the OCF of the biscuits “project”, we will need to start with the “Incremental Revenue” earned! (which is why we need to watch out for cannibalism!)</a:t>
            </a:r>
            <a:endParaRPr/>
          </a:p>
        </p:txBody>
      </p:sp>
      <p:sp>
        <p:nvSpPr>
          <p:cNvPr id="391" name="Google Shape;391;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And there will also be new variable costs associated with producing biscuits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But, since we need to calculate the OCF of the biscuits “project”, we will need to start with the “Incremental Revenue” earned! (which is why we need to watch out for cannibalism!)</a:t>
            </a:r>
            <a:endParaRPr/>
          </a:p>
        </p:txBody>
      </p:sp>
      <p:sp>
        <p:nvSpPr>
          <p:cNvPr id="399" name="Google Shape;399;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Make sure we are clear about the overheads!</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Deb may use an “incremental overhead” as fixed costs increase due to the project, in which case these are included, but if you are just allocating the existing overheads to this new asset then these are not included as costs in the NPV calculations (they will still be important for the accountant’s reports, but not in our financial analysis and capital budgeting report!)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For NOWC remember that your CA’s are Accounts Receivable and Inventory and your CL’s are Accounts Payable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highlight>
                  <a:srgbClr val="FFFF00"/>
                </a:highlight>
              </a:rPr>
              <a:t>Sunk costs</a:t>
            </a:r>
            <a:endParaRPr/>
          </a:p>
          <a:p>
            <a:pPr indent="0" lvl="1" marL="457200" rtl="0" algn="l">
              <a:spcBef>
                <a:spcPts val="0"/>
              </a:spcBef>
              <a:spcAft>
                <a:spcPts val="0"/>
              </a:spcAft>
              <a:buNone/>
            </a:pPr>
            <a:r>
              <a:rPr lang="en-NZ">
                <a:highlight>
                  <a:srgbClr val="FFFF00"/>
                </a:highlight>
              </a:rPr>
              <a:t>For instance, preliminary feasibility survey costs</a:t>
            </a:r>
            <a:endParaRPr/>
          </a:p>
          <a:p>
            <a:pPr indent="0" lvl="2" marL="914400" rtl="0" algn="l">
              <a:spcBef>
                <a:spcPts val="0"/>
              </a:spcBef>
              <a:spcAft>
                <a:spcPts val="0"/>
              </a:spcAft>
              <a:buNone/>
            </a:pPr>
            <a:r>
              <a:rPr lang="en-NZ">
                <a:highlight>
                  <a:srgbClr val="FFFF00"/>
                </a:highlight>
              </a:rPr>
              <a:t>The feasibility survey for Chung Ltd cost $20,000</a:t>
            </a:r>
            <a:endParaRPr/>
          </a:p>
          <a:p>
            <a:pPr indent="0" lvl="1" marL="457200" rtl="0" algn="l">
              <a:spcBef>
                <a:spcPts val="0"/>
              </a:spcBef>
              <a:spcAft>
                <a:spcPts val="0"/>
              </a:spcAft>
              <a:buNone/>
            </a:pPr>
            <a:r>
              <a:t/>
            </a:r>
            <a:endParaRPr sz="1000">
              <a:highlight>
                <a:srgbClr val="FFFF00"/>
              </a:highlight>
            </a:endParaRPr>
          </a:p>
          <a:p>
            <a:pPr indent="0" lvl="0" marL="0" rtl="0" algn="l">
              <a:spcBef>
                <a:spcPts val="0"/>
              </a:spcBef>
              <a:spcAft>
                <a:spcPts val="0"/>
              </a:spcAft>
              <a:buNone/>
            </a:pPr>
            <a:r>
              <a:rPr lang="en-NZ">
                <a:highlight>
                  <a:srgbClr val="FFFF00"/>
                </a:highlight>
              </a:rPr>
              <a:t>Overhead</a:t>
            </a:r>
            <a:endParaRPr/>
          </a:p>
          <a:p>
            <a:pPr indent="0" lvl="1" marL="457200" rtl="0" algn="l">
              <a:spcBef>
                <a:spcPts val="0"/>
              </a:spcBef>
              <a:spcAft>
                <a:spcPts val="0"/>
              </a:spcAft>
              <a:buNone/>
            </a:pPr>
            <a:r>
              <a:rPr lang="en-NZ">
                <a:highlight>
                  <a:srgbClr val="FFFF00"/>
                </a:highlight>
              </a:rPr>
              <a:t>These exist whether or not the project is adopted</a:t>
            </a:r>
            <a:endParaRPr/>
          </a:p>
          <a:p>
            <a:pPr indent="0" lvl="1" marL="457200" rtl="0" algn="l">
              <a:spcBef>
                <a:spcPts val="0"/>
              </a:spcBef>
              <a:spcAft>
                <a:spcPts val="0"/>
              </a:spcAft>
              <a:buNone/>
            </a:pPr>
            <a:r>
              <a:t/>
            </a:r>
            <a:endParaRPr sz="1000">
              <a:highlight>
                <a:srgbClr val="FFFF00"/>
              </a:highlight>
            </a:endParaRPr>
          </a:p>
          <a:p>
            <a:pPr indent="0" lvl="0" marL="0" rtl="0" algn="l">
              <a:spcBef>
                <a:spcPts val="0"/>
              </a:spcBef>
              <a:spcAft>
                <a:spcPts val="0"/>
              </a:spcAft>
              <a:buNone/>
            </a:pPr>
            <a:r>
              <a:rPr lang="en-NZ">
                <a:highlight>
                  <a:srgbClr val="FFFF00"/>
                </a:highlight>
              </a:rPr>
              <a:t>Interest costs</a:t>
            </a:r>
            <a:endParaRPr/>
          </a:p>
          <a:p>
            <a:pPr indent="0" lvl="1" marL="457200" rtl="0" algn="l">
              <a:spcBef>
                <a:spcPts val="0"/>
              </a:spcBef>
              <a:spcAft>
                <a:spcPts val="0"/>
              </a:spcAft>
              <a:buNone/>
            </a:pPr>
            <a:r>
              <a:rPr lang="en-NZ">
                <a:highlight>
                  <a:srgbClr val="FFFF00"/>
                </a:highlight>
              </a:rPr>
              <a:t>These are financing costs and are kept separate</a:t>
            </a:r>
            <a:endParaRPr/>
          </a:p>
          <a:p>
            <a:pPr indent="0" lvl="1" marL="457200" rtl="0" algn="l">
              <a:spcBef>
                <a:spcPts val="0"/>
              </a:spcBef>
              <a:spcAft>
                <a:spcPts val="0"/>
              </a:spcAft>
              <a:buNone/>
            </a:pPr>
            <a:r>
              <a:rPr lang="en-NZ">
                <a:highlight>
                  <a:srgbClr val="FFFF00"/>
                </a:highlight>
              </a:rPr>
              <a:t>Or:  calculations have these included in the WACC</a:t>
            </a:r>
            <a:endParaRPr/>
          </a:p>
          <a:p>
            <a:pPr indent="0" lvl="0" marL="0" rtl="0" algn="l">
              <a:spcBef>
                <a:spcPts val="0"/>
              </a:spcBef>
              <a:spcAft>
                <a:spcPts val="0"/>
              </a:spcAft>
              <a:buNone/>
            </a:pPr>
            <a:r>
              <a:t/>
            </a:r>
            <a:endParaRPr/>
          </a:p>
        </p:txBody>
      </p:sp>
      <p:sp>
        <p:nvSpPr>
          <p:cNvPr id="407" name="Google Shape;407;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Make sure we are clear about the overheads!</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Deb may use an “incremental overhead” as fixed costs increase due to the project, in which case these are included, but if you are just allocating the existing overheads to this new asset then these are not included as costs in the NPV calculations (they will still be important for the accountant’s reports, but not in our financial analysis and capital budgeting report!)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For NOWC remember that your CA’s are Accounts Receivable and Inventory and your CL’s are Accounts Payable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highlight>
                  <a:srgbClr val="FFFF00"/>
                </a:highlight>
              </a:rPr>
              <a:t>Sunk costs</a:t>
            </a:r>
            <a:endParaRPr/>
          </a:p>
          <a:p>
            <a:pPr indent="0" lvl="1" marL="457200" rtl="0" algn="l">
              <a:spcBef>
                <a:spcPts val="0"/>
              </a:spcBef>
              <a:spcAft>
                <a:spcPts val="0"/>
              </a:spcAft>
              <a:buNone/>
            </a:pPr>
            <a:r>
              <a:rPr lang="en-NZ">
                <a:highlight>
                  <a:srgbClr val="FFFF00"/>
                </a:highlight>
              </a:rPr>
              <a:t>For instance, preliminary feasibility survey costs</a:t>
            </a:r>
            <a:endParaRPr/>
          </a:p>
          <a:p>
            <a:pPr indent="0" lvl="2" marL="914400" rtl="0" algn="l">
              <a:spcBef>
                <a:spcPts val="0"/>
              </a:spcBef>
              <a:spcAft>
                <a:spcPts val="0"/>
              </a:spcAft>
              <a:buNone/>
            </a:pPr>
            <a:r>
              <a:rPr lang="en-NZ">
                <a:highlight>
                  <a:srgbClr val="FFFF00"/>
                </a:highlight>
              </a:rPr>
              <a:t>The feasibility survey for Chung Ltd cost $20,000</a:t>
            </a:r>
            <a:endParaRPr/>
          </a:p>
          <a:p>
            <a:pPr indent="0" lvl="1" marL="457200" rtl="0" algn="l">
              <a:spcBef>
                <a:spcPts val="0"/>
              </a:spcBef>
              <a:spcAft>
                <a:spcPts val="0"/>
              </a:spcAft>
              <a:buNone/>
            </a:pPr>
            <a:r>
              <a:t/>
            </a:r>
            <a:endParaRPr sz="1000">
              <a:highlight>
                <a:srgbClr val="FFFF00"/>
              </a:highlight>
            </a:endParaRPr>
          </a:p>
          <a:p>
            <a:pPr indent="0" lvl="0" marL="0" rtl="0" algn="l">
              <a:spcBef>
                <a:spcPts val="0"/>
              </a:spcBef>
              <a:spcAft>
                <a:spcPts val="0"/>
              </a:spcAft>
              <a:buNone/>
            </a:pPr>
            <a:r>
              <a:rPr lang="en-NZ">
                <a:highlight>
                  <a:srgbClr val="FFFF00"/>
                </a:highlight>
              </a:rPr>
              <a:t>Overhead</a:t>
            </a:r>
            <a:endParaRPr/>
          </a:p>
          <a:p>
            <a:pPr indent="0" lvl="1" marL="457200" rtl="0" algn="l">
              <a:spcBef>
                <a:spcPts val="0"/>
              </a:spcBef>
              <a:spcAft>
                <a:spcPts val="0"/>
              </a:spcAft>
              <a:buNone/>
            </a:pPr>
            <a:r>
              <a:rPr lang="en-NZ">
                <a:highlight>
                  <a:srgbClr val="FFFF00"/>
                </a:highlight>
              </a:rPr>
              <a:t>These exist whether or not the project is adopted</a:t>
            </a:r>
            <a:endParaRPr/>
          </a:p>
          <a:p>
            <a:pPr indent="0" lvl="1" marL="457200" rtl="0" algn="l">
              <a:spcBef>
                <a:spcPts val="0"/>
              </a:spcBef>
              <a:spcAft>
                <a:spcPts val="0"/>
              </a:spcAft>
              <a:buNone/>
            </a:pPr>
            <a:r>
              <a:t/>
            </a:r>
            <a:endParaRPr sz="1000">
              <a:highlight>
                <a:srgbClr val="FFFF00"/>
              </a:highlight>
            </a:endParaRPr>
          </a:p>
          <a:p>
            <a:pPr indent="0" lvl="0" marL="0" rtl="0" algn="l">
              <a:spcBef>
                <a:spcPts val="0"/>
              </a:spcBef>
              <a:spcAft>
                <a:spcPts val="0"/>
              </a:spcAft>
              <a:buNone/>
            </a:pPr>
            <a:r>
              <a:rPr lang="en-NZ">
                <a:highlight>
                  <a:srgbClr val="FFFF00"/>
                </a:highlight>
              </a:rPr>
              <a:t>Interest costs</a:t>
            </a:r>
            <a:endParaRPr/>
          </a:p>
          <a:p>
            <a:pPr indent="0" lvl="1" marL="457200" rtl="0" algn="l">
              <a:spcBef>
                <a:spcPts val="0"/>
              </a:spcBef>
              <a:spcAft>
                <a:spcPts val="0"/>
              </a:spcAft>
              <a:buNone/>
            </a:pPr>
            <a:r>
              <a:rPr lang="en-NZ">
                <a:highlight>
                  <a:srgbClr val="FFFF00"/>
                </a:highlight>
              </a:rPr>
              <a:t>These are financing costs and are kept separate</a:t>
            </a:r>
            <a:endParaRPr/>
          </a:p>
          <a:p>
            <a:pPr indent="0" lvl="1" marL="457200" rtl="0" algn="l">
              <a:spcBef>
                <a:spcPts val="0"/>
              </a:spcBef>
              <a:spcAft>
                <a:spcPts val="0"/>
              </a:spcAft>
              <a:buNone/>
            </a:pPr>
            <a:r>
              <a:rPr lang="en-NZ">
                <a:highlight>
                  <a:srgbClr val="FFFF00"/>
                </a:highlight>
              </a:rPr>
              <a:t>Or:  calculations have these included in the WACC</a:t>
            </a:r>
            <a:endParaRPr/>
          </a:p>
          <a:p>
            <a:pPr indent="0" lvl="0" marL="0" rtl="0" algn="l">
              <a:spcBef>
                <a:spcPts val="0"/>
              </a:spcBef>
              <a:spcAft>
                <a:spcPts val="0"/>
              </a:spcAft>
              <a:buNone/>
            </a:pPr>
            <a:r>
              <a:t/>
            </a:r>
            <a:endParaRPr/>
          </a:p>
        </p:txBody>
      </p:sp>
      <p:sp>
        <p:nvSpPr>
          <p:cNvPr id="415" name="Google Shape;415;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FIGURE OUT IF THEY GOT ASKED THIS TYPE OF QUESTION!</a:t>
            </a:r>
            <a:endParaRPr/>
          </a:p>
          <a:p>
            <a:pPr indent="0" lvl="0" marL="0" rtl="0" algn="l">
              <a:spcBef>
                <a:spcPts val="0"/>
              </a:spcBef>
              <a:spcAft>
                <a:spcPts val="0"/>
              </a:spcAft>
              <a:buNone/>
            </a:pPr>
            <a:r>
              <a:rPr lang="en-NZ"/>
              <a:t>EITHER KEEP IT OR REMOVE IT!</a:t>
            </a:r>
            <a:endParaRPr/>
          </a:p>
        </p:txBody>
      </p:sp>
      <p:sp>
        <p:nvSpPr>
          <p:cNvPr id="423" name="Google Shape;423;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Make sure we are clear about the overheads!</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Deb may use an “incremental overhead” as fixed costs increase due to the project, in which case these are included, but if you are just allocating the existing overheads to this new asset then these are not included as costs in the NPV calculations (they will still be important for the accountant’s reports, but not in our financial analysis and capital budgeting report!)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For NOWC remember that your CA’s are Accounts Receivable and Inventory and your CL’s are Accounts Payable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highlight>
                  <a:srgbClr val="FFFF00"/>
                </a:highlight>
              </a:rPr>
              <a:t>Sunk costs</a:t>
            </a:r>
            <a:endParaRPr/>
          </a:p>
          <a:p>
            <a:pPr indent="0" lvl="1" marL="457200" rtl="0" algn="l">
              <a:spcBef>
                <a:spcPts val="0"/>
              </a:spcBef>
              <a:spcAft>
                <a:spcPts val="0"/>
              </a:spcAft>
              <a:buNone/>
            </a:pPr>
            <a:r>
              <a:rPr lang="en-NZ">
                <a:highlight>
                  <a:srgbClr val="FFFF00"/>
                </a:highlight>
              </a:rPr>
              <a:t>For instance, preliminary feasibility survey costs</a:t>
            </a:r>
            <a:endParaRPr/>
          </a:p>
          <a:p>
            <a:pPr indent="0" lvl="2" marL="914400" rtl="0" algn="l">
              <a:spcBef>
                <a:spcPts val="0"/>
              </a:spcBef>
              <a:spcAft>
                <a:spcPts val="0"/>
              </a:spcAft>
              <a:buNone/>
            </a:pPr>
            <a:r>
              <a:rPr lang="en-NZ">
                <a:highlight>
                  <a:srgbClr val="FFFF00"/>
                </a:highlight>
              </a:rPr>
              <a:t>The feasibility survey for Chung Ltd cost $20,000</a:t>
            </a:r>
            <a:endParaRPr/>
          </a:p>
          <a:p>
            <a:pPr indent="0" lvl="1" marL="457200" rtl="0" algn="l">
              <a:spcBef>
                <a:spcPts val="0"/>
              </a:spcBef>
              <a:spcAft>
                <a:spcPts val="0"/>
              </a:spcAft>
              <a:buNone/>
            </a:pPr>
            <a:r>
              <a:t/>
            </a:r>
            <a:endParaRPr sz="1000">
              <a:highlight>
                <a:srgbClr val="FFFF00"/>
              </a:highlight>
            </a:endParaRPr>
          </a:p>
          <a:p>
            <a:pPr indent="0" lvl="0" marL="0" rtl="0" algn="l">
              <a:spcBef>
                <a:spcPts val="0"/>
              </a:spcBef>
              <a:spcAft>
                <a:spcPts val="0"/>
              </a:spcAft>
              <a:buNone/>
            </a:pPr>
            <a:r>
              <a:rPr lang="en-NZ">
                <a:highlight>
                  <a:srgbClr val="FFFF00"/>
                </a:highlight>
              </a:rPr>
              <a:t>Overhead</a:t>
            </a:r>
            <a:endParaRPr/>
          </a:p>
          <a:p>
            <a:pPr indent="0" lvl="1" marL="457200" rtl="0" algn="l">
              <a:spcBef>
                <a:spcPts val="0"/>
              </a:spcBef>
              <a:spcAft>
                <a:spcPts val="0"/>
              </a:spcAft>
              <a:buNone/>
            </a:pPr>
            <a:r>
              <a:rPr lang="en-NZ">
                <a:highlight>
                  <a:srgbClr val="FFFF00"/>
                </a:highlight>
              </a:rPr>
              <a:t>These exist whether or not the project is adopted</a:t>
            </a:r>
            <a:endParaRPr/>
          </a:p>
          <a:p>
            <a:pPr indent="0" lvl="1" marL="457200" rtl="0" algn="l">
              <a:spcBef>
                <a:spcPts val="0"/>
              </a:spcBef>
              <a:spcAft>
                <a:spcPts val="0"/>
              </a:spcAft>
              <a:buNone/>
            </a:pPr>
            <a:r>
              <a:t/>
            </a:r>
            <a:endParaRPr sz="1000">
              <a:highlight>
                <a:srgbClr val="FFFF00"/>
              </a:highlight>
            </a:endParaRPr>
          </a:p>
          <a:p>
            <a:pPr indent="0" lvl="0" marL="0" rtl="0" algn="l">
              <a:spcBef>
                <a:spcPts val="0"/>
              </a:spcBef>
              <a:spcAft>
                <a:spcPts val="0"/>
              </a:spcAft>
              <a:buNone/>
            </a:pPr>
            <a:r>
              <a:rPr lang="en-NZ">
                <a:highlight>
                  <a:srgbClr val="FFFF00"/>
                </a:highlight>
              </a:rPr>
              <a:t>Interest costs</a:t>
            </a:r>
            <a:endParaRPr/>
          </a:p>
          <a:p>
            <a:pPr indent="0" lvl="1" marL="457200" rtl="0" algn="l">
              <a:spcBef>
                <a:spcPts val="0"/>
              </a:spcBef>
              <a:spcAft>
                <a:spcPts val="0"/>
              </a:spcAft>
              <a:buNone/>
            </a:pPr>
            <a:r>
              <a:rPr lang="en-NZ">
                <a:highlight>
                  <a:srgbClr val="FFFF00"/>
                </a:highlight>
              </a:rPr>
              <a:t>These are financing costs and are kept separate</a:t>
            </a:r>
            <a:endParaRPr/>
          </a:p>
          <a:p>
            <a:pPr indent="0" lvl="1" marL="457200" rtl="0" algn="l">
              <a:spcBef>
                <a:spcPts val="0"/>
              </a:spcBef>
              <a:spcAft>
                <a:spcPts val="0"/>
              </a:spcAft>
              <a:buNone/>
            </a:pPr>
            <a:r>
              <a:rPr lang="en-NZ">
                <a:highlight>
                  <a:srgbClr val="FFFF00"/>
                </a:highlight>
              </a:rPr>
              <a:t>Or:  calculations have these included in the WACC</a:t>
            </a:r>
            <a:endParaRPr/>
          </a:p>
          <a:p>
            <a:pPr indent="0" lvl="0" marL="0" rtl="0" algn="l">
              <a:spcBef>
                <a:spcPts val="0"/>
              </a:spcBef>
              <a:spcAft>
                <a:spcPts val="0"/>
              </a:spcAft>
              <a:buNone/>
            </a:pPr>
            <a:r>
              <a:t/>
            </a:r>
            <a:endParaRPr/>
          </a:p>
        </p:txBody>
      </p:sp>
      <p:sp>
        <p:nvSpPr>
          <p:cNvPr id="430" name="Google Shape;430;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Make sure we are clear about the overheads!</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Deb may use an “incremental overhead” as fixed costs increase due to the project, in which case these are included, but if you are just allocating the existing overheads to this new asset then these are not included as costs in the NPV calculations (they will still be important for the accountant’s reports, but not in our financial analysis and capital budgeting report!)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For NOWC remember that your CA’s are Accounts Receivable and Inventory and your CL’s are Accounts Payable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highlight>
                  <a:srgbClr val="FFFF00"/>
                </a:highlight>
              </a:rPr>
              <a:t>Sunk costs</a:t>
            </a:r>
            <a:endParaRPr/>
          </a:p>
          <a:p>
            <a:pPr indent="0" lvl="1" marL="457200" rtl="0" algn="l">
              <a:spcBef>
                <a:spcPts val="0"/>
              </a:spcBef>
              <a:spcAft>
                <a:spcPts val="0"/>
              </a:spcAft>
              <a:buNone/>
            </a:pPr>
            <a:r>
              <a:rPr lang="en-NZ">
                <a:highlight>
                  <a:srgbClr val="FFFF00"/>
                </a:highlight>
              </a:rPr>
              <a:t>For instance, preliminary feasibility survey costs</a:t>
            </a:r>
            <a:endParaRPr/>
          </a:p>
          <a:p>
            <a:pPr indent="0" lvl="2" marL="914400" rtl="0" algn="l">
              <a:spcBef>
                <a:spcPts val="0"/>
              </a:spcBef>
              <a:spcAft>
                <a:spcPts val="0"/>
              </a:spcAft>
              <a:buNone/>
            </a:pPr>
            <a:r>
              <a:rPr lang="en-NZ">
                <a:highlight>
                  <a:srgbClr val="FFFF00"/>
                </a:highlight>
              </a:rPr>
              <a:t>The feasibility survey for Chung Ltd cost $20,000</a:t>
            </a:r>
            <a:endParaRPr/>
          </a:p>
          <a:p>
            <a:pPr indent="0" lvl="1" marL="457200" rtl="0" algn="l">
              <a:spcBef>
                <a:spcPts val="0"/>
              </a:spcBef>
              <a:spcAft>
                <a:spcPts val="0"/>
              </a:spcAft>
              <a:buNone/>
            </a:pPr>
            <a:r>
              <a:t/>
            </a:r>
            <a:endParaRPr sz="1000">
              <a:highlight>
                <a:srgbClr val="FFFF00"/>
              </a:highlight>
            </a:endParaRPr>
          </a:p>
          <a:p>
            <a:pPr indent="0" lvl="0" marL="0" rtl="0" algn="l">
              <a:spcBef>
                <a:spcPts val="0"/>
              </a:spcBef>
              <a:spcAft>
                <a:spcPts val="0"/>
              </a:spcAft>
              <a:buNone/>
            </a:pPr>
            <a:r>
              <a:rPr lang="en-NZ">
                <a:highlight>
                  <a:srgbClr val="FFFF00"/>
                </a:highlight>
              </a:rPr>
              <a:t>Overhead</a:t>
            </a:r>
            <a:endParaRPr/>
          </a:p>
          <a:p>
            <a:pPr indent="0" lvl="1" marL="457200" rtl="0" algn="l">
              <a:spcBef>
                <a:spcPts val="0"/>
              </a:spcBef>
              <a:spcAft>
                <a:spcPts val="0"/>
              </a:spcAft>
              <a:buNone/>
            </a:pPr>
            <a:r>
              <a:rPr lang="en-NZ">
                <a:highlight>
                  <a:srgbClr val="FFFF00"/>
                </a:highlight>
              </a:rPr>
              <a:t>These exist whether or not the project is adopted</a:t>
            </a:r>
            <a:endParaRPr/>
          </a:p>
          <a:p>
            <a:pPr indent="0" lvl="1" marL="457200" rtl="0" algn="l">
              <a:spcBef>
                <a:spcPts val="0"/>
              </a:spcBef>
              <a:spcAft>
                <a:spcPts val="0"/>
              </a:spcAft>
              <a:buNone/>
            </a:pPr>
            <a:r>
              <a:t/>
            </a:r>
            <a:endParaRPr sz="1000">
              <a:highlight>
                <a:srgbClr val="FFFF00"/>
              </a:highlight>
            </a:endParaRPr>
          </a:p>
          <a:p>
            <a:pPr indent="0" lvl="0" marL="0" rtl="0" algn="l">
              <a:spcBef>
                <a:spcPts val="0"/>
              </a:spcBef>
              <a:spcAft>
                <a:spcPts val="0"/>
              </a:spcAft>
              <a:buNone/>
            </a:pPr>
            <a:r>
              <a:rPr lang="en-NZ">
                <a:highlight>
                  <a:srgbClr val="FFFF00"/>
                </a:highlight>
              </a:rPr>
              <a:t>Interest costs</a:t>
            </a:r>
            <a:endParaRPr/>
          </a:p>
          <a:p>
            <a:pPr indent="0" lvl="1" marL="457200" rtl="0" algn="l">
              <a:spcBef>
                <a:spcPts val="0"/>
              </a:spcBef>
              <a:spcAft>
                <a:spcPts val="0"/>
              </a:spcAft>
              <a:buNone/>
            </a:pPr>
            <a:r>
              <a:rPr lang="en-NZ">
                <a:highlight>
                  <a:srgbClr val="FFFF00"/>
                </a:highlight>
              </a:rPr>
              <a:t>These are financing costs and are kept separate</a:t>
            </a:r>
            <a:endParaRPr/>
          </a:p>
          <a:p>
            <a:pPr indent="0" lvl="1" marL="457200" rtl="0" algn="l">
              <a:spcBef>
                <a:spcPts val="0"/>
              </a:spcBef>
              <a:spcAft>
                <a:spcPts val="0"/>
              </a:spcAft>
              <a:buNone/>
            </a:pPr>
            <a:r>
              <a:rPr lang="en-NZ">
                <a:highlight>
                  <a:srgbClr val="FFFF00"/>
                </a:highlight>
              </a:rPr>
              <a:t>Or:  calculations have these included in the WACC</a:t>
            </a:r>
            <a:endParaRPr/>
          </a:p>
          <a:p>
            <a:pPr indent="0" lvl="0" marL="0" rtl="0" algn="l">
              <a:spcBef>
                <a:spcPts val="0"/>
              </a:spcBef>
              <a:spcAft>
                <a:spcPts val="0"/>
              </a:spcAft>
              <a:buNone/>
            </a:pPr>
            <a:r>
              <a:t/>
            </a:r>
            <a:endParaRPr/>
          </a:p>
        </p:txBody>
      </p:sp>
      <p:sp>
        <p:nvSpPr>
          <p:cNvPr id="439" name="Google Shape;43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Make sure we are clear about the overheads!</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Deb may use an “incremental overhead” as fixed costs increase due to the project, in which case these are included, but if you are just allocating the existing overheads to this new asset then these are not included as costs in the NPV calculations (they will still be important for the accountant’s reports, but not in our financial analysis and capital budgeting report!)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For NOWC remember that your CA’s are Accounts Receivable and Inventory and your CL’s are Accounts Payable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highlight>
                  <a:srgbClr val="FFFF00"/>
                </a:highlight>
              </a:rPr>
              <a:t>Sunk costs</a:t>
            </a:r>
            <a:endParaRPr/>
          </a:p>
          <a:p>
            <a:pPr indent="0" lvl="1" marL="457200" rtl="0" algn="l">
              <a:spcBef>
                <a:spcPts val="0"/>
              </a:spcBef>
              <a:spcAft>
                <a:spcPts val="0"/>
              </a:spcAft>
              <a:buNone/>
            </a:pPr>
            <a:r>
              <a:rPr lang="en-NZ">
                <a:highlight>
                  <a:srgbClr val="FFFF00"/>
                </a:highlight>
              </a:rPr>
              <a:t>For instance, preliminary feasibility survey costs</a:t>
            </a:r>
            <a:endParaRPr/>
          </a:p>
          <a:p>
            <a:pPr indent="0" lvl="2" marL="914400" rtl="0" algn="l">
              <a:spcBef>
                <a:spcPts val="0"/>
              </a:spcBef>
              <a:spcAft>
                <a:spcPts val="0"/>
              </a:spcAft>
              <a:buNone/>
            </a:pPr>
            <a:r>
              <a:rPr lang="en-NZ">
                <a:highlight>
                  <a:srgbClr val="FFFF00"/>
                </a:highlight>
              </a:rPr>
              <a:t>The feasibility survey for Chung Ltd cost $20,000</a:t>
            </a:r>
            <a:endParaRPr/>
          </a:p>
          <a:p>
            <a:pPr indent="0" lvl="1" marL="457200" rtl="0" algn="l">
              <a:spcBef>
                <a:spcPts val="0"/>
              </a:spcBef>
              <a:spcAft>
                <a:spcPts val="0"/>
              </a:spcAft>
              <a:buNone/>
            </a:pPr>
            <a:r>
              <a:t/>
            </a:r>
            <a:endParaRPr sz="1000">
              <a:highlight>
                <a:srgbClr val="FFFF00"/>
              </a:highlight>
            </a:endParaRPr>
          </a:p>
          <a:p>
            <a:pPr indent="0" lvl="0" marL="0" rtl="0" algn="l">
              <a:spcBef>
                <a:spcPts val="0"/>
              </a:spcBef>
              <a:spcAft>
                <a:spcPts val="0"/>
              </a:spcAft>
              <a:buNone/>
            </a:pPr>
            <a:r>
              <a:rPr lang="en-NZ">
                <a:highlight>
                  <a:srgbClr val="FFFF00"/>
                </a:highlight>
              </a:rPr>
              <a:t>Overhead</a:t>
            </a:r>
            <a:endParaRPr/>
          </a:p>
          <a:p>
            <a:pPr indent="0" lvl="1" marL="457200" rtl="0" algn="l">
              <a:spcBef>
                <a:spcPts val="0"/>
              </a:spcBef>
              <a:spcAft>
                <a:spcPts val="0"/>
              </a:spcAft>
              <a:buNone/>
            </a:pPr>
            <a:r>
              <a:rPr lang="en-NZ">
                <a:highlight>
                  <a:srgbClr val="FFFF00"/>
                </a:highlight>
              </a:rPr>
              <a:t>These exist whether or not the project is adopted</a:t>
            </a:r>
            <a:endParaRPr/>
          </a:p>
          <a:p>
            <a:pPr indent="0" lvl="1" marL="457200" rtl="0" algn="l">
              <a:spcBef>
                <a:spcPts val="0"/>
              </a:spcBef>
              <a:spcAft>
                <a:spcPts val="0"/>
              </a:spcAft>
              <a:buNone/>
            </a:pPr>
            <a:r>
              <a:t/>
            </a:r>
            <a:endParaRPr sz="1000">
              <a:highlight>
                <a:srgbClr val="FFFF00"/>
              </a:highlight>
            </a:endParaRPr>
          </a:p>
          <a:p>
            <a:pPr indent="0" lvl="0" marL="0" rtl="0" algn="l">
              <a:spcBef>
                <a:spcPts val="0"/>
              </a:spcBef>
              <a:spcAft>
                <a:spcPts val="0"/>
              </a:spcAft>
              <a:buNone/>
            </a:pPr>
            <a:r>
              <a:rPr lang="en-NZ">
                <a:highlight>
                  <a:srgbClr val="FFFF00"/>
                </a:highlight>
              </a:rPr>
              <a:t>Interest costs</a:t>
            </a:r>
            <a:endParaRPr/>
          </a:p>
          <a:p>
            <a:pPr indent="0" lvl="1" marL="457200" rtl="0" algn="l">
              <a:spcBef>
                <a:spcPts val="0"/>
              </a:spcBef>
              <a:spcAft>
                <a:spcPts val="0"/>
              </a:spcAft>
              <a:buNone/>
            </a:pPr>
            <a:r>
              <a:rPr lang="en-NZ">
                <a:highlight>
                  <a:srgbClr val="FFFF00"/>
                </a:highlight>
              </a:rPr>
              <a:t>These are financing costs and are kept separate</a:t>
            </a:r>
            <a:endParaRPr/>
          </a:p>
          <a:p>
            <a:pPr indent="0" lvl="1" marL="457200" rtl="0" algn="l">
              <a:spcBef>
                <a:spcPts val="0"/>
              </a:spcBef>
              <a:spcAft>
                <a:spcPts val="0"/>
              </a:spcAft>
              <a:buNone/>
            </a:pPr>
            <a:r>
              <a:rPr lang="en-NZ">
                <a:highlight>
                  <a:srgbClr val="FFFF00"/>
                </a:highlight>
              </a:rPr>
              <a:t>Or:  calculations have these included in the WACC</a:t>
            </a:r>
            <a:endParaRPr/>
          </a:p>
          <a:p>
            <a:pPr indent="0" lvl="0" marL="0" rtl="0" algn="l">
              <a:spcBef>
                <a:spcPts val="0"/>
              </a:spcBef>
              <a:spcAft>
                <a:spcPts val="0"/>
              </a:spcAft>
              <a:buNone/>
            </a:pPr>
            <a:r>
              <a:t/>
            </a:r>
            <a:endParaRPr/>
          </a:p>
        </p:txBody>
      </p:sp>
      <p:sp>
        <p:nvSpPr>
          <p:cNvPr id="448" name="Google Shape;448;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Note if you review these and understand what MIRR is, why it is useful and when it needs to be used, then you will know how to “question spot” for MIRR questions</a:t>
            </a:r>
            <a:endParaRPr/>
          </a:p>
        </p:txBody>
      </p:sp>
      <p:sp>
        <p:nvSpPr>
          <p:cNvPr id="458" name="Google Shape;458;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Now in the test you might:</a:t>
            </a:r>
            <a:endParaRPr/>
          </a:p>
          <a:p>
            <a:pPr indent="0" lvl="0" marL="0" rtl="0" algn="l">
              <a:spcBef>
                <a:spcPts val="0"/>
              </a:spcBef>
              <a:spcAft>
                <a:spcPts val="0"/>
              </a:spcAft>
              <a:buNone/>
            </a:pPr>
            <a:r>
              <a:t/>
            </a:r>
            <a:endParaRPr/>
          </a:p>
          <a:p>
            <a:pPr indent="-241196" lvl="0" marL="241196" rtl="0" algn="l">
              <a:spcBef>
                <a:spcPts val="0"/>
              </a:spcBef>
              <a:spcAft>
                <a:spcPts val="0"/>
              </a:spcAft>
              <a:buClr>
                <a:schemeClr val="dk1"/>
              </a:buClr>
              <a:buSzPts val="1200"/>
              <a:buFont typeface="Calibri"/>
              <a:buAutoNum type="alphaUcParenBoth"/>
            </a:pPr>
            <a:r>
              <a:rPr lang="en-NZ"/>
              <a:t>Be given a timeline just like this with cash flows each year, and a clear discount rate</a:t>
            </a:r>
            <a:endParaRPr/>
          </a:p>
          <a:p>
            <a:pPr indent="-241196" lvl="0" marL="241196" rtl="0" algn="l">
              <a:spcBef>
                <a:spcPts val="0"/>
              </a:spcBef>
              <a:spcAft>
                <a:spcPts val="0"/>
              </a:spcAft>
              <a:buClr>
                <a:schemeClr val="dk1"/>
              </a:buClr>
              <a:buSzPts val="1200"/>
              <a:buFont typeface="Calibri"/>
              <a:buAutoNum type="alphaUcParenBoth"/>
            </a:pPr>
            <a:r>
              <a:rPr lang="en-NZ"/>
              <a:t>You will be given a word question (e.g. few paragraphs) where you have to identify what cash flow comes when and create the timeline yourself</a:t>
            </a:r>
            <a:endParaRPr/>
          </a:p>
          <a:p>
            <a:pPr indent="-241196" lvl="0" marL="241196" rtl="0" algn="l">
              <a:spcBef>
                <a:spcPts val="0"/>
              </a:spcBef>
              <a:spcAft>
                <a:spcPts val="0"/>
              </a:spcAft>
              <a:buClr>
                <a:schemeClr val="dk1"/>
              </a:buClr>
              <a:buSzPts val="1200"/>
              <a:buFont typeface="Calibri"/>
              <a:buAutoNum type="alphaUcParenBoth"/>
            </a:pPr>
            <a:r>
              <a:rPr lang="en-NZ"/>
              <a:t>You might even have to calculate the CF’s (e.g. find revenues, costs, calc depreciation, adjust for taxes etc…)</a:t>
            </a:r>
            <a:endParaRPr/>
          </a:p>
          <a:p>
            <a:pPr indent="-241196" lvl="0" marL="241196" rtl="0" algn="l">
              <a:spcBef>
                <a:spcPts val="0"/>
              </a:spcBef>
              <a:spcAft>
                <a:spcPts val="0"/>
              </a:spcAft>
              <a:buClr>
                <a:schemeClr val="dk1"/>
              </a:buClr>
              <a:buSzPts val="1200"/>
              <a:buFont typeface="Calibri"/>
              <a:buAutoNum type="alphaUcParenBoth"/>
            </a:pPr>
            <a:r>
              <a:rPr lang="en-NZ"/>
              <a:t>You might have to calculate the discount rate/opportunity cost of capital (e.g. CAPM, WACC)</a:t>
            </a:r>
            <a:endParaRPr/>
          </a:p>
        </p:txBody>
      </p:sp>
      <p:sp>
        <p:nvSpPr>
          <p:cNvPr id="466" name="Google Shape;466;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FIGURE OUT IF THEY GOT ASKED THIS TYPE OF QUESTION!</a:t>
            </a:r>
            <a:endParaRPr/>
          </a:p>
          <a:p>
            <a:pPr indent="0" lvl="0" marL="0" rtl="0" algn="l">
              <a:spcBef>
                <a:spcPts val="0"/>
              </a:spcBef>
              <a:spcAft>
                <a:spcPts val="0"/>
              </a:spcAft>
              <a:buNone/>
            </a:pPr>
            <a:r>
              <a:rPr lang="en-NZ"/>
              <a:t>EITHER KEEP IT OR REMOVE IT!</a:t>
            </a:r>
            <a:endParaRPr/>
          </a:p>
        </p:txBody>
      </p:sp>
      <p:sp>
        <p:nvSpPr>
          <p:cNvPr id="553" name="Google Shape;553;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561" name="Google Shape;561;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NZ"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571" name="Google Shape;571;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NZ"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NZ"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588" name="Google Shape;588;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NZ"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599" name="Google Shape;599;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NZ"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611" name="Google Shape;611;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NZ"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624" name="Google Shape;624;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NZ"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NZ"/>
              <a:t>The yield to maturity (YTM) is what the opportunity cost of capital of a bond is commonly referred to.</a:t>
            </a:r>
            <a:endParaRPr/>
          </a:p>
          <a:p>
            <a:pPr indent="0" lvl="0" marL="0" rtl="0" algn="l">
              <a:spcBef>
                <a:spcPts val="0"/>
              </a:spcBef>
              <a:spcAft>
                <a:spcPts val="0"/>
              </a:spcAft>
              <a:buClr>
                <a:schemeClr val="dk1"/>
              </a:buClr>
              <a:buSzPts val="1200"/>
              <a:buFont typeface="Arial"/>
              <a:buNone/>
            </a:pPr>
            <a:r>
              <a:rPr lang="en-NZ"/>
              <a:t>The YTM is generally a “market interest rate” which you can compare your bond against.</a:t>
            </a:r>
            <a:endParaRPr/>
          </a:p>
        </p:txBody>
      </p:sp>
      <p:sp>
        <p:nvSpPr>
          <p:cNvPr id="634" name="Google Shape;634;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NZ"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NZ"/>
              <a:t>Remember that r_s and r_common stock are the same thing!</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NZ"/>
              <a:t>Watch out in case they give you the dividend just paid (D0), in which case you need to multiply this by 1+g to get D1</a:t>
            </a:r>
            <a:endParaRPr/>
          </a:p>
        </p:txBody>
      </p:sp>
      <p:sp>
        <p:nvSpPr>
          <p:cNvPr id="648" name="Google Shape;648;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NZ"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3" name="Google Shape;663;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664" name="Google Shape;664;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NZ"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6" name="Google Shape;676;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677" name="Google Shape;677;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NZ"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8" name="Google Shape;688;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NZ"/>
              <a:t>We received quite a few submissions asking about …. (we have included this in the handout, and recommend going back over the lecture slides and tutorial questions, but we aren’t specifically covering it in this tutorial session)</a:t>
            </a:r>
            <a:endParaRPr/>
          </a:p>
        </p:txBody>
      </p:sp>
      <p:sp>
        <p:nvSpPr>
          <p:cNvPr id="689" name="Google Shape;689;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3" name="Google Shape;703;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1" name="Google Shape;711;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1" name="Google Shape;721;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0" name="Google Shape;730;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5" name="Google Shape;745;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746" name="Google Shape;746;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5" name="Google Shape;755;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PE – They gave us those</a:t>
            </a:r>
            <a:endParaRPr/>
          </a:p>
          <a:p>
            <a:pPr indent="0" lvl="0" marL="0" rtl="0" algn="l">
              <a:spcBef>
                <a:spcPts val="0"/>
              </a:spcBef>
              <a:spcAft>
                <a:spcPts val="0"/>
              </a:spcAft>
              <a:buNone/>
            </a:pPr>
            <a:r>
              <a:rPr lang="en-NZ"/>
              <a:t>EPS – they have given us all the pieces required to calculate this!</a:t>
            </a:r>
            <a:endParaRPr/>
          </a:p>
        </p:txBody>
      </p:sp>
      <p:sp>
        <p:nvSpPr>
          <p:cNvPr id="756" name="Google Shape;756;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4" name="Google Shape;764;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92D050"/>
              </a:buClr>
              <a:buSzPts val="1200"/>
              <a:buFont typeface="Calibri"/>
              <a:buNone/>
            </a:pPr>
            <a:r>
              <a:rPr b="1" lang="en-NZ" sz="1200">
                <a:solidFill>
                  <a:srgbClr val="92D050"/>
                </a:solidFill>
                <a:highlight>
                  <a:srgbClr val="FFFF00"/>
                </a:highlight>
              </a:rPr>
              <a:t>So the two EPS’s cancel each other out and it simplifies to Price</a:t>
            </a:r>
            <a:endParaRPr/>
          </a:p>
          <a:p>
            <a:pPr indent="0" lvl="0" marL="0" rtl="0" algn="l">
              <a:spcBef>
                <a:spcPts val="0"/>
              </a:spcBef>
              <a:spcAft>
                <a:spcPts val="0"/>
              </a:spcAft>
              <a:buNone/>
            </a:pPr>
            <a:r>
              <a:t/>
            </a:r>
            <a:endParaRPr/>
          </a:p>
        </p:txBody>
      </p:sp>
      <p:sp>
        <p:nvSpPr>
          <p:cNvPr id="765" name="Google Shape;765;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6" name="Google Shape;776;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PE – They gave us those</a:t>
            </a:r>
            <a:endParaRPr/>
          </a:p>
          <a:p>
            <a:pPr indent="0" lvl="0" marL="0" rtl="0" algn="l">
              <a:spcBef>
                <a:spcPts val="0"/>
              </a:spcBef>
              <a:spcAft>
                <a:spcPts val="0"/>
              </a:spcAft>
              <a:buNone/>
            </a:pPr>
            <a:r>
              <a:rPr lang="en-NZ"/>
              <a:t>EPS – they have given us all the pieces required to calculate this!</a:t>
            </a:r>
            <a:endParaRPr/>
          </a:p>
        </p:txBody>
      </p:sp>
      <p:sp>
        <p:nvSpPr>
          <p:cNvPr id="777" name="Google Shape;777;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4" name="Google Shape;784;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785" name="Google Shape;785;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6" name="Google Shape;796;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797" name="Google Shape;797;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9" name="Google Shape;809;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810" name="Google Shape;810;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2" name="Google Shape;822;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823" name="Google Shape;823;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Show me using my own financial calculator on document camera!</a:t>
            </a:r>
            <a:endParaRPr/>
          </a:p>
        </p:txBody>
      </p:sp>
      <p:sp>
        <p:nvSpPr>
          <p:cNvPr id="155" name="Google Shape;15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5" name="Google Shape;835;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836" name="Google Shape;836;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8" name="Google Shape;848;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849" name="Google Shape;849;p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1" name="Google Shape;861;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2" name="Google Shape;862;p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9" name="Google Shape;869;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6" name="Google Shape;876;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7" name="Google Shape;877;p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4" name="Google Shape;884;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5" name="Google Shape;885;p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3" name="Google Shape;893;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4" name="Google Shape;894;p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2" name="Google Shape;902;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3" name="Google Shape;903;p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0" name="Google Shape;910;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1" name="Google Shape;911;p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9" name="Google Shape;919;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0" name="Google Shape;920;p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7" name="Google Shape;927;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8" name="Google Shape;928;p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5" name="Google Shape;935;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2" name="Google Shape;942;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3" name="Google Shape;943;p8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0" name="Google Shape;950;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1" name="Google Shape;951;p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8" name="Google Shape;958;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9" name="Google Shape;959;p8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7" name="Google Shape;967;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8" name="Google Shape;968;p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5" name="Google Shape;975;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2" name="Google Shape;982;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9" name="Google Shape;989;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0" name="Google Shape;990;p8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8" name="Google Shape;998;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9" name="Google Shape;999;p8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Show me using my own financial calculator on document camera!</a:t>
            </a:r>
            <a:endParaRPr/>
          </a:p>
        </p:txBody>
      </p:sp>
      <p:sp>
        <p:nvSpPr>
          <p:cNvPr id="192" name="Google Shape;19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7" name="Google Shape;1007;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4" name="Google Shape;1014;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1015" name="Google Shape;1015;p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2" name="Google Shape;1022;p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1023" name="Google Shape;1023;p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1" name="Google Shape;1031;p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Weights of:</a:t>
            </a:r>
            <a:endParaRPr/>
          </a:p>
          <a:p>
            <a:pPr indent="-171450" lvl="0" marL="171450" rtl="0" algn="l">
              <a:spcBef>
                <a:spcPts val="0"/>
              </a:spcBef>
              <a:spcAft>
                <a:spcPts val="0"/>
              </a:spcAft>
              <a:buClr>
                <a:schemeClr val="dk1"/>
              </a:buClr>
              <a:buSzPts val="1200"/>
              <a:buFont typeface="Arial"/>
              <a:buChar char="•"/>
            </a:pPr>
            <a:r>
              <a:rPr lang="en-NZ"/>
              <a:t>Preferred Stock</a:t>
            </a:r>
            <a:endParaRPr/>
          </a:p>
          <a:p>
            <a:pPr indent="-171450" lvl="0" marL="171450" rtl="0" algn="l">
              <a:spcBef>
                <a:spcPts val="0"/>
              </a:spcBef>
              <a:spcAft>
                <a:spcPts val="0"/>
              </a:spcAft>
              <a:buClr>
                <a:schemeClr val="dk1"/>
              </a:buClr>
              <a:buSzPts val="1200"/>
              <a:buFont typeface="Arial"/>
              <a:buChar char="•"/>
            </a:pPr>
            <a:r>
              <a:rPr lang="en-NZ"/>
              <a:t>Common Stock</a:t>
            </a:r>
            <a:endParaRPr/>
          </a:p>
          <a:p>
            <a:pPr indent="-171450" lvl="0" marL="171450" rtl="0" algn="l">
              <a:spcBef>
                <a:spcPts val="0"/>
              </a:spcBef>
              <a:spcAft>
                <a:spcPts val="0"/>
              </a:spcAft>
              <a:buClr>
                <a:schemeClr val="dk1"/>
              </a:buClr>
              <a:buSzPts val="1200"/>
              <a:buFont typeface="Arial"/>
              <a:buChar char="•"/>
            </a:pPr>
            <a:r>
              <a:rPr lang="en-NZ"/>
              <a:t>Bonds</a:t>
            </a:r>
            <a:endParaRPr/>
          </a:p>
          <a:p>
            <a:pPr indent="0" lvl="0" marL="0" rtl="0" algn="l">
              <a:spcBef>
                <a:spcPts val="0"/>
              </a:spcBef>
              <a:spcAft>
                <a:spcPts val="0"/>
              </a:spcAft>
              <a:buClr>
                <a:schemeClr val="dk1"/>
              </a:buClr>
              <a:buSzPts val="1200"/>
              <a:buFont typeface="Arial"/>
              <a:buNone/>
            </a:pPr>
            <a:r>
              <a:rPr lang="en-NZ"/>
              <a:t>Rates of:</a:t>
            </a:r>
            <a:endParaRPr/>
          </a:p>
          <a:p>
            <a:pPr indent="-171450" lvl="0" marL="171450" rtl="0" algn="l">
              <a:spcBef>
                <a:spcPts val="0"/>
              </a:spcBef>
              <a:spcAft>
                <a:spcPts val="0"/>
              </a:spcAft>
              <a:buClr>
                <a:schemeClr val="dk1"/>
              </a:buClr>
              <a:buSzPts val="1200"/>
              <a:buFont typeface="Arial"/>
              <a:buChar char="•"/>
            </a:pPr>
            <a:r>
              <a:rPr lang="en-NZ"/>
              <a:t>Preferred Stock</a:t>
            </a:r>
            <a:endParaRPr/>
          </a:p>
          <a:p>
            <a:pPr indent="-171450" lvl="0" marL="171450" rtl="0" algn="l">
              <a:spcBef>
                <a:spcPts val="0"/>
              </a:spcBef>
              <a:spcAft>
                <a:spcPts val="0"/>
              </a:spcAft>
              <a:buClr>
                <a:schemeClr val="dk1"/>
              </a:buClr>
              <a:buSzPts val="1200"/>
              <a:buFont typeface="Arial"/>
              <a:buChar char="•"/>
            </a:pPr>
            <a:r>
              <a:rPr lang="en-NZ"/>
              <a:t>Common Stock</a:t>
            </a:r>
            <a:endParaRPr/>
          </a:p>
          <a:p>
            <a:pPr indent="-171450" lvl="0" marL="171450" rtl="0" algn="l">
              <a:spcBef>
                <a:spcPts val="0"/>
              </a:spcBef>
              <a:spcAft>
                <a:spcPts val="0"/>
              </a:spcAft>
              <a:buClr>
                <a:schemeClr val="dk1"/>
              </a:buClr>
              <a:buSzPts val="1200"/>
              <a:buFont typeface="Arial"/>
              <a:buChar char="•"/>
            </a:pPr>
            <a:r>
              <a:rPr lang="en-NZ"/>
              <a:t>Bonds</a:t>
            </a:r>
            <a:endParaRPr/>
          </a:p>
        </p:txBody>
      </p:sp>
      <p:sp>
        <p:nvSpPr>
          <p:cNvPr id="1032" name="Google Shape;1032;p9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8" name="Google Shape;1038;p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9" name="Google Shape;1039;p9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6" name="Google Shape;1046;p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DON’T DO THIS 2021</a:t>
            </a:r>
            <a:endParaRPr/>
          </a:p>
        </p:txBody>
      </p:sp>
      <p:sp>
        <p:nvSpPr>
          <p:cNvPr id="1047" name="Google Shape;1047;p9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p9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4" name="Google Shape;1054;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1" name="Google Shape;1061;p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p:txBody>
      </p:sp>
      <p:sp>
        <p:nvSpPr>
          <p:cNvPr id="1062" name="Google Shape;1062;p9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9" name="Google Shape;1069;p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through this (don’t leave it to them to read it)!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NZ"/>
              <a:t>DON’T DO THIS 2021</a:t>
            </a:r>
            <a:endParaRPr/>
          </a:p>
          <a:p>
            <a:pPr indent="0" lvl="0" marL="0" rtl="0" algn="l">
              <a:spcBef>
                <a:spcPts val="0"/>
              </a:spcBef>
              <a:spcAft>
                <a:spcPts val="0"/>
              </a:spcAft>
              <a:buNone/>
            </a:pPr>
            <a:r>
              <a:t/>
            </a:r>
            <a:endParaRPr/>
          </a:p>
        </p:txBody>
      </p:sp>
      <p:sp>
        <p:nvSpPr>
          <p:cNvPr id="1070" name="Google Shape;1070;p9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p9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7" name="Google Shape;1077;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8" name="Google Shape;18;p1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5" name="Google Shape;75;p1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1" name="Google Shape;81;p1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4" name="Google Shape;24;p1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30" name="Google Shape;30;p1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6" name="Google Shape;36;p1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7" name="Google Shape;37;p1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3" name="Google Shape;43;p1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4" name="Google Shape;44;p1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5" name="Google Shape;45;p1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6" name="Google Shape;46;p1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61" name="Google Shape;61;p1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2" name="Google Shape;62;p1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23"/>
          <p:cNvSpPr/>
          <p:nvPr>
            <p:ph idx="2" type="pic"/>
          </p:nvPr>
        </p:nvSpPr>
        <p:spPr>
          <a:xfrm>
            <a:off x="5183188" y="987425"/>
            <a:ext cx="6172200" cy="4873625"/>
          </a:xfrm>
          <a:prstGeom prst="rect">
            <a:avLst/>
          </a:prstGeom>
          <a:noFill/>
          <a:ln>
            <a:noFill/>
          </a:ln>
        </p:spPr>
      </p:sp>
      <p:sp>
        <p:nvSpPr>
          <p:cNvPr id="68" name="Google Shape;68;p1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9" name="Google Shape;69;p1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1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1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 name="Google Shape;14;p1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6.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53.png"/><Relationship Id="rId4" Type="http://schemas.openxmlformats.org/officeDocument/2006/relationships/image" Target="../media/image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64.png"/><Relationship Id="rId4" Type="http://schemas.openxmlformats.org/officeDocument/2006/relationships/image" Target="../media/image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6.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55.png"/><Relationship Id="rId4" Type="http://schemas.openxmlformats.org/officeDocument/2006/relationships/image" Target="../media/image6.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61.png"/><Relationship Id="rId4" Type="http://schemas.openxmlformats.org/officeDocument/2006/relationships/image" Target="../media/image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63.png"/><Relationship Id="rId4" Type="http://schemas.openxmlformats.org/officeDocument/2006/relationships/image" Target="../media/image6.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image" Target="../media/image6.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6.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 Id="rId3" Type="http://schemas.openxmlformats.org/officeDocument/2006/relationships/image" Target="../media/image6.png"/><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65.png"/><Relationship Id="rId4" Type="http://schemas.openxmlformats.org/officeDocument/2006/relationships/image" Target="../media/image6.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6.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6.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0.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20.png"/><Relationship Id="rId6" Type="http://schemas.openxmlformats.org/officeDocument/2006/relationships/image" Target="../media/image16.png"/><Relationship Id="rId7"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6.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6.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6.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6.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6.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6.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6.png"/><Relationship Id="rId4" Type="http://schemas.openxmlformats.org/officeDocument/2006/relationships/image" Target="../media/image31.png"/><Relationship Id="rId5"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6.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6.pn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4.png"/><Relationship Id="rId4" Type="http://schemas.openxmlformats.org/officeDocument/2006/relationships/image" Target="../media/image34.png"/><Relationship Id="rId5" Type="http://schemas.openxmlformats.org/officeDocument/2006/relationships/image" Target="../media/image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3.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2.pn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29.png"/><Relationship Id="rId4" Type="http://schemas.openxmlformats.org/officeDocument/2006/relationships/image" Target="../media/image41.png"/><Relationship Id="rId5" Type="http://schemas.openxmlformats.org/officeDocument/2006/relationships/image" Target="../media/image28.png"/><Relationship Id="rId6" Type="http://schemas.openxmlformats.org/officeDocument/2006/relationships/image" Target="../media/image33.png"/><Relationship Id="rId7" Type="http://schemas.openxmlformats.org/officeDocument/2006/relationships/image" Target="../media/image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23.png"/><Relationship Id="rId4" Type="http://schemas.openxmlformats.org/officeDocument/2006/relationships/image" Target="../media/image30.png"/><Relationship Id="rId5" Type="http://schemas.openxmlformats.org/officeDocument/2006/relationships/image" Target="../media/image40.png"/><Relationship Id="rId6" Type="http://schemas.openxmlformats.org/officeDocument/2006/relationships/image" Target="../media/image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23.png"/><Relationship Id="rId4" Type="http://schemas.openxmlformats.org/officeDocument/2006/relationships/image" Target="../media/image38.png"/><Relationship Id="rId5" Type="http://schemas.openxmlformats.org/officeDocument/2006/relationships/image" Target="../media/image35.png"/><Relationship Id="rId6" Type="http://schemas.openxmlformats.org/officeDocument/2006/relationships/image" Target="../media/image49.png"/><Relationship Id="rId7" Type="http://schemas.openxmlformats.org/officeDocument/2006/relationships/image" Target="../media/image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23.png"/><Relationship Id="rId4" Type="http://schemas.openxmlformats.org/officeDocument/2006/relationships/image" Target="../media/image40.png"/><Relationship Id="rId5" Type="http://schemas.openxmlformats.org/officeDocument/2006/relationships/image" Target="../media/image46.png"/><Relationship Id="rId6" Type="http://schemas.openxmlformats.org/officeDocument/2006/relationships/image" Target="../media/image42.png"/><Relationship Id="rId7" Type="http://schemas.openxmlformats.org/officeDocument/2006/relationships/image" Target="../media/image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23.png"/><Relationship Id="rId4" Type="http://schemas.openxmlformats.org/officeDocument/2006/relationships/image" Target="../media/image47.png"/><Relationship Id="rId5" Type="http://schemas.openxmlformats.org/officeDocument/2006/relationships/image" Target="../media/image37.png"/><Relationship Id="rId6" Type="http://schemas.openxmlformats.org/officeDocument/2006/relationships/image" Target="../media/image43.png"/><Relationship Id="rId7"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23.png"/><Relationship Id="rId4" Type="http://schemas.openxmlformats.org/officeDocument/2006/relationships/image" Target="../media/image36.png"/><Relationship Id="rId5" Type="http://schemas.openxmlformats.org/officeDocument/2006/relationships/image" Target="../media/image48.png"/><Relationship Id="rId6" Type="http://schemas.openxmlformats.org/officeDocument/2006/relationships/image" Target="../media/image43.png"/><Relationship Id="rId7" Type="http://schemas.openxmlformats.org/officeDocument/2006/relationships/image" Target="../media/image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23.png"/><Relationship Id="rId4" Type="http://schemas.openxmlformats.org/officeDocument/2006/relationships/image" Target="../media/image50.png"/><Relationship Id="rId5" Type="http://schemas.openxmlformats.org/officeDocument/2006/relationships/image" Target="../media/image66.png"/><Relationship Id="rId6" Type="http://schemas.openxmlformats.org/officeDocument/2006/relationships/image" Target="../media/image43.png"/><Relationship Id="rId7" Type="http://schemas.openxmlformats.org/officeDocument/2006/relationships/image" Target="../media/image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58.pn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59.png"/><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6.png"/><Relationship Id="rId4" Type="http://schemas.openxmlformats.org/officeDocument/2006/relationships/image" Target="../media/image6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6.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6.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6.png"/><Relationship Id="rId4" Type="http://schemas.openxmlformats.org/officeDocument/2006/relationships/image" Target="../media/image5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4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6.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57.png"/><Relationship Id="rId4" Type="http://schemas.openxmlformats.org/officeDocument/2006/relationships/image" Target="../media/image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57.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56.png"/><Relationship Id="rId4" Type="http://schemas.openxmlformats.org/officeDocument/2006/relationships/image" Target="../media/image6.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54.png"/><Relationship Id="rId4" Type="http://schemas.openxmlformats.org/officeDocument/2006/relationships/image" Target="../media/image6.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nvSpPr>
        <p:spPr>
          <a:xfrm>
            <a:off x="1524000" y="3298979"/>
            <a:ext cx="9144000" cy="16557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6000"/>
              <a:buFont typeface="Josefin Sans"/>
              <a:buNone/>
            </a:pPr>
            <a:r>
              <a:rPr b="1" lang="en-NZ" sz="6000">
                <a:solidFill>
                  <a:schemeClr val="lt1"/>
                </a:solidFill>
                <a:latin typeface="Josefin Sans"/>
                <a:ea typeface="Josefin Sans"/>
                <a:cs typeface="Josefin Sans"/>
                <a:sym typeface="Josefin Sans"/>
              </a:rPr>
              <a:t>FINC201</a:t>
            </a:r>
            <a:r>
              <a:rPr b="1" i="0" lang="en-NZ" sz="6000" u="none" cap="none" strike="noStrike">
                <a:solidFill>
                  <a:schemeClr val="lt1"/>
                </a:solidFill>
                <a:latin typeface="Josefin Sans"/>
                <a:ea typeface="Josefin Sans"/>
                <a:cs typeface="Josefin Sans"/>
                <a:sym typeface="Josefin Sans"/>
              </a:rPr>
              <a:t> F</a:t>
            </a:r>
            <a:r>
              <a:rPr b="1" lang="en-NZ" sz="6000">
                <a:solidFill>
                  <a:schemeClr val="lt1"/>
                </a:solidFill>
                <a:latin typeface="Josefin Sans"/>
                <a:ea typeface="Josefin Sans"/>
                <a:cs typeface="Josefin Sans"/>
                <a:sym typeface="Josefin Sans"/>
              </a:rPr>
              <a:t>INAL EXAM </a:t>
            </a:r>
            <a:r>
              <a:rPr b="1" i="0" lang="en-NZ" sz="6000" u="none" cap="none" strike="noStrike">
                <a:solidFill>
                  <a:schemeClr val="lt1"/>
                </a:solidFill>
                <a:latin typeface="Josefin Sans"/>
                <a:ea typeface="Josefin Sans"/>
                <a:cs typeface="Josefin Sans"/>
                <a:sym typeface="Josefin Sans"/>
              </a:rPr>
              <a:t>TUTORIAL</a:t>
            </a:r>
            <a:br>
              <a:rPr b="1" i="0" lang="en-NZ" sz="6000" u="none" cap="none" strike="noStrike">
                <a:solidFill>
                  <a:schemeClr val="lt1"/>
                </a:solidFill>
                <a:latin typeface="Josefin Sans"/>
                <a:ea typeface="Josefin Sans"/>
                <a:cs typeface="Josefin Sans"/>
                <a:sym typeface="Josefin Sans"/>
              </a:rPr>
            </a:br>
            <a:endParaRPr/>
          </a:p>
        </p:txBody>
      </p:sp>
      <p:pic>
        <p:nvPicPr>
          <p:cNvPr descr="Logo&#10;&#10;Description automatically generated" id="90" name="Google Shape;90;p1"/>
          <p:cNvPicPr preferRelativeResize="0"/>
          <p:nvPr/>
        </p:nvPicPr>
        <p:blipFill rotWithShape="1">
          <a:blip r:embed="rId3">
            <a:alphaModFix/>
          </a:blip>
          <a:srcRect b="0" l="0" r="0" t="0"/>
          <a:stretch/>
        </p:blipFill>
        <p:spPr>
          <a:xfrm>
            <a:off x="3015673" y="755433"/>
            <a:ext cx="6160654" cy="2122103"/>
          </a:xfrm>
          <a:prstGeom prst="rect">
            <a:avLst/>
          </a:prstGeom>
          <a:noFill/>
          <a:ln>
            <a:noFill/>
          </a:ln>
        </p:spPr>
      </p:pic>
      <p:sp>
        <p:nvSpPr>
          <p:cNvPr id="91" name="Google Shape;91;p1"/>
          <p:cNvSpPr txBox="1"/>
          <p:nvPr/>
        </p:nvSpPr>
        <p:spPr>
          <a:xfrm>
            <a:off x="1376850" y="4954675"/>
            <a:ext cx="9865200" cy="147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NZ" sz="4100">
                <a:solidFill>
                  <a:srgbClr val="FE0000"/>
                </a:solidFill>
                <a:latin typeface="Josefin Sans"/>
                <a:ea typeface="Josefin Sans"/>
                <a:cs typeface="Josefin Sans"/>
                <a:sym typeface="Josefin Sans"/>
              </a:rPr>
              <a:t>2pm Tuesday 21st October</a:t>
            </a:r>
            <a:endParaRPr b="1" sz="4100">
              <a:solidFill>
                <a:srgbClr val="FE0000"/>
              </a:solidFill>
              <a:latin typeface="Josefin Sans"/>
              <a:ea typeface="Josefin Sans"/>
              <a:cs typeface="Josefin Sans"/>
              <a:sym typeface="Josefin Sans"/>
            </a:endParaRPr>
          </a:p>
          <a:p>
            <a:pPr indent="0" lvl="0" marL="0" rtl="0" algn="ctr">
              <a:spcBef>
                <a:spcPts val="0"/>
              </a:spcBef>
              <a:spcAft>
                <a:spcPts val="0"/>
              </a:spcAft>
              <a:buNone/>
            </a:pPr>
            <a:r>
              <a:rPr b="1" lang="en-NZ" sz="4100">
                <a:solidFill>
                  <a:srgbClr val="FE0000"/>
                </a:solidFill>
                <a:latin typeface="Josefin Sans"/>
                <a:ea typeface="Josefin Sans"/>
                <a:cs typeface="Josefin Sans"/>
                <a:sym typeface="Josefin Sans"/>
              </a:rPr>
              <a:t>Rehua 002</a:t>
            </a:r>
            <a:endParaRPr b="1" sz="4100">
              <a:solidFill>
                <a:srgbClr val="FE0000"/>
              </a:solidFill>
              <a:latin typeface="Josefin Sans"/>
              <a:ea typeface="Josefin Sans"/>
              <a:cs typeface="Josefin Sans"/>
              <a:sym typeface="Josefi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1.1</a:t>
            </a:r>
            <a:endParaRPr/>
          </a:p>
        </p:txBody>
      </p:sp>
      <p:pic>
        <p:nvPicPr>
          <p:cNvPr id="214" name="Google Shape;214;p10"/>
          <p:cNvPicPr preferRelativeResize="0"/>
          <p:nvPr/>
        </p:nvPicPr>
        <p:blipFill rotWithShape="1">
          <a:blip r:embed="rId3">
            <a:alphaModFix/>
          </a:blip>
          <a:srcRect b="0" l="0" r="0" t="0"/>
          <a:stretch/>
        </p:blipFill>
        <p:spPr>
          <a:xfrm>
            <a:off x="838200" y="1690688"/>
            <a:ext cx="6719887" cy="2135992"/>
          </a:xfrm>
          <a:prstGeom prst="rect">
            <a:avLst/>
          </a:prstGeom>
          <a:noFill/>
          <a:ln cap="flat" cmpd="sng" w="57150">
            <a:solidFill>
              <a:srgbClr val="FF0000"/>
            </a:solidFill>
            <a:prstDash val="solid"/>
            <a:round/>
            <a:headEnd len="sm" w="sm" type="none"/>
            <a:tailEnd len="sm" w="sm" type="none"/>
          </a:ln>
        </p:spPr>
      </p:pic>
      <p:sp>
        <p:nvSpPr>
          <p:cNvPr id="215" name="Google Shape;215;p10"/>
          <p:cNvSpPr txBox="1"/>
          <p:nvPr/>
        </p:nvSpPr>
        <p:spPr>
          <a:xfrm>
            <a:off x="838200" y="4505592"/>
            <a:ext cx="713703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1600">
                <a:solidFill>
                  <a:schemeClr val="lt1"/>
                </a:solidFill>
                <a:latin typeface="Josefin Sans"/>
                <a:ea typeface="Josefin Sans"/>
                <a:cs typeface="Josefin Sans"/>
                <a:sym typeface="Josefin Sans"/>
              </a:rPr>
              <a:t>Age  	6				13				18		  		21</a:t>
            </a:r>
            <a:endParaRPr/>
          </a:p>
          <a:p>
            <a:pPr indent="0" lvl="0" marL="0" marR="0" rtl="0" algn="l">
              <a:spcBef>
                <a:spcPts val="0"/>
              </a:spcBef>
              <a:spcAft>
                <a:spcPts val="0"/>
              </a:spcAft>
              <a:buNone/>
            </a:pPr>
            <a:r>
              <a:rPr lang="en-NZ" sz="1600">
                <a:solidFill>
                  <a:schemeClr val="lt1"/>
                </a:solidFill>
                <a:latin typeface="Josefin Sans"/>
                <a:ea typeface="Josefin Sans"/>
                <a:cs typeface="Josefin Sans"/>
                <a:sym typeface="Josefin Sans"/>
              </a:rPr>
              <a:t>t	  	0				8				13				16		</a:t>
            </a:r>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					</a:t>
            </a:r>
            <a:endParaRPr/>
          </a:p>
        </p:txBody>
      </p:sp>
      <p:cxnSp>
        <p:nvCxnSpPr>
          <p:cNvPr id="216" name="Google Shape;216;p10"/>
          <p:cNvCxnSpPr/>
          <p:nvPr/>
        </p:nvCxnSpPr>
        <p:spPr>
          <a:xfrm>
            <a:off x="1888474" y="5254891"/>
            <a:ext cx="5937901" cy="0"/>
          </a:xfrm>
          <a:prstGeom prst="straightConnector1">
            <a:avLst/>
          </a:prstGeom>
          <a:noFill/>
          <a:ln cap="flat" cmpd="sng" w="38100">
            <a:solidFill>
              <a:schemeClr val="lt1"/>
            </a:solidFill>
            <a:prstDash val="solid"/>
            <a:miter lim="800000"/>
            <a:headEnd len="sm" w="sm" type="none"/>
            <a:tailEnd len="med" w="med" type="triangle"/>
          </a:ln>
        </p:spPr>
      </p:cxnSp>
      <p:cxnSp>
        <p:nvCxnSpPr>
          <p:cNvPr id="217" name="Google Shape;217;p10"/>
          <p:cNvCxnSpPr/>
          <p:nvPr/>
        </p:nvCxnSpPr>
        <p:spPr>
          <a:xfrm>
            <a:off x="1888474" y="5091836"/>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218" name="Google Shape;218;p10"/>
          <p:cNvCxnSpPr/>
          <p:nvPr/>
        </p:nvCxnSpPr>
        <p:spPr>
          <a:xfrm>
            <a:off x="7463774" y="5077916"/>
            <a:ext cx="0" cy="340030"/>
          </a:xfrm>
          <a:prstGeom prst="straightConnector1">
            <a:avLst/>
          </a:prstGeom>
          <a:noFill/>
          <a:ln cap="flat" cmpd="sng" w="38100">
            <a:solidFill>
              <a:schemeClr val="lt1"/>
            </a:solidFill>
            <a:prstDash val="solid"/>
            <a:miter lim="800000"/>
            <a:headEnd len="sm" w="sm" type="none"/>
            <a:tailEnd len="sm" w="sm" type="none"/>
          </a:ln>
        </p:spPr>
      </p:cxnSp>
      <p:cxnSp>
        <p:nvCxnSpPr>
          <p:cNvPr id="219" name="Google Shape;219;p10"/>
          <p:cNvCxnSpPr/>
          <p:nvPr/>
        </p:nvCxnSpPr>
        <p:spPr>
          <a:xfrm>
            <a:off x="5622274" y="5091836"/>
            <a:ext cx="0" cy="340030"/>
          </a:xfrm>
          <a:prstGeom prst="straightConnector1">
            <a:avLst/>
          </a:prstGeom>
          <a:noFill/>
          <a:ln cap="flat" cmpd="sng" w="38100">
            <a:solidFill>
              <a:schemeClr val="lt1"/>
            </a:solidFill>
            <a:prstDash val="solid"/>
            <a:miter lim="800000"/>
            <a:headEnd len="sm" w="sm" type="none"/>
            <a:tailEnd len="sm" w="sm" type="none"/>
          </a:ln>
        </p:spPr>
      </p:cxnSp>
      <p:sp>
        <p:nvSpPr>
          <p:cNvPr id="220" name="Google Shape;220;p10"/>
          <p:cNvSpPr txBox="1"/>
          <p:nvPr/>
        </p:nvSpPr>
        <p:spPr>
          <a:xfrm>
            <a:off x="1888475" y="5476560"/>
            <a:ext cx="3733800"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1400">
                <a:solidFill>
                  <a:srgbClr val="FF0000"/>
                </a:solidFill>
                <a:latin typeface="Josefin Sans"/>
                <a:ea typeface="Josefin Sans"/>
                <a:cs typeface="Josefin Sans"/>
                <a:sym typeface="Josefin Sans"/>
              </a:rPr>
              <a:t>UNCLE SAVES</a:t>
            </a:r>
            <a:endParaRPr/>
          </a:p>
        </p:txBody>
      </p:sp>
      <p:sp>
        <p:nvSpPr>
          <p:cNvPr id="221" name="Google Shape;221;p10"/>
          <p:cNvSpPr txBox="1"/>
          <p:nvPr/>
        </p:nvSpPr>
        <p:spPr>
          <a:xfrm>
            <a:off x="3717274" y="5829983"/>
            <a:ext cx="1905000"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1400">
                <a:solidFill>
                  <a:srgbClr val="FF0000"/>
                </a:solidFill>
                <a:latin typeface="Josefin Sans"/>
                <a:ea typeface="Josefin Sans"/>
                <a:cs typeface="Josefin Sans"/>
                <a:sym typeface="Josefin Sans"/>
              </a:rPr>
              <a:t>PARENTS SAVE</a:t>
            </a:r>
            <a:endParaRPr/>
          </a:p>
        </p:txBody>
      </p:sp>
      <p:sp>
        <p:nvSpPr>
          <p:cNvPr id="222" name="Google Shape;222;p10"/>
          <p:cNvSpPr txBox="1"/>
          <p:nvPr/>
        </p:nvSpPr>
        <p:spPr>
          <a:xfrm>
            <a:off x="5622274" y="6170530"/>
            <a:ext cx="1841500"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1400">
                <a:solidFill>
                  <a:srgbClr val="FF0000"/>
                </a:solidFill>
                <a:latin typeface="Josefin Sans"/>
                <a:ea typeface="Josefin Sans"/>
                <a:cs typeface="Josefin Sans"/>
                <a:sym typeface="Josefin Sans"/>
              </a:rPr>
              <a:t>UNIVERSITY FEES</a:t>
            </a:r>
            <a:endParaRPr/>
          </a:p>
        </p:txBody>
      </p:sp>
      <p:sp>
        <p:nvSpPr>
          <p:cNvPr id="223" name="Google Shape;223;p10"/>
          <p:cNvSpPr txBox="1"/>
          <p:nvPr/>
        </p:nvSpPr>
        <p:spPr>
          <a:xfrm>
            <a:off x="7819878" y="1090471"/>
            <a:ext cx="4160216"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NZ" sz="2400" u="none" strike="noStrike">
                <a:solidFill>
                  <a:srgbClr val="CCFFCD"/>
                </a:solidFill>
                <a:latin typeface="Josefin Sans"/>
                <a:ea typeface="Josefin Sans"/>
                <a:cs typeface="Josefin Sans"/>
                <a:sym typeface="Josefin Sans"/>
              </a:rPr>
              <a:t>Step 3:</a:t>
            </a:r>
            <a:endParaRPr sz="2400">
              <a:solidFill>
                <a:srgbClr val="CCFFCD"/>
              </a:solidFill>
              <a:latin typeface="Josefin Sans"/>
              <a:ea typeface="Josefin Sans"/>
              <a:cs typeface="Josefin Sans"/>
              <a:sym typeface="Josefin Sans"/>
            </a:endParaRPr>
          </a:p>
          <a:p>
            <a:pPr indent="0" lvl="0" marL="0" marR="0" rtl="0" algn="l">
              <a:spcBef>
                <a:spcPts val="0"/>
              </a:spcBef>
              <a:spcAft>
                <a:spcPts val="0"/>
              </a:spcAft>
              <a:buNone/>
            </a:pPr>
            <a:r>
              <a:rPr b="0" i="0" lang="en-NZ" sz="2400" u="none" strike="noStrike">
                <a:solidFill>
                  <a:srgbClr val="FFFFFF"/>
                </a:solidFill>
                <a:latin typeface="Josefin Sans"/>
                <a:ea typeface="Josefin Sans"/>
                <a:cs typeface="Josefin Sans"/>
                <a:sym typeface="Josefin Sans"/>
              </a:rPr>
              <a:t>Find PMT from t=8 to t=13 of Parent's Savings</a:t>
            </a:r>
            <a:endParaRPr sz="2400">
              <a:solidFill>
                <a:srgbClr val="FFFFFF"/>
              </a:solidFill>
              <a:latin typeface="Josefin Sans"/>
              <a:ea typeface="Josefin Sans"/>
              <a:cs typeface="Josefin Sans"/>
              <a:sym typeface="Josefin Sans"/>
            </a:endParaRPr>
          </a:p>
          <a:p>
            <a:pPr indent="0" lvl="0" marL="0" marR="0" rtl="0" algn="l">
              <a:spcBef>
                <a:spcPts val="0"/>
              </a:spcBef>
              <a:spcAft>
                <a:spcPts val="0"/>
              </a:spcAft>
              <a:buNone/>
            </a:pPr>
            <a:r>
              <a:rPr b="0" i="0" lang="en-NZ" sz="2400" u="none" strike="noStrike">
                <a:solidFill>
                  <a:srgbClr val="FFFFFF"/>
                </a:solidFill>
                <a:latin typeface="Josefin Sans"/>
                <a:ea typeface="Josefin Sans"/>
                <a:cs typeface="Josefin Sans"/>
                <a:sym typeface="Josefin Sans"/>
              </a:rPr>
              <a:t>Key variables:</a:t>
            </a:r>
            <a:endParaRPr sz="2400">
              <a:solidFill>
                <a:srgbClr val="FFFFFF"/>
              </a:solidFill>
              <a:latin typeface="Josefin Sans"/>
              <a:ea typeface="Josefin Sans"/>
              <a:cs typeface="Josefin Sans"/>
              <a:sym typeface="Josefin Sans"/>
            </a:endParaRPr>
          </a:p>
          <a:p>
            <a:pPr indent="0" lvl="0" marL="0" marR="0" rtl="0" algn="l">
              <a:spcBef>
                <a:spcPts val="0"/>
              </a:spcBef>
              <a:spcAft>
                <a:spcPts val="0"/>
              </a:spcAft>
              <a:buNone/>
            </a:pPr>
            <a:r>
              <a:rPr b="0" i="0" lang="en-NZ" sz="2400" u="none" strike="noStrike">
                <a:solidFill>
                  <a:srgbClr val="FFFFFF"/>
                </a:solidFill>
                <a:latin typeface="Josefin Sans"/>
                <a:ea typeface="Josefin Sans"/>
                <a:cs typeface="Josefin Sans"/>
                <a:sym typeface="Josefin Sans"/>
              </a:rPr>
              <a:t>N = 5 x 12 = 60</a:t>
            </a:r>
            <a:r>
              <a:rPr b="0" i="0" lang="en-NZ" sz="2400" u="none" strike="noStrike">
                <a:solidFill>
                  <a:schemeClr val="lt1"/>
                </a:solidFill>
                <a:latin typeface="Josefin Sans"/>
                <a:ea typeface="Josefin Sans"/>
                <a:cs typeface="Josefin Sans"/>
                <a:sym typeface="Josefin Sans"/>
              </a:rPr>
              <a:t> (monthly pmts)</a:t>
            </a:r>
            <a:endParaRPr sz="2400">
              <a:solidFill>
                <a:schemeClr val="lt1"/>
              </a:solidFill>
              <a:latin typeface="Josefin Sans"/>
              <a:ea typeface="Josefin Sans"/>
              <a:cs typeface="Josefin Sans"/>
              <a:sym typeface="Josefin Sans"/>
            </a:endParaRPr>
          </a:p>
          <a:p>
            <a:pPr indent="0" lvl="0" marL="0" marR="0" rtl="0" algn="l">
              <a:spcBef>
                <a:spcPts val="0"/>
              </a:spcBef>
              <a:spcAft>
                <a:spcPts val="0"/>
              </a:spcAft>
              <a:buNone/>
            </a:pPr>
            <a:r>
              <a:rPr b="0" i="0" lang="en-NZ" sz="2400" u="none" strike="noStrike">
                <a:solidFill>
                  <a:srgbClr val="FFFFFF"/>
                </a:solidFill>
                <a:latin typeface="Josefin Sans"/>
                <a:ea typeface="Josefin Sans"/>
                <a:cs typeface="Josefin Sans"/>
                <a:sym typeface="Josefin Sans"/>
              </a:rPr>
              <a:t>I/Y = 6/12 = 0.5</a:t>
            </a:r>
            <a:endParaRPr sz="2400">
              <a:solidFill>
                <a:srgbClr val="FFFFFF"/>
              </a:solidFill>
              <a:latin typeface="Josefin Sans"/>
              <a:ea typeface="Josefin Sans"/>
              <a:cs typeface="Josefin Sans"/>
              <a:sym typeface="Josefin Sans"/>
            </a:endParaRPr>
          </a:p>
          <a:p>
            <a:pPr indent="0" lvl="0" marL="0" marR="0" rtl="0" algn="l">
              <a:spcBef>
                <a:spcPts val="0"/>
              </a:spcBef>
              <a:spcAft>
                <a:spcPts val="0"/>
              </a:spcAft>
              <a:buNone/>
            </a:pPr>
            <a:r>
              <a:rPr b="0" i="0" lang="en-NZ" sz="2400" u="none" strike="noStrike">
                <a:solidFill>
                  <a:srgbClr val="FFFFFF"/>
                </a:solidFill>
                <a:latin typeface="Josefin Sans"/>
                <a:ea typeface="Josefin Sans"/>
                <a:cs typeface="Josefin Sans"/>
                <a:sym typeface="Josefin Sans"/>
              </a:rPr>
              <a:t>PV = 0</a:t>
            </a:r>
            <a:endParaRPr sz="2400">
              <a:solidFill>
                <a:srgbClr val="FFFFFF"/>
              </a:solidFill>
              <a:latin typeface="Josefin Sans"/>
              <a:ea typeface="Josefin Sans"/>
              <a:cs typeface="Josefin Sans"/>
              <a:sym typeface="Josefin Sans"/>
            </a:endParaRPr>
          </a:p>
          <a:p>
            <a:pPr indent="0" lvl="0" marL="0" marR="0" rtl="0" algn="l">
              <a:spcBef>
                <a:spcPts val="0"/>
              </a:spcBef>
              <a:spcAft>
                <a:spcPts val="0"/>
              </a:spcAft>
              <a:buNone/>
            </a:pPr>
            <a:r>
              <a:rPr b="0" i="0" lang="en-NZ" sz="2400" u="none" strike="noStrike">
                <a:solidFill>
                  <a:srgbClr val="CCFFCD"/>
                </a:solidFill>
                <a:latin typeface="Josefin Sans"/>
                <a:ea typeface="Josefin Sans"/>
                <a:cs typeface="Josefin Sans"/>
                <a:sym typeface="Josefin Sans"/>
              </a:rPr>
              <a:t>PMT = ?</a:t>
            </a:r>
            <a:endParaRPr sz="2400">
              <a:solidFill>
                <a:srgbClr val="CCFFCD"/>
              </a:solidFill>
              <a:latin typeface="Josefin Sans"/>
              <a:ea typeface="Josefin Sans"/>
              <a:cs typeface="Josefin Sans"/>
              <a:sym typeface="Josefin Sans"/>
            </a:endParaRPr>
          </a:p>
          <a:p>
            <a:pPr indent="0" lvl="0" marL="0" marR="0" rtl="0" algn="l">
              <a:spcBef>
                <a:spcPts val="0"/>
              </a:spcBef>
              <a:spcAft>
                <a:spcPts val="0"/>
              </a:spcAft>
              <a:buNone/>
            </a:pPr>
            <a:r>
              <a:rPr b="0" i="0" lang="en-NZ" sz="2400" u="none" strike="noStrike">
                <a:solidFill>
                  <a:srgbClr val="FFFFFF"/>
                </a:solidFill>
                <a:latin typeface="Josefin Sans"/>
                <a:ea typeface="Josefin Sans"/>
                <a:cs typeface="Josefin Sans"/>
                <a:sym typeface="Josefin Sans"/>
              </a:rPr>
              <a:t>FV = 11,543.34</a:t>
            </a:r>
            <a:endParaRPr sz="2400">
              <a:solidFill>
                <a:srgbClr val="FFFFFF"/>
              </a:solidFill>
              <a:latin typeface="Josefin Sans"/>
              <a:ea typeface="Josefin Sans"/>
              <a:cs typeface="Josefin Sans"/>
              <a:sym typeface="Josefin Sans"/>
            </a:endParaRPr>
          </a:p>
        </p:txBody>
      </p:sp>
      <p:pic>
        <p:nvPicPr>
          <p:cNvPr descr="Text&#10;&#10;Description automatically generated" id="224" name="Google Shape;224;p10"/>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
        <p:nvSpPr>
          <p:cNvPr id="1087" name="Google Shape;1087;p10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3.3</a:t>
            </a:r>
            <a:endParaRPr b="1" sz="3600">
              <a:solidFill>
                <a:srgbClr val="FE0000"/>
              </a:solidFill>
              <a:highlight>
                <a:srgbClr val="FFFF00"/>
              </a:highlight>
              <a:latin typeface="Josefin Sans"/>
              <a:ea typeface="Josefin Sans"/>
              <a:cs typeface="Josefin Sans"/>
              <a:sym typeface="Josefin Sans"/>
            </a:endParaRPr>
          </a:p>
        </p:txBody>
      </p:sp>
      <p:sp>
        <p:nvSpPr>
          <p:cNvPr id="1088" name="Google Shape;1088;p100"/>
          <p:cNvSpPr txBox="1"/>
          <p:nvPr>
            <p:ph idx="1" type="body"/>
          </p:nvPr>
        </p:nvSpPr>
        <p:spPr>
          <a:xfrm>
            <a:off x="279400" y="4738925"/>
            <a:ext cx="6540500" cy="204216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t/>
            </a:r>
            <a:endParaRPr>
              <a:latin typeface="Josefin Sans"/>
              <a:ea typeface="Josefin Sans"/>
              <a:cs typeface="Josefin Sans"/>
              <a:sym typeface="Josefin Sans"/>
            </a:endParaRPr>
          </a:p>
          <a:p>
            <a:pPr indent="-514350" lvl="0" marL="514350" rtl="0" algn="l">
              <a:lnSpc>
                <a:spcPct val="90000"/>
              </a:lnSpc>
              <a:spcBef>
                <a:spcPts val="1000"/>
              </a:spcBef>
              <a:spcAft>
                <a:spcPts val="0"/>
              </a:spcAft>
              <a:buClr>
                <a:schemeClr val="lt1"/>
              </a:buClr>
              <a:buSzPts val="2800"/>
              <a:buAutoNum type="alphaLcParenR"/>
            </a:pPr>
            <a:r>
              <a:rPr lang="en-NZ">
                <a:latin typeface="Josefin Sans"/>
                <a:ea typeface="Josefin Sans"/>
                <a:cs typeface="Josefin Sans"/>
                <a:sym typeface="Josefin Sans"/>
              </a:rPr>
              <a:t>What is the internal growth rate?</a:t>
            </a:r>
            <a:endParaRPr/>
          </a:p>
          <a:p>
            <a:pPr indent="-514350" lvl="0" marL="514350" rtl="0" algn="l">
              <a:lnSpc>
                <a:spcPct val="90000"/>
              </a:lnSpc>
              <a:spcBef>
                <a:spcPts val="1000"/>
              </a:spcBef>
              <a:spcAft>
                <a:spcPts val="0"/>
              </a:spcAft>
              <a:buClr>
                <a:schemeClr val="lt1"/>
              </a:buClr>
              <a:buSzPts val="2800"/>
              <a:buAutoNum type="alphaLcParenR"/>
            </a:pPr>
            <a:r>
              <a:rPr lang="en-NZ">
                <a:latin typeface="Josefin Sans"/>
                <a:ea typeface="Josefin Sans"/>
                <a:cs typeface="Josefin Sans"/>
                <a:sym typeface="Josefin Sans"/>
              </a:rPr>
              <a:t>What is the sustainable growth rate?</a:t>
            </a:r>
            <a:endParaRPr/>
          </a:p>
        </p:txBody>
      </p:sp>
      <p:graphicFrame>
        <p:nvGraphicFramePr>
          <p:cNvPr id="1089" name="Google Shape;1089;p100"/>
          <p:cNvGraphicFramePr/>
          <p:nvPr/>
        </p:nvGraphicFramePr>
        <p:xfrm>
          <a:off x="5275732" y="3169563"/>
          <a:ext cx="3000000" cy="3000000"/>
        </p:xfrm>
        <a:graphic>
          <a:graphicData uri="http://schemas.openxmlformats.org/drawingml/2006/table">
            <a:tbl>
              <a:tblPr bandRow="1" firstRow="1">
                <a:noFill/>
                <a:tableStyleId>{5E1C616B-FD78-497B-B7E2-B6FDDB62FE0C}</a:tableStyleId>
              </a:tblPr>
              <a:tblGrid>
                <a:gridCol w="1813925"/>
                <a:gridCol w="889000"/>
              </a:tblGrid>
              <a:tr h="370850">
                <a:tc>
                  <a:txBody>
                    <a:bodyPr/>
                    <a:lstStyle/>
                    <a:p>
                      <a:pPr indent="0" lvl="0" marL="0" marR="0" rtl="0" algn="l">
                        <a:spcBef>
                          <a:spcPts val="0"/>
                        </a:spcBef>
                        <a:spcAft>
                          <a:spcPts val="0"/>
                        </a:spcAft>
                        <a:buNone/>
                      </a:pPr>
                      <a:r>
                        <a:rPr lang="en-NZ" sz="1200">
                          <a:latin typeface="Josefin Sans"/>
                          <a:ea typeface="Josefin Sans"/>
                          <a:cs typeface="Josefin Sans"/>
                          <a:sym typeface="Josefin Sans"/>
                        </a:rPr>
                        <a:t>Westwood Mining Ltd</a:t>
                      </a:r>
                      <a:endParaRPr/>
                    </a:p>
                    <a:p>
                      <a:pPr indent="0" lvl="0" marL="0" marR="0" rtl="0" algn="l">
                        <a:spcBef>
                          <a:spcPts val="0"/>
                        </a:spcBef>
                        <a:spcAft>
                          <a:spcPts val="0"/>
                        </a:spcAft>
                        <a:buNone/>
                      </a:pPr>
                      <a:r>
                        <a:rPr lang="en-NZ" sz="1200">
                          <a:latin typeface="Josefin Sans"/>
                          <a:ea typeface="Josefin Sans"/>
                          <a:cs typeface="Josefin Sans"/>
                          <a:sym typeface="Josefin Sans"/>
                        </a:rPr>
                        <a:t>Income Statement</a:t>
                      </a:r>
                      <a:endParaRPr/>
                    </a:p>
                  </a:txBody>
                  <a:tcPr marT="45725" marB="45725" marR="91450" marL="91450"/>
                </a:tc>
                <a:tc>
                  <a:txBody>
                    <a:bodyPr/>
                    <a:lstStyle/>
                    <a:p>
                      <a:pPr indent="0" lvl="0" marL="0" marR="0" rtl="0" algn="l">
                        <a:spcBef>
                          <a:spcPts val="0"/>
                        </a:spcBef>
                        <a:spcAft>
                          <a:spcPts val="0"/>
                        </a:spcAft>
                        <a:buNone/>
                      </a:pPr>
                      <a:r>
                        <a:rPr lang="en-NZ" sz="1200">
                          <a:latin typeface="Josefin Sans"/>
                          <a:ea typeface="Josefin Sans"/>
                          <a:cs typeface="Josefin Sans"/>
                          <a:sym typeface="Josefin Sans"/>
                        </a:rPr>
                        <a:t>$$$</a:t>
                      </a:r>
                      <a:endParaRPr/>
                    </a:p>
                  </a:txBody>
                  <a:tcPr marT="45725" marB="45725" marR="91450" marL="91450"/>
                </a:tc>
              </a:tr>
              <a:tr h="204375">
                <a:tc>
                  <a:txBody>
                    <a:bodyPr/>
                    <a:lstStyle/>
                    <a:p>
                      <a:pPr indent="0" lvl="0" marL="0" marR="0" rtl="0" algn="l">
                        <a:spcBef>
                          <a:spcPts val="0"/>
                        </a:spcBef>
                        <a:spcAft>
                          <a:spcPts val="0"/>
                        </a:spcAft>
                        <a:buNone/>
                      </a:pPr>
                      <a:r>
                        <a:rPr b="1" lang="en-NZ" sz="1200">
                          <a:latin typeface="Josefin Sans"/>
                          <a:ea typeface="Josefin Sans"/>
                          <a:cs typeface="Josefin Sans"/>
                          <a:sym typeface="Josefin Sans"/>
                        </a:rPr>
                        <a:t>Sales</a:t>
                      </a:r>
                      <a:endParaRPr/>
                    </a:p>
                  </a:txBody>
                  <a:tcPr marT="45725" marB="45725" marR="91450" marL="91450"/>
                </a:tc>
                <a:tc>
                  <a:txBody>
                    <a:bodyPr/>
                    <a:lstStyle/>
                    <a:p>
                      <a:pPr indent="0" lvl="0" marL="0" marR="0" rtl="0" algn="l">
                        <a:spcBef>
                          <a:spcPts val="0"/>
                        </a:spcBef>
                        <a:spcAft>
                          <a:spcPts val="0"/>
                        </a:spcAft>
                        <a:buNone/>
                      </a:pPr>
                      <a:r>
                        <a:rPr lang="en-NZ" sz="1200">
                          <a:latin typeface="Josefin Sans"/>
                          <a:ea typeface="Josefin Sans"/>
                          <a:cs typeface="Josefin Sans"/>
                          <a:sym typeface="Josefin Sans"/>
                        </a:rPr>
                        <a:t>62,800</a:t>
                      </a:r>
                      <a:endParaRPr/>
                    </a:p>
                  </a:txBody>
                  <a:tcPr marT="45725" marB="45725" marR="91450" marL="91450"/>
                </a:tc>
              </a:tr>
              <a:tr h="139075">
                <a:tc>
                  <a:txBody>
                    <a:bodyPr/>
                    <a:lstStyle/>
                    <a:p>
                      <a:pPr indent="0" lvl="0" marL="0" marR="0" rtl="0" algn="l">
                        <a:spcBef>
                          <a:spcPts val="0"/>
                        </a:spcBef>
                        <a:spcAft>
                          <a:spcPts val="0"/>
                        </a:spcAft>
                        <a:buNone/>
                      </a:pPr>
                      <a:r>
                        <a:rPr b="1" lang="en-NZ" sz="1200">
                          <a:latin typeface="Josefin Sans"/>
                          <a:ea typeface="Josefin Sans"/>
                          <a:cs typeface="Josefin Sans"/>
                          <a:sym typeface="Josefin Sans"/>
                        </a:rPr>
                        <a:t>Costs</a:t>
                      </a:r>
                      <a:endParaRPr/>
                    </a:p>
                  </a:txBody>
                  <a:tcPr marT="45725" marB="45725" marR="91450" marL="91450"/>
                </a:tc>
                <a:tc>
                  <a:txBody>
                    <a:bodyPr/>
                    <a:lstStyle/>
                    <a:p>
                      <a:pPr indent="0" lvl="0" marL="0" marR="0" rtl="0" algn="l">
                        <a:spcBef>
                          <a:spcPts val="0"/>
                        </a:spcBef>
                        <a:spcAft>
                          <a:spcPts val="0"/>
                        </a:spcAft>
                        <a:buNone/>
                      </a:pPr>
                      <a:r>
                        <a:rPr lang="en-NZ" sz="1200" u="sng">
                          <a:latin typeface="Josefin Sans"/>
                          <a:ea typeface="Josefin Sans"/>
                          <a:cs typeface="Josefin Sans"/>
                          <a:sym typeface="Josefin Sans"/>
                        </a:rPr>
                        <a:t>(45,380)</a:t>
                      </a:r>
                      <a:endParaRPr/>
                    </a:p>
                  </a:txBody>
                  <a:tcPr marT="45725" marB="45725" marR="91450" marL="91450"/>
                </a:tc>
              </a:tr>
              <a:tr h="149950">
                <a:tc>
                  <a:txBody>
                    <a:bodyPr/>
                    <a:lstStyle/>
                    <a:p>
                      <a:pPr indent="0" lvl="0" marL="0" marR="0" rtl="0" algn="l">
                        <a:spcBef>
                          <a:spcPts val="0"/>
                        </a:spcBef>
                        <a:spcAft>
                          <a:spcPts val="0"/>
                        </a:spcAft>
                        <a:buNone/>
                      </a:pPr>
                      <a:r>
                        <a:rPr b="1" lang="en-NZ" sz="1200">
                          <a:latin typeface="Josefin Sans"/>
                          <a:ea typeface="Josefin Sans"/>
                          <a:cs typeface="Josefin Sans"/>
                          <a:sym typeface="Josefin Sans"/>
                        </a:rPr>
                        <a:t>Taxable Income</a:t>
                      </a:r>
                      <a:endParaRPr/>
                    </a:p>
                  </a:txBody>
                  <a:tcPr marT="45725" marB="45725" marR="91450" marL="91450"/>
                </a:tc>
                <a:tc>
                  <a:txBody>
                    <a:bodyPr/>
                    <a:lstStyle/>
                    <a:p>
                      <a:pPr indent="0" lvl="0" marL="0" marR="0" rtl="0" algn="l">
                        <a:spcBef>
                          <a:spcPts val="0"/>
                        </a:spcBef>
                        <a:spcAft>
                          <a:spcPts val="0"/>
                        </a:spcAft>
                        <a:buNone/>
                      </a:pPr>
                      <a:r>
                        <a:rPr lang="en-NZ" sz="1200">
                          <a:latin typeface="Josefin Sans"/>
                          <a:ea typeface="Josefin Sans"/>
                          <a:cs typeface="Josefin Sans"/>
                          <a:sym typeface="Josefin Sans"/>
                        </a:rPr>
                        <a:t>17,420</a:t>
                      </a:r>
                      <a:endParaRPr/>
                    </a:p>
                  </a:txBody>
                  <a:tcPr marT="45725" marB="45725" marR="91450" marL="91450"/>
                </a:tc>
              </a:tr>
              <a:tr h="139075">
                <a:tc>
                  <a:txBody>
                    <a:bodyPr/>
                    <a:lstStyle/>
                    <a:p>
                      <a:pPr indent="0" lvl="0" marL="0" marR="0" rtl="0" algn="l">
                        <a:spcBef>
                          <a:spcPts val="0"/>
                        </a:spcBef>
                        <a:spcAft>
                          <a:spcPts val="0"/>
                        </a:spcAft>
                        <a:buNone/>
                      </a:pPr>
                      <a:r>
                        <a:rPr b="1" lang="en-NZ" sz="1200">
                          <a:latin typeface="Josefin Sans"/>
                          <a:ea typeface="Josefin Sans"/>
                          <a:cs typeface="Josefin Sans"/>
                          <a:sym typeface="Josefin Sans"/>
                        </a:rPr>
                        <a:t>Tax (35%)</a:t>
                      </a:r>
                      <a:endParaRPr/>
                    </a:p>
                  </a:txBody>
                  <a:tcPr marT="45725" marB="45725" marR="91450" marL="91450"/>
                </a:tc>
                <a:tc>
                  <a:txBody>
                    <a:bodyPr/>
                    <a:lstStyle/>
                    <a:p>
                      <a:pPr indent="0" lvl="0" marL="0" marR="0" rtl="0" algn="l">
                        <a:spcBef>
                          <a:spcPts val="0"/>
                        </a:spcBef>
                        <a:spcAft>
                          <a:spcPts val="0"/>
                        </a:spcAft>
                        <a:buNone/>
                      </a:pPr>
                      <a:r>
                        <a:rPr lang="en-NZ" sz="1200" u="sng">
                          <a:latin typeface="Josefin Sans"/>
                          <a:ea typeface="Josefin Sans"/>
                          <a:cs typeface="Josefin Sans"/>
                          <a:sym typeface="Josefin Sans"/>
                        </a:rPr>
                        <a:t>(6,097)</a:t>
                      </a:r>
                      <a:endParaRPr/>
                    </a:p>
                  </a:txBody>
                  <a:tcPr marT="45725" marB="45725" marR="91450" marL="91450"/>
                </a:tc>
              </a:tr>
              <a:tr h="152400">
                <a:tc>
                  <a:txBody>
                    <a:bodyPr/>
                    <a:lstStyle/>
                    <a:p>
                      <a:pPr indent="0" lvl="0" marL="0" marR="0" rtl="0" algn="l">
                        <a:spcBef>
                          <a:spcPts val="0"/>
                        </a:spcBef>
                        <a:spcAft>
                          <a:spcPts val="0"/>
                        </a:spcAft>
                        <a:buNone/>
                      </a:pPr>
                      <a:r>
                        <a:rPr b="1" lang="en-NZ" sz="1200">
                          <a:latin typeface="Josefin Sans"/>
                          <a:ea typeface="Josefin Sans"/>
                          <a:cs typeface="Josefin Sans"/>
                          <a:sym typeface="Josefin Sans"/>
                        </a:rPr>
                        <a:t>Net Income</a:t>
                      </a:r>
                      <a:endParaRPr/>
                    </a:p>
                  </a:txBody>
                  <a:tcPr marT="45725" marB="45725" marR="91450" marL="91450"/>
                </a:tc>
                <a:tc>
                  <a:txBody>
                    <a:bodyPr/>
                    <a:lstStyle/>
                    <a:p>
                      <a:pPr indent="0" lvl="0" marL="0" marR="0" rtl="0" algn="l">
                        <a:spcBef>
                          <a:spcPts val="0"/>
                        </a:spcBef>
                        <a:spcAft>
                          <a:spcPts val="0"/>
                        </a:spcAft>
                        <a:buNone/>
                      </a:pPr>
                      <a:r>
                        <a:rPr b="1" lang="en-NZ" sz="1200">
                          <a:latin typeface="Josefin Sans"/>
                          <a:ea typeface="Josefin Sans"/>
                          <a:cs typeface="Josefin Sans"/>
                          <a:sym typeface="Josefin Sans"/>
                        </a:rPr>
                        <a:t>11,323</a:t>
                      </a:r>
                      <a:endParaRPr/>
                    </a:p>
                  </a:txBody>
                  <a:tcPr marT="45725" marB="45725" marR="91450" marL="91450"/>
                </a:tc>
              </a:tr>
            </a:tbl>
          </a:graphicData>
        </a:graphic>
      </p:graphicFrame>
      <p:graphicFrame>
        <p:nvGraphicFramePr>
          <p:cNvPr id="1090" name="Google Shape;1090;p100"/>
          <p:cNvGraphicFramePr/>
          <p:nvPr/>
        </p:nvGraphicFramePr>
        <p:xfrm>
          <a:off x="8913567" y="1342708"/>
          <a:ext cx="3000000" cy="3000000"/>
        </p:xfrm>
        <a:graphic>
          <a:graphicData uri="http://schemas.openxmlformats.org/drawingml/2006/table">
            <a:tbl>
              <a:tblPr bandRow="1" firstRow="1">
                <a:noFill/>
                <a:tableStyleId>{5E1C616B-FD78-497B-B7E2-B6FDDB62FE0C}</a:tableStyleId>
              </a:tblPr>
              <a:tblGrid>
                <a:gridCol w="1897375"/>
                <a:gridCol w="705575"/>
              </a:tblGrid>
              <a:tr h="370850">
                <a:tc>
                  <a:txBody>
                    <a:bodyPr/>
                    <a:lstStyle/>
                    <a:p>
                      <a:pPr indent="0" lvl="0" marL="0" marR="0" rtl="0" algn="l">
                        <a:spcBef>
                          <a:spcPts val="0"/>
                        </a:spcBef>
                        <a:spcAft>
                          <a:spcPts val="0"/>
                        </a:spcAft>
                        <a:buNone/>
                      </a:pPr>
                      <a:r>
                        <a:rPr lang="en-NZ" sz="1200">
                          <a:latin typeface="Josefin Sans"/>
                          <a:ea typeface="Josefin Sans"/>
                          <a:cs typeface="Josefin Sans"/>
                          <a:sym typeface="Josefin Sans"/>
                        </a:rPr>
                        <a:t>Westwood Mining Ltd</a:t>
                      </a:r>
                      <a:endParaRPr/>
                    </a:p>
                    <a:p>
                      <a:pPr indent="0" lvl="0" marL="0" marR="0" rtl="0" algn="l">
                        <a:spcBef>
                          <a:spcPts val="0"/>
                        </a:spcBef>
                        <a:spcAft>
                          <a:spcPts val="0"/>
                        </a:spcAft>
                        <a:buNone/>
                      </a:pPr>
                      <a:r>
                        <a:rPr lang="en-NZ" sz="1200">
                          <a:latin typeface="Josefin Sans"/>
                          <a:ea typeface="Josefin Sans"/>
                          <a:cs typeface="Josefin Sans"/>
                          <a:sym typeface="Josefin Sans"/>
                        </a:rPr>
                        <a:t>Balance Sheet</a:t>
                      </a:r>
                      <a:endParaRPr/>
                    </a:p>
                  </a:txBody>
                  <a:tcPr marT="45725" marB="45725" marR="91450" marL="91450"/>
                </a:tc>
                <a:tc>
                  <a:txBody>
                    <a:bodyPr/>
                    <a:lstStyle/>
                    <a:p>
                      <a:pPr indent="0" lvl="0" marL="0" marR="0" rtl="0" algn="l">
                        <a:spcBef>
                          <a:spcPts val="0"/>
                        </a:spcBef>
                        <a:spcAft>
                          <a:spcPts val="0"/>
                        </a:spcAft>
                        <a:buNone/>
                      </a:pPr>
                      <a:r>
                        <a:rPr lang="en-NZ" sz="1200">
                          <a:latin typeface="Josefin Sans"/>
                          <a:ea typeface="Josefin Sans"/>
                          <a:cs typeface="Josefin Sans"/>
                          <a:sym typeface="Josefin Sans"/>
                        </a:rPr>
                        <a:t>$$$</a:t>
                      </a:r>
                      <a:endParaRPr/>
                    </a:p>
                  </a:txBody>
                  <a:tcPr marT="45725" marB="45725" marR="91450" marL="91450"/>
                </a:tc>
              </a:tr>
              <a:tr h="204375">
                <a:tc>
                  <a:txBody>
                    <a:bodyPr/>
                    <a:lstStyle/>
                    <a:p>
                      <a:pPr indent="0" lvl="0" marL="0" marR="0" rtl="0" algn="l">
                        <a:spcBef>
                          <a:spcPts val="0"/>
                        </a:spcBef>
                        <a:spcAft>
                          <a:spcPts val="0"/>
                        </a:spcAft>
                        <a:buNone/>
                      </a:pPr>
                      <a:r>
                        <a:rPr b="1" lang="en-NZ" sz="1200">
                          <a:latin typeface="Josefin Sans"/>
                          <a:ea typeface="Josefin Sans"/>
                          <a:cs typeface="Josefin Sans"/>
                          <a:sym typeface="Josefin Sans"/>
                        </a:rPr>
                        <a:t>Current Assets</a:t>
                      </a:r>
                      <a:endParaRPr/>
                    </a:p>
                  </a:txBody>
                  <a:tcPr marT="45725" marB="45725" marR="91450" marL="91450"/>
                </a:tc>
                <a:tc>
                  <a:txBody>
                    <a:bodyPr/>
                    <a:lstStyle/>
                    <a:p>
                      <a:pPr indent="0" lvl="0" marL="0" marR="0" rtl="0" algn="l">
                        <a:spcBef>
                          <a:spcPts val="0"/>
                        </a:spcBef>
                        <a:spcAft>
                          <a:spcPts val="0"/>
                        </a:spcAft>
                        <a:buNone/>
                      </a:pPr>
                      <a:r>
                        <a:rPr lang="en-NZ" sz="1200">
                          <a:latin typeface="Josefin Sans"/>
                          <a:ea typeface="Josefin Sans"/>
                          <a:cs typeface="Josefin Sans"/>
                          <a:sym typeface="Josefin Sans"/>
                        </a:rPr>
                        <a:t>21,000</a:t>
                      </a:r>
                      <a:endParaRPr/>
                    </a:p>
                  </a:txBody>
                  <a:tcPr marT="45725" marB="45725" marR="91450" marL="91450"/>
                </a:tc>
              </a:tr>
              <a:tr h="139075">
                <a:tc>
                  <a:txBody>
                    <a:bodyPr/>
                    <a:lstStyle/>
                    <a:p>
                      <a:pPr indent="0" lvl="0" marL="0" marR="0" rtl="0" algn="l">
                        <a:spcBef>
                          <a:spcPts val="0"/>
                        </a:spcBef>
                        <a:spcAft>
                          <a:spcPts val="0"/>
                        </a:spcAft>
                        <a:buNone/>
                      </a:pPr>
                      <a:r>
                        <a:rPr b="1" lang="en-NZ" sz="1200">
                          <a:latin typeface="Josefin Sans"/>
                          <a:ea typeface="Josefin Sans"/>
                          <a:cs typeface="Josefin Sans"/>
                          <a:sym typeface="Josefin Sans"/>
                        </a:rPr>
                        <a:t>Fixed Assets</a:t>
                      </a:r>
                      <a:endParaRPr/>
                    </a:p>
                  </a:txBody>
                  <a:tcPr marT="45725" marB="45725" marR="91450" marL="91450"/>
                </a:tc>
                <a:tc>
                  <a:txBody>
                    <a:bodyPr/>
                    <a:lstStyle/>
                    <a:p>
                      <a:pPr indent="0" lvl="0" marL="0" marR="0" rtl="0" algn="l">
                        <a:spcBef>
                          <a:spcPts val="0"/>
                        </a:spcBef>
                        <a:spcAft>
                          <a:spcPts val="0"/>
                        </a:spcAft>
                        <a:buNone/>
                      </a:pPr>
                      <a:r>
                        <a:rPr lang="en-NZ" sz="1200" u="sng">
                          <a:latin typeface="Josefin Sans"/>
                          <a:ea typeface="Josefin Sans"/>
                          <a:cs typeface="Josefin Sans"/>
                          <a:sym typeface="Josefin Sans"/>
                        </a:rPr>
                        <a:t>73,900</a:t>
                      </a:r>
                      <a:endParaRPr/>
                    </a:p>
                  </a:txBody>
                  <a:tcPr marT="45725" marB="45725" marR="91450" marL="91450"/>
                </a:tc>
              </a:tr>
              <a:tr h="149950">
                <a:tc>
                  <a:txBody>
                    <a:bodyPr/>
                    <a:lstStyle/>
                    <a:p>
                      <a:pPr indent="0" lvl="0" marL="0" marR="0" rtl="0" algn="l">
                        <a:spcBef>
                          <a:spcPts val="0"/>
                        </a:spcBef>
                        <a:spcAft>
                          <a:spcPts val="0"/>
                        </a:spcAft>
                        <a:buNone/>
                      </a:pPr>
                      <a:r>
                        <a:rPr b="1" lang="en-NZ" sz="1200">
                          <a:latin typeface="Josefin Sans"/>
                          <a:ea typeface="Josefin Sans"/>
                          <a:cs typeface="Josefin Sans"/>
                          <a:sym typeface="Josefin Sans"/>
                        </a:rPr>
                        <a:t>Total Assets</a:t>
                      </a:r>
                      <a:endParaRPr/>
                    </a:p>
                  </a:txBody>
                  <a:tcPr marT="45725" marB="45725" marR="91450" marL="91450"/>
                </a:tc>
                <a:tc>
                  <a:txBody>
                    <a:bodyPr/>
                    <a:lstStyle/>
                    <a:p>
                      <a:pPr indent="0" lvl="0" marL="0" marR="0" rtl="0" algn="l">
                        <a:spcBef>
                          <a:spcPts val="0"/>
                        </a:spcBef>
                        <a:spcAft>
                          <a:spcPts val="0"/>
                        </a:spcAft>
                        <a:buNone/>
                      </a:pPr>
                      <a:r>
                        <a:rPr b="1" lang="en-NZ" sz="1200">
                          <a:latin typeface="Josefin Sans"/>
                          <a:ea typeface="Josefin Sans"/>
                          <a:cs typeface="Josefin Sans"/>
                          <a:sym typeface="Josefin Sans"/>
                        </a:rPr>
                        <a:t>94,900</a:t>
                      </a:r>
                      <a:endParaRPr/>
                    </a:p>
                  </a:txBody>
                  <a:tcPr marT="45725" marB="45725" marR="91450" marL="91450"/>
                </a:tc>
              </a:tr>
              <a:tr h="0">
                <a:tc>
                  <a:txBody>
                    <a:bodyPr/>
                    <a:lstStyle/>
                    <a:p>
                      <a:pPr indent="0" lvl="0" marL="0" marR="0" rtl="0" algn="l">
                        <a:spcBef>
                          <a:spcPts val="0"/>
                        </a:spcBef>
                        <a:spcAft>
                          <a:spcPts val="0"/>
                        </a:spcAft>
                        <a:buNone/>
                      </a:pPr>
                      <a:r>
                        <a:t/>
                      </a:r>
                      <a:endParaRPr b="1" sz="1200">
                        <a:latin typeface="Josefin Sans"/>
                        <a:ea typeface="Josefin Sans"/>
                        <a:cs typeface="Josefin Sans"/>
                        <a:sym typeface="Josefin Sans"/>
                      </a:endParaRPr>
                    </a:p>
                  </a:txBody>
                  <a:tcPr marT="45725" marB="45725" marR="91450" marL="91450"/>
                </a:tc>
                <a:tc>
                  <a:txBody>
                    <a:bodyPr/>
                    <a:lstStyle/>
                    <a:p>
                      <a:pPr indent="0" lvl="0" marL="0" marR="0" rtl="0" algn="l">
                        <a:spcBef>
                          <a:spcPts val="0"/>
                        </a:spcBef>
                        <a:spcAft>
                          <a:spcPts val="0"/>
                        </a:spcAft>
                        <a:buNone/>
                      </a:pPr>
                      <a:r>
                        <a:t/>
                      </a:r>
                      <a:endParaRPr sz="1200">
                        <a:latin typeface="Josefin Sans"/>
                        <a:ea typeface="Josefin Sans"/>
                        <a:cs typeface="Josefin Sans"/>
                        <a:sym typeface="Josefin Sans"/>
                      </a:endParaRPr>
                    </a:p>
                  </a:txBody>
                  <a:tcPr marT="45725" marB="45725" marR="91450" marL="91450"/>
                </a:tc>
              </a:tr>
              <a:tr h="152400">
                <a:tc>
                  <a:txBody>
                    <a:bodyPr/>
                    <a:lstStyle/>
                    <a:p>
                      <a:pPr indent="0" lvl="0" marL="0" marR="0" rtl="0" algn="l">
                        <a:spcBef>
                          <a:spcPts val="0"/>
                        </a:spcBef>
                        <a:spcAft>
                          <a:spcPts val="0"/>
                        </a:spcAft>
                        <a:buNone/>
                      </a:pPr>
                      <a:r>
                        <a:rPr b="1" lang="en-NZ" sz="1200">
                          <a:latin typeface="Josefin Sans"/>
                          <a:ea typeface="Josefin Sans"/>
                          <a:cs typeface="Josefin Sans"/>
                          <a:sym typeface="Josefin Sans"/>
                        </a:rPr>
                        <a:t>Debt</a:t>
                      </a:r>
                      <a:endParaRPr/>
                    </a:p>
                  </a:txBody>
                  <a:tcPr marT="45725" marB="45725" marR="91450" marL="91450"/>
                </a:tc>
                <a:tc>
                  <a:txBody>
                    <a:bodyPr/>
                    <a:lstStyle/>
                    <a:p>
                      <a:pPr indent="0" lvl="0" marL="0" marR="0" rtl="0" algn="l">
                        <a:spcBef>
                          <a:spcPts val="0"/>
                        </a:spcBef>
                        <a:spcAft>
                          <a:spcPts val="0"/>
                        </a:spcAft>
                        <a:buNone/>
                      </a:pPr>
                      <a:r>
                        <a:rPr lang="en-NZ" sz="1200">
                          <a:latin typeface="Josefin Sans"/>
                          <a:ea typeface="Josefin Sans"/>
                          <a:cs typeface="Josefin Sans"/>
                          <a:sym typeface="Josefin Sans"/>
                        </a:rPr>
                        <a:t>27,200</a:t>
                      </a:r>
                      <a:endParaRPr/>
                    </a:p>
                  </a:txBody>
                  <a:tcPr marT="45725" marB="45725" marR="91450" marL="91450"/>
                </a:tc>
              </a:tr>
              <a:tr h="171725">
                <a:tc>
                  <a:txBody>
                    <a:bodyPr/>
                    <a:lstStyle/>
                    <a:p>
                      <a:pPr indent="0" lvl="0" marL="0" marR="0" rtl="0" algn="l">
                        <a:spcBef>
                          <a:spcPts val="0"/>
                        </a:spcBef>
                        <a:spcAft>
                          <a:spcPts val="0"/>
                        </a:spcAft>
                        <a:buNone/>
                      </a:pPr>
                      <a:r>
                        <a:rPr b="1" lang="en-NZ" sz="1200">
                          <a:latin typeface="Josefin Sans"/>
                          <a:ea typeface="Josefin Sans"/>
                          <a:cs typeface="Josefin Sans"/>
                          <a:sym typeface="Josefin Sans"/>
                        </a:rPr>
                        <a:t>Equity (5,000 shares)</a:t>
                      </a:r>
                      <a:endParaRPr/>
                    </a:p>
                  </a:txBody>
                  <a:tcPr marT="45725" marB="45725" marR="91450" marL="91450"/>
                </a:tc>
                <a:tc>
                  <a:txBody>
                    <a:bodyPr/>
                    <a:lstStyle/>
                    <a:p>
                      <a:pPr indent="0" lvl="0" marL="0" marR="0" rtl="0" algn="l">
                        <a:spcBef>
                          <a:spcPts val="0"/>
                        </a:spcBef>
                        <a:spcAft>
                          <a:spcPts val="0"/>
                        </a:spcAft>
                        <a:buNone/>
                      </a:pPr>
                      <a:r>
                        <a:rPr lang="en-NZ" sz="1200" u="sng">
                          <a:latin typeface="Josefin Sans"/>
                          <a:ea typeface="Josefin Sans"/>
                          <a:cs typeface="Josefin Sans"/>
                          <a:sym typeface="Josefin Sans"/>
                        </a:rPr>
                        <a:t>57,700</a:t>
                      </a:r>
                      <a:endParaRPr/>
                    </a:p>
                  </a:txBody>
                  <a:tcPr marT="45725" marB="45725" marR="91450" marL="91450"/>
                </a:tc>
              </a:tr>
              <a:tr h="204375">
                <a:tc>
                  <a:txBody>
                    <a:bodyPr/>
                    <a:lstStyle/>
                    <a:p>
                      <a:pPr indent="0" lvl="0" marL="0" marR="0" rtl="0" algn="l">
                        <a:spcBef>
                          <a:spcPts val="0"/>
                        </a:spcBef>
                        <a:spcAft>
                          <a:spcPts val="0"/>
                        </a:spcAft>
                        <a:buNone/>
                      </a:pPr>
                      <a:r>
                        <a:rPr b="1" lang="en-NZ" sz="1200">
                          <a:latin typeface="Josefin Sans"/>
                          <a:ea typeface="Josefin Sans"/>
                          <a:cs typeface="Josefin Sans"/>
                          <a:sym typeface="Josefin Sans"/>
                        </a:rPr>
                        <a:t>Total Debt and Equity</a:t>
                      </a:r>
                      <a:endParaRPr/>
                    </a:p>
                  </a:txBody>
                  <a:tcPr marT="45725" marB="45725" marR="91450" marL="91450"/>
                </a:tc>
                <a:tc>
                  <a:txBody>
                    <a:bodyPr/>
                    <a:lstStyle/>
                    <a:p>
                      <a:pPr indent="0" lvl="0" marL="0" marR="0" rtl="0" algn="l">
                        <a:spcBef>
                          <a:spcPts val="0"/>
                        </a:spcBef>
                        <a:spcAft>
                          <a:spcPts val="0"/>
                        </a:spcAft>
                        <a:buNone/>
                      </a:pPr>
                      <a:r>
                        <a:rPr b="1" lang="en-NZ" sz="1200">
                          <a:latin typeface="Josefin Sans"/>
                          <a:ea typeface="Josefin Sans"/>
                          <a:cs typeface="Josefin Sans"/>
                          <a:sym typeface="Josefin Sans"/>
                        </a:rPr>
                        <a:t>94,900</a:t>
                      </a:r>
                      <a:endParaRPr/>
                    </a:p>
                  </a:txBody>
                  <a:tcPr marT="45725" marB="45725" marR="91450" marL="91450"/>
                </a:tc>
              </a:tr>
            </a:tbl>
          </a:graphicData>
        </a:graphic>
      </p:graphicFrame>
      <p:sp>
        <p:nvSpPr>
          <p:cNvPr id="1091" name="Google Shape;1091;p100"/>
          <p:cNvSpPr txBox="1"/>
          <p:nvPr/>
        </p:nvSpPr>
        <p:spPr>
          <a:xfrm>
            <a:off x="380999" y="1675050"/>
            <a:ext cx="8039101" cy="1753950"/>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90000"/>
              </a:lnSpc>
              <a:spcBef>
                <a:spcPts val="0"/>
              </a:spcBef>
              <a:spcAft>
                <a:spcPts val="0"/>
              </a:spcAft>
              <a:buClr>
                <a:srgbClr val="CCFFCD"/>
              </a:buClr>
              <a:buSzPct val="100000"/>
              <a:buFont typeface="Arial"/>
              <a:buNone/>
            </a:pPr>
            <a:r>
              <a:rPr lang="en-NZ" sz="2800">
                <a:solidFill>
                  <a:srgbClr val="CCFFCD"/>
                </a:solidFill>
                <a:latin typeface="Josefin Sans"/>
                <a:ea typeface="Josefin Sans"/>
                <a:cs typeface="Josefin Sans"/>
                <a:sym typeface="Josefin Sans"/>
              </a:rPr>
              <a:t>Assets and costs are proportional to sales. Debt and Equity are not. The company maintains a constant dividend payout ratio of 40%. The board of directors does not want to change their capital structure. </a:t>
            </a:r>
            <a:endParaRPr/>
          </a:p>
        </p:txBody>
      </p:sp>
      <p:pic>
        <p:nvPicPr>
          <p:cNvPr descr="Text&#10;&#10;Description automatically generated" id="1092" name="Google Shape;1092;p100"/>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sp>
        <p:nvSpPr>
          <p:cNvPr id="1098" name="Google Shape;1098;p10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3.3 (A) INTERNAL GROWTH RATE</a:t>
            </a:r>
            <a:endParaRPr b="1" sz="3600">
              <a:solidFill>
                <a:srgbClr val="FE0000"/>
              </a:solidFill>
              <a:highlight>
                <a:srgbClr val="FFFF00"/>
              </a:highlight>
              <a:latin typeface="Josefin Sans"/>
              <a:ea typeface="Josefin Sans"/>
              <a:cs typeface="Josefin Sans"/>
              <a:sym typeface="Josefin Sans"/>
            </a:endParaRPr>
          </a:p>
        </p:txBody>
      </p:sp>
      <p:sp>
        <p:nvSpPr>
          <p:cNvPr id="1099" name="Google Shape;1099;p101"/>
          <p:cNvSpPr txBox="1"/>
          <p:nvPr>
            <p:ph idx="1" type="body"/>
          </p:nvPr>
        </p:nvSpPr>
        <p:spPr>
          <a:xfrm>
            <a:off x="838200" y="3979758"/>
            <a:ext cx="5753100" cy="507946"/>
          </a:xfrm>
          <a:prstGeom prst="rect">
            <a:avLst/>
          </a:prstGeom>
          <a:noFill/>
          <a:ln>
            <a:noFill/>
          </a:ln>
        </p:spPr>
        <p:txBody>
          <a:bodyPr anchorCtr="0" anchor="t" bIns="45700" lIns="91425" spcFirstLastPara="1" rIns="91425" wrap="square" tIns="45700">
            <a:normAutofit fontScale="92500"/>
          </a:bodyPr>
          <a:lstStyle/>
          <a:p>
            <a:pPr indent="-514350" lvl="0" marL="514350" rtl="0" algn="l">
              <a:lnSpc>
                <a:spcPct val="90000"/>
              </a:lnSpc>
              <a:spcBef>
                <a:spcPts val="0"/>
              </a:spcBef>
              <a:spcAft>
                <a:spcPts val="0"/>
              </a:spcAft>
              <a:buClr>
                <a:srgbClr val="CCFFCD"/>
              </a:buClr>
              <a:buSzPct val="100000"/>
              <a:buAutoNum type="alphaLcParenR"/>
            </a:pPr>
            <a:r>
              <a:rPr lang="en-NZ">
                <a:solidFill>
                  <a:srgbClr val="CCFFCD"/>
                </a:solidFill>
                <a:latin typeface="Josefin Sans"/>
                <a:ea typeface="Josefin Sans"/>
                <a:cs typeface="Josefin Sans"/>
                <a:sym typeface="Josefin Sans"/>
              </a:rPr>
              <a:t>What is the internal growth rate</a:t>
            </a:r>
            <a:r>
              <a:rPr lang="en-NZ">
                <a:latin typeface="Josefin Sans"/>
                <a:ea typeface="Josefin Sans"/>
                <a:cs typeface="Josefin Sans"/>
                <a:sym typeface="Josefin Sans"/>
              </a:rPr>
              <a:t>?</a:t>
            </a:r>
            <a:endParaRPr/>
          </a:p>
        </p:txBody>
      </p:sp>
      <p:graphicFrame>
        <p:nvGraphicFramePr>
          <p:cNvPr id="1100" name="Google Shape;1100;p101"/>
          <p:cNvGraphicFramePr/>
          <p:nvPr/>
        </p:nvGraphicFramePr>
        <p:xfrm>
          <a:off x="2094769" y="1523207"/>
          <a:ext cx="3000000" cy="3000000"/>
        </p:xfrm>
        <a:graphic>
          <a:graphicData uri="http://schemas.openxmlformats.org/drawingml/2006/table">
            <a:tbl>
              <a:tblPr bandRow="1" firstRow="1">
                <a:noFill/>
                <a:tableStyleId>{5E1C616B-FD78-497B-B7E2-B6FDDB62FE0C}</a:tableStyleId>
              </a:tblPr>
              <a:tblGrid>
                <a:gridCol w="2156100"/>
                <a:gridCol w="979725"/>
              </a:tblGrid>
              <a:tr h="370850">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Westwood Mining Ltd</a:t>
                      </a:r>
                      <a:endParaRPr/>
                    </a:p>
                    <a:p>
                      <a:pPr indent="0" lvl="0" marL="0" marR="0" rtl="0" algn="l">
                        <a:spcBef>
                          <a:spcPts val="0"/>
                        </a:spcBef>
                        <a:spcAft>
                          <a:spcPts val="0"/>
                        </a:spcAft>
                        <a:buNone/>
                      </a:pPr>
                      <a:r>
                        <a:rPr lang="en-NZ" sz="1400">
                          <a:latin typeface="Josefin Sans"/>
                          <a:ea typeface="Josefin Sans"/>
                          <a:cs typeface="Josefin Sans"/>
                          <a:sym typeface="Josefin Sans"/>
                        </a:rPr>
                        <a:t>Income Statement</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a:t>
                      </a:r>
                      <a:endParaRPr/>
                    </a:p>
                  </a:txBody>
                  <a:tcPr marT="45725" marB="45725" marR="91450" marL="91450"/>
                </a:tc>
              </a:tr>
              <a:tr h="2043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Sales</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62,800</a:t>
                      </a:r>
                      <a:endParaRPr/>
                    </a:p>
                  </a:txBody>
                  <a:tcPr marT="45725" marB="45725" marR="91450" marL="91450"/>
                </a:tc>
              </a:tr>
              <a:tr h="1390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Costs</a:t>
                      </a:r>
                      <a:endParaRPr/>
                    </a:p>
                  </a:txBody>
                  <a:tcPr marT="45725" marB="45725" marR="91450" marL="91450"/>
                </a:tc>
                <a:tc>
                  <a:txBody>
                    <a:bodyPr/>
                    <a:lstStyle/>
                    <a:p>
                      <a:pPr indent="0" lvl="0" marL="0" marR="0" rtl="0" algn="l">
                        <a:spcBef>
                          <a:spcPts val="0"/>
                        </a:spcBef>
                        <a:spcAft>
                          <a:spcPts val="0"/>
                        </a:spcAft>
                        <a:buNone/>
                      </a:pPr>
                      <a:r>
                        <a:rPr lang="en-NZ" sz="1400" u="sng">
                          <a:latin typeface="Josefin Sans"/>
                          <a:ea typeface="Josefin Sans"/>
                          <a:cs typeface="Josefin Sans"/>
                          <a:sym typeface="Josefin Sans"/>
                        </a:rPr>
                        <a:t>(45,380)</a:t>
                      </a:r>
                      <a:endParaRPr/>
                    </a:p>
                  </a:txBody>
                  <a:tcPr marT="45725" marB="45725" marR="91450" marL="91450"/>
                </a:tc>
              </a:tr>
              <a:tr h="149950">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Taxable Income</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17,420</a:t>
                      </a:r>
                      <a:endParaRPr/>
                    </a:p>
                  </a:txBody>
                  <a:tcPr marT="45725" marB="45725" marR="91450" marL="91450"/>
                </a:tc>
              </a:tr>
              <a:tr h="1390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Tax (35%)</a:t>
                      </a:r>
                      <a:endParaRPr/>
                    </a:p>
                  </a:txBody>
                  <a:tcPr marT="45725" marB="45725" marR="91450" marL="91450"/>
                </a:tc>
                <a:tc>
                  <a:txBody>
                    <a:bodyPr/>
                    <a:lstStyle/>
                    <a:p>
                      <a:pPr indent="0" lvl="0" marL="0" marR="0" rtl="0" algn="l">
                        <a:spcBef>
                          <a:spcPts val="0"/>
                        </a:spcBef>
                        <a:spcAft>
                          <a:spcPts val="0"/>
                        </a:spcAft>
                        <a:buNone/>
                      </a:pPr>
                      <a:r>
                        <a:rPr lang="en-NZ" sz="1400" u="sng">
                          <a:latin typeface="Josefin Sans"/>
                          <a:ea typeface="Josefin Sans"/>
                          <a:cs typeface="Josefin Sans"/>
                          <a:sym typeface="Josefin Sans"/>
                        </a:rPr>
                        <a:t>(6,097)</a:t>
                      </a:r>
                      <a:endParaRPr/>
                    </a:p>
                  </a:txBody>
                  <a:tcPr marT="45725" marB="45725" marR="91450" marL="91450"/>
                </a:tc>
              </a:tr>
              <a:tr h="177800">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Net Income</a:t>
                      </a:r>
                      <a:endParaRPr/>
                    </a:p>
                  </a:txBody>
                  <a:tcPr marT="45725" marB="45725" marR="91450" marL="91450"/>
                </a:tc>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11,323</a:t>
                      </a:r>
                      <a:endParaRPr/>
                    </a:p>
                  </a:txBody>
                  <a:tcPr marT="45725" marB="45725" marR="91450" marL="91450"/>
                </a:tc>
              </a:tr>
            </a:tbl>
          </a:graphicData>
        </a:graphic>
      </p:graphicFrame>
      <p:graphicFrame>
        <p:nvGraphicFramePr>
          <p:cNvPr id="1101" name="Google Shape;1101;p101"/>
          <p:cNvGraphicFramePr/>
          <p:nvPr/>
        </p:nvGraphicFramePr>
        <p:xfrm>
          <a:off x="7154993" y="1523207"/>
          <a:ext cx="3000000" cy="3000000"/>
        </p:xfrm>
        <a:graphic>
          <a:graphicData uri="http://schemas.openxmlformats.org/drawingml/2006/table">
            <a:tbl>
              <a:tblPr bandRow="1" firstRow="1">
                <a:noFill/>
                <a:tableStyleId>{5E1C616B-FD78-497B-B7E2-B6FDDB62FE0C}</a:tableStyleId>
              </a:tblPr>
              <a:tblGrid>
                <a:gridCol w="2156100"/>
                <a:gridCol w="979725"/>
              </a:tblGrid>
              <a:tr h="370850">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Westwood Mining Ltd</a:t>
                      </a:r>
                      <a:endParaRPr/>
                    </a:p>
                    <a:p>
                      <a:pPr indent="0" lvl="0" marL="0" marR="0" rtl="0" algn="l">
                        <a:spcBef>
                          <a:spcPts val="0"/>
                        </a:spcBef>
                        <a:spcAft>
                          <a:spcPts val="0"/>
                        </a:spcAft>
                        <a:buNone/>
                      </a:pPr>
                      <a:r>
                        <a:rPr lang="en-NZ" sz="1400">
                          <a:latin typeface="Josefin Sans"/>
                          <a:ea typeface="Josefin Sans"/>
                          <a:cs typeface="Josefin Sans"/>
                          <a:sym typeface="Josefin Sans"/>
                        </a:rPr>
                        <a:t>Balance Sheet</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a:t>
                      </a:r>
                      <a:endParaRPr/>
                    </a:p>
                  </a:txBody>
                  <a:tcPr marT="45725" marB="45725" marR="91450" marL="91450"/>
                </a:tc>
              </a:tr>
              <a:tr h="2043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Current Assets</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21,000</a:t>
                      </a:r>
                      <a:endParaRPr/>
                    </a:p>
                  </a:txBody>
                  <a:tcPr marT="45725" marB="45725" marR="91450" marL="91450"/>
                </a:tc>
              </a:tr>
              <a:tr h="1390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Fixed Assets</a:t>
                      </a:r>
                      <a:endParaRPr/>
                    </a:p>
                  </a:txBody>
                  <a:tcPr marT="45725" marB="45725" marR="91450" marL="91450"/>
                </a:tc>
                <a:tc>
                  <a:txBody>
                    <a:bodyPr/>
                    <a:lstStyle/>
                    <a:p>
                      <a:pPr indent="0" lvl="0" marL="0" marR="0" rtl="0" algn="l">
                        <a:spcBef>
                          <a:spcPts val="0"/>
                        </a:spcBef>
                        <a:spcAft>
                          <a:spcPts val="0"/>
                        </a:spcAft>
                        <a:buNone/>
                      </a:pPr>
                      <a:r>
                        <a:rPr lang="en-NZ" sz="1400" u="sng">
                          <a:latin typeface="Josefin Sans"/>
                          <a:ea typeface="Josefin Sans"/>
                          <a:cs typeface="Josefin Sans"/>
                          <a:sym typeface="Josefin Sans"/>
                        </a:rPr>
                        <a:t>73,900</a:t>
                      </a:r>
                      <a:endParaRPr/>
                    </a:p>
                  </a:txBody>
                  <a:tcPr marT="45725" marB="45725" marR="91450" marL="91450"/>
                </a:tc>
              </a:tr>
              <a:tr h="149950">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Total Assets</a:t>
                      </a:r>
                      <a:endParaRPr/>
                    </a:p>
                  </a:txBody>
                  <a:tcPr marT="45725" marB="45725" marR="91450" marL="91450"/>
                </a:tc>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94,900</a:t>
                      </a:r>
                      <a:endParaRPr/>
                    </a:p>
                  </a:txBody>
                  <a:tcPr marT="45725" marB="45725" marR="91450" marL="91450"/>
                </a:tc>
              </a:tr>
              <a:tr h="0">
                <a:tc>
                  <a:txBody>
                    <a:bodyPr/>
                    <a:lstStyle/>
                    <a:p>
                      <a:pPr indent="0" lvl="0" marL="0" marR="0" rtl="0" algn="l">
                        <a:spcBef>
                          <a:spcPts val="0"/>
                        </a:spcBef>
                        <a:spcAft>
                          <a:spcPts val="0"/>
                        </a:spcAft>
                        <a:buNone/>
                      </a:pPr>
                      <a:r>
                        <a:t/>
                      </a:r>
                      <a:endParaRPr b="1" sz="1400">
                        <a:latin typeface="Josefin Sans"/>
                        <a:ea typeface="Josefin Sans"/>
                        <a:cs typeface="Josefin Sans"/>
                        <a:sym typeface="Josefin Sans"/>
                      </a:endParaRPr>
                    </a:p>
                  </a:txBody>
                  <a:tcPr marT="45725" marB="45725" marR="91450" marL="91450"/>
                </a:tc>
                <a:tc>
                  <a:txBody>
                    <a:bodyPr/>
                    <a:lstStyle/>
                    <a:p>
                      <a:pPr indent="0" lvl="0" marL="0" marR="0" rtl="0" algn="l">
                        <a:spcBef>
                          <a:spcPts val="0"/>
                        </a:spcBef>
                        <a:spcAft>
                          <a:spcPts val="0"/>
                        </a:spcAft>
                        <a:buNone/>
                      </a:pPr>
                      <a:r>
                        <a:t/>
                      </a:r>
                      <a:endParaRPr sz="1400">
                        <a:latin typeface="Josefin Sans"/>
                        <a:ea typeface="Josefin Sans"/>
                        <a:cs typeface="Josefin Sans"/>
                        <a:sym typeface="Josefin Sans"/>
                      </a:endParaRPr>
                    </a:p>
                  </a:txBody>
                  <a:tcPr marT="45725" marB="45725" marR="91450" marL="91450"/>
                </a:tc>
              </a:tr>
              <a:tr h="177800">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Debt</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27,200</a:t>
                      </a:r>
                      <a:endParaRPr/>
                    </a:p>
                  </a:txBody>
                  <a:tcPr marT="45725" marB="45725" marR="91450" marL="91450"/>
                </a:tc>
              </a:tr>
              <a:tr h="17172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Equity (5,000 shares)</a:t>
                      </a:r>
                      <a:endParaRPr/>
                    </a:p>
                  </a:txBody>
                  <a:tcPr marT="45725" marB="45725" marR="91450" marL="91450"/>
                </a:tc>
                <a:tc>
                  <a:txBody>
                    <a:bodyPr/>
                    <a:lstStyle/>
                    <a:p>
                      <a:pPr indent="0" lvl="0" marL="0" marR="0" rtl="0" algn="l">
                        <a:spcBef>
                          <a:spcPts val="0"/>
                        </a:spcBef>
                        <a:spcAft>
                          <a:spcPts val="0"/>
                        </a:spcAft>
                        <a:buNone/>
                      </a:pPr>
                      <a:r>
                        <a:rPr lang="en-NZ" sz="1400" u="sng">
                          <a:latin typeface="Josefin Sans"/>
                          <a:ea typeface="Josefin Sans"/>
                          <a:cs typeface="Josefin Sans"/>
                          <a:sym typeface="Josefin Sans"/>
                        </a:rPr>
                        <a:t>57,700</a:t>
                      </a:r>
                      <a:endParaRPr/>
                    </a:p>
                  </a:txBody>
                  <a:tcPr marT="45725" marB="45725" marR="91450" marL="91450"/>
                </a:tc>
              </a:tr>
              <a:tr h="2043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Total Debt and Equity</a:t>
                      </a:r>
                      <a:endParaRPr/>
                    </a:p>
                  </a:txBody>
                  <a:tcPr marT="45725" marB="45725" marR="91450" marL="91450"/>
                </a:tc>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94,900</a:t>
                      </a:r>
                      <a:endParaRPr/>
                    </a:p>
                  </a:txBody>
                  <a:tcPr marT="45725" marB="45725" marR="91450" marL="91450"/>
                </a:tc>
              </a:tr>
            </a:tbl>
          </a:graphicData>
        </a:graphic>
      </p:graphicFrame>
      <p:sp>
        <p:nvSpPr>
          <p:cNvPr id="1102" name="Google Shape;1102;p101"/>
          <p:cNvSpPr txBox="1"/>
          <p:nvPr/>
        </p:nvSpPr>
        <p:spPr>
          <a:xfrm>
            <a:off x="838200" y="4498900"/>
            <a:ext cx="8674100" cy="2143200"/>
          </a:xfrm>
          <a:prstGeom prst="rect">
            <a:avLst/>
          </a:prstGeom>
          <a:blipFill rotWithShape="1">
            <a:blip r:embed="rId3">
              <a:alphaModFix/>
            </a:blip>
            <a:stretch>
              <a:fillRect b="0" l="-292"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1103" name="Google Shape;1103;p101"/>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sp>
        <p:nvSpPr>
          <p:cNvPr id="1109" name="Google Shape;1109;p10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3.3 (B) SUSTAINABLE GROWTH RATE</a:t>
            </a:r>
            <a:endParaRPr b="1" sz="3600">
              <a:solidFill>
                <a:srgbClr val="FE0000"/>
              </a:solidFill>
              <a:highlight>
                <a:srgbClr val="FFFF00"/>
              </a:highlight>
              <a:latin typeface="Josefin Sans"/>
              <a:ea typeface="Josefin Sans"/>
              <a:cs typeface="Josefin Sans"/>
              <a:sym typeface="Josefin Sans"/>
            </a:endParaRPr>
          </a:p>
        </p:txBody>
      </p:sp>
      <p:sp>
        <p:nvSpPr>
          <p:cNvPr id="1110" name="Google Shape;1110;p102"/>
          <p:cNvSpPr txBox="1"/>
          <p:nvPr>
            <p:ph idx="1" type="body"/>
          </p:nvPr>
        </p:nvSpPr>
        <p:spPr>
          <a:xfrm>
            <a:off x="838200" y="3875802"/>
            <a:ext cx="8064500" cy="227094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en-NZ"/>
              <a:t>b) </a:t>
            </a:r>
            <a:r>
              <a:rPr lang="en-NZ">
                <a:solidFill>
                  <a:srgbClr val="CCFFCD"/>
                </a:solidFill>
                <a:latin typeface="Josefin Sans"/>
                <a:ea typeface="Josefin Sans"/>
                <a:cs typeface="Josefin Sans"/>
                <a:sym typeface="Josefin Sans"/>
              </a:rPr>
              <a:t>What is the sustainable growth rate?</a:t>
            </a:r>
            <a:endParaRPr/>
          </a:p>
          <a:p>
            <a:pPr indent="-336550" lvl="0" marL="514350" rtl="0" algn="l">
              <a:lnSpc>
                <a:spcPct val="90000"/>
              </a:lnSpc>
              <a:spcBef>
                <a:spcPts val="1000"/>
              </a:spcBef>
              <a:spcAft>
                <a:spcPts val="0"/>
              </a:spcAft>
              <a:buClr>
                <a:schemeClr val="lt1"/>
              </a:buClr>
              <a:buSzPts val="2800"/>
              <a:buNone/>
            </a:pPr>
            <a:r>
              <a:t/>
            </a:r>
            <a:endParaRPr/>
          </a:p>
        </p:txBody>
      </p:sp>
      <p:graphicFrame>
        <p:nvGraphicFramePr>
          <p:cNvPr id="1111" name="Google Shape;1111;p102"/>
          <p:cNvGraphicFramePr/>
          <p:nvPr/>
        </p:nvGraphicFramePr>
        <p:xfrm>
          <a:off x="2094769" y="1523207"/>
          <a:ext cx="3000000" cy="3000000"/>
        </p:xfrm>
        <a:graphic>
          <a:graphicData uri="http://schemas.openxmlformats.org/drawingml/2006/table">
            <a:tbl>
              <a:tblPr bandRow="1" firstRow="1">
                <a:noFill/>
                <a:tableStyleId>{5E1C616B-FD78-497B-B7E2-B6FDDB62FE0C}</a:tableStyleId>
              </a:tblPr>
              <a:tblGrid>
                <a:gridCol w="2156100"/>
                <a:gridCol w="979725"/>
              </a:tblGrid>
              <a:tr h="370850">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Westwood Mining Ltd</a:t>
                      </a:r>
                      <a:endParaRPr/>
                    </a:p>
                    <a:p>
                      <a:pPr indent="0" lvl="0" marL="0" marR="0" rtl="0" algn="l">
                        <a:spcBef>
                          <a:spcPts val="0"/>
                        </a:spcBef>
                        <a:spcAft>
                          <a:spcPts val="0"/>
                        </a:spcAft>
                        <a:buNone/>
                      </a:pPr>
                      <a:r>
                        <a:rPr lang="en-NZ" sz="1400">
                          <a:latin typeface="Josefin Sans"/>
                          <a:ea typeface="Josefin Sans"/>
                          <a:cs typeface="Josefin Sans"/>
                          <a:sym typeface="Josefin Sans"/>
                        </a:rPr>
                        <a:t>Income Statement</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a:t>
                      </a:r>
                      <a:endParaRPr/>
                    </a:p>
                  </a:txBody>
                  <a:tcPr marT="45725" marB="45725" marR="91450" marL="91450"/>
                </a:tc>
              </a:tr>
              <a:tr h="2043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Sales</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62,800</a:t>
                      </a:r>
                      <a:endParaRPr/>
                    </a:p>
                  </a:txBody>
                  <a:tcPr marT="45725" marB="45725" marR="91450" marL="91450"/>
                </a:tc>
              </a:tr>
              <a:tr h="1390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Costs</a:t>
                      </a:r>
                      <a:endParaRPr/>
                    </a:p>
                  </a:txBody>
                  <a:tcPr marT="45725" marB="45725" marR="91450" marL="91450"/>
                </a:tc>
                <a:tc>
                  <a:txBody>
                    <a:bodyPr/>
                    <a:lstStyle/>
                    <a:p>
                      <a:pPr indent="0" lvl="0" marL="0" marR="0" rtl="0" algn="l">
                        <a:spcBef>
                          <a:spcPts val="0"/>
                        </a:spcBef>
                        <a:spcAft>
                          <a:spcPts val="0"/>
                        </a:spcAft>
                        <a:buNone/>
                      </a:pPr>
                      <a:r>
                        <a:rPr lang="en-NZ" sz="1400" u="sng">
                          <a:latin typeface="Josefin Sans"/>
                          <a:ea typeface="Josefin Sans"/>
                          <a:cs typeface="Josefin Sans"/>
                          <a:sym typeface="Josefin Sans"/>
                        </a:rPr>
                        <a:t>(45,380)</a:t>
                      </a:r>
                      <a:endParaRPr/>
                    </a:p>
                  </a:txBody>
                  <a:tcPr marT="45725" marB="45725" marR="91450" marL="91450"/>
                </a:tc>
              </a:tr>
              <a:tr h="149950">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Taxable Income</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17,420</a:t>
                      </a:r>
                      <a:endParaRPr/>
                    </a:p>
                  </a:txBody>
                  <a:tcPr marT="45725" marB="45725" marR="91450" marL="91450"/>
                </a:tc>
              </a:tr>
              <a:tr h="1390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Tax (35%)</a:t>
                      </a:r>
                      <a:endParaRPr/>
                    </a:p>
                  </a:txBody>
                  <a:tcPr marT="45725" marB="45725" marR="91450" marL="91450"/>
                </a:tc>
                <a:tc>
                  <a:txBody>
                    <a:bodyPr/>
                    <a:lstStyle/>
                    <a:p>
                      <a:pPr indent="0" lvl="0" marL="0" marR="0" rtl="0" algn="l">
                        <a:spcBef>
                          <a:spcPts val="0"/>
                        </a:spcBef>
                        <a:spcAft>
                          <a:spcPts val="0"/>
                        </a:spcAft>
                        <a:buNone/>
                      </a:pPr>
                      <a:r>
                        <a:rPr lang="en-NZ" sz="1400" u="sng">
                          <a:latin typeface="Josefin Sans"/>
                          <a:ea typeface="Josefin Sans"/>
                          <a:cs typeface="Josefin Sans"/>
                          <a:sym typeface="Josefin Sans"/>
                        </a:rPr>
                        <a:t>(6,097)</a:t>
                      </a:r>
                      <a:endParaRPr/>
                    </a:p>
                  </a:txBody>
                  <a:tcPr marT="45725" marB="45725" marR="91450" marL="91450"/>
                </a:tc>
              </a:tr>
              <a:tr h="177800">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Net Income</a:t>
                      </a:r>
                      <a:endParaRPr/>
                    </a:p>
                  </a:txBody>
                  <a:tcPr marT="45725" marB="45725" marR="91450" marL="91450"/>
                </a:tc>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11,323</a:t>
                      </a:r>
                      <a:endParaRPr/>
                    </a:p>
                  </a:txBody>
                  <a:tcPr marT="45725" marB="45725" marR="91450" marL="91450"/>
                </a:tc>
              </a:tr>
            </a:tbl>
          </a:graphicData>
        </a:graphic>
      </p:graphicFrame>
      <p:graphicFrame>
        <p:nvGraphicFramePr>
          <p:cNvPr id="1112" name="Google Shape;1112;p102"/>
          <p:cNvGraphicFramePr/>
          <p:nvPr/>
        </p:nvGraphicFramePr>
        <p:xfrm>
          <a:off x="7817144" y="1523207"/>
          <a:ext cx="3000000" cy="3000000"/>
        </p:xfrm>
        <a:graphic>
          <a:graphicData uri="http://schemas.openxmlformats.org/drawingml/2006/table">
            <a:tbl>
              <a:tblPr bandRow="1" firstRow="1">
                <a:noFill/>
                <a:tableStyleId>{5E1C616B-FD78-497B-B7E2-B6FDDB62FE0C}</a:tableStyleId>
              </a:tblPr>
              <a:tblGrid>
                <a:gridCol w="2156100"/>
                <a:gridCol w="979725"/>
              </a:tblGrid>
              <a:tr h="370850">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Westwood Mining Ltd</a:t>
                      </a:r>
                      <a:endParaRPr/>
                    </a:p>
                    <a:p>
                      <a:pPr indent="0" lvl="0" marL="0" marR="0" rtl="0" algn="l">
                        <a:spcBef>
                          <a:spcPts val="0"/>
                        </a:spcBef>
                        <a:spcAft>
                          <a:spcPts val="0"/>
                        </a:spcAft>
                        <a:buNone/>
                      </a:pPr>
                      <a:r>
                        <a:rPr lang="en-NZ" sz="1400">
                          <a:latin typeface="Josefin Sans"/>
                          <a:ea typeface="Josefin Sans"/>
                          <a:cs typeface="Josefin Sans"/>
                          <a:sym typeface="Josefin Sans"/>
                        </a:rPr>
                        <a:t>Balance Sheet</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a:t>
                      </a:r>
                      <a:endParaRPr/>
                    </a:p>
                  </a:txBody>
                  <a:tcPr marT="45725" marB="45725" marR="91450" marL="91450"/>
                </a:tc>
              </a:tr>
              <a:tr h="2043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Current Assets</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21,000</a:t>
                      </a:r>
                      <a:endParaRPr/>
                    </a:p>
                  </a:txBody>
                  <a:tcPr marT="45725" marB="45725" marR="91450" marL="91450"/>
                </a:tc>
              </a:tr>
              <a:tr h="1390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Fixed Assets</a:t>
                      </a:r>
                      <a:endParaRPr/>
                    </a:p>
                  </a:txBody>
                  <a:tcPr marT="45725" marB="45725" marR="91450" marL="91450"/>
                </a:tc>
                <a:tc>
                  <a:txBody>
                    <a:bodyPr/>
                    <a:lstStyle/>
                    <a:p>
                      <a:pPr indent="0" lvl="0" marL="0" marR="0" rtl="0" algn="l">
                        <a:spcBef>
                          <a:spcPts val="0"/>
                        </a:spcBef>
                        <a:spcAft>
                          <a:spcPts val="0"/>
                        </a:spcAft>
                        <a:buNone/>
                      </a:pPr>
                      <a:r>
                        <a:rPr lang="en-NZ" sz="1400" u="sng">
                          <a:latin typeface="Josefin Sans"/>
                          <a:ea typeface="Josefin Sans"/>
                          <a:cs typeface="Josefin Sans"/>
                          <a:sym typeface="Josefin Sans"/>
                        </a:rPr>
                        <a:t>73,900</a:t>
                      </a:r>
                      <a:endParaRPr/>
                    </a:p>
                  </a:txBody>
                  <a:tcPr marT="45725" marB="45725" marR="91450" marL="91450"/>
                </a:tc>
              </a:tr>
              <a:tr h="149950">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Total Assets</a:t>
                      </a:r>
                      <a:endParaRPr/>
                    </a:p>
                  </a:txBody>
                  <a:tcPr marT="45725" marB="45725" marR="91450" marL="91450"/>
                </a:tc>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94,900</a:t>
                      </a:r>
                      <a:endParaRPr/>
                    </a:p>
                  </a:txBody>
                  <a:tcPr marT="45725" marB="45725" marR="91450" marL="91450"/>
                </a:tc>
              </a:tr>
              <a:tr h="0">
                <a:tc>
                  <a:txBody>
                    <a:bodyPr/>
                    <a:lstStyle/>
                    <a:p>
                      <a:pPr indent="0" lvl="0" marL="0" marR="0" rtl="0" algn="l">
                        <a:spcBef>
                          <a:spcPts val="0"/>
                        </a:spcBef>
                        <a:spcAft>
                          <a:spcPts val="0"/>
                        </a:spcAft>
                        <a:buNone/>
                      </a:pPr>
                      <a:r>
                        <a:t/>
                      </a:r>
                      <a:endParaRPr b="1" sz="1400">
                        <a:latin typeface="Josefin Sans"/>
                        <a:ea typeface="Josefin Sans"/>
                        <a:cs typeface="Josefin Sans"/>
                        <a:sym typeface="Josefin Sans"/>
                      </a:endParaRPr>
                    </a:p>
                  </a:txBody>
                  <a:tcPr marT="45725" marB="45725" marR="91450" marL="91450"/>
                </a:tc>
                <a:tc>
                  <a:txBody>
                    <a:bodyPr/>
                    <a:lstStyle/>
                    <a:p>
                      <a:pPr indent="0" lvl="0" marL="0" marR="0" rtl="0" algn="l">
                        <a:spcBef>
                          <a:spcPts val="0"/>
                        </a:spcBef>
                        <a:spcAft>
                          <a:spcPts val="0"/>
                        </a:spcAft>
                        <a:buNone/>
                      </a:pPr>
                      <a:r>
                        <a:t/>
                      </a:r>
                      <a:endParaRPr sz="1400">
                        <a:latin typeface="Josefin Sans"/>
                        <a:ea typeface="Josefin Sans"/>
                        <a:cs typeface="Josefin Sans"/>
                        <a:sym typeface="Josefin Sans"/>
                      </a:endParaRPr>
                    </a:p>
                  </a:txBody>
                  <a:tcPr marT="45725" marB="45725" marR="91450" marL="91450"/>
                </a:tc>
              </a:tr>
              <a:tr h="177800">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Debt</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27,200</a:t>
                      </a:r>
                      <a:endParaRPr/>
                    </a:p>
                  </a:txBody>
                  <a:tcPr marT="45725" marB="45725" marR="91450" marL="91450"/>
                </a:tc>
              </a:tr>
              <a:tr h="17172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Equity (5,000 shares)</a:t>
                      </a:r>
                      <a:endParaRPr/>
                    </a:p>
                  </a:txBody>
                  <a:tcPr marT="45725" marB="45725" marR="91450" marL="91450"/>
                </a:tc>
                <a:tc>
                  <a:txBody>
                    <a:bodyPr/>
                    <a:lstStyle/>
                    <a:p>
                      <a:pPr indent="0" lvl="0" marL="0" marR="0" rtl="0" algn="l">
                        <a:spcBef>
                          <a:spcPts val="0"/>
                        </a:spcBef>
                        <a:spcAft>
                          <a:spcPts val="0"/>
                        </a:spcAft>
                        <a:buNone/>
                      </a:pPr>
                      <a:r>
                        <a:rPr lang="en-NZ" sz="1400" u="sng">
                          <a:latin typeface="Josefin Sans"/>
                          <a:ea typeface="Josefin Sans"/>
                          <a:cs typeface="Josefin Sans"/>
                          <a:sym typeface="Josefin Sans"/>
                        </a:rPr>
                        <a:t>57,700</a:t>
                      </a:r>
                      <a:endParaRPr/>
                    </a:p>
                  </a:txBody>
                  <a:tcPr marT="45725" marB="45725" marR="91450" marL="91450"/>
                </a:tc>
              </a:tr>
              <a:tr h="2043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Total Debt and Equity</a:t>
                      </a:r>
                      <a:endParaRPr/>
                    </a:p>
                  </a:txBody>
                  <a:tcPr marT="45725" marB="45725" marR="91450" marL="91450"/>
                </a:tc>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94,900</a:t>
                      </a:r>
                      <a:endParaRPr/>
                    </a:p>
                  </a:txBody>
                  <a:tcPr marT="45725" marB="45725" marR="91450" marL="91450"/>
                </a:tc>
              </a:tr>
            </a:tbl>
          </a:graphicData>
        </a:graphic>
      </p:graphicFrame>
      <p:sp>
        <p:nvSpPr>
          <p:cNvPr id="1113" name="Google Shape;1113;p102"/>
          <p:cNvSpPr txBox="1"/>
          <p:nvPr/>
        </p:nvSpPr>
        <p:spPr>
          <a:xfrm>
            <a:off x="838200" y="4489448"/>
            <a:ext cx="8064500" cy="2368552"/>
          </a:xfrm>
          <a:prstGeom prst="rect">
            <a:avLst/>
          </a:prstGeom>
          <a:blipFill rotWithShape="1">
            <a:blip r:embed="rId3">
              <a:alphaModFix/>
            </a:blip>
            <a:stretch>
              <a:fillRect b="0" l="-314"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1114" name="Google Shape;1114;p102"/>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10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FURTHER QUESTIONS</a:t>
            </a:r>
            <a:endParaRPr b="1" sz="3600">
              <a:solidFill>
                <a:srgbClr val="FE0000"/>
              </a:solidFill>
              <a:highlight>
                <a:srgbClr val="FFFF00"/>
              </a:highlight>
              <a:latin typeface="Josefin Sans"/>
              <a:ea typeface="Josefin Sans"/>
              <a:cs typeface="Josefin Sans"/>
              <a:sym typeface="Josefin Sans"/>
            </a:endParaRPr>
          </a:p>
        </p:txBody>
      </p:sp>
      <p:sp>
        <p:nvSpPr>
          <p:cNvPr id="1121" name="Google Shape;1121;p10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lt1"/>
              </a:buClr>
              <a:buSzPts val="2800"/>
              <a:buAutoNum type="alphaLcParenR" startAt="3"/>
            </a:pPr>
            <a:r>
              <a:rPr lang="en-NZ">
                <a:latin typeface="Josefin Sans"/>
                <a:ea typeface="Josefin Sans"/>
                <a:cs typeface="Josefin Sans"/>
                <a:sym typeface="Josefin Sans"/>
              </a:rPr>
              <a:t>What would dividends per share need to be to sustain a growth rate of 15% with no change in the proportion of debt and equity?</a:t>
            </a:r>
            <a:endParaRPr/>
          </a:p>
          <a:p>
            <a:pPr indent="-514350" lvl="0" marL="514350" rtl="0" algn="l">
              <a:lnSpc>
                <a:spcPct val="90000"/>
              </a:lnSpc>
              <a:spcBef>
                <a:spcPts val="1000"/>
              </a:spcBef>
              <a:spcAft>
                <a:spcPts val="0"/>
              </a:spcAft>
              <a:buClr>
                <a:schemeClr val="lt1"/>
              </a:buClr>
              <a:buSzPts val="2800"/>
              <a:buAutoNum type="alphaLcParenR" startAt="3"/>
            </a:pPr>
            <a:r>
              <a:rPr lang="en-NZ">
                <a:latin typeface="Josefin Sans"/>
                <a:ea typeface="Josefin Sans"/>
                <a:cs typeface="Josefin Sans"/>
                <a:sym typeface="Josefin Sans"/>
              </a:rPr>
              <a:t>If the board of directors wanted to maintain their dividend, did not want to issue any more equity, and did not mind changing their capital structure, how much additional debt would they need to obtain to be able to sustain growth at 15%?</a:t>
            </a:r>
            <a:endParaRPr/>
          </a:p>
        </p:txBody>
      </p:sp>
      <p:pic>
        <p:nvPicPr>
          <p:cNvPr descr="Text&#10;&#10;Description automatically generated" id="1122" name="Google Shape;1122;p103"/>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1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3.3 (C)</a:t>
            </a:r>
            <a:endParaRPr b="1" sz="3600">
              <a:solidFill>
                <a:srgbClr val="FE0000"/>
              </a:solidFill>
              <a:highlight>
                <a:srgbClr val="FFFF00"/>
              </a:highlight>
              <a:latin typeface="Josefin Sans"/>
              <a:ea typeface="Josefin Sans"/>
              <a:cs typeface="Josefin Sans"/>
              <a:sym typeface="Josefin Sans"/>
            </a:endParaRPr>
          </a:p>
        </p:txBody>
      </p:sp>
      <p:sp>
        <p:nvSpPr>
          <p:cNvPr id="1129" name="Google Shape;1129;p104"/>
          <p:cNvSpPr txBox="1"/>
          <p:nvPr>
            <p:ph idx="1" type="body"/>
          </p:nvPr>
        </p:nvSpPr>
        <p:spPr>
          <a:xfrm>
            <a:off x="838200" y="2005169"/>
            <a:ext cx="4243966" cy="24842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en-NZ">
                <a:latin typeface="Josefin Sans"/>
                <a:ea typeface="Josefin Sans"/>
                <a:cs typeface="Josefin Sans"/>
                <a:sym typeface="Josefin Sans"/>
              </a:rPr>
              <a:t>c) What would dividends per share need to be to sustain a growth rate of 15% with no change in the proportion of debt and equity?</a:t>
            </a:r>
            <a:endParaRPr/>
          </a:p>
          <a:p>
            <a:pPr indent="0" lvl="0" marL="0" rtl="0" algn="l">
              <a:lnSpc>
                <a:spcPct val="90000"/>
              </a:lnSpc>
              <a:spcBef>
                <a:spcPts val="1000"/>
              </a:spcBef>
              <a:spcAft>
                <a:spcPts val="0"/>
              </a:spcAft>
              <a:buClr>
                <a:schemeClr val="lt1"/>
              </a:buClr>
              <a:buSzPts val="2800"/>
              <a:buNone/>
            </a:pPr>
            <a:r>
              <a:t/>
            </a:r>
            <a:endParaRPr/>
          </a:p>
          <a:p>
            <a:pPr indent="-336550" lvl="0" marL="514350" rtl="0" algn="l">
              <a:lnSpc>
                <a:spcPct val="90000"/>
              </a:lnSpc>
              <a:spcBef>
                <a:spcPts val="1000"/>
              </a:spcBef>
              <a:spcAft>
                <a:spcPts val="0"/>
              </a:spcAft>
              <a:buClr>
                <a:schemeClr val="lt1"/>
              </a:buClr>
              <a:buSzPts val="2800"/>
              <a:buNone/>
            </a:pPr>
            <a:r>
              <a:t/>
            </a:r>
            <a:endParaRPr/>
          </a:p>
        </p:txBody>
      </p:sp>
      <p:graphicFrame>
        <p:nvGraphicFramePr>
          <p:cNvPr id="1130" name="Google Shape;1130;p104"/>
          <p:cNvGraphicFramePr/>
          <p:nvPr/>
        </p:nvGraphicFramePr>
        <p:xfrm>
          <a:off x="5082166" y="1523207"/>
          <a:ext cx="3000000" cy="3000000"/>
        </p:xfrm>
        <a:graphic>
          <a:graphicData uri="http://schemas.openxmlformats.org/drawingml/2006/table">
            <a:tbl>
              <a:tblPr bandRow="1" firstRow="1">
                <a:noFill/>
                <a:tableStyleId>{5E1C616B-FD78-497B-B7E2-B6FDDB62FE0C}</a:tableStyleId>
              </a:tblPr>
              <a:tblGrid>
                <a:gridCol w="2156100"/>
                <a:gridCol w="979725"/>
              </a:tblGrid>
              <a:tr h="370850">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Westwood Mining Ltd</a:t>
                      </a:r>
                      <a:endParaRPr/>
                    </a:p>
                    <a:p>
                      <a:pPr indent="0" lvl="0" marL="0" marR="0" rtl="0" algn="l">
                        <a:spcBef>
                          <a:spcPts val="0"/>
                        </a:spcBef>
                        <a:spcAft>
                          <a:spcPts val="0"/>
                        </a:spcAft>
                        <a:buNone/>
                      </a:pPr>
                      <a:r>
                        <a:rPr lang="en-NZ" sz="1400">
                          <a:latin typeface="Josefin Sans"/>
                          <a:ea typeface="Josefin Sans"/>
                          <a:cs typeface="Josefin Sans"/>
                          <a:sym typeface="Josefin Sans"/>
                        </a:rPr>
                        <a:t>Income Statement</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a:t>
                      </a:r>
                      <a:endParaRPr/>
                    </a:p>
                  </a:txBody>
                  <a:tcPr marT="45725" marB="45725" marR="91450" marL="91450"/>
                </a:tc>
              </a:tr>
              <a:tr h="2043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Sales</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62,800</a:t>
                      </a:r>
                      <a:endParaRPr/>
                    </a:p>
                  </a:txBody>
                  <a:tcPr marT="45725" marB="45725" marR="91450" marL="91450"/>
                </a:tc>
              </a:tr>
              <a:tr h="1390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Costs</a:t>
                      </a:r>
                      <a:endParaRPr/>
                    </a:p>
                  </a:txBody>
                  <a:tcPr marT="45725" marB="45725" marR="91450" marL="91450"/>
                </a:tc>
                <a:tc>
                  <a:txBody>
                    <a:bodyPr/>
                    <a:lstStyle/>
                    <a:p>
                      <a:pPr indent="0" lvl="0" marL="0" marR="0" rtl="0" algn="l">
                        <a:spcBef>
                          <a:spcPts val="0"/>
                        </a:spcBef>
                        <a:spcAft>
                          <a:spcPts val="0"/>
                        </a:spcAft>
                        <a:buNone/>
                      </a:pPr>
                      <a:r>
                        <a:rPr lang="en-NZ" sz="1400" u="sng">
                          <a:latin typeface="Josefin Sans"/>
                          <a:ea typeface="Josefin Sans"/>
                          <a:cs typeface="Josefin Sans"/>
                          <a:sym typeface="Josefin Sans"/>
                        </a:rPr>
                        <a:t>(45,380)</a:t>
                      </a:r>
                      <a:endParaRPr/>
                    </a:p>
                  </a:txBody>
                  <a:tcPr marT="45725" marB="45725" marR="91450" marL="91450"/>
                </a:tc>
              </a:tr>
              <a:tr h="149950">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Taxable Income</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17,420</a:t>
                      </a:r>
                      <a:endParaRPr/>
                    </a:p>
                  </a:txBody>
                  <a:tcPr marT="45725" marB="45725" marR="91450" marL="91450"/>
                </a:tc>
              </a:tr>
              <a:tr h="1390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Tax (35%)</a:t>
                      </a:r>
                      <a:endParaRPr/>
                    </a:p>
                  </a:txBody>
                  <a:tcPr marT="45725" marB="45725" marR="91450" marL="91450"/>
                </a:tc>
                <a:tc>
                  <a:txBody>
                    <a:bodyPr/>
                    <a:lstStyle/>
                    <a:p>
                      <a:pPr indent="0" lvl="0" marL="0" marR="0" rtl="0" algn="l">
                        <a:spcBef>
                          <a:spcPts val="0"/>
                        </a:spcBef>
                        <a:spcAft>
                          <a:spcPts val="0"/>
                        </a:spcAft>
                        <a:buNone/>
                      </a:pPr>
                      <a:r>
                        <a:rPr lang="en-NZ" sz="1400" u="sng">
                          <a:latin typeface="Josefin Sans"/>
                          <a:ea typeface="Josefin Sans"/>
                          <a:cs typeface="Josefin Sans"/>
                          <a:sym typeface="Josefin Sans"/>
                        </a:rPr>
                        <a:t>(6,097)</a:t>
                      </a:r>
                      <a:endParaRPr/>
                    </a:p>
                  </a:txBody>
                  <a:tcPr marT="45725" marB="45725" marR="91450" marL="91450"/>
                </a:tc>
              </a:tr>
              <a:tr h="177800">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Net Income</a:t>
                      </a:r>
                      <a:endParaRPr/>
                    </a:p>
                  </a:txBody>
                  <a:tcPr marT="45725" marB="45725" marR="91450" marL="91450"/>
                </a:tc>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11,323</a:t>
                      </a:r>
                      <a:endParaRPr/>
                    </a:p>
                  </a:txBody>
                  <a:tcPr marT="45725" marB="45725" marR="91450" marL="91450"/>
                </a:tc>
              </a:tr>
            </a:tbl>
          </a:graphicData>
        </a:graphic>
      </p:graphicFrame>
      <p:graphicFrame>
        <p:nvGraphicFramePr>
          <p:cNvPr id="1131" name="Google Shape;1131;p104"/>
          <p:cNvGraphicFramePr/>
          <p:nvPr/>
        </p:nvGraphicFramePr>
        <p:xfrm>
          <a:off x="8529322" y="1523207"/>
          <a:ext cx="3000000" cy="3000000"/>
        </p:xfrm>
        <a:graphic>
          <a:graphicData uri="http://schemas.openxmlformats.org/drawingml/2006/table">
            <a:tbl>
              <a:tblPr bandRow="1" firstRow="1">
                <a:noFill/>
                <a:tableStyleId>{5E1C616B-FD78-497B-B7E2-B6FDDB62FE0C}</a:tableStyleId>
              </a:tblPr>
              <a:tblGrid>
                <a:gridCol w="2156100"/>
                <a:gridCol w="979725"/>
              </a:tblGrid>
              <a:tr h="370850">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Westwood Mining Ltd</a:t>
                      </a:r>
                      <a:endParaRPr/>
                    </a:p>
                    <a:p>
                      <a:pPr indent="0" lvl="0" marL="0" marR="0" rtl="0" algn="l">
                        <a:spcBef>
                          <a:spcPts val="0"/>
                        </a:spcBef>
                        <a:spcAft>
                          <a:spcPts val="0"/>
                        </a:spcAft>
                        <a:buNone/>
                      </a:pPr>
                      <a:r>
                        <a:rPr lang="en-NZ" sz="1400">
                          <a:latin typeface="Josefin Sans"/>
                          <a:ea typeface="Josefin Sans"/>
                          <a:cs typeface="Josefin Sans"/>
                          <a:sym typeface="Josefin Sans"/>
                        </a:rPr>
                        <a:t>Balance Sheet</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a:t>
                      </a:r>
                      <a:endParaRPr/>
                    </a:p>
                  </a:txBody>
                  <a:tcPr marT="45725" marB="45725" marR="91450" marL="91450"/>
                </a:tc>
              </a:tr>
              <a:tr h="2043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Current Assets</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21,000</a:t>
                      </a:r>
                      <a:endParaRPr/>
                    </a:p>
                  </a:txBody>
                  <a:tcPr marT="45725" marB="45725" marR="91450" marL="91450"/>
                </a:tc>
              </a:tr>
              <a:tr h="1390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Fixed Assets</a:t>
                      </a:r>
                      <a:endParaRPr/>
                    </a:p>
                  </a:txBody>
                  <a:tcPr marT="45725" marB="45725" marR="91450" marL="91450"/>
                </a:tc>
                <a:tc>
                  <a:txBody>
                    <a:bodyPr/>
                    <a:lstStyle/>
                    <a:p>
                      <a:pPr indent="0" lvl="0" marL="0" marR="0" rtl="0" algn="l">
                        <a:spcBef>
                          <a:spcPts val="0"/>
                        </a:spcBef>
                        <a:spcAft>
                          <a:spcPts val="0"/>
                        </a:spcAft>
                        <a:buNone/>
                      </a:pPr>
                      <a:r>
                        <a:rPr lang="en-NZ" sz="1400" u="sng">
                          <a:latin typeface="Josefin Sans"/>
                          <a:ea typeface="Josefin Sans"/>
                          <a:cs typeface="Josefin Sans"/>
                          <a:sym typeface="Josefin Sans"/>
                        </a:rPr>
                        <a:t>73,900</a:t>
                      </a:r>
                      <a:endParaRPr/>
                    </a:p>
                  </a:txBody>
                  <a:tcPr marT="45725" marB="45725" marR="91450" marL="91450"/>
                </a:tc>
              </a:tr>
              <a:tr h="149950">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Total Assets</a:t>
                      </a:r>
                      <a:endParaRPr/>
                    </a:p>
                  </a:txBody>
                  <a:tcPr marT="45725" marB="45725" marR="91450" marL="91450"/>
                </a:tc>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94,900</a:t>
                      </a:r>
                      <a:endParaRPr/>
                    </a:p>
                  </a:txBody>
                  <a:tcPr marT="45725" marB="45725" marR="91450" marL="91450"/>
                </a:tc>
              </a:tr>
              <a:tr h="0">
                <a:tc>
                  <a:txBody>
                    <a:bodyPr/>
                    <a:lstStyle/>
                    <a:p>
                      <a:pPr indent="0" lvl="0" marL="0" marR="0" rtl="0" algn="l">
                        <a:spcBef>
                          <a:spcPts val="0"/>
                        </a:spcBef>
                        <a:spcAft>
                          <a:spcPts val="0"/>
                        </a:spcAft>
                        <a:buNone/>
                      </a:pPr>
                      <a:r>
                        <a:t/>
                      </a:r>
                      <a:endParaRPr b="1" sz="1400">
                        <a:latin typeface="Josefin Sans"/>
                        <a:ea typeface="Josefin Sans"/>
                        <a:cs typeface="Josefin Sans"/>
                        <a:sym typeface="Josefin Sans"/>
                      </a:endParaRPr>
                    </a:p>
                  </a:txBody>
                  <a:tcPr marT="45725" marB="45725" marR="91450" marL="91450"/>
                </a:tc>
                <a:tc>
                  <a:txBody>
                    <a:bodyPr/>
                    <a:lstStyle/>
                    <a:p>
                      <a:pPr indent="0" lvl="0" marL="0" marR="0" rtl="0" algn="l">
                        <a:spcBef>
                          <a:spcPts val="0"/>
                        </a:spcBef>
                        <a:spcAft>
                          <a:spcPts val="0"/>
                        </a:spcAft>
                        <a:buNone/>
                      </a:pPr>
                      <a:r>
                        <a:t/>
                      </a:r>
                      <a:endParaRPr sz="1400">
                        <a:latin typeface="Josefin Sans"/>
                        <a:ea typeface="Josefin Sans"/>
                        <a:cs typeface="Josefin Sans"/>
                        <a:sym typeface="Josefin Sans"/>
                      </a:endParaRPr>
                    </a:p>
                  </a:txBody>
                  <a:tcPr marT="45725" marB="45725" marR="91450" marL="91450"/>
                </a:tc>
              </a:tr>
              <a:tr h="177800">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Debt</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27,200</a:t>
                      </a:r>
                      <a:endParaRPr/>
                    </a:p>
                  </a:txBody>
                  <a:tcPr marT="45725" marB="45725" marR="91450" marL="91450"/>
                </a:tc>
              </a:tr>
              <a:tr h="17172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Equity (5,000 shares)</a:t>
                      </a:r>
                      <a:endParaRPr/>
                    </a:p>
                  </a:txBody>
                  <a:tcPr marT="45725" marB="45725" marR="91450" marL="91450"/>
                </a:tc>
                <a:tc>
                  <a:txBody>
                    <a:bodyPr/>
                    <a:lstStyle/>
                    <a:p>
                      <a:pPr indent="0" lvl="0" marL="0" marR="0" rtl="0" algn="l">
                        <a:spcBef>
                          <a:spcPts val="0"/>
                        </a:spcBef>
                        <a:spcAft>
                          <a:spcPts val="0"/>
                        </a:spcAft>
                        <a:buNone/>
                      </a:pPr>
                      <a:r>
                        <a:rPr lang="en-NZ" sz="1400" u="sng">
                          <a:latin typeface="Josefin Sans"/>
                          <a:ea typeface="Josefin Sans"/>
                          <a:cs typeface="Josefin Sans"/>
                          <a:sym typeface="Josefin Sans"/>
                        </a:rPr>
                        <a:t>57,700</a:t>
                      </a:r>
                      <a:endParaRPr/>
                    </a:p>
                  </a:txBody>
                  <a:tcPr marT="45725" marB="45725" marR="91450" marL="91450"/>
                </a:tc>
              </a:tr>
              <a:tr h="177800">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Total Debt and Equity</a:t>
                      </a:r>
                      <a:endParaRPr/>
                    </a:p>
                  </a:txBody>
                  <a:tcPr marT="45725" marB="45725" marR="91450" marL="91450"/>
                </a:tc>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94,900</a:t>
                      </a:r>
                      <a:endParaRPr/>
                    </a:p>
                  </a:txBody>
                  <a:tcPr marT="45725" marB="45725" marR="91450" marL="91450"/>
                </a:tc>
              </a:tr>
            </a:tbl>
          </a:graphicData>
        </a:graphic>
      </p:graphicFrame>
      <p:sp>
        <p:nvSpPr>
          <p:cNvPr id="1132" name="Google Shape;1132;p104"/>
          <p:cNvSpPr txBox="1"/>
          <p:nvPr/>
        </p:nvSpPr>
        <p:spPr>
          <a:xfrm>
            <a:off x="838200" y="4489448"/>
            <a:ext cx="8064500" cy="2368552"/>
          </a:xfrm>
          <a:prstGeom prst="rect">
            <a:avLst/>
          </a:prstGeom>
          <a:blipFill rotWithShape="1">
            <a:blip r:embed="rId3">
              <a:alphaModFix/>
            </a:blip>
            <a:stretch>
              <a:fillRect b="0" l="-314"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1133" name="Google Shape;1133;p104"/>
          <p:cNvSpPr txBox="1"/>
          <p:nvPr/>
        </p:nvSpPr>
        <p:spPr>
          <a:xfrm>
            <a:off x="5478684" y="5379320"/>
            <a:ext cx="3526420" cy="1340652"/>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90000"/>
              </a:lnSpc>
              <a:spcBef>
                <a:spcPts val="0"/>
              </a:spcBef>
              <a:spcAft>
                <a:spcPts val="0"/>
              </a:spcAft>
              <a:buClr>
                <a:srgbClr val="CCFFCD"/>
              </a:buClr>
              <a:buSzPct val="100000"/>
              <a:buFont typeface="Arial"/>
              <a:buNone/>
            </a:pPr>
            <a:r>
              <a:rPr b="1" lang="en-NZ" sz="2800">
                <a:solidFill>
                  <a:srgbClr val="CCFFCD"/>
                </a:solidFill>
                <a:latin typeface="Josefin Sans"/>
                <a:ea typeface="Josefin Sans"/>
                <a:cs typeface="Josefin Sans"/>
                <a:sym typeface="Josefin Sans"/>
              </a:rPr>
              <a:t>Now we need to re-arrange the equation, and solve for payout</a:t>
            </a:r>
            <a:endParaRPr b="1" sz="2800">
              <a:solidFill>
                <a:srgbClr val="CCFFCD"/>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lt1"/>
              </a:buClr>
              <a:buSzPct val="100000"/>
              <a:buFont typeface="Arial"/>
              <a:buNone/>
            </a:pPr>
            <a:r>
              <a:t/>
            </a:r>
            <a:endParaRPr sz="2800">
              <a:solidFill>
                <a:schemeClr val="lt1"/>
              </a:solidFill>
              <a:latin typeface="Calibri"/>
              <a:ea typeface="Calibri"/>
              <a:cs typeface="Calibri"/>
              <a:sym typeface="Calibri"/>
            </a:endParaRPr>
          </a:p>
          <a:p>
            <a:pPr indent="-349885" lvl="0" marL="514350" marR="0" rtl="0" algn="l">
              <a:lnSpc>
                <a:spcPct val="90000"/>
              </a:lnSpc>
              <a:spcBef>
                <a:spcPts val="1000"/>
              </a:spcBef>
              <a:spcAft>
                <a:spcPts val="0"/>
              </a:spcAft>
              <a:buClr>
                <a:schemeClr val="lt1"/>
              </a:buClr>
              <a:buSzPct val="100000"/>
              <a:buFont typeface="Arial"/>
              <a:buNone/>
            </a:pPr>
            <a:r>
              <a:t/>
            </a:r>
            <a:endParaRPr sz="2800">
              <a:solidFill>
                <a:schemeClr val="lt1"/>
              </a:solidFill>
              <a:latin typeface="Calibri"/>
              <a:ea typeface="Calibri"/>
              <a:cs typeface="Calibri"/>
              <a:sym typeface="Calibri"/>
            </a:endParaRPr>
          </a:p>
        </p:txBody>
      </p:sp>
      <p:pic>
        <p:nvPicPr>
          <p:cNvPr descr="Text&#10;&#10;Description automatically generated" id="1134" name="Google Shape;1134;p104"/>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sp>
        <p:nvSpPr>
          <p:cNvPr id="1140" name="Google Shape;1140;p10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3.3 (C)</a:t>
            </a:r>
            <a:endParaRPr b="1" sz="3600">
              <a:solidFill>
                <a:srgbClr val="FE0000"/>
              </a:solidFill>
              <a:highlight>
                <a:srgbClr val="FFFF00"/>
              </a:highlight>
              <a:latin typeface="Josefin Sans"/>
              <a:ea typeface="Josefin Sans"/>
              <a:cs typeface="Josefin Sans"/>
              <a:sym typeface="Josefin Sans"/>
            </a:endParaRPr>
          </a:p>
        </p:txBody>
      </p:sp>
      <p:sp>
        <p:nvSpPr>
          <p:cNvPr id="1141" name="Google Shape;1141;p105"/>
          <p:cNvSpPr txBox="1"/>
          <p:nvPr>
            <p:ph idx="1" type="body"/>
          </p:nvPr>
        </p:nvSpPr>
        <p:spPr>
          <a:xfrm>
            <a:off x="838200" y="2005169"/>
            <a:ext cx="10160000" cy="979331"/>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lt1"/>
              </a:buClr>
              <a:buSzPct val="100000"/>
              <a:buNone/>
            </a:pPr>
            <a:r>
              <a:rPr lang="en-NZ">
                <a:latin typeface="Josefin Sans"/>
                <a:ea typeface="Josefin Sans"/>
                <a:cs typeface="Josefin Sans"/>
                <a:sym typeface="Josefin Sans"/>
              </a:rPr>
              <a:t>c) What would dividends per share need to be to sustain a growth rate of 15% with no change in the proportion of debt and equity?</a:t>
            </a:r>
            <a:endParaRPr/>
          </a:p>
        </p:txBody>
      </p:sp>
      <p:sp>
        <p:nvSpPr>
          <p:cNvPr id="1142" name="Google Shape;1142;p105"/>
          <p:cNvSpPr txBox="1"/>
          <p:nvPr/>
        </p:nvSpPr>
        <p:spPr>
          <a:xfrm>
            <a:off x="5416952" y="5440101"/>
            <a:ext cx="3321934" cy="1176970"/>
          </a:xfrm>
          <a:prstGeom prst="rect">
            <a:avLst/>
          </a:prstGeom>
          <a:noFill/>
          <a:ln>
            <a:noFill/>
          </a:ln>
        </p:spPr>
        <p:txBody>
          <a:bodyPr anchorCtr="0" anchor="t" bIns="45700" lIns="91425" spcFirstLastPara="1" rIns="91425" wrap="square" tIns="45700">
            <a:normAutofit fontScale="92500"/>
          </a:bodyPr>
          <a:lstStyle/>
          <a:p>
            <a:pPr indent="0" lvl="0" marL="0" marR="0" rtl="0" algn="l">
              <a:lnSpc>
                <a:spcPct val="90000"/>
              </a:lnSpc>
              <a:spcBef>
                <a:spcPts val="0"/>
              </a:spcBef>
              <a:spcAft>
                <a:spcPts val="0"/>
              </a:spcAft>
              <a:buClr>
                <a:srgbClr val="CCFFCD"/>
              </a:buClr>
              <a:buSzPct val="100000"/>
              <a:buFont typeface="Arial"/>
              <a:buNone/>
            </a:pPr>
            <a:r>
              <a:rPr b="1" lang="en-NZ" sz="2800">
                <a:solidFill>
                  <a:srgbClr val="CCFFCD"/>
                </a:solidFill>
                <a:latin typeface="Josefin Sans"/>
                <a:ea typeface="Josefin Sans"/>
                <a:cs typeface="Josefin Sans"/>
                <a:sym typeface="Josefin Sans"/>
              </a:rPr>
              <a:t>Now we can plug into calculator and solve for payout</a:t>
            </a:r>
            <a:endParaRPr b="1" sz="2800">
              <a:solidFill>
                <a:srgbClr val="CCFFCD"/>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lt1"/>
              </a:buClr>
              <a:buSzPct val="100000"/>
              <a:buFont typeface="Arial"/>
              <a:buNone/>
            </a:pPr>
            <a:r>
              <a:t/>
            </a:r>
            <a:endParaRPr sz="2800">
              <a:solidFill>
                <a:schemeClr val="lt1"/>
              </a:solidFill>
              <a:latin typeface="Calibri"/>
              <a:ea typeface="Calibri"/>
              <a:cs typeface="Calibri"/>
              <a:sym typeface="Calibri"/>
            </a:endParaRPr>
          </a:p>
          <a:p>
            <a:pPr indent="-349885" lvl="0" marL="514350" marR="0" rtl="0" algn="l">
              <a:lnSpc>
                <a:spcPct val="90000"/>
              </a:lnSpc>
              <a:spcBef>
                <a:spcPts val="1000"/>
              </a:spcBef>
              <a:spcAft>
                <a:spcPts val="0"/>
              </a:spcAft>
              <a:buClr>
                <a:schemeClr val="lt1"/>
              </a:buClr>
              <a:buSzPct val="100000"/>
              <a:buFont typeface="Arial"/>
              <a:buNone/>
            </a:pPr>
            <a:r>
              <a:t/>
            </a:r>
            <a:endParaRPr sz="2800">
              <a:solidFill>
                <a:schemeClr val="lt1"/>
              </a:solidFill>
              <a:latin typeface="Calibri"/>
              <a:ea typeface="Calibri"/>
              <a:cs typeface="Calibri"/>
              <a:sym typeface="Calibri"/>
            </a:endParaRPr>
          </a:p>
        </p:txBody>
      </p:sp>
      <p:sp>
        <p:nvSpPr>
          <p:cNvPr id="1143" name="Google Shape;1143;p105"/>
          <p:cNvSpPr txBox="1"/>
          <p:nvPr/>
        </p:nvSpPr>
        <p:spPr>
          <a:xfrm>
            <a:off x="838200" y="2984500"/>
            <a:ext cx="8064500" cy="3873500"/>
          </a:xfrm>
          <a:prstGeom prst="rect">
            <a:avLst/>
          </a:prstGeom>
          <a:blipFill rotWithShape="1">
            <a:blip r:embed="rId3">
              <a:alphaModFix/>
            </a:blip>
            <a:stretch>
              <a:fillRect b="0" l="-471"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1144" name="Google Shape;1144;p105"/>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1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3.3 (C)</a:t>
            </a:r>
            <a:endParaRPr b="1" sz="3600">
              <a:solidFill>
                <a:srgbClr val="FE0000"/>
              </a:solidFill>
              <a:highlight>
                <a:srgbClr val="FFFF00"/>
              </a:highlight>
              <a:latin typeface="Josefin Sans"/>
              <a:ea typeface="Josefin Sans"/>
              <a:cs typeface="Josefin Sans"/>
              <a:sym typeface="Josefin Sans"/>
            </a:endParaRPr>
          </a:p>
        </p:txBody>
      </p:sp>
      <p:sp>
        <p:nvSpPr>
          <p:cNvPr id="1151" name="Google Shape;1151;p106"/>
          <p:cNvSpPr txBox="1"/>
          <p:nvPr>
            <p:ph idx="1" type="body"/>
          </p:nvPr>
        </p:nvSpPr>
        <p:spPr>
          <a:xfrm>
            <a:off x="838200" y="2005169"/>
            <a:ext cx="10160000" cy="979331"/>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lt1"/>
              </a:buClr>
              <a:buSzPct val="100000"/>
              <a:buNone/>
            </a:pPr>
            <a:r>
              <a:rPr lang="en-NZ">
                <a:latin typeface="Josefin Sans"/>
                <a:ea typeface="Josefin Sans"/>
                <a:cs typeface="Josefin Sans"/>
                <a:sym typeface="Josefin Sans"/>
              </a:rPr>
              <a:t>c) What would dividends per share need to be to sustain a growth rate of 15% with no change in the proportion of debt and equity</a:t>
            </a:r>
            <a:r>
              <a:rPr lang="en-NZ">
                <a:solidFill>
                  <a:srgbClr val="CCFFCD"/>
                </a:solidFill>
                <a:latin typeface="Josefin Sans"/>
                <a:ea typeface="Josefin Sans"/>
                <a:cs typeface="Josefin Sans"/>
                <a:sym typeface="Josefin Sans"/>
              </a:rPr>
              <a:t>?</a:t>
            </a:r>
            <a:endParaRPr/>
          </a:p>
        </p:txBody>
      </p:sp>
      <p:sp>
        <p:nvSpPr>
          <p:cNvPr id="1152" name="Google Shape;1152;p106"/>
          <p:cNvSpPr txBox="1"/>
          <p:nvPr/>
        </p:nvSpPr>
        <p:spPr>
          <a:xfrm>
            <a:off x="647700" y="3873500"/>
            <a:ext cx="9334500" cy="674688"/>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rgbClr val="CCFFCD"/>
              </a:buClr>
              <a:buSzPct val="100000"/>
              <a:buFont typeface="Arial"/>
              <a:buNone/>
            </a:pPr>
            <a:r>
              <a:rPr b="1" lang="en-NZ" sz="2800">
                <a:solidFill>
                  <a:srgbClr val="CCFFCD"/>
                </a:solidFill>
                <a:latin typeface="Josefin Sans"/>
                <a:ea typeface="Josefin Sans"/>
                <a:cs typeface="Josefin Sans"/>
                <a:sym typeface="Josefin Sans"/>
              </a:rPr>
              <a:t>This is dividend payout ratio, now use it to calculate the DPS! (divs per share)</a:t>
            </a:r>
            <a:endParaRPr b="1" sz="2800">
              <a:solidFill>
                <a:srgbClr val="CCFFCD"/>
              </a:solidFill>
              <a:latin typeface="Josefin Sans"/>
              <a:ea typeface="Josefin Sans"/>
              <a:cs typeface="Josefin Sans"/>
              <a:sym typeface="Josefin Sans"/>
            </a:endParaRPr>
          </a:p>
        </p:txBody>
      </p:sp>
      <p:sp>
        <p:nvSpPr>
          <p:cNvPr id="1153" name="Google Shape;1153;p106"/>
          <p:cNvSpPr txBox="1"/>
          <p:nvPr/>
        </p:nvSpPr>
        <p:spPr>
          <a:xfrm>
            <a:off x="838200" y="2984500"/>
            <a:ext cx="8064500" cy="3873500"/>
          </a:xfrm>
          <a:prstGeom prst="rect">
            <a:avLst/>
          </a:prstGeom>
          <a:blipFill rotWithShape="1">
            <a:blip r:embed="rId3">
              <a:alphaModFix/>
            </a:blip>
            <a:stretch>
              <a:fillRect b="0" l="-471" r="0" t="-98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1154" name="Google Shape;1154;p106"/>
          <p:cNvSpPr txBox="1"/>
          <p:nvPr/>
        </p:nvSpPr>
        <p:spPr>
          <a:xfrm>
            <a:off x="7442200" y="5842000"/>
            <a:ext cx="2324100" cy="97562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400"/>
              <a:buFont typeface="Arial"/>
              <a:buNone/>
            </a:pPr>
            <a:r>
              <a:rPr lang="en-NZ" sz="2400">
                <a:solidFill>
                  <a:schemeClr val="lt1"/>
                </a:solidFill>
                <a:latin typeface="Josefin Sans"/>
                <a:ea typeface="Josefin Sans"/>
                <a:cs typeface="Josefin Sans"/>
                <a:sym typeface="Josefin Sans"/>
              </a:rPr>
              <a:t>per share</a:t>
            </a:r>
            <a:endParaRPr/>
          </a:p>
        </p:txBody>
      </p:sp>
      <p:pic>
        <p:nvPicPr>
          <p:cNvPr descr="Text&#10;&#10;Description automatically generated" id="1155" name="Google Shape;1155;p106"/>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0" name="Shape 1160"/>
        <p:cNvGrpSpPr/>
        <p:nvPr/>
      </p:nvGrpSpPr>
      <p:grpSpPr>
        <a:xfrm>
          <a:off x="0" y="0"/>
          <a:ext cx="0" cy="0"/>
          <a:chOff x="0" y="0"/>
          <a:chExt cx="0" cy="0"/>
        </a:xfrm>
      </p:grpSpPr>
      <p:sp>
        <p:nvSpPr>
          <p:cNvPr id="1161" name="Google Shape;1161;p10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3.3 (D)</a:t>
            </a:r>
            <a:endParaRPr b="1" sz="3600">
              <a:solidFill>
                <a:srgbClr val="FE0000"/>
              </a:solidFill>
              <a:highlight>
                <a:srgbClr val="FFFF00"/>
              </a:highlight>
              <a:latin typeface="Josefin Sans"/>
              <a:ea typeface="Josefin Sans"/>
              <a:cs typeface="Josefin Sans"/>
              <a:sym typeface="Josefin Sans"/>
            </a:endParaRPr>
          </a:p>
        </p:txBody>
      </p:sp>
      <p:sp>
        <p:nvSpPr>
          <p:cNvPr id="1162" name="Google Shape;1162;p107"/>
          <p:cNvSpPr txBox="1"/>
          <p:nvPr>
            <p:ph idx="1" type="body"/>
          </p:nvPr>
        </p:nvSpPr>
        <p:spPr>
          <a:xfrm>
            <a:off x="838200" y="2005170"/>
            <a:ext cx="11010900" cy="183594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en-NZ">
                <a:latin typeface="Josefin Sans"/>
                <a:ea typeface="Josefin Sans"/>
                <a:cs typeface="Josefin Sans"/>
                <a:sym typeface="Josefin Sans"/>
              </a:rPr>
              <a:t>d)  If the board of directors wanted to maintain their dividend, did not want to issue any more equity, and did not mind changing their capital structure, how much additional debt would they need to obtain to be able to sustain growth at 15%?</a:t>
            </a:r>
            <a:endParaRPr/>
          </a:p>
          <a:p>
            <a:pPr indent="0" lvl="0" marL="0" rtl="0" algn="l">
              <a:lnSpc>
                <a:spcPct val="90000"/>
              </a:lnSpc>
              <a:spcBef>
                <a:spcPts val="1000"/>
              </a:spcBef>
              <a:spcAft>
                <a:spcPts val="0"/>
              </a:spcAft>
              <a:buClr>
                <a:schemeClr val="lt1"/>
              </a:buClr>
              <a:buSzPts val="2800"/>
              <a:buNone/>
            </a:pPr>
            <a:r>
              <a:t/>
            </a:r>
            <a:endParaRPr/>
          </a:p>
          <a:p>
            <a:pPr indent="-336550" lvl="0" marL="514350" rtl="0" algn="l">
              <a:lnSpc>
                <a:spcPct val="90000"/>
              </a:lnSpc>
              <a:spcBef>
                <a:spcPts val="1000"/>
              </a:spcBef>
              <a:spcAft>
                <a:spcPts val="0"/>
              </a:spcAft>
              <a:buClr>
                <a:schemeClr val="lt1"/>
              </a:buClr>
              <a:buSzPts val="2800"/>
              <a:buNone/>
            </a:pPr>
            <a:r>
              <a:t/>
            </a:r>
            <a:endParaRPr/>
          </a:p>
        </p:txBody>
      </p:sp>
      <p:graphicFrame>
        <p:nvGraphicFramePr>
          <p:cNvPr id="1163" name="Google Shape;1163;p107"/>
          <p:cNvGraphicFramePr/>
          <p:nvPr/>
        </p:nvGraphicFramePr>
        <p:xfrm>
          <a:off x="1475366" y="4018097"/>
          <a:ext cx="3000000" cy="3000000"/>
        </p:xfrm>
        <a:graphic>
          <a:graphicData uri="http://schemas.openxmlformats.org/drawingml/2006/table">
            <a:tbl>
              <a:tblPr bandRow="1" firstRow="1">
                <a:noFill/>
                <a:tableStyleId>{5E1C616B-FD78-497B-B7E2-B6FDDB62FE0C}</a:tableStyleId>
              </a:tblPr>
              <a:tblGrid>
                <a:gridCol w="2156100"/>
                <a:gridCol w="979725"/>
              </a:tblGrid>
              <a:tr h="370850">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Westwood Mining Ltd</a:t>
                      </a:r>
                      <a:endParaRPr/>
                    </a:p>
                    <a:p>
                      <a:pPr indent="0" lvl="0" marL="0" marR="0" rtl="0" algn="l">
                        <a:spcBef>
                          <a:spcPts val="0"/>
                        </a:spcBef>
                        <a:spcAft>
                          <a:spcPts val="0"/>
                        </a:spcAft>
                        <a:buNone/>
                      </a:pPr>
                      <a:r>
                        <a:rPr lang="en-NZ" sz="1400">
                          <a:latin typeface="Josefin Sans"/>
                          <a:ea typeface="Josefin Sans"/>
                          <a:cs typeface="Josefin Sans"/>
                          <a:sym typeface="Josefin Sans"/>
                        </a:rPr>
                        <a:t>Income Statement</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a:t>
                      </a:r>
                      <a:endParaRPr/>
                    </a:p>
                  </a:txBody>
                  <a:tcPr marT="45725" marB="45725" marR="91450" marL="91450"/>
                </a:tc>
              </a:tr>
              <a:tr h="2043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Sales</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62,800</a:t>
                      </a:r>
                      <a:endParaRPr/>
                    </a:p>
                  </a:txBody>
                  <a:tcPr marT="45725" marB="45725" marR="91450" marL="91450"/>
                </a:tc>
              </a:tr>
              <a:tr h="1390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Costs</a:t>
                      </a:r>
                      <a:endParaRPr/>
                    </a:p>
                  </a:txBody>
                  <a:tcPr marT="45725" marB="45725" marR="91450" marL="91450"/>
                </a:tc>
                <a:tc>
                  <a:txBody>
                    <a:bodyPr/>
                    <a:lstStyle/>
                    <a:p>
                      <a:pPr indent="0" lvl="0" marL="0" marR="0" rtl="0" algn="l">
                        <a:spcBef>
                          <a:spcPts val="0"/>
                        </a:spcBef>
                        <a:spcAft>
                          <a:spcPts val="0"/>
                        </a:spcAft>
                        <a:buNone/>
                      </a:pPr>
                      <a:r>
                        <a:rPr lang="en-NZ" sz="1400" u="sng">
                          <a:latin typeface="Josefin Sans"/>
                          <a:ea typeface="Josefin Sans"/>
                          <a:cs typeface="Josefin Sans"/>
                          <a:sym typeface="Josefin Sans"/>
                        </a:rPr>
                        <a:t>(45,380)</a:t>
                      </a:r>
                      <a:endParaRPr/>
                    </a:p>
                  </a:txBody>
                  <a:tcPr marT="45725" marB="45725" marR="91450" marL="91450"/>
                </a:tc>
              </a:tr>
              <a:tr h="149950">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Taxable Income</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17,420</a:t>
                      </a:r>
                      <a:endParaRPr/>
                    </a:p>
                  </a:txBody>
                  <a:tcPr marT="45725" marB="45725" marR="91450" marL="91450"/>
                </a:tc>
              </a:tr>
              <a:tr h="1390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Tax (35%)</a:t>
                      </a:r>
                      <a:endParaRPr/>
                    </a:p>
                  </a:txBody>
                  <a:tcPr marT="45725" marB="45725" marR="91450" marL="91450"/>
                </a:tc>
                <a:tc>
                  <a:txBody>
                    <a:bodyPr/>
                    <a:lstStyle/>
                    <a:p>
                      <a:pPr indent="0" lvl="0" marL="0" marR="0" rtl="0" algn="l">
                        <a:spcBef>
                          <a:spcPts val="0"/>
                        </a:spcBef>
                        <a:spcAft>
                          <a:spcPts val="0"/>
                        </a:spcAft>
                        <a:buNone/>
                      </a:pPr>
                      <a:r>
                        <a:rPr lang="en-NZ" sz="1400" u="sng">
                          <a:latin typeface="Josefin Sans"/>
                          <a:ea typeface="Josefin Sans"/>
                          <a:cs typeface="Josefin Sans"/>
                          <a:sym typeface="Josefin Sans"/>
                        </a:rPr>
                        <a:t>(6,097)</a:t>
                      </a:r>
                      <a:endParaRPr/>
                    </a:p>
                  </a:txBody>
                  <a:tcPr marT="45725" marB="45725" marR="91450" marL="91450"/>
                </a:tc>
              </a:tr>
              <a:tr h="177800">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Net Income</a:t>
                      </a:r>
                      <a:endParaRPr/>
                    </a:p>
                  </a:txBody>
                  <a:tcPr marT="45725" marB="45725" marR="91450" marL="91450"/>
                </a:tc>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11,323</a:t>
                      </a:r>
                      <a:endParaRPr/>
                    </a:p>
                  </a:txBody>
                  <a:tcPr marT="45725" marB="45725" marR="91450" marL="91450"/>
                </a:tc>
              </a:tr>
            </a:tbl>
          </a:graphicData>
        </a:graphic>
      </p:graphicFrame>
      <p:graphicFrame>
        <p:nvGraphicFramePr>
          <p:cNvPr id="1164" name="Google Shape;1164;p107"/>
          <p:cNvGraphicFramePr/>
          <p:nvPr/>
        </p:nvGraphicFramePr>
        <p:xfrm>
          <a:off x="5011422" y="3841115"/>
          <a:ext cx="3000000" cy="3000000"/>
        </p:xfrm>
        <a:graphic>
          <a:graphicData uri="http://schemas.openxmlformats.org/drawingml/2006/table">
            <a:tbl>
              <a:tblPr bandRow="1" firstRow="1">
                <a:noFill/>
                <a:tableStyleId>{5E1C616B-FD78-497B-B7E2-B6FDDB62FE0C}</a:tableStyleId>
              </a:tblPr>
              <a:tblGrid>
                <a:gridCol w="2156100"/>
                <a:gridCol w="979725"/>
              </a:tblGrid>
              <a:tr h="370850">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Westwood Mining Ltd</a:t>
                      </a:r>
                      <a:endParaRPr/>
                    </a:p>
                    <a:p>
                      <a:pPr indent="0" lvl="0" marL="0" marR="0" rtl="0" algn="l">
                        <a:spcBef>
                          <a:spcPts val="0"/>
                        </a:spcBef>
                        <a:spcAft>
                          <a:spcPts val="0"/>
                        </a:spcAft>
                        <a:buNone/>
                      </a:pPr>
                      <a:r>
                        <a:rPr lang="en-NZ" sz="1400">
                          <a:latin typeface="Josefin Sans"/>
                          <a:ea typeface="Josefin Sans"/>
                          <a:cs typeface="Josefin Sans"/>
                          <a:sym typeface="Josefin Sans"/>
                        </a:rPr>
                        <a:t>Balance Sheet</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a:t>
                      </a:r>
                      <a:endParaRPr/>
                    </a:p>
                  </a:txBody>
                  <a:tcPr marT="45725" marB="45725" marR="91450" marL="91450"/>
                </a:tc>
              </a:tr>
              <a:tr h="2043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Current Assets</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21,000</a:t>
                      </a:r>
                      <a:endParaRPr/>
                    </a:p>
                  </a:txBody>
                  <a:tcPr marT="45725" marB="45725" marR="91450" marL="91450"/>
                </a:tc>
              </a:tr>
              <a:tr h="13907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Fixed Assets</a:t>
                      </a:r>
                      <a:endParaRPr/>
                    </a:p>
                  </a:txBody>
                  <a:tcPr marT="45725" marB="45725" marR="91450" marL="91450"/>
                </a:tc>
                <a:tc>
                  <a:txBody>
                    <a:bodyPr/>
                    <a:lstStyle/>
                    <a:p>
                      <a:pPr indent="0" lvl="0" marL="0" marR="0" rtl="0" algn="l">
                        <a:spcBef>
                          <a:spcPts val="0"/>
                        </a:spcBef>
                        <a:spcAft>
                          <a:spcPts val="0"/>
                        </a:spcAft>
                        <a:buNone/>
                      </a:pPr>
                      <a:r>
                        <a:rPr lang="en-NZ" sz="1400" u="sng">
                          <a:latin typeface="Josefin Sans"/>
                          <a:ea typeface="Josefin Sans"/>
                          <a:cs typeface="Josefin Sans"/>
                          <a:sym typeface="Josefin Sans"/>
                        </a:rPr>
                        <a:t>73,900</a:t>
                      </a:r>
                      <a:endParaRPr/>
                    </a:p>
                  </a:txBody>
                  <a:tcPr marT="45725" marB="45725" marR="91450" marL="91450"/>
                </a:tc>
              </a:tr>
              <a:tr h="149950">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Total Assets</a:t>
                      </a:r>
                      <a:endParaRPr/>
                    </a:p>
                  </a:txBody>
                  <a:tcPr marT="45725" marB="45725" marR="91450" marL="91450"/>
                </a:tc>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94,900</a:t>
                      </a:r>
                      <a:endParaRPr/>
                    </a:p>
                  </a:txBody>
                  <a:tcPr marT="45725" marB="45725" marR="91450" marL="91450"/>
                </a:tc>
              </a:tr>
              <a:tr h="0">
                <a:tc>
                  <a:txBody>
                    <a:bodyPr/>
                    <a:lstStyle/>
                    <a:p>
                      <a:pPr indent="0" lvl="0" marL="0" marR="0" rtl="0" algn="l">
                        <a:spcBef>
                          <a:spcPts val="0"/>
                        </a:spcBef>
                        <a:spcAft>
                          <a:spcPts val="0"/>
                        </a:spcAft>
                        <a:buNone/>
                      </a:pPr>
                      <a:r>
                        <a:t/>
                      </a:r>
                      <a:endParaRPr b="1" sz="1400">
                        <a:latin typeface="Josefin Sans"/>
                        <a:ea typeface="Josefin Sans"/>
                        <a:cs typeface="Josefin Sans"/>
                        <a:sym typeface="Josefin Sans"/>
                      </a:endParaRPr>
                    </a:p>
                  </a:txBody>
                  <a:tcPr marT="45725" marB="45725" marR="91450" marL="91450"/>
                </a:tc>
                <a:tc>
                  <a:txBody>
                    <a:bodyPr/>
                    <a:lstStyle/>
                    <a:p>
                      <a:pPr indent="0" lvl="0" marL="0" marR="0" rtl="0" algn="l">
                        <a:spcBef>
                          <a:spcPts val="0"/>
                        </a:spcBef>
                        <a:spcAft>
                          <a:spcPts val="0"/>
                        </a:spcAft>
                        <a:buNone/>
                      </a:pPr>
                      <a:r>
                        <a:t/>
                      </a:r>
                      <a:endParaRPr sz="1400">
                        <a:latin typeface="Josefin Sans"/>
                        <a:ea typeface="Josefin Sans"/>
                        <a:cs typeface="Josefin Sans"/>
                        <a:sym typeface="Josefin Sans"/>
                      </a:endParaRPr>
                    </a:p>
                  </a:txBody>
                  <a:tcPr marT="45725" marB="45725" marR="91450" marL="91450"/>
                </a:tc>
              </a:tr>
              <a:tr h="177800">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Debt</a:t>
                      </a:r>
                      <a:endParaRPr/>
                    </a:p>
                  </a:txBody>
                  <a:tcPr marT="45725" marB="45725" marR="91450" marL="91450"/>
                </a:tc>
                <a:tc>
                  <a:txBody>
                    <a:bodyPr/>
                    <a:lstStyle/>
                    <a:p>
                      <a:pPr indent="0" lvl="0" marL="0" marR="0" rtl="0" algn="l">
                        <a:spcBef>
                          <a:spcPts val="0"/>
                        </a:spcBef>
                        <a:spcAft>
                          <a:spcPts val="0"/>
                        </a:spcAft>
                        <a:buNone/>
                      </a:pPr>
                      <a:r>
                        <a:rPr lang="en-NZ" sz="1400">
                          <a:latin typeface="Josefin Sans"/>
                          <a:ea typeface="Josefin Sans"/>
                          <a:cs typeface="Josefin Sans"/>
                          <a:sym typeface="Josefin Sans"/>
                        </a:rPr>
                        <a:t>27,200</a:t>
                      </a:r>
                      <a:endParaRPr/>
                    </a:p>
                  </a:txBody>
                  <a:tcPr marT="45725" marB="45725" marR="91450" marL="91450"/>
                </a:tc>
              </a:tr>
              <a:tr h="171725">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Equity (5,000 shares)</a:t>
                      </a:r>
                      <a:endParaRPr/>
                    </a:p>
                  </a:txBody>
                  <a:tcPr marT="45725" marB="45725" marR="91450" marL="91450"/>
                </a:tc>
                <a:tc>
                  <a:txBody>
                    <a:bodyPr/>
                    <a:lstStyle/>
                    <a:p>
                      <a:pPr indent="0" lvl="0" marL="0" marR="0" rtl="0" algn="l">
                        <a:spcBef>
                          <a:spcPts val="0"/>
                        </a:spcBef>
                        <a:spcAft>
                          <a:spcPts val="0"/>
                        </a:spcAft>
                        <a:buNone/>
                      </a:pPr>
                      <a:r>
                        <a:rPr lang="en-NZ" sz="1400" u="sng">
                          <a:latin typeface="Josefin Sans"/>
                          <a:ea typeface="Josefin Sans"/>
                          <a:cs typeface="Josefin Sans"/>
                          <a:sym typeface="Josefin Sans"/>
                        </a:rPr>
                        <a:t>57,700</a:t>
                      </a:r>
                      <a:endParaRPr/>
                    </a:p>
                  </a:txBody>
                  <a:tcPr marT="45725" marB="45725" marR="91450" marL="91450"/>
                </a:tc>
              </a:tr>
              <a:tr h="177800">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Total Debt and Equity</a:t>
                      </a:r>
                      <a:endParaRPr/>
                    </a:p>
                  </a:txBody>
                  <a:tcPr marT="45725" marB="45725" marR="91450" marL="91450"/>
                </a:tc>
                <a:tc>
                  <a:txBody>
                    <a:bodyPr/>
                    <a:lstStyle/>
                    <a:p>
                      <a:pPr indent="0" lvl="0" marL="0" marR="0" rtl="0" algn="l">
                        <a:spcBef>
                          <a:spcPts val="0"/>
                        </a:spcBef>
                        <a:spcAft>
                          <a:spcPts val="0"/>
                        </a:spcAft>
                        <a:buNone/>
                      </a:pPr>
                      <a:r>
                        <a:rPr b="1" lang="en-NZ" sz="1400">
                          <a:latin typeface="Josefin Sans"/>
                          <a:ea typeface="Josefin Sans"/>
                          <a:cs typeface="Josefin Sans"/>
                          <a:sym typeface="Josefin Sans"/>
                        </a:rPr>
                        <a:t>94,900</a:t>
                      </a:r>
                      <a:endParaRPr/>
                    </a:p>
                  </a:txBody>
                  <a:tcPr marT="45725" marB="45725" marR="91450" marL="91450"/>
                </a:tc>
              </a:tr>
            </a:tbl>
          </a:graphicData>
        </a:graphic>
      </p:graphicFrame>
      <p:pic>
        <p:nvPicPr>
          <p:cNvPr descr="Text&#10;&#10;Description automatically generated" id="1165" name="Google Shape;1165;p107"/>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0" name="Shape 1170"/>
        <p:cNvGrpSpPr/>
        <p:nvPr/>
      </p:nvGrpSpPr>
      <p:grpSpPr>
        <a:xfrm>
          <a:off x="0" y="0"/>
          <a:ext cx="0" cy="0"/>
          <a:chOff x="0" y="0"/>
          <a:chExt cx="0" cy="0"/>
        </a:xfrm>
      </p:grpSpPr>
      <p:sp>
        <p:nvSpPr>
          <p:cNvPr id="1171" name="Google Shape;1171;p10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3.3 (D)</a:t>
            </a:r>
            <a:endParaRPr b="1" sz="3600">
              <a:solidFill>
                <a:srgbClr val="FE0000"/>
              </a:solidFill>
              <a:highlight>
                <a:srgbClr val="FFFF00"/>
              </a:highlight>
              <a:latin typeface="Josefin Sans"/>
              <a:ea typeface="Josefin Sans"/>
              <a:cs typeface="Josefin Sans"/>
              <a:sym typeface="Josefin Sans"/>
            </a:endParaRPr>
          </a:p>
        </p:txBody>
      </p:sp>
      <p:sp>
        <p:nvSpPr>
          <p:cNvPr id="1172" name="Google Shape;1172;p108"/>
          <p:cNvSpPr txBox="1"/>
          <p:nvPr>
            <p:ph idx="1" type="body"/>
          </p:nvPr>
        </p:nvSpPr>
        <p:spPr>
          <a:xfrm>
            <a:off x="673100" y="1528986"/>
            <a:ext cx="11176000" cy="4963889"/>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lt1"/>
              </a:buClr>
              <a:buSzPts val="2800"/>
              <a:buAutoNum type="alphaLcParenR" startAt="4"/>
            </a:pPr>
            <a:r>
              <a:rPr lang="en-NZ">
                <a:latin typeface="Josefin Sans"/>
                <a:ea typeface="Josefin Sans"/>
                <a:cs typeface="Josefin Sans"/>
                <a:sym typeface="Josefin Sans"/>
              </a:rPr>
              <a:t>If the board of directors wanted to maintain their dividend, did not want to issue any more equity, and did not mind changing their capital structure, how much additional debt would they need to obtain to be able to sustain growth at 15%?</a:t>
            </a:r>
            <a:endParaRPr/>
          </a:p>
          <a:p>
            <a:pPr indent="-361950" lvl="0" marL="514350" rtl="0" algn="l">
              <a:lnSpc>
                <a:spcPct val="90000"/>
              </a:lnSpc>
              <a:spcBef>
                <a:spcPts val="1000"/>
              </a:spcBef>
              <a:spcAft>
                <a:spcPts val="0"/>
              </a:spcAft>
              <a:buClr>
                <a:schemeClr val="lt1"/>
              </a:buClr>
              <a:buSzPts val="2400"/>
              <a:buNone/>
            </a:pPr>
            <a:r>
              <a:t/>
            </a:r>
            <a:endParaRPr sz="2400">
              <a:latin typeface="Josefin Sans"/>
              <a:ea typeface="Josefin Sans"/>
              <a:cs typeface="Josefin Sans"/>
              <a:sym typeface="Josefin Sans"/>
            </a:endParaRPr>
          </a:p>
          <a:p>
            <a:pPr indent="0" lvl="0" marL="0" rtl="0" algn="l">
              <a:lnSpc>
                <a:spcPct val="90000"/>
              </a:lnSpc>
              <a:spcBef>
                <a:spcPts val="1000"/>
              </a:spcBef>
              <a:spcAft>
                <a:spcPts val="0"/>
              </a:spcAft>
              <a:buClr>
                <a:schemeClr val="lt1"/>
              </a:buClr>
              <a:buSzPts val="2400"/>
              <a:buNone/>
            </a:pPr>
            <a:r>
              <a:rPr lang="en-NZ" sz="2400">
                <a:latin typeface="Josefin Sans"/>
                <a:ea typeface="Josefin Sans"/>
                <a:cs typeface="Josefin Sans"/>
                <a:sym typeface="Josefin Sans"/>
              </a:rPr>
              <a:t>So our constraints are:</a:t>
            </a:r>
            <a:endParaRPr/>
          </a:p>
          <a:p>
            <a:pPr indent="-228600" lvl="0" marL="228600" rtl="0" algn="l">
              <a:lnSpc>
                <a:spcPct val="90000"/>
              </a:lnSpc>
              <a:spcBef>
                <a:spcPts val="1000"/>
              </a:spcBef>
              <a:spcAft>
                <a:spcPts val="0"/>
              </a:spcAft>
              <a:buClr>
                <a:schemeClr val="lt1"/>
              </a:buClr>
              <a:buSzPts val="2400"/>
              <a:buChar char="•"/>
            </a:pPr>
            <a:r>
              <a:rPr lang="en-NZ" sz="2400">
                <a:latin typeface="Josefin Sans"/>
                <a:ea typeface="Josefin Sans"/>
                <a:cs typeface="Josefin Sans"/>
                <a:sym typeface="Josefin Sans"/>
              </a:rPr>
              <a:t>g</a:t>
            </a:r>
            <a:r>
              <a:rPr lang="en-NZ" sz="1400">
                <a:latin typeface="Josefin Sans"/>
                <a:ea typeface="Josefin Sans"/>
                <a:cs typeface="Josefin Sans"/>
                <a:sym typeface="Josefin Sans"/>
              </a:rPr>
              <a:t>S</a:t>
            </a:r>
            <a:r>
              <a:rPr lang="en-NZ" sz="2400">
                <a:latin typeface="Josefin Sans"/>
                <a:ea typeface="Josefin Sans"/>
                <a:cs typeface="Josefin Sans"/>
                <a:sym typeface="Josefin Sans"/>
              </a:rPr>
              <a:t> = 15%</a:t>
            </a:r>
            <a:endParaRPr/>
          </a:p>
          <a:p>
            <a:pPr indent="-228600" lvl="0" marL="228600" rtl="0" algn="l">
              <a:lnSpc>
                <a:spcPct val="90000"/>
              </a:lnSpc>
              <a:spcBef>
                <a:spcPts val="1000"/>
              </a:spcBef>
              <a:spcAft>
                <a:spcPts val="0"/>
              </a:spcAft>
              <a:buClr>
                <a:schemeClr val="lt1"/>
              </a:buClr>
              <a:buSzPts val="2400"/>
              <a:buChar char="•"/>
            </a:pPr>
            <a:r>
              <a:rPr lang="en-NZ" sz="2400">
                <a:latin typeface="Josefin Sans"/>
                <a:ea typeface="Josefin Sans"/>
                <a:cs typeface="Josefin Sans"/>
                <a:sym typeface="Josefin Sans"/>
              </a:rPr>
              <a:t>Dividend = 0.4 x $11,323 = $4,529.20</a:t>
            </a:r>
            <a:endParaRPr/>
          </a:p>
          <a:p>
            <a:pPr indent="-76200" lvl="0" marL="228600" rtl="0" algn="l">
              <a:lnSpc>
                <a:spcPct val="90000"/>
              </a:lnSpc>
              <a:spcBef>
                <a:spcPts val="1000"/>
              </a:spcBef>
              <a:spcAft>
                <a:spcPts val="0"/>
              </a:spcAft>
              <a:buClr>
                <a:schemeClr val="lt1"/>
              </a:buClr>
              <a:buSzPts val="2400"/>
              <a:buNone/>
            </a:pPr>
            <a:r>
              <a:t/>
            </a:r>
            <a:endParaRPr sz="2400">
              <a:latin typeface="Josefin Sans"/>
              <a:ea typeface="Josefin Sans"/>
              <a:cs typeface="Josefin Sans"/>
              <a:sym typeface="Josefin Sans"/>
            </a:endParaRPr>
          </a:p>
          <a:p>
            <a:pPr indent="0" lvl="0" marL="0" rtl="0" algn="l">
              <a:lnSpc>
                <a:spcPct val="90000"/>
              </a:lnSpc>
              <a:spcBef>
                <a:spcPts val="1000"/>
              </a:spcBef>
              <a:spcAft>
                <a:spcPts val="0"/>
              </a:spcAft>
              <a:buClr>
                <a:schemeClr val="lt1"/>
              </a:buClr>
              <a:buSzPts val="2400"/>
              <a:buNone/>
            </a:pPr>
            <a:r>
              <a:rPr lang="en-NZ" sz="2400">
                <a:latin typeface="Josefin Sans"/>
                <a:ea typeface="Josefin Sans"/>
                <a:cs typeface="Josefin Sans"/>
                <a:sym typeface="Josefin Sans"/>
              </a:rPr>
              <a:t>So now we need the find the external financing required! </a:t>
            </a:r>
            <a:endParaRPr/>
          </a:p>
          <a:p>
            <a:pPr indent="-336550" lvl="0" marL="514350" rtl="0" algn="l">
              <a:lnSpc>
                <a:spcPct val="90000"/>
              </a:lnSpc>
              <a:spcBef>
                <a:spcPts val="1000"/>
              </a:spcBef>
              <a:spcAft>
                <a:spcPts val="0"/>
              </a:spcAft>
              <a:buClr>
                <a:schemeClr val="lt1"/>
              </a:buClr>
              <a:buSzPts val="2800"/>
              <a:buNone/>
            </a:pPr>
            <a:r>
              <a:t/>
            </a:r>
            <a:endParaRPr/>
          </a:p>
        </p:txBody>
      </p:sp>
      <p:pic>
        <p:nvPicPr>
          <p:cNvPr descr="Text&#10;&#10;Description automatically generated" id="1173" name="Google Shape;1173;p108"/>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pic>
        <p:nvPicPr>
          <p:cNvPr descr="Text&#10;&#10;Description automatically generated" id="1179" name="Google Shape;1179;p109"/>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
        <p:nvSpPr>
          <p:cNvPr id="1180" name="Google Shape;1180;p10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3.3 (D)</a:t>
            </a:r>
            <a:endParaRPr b="1" sz="3600">
              <a:solidFill>
                <a:srgbClr val="FE0000"/>
              </a:solidFill>
              <a:highlight>
                <a:srgbClr val="FFFF00"/>
              </a:highlight>
              <a:latin typeface="Josefin Sans"/>
              <a:ea typeface="Josefin Sans"/>
              <a:cs typeface="Josefin Sans"/>
              <a:sym typeface="Josefin Sans"/>
            </a:endParaRPr>
          </a:p>
        </p:txBody>
      </p:sp>
      <p:sp>
        <p:nvSpPr>
          <p:cNvPr id="1181" name="Google Shape;1181;p109"/>
          <p:cNvSpPr txBox="1"/>
          <p:nvPr>
            <p:ph idx="1" type="body"/>
          </p:nvPr>
        </p:nvSpPr>
        <p:spPr>
          <a:xfrm>
            <a:off x="673100" y="1528987"/>
            <a:ext cx="11176000" cy="1671414"/>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lt1"/>
              </a:buClr>
              <a:buSzPts val="2800"/>
              <a:buAutoNum type="alphaLcParenR" startAt="4"/>
            </a:pPr>
            <a:r>
              <a:rPr lang="en-NZ">
                <a:latin typeface="Josefin Sans"/>
                <a:ea typeface="Josefin Sans"/>
                <a:cs typeface="Josefin Sans"/>
                <a:sym typeface="Josefin Sans"/>
              </a:rPr>
              <a:t>If the board of directors wanted to maintain their dividend, did not want to issue any more equity, and did not mind changing their capital structure, how much additional debt would they need to obtain to be able to sustain growth at 15%?</a:t>
            </a:r>
            <a:endParaRPr/>
          </a:p>
        </p:txBody>
      </p:sp>
      <p:sp>
        <p:nvSpPr>
          <p:cNvPr id="1182" name="Google Shape;1182;p109"/>
          <p:cNvSpPr txBox="1"/>
          <p:nvPr/>
        </p:nvSpPr>
        <p:spPr>
          <a:xfrm>
            <a:off x="546100" y="3505200"/>
            <a:ext cx="8788400" cy="3302000"/>
          </a:xfrm>
          <a:prstGeom prst="rect">
            <a:avLst/>
          </a:prstGeom>
          <a:blipFill rotWithShape="1">
            <a:blip r:embed="rId4">
              <a:alphaModFix/>
            </a:blip>
            <a:stretch>
              <a:fillRect b="-1147" l="-1011" r="0" t="-229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1"/>
          <p:cNvSpPr txBox="1"/>
          <p:nvPr/>
        </p:nvSpPr>
        <p:spPr>
          <a:xfrm>
            <a:off x="584200" y="361012"/>
            <a:ext cx="113538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SOLVING ON A FINANCIAL CALCULATOR (TEXAS</a:t>
            </a:r>
            <a:r>
              <a:rPr b="1" lang="en-NZ" sz="3600">
                <a:solidFill>
                  <a:srgbClr val="FE0000"/>
                </a:solidFill>
                <a:latin typeface="Roboto"/>
                <a:ea typeface="Roboto"/>
                <a:cs typeface="Roboto"/>
                <a:sym typeface="Roboto"/>
              </a:rPr>
              <a:t>)</a:t>
            </a:r>
            <a:endParaRPr b="1" sz="3600">
              <a:solidFill>
                <a:srgbClr val="FE0000"/>
              </a:solidFill>
              <a:highlight>
                <a:srgbClr val="FFFF00"/>
              </a:highlight>
              <a:latin typeface="Roboto"/>
              <a:ea typeface="Roboto"/>
              <a:cs typeface="Roboto"/>
              <a:sym typeface="Roboto"/>
            </a:endParaRPr>
          </a:p>
        </p:txBody>
      </p:sp>
      <p:pic>
        <p:nvPicPr>
          <p:cNvPr id="231" name="Google Shape;231;p11"/>
          <p:cNvPicPr preferRelativeResize="0"/>
          <p:nvPr/>
        </p:nvPicPr>
        <p:blipFill rotWithShape="1">
          <a:blip r:embed="rId3">
            <a:alphaModFix/>
          </a:blip>
          <a:srcRect b="0" l="0" r="0" t="0"/>
          <a:stretch/>
        </p:blipFill>
        <p:spPr>
          <a:xfrm>
            <a:off x="635000" y="1510733"/>
            <a:ext cx="2723397" cy="5167312"/>
          </a:xfrm>
          <a:prstGeom prst="rect">
            <a:avLst/>
          </a:prstGeom>
          <a:noFill/>
          <a:ln>
            <a:noFill/>
          </a:ln>
        </p:spPr>
      </p:pic>
      <p:sp>
        <p:nvSpPr>
          <p:cNvPr id="232" name="Google Shape;232;p11"/>
          <p:cNvSpPr txBox="1"/>
          <p:nvPr/>
        </p:nvSpPr>
        <p:spPr>
          <a:xfrm>
            <a:off x="838200" y="4078002"/>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233" name="Google Shape;233;p11"/>
          <p:cNvSpPr txBox="1"/>
          <p:nvPr/>
        </p:nvSpPr>
        <p:spPr>
          <a:xfrm>
            <a:off x="838200" y="3471321"/>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234" name="Google Shape;234;p11"/>
          <p:cNvSpPr txBox="1"/>
          <p:nvPr/>
        </p:nvSpPr>
        <p:spPr>
          <a:xfrm>
            <a:off x="1281051" y="4078002"/>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235" name="Google Shape;235;p11"/>
          <p:cNvSpPr txBox="1"/>
          <p:nvPr/>
        </p:nvSpPr>
        <p:spPr>
          <a:xfrm>
            <a:off x="1732004" y="4078002"/>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236" name="Google Shape;236;p11"/>
          <p:cNvSpPr txBox="1"/>
          <p:nvPr/>
        </p:nvSpPr>
        <p:spPr>
          <a:xfrm>
            <a:off x="2198885" y="4065301"/>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237" name="Google Shape;237;p11"/>
          <p:cNvSpPr txBox="1"/>
          <p:nvPr/>
        </p:nvSpPr>
        <p:spPr>
          <a:xfrm>
            <a:off x="2633910" y="4082992"/>
            <a:ext cx="482992" cy="304800"/>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238" name="Google Shape;238;p11"/>
          <p:cNvSpPr txBox="1"/>
          <p:nvPr/>
        </p:nvSpPr>
        <p:spPr>
          <a:xfrm>
            <a:off x="6311900" y="2678584"/>
            <a:ext cx="5626100" cy="2247184"/>
          </a:xfrm>
          <a:prstGeom prst="rect">
            <a:avLst/>
          </a:prstGeom>
          <a:solidFill>
            <a:schemeClr val="dk1"/>
          </a:solid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2000">
              <a:solidFill>
                <a:srgbClr val="92D050"/>
              </a:solidFill>
              <a:latin typeface="Roboto"/>
              <a:ea typeface="Roboto"/>
              <a:cs typeface="Roboto"/>
              <a:sym typeface="Roboto"/>
            </a:endParaRPr>
          </a:p>
          <a:p>
            <a:pPr indent="0" lvl="0" marL="0" marR="0" rtl="0" algn="ctr">
              <a:spcBef>
                <a:spcPts val="0"/>
              </a:spcBef>
              <a:spcAft>
                <a:spcPts val="0"/>
              </a:spcAft>
              <a:buNone/>
            </a:pPr>
            <a:r>
              <a:rPr lang="en-NZ" sz="2000">
                <a:solidFill>
                  <a:srgbClr val="CCFFCD"/>
                </a:solidFill>
                <a:latin typeface="Josefin Sans"/>
                <a:ea typeface="Josefin Sans"/>
                <a:cs typeface="Josefin Sans"/>
                <a:sym typeface="Josefin Sans"/>
              </a:rPr>
              <a:t>Gives PMT = $165.45</a:t>
            </a:r>
            <a:endParaRPr/>
          </a:p>
          <a:p>
            <a:pPr indent="0" lvl="0" marL="0" marR="0" rtl="0" algn="ctr">
              <a:spcBef>
                <a:spcPts val="0"/>
              </a:spcBef>
              <a:spcAft>
                <a:spcPts val="0"/>
              </a:spcAft>
              <a:buNone/>
            </a:pPr>
            <a:r>
              <a:t/>
            </a:r>
            <a:endParaRPr sz="2000">
              <a:solidFill>
                <a:srgbClr val="92D050"/>
              </a:solidFill>
              <a:latin typeface="Josefin Sans"/>
              <a:ea typeface="Josefin Sans"/>
              <a:cs typeface="Josefin Sans"/>
              <a:sym typeface="Josefin Sans"/>
            </a:endParaRPr>
          </a:p>
          <a:p>
            <a:pPr indent="0" lvl="0" marL="0" marR="0" rtl="0" algn="ctr">
              <a:spcBef>
                <a:spcPts val="0"/>
              </a:spcBef>
              <a:spcAft>
                <a:spcPts val="0"/>
              </a:spcAft>
              <a:buNone/>
            </a:pPr>
            <a:r>
              <a:rPr lang="en-NZ" sz="1800">
                <a:solidFill>
                  <a:schemeClr val="lt1"/>
                </a:solidFill>
                <a:latin typeface="Josefin Sans"/>
                <a:ea typeface="Josefin Sans"/>
                <a:cs typeface="Josefin Sans"/>
                <a:sym typeface="Josefin Sans"/>
              </a:rPr>
              <a:t>This means that Carol’s parents must save $165.45 each month from Carol’s 13</a:t>
            </a:r>
            <a:r>
              <a:rPr baseline="30000" lang="en-NZ" sz="1800">
                <a:solidFill>
                  <a:schemeClr val="lt1"/>
                </a:solidFill>
                <a:latin typeface="Josefin Sans"/>
                <a:ea typeface="Josefin Sans"/>
                <a:cs typeface="Josefin Sans"/>
                <a:sym typeface="Josefin Sans"/>
              </a:rPr>
              <a:t>th</a:t>
            </a:r>
            <a:r>
              <a:rPr lang="en-NZ" sz="1800">
                <a:solidFill>
                  <a:schemeClr val="lt1"/>
                </a:solidFill>
                <a:latin typeface="Josefin Sans"/>
                <a:ea typeface="Josefin Sans"/>
                <a:cs typeface="Josefin Sans"/>
                <a:sym typeface="Josefin Sans"/>
              </a:rPr>
              <a:t> birthday to her 18</a:t>
            </a:r>
            <a:r>
              <a:rPr baseline="30000" lang="en-NZ" sz="1800">
                <a:solidFill>
                  <a:schemeClr val="lt1"/>
                </a:solidFill>
                <a:latin typeface="Josefin Sans"/>
                <a:ea typeface="Josefin Sans"/>
                <a:cs typeface="Josefin Sans"/>
                <a:sym typeface="Josefin Sans"/>
              </a:rPr>
              <a:t>th</a:t>
            </a:r>
            <a:r>
              <a:rPr lang="en-NZ" sz="1800">
                <a:solidFill>
                  <a:schemeClr val="lt1"/>
                </a:solidFill>
                <a:latin typeface="Josefin Sans"/>
                <a:ea typeface="Josefin Sans"/>
                <a:cs typeface="Josefin Sans"/>
                <a:sym typeface="Josefin Sans"/>
              </a:rPr>
              <a:t> birthday to result in a total amount which will fund her 3 years of University education fees</a:t>
            </a:r>
            <a:endParaRPr/>
          </a:p>
        </p:txBody>
      </p:sp>
      <p:graphicFrame>
        <p:nvGraphicFramePr>
          <p:cNvPr id="239" name="Google Shape;239;p11"/>
          <p:cNvGraphicFramePr/>
          <p:nvPr/>
        </p:nvGraphicFramePr>
        <p:xfrm>
          <a:off x="3952668" y="1594316"/>
          <a:ext cx="3000000" cy="3000000"/>
        </p:xfrm>
        <a:graphic>
          <a:graphicData uri="http://schemas.openxmlformats.org/drawingml/2006/table">
            <a:tbl>
              <a:tblPr bandRow="1" firstRow="1">
                <a:noFill/>
                <a:tableStyleId>{5E1C616B-FD78-497B-B7E2-B6FDDB62FE0C}</a:tableStyleId>
              </a:tblPr>
              <a:tblGrid>
                <a:gridCol w="1792100"/>
                <a:gridCol w="1535175"/>
                <a:gridCol w="1067325"/>
                <a:gridCol w="1739875"/>
                <a:gridCol w="1469875"/>
              </a:tblGrid>
              <a:tr h="473200">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N</a:t>
                      </a:r>
                      <a:endParaRPr/>
                    </a:p>
                  </a:txBody>
                  <a:tcPr marT="45725" marB="45725" marR="91450" marL="91450"/>
                </a:tc>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I/Y</a:t>
                      </a:r>
                      <a:endParaRPr/>
                    </a:p>
                  </a:txBody>
                  <a:tcPr marT="45725" marB="45725" marR="91450" marL="91450"/>
                </a:tc>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PV</a:t>
                      </a:r>
                      <a:endParaRPr/>
                    </a:p>
                  </a:txBody>
                  <a:tcPr marT="45725" marB="45725" marR="91450" marL="91450"/>
                </a:tc>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PMT</a:t>
                      </a:r>
                      <a:endParaRPr/>
                    </a:p>
                  </a:txBody>
                  <a:tcPr marT="45725" marB="45725" marR="91450" marL="91450"/>
                </a:tc>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FV</a:t>
                      </a:r>
                      <a:endParaRPr/>
                    </a:p>
                  </a:txBody>
                  <a:tcPr marT="45725" marB="45725" marR="91450" marL="91450"/>
                </a:tc>
              </a:tr>
              <a:tr h="473200">
                <a:tc>
                  <a:txBody>
                    <a:bodyPr/>
                    <a:lstStyle/>
                    <a:p>
                      <a:pPr indent="0" lvl="0" marL="0" marR="0" rtl="0" algn="l">
                        <a:spcBef>
                          <a:spcPts val="0"/>
                        </a:spcBef>
                        <a:spcAft>
                          <a:spcPts val="0"/>
                        </a:spcAft>
                        <a:buNone/>
                      </a:pPr>
                      <a:r>
                        <a:rPr lang="en-NZ" sz="1800">
                          <a:latin typeface="Josefin Sans"/>
                          <a:ea typeface="Josefin Sans"/>
                          <a:cs typeface="Josefin Sans"/>
                          <a:sym typeface="Josefin Sans"/>
                        </a:rPr>
                        <a:t>=5 x 12 = 60</a:t>
                      </a:r>
                      <a:endParaRPr/>
                    </a:p>
                  </a:txBody>
                  <a:tcPr marT="45725" marB="45725" marR="91450" marL="91450"/>
                </a:tc>
                <a:tc>
                  <a:txBody>
                    <a:bodyPr/>
                    <a:lstStyle/>
                    <a:p>
                      <a:pPr indent="0" lvl="0" marL="0" marR="0" rtl="0" algn="l">
                        <a:spcBef>
                          <a:spcPts val="0"/>
                        </a:spcBef>
                        <a:spcAft>
                          <a:spcPts val="0"/>
                        </a:spcAft>
                        <a:buNone/>
                      </a:pPr>
                      <a:r>
                        <a:rPr lang="en-NZ" sz="1800">
                          <a:latin typeface="Josefin Sans"/>
                          <a:ea typeface="Josefin Sans"/>
                          <a:cs typeface="Josefin Sans"/>
                          <a:sym typeface="Josefin Sans"/>
                        </a:rPr>
                        <a:t>= 6/12 = 0.5</a:t>
                      </a:r>
                      <a:endParaRPr/>
                    </a:p>
                  </a:txBody>
                  <a:tcPr marT="45725" marB="45725" marR="91450" marL="91450"/>
                </a:tc>
                <a:tc>
                  <a:txBody>
                    <a:bodyPr/>
                    <a:lstStyle/>
                    <a:p>
                      <a:pPr indent="0" lvl="0" marL="0" marR="0" rtl="0" algn="l">
                        <a:spcBef>
                          <a:spcPts val="0"/>
                        </a:spcBef>
                        <a:spcAft>
                          <a:spcPts val="0"/>
                        </a:spcAft>
                        <a:buNone/>
                      </a:pPr>
                      <a:r>
                        <a:rPr lang="en-NZ" sz="1800">
                          <a:latin typeface="Josefin Sans"/>
                          <a:ea typeface="Josefin Sans"/>
                          <a:cs typeface="Josefin Sans"/>
                          <a:sym typeface="Josefin Sans"/>
                        </a:rPr>
                        <a:t>0</a:t>
                      </a:r>
                      <a:endParaRPr/>
                    </a:p>
                  </a:txBody>
                  <a:tcPr marT="45725" marB="45725" marR="91450" marL="91450"/>
                </a:tc>
                <a:tc>
                  <a:txBody>
                    <a:bodyPr/>
                    <a:lstStyle/>
                    <a:p>
                      <a:pPr indent="0" lvl="0" marL="0" marR="0" rtl="0" algn="l">
                        <a:spcBef>
                          <a:spcPts val="0"/>
                        </a:spcBef>
                        <a:spcAft>
                          <a:spcPts val="0"/>
                        </a:spcAft>
                        <a:buNone/>
                      </a:pPr>
                      <a:r>
                        <a:rPr b="1" lang="en-NZ" sz="2000">
                          <a:latin typeface="Josefin Sans"/>
                          <a:ea typeface="Josefin Sans"/>
                          <a:cs typeface="Josefin Sans"/>
                          <a:sym typeface="Josefin Sans"/>
                        </a:rPr>
                        <a:t>=$165.45</a:t>
                      </a:r>
                      <a:endParaRPr/>
                    </a:p>
                  </a:txBody>
                  <a:tcPr marT="45725" marB="45725" marR="91450" marL="91450"/>
                </a:tc>
                <a:tc>
                  <a:txBody>
                    <a:bodyPr/>
                    <a:lstStyle/>
                    <a:p>
                      <a:pPr indent="0" lvl="0" marL="0" marR="0" rtl="0" algn="l">
                        <a:spcBef>
                          <a:spcPts val="0"/>
                        </a:spcBef>
                        <a:spcAft>
                          <a:spcPts val="0"/>
                        </a:spcAft>
                        <a:buNone/>
                      </a:pPr>
                      <a:r>
                        <a:rPr lang="en-NZ" sz="1800">
                          <a:latin typeface="Josefin Sans"/>
                          <a:ea typeface="Josefin Sans"/>
                          <a:cs typeface="Josefin Sans"/>
                          <a:sym typeface="Josefin Sans"/>
                        </a:rPr>
                        <a:t>11,543.34</a:t>
                      </a:r>
                      <a:endParaRPr/>
                    </a:p>
                  </a:txBody>
                  <a:tcPr marT="45725" marB="45725" marR="91450" marL="91450"/>
                </a:tc>
              </a:tr>
            </a:tbl>
          </a:graphicData>
        </a:graphic>
      </p:graphicFrame>
      <p:graphicFrame>
        <p:nvGraphicFramePr>
          <p:cNvPr id="240" name="Google Shape;240;p11"/>
          <p:cNvGraphicFramePr/>
          <p:nvPr/>
        </p:nvGraphicFramePr>
        <p:xfrm>
          <a:off x="3952668" y="3329650"/>
          <a:ext cx="3000000" cy="3000000"/>
        </p:xfrm>
        <a:graphic>
          <a:graphicData uri="http://schemas.openxmlformats.org/drawingml/2006/table">
            <a:tbl>
              <a:tblPr bandRow="1" firstRow="1">
                <a:noFill/>
                <a:tableStyleId>{5E1C616B-FD78-497B-B7E2-B6FDDB62FE0C}</a:tableStyleId>
              </a:tblPr>
              <a:tblGrid>
                <a:gridCol w="1102775"/>
                <a:gridCol w="1023200"/>
              </a:tblGrid>
              <a:tr h="296000">
                <a:tc>
                  <a:txBody>
                    <a:bodyPr/>
                    <a:lstStyle/>
                    <a:p>
                      <a:pPr indent="0" lvl="0" marL="0" marR="0" rtl="0" algn="l">
                        <a:spcBef>
                          <a:spcPts val="0"/>
                        </a:spcBef>
                        <a:spcAft>
                          <a:spcPts val="0"/>
                        </a:spcAft>
                        <a:buNone/>
                      </a:pPr>
                      <a:r>
                        <a:rPr lang="en-NZ" sz="1600">
                          <a:solidFill>
                            <a:srgbClr val="CCFFCD"/>
                          </a:solidFill>
                          <a:latin typeface="Josefin Sans"/>
                          <a:ea typeface="Josefin Sans"/>
                          <a:cs typeface="Josefin Sans"/>
                          <a:sym typeface="Josefin Sans"/>
                        </a:rPr>
                        <a:t>Variable</a:t>
                      </a:r>
                      <a:endParaRPr/>
                    </a:p>
                  </a:txBody>
                  <a:tcPr marT="45725" marB="45725" marR="91450" marL="91450"/>
                </a:tc>
                <a:tc>
                  <a:txBody>
                    <a:bodyPr/>
                    <a:lstStyle/>
                    <a:p>
                      <a:pPr indent="0" lvl="0" marL="0" marR="0" rtl="0" algn="l">
                        <a:spcBef>
                          <a:spcPts val="0"/>
                        </a:spcBef>
                        <a:spcAft>
                          <a:spcPts val="0"/>
                        </a:spcAft>
                        <a:buNone/>
                      </a:pPr>
                      <a:r>
                        <a:rPr lang="en-NZ" sz="1600">
                          <a:solidFill>
                            <a:srgbClr val="CCFFCD"/>
                          </a:solidFill>
                          <a:latin typeface="Josefin Sans"/>
                          <a:ea typeface="Josefin Sans"/>
                          <a:cs typeface="Josefin Sans"/>
                          <a:sym typeface="Josefin Sans"/>
                        </a:rPr>
                        <a:t>Input</a:t>
                      </a:r>
                      <a:endParaRPr/>
                    </a:p>
                  </a:txBody>
                  <a:tcPr marT="45725" marB="45725" marR="91450" marL="91450"/>
                </a:tc>
              </a:tr>
              <a:tr h="203200">
                <a:tc>
                  <a:txBody>
                    <a:bodyPr/>
                    <a:lstStyle/>
                    <a:p>
                      <a:pPr indent="0" lvl="0" marL="0" marR="0" rtl="0" algn="l">
                        <a:spcBef>
                          <a:spcPts val="0"/>
                        </a:spcBef>
                        <a:spcAft>
                          <a:spcPts val="0"/>
                        </a:spcAft>
                        <a:buNone/>
                      </a:pPr>
                      <a:r>
                        <a:rPr lang="en-NZ" sz="1600">
                          <a:latin typeface="Josefin Sans"/>
                          <a:ea typeface="Josefin Sans"/>
                          <a:cs typeface="Josefin Sans"/>
                          <a:sym typeface="Josefin Sans"/>
                        </a:rPr>
                        <a:t>N</a:t>
                      </a:r>
                      <a:endParaRPr/>
                    </a:p>
                  </a:txBody>
                  <a:tcPr marT="45725" marB="45725" marR="91450" marL="91450"/>
                </a:tc>
                <a:tc>
                  <a:txBody>
                    <a:bodyPr/>
                    <a:lstStyle/>
                    <a:p>
                      <a:pPr indent="0" lvl="0" marL="0" marR="0" rtl="0" algn="l">
                        <a:spcBef>
                          <a:spcPts val="0"/>
                        </a:spcBef>
                        <a:spcAft>
                          <a:spcPts val="0"/>
                        </a:spcAft>
                        <a:buNone/>
                      </a:pPr>
                      <a:r>
                        <a:rPr lang="en-NZ" sz="1600">
                          <a:latin typeface="Josefin Sans"/>
                          <a:ea typeface="Josefin Sans"/>
                          <a:cs typeface="Josefin Sans"/>
                          <a:sym typeface="Josefin Sans"/>
                        </a:rPr>
                        <a:t>60</a:t>
                      </a:r>
                      <a:endParaRPr/>
                    </a:p>
                  </a:txBody>
                  <a:tcPr marT="45725" marB="45725" marR="91450" marL="91450"/>
                </a:tc>
              </a:tr>
              <a:tr h="185925">
                <a:tc>
                  <a:txBody>
                    <a:bodyPr/>
                    <a:lstStyle/>
                    <a:p>
                      <a:pPr indent="0" lvl="0" marL="0" marR="0" rtl="0" algn="l">
                        <a:spcBef>
                          <a:spcPts val="0"/>
                        </a:spcBef>
                        <a:spcAft>
                          <a:spcPts val="0"/>
                        </a:spcAft>
                        <a:buNone/>
                      </a:pPr>
                      <a:r>
                        <a:rPr lang="en-NZ" sz="1600">
                          <a:latin typeface="Josefin Sans"/>
                          <a:ea typeface="Josefin Sans"/>
                          <a:cs typeface="Josefin Sans"/>
                          <a:sym typeface="Josefin Sans"/>
                        </a:rPr>
                        <a:t>I/Y</a:t>
                      </a:r>
                      <a:endParaRPr/>
                    </a:p>
                  </a:txBody>
                  <a:tcPr marT="45725" marB="45725" marR="91450" marL="91450"/>
                </a:tc>
                <a:tc>
                  <a:txBody>
                    <a:bodyPr/>
                    <a:lstStyle/>
                    <a:p>
                      <a:pPr indent="0" lvl="0" marL="0" marR="0" rtl="0" algn="l">
                        <a:spcBef>
                          <a:spcPts val="0"/>
                        </a:spcBef>
                        <a:spcAft>
                          <a:spcPts val="0"/>
                        </a:spcAft>
                        <a:buNone/>
                      </a:pPr>
                      <a:r>
                        <a:rPr lang="en-NZ" sz="1600">
                          <a:latin typeface="Josefin Sans"/>
                          <a:ea typeface="Josefin Sans"/>
                          <a:cs typeface="Josefin Sans"/>
                          <a:sym typeface="Josefin Sans"/>
                        </a:rPr>
                        <a:t>0.5</a:t>
                      </a:r>
                      <a:endParaRPr/>
                    </a:p>
                  </a:txBody>
                  <a:tcPr marT="45725" marB="45725" marR="91450" marL="91450"/>
                </a:tc>
              </a:tr>
              <a:tr h="214875">
                <a:tc>
                  <a:txBody>
                    <a:bodyPr/>
                    <a:lstStyle/>
                    <a:p>
                      <a:pPr indent="0" lvl="0" marL="0" marR="0" rtl="0" algn="l">
                        <a:spcBef>
                          <a:spcPts val="0"/>
                        </a:spcBef>
                        <a:spcAft>
                          <a:spcPts val="0"/>
                        </a:spcAft>
                        <a:buNone/>
                      </a:pPr>
                      <a:r>
                        <a:rPr lang="en-NZ" sz="1600">
                          <a:latin typeface="Josefin Sans"/>
                          <a:ea typeface="Josefin Sans"/>
                          <a:cs typeface="Josefin Sans"/>
                          <a:sym typeface="Josefin Sans"/>
                        </a:rPr>
                        <a:t>FV</a:t>
                      </a:r>
                      <a:endParaRPr/>
                    </a:p>
                  </a:txBody>
                  <a:tcPr marT="45725" marB="45725" marR="91450" marL="91450"/>
                </a:tc>
                <a:tc>
                  <a:txBody>
                    <a:bodyPr/>
                    <a:lstStyle/>
                    <a:p>
                      <a:pPr indent="0" lvl="0" marL="0" marR="0" rtl="0" algn="l">
                        <a:spcBef>
                          <a:spcPts val="0"/>
                        </a:spcBef>
                        <a:spcAft>
                          <a:spcPts val="0"/>
                        </a:spcAft>
                        <a:buNone/>
                      </a:pPr>
                      <a:r>
                        <a:rPr lang="en-NZ" sz="1600">
                          <a:latin typeface="Josefin Sans"/>
                          <a:ea typeface="Josefin Sans"/>
                          <a:cs typeface="Josefin Sans"/>
                          <a:sym typeface="Josefin Sans"/>
                        </a:rPr>
                        <a:t>11,543.34</a:t>
                      </a:r>
                      <a:endParaRPr/>
                    </a:p>
                  </a:txBody>
                  <a:tcPr marT="45725" marB="45725" marR="91450" marL="91450"/>
                </a:tc>
              </a:tr>
              <a:tr h="260600">
                <a:tc>
                  <a:txBody>
                    <a:bodyPr/>
                    <a:lstStyle/>
                    <a:p>
                      <a:pPr indent="0" lvl="0" marL="0" marR="0" rtl="0" algn="l">
                        <a:spcBef>
                          <a:spcPts val="0"/>
                        </a:spcBef>
                        <a:spcAft>
                          <a:spcPts val="0"/>
                        </a:spcAft>
                        <a:buNone/>
                      </a:pPr>
                      <a:r>
                        <a:rPr lang="en-NZ" sz="1600">
                          <a:latin typeface="Josefin Sans"/>
                          <a:ea typeface="Josefin Sans"/>
                          <a:cs typeface="Josefin Sans"/>
                          <a:sym typeface="Josefin Sans"/>
                        </a:rPr>
                        <a:t>PV</a:t>
                      </a:r>
                      <a:endParaRPr/>
                    </a:p>
                  </a:txBody>
                  <a:tcPr marT="45725" marB="45725" marR="91450" marL="91450"/>
                </a:tc>
                <a:tc>
                  <a:txBody>
                    <a:bodyPr/>
                    <a:lstStyle/>
                    <a:p>
                      <a:pPr indent="0" lvl="0" marL="0" marR="0" rtl="0" algn="l">
                        <a:spcBef>
                          <a:spcPts val="0"/>
                        </a:spcBef>
                        <a:spcAft>
                          <a:spcPts val="0"/>
                        </a:spcAft>
                        <a:buNone/>
                      </a:pPr>
                      <a:r>
                        <a:rPr lang="en-NZ" sz="1600">
                          <a:latin typeface="Josefin Sans"/>
                          <a:ea typeface="Josefin Sans"/>
                          <a:cs typeface="Josefin Sans"/>
                          <a:sym typeface="Josefin Sans"/>
                        </a:rPr>
                        <a:t>0</a:t>
                      </a:r>
                      <a:endParaRPr/>
                    </a:p>
                  </a:txBody>
                  <a:tcPr marT="45725" marB="45725" marR="91450" marL="91450"/>
                </a:tc>
              </a:tr>
            </a:tbl>
          </a:graphicData>
        </a:graphic>
      </p:graphicFrame>
      <p:graphicFrame>
        <p:nvGraphicFramePr>
          <p:cNvPr id="241" name="Google Shape;241;p11"/>
          <p:cNvGraphicFramePr/>
          <p:nvPr/>
        </p:nvGraphicFramePr>
        <p:xfrm>
          <a:off x="3952670" y="2952822"/>
          <a:ext cx="3000000" cy="3000000"/>
        </p:xfrm>
        <a:graphic>
          <a:graphicData uri="http://schemas.openxmlformats.org/drawingml/2006/table">
            <a:tbl>
              <a:tblPr bandRow="1" firstRow="1">
                <a:noFill/>
                <a:tableStyleId>{5E1C616B-FD78-497B-B7E2-B6FDDB62FE0C}</a:tableStyleId>
              </a:tblPr>
              <a:tblGrid>
                <a:gridCol w="2125975"/>
              </a:tblGrid>
              <a:tr h="399975">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Calculator Key(s)</a:t>
                      </a:r>
                      <a:endParaRPr/>
                    </a:p>
                  </a:txBody>
                  <a:tcPr marT="45725" marB="45725" marR="91450" marL="91450"/>
                </a:tc>
              </a:tr>
            </a:tbl>
          </a:graphicData>
        </a:graphic>
      </p:graphicFrame>
      <p:graphicFrame>
        <p:nvGraphicFramePr>
          <p:cNvPr id="242" name="Google Shape;242;p11"/>
          <p:cNvGraphicFramePr/>
          <p:nvPr/>
        </p:nvGraphicFramePr>
        <p:xfrm>
          <a:off x="3952668" y="5063637"/>
          <a:ext cx="3000000" cy="3000000"/>
        </p:xfrm>
        <a:graphic>
          <a:graphicData uri="http://schemas.openxmlformats.org/drawingml/2006/table">
            <a:tbl>
              <a:tblPr bandRow="1" firstRow="1">
                <a:noFill/>
                <a:tableStyleId>{5E1C616B-FD78-497B-B7E2-B6FDDB62FE0C}</a:tableStyleId>
              </a:tblPr>
              <a:tblGrid>
                <a:gridCol w="1102775"/>
                <a:gridCol w="1023200"/>
              </a:tblGrid>
              <a:tr h="184400">
                <a:tc>
                  <a:txBody>
                    <a:bodyPr/>
                    <a:lstStyle/>
                    <a:p>
                      <a:pPr indent="0" lvl="0" marL="0" marR="0" rtl="0" algn="l">
                        <a:spcBef>
                          <a:spcPts val="0"/>
                        </a:spcBef>
                        <a:spcAft>
                          <a:spcPts val="0"/>
                        </a:spcAft>
                        <a:buNone/>
                      </a:pPr>
                      <a:r>
                        <a:rPr lang="en-NZ" sz="1600">
                          <a:solidFill>
                            <a:srgbClr val="CCFFCD"/>
                          </a:solidFill>
                          <a:latin typeface="Josefin Sans"/>
                          <a:ea typeface="Josefin Sans"/>
                          <a:cs typeface="Josefin Sans"/>
                          <a:sym typeface="Josefin Sans"/>
                        </a:rPr>
                        <a:t>CPT</a:t>
                      </a:r>
                      <a:endParaRPr/>
                    </a:p>
                  </a:txBody>
                  <a:tcPr marT="45725" marB="45725" marR="91450" marL="91450"/>
                </a:tc>
                <a:tc>
                  <a:txBody>
                    <a:bodyPr/>
                    <a:lstStyle/>
                    <a:p>
                      <a:pPr indent="0" lvl="0" marL="0" marR="0" rtl="0" algn="l">
                        <a:spcBef>
                          <a:spcPts val="0"/>
                        </a:spcBef>
                        <a:spcAft>
                          <a:spcPts val="0"/>
                        </a:spcAft>
                        <a:buNone/>
                      </a:pPr>
                      <a:r>
                        <a:rPr lang="en-NZ" sz="1600">
                          <a:solidFill>
                            <a:srgbClr val="CCFFCD"/>
                          </a:solidFill>
                          <a:latin typeface="Josefin Sans"/>
                          <a:ea typeface="Josefin Sans"/>
                          <a:cs typeface="Josefin Sans"/>
                          <a:sym typeface="Josefin Sans"/>
                        </a:rPr>
                        <a:t>PMT</a:t>
                      </a:r>
                      <a:endParaRPr/>
                    </a:p>
                  </a:txBody>
                  <a:tcPr marT="45725" marB="45725" marR="91450" marL="91450"/>
                </a:tc>
              </a:tr>
            </a:tbl>
          </a:graphicData>
        </a:graphic>
      </p:graphicFrame>
      <p:pic>
        <p:nvPicPr>
          <p:cNvPr descr="Text&#10;&#10;Description automatically generated" id="243" name="Google Shape;243;p11"/>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
        <p:nvSpPr>
          <p:cNvPr id="1188" name="Google Shape;1188;p1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3.3 (D)</a:t>
            </a:r>
            <a:endParaRPr b="1" sz="3600">
              <a:solidFill>
                <a:srgbClr val="FE0000"/>
              </a:solidFill>
              <a:highlight>
                <a:srgbClr val="FFFF00"/>
              </a:highlight>
              <a:latin typeface="Josefin Sans"/>
              <a:ea typeface="Josefin Sans"/>
              <a:cs typeface="Josefin Sans"/>
              <a:sym typeface="Josefin Sans"/>
            </a:endParaRPr>
          </a:p>
        </p:txBody>
      </p:sp>
      <p:sp>
        <p:nvSpPr>
          <p:cNvPr id="1189" name="Google Shape;1189;p110"/>
          <p:cNvSpPr txBox="1"/>
          <p:nvPr>
            <p:ph idx="1" type="body"/>
          </p:nvPr>
        </p:nvSpPr>
        <p:spPr>
          <a:xfrm>
            <a:off x="673100" y="1528987"/>
            <a:ext cx="11176000" cy="1671414"/>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lt1"/>
              </a:buClr>
              <a:buSzPts val="2800"/>
              <a:buAutoNum type="alphaLcParenR" startAt="4"/>
            </a:pPr>
            <a:r>
              <a:rPr lang="en-NZ">
                <a:latin typeface="Josefin Sans"/>
                <a:ea typeface="Josefin Sans"/>
                <a:cs typeface="Josefin Sans"/>
                <a:sym typeface="Josefin Sans"/>
              </a:rPr>
              <a:t>If the board of directors wanted to maintain their dividend, did not want to issue any more equity, and did not mind changing their capital structure, how much additional debt would they need to obtain to be able to sustain growth at 15%?</a:t>
            </a:r>
            <a:endParaRPr/>
          </a:p>
        </p:txBody>
      </p:sp>
      <p:sp>
        <p:nvSpPr>
          <p:cNvPr id="1190" name="Google Shape;1190;p110"/>
          <p:cNvSpPr txBox="1"/>
          <p:nvPr/>
        </p:nvSpPr>
        <p:spPr>
          <a:xfrm>
            <a:off x="673099" y="3556000"/>
            <a:ext cx="9185603" cy="2413000"/>
          </a:xfrm>
          <a:prstGeom prst="rect">
            <a:avLst/>
          </a:prstGeom>
          <a:blipFill rotWithShape="1">
            <a:blip r:embed="rId3">
              <a:alphaModFix/>
            </a:blip>
            <a:stretch>
              <a:fillRect b="0" l="-965" r="0" t="-314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1191" name="Google Shape;1191;p110"/>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6" name="Shape 1196"/>
        <p:cNvGrpSpPr/>
        <p:nvPr/>
      </p:nvGrpSpPr>
      <p:grpSpPr>
        <a:xfrm>
          <a:off x="0" y="0"/>
          <a:ext cx="0" cy="0"/>
          <a:chOff x="0" y="0"/>
          <a:chExt cx="0" cy="0"/>
        </a:xfrm>
      </p:grpSpPr>
      <p:sp>
        <p:nvSpPr>
          <p:cNvPr id="1197" name="Google Shape;1197;p1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3.3 (D) – ANSWERING THE QUESTION!</a:t>
            </a:r>
            <a:endParaRPr b="1" sz="3600">
              <a:solidFill>
                <a:srgbClr val="FE0000"/>
              </a:solidFill>
              <a:highlight>
                <a:srgbClr val="FFFF00"/>
              </a:highlight>
              <a:latin typeface="Josefin Sans"/>
              <a:ea typeface="Josefin Sans"/>
              <a:cs typeface="Josefin Sans"/>
              <a:sym typeface="Josefin Sans"/>
            </a:endParaRPr>
          </a:p>
        </p:txBody>
      </p:sp>
      <p:sp>
        <p:nvSpPr>
          <p:cNvPr id="1198" name="Google Shape;1198;p111"/>
          <p:cNvSpPr txBox="1"/>
          <p:nvPr>
            <p:ph idx="1" type="body"/>
          </p:nvPr>
        </p:nvSpPr>
        <p:spPr>
          <a:xfrm>
            <a:off x="673100" y="1528987"/>
            <a:ext cx="10096500" cy="496388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lt1"/>
              </a:buClr>
              <a:buSzPts val="2800"/>
              <a:buAutoNum type="alphaLcParenR" startAt="4"/>
            </a:pPr>
            <a:r>
              <a:rPr lang="en-NZ">
                <a:latin typeface="Josefin Sans"/>
                <a:ea typeface="Josefin Sans"/>
                <a:cs typeface="Josefin Sans"/>
                <a:sym typeface="Josefin Sans"/>
              </a:rPr>
              <a:t>If the board of directors wanted to maintain their dividend, did not want to issue any more equity, and did not mind changing their capital structure, how much additional debt would they need to obtain to be able to sustain growth at 15%?</a:t>
            </a:r>
            <a:endParaRPr/>
          </a:p>
          <a:p>
            <a:pPr indent="-336550" lvl="0" marL="514350" rtl="0" algn="l">
              <a:lnSpc>
                <a:spcPct val="90000"/>
              </a:lnSpc>
              <a:spcBef>
                <a:spcPts val="1000"/>
              </a:spcBef>
              <a:spcAft>
                <a:spcPts val="0"/>
              </a:spcAft>
              <a:buClr>
                <a:schemeClr val="lt1"/>
              </a:buClr>
              <a:buSzPts val="2800"/>
              <a:buNone/>
            </a:pPr>
            <a:r>
              <a:t/>
            </a:r>
            <a:endParaRPr>
              <a:latin typeface="Josefin Sans"/>
              <a:ea typeface="Josefin Sans"/>
              <a:cs typeface="Josefin Sans"/>
              <a:sym typeface="Josefin Sans"/>
            </a:endParaRPr>
          </a:p>
          <a:p>
            <a:pPr indent="0" lvl="0" marL="0" rtl="0" algn="l">
              <a:lnSpc>
                <a:spcPct val="90000"/>
              </a:lnSpc>
              <a:spcBef>
                <a:spcPts val="1000"/>
              </a:spcBef>
              <a:spcAft>
                <a:spcPts val="0"/>
              </a:spcAft>
              <a:buClr>
                <a:srgbClr val="CCFFCD"/>
              </a:buClr>
              <a:buSzPts val="2800"/>
              <a:buNone/>
            </a:pPr>
            <a:r>
              <a:rPr lang="en-NZ">
                <a:solidFill>
                  <a:srgbClr val="CCFFCD"/>
                </a:solidFill>
                <a:latin typeface="Josefin Sans"/>
                <a:ea typeface="Josefin Sans"/>
                <a:cs typeface="Josefin Sans"/>
                <a:sym typeface="Josefin Sans"/>
              </a:rPr>
              <a:t>So, based on the Board of Directors wanting to maintain their dividend ($4,529.20), not issue any more equity, keeping sustainable growth rate at 15%, and not minding if capital structure is changed, the firm will need to raise an additional $7,441.20 of debt!</a:t>
            </a:r>
            <a:endParaRPr/>
          </a:p>
        </p:txBody>
      </p:sp>
      <p:pic>
        <p:nvPicPr>
          <p:cNvPr descr="Text&#10;&#10;Description automatically generated" id="1199" name="Google Shape;1199;p111"/>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4" name="Shape 1204"/>
        <p:cNvGrpSpPr/>
        <p:nvPr/>
      </p:nvGrpSpPr>
      <p:grpSpPr>
        <a:xfrm>
          <a:off x="0" y="0"/>
          <a:ext cx="0" cy="0"/>
          <a:chOff x="0" y="0"/>
          <a:chExt cx="0" cy="0"/>
        </a:xfrm>
      </p:grpSpPr>
      <p:pic>
        <p:nvPicPr>
          <p:cNvPr descr="Text&#10;&#10;Description automatically generated" id="1205" name="Google Shape;1205;p112"/>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
        <p:nvSpPr>
          <p:cNvPr id="1206" name="Google Shape;1206;p112"/>
          <p:cNvSpPr txBox="1"/>
          <p:nvPr>
            <p:ph type="title"/>
          </p:nvPr>
        </p:nvSpPr>
        <p:spPr>
          <a:xfrm>
            <a:off x="779747" y="900780"/>
            <a:ext cx="10515600" cy="100535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Josefin Sans"/>
              <a:buNone/>
            </a:pPr>
            <a:r>
              <a:rPr b="1" lang="en-NZ" sz="4800">
                <a:latin typeface="Josefin Sans"/>
                <a:ea typeface="Josefin Sans"/>
                <a:cs typeface="Josefin Sans"/>
                <a:sym typeface="Josefin Sans"/>
              </a:rPr>
              <a:t>STAY UPDATED FOR EVENTS &amp; SIGN UP FOR FREE</a:t>
            </a:r>
            <a:endParaRPr b="1" sz="4800">
              <a:latin typeface="Josefin Sans"/>
              <a:ea typeface="Josefin Sans"/>
              <a:cs typeface="Josefin Sans"/>
              <a:sym typeface="Josefin Sans"/>
            </a:endParaRPr>
          </a:p>
        </p:txBody>
      </p:sp>
      <p:sp>
        <p:nvSpPr>
          <p:cNvPr id="1207" name="Google Shape;1207;p112"/>
          <p:cNvSpPr txBox="1"/>
          <p:nvPr/>
        </p:nvSpPr>
        <p:spPr>
          <a:xfrm>
            <a:off x="740671" y="2412436"/>
            <a:ext cx="10515600" cy="868492"/>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marR="0" rtl="0" algn="l">
              <a:lnSpc>
                <a:spcPct val="90000"/>
              </a:lnSpc>
              <a:spcBef>
                <a:spcPts val="0"/>
              </a:spcBef>
              <a:spcAft>
                <a:spcPts val="0"/>
              </a:spcAft>
              <a:buClr>
                <a:srgbClr val="CCFFCD"/>
              </a:buClr>
              <a:buSzPct val="100000"/>
              <a:buFont typeface="Arial"/>
              <a:buChar char="•"/>
            </a:pPr>
            <a:r>
              <a:rPr b="1" lang="en-NZ" sz="2800">
                <a:solidFill>
                  <a:srgbClr val="CCFFCD"/>
                </a:solidFill>
                <a:latin typeface="Josefin Sans"/>
                <a:ea typeface="Josefin Sans"/>
                <a:cs typeface="Josefin Sans"/>
                <a:sym typeface="Josefin Sans"/>
              </a:rPr>
              <a:t>Facebook Page: The Investment Society</a:t>
            </a:r>
            <a:endParaRPr/>
          </a:p>
          <a:p>
            <a:pPr indent="-228600" lvl="0" marL="228600" marR="0" rtl="0" algn="l">
              <a:lnSpc>
                <a:spcPct val="90000"/>
              </a:lnSpc>
              <a:spcBef>
                <a:spcPts val="1000"/>
              </a:spcBef>
              <a:spcAft>
                <a:spcPts val="0"/>
              </a:spcAft>
              <a:buClr>
                <a:srgbClr val="CCFFCD"/>
              </a:buClr>
              <a:buSzPct val="100000"/>
              <a:buFont typeface="Arial"/>
              <a:buChar char="•"/>
            </a:pPr>
            <a:r>
              <a:rPr b="1" lang="en-NZ" sz="2800">
                <a:solidFill>
                  <a:srgbClr val="CCFFCD"/>
                </a:solidFill>
                <a:latin typeface="Josefin Sans"/>
                <a:ea typeface="Josefin Sans"/>
                <a:cs typeface="Josefin Sans"/>
                <a:sym typeface="Josefin Sans"/>
              </a:rPr>
              <a:t>Instagram: the_investmentsociety</a:t>
            </a:r>
            <a:endParaRPr sz="2800">
              <a:solidFill>
                <a:srgbClr val="CCFFCD"/>
              </a:solidFill>
              <a:latin typeface="Josefin Sans"/>
              <a:ea typeface="Josefin Sans"/>
              <a:cs typeface="Josefin Sans"/>
              <a:sym typeface="Josefin Sans"/>
            </a:endParaRPr>
          </a:p>
        </p:txBody>
      </p:sp>
      <p:sp>
        <p:nvSpPr>
          <p:cNvPr id="1208" name="Google Shape;1208;p112"/>
          <p:cNvSpPr txBox="1"/>
          <p:nvPr/>
        </p:nvSpPr>
        <p:spPr>
          <a:xfrm>
            <a:off x="831850" y="4678204"/>
            <a:ext cx="10515600" cy="100535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4800"/>
              <a:buFont typeface="Calibri"/>
              <a:buNone/>
            </a:pPr>
            <a:r>
              <a:t/>
            </a:r>
            <a:endParaRPr b="1" sz="4800">
              <a:solidFill>
                <a:schemeClr val="lt1"/>
              </a:solidFill>
              <a:latin typeface="Josefin Sans"/>
              <a:ea typeface="Josefin Sans"/>
              <a:cs typeface="Josefin Sans"/>
              <a:sym typeface="Josefin Sans"/>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3" name="Shape 1213"/>
        <p:cNvGrpSpPr/>
        <p:nvPr/>
      </p:nvGrpSpPr>
      <p:grpSpPr>
        <a:xfrm>
          <a:off x="0" y="0"/>
          <a:ext cx="0" cy="0"/>
          <a:chOff x="0" y="0"/>
          <a:chExt cx="0" cy="0"/>
        </a:xfrm>
      </p:grpSpPr>
      <p:sp>
        <p:nvSpPr>
          <p:cNvPr id="1214" name="Google Shape;1214;p113"/>
          <p:cNvSpPr txBox="1"/>
          <p:nvPr>
            <p:ph type="ctrTitle"/>
          </p:nvPr>
        </p:nvSpPr>
        <p:spPr>
          <a:xfrm>
            <a:off x="1523999" y="3428596"/>
            <a:ext cx="9144000" cy="165576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Arial"/>
              <a:buNone/>
            </a:pPr>
            <a:r>
              <a:rPr b="1" lang="en-NZ">
                <a:latin typeface="Arial"/>
                <a:ea typeface="Arial"/>
                <a:cs typeface="Arial"/>
                <a:sym typeface="Arial"/>
              </a:rPr>
              <a:t>THANK YOU AND GOOD LUCK!</a:t>
            </a:r>
            <a:endParaRPr/>
          </a:p>
        </p:txBody>
      </p:sp>
      <p:pic>
        <p:nvPicPr>
          <p:cNvPr descr="Text&#10;&#10;Description automatically generated" id="1215" name="Google Shape;1215;p113"/>
          <p:cNvPicPr preferRelativeResize="0"/>
          <p:nvPr/>
        </p:nvPicPr>
        <p:blipFill rotWithShape="1">
          <a:blip r:embed="rId3">
            <a:alphaModFix/>
          </a:blip>
          <a:srcRect b="0" l="0" r="0" t="0"/>
          <a:stretch/>
        </p:blipFill>
        <p:spPr>
          <a:xfrm>
            <a:off x="3619464" y="687784"/>
            <a:ext cx="4952230" cy="22920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descr="Text&#10;&#10;Description automatically generated" id="249" name="Google Shape;249;p12"/>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
        <p:nvSpPr>
          <p:cNvPr id="250" name="Google Shape;25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RECAP OF QUESTION 1.1</a:t>
            </a:r>
            <a:endParaRPr/>
          </a:p>
        </p:txBody>
      </p:sp>
      <p:sp>
        <p:nvSpPr>
          <p:cNvPr id="251" name="Google Shape;251;p12"/>
          <p:cNvSpPr txBox="1"/>
          <p:nvPr>
            <p:ph idx="1" type="body"/>
          </p:nvPr>
        </p:nvSpPr>
        <p:spPr>
          <a:xfrm>
            <a:off x="838200" y="1537787"/>
            <a:ext cx="10428514" cy="46672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Char char="•"/>
            </a:pPr>
            <a:r>
              <a:rPr lang="en-NZ" sz="2400">
                <a:latin typeface="Josefin Sans"/>
                <a:ea typeface="Josefin Sans"/>
                <a:cs typeface="Josefin Sans"/>
                <a:sym typeface="Josefin Sans"/>
              </a:rPr>
              <a:t>So we had a future set of cash outflows for university fees</a:t>
            </a:r>
            <a:endParaRPr/>
          </a:p>
          <a:p>
            <a:pPr indent="-228600" lvl="1" marL="685800" rtl="0" algn="l">
              <a:lnSpc>
                <a:spcPct val="90000"/>
              </a:lnSpc>
              <a:spcBef>
                <a:spcPts val="500"/>
              </a:spcBef>
              <a:spcAft>
                <a:spcPts val="0"/>
              </a:spcAft>
              <a:buClr>
                <a:schemeClr val="lt1"/>
              </a:buClr>
              <a:buSzPts val="2000"/>
              <a:buChar char="•"/>
            </a:pPr>
            <a:r>
              <a:rPr lang="en-NZ" sz="2000">
                <a:latin typeface="Josefin Sans"/>
                <a:ea typeface="Josefin Sans"/>
                <a:cs typeface="Josefin Sans"/>
                <a:sym typeface="Josefin Sans"/>
              </a:rPr>
              <a:t>Found the PV required (at 18</a:t>
            </a:r>
            <a:r>
              <a:rPr baseline="30000" lang="en-NZ" sz="2000">
                <a:latin typeface="Josefin Sans"/>
                <a:ea typeface="Josefin Sans"/>
                <a:cs typeface="Josefin Sans"/>
                <a:sym typeface="Josefin Sans"/>
              </a:rPr>
              <a:t>th</a:t>
            </a:r>
            <a:r>
              <a:rPr lang="en-NZ" sz="2000">
                <a:latin typeface="Josefin Sans"/>
                <a:ea typeface="Josefin Sans"/>
                <a:cs typeface="Josefin Sans"/>
                <a:sym typeface="Josefin Sans"/>
              </a:rPr>
              <a:t> birthday)</a:t>
            </a:r>
            <a:endParaRPr/>
          </a:p>
          <a:p>
            <a:pPr indent="-228600" lvl="0" marL="228600" rtl="0" algn="l">
              <a:lnSpc>
                <a:spcPct val="90000"/>
              </a:lnSpc>
              <a:spcBef>
                <a:spcPts val="1000"/>
              </a:spcBef>
              <a:spcAft>
                <a:spcPts val="0"/>
              </a:spcAft>
              <a:buClr>
                <a:schemeClr val="lt1"/>
              </a:buClr>
              <a:buSzPts val="2400"/>
              <a:buChar char="•"/>
            </a:pPr>
            <a:r>
              <a:rPr lang="en-NZ" sz="2400">
                <a:latin typeface="Josefin Sans"/>
                <a:ea typeface="Josefin Sans"/>
                <a:cs typeface="Josefin Sans"/>
                <a:sym typeface="Josefin Sans"/>
              </a:rPr>
              <a:t>We had a monthly contribution from Uncle</a:t>
            </a:r>
            <a:endParaRPr/>
          </a:p>
          <a:p>
            <a:pPr indent="-228600" lvl="1" marL="685800" rtl="0" algn="l">
              <a:lnSpc>
                <a:spcPct val="90000"/>
              </a:lnSpc>
              <a:spcBef>
                <a:spcPts val="500"/>
              </a:spcBef>
              <a:spcAft>
                <a:spcPts val="0"/>
              </a:spcAft>
              <a:buClr>
                <a:schemeClr val="lt1"/>
              </a:buClr>
              <a:buSzPts val="2000"/>
              <a:buChar char="•"/>
            </a:pPr>
            <a:r>
              <a:rPr lang="en-NZ" sz="2000">
                <a:latin typeface="Josefin Sans"/>
                <a:ea typeface="Josefin Sans"/>
                <a:cs typeface="Josefin Sans"/>
                <a:sym typeface="Josefin Sans"/>
              </a:rPr>
              <a:t>Found FV of this at 18</a:t>
            </a:r>
            <a:r>
              <a:rPr baseline="30000" lang="en-NZ" sz="2000">
                <a:latin typeface="Josefin Sans"/>
                <a:ea typeface="Josefin Sans"/>
                <a:cs typeface="Josefin Sans"/>
                <a:sym typeface="Josefin Sans"/>
              </a:rPr>
              <a:t>th</a:t>
            </a:r>
            <a:r>
              <a:rPr lang="en-NZ" sz="2000">
                <a:latin typeface="Josefin Sans"/>
                <a:ea typeface="Josefin Sans"/>
                <a:cs typeface="Josefin Sans"/>
                <a:sym typeface="Josefin Sans"/>
              </a:rPr>
              <a:t> birthday</a:t>
            </a:r>
            <a:endParaRPr/>
          </a:p>
          <a:p>
            <a:pPr indent="-228600" lvl="0" marL="228600" rtl="0" algn="l">
              <a:lnSpc>
                <a:spcPct val="90000"/>
              </a:lnSpc>
              <a:spcBef>
                <a:spcPts val="1000"/>
              </a:spcBef>
              <a:spcAft>
                <a:spcPts val="0"/>
              </a:spcAft>
              <a:buClr>
                <a:schemeClr val="lt1"/>
              </a:buClr>
              <a:buSzPts val="2400"/>
              <a:buChar char="•"/>
            </a:pPr>
            <a:r>
              <a:rPr lang="en-NZ" sz="2400">
                <a:latin typeface="Josefin Sans"/>
                <a:ea typeface="Josefin Sans"/>
                <a:cs typeface="Josefin Sans"/>
                <a:sym typeface="Josefin Sans"/>
              </a:rPr>
              <a:t>Found the difference between these two, which was the FV at 18</a:t>
            </a:r>
            <a:r>
              <a:rPr baseline="30000" lang="en-NZ" sz="2400">
                <a:latin typeface="Josefin Sans"/>
                <a:ea typeface="Josefin Sans"/>
                <a:cs typeface="Josefin Sans"/>
                <a:sym typeface="Josefin Sans"/>
              </a:rPr>
              <a:t>th</a:t>
            </a:r>
            <a:r>
              <a:rPr lang="en-NZ" sz="2400">
                <a:latin typeface="Josefin Sans"/>
                <a:ea typeface="Josefin Sans"/>
                <a:cs typeface="Josefin Sans"/>
                <a:sym typeface="Josefin Sans"/>
              </a:rPr>
              <a:t> birthday required by parents</a:t>
            </a:r>
            <a:endParaRPr/>
          </a:p>
          <a:p>
            <a:pPr indent="-228600" lvl="1" marL="685800" rtl="0" algn="l">
              <a:lnSpc>
                <a:spcPct val="90000"/>
              </a:lnSpc>
              <a:spcBef>
                <a:spcPts val="500"/>
              </a:spcBef>
              <a:spcAft>
                <a:spcPts val="0"/>
              </a:spcAft>
              <a:buClr>
                <a:schemeClr val="lt1"/>
              </a:buClr>
              <a:buSzPts val="2000"/>
              <a:buChar char="•"/>
            </a:pPr>
            <a:r>
              <a:rPr lang="en-NZ" sz="2000">
                <a:latin typeface="Josefin Sans"/>
                <a:ea typeface="Josefin Sans"/>
                <a:cs typeface="Josefin Sans"/>
                <a:sym typeface="Josefin Sans"/>
              </a:rPr>
              <a:t>Used this to solve for PMT</a:t>
            </a:r>
            <a:endParaRPr/>
          </a:p>
          <a:p>
            <a:pPr indent="-76200" lvl="0" marL="228600" rtl="0" algn="l">
              <a:lnSpc>
                <a:spcPct val="90000"/>
              </a:lnSpc>
              <a:spcBef>
                <a:spcPts val="1000"/>
              </a:spcBef>
              <a:spcAft>
                <a:spcPts val="0"/>
              </a:spcAft>
              <a:buClr>
                <a:schemeClr val="lt1"/>
              </a:buClr>
              <a:buSzPts val="2400"/>
              <a:buNone/>
            </a:pPr>
            <a:r>
              <a:t/>
            </a:r>
            <a:endParaRPr sz="2400">
              <a:latin typeface="Josefin Sans"/>
              <a:ea typeface="Josefin Sans"/>
              <a:cs typeface="Josefin Sans"/>
              <a:sym typeface="Josefin Sans"/>
            </a:endParaRPr>
          </a:p>
          <a:p>
            <a:pPr indent="-228600" lvl="0" marL="228600" rtl="0" algn="l">
              <a:lnSpc>
                <a:spcPct val="90000"/>
              </a:lnSpc>
              <a:spcBef>
                <a:spcPts val="1000"/>
              </a:spcBef>
              <a:spcAft>
                <a:spcPts val="0"/>
              </a:spcAft>
              <a:buClr>
                <a:schemeClr val="lt1"/>
              </a:buClr>
              <a:buSzPts val="2400"/>
              <a:buChar char="•"/>
            </a:pPr>
            <a:r>
              <a:rPr lang="en-NZ" sz="2400">
                <a:latin typeface="Josefin Sans"/>
                <a:ea typeface="Josefin Sans"/>
                <a:cs typeface="Josefin Sans"/>
                <a:sym typeface="Josefin Sans"/>
              </a:rPr>
              <a:t>Therefore, parents must contribute $165.45 per month in order for Carol to be able to pay for University!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4E0B2"/>
              </a:buClr>
              <a:buSzPts val="6000"/>
              <a:buFont typeface="Josefin Sans"/>
              <a:buNone/>
            </a:pPr>
            <a:r>
              <a:rPr b="1" lang="en-NZ">
                <a:solidFill>
                  <a:srgbClr val="C4E0B2"/>
                </a:solidFill>
                <a:latin typeface="Josefin Sans"/>
                <a:ea typeface="Josefin Sans"/>
                <a:cs typeface="Josefin Sans"/>
                <a:sym typeface="Josefin Sans"/>
              </a:rPr>
              <a:t>ANNUITY DUE</a:t>
            </a:r>
            <a:endParaRPr b="1" sz="3600">
              <a:solidFill>
                <a:srgbClr val="C4E0B2"/>
              </a:solidFill>
              <a:latin typeface="Josefin Sans"/>
              <a:ea typeface="Josefin Sans"/>
              <a:cs typeface="Josefin Sans"/>
              <a:sym typeface="Josefin Sans"/>
            </a:endParaRPr>
          </a:p>
        </p:txBody>
      </p:sp>
      <p:sp>
        <p:nvSpPr>
          <p:cNvPr id="257" name="Google Shape;257;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pic>
        <p:nvPicPr>
          <p:cNvPr descr="Text&#10;&#10;Description automatically generated" id="258" name="Google Shape;258;p13"/>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descr="Text&#10;&#10;Description automatically generated" id="264" name="Google Shape;264;p14"/>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
        <p:nvSpPr>
          <p:cNvPr id="265" name="Google Shape;265;p14"/>
          <p:cNvSpPr txBox="1"/>
          <p:nvPr>
            <p:ph type="title"/>
          </p:nvPr>
        </p:nvSpPr>
        <p:spPr>
          <a:xfrm>
            <a:off x="683868" y="15572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ANNUITY DUE V ORDINARY ANNUITY</a:t>
            </a:r>
            <a:endParaRPr/>
          </a:p>
        </p:txBody>
      </p:sp>
      <p:sp>
        <p:nvSpPr>
          <p:cNvPr id="266" name="Google Shape;266;p14"/>
          <p:cNvSpPr txBox="1"/>
          <p:nvPr/>
        </p:nvSpPr>
        <p:spPr>
          <a:xfrm>
            <a:off x="683868" y="1206194"/>
            <a:ext cx="10515600" cy="538706"/>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l">
              <a:lnSpc>
                <a:spcPct val="90000"/>
              </a:lnSpc>
              <a:spcBef>
                <a:spcPts val="0"/>
              </a:spcBef>
              <a:spcAft>
                <a:spcPts val="0"/>
              </a:spcAft>
              <a:buClr>
                <a:srgbClr val="CCFFCD"/>
              </a:buClr>
              <a:buSzPct val="100000"/>
              <a:buFont typeface="Arial"/>
              <a:buNone/>
            </a:pPr>
            <a:r>
              <a:rPr lang="en-NZ" sz="2800">
                <a:solidFill>
                  <a:srgbClr val="CCFFCD"/>
                </a:solidFill>
                <a:latin typeface="Josefin Sans"/>
                <a:ea typeface="Josefin Sans"/>
                <a:cs typeface="Josefin Sans"/>
                <a:sym typeface="Josefin Sans"/>
              </a:rPr>
              <a:t>Difference between Ordinary Annuity and Annuity Due is that the payment of an annuity due is made at the beginning of the period, as opposed to the end of the period.</a:t>
            </a:r>
            <a:endParaRPr sz="2800">
              <a:solidFill>
                <a:srgbClr val="CCFFCD"/>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lt1"/>
              </a:buClr>
              <a:buSzPct val="100000"/>
              <a:buFont typeface="Arial"/>
              <a:buNone/>
            </a:pPr>
            <a:r>
              <a:t/>
            </a:r>
            <a:endParaRPr sz="2800">
              <a:solidFill>
                <a:srgbClr val="CCFFCD"/>
              </a:solidFill>
              <a:latin typeface="Josefin Sans"/>
              <a:ea typeface="Josefin Sans"/>
              <a:cs typeface="Josefin Sans"/>
              <a:sym typeface="Josefin Sans"/>
            </a:endParaRPr>
          </a:p>
          <a:p>
            <a:pPr indent="-104140" lvl="0" marL="228600" marR="0" rtl="0" algn="l">
              <a:lnSpc>
                <a:spcPct val="90000"/>
              </a:lnSpc>
              <a:spcBef>
                <a:spcPts val="1000"/>
              </a:spcBef>
              <a:spcAft>
                <a:spcPts val="0"/>
              </a:spcAft>
              <a:buClr>
                <a:schemeClr val="lt1"/>
              </a:buClr>
              <a:buSzPct val="100000"/>
              <a:buFont typeface="Arial"/>
              <a:buNone/>
            </a:pPr>
            <a:r>
              <a:t/>
            </a:r>
            <a:endParaRPr sz="2800">
              <a:solidFill>
                <a:srgbClr val="FFFFFF"/>
              </a:solidFill>
              <a:latin typeface="Calibri"/>
              <a:ea typeface="Calibri"/>
              <a:cs typeface="Calibri"/>
              <a:sym typeface="Calibri"/>
            </a:endParaRPr>
          </a:p>
        </p:txBody>
      </p:sp>
      <p:sp>
        <p:nvSpPr>
          <p:cNvPr id="267" name="Google Shape;267;p14"/>
          <p:cNvSpPr txBox="1"/>
          <p:nvPr/>
        </p:nvSpPr>
        <p:spPr>
          <a:xfrm>
            <a:off x="5543107" y="3940462"/>
            <a:ext cx="3877766" cy="1246443"/>
          </a:xfrm>
          <a:prstGeom prst="rect">
            <a:avLst/>
          </a:prstGeom>
          <a:blipFill rotWithShape="1">
            <a:blip r:embed="rId4">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id="268" name="Google Shape;268;p14"/>
          <p:cNvPicPr preferRelativeResize="0"/>
          <p:nvPr/>
        </p:nvPicPr>
        <p:blipFill rotWithShape="1">
          <a:blip r:embed="rId5">
            <a:alphaModFix/>
          </a:blip>
          <a:srcRect b="0" l="0" r="0" t="0"/>
          <a:stretch/>
        </p:blipFill>
        <p:spPr>
          <a:xfrm>
            <a:off x="838200" y="2018438"/>
            <a:ext cx="9093200" cy="1816100"/>
          </a:xfrm>
          <a:prstGeom prst="rect">
            <a:avLst/>
          </a:prstGeom>
          <a:noFill/>
          <a:ln>
            <a:noFill/>
          </a:ln>
        </p:spPr>
      </p:pic>
      <p:sp>
        <p:nvSpPr>
          <p:cNvPr id="269" name="Google Shape;269;p14"/>
          <p:cNvSpPr txBox="1"/>
          <p:nvPr/>
        </p:nvSpPr>
        <p:spPr>
          <a:xfrm>
            <a:off x="795833" y="4125752"/>
            <a:ext cx="530016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2800">
                <a:solidFill>
                  <a:schemeClr val="lt1"/>
                </a:solidFill>
                <a:latin typeface="Josefin Sans"/>
                <a:ea typeface="Josefin Sans"/>
                <a:cs typeface="Josefin Sans"/>
                <a:sym typeface="Josefin Sans"/>
              </a:rPr>
              <a:t>Converting one to the other</a:t>
            </a:r>
            <a:endParaRPr/>
          </a:p>
        </p:txBody>
      </p:sp>
      <p:sp>
        <p:nvSpPr>
          <p:cNvPr id="270" name="Google Shape;270;p14"/>
          <p:cNvSpPr txBox="1"/>
          <p:nvPr/>
        </p:nvSpPr>
        <p:spPr>
          <a:xfrm>
            <a:off x="795832" y="5451048"/>
            <a:ext cx="8369433"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2800">
                <a:solidFill>
                  <a:schemeClr val="lt1"/>
                </a:solidFill>
                <a:latin typeface="Josefin Sans"/>
                <a:ea typeface="Josefin Sans"/>
                <a:cs typeface="Josefin Sans"/>
                <a:sym typeface="Josefin Sans"/>
              </a:rPr>
              <a:t>So we can solve like an ordinary annuity, then at the end we just adjust by 1 period using the required rate</a:t>
            </a:r>
            <a:endParaRPr/>
          </a:p>
        </p:txBody>
      </p:sp>
      <p:sp>
        <p:nvSpPr>
          <p:cNvPr id="271" name="Google Shape;271;p14"/>
          <p:cNvSpPr txBox="1"/>
          <p:nvPr/>
        </p:nvSpPr>
        <p:spPr>
          <a:xfrm>
            <a:off x="4724400" y="3200400"/>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1800">
                <a:solidFill>
                  <a:schemeClr val="lt1"/>
                </a:solidFill>
                <a:latin typeface="Calibri"/>
                <a:ea typeface="Calibri"/>
                <a:cs typeface="Calibri"/>
                <a:sym typeface="Calibri"/>
              </a:rPr>
              <a:t>Click to add text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descr="Text&#10;&#10;Description automatically generated" id="277" name="Google Shape;277;p15"/>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
        <p:nvSpPr>
          <p:cNvPr id="278" name="Google Shape;278;p15"/>
          <p:cNvSpPr txBox="1"/>
          <p:nvPr/>
        </p:nvSpPr>
        <p:spPr>
          <a:xfrm>
            <a:off x="838200" y="1489324"/>
            <a:ext cx="9836888" cy="4613764"/>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l">
              <a:lnSpc>
                <a:spcPct val="90000"/>
              </a:lnSpc>
              <a:spcBef>
                <a:spcPts val="0"/>
              </a:spcBef>
              <a:spcAft>
                <a:spcPts val="0"/>
              </a:spcAft>
              <a:buClr>
                <a:schemeClr val="lt1"/>
              </a:buClr>
              <a:buSzPct val="100000"/>
              <a:buFont typeface="Arial"/>
              <a:buNone/>
            </a:pPr>
            <a:r>
              <a:rPr lang="en-NZ" sz="3400">
                <a:solidFill>
                  <a:schemeClr val="lt1"/>
                </a:solidFill>
                <a:latin typeface="Josefin Sans"/>
                <a:ea typeface="Josefin Sans"/>
                <a:cs typeface="Josefin Sans"/>
                <a:sym typeface="Josefin Sans"/>
              </a:rPr>
              <a:t>• Remember that if a bond is issued at PAR, then</a:t>
            </a:r>
            <a:endParaRPr/>
          </a:p>
          <a:p>
            <a:pPr indent="0" lvl="0" marL="0" marR="0" rtl="0" algn="l">
              <a:lnSpc>
                <a:spcPct val="90000"/>
              </a:lnSpc>
              <a:spcBef>
                <a:spcPts val="1000"/>
              </a:spcBef>
              <a:spcAft>
                <a:spcPts val="0"/>
              </a:spcAft>
              <a:buClr>
                <a:srgbClr val="CCFFCD"/>
              </a:buClr>
              <a:buSzPct val="100000"/>
              <a:buFont typeface="Arial"/>
              <a:buNone/>
            </a:pPr>
            <a:r>
              <a:rPr lang="en-NZ" sz="3400">
                <a:solidFill>
                  <a:srgbClr val="CCFFCD"/>
                </a:solidFill>
                <a:latin typeface="Josefin Sans"/>
                <a:ea typeface="Josefin Sans"/>
                <a:cs typeface="Josefin Sans"/>
                <a:sym typeface="Josefin Sans"/>
              </a:rPr>
              <a:t>- Coupon Rate = Yield to Maturity &amp; </a:t>
            </a:r>
            <a:endParaRPr/>
          </a:p>
          <a:p>
            <a:pPr indent="0" lvl="0" marL="0" marR="0" rtl="0" algn="l">
              <a:lnSpc>
                <a:spcPct val="90000"/>
              </a:lnSpc>
              <a:spcBef>
                <a:spcPts val="1000"/>
              </a:spcBef>
              <a:spcAft>
                <a:spcPts val="0"/>
              </a:spcAft>
              <a:buClr>
                <a:srgbClr val="CCFFCD"/>
              </a:buClr>
              <a:buSzPct val="100000"/>
              <a:buFont typeface="Arial"/>
              <a:buNone/>
            </a:pPr>
            <a:r>
              <a:rPr lang="en-NZ" sz="3400">
                <a:solidFill>
                  <a:srgbClr val="CCFFCD"/>
                </a:solidFill>
                <a:latin typeface="Josefin Sans"/>
                <a:ea typeface="Josefin Sans"/>
                <a:cs typeface="Josefin Sans"/>
                <a:sym typeface="Josefin Sans"/>
              </a:rPr>
              <a:t>- Price = Face Value (FV)</a:t>
            </a:r>
            <a:endParaRPr/>
          </a:p>
          <a:p>
            <a:pPr indent="0" lvl="0" marL="0" marR="0" rtl="0" algn="l">
              <a:lnSpc>
                <a:spcPct val="90000"/>
              </a:lnSpc>
              <a:spcBef>
                <a:spcPts val="1000"/>
              </a:spcBef>
              <a:spcAft>
                <a:spcPts val="0"/>
              </a:spcAft>
              <a:buClr>
                <a:schemeClr val="lt1"/>
              </a:buClr>
              <a:buSzPct val="100000"/>
              <a:buFont typeface="Arial"/>
              <a:buNone/>
            </a:pPr>
            <a:r>
              <a:rPr lang="en-NZ" sz="3400">
                <a:solidFill>
                  <a:schemeClr val="lt1"/>
                </a:solidFill>
                <a:latin typeface="Josefin Sans"/>
                <a:ea typeface="Josefin Sans"/>
                <a:cs typeface="Josefin Sans"/>
                <a:sym typeface="Josefin Sans"/>
              </a:rPr>
              <a:t>• Remember the 5 key variables (N, FV, PMY, I/Y and FV)</a:t>
            </a:r>
            <a:endParaRPr/>
          </a:p>
          <a:p>
            <a:pPr indent="0" lvl="0" marL="0" marR="0" rtl="0" algn="l">
              <a:lnSpc>
                <a:spcPct val="90000"/>
              </a:lnSpc>
              <a:spcBef>
                <a:spcPts val="1000"/>
              </a:spcBef>
              <a:spcAft>
                <a:spcPts val="0"/>
              </a:spcAft>
              <a:buClr>
                <a:schemeClr val="lt1"/>
              </a:buClr>
              <a:buSzPct val="100000"/>
              <a:buFont typeface="Arial"/>
              <a:buNone/>
            </a:pPr>
            <a:r>
              <a:rPr lang="en-NZ" sz="3400">
                <a:solidFill>
                  <a:schemeClr val="lt1"/>
                </a:solidFill>
                <a:latin typeface="Josefin Sans"/>
                <a:ea typeface="Josefin Sans"/>
                <a:cs typeface="Josefin Sans"/>
                <a:sym typeface="Josefin Sans"/>
              </a:rPr>
              <a:t>- FV = $1000 (unless stated otherwise)</a:t>
            </a:r>
            <a:endParaRPr/>
          </a:p>
          <a:p>
            <a:pPr indent="0" lvl="0" marL="0" marR="0" rtl="0" algn="l">
              <a:lnSpc>
                <a:spcPct val="90000"/>
              </a:lnSpc>
              <a:spcBef>
                <a:spcPts val="1000"/>
              </a:spcBef>
              <a:spcAft>
                <a:spcPts val="0"/>
              </a:spcAft>
              <a:buClr>
                <a:schemeClr val="lt1"/>
              </a:buClr>
              <a:buSzPct val="100000"/>
              <a:buFont typeface="Arial"/>
              <a:buNone/>
            </a:pPr>
            <a:r>
              <a:rPr lang="en-NZ" sz="3400">
                <a:solidFill>
                  <a:schemeClr val="lt1"/>
                </a:solidFill>
                <a:latin typeface="Josefin Sans"/>
                <a:ea typeface="Josefin Sans"/>
                <a:cs typeface="Josefin Sans"/>
                <a:sym typeface="Josefin Sans"/>
              </a:rPr>
              <a:t>- PMT = coupon rate x face value</a:t>
            </a:r>
            <a:endParaRPr/>
          </a:p>
          <a:p>
            <a:pPr indent="-212407" lvl="0" marL="228600" marR="0" rtl="0" algn="l">
              <a:lnSpc>
                <a:spcPct val="90000"/>
              </a:lnSpc>
              <a:spcBef>
                <a:spcPts val="1000"/>
              </a:spcBef>
              <a:spcAft>
                <a:spcPts val="0"/>
              </a:spcAft>
              <a:buClr>
                <a:schemeClr val="lt1"/>
              </a:buClr>
              <a:buSzPct val="100000"/>
              <a:buFont typeface="Arial"/>
              <a:buChar char="-"/>
            </a:pPr>
            <a:r>
              <a:rPr lang="en-NZ" sz="3400">
                <a:solidFill>
                  <a:schemeClr val="lt1"/>
                </a:solidFill>
                <a:latin typeface="Josefin Sans"/>
                <a:ea typeface="Josefin Sans"/>
                <a:cs typeface="Josefin Sans"/>
                <a:sym typeface="Josefin Sans"/>
              </a:rPr>
              <a:t>I/Y = Opportunity cost - YtM (if issued at par; PV = FV and I/Y = Coupon</a:t>
            </a:r>
            <a:endParaRPr/>
          </a:p>
          <a:p>
            <a:pPr indent="-212407" lvl="0" marL="228600" marR="0" rtl="0" algn="l">
              <a:lnSpc>
                <a:spcPct val="90000"/>
              </a:lnSpc>
              <a:spcBef>
                <a:spcPts val="1000"/>
              </a:spcBef>
              <a:spcAft>
                <a:spcPts val="0"/>
              </a:spcAft>
              <a:buClr>
                <a:schemeClr val="lt1"/>
              </a:buClr>
              <a:buSzPct val="100000"/>
              <a:buFont typeface="Arial"/>
              <a:buChar char="-"/>
            </a:pPr>
            <a:r>
              <a:rPr lang="en-NZ" sz="3400">
                <a:solidFill>
                  <a:schemeClr val="lt1"/>
                </a:solidFill>
                <a:latin typeface="Josefin Sans"/>
                <a:ea typeface="Josefin Sans"/>
                <a:cs typeface="Josefin Sans"/>
                <a:sym typeface="Josefin Sans"/>
              </a:rPr>
              <a:t>Rate)</a:t>
            </a:r>
            <a:endParaRPr/>
          </a:p>
          <a:p>
            <a:pPr indent="-212407" lvl="0" marL="228600" marR="0" rtl="0" algn="l">
              <a:lnSpc>
                <a:spcPct val="90000"/>
              </a:lnSpc>
              <a:spcBef>
                <a:spcPts val="1000"/>
              </a:spcBef>
              <a:spcAft>
                <a:spcPts val="0"/>
              </a:spcAft>
              <a:buClr>
                <a:schemeClr val="lt1"/>
              </a:buClr>
              <a:buSzPct val="100000"/>
              <a:buFont typeface="Arial"/>
              <a:buChar char="-"/>
            </a:pPr>
            <a:r>
              <a:rPr lang="en-NZ" sz="3400">
                <a:solidFill>
                  <a:schemeClr val="lt1"/>
                </a:solidFill>
                <a:latin typeface="Josefin Sans"/>
                <a:ea typeface="Josefin Sans"/>
                <a:cs typeface="Josefin Sans"/>
                <a:sym typeface="Josefin Sans"/>
              </a:rPr>
              <a:t>Remember to adjust N, I/Y and PMT depending </a:t>
            </a:r>
            <a:endParaRPr/>
          </a:p>
          <a:p>
            <a:pPr indent="0" lvl="0" marL="0" marR="0" rtl="0" algn="l">
              <a:lnSpc>
                <a:spcPct val="90000"/>
              </a:lnSpc>
              <a:spcBef>
                <a:spcPts val="1000"/>
              </a:spcBef>
              <a:spcAft>
                <a:spcPts val="0"/>
              </a:spcAft>
              <a:buClr>
                <a:schemeClr val="lt1"/>
              </a:buClr>
              <a:buSzPct val="100000"/>
              <a:buFont typeface="Arial"/>
              <a:buNone/>
            </a:pPr>
            <a:r>
              <a:rPr lang="en-NZ" sz="3400">
                <a:solidFill>
                  <a:schemeClr val="lt1"/>
                </a:solidFill>
                <a:latin typeface="Josefin Sans"/>
                <a:ea typeface="Josefin Sans"/>
                <a:cs typeface="Josefin Sans"/>
                <a:sym typeface="Josefin Sans"/>
              </a:rPr>
              <a:t>on whether the bond is annual, semi-annual or qtrly</a:t>
            </a:r>
            <a:endParaRPr sz="3400">
              <a:solidFill>
                <a:schemeClr val="lt1"/>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lt1"/>
              </a:buClr>
              <a:buSzPct val="100000"/>
              <a:buFont typeface="Arial"/>
              <a:buNone/>
            </a:pPr>
            <a:r>
              <a:t/>
            </a:r>
            <a:endParaRPr sz="2800">
              <a:solidFill>
                <a:schemeClr val="lt1"/>
              </a:solidFill>
              <a:latin typeface="Calibri"/>
              <a:ea typeface="Calibri"/>
              <a:cs typeface="Calibri"/>
              <a:sym typeface="Calibri"/>
            </a:endParaRPr>
          </a:p>
        </p:txBody>
      </p:sp>
      <p:sp>
        <p:nvSpPr>
          <p:cNvPr id="279" name="Google Shape;279;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BOND VALUATION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6"/>
          <p:cNvSpPr txBox="1"/>
          <p:nvPr/>
        </p:nvSpPr>
        <p:spPr>
          <a:xfrm>
            <a:off x="838200" y="1749425"/>
            <a:ext cx="10515600" cy="4351200"/>
          </a:xfrm>
          <a:prstGeom prst="rect">
            <a:avLst/>
          </a:prstGeom>
          <a:blipFill rotWithShape="1">
            <a:blip r:embed="rId3">
              <a:alphaModFix/>
            </a:blip>
            <a:stretch>
              <a:fillRect b="0" l="-1204"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286" name="Google Shape;28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REMEMBER SOME OTHER KEY FIGURES</a:t>
            </a:r>
            <a:endParaRPr/>
          </a:p>
        </p:txBody>
      </p:sp>
      <p:pic>
        <p:nvPicPr>
          <p:cNvPr descr="Text&#10;&#10;Description automatically generated" id="287" name="Google Shape;287;p16"/>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4E0B2"/>
              </a:buClr>
              <a:buSzPts val="6000"/>
              <a:buFont typeface="Josefin Sans"/>
              <a:buNone/>
            </a:pPr>
            <a:r>
              <a:rPr b="1" lang="en-NZ">
                <a:solidFill>
                  <a:srgbClr val="C4E0B2"/>
                </a:solidFill>
                <a:latin typeface="Josefin Sans"/>
                <a:ea typeface="Josefin Sans"/>
                <a:cs typeface="Josefin Sans"/>
                <a:sym typeface="Josefin Sans"/>
              </a:rPr>
              <a:t>STOCK VALUATION</a:t>
            </a:r>
            <a:endParaRPr b="1" sz="3600">
              <a:solidFill>
                <a:srgbClr val="C4E0B2"/>
              </a:solidFill>
              <a:latin typeface="Josefin Sans"/>
              <a:ea typeface="Josefin Sans"/>
              <a:cs typeface="Josefin Sans"/>
              <a:sym typeface="Josefin Sans"/>
            </a:endParaRPr>
          </a:p>
        </p:txBody>
      </p:sp>
      <p:sp>
        <p:nvSpPr>
          <p:cNvPr id="293" name="Google Shape;293;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0000"/>
              </a:buClr>
              <a:buSzPts val="2400"/>
              <a:buNone/>
            </a:pPr>
            <a:r>
              <a:rPr b="1" lang="en-NZ">
                <a:solidFill>
                  <a:srgbClr val="FF0000"/>
                </a:solidFill>
                <a:latin typeface="Josefin Sans"/>
                <a:ea typeface="Josefin Sans"/>
                <a:cs typeface="Josefin Sans"/>
                <a:sym typeface="Josefin Sans"/>
              </a:rPr>
              <a:t>KEY FORMULAS &amp; VARIABLES AND APPROACH TO ANSWERING</a:t>
            </a:r>
            <a:endParaRPr>
              <a:solidFill>
                <a:srgbClr val="FF0000"/>
              </a:solidFill>
              <a:latin typeface="Josefin Sans"/>
              <a:ea typeface="Josefin Sans"/>
              <a:cs typeface="Josefin Sans"/>
              <a:sym typeface="Josefin Sans"/>
            </a:endParaRPr>
          </a:p>
        </p:txBody>
      </p:sp>
      <p:pic>
        <p:nvPicPr>
          <p:cNvPr descr="Text&#10;&#10;Description automatically generated" id="294" name="Google Shape;294;p17"/>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descr="Text&#10;&#10;Description automatically generated" id="300" name="Google Shape;300;p18"/>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
        <p:nvSpPr>
          <p:cNvPr id="301" name="Google Shape;301;p18"/>
          <p:cNvSpPr txBox="1"/>
          <p:nvPr/>
        </p:nvSpPr>
        <p:spPr>
          <a:xfrm>
            <a:off x="838200" y="1690688"/>
            <a:ext cx="9645502" cy="4351338"/>
          </a:xfrm>
          <a:prstGeom prst="rect">
            <a:avLst/>
          </a:prstGeom>
          <a:noFill/>
          <a:ln>
            <a:noFill/>
          </a:ln>
        </p:spPr>
        <p:txBody>
          <a:bodyPr anchorCtr="0" anchor="t" bIns="45700" lIns="91425" spcFirstLastPara="1" rIns="91425" wrap="square" tIns="45700">
            <a:normAutofit lnSpcReduction="10000"/>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May have to find market value of stock to use for weightings in a WACC question</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You might want to look back at the stock valuation question where there is high growth rates for a few years, and then a lower growth rate for the long-term </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Refer back to Term Test Tutorial Slides for Practice Questions, Walkthrough of Steps and Answers incl. Financial Calculator Guide</a:t>
            </a:r>
            <a:endParaRPr/>
          </a:p>
          <a:p>
            <a:pPr indent="0" lvl="0" marL="0" marR="0" rtl="0" algn="l">
              <a:lnSpc>
                <a:spcPct val="90000"/>
              </a:lnSpc>
              <a:spcBef>
                <a:spcPts val="1000"/>
              </a:spcBef>
              <a:spcAft>
                <a:spcPts val="0"/>
              </a:spcAft>
              <a:buClr>
                <a:schemeClr val="lt1"/>
              </a:buClr>
              <a:buSzPts val="2800"/>
              <a:buFont typeface="Arial"/>
              <a:buNone/>
            </a:pPr>
            <a:r>
              <a:t/>
            </a:r>
            <a:endParaRPr sz="2800">
              <a:solidFill>
                <a:schemeClr val="lt1"/>
              </a:solidFill>
              <a:latin typeface="Calibri"/>
              <a:ea typeface="Calibri"/>
              <a:cs typeface="Calibri"/>
              <a:sym typeface="Calibri"/>
            </a:endParaRPr>
          </a:p>
        </p:txBody>
      </p:sp>
      <p:sp>
        <p:nvSpPr>
          <p:cNvPr id="302" name="Google Shape;30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STOCK VALUATION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9"/>
          <p:cNvSpPr txBox="1"/>
          <p:nvPr/>
        </p:nvSpPr>
        <p:spPr>
          <a:xfrm>
            <a:off x="838200" y="1690688"/>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What happens to </a:t>
            </a:r>
            <a:r>
              <a:rPr lang="en-NZ" sz="2800">
                <a:solidFill>
                  <a:srgbClr val="CCFFCD"/>
                </a:solidFill>
                <a:latin typeface="Josefin Sans"/>
                <a:ea typeface="Josefin Sans"/>
                <a:cs typeface="Josefin Sans"/>
                <a:sym typeface="Josefin Sans"/>
              </a:rPr>
              <a:t>Bond Values </a:t>
            </a:r>
            <a:r>
              <a:rPr lang="en-NZ" sz="2800">
                <a:solidFill>
                  <a:schemeClr val="lt1"/>
                </a:solidFill>
                <a:latin typeface="Josefin Sans"/>
                <a:ea typeface="Josefin Sans"/>
                <a:cs typeface="Josefin Sans"/>
                <a:sym typeface="Josefin Sans"/>
              </a:rPr>
              <a:t>if market interest rates </a:t>
            </a:r>
            <a:r>
              <a:rPr lang="en-NZ" sz="2800">
                <a:solidFill>
                  <a:srgbClr val="CCFFCD"/>
                </a:solidFill>
                <a:latin typeface="Josefin Sans"/>
                <a:ea typeface="Josefin Sans"/>
                <a:cs typeface="Josefin Sans"/>
                <a:sym typeface="Josefin Sans"/>
              </a:rPr>
              <a:t>rise</a:t>
            </a:r>
            <a:r>
              <a:rPr lang="en-NZ" sz="2800">
                <a:solidFill>
                  <a:schemeClr val="lt1"/>
                </a:solidFill>
                <a:latin typeface="Josefin Sans"/>
                <a:ea typeface="Josefin Sans"/>
                <a:cs typeface="Josefin Sans"/>
                <a:sym typeface="Josefin Sans"/>
              </a:rPr>
              <a:t>?</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What happens to </a:t>
            </a:r>
            <a:r>
              <a:rPr lang="en-NZ" sz="2800">
                <a:solidFill>
                  <a:srgbClr val="CCFFCD"/>
                </a:solidFill>
                <a:latin typeface="Josefin Sans"/>
                <a:ea typeface="Josefin Sans"/>
                <a:cs typeface="Josefin Sans"/>
                <a:sym typeface="Josefin Sans"/>
              </a:rPr>
              <a:t>Stock Values </a:t>
            </a:r>
            <a:r>
              <a:rPr lang="en-NZ" sz="2800">
                <a:solidFill>
                  <a:schemeClr val="lt1"/>
                </a:solidFill>
                <a:latin typeface="Josefin Sans"/>
                <a:ea typeface="Josefin Sans"/>
                <a:cs typeface="Josefin Sans"/>
                <a:sym typeface="Josefin Sans"/>
              </a:rPr>
              <a:t>if market interest rates </a:t>
            </a:r>
            <a:r>
              <a:rPr lang="en-NZ" sz="2800">
                <a:solidFill>
                  <a:srgbClr val="CCFFCD"/>
                </a:solidFill>
                <a:latin typeface="Josefin Sans"/>
                <a:ea typeface="Josefin Sans"/>
                <a:cs typeface="Josefin Sans"/>
                <a:sym typeface="Josefin Sans"/>
              </a:rPr>
              <a:t>rise</a:t>
            </a:r>
            <a:r>
              <a:rPr lang="en-NZ" sz="2800">
                <a:solidFill>
                  <a:schemeClr val="lt1"/>
                </a:solidFill>
                <a:latin typeface="Josefin Sans"/>
                <a:ea typeface="Josefin Sans"/>
                <a:cs typeface="Josefin Sans"/>
                <a:sym typeface="Josefin Sans"/>
              </a:rPr>
              <a:t>?</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What happens to </a:t>
            </a:r>
            <a:r>
              <a:rPr lang="en-NZ" sz="2800">
                <a:solidFill>
                  <a:srgbClr val="CCFFCD"/>
                </a:solidFill>
                <a:latin typeface="Josefin Sans"/>
                <a:ea typeface="Josefin Sans"/>
                <a:cs typeface="Josefin Sans"/>
                <a:sym typeface="Josefin Sans"/>
              </a:rPr>
              <a:t>Bond Values </a:t>
            </a:r>
            <a:r>
              <a:rPr lang="en-NZ" sz="2800">
                <a:solidFill>
                  <a:schemeClr val="lt1"/>
                </a:solidFill>
                <a:latin typeface="Josefin Sans"/>
                <a:ea typeface="Josefin Sans"/>
                <a:cs typeface="Josefin Sans"/>
                <a:sym typeface="Josefin Sans"/>
              </a:rPr>
              <a:t>if market interest rates </a:t>
            </a:r>
            <a:r>
              <a:rPr lang="en-NZ" sz="2800">
                <a:solidFill>
                  <a:srgbClr val="CCFFCD"/>
                </a:solidFill>
                <a:latin typeface="Josefin Sans"/>
                <a:ea typeface="Josefin Sans"/>
                <a:cs typeface="Josefin Sans"/>
                <a:sym typeface="Josefin Sans"/>
              </a:rPr>
              <a:t>fall</a:t>
            </a:r>
            <a:r>
              <a:rPr lang="en-NZ" sz="2800">
                <a:solidFill>
                  <a:schemeClr val="lt1"/>
                </a:solidFill>
                <a:latin typeface="Josefin Sans"/>
                <a:ea typeface="Josefin Sans"/>
                <a:cs typeface="Josefin Sans"/>
                <a:sym typeface="Josefin Sans"/>
              </a:rPr>
              <a:t>?</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What happens to </a:t>
            </a:r>
            <a:r>
              <a:rPr lang="en-NZ" sz="2800">
                <a:solidFill>
                  <a:srgbClr val="CCFFCD"/>
                </a:solidFill>
                <a:latin typeface="Josefin Sans"/>
                <a:ea typeface="Josefin Sans"/>
                <a:cs typeface="Josefin Sans"/>
                <a:sym typeface="Josefin Sans"/>
              </a:rPr>
              <a:t>Stock Values </a:t>
            </a:r>
            <a:r>
              <a:rPr lang="en-NZ" sz="2800">
                <a:solidFill>
                  <a:schemeClr val="lt1"/>
                </a:solidFill>
                <a:latin typeface="Josefin Sans"/>
                <a:ea typeface="Josefin Sans"/>
                <a:cs typeface="Josefin Sans"/>
                <a:sym typeface="Josefin Sans"/>
              </a:rPr>
              <a:t>if market interest rates </a:t>
            </a:r>
            <a:r>
              <a:rPr lang="en-NZ" sz="2800">
                <a:solidFill>
                  <a:srgbClr val="CCFFCD"/>
                </a:solidFill>
                <a:latin typeface="Josefin Sans"/>
                <a:ea typeface="Josefin Sans"/>
                <a:cs typeface="Josefin Sans"/>
                <a:sym typeface="Josefin Sans"/>
              </a:rPr>
              <a:t>fall</a:t>
            </a:r>
            <a:r>
              <a:rPr lang="en-NZ" sz="2800">
                <a:solidFill>
                  <a:schemeClr val="lt1"/>
                </a:solidFill>
                <a:latin typeface="Josefin Sans"/>
                <a:ea typeface="Josefin Sans"/>
                <a:cs typeface="Josefin Sans"/>
                <a:sym typeface="Josefin Sans"/>
              </a:rPr>
              <a:t>?</a:t>
            </a:r>
            <a:endParaRPr/>
          </a:p>
        </p:txBody>
      </p:sp>
      <p:sp>
        <p:nvSpPr>
          <p:cNvPr id="309" name="Google Shape;30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POTENTIAL WRITTEN QUESTIONS</a:t>
            </a:r>
            <a:endParaRPr/>
          </a:p>
        </p:txBody>
      </p:sp>
      <p:pic>
        <p:nvPicPr>
          <p:cNvPr descr="Text&#10;&#10;Description automatically generated" id="310" name="Google Shape;310;p19"/>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5400"/>
              <a:buFont typeface="Josefin Sans"/>
              <a:buNone/>
            </a:pPr>
            <a:r>
              <a:rPr b="1" lang="en-NZ" sz="5400">
                <a:solidFill>
                  <a:srgbClr val="FE0000"/>
                </a:solidFill>
                <a:latin typeface="Josefin Sans"/>
                <a:ea typeface="Josefin Sans"/>
                <a:cs typeface="Josefin Sans"/>
                <a:sym typeface="Josefin Sans"/>
              </a:rPr>
              <a:t>OVERVIEW: PART 1</a:t>
            </a:r>
            <a:endParaRPr/>
          </a:p>
        </p:txBody>
      </p:sp>
      <p:sp>
        <p:nvSpPr>
          <p:cNvPr id="98" name="Google Shape;98;p2"/>
          <p:cNvSpPr txBox="1"/>
          <p:nvPr>
            <p:ph idx="1" type="body"/>
          </p:nvPr>
        </p:nvSpPr>
        <p:spPr>
          <a:xfrm>
            <a:off x="838200" y="1825625"/>
            <a:ext cx="10515600" cy="46672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NZ">
                <a:latin typeface="Josefin Sans"/>
                <a:ea typeface="Josefin Sans"/>
                <a:cs typeface="Josefin Sans"/>
                <a:sym typeface="Josefin Sans"/>
              </a:rPr>
              <a:t>Time Value of Money (TVM)</a:t>
            </a:r>
            <a:endParaRPr/>
          </a:p>
          <a:p>
            <a:pPr indent="-228600" lvl="1" marL="685800" rtl="0" algn="l">
              <a:lnSpc>
                <a:spcPct val="90000"/>
              </a:lnSpc>
              <a:spcBef>
                <a:spcPts val="500"/>
              </a:spcBef>
              <a:spcAft>
                <a:spcPts val="0"/>
              </a:spcAft>
              <a:buClr>
                <a:schemeClr val="lt1"/>
              </a:buClr>
              <a:buSzPts val="2400"/>
              <a:buChar char="•"/>
            </a:pPr>
            <a:r>
              <a:rPr lang="en-NZ">
                <a:latin typeface="Josefin Sans"/>
                <a:ea typeface="Josefin Sans"/>
                <a:cs typeface="Josefin Sans"/>
                <a:sym typeface="Josefin Sans"/>
              </a:rPr>
              <a:t>Perpetuities</a:t>
            </a:r>
            <a:endParaRPr/>
          </a:p>
          <a:p>
            <a:pPr indent="-228600" lvl="1" marL="685800" rtl="0" algn="l">
              <a:lnSpc>
                <a:spcPct val="90000"/>
              </a:lnSpc>
              <a:spcBef>
                <a:spcPts val="500"/>
              </a:spcBef>
              <a:spcAft>
                <a:spcPts val="0"/>
              </a:spcAft>
              <a:buClr>
                <a:schemeClr val="lt1"/>
              </a:buClr>
              <a:buSzPts val="2400"/>
              <a:buChar char="•"/>
            </a:pPr>
            <a:r>
              <a:rPr lang="en-NZ">
                <a:latin typeface="Josefin Sans"/>
                <a:ea typeface="Josefin Sans"/>
                <a:cs typeface="Josefin Sans"/>
                <a:sym typeface="Josefin Sans"/>
              </a:rPr>
              <a:t>Annuities</a:t>
            </a:r>
            <a:endParaRPr/>
          </a:p>
          <a:p>
            <a:pPr indent="-228600" lvl="1" marL="685800" rtl="0" algn="l">
              <a:lnSpc>
                <a:spcPct val="90000"/>
              </a:lnSpc>
              <a:spcBef>
                <a:spcPts val="500"/>
              </a:spcBef>
              <a:spcAft>
                <a:spcPts val="0"/>
              </a:spcAft>
              <a:buClr>
                <a:schemeClr val="lt1"/>
              </a:buClr>
              <a:buSzPts val="2400"/>
              <a:buChar char="•"/>
            </a:pPr>
            <a:r>
              <a:rPr lang="en-NZ">
                <a:latin typeface="Josefin Sans"/>
                <a:ea typeface="Josefin Sans"/>
                <a:cs typeface="Josefin Sans"/>
                <a:sym typeface="Josefin Sans"/>
              </a:rPr>
              <a:t>Continuous Compounding</a:t>
            </a:r>
            <a:endParaRPr/>
          </a:p>
          <a:p>
            <a:pPr indent="-228600" lvl="1" marL="685800" rtl="0" algn="l">
              <a:lnSpc>
                <a:spcPct val="90000"/>
              </a:lnSpc>
              <a:spcBef>
                <a:spcPts val="500"/>
              </a:spcBef>
              <a:spcAft>
                <a:spcPts val="0"/>
              </a:spcAft>
              <a:buClr>
                <a:schemeClr val="lt1"/>
              </a:buClr>
              <a:buSzPts val="2400"/>
              <a:buChar char="•"/>
            </a:pPr>
            <a:r>
              <a:rPr lang="en-NZ">
                <a:latin typeface="Josefin Sans"/>
                <a:ea typeface="Josefin Sans"/>
                <a:cs typeface="Josefin Sans"/>
                <a:sym typeface="Josefin Sans"/>
              </a:rPr>
              <a:t>Annuity Due</a:t>
            </a:r>
            <a:endParaRPr/>
          </a:p>
          <a:p>
            <a:pPr indent="-228600" lvl="0" marL="228600" rtl="0" algn="l">
              <a:lnSpc>
                <a:spcPct val="90000"/>
              </a:lnSpc>
              <a:spcBef>
                <a:spcPts val="1000"/>
              </a:spcBef>
              <a:spcAft>
                <a:spcPts val="0"/>
              </a:spcAft>
              <a:buClr>
                <a:schemeClr val="lt1"/>
              </a:buClr>
              <a:buSzPts val="2800"/>
              <a:buChar char="•"/>
            </a:pPr>
            <a:r>
              <a:rPr lang="en-NZ">
                <a:latin typeface="Josefin Sans"/>
                <a:ea typeface="Josefin Sans"/>
                <a:cs typeface="Josefin Sans"/>
                <a:sym typeface="Josefin Sans"/>
              </a:rPr>
              <a:t>Bond Valuation</a:t>
            </a:r>
            <a:endParaRPr/>
          </a:p>
          <a:p>
            <a:pPr indent="-228600" lvl="0" marL="228600" rtl="0" algn="l">
              <a:lnSpc>
                <a:spcPct val="90000"/>
              </a:lnSpc>
              <a:spcBef>
                <a:spcPts val="1000"/>
              </a:spcBef>
              <a:spcAft>
                <a:spcPts val="0"/>
              </a:spcAft>
              <a:buClr>
                <a:schemeClr val="lt1"/>
              </a:buClr>
              <a:buSzPts val="2800"/>
              <a:buChar char="•"/>
            </a:pPr>
            <a:r>
              <a:rPr lang="en-NZ">
                <a:latin typeface="Josefin Sans"/>
                <a:ea typeface="Josefin Sans"/>
                <a:cs typeface="Josefin Sans"/>
                <a:sym typeface="Josefin Sans"/>
              </a:rPr>
              <a:t>Stock Valuation</a:t>
            </a:r>
            <a:endParaRPr/>
          </a:p>
        </p:txBody>
      </p:sp>
      <p:pic>
        <p:nvPicPr>
          <p:cNvPr descr="Text&#10;&#10;Description automatically generated" id="99" name="Google Shape;99;p2"/>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0"/>
          <p:cNvSpPr txBox="1"/>
          <p:nvPr/>
        </p:nvSpPr>
        <p:spPr>
          <a:xfrm>
            <a:off x="838200" y="1485383"/>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What happens to Bond Values if market interest rates rise?</a:t>
            </a:r>
            <a:endParaRPr/>
          </a:p>
          <a:p>
            <a:pPr indent="-228600" lvl="1" marL="685800" marR="0" rtl="0" algn="l">
              <a:lnSpc>
                <a:spcPct val="90000"/>
              </a:lnSpc>
              <a:spcBef>
                <a:spcPts val="500"/>
              </a:spcBef>
              <a:spcAft>
                <a:spcPts val="0"/>
              </a:spcAft>
              <a:buClr>
                <a:srgbClr val="CCFFCD"/>
              </a:buClr>
              <a:buSzPts val="2800"/>
              <a:buFont typeface="Arial"/>
              <a:buChar char="•"/>
            </a:pPr>
            <a:r>
              <a:rPr b="0" i="0" lang="en-NZ" sz="2800" u="none" cap="none" strike="noStrike">
                <a:solidFill>
                  <a:srgbClr val="CCFFCD"/>
                </a:solidFill>
                <a:latin typeface="Josefin Sans"/>
                <a:ea typeface="Josefin Sans"/>
                <a:cs typeface="Josefin Sans"/>
                <a:sym typeface="Josefin Sans"/>
              </a:rPr>
              <a:t>Opportunity costs rise, so bond values fall</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What happens to Stock Values if market interest rates rise?</a:t>
            </a:r>
            <a:endParaRPr/>
          </a:p>
          <a:p>
            <a:pPr indent="-228600" lvl="1" marL="685800" marR="0" rtl="0" algn="l">
              <a:lnSpc>
                <a:spcPct val="90000"/>
              </a:lnSpc>
              <a:spcBef>
                <a:spcPts val="500"/>
              </a:spcBef>
              <a:spcAft>
                <a:spcPts val="0"/>
              </a:spcAft>
              <a:buClr>
                <a:srgbClr val="CCFFCD"/>
              </a:buClr>
              <a:buSzPts val="2800"/>
              <a:buFont typeface="Arial"/>
              <a:buChar char="•"/>
            </a:pPr>
            <a:r>
              <a:rPr b="0" i="0" lang="en-NZ" sz="2800" u="none" cap="none" strike="noStrike">
                <a:solidFill>
                  <a:srgbClr val="CCFFCD"/>
                </a:solidFill>
                <a:latin typeface="Josefin Sans"/>
                <a:ea typeface="Josefin Sans"/>
                <a:cs typeface="Josefin Sans"/>
                <a:sym typeface="Josefin Sans"/>
              </a:rPr>
              <a:t>Opportunity costs rise, so stock values fall</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What happens to Bond Values if market interest rates fall?</a:t>
            </a:r>
            <a:endParaRPr/>
          </a:p>
          <a:p>
            <a:pPr indent="-228600" lvl="1" marL="685800" marR="0" rtl="0" algn="l">
              <a:lnSpc>
                <a:spcPct val="90000"/>
              </a:lnSpc>
              <a:spcBef>
                <a:spcPts val="500"/>
              </a:spcBef>
              <a:spcAft>
                <a:spcPts val="0"/>
              </a:spcAft>
              <a:buClr>
                <a:srgbClr val="CCFFCD"/>
              </a:buClr>
              <a:buSzPts val="2800"/>
              <a:buFont typeface="Arial"/>
              <a:buChar char="•"/>
            </a:pPr>
            <a:r>
              <a:rPr b="0" i="0" lang="en-NZ" sz="2800" u="none" cap="none" strike="noStrike">
                <a:solidFill>
                  <a:srgbClr val="CCFFCD"/>
                </a:solidFill>
                <a:latin typeface="Josefin Sans"/>
                <a:ea typeface="Josefin Sans"/>
                <a:cs typeface="Josefin Sans"/>
                <a:sym typeface="Josefin Sans"/>
              </a:rPr>
              <a:t>Opportunity costs fall, so bond values rise</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What happens to Stock Values if market interest rates fall?</a:t>
            </a:r>
            <a:endParaRPr/>
          </a:p>
          <a:p>
            <a:pPr indent="-228600" lvl="1" marL="685800" marR="0" rtl="0" algn="l">
              <a:lnSpc>
                <a:spcPct val="90000"/>
              </a:lnSpc>
              <a:spcBef>
                <a:spcPts val="500"/>
              </a:spcBef>
              <a:spcAft>
                <a:spcPts val="0"/>
              </a:spcAft>
              <a:buClr>
                <a:srgbClr val="CCFFCD"/>
              </a:buClr>
              <a:buSzPts val="2800"/>
              <a:buFont typeface="Arial"/>
              <a:buChar char="•"/>
            </a:pPr>
            <a:r>
              <a:rPr b="0" i="0" lang="en-NZ" sz="2800" u="none" cap="none" strike="noStrike">
                <a:solidFill>
                  <a:srgbClr val="CCFFCD"/>
                </a:solidFill>
                <a:latin typeface="Josefin Sans"/>
                <a:ea typeface="Josefin Sans"/>
                <a:cs typeface="Josefin Sans"/>
                <a:sym typeface="Josefin Sans"/>
              </a:rPr>
              <a:t>Opportunity costs fall, so stock values rise</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Roboto"/>
              <a:ea typeface="Roboto"/>
              <a:cs typeface="Roboto"/>
              <a:sym typeface="Roboto"/>
            </a:endParaRPr>
          </a:p>
        </p:txBody>
      </p:sp>
      <p:sp>
        <p:nvSpPr>
          <p:cNvPr id="317" name="Google Shape;31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ANSWERS</a:t>
            </a:r>
            <a:endParaRPr/>
          </a:p>
        </p:txBody>
      </p:sp>
      <p:pic>
        <p:nvPicPr>
          <p:cNvPr descr="Text&#10;&#10;Description automatically generated" id="318" name="Google Shape;318;p20"/>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KEY FORMULAS AND VARIABLES</a:t>
            </a:r>
            <a:endParaRPr sz="3600">
              <a:solidFill>
                <a:srgbClr val="FE0000"/>
              </a:solidFill>
              <a:latin typeface="Josefin Sans"/>
              <a:ea typeface="Josefin Sans"/>
              <a:cs typeface="Josefin Sans"/>
              <a:sym typeface="Josefin Sans"/>
            </a:endParaRPr>
          </a:p>
        </p:txBody>
      </p:sp>
      <p:sp>
        <p:nvSpPr>
          <p:cNvPr id="325" name="Google Shape;325;p21"/>
          <p:cNvSpPr txBox="1"/>
          <p:nvPr>
            <p:ph idx="1" type="body"/>
          </p:nvPr>
        </p:nvSpPr>
        <p:spPr>
          <a:xfrm>
            <a:off x="838200" y="1690688"/>
            <a:ext cx="8093149"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NZ">
                <a:latin typeface="Josefin Sans"/>
                <a:ea typeface="Josefin Sans"/>
                <a:cs typeface="Josefin Sans"/>
                <a:sym typeface="Josefin Sans"/>
              </a:rPr>
              <a:t>Calculate the current Share Price (P</a:t>
            </a:r>
            <a:r>
              <a:rPr baseline="-25000" lang="en-NZ">
                <a:latin typeface="Josefin Sans"/>
                <a:ea typeface="Josefin Sans"/>
                <a:cs typeface="Josefin Sans"/>
                <a:sym typeface="Josefin Sans"/>
              </a:rPr>
              <a:t>0</a:t>
            </a:r>
            <a:r>
              <a:rPr lang="en-NZ">
                <a:latin typeface="Josefin Sans"/>
                <a:ea typeface="Josefin Sans"/>
                <a:cs typeface="Josefin Sans"/>
                <a:sym typeface="Josefin Sans"/>
              </a:rPr>
              <a:t>) </a:t>
            </a:r>
            <a:endParaRPr/>
          </a:p>
        </p:txBody>
      </p:sp>
      <p:pic>
        <p:nvPicPr>
          <p:cNvPr id="326" name="Google Shape;326;p21"/>
          <p:cNvPicPr preferRelativeResize="0"/>
          <p:nvPr/>
        </p:nvPicPr>
        <p:blipFill rotWithShape="1">
          <a:blip r:embed="rId3">
            <a:alphaModFix/>
          </a:blip>
          <a:srcRect b="0" l="0" r="0" t="0"/>
          <a:stretch/>
        </p:blipFill>
        <p:spPr>
          <a:xfrm>
            <a:off x="838201" y="2233446"/>
            <a:ext cx="6966098" cy="3571931"/>
          </a:xfrm>
          <a:prstGeom prst="rect">
            <a:avLst/>
          </a:prstGeom>
          <a:noFill/>
          <a:ln>
            <a:noFill/>
          </a:ln>
        </p:spPr>
      </p:pic>
      <p:sp>
        <p:nvSpPr>
          <p:cNvPr id="327" name="Google Shape;327;p21"/>
          <p:cNvSpPr txBox="1"/>
          <p:nvPr/>
        </p:nvSpPr>
        <p:spPr>
          <a:xfrm>
            <a:off x="1006241" y="2664592"/>
            <a:ext cx="1512370" cy="479661"/>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328" name="Google Shape;328;p21"/>
          <p:cNvSpPr txBox="1"/>
          <p:nvPr/>
        </p:nvSpPr>
        <p:spPr>
          <a:xfrm>
            <a:off x="2406315" y="5342021"/>
            <a:ext cx="756185" cy="280086"/>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329" name="Google Shape;329;p21"/>
          <p:cNvSpPr txBox="1"/>
          <p:nvPr/>
        </p:nvSpPr>
        <p:spPr>
          <a:xfrm>
            <a:off x="7620001" y="5342021"/>
            <a:ext cx="917608" cy="255168"/>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330" name="Google Shape;330;p21"/>
          <p:cNvSpPr txBox="1"/>
          <p:nvPr/>
        </p:nvSpPr>
        <p:spPr>
          <a:xfrm>
            <a:off x="7972339" y="2233446"/>
            <a:ext cx="4168151"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NZ" sz="2800" u="none" strike="noStrike">
                <a:solidFill>
                  <a:srgbClr val="FFFFFF"/>
                </a:solidFill>
                <a:latin typeface="Josefin Sans"/>
                <a:ea typeface="Josefin Sans"/>
                <a:cs typeface="Josefin Sans"/>
                <a:sym typeface="Josefin Sans"/>
              </a:rPr>
              <a:t>P/E ratio = Price / EPS</a:t>
            </a:r>
            <a:endParaRPr sz="2800">
              <a:solidFill>
                <a:srgbClr val="000000"/>
              </a:solidFill>
              <a:latin typeface="Josefin Sans"/>
              <a:ea typeface="Josefin Sans"/>
              <a:cs typeface="Josefin Sans"/>
              <a:sym typeface="Josefin Sans"/>
            </a:endParaRPr>
          </a:p>
          <a:p>
            <a:pPr indent="0" lvl="0" marL="0" marR="0" rtl="0" algn="l">
              <a:spcBef>
                <a:spcPts val="0"/>
              </a:spcBef>
              <a:spcAft>
                <a:spcPts val="0"/>
              </a:spcAft>
              <a:buNone/>
            </a:pPr>
            <a:r>
              <a:rPr b="0" i="0" lang="en-NZ" sz="2800" u="none" strike="noStrike">
                <a:solidFill>
                  <a:srgbClr val="FFFFFF"/>
                </a:solidFill>
                <a:latin typeface="Josefin Sans"/>
                <a:ea typeface="Josefin Sans"/>
                <a:cs typeface="Josefin Sans"/>
                <a:sym typeface="Josefin Sans"/>
              </a:rPr>
              <a:t>Price = [P/E ratio] / EPS</a:t>
            </a:r>
            <a:endParaRPr sz="2800">
              <a:solidFill>
                <a:srgbClr val="000000"/>
              </a:solidFill>
              <a:latin typeface="Josefin Sans"/>
              <a:ea typeface="Josefin Sans"/>
              <a:cs typeface="Josefin Sans"/>
              <a:sym typeface="Josefin Sans"/>
            </a:endParaRPr>
          </a:p>
          <a:p>
            <a:pPr indent="0" lvl="0" marL="0" marR="0" rtl="0" algn="l">
              <a:spcBef>
                <a:spcPts val="0"/>
              </a:spcBef>
              <a:spcAft>
                <a:spcPts val="0"/>
              </a:spcAft>
              <a:buNone/>
            </a:pPr>
            <a:r>
              <a:rPr b="0" i="0" lang="en-NZ" sz="2800" u="none" strike="noStrike">
                <a:solidFill>
                  <a:srgbClr val="FFFFFF"/>
                </a:solidFill>
                <a:latin typeface="Josefin Sans"/>
                <a:ea typeface="Josefin Sans"/>
                <a:cs typeface="Josefin Sans"/>
                <a:sym typeface="Josefin Sans"/>
              </a:rPr>
              <a:t>Price = 20.130 x 0.224</a:t>
            </a:r>
            <a:endParaRPr sz="2800">
              <a:solidFill>
                <a:srgbClr val="000000"/>
              </a:solidFill>
              <a:latin typeface="Josefin Sans"/>
              <a:ea typeface="Josefin Sans"/>
              <a:cs typeface="Josefin Sans"/>
              <a:sym typeface="Josefin Sans"/>
            </a:endParaRPr>
          </a:p>
          <a:p>
            <a:pPr indent="0" lvl="0" marL="0" marR="0" rtl="0" algn="l">
              <a:spcBef>
                <a:spcPts val="0"/>
              </a:spcBef>
              <a:spcAft>
                <a:spcPts val="0"/>
              </a:spcAft>
              <a:buNone/>
            </a:pPr>
            <a:r>
              <a:rPr b="0" i="0" lang="en-NZ" sz="2800" u="none" strike="noStrike">
                <a:solidFill>
                  <a:srgbClr val="CCFFCD"/>
                </a:solidFill>
                <a:latin typeface="Josefin Sans"/>
                <a:ea typeface="Josefin Sans"/>
                <a:cs typeface="Josefin Sans"/>
                <a:sym typeface="Josefin Sans"/>
              </a:rPr>
              <a:t>= $4.51</a:t>
            </a:r>
            <a:endParaRPr sz="2800">
              <a:solidFill>
                <a:srgbClr val="CCFFCD"/>
              </a:solidFill>
              <a:latin typeface="Josefin Sans"/>
              <a:ea typeface="Josefin Sans"/>
              <a:cs typeface="Josefin Sans"/>
              <a:sym typeface="Josefin Sans"/>
            </a:endParaRPr>
          </a:p>
        </p:txBody>
      </p:sp>
      <p:pic>
        <p:nvPicPr>
          <p:cNvPr descr="Text&#10;&#10;Description automatically generated" id="331" name="Google Shape;331;p21"/>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22"/>
          <p:cNvPicPr preferRelativeResize="0"/>
          <p:nvPr/>
        </p:nvPicPr>
        <p:blipFill rotWithShape="1">
          <a:blip r:embed="rId3">
            <a:alphaModFix/>
          </a:blip>
          <a:srcRect b="0" l="0" r="0" t="0"/>
          <a:stretch/>
        </p:blipFill>
        <p:spPr>
          <a:xfrm>
            <a:off x="838200" y="2206552"/>
            <a:ext cx="7829549" cy="3589483"/>
          </a:xfrm>
          <a:prstGeom prst="rect">
            <a:avLst/>
          </a:prstGeom>
          <a:noFill/>
          <a:ln>
            <a:noFill/>
          </a:ln>
        </p:spPr>
      </p:pic>
      <p:sp>
        <p:nvSpPr>
          <p:cNvPr id="338" name="Google Shape;338;p22"/>
          <p:cNvSpPr txBox="1"/>
          <p:nvPr/>
        </p:nvSpPr>
        <p:spPr>
          <a:xfrm>
            <a:off x="838200" y="2662990"/>
            <a:ext cx="1652338" cy="513348"/>
          </a:xfrm>
          <a:prstGeom prst="rect">
            <a:avLst/>
          </a:prstGeom>
          <a:noFill/>
          <a:ln cap="flat" cmpd="sng" w="76200">
            <a:solidFill>
              <a:srgbClr val="92D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rgbClr val="CCFFCD"/>
                </a:solidFill>
                <a:latin typeface="Calibri"/>
                <a:ea typeface="Calibri"/>
                <a:cs typeface="Calibri"/>
                <a:sym typeface="Calibri"/>
              </a:rPr>
              <a:t> </a:t>
            </a:r>
            <a:endParaRPr sz="1100">
              <a:solidFill>
                <a:srgbClr val="CCFFCD"/>
              </a:solidFill>
              <a:latin typeface="Calibri"/>
              <a:ea typeface="Calibri"/>
              <a:cs typeface="Calibri"/>
              <a:sym typeface="Calibri"/>
            </a:endParaRPr>
          </a:p>
        </p:txBody>
      </p:sp>
      <p:sp>
        <p:nvSpPr>
          <p:cNvPr id="339" name="Google Shape;339;p22"/>
          <p:cNvSpPr txBox="1"/>
          <p:nvPr/>
        </p:nvSpPr>
        <p:spPr>
          <a:xfrm>
            <a:off x="2406315" y="5342021"/>
            <a:ext cx="756185" cy="280086"/>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340" name="Google Shape;340;p22"/>
          <p:cNvSpPr txBox="1"/>
          <p:nvPr/>
        </p:nvSpPr>
        <p:spPr>
          <a:xfrm>
            <a:off x="7620001" y="5342021"/>
            <a:ext cx="917608" cy="255168"/>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341" name="Google Shape;341;p22"/>
          <p:cNvSpPr txBox="1"/>
          <p:nvPr/>
        </p:nvSpPr>
        <p:spPr>
          <a:xfrm>
            <a:off x="7910103" y="4369661"/>
            <a:ext cx="901337" cy="255169"/>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342" name="Google Shape;342;p22"/>
          <p:cNvSpPr txBox="1"/>
          <p:nvPr/>
        </p:nvSpPr>
        <p:spPr>
          <a:xfrm>
            <a:off x="7653202" y="4624830"/>
            <a:ext cx="901337" cy="255169"/>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343" name="Google Shape;343;p22"/>
          <p:cNvSpPr txBox="1"/>
          <p:nvPr/>
        </p:nvSpPr>
        <p:spPr>
          <a:xfrm>
            <a:off x="3683818" y="1567469"/>
            <a:ext cx="5748939" cy="2260540"/>
          </a:xfrm>
          <a:prstGeom prst="rect">
            <a:avLst/>
          </a:prstGeom>
          <a:blipFill rotWithShape="1">
            <a:blip r:embed="rId4">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cxnSp>
        <p:nvCxnSpPr>
          <p:cNvPr id="344" name="Google Shape;344;p22"/>
          <p:cNvCxnSpPr/>
          <p:nvPr/>
        </p:nvCxnSpPr>
        <p:spPr>
          <a:xfrm rot="10800000">
            <a:off x="7445829" y="3017520"/>
            <a:ext cx="1154586" cy="1352141"/>
          </a:xfrm>
          <a:prstGeom prst="straightConnector1">
            <a:avLst/>
          </a:prstGeom>
          <a:noFill/>
          <a:ln cap="flat" cmpd="sng" w="76200">
            <a:solidFill>
              <a:srgbClr val="FF0000"/>
            </a:solidFill>
            <a:prstDash val="solid"/>
            <a:miter lim="800000"/>
            <a:headEnd len="sm" w="sm" type="none"/>
            <a:tailEnd len="med" w="med" type="triangle"/>
          </a:ln>
        </p:spPr>
      </p:cxnSp>
      <p:cxnSp>
        <p:nvCxnSpPr>
          <p:cNvPr id="345" name="Google Shape;345;p22"/>
          <p:cNvCxnSpPr/>
          <p:nvPr/>
        </p:nvCxnSpPr>
        <p:spPr>
          <a:xfrm rot="10800000">
            <a:off x="7263686" y="3165977"/>
            <a:ext cx="389516" cy="1430779"/>
          </a:xfrm>
          <a:prstGeom prst="straightConnector1">
            <a:avLst/>
          </a:prstGeom>
          <a:noFill/>
          <a:ln cap="flat" cmpd="sng" w="76200">
            <a:solidFill>
              <a:srgbClr val="FF0000"/>
            </a:solidFill>
            <a:prstDash val="solid"/>
            <a:miter lim="800000"/>
            <a:headEnd len="sm" w="sm" type="none"/>
            <a:tailEnd len="med" w="med" type="triangle"/>
          </a:ln>
        </p:spPr>
      </p:cxnSp>
      <p:sp>
        <p:nvSpPr>
          <p:cNvPr id="346" name="Google Shape;34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t/>
            </a:r>
            <a:endParaRPr/>
          </a:p>
        </p:txBody>
      </p:sp>
      <p:pic>
        <p:nvPicPr>
          <p:cNvPr descr="Text&#10;&#10;Description automatically generated" id="347" name="Google Shape;347;p22"/>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3"/>
          <p:cNvSpPr txBox="1"/>
          <p:nvPr/>
        </p:nvSpPr>
        <p:spPr>
          <a:xfrm>
            <a:off x="838200" y="1464118"/>
            <a:ext cx="10262191" cy="5028757"/>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90000"/>
              </a:lnSpc>
              <a:spcBef>
                <a:spcPts val="0"/>
              </a:spcBef>
              <a:spcAft>
                <a:spcPts val="0"/>
              </a:spcAft>
              <a:buClr>
                <a:schemeClr val="lt1"/>
              </a:buClr>
              <a:buSzPct val="100000"/>
              <a:buFont typeface="Arial"/>
              <a:buNone/>
            </a:pPr>
            <a:r>
              <a:rPr lang="en-NZ" sz="2800">
                <a:solidFill>
                  <a:schemeClr val="lt1"/>
                </a:solidFill>
                <a:latin typeface="Josefin Sans"/>
                <a:ea typeface="Josefin Sans"/>
                <a:cs typeface="Josefin Sans"/>
                <a:sym typeface="Josefin Sans"/>
              </a:rPr>
              <a:t>• What is the goal of the firm? How does the structure of a company allow for this to be enforced?</a:t>
            </a:r>
            <a:endParaRPr/>
          </a:p>
          <a:p>
            <a:pPr indent="0" lvl="0" marL="0" marR="0" rtl="0" algn="l">
              <a:lnSpc>
                <a:spcPct val="90000"/>
              </a:lnSpc>
              <a:spcBef>
                <a:spcPts val="1000"/>
              </a:spcBef>
              <a:spcAft>
                <a:spcPts val="0"/>
              </a:spcAft>
              <a:buClr>
                <a:srgbClr val="C4E0B2"/>
              </a:buClr>
              <a:buSzPct val="100000"/>
              <a:buFont typeface="Arial"/>
              <a:buNone/>
            </a:pPr>
            <a:r>
              <a:rPr lang="en-NZ" sz="2800">
                <a:solidFill>
                  <a:srgbClr val="C4E0B2"/>
                </a:solidFill>
                <a:latin typeface="Josefin Sans"/>
                <a:ea typeface="Josefin Sans"/>
                <a:cs typeface="Josefin Sans"/>
                <a:sym typeface="Josefin Sans"/>
              </a:rPr>
              <a:t>- </a:t>
            </a:r>
            <a:r>
              <a:rPr lang="en-NZ" sz="2800">
                <a:solidFill>
                  <a:srgbClr val="CCFFCD"/>
                </a:solidFill>
                <a:latin typeface="Josefin Sans"/>
                <a:ea typeface="Josefin Sans"/>
                <a:cs typeface="Josefin Sans"/>
                <a:sym typeface="Josefin Sans"/>
              </a:rPr>
              <a:t>Goal is to maximise shareholder value (e.g. maximise share price). </a:t>
            </a:r>
            <a:endParaRPr/>
          </a:p>
          <a:p>
            <a:pPr indent="-228600" lvl="0" marL="228600" marR="0" rtl="0" algn="l">
              <a:lnSpc>
                <a:spcPct val="90000"/>
              </a:lnSpc>
              <a:spcBef>
                <a:spcPts val="1000"/>
              </a:spcBef>
              <a:spcAft>
                <a:spcPts val="0"/>
              </a:spcAft>
              <a:buClr>
                <a:srgbClr val="CCFFCD"/>
              </a:buClr>
              <a:buSzPct val="100000"/>
              <a:buFont typeface="Arial"/>
              <a:buChar char="-"/>
            </a:pPr>
            <a:r>
              <a:rPr lang="en-NZ" sz="2800">
                <a:solidFill>
                  <a:srgbClr val="CCFFCD"/>
                </a:solidFill>
                <a:latin typeface="Josefin Sans"/>
                <a:ea typeface="Josefin Sans"/>
                <a:cs typeface="Josefin Sans"/>
                <a:sym typeface="Josefin Sans"/>
              </a:rPr>
              <a:t>The structure of a company allows this to be enforced as there is accountability of the managers and board of directors to please shareholders (refer to Agency Theory)</a:t>
            </a:r>
            <a:endParaRPr/>
          </a:p>
          <a:p>
            <a:pPr indent="-64135" lvl="0" marL="228600" marR="0" rtl="0" algn="l">
              <a:lnSpc>
                <a:spcPct val="90000"/>
              </a:lnSpc>
              <a:spcBef>
                <a:spcPts val="1000"/>
              </a:spcBef>
              <a:spcAft>
                <a:spcPts val="0"/>
              </a:spcAft>
              <a:buClr>
                <a:schemeClr val="lt1"/>
              </a:buClr>
              <a:buSzPct val="100000"/>
              <a:buFont typeface="Arial"/>
              <a:buNone/>
            </a:pPr>
            <a:r>
              <a:t/>
            </a:r>
            <a:endParaRPr sz="2800">
              <a:solidFill>
                <a:schemeClr val="lt1"/>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lt1"/>
              </a:buClr>
              <a:buSzPct val="100000"/>
              <a:buFont typeface="Arial"/>
              <a:buNone/>
            </a:pPr>
            <a:r>
              <a:rPr lang="en-NZ" sz="2800">
                <a:solidFill>
                  <a:schemeClr val="lt1"/>
                </a:solidFill>
                <a:latin typeface="Josefin Sans"/>
                <a:ea typeface="Josefin Sans"/>
                <a:cs typeface="Josefin Sans"/>
                <a:sym typeface="Josefin Sans"/>
              </a:rPr>
              <a:t>• Why is a common remuneration for CEOs share-based incentives? How does this link to the goal of the firm?</a:t>
            </a:r>
            <a:endParaRPr/>
          </a:p>
          <a:p>
            <a:pPr indent="-228600" lvl="0" marL="228600" marR="0" rtl="0" algn="l">
              <a:lnSpc>
                <a:spcPct val="90000"/>
              </a:lnSpc>
              <a:spcBef>
                <a:spcPts val="1000"/>
              </a:spcBef>
              <a:spcAft>
                <a:spcPts val="0"/>
              </a:spcAft>
              <a:buClr>
                <a:srgbClr val="CCFFCD"/>
              </a:buClr>
              <a:buSzPct val="100000"/>
              <a:buFont typeface="Arial"/>
              <a:buChar char="-"/>
            </a:pPr>
            <a:r>
              <a:rPr lang="en-NZ" sz="2800">
                <a:solidFill>
                  <a:srgbClr val="CCFFCD"/>
                </a:solidFill>
                <a:latin typeface="Josefin Sans"/>
                <a:ea typeface="Josefin Sans"/>
                <a:cs typeface="Josefin Sans"/>
                <a:sym typeface="Josefin Sans"/>
              </a:rPr>
              <a:t>This aligns the managers interests with the interests of </a:t>
            </a:r>
            <a:endParaRPr/>
          </a:p>
          <a:p>
            <a:pPr indent="0" lvl="0" marL="0" marR="0" rtl="0" algn="l">
              <a:lnSpc>
                <a:spcPct val="90000"/>
              </a:lnSpc>
              <a:spcBef>
                <a:spcPts val="1000"/>
              </a:spcBef>
              <a:spcAft>
                <a:spcPts val="0"/>
              </a:spcAft>
              <a:buClr>
                <a:srgbClr val="CCFFCD"/>
              </a:buClr>
              <a:buSzPct val="100000"/>
              <a:buFont typeface="Arial"/>
              <a:buNone/>
            </a:pPr>
            <a:r>
              <a:rPr lang="en-NZ" sz="2800">
                <a:solidFill>
                  <a:srgbClr val="CCFFCD"/>
                </a:solidFill>
                <a:latin typeface="Josefin Sans"/>
                <a:ea typeface="Josefin Sans"/>
                <a:cs typeface="Josefin Sans"/>
                <a:sym typeface="Josefin Sans"/>
              </a:rPr>
              <a:t>the shareholders because this provides an incentive for </a:t>
            </a:r>
            <a:endParaRPr/>
          </a:p>
          <a:p>
            <a:pPr indent="0" lvl="0" marL="0" marR="0" rtl="0" algn="l">
              <a:lnSpc>
                <a:spcPct val="90000"/>
              </a:lnSpc>
              <a:spcBef>
                <a:spcPts val="1000"/>
              </a:spcBef>
              <a:spcAft>
                <a:spcPts val="0"/>
              </a:spcAft>
              <a:buClr>
                <a:srgbClr val="CCFFCD"/>
              </a:buClr>
              <a:buSzPct val="100000"/>
              <a:buFont typeface="Arial"/>
              <a:buNone/>
            </a:pPr>
            <a:r>
              <a:rPr lang="en-NZ" sz="2800">
                <a:solidFill>
                  <a:srgbClr val="CCFFCD"/>
                </a:solidFill>
                <a:latin typeface="Josefin Sans"/>
                <a:ea typeface="Josefin Sans"/>
                <a:cs typeface="Josefin Sans"/>
                <a:sym typeface="Josefin Sans"/>
              </a:rPr>
              <a:t>managers to maximise shareholder value</a:t>
            </a:r>
            <a:endParaRPr/>
          </a:p>
          <a:p>
            <a:pPr indent="0" lvl="0" marL="0" marR="0" rtl="0" algn="l">
              <a:lnSpc>
                <a:spcPct val="90000"/>
              </a:lnSpc>
              <a:spcBef>
                <a:spcPts val="1000"/>
              </a:spcBef>
              <a:spcAft>
                <a:spcPts val="0"/>
              </a:spcAft>
              <a:buClr>
                <a:schemeClr val="lt1"/>
              </a:buClr>
              <a:buSzPct val="100000"/>
              <a:buFont typeface="Arial"/>
              <a:buNone/>
            </a:pPr>
            <a:r>
              <a:t/>
            </a:r>
            <a:endParaRPr sz="2800">
              <a:solidFill>
                <a:schemeClr val="lt1"/>
              </a:solidFill>
              <a:latin typeface="Calibri"/>
              <a:ea typeface="Calibri"/>
              <a:cs typeface="Calibri"/>
              <a:sym typeface="Calibri"/>
            </a:endParaRPr>
          </a:p>
        </p:txBody>
      </p:sp>
      <p:sp>
        <p:nvSpPr>
          <p:cNvPr id="354" name="Google Shape;35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MORE POTENTIAL WRITTEN QUESTIONS</a:t>
            </a:r>
            <a:endParaRPr/>
          </a:p>
        </p:txBody>
      </p:sp>
      <p:pic>
        <p:nvPicPr>
          <p:cNvPr descr="Text&#10;&#10;Description automatically generated" id="355" name="Google Shape;355;p23"/>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descr="Text&#10;&#10;Description automatically generated" id="361" name="Google Shape;361;p24"/>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
        <p:nvSpPr>
          <p:cNvPr id="362" name="Google Shape;362;p24"/>
          <p:cNvSpPr txBox="1"/>
          <p:nvPr/>
        </p:nvSpPr>
        <p:spPr>
          <a:xfrm>
            <a:off x="838199" y="1272732"/>
            <a:ext cx="10092071" cy="5028757"/>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lt1"/>
              </a:buClr>
              <a:buSzPts val="2800"/>
              <a:buFont typeface="Arial"/>
              <a:buNone/>
            </a:pPr>
            <a:r>
              <a:rPr lang="en-NZ" sz="2800">
                <a:solidFill>
                  <a:schemeClr val="lt1"/>
                </a:solidFill>
                <a:latin typeface="Josefin Sans"/>
                <a:ea typeface="Josefin Sans"/>
                <a:cs typeface="Josefin Sans"/>
                <a:sym typeface="Josefin Sans"/>
              </a:rPr>
              <a:t>• Why is maximising shareholder wealth considered ethical?</a:t>
            </a:r>
            <a:endParaRPr/>
          </a:p>
          <a:p>
            <a:pPr indent="0" lvl="0" marL="0" marR="0" rtl="0" algn="l">
              <a:lnSpc>
                <a:spcPct val="90000"/>
              </a:lnSpc>
              <a:spcBef>
                <a:spcPts val="1000"/>
              </a:spcBef>
              <a:spcAft>
                <a:spcPts val="0"/>
              </a:spcAft>
              <a:buClr>
                <a:srgbClr val="C4E0B2"/>
              </a:buClr>
              <a:buSzPts val="2800"/>
              <a:buFont typeface="Arial"/>
              <a:buNone/>
            </a:pPr>
            <a:r>
              <a:rPr lang="en-NZ" sz="2800">
                <a:solidFill>
                  <a:srgbClr val="C4E0B2"/>
                </a:solidFill>
                <a:latin typeface="Josefin Sans"/>
                <a:ea typeface="Josefin Sans"/>
                <a:cs typeface="Josefin Sans"/>
                <a:sym typeface="Josefin Sans"/>
              </a:rPr>
              <a:t>-</a:t>
            </a:r>
            <a:r>
              <a:rPr lang="en-NZ" sz="2800">
                <a:solidFill>
                  <a:srgbClr val="CCFFCD"/>
                </a:solidFill>
                <a:latin typeface="Josefin Sans"/>
                <a:ea typeface="Josefin Sans"/>
                <a:cs typeface="Josefin Sans"/>
                <a:sym typeface="Josefin Sans"/>
              </a:rPr>
              <a:t> Majority of shareholders are institutional or superannuation funds so it is ethical to maximise shareholder wealth as these returns will be required for people’s retirement funds</a:t>
            </a:r>
            <a:endParaRPr/>
          </a:p>
          <a:p>
            <a:pPr indent="0" lvl="0" marL="0" marR="0" rtl="0" algn="l">
              <a:lnSpc>
                <a:spcPct val="90000"/>
              </a:lnSpc>
              <a:spcBef>
                <a:spcPts val="1000"/>
              </a:spcBef>
              <a:spcAft>
                <a:spcPts val="0"/>
              </a:spcAft>
              <a:buClr>
                <a:schemeClr val="lt1"/>
              </a:buClr>
              <a:buSzPts val="2800"/>
              <a:buFont typeface="Arial"/>
              <a:buNone/>
            </a:pPr>
            <a:r>
              <a:rPr lang="en-NZ" sz="2800">
                <a:solidFill>
                  <a:schemeClr val="lt1"/>
                </a:solidFill>
                <a:latin typeface="Josefin Sans"/>
                <a:ea typeface="Josefin Sans"/>
                <a:cs typeface="Josefin Sans"/>
                <a:sym typeface="Josefin Sans"/>
              </a:rPr>
              <a:t>• (After calculating a TVM problem) We forgot to account for inflation! What would you do to adjust your calculations for inflation of 2.5%? (Explain in only words – no calculations)</a:t>
            </a:r>
            <a:endParaRPr/>
          </a:p>
          <a:p>
            <a:pPr indent="-228600" lvl="0" marL="228600" marR="0" rtl="0" algn="l">
              <a:lnSpc>
                <a:spcPct val="90000"/>
              </a:lnSpc>
              <a:spcBef>
                <a:spcPts val="1000"/>
              </a:spcBef>
              <a:spcAft>
                <a:spcPts val="0"/>
              </a:spcAft>
              <a:buClr>
                <a:srgbClr val="CCFFCD"/>
              </a:buClr>
              <a:buSzPts val="2800"/>
              <a:buFont typeface="Arial"/>
              <a:buChar char="-"/>
            </a:pPr>
            <a:r>
              <a:rPr lang="en-NZ" sz="2800">
                <a:solidFill>
                  <a:srgbClr val="CCFFCD"/>
                </a:solidFill>
                <a:latin typeface="Josefin Sans"/>
                <a:ea typeface="Josefin Sans"/>
                <a:cs typeface="Josefin Sans"/>
                <a:sym typeface="Josefin Sans"/>
              </a:rPr>
              <a:t>This will depend whether the cash flows are given in real or nominal terms. Either discount real cash flows with real discount rate or discount nominal cash flows with nominal discount rate and then adjust for inflation.</a:t>
            </a:r>
            <a:endParaRPr/>
          </a:p>
          <a:p>
            <a:pPr indent="0" lvl="0" marL="0" marR="0" rtl="0" algn="l">
              <a:lnSpc>
                <a:spcPct val="90000"/>
              </a:lnSpc>
              <a:spcBef>
                <a:spcPts val="1000"/>
              </a:spcBef>
              <a:spcAft>
                <a:spcPts val="0"/>
              </a:spcAft>
              <a:buClr>
                <a:schemeClr val="lt1"/>
              </a:buClr>
              <a:buSzPts val="2800"/>
              <a:buFont typeface="Arial"/>
              <a:buNone/>
            </a:pPr>
            <a:r>
              <a:t/>
            </a:r>
            <a:endParaRPr sz="2800">
              <a:solidFill>
                <a:schemeClr val="lt1"/>
              </a:solidFill>
              <a:latin typeface="Calibri"/>
              <a:ea typeface="Calibri"/>
              <a:cs typeface="Calibri"/>
              <a:sym typeface="Calibri"/>
            </a:endParaRPr>
          </a:p>
        </p:txBody>
      </p:sp>
      <p:sp>
        <p:nvSpPr>
          <p:cNvPr id="363" name="Google Shape;363;p24"/>
          <p:cNvSpPr txBox="1"/>
          <p:nvPr>
            <p:ph type="title"/>
          </p:nvPr>
        </p:nvSpPr>
        <p:spPr>
          <a:xfrm>
            <a:off x="838200" y="19500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MORE POTENTIAL WRITTEN QUESTIONS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CFFCD"/>
              </a:buClr>
              <a:buSzPts val="5400"/>
              <a:buFont typeface="Josefin Sans"/>
              <a:buNone/>
            </a:pPr>
            <a:r>
              <a:rPr b="1" lang="en-NZ" sz="5400">
                <a:solidFill>
                  <a:srgbClr val="CCFFCD"/>
                </a:solidFill>
                <a:latin typeface="Josefin Sans"/>
                <a:ea typeface="Josefin Sans"/>
                <a:cs typeface="Josefin Sans"/>
                <a:sym typeface="Josefin Sans"/>
              </a:rPr>
              <a:t>OVERVIEW: PART 2</a:t>
            </a:r>
            <a:endParaRPr/>
          </a:p>
        </p:txBody>
      </p:sp>
      <p:sp>
        <p:nvSpPr>
          <p:cNvPr id="370" name="Google Shape;370;p25"/>
          <p:cNvSpPr txBox="1"/>
          <p:nvPr>
            <p:ph idx="1" type="body"/>
          </p:nvPr>
        </p:nvSpPr>
        <p:spPr>
          <a:xfrm>
            <a:off x="838200" y="1825625"/>
            <a:ext cx="10515600" cy="46672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NZ">
                <a:latin typeface="Josefin Sans"/>
                <a:ea typeface="Josefin Sans"/>
                <a:cs typeface="Josefin Sans"/>
                <a:sym typeface="Josefin Sans"/>
              </a:rPr>
              <a:t>Capital Budgeting</a:t>
            </a:r>
            <a:endParaRPr/>
          </a:p>
          <a:p>
            <a:pPr indent="-228600" lvl="1" marL="685800" rtl="0" algn="l">
              <a:lnSpc>
                <a:spcPct val="90000"/>
              </a:lnSpc>
              <a:spcBef>
                <a:spcPts val="500"/>
              </a:spcBef>
              <a:spcAft>
                <a:spcPts val="0"/>
              </a:spcAft>
              <a:buClr>
                <a:schemeClr val="lt1"/>
              </a:buClr>
              <a:buSzPts val="2800"/>
              <a:buChar char="•"/>
            </a:pPr>
            <a:r>
              <a:rPr lang="en-NZ" sz="2800">
                <a:latin typeface="Josefin Sans"/>
                <a:ea typeface="Josefin Sans"/>
                <a:cs typeface="Josefin Sans"/>
                <a:sym typeface="Josefin Sans"/>
              </a:rPr>
              <a:t>Sunk Costs</a:t>
            </a:r>
            <a:endParaRPr/>
          </a:p>
          <a:p>
            <a:pPr indent="-228600" lvl="1" marL="685800" rtl="0" algn="l">
              <a:lnSpc>
                <a:spcPct val="90000"/>
              </a:lnSpc>
              <a:spcBef>
                <a:spcPts val="500"/>
              </a:spcBef>
              <a:spcAft>
                <a:spcPts val="0"/>
              </a:spcAft>
              <a:buClr>
                <a:schemeClr val="lt1"/>
              </a:buClr>
              <a:buSzPts val="2800"/>
              <a:buChar char="•"/>
            </a:pPr>
            <a:r>
              <a:rPr lang="en-NZ" sz="2800">
                <a:latin typeface="Josefin Sans"/>
                <a:ea typeface="Josefin Sans"/>
                <a:cs typeface="Josefin Sans"/>
                <a:sym typeface="Josefin Sans"/>
              </a:rPr>
              <a:t>Cannibalism</a:t>
            </a:r>
            <a:endParaRPr/>
          </a:p>
          <a:p>
            <a:pPr indent="-228600" lvl="1" marL="685800" rtl="0" algn="l">
              <a:lnSpc>
                <a:spcPct val="90000"/>
              </a:lnSpc>
              <a:spcBef>
                <a:spcPts val="500"/>
              </a:spcBef>
              <a:spcAft>
                <a:spcPts val="0"/>
              </a:spcAft>
              <a:buClr>
                <a:schemeClr val="lt1"/>
              </a:buClr>
              <a:buSzPts val="2800"/>
              <a:buChar char="•"/>
            </a:pPr>
            <a:r>
              <a:rPr lang="en-NZ" sz="2800">
                <a:latin typeface="Josefin Sans"/>
                <a:ea typeface="Josefin Sans"/>
                <a:cs typeface="Josefin Sans"/>
                <a:sym typeface="Josefin Sans"/>
              </a:rPr>
              <a:t>Replacement Project (Incremental NPV)</a:t>
            </a:r>
            <a:endParaRPr/>
          </a:p>
          <a:p>
            <a:pPr indent="-228600" lvl="1" marL="685800" rtl="0" algn="l">
              <a:lnSpc>
                <a:spcPct val="90000"/>
              </a:lnSpc>
              <a:spcBef>
                <a:spcPts val="500"/>
              </a:spcBef>
              <a:spcAft>
                <a:spcPts val="0"/>
              </a:spcAft>
              <a:buClr>
                <a:schemeClr val="lt1"/>
              </a:buClr>
              <a:buSzPts val="2800"/>
              <a:buChar char="•"/>
            </a:pPr>
            <a:r>
              <a:rPr lang="en-NZ" sz="2800">
                <a:latin typeface="Josefin Sans"/>
                <a:ea typeface="Josefin Sans"/>
                <a:cs typeface="Josefin Sans"/>
                <a:sym typeface="Josefin Sans"/>
              </a:rPr>
              <a:t>Unequal Lives, Replacement Chains</a:t>
            </a:r>
            <a:endParaRPr/>
          </a:p>
          <a:p>
            <a:pPr indent="-228600" lvl="0" marL="228600" rtl="0" algn="l">
              <a:lnSpc>
                <a:spcPct val="90000"/>
              </a:lnSpc>
              <a:spcBef>
                <a:spcPts val="1000"/>
              </a:spcBef>
              <a:spcAft>
                <a:spcPts val="0"/>
              </a:spcAft>
              <a:buClr>
                <a:schemeClr val="lt1"/>
              </a:buClr>
              <a:buSzPts val="2800"/>
              <a:buChar char="•"/>
            </a:pPr>
            <a:r>
              <a:rPr lang="en-NZ">
                <a:latin typeface="Josefin Sans"/>
                <a:ea typeface="Josefin Sans"/>
                <a:cs typeface="Josefin Sans"/>
                <a:sym typeface="Josefin Sans"/>
              </a:rPr>
              <a:t>Risk &amp; Return </a:t>
            </a:r>
            <a:endParaRPr/>
          </a:p>
          <a:p>
            <a:pPr indent="-228600" lvl="0" marL="228600" rtl="0" algn="l">
              <a:lnSpc>
                <a:spcPct val="90000"/>
              </a:lnSpc>
              <a:spcBef>
                <a:spcPts val="1000"/>
              </a:spcBef>
              <a:spcAft>
                <a:spcPts val="0"/>
              </a:spcAft>
              <a:buClr>
                <a:schemeClr val="lt1"/>
              </a:buClr>
              <a:buSzPts val="2800"/>
              <a:buChar char="•"/>
            </a:pPr>
            <a:r>
              <a:rPr lang="en-NZ">
                <a:latin typeface="Josefin Sans"/>
                <a:ea typeface="Josefin Sans"/>
                <a:cs typeface="Josefin Sans"/>
                <a:sym typeface="Josefin Sans"/>
              </a:rPr>
              <a:t>Cost of Capital</a:t>
            </a:r>
            <a:endParaRPr/>
          </a:p>
        </p:txBody>
      </p:sp>
      <p:pic>
        <p:nvPicPr>
          <p:cNvPr descr="Text&#10;&#10;Description automatically generated" id="371" name="Google Shape;371;p25"/>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6"/>
          <p:cNvSpPr txBox="1"/>
          <p:nvPr/>
        </p:nvSpPr>
        <p:spPr>
          <a:xfrm>
            <a:off x="838200" y="1529075"/>
            <a:ext cx="10700657" cy="493201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“Sunk Costs” is a term for a cost which has already been incurred</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They are important to watch out for when valuing a capital budgeting project, because they are NOT incremental costs</a:t>
            </a:r>
            <a:endParaRPr/>
          </a:p>
          <a:p>
            <a:pPr indent="-228600" lvl="1" marL="685800" marR="0" rtl="0" algn="l">
              <a:lnSpc>
                <a:spcPct val="90000"/>
              </a:lnSpc>
              <a:spcBef>
                <a:spcPts val="500"/>
              </a:spcBef>
              <a:spcAft>
                <a:spcPts val="0"/>
              </a:spcAft>
              <a:buClr>
                <a:schemeClr val="lt1"/>
              </a:buClr>
              <a:buSzPts val="2400"/>
              <a:buFont typeface="Arial"/>
              <a:buChar char="•"/>
            </a:pPr>
            <a:r>
              <a:rPr b="0" i="0" lang="en-NZ" sz="2400" u="none" cap="none" strike="noStrike">
                <a:solidFill>
                  <a:schemeClr val="lt1"/>
                </a:solidFill>
                <a:latin typeface="Josefin Sans"/>
                <a:ea typeface="Josefin Sans"/>
                <a:cs typeface="Josefin Sans"/>
                <a:sym typeface="Josefin Sans"/>
              </a:rPr>
              <a:t>i.e. These will be a cost to the business regardless of whether they accept the project or not</a:t>
            </a:r>
            <a:endParaRPr/>
          </a:p>
          <a:p>
            <a:pPr indent="-76200" lvl="1" marL="685800" marR="0" rtl="0" algn="l">
              <a:lnSpc>
                <a:spcPct val="90000"/>
              </a:lnSpc>
              <a:spcBef>
                <a:spcPts val="500"/>
              </a:spcBef>
              <a:spcAft>
                <a:spcPts val="0"/>
              </a:spcAft>
              <a:buClr>
                <a:schemeClr val="lt1"/>
              </a:buClr>
              <a:buSzPts val="2400"/>
              <a:buFont typeface="Arial"/>
              <a:buNone/>
            </a:pPr>
            <a:r>
              <a:t/>
            </a:r>
            <a:endParaRPr b="0" i="0" sz="2400" u="none" cap="none" strike="noStrike">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Therefore, sunk costs are ignored, and NOT included in any NPV calculations</a:t>
            </a:r>
            <a:endParaRPr/>
          </a:p>
        </p:txBody>
      </p:sp>
      <p:sp>
        <p:nvSpPr>
          <p:cNvPr id="378" name="Google Shape;37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SUNK COSTS</a:t>
            </a:r>
            <a:endParaRPr/>
          </a:p>
        </p:txBody>
      </p:sp>
      <p:pic>
        <p:nvPicPr>
          <p:cNvPr descr="Text&#10;&#10;Description automatically generated" id="379" name="Google Shape;379;p26"/>
          <p:cNvPicPr preferRelativeResize="0"/>
          <p:nvPr/>
        </p:nvPicPr>
        <p:blipFill rotWithShape="1">
          <a:blip r:embed="rId3">
            <a:alphaModFix/>
          </a:blip>
          <a:srcRect b="0" l="0" r="0" t="0"/>
          <a:stretch/>
        </p:blipFill>
        <p:spPr>
          <a:xfrm>
            <a:off x="8935397" y="5399921"/>
            <a:ext cx="2874048" cy="121446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descr="Text&#10;&#10;Description automatically generated" id="385" name="Google Shape;385;p27"/>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
        <p:nvSpPr>
          <p:cNvPr id="386" name="Google Shape;386;p27"/>
          <p:cNvSpPr txBox="1"/>
          <p:nvPr/>
        </p:nvSpPr>
        <p:spPr>
          <a:xfrm>
            <a:off x="685799" y="1273023"/>
            <a:ext cx="10515601" cy="4932014"/>
          </a:xfrm>
          <a:prstGeom prst="rect">
            <a:avLst/>
          </a:prstGeom>
          <a:noFill/>
          <a:ln>
            <a:noFill/>
          </a:ln>
        </p:spPr>
        <p:txBody>
          <a:bodyPr anchorCtr="0" anchor="t" bIns="45700" lIns="91425" spcFirstLastPara="1" rIns="91425" wrap="square" tIns="45700">
            <a:normAutofit lnSpcReduction="10000"/>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This new asset should be allocated $12,000 of the firm’s overhead</a:t>
            </a:r>
            <a:endParaRPr/>
          </a:p>
          <a:p>
            <a:pPr indent="-228600" lvl="1" marL="685800" marR="0" rtl="0" algn="l">
              <a:lnSpc>
                <a:spcPct val="90000"/>
              </a:lnSpc>
              <a:spcBef>
                <a:spcPts val="500"/>
              </a:spcBef>
              <a:spcAft>
                <a:spcPts val="0"/>
              </a:spcAft>
              <a:buClr>
                <a:srgbClr val="CCFFCD"/>
              </a:buClr>
              <a:buSzPts val="2400"/>
              <a:buFont typeface="Arial"/>
              <a:buChar char="•"/>
            </a:pPr>
            <a:r>
              <a:rPr b="0" i="0" lang="en-NZ" sz="2400" u="none" cap="none" strike="noStrike">
                <a:solidFill>
                  <a:srgbClr val="CCFFCD"/>
                </a:solidFill>
                <a:latin typeface="Josefin Sans"/>
                <a:ea typeface="Josefin Sans"/>
                <a:cs typeface="Josefin Sans"/>
                <a:sym typeface="Josefin Sans"/>
              </a:rPr>
              <a:t>Ignore and do not include in calculations, as overhead is just an accounting calculation for allocating fixed costs, and we know that fixed costs will happen regardless of whether we accept the project or not</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It cost $8,000 to pay the consultant for this capital budgeting projections report</a:t>
            </a:r>
            <a:endParaRPr/>
          </a:p>
          <a:p>
            <a:pPr indent="-228600" lvl="1" marL="685800" marR="0" rtl="0" algn="l">
              <a:lnSpc>
                <a:spcPct val="90000"/>
              </a:lnSpc>
              <a:spcBef>
                <a:spcPts val="500"/>
              </a:spcBef>
              <a:spcAft>
                <a:spcPts val="0"/>
              </a:spcAft>
              <a:buClr>
                <a:srgbClr val="CCFFCD"/>
              </a:buClr>
              <a:buSzPts val="2400"/>
              <a:buFont typeface="Arial"/>
              <a:buChar char="•"/>
            </a:pPr>
            <a:r>
              <a:rPr b="0" i="0" lang="en-NZ" sz="2400" u="none" cap="none" strike="noStrike">
                <a:solidFill>
                  <a:srgbClr val="CCFFCD"/>
                </a:solidFill>
                <a:latin typeface="Josefin Sans"/>
                <a:ea typeface="Josefin Sans"/>
                <a:cs typeface="Josefin Sans"/>
                <a:sym typeface="Josefin Sans"/>
              </a:rPr>
              <a:t>Ignore and do not include in calculations, as this cost has already occurred and therefore is not incremental</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The firm’s interest expense is $100,000 per annum</a:t>
            </a:r>
            <a:endParaRPr/>
          </a:p>
          <a:p>
            <a:pPr indent="-228600" lvl="1" marL="685800" marR="0" rtl="0" algn="l">
              <a:lnSpc>
                <a:spcPct val="90000"/>
              </a:lnSpc>
              <a:spcBef>
                <a:spcPts val="500"/>
              </a:spcBef>
              <a:spcAft>
                <a:spcPts val="0"/>
              </a:spcAft>
              <a:buClr>
                <a:srgbClr val="CCFFCD"/>
              </a:buClr>
              <a:buSzPts val="2400"/>
              <a:buFont typeface="Arial"/>
              <a:buChar char="•"/>
            </a:pPr>
            <a:r>
              <a:rPr b="0" i="0" lang="en-NZ" sz="2400" u="none" cap="none" strike="noStrike">
                <a:solidFill>
                  <a:srgbClr val="CCFFCD"/>
                </a:solidFill>
                <a:latin typeface="Josefin Sans"/>
                <a:ea typeface="Josefin Sans"/>
                <a:cs typeface="Josefin Sans"/>
                <a:sym typeface="Josefin Sans"/>
              </a:rPr>
              <a:t>Ignore and do not include in calculations, as we need to keep                               financing decisions separate from investing decisions</a:t>
            </a:r>
            <a:endParaRPr/>
          </a:p>
        </p:txBody>
      </p:sp>
      <p:sp>
        <p:nvSpPr>
          <p:cNvPr id="387" name="Google Shape;387;p27"/>
          <p:cNvSpPr txBox="1"/>
          <p:nvPr>
            <p:ph type="title"/>
          </p:nvPr>
        </p:nvSpPr>
        <p:spPr>
          <a:xfrm>
            <a:off x="838200" y="212820"/>
            <a:ext cx="10515600" cy="106020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EXAMPLES OF SUNK COSTS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8"/>
          <p:cNvSpPr txBox="1"/>
          <p:nvPr/>
        </p:nvSpPr>
        <p:spPr>
          <a:xfrm>
            <a:off x="838199" y="1825624"/>
            <a:ext cx="10700657" cy="490174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“Cannibalism” is a term for when the acceptance of a new project (e.g. selling a new product) will “cannibalise” sales/revenue from an existing revenue stream (e.g. another product)</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It is important to identify where this may be the case, as it will determine what is incremental, and what is not, with the NPV (or Incremental NPV) calculations</a:t>
            </a:r>
            <a:endParaRPr/>
          </a:p>
          <a:p>
            <a:pPr indent="0" lvl="0" marL="0" marR="0" rtl="0" algn="l">
              <a:lnSpc>
                <a:spcPct val="90000"/>
              </a:lnSpc>
              <a:spcBef>
                <a:spcPts val="1000"/>
              </a:spcBef>
              <a:spcAft>
                <a:spcPts val="0"/>
              </a:spcAft>
              <a:buClr>
                <a:schemeClr val="lt1"/>
              </a:buClr>
              <a:buSzPts val="2800"/>
              <a:buFont typeface="Arial"/>
              <a:buNone/>
            </a:pPr>
            <a:r>
              <a:t/>
            </a:r>
            <a:endParaRPr sz="2800">
              <a:solidFill>
                <a:schemeClr val="lt1"/>
              </a:solidFill>
              <a:latin typeface="Calibri"/>
              <a:ea typeface="Calibri"/>
              <a:cs typeface="Calibri"/>
              <a:sym typeface="Calibri"/>
            </a:endParaRPr>
          </a:p>
        </p:txBody>
      </p:sp>
      <p:sp>
        <p:nvSpPr>
          <p:cNvPr id="394" name="Google Shape;394;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CANNIBALISM</a:t>
            </a:r>
            <a:endParaRPr/>
          </a:p>
        </p:txBody>
      </p:sp>
      <p:pic>
        <p:nvPicPr>
          <p:cNvPr descr="Text&#10;&#10;Description automatically generated" id="395" name="Google Shape;395;p28"/>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9"/>
          <p:cNvSpPr txBox="1"/>
          <p:nvPr/>
        </p:nvSpPr>
        <p:spPr>
          <a:xfrm>
            <a:off x="838199" y="1825624"/>
            <a:ext cx="10700657" cy="490174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Product A: $100,000 (Current Sales)</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Product B: $80,000 (Estimated Sales)</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Note: If Product B is implemented, then Product A sales will fall by $35,000</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Therefore, incremental sales are:</a:t>
            </a:r>
            <a:endParaRPr/>
          </a:p>
          <a:p>
            <a:pPr indent="-228600" lvl="1" marL="685800" marR="0" rtl="0" algn="l">
              <a:lnSpc>
                <a:spcPct val="90000"/>
              </a:lnSpc>
              <a:spcBef>
                <a:spcPts val="500"/>
              </a:spcBef>
              <a:spcAft>
                <a:spcPts val="0"/>
              </a:spcAft>
              <a:buClr>
                <a:schemeClr val="lt1"/>
              </a:buClr>
              <a:buSzPts val="2400"/>
              <a:buFont typeface="Arial"/>
              <a:buChar char="•"/>
            </a:pPr>
            <a:r>
              <a:rPr b="0" i="0" lang="en-NZ" sz="2400" u="none" cap="none" strike="noStrike">
                <a:solidFill>
                  <a:schemeClr val="lt1"/>
                </a:solidFill>
                <a:latin typeface="Josefin Sans"/>
                <a:ea typeface="Josefin Sans"/>
                <a:cs typeface="Josefin Sans"/>
                <a:sym typeface="Josefin Sans"/>
              </a:rPr>
              <a:t>$80,000 - $35,000 = $45,000</a:t>
            </a:r>
            <a:endParaRPr/>
          </a:p>
        </p:txBody>
      </p:sp>
      <p:sp>
        <p:nvSpPr>
          <p:cNvPr id="402" name="Google Shape;40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Roboto"/>
              <a:buNone/>
            </a:pPr>
            <a:r>
              <a:rPr b="1" lang="en-NZ" sz="3600">
                <a:solidFill>
                  <a:srgbClr val="FE0000"/>
                </a:solidFill>
                <a:latin typeface="Roboto"/>
                <a:ea typeface="Roboto"/>
                <a:cs typeface="Roboto"/>
                <a:sym typeface="Roboto"/>
              </a:rPr>
              <a:t>EXAMPLES OF CANNIBALISM</a:t>
            </a:r>
            <a:endParaRPr/>
          </a:p>
        </p:txBody>
      </p:sp>
      <p:pic>
        <p:nvPicPr>
          <p:cNvPr descr="Text&#10;&#10;Description automatically generated" id="403" name="Google Shape;403;p29"/>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CFFCD"/>
              </a:buClr>
              <a:buSzPts val="5400"/>
              <a:buFont typeface="Josefin Sans"/>
              <a:buNone/>
            </a:pPr>
            <a:r>
              <a:rPr b="1" lang="en-NZ" sz="5400">
                <a:solidFill>
                  <a:srgbClr val="CCFFCD"/>
                </a:solidFill>
                <a:latin typeface="Josefin Sans"/>
                <a:ea typeface="Josefin Sans"/>
                <a:cs typeface="Josefin Sans"/>
                <a:sym typeface="Josefin Sans"/>
              </a:rPr>
              <a:t>QUESTION 1.1</a:t>
            </a:r>
            <a:endParaRPr/>
          </a:p>
        </p:txBody>
      </p:sp>
      <p:sp>
        <p:nvSpPr>
          <p:cNvPr id="106" name="Google Shape;106;p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pic>
        <p:nvPicPr>
          <p:cNvPr descr="Text&#10;&#10;Description automatically generated" id="107" name="Google Shape;107;p3"/>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0"/>
          <p:cNvSpPr txBox="1"/>
          <p:nvPr/>
        </p:nvSpPr>
        <p:spPr>
          <a:xfrm>
            <a:off x="838199" y="1825625"/>
            <a:ext cx="10700657" cy="2618784"/>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Remember to include it in the total initial outlay in year 0</a:t>
            </a:r>
            <a:endParaRPr/>
          </a:p>
          <a:p>
            <a:pPr indent="-228600" lvl="0" marL="228600" marR="0" rtl="0" algn="l">
              <a:lnSpc>
                <a:spcPct val="8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Remember to include it in the terminal value at maturity</a:t>
            </a:r>
            <a:endParaRPr/>
          </a:p>
          <a:p>
            <a:pPr indent="0" lvl="0" marL="0" marR="0" rtl="0" algn="l">
              <a:lnSpc>
                <a:spcPct val="80000"/>
              </a:lnSpc>
              <a:spcBef>
                <a:spcPts val="1000"/>
              </a:spcBef>
              <a:spcAft>
                <a:spcPts val="0"/>
              </a:spcAft>
              <a:buClr>
                <a:schemeClr val="lt1"/>
              </a:buClr>
              <a:buSzPts val="2800"/>
              <a:buFont typeface="Arial"/>
              <a:buNone/>
            </a:pPr>
            <a:r>
              <a:t/>
            </a:r>
            <a:endParaRPr sz="2800">
              <a:solidFill>
                <a:schemeClr val="lt1"/>
              </a:solidFill>
              <a:latin typeface="Calibri"/>
              <a:ea typeface="Calibri"/>
              <a:cs typeface="Calibri"/>
              <a:sym typeface="Calibri"/>
            </a:endParaRPr>
          </a:p>
        </p:txBody>
      </p:sp>
      <p:sp>
        <p:nvSpPr>
          <p:cNvPr id="410" name="Google Shape;41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NET WORKING CAPITAL</a:t>
            </a:r>
            <a:endParaRPr/>
          </a:p>
        </p:txBody>
      </p:sp>
      <p:pic>
        <p:nvPicPr>
          <p:cNvPr descr="Text&#10;&#10;Description automatically generated" id="411" name="Google Shape;411;p30"/>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descr="Text&#10;&#10;Description automatically generated" id="417" name="Google Shape;417;p31"/>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
        <p:nvSpPr>
          <p:cNvPr id="418" name="Google Shape;418;p31"/>
          <p:cNvSpPr txBox="1"/>
          <p:nvPr/>
        </p:nvSpPr>
        <p:spPr>
          <a:xfrm>
            <a:off x="685801" y="1825625"/>
            <a:ext cx="10332720" cy="4932014"/>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When purchasing an asset e.g. machine at the start of the project there are some additional cost which may be required to be capitalised and included in it’s total value, including:</a:t>
            </a:r>
            <a:endParaRPr/>
          </a:p>
          <a:p>
            <a:pPr indent="-228600" lvl="1" marL="685800" marR="0" rtl="0" algn="l">
              <a:lnSpc>
                <a:spcPct val="90000"/>
              </a:lnSpc>
              <a:spcBef>
                <a:spcPts val="500"/>
              </a:spcBef>
              <a:spcAft>
                <a:spcPts val="0"/>
              </a:spcAft>
              <a:buClr>
                <a:srgbClr val="CCFFCD"/>
              </a:buClr>
              <a:buSzPts val="2400"/>
              <a:buFont typeface="Arial"/>
              <a:buChar char="•"/>
            </a:pPr>
            <a:r>
              <a:rPr b="0" i="0" lang="en-NZ" sz="2400" u="none" cap="none" strike="noStrike">
                <a:solidFill>
                  <a:srgbClr val="CCFFCD"/>
                </a:solidFill>
                <a:latin typeface="Josefin Sans"/>
                <a:ea typeface="Josefin Sans"/>
                <a:cs typeface="Josefin Sans"/>
                <a:sym typeface="Josefin Sans"/>
              </a:rPr>
              <a:t>Cost of shipping or transport</a:t>
            </a:r>
            <a:endParaRPr/>
          </a:p>
          <a:p>
            <a:pPr indent="-228600" lvl="1" marL="685800" marR="0" rtl="0" algn="l">
              <a:lnSpc>
                <a:spcPct val="90000"/>
              </a:lnSpc>
              <a:spcBef>
                <a:spcPts val="500"/>
              </a:spcBef>
              <a:spcAft>
                <a:spcPts val="0"/>
              </a:spcAft>
              <a:buClr>
                <a:srgbClr val="CCFFCD"/>
              </a:buClr>
              <a:buSzPts val="2400"/>
              <a:buFont typeface="Arial"/>
              <a:buChar char="•"/>
            </a:pPr>
            <a:r>
              <a:rPr b="0" i="0" lang="en-NZ" sz="2400" u="none" cap="none" strike="noStrike">
                <a:solidFill>
                  <a:srgbClr val="CCFFCD"/>
                </a:solidFill>
                <a:latin typeface="Josefin Sans"/>
                <a:ea typeface="Josefin Sans"/>
                <a:cs typeface="Josefin Sans"/>
                <a:sym typeface="Josefin Sans"/>
              </a:rPr>
              <a:t>Cost of installation</a:t>
            </a:r>
            <a:endParaRPr/>
          </a:p>
          <a:p>
            <a:pPr indent="-228600" lvl="1" marL="685800" marR="0" rtl="0" algn="l">
              <a:lnSpc>
                <a:spcPct val="90000"/>
              </a:lnSpc>
              <a:spcBef>
                <a:spcPts val="500"/>
              </a:spcBef>
              <a:spcAft>
                <a:spcPts val="0"/>
              </a:spcAft>
              <a:buClr>
                <a:srgbClr val="CCFFCD"/>
              </a:buClr>
              <a:buSzPts val="2400"/>
              <a:buFont typeface="Arial"/>
              <a:buChar char="•"/>
            </a:pPr>
            <a:r>
              <a:rPr b="0" i="0" lang="en-NZ" sz="2400" u="none" cap="none" strike="noStrike">
                <a:solidFill>
                  <a:srgbClr val="CCFFCD"/>
                </a:solidFill>
                <a:latin typeface="Josefin Sans"/>
                <a:ea typeface="Josefin Sans"/>
                <a:cs typeface="Josefin Sans"/>
                <a:sym typeface="Josefin Sans"/>
              </a:rPr>
              <a:t>Cost of additional parts (that are required for the asset to work)</a:t>
            </a:r>
            <a:endParaRPr/>
          </a:p>
          <a:p>
            <a:pPr indent="-76200" lvl="1" marL="685800" marR="0" rtl="0" algn="l">
              <a:lnSpc>
                <a:spcPct val="90000"/>
              </a:lnSpc>
              <a:spcBef>
                <a:spcPts val="500"/>
              </a:spcBef>
              <a:spcAft>
                <a:spcPts val="0"/>
              </a:spcAft>
              <a:buClr>
                <a:schemeClr val="lt1"/>
              </a:buClr>
              <a:buSzPts val="2400"/>
              <a:buFont typeface="Arial"/>
              <a:buNone/>
            </a:pPr>
            <a:r>
              <a:t/>
            </a:r>
            <a:endParaRPr b="0" i="0" sz="2400" u="none" cap="none" strike="noStrike">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These will impact both the Year 0 cash flow AND depreciation expense (as the book value is used on the calculation)</a:t>
            </a:r>
            <a:endParaRPr/>
          </a:p>
        </p:txBody>
      </p:sp>
      <p:sp>
        <p:nvSpPr>
          <p:cNvPr id="419" name="Google Shape;419;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INITIAL INVESTMENT (OUTLAY) COSTS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4E0B2"/>
              </a:buClr>
              <a:buSzPts val="6000"/>
              <a:buFont typeface="Josefin Sans"/>
              <a:buNone/>
            </a:pPr>
            <a:r>
              <a:rPr b="1" lang="en-NZ">
                <a:solidFill>
                  <a:srgbClr val="C4E0B2"/>
                </a:solidFill>
                <a:latin typeface="Josefin Sans"/>
                <a:ea typeface="Josefin Sans"/>
                <a:cs typeface="Josefin Sans"/>
                <a:sym typeface="Josefin Sans"/>
              </a:rPr>
              <a:t>QUESTION 2.1 </a:t>
            </a:r>
            <a:endParaRPr b="1" sz="3600">
              <a:solidFill>
                <a:srgbClr val="C4E0B2"/>
              </a:solidFill>
              <a:latin typeface="Josefin Sans"/>
              <a:ea typeface="Josefin Sans"/>
              <a:cs typeface="Josefin Sans"/>
              <a:sym typeface="Josefin Sans"/>
            </a:endParaRPr>
          </a:p>
        </p:txBody>
      </p:sp>
      <p:pic>
        <p:nvPicPr>
          <p:cNvPr descr="Text&#10;&#10;Description automatically generated" id="426" name="Google Shape;426;p32"/>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pic>
        <p:nvPicPr>
          <p:cNvPr descr="Text&#10;&#10;Description automatically generated" id="432" name="Google Shape;432;p33"/>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
        <p:nvSpPr>
          <p:cNvPr id="433" name="Google Shape;433;p33"/>
          <p:cNvSpPr txBox="1"/>
          <p:nvPr/>
        </p:nvSpPr>
        <p:spPr>
          <a:xfrm>
            <a:off x="685801" y="1825625"/>
            <a:ext cx="10332720" cy="4932014"/>
          </a:xfrm>
          <a:prstGeom prst="rect">
            <a:avLst/>
          </a:prstGeom>
          <a:noFill/>
          <a:ln>
            <a:noFill/>
          </a:ln>
        </p:spPr>
        <p:txBody>
          <a:bodyPr anchorCtr="0" anchor="t" bIns="45700" lIns="91425" spcFirstLastPara="1" rIns="91425" wrap="square" tIns="45700">
            <a:noAutofit/>
          </a:bodyPr>
          <a:lstStyle/>
          <a:p>
            <a:pPr indent="-50800" lvl="0" marL="228600" marR="0" rtl="0" algn="l">
              <a:lnSpc>
                <a:spcPct val="80000"/>
              </a:lnSpc>
              <a:spcBef>
                <a:spcPts val="0"/>
              </a:spcBef>
              <a:spcAft>
                <a:spcPts val="0"/>
              </a:spcAft>
              <a:buClr>
                <a:schemeClr val="lt1"/>
              </a:buClr>
              <a:buSzPts val="2800"/>
              <a:buFont typeface="Arial"/>
              <a:buNone/>
            </a:pPr>
            <a:r>
              <a:t/>
            </a:r>
            <a:endParaRPr sz="2800">
              <a:solidFill>
                <a:schemeClr val="lt1"/>
              </a:solidFill>
              <a:latin typeface="Calibri"/>
              <a:ea typeface="Calibri"/>
              <a:cs typeface="Calibri"/>
              <a:sym typeface="Calibri"/>
            </a:endParaRPr>
          </a:p>
        </p:txBody>
      </p:sp>
      <p:sp>
        <p:nvSpPr>
          <p:cNvPr id="434" name="Google Shape;434;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2.1</a:t>
            </a:r>
            <a:endParaRPr/>
          </a:p>
        </p:txBody>
      </p:sp>
      <p:pic>
        <p:nvPicPr>
          <p:cNvPr id="435" name="Google Shape;435;p33"/>
          <p:cNvPicPr preferRelativeResize="0"/>
          <p:nvPr/>
        </p:nvPicPr>
        <p:blipFill rotWithShape="1">
          <a:blip r:embed="rId4">
            <a:alphaModFix/>
          </a:blip>
          <a:srcRect b="0" l="0" r="0" t="0"/>
          <a:stretch/>
        </p:blipFill>
        <p:spPr>
          <a:xfrm>
            <a:off x="838201" y="1452481"/>
            <a:ext cx="8520724" cy="409412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4"/>
          <p:cNvSpPr txBox="1"/>
          <p:nvPr/>
        </p:nvSpPr>
        <p:spPr>
          <a:xfrm>
            <a:off x="685801" y="1825625"/>
            <a:ext cx="10332720" cy="4932014"/>
          </a:xfrm>
          <a:prstGeom prst="rect">
            <a:avLst/>
          </a:prstGeom>
          <a:noFill/>
          <a:ln>
            <a:noFill/>
          </a:ln>
        </p:spPr>
        <p:txBody>
          <a:bodyPr anchorCtr="0" anchor="t" bIns="45700" lIns="91425" spcFirstLastPara="1" rIns="91425" wrap="square" tIns="45700">
            <a:noAutofit/>
          </a:bodyPr>
          <a:lstStyle/>
          <a:p>
            <a:pPr indent="-50800" lvl="0" marL="228600" marR="0" rtl="0" algn="l">
              <a:lnSpc>
                <a:spcPct val="80000"/>
              </a:lnSpc>
              <a:spcBef>
                <a:spcPts val="0"/>
              </a:spcBef>
              <a:spcAft>
                <a:spcPts val="0"/>
              </a:spcAft>
              <a:buClr>
                <a:schemeClr val="lt1"/>
              </a:buClr>
              <a:buSzPts val="2800"/>
              <a:buFont typeface="Arial"/>
              <a:buNone/>
            </a:pPr>
            <a:r>
              <a:t/>
            </a:r>
            <a:endParaRPr sz="2800">
              <a:solidFill>
                <a:schemeClr val="lt1"/>
              </a:solidFill>
              <a:latin typeface="Calibri"/>
              <a:ea typeface="Calibri"/>
              <a:cs typeface="Calibri"/>
              <a:sym typeface="Calibri"/>
            </a:endParaRPr>
          </a:p>
        </p:txBody>
      </p:sp>
      <p:sp>
        <p:nvSpPr>
          <p:cNvPr id="442" name="Google Shape;442;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Roboto"/>
              <a:buNone/>
            </a:pPr>
            <a:r>
              <a:rPr b="1" lang="en-NZ" sz="3600">
                <a:solidFill>
                  <a:srgbClr val="FE0000"/>
                </a:solidFill>
                <a:latin typeface="Roboto"/>
                <a:ea typeface="Roboto"/>
                <a:cs typeface="Roboto"/>
                <a:sym typeface="Roboto"/>
              </a:rPr>
              <a:t>QUESTION 2.1 </a:t>
            </a:r>
            <a:r>
              <a:rPr b="1" lang="en-NZ" sz="3600">
                <a:solidFill>
                  <a:srgbClr val="CCFFCD"/>
                </a:solidFill>
                <a:latin typeface="Roboto"/>
                <a:ea typeface="Roboto"/>
                <a:cs typeface="Roboto"/>
                <a:sym typeface="Roboto"/>
              </a:rPr>
              <a:t>A) NPV</a:t>
            </a:r>
            <a:endParaRPr/>
          </a:p>
        </p:txBody>
      </p:sp>
      <p:pic>
        <p:nvPicPr>
          <p:cNvPr id="443" name="Google Shape;443;p34"/>
          <p:cNvPicPr preferRelativeResize="0"/>
          <p:nvPr/>
        </p:nvPicPr>
        <p:blipFill rotWithShape="1">
          <a:blip r:embed="rId3">
            <a:alphaModFix/>
          </a:blip>
          <a:srcRect b="0" l="0" r="0" t="0"/>
          <a:stretch/>
        </p:blipFill>
        <p:spPr>
          <a:xfrm>
            <a:off x="1027637" y="1690688"/>
            <a:ext cx="8592917" cy="2466486"/>
          </a:xfrm>
          <a:prstGeom prst="rect">
            <a:avLst/>
          </a:prstGeom>
          <a:noFill/>
          <a:ln>
            <a:noFill/>
          </a:ln>
        </p:spPr>
      </p:pic>
      <p:pic>
        <p:nvPicPr>
          <p:cNvPr descr="Text&#10;&#10;Description automatically generated" id="444" name="Google Shape;444;p34"/>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5"/>
          <p:cNvSpPr txBox="1"/>
          <p:nvPr/>
        </p:nvSpPr>
        <p:spPr>
          <a:xfrm>
            <a:off x="685801" y="1825625"/>
            <a:ext cx="10332720" cy="4932014"/>
          </a:xfrm>
          <a:prstGeom prst="rect">
            <a:avLst/>
          </a:prstGeom>
          <a:noFill/>
          <a:ln>
            <a:noFill/>
          </a:ln>
        </p:spPr>
        <p:txBody>
          <a:bodyPr anchorCtr="0" anchor="t" bIns="45700" lIns="91425" spcFirstLastPara="1" rIns="91425" wrap="square" tIns="45700">
            <a:noAutofit/>
          </a:bodyPr>
          <a:lstStyle/>
          <a:p>
            <a:pPr indent="-50800" lvl="0" marL="228600" marR="0" rtl="0" algn="l">
              <a:lnSpc>
                <a:spcPct val="80000"/>
              </a:lnSpc>
              <a:spcBef>
                <a:spcPts val="0"/>
              </a:spcBef>
              <a:spcAft>
                <a:spcPts val="0"/>
              </a:spcAft>
              <a:buClr>
                <a:schemeClr val="lt1"/>
              </a:buClr>
              <a:buSzPts val="2800"/>
              <a:buFont typeface="Arial"/>
              <a:buNone/>
            </a:pPr>
            <a:r>
              <a:t/>
            </a:r>
            <a:endParaRPr sz="2800">
              <a:solidFill>
                <a:schemeClr val="lt1"/>
              </a:solidFill>
              <a:latin typeface="Calibri"/>
              <a:ea typeface="Calibri"/>
              <a:cs typeface="Calibri"/>
              <a:sym typeface="Calibri"/>
            </a:endParaRPr>
          </a:p>
        </p:txBody>
      </p:sp>
      <p:sp>
        <p:nvSpPr>
          <p:cNvPr id="451" name="Google Shape;451;p35"/>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2.1 </a:t>
            </a:r>
            <a:r>
              <a:rPr b="1" lang="en-NZ" sz="3600">
                <a:solidFill>
                  <a:srgbClr val="CCFFCD"/>
                </a:solidFill>
                <a:latin typeface="Josefin Sans"/>
                <a:ea typeface="Josefin Sans"/>
                <a:cs typeface="Josefin Sans"/>
                <a:sym typeface="Josefin Sans"/>
              </a:rPr>
              <a:t>A) IRR</a:t>
            </a:r>
            <a:endParaRPr/>
          </a:p>
        </p:txBody>
      </p:sp>
      <p:sp>
        <p:nvSpPr>
          <p:cNvPr id="452" name="Google Shape;452;p35"/>
          <p:cNvSpPr txBox="1"/>
          <p:nvPr/>
        </p:nvSpPr>
        <p:spPr>
          <a:xfrm>
            <a:off x="838201" y="1043544"/>
            <a:ext cx="6232692"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2800">
                <a:solidFill>
                  <a:schemeClr val="lt1"/>
                </a:solidFill>
                <a:latin typeface="Josefin Sans"/>
                <a:ea typeface="Josefin Sans"/>
                <a:cs typeface="Josefin Sans"/>
                <a:sym typeface="Josefin Sans"/>
              </a:rPr>
              <a:t>IRR - The rate that makes NPV = 0. </a:t>
            </a:r>
            <a:endParaRPr/>
          </a:p>
          <a:p>
            <a:pPr indent="0" lvl="0" marL="0" marR="0" rtl="0" algn="l">
              <a:spcBef>
                <a:spcPts val="0"/>
              </a:spcBef>
              <a:spcAft>
                <a:spcPts val="0"/>
              </a:spcAft>
              <a:buNone/>
            </a:pPr>
            <a:r>
              <a:rPr lang="en-NZ" sz="2800">
                <a:solidFill>
                  <a:schemeClr val="lt1"/>
                </a:solidFill>
                <a:latin typeface="Josefin Sans"/>
                <a:ea typeface="Josefin Sans"/>
                <a:cs typeface="Josefin Sans"/>
                <a:sym typeface="Josefin Sans"/>
              </a:rPr>
              <a:t>Easiest to do on financial calculator. </a:t>
            </a:r>
            <a:endParaRPr/>
          </a:p>
          <a:p>
            <a:pPr indent="0" lvl="0" marL="0" marR="0" rtl="0" algn="l">
              <a:spcBef>
                <a:spcPts val="0"/>
              </a:spcBef>
              <a:spcAft>
                <a:spcPts val="0"/>
              </a:spcAft>
              <a:buNone/>
            </a:pPr>
            <a:r>
              <a:t/>
            </a:r>
            <a:endParaRPr sz="2800">
              <a:solidFill>
                <a:schemeClr val="lt1"/>
              </a:solidFill>
              <a:latin typeface="Josefin Sans"/>
              <a:ea typeface="Josefin Sans"/>
              <a:cs typeface="Josefin Sans"/>
              <a:sym typeface="Josefin Sans"/>
            </a:endParaRPr>
          </a:p>
          <a:p>
            <a:pPr indent="0" lvl="0" marL="0" marR="0" rtl="0" algn="l">
              <a:spcBef>
                <a:spcPts val="0"/>
              </a:spcBef>
              <a:spcAft>
                <a:spcPts val="0"/>
              </a:spcAft>
              <a:buNone/>
            </a:pPr>
            <a:r>
              <a:rPr lang="en-NZ" sz="2800">
                <a:solidFill>
                  <a:schemeClr val="lt1"/>
                </a:solidFill>
                <a:latin typeface="Josefin Sans"/>
                <a:ea typeface="Josefin Sans"/>
                <a:cs typeface="Josefin Sans"/>
                <a:sym typeface="Josefin Sans"/>
              </a:rPr>
              <a:t>Enter your cashflows as shown  for project X in the right hand table</a:t>
            </a:r>
            <a:endParaRPr/>
          </a:p>
          <a:p>
            <a:pPr indent="0" lvl="0" marL="0" marR="0" rtl="0" algn="l">
              <a:spcBef>
                <a:spcPts val="0"/>
              </a:spcBef>
              <a:spcAft>
                <a:spcPts val="0"/>
              </a:spcAft>
              <a:buNone/>
            </a:pPr>
            <a:r>
              <a:rPr lang="en-NZ" sz="2800">
                <a:solidFill>
                  <a:schemeClr val="lt1"/>
                </a:solidFill>
                <a:latin typeface="Josefin Sans"/>
                <a:ea typeface="Josefin Sans"/>
                <a:cs typeface="Josefin Sans"/>
                <a:sym typeface="Josefin Sans"/>
              </a:rPr>
              <a:t>and then click IRR and CPT. </a:t>
            </a:r>
            <a:endParaRPr/>
          </a:p>
          <a:p>
            <a:pPr indent="0" lvl="0" marL="0" marR="0" rtl="0" algn="l">
              <a:spcBef>
                <a:spcPts val="0"/>
              </a:spcBef>
              <a:spcAft>
                <a:spcPts val="0"/>
              </a:spcAft>
              <a:buNone/>
            </a:pPr>
            <a:r>
              <a:t/>
            </a:r>
            <a:endParaRPr sz="2800">
              <a:solidFill>
                <a:schemeClr val="lt1"/>
              </a:solidFill>
              <a:latin typeface="Josefin Sans"/>
              <a:ea typeface="Josefin Sans"/>
              <a:cs typeface="Josefin Sans"/>
              <a:sym typeface="Josefin Sans"/>
            </a:endParaRPr>
          </a:p>
          <a:p>
            <a:pPr indent="0" lvl="0" marL="0" marR="0" rtl="0" algn="l">
              <a:spcBef>
                <a:spcPts val="0"/>
              </a:spcBef>
              <a:spcAft>
                <a:spcPts val="0"/>
              </a:spcAft>
              <a:buNone/>
            </a:pPr>
            <a:r>
              <a:rPr lang="en-NZ" sz="2800">
                <a:solidFill>
                  <a:schemeClr val="lt1"/>
                </a:solidFill>
                <a:latin typeface="Josefin Sans"/>
                <a:ea typeface="Josefin Sans"/>
                <a:cs typeface="Josefin Sans"/>
                <a:sym typeface="Josefin Sans"/>
              </a:rPr>
              <a:t>					= 18.03% for X  and </a:t>
            </a:r>
            <a:endParaRPr/>
          </a:p>
          <a:p>
            <a:pPr indent="0" lvl="0" marL="0" marR="0" rtl="0" algn="l">
              <a:spcBef>
                <a:spcPts val="0"/>
              </a:spcBef>
              <a:spcAft>
                <a:spcPts val="0"/>
              </a:spcAft>
              <a:buNone/>
            </a:pPr>
            <a:r>
              <a:rPr lang="en-NZ" sz="2800">
                <a:solidFill>
                  <a:schemeClr val="lt1"/>
                </a:solidFill>
                <a:latin typeface="Josefin Sans"/>
                <a:ea typeface="Josefin Sans"/>
                <a:cs typeface="Josefin Sans"/>
                <a:sym typeface="Josefin Sans"/>
              </a:rPr>
              <a:t>					= 14.96% for Y</a:t>
            </a:r>
            <a:endParaRPr/>
          </a:p>
        </p:txBody>
      </p:sp>
      <p:graphicFrame>
        <p:nvGraphicFramePr>
          <p:cNvPr id="453" name="Google Shape;453;p35"/>
          <p:cNvGraphicFramePr/>
          <p:nvPr/>
        </p:nvGraphicFramePr>
        <p:xfrm>
          <a:off x="7402309" y="904529"/>
          <a:ext cx="3000000" cy="3000000"/>
        </p:xfrm>
        <a:graphic>
          <a:graphicData uri="http://schemas.openxmlformats.org/drawingml/2006/table">
            <a:tbl>
              <a:tblPr bandRow="1" firstRow="1">
                <a:noFill/>
                <a:tableStyleId>{5E1C616B-FD78-497B-B7E2-B6FDDB62FE0C}</a:tableStyleId>
              </a:tblPr>
              <a:tblGrid>
                <a:gridCol w="2044275"/>
                <a:gridCol w="1903350"/>
              </a:tblGrid>
              <a:tr h="574125">
                <a:tc>
                  <a:txBody>
                    <a:bodyPr/>
                    <a:lstStyle/>
                    <a:p>
                      <a:pPr indent="0" lvl="0" marL="0" marR="0" rtl="0" algn="l">
                        <a:spcBef>
                          <a:spcPts val="0"/>
                        </a:spcBef>
                        <a:spcAft>
                          <a:spcPts val="0"/>
                        </a:spcAft>
                        <a:buNone/>
                      </a:pPr>
                      <a:r>
                        <a:rPr lang="en-NZ" sz="2800"/>
                        <a:t>Variable</a:t>
                      </a:r>
                      <a:endParaRPr/>
                    </a:p>
                  </a:txBody>
                  <a:tcPr marT="45725" marB="45725" marR="91450" marL="91450"/>
                </a:tc>
                <a:tc>
                  <a:txBody>
                    <a:bodyPr/>
                    <a:lstStyle/>
                    <a:p>
                      <a:pPr indent="0" lvl="0" marL="0" marR="0" rtl="0" algn="l">
                        <a:spcBef>
                          <a:spcPts val="0"/>
                        </a:spcBef>
                        <a:spcAft>
                          <a:spcPts val="0"/>
                        </a:spcAft>
                        <a:buNone/>
                      </a:pPr>
                      <a:r>
                        <a:rPr lang="en-NZ" sz="2800"/>
                        <a:t>Input</a:t>
                      </a:r>
                      <a:endParaRPr/>
                    </a:p>
                  </a:txBody>
                  <a:tcPr marT="45725" marB="45725" marR="91450" marL="91450"/>
                </a:tc>
              </a:tr>
              <a:tr h="406675">
                <a:tc>
                  <a:txBody>
                    <a:bodyPr/>
                    <a:lstStyle/>
                    <a:p>
                      <a:pPr indent="0" lvl="0" marL="0" marR="0" rtl="0" algn="l">
                        <a:spcBef>
                          <a:spcPts val="0"/>
                        </a:spcBef>
                        <a:spcAft>
                          <a:spcPts val="0"/>
                        </a:spcAft>
                        <a:buNone/>
                      </a:pPr>
                      <a:r>
                        <a:rPr lang="en-NZ" sz="2000"/>
                        <a:t>CFo</a:t>
                      </a:r>
                      <a:endParaRPr sz="2000"/>
                    </a:p>
                  </a:txBody>
                  <a:tcPr marT="45725" marB="45725" marR="91450" marL="91450"/>
                </a:tc>
                <a:tc>
                  <a:txBody>
                    <a:bodyPr/>
                    <a:lstStyle/>
                    <a:p>
                      <a:pPr indent="0" lvl="0" marL="0" marR="0" rtl="0" algn="l">
                        <a:spcBef>
                          <a:spcPts val="0"/>
                        </a:spcBef>
                        <a:spcAft>
                          <a:spcPts val="0"/>
                        </a:spcAft>
                        <a:buNone/>
                      </a:pPr>
                      <a:r>
                        <a:rPr lang="en-NZ" sz="2000"/>
                        <a:t>-10,000</a:t>
                      </a:r>
                      <a:endParaRPr/>
                    </a:p>
                  </a:txBody>
                  <a:tcPr marT="45725" marB="45725" marR="91450" marL="91450"/>
                </a:tc>
              </a:tr>
              <a:tr h="406675">
                <a:tc>
                  <a:txBody>
                    <a:bodyPr/>
                    <a:lstStyle/>
                    <a:p>
                      <a:pPr indent="0" lvl="0" marL="0" marR="0" rtl="0" algn="l">
                        <a:spcBef>
                          <a:spcPts val="0"/>
                        </a:spcBef>
                        <a:spcAft>
                          <a:spcPts val="0"/>
                        </a:spcAft>
                        <a:buNone/>
                      </a:pPr>
                      <a:r>
                        <a:rPr lang="en-NZ" sz="2000"/>
                        <a:t>C01</a:t>
                      </a:r>
                      <a:endParaRPr/>
                    </a:p>
                  </a:txBody>
                  <a:tcPr marT="45725" marB="45725" marR="91450" marL="91450"/>
                </a:tc>
                <a:tc>
                  <a:txBody>
                    <a:bodyPr/>
                    <a:lstStyle/>
                    <a:p>
                      <a:pPr indent="0" lvl="0" marL="0" marR="0" rtl="0" algn="l">
                        <a:spcBef>
                          <a:spcPts val="0"/>
                        </a:spcBef>
                        <a:spcAft>
                          <a:spcPts val="0"/>
                        </a:spcAft>
                        <a:buNone/>
                      </a:pPr>
                      <a:r>
                        <a:rPr lang="en-NZ" sz="2000"/>
                        <a:t>6,500</a:t>
                      </a:r>
                      <a:endParaRPr/>
                    </a:p>
                  </a:txBody>
                  <a:tcPr marT="45725" marB="45725" marR="91450" marL="91450"/>
                </a:tc>
              </a:tr>
              <a:tr h="406675">
                <a:tc>
                  <a:txBody>
                    <a:bodyPr/>
                    <a:lstStyle/>
                    <a:p>
                      <a:pPr indent="0" lvl="0" marL="0" marR="0" rtl="0" algn="l">
                        <a:spcBef>
                          <a:spcPts val="0"/>
                        </a:spcBef>
                        <a:spcAft>
                          <a:spcPts val="0"/>
                        </a:spcAft>
                        <a:buNone/>
                      </a:pPr>
                      <a:r>
                        <a:rPr lang="en-NZ" sz="2000"/>
                        <a:t>F01</a:t>
                      </a:r>
                      <a:endParaRPr/>
                    </a:p>
                  </a:txBody>
                  <a:tcPr marT="45725" marB="45725" marR="91450" marL="91450"/>
                </a:tc>
                <a:tc>
                  <a:txBody>
                    <a:bodyPr/>
                    <a:lstStyle/>
                    <a:p>
                      <a:pPr indent="0" lvl="0" marL="0" marR="0" rtl="0" algn="l">
                        <a:spcBef>
                          <a:spcPts val="0"/>
                        </a:spcBef>
                        <a:spcAft>
                          <a:spcPts val="0"/>
                        </a:spcAft>
                        <a:buNone/>
                      </a:pPr>
                      <a:r>
                        <a:rPr lang="en-NZ" sz="2000"/>
                        <a:t>1</a:t>
                      </a:r>
                      <a:endParaRPr/>
                    </a:p>
                  </a:txBody>
                  <a:tcPr marT="45725" marB="45725" marR="91450" marL="91450"/>
                </a:tc>
              </a:tr>
              <a:tr h="409050">
                <a:tc>
                  <a:txBody>
                    <a:bodyPr/>
                    <a:lstStyle/>
                    <a:p>
                      <a:pPr indent="0" lvl="0" marL="0" marR="0" rtl="0" algn="l">
                        <a:spcBef>
                          <a:spcPts val="0"/>
                        </a:spcBef>
                        <a:spcAft>
                          <a:spcPts val="0"/>
                        </a:spcAft>
                        <a:buNone/>
                      </a:pPr>
                      <a:r>
                        <a:rPr lang="en-NZ" sz="2000"/>
                        <a:t>C02</a:t>
                      </a:r>
                      <a:endParaRPr/>
                    </a:p>
                  </a:txBody>
                  <a:tcPr marT="45725" marB="45725" marR="91450" marL="91450"/>
                </a:tc>
                <a:tc>
                  <a:txBody>
                    <a:bodyPr/>
                    <a:lstStyle/>
                    <a:p>
                      <a:pPr indent="0" lvl="0" marL="0" marR="0" rtl="0" algn="l">
                        <a:spcBef>
                          <a:spcPts val="0"/>
                        </a:spcBef>
                        <a:spcAft>
                          <a:spcPts val="0"/>
                        </a:spcAft>
                        <a:buNone/>
                      </a:pPr>
                      <a:r>
                        <a:rPr lang="en-NZ" sz="2000"/>
                        <a:t>3,000</a:t>
                      </a:r>
                      <a:endParaRPr/>
                    </a:p>
                  </a:txBody>
                  <a:tcPr marT="45725" marB="45725" marR="91450" marL="91450"/>
                </a:tc>
              </a:tr>
              <a:tr h="406675">
                <a:tc>
                  <a:txBody>
                    <a:bodyPr/>
                    <a:lstStyle/>
                    <a:p>
                      <a:pPr indent="0" lvl="0" marL="0" marR="0" rtl="0" algn="l">
                        <a:spcBef>
                          <a:spcPts val="0"/>
                        </a:spcBef>
                        <a:spcAft>
                          <a:spcPts val="0"/>
                        </a:spcAft>
                        <a:buNone/>
                      </a:pPr>
                      <a:r>
                        <a:rPr lang="en-NZ" sz="2000"/>
                        <a:t>F02</a:t>
                      </a:r>
                      <a:endParaRPr/>
                    </a:p>
                  </a:txBody>
                  <a:tcPr marT="45725" marB="45725" marR="91450" marL="91450"/>
                </a:tc>
                <a:tc>
                  <a:txBody>
                    <a:bodyPr/>
                    <a:lstStyle/>
                    <a:p>
                      <a:pPr indent="0" lvl="0" marL="0" marR="0" rtl="0" algn="l">
                        <a:spcBef>
                          <a:spcPts val="0"/>
                        </a:spcBef>
                        <a:spcAft>
                          <a:spcPts val="0"/>
                        </a:spcAft>
                        <a:buNone/>
                      </a:pPr>
                      <a:r>
                        <a:rPr lang="en-NZ" sz="2000"/>
                        <a:t>1</a:t>
                      </a:r>
                      <a:endParaRPr/>
                    </a:p>
                  </a:txBody>
                  <a:tcPr marT="45725" marB="45725" marR="91450" marL="91450"/>
                </a:tc>
              </a:tr>
              <a:tr h="406675">
                <a:tc>
                  <a:txBody>
                    <a:bodyPr/>
                    <a:lstStyle/>
                    <a:p>
                      <a:pPr indent="0" lvl="0" marL="0" marR="0" rtl="0" algn="l">
                        <a:spcBef>
                          <a:spcPts val="0"/>
                        </a:spcBef>
                        <a:spcAft>
                          <a:spcPts val="0"/>
                        </a:spcAft>
                        <a:buNone/>
                      </a:pPr>
                      <a:r>
                        <a:rPr lang="en-NZ" sz="2000"/>
                        <a:t>C03</a:t>
                      </a:r>
                      <a:endParaRPr/>
                    </a:p>
                  </a:txBody>
                  <a:tcPr marT="45725" marB="45725" marR="91450" marL="91450"/>
                </a:tc>
                <a:tc>
                  <a:txBody>
                    <a:bodyPr/>
                    <a:lstStyle/>
                    <a:p>
                      <a:pPr indent="0" lvl="0" marL="0" marR="0" rtl="0" algn="l">
                        <a:spcBef>
                          <a:spcPts val="0"/>
                        </a:spcBef>
                        <a:spcAft>
                          <a:spcPts val="0"/>
                        </a:spcAft>
                        <a:buNone/>
                      </a:pPr>
                      <a:r>
                        <a:rPr lang="en-NZ" sz="2000"/>
                        <a:t>3,000</a:t>
                      </a:r>
                      <a:endParaRPr b="0" i="1" sz="2000">
                        <a:solidFill>
                          <a:srgbClr val="000000"/>
                        </a:solidFill>
                        <a:latin typeface="Calibri"/>
                        <a:ea typeface="Calibri"/>
                        <a:cs typeface="Calibri"/>
                        <a:sym typeface="Calibri"/>
                      </a:endParaRPr>
                    </a:p>
                  </a:txBody>
                  <a:tcPr marT="45725" marB="45725" marR="91450" marL="91450"/>
                </a:tc>
              </a:tr>
              <a:tr h="406675">
                <a:tc>
                  <a:txBody>
                    <a:bodyPr/>
                    <a:lstStyle/>
                    <a:p>
                      <a:pPr indent="0" lvl="0" marL="0" marR="0" rtl="0" algn="l">
                        <a:spcBef>
                          <a:spcPts val="0"/>
                        </a:spcBef>
                        <a:spcAft>
                          <a:spcPts val="0"/>
                        </a:spcAft>
                        <a:buNone/>
                      </a:pPr>
                      <a:r>
                        <a:rPr lang="en-NZ" sz="2000"/>
                        <a:t>F03</a:t>
                      </a:r>
                      <a:endParaRPr/>
                    </a:p>
                  </a:txBody>
                  <a:tcPr marT="45725" marB="45725" marR="91450" marL="91450"/>
                </a:tc>
                <a:tc>
                  <a:txBody>
                    <a:bodyPr/>
                    <a:lstStyle/>
                    <a:p>
                      <a:pPr indent="0" lvl="0" marL="0" marR="0" rtl="0" algn="l">
                        <a:spcBef>
                          <a:spcPts val="0"/>
                        </a:spcBef>
                        <a:spcAft>
                          <a:spcPts val="0"/>
                        </a:spcAft>
                        <a:buNone/>
                      </a:pPr>
                      <a:r>
                        <a:rPr lang="en-NZ" sz="2000"/>
                        <a:t>1</a:t>
                      </a:r>
                      <a:endParaRPr/>
                    </a:p>
                  </a:txBody>
                  <a:tcPr marT="45725" marB="45725" marR="91450" marL="91450"/>
                </a:tc>
              </a:tr>
              <a:tr h="457700">
                <a:tc>
                  <a:txBody>
                    <a:bodyPr/>
                    <a:lstStyle/>
                    <a:p>
                      <a:pPr indent="0" lvl="0" marL="0" marR="0" rtl="0" algn="l">
                        <a:spcBef>
                          <a:spcPts val="0"/>
                        </a:spcBef>
                        <a:spcAft>
                          <a:spcPts val="0"/>
                        </a:spcAft>
                        <a:buNone/>
                      </a:pPr>
                      <a:r>
                        <a:rPr lang="en-NZ" sz="2000"/>
                        <a:t>C04</a:t>
                      </a:r>
                      <a:endParaRPr/>
                    </a:p>
                  </a:txBody>
                  <a:tcPr marT="45725" marB="45725" marR="91450" marL="91450"/>
                </a:tc>
                <a:tc>
                  <a:txBody>
                    <a:bodyPr/>
                    <a:lstStyle/>
                    <a:p>
                      <a:pPr indent="0" lvl="0" marL="0" marR="0" rtl="0" algn="l">
                        <a:spcBef>
                          <a:spcPts val="0"/>
                        </a:spcBef>
                        <a:spcAft>
                          <a:spcPts val="0"/>
                        </a:spcAft>
                        <a:buNone/>
                      </a:pPr>
                      <a:r>
                        <a:rPr lang="en-NZ" sz="2000"/>
                        <a:t>1,000</a:t>
                      </a:r>
                      <a:endParaRPr/>
                    </a:p>
                  </a:txBody>
                  <a:tcPr marT="45725" marB="45725" marR="91450" marL="91450"/>
                </a:tc>
              </a:tr>
              <a:tr h="406675">
                <a:tc>
                  <a:txBody>
                    <a:bodyPr/>
                    <a:lstStyle/>
                    <a:p>
                      <a:pPr indent="0" lvl="0" marL="0" marR="0" rtl="0" algn="l">
                        <a:spcBef>
                          <a:spcPts val="0"/>
                        </a:spcBef>
                        <a:spcAft>
                          <a:spcPts val="0"/>
                        </a:spcAft>
                        <a:buNone/>
                      </a:pPr>
                      <a:r>
                        <a:rPr lang="en-NZ" sz="2000"/>
                        <a:t>F04</a:t>
                      </a:r>
                      <a:endParaRPr/>
                    </a:p>
                  </a:txBody>
                  <a:tcPr marT="45725" marB="45725" marR="91450" marL="91450"/>
                </a:tc>
                <a:tc>
                  <a:txBody>
                    <a:bodyPr/>
                    <a:lstStyle/>
                    <a:p>
                      <a:pPr indent="0" lvl="0" marL="0" marR="0" rtl="0" algn="l">
                        <a:spcBef>
                          <a:spcPts val="0"/>
                        </a:spcBef>
                        <a:spcAft>
                          <a:spcPts val="0"/>
                        </a:spcAft>
                        <a:buNone/>
                      </a:pPr>
                      <a:r>
                        <a:rPr lang="en-NZ" sz="2000"/>
                        <a:t>1</a:t>
                      </a:r>
                      <a:endParaRPr/>
                    </a:p>
                  </a:txBody>
                  <a:tcPr marT="45725" marB="45725" marR="91450" marL="91450"/>
                </a:tc>
              </a:tr>
            </a:tbl>
          </a:graphicData>
        </a:graphic>
      </p:graphicFrame>
      <p:pic>
        <p:nvPicPr>
          <p:cNvPr descr="Text&#10;&#10;Description automatically generated" id="454" name="Google Shape;454;p35"/>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descr="Text&#10;&#10;Description automatically generated" id="460" name="Google Shape;460;p36"/>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
        <p:nvSpPr>
          <p:cNvPr id="461" name="Google Shape;461;p36"/>
          <p:cNvSpPr txBox="1"/>
          <p:nvPr/>
        </p:nvSpPr>
        <p:spPr>
          <a:xfrm>
            <a:off x="838200" y="2070670"/>
            <a:ext cx="85344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To determine if the project should be accepted when using MIRR, it is compared with the OCC (e.g. WACC), just the same as you would with IRR</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MIRR brings outflows back to PV and takes inflows forward to FV, can calculates the implied rate of return (I/Y)</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NPV and MIRR will always give consistent decisions of accept or reject (however, they might not rank a list of projects in the exact same order)</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Roboto"/>
              <a:ea typeface="Roboto"/>
              <a:cs typeface="Roboto"/>
              <a:sym typeface="Roboto"/>
            </a:endParaRPr>
          </a:p>
        </p:txBody>
      </p:sp>
      <p:sp>
        <p:nvSpPr>
          <p:cNvPr id="462" name="Google Shape;462;p36"/>
          <p:cNvSpPr txBox="1"/>
          <p:nvPr>
            <p:ph type="title"/>
          </p:nvPr>
        </p:nvSpPr>
        <p:spPr>
          <a:xfrm>
            <a:off x="838200" y="1151935"/>
            <a:ext cx="10515600" cy="52801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2.1 </a:t>
            </a:r>
            <a:r>
              <a:rPr b="1" lang="en-NZ" sz="3600">
                <a:solidFill>
                  <a:srgbClr val="CCFFCD"/>
                </a:solidFill>
                <a:latin typeface="Josefin Sans"/>
                <a:ea typeface="Josefin Sans"/>
                <a:cs typeface="Josefin Sans"/>
                <a:sym typeface="Josefin Sans"/>
              </a:rPr>
              <a:t>A) MODIFIED INTERNAL RATE OF RETURN (MIRR)</a:t>
            </a:r>
            <a:br>
              <a:rPr b="1" lang="en-NZ" sz="3600">
                <a:solidFill>
                  <a:srgbClr val="CCFFCD"/>
                </a:solidFill>
                <a:latin typeface="Roboto"/>
                <a:ea typeface="Roboto"/>
                <a:cs typeface="Roboto"/>
                <a:sym typeface="Roboto"/>
              </a:rPr>
            </a:br>
            <a:endParaRPr b="1" sz="3600">
              <a:solidFill>
                <a:srgbClr val="CCFFCD"/>
              </a:solidFill>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37"/>
          <p:cNvSpPr txBox="1"/>
          <p:nvPr/>
        </p:nvSpPr>
        <p:spPr>
          <a:xfrm>
            <a:off x="2281334" y="1755520"/>
            <a:ext cx="9400022"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rPr lang="en-NZ" sz="1600">
                <a:solidFill>
                  <a:schemeClr val="lt1"/>
                </a:solidFill>
                <a:latin typeface="Josefin Sans"/>
                <a:ea typeface="Josefin Sans"/>
                <a:cs typeface="Josefin Sans"/>
                <a:sym typeface="Josefin Sans"/>
              </a:rPr>
              <a:t>Year  	0	                   1	              2	                  3	   	      4	           </a:t>
            </a:r>
            <a:endParaRPr/>
          </a:p>
          <a:p>
            <a:pPr indent="0" lvl="0" marL="0" marR="0" rtl="0" algn="l">
              <a:spcBef>
                <a:spcPts val="0"/>
              </a:spcBef>
              <a:spcAft>
                <a:spcPts val="0"/>
              </a:spcAft>
              <a:buNone/>
            </a:pPr>
            <a:r>
              <a:t/>
            </a:r>
            <a:endParaRPr sz="1600">
              <a:solidFill>
                <a:schemeClr val="lt1"/>
              </a:solidFill>
              <a:latin typeface="Josefin Sans"/>
              <a:ea typeface="Josefin Sans"/>
              <a:cs typeface="Josefin Sans"/>
              <a:sym typeface="Josefin Sans"/>
            </a:endParaRPr>
          </a:p>
          <a:p>
            <a:pPr indent="0" lvl="0" marL="0" marR="0" rtl="0" algn="l">
              <a:spcBef>
                <a:spcPts val="0"/>
              </a:spcBef>
              <a:spcAft>
                <a:spcPts val="0"/>
              </a:spcAft>
              <a:buNone/>
            </a:pPr>
            <a:r>
              <a:t/>
            </a:r>
            <a:endParaRPr sz="1600">
              <a:solidFill>
                <a:schemeClr val="lt1"/>
              </a:solidFill>
              <a:latin typeface="Josefin Sans"/>
              <a:ea typeface="Josefin Sans"/>
              <a:cs typeface="Josefin Sans"/>
              <a:sym typeface="Josefin Sans"/>
            </a:endParaRPr>
          </a:p>
          <a:p>
            <a:pPr indent="0" lvl="0" marL="0" marR="0" rtl="0" algn="l">
              <a:spcBef>
                <a:spcPts val="0"/>
              </a:spcBef>
              <a:spcAft>
                <a:spcPts val="0"/>
              </a:spcAft>
              <a:buNone/>
            </a:pPr>
            <a:r>
              <a:rPr lang="en-NZ" sz="1600">
                <a:solidFill>
                  <a:schemeClr val="lt1"/>
                </a:solidFill>
                <a:latin typeface="Josefin Sans"/>
                <a:ea typeface="Josefin Sans"/>
                <a:cs typeface="Josefin Sans"/>
                <a:sym typeface="Josefin Sans"/>
              </a:rPr>
              <a:t>$        (10,000)  	   6,500	         3000            3000      	    1000       </a:t>
            </a:r>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p:txBody>
      </p:sp>
      <p:cxnSp>
        <p:nvCxnSpPr>
          <p:cNvPr id="469" name="Google Shape;469;p37"/>
          <p:cNvCxnSpPr/>
          <p:nvPr/>
        </p:nvCxnSpPr>
        <p:spPr>
          <a:xfrm>
            <a:off x="3331609" y="2504819"/>
            <a:ext cx="5643949" cy="0"/>
          </a:xfrm>
          <a:prstGeom prst="straightConnector1">
            <a:avLst/>
          </a:prstGeom>
          <a:noFill/>
          <a:ln cap="flat" cmpd="sng" w="38100">
            <a:solidFill>
              <a:schemeClr val="lt1"/>
            </a:solidFill>
            <a:prstDash val="solid"/>
            <a:miter lim="800000"/>
            <a:headEnd len="sm" w="sm" type="none"/>
            <a:tailEnd len="med" w="med" type="triangle"/>
          </a:ln>
        </p:spPr>
      </p:cxnSp>
      <p:sp>
        <p:nvSpPr>
          <p:cNvPr id="470" name="Google Shape;47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GIVEN A TIMELINE OF UNEVEN CASH FLOWS</a:t>
            </a:r>
            <a:endParaRPr/>
          </a:p>
        </p:txBody>
      </p:sp>
      <p:cxnSp>
        <p:nvCxnSpPr>
          <p:cNvPr id="471" name="Google Shape;471;p37"/>
          <p:cNvCxnSpPr/>
          <p:nvPr/>
        </p:nvCxnSpPr>
        <p:spPr>
          <a:xfrm>
            <a:off x="3331609" y="2341764"/>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472" name="Google Shape;472;p37"/>
          <p:cNvCxnSpPr/>
          <p:nvPr/>
        </p:nvCxnSpPr>
        <p:spPr>
          <a:xfrm>
            <a:off x="4758859" y="2341764"/>
            <a:ext cx="0" cy="340030"/>
          </a:xfrm>
          <a:prstGeom prst="straightConnector1">
            <a:avLst/>
          </a:prstGeom>
          <a:noFill/>
          <a:ln cap="flat" cmpd="sng" w="38100">
            <a:solidFill>
              <a:schemeClr val="lt1"/>
            </a:solidFill>
            <a:prstDash val="solid"/>
            <a:miter lim="800000"/>
            <a:headEnd len="sm" w="sm" type="none"/>
            <a:tailEnd len="sm" w="sm" type="none"/>
          </a:ln>
        </p:spPr>
      </p:cxnSp>
      <p:cxnSp>
        <p:nvCxnSpPr>
          <p:cNvPr id="473" name="Google Shape;473;p37"/>
          <p:cNvCxnSpPr/>
          <p:nvPr/>
        </p:nvCxnSpPr>
        <p:spPr>
          <a:xfrm>
            <a:off x="5879145" y="2341764"/>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474" name="Google Shape;474;p37"/>
          <p:cNvCxnSpPr/>
          <p:nvPr/>
        </p:nvCxnSpPr>
        <p:spPr>
          <a:xfrm>
            <a:off x="7021168" y="2334543"/>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475" name="Google Shape;475;p37"/>
          <p:cNvCxnSpPr/>
          <p:nvPr/>
        </p:nvCxnSpPr>
        <p:spPr>
          <a:xfrm>
            <a:off x="8229343" y="2341764"/>
            <a:ext cx="0" cy="326110"/>
          </a:xfrm>
          <a:prstGeom prst="straightConnector1">
            <a:avLst/>
          </a:prstGeom>
          <a:noFill/>
          <a:ln cap="flat" cmpd="sng" w="38100">
            <a:solidFill>
              <a:schemeClr val="lt1"/>
            </a:solidFill>
            <a:prstDash val="solid"/>
            <a:miter lim="800000"/>
            <a:headEnd len="sm" w="sm" type="none"/>
            <a:tailEnd len="sm" w="sm" type="none"/>
          </a:ln>
        </p:spPr>
      </p:cxnSp>
      <p:sp>
        <p:nvSpPr>
          <p:cNvPr id="476" name="Google Shape;476;p37"/>
          <p:cNvSpPr txBox="1"/>
          <p:nvPr/>
        </p:nvSpPr>
        <p:spPr>
          <a:xfrm>
            <a:off x="269929" y="2681794"/>
            <a:ext cx="2073835" cy="5847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NZ" sz="1800">
                <a:solidFill>
                  <a:schemeClr val="lt1"/>
                </a:solidFill>
                <a:latin typeface="Roboto"/>
                <a:ea typeface="Roboto"/>
                <a:cs typeface="Roboto"/>
                <a:sym typeface="Roboto"/>
              </a:rPr>
              <a:t>Cash Flows for X</a:t>
            </a:r>
            <a:endParaRPr/>
          </a:p>
          <a:p>
            <a:pPr indent="0" lvl="0" marL="0" marR="0" rtl="0" algn="r">
              <a:spcBef>
                <a:spcPts val="0"/>
              </a:spcBef>
              <a:spcAft>
                <a:spcPts val="0"/>
              </a:spcAft>
              <a:buNone/>
            </a:pPr>
            <a:r>
              <a:t/>
            </a:r>
            <a:endParaRPr b="1" sz="1400">
              <a:solidFill>
                <a:srgbClr val="C4E0B2"/>
              </a:solidFill>
              <a:latin typeface="Roboto"/>
              <a:ea typeface="Roboto"/>
              <a:cs typeface="Roboto"/>
              <a:sym typeface="Roboto"/>
            </a:endParaRPr>
          </a:p>
        </p:txBody>
      </p:sp>
      <p:sp>
        <p:nvSpPr>
          <p:cNvPr id="477" name="Google Shape;477;p37"/>
          <p:cNvSpPr txBox="1"/>
          <p:nvPr/>
        </p:nvSpPr>
        <p:spPr>
          <a:xfrm>
            <a:off x="1533211" y="3700734"/>
            <a:ext cx="823722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3200">
                <a:solidFill>
                  <a:srgbClr val="CCFFCD"/>
                </a:solidFill>
                <a:latin typeface="Josefin Sans"/>
                <a:ea typeface="Josefin Sans"/>
                <a:cs typeface="Josefin Sans"/>
                <a:sym typeface="Josefin Sans"/>
              </a:rPr>
              <a:t>What do we do first? </a:t>
            </a:r>
            <a:endParaRPr sz="1800">
              <a:solidFill>
                <a:srgbClr val="CCFFCD"/>
              </a:solidFill>
              <a:latin typeface="Josefin Sans"/>
              <a:ea typeface="Josefin Sans"/>
              <a:cs typeface="Josefin Sans"/>
              <a:sym typeface="Josefin Sans"/>
            </a:endParaRPr>
          </a:p>
        </p:txBody>
      </p:sp>
      <p:pic>
        <p:nvPicPr>
          <p:cNvPr descr="Text&#10;&#10;Description automatically generated" id="478" name="Google Shape;478;p37"/>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BRING OUTFLOWS BACK TO PV AND INFLOWS TO FV</a:t>
            </a:r>
            <a:endParaRPr/>
          </a:p>
        </p:txBody>
      </p:sp>
      <p:sp>
        <p:nvSpPr>
          <p:cNvPr id="485" name="Google Shape;485;p38"/>
          <p:cNvSpPr txBox="1"/>
          <p:nvPr/>
        </p:nvSpPr>
        <p:spPr>
          <a:xfrm>
            <a:off x="378350" y="2283943"/>
            <a:ext cx="2073835" cy="5847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NZ" sz="1800">
                <a:solidFill>
                  <a:schemeClr val="lt1"/>
                </a:solidFill>
                <a:latin typeface="Josefin Sans"/>
                <a:ea typeface="Josefin Sans"/>
                <a:cs typeface="Josefin Sans"/>
                <a:sym typeface="Josefin Sans"/>
              </a:rPr>
              <a:t>Cash Flows</a:t>
            </a:r>
            <a:endParaRPr/>
          </a:p>
          <a:p>
            <a:pPr indent="0" lvl="0" marL="0" marR="0" rtl="0" algn="r">
              <a:spcBef>
                <a:spcPts val="0"/>
              </a:spcBef>
              <a:spcAft>
                <a:spcPts val="0"/>
              </a:spcAft>
              <a:buNone/>
            </a:pPr>
            <a:r>
              <a:t/>
            </a:r>
            <a:endParaRPr b="1" sz="1400">
              <a:solidFill>
                <a:srgbClr val="C4E0B2"/>
              </a:solidFill>
              <a:latin typeface="Roboto"/>
              <a:ea typeface="Roboto"/>
              <a:cs typeface="Roboto"/>
              <a:sym typeface="Roboto"/>
            </a:endParaRPr>
          </a:p>
        </p:txBody>
      </p:sp>
      <p:sp>
        <p:nvSpPr>
          <p:cNvPr id="486" name="Google Shape;486;p38"/>
          <p:cNvSpPr txBox="1"/>
          <p:nvPr/>
        </p:nvSpPr>
        <p:spPr>
          <a:xfrm>
            <a:off x="9452904" y="1355707"/>
            <a:ext cx="273909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600">
                <a:solidFill>
                  <a:srgbClr val="CCFFCD"/>
                </a:solidFill>
                <a:latin typeface="Roboto"/>
                <a:ea typeface="Roboto"/>
                <a:cs typeface="Roboto"/>
                <a:sym typeface="Roboto"/>
              </a:rPr>
              <a:t>WACC = 12%</a:t>
            </a:r>
            <a:endParaRPr/>
          </a:p>
        </p:txBody>
      </p:sp>
      <p:sp>
        <p:nvSpPr>
          <p:cNvPr id="487" name="Google Shape;487;p38"/>
          <p:cNvSpPr txBox="1"/>
          <p:nvPr/>
        </p:nvSpPr>
        <p:spPr>
          <a:xfrm>
            <a:off x="2379363" y="1325572"/>
            <a:ext cx="7823812"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lt1"/>
              </a:solidFill>
              <a:latin typeface="Josefin Sans"/>
              <a:ea typeface="Josefin Sans"/>
              <a:cs typeface="Josefin Sans"/>
              <a:sym typeface="Josefin Sans"/>
            </a:endParaRPr>
          </a:p>
          <a:p>
            <a:pPr indent="0" lvl="0" marL="0" marR="0" rtl="0" algn="l">
              <a:spcBef>
                <a:spcPts val="0"/>
              </a:spcBef>
              <a:spcAft>
                <a:spcPts val="0"/>
              </a:spcAft>
              <a:buNone/>
            </a:pPr>
            <a:r>
              <a:rPr lang="en-NZ" sz="1600">
                <a:solidFill>
                  <a:schemeClr val="lt1"/>
                </a:solidFill>
                <a:latin typeface="Josefin Sans"/>
                <a:ea typeface="Josefin Sans"/>
                <a:cs typeface="Josefin Sans"/>
                <a:sym typeface="Josefin Sans"/>
              </a:rPr>
              <a:t>Year  	0	         1	            2	                3	      4	           </a:t>
            </a:r>
            <a:endParaRPr/>
          </a:p>
          <a:p>
            <a:pPr indent="0" lvl="0" marL="0" marR="0" rtl="0" algn="l">
              <a:spcBef>
                <a:spcPts val="0"/>
              </a:spcBef>
              <a:spcAft>
                <a:spcPts val="0"/>
              </a:spcAft>
              <a:buNone/>
            </a:pPr>
            <a:r>
              <a:t/>
            </a:r>
            <a:endParaRPr sz="1600">
              <a:solidFill>
                <a:schemeClr val="lt1"/>
              </a:solidFill>
              <a:latin typeface="Josefin Sans"/>
              <a:ea typeface="Josefin Sans"/>
              <a:cs typeface="Josefin Sans"/>
              <a:sym typeface="Josefin Sans"/>
            </a:endParaRPr>
          </a:p>
          <a:p>
            <a:pPr indent="0" lvl="0" marL="0" marR="0" rtl="0" algn="l">
              <a:spcBef>
                <a:spcPts val="0"/>
              </a:spcBef>
              <a:spcAft>
                <a:spcPts val="0"/>
              </a:spcAft>
              <a:buNone/>
            </a:pPr>
            <a:r>
              <a:t/>
            </a:r>
            <a:endParaRPr sz="1600">
              <a:solidFill>
                <a:schemeClr val="lt1"/>
              </a:solidFill>
              <a:latin typeface="Josefin Sans"/>
              <a:ea typeface="Josefin Sans"/>
              <a:cs typeface="Josefin Sans"/>
              <a:sym typeface="Josefin Sans"/>
            </a:endParaRPr>
          </a:p>
          <a:p>
            <a:pPr indent="0" lvl="0" marL="0" marR="0" rtl="0" algn="l">
              <a:spcBef>
                <a:spcPts val="0"/>
              </a:spcBef>
              <a:spcAft>
                <a:spcPts val="0"/>
              </a:spcAft>
              <a:buNone/>
            </a:pPr>
            <a:r>
              <a:rPr lang="en-NZ" sz="1600">
                <a:solidFill>
                  <a:schemeClr val="lt1"/>
                </a:solidFill>
                <a:latin typeface="Josefin Sans"/>
                <a:ea typeface="Josefin Sans"/>
                <a:cs typeface="Josefin Sans"/>
                <a:sym typeface="Josefin Sans"/>
              </a:rPr>
              <a:t>$        (10,000)  	   6,500	         3000            3000      	    1000       </a:t>
            </a:r>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p:txBody>
      </p:sp>
      <p:cxnSp>
        <p:nvCxnSpPr>
          <p:cNvPr id="488" name="Google Shape;488;p38"/>
          <p:cNvCxnSpPr/>
          <p:nvPr/>
        </p:nvCxnSpPr>
        <p:spPr>
          <a:xfrm>
            <a:off x="3475987" y="2047622"/>
            <a:ext cx="5643949" cy="0"/>
          </a:xfrm>
          <a:prstGeom prst="straightConnector1">
            <a:avLst/>
          </a:prstGeom>
          <a:noFill/>
          <a:ln cap="flat" cmpd="sng" w="38100">
            <a:solidFill>
              <a:schemeClr val="lt1"/>
            </a:solidFill>
            <a:prstDash val="solid"/>
            <a:miter lim="800000"/>
            <a:headEnd len="sm" w="sm" type="none"/>
            <a:tailEnd len="med" w="med" type="triangle"/>
          </a:ln>
        </p:spPr>
      </p:cxnSp>
      <p:cxnSp>
        <p:nvCxnSpPr>
          <p:cNvPr id="489" name="Google Shape;489;p38"/>
          <p:cNvCxnSpPr/>
          <p:nvPr/>
        </p:nvCxnSpPr>
        <p:spPr>
          <a:xfrm>
            <a:off x="3475987" y="1884567"/>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490" name="Google Shape;490;p38"/>
          <p:cNvCxnSpPr/>
          <p:nvPr/>
        </p:nvCxnSpPr>
        <p:spPr>
          <a:xfrm>
            <a:off x="4903237" y="1884567"/>
            <a:ext cx="0" cy="340030"/>
          </a:xfrm>
          <a:prstGeom prst="straightConnector1">
            <a:avLst/>
          </a:prstGeom>
          <a:noFill/>
          <a:ln cap="flat" cmpd="sng" w="38100">
            <a:solidFill>
              <a:schemeClr val="lt1"/>
            </a:solidFill>
            <a:prstDash val="solid"/>
            <a:miter lim="800000"/>
            <a:headEnd len="sm" w="sm" type="none"/>
            <a:tailEnd len="sm" w="sm" type="none"/>
          </a:ln>
        </p:spPr>
      </p:cxnSp>
      <p:cxnSp>
        <p:nvCxnSpPr>
          <p:cNvPr id="491" name="Google Shape;491;p38"/>
          <p:cNvCxnSpPr/>
          <p:nvPr/>
        </p:nvCxnSpPr>
        <p:spPr>
          <a:xfrm>
            <a:off x="6023523" y="1884567"/>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492" name="Google Shape;492;p38"/>
          <p:cNvCxnSpPr/>
          <p:nvPr/>
        </p:nvCxnSpPr>
        <p:spPr>
          <a:xfrm>
            <a:off x="7165546" y="1877346"/>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493" name="Google Shape;493;p38"/>
          <p:cNvCxnSpPr/>
          <p:nvPr/>
        </p:nvCxnSpPr>
        <p:spPr>
          <a:xfrm>
            <a:off x="8373721" y="1884567"/>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494" name="Google Shape;494;p38"/>
          <p:cNvCxnSpPr/>
          <p:nvPr/>
        </p:nvCxnSpPr>
        <p:spPr>
          <a:xfrm flipH="1">
            <a:off x="4903236" y="2683481"/>
            <a:ext cx="1" cy="554633"/>
          </a:xfrm>
          <a:prstGeom prst="straightConnector1">
            <a:avLst/>
          </a:prstGeom>
          <a:noFill/>
          <a:ln cap="flat" cmpd="sng" w="12700">
            <a:solidFill>
              <a:srgbClr val="FF0000"/>
            </a:solidFill>
            <a:prstDash val="solid"/>
            <a:miter lim="800000"/>
            <a:headEnd len="sm" w="sm" type="none"/>
            <a:tailEnd len="med" w="med" type="triangle"/>
          </a:ln>
        </p:spPr>
      </p:cxnSp>
      <p:cxnSp>
        <p:nvCxnSpPr>
          <p:cNvPr id="495" name="Google Shape;495;p38"/>
          <p:cNvCxnSpPr/>
          <p:nvPr/>
        </p:nvCxnSpPr>
        <p:spPr>
          <a:xfrm flipH="1">
            <a:off x="6060064" y="2668867"/>
            <a:ext cx="2" cy="1021021"/>
          </a:xfrm>
          <a:prstGeom prst="straightConnector1">
            <a:avLst/>
          </a:prstGeom>
          <a:noFill/>
          <a:ln cap="flat" cmpd="sng" w="12700">
            <a:solidFill>
              <a:srgbClr val="FF0000"/>
            </a:solidFill>
            <a:prstDash val="solid"/>
            <a:miter lim="800000"/>
            <a:headEnd len="sm" w="sm" type="none"/>
            <a:tailEnd len="med" w="med" type="triangle"/>
          </a:ln>
        </p:spPr>
      </p:cxnSp>
      <p:cxnSp>
        <p:nvCxnSpPr>
          <p:cNvPr id="496" name="Google Shape;496;p38"/>
          <p:cNvCxnSpPr/>
          <p:nvPr/>
        </p:nvCxnSpPr>
        <p:spPr>
          <a:xfrm flipH="1">
            <a:off x="7216893" y="2630621"/>
            <a:ext cx="1" cy="1484425"/>
          </a:xfrm>
          <a:prstGeom prst="straightConnector1">
            <a:avLst/>
          </a:prstGeom>
          <a:noFill/>
          <a:ln cap="flat" cmpd="sng" w="12700">
            <a:solidFill>
              <a:srgbClr val="FF0000"/>
            </a:solidFill>
            <a:prstDash val="solid"/>
            <a:miter lim="800000"/>
            <a:headEnd len="sm" w="sm" type="none"/>
            <a:tailEnd len="med" w="med" type="triangle"/>
          </a:ln>
        </p:spPr>
      </p:cxnSp>
      <p:cxnSp>
        <p:nvCxnSpPr>
          <p:cNvPr id="497" name="Google Shape;497;p38"/>
          <p:cNvCxnSpPr/>
          <p:nvPr/>
        </p:nvCxnSpPr>
        <p:spPr>
          <a:xfrm flipH="1">
            <a:off x="8373722" y="2712708"/>
            <a:ext cx="1" cy="1906181"/>
          </a:xfrm>
          <a:prstGeom prst="straightConnector1">
            <a:avLst/>
          </a:prstGeom>
          <a:noFill/>
          <a:ln cap="flat" cmpd="sng" w="12700">
            <a:solidFill>
              <a:srgbClr val="FF0000"/>
            </a:solidFill>
            <a:prstDash val="solid"/>
            <a:miter lim="800000"/>
            <a:headEnd len="sm" w="sm" type="none"/>
            <a:tailEnd len="med" w="med" type="triangle"/>
          </a:ln>
        </p:spPr>
      </p:cxnSp>
      <p:sp>
        <p:nvSpPr>
          <p:cNvPr id="498" name="Google Shape;498;p38"/>
          <p:cNvSpPr txBox="1"/>
          <p:nvPr/>
        </p:nvSpPr>
        <p:spPr>
          <a:xfrm>
            <a:off x="4351637" y="3328346"/>
            <a:ext cx="1288400" cy="337416"/>
          </a:xfrm>
          <a:prstGeom prst="rect">
            <a:avLst/>
          </a:prstGeom>
          <a:blipFill rotWithShape="1">
            <a:blip r:embed="rId3">
              <a:alphaModFix/>
            </a:blip>
            <a:stretch>
              <a:fillRect b="0" l="0" r="0" t="0"/>
            </a:stretch>
          </a:blipFill>
          <a:ln cap="flat" cmpd="sng" w="9525">
            <a:solidFill>
              <a:srgbClr val="92D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499" name="Google Shape;499;p38"/>
          <p:cNvSpPr txBox="1"/>
          <p:nvPr/>
        </p:nvSpPr>
        <p:spPr>
          <a:xfrm>
            <a:off x="5632732" y="3799066"/>
            <a:ext cx="1288400" cy="338554"/>
          </a:xfrm>
          <a:prstGeom prst="rect">
            <a:avLst/>
          </a:prstGeom>
          <a:blipFill rotWithShape="1">
            <a:blip r:embed="rId4">
              <a:alphaModFix/>
            </a:blip>
            <a:stretch>
              <a:fillRect b="0" l="0" r="0" t="0"/>
            </a:stretch>
          </a:blipFill>
          <a:ln cap="flat" cmpd="sng" w="9525">
            <a:solidFill>
              <a:srgbClr val="92D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500" name="Google Shape;500;p38"/>
          <p:cNvSpPr txBox="1"/>
          <p:nvPr/>
        </p:nvSpPr>
        <p:spPr>
          <a:xfrm>
            <a:off x="6583709" y="4211161"/>
            <a:ext cx="1387007" cy="338554"/>
          </a:xfrm>
          <a:prstGeom prst="rect">
            <a:avLst/>
          </a:prstGeom>
          <a:blipFill rotWithShape="1">
            <a:blip r:embed="rId5">
              <a:alphaModFix/>
            </a:blip>
            <a:stretch>
              <a:fillRect b="0" l="0" r="0" t="0"/>
            </a:stretch>
          </a:blipFill>
          <a:ln cap="flat" cmpd="sng" w="9525">
            <a:solidFill>
              <a:srgbClr val="92D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501" name="Google Shape;501;p38"/>
          <p:cNvSpPr txBox="1"/>
          <p:nvPr/>
        </p:nvSpPr>
        <p:spPr>
          <a:xfrm>
            <a:off x="7752348" y="4689201"/>
            <a:ext cx="1387007" cy="338554"/>
          </a:xfrm>
          <a:prstGeom prst="rect">
            <a:avLst/>
          </a:prstGeom>
          <a:blipFill rotWithShape="1">
            <a:blip r:embed="rId6">
              <a:alphaModFix/>
            </a:blip>
            <a:stretch>
              <a:fillRect b="0" l="0" r="0" t="0"/>
            </a:stretch>
          </a:blipFill>
          <a:ln cap="flat" cmpd="sng" w="9525">
            <a:solidFill>
              <a:srgbClr val="92D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cxnSp>
        <p:nvCxnSpPr>
          <p:cNvPr id="502" name="Google Shape;502;p38"/>
          <p:cNvCxnSpPr/>
          <p:nvPr/>
        </p:nvCxnSpPr>
        <p:spPr>
          <a:xfrm>
            <a:off x="5679317" y="3429000"/>
            <a:ext cx="3440619" cy="0"/>
          </a:xfrm>
          <a:prstGeom prst="straightConnector1">
            <a:avLst/>
          </a:prstGeom>
          <a:noFill/>
          <a:ln cap="flat" cmpd="sng" w="12700">
            <a:solidFill>
              <a:srgbClr val="92D050"/>
            </a:solidFill>
            <a:prstDash val="solid"/>
            <a:miter lim="800000"/>
            <a:headEnd len="sm" w="sm" type="none"/>
            <a:tailEnd len="med" w="med" type="triangle"/>
          </a:ln>
        </p:spPr>
      </p:cxnSp>
      <p:cxnSp>
        <p:nvCxnSpPr>
          <p:cNvPr id="503" name="Google Shape;503;p38"/>
          <p:cNvCxnSpPr/>
          <p:nvPr/>
        </p:nvCxnSpPr>
        <p:spPr>
          <a:xfrm>
            <a:off x="6925471" y="3974030"/>
            <a:ext cx="2194465" cy="0"/>
          </a:xfrm>
          <a:prstGeom prst="straightConnector1">
            <a:avLst/>
          </a:prstGeom>
          <a:noFill/>
          <a:ln cap="flat" cmpd="sng" w="12700">
            <a:solidFill>
              <a:srgbClr val="92D050"/>
            </a:solidFill>
            <a:prstDash val="solid"/>
            <a:miter lim="800000"/>
            <a:headEnd len="sm" w="sm" type="none"/>
            <a:tailEnd len="med" w="med" type="triangle"/>
          </a:ln>
        </p:spPr>
      </p:cxnSp>
      <p:cxnSp>
        <p:nvCxnSpPr>
          <p:cNvPr id="504" name="Google Shape;504;p38"/>
          <p:cNvCxnSpPr/>
          <p:nvPr/>
        </p:nvCxnSpPr>
        <p:spPr>
          <a:xfrm>
            <a:off x="7970716" y="4380438"/>
            <a:ext cx="1149220" cy="0"/>
          </a:xfrm>
          <a:prstGeom prst="straightConnector1">
            <a:avLst/>
          </a:prstGeom>
          <a:noFill/>
          <a:ln cap="flat" cmpd="sng" w="12700">
            <a:solidFill>
              <a:srgbClr val="92D050"/>
            </a:solidFill>
            <a:prstDash val="solid"/>
            <a:miter lim="800000"/>
            <a:headEnd len="sm" w="sm" type="none"/>
            <a:tailEnd len="med" w="med" type="triangle"/>
          </a:ln>
        </p:spPr>
      </p:cxnSp>
      <p:sp>
        <p:nvSpPr>
          <p:cNvPr id="505" name="Google Shape;505;p38"/>
          <p:cNvSpPr txBox="1"/>
          <p:nvPr/>
        </p:nvSpPr>
        <p:spPr>
          <a:xfrm>
            <a:off x="9227820" y="3250291"/>
            <a:ext cx="1387007" cy="338554"/>
          </a:xfrm>
          <a:prstGeom prst="rect">
            <a:avLst/>
          </a:prstGeom>
          <a:noFill/>
          <a:ln cap="flat" cmpd="sng" w="9525">
            <a:solidFill>
              <a:srgbClr val="92D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NZ" sz="1600">
                <a:solidFill>
                  <a:schemeClr val="lt1"/>
                </a:solidFill>
                <a:latin typeface="Roboto"/>
                <a:ea typeface="Roboto"/>
                <a:cs typeface="Roboto"/>
                <a:sym typeface="Roboto"/>
              </a:rPr>
              <a:t>= 9132.03</a:t>
            </a:r>
            <a:endParaRPr/>
          </a:p>
        </p:txBody>
      </p:sp>
      <p:sp>
        <p:nvSpPr>
          <p:cNvPr id="506" name="Google Shape;506;p38"/>
          <p:cNvSpPr txBox="1"/>
          <p:nvPr/>
        </p:nvSpPr>
        <p:spPr>
          <a:xfrm>
            <a:off x="9227820" y="3830526"/>
            <a:ext cx="1387007" cy="338554"/>
          </a:xfrm>
          <a:prstGeom prst="rect">
            <a:avLst/>
          </a:prstGeom>
          <a:noFill/>
          <a:ln cap="flat" cmpd="sng" w="9525">
            <a:solidFill>
              <a:srgbClr val="92D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NZ" sz="1600">
                <a:solidFill>
                  <a:schemeClr val="lt1"/>
                </a:solidFill>
                <a:latin typeface="Roboto"/>
                <a:ea typeface="Roboto"/>
                <a:cs typeface="Roboto"/>
                <a:sym typeface="Roboto"/>
              </a:rPr>
              <a:t>= 3,763.2</a:t>
            </a:r>
            <a:endParaRPr/>
          </a:p>
        </p:txBody>
      </p:sp>
      <p:sp>
        <p:nvSpPr>
          <p:cNvPr id="507" name="Google Shape;507;p38"/>
          <p:cNvSpPr txBox="1"/>
          <p:nvPr/>
        </p:nvSpPr>
        <p:spPr>
          <a:xfrm>
            <a:off x="9227819" y="4280335"/>
            <a:ext cx="1387007" cy="338554"/>
          </a:xfrm>
          <a:prstGeom prst="rect">
            <a:avLst/>
          </a:prstGeom>
          <a:noFill/>
          <a:ln cap="flat" cmpd="sng" w="9525">
            <a:solidFill>
              <a:srgbClr val="92D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NZ" sz="1600">
                <a:solidFill>
                  <a:schemeClr val="lt1"/>
                </a:solidFill>
                <a:latin typeface="Roboto"/>
                <a:ea typeface="Roboto"/>
                <a:cs typeface="Roboto"/>
                <a:sym typeface="Roboto"/>
              </a:rPr>
              <a:t>= 3,360.00 </a:t>
            </a:r>
            <a:endParaRPr/>
          </a:p>
        </p:txBody>
      </p:sp>
      <p:sp>
        <p:nvSpPr>
          <p:cNvPr id="508" name="Google Shape;508;p38"/>
          <p:cNvSpPr txBox="1"/>
          <p:nvPr/>
        </p:nvSpPr>
        <p:spPr>
          <a:xfrm>
            <a:off x="9227819" y="4682457"/>
            <a:ext cx="1387007" cy="338554"/>
          </a:xfrm>
          <a:prstGeom prst="rect">
            <a:avLst/>
          </a:prstGeom>
          <a:noFill/>
          <a:ln cap="flat" cmpd="sng" w="9525">
            <a:solidFill>
              <a:srgbClr val="92D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NZ" sz="1600">
                <a:solidFill>
                  <a:schemeClr val="lt1"/>
                </a:solidFill>
                <a:latin typeface="Roboto"/>
                <a:ea typeface="Roboto"/>
                <a:cs typeface="Roboto"/>
                <a:sym typeface="Roboto"/>
              </a:rPr>
              <a:t>= 1,000</a:t>
            </a:r>
            <a:endParaRPr/>
          </a:p>
        </p:txBody>
      </p:sp>
      <p:sp>
        <p:nvSpPr>
          <p:cNvPr id="509" name="Google Shape;509;p38"/>
          <p:cNvSpPr txBox="1"/>
          <p:nvPr/>
        </p:nvSpPr>
        <p:spPr>
          <a:xfrm>
            <a:off x="8718077" y="5135110"/>
            <a:ext cx="1964418" cy="338554"/>
          </a:xfrm>
          <a:prstGeom prst="rect">
            <a:avLst/>
          </a:prstGeom>
          <a:noFill/>
          <a:ln cap="flat" cmpd="sng" w="9525">
            <a:solidFill>
              <a:srgbClr val="92D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NZ" sz="1600">
                <a:solidFill>
                  <a:schemeClr val="lt1"/>
                </a:solidFill>
                <a:latin typeface="Roboto"/>
                <a:ea typeface="Roboto"/>
                <a:cs typeface="Roboto"/>
                <a:sym typeface="Roboto"/>
              </a:rPr>
              <a:t>Total  =  17,255.23</a:t>
            </a:r>
            <a:endParaRPr/>
          </a:p>
        </p:txBody>
      </p:sp>
      <p:cxnSp>
        <p:nvCxnSpPr>
          <p:cNvPr id="510" name="Google Shape;510;p38"/>
          <p:cNvCxnSpPr/>
          <p:nvPr/>
        </p:nvCxnSpPr>
        <p:spPr>
          <a:xfrm flipH="1">
            <a:off x="3430232" y="2712708"/>
            <a:ext cx="1" cy="554633"/>
          </a:xfrm>
          <a:prstGeom prst="straightConnector1">
            <a:avLst/>
          </a:prstGeom>
          <a:noFill/>
          <a:ln cap="flat" cmpd="sng" w="12700">
            <a:solidFill>
              <a:srgbClr val="FF0000"/>
            </a:solidFill>
            <a:prstDash val="solid"/>
            <a:miter lim="800000"/>
            <a:headEnd len="sm" w="sm" type="none"/>
            <a:tailEnd len="med" w="med" type="triangle"/>
          </a:ln>
        </p:spPr>
      </p:cxnSp>
      <p:sp>
        <p:nvSpPr>
          <p:cNvPr id="511" name="Google Shape;511;p38"/>
          <p:cNvSpPr txBox="1"/>
          <p:nvPr/>
        </p:nvSpPr>
        <p:spPr>
          <a:xfrm>
            <a:off x="2813304" y="3344124"/>
            <a:ext cx="1288400" cy="598625"/>
          </a:xfrm>
          <a:prstGeom prst="rect">
            <a:avLst/>
          </a:prstGeom>
          <a:blipFill rotWithShape="1">
            <a:blip r:embed="rId7">
              <a:alphaModFix/>
            </a:blip>
            <a:stretch>
              <a:fillRect b="0" l="0" r="0" t="0"/>
            </a:stretch>
          </a:blipFill>
          <a:ln cap="flat" cmpd="sng" w="9525">
            <a:solidFill>
              <a:srgbClr val="92D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512" name="Google Shape;512;p38"/>
          <p:cNvSpPr txBox="1"/>
          <p:nvPr/>
        </p:nvSpPr>
        <p:spPr>
          <a:xfrm>
            <a:off x="151803" y="4380438"/>
            <a:ext cx="2073835" cy="86177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NZ" sz="1800">
                <a:solidFill>
                  <a:srgbClr val="C4E0B2"/>
                </a:solidFill>
                <a:latin typeface="Josefin Sans"/>
                <a:ea typeface="Josefin Sans"/>
                <a:cs typeface="Josefin Sans"/>
                <a:sym typeface="Josefin Sans"/>
              </a:rPr>
              <a:t>PV of negative outflows</a:t>
            </a:r>
            <a:endParaRPr/>
          </a:p>
          <a:p>
            <a:pPr indent="0" lvl="0" marL="0" marR="0" rtl="0" algn="r">
              <a:spcBef>
                <a:spcPts val="0"/>
              </a:spcBef>
              <a:spcAft>
                <a:spcPts val="0"/>
              </a:spcAft>
              <a:buNone/>
            </a:pPr>
            <a:r>
              <a:t/>
            </a:r>
            <a:endParaRPr b="1" sz="1400">
              <a:solidFill>
                <a:srgbClr val="C4E0B2"/>
              </a:solidFill>
              <a:latin typeface="Roboto"/>
              <a:ea typeface="Roboto"/>
              <a:cs typeface="Roboto"/>
              <a:sym typeface="Roboto"/>
            </a:endParaRPr>
          </a:p>
        </p:txBody>
      </p:sp>
      <p:cxnSp>
        <p:nvCxnSpPr>
          <p:cNvPr id="513" name="Google Shape;513;p38"/>
          <p:cNvCxnSpPr/>
          <p:nvPr/>
        </p:nvCxnSpPr>
        <p:spPr>
          <a:xfrm flipH="1">
            <a:off x="1669636" y="3513160"/>
            <a:ext cx="1112005" cy="7445"/>
          </a:xfrm>
          <a:prstGeom prst="straightConnector1">
            <a:avLst/>
          </a:prstGeom>
          <a:noFill/>
          <a:ln cap="flat" cmpd="sng" w="12700">
            <a:solidFill>
              <a:srgbClr val="92D050"/>
            </a:solidFill>
            <a:prstDash val="solid"/>
            <a:miter lim="800000"/>
            <a:headEnd len="sm" w="sm" type="none"/>
            <a:tailEnd len="med" w="med" type="triangle"/>
          </a:ln>
        </p:spPr>
      </p:cxnSp>
      <p:sp>
        <p:nvSpPr>
          <p:cNvPr id="514" name="Google Shape;514;p38"/>
          <p:cNvSpPr txBox="1"/>
          <p:nvPr/>
        </p:nvSpPr>
        <p:spPr>
          <a:xfrm>
            <a:off x="512808" y="3350823"/>
            <a:ext cx="1125165" cy="338554"/>
          </a:xfrm>
          <a:prstGeom prst="rect">
            <a:avLst/>
          </a:prstGeom>
          <a:noFill/>
          <a:ln cap="flat" cmpd="sng" w="9525">
            <a:solidFill>
              <a:srgbClr val="92D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NZ" sz="1600">
                <a:solidFill>
                  <a:schemeClr val="lt1"/>
                </a:solidFill>
                <a:latin typeface="Roboto"/>
                <a:ea typeface="Roboto"/>
                <a:cs typeface="Roboto"/>
                <a:sym typeface="Roboto"/>
              </a:rPr>
              <a:t>= (10000)</a:t>
            </a:r>
            <a:endParaRPr/>
          </a:p>
        </p:txBody>
      </p:sp>
      <p:sp>
        <p:nvSpPr>
          <p:cNvPr id="515" name="Google Shape;515;p38"/>
          <p:cNvSpPr txBox="1"/>
          <p:nvPr/>
        </p:nvSpPr>
        <p:spPr>
          <a:xfrm>
            <a:off x="487767" y="5080299"/>
            <a:ext cx="1964418" cy="338554"/>
          </a:xfrm>
          <a:prstGeom prst="rect">
            <a:avLst/>
          </a:prstGeom>
          <a:noFill/>
          <a:ln cap="flat" cmpd="sng" w="9525">
            <a:solidFill>
              <a:srgbClr val="92D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NZ" sz="1600">
                <a:solidFill>
                  <a:schemeClr val="lt1"/>
                </a:solidFill>
                <a:latin typeface="Roboto"/>
                <a:ea typeface="Roboto"/>
                <a:cs typeface="Roboto"/>
                <a:sym typeface="Roboto"/>
              </a:rPr>
              <a:t>Total  =  (10000)</a:t>
            </a:r>
            <a:endParaRPr/>
          </a:p>
        </p:txBody>
      </p:sp>
      <p:graphicFrame>
        <p:nvGraphicFramePr>
          <p:cNvPr id="516" name="Google Shape;516;p38"/>
          <p:cNvGraphicFramePr/>
          <p:nvPr/>
        </p:nvGraphicFramePr>
        <p:xfrm>
          <a:off x="1965417" y="5478656"/>
          <a:ext cx="3000000" cy="3000000"/>
        </p:xfrm>
        <a:graphic>
          <a:graphicData uri="http://schemas.openxmlformats.org/drawingml/2006/table">
            <a:tbl>
              <a:tblPr bandRow="1" firstRow="1">
                <a:noFill/>
                <a:tableStyleId>{5E1C616B-FD78-497B-B7E2-B6FDDB62FE0C}</a:tableStyleId>
              </a:tblPr>
              <a:tblGrid>
                <a:gridCol w="1321075"/>
                <a:gridCol w="1321075"/>
                <a:gridCol w="1321075"/>
                <a:gridCol w="1321075"/>
                <a:gridCol w="1321075"/>
              </a:tblGrid>
              <a:tr h="473200">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N</a:t>
                      </a:r>
                      <a:endParaRPr/>
                    </a:p>
                  </a:txBody>
                  <a:tcPr marT="45725" marB="45725" marR="91450" marL="91450"/>
                </a:tc>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I/Y</a:t>
                      </a:r>
                      <a:endParaRPr/>
                    </a:p>
                  </a:txBody>
                  <a:tcPr marT="45725" marB="45725" marR="91450" marL="91450"/>
                </a:tc>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PV</a:t>
                      </a:r>
                      <a:endParaRPr/>
                    </a:p>
                  </a:txBody>
                  <a:tcPr marT="45725" marB="45725" marR="91450" marL="91450"/>
                </a:tc>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PMT</a:t>
                      </a:r>
                      <a:endParaRPr/>
                    </a:p>
                  </a:txBody>
                  <a:tcPr marT="45725" marB="45725" marR="91450" marL="91450"/>
                </a:tc>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FV</a:t>
                      </a:r>
                      <a:endParaRPr/>
                    </a:p>
                  </a:txBody>
                  <a:tcPr marT="45725" marB="45725" marR="91450" marL="91450"/>
                </a:tc>
              </a:tr>
              <a:tr h="473200">
                <a:tc>
                  <a:txBody>
                    <a:bodyPr/>
                    <a:lstStyle/>
                    <a:p>
                      <a:pPr indent="0" lvl="0" marL="0" marR="0" rtl="0" algn="l">
                        <a:spcBef>
                          <a:spcPts val="0"/>
                        </a:spcBef>
                        <a:spcAft>
                          <a:spcPts val="0"/>
                        </a:spcAft>
                        <a:buNone/>
                      </a:pPr>
                      <a:r>
                        <a:rPr lang="en-NZ" sz="1800">
                          <a:latin typeface="Josefin Sans"/>
                          <a:ea typeface="Josefin Sans"/>
                          <a:cs typeface="Josefin Sans"/>
                          <a:sym typeface="Josefin Sans"/>
                        </a:rPr>
                        <a:t>4</a:t>
                      </a:r>
                      <a:endParaRPr/>
                    </a:p>
                  </a:txBody>
                  <a:tcPr marT="45725" marB="45725" marR="91450" marL="91450"/>
                </a:tc>
                <a:tc>
                  <a:txBody>
                    <a:bodyPr/>
                    <a:lstStyle/>
                    <a:p>
                      <a:pPr indent="0" lvl="0" marL="0" marR="0" rtl="0" algn="l">
                        <a:spcBef>
                          <a:spcPts val="0"/>
                        </a:spcBef>
                        <a:spcAft>
                          <a:spcPts val="0"/>
                        </a:spcAft>
                        <a:buNone/>
                      </a:pPr>
                      <a:r>
                        <a:rPr lang="en-NZ" sz="1800">
                          <a:latin typeface="Josefin Sans"/>
                          <a:ea typeface="Josefin Sans"/>
                          <a:cs typeface="Josefin Sans"/>
                          <a:sym typeface="Josefin Sans"/>
                        </a:rPr>
                        <a:t>?</a:t>
                      </a:r>
                      <a:endParaRPr/>
                    </a:p>
                  </a:txBody>
                  <a:tcPr marT="45725" marB="45725" marR="91450" marL="91450"/>
                </a:tc>
                <a:tc>
                  <a:txBody>
                    <a:bodyPr/>
                    <a:lstStyle/>
                    <a:p>
                      <a:pPr indent="0" lvl="0" marL="0" marR="0" rtl="0" algn="l">
                        <a:spcBef>
                          <a:spcPts val="0"/>
                        </a:spcBef>
                        <a:spcAft>
                          <a:spcPts val="0"/>
                        </a:spcAft>
                        <a:buNone/>
                      </a:pPr>
                      <a:r>
                        <a:rPr lang="en-NZ" sz="1800">
                          <a:latin typeface="Josefin Sans"/>
                          <a:ea typeface="Josefin Sans"/>
                          <a:cs typeface="Josefin Sans"/>
                          <a:sym typeface="Josefin Sans"/>
                        </a:rPr>
                        <a:t>-10,000</a:t>
                      </a:r>
                      <a:endParaRPr/>
                    </a:p>
                  </a:txBody>
                  <a:tcPr marT="45725" marB="45725" marR="91450" marL="91450"/>
                </a:tc>
                <a:tc>
                  <a:txBody>
                    <a:bodyPr/>
                    <a:lstStyle/>
                    <a:p>
                      <a:pPr indent="0" lvl="0" marL="0" marR="0" rtl="0" algn="l">
                        <a:spcBef>
                          <a:spcPts val="0"/>
                        </a:spcBef>
                        <a:spcAft>
                          <a:spcPts val="0"/>
                        </a:spcAft>
                        <a:buNone/>
                      </a:pPr>
                      <a:r>
                        <a:rPr lang="en-NZ" sz="1800">
                          <a:latin typeface="Josefin Sans"/>
                          <a:ea typeface="Josefin Sans"/>
                          <a:cs typeface="Josefin Sans"/>
                          <a:sym typeface="Josefin Sans"/>
                        </a:rPr>
                        <a:t>0</a:t>
                      </a:r>
                      <a:endParaRPr/>
                    </a:p>
                  </a:txBody>
                  <a:tcPr marT="45725" marB="45725" marR="91450" marL="91450"/>
                </a:tc>
                <a:tc>
                  <a:txBody>
                    <a:bodyPr/>
                    <a:lstStyle/>
                    <a:p>
                      <a:pPr indent="0" lvl="0" marL="0" marR="0" rtl="0" algn="l">
                        <a:spcBef>
                          <a:spcPts val="0"/>
                        </a:spcBef>
                        <a:spcAft>
                          <a:spcPts val="0"/>
                        </a:spcAft>
                        <a:buNone/>
                      </a:pPr>
                      <a:r>
                        <a:rPr lang="en-NZ" sz="1800">
                          <a:latin typeface="Josefin Sans"/>
                          <a:ea typeface="Josefin Sans"/>
                          <a:cs typeface="Josefin Sans"/>
                          <a:sym typeface="Josefin Sans"/>
                        </a:rPr>
                        <a:t>17,255.23</a:t>
                      </a:r>
                      <a:endParaRPr/>
                    </a:p>
                  </a:txBody>
                  <a:tcPr marT="45725" marB="45725" marR="91450" marL="91450"/>
                </a:tc>
              </a:tr>
            </a:tbl>
          </a:graphicData>
        </a:graphic>
      </p:graphicFrame>
      <p:sp>
        <p:nvSpPr>
          <p:cNvPr id="517" name="Google Shape;517;p38"/>
          <p:cNvSpPr txBox="1"/>
          <p:nvPr/>
        </p:nvSpPr>
        <p:spPr>
          <a:xfrm>
            <a:off x="8477946" y="5566768"/>
            <a:ext cx="2073835" cy="86177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NZ" sz="1800">
                <a:solidFill>
                  <a:srgbClr val="C4E0B2"/>
                </a:solidFill>
                <a:latin typeface="Josefin Sans"/>
                <a:ea typeface="Josefin Sans"/>
                <a:cs typeface="Josefin Sans"/>
                <a:sym typeface="Josefin Sans"/>
              </a:rPr>
              <a:t>FV of positive inflows</a:t>
            </a:r>
            <a:endParaRPr/>
          </a:p>
          <a:p>
            <a:pPr indent="0" lvl="0" marL="0" marR="0" rtl="0" algn="r">
              <a:spcBef>
                <a:spcPts val="0"/>
              </a:spcBef>
              <a:spcAft>
                <a:spcPts val="0"/>
              </a:spcAft>
              <a:buNone/>
            </a:pPr>
            <a:r>
              <a:t/>
            </a:r>
            <a:endParaRPr b="1" sz="1400">
              <a:solidFill>
                <a:srgbClr val="C4E0B2"/>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39"/>
          <p:cNvSpPr txBox="1"/>
          <p:nvPr/>
        </p:nvSpPr>
        <p:spPr>
          <a:xfrm>
            <a:off x="838199" y="1825625"/>
            <a:ext cx="11049001" cy="453163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rPr lang="en-NZ" sz="2800">
                <a:solidFill>
                  <a:schemeClr val="lt1"/>
                </a:solidFill>
                <a:latin typeface="Josefin Sans"/>
                <a:ea typeface="Josefin Sans"/>
                <a:cs typeface="Josefin Sans"/>
                <a:sym typeface="Josefin Sans"/>
              </a:rPr>
              <a:t>On financial calculator: </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Roboto"/>
              <a:ea typeface="Roboto"/>
              <a:cs typeface="Roboto"/>
              <a:sym typeface="Roboto"/>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Roboto"/>
              <a:ea typeface="Roboto"/>
              <a:cs typeface="Roboto"/>
              <a:sym typeface="Roboto"/>
            </a:endParaRPr>
          </a:p>
          <a:p>
            <a:pPr indent="0" lvl="0" marL="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lt1"/>
              </a:buClr>
              <a:buSzPts val="2800"/>
              <a:buFont typeface="Arial"/>
              <a:buNone/>
            </a:pPr>
            <a:r>
              <a:rPr lang="en-NZ" sz="2800">
                <a:solidFill>
                  <a:schemeClr val="lt1"/>
                </a:solidFill>
                <a:latin typeface="Josefin Sans"/>
                <a:ea typeface="Josefin Sans"/>
                <a:cs typeface="Josefin Sans"/>
                <a:sym typeface="Josefin Sans"/>
              </a:rPr>
              <a:t>We would then do the same for the second investment (Y), which you can do at home. It should come out to </a:t>
            </a:r>
            <a:r>
              <a:rPr lang="en-NZ" sz="2800">
                <a:solidFill>
                  <a:srgbClr val="FF0000"/>
                </a:solidFill>
                <a:latin typeface="Josefin Sans"/>
                <a:ea typeface="Josefin Sans"/>
                <a:cs typeface="Josefin Sans"/>
                <a:sym typeface="Josefin Sans"/>
              </a:rPr>
              <a:t>13.73%. </a:t>
            </a:r>
            <a:endParaRPr/>
          </a:p>
        </p:txBody>
      </p:sp>
      <p:sp>
        <p:nvSpPr>
          <p:cNvPr id="524" name="Google Shape;52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2.1 </a:t>
            </a:r>
            <a:r>
              <a:rPr b="1" lang="en-NZ" sz="3600">
                <a:solidFill>
                  <a:srgbClr val="CCFFCD"/>
                </a:solidFill>
                <a:latin typeface="Josefin Sans"/>
                <a:ea typeface="Josefin Sans"/>
                <a:cs typeface="Josefin Sans"/>
                <a:sym typeface="Josefin Sans"/>
              </a:rPr>
              <a:t>A) MODIFIED INTERNAL RATE OF RETURN (MIRR) CONTINUED…</a:t>
            </a:r>
            <a:endParaRPr b="1" sz="3600">
              <a:solidFill>
                <a:srgbClr val="92D050"/>
              </a:solidFill>
              <a:latin typeface="Roboto"/>
              <a:ea typeface="Roboto"/>
              <a:cs typeface="Roboto"/>
              <a:sym typeface="Roboto"/>
            </a:endParaRPr>
          </a:p>
        </p:txBody>
      </p:sp>
      <p:graphicFrame>
        <p:nvGraphicFramePr>
          <p:cNvPr id="525" name="Google Shape;525;p39"/>
          <p:cNvGraphicFramePr/>
          <p:nvPr/>
        </p:nvGraphicFramePr>
        <p:xfrm>
          <a:off x="1152841" y="2473527"/>
          <a:ext cx="3000000" cy="3000000"/>
        </p:xfrm>
        <a:graphic>
          <a:graphicData uri="http://schemas.openxmlformats.org/drawingml/2006/table">
            <a:tbl>
              <a:tblPr bandRow="1" firstRow="1">
                <a:noFill/>
                <a:tableStyleId>{5E1C616B-FD78-497B-B7E2-B6FDDB62FE0C}</a:tableStyleId>
              </a:tblPr>
              <a:tblGrid>
                <a:gridCol w="1321075"/>
                <a:gridCol w="1321075"/>
                <a:gridCol w="1321075"/>
                <a:gridCol w="1321075"/>
                <a:gridCol w="1321075"/>
              </a:tblGrid>
              <a:tr h="473200">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N</a:t>
                      </a:r>
                      <a:endParaRPr/>
                    </a:p>
                  </a:txBody>
                  <a:tcPr marT="45725" marB="45725" marR="91450" marL="91450"/>
                </a:tc>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I/Y</a:t>
                      </a:r>
                      <a:endParaRPr/>
                    </a:p>
                  </a:txBody>
                  <a:tcPr marT="45725" marB="45725" marR="91450" marL="91450"/>
                </a:tc>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PV</a:t>
                      </a:r>
                      <a:endParaRPr/>
                    </a:p>
                  </a:txBody>
                  <a:tcPr marT="45725" marB="45725" marR="91450" marL="91450"/>
                </a:tc>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PMT</a:t>
                      </a:r>
                      <a:endParaRPr/>
                    </a:p>
                  </a:txBody>
                  <a:tcPr marT="45725" marB="45725" marR="91450" marL="91450"/>
                </a:tc>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FV</a:t>
                      </a:r>
                      <a:endParaRPr/>
                    </a:p>
                  </a:txBody>
                  <a:tcPr marT="45725" marB="45725" marR="91450" marL="91450"/>
                </a:tc>
              </a:tr>
              <a:tr h="473200">
                <a:tc>
                  <a:txBody>
                    <a:bodyPr/>
                    <a:lstStyle/>
                    <a:p>
                      <a:pPr indent="0" lvl="0" marL="0" marR="0" rtl="0" algn="l">
                        <a:spcBef>
                          <a:spcPts val="0"/>
                        </a:spcBef>
                        <a:spcAft>
                          <a:spcPts val="0"/>
                        </a:spcAft>
                        <a:buNone/>
                      </a:pPr>
                      <a:r>
                        <a:rPr lang="en-NZ" sz="1800">
                          <a:latin typeface="Josefin Sans"/>
                          <a:ea typeface="Josefin Sans"/>
                          <a:cs typeface="Josefin Sans"/>
                          <a:sym typeface="Josefin Sans"/>
                        </a:rPr>
                        <a:t>4</a:t>
                      </a:r>
                      <a:endParaRPr/>
                    </a:p>
                  </a:txBody>
                  <a:tcPr marT="45725" marB="45725" marR="91450" marL="91450"/>
                </a:tc>
                <a:tc>
                  <a:txBody>
                    <a:bodyPr/>
                    <a:lstStyle/>
                    <a:p>
                      <a:pPr indent="0" lvl="0" marL="0" marR="0" rtl="0" algn="l">
                        <a:spcBef>
                          <a:spcPts val="0"/>
                        </a:spcBef>
                        <a:spcAft>
                          <a:spcPts val="0"/>
                        </a:spcAft>
                        <a:buNone/>
                      </a:pPr>
                      <a:r>
                        <a:rPr lang="en-NZ" sz="1800">
                          <a:solidFill>
                            <a:srgbClr val="FF0000"/>
                          </a:solidFill>
                          <a:latin typeface="Josefin Sans"/>
                          <a:ea typeface="Josefin Sans"/>
                          <a:cs typeface="Josefin Sans"/>
                          <a:sym typeface="Josefin Sans"/>
                        </a:rPr>
                        <a:t>14.61</a:t>
                      </a:r>
                      <a:endParaRPr/>
                    </a:p>
                  </a:txBody>
                  <a:tcPr marT="45725" marB="45725" marR="91450" marL="91450"/>
                </a:tc>
                <a:tc>
                  <a:txBody>
                    <a:bodyPr/>
                    <a:lstStyle/>
                    <a:p>
                      <a:pPr indent="0" lvl="0" marL="0" marR="0" rtl="0" algn="l">
                        <a:spcBef>
                          <a:spcPts val="0"/>
                        </a:spcBef>
                        <a:spcAft>
                          <a:spcPts val="0"/>
                        </a:spcAft>
                        <a:buNone/>
                      </a:pPr>
                      <a:r>
                        <a:rPr lang="en-NZ" sz="1800">
                          <a:latin typeface="Josefin Sans"/>
                          <a:ea typeface="Josefin Sans"/>
                          <a:cs typeface="Josefin Sans"/>
                          <a:sym typeface="Josefin Sans"/>
                        </a:rPr>
                        <a:t>-10,000</a:t>
                      </a:r>
                      <a:endParaRPr/>
                    </a:p>
                  </a:txBody>
                  <a:tcPr marT="45725" marB="45725" marR="91450" marL="91450"/>
                </a:tc>
                <a:tc>
                  <a:txBody>
                    <a:bodyPr/>
                    <a:lstStyle/>
                    <a:p>
                      <a:pPr indent="0" lvl="0" marL="0" marR="0" rtl="0" algn="l">
                        <a:spcBef>
                          <a:spcPts val="0"/>
                        </a:spcBef>
                        <a:spcAft>
                          <a:spcPts val="0"/>
                        </a:spcAft>
                        <a:buNone/>
                      </a:pPr>
                      <a:r>
                        <a:rPr lang="en-NZ" sz="1800">
                          <a:latin typeface="Josefin Sans"/>
                          <a:ea typeface="Josefin Sans"/>
                          <a:cs typeface="Josefin Sans"/>
                          <a:sym typeface="Josefin Sans"/>
                        </a:rPr>
                        <a:t>0</a:t>
                      </a:r>
                      <a:endParaRPr/>
                    </a:p>
                  </a:txBody>
                  <a:tcPr marT="45725" marB="45725" marR="91450" marL="91450"/>
                </a:tc>
                <a:tc>
                  <a:txBody>
                    <a:bodyPr/>
                    <a:lstStyle/>
                    <a:p>
                      <a:pPr indent="0" lvl="0" marL="0" marR="0" rtl="0" algn="l">
                        <a:spcBef>
                          <a:spcPts val="0"/>
                        </a:spcBef>
                        <a:spcAft>
                          <a:spcPts val="0"/>
                        </a:spcAft>
                        <a:buNone/>
                      </a:pPr>
                      <a:r>
                        <a:rPr lang="en-NZ" sz="1800">
                          <a:latin typeface="Josefin Sans"/>
                          <a:ea typeface="Josefin Sans"/>
                          <a:cs typeface="Josefin Sans"/>
                          <a:sym typeface="Josefin Sans"/>
                        </a:rPr>
                        <a:t>17,255.23</a:t>
                      </a:r>
                      <a:endParaRPr/>
                    </a:p>
                  </a:txBody>
                  <a:tcPr marT="45725" marB="45725" marR="91450" marL="91450"/>
                </a:tc>
              </a:tr>
            </a:tbl>
          </a:graphicData>
        </a:graphic>
      </p:graphicFrame>
      <p:pic>
        <p:nvPicPr>
          <p:cNvPr descr="Text&#10;&#10;Description automatically generated" id="526" name="Google Shape;526;p39"/>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Roboto"/>
              <a:buNone/>
            </a:pPr>
            <a:r>
              <a:rPr b="1" lang="en-NZ" sz="3600">
                <a:solidFill>
                  <a:srgbClr val="FE0000"/>
                </a:solidFill>
                <a:latin typeface="Roboto"/>
                <a:ea typeface="Roboto"/>
                <a:cs typeface="Roboto"/>
                <a:sym typeface="Roboto"/>
              </a:rPr>
              <a:t>QUESTION 1.1</a:t>
            </a:r>
            <a:endParaRPr/>
          </a:p>
        </p:txBody>
      </p:sp>
      <p:pic>
        <p:nvPicPr>
          <p:cNvPr id="114" name="Google Shape;114;p4"/>
          <p:cNvPicPr preferRelativeResize="0"/>
          <p:nvPr/>
        </p:nvPicPr>
        <p:blipFill rotWithShape="1">
          <a:blip r:embed="rId3">
            <a:alphaModFix/>
          </a:blip>
          <a:srcRect b="0" l="0" r="0" t="0"/>
          <a:stretch/>
        </p:blipFill>
        <p:spPr>
          <a:xfrm>
            <a:off x="838200" y="1690688"/>
            <a:ext cx="6719887" cy="2135992"/>
          </a:xfrm>
          <a:prstGeom prst="rect">
            <a:avLst/>
          </a:prstGeom>
          <a:noFill/>
          <a:ln cap="flat" cmpd="sng" w="57150">
            <a:solidFill>
              <a:srgbClr val="FF0000"/>
            </a:solidFill>
            <a:prstDash val="solid"/>
            <a:round/>
            <a:headEnd len="sm" w="sm" type="none"/>
            <a:tailEnd len="sm" w="sm" type="none"/>
          </a:ln>
        </p:spPr>
      </p:pic>
      <p:pic>
        <p:nvPicPr>
          <p:cNvPr descr="Text&#10;&#10;Description automatically generated" id="115" name="Google Shape;115;p4"/>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40"/>
          <p:cNvSpPr txBox="1"/>
          <p:nvPr/>
        </p:nvSpPr>
        <p:spPr>
          <a:xfrm>
            <a:off x="838199" y="1825625"/>
            <a:ext cx="11049001" cy="453163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CCFFCD"/>
              </a:buClr>
              <a:buSzPts val="2400"/>
              <a:buFont typeface="Arial"/>
              <a:buNone/>
            </a:pPr>
            <a:r>
              <a:rPr b="1" lang="en-NZ" sz="2400">
                <a:solidFill>
                  <a:srgbClr val="CCFFCD"/>
                </a:solidFill>
                <a:latin typeface="Josefin Sans"/>
                <a:ea typeface="Josefin Sans"/>
                <a:cs typeface="Josefin Sans"/>
                <a:sym typeface="Josefin Sans"/>
              </a:rPr>
              <a:t>b) Which project should be accepted if they are independent?</a:t>
            </a:r>
            <a:r>
              <a:rPr lang="en-NZ" sz="2400">
                <a:solidFill>
                  <a:srgbClr val="CCFFCD"/>
                </a:solidFill>
                <a:latin typeface="Josefin Sans"/>
                <a:ea typeface="Josefin Sans"/>
                <a:cs typeface="Josefin Sans"/>
                <a:sym typeface="Josefin Sans"/>
              </a:rPr>
              <a:t> </a:t>
            </a:r>
            <a:endParaRPr/>
          </a:p>
          <a:p>
            <a:pPr indent="0" lvl="0" marL="0" marR="0" rtl="0" algn="l">
              <a:lnSpc>
                <a:spcPct val="90000"/>
              </a:lnSpc>
              <a:spcBef>
                <a:spcPts val="1000"/>
              </a:spcBef>
              <a:spcAft>
                <a:spcPts val="0"/>
              </a:spcAft>
              <a:buClr>
                <a:schemeClr val="lt1"/>
              </a:buClr>
              <a:buSzPts val="2400"/>
              <a:buFont typeface="Arial"/>
              <a:buNone/>
            </a:pPr>
            <a:r>
              <a:rPr lang="en-NZ" sz="2400">
                <a:solidFill>
                  <a:schemeClr val="lt1"/>
                </a:solidFill>
                <a:latin typeface="Josefin Sans"/>
                <a:ea typeface="Josefin Sans"/>
                <a:cs typeface="Josefin Sans"/>
                <a:sym typeface="Josefin Sans"/>
              </a:rPr>
              <a:t>This means we can except both projects. </a:t>
            </a:r>
            <a:endParaRPr/>
          </a:p>
          <a:p>
            <a:pPr indent="0" lvl="0" marL="0" marR="0" rtl="0" algn="l">
              <a:lnSpc>
                <a:spcPct val="90000"/>
              </a:lnSpc>
              <a:spcBef>
                <a:spcPts val="1000"/>
              </a:spcBef>
              <a:spcAft>
                <a:spcPts val="0"/>
              </a:spcAft>
              <a:buClr>
                <a:schemeClr val="lt1"/>
              </a:buClr>
              <a:buSzPts val="2400"/>
              <a:buFont typeface="Arial"/>
              <a:buNone/>
            </a:pPr>
            <a:r>
              <a:rPr lang="en-NZ" sz="2400">
                <a:solidFill>
                  <a:schemeClr val="lt1"/>
                </a:solidFill>
                <a:latin typeface="Josefin Sans"/>
                <a:ea typeface="Josefin Sans"/>
                <a:cs typeface="Josefin Sans"/>
                <a:sym typeface="Josefin Sans"/>
              </a:rPr>
              <a:t>NPV</a:t>
            </a:r>
            <a:r>
              <a:rPr baseline="-25000" lang="en-NZ" sz="2400">
                <a:solidFill>
                  <a:schemeClr val="lt1"/>
                </a:solidFill>
                <a:latin typeface="Josefin Sans"/>
                <a:ea typeface="Josefin Sans"/>
                <a:cs typeface="Josefin Sans"/>
                <a:sym typeface="Josefin Sans"/>
              </a:rPr>
              <a:t>x</a:t>
            </a:r>
            <a:r>
              <a:rPr lang="en-NZ" sz="2400">
                <a:solidFill>
                  <a:schemeClr val="lt1"/>
                </a:solidFill>
                <a:latin typeface="Josefin Sans"/>
                <a:ea typeface="Josefin Sans"/>
                <a:cs typeface="Josefin Sans"/>
                <a:sym typeface="Josefin Sans"/>
              </a:rPr>
              <a:t> = 966.01 	NPV</a:t>
            </a:r>
            <a:r>
              <a:rPr baseline="-25000" lang="en-NZ" sz="2400">
                <a:solidFill>
                  <a:schemeClr val="lt1"/>
                </a:solidFill>
                <a:latin typeface="Josefin Sans"/>
                <a:ea typeface="Josefin Sans"/>
                <a:cs typeface="Josefin Sans"/>
                <a:sym typeface="Josefin Sans"/>
              </a:rPr>
              <a:t>y</a:t>
            </a:r>
            <a:r>
              <a:rPr lang="en-NZ" sz="2400">
                <a:solidFill>
                  <a:schemeClr val="lt1"/>
                </a:solidFill>
                <a:latin typeface="Josefin Sans"/>
                <a:ea typeface="Josefin Sans"/>
                <a:cs typeface="Josefin Sans"/>
                <a:sym typeface="Josefin Sans"/>
              </a:rPr>
              <a:t> = 630.72 </a:t>
            </a:r>
            <a:endParaRPr/>
          </a:p>
          <a:p>
            <a:pPr indent="0" lvl="0" marL="0" marR="0" rtl="0" algn="l">
              <a:lnSpc>
                <a:spcPct val="90000"/>
              </a:lnSpc>
              <a:spcBef>
                <a:spcPts val="1000"/>
              </a:spcBef>
              <a:spcAft>
                <a:spcPts val="0"/>
              </a:spcAft>
              <a:buClr>
                <a:schemeClr val="lt1"/>
              </a:buClr>
              <a:buSzPts val="2400"/>
              <a:buFont typeface="Arial"/>
              <a:buNone/>
            </a:pPr>
            <a:r>
              <a:rPr lang="en-NZ" sz="2400">
                <a:solidFill>
                  <a:schemeClr val="lt1"/>
                </a:solidFill>
                <a:latin typeface="Josefin Sans"/>
                <a:ea typeface="Josefin Sans"/>
                <a:cs typeface="Josefin Sans"/>
                <a:sym typeface="Josefin Sans"/>
              </a:rPr>
              <a:t>As both of these are positive, we will accept both projects. </a:t>
            </a:r>
            <a:endParaRPr/>
          </a:p>
          <a:p>
            <a:pPr indent="0" lvl="0" marL="0" marR="0" rtl="0" algn="l">
              <a:lnSpc>
                <a:spcPct val="90000"/>
              </a:lnSpc>
              <a:spcBef>
                <a:spcPts val="1000"/>
              </a:spcBef>
              <a:spcAft>
                <a:spcPts val="0"/>
              </a:spcAft>
              <a:buClr>
                <a:schemeClr val="lt1"/>
              </a:buClr>
              <a:buSzPts val="2400"/>
              <a:buFont typeface="Arial"/>
              <a:buNone/>
            </a:pPr>
            <a:r>
              <a:t/>
            </a:r>
            <a:endParaRPr sz="2400">
              <a:solidFill>
                <a:schemeClr val="lt1"/>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lt1"/>
              </a:buClr>
              <a:buSzPts val="2400"/>
              <a:buFont typeface="Arial"/>
              <a:buNone/>
            </a:pPr>
            <a:r>
              <a:rPr b="1" lang="en-NZ" sz="2400">
                <a:solidFill>
                  <a:schemeClr val="lt1"/>
                </a:solidFill>
                <a:latin typeface="Josefin Sans"/>
                <a:ea typeface="Josefin Sans"/>
                <a:cs typeface="Josefin Sans"/>
                <a:sym typeface="Josefin Sans"/>
              </a:rPr>
              <a:t>c) Which project should be accepted if they are mutually exclusive? </a:t>
            </a:r>
            <a:endParaRPr/>
          </a:p>
          <a:p>
            <a:pPr indent="0" lvl="0" marL="0" marR="0" rtl="0" algn="l">
              <a:lnSpc>
                <a:spcPct val="90000"/>
              </a:lnSpc>
              <a:spcBef>
                <a:spcPts val="1000"/>
              </a:spcBef>
              <a:spcAft>
                <a:spcPts val="0"/>
              </a:spcAft>
              <a:buClr>
                <a:schemeClr val="lt1"/>
              </a:buClr>
              <a:buSzPts val="2400"/>
              <a:buFont typeface="Arial"/>
              <a:buNone/>
            </a:pPr>
            <a:r>
              <a:rPr lang="en-NZ" sz="2400">
                <a:solidFill>
                  <a:schemeClr val="lt1"/>
                </a:solidFill>
                <a:latin typeface="Josefin Sans"/>
                <a:ea typeface="Josefin Sans"/>
                <a:cs typeface="Josefin Sans"/>
                <a:sym typeface="Josefin Sans"/>
              </a:rPr>
              <a:t>We will accept project X as it has the highest NPV and                                        therefore provides the most value to the firm.  We can 			     accept one project as they are mutually exclusive</a:t>
            </a:r>
            <a:r>
              <a:rPr lang="en-NZ" sz="2800">
                <a:solidFill>
                  <a:schemeClr val="lt1"/>
                </a:solidFill>
                <a:latin typeface="Josefin Sans"/>
                <a:ea typeface="Josefin Sans"/>
                <a:cs typeface="Josefin Sans"/>
                <a:sym typeface="Josefin Sans"/>
              </a:rPr>
              <a:t>. </a:t>
            </a:r>
            <a:endParaRPr/>
          </a:p>
        </p:txBody>
      </p:sp>
      <p:sp>
        <p:nvSpPr>
          <p:cNvPr id="533" name="Google Shape;533;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2.1</a:t>
            </a:r>
            <a:endParaRPr/>
          </a:p>
        </p:txBody>
      </p:sp>
      <p:pic>
        <p:nvPicPr>
          <p:cNvPr descr="Text&#10;&#10;Description automatically generated" id="534" name="Google Shape;534;p40"/>
          <p:cNvPicPr preferRelativeResize="0"/>
          <p:nvPr/>
        </p:nvPicPr>
        <p:blipFill rotWithShape="1">
          <a:blip r:embed="rId3">
            <a:alphaModFix/>
          </a:blip>
          <a:srcRect b="0" l="0" r="0" t="0"/>
          <a:stretch/>
        </p:blipFill>
        <p:spPr>
          <a:xfrm>
            <a:off x="8597015" y="5142793"/>
            <a:ext cx="2874049" cy="121446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4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CFFCD"/>
              </a:buClr>
              <a:buSzPts val="6000"/>
              <a:buFont typeface="Josefin Sans"/>
              <a:buNone/>
            </a:pPr>
            <a:r>
              <a:rPr b="1" lang="en-NZ">
                <a:solidFill>
                  <a:srgbClr val="CCFFCD"/>
                </a:solidFill>
                <a:latin typeface="Josefin Sans"/>
                <a:ea typeface="Josefin Sans"/>
                <a:cs typeface="Josefin Sans"/>
                <a:sym typeface="Josefin Sans"/>
              </a:rPr>
              <a:t>COST OF CAPITAL</a:t>
            </a:r>
            <a:endParaRPr b="1" sz="3600">
              <a:solidFill>
                <a:srgbClr val="CCFFCD"/>
              </a:solidFill>
              <a:latin typeface="Josefin Sans"/>
              <a:ea typeface="Josefin Sans"/>
              <a:cs typeface="Josefin Sans"/>
              <a:sym typeface="Josefin Sans"/>
            </a:endParaRPr>
          </a:p>
        </p:txBody>
      </p:sp>
      <p:pic>
        <p:nvPicPr>
          <p:cNvPr descr="Text&#10;&#10;Description automatically generated" id="541" name="Google Shape;541;p41"/>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42"/>
          <p:cNvSpPr txBox="1"/>
          <p:nvPr/>
        </p:nvSpPr>
        <p:spPr>
          <a:xfrm>
            <a:off x="838199" y="1825625"/>
            <a:ext cx="11049001" cy="4531632"/>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Key Formulas: WACC, CAPM &amp; re-arranged DDM (for rs)</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Calculate Market Values (this may require bond &amp; stock valuation)</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Steps are: </a:t>
            </a:r>
            <a:endParaRPr/>
          </a:p>
          <a:p>
            <a:pPr indent="-457200" lvl="1" marL="914400" marR="0" rtl="0" algn="l">
              <a:lnSpc>
                <a:spcPct val="90000"/>
              </a:lnSpc>
              <a:spcBef>
                <a:spcPts val="500"/>
              </a:spcBef>
              <a:spcAft>
                <a:spcPts val="0"/>
              </a:spcAft>
              <a:buClr>
                <a:schemeClr val="lt1"/>
              </a:buClr>
              <a:buSzPts val="2800"/>
              <a:buFont typeface="Calibri"/>
              <a:buAutoNum type="arabicPeriod"/>
            </a:pPr>
            <a:r>
              <a:rPr b="0" i="0" lang="en-NZ" sz="2800" u="none" cap="none" strike="noStrike">
                <a:solidFill>
                  <a:schemeClr val="lt1"/>
                </a:solidFill>
                <a:latin typeface="Josefin Sans"/>
                <a:ea typeface="Josefin Sans"/>
                <a:cs typeface="Josefin Sans"/>
                <a:sym typeface="Josefin Sans"/>
              </a:rPr>
              <a:t>Find Market Values (MVs)</a:t>
            </a:r>
            <a:endParaRPr/>
          </a:p>
          <a:p>
            <a:pPr indent="-457200" lvl="1" marL="914400" marR="0" rtl="0" algn="l">
              <a:lnSpc>
                <a:spcPct val="90000"/>
              </a:lnSpc>
              <a:spcBef>
                <a:spcPts val="500"/>
              </a:spcBef>
              <a:spcAft>
                <a:spcPts val="0"/>
              </a:spcAft>
              <a:buClr>
                <a:schemeClr val="lt1"/>
              </a:buClr>
              <a:buSzPts val="2800"/>
              <a:buFont typeface="Calibri"/>
              <a:buAutoNum type="arabicPeriod"/>
            </a:pPr>
            <a:r>
              <a:rPr b="0" i="0" lang="en-NZ" sz="2800" u="none" cap="none" strike="noStrike">
                <a:solidFill>
                  <a:schemeClr val="lt1"/>
                </a:solidFill>
                <a:latin typeface="Josefin Sans"/>
                <a:ea typeface="Josefin Sans"/>
                <a:cs typeface="Josefin Sans"/>
                <a:sym typeface="Josefin Sans"/>
              </a:rPr>
              <a:t>Calculate Weights using MVs</a:t>
            </a:r>
            <a:endParaRPr/>
          </a:p>
          <a:p>
            <a:pPr indent="-457200" lvl="1" marL="914400" marR="0" rtl="0" algn="l">
              <a:lnSpc>
                <a:spcPct val="90000"/>
              </a:lnSpc>
              <a:spcBef>
                <a:spcPts val="500"/>
              </a:spcBef>
              <a:spcAft>
                <a:spcPts val="0"/>
              </a:spcAft>
              <a:buClr>
                <a:schemeClr val="lt1"/>
              </a:buClr>
              <a:buSzPts val="2800"/>
              <a:buFont typeface="Calibri"/>
              <a:buAutoNum type="arabicPeriod"/>
            </a:pPr>
            <a:r>
              <a:rPr b="0" i="0" lang="en-NZ" sz="2800" u="none" cap="none" strike="noStrike">
                <a:solidFill>
                  <a:schemeClr val="lt1"/>
                </a:solidFill>
                <a:latin typeface="Josefin Sans"/>
                <a:ea typeface="Josefin Sans"/>
                <a:cs typeface="Josefin Sans"/>
                <a:sym typeface="Josefin Sans"/>
              </a:rPr>
              <a:t>Calculate Rates </a:t>
            </a:r>
            <a:endParaRPr/>
          </a:p>
          <a:p>
            <a:pPr indent="-457200" lvl="1" marL="914400" marR="0" rtl="0" algn="l">
              <a:lnSpc>
                <a:spcPct val="90000"/>
              </a:lnSpc>
              <a:spcBef>
                <a:spcPts val="500"/>
              </a:spcBef>
              <a:spcAft>
                <a:spcPts val="0"/>
              </a:spcAft>
              <a:buClr>
                <a:schemeClr val="lt1"/>
              </a:buClr>
              <a:buSzPts val="2800"/>
              <a:buFont typeface="Calibri"/>
              <a:buAutoNum type="arabicPeriod"/>
            </a:pPr>
            <a:r>
              <a:rPr b="0" i="0" lang="en-NZ" sz="2800" u="none" cap="none" strike="noStrike">
                <a:solidFill>
                  <a:schemeClr val="lt1"/>
                </a:solidFill>
                <a:latin typeface="Josefin Sans"/>
                <a:ea typeface="Josefin Sans"/>
                <a:cs typeface="Josefin Sans"/>
                <a:sym typeface="Josefin Sans"/>
              </a:rPr>
              <a:t>Plug into WACC formula</a:t>
            </a:r>
            <a:endParaRPr/>
          </a:p>
        </p:txBody>
      </p:sp>
      <p:sp>
        <p:nvSpPr>
          <p:cNvPr id="548" name="Google Shape;548;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COST OF CAPITAL</a:t>
            </a:r>
            <a:endParaRPr/>
          </a:p>
        </p:txBody>
      </p:sp>
      <p:pic>
        <p:nvPicPr>
          <p:cNvPr descr="Text&#10;&#10;Description automatically generated" id="549" name="Google Shape;549;p42"/>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4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4E0B2"/>
              </a:buClr>
              <a:buSzPts val="6000"/>
              <a:buFont typeface="Josefin Sans"/>
              <a:buNone/>
            </a:pPr>
            <a:r>
              <a:rPr b="1" lang="en-NZ">
                <a:solidFill>
                  <a:srgbClr val="C4E0B2"/>
                </a:solidFill>
                <a:latin typeface="Josefin Sans"/>
                <a:ea typeface="Josefin Sans"/>
                <a:cs typeface="Josefin Sans"/>
                <a:sym typeface="Josefin Sans"/>
              </a:rPr>
              <a:t>QUESTION 2.2</a:t>
            </a:r>
            <a:endParaRPr b="1" sz="3600">
              <a:solidFill>
                <a:srgbClr val="C4E0B2"/>
              </a:solidFill>
              <a:latin typeface="Josefin Sans"/>
              <a:ea typeface="Josefin Sans"/>
              <a:cs typeface="Josefin Sans"/>
              <a:sym typeface="Josefin Sans"/>
            </a:endParaRPr>
          </a:p>
        </p:txBody>
      </p:sp>
      <p:sp>
        <p:nvSpPr>
          <p:cNvPr id="556" name="Google Shape;556;p4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b="1">
              <a:solidFill>
                <a:srgbClr val="FF0000"/>
              </a:solidFill>
            </a:endParaRPr>
          </a:p>
        </p:txBody>
      </p:sp>
      <p:pic>
        <p:nvPicPr>
          <p:cNvPr descr="Text&#10;&#10;Description automatically generated" id="557" name="Google Shape;557;p43"/>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CFFCD"/>
              </a:buClr>
              <a:buSzPts val="3600"/>
              <a:buFont typeface="Josefin Sans"/>
              <a:buNone/>
            </a:pPr>
            <a:r>
              <a:rPr b="1" lang="en-NZ" sz="3600">
                <a:solidFill>
                  <a:srgbClr val="CCFFCD"/>
                </a:solidFill>
                <a:latin typeface="Josefin Sans"/>
                <a:ea typeface="Josefin Sans"/>
                <a:cs typeface="Josefin Sans"/>
                <a:sym typeface="Josefin Sans"/>
              </a:rPr>
              <a:t>QUESTION 2.2</a:t>
            </a:r>
            <a:endParaRPr/>
          </a:p>
        </p:txBody>
      </p:sp>
      <p:sp>
        <p:nvSpPr>
          <p:cNvPr id="564" name="Google Shape;564;p44"/>
          <p:cNvSpPr txBox="1"/>
          <p:nvPr>
            <p:ph idx="1" type="body"/>
          </p:nvPr>
        </p:nvSpPr>
        <p:spPr>
          <a:xfrm>
            <a:off x="838200" y="1825625"/>
            <a:ext cx="8050619" cy="3065352"/>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pic>
        <p:nvPicPr>
          <p:cNvPr id="565" name="Google Shape;565;p44"/>
          <p:cNvPicPr preferRelativeResize="0"/>
          <p:nvPr/>
        </p:nvPicPr>
        <p:blipFill rotWithShape="1">
          <a:blip r:embed="rId3">
            <a:alphaModFix/>
          </a:blip>
          <a:srcRect b="0" l="0" r="0" t="0"/>
          <a:stretch/>
        </p:blipFill>
        <p:spPr>
          <a:xfrm>
            <a:off x="838200" y="1361135"/>
            <a:ext cx="9830323" cy="3693282"/>
          </a:xfrm>
          <a:prstGeom prst="rect">
            <a:avLst/>
          </a:prstGeom>
          <a:noFill/>
          <a:ln cap="flat" cmpd="sng" w="57150">
            <a:solidFill>
              <a:srgbClr val="FE0000"/>
            </a:solidFill>
            <a:prstDash val="solid"/>
            <a:round/>
            <a:headEnd len="sm" w="sm" type="none"/>
            <a:tailEnd len="sm" w="sm" type="none"/>
          </a:ln>
        </p:spPr>
      </p:pic>
      <p:sp>
        <p:nvSpPr>
          <p:cNvPr id="566" name="Google Shape;566;p44"/>
          <p:cNvSpPr txBox="1"/>
          <p:nvPr/>
        </p:nvSpPr>
        <p:spPr>
          <a:xfrm>
            <a:off x="838200" y="5415428"/>
            <a:ext cx="6568978" cy="1507033"/>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lt1"/>
              </a:buClr>
              <a:buSzPts val="2800"/>
              <a:buFont typeface="Arial"/>
              <a:buNone/>
            </a:pPr>
            <a:r>
              <a:t/>
            </a:r>
            <a:endParaRPr b="1" i="0" sz="2800" u="none" cap="none" strike="noStrike">
              <a:solidFill>
                <a:srgbClr val="C4E0B2"/>
              </a:solidFill>
              <a:latin typeface="Calibri"/>
              <a:ea typeface="Calibri"/>
              <a:cs typeface="Calibri"/>
              <a:sym typeface="Calibri"/>
            </a:endParaRPr>
          </a:p>
        </p:txBody>
      </p:sp>
      <p:pic>
        <p:nvPicPr>
          <p:cNvPr descr="Text&#10;&#10;Description automatically generated" id="567" name="Google Shape;567;p44"/>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CFFCD"/>
              </a:buClr>
              <a:buSzPts val="3600"/>
              <a:buFont typeface="Josefin Sans"/>
              <a:buNone/>
            </a:pPr>
            <a:r>
              <a:rPr b="1" lang="en-NZ" sz="3600">
                <a:solidFill>
                  <a:srgbClr val="CCFFCD"/>
                </a:solidFill>
                <a:latin typeface="Josefin Sans"/>
                <a:ea typeface="Josefin Sans"/>
                <a:cs typeface="Josefin Sans"/>
                <a:sym typeface="Josefin Sans"/>
              </a:rPr>
              <a:t>QUESTION 2.2</a:t>
            </a:r>
            <a:endParaRPr/>
          </a:p>
        </p:txBody>
      </p:sp>
      <p:pic>
        <p:nvPicPr>
          <p:cNvPr id="574" name="Google Shape;574;p45"/>
          <p:cNvPicPr preferRelativeResize="0"/>
          <p:nvPr/>
        </p:nvPicPr>
        <p:blipFill rotWithShape="1">
          <a:blip r:embed="rId3">
            <a:alphaModFix/>
          </a:blip>
          <a:srcRect b="0" l="0" r="0" t="0"/>
          <a:stretch/>
        </p:blipFill>
        <p:spPr>
          <a:xfrm>
            <a:off x="982578" y="1472699"/>
            <a:ext cx="7634469" cy="2868293"/>
          </a:xfrm>
          <a:prstGeom prst="rect">
            <a:avLst/>
          </a:prstGeom>
          <a:noFill/>
          <a:ln cap="flat" cmpd="sng" w="57150">
            <a:solidFill>
              <a:srgbClr val="FE0000"/>
            </a:solidFill>
            <a:prstDash val="solid"/>
            <a:round/>
            <a:headEnd len="sm" w="sm" type="none"/>
            <a:tailEnd len="sm" w="sm" type="none"/>
          </a:ln>
        </p:spPr>
      </p:pic>
      <p:sp>
        <p:nvSpPr>
          <p:cNvPr id="575" name="Google Shape;575;p45"/>
          <p:cNvSpPr txBox="1"/>
          <p:nvPr/>
        </p:nvSpPr>
        <p:spPr>
          <a:xfrm>
            <a:off x="982577" y="4660720"/>
            <a:ext cx="7760369" cy="1707996"/>
          </a:xfrm>
          <a:prstGeom prst="rect">
            <a:avLst/>
          </a:prstGeom>
          <a:noFill/>
          <a:ln>
            <a:noFill/>
          </a:ln>
        </p:spPr>
        <p:txBody>
          <a:bodyPr anchorCtr="0" anchor="t" bIns="45700" lIns="91425" spcFirstLastPara="1" rIns="91425" wrap="square" tIns="45700">
            <a:normAutofit fontScale="85000" lnSpcReduction="20000"/>
          </a:bodyPr>
          <a:lstStyle/>
          <a:p>
            <a:pPr indent="-514350" lvl="0" marL="514350" marR="0" rtl="0" algn="l">
              <a:lnSpc>
                <a:spcPct val="90000"/>
              </a:lnSpc>
              <a:spcBef>
                <a:spcPts val="0"/>
              </a:spcBef>
              <a:spcAft>
                <a:spcPts val="0"/>
              </a:spcAft>
              <a:buClr>
                <a:srgbClr val="C4E0B2"/>
              </a:buClr>
              <a:buSzPct val="100000"/>
              <a:buFont typeface="Arial"/>
              <a:buAutoNum type="alphaLcParenR"/>
            </a:pPr>
            <a:r>
              <a:rPr lang="en-NZ" sz="2800">
                <a:solidFill>
                  <a:srgbClr val="C4E0B2"/>
                </a:solidFill>
                <a:latin typeface="Josefin Sans"/>
                <a:ea typeface="Josefin Sans"/>
                <a:cs typeface="Josefin Sans"/>
                <a:sym typeface="Josefin Sans"/>
              </a:rPr>
              <a:t>T</a:t>
            </a:r>
            <a:r>
              <a:rPr i="0" lang="en-NZ" sz="2800" u="none" cap="none" strike="noStrike">
                <a:solidFill>
                  <a:srgbClr val="C4E0B2"/>
                </a:solidFill>
                <a:latin typeface="Josefin Sans"/>
                <a:ea typeface="Josefin Sans"/>
                <a:cs typeface="Josefin Sans"/>
                <a:sym typeface="Josefin Sans"/>
              </a:rPr>
              <a:t>he appropriate opportunity cost of capital for this company is WACC!</a:t>
            </a:r>
            <a:endParaRPr/>
          </a:p>
          <a:p>
            <a:pPr indent="-363220" lvl="0" marL="514350" marR="0" rtl="0" algn="l">
              <a:lnSpc>
                <a:spcPct val="90000"/>
              </a:lnSpc>
              <a:spcBef>
                <a:spcPts val="1000"/>
              </a:spcBef>
              <a:spcAft>
                <a:spcPts val="0"/>
              </a:spcAft>
              <a:buClr>
                <a:schemeClr val="lt1"/>
              </a:buClr>
              <a:buSzPct val="100000"/>
              <a:buFont typeface="Arial"/>
              <a:buNone/>
            </a:pPr>
            <a:r>
              <a:t/>
            </a:r>
            <a:endParaRPr sz="2800">
              <a:solidFill>
                <a:srgbClr val="C4E0B2"/>
              </a:solidFill>
              <a:latin typeface="Josefin Sans"/>
              <a:ea typeface="Josefin Sans"/>
              <a:cs typeface="Josefin Sans"/>
              <a:sym typeface="Josefin Sans"/>
            </a:endParaRPr>
          </a:p>
          <a:p>
            <a:pPr indent="0" lvl="0" marL="0" marR="0" rtl="0" algn="l">
              <a:lnSpc>
                <a:spcPct val="90000"/>
              </a:lnSpc>
              <a:spcBef>
                <a:spcPts val="1000"/>
              </a:spcBef>
              <a:spcAft>
                <a:spcPts val="0"/>
              </a:spcAft>
              <a:buClr>
                <a:srgbClr val="C4E0B2"/>
              </a:buClr>
              <a:buSzPct val="100000"/>
              <a:buFont typeface="Arial"/>
              <a:buNone/>
            </a:pPr>
            <a:r>
              <a:rPr lang="en-NZ" sz="2800">
                <a:solidFill>
                  <a:srgbClr val="C4E0B2"/>
                </a:solidFill>
                <a:latin typeface="Josefin Sans"/>
                <a:ea typeface="Josefin Sans"/>
                <a:cs typeface="Josefin Sans"/>
                <a:sym typeface="Josefin Sans"/>
              </a:rPr>
              <a:t>We need 3 weights here – weights of debt, common stock and preferred stock</a:t>
            </a:r>
            <a:endParaRPr sz="2800">
              <a:solidFill>
                <a:srgbClr val="C4E0B2"/>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lt1"/>
              </a:buClr>
              <a:buSzPct val="100000"/>
              <a:buFont typeface="Arial"/>
              <a:buNone/>
            </a:pPr>
            <a:r>
              <a:t/>
            </a:r>
            <a:endParaRPr sz="2800">
              <a:solidFill>
                <a:srgbClr val="FFFFFF"/>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lt1"/>
              </a:buClr>
              <a:buSzPct val="100000"/>
              <a:buFont typeface="Arial"/>
              <a:buNone/>
            </a:pPr>
            <a:r>
              <a:t/>
            </a:r>
            <a:endParaRPr b="1" sz="2800">
              <a:solidFill>
                <a:srgbClr val="C4E0B2"/>
              </a:solidFill>
              <a:latin typeface="Roboto"/>
              <a:ea typeface="Roboto"/>
              <a:cs typeface="Roboto"/>
              <a:sym typeface="Roboto"/>
            </a:endParaRPr>
          </a:p>
        </p:txBody>
      </p:sp>
      <p:pic>
        <p:nvPicPr>
          <p:cNvPr descr="Text&#10;&#10;Description automatically generated" id="576" name="Google Shape;576;p45"/>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pic>
        <p:nvPicPr>
          <p:cNvPr descr="Text&#10;&#10;Description automatically generated" id="582" name="Google Shape;582;p46"/>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
        <p:nvSpPr>
          <p:cNvPr id="583" name="Google Shape;583;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NOTE: FOR FINDING WEIGHTS</a:t>
            </a:r>
            <a:endParaRPr/>
          </a:p>
        </p:txBody>
      </p:sp>
      <p:sp>
        <p:nvSpPr>
          <p:cNvPr id="584" name="Google Shape;584;p46"/>
          <p:cNvSpPr txBox="1"/>
          <p:nvPr>
            <p:ph idx="1" type="body"/>
          </p:nvPr>
        </p:nvSpPr>
        <p:spPr>
          <a:xfrm>
            <a:off x="838200" y="1825625"/>
            <a:ext cx="10428514" cy="46672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Char char="•"/>
            </a:pPr>
            <a:r>
              <a:rPr lang="en-NZ" sz="2400">
                <a:latin typeface="Josefin Sans"/>
                <a:ea typeface="Josefin Sans"/>
                <a:cs typeface="Josefin Sans"/>
                <a:sym typeface="Josefin Sans"/>
              </a:rPr>
              <a:t>When we are calculating weights always use MARKET VALUE</a:t>
            </a:r>
            <a:endParaRPr/>
          </a:p>
          <a:p>
            <a:pPr indent="-76200" lvl="0" marL="228600" rtl="0" algn="l">
              <a:lnSpc>
                <a:spcPct val="90000"/>
              </a:lnSpc>
              <a:spcBef>
                <a:spcPts val="1000"/>
              </a:spcBef>
              <a:spcAft>
                <a:spcPts val="0"/>
              </a:spcAft>
              <a:buClr>
                <a:schemeClr val="lt1"/>
              </a:buClr>
              <a:buSzPts val="2400"/>
              <a:buNone/>
            </a:pPr>
            <a:r>
              <a:t/>
            </a:r>
            <a:endParaRPr sz="2400">
              <a:latin typeface="Josefin Sans"/>
              <a:ea typeface="Josefin Sans"/>
              <a:cs typeface="Josefin Sans"/>
              <a:sym typeface="Josefin Sans"/>
            </a:endParaRPr>
          </a:p>
          <a:p>
            <a:pPr indent="-228600" lvl="0" marL="228600" rtl="0" algn="l">
              <a:lnSpc>
                <a:spcPct val="90000"/>
              </a:lnSpc>
              <a:spcBef>
                <a:spcPts val="1000"/>
              </a:spcBef>
              <a:spcAft>
                <a:spcPts val="0"/>
              </a:spcAft>
              <a:buClr>
                <a:schemeClr val="lt1"/>
              </a:buClr>
              <a:buSzPts val="2400"/>
              <a:buChar char="•"/>
            </a:pPr>
            <a:r>
              <a:rPr lang="en-NZ" sz="2400">
                <a:latin typeface="Josefin Sans"/>
                <a:ea typeface="Josefin Sans"/>
                <a:cs typeface="Josefin Sans"/>
                <a:sym typeface="Josefin Sans"/>
              </a:rPr>
              <a:t>The question may state book values, these must be ignored!</a:t>
            </a:r>
            <a:endParaRPr/>
          </a:p>
          <a:p>
            <a:pPr indent="-76200" lvl="0" marL="228600" rtl="0" algn="l">
              <a:lnSpc>
                <a:spcPct val="90000"/>
              </a:lnSpc>
              <a:spcBef>
                <a:spcPts val="1000"/>
              </a:spcBef>
              <a:spcAft>
                <a:spcPts val="0"/>
              </a:spcAft>
              <a:buClr>
                <a:schemeClr val="lt1"/>
              </a:buClr>
              <a:buSzPts val="2400"/>
              <a:buNone/>
            </a:pPr>
            <a:r>
              <a:t/>
            </a:r>
            <a:endParaRPr sz="2400">
              <a:latin typeface="Josefin Sans"/>
              <a:ea typeface="Josefin Sans"/>
              <a:cs typeface="Josefin Sans"/>
              <a:sym typeface="Josefin Sans"/>
            </a:endParaRPr>
          </a:p>
          <a:p>
            <a:pPr indent="-228600" lvl="0" marL="228600" rtl="0" algn="l">
              <a:lnSpc>
                <a:spcPct val="90000"/>
              </a:lnSpc>
              <a:spcBef>
                <a:spcPts val="1000"/>
              </a:spcBef>
              <a:spcAft>
                <a:spcPts val="0"/>
              </a:spcAft>
              <a:buClr>
                <a:schemeClr val="lt1"/>
              </a:buClr>
              <a:buSzPts val="2400"/>
              <a:buChar char="•"/>
            </a:pPr>
            <a:r>
              <a:rPr lang="en-NZ" sz="2400">
                <a:latin typeface="Josefin Sans"/>
                <a:ea typeface="Josefin Sans"/>
                <a:cs typeface="Josefin Sans"/>
                <a:sym typeface="Josefin Sans"/>
              </a:rPr>
              <a:t>You may need to value a bond, stock or preference share to find the market value</a:t>
            </a:r>
            <a:endParaRPr/>
          </a:p>
          <a:p>
            <a:pPr indent="-76200" lvl="0" marL="228600" rtl="0" algn="l">
              <a:lnSpc>
                <a:spcPct val="90000"/>
              </a:lnSpc>
              <a:spcBef>
                <a:spcPts val="1000"/>
              </a:spcBef>
              <a:spcAft>
                <a:spcPts val="0"/>
              </a:spcAft>
              <a:buClr>
                <a:schemeClr val="lt1"/>
              </a:buClr>
              <a:buSzPts val="2400"/>
              <a:buNone/>
            </a:pPr>
            <a:r>
              <a:t/>
            </a:r>
            <a:endParaRPr sz="2400">
              <a:latin typeface="Josefin Sans"/>
              <a:ea typeface="Josefin Sans"/>
              <a:cs typeface="Josefin Sans"/>
              <a:sym typeface="Josefin Sans"/>
            </a:endParaRPr>
          </a:p>
          <a:p>
            <a:pPr indent="-228600" lvl="0" marL="228600" rtl="0" algn="l">
              <a:lnSpc>
                <a:spcPct val="90000"/>
              </a:lnSpc>
              <a:spcBef>
                <a:spcPts val="1000"/>
              </a:spcBef>
              <a:spcAft>
                <a:spcPts val="0"/>
              </a:spcAft>
              <a:buClr>
                <a:schemeClr val="lt1"/>
              </a:buClr>
              <a:buSzPts val="2400"/>
              <a:buChar char="•"/>
            </a:pPr>
            <a:r>
              <a:rPr lang="en-NZ" sz="2400">
                <a:latin typeface="Josefin Sans"/>
                <a:ea typeface="Josefin Sans"/>
                <a:cs typeface="Josefin Sans"/>
                <a:sym typeface="Josefin Sans"/>
              </a:rPr>
              <a:t>Or some or all market values may be given to you</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CFFCD"/>
              </a:buClr>
              <a:buSzPts val="3600"/>
              <a:buFont typeface="Josefin Sans"/>
              <a:buNone/>
            </a:pPr>
            <a:r>
              <a:rPr b="1" lang="en-NZ" sz="3600">
                <a:solidFill>
                  <a:srgbClr val="CCFFCD"/>
                </a:solidFill>
                <a:latin typeface="Josefin Sans"/>
                <a:ea typeface="Josefin Sans"/>
                <a:cs typeface="Josefin Sans"/>
                <a:sym typeface="Josefin Sans"/>
              </a:rPr>
              <a:t>STEP 1: FIND MV OF BONDS</a:t>
            </a:r>
            <a:endParaRPr/>
          </a:p>
        </p:txBody>
      </p:sp>
      <p:pic>
        <p:nvPicPr>
          <p:cNvPr id="591" name="Google Shape;591;p47"/>
          <p:cNvPicPr preferRelativeResize="0"/>
          <p:nvPr/>
        </p:nvPicPr>
        <p:blipFill rotWithShape="1">
          <a:blip r:embed="rId3">
            <a:alphaModFix/>
          </a:blip>
          <a:srcRect b="0" l="0" r="0" t="0"/>
          <a:stretch/>
        </p:blipFill>
        <p:spPr>
          <a:xfrm>
            <a:off x="838200" y="1825625"/>
            <a:ext cx="6324104" cy="2375985"/>
          </a:xfrm>
          <a:prstGeom prst="rect">
            <a:avLst/>
          </a:prstGeom>
          <a:noFill/>
          <a:ln cap="flat" cmpd="sng" w="57150">
            <a:solidFill>
              <a:srgbClr val="FF0000"/>
            </a:solidFill>
            <a:prstDash val="solid"/>
            <a:round/>
            <a:headEnd len="sm" w="sm" type="none"/>
            <a:tailEnd len="sm" w="sm" type="none"/>
          </a:ln>
        </p:spPr>
      </p:pic>
      <p:sp>
        <p:nvSpPr>
          <p:cNvPr id="592" name="Google Shape;592;p47"/>
          <p:cNvSpPr txBox="1"/>
          <p:nvPr/>
        </p:nvSpPr>
        <p:spPr>
          <a:xfrm>
            <a:off x="725905" y="4776644"/>
            <a:ext cx="7487653" cy="146373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chemeClr val="lt1"/>
              </a:buClr>
              <a:buSzPts val="2800"/>
              <a:buFont typeface="Josefin Sans"/>
              <a:buNone/>
            </a:pPr>
            <a:r>
              <a:rPr b="0" i="0" lang="en-NZ" sz="2800" u="none" cap="none" strike="noStrike">
                <a:solidFill>
                  <a:schemeClr val="lt1"/>
                </a:solidFill>
                <a:latin typeface="Josefin Sans"/>
                <a:ea typeface="Josefin Sans"/>
                <a:cs typeface="Josefin Sans"/>
                <a:sym typeface="Josefin Sans"/>
              </a:rPr>
              <a:t>Market Value of Bonds = $20,000,000</a:t>
            </a:r>
            <a:endParaRPr/>
          </a:p>
          <a:p>
            <a:pPr indent="0" lvl="0" marL="0" marR="0" rtl="0" algn="l">
              <a:lnSpc>
                <a:spcPct val="100000"/>
              </a:lnSpc>
              <a:spcBef>
                <a:spcPts val="0"/>
              </a:spcBef>
              <a:spcAft>
                <a:spcPts val="0"/>
              </a:spcAft>
              <a:buClr>
                <a:schemeClr val="lt1"/>
              </a:buClr>
              <a:buSzPts val="1100"/>
              <a:buFont typeface="Times New Roman"/>
              <a:buNone/>
            </a:pPr>
            <a:r>
              <a:rPr b="0" i="0" lang="en-NZ" sz="1100" u="none" cap="none" strike="noStrike">
                <a:solidFill>
                  <a:schemeClr val="lt1"/>
                </a:solidFill>
                <a:latin typeface="Times New Roman"/>
                <a:ea typeface="Times New Roman"/>
                <a:cs typeface="Times New Roman"/>
                <a:sym typeface="Times New Roman"/>
              </a:rPr>
              <a:t> </a:t>
            </a:r>
            <a:endParaRPr b="0" i="0" sz="1200" u="none" cap="none" strike="noStrike">
              <a:solidFill>
                <a:schemeClr val="lt1"/>
              </a:solidFill>
              <a:latin typeface="Times New Roman"/>
              <a:ea typeface="Times New Roman"/>
              <a:cs typeface="Times New Roman"/>
              <a:sym typeface="Times New Roman"/>
            </a:endParaRPr>
          </a:p>
        </p:txBody>
      </p:sp>
      <p:sp>
        <p:nvSpPr>
          <p:cNvPr id="593" name="Google Shape;593;p47"/>
          <p:cNvSpPr txBox="1"/>
          <p:nvPr/>
        </p:nvSpPr>
        <p:spPr>
          <a:xfrm>
            <a:off x="1122743" y="3368865"/>
            <a:ext cx="1898249" cy="254011"/>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4" name="Google Shape;594;p47"/>
          <p:cNvSpPr txBox="1"/>
          <p:nvPr/>
        </p:nvSpPr>
        <p:spPr>
          <a:xfrm>
            <a:off x="5474825" y="3126429"/>
            <a:ext cx="1333017" cy="254011"/>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Text&#10;&#10;Description automatically generated" id="595" name="Google Shape;595;p47"/>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CFFCD"/>
              </a:buClr>
              <a:buSzPts val="3600"/>
              <a:buFont typeface="Josefin Sans"/>
              <a:buNone/>
            </a:pPr>
            <a:r>
              <a:rPr b="1" lang="en-NZ" sz="3600">
                <a:solidFill>
                  <a:srgbClr val="CCFFCD"/>
                </a:solidFill>
                <a:latin typeface="Josefin Sans"/>
                <a:ea typeface="Josefin Sans"/>
                <a:cs typeface="Josefin Sans"/>
                <a:sym typeface="Josefin Sans"/>
              </a:rPr>
              <a:t>STEP 2: FIND MV OF COMMON STOCK</a:t>
            </a:r>
            <a:endParaRPr/>
          </a:p>
        </p:txBody>
      </p:sp>
      <p:sp>
        <p:nvSpPr>
          <p:cNvPr id="602" name="Google Shape;602;p48"/>
          <p:cNvSpPr txBox="1"/>
          <p:nvPr>
            <p:ph idx="1" type="body"/>
          </p:nvPr>
        </p:nvSpPr>
        <p:spPr>
          <a:xfrm>
            <a:off x="838200" y="1825625"/>
            <a:ext cx="6444916" cy="2510922"/>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pic>
        <p:nvPicPr>
          <p:cNvPr id="603" name="Google Shape;603;p48"/>
          <p:cNvPicPr preferRelativeResize="0"/>
          <p:nvPr/>
        </p:nvPicPr>
        <p:blipFill rotWithShape="1">
          <a:blip r:embed="rId3">
            <a:alphaModFix/>
          </a:blip>
          <a:srcRect b="0" l="0" r="0" t="0"/>
          <a:stretch/>
        </p:blipFill>
        <p:spPr>
          <a:xfrm>
            <a:off x="838199" y="1825625"/>
            <a:ext cx="6683263" cy="2510922"/>
          </a:xfrm>
          <a:prstGeom prst="rect">
            <a:avLst/>
          </a:prstGeom>
          <a:noFill/>
          <a:ln cap="flat" cmpd="sng" w="57150">
            <a:solidFill>
              <a:srgbClr val="FF0000"/>
            </a:solidFill>
            <a:prstDash val="solid"/>
            <a:round/>
            <a:headEnd len="sm" w="sm" type="none"/>
            <a:tailEnd len="sm" w="sm" type="none"/>
          </a:ln>
        </p:spPr>
      </p:pic>
      <p:sp>
        <p:nvSpPr>
          <p:cNvPr id="604" name="Google Shape;604;p48"/>
          <p:cNvSpPr txBox="1"/>
          <p:nvPr/>
        </p:nvSpPr>
        <p:spPr>
          <a:xfrm>
            <a:off x="838200" y="4336547"/>
            <a:ext cx="7936832" cy="21563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lt1"/>
              </a:solidFill>
              <a:latin typeface="Josefin Sans"/>
              <a:ea typeface="Josefin Sans"/>
              <a:cs typeface="Josefin Sans"/>
              <a:sym typeface="Josefin Sans"/>
            </a:endParaRPr>
          </a:p>
          <a:p>
            <a:pPr indent="0" lvl="0" marL="0" marR="0" rtl="0" algn="l">
              <a:lnSpc>
                <a:spcPct val="100000"/>
              </a:lnSpc>
              <a:spcBef>
                <a:spcPts val="0"/>
              </a:spcBef>
              <a:spcAft>
                <a:spcPts val="0"/>
              </a:spcAft>
              <a:buClr>
                <a:schemeClr val="lt1"/>
              </a:buClr>
              <a:buSzPts val="2800"/>
              <a:buFont typeface="Josefin Sans"/>
              <a:buNone/>
            </a:pPr>
            <a:r>
              <a:rPr b="0" i="0" lang="en-NZ" sz="2800" u="none" cap="none" strike="noStrike">
                <a:solidFill>
                  <a:schemeClr val="lt1"/>
                </a:solidFill>
                <a:latin typeface="Josefin Sans"/>
                <a:ea typeface="Josefin Sans"/>
                <a:cs typeface="Josefin Sans"/>
                <a:sym typeface="Josefin Sans"/>
              </a:rPr>
              <a:t>Market Value of Common Stock </a:t>
            </a:r>
            <a:endParaRPr/>
          </a:p>
          <a:p>
            <a:pPr indent="0" lvl="0" marL="0" marR="0" rtl="0" algn="l">
              <a:lnSpc>
                <a:spcPct val="100000"/>
              </a:lnSpc>
              <a:spcBef>
                <a:spcPts val="0"/>
              </a:spcBef>
              <a:spcAft>
                <a:spcPts val="0"/>
              </a:spcAft>
              <a:buClr>
                <a:schemeClr val="lt1"/>
              </a:buClr>
              <a:buSzPts val="2800"/>
              <a:buFont typeface="Josefin Sans"/>
              <a:buNone/>
            </a:pPr>
            <a:r>
              <a:rPr b="0" i="0" lang="en-NZ" sz="2800" u="none" cap="none" strike="noStrike">
                <a:solidFill>
                  <a:schemeClr val="lt1"/>
                </a:solidFill>
                <a:latin typeface="Josefin Sans"/>
                <a:ea typeface="Josefin Sans"/>
                <a:cs typeface="Josefin Sans"/>
                <a:sym typeface="Josefin Sans"/>
              </a:rPr>
              <a:t>= $20 x 5,000,000 </a:t>
            </a:r>
            <a:endParaRPr/>
          </a:p>
          <a:p>
            <a:pPr indent="0" lvl="0" marL="0" marR="0" rtl="0" algn="l">
              <a:lnSpc>
                <a:spcPct val="100000"/>
              </a:lnSpc>
              <a:spcBef>
                <a:spcPts val="0"/>
              </a:spcBef>
              <a:spcAft>
                <a:spcPts val="0"/>
              </a:spcAft>
              <a:buClr>
                <a:schemeClr val="lt1"/>
              </a:buClr>
              <a:buSzPts val="2800"/>
              <a:buFont typeface="Josefin Sans"/>
              <a:buNone/>
            </a:pPr>
            <a:r>
              <a:rPr b="0" i="0" lang="en-NZ" sz="2800" u="none" cap="none" strike="noStrike">
                <a:solidFill>
                  <a:schemeClr val="lt1"/>
                </a:solidFill>
                <a:latin typeface="Josefin Sans"/>
                <a:ea typeface="Josefin Sans"/>
                <a:cs typeface="Josefin Sans"/>
                <a:sym typeface="Josefin Sans"/>
              </a:rPr>
              <a:t>= $100,000,000</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chemeClr val="lt1"/>
              </a:buClr>
              <a:buSzPts val="2800"/>
              <a:buFont typeface="Times New Roman"/>
              <a:buNone/>
            </a:pPr>
            <a:r>
              <a:rPr b="0" i="0" lang="en-NZ" sz="2800" u="none" cap="none" strike="noStrike">
                <a:solidFill>
                  <a:schemeClr val="lt1"/>
                </a:solidFill>
                <a:latin typeface="Times New Roman"/>
                <a:ea typeface="Times New Roman"/>
                <a:cs typeface="Times New Roman"/>
                <a:sym typeface="Times New Roman"/>
              </a:rPr>
              <a:t> </a:t>
            </a:r>
            <a:endParaRPr/>
          </a:p>
        </p:txBody>
      </p:sp>
      <p:sp>
        <p:nvSpPr>
          <p:cNvPr id="605" name="Google Shape;605;p48"/>
          <p:cNvSpPr txBox="1"/>
          <p:nvPr/>
        </p:nvSpPr>
        <p:spPr>
          <a:xfrm>
            <a:off x="2449214" y="1825625"/>
            <a:ext cx="1759353" cy="234037"/>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06" name="Google Shape;606;p48"/>
          <p:cNvSpPr txBox="1"/>
          <p:nvPr/>
        </p:nvSpPr>
        <p:spPr>
          <a:xfrm>
            <a:off x="3213371" y="2995529"/>
            <a:ext cx="2488557" cy="234038"/>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Text&#10;&#10;Description automatically generated" id="607" name="Google Shape;607;p48"/>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CFFCD"/>
              </a:buClr>
              <a:buSzPts val="3600"/>
              <a:buFont typeface="Josefin Sans"/>
              <a:buNone/>
            </a:pPr>
            <a:r>
              <a:rPr b="1" lang="en-NZ" sz="3600">
                <a:solidFill>
                  <a:srgbClr val="CCFFCD"/>
                </a:solidFill>
                <a:latin typeface="Josefin Sans"/>
                <a:ea typeface="Josefin Sans"/>
                <a:cs typeface="Josefin Sans"/>
                <a:sym typeface="Josefin Sans"/>
              </a:rPr>
              <a:t>STEP 3: FIND MV OF PREFERRED STOCK</a:t>
            </a:r>
            <a:endParaRPr/>
          </a:p>
        </p:txBody>
      </p:sp>
      <p:pic>
        <p:nvPicPr>
          <p:cNvPr id="614" name="Google Shape;614;p49"/>
          <p:cNvPicPr preferRelativeResize="0"/>
          <p:nvPr/>
        </p:nvPicPr>
        <p:blipFill rotWithShape="1">
          <a:blip r:embed="rId3">
            <a:alphaModFix/>
          </a:blip>
          <a:srcRect b="0" l="0" r="0" t="0"/>
          <a:stretch/>
        </p:blipFill>
        <p:spPr>
          <a:xfrm>
            <a:off x="838200" y="1825625"/>
            <a:ext cx="6324104" cy="2375985"/>
          </a:xfrm>
          <a:prstGeom prst="rect">
            <a:avLst/>
          </a:prstGeom>
          <a:noFill/>
          <a:ln cap="flat" cmpd="sng" w="57150">
            <a:solidFill>
              <a:srgbClr val="FF0000"/>
            </a:solidFill>
            <a:prstDash val="solid"/>
            <a:round/>
            <a:headEnd len="sm" w="sm" type="none"/>
            <a:tailEnd len="sm" w="sm" type="none"/>
          </a:ln>
        </p:spPr>
      </p:pic>
      <p:sp>
        <p:nvSpPr>
          <p:cNvPr id="615" name="Google Shape;615;p49"/>
          <p:cNvSpPr txBox="1"/>
          <p:nvPr/>
        </p:nvSpPr>
        <p:spPr>
          <a:xfrm>
            <a:off x="838201" y="4336547"/>
            <a:ext cx="7599946" cy="237598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Josefin Sans"/>
              <a:buNone/>
            </a:pPr>
            <a:r>
              <a:rPr b="1" i="0" lang="en-NZ" sz="2800" u="none" cap="none" strike="noStrike">
                <a:solidFill>
                  <a:schemeClr val="lt1"/>
                </a:solidFill>
                <a:latin typeface="Josefin Sans"/>
                <a:ea typeface="Josefin Sans"/>
                <a:cs typeface="Josefin Sans"/>
                <a:sym typeface="Josefin Sans"/>
              </a:rPr>
              <a:t>Calculate Market Value of Preferred Stock</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lt1"/>
              </a:solidFill>
              <a:latin typeface="Josefin Sans"/>
              <a:ea typeface="Josefin Sans"/>
              <a:cs typeface="Josefin Sans"/>
              <a:sym typeface="Josefin Sans"/>
            </a:endParaRPr>
          </a:p>
          <a:p>
            <a:pPr indent="0" lvl="0" marL="0" marR="0" rtl="0" algn="l">
              <a:lnSpc>
                <a:spcPct val="100000"/>
              </a:lnSpc>
              <a:spcBef>
                <a:spcPts val="0"/>
              </a:spcBef>
              <a:spcAft>
                <a:spcPts val="0"/>
              </a:spcAft>
              <a:buClr>
                <a:schemeClr val="lt1"/>
              </a:buClr>
              <a:buSzPts val="2800"/>
              <a:buFont typeface="Josefin Sans"/>
              <a:buNone/>
            </a:pPr>
            <a:r>
              <a:rPr b="0" i="0" lang="en-NZ" sz="2800" u="none" cap="none" strike="noStrike">
                <a:solidFill>
                  <a:schemeClr val="lt1"/>
                </a:solidFill>
                <a:latin typeface="Josefin Sans"/>
                <a:ea typeface="Josefin Sans"/>
                <a:cs typeface="Josefin Sans"/>
                <a:sym typeface="Josefin Sans"/>
              </a:rPr>
              <a:t>Market Value of Preferred Stock = $28 x 1,000,000 = $28,000,000</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chemeClr val="lt1"/>
              </a:buClr>
              <a:buSzPts val="1100"/>
              <a:buFont typeface="Times New Roman"/>
              <a:buNone/>
            </a:pPr>
            <a:r>
              <a:rPr b="0" i="0" lang="en-NZ" sz="1100" u="none" cap="none" strike="noStrike">
                <a:solidFill>
                  <a:schemeClr val="lt1"/>
                </a:solidFill>
                <a:latin typeface="Times New Roman"/>
                <a:ea typeface="Times New Roman"/>
                <a:cs typeface="Times New Roman"/>
                <a:sym typeface="Times New Roman"/>
              </a:rPr>
              <a:t> </a:t>
            </a:r>
            <a:endParaRPr b="0" i="0" sz="1200" u="none" cap="none" strike="noStrike">
              <a:solidFill>
                <a:schemeClr val="lt1"/>
              </a:solidFill>
              <a:latin typeface="Times New Roman"/>
              <a:ea typeface="Times New Roman"/>
              <a:cs typeface="Times New Roman"/>
              <a:sym typeface="Times New Roman"/>
            </a:endParaRPr>
          </a:p>
        </p:txBody>
      </p:sp>
      <p:sp>
        <p:nvSpPr>
          <p:cNvPr id="616" name="Google Shape;616;p49"/>
          <p:cNvSpPr txBox="1"/>
          <p:nvPr/>
        </p:nvSpPr>
        <p:spPr>
          <a:xfrm>
            <a:off x="1134317" y="2486014"/>
            <a:ext cx="2696903" cy="234038"/>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7" name="Google Shape;617;p49"/>
          <p:cNvSpPr txBox="1"/>
          <p:nvPr/>
        </p:nvSpPr>
        <p:spPr>
          <a:xfrm>
            <a:off x="5729469" y="2944720"/>
            <a:ext cx="1432836" cy="215169"/>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8" name="Google Shape;618;p49"/>
          <p:cNvSpPr txBox="1"/>
          <p:nvPr/>
        </p:nvSpPr>
        <p:spPr>
          <a:xfrm>
            <a:off x="3136739" y="2289036"/>
            <a:ext cx="2054506" cy="234038"/>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9" name="Google Shape;619;p49"/>
          <p:cNvSpPr txBox="1"/>
          <p:nvPr/>
        </p:nvSpPr>
        <p:spPr>
          <a:xfrm>
            <a:off x="1134316" y="3165272"/>
            <a:ext cx="1348451" cy="215169"/>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Text&#10;&#10;Description automatically generated" id="620" name="Google Shape;620;p49"/>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1.1</a:t>
            </a:r>
            <a:endParaRPr/>
          </a:p>
        </p:txBody>
      </p:sp>
      <p:sp>
        <p:nvSpPr>
          <p:cNvPr id="122" name="Google Shape;122;p5"/>
          <p:cNvSpPr txBox="1"/>
          <p:nvPr/>
        </p:nvSpPr>
        <p:spPr>
          <a:xfrm>
            <a:off x="838200" y="4054562"/>
            <a:ext cx="808989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NZ" sz="2400" u="none" cap="none" strike="noStrike">
                <a:solidFill>
                  <a:srgbClr val="CCFFCD"/>
                </a:solidFill>
                <a:latin typeface="Roboto"/>
                <a:ea typeface="Roboto"/>
                <a:cs typeface="Roboto"/>
                <a:sym typeface="Roboto"/>
              </a:rPr>
              <a:t>DRAW A TIMELINE! (NOTE NOT QUITE TO SCALE)</a:t>
            </a:r>
            <a:endParaRPr/>
          </a:p>
        </p:txBody>
      </p:sp>
      <p:pic>
        <p:nvPicPr>
          <p:cNvPr id="123" name="Google Shape;123;p5"/>
          <p:cNvPicPr preferRelativeResize="0"/>
          <p:nvPr/>
        </p:nvPicPr>
        <p:blipFill rotWithShape="1">
          <a:blip r:embed="rId3">
            <a:alphaModFix/>
          </a:blip>
          <a:srcRect b="0" l="0" r="0" t="0"/>
          <a:stretch/>
        </p:blipFill>
        <p:spPr>
          <a:xfrm>
            <a:off x="838200" y="1690688"/>
            <a:ext cx="6719887" cy="2135992"/>
          </a:xfrm>
          <a:prstGeom prst="rect">
            <a:avLst/>
          </a:prstGeom>
          <a:noFill/>
          <a:ln cap="flat" cmpd="sng" w="57150">
            <a:solidFill>
              <a:srgbClr val="FF0000"/>
            </a:solidFill>
            <a:prstDash val="solid"/>
            <a:round/>
            <a:headEnd len="sm" w="sm" type="none"/>
            <a:tailEnd len="sm" w="sm" type="none"/>
          </a:ln>
        </p:spPr>
      </p:pic>
      <p:sp>
        <p:nvSpPr>
          <p:cNvPr id="124" name="Google Shape;124;p5"/>
          <p:cNvSpPr txBox="1"/>
          <p:nvPr/>
        </p:nvSpPr>
        <p:spPr>
          <a:xfrm>
            <a:off x="838200" y="4505592"/>
            <a:ext cx="8001000" cy="132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1600">
                <a:solidFill>
                  <a:schemeClr val="lt1"/>
                </a:solidFill>
                <a:latin typeface="Josefin Sans"/>
                <a:ea typeface="Josefin Sans"/>
                <a:cs typeface="Josefin Sans"/>
                <a:sym typeface="Josefin Sans"/>
              </a:rPr>
              <a:t>Age  	6				13				18		  		21</a:t>
            </a:r>
            <a:endParaRPr/>
          </a:p>
          <a:p>
            <a:pPr indent="0" lvl="0" marL="0" marR="0" rtl="0" algn="l">
              <a:spcBef>
                <a:spcPts val="0"/>
              </a:spcBef>
              <a:spcAft>
                <a:spcPts val="0"/>
              </a:spcAft>
              <a:buNone/>
            </a:pPr>
            <a:r>
              <a:rPr lang="en-NZ" sz="1600">
                <a:solidFill>
                  <a:schemeClr val="lt1"/>
                </a:solidFill>
                <a:latin typeface="Josefin Sans"/>
                <a:ea typeface="Josefin Sans"/>
                <a:cs typeface="Josefin Sans"/>
                <a:sym typeface="Josefin Sans"/>
              </a:rPr>
              <a:t>t	  	0				8				13				16		</a:t>
            </a:r>
            <a:endParaRPr/>
          </a:p>
          <a:p>
            <a:pPr indent="0" lvl="0" marL="0" marR="0" rtl="0" algn="l">
              <a:spcBef>
                <a:spcPts val="0"/>
              </a:spcBef>
              <a:spcAft>
                <a:spcPts val="0"/>
              </a:spcAft>
              <a:buNone/>
            </a:pPr>
            <a:r>
              <a:rPr lang="en-NZ" sz="1600">
                <a:solidFill>
                  <a:schemeClr val="lt1"/>
                </a:solidFill>
                <a:latin typeface="Josefin Sans"/>
                <a:ea typeface="Josefin Sans"/>
                <a:cs typeface="Josefin Sans"/>
                <a:sym typeface="Josefin Sans"/>
              </a:rPr>
              <a:t>		</a:t>
            </a:r>
            <a:endParaRPr/>
          </a:p>
          <a:p>
            <a:pPr indent="0" lvl="0" marL="0" marR="0" rtl="0" algn="l">
              <a:spcBef>
                <a:spcPts val="0"/>
              </a:spcBef>
              <a:spcAft>
                <a:spcPts val="0"/>
              </a:spcAft>
              <a:buNone/>
            </a:pPr>
            <a:r>
              <a:t/>
            </a:r>
            <a:endParaRPr sz="1600">
              <a:solidFill>
                <a:schemeClr val="lt1"/>
              </a:solidFill>
              <a:latin typeface="Josefin Sans"/>
              <a:ea typeface="Josefin Sans"/>
              <a:cs typeface="Josefin Sans"/>
              <a:sym typeface="Josefin Sans"/>
            </a:endParaRPr>
          </a:p>
          <a:p>
            <a:pPr indent="0" lvl="0" marL="0" marR="0" rtl="0" algn="l">
              <a:spcBef>
                <a:spcPts val="0"/>
              </a:spcBef>
              <a:spcAft>
                <a:spcPts val="0"/>
              </a:spcAft>
              <a:buNone/>
            </a:pPr>
            <a:r>
              <a:rPr lang="en-NZ" sz="1600">
                <a:solidFill>
                  <a:schemeClr val="lt1"/>
                </a:solidFill>
                <a:latin typeface="Josefin Sans"/>
                <a:ea typeface="Josefin Sans"/>
                <a:cs typeface="Josefin Sans"/>
                <a:sym typeface="Josefin Sans"/>
              </a:rPr>
              <a:t>					</a:t>
            </a:r>
            <a:endParaRPr/>
          </a:p>
        </p:txBody>
      </p:sp>
      <p:cxnSp>
        <p:nvCxnSpPr>
          <p:cNvPr id="125" name="Google Shape;125;p5"/>
          <p:cNvCxnSpPr/>
          <p:nvPr/>
        </p:nvCxnSpPr>
        <p:spPr>
          <a:xfrm>
            <a:off x="1888474" y="5254891"/>
            <a:ext cx="5937901" cy="0"/>
          </a:xfrm>
          <a:prstGeom prst="straightConnector1">
            <a:avLst/>
          </a:prstGeom>
          <a:noFill/>
          <a:ln cap="flat" cmpd="sng" w="38100">
            <a:solidFill>
              <a:schemeClr val="lt1"/>
            </a:solidFill>
            <a:prstDash val="solid"/>
            <a:miter lim="800000"/>
            <a:headEnd len="sm" w="sm" type="none"/>
            <a:tailEnd len="med" w="med" type="triangle"/>
          </a:ln>
        </p:spPr>
      </p:cxnSp>
      <p:cxnSp>
        <p:nvCxnSpPr>
          <p:cNvPr id="126" name="Google Shape;126;p5"/>
          <p:cNvCxnSpPr/>
          <p:nvPr/>
        </p:nvCxnSpPr>
        <p:spPr>
          <a:xfrm>
            <a:off x="1888474" y="5091836"/>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127" name="Google Shape;127;p5"/>
          <p:cNvCxnSpPr/>
          <p:nvPr/>
        </p:nvCxnSpPr>
        <p:spPr>
          <a:xfrm>
            <a:off x="7463774" y="5077916"/>
            <a:ext cx="0" cy="340030"/>
          </a:xfrm>
          <a:prstGeom prst="straightConnector1">
            <a:avLst/>
          </a:prstGeom>
          <a:noFill/>
          <a:ln cap="flat" cmpd="sng" w="38100">
            <a:solidFill>
              <a:schemeClr val="lt1"/>
            </a:solidFill>
            <a:prstDash val="solid"/>
            <a:miter lim="800000"/>
            <a:headEnd len="sm" w="sm" type="none"/>
            <a:tailEnd len="sm" w="sm" type="none"/>
          </a:ln>
        </p:spPr>
      </p:cxnSp>
      <p:cxnSp>
        <p:nvCxnSpPr>
          <p:cNvPr id="128" name="Google Shape;128;p5"/>
          <p:cNvCxnSpPr/>
          <p:nvPr/>
        </p:nvCxnSpPr>
        <p:spPr>
          <a:xfrm>
            <a:off x="5622274" y="5091836"/>
            <a:ext cx="0" cy="340030"/>
          </a:xfrm>
          <a:prstGeom prst="straightConnector1">
            <a:avLst/>
          </a:prstGeom>
          <a:noFill/>
          <a:ln cap="flat" cmpd="sng" w="38100">
            <a:solidFill>
              <a:schemeClr val="lt1"/>
            </a:solidFill>
            <a:prstDash val="solid"/>
            <a:miter lim="800000"/>
            <a:headEnd len="sm" w="sm" type="none"/>
            <a:tailEnd len="sm" w="sm" type="none"/>
          </a:ln>
        </p:spPr>
      </p:cxnSp>
      <p:cxnSp>
        <p:nvCxnSpPr>
          <p:cNvPr id="129" name="Google Shape;129;p5"/>
          <p:cNvCxnSpPr/>
          <p:nvPr/>
        </p:nvCxnSpPr>
        <p:spPr>
          <a:xfrm>
            <a:off x="3717274" y="5091836"/>
            <a:ext cx="0" cy="340030"/>
          </a:xfrm>
          <a:prstGeom prst="straightConnector1">
            <a:avLst/>
          </a:prstGeom>
          <a:noFill/>
          <a:ln cap="flat" cmpd="sng" w="38100">
            <a:solidFill>
              <a:schemeClr val="lt1"/>
            </a:solidFill>
            <a:prstDash val="solid"/>
            <a:miter lim="800000"/>
            <a:headEnd len="sm" w="sm" type="none"/>
            <a:tailEnd len="sm" w="sm" type="none"/>
          </a:ln>
        </p:spPr>
      </p:cxnSp>
      <p:sp>
        <p:nvSpPr>
          <p:cNvPr id="130" name="Google Shape;130;p5"/>
          <p:cNvSpPr txBox="1"/>
          <p:nvPr/>
        </p:nvSpPr>
        <p:spPr>
          <a:xfrm>
            <a:off x="1888475" y="5476560"/>
            <a:ext cx="3733800"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1400">
                <a:solidFill>
                  <a:srgbClr val="FE0000"/>
                </a:solidFill>
                <a:latin typeface="Josefin Sans"/>
                <a:ea typeface="Josefin Sans"/>
                <a:cs typeface="Josefin Sans"/>
                <a:sym typeface="Josefin Sans"/>
              </a:rPr>
              <a:t>UNCLE SAVES</a:t>
            </a:r>
            <a:endParaRPr/>
          </a:p>
        </p:txBody>
      </p:sp>
      <p:sp>
        <p:nvSpPr>
          <p:cNvPr id="131" name="Google Shape;131;p5"/>
          <p:cNvSpPr txBox="1"/>
          <p:nvPr/>
        </p:nvSpPr>
        <p:spPr>
          <a:xfrm>
            <a:off x="3717274" y="5829983"/>
            <a:ext cx="1905000"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1400">
                <a:solidFill>
                  <a:srgbClr val="FF0000"/>
                </a:solidFill>
                <a:latin typeface="Josefin Sans"/>
                <a:ea typeface="Josefin Sans"/>
                <a:cs typeface="Josefin Sans"/>
                <a:sym typeface="Josefin Sans"/>
              </a:rPr>
              <a:t>PARENTS SAVE</a:t>
            </a:r>
            <a:endParaRPr/>
          </a:p>
        </p:txBody>
      </p:sp>
      <p:sp>
        <p:nvSpPr>
          <p:cNvPr id="132" name="Google Shape;132;p5"/>
          <p:cNvSpPr txBox="1"/>
          <p:nvPr/>
        </p:nvSpPr>
        <p:spPr>
          <a:xfrm>
            <a:off x="5622274" y="6170530"/>
            <a:ext cx="1841500"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1400">
                <a:solidFill>
                  <a:srgbClr val="FF0000"/>
                </a:solidFill>
                <a:latin typeface="Josefin Sans"/>
                <a:ea typeface="Josefin Sans"/>
                <a:cs typeface="Josefin Sans"/>
                <a:sym typeface="Josefin Sans"/>
              </a:rPr>
              <a:t>UNIVERSITY FEES</a:t>
            </a:r>
            <a:endParaRPr/>
          </a:p>
        </p:txBody>
      </p:sp>
      <p:pic>
        <p:nvPicPr>
          <p:cNvPr descr="Text&#10;&#10;Description automatically generated" id="133" name="Google Shape;133;p5"/>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CFFCD"/>
              </a:buClr>
              <a:buSzPts val="3600"/>
              <a:buFont typeface="Josefin Sans"/>
              <a:buNone/>
            </a:pPr>
            <a:r>
              <a:rPr b="1" lang="en-NZ" sz="3600">
                <a:solidFill>
                  <a:srgbClr val="CCFFCD"/>
                </a:solidFill>
                <a:latin typeface="Josefin Sans"/>
                <a:ea typeface="Josefin Sans"/>
                <a:cs typeface="Josefin Sans"/>
                <a:sym typeface="Josefin Sans"/>
              </a:rPr>
              <a:t>MARKET VALUE: ENTIRE FIRM</a:t>
            </a:r>
            <a:endParaRPr/>
          </a:p>
        </p:txBody>
      </p:sp>
      <p:sp>
        <p:nvSpPr>
          <p:cNvPr id="627" name="Google Shape;627;p50"/>
          <p:cNvSpPr txBox="1"/>
          <p:nvPr>
            <p:ph idx="1" type="body"/>
          </p:nvPr>
        </p:nvSpPr>
        <p:spPr>
          <a:xfrm>
            <a:off x="838200" y="1825625"/>
            <a:ext cx="8818756"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pic>
        <p:nvPicPr>
          <p:cNvPr id="628" name="Google Shape;628;p50"/>
          <p:cNvPicPr preferRelativeResize="0"/>
          <p:nvPr/>
        </p:nvPicPr>
        <p:blipFill rotWithShape="1">
          <a:blip r:embed="rId3">
            <a:alphaModFix/>
          </a:blip>
          <a:srcRect b="0" l="0" r="0" t="0"/>
          <a:stretch/>
        </p:blipFill>
        <p:spPr>
          <a:xfrm>
            <a:off x="838200" y="1825625"/>
            <a:ext cx="6324104" cy="2375985"/>
          </a:xfrm>
          <a:prstGeom prst="rect">
            <a:avLst/>
          </a:prstGeom>
          <a:noFill/>
          <a:ln cap="flat" cmpd="sng" w="57150">
            <a:solidFill>
              <a:srgbClr val="FF0000"/>
            </a:solidFill>
            <a:prstDash val="solid"/>
            <a:round/>
            <a:headEnd len="sm" w="sm" type="none"/>
            <a:tailEnd len="sm" w="sm" type="none"/>
          </a:ln>
        </p:spPr>
      </p:pic>
      <p:pic>
        <p:nvPicPr>
          <p:cNvPr descr="Text&#10;&#10;Description automatically generated" id="629" name="Google Shape;629;p50"/>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
        <p:nvSpPr>
          <p:cNvPr id="630" name="Google Shape;630;p50"/>
          <p:cNvSpPr txBox="1"/>
          <p:nvPr/>
        </p:nvSpPr>
        <p:spPr>
          <a:xfrm>
            <a:off x="1207477" y="4737426"/>
            <a:ext cx="68723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1800">
                <a:solidFill>
                  <a:schemeClr val="lt1"/>
                </a:solidFill>
                <a:latin typeface="Calibri"/>
                <a:ea typeface="Calibri"/>
                <a:cs typeface="Calibri"/>
                <a:sym typeface="Calibri"/>
              </a:rPr>
              <a:t>MV(bonds) + MV(common stock) + MV(preferred stock) = 148 Million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CFFCD"/>
              </a:buClr>
              <a:buSzPts val="3600"/>
              <a:buFont typeface="Josefin Sans"/>
              <a:buNone/>
            </a:pPr>
            <a:r>
              <a:rPr b="1" lang="en-NZ" sz="3600">
                <a:solidFill>
                  <a:srgbClr val="CCFFCD"/>
                </a:solidFill>
                <a:latin typeface="Josefin Sans"/>
                <a:ea typeface="Josefin Sans"/>
                <a:cs typeface="Josefin Sans"/>
                <a:sym typeface="Josefin Sans"/>
              </a:rPr>
              <a:t>REQUIRED RATE OF RETURN: BONDS</a:t>
            </a:r>
            <a:endParaRPr/>
          </a:p>
        </p:txBody>
      </p:sp>
      <p:sp>
        <p:nvSpPr>
          <p:cNvPr id="637" name="Google Shape;637;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pic>
        <p:nvPicPr>
          <p:cNvPr id="638" name="Google Shape;638;p51"/>
          <p:cNvPicPr preferRelativeResize="0"/>
          <p:nvPr/>
        </p:nvPicPr>
        <p:blipFill rotWithShape="1">
          <a:blip r:embed="rId3">
            <a:alphaModFix/>
          </a:blip>
          <a:srcRect b="0" l="0" r="0" t="0"/>
          <a:stretch/>
        </p:blipFill>
        <p:spPr>
          <a:xfrm>
            <a:off x="838200" y="1825625"/>
            <a:ext cx="6324104" cy="2375985"/>
          </a:xfrm>
          <a:prstGeom prst="rect">
            <a:avLst/>
          </a:prstGeom>
          <a:noFill/>
          <a:ln cap="flat" cmpd="sng" w="57150">
            <a:solidFill>
              <a:srgbClr val="FF0000"/>
            </a:solidFill>
            <a:prstDash val="solid"/>
            <a:round/>
            <a:headEnd len="sm" w="sm" type="none"/>
            <a:tailEnd len="sm" w="sm" type="none"/>
          </a:ln>
        </p:spPr>
      </p:pic>
      <p:sp>
        <p:nvSpPr>
          <p:cNvPr id="639" name="Google Shape;639;p51"/>
          <p:cNvSpPr txBox="1"/>
          <p:nvPr/>
        </p:nvSpPr>
        <p:spPr>
          <a:xfrm>
            <a:off x="7304201" y="1982276"/>
            <a:ext cx="4628330" cy="258972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000"/>
              <a:buFont typeface="Arial"/>
              <a:buNone/>
            </a:pPr>
            <a:r>
              <a:rPr b="1" i="0" lang="en-NZ" sz="2000" u="none" cap="none" strike="noStrike">
                <a:solidFill>
                  <a:schemeClr val="lt1"/>
                </a:solidFill>
                <a:latin typeface="Josefin Sans"/>
                <a:ea typeface="Josefin Sans"/>
                <a:cs typeface="Josefin Sans"/>
                <a:sym typeface="Josefin Sans"/>
              </a:rPr>
              <a:t>If bonds are issued at par, then the YTM = Coupon Rate</a:t>
            </a:r>
            <a:endParaRPr/>
          </a:p>
          <a:p>
            <a:pPr indent="0" lvl="0" marL="0" marR="0" rtl="0" algn="l">
              <a:lnSpc>
                <a:spcPct val="90000"/>
              </a:lnSpc>
              <a:spcBef>
                <a:spcPts val="1000"/>
              </a:spcBef>
              <a:spcAft>
                <a:spcPts val="0"/>
              </a:spcAft>
              <a:buClr>
                <a:schemeClr val="lt1"/>
              </a:buClr>
              <a:buSzPts val="2000"/>
              <a:buFont typeface="Arial"/>
              <a:buNone/>
            </a:pPr>
            <a:r>
              <a:t/>
            </a:r>
            <a:endParaRPr b="1" i="0" sz="2000" u="none" cap="none" strike="noStrike">
              <a:solidFill>
                <a:schemeClr val="lt1"/>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lt1"/>
              </a:buClr>
              <a:buSzPts val="2000"/>
              <a:buFont typeface="Arial"/>
              <a:buNone/>
            </a:pPr>
            <a:r>
              <a:rPr b="1" i="0" lang="en-NZ" sz="2000" u="none" cap="none" strike="noStrike">
                <a:solidFill>
                  <a:schemeClr val="lt1"/>
                </a:solidFill>
                <a:latin typeface="Josefin Sans"/>
                <a:ea typeface="Josefin Sans"/>
                <a:cs typeface="Josefin Sans"/>
                <a:sym typeface="Josefin Sans"/>
              </a:rPr>
              <a:t>YTM: Yield to Maturity</a:t>
            </a:r>
            <a:endParaRPr/>
          </a:p>
          <a:p>
            <a:pPr indent="-76200" lvl="0" marL="228600" marR="0" rtl="0" algn="l">
              <a:lnSpc>
                <a:spcPct val="90000"/>
              </a:lnSpc>
              <a:spcBef>
                <a:spcPts val="1000"/>
              </a:spcBef>
              <a:spcAft>
                <a:spcPts val="0"/>
              </a:spcAft>
              <a:buClr>
                <a:schemeClr val="lt1"/>
              </a:buClr>
              <a:buSzPts val="2400"/>
              <a:buFont typeface="Arial"/>
              <a:buNone/>
            </a:pPr>
            <a:r>
              <a:t/>
            </a:r>
            <a:endParaRPr b="1" i="0" sz="2400" u="none" cap="none" strike="noStrike">
              <a:solidFill>
                <a:srgbClr val="92D050"/>
              </a:solidFill>
              <a:latin typeface="Calibri"/>
              <a:ea typeface="Calibri"/>
              <a:cs typeface="Calibri"/>
              <a:sym typeface="Calibri"/>
            </a:endParaRPr>
          </a:p>
        </p:txBody>
      </p:sp>
      <p:sp>
        <p:nvSpPr>
          <p:cNvPr id="640" name="Google Shape;640;p51"/>
          <p:cNvSpPr txBox="1"/>
          <p:nvPr/>
        </p:nvSpPr>
        <p:spPr>
          <a:xfrm>
            <a:off x="838200" y="4336547"/>
            <a:ext cx="8629185" cy="2156328"/>
          </a:xfrm>
          <a:prstGeom prst="rect">
            <a:avLst/>
          </a:prstGeom>
          <a:blipFill rotWithShape="1">
            <a:blip r:embed="rId4">
              <a:alphaModFix/>
            </a:blip>
            <a:stretch>
              <a:fillRect b="0" l="-881" r="0" t="-116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641" name="Google Shape;641;p51"/>
          <p:cNvSpPr txBox="1"/>
          <p:nvPr/>
        </p:nvSpPr>
        <p:spPr>
          <a:xfrm>
            <a:off x="1125395" y="2935765"/>
            <a:ext cx="677785" cy="234038"/>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2" name="Google Shape;642;p51"/>
          <p:cNvSpPr txBox="1"/>
          <p:nvPr/>
        </p:nvSpPr>
        <p:spPr>
          <a:xfrm>
            <a:off x="3969834" y="2730029"/>
            <a:ext cx="3192469" cy="234038"/>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3" name="Google Shape;643;p51"/>
          <p:cNvSpPr txBox="1"/>
          <p:nvPr/>
        </p:nvSpPr>
        <p:spPr>
          <a:xfrm>
            <a:off x="2972048" y="3408744"/>
            <a:ext cx="2514351" cy="234038"/>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Text&#10;&#10;Description automatically generated" id="644" name="Google Shape;644;p51"/>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CFFCD"/>
              </a:buClr>
              <a:buSzPts val="3600"/>
              <a:buFont typeface="Josefin Sans"/>
              <a:buNone/>
            </a:pPr>
            <a:r>
              <a:rPr b="1" lang="en-NZ" sz="3600">
                <a:solidFill>
                  <a:srgbClr val="CCFFCD"/>
                </a:solidFill>
                <a:latin typeface="Josefin Sans"/>
                <a:ea typeface="Josefin Sans"/>
                <a:cs typeface="Josefin Sans"/>
                <a:sym typeface="Josefin Sans"/>
              </a:rPr>
              <a:t>REQUIRED RATE OF RETURN: COMMON STOCK</a:t>
            </a:r>
            <a:endParaRPr/>
          </a:p>
        </p:txBody>
      </p:sp>
      <p:pic>
        <p:nvPicPr>
          <p:cNvPr id="651" name="Google Shape;651;p52"/>
          <p:cNvPicPr preferRelativeResize="0"/>
          <p:nvPr/>
        </p:nvPicPr>
        <p:blipFill rotWithShape="1">
          <a:blip r:embed="rId3">
            <a:alphaModFix/>
          </a:blip>
          <a:srcRect b="0" l="0" r="0" t="0"/>
          <a:stretch/>
        </p:blipFill>
        <p:spPr>
          <a:xfrm>
            <a:off x="838200" y="1825625"/>
            <a:ext cx="6324104" cy="2375985"/>
          </a:xfrm>
          <a:prstGeom prst="rect">
            <a:avLst/>
          </a:prstGeom>
          <a:noFill/>
          <a:ln cap="flat" cmpd="sng" w="57150">
            <a:solidFill>
              <a:srgbClr val="FF0000"/>
            </a:solidFill>
            <a:prstDash val="solid"/>
            <a:round/>
            <a:headEnd len="sm" w="sm" type="none"/>
            <a:tailEnd len="sm" w="sm" type="none"/>
          </a:ln>
        </p:spPr>
      </p:pic>
      <p:sp>
        <p:nvSpPr>
          <p:cNvPr id="652" name="Google Shape;652;p52"/>
          <p:cNvSpPr txBox="1"/>
          <p:nvPr/>
        </p:nvSpPr>
        <p:spPr>
          <a:xfrm>
            <a:off x="7893934" y="2053083"/>
            <a:ext cx="2817966" cy="2670182"/>
          </a:xfrm>
          <a:prstGeom prst="rect">
            <a:avLst/>
          </a:prstGeom>
          <a:blipFill rotWithShape="1">
            <a:blip r:embed="rId4">
              <a:alphaModFix/>
            </a:blip>
            <a:stretch>
              <a:fillRect b="0" l="0" r="0" t="-236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653" name="Google Shape;653;p52"/>
          <p:cNvSpPr txBox="1"/>
          <p:nvPr/>
        </p:nvSpPr>
        <p:spPr>
          <a:xfrm>
            <a:off x="2314937" y="1851045"/>
            <a:ext cx="1794076" cy="234038"/>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54" name="Google Shape;654;p52"/>
          <p:cNvSpPr txBox="1"/>
          <p:nvPr/>
        </p:nvSpPr>
        <p:spPr>
          <a:xfrm>
            <a:off x="5092861" y="1845958"/>
            <a:ext cx="2069443" cy="234038"/>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55" name="Google Shape;655;p52"/>
          <p:cNvSpPr txBox="1"/>
          <p:nvPr/>
        </p:nvSpPr>
        <p:spPr>
          <a:xfrm>
            <a:off x="1055226" y="2055329"/>
            <a:ext cx="1132389" cy="234038"/>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56" name="Google Shape;656;p52"/>
          <p:cNvSpPr txBox="1"/>
          <p:nvPr/>
        </p:nvSpPr>
        <p:spPr>
          <a:xfrm>
            <a:off x="4396106" y="2055329"/>
            <a:ext cx="2513980" cy="234038"/>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57" name="Google Shape;657;p52"/>
          <p:cNvSpPr txBox="1"/>
          <p:nvPr/>
        </p:nvSpPr>
        <p:spPr>
          <a:xfrm>
            <a:off x="1055225" y="2277301"/>
            <a:ext cx="522963" cy="234038"/>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Text&#10;&#10;Description automatically generated" id="658" name="Google Shape;658;p52"/>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
        <p:nvSpPr>
          <p:cNvPr id="659" name="Google Shape;659;p52"/>
          <p:cNvSpPr txBox="1"/>
          <p:nvPr/>
        </p:nvSpPr>
        <p:spPr>
          <a:xfrm>
            <a:off x="4724400" y="3200400"/>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1800">
                <a:solidFill>
                  <a:schemeClr val="lt1"/>
                </a:solidFill>
                <a:latin typeface="Calibri"/>
                <a:ea typeface="Calibri"/>
                <a:cs typeface="Calibri"/>
                <a:sym typeface="Calibri"/>
              </a:rPr>
              <a:t>Click to add text</a:t>
            </a:r>
            <a:endParaRPr/>
          </a:p>
        </p:txBody>
      </p:sp>
      <p:sp>
        <p:nvSpPr>
          <p:cNvPr id="660" name="Google Shape;660;p52"/>
          <p:cNvSpPr txBox="1"/>
          <p:nvPr/>
        </p:nvSpPr>
        <p:spPr>
          <a:xfrm>
            <a:off x="985634" y="4723992"/>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1800">
                <a:solidFill>
                  <a:schemeClr val="lt1"/>
                </a:solidFill>
                <a:latin typeface="Calibri"/>
                <a:ea typeface="Calibri"/>
                <a:cs typeface="Calibri"/>
                <a:sym typeface="Calibri"/>
              </a:rPr>
              <a:t>Rs = 1/20 + 0.04 = 0.09</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CFFCD"/>
              </a:buClr>
              <a:buSzPts val="3600"/>
              <a:buFont typeface="Josefin Sans"/>
              <a:buNone/>
            </a:pPr>
            <a:r>
              <a:rPr b="1" lang="en-NZ" sz="3600">
                <a:solidFill>
                  <a:srgbClr val="CCFFCD"/>
                </a:solidFill>
                <a:latin typeface="Josefin Sans"/>
                <a:ea typeface="Josefin Sans"/>
                <a:cs typeface="Josefin Sans"/>
                <a:sym typeface="Josefin Sans"/>
              </a:rPr>
              <a:t>REQUIRED RATE OF RETURN: PREFERRED STOCK</a:t>
            </a:r>
            <a:endParaRPr/>
          </a:p>
        </p:txBody>
      </p:sp>
      <p:sp>
        <p:nvSpPr>
          <p:cNvPr id="667" name="Google Shape;667;p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NZ"/>
              <a:t>ddd</a:t>
            </a:r>
            <a:endParaRPr/>
          </a:p>
        </p:txBody>
      </p:sp>
      <p:pic>
        <p:nvPicPr>
          <p:cNvPr id="668" name="Google Shape;668;p53"/>
          <p:cNvPicPr preferRelativeResize="0"/>
          <p:nvPr/>
        </p:nvPicPr>
        <p:blipFill rotWithShape="1">
          <a:blip r:embed="rId3">
            <a:alphaModFix/>
          </a:blip>
          <a:srcRect b="0" l="0" r="0" t="0"/>
          <a:stretch/>
        </p:blipFill>
        <p:spPr>
          <a:xfrm>
            <a:off x="838200" y="1825625"/>
            <a:ext cx="6324104" cy="2375985"/>
          </a:xfrm>
          <a:prstGeom prst="rect">
            <a:avLst/>
          </a:prstGeom>
          <a:noFill/>
          <a:ln cap="flat" cmpd="sng" w="57150">
            <a:solidFill>
              <a:srgbClr val="FF0000"/>
            </a:solidFill>
            <a:prstDash val="solid"/>
            <a:round/>
            <a:headEnd len="sm" w="sm" type="none"/>
            <a:tailEnd len="sm" w="sm" type="none"/>
          </a:ln>
        </p:spPr>
      </p:pic>
      <p:sp>
        <p:nvSpPr>
          <p:cNvPr id="669" name="Google Shape;669;p53"/>
          <p:cNvSpPr txBox="1"/>
          <p:nvPr/>
        </p:nvSpPr>
        <p:spPr>
          <a:xfrm>
            <a:off x="7838236" y="2368995"/>
            <a:ext cx="3228369" cy="1531673"/>
          </a:xfrm>
          <a:prstGeom prst="rect">
            <a:avLst/>
          </a:prstGeom>
          <a:noFill/>
          <a:ln>
            <a:noFill/>
          </a:ln>
        </p:spPr>
        <p:txBody>
          <a:bodyPr anchorCtr="0" anchor="t" bIns="45700" lIns="91425" spcFirstLastPara="1" rIns="91425" wrap="square" tIns="45700">
            <a:normAutofit fontScale="92500"/>
          </a:bodyPr>
          <a:lstStyle/>
          <a:p>
            <a:pPr indent="0" lvl="0" marL="0" marR="0" rtl="0" algn="l">
              <a:lnSpc>
                <a:spcPct val="90000"/>
              </a:lnSpc>
              <a:spcBef>
                <a:spcPts val="0"/>
              </a:spcBef>
              <a:spcAft>
                <a:spcPts val="0"/>
              </a:spcAft>
              <a:buClr>
                <a:schemeClr val="lt1"/>
              </a:buClr>
              <a:buSzPct val="100000"/>
              <a:buFont typeface="Arial"/>
              <a:buNone/>
            </a:pPr>
            <a:r>
              <a:rPr i="0" lang="en-NZ" sz="2400" u="none" cap="none" strike="noStrike">
                <a:solidFill>
                  <a:schemeClr val="lt1"/>
                </a:solidFill>
                <a:latin typeface="Josefin Sans"/>
                <a:ea typeface="Josefin Sans"/>
                <a:cs typeface="Josefin Sans"/>
                <a:sym typeface="Josefin Sans"/>
              </a:rPr>
              <a:t>No capital gain, based on the info given, so the dividend yield is the current rate of return!</a:t>
            </a:r>
            <a:endParaRPr/>
          </a:p>
          <a:p>
            <a:pPr indent="-87629" lvl="0" marL="228600" marR="0" rtl="0" algn="l">
              <a:lnSpc>
                <a:spcPct val="90000"/>
              </a:lnSpc>
              <a:spcBef>
                <a:spcPts val="1000"/>
              </a:spcBef>
              <a:spcAft>
                <a:spcPts val="0"/>
              </a:spcAft>
              <a:buClr>
                <a:schemeClr val="lt1"/>
              </a:buClr>
              <a:buSzPct val="100000"/>
              <a:buFont typeface="Arial"/>
              <a:buNone/>
            </a:pPr>
            <a:r>
              <a:t/>
            </a:r>
            <a:endParaRPr b="1" i="0" sz="2400" u="none" cap="none" strike="noStrike">
              <a:solidFill>
                <a:srgbClr val="92D050"/>
              </a:solidFill>
              <a:latin typeface="Calibri"/>
              <a:ea typeface="Calibri"/>
              <a:cs typeface="Calibri"/>
              <a:sym typeface="Calibri"/>
            </a:endParaRPr>
          </a:p>
        </p:txBody>
      </p:sp>
      <p:sp>
        <p:nvSpPr>
          <p:cNvPr id="670" name="Google Shape;670;p53"/>
          <p:cNvSpPr txBox="1"/>
          <p:nvPr/>
        </p:nvSpPr>
        <p:spPr>
          <a:xfrm>
            <a:off x="1134317" y="2486014"/>
            <a:ext cx="2696903" cy="234038"/>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1" name="Google Shape;671;p53"/>
          <p:cNvSpPr txBox="1"/>
          <p:nvPr/>
        </p:nvSpPr>
        <p:spPr>
          <a:xfrm>
            <a:off x="3122342" y="2251976"/>
            <a:ext cx="3938216" cy="234038"/>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Text&#10;&#10;Description automatically generated" id="672" name="Google Shape;672;p53"/>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
        <p:nvSpPr>
          <p:cNvPr id="673" name="Google Shape;673;p53"/>
          <p:cNvSpPr txBox="1"/>
          <p:nvPr/>
        </p:nvSpPr>
        <p:spPr>
          <a:xfrm>
            <a:off x="933938" y="4711374"/>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1800">
                <a:solidFill>
                  <a:schemeClr val="lt1"/>
                </a:solidFill>
                <a:latin typeface="Calibri"/>
                <a:ea typeface="Calibri"/>
                <a:cs typeface="Calibri"/>
                <a:sym typeface="Calibri"/>
              </a:rPr>
              <a:t>r = 2/28 = 0.0714</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CFFCD"/>
              </a:buClr>
              <a:buSzPts val="3600"/>
              <a:buFont typeface="Roboto"/>
              <a:buNone/>
            </a:pPr>
            <a:r>
              <a:rPr b="1" lang="en-NZ" sz="3600">
                <a:solidFill>
                  <a:srgbClr val="CCFFCD"/>
                </a:solidFill>
                <a:latin typeface="Roboto"/>
                <a:ea typeface="Roboto"/>
                <a:cs typeface="Roboto"/>
                <a:sym typeface="Roboto"/>
              </a:rPr>
              <a:t>WACC: PUTTING IT ALL TOGETHER …</a:t>
            </a:r>
            <a:endParaRPr/>
          </a:p>
        </p:txBody>
      </p:sp>
      <p:sp>
        <p:nvSpPr>
          <p:cNvPr id="680" name="Google Shape;680;p54"/>
          <p:cNvSpPr txBox="1"/>
          <p:nvPr>
            <p:ph idx="1" type="body"/>
          </p:nvPr>
        </p:nvSpPr>
        <p:spPr>
          <a:xfrm>
            <a:off x="733995" y="4652188"/>
            <a:ext cx="10515600" cy="165503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NZ"/>
              <a:t>WACC  = sumproduct(debt, common stock, preferred stock)</a:t>
            </a:r>
            <a:endParaRPr/>
          </a:p>
          <a:p>
            <a:pPr indent="-228600" lvl="0" marL="228600" rtl="0" algn="l">
              <a:lnSpc>
                <a:spcPct val="90000"/>
              </a:lnSpc>
              <a:spcBef>
                <a:spcPts val="1000"/>
              </a:spcBef>
              <a:spcAft>
                <a:spcPts val="0"/>
              </a:spcAft>
              <a:buClr>
                <a:schemeClr val="lt1"/>
              </a:buClr>
              <a:buSzPts val="2800"/>
              <a:buChar char="•"/>
            </a:pPr>
            <a:r>
              <a:rPr lang="en-NZ"/>
              <a:t>= 20/148*0.065 + 100/148*0.09 + 28/148*0.0714 </a:t>
            </a:r>
            <a:endParaRPr/>
          </a:p>
          <a:p>
            <a:pPr indent="-228600" lvl="0" marL="228600" rtl="0" algn="l">
              <a:lnSpc>
                <a:spcPct val="90000"/>
              </a:lnSpc>
              <a:spcBef>
                <a:spcPts val="1000"/>
              </a:spcBef>
              <a:spcAft>
                <a:spcPts val="0"/>
              </a:spcAft>
              <a:buClr>
                <a:schemeClr val="lt1"/>
              </a:buClr>
              <a:buSzPts val="2800"/>
              <a:buChar char="•"/>
            </a:pPr>
            <a:r>
              <a:rPr lang="en-NZ"/>
              <a:t>= 8.31%</a:t>
            </a:r>
            <a:endParaRPr/>
          </a:p>
        </p:txBody>
      </p:sp>
      <p:pic>
        <p:nvPicPr>
          <p:cNvPr id="681" name="Google Shape;681;p54"/>
          <p:cNvPicPr preferRelativeResize="0"/>
          <p:nvPr/>
        </p:nvPicPr>
        <p:blipFill rotWithShape="1">
          <a:blip r:embed="rId3">
            <a:alphaModFix/>
          </a:blip>
          <a:srcRect b="0" l="0" r="0" t="0"/>
          <a:stretch/>
        </p:blipFill>
        <p:spPr>
          <a:xfrm>
            <a:off x="838200" y="1825625"/>
            <a:ext cx="6324104" cy="2375985"/>
          </a:xfrm>
          <a:prstGeom prst="rect">
            <a:avLst/>
          </a:prstGeom>
          <a:noFill/>
          <a:ln cap="flat" cmpd="sng" w="57150">
            <a:solidFill>
              <a:srgbClr val="FF0000"/>
            </a:solidFill>
            <a:prstDash val="solid"/>
            <a:round/>
            <a:headEnd len="sm" w="sm" type="none"/>
            <a:tailEnd len="sm" w="sm" type="none"/>
          </a:ln>
        </p:spPr>
      </p:pic>
      <p:sp>
        <p:nvSpPr>
          <p:cNvPr id="682" name="Google Shape;682;p54"/>
          <p:cNvSpPr txBox="1"/>
          <p:nvPr/>
        </p:nvSpPr>
        <p:spPr>
          <a:xfrm>
            <a:off x="7838236" y="2368995"/>
            <a:ext cx="3228369" cy="153167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400"/>
              <a:buFont typeface="Arial"/>
              <a:buNone/>
            </a:pPr>
            <a:r>
              <a:t/>
            </a:r>
            <a:endParaRPr b="1" i="0" sz="2400" u="none" cap="none" strike="noStrike">
              <a:solidFill>
                <a:srgbClr val="92D050"/>
              </a:solidFill>
              <a:latin typeface="Calibri"/>
              <a:ea typeface="Calibri"/>
              <a:cs typeface="Calibri"/>
              <a:sym typeface="Calibri"/>
            </a:endParaRPr>
          </a:p>
        </p:txBody>
      </p:sp>
      <p:pic>
        <p:nvPicPr>
          <p:cNvPr descr="Text&#10;&#10;Description automatically generated" id="683" name="Google Shape;683;p54"/>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
        <p:nvSpPr>
          <p:cNvPr id="684" name="Google Shape;684;p54"/>
          <p:cNvSpPr txBox="1"/>
          <p:nvPr/>
        </p:nvSpPr>
        <p:spPr>
          <a:xfrm>
            <a:off x="4724400" y="3200400"/>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1800">
                <a:solidFill>
                  <a:schemeClr val="lt1"/>
                </a:solidFill>
                <a:latin typeface="Calibri"/>
                <a:ea typeface="Calibri"/>
                <a:cs typeface="Calibri"/>
                <a:sym typeface="Calibri"/>
              </a:rPr>
              <a:t>Click to add text</a:t>
            </a:r>
            <a:endParaRPr/>
          </a:p>
        </p:txBody>
      </p:sp>
      <p:sp>
        <p:nvSpPr>
          <p:cNvPr id="685" name="Google Shape;685;p54"/>
          <p:cNvSpPr txBox="1"/>
          <p:nvPr/>
        </p:nvSpPr>
        <p:spPr>
          <a:xfrm>
            <a:off x="4867275" y="3343274"/>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1800">
                <a:solidFill>
                  <a:schemeClr val="lt1"/>
                </a:solidFill>
                <a:latin typeface="Calibri"/>
                <a:ea typeface="Calibri"/>
                <a:cs typeface="Calibri"/>
                <a:sym typeface="Calibri"/>
              </a:rPr>
              <a:t>Click to add text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CFFCD"/>
              </a:buClr>
              <a:buSzPts val="3600"/>
              <a:buFont typeface="Roboto"/>
              <a:buNone/>
            </a:pPr>
            <a:r>
              <a:rPr b="1" lang="en-NZ" sz="3600">
                <a:solidFill>
                  <a:srgbClr val="CCFFCD"/>
                </a:solidFill>
                <a:latin typeface="Roboto"/>
                <a:ea typeface="Roboto"/>
                <a:cs typeface="Roboto"/>
                <a:sym typeface="Roboto"/>
              </a:rPr>
              <a:t>OVERVIEW: PART 3</a:t>
            </a:r>
            <a:endParaRPr/>
          </a:p>
        </p:txBody>
      </p:sp>
      <p:sp>
        <p:nvSpPr>
          <p:cNvPr id="692" name="Google Shape;692;p55"/>
          <p:cNvSpPr txBox="1"/>
          <p:nvPr>
            <p:ph idx="1" type="body"/>
          </p:nvPr>
        </p:nvSpPr>
        <p:spPr>
          <a:xfrm>
            <a:off x="838200" y="1825625"/>
            <a:ext cx="10515600" cy="466725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lt1"/>
              </a:buClr>
              <a:buSzPct val="100000"/>
              <a:buChar char="•"/>
            </a:pPr>
            <a:r>
              <a:rPr lang="en-NZ">
                <a:latin typeface="Josefin Sans"/>
                <a:ea typeface="Josefin Sans"/>
                <a:cs typeface="Josefin Sans"/>
                <a:sym typeface="Josefin Sans"/>
              </a:rPr>
              <a:t>Capital Structure</a:t>
            </a:r>
            <a:endParaRPr/>
          </a:p>
          <a:p>
            <a:pPr indent="-228600" lvl="1" marL="685800" rtl="0" algn="l">
              <a:lnSpc>
                <a:spcPct val="90000"/>
              </a:lnSpc>
              <a:spcBef>
                <a:spcPts val="500"/>
              </a:spcBef>
              <a:spcAft>
                <a:spcPts val="0"/>
              </a:spcAft>
              <a:buClr>
                <a:schemeClr val="lt1"/>
              </a:buClr>
              <a:buSzPct val="100000"/>
              <a:buChar char="•"/>
            </a:pPr>
            <a:r>
              <a:rPr lang="en-NZ">
                <a:latin typeface="Josefin Sans"/>
                <a:ea typeface="Josefin Sans"/>
                <a:cs typeface="Josefin Sans"/>
                <a:sym typeface="Josefin Sans"/>
              </a:rPr>
              <a:t>Miller &amp; Modigliani</a:t>
            </a:r>
            <a:endParaRPr/>
          </a:p>
          <a:p>
            <a:pPr indent="-228600" lvl="1" marL="685800" rtl="0" algn="l">
              <a:lnSpc>
                <a:spcPct val="90000"/>
              </a:lnSpc>
              <a:spcBef>
                <a:spcPts val="500"/>
              </a:spcBef>
              <a:spcAft>
                <a:spcPts val="0"/>
              </a:spcAft>
              <a:buClr>
                <a:schemeClr val="lt1"/>
              </a:buClr>
              <a:buSzPct val="100000"/>
              <a:buChar char="•"/>
            </a:pPr>
            <a:r>
              <a:rPr lang="en-NZ">
                <a:latin typeface="Josefin Sans"/>
                <a:ea typeface="Josefin Sans"/>
                <a:cs typeface="Josefin Sans"/>
                <a:sym typeface="Josefin Sans"/>
              </a:rPr>
              <a:t>EBIT/EPS Tradeoff</a:t>
            </a:r>
            <a:endParaRPr>
              <a:latin typeface="Josefin Sans"/>
              <a:ea typeface="Josefin Sans"/>
              <a:cs typeface="Josefin Sans"/>
              <a:sym typeface="Josefin Sans"/>
            </a:endParaRPr>
          </a:p>
          <a:p>
            <a:pPr indent="-228600" lvl="0" marL="228600" rtl="0" algn="l">
              <a:lnSpc>
                <a:spcPct val="90000"/>
              </a:lnSpc>
              <a:spcBef>
                <a:spcPts val="1000"/>
              </a:spcBef>
              <a:spcAft>
                <a:spcPts val="0"/>
              </a:spcAft>
              <a:buClr>
                <a:schemeClr val="lt1"/>
              </a:buClr>
              <a:buSzPct val="100000"/>
              <a:buChar char="•"/>
            </a:pPr>
            <a:r>
              <a:rPr lang="en-NZ">
                <a:latin typeface="Josefin Sans"/>
                <a:ea typeface="Josefin Sans"/>
                <a:cs typeface="Josefin Sans"/>
                <a:sym typeface="Josefin Sans"/>
              </a:rPr>
              <a:t>Dividend (Payout) Policy</a:t>
            </a:r>
            <a:endParaRPr/>
          </a:p>
          <a:p>
            <a:pPr indent="-228600" lvl="1" marL="685800" rtl="0" algn="l">
              <a:lnSpc>
                <a:spcPct val="90000"/>
              </a:lnSpc>
              <a:spcBef>
                <a:spcPts val="500"/>
              </a:spcBef>
              <a:spcAft>
                <a:spcPts val="0"/>
              </a:spcAft>
              <a:buClr>
                <a:schemeClr val="lt1"/>
              </a:buClr>
              <a:buSzPct val="100000"/>
              <a:buChar char="•"/>
            </a:pPr>
            <a:r>
              <a:rPr lang="en-NZ">
                <a:latin typeface="Josefin Sans"/>
                <a:ea typeface="Josefin Sans"/>
                <a:cs typeface="Josefin Sans"/>
                <a:sym typeface="Josefin Sans"/>
              </a:rPr>
              <a:t>Residual Dividend</a:t>
            </a:r>
            <a:endParaRPr/>
          </a:p>
          <a:p>
            <a:pPr indent="-228600" lvl="1" marL="685800" rtl="0" algn="l">
              <a:lnSpc>
                <a:spcPct val="90000"/>
              </a:lnSpc>
              <a:spcBef>
                <a:spcPts val="500"/>
              </a:spcBef>
              <a:spcAft>
                <a:spcPts val="0"/>
              </a:spcAft>
              <a:buClr>
                <a:schemeClr val="lt1"/>
              </a:buClr>
              <a:buSzPct val="100000"/>
              <a:buChar char="•"/>
            </a:pPr>
            <a:r>
              <a:rPr lang="en-NZ">
                <a:latin typeface="Josefin Sans"/>
                <a:ea typeface="Josefin Sans"/>
                <a:cs typeface="Josefin Sans"/>
                <a:sym typeface="Josefin Sans"/>
              </a:rPr>
              <a:t>Smoothed Residual Dividend</a:t>
            </a:r>
            <a:endParaRPr/>
          </a:p>
          <a:p>
            <a:pPr indent="-228600" lvl="1" marL="685800" rtl="0" algn="l">
              <a:lnSpc>
                <a:spcPct val="90000"/>
              </a:lnSpc>
              <a:spcBef>
                <a:spcPts val="500"/>
              </a:spcBef>
              <a:spcAft>
                <a:spcPts val="0"/>
              </a:spcAft>
              <a:buClr>
                <a:schemeClr val="lt1"/>
              </a:buClr>
              <a:buSzPct val="100000"/>
              <a:buChar char="•"/>
            </a:pPr>
            <a:r>
              <a:rPr lang="en-NZ">
                <a:latin typeface="Josefin Sans"/>
                <a:ea typeface="Josefin Sans"/>
                <a:cs typeface="Josefin Sans"/>
                <a:sym typeface="Josefin Sans"/>
              </a:rPr>
              <a:t>Stock Splits, Stock Dividends and Share Repurchases</a:t>
            </a:r>
            <a:endParaRPr/>
          </a:p>
          <a:p>
            <a:pPr indent="-228600" lvl="0" marL="228600" rtl="0" algn="l">
              <a:lnSpc>
                <a:spcPct val="90000"/>
              </a:lnSpc>
              <a:spcBef>
                <a:spcPts val="1000"/>
              </a:spcBef>
              <a:spcAft>
                <a:spcPts val="0"/>
              </a:spcAft>
              <a:buClr>
                <a:schemeClr val="lt1"/>
              </a:buClr>
              <a:buSzPct val="100000"/>
              <a:buChar char="•"/>
            </a:pPr>
            <a:r>
              <a:rPr lang="en-NZ">
                <a:latin typeface="Josefin Sans"/>
                <a:ea typeface="Josefin Sans"/>
                <a:cs typeface="Josefin Sans"/>
                <a:sym typeface="Josefin Sans"/>
              </a:rPr>
              <a:t>Financial Planning</a:t>
            </a:r>
            <a:endParaRPr/>
          </a:p>
          <a:p>
            <a:pPr indent="-228600" lvl="1" marL="685800" rtl="0" algn="l">
              <a:lnSpc>
                <a:spcPct val="90000"/>
              </a:lnSpc>
              <a:spcBef>
                <a:spcPts val="500"/>
              </a:spcBef>
              <a:spcAft>
                <a:spcPts val="0"/>
              </a:spcAft>
              <a:buClr>
                <a:schemeClr val="lt1"/>
              </a:buClr>
              <a:buSzPct val="100000"/>
              <a:buChar char="•"/>
            </a:pPr>
            <a:r>
              <a:rPr lang="en-NZ">
                <a:latin typeface="Josefin Sans"/>
                <a:ea typeface="Josefin Sans"/>
                <a:cs typeface="Josefin Sans"/>
                <a:sym typeface="Josefin Sans"/>
              </a:rPr>
              <a:t>Pro-Forma Financial Statements</a:t>
            </a:r>
            <a:endParaRPr/>
          </a:p>
          <a:p>
            <a:pPr indent="-228600" lvl="1" marL="685800" rtl="0" algn="l">
              <a:lnSpc>
                <a:spcPct val="90000"/>
              </a:lnSpc>
              <a:spcBef>
                <a:spcPts val="500"/>
              </a:spcBef>
              <a:spcAft>
                <a:spcPts val="0"/>
              </a:spcAft>
              <a:buClr>
                <a:schemeClr val="lt1"/>
              </a:buClr>
              <a:buSzPct val="100000"/>
              <a:buChar char="•"/>
            </a:pPr>
            <a:r>
              <a:rPr lang="en-NZ">
                <a:latin typeface="Josefin Sans"/>
                <a:ea typeface="Josefin Sans"/>
                <a:cs typeface="Josefin Sans"/>
                <a:sym typeface="Josefin Sans"/>
              </a:rPr>
              <a:t>External Financing &amp; Growth Rates</a:t>
            </a:r>
            <a:endParaRPr/>
          </a:p>
          <a:p>
            <a:pPr indent="-228600" lvl="0" marL="228600" rtl="0" algn="l">
              <a:lnSpc>
                <a:spcPct val="90000"/>
              </a:lnSpc>
              <a:spcBef>
                <a:spcPts val="1000"/>
              </a:spcBef>
              <a:spcAft>
                <a:spcPts val="0"/>
              </a:spcAft>
              <a:buClr>
                <a:schemeClr val="lt1"/>
              </a:buClr>
              <a:buSzPct val="100000"/>
              <a:buChar char="•"/>
            </a:pPr>
            <a:r>
              <a:rPr lang="en-NZ">
                <a:latin typeface="Josefin Sans"/>
                <a:ea typeface="Josefin Sans"/>
                <a:cs typeface="Josefin Sans"/>
                <a:sym typeface="Josefin Sans"/>
              </a:rPr>
              <a:t>Working Capital</a:t>
            </a:r>
            <a:endParaRPr/>
          </a:p>
          <a:p>
            <a:pPr indent="-228600" lvl="1" marL="685800" rtl="0" algn="l">
              <a:lnSpc>
                <a:spcPct val="90000"/>
              </a:lnSpc>
              <a:spcBef>
                <a:spcPts val="500"/>
              </a:spcBef>
              <a:spcAft>
                <a:spcPts val="0"/>
              </a:spcAft>
              <a:buClr>
                <a:schemeClr val="lt1"/>
              </a:buClr>
              <a:buSzPct val="100000"/>
              <a:buChar char="•"/>
            </a:pPr>
            <a:r>
              <a:rPr lang="en-NZ">
                <a:latin typeface="Josefin Sans"/>
                <a:ea typeface="Josefin Sans"/>
                <a:cs typeface="Josefin Sans"/>
                <a:sym typeface="Josefin Sans"/>
              </a:rPr>
              <a:t>Cash Conversion Cycle</a:t>
            </a:r>
            <a:endParaRPr/>
          </a:p>
          <a:p>
            <a:pPr indent="-228600" lvl="1" marL="685800" rtl="0" algn="l">
              <a:lnSpc>
                <a:spcPct val="90000"/>
              </a:lnSpc>
              <a:spcBef>
                <a:spcPts val="500"/>
              </a:spcBef>
              <a:spcAft>
                <a:spcPts val="0"/>
              </a:spcAft>
              <a:buClr>
                <a:schemeClr val="lt1"/>
              </a:buClr>
              <a:buSzPct val="100000"/>
              <a:buChar char="•"/>
            </a:pPr>
            <a:r>
              <a:rPr lang="en-NZ">
                <a:latin typeface="Josefin Sans"/>
                <a:ea typeface="Josefin Sans"/>
                <a:cs typeface="Josefin Sans"/>
                <a:sym typeface="Josefin Sans"/>
              </a:rPr>
              <a:t>COCR</a:t>
            </a:r>
            <a:endParaRPr/>
          </a:p>
          <a:p>
            <a:pPr indent="-228600" lvl="1" marL="685800" rtl="0" algn="l">
              <a:lnSpc>
                <a:spcPct val="90000"/>
              </a:lnSpc>
              <a:spcBef>
                <a:spcPts val="500"/>
              </a:spcBef>
              <a:spcAft>
                <a:spcPts val="0"/>
              </a:spcAft>
              <a:buClr>
                <a:schemeClr val="lt1"/>
              </a:buClr>
              <a:buSzPct val="100000"/>
              <a:buChar char="•"/>
            </a:pPr>
            <a:r>
              <a:rPr lang="en-NZ">
                <a:latin typeface="Josefin Sans"/>
                <a:ea typeface="Josefin Sans"/>
                <a:cs typeface="Josefin Sans"/>
                <a:sym typeface="Josefin Sans"/>
              </a:rPr>
              <a:t>Credit Standards/Policy Decisions</a:t>
            </a:r>
            <a:endParaRPr/>
          </a:p>
        </p:txBody>
      </p:sp>
      <p:pic>
        <p:nvPicPr>
          <p:cNvPr descr="Text&#10;&#10;Description automatically generated" id="693" name="Google Shape;693;p55"/>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5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CFFCD"/>
              </a:buClr>
              <a:buSzPts val="6000"/>
              <a:buFont typeface="Josefin Sans"/>
              <a:buNone/>
            </a:pPr>
            <a:r>
              <a:rPr b="1" lang="en-NZ">
                <a:solidFill>
                  <a:srgbClr val="CCFFCD"/>
                </a:solidFill>
                <a:latin typeface="Josefin Sans"/>
                <a:ea typeface="Josefin Sans"/>
                <a:cs typeface="Josefin Sans"/>
                <a:sym typeface="Josefin Sans"/>
              </a:rPr>
              <a:t>CAPITAL STRUCTURE</a:t>
            </a:r>
            <a:endParaRPr b="1" sz="3600">
              <a:solidFill>
                <a:srgbClr val="CCFFCD"/>
              </a:solidFill>
              <a:latin typeface="Josefin Sans"/>
              <a:ea typeface="Josefin Sans"/>
              <a:cs typeface="Josefin Sans"/>
              <a:sym typeface="Josefin Sans"/>
            </a:endParaRPr>
          </a:p>
        </p:txBody>
      </p:sp>
      <p:sp>
        <p:nvSpPr>
          <p:cNvPr id="699" name="Google Shape;699;p5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pic>
        <p:nvPicPr>
          <p:cNvPr descr="Text&#10;&#10;Description automatically generated" id="700" name="Google Shape;700;p56"/>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MILLER &amp; MODIGLIANI</a:t>
            </a:r>
            <a:endParaRPr/>
          </a:p>
        </p:txBody>
      </p:sp>
      <p:sp>
        <p:nvSpPr>
          <p:cNvPr id="707" name="Google Shape;707;p57"/>
          <p:cNvSpPr txBox="1"/>
          <p:nvPr/>
        </p:nvSpPr>
        <p:spPr>
          <a:xfrm>
            <a:off x="620487" y="1825624"/>
            <a:ext cx="10515599" cy="490174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M&amp;M: Proposition I: Debt and Value (No Taxes)</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M&amp;M: Proposition II: Debt and Returns (No Taxes)</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M&amp;M: Proposition I: Debt and Value (with Taxes)</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M&amp;M: Proposition II: Debt and Returns (with Taxes)</a:t>
            </a:r>
            <a:endParaRPr/>
          </a:p>
          <a:p>
            <a:pPr indent="0" lvl="0" marL="0" marR="0" rtl="0" algn="l">
              <a:lnSpc>
                <a:spcPct val="90000"/>
              </a:lnSpc>
              <a:spcBef>
                <a:spcPts val="1000"/>
              </a:spcBef>
              <a:spcAft>
                <a:spcPts val="0"/>
              </a:spcAft>
              <a:buClr>
                <a:schemeClr val="lt1"/>
              </a:buClr>
              <a:buSzPts val="2800"/>
              <a:buFont typeface="Arial"/>
              <a:buNone/>
            </a:pPr>
            <a:r>
              <a:t/>
            </a:r>
            <a:endParaRPr sz="2800">
              <a:solidFill>
                <a:srgbClr val="CCFFCD"/>
              </a:solidFill>
              <a:latin typeface="Josefin Sans"/>
              <a:ea typeface="Josefin Sans"/>
              <a:cs typeface="Josefin Sans"/>
              <a:sym typeface="Josefin Sans"/>
            </a:endParaRPr>
          </a:p>
          <a:p>
            <a:pPr indent="0" lvl="0" marL="0" marR="0" rtl="0" algn="l">
              <a:lnSpc>
                <a:spcPct val="90000"/>
              </a:lnSpc>
              <a:spcBef>
                <a:spcPts val="1000"/>
              </a:spcBef>
              <a:spcAft>
                <a:spcPts val="0"/>
              </a:spcAft>
              <a:buClr>
                <a:srgbClr val="CCFFCD"/>
              </a:buClr>
              <a:buSzPts val="2800"/>
              <a:buFont typeface="Arial"/>
              <a:buNone/>
            </a:pPr>
            <a:r>
              <a:rPr lang="en-NZ" sz="2800">
                <a:solidFill>
                  <a:srgbClr val="CCFFCD"/>
                </a:solidFill>
                <a:latin typeface="Josefin Sans"/>
                <a:ea typeface="Josefin Sans"/>
                <a:cs typeface="Josefin Sans"/>
                <a:sym typeface="Josefin Sans"/>
              </a:rPr>
              <a:t>If these are rusty, then go back over your lecture notes!</a:t>
            </a:r>
            <a:endParaRPr/>
          </a:p>
          <a:p>
            <a:pPr indent="0" lvl="0" marL="0" marR="0" rtl="0" algn="l">
              <a:lnSpc>
                <a:spcPct val="90000"/>
              </a:lnSpc>
              <a:spcBef>
                <a:spcPts val="1000"/>
              </a:spcBef>
              <a:spcAft>
                <a:spcPts val="0"/>
              </a:spcAft>
              <a:buClr>
                <a:schemeClr val="lt1"/>
              </a:buClr>
              <a:buSzPts val="2800"/>
              <a:buFont typeface="Arial"/>
              <a:buNone/>
            </a:pPr>
            <a:r>
              <a:t/>
            </a:r>
            <a:endParaRPr b="1" sz="2800">
              <a:solidFill>
                <a:schemeClr val="lt1"/>
              </a:solidFill>
              <a:highlight>
                <a:srgbClr val="FFFF00"/>
              </a:highlight>
              <a:latin typeface="Calibri"/>
              <a:ea typeface="Calibri"/>
              <a:cs typeface="Calibri"/>
              <a:sym typeface="Calibri"/>
            </a:endParaRPr>
          </a:p>
        </p:txBody>
      </p:sp>
      <p:pic>
        <p:nvPicPr>
          <p:cNvPr descr="Text&#10;&#10;Description automatically generated" id="708" name="Google Shape;708;p57"/>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Roboto"/>
              <a:buNone/>
            </a:pPr>
            <a:r>
              <a:rPr b="1" lang="en-NZ" sz="3600">
                <a:solidFill>
                  <a:srgbClr val="FE0000"/>
                </a:solidFill>
                <a:latin typeface="Roboto"/>
                <a:ea typeface="Roboto"/>
                <a:cs typeface="Roboto"/>
                <a:sym typeface="Roboto"/>
              </a:rPr>
              <a:t>MILLER &amp; MODIGLIANI</a:t>
            </a:r>
            <a:endParaRPr/>
          </a:p>
        </p:txBody>
      </p:sp>
      <p:sp>
        <p:nvSpPr>
          <p:cNvPr id="715" name="Google Shape;715;p58"/>
          <p:cNvSpPr txBox="1"/>
          <p:nvPr/>
        </p:nvSpPr>
        <p:spPr>
          <a:xfrm>
            <a:off x="620487" y="1825624"/>
            <a:ext cx="10515599" cy="490174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Main point to remember is:</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If there are no taxes:</a:t>
            </a:r>
            <a:endParaRPr/>
          </a:p>
          <a:p>
            <a:pPr indent="-228600" lvl="1" marL="685800" marR="0" rtl="0" algn="l">
              <a:lnSpc>
                <a:spcPct val="90000"/>
              </a:lnSpc>
              <a:spcBef>
                <a:spcPts val="500"/>
              </a:spcBef>
              <a:spcAft>
                <a:spcPts val="0"/>
              </a:spcAft>
              <a:buClr>
                <a:schemeClr val="lt1"/>
              </a:buClr>
              <a:buSzPts val="2400"/>
              <a:buFont typeface="Arial"/>
              <a:buChar char="•"/>
            </a:pPr>
            <a:r>
              <a:rPr b="0" i="0" lang="en-NZ" sz="2400" u="none" cap="none" strike="noStrike">
                <a:solidFill>
                  <a:schemeClr val="lt1"/>
                </a:solidFill>
                <a:latin typeface="Josefin Sans"/>
                <a:ea typeface="Josefin Sans"/>
                <a:cs typeface="Josefin Sans"/>
                <a:sym typeface="Josefin Sans"/>
              </a:rPr>
              <a:t>Then leverage (the amount of debt used) won’t affect firm value</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If there are taxes:</a:t>
            </a:r>
            <a:endParaRPr/>
          </a:p>
          <a:p>
            <a:pPr indent="-228600" lvl="1" marL="685800" marR="0" rtl="0" algn="l">
              <a:lnSpc>
                <a:spcPct val="90000"/>
              </a:lnSpc>
              <a:spcBef>
                <a:spcPts val="500"/>
              </a:spcBef>
              <a:spcAft>
                <a:spcPts val="0"/>
              </a:spcAft>
              <a:buClr>
                <a:schemeClr val="lt1"/>
              </a:buClr>
              <a:buSzPts val="2400"/>
              <a:buFont typeface="Arial"/>
              <a:buChar char="•"/>
            </a:pPr>
            <a:r>
              <a:rPr b="0" i="0" lang="en-NZ" sz="2400" u="none" cap="none" strike="noStrike">
                <a:solidFill>
                  <a:schemeClr val="lt1"/>
                </a:solidFill>
                <a:latin typeface="Josefin Sans"/>
                <a:ea typeface="Josefin Sans"/>
                <a:cs typeface="Josefin Sans"/>
                <a:sym typeface="Josefin Sans"/>
              </a:rPr>
              <a:t>Then leverage (the amount of debt used) will affect firm value</a:t>
            </a:r>
            <a:endParaRPr/>
          </a:p>
          <a:p>
            <a:pPr indent="-228600" lvl="1" marL="685800" marR="0" rtl="0" algn="l">
              <a:lnSpc>
                <a:spcPct val="90000"/>
              </a:lnSpc>
              <a:spcBef>
                <a:spcPts val="500"/>
              </a:spcBef>
              <a:spcAft>
                <a:spcPts val="0"/>
              </a:spcAft>
              <a:buClr>
                <a:schemeClr val="lt1"/>
              </a:buClr>
              <a:buSzPts val="2400"/>
              <a:buFont typeface="Arial"/>
              <a:buChar char="•"/>
            </a:pPr>
            <a:r>
              <a:rPr b="0" i="0" lang="en-NZ" sz="2400" u="none" cap="none" strike="noStrike">
                <a:solidFill>
                  <a:schemeClr val="lt1"/>
                </a:solidFill>
                <a:latin typeface="Josefin Sans"/>
                <a:ea typeface="Josefin Sans"/>
                <a:cs typeface="Josefin Sans"/>
                <a:sym typeface="Josefin Sans"/>
              </a:rPr>
              <a:t>Because interest is a tax deductible expense</a:t>
            </a:r>
            <a:endParaRPr/>
          </a:p>
          <a:p>
            <a:pPr indent="-228600" lvl="1" marL="685800" marR="0" rtl="0" algn="l">
              <a:lnSpc>
                <a:spcPct val="90000"/>
              </a:lnSpc>
              <a:spcBef>
                <a:spcPts val="500"/>
              </a:spcBef>
              <a:spcAft>
                <a:spcPts val="0"/>
              </a:spcAft>
              <a:buClr>
                <a:schemeClr val="lt1"/>
              </a:buClr>
              <a:buSzPts val="2400"/>
              <a:buFont typeface="Arial"/>
              <a:buChar char="•"/>
            </a:pPr>
            <a:r>
              <a:rPr b="0" i="0" lang="en-NZ" sz="2400" u="none" cap="none" strike="noStrike">
                <a:solidFill>
                  <a:schemeClr val="lt1"/>
                </a:solidFill>
                <a:latin typeface="Josefin Sans"/>
                <a:ea typeface="Josefin Sans"/>
                <a:cs typeface="Josefin Sans"/>
                <a:sym typeface="Josefin Sans"/>
              </a:rPr>
              <a:t>This creates what we call the “Interest Tax Shield”</a:t>
            </a:r>
            <a:endParaRPr/>
          </a:p>
          <a:p>
            <a:pPr indent="0" lvl="0" marL="0" marR="0" rtl="0" algn="l">
              <a:lnSpc>
                <a:spcPct val="90000"/>
              </a:lnSpc>
              <a:spcBef>
                <a:spcPts val="1000"/>
              </a:spcBef>
              <a:spcAft>
                <a:spcPts val="0"/>
              </a:spcAft>
              <a:buClr>
                <a:schemeClr val="lt1"/>
              </a:buClr>
              <a:buSzPts val="2800"/>
              <a:buFont typeface="Arial"/>
              <a:buNone/>
            </a:pPr>
            <a:r>
              <a:t/>
            </a:r>
            <a:endParaRPr b="1" sz="2800">
              <a:solidFill>
                <a:schemeClr val="lt1"/>
              </a:solidFill>
              <a:highlight>
                <a:srgbClr val="FFFF00"/>
              </a:highlight>
              <a:latin typeface="Calibri"/>
              <a:ea typeface="Calibri"/>
              <a:cs typeface="Calibri"/>
              <a:sym typeface="Calibri"/>
            </a:endParaRPr>
          </a:p>
        </p:txBody>
      </p:sp>
      <p:sp>
        <p:nvSpPr>
          <p:cNvPr id="716" name="Google Shape;716;p58"/>
          <p:cNvSpPr txBox="1"/>
          <p:nvPr/>
        </p:nvSpPr>
        <p:spPr>
          <a:xfrm>
            <a:off x="3991004" y="2688769"/>
            <a:ext cx="2546430" cy="1049854"/>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717" name="Google Shape;717;p58"/>
          <p:cNvSpPr txBox="1"/>
          <p:nvPr/>
        </p:nvSpPr>
        <p:spPr>
          <a:xfrm>
            <a:off x="3650939" y="4076841"/>
            <a:ext cx="2546430" cy="1049854"/>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718" name="Google Shape;718;p58"/>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59"/>
          <p:cNvSpPr txBox="1"/>
          <p:nvPr/>
        </p:nvSpPr>
        <p:spPr>
          <a:xfrm>
            <a:off x="620487" y="1825624"/>
            <a:ext cx="10515599" cy="490174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Main point to remember is:</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If there are no taxes:</a:t>
            </a:r>
            <a:endParaRPr/>
          </a:p>
          <a:p>
            <a:pPr indent="-76200" lvl="1" marL="685800" marR="0" rtl="0" algn="l">
              <a:lnSpc>
                <a:spcPct val="90000"/>
              </a:lnSpc>
              <a:spcBef>
                <a:spcPts val="500"/>
              </a:spcBef>
              <a:spcAft>
                <a:spcPts val="0"/>
              </a:spcAft>
              <a:buClr>
                <a:schemeClr val="lt1"/>
              </a:buClr>
              <a:buSzPts val="2400"/>
              <a:buFont typeface="Arial"/>
              <a:buNone/>
            </a:pPr>
            <a:r>
              <a:t/>
            </a:r>
            <a:endParaRPr b="0" i="0" sz="2400" u="none" cap="none" strike="noStrike">
              <a:solidFill>
                <a:schemeClr val="lt1"/>
              </a:solidFill>
              <a:latin typeface="Josefin Sans"/>
              <a:ea typeface="Josefin Sans"/>
              <a:cs typeface="Josefin Sans"/>
              <a:sym typeface="Josefin Sans"/>
            </a:endParaRPr>
          </a:p>
          <a:p>
            <a:pPr indent="-228600" lvl="1" marL="685800" marR="0" rtl="0" algn="l">
              <a:lnSpc>
                <a:spcPct val="90000"/>
              </a:lnSpc>
              <a:spcBef>
                <a:spcPts val="500"/>
              </a:spcBef>
              <a:spcAft>
                <a:spcPts val="0"/>
              </a:spcAft>
              <a:buClr>
                <a:schemeClr val="lt1"/>
              </a:buClr>
              <a:buSzPts val="2400"/>
              <a:buFont typeface="Arial"/>
              <a:buChar char="•"/>
            </a:pPr>
            <a:r>
              <a:rPr b="0" i="0" lang="en-NZ" sz="2400" u="none" cap="none" strike="noStrike">
                <a:solidFill>
                  <a:schemeClr val="lt1"/>
                </a:solidFill>
                <a:latin typeface="Josefin Sans"/>
                <a:ea typeface="Josefin Sans"/>
                <a:cs typeface="Josefin Sans"/>
                <a:sym typeface="Josefin Sans"/>
              </a:rPr>
              <a:t>Then leverage (the amount of debt used) won’t affect firm value</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The discount weight for a firm is normally WACC</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But if there no debt, then all we need to r</a:t>
            </a:r>
            <a:r>
              <a:rPr lang="en-NZ" sz="1800">
                <a:solidFill>
                  <a:schemeClr val="lt1"/>
                </a:solidFill>
                <a:latin typeface="Josefin Sans"/>
                <a:ea typeface="Josefin Sans"/>
                <a:cs typeface="Josefin Sans"/>
                <a:sym typeface="Josefin Sans"/>
              </a:rPr>
              <a:t>s</a:t>
            </a:r>
            <a:endParaRPr sz="1800">
              <a:solidFill>
                <a:schemeClr val="lt1"/>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lt1"/>
              </a:buClr>
              <a:buSzPts val="2800"/>
              <a:buFont typeface="Arial"/>
              <a:buNone/>
            </a:pPr>
            <a:r>
              <a:t/>
            </a:r>
            <a:endParaRPr b="1" sz="2800">
              <a:solidFill>
                <a:schemeClr val="lt1"/>
              </a:solidFill>
              <a:highlight>
                <a:srgbClr val="FFFF00"/>
              </a:highlight>
              <a:latin typeface="Calibri"/>
              <a:ea typeface="Calibri"/>
              <a:cs typeface="Calibri"/>
              <a:sym typeface="Calibri"/>
            </a:endParaRPr>
          </a:p>
        </p:txBody>
      </p:sp>
      <p:sp>
        <p:nvSpPr>
          <p:cNvPr id="725" name="Google Shape;725;p59"/>
          <p:cNvSpPr txBox="1"/>
          <p:nvPr/>
        </p:nvSpPr>
        <p:spPr>
          <a:xfrm>
            <a:off x="4313552" y="2435860"/>
            <a:ext cx="5047862" cy="151363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726" name="Google Shape;726;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ALL EQUITY FIRM</a:t>
            </a:r>
            <a:endParaRPr/>
          </a:p>
        </p:txBody>
      </p:sp>
      <p:pic>
        <p:nvPicPr>
          <p:cNvPr descr="Text&#10;&#10;Description automatically generated" id="727" name="Google Shape;727;p59"/>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Roboto"/>
              <a:buNone/>
            </a:pPr>
            <a:r>
              <a:rPr b="1" lang="en-NZ" sz="3600">
                <a:solidFill>
                  <a:srgbClr val="FE0000"/>
                </a:solidFill>
                <a:latin typeface="Roboto"/>
                <a:ea typeface="Roboto"/>
                <a:cs typeface="Roboto"/>
                <a:sym typeface="Roboto"/>
              </a:rPr>
              <a:t>QUESTION 1.1</a:t>
            </a:r>
            <a:endParaRPr/>
          </a:p>
        </p:txBody>
      </p:sp>
      <p:sp>
        <p:nvSpPr>
          <p:cNvPr id="140" name="Google Shape;140;p6"/>
          <p:cNvSpPr txBox="1"/>
          <p:nvPr/>
        </p:nvSpPr>
        <p:spPr>
          <a:xfrm>
            <a:off x="7975232" y="1276882"/>
            <a:ext cx="3919686"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000">
                <a:solidFill>
                  <a:srgbClr val="CCFFCD"/>
                </a:solidFill>
                <a:latin typeface="Josefin Sans"/>
                <a:ea typeface="Josefin Sans"/>
                <a:cs typeface="Josefin Sans"/>
                <a:sym typeface="Josefin Sans"/>
              </a:rPr>
              <a:t>Step 1:</a:t>
            </a:r>
            <a:endParaRPr sz="2000">
              <a:solidFill>
                <a:srgbClr val="CCFFCD"/>
              </a:solidFill>
              <a:latin typeface="Josefin Sans"/>
              <a:ea typeface="Josefin Sans"/>
              <a:cs typeface="Josefin Sans"/>
              <a:sym typeface="Josefin Sans"/>
            </a:endParaRPr>
          </a:p>
          <a:p>
            <a:pPr indent="0" lvl="0" marL="0" marR="0" rtl="0" algn="l">
              <a:spcBef>
                <a:spcPts val="0"/>
              </a:spcBef>
              <a:spcAft>
                <a:spcPts val="0"/>
              </a:spcAft>
              <a:buNone/>
            </a:pPr>
            <a:r>
              <a:rPr lang="en-NZ" sz="2000">
                <a:solidFill>
                  <a:schemeClr val="lt1"/>
                </a:solidFill>
                <a:latin typeface="Josefin Sans"/>
                <a:ea typeface="Josefin Sans"/>
                <a:cs typeface="Josefin Sans"/>
                <a:sym typeface="Josefin Sans"/>
              </a:rPr>
              <a:t>Find PV at t = 13 (18th Birthday) of University Fees</a:t>
            </a:r>
            <a:endParaRPr/>
          </a:p>
          <a:p>
            <a:pPr indent="0" lvl="0" marL="0" marR="0" rtl="0" algn="l">
              <a:spcBef>
                <a:spcPts val="0"/>
              </a:spcBef>
              <a:spcAft>
                <a:spcPts val="0"/>
              </a:spcAft>
              <a:buNone/>
            </a:pPr>
            <a:r>
              <a:rPr lang="en-NZ" sz="2000">
                <a:solidFill>
                  <a:schemeClr val="lt1"/>
                </a:solidFill>
                <a:latin typeface="Josefin Sans"/>
                <a:ea typeface="Josefin Sans"/>
                <a:cs typeface="Josefin Sans"/>
                <a:sym typeface="Josefin Sans"/>
              </a:rPr>
              <a:t>Key variables:</a:t>
            </a:r>
            <a:endParaRPr/>
          </a:p>
          <a:p>
            <a:pPr indent="0" lvl="0" marL="0" marR="0" rtl="0" algn="l">
              <a:spcBef>
                <a:spcPts val="0"/>
              </a:spcBef>
              <a:spcAft>
                <a:spcPts val="0"/>
              </a:spcAft>
              <a:buNone/>
            </a:pPr>
            <a:r>
              <a:t/>
            </a:r>
            <a:endParaRPr sz="2000">
              <a:solidFill>
                <a:schemeClr val="lt1"/>
              </a:solidFill>
              <a:latin typeface="Josefin Sans"/>
              <a:ea typeface="Josefin Sans"/>
              <a:cs typeface="Josefin Sans"/>
              <a:sym typeface="Josefin Sans"/>
            </a:endParaRPr>
          </a:p>
          <a:p>
            <a:pPr indent="0" lvl="0" marL="0" marR="0" rtl="0" algn="l">
              <a:spcBef>
                <a:spcPts val="0"/>
              </a:spcBef>
              <a:spcAft>
                <a:spcPts val="0"/>
              </a:spcAft>
              <a:buNone/>
            </a:pPr>
            <a:r>
              <a:rPr lang="en-NZ" sz="2000">
                <a:solidFill>
                  <a:schemeClr val="lt1"/>
                </a:solidFill>
                <a:latin typeface="Josefin Sans"/>
                <a:ea typeface="Josefin Sans"/>
                <a:cs typeface="Josefin Sans"/>
                <a:sym typeface="Josefin Sans"/>
              </a:rPr>
              <a:t>N = 3 x 12 = 26 (monthly pmts)</a:t>
            </a:r>
            <a:endParaRPr/>
          </a:p>
          <a:p>
            <a:pPr indent="0" lvl="0" marL="0" marR="0" rtl="0" algn="l">
              <a:spcBef>
                <a:spcPts val="0"/>
              </a:spcBef>
              <a:spcAft>
                <a:spcPts val="0"/>
              </a:spcAft>
              <a:buNone/>
            </a:pPr>
            <a:r>
              <a:rPr lang="en-NZ" sz="2000">
                <a:solidFill>
                  <a:schemeClr val="lt1"/>
                </a:solidFill>
                <a:latin typeface="Josefin Sans"/>
                <a:ea typeface="Josefin Sans"/>
                <a:cs typeface="Josefin Sans"/>
                <a:sym typeface="Josefin Sans"/>
              </a:rPr>
              <a:t>I/Y = 6/12 = 0.5</a:t>
            </a:r>
            <a:endParaRPr/>
          </a:p>
          <a:p>
            <a:pPr indent="0" lvl="0" marL="0" marR="0" rtl="0" algn="l">
              <a:spcBef>
                <a:spcPts val="0"/>
              </a:spcBef>
              <a:spcAft>
                <a:spcPts val="0"/>
              </a:spcAft>
              <a:buNone/>
            </a:pPr>
            <a:r>
              <a:rPr lang="en-NZ" sz="2000">
                <a:solidFill>
                  <a:srgbClr val="CCFFCD"/>
                </a:solidFill>
                <a:latin typeface="Josefin Sans"/>
                <a:ea typeface="Josefin Sans"/>
                <a:cs typeface="Josefin Sans"/>
                <a:sym typeface="Josefin Sans"/>
              </a:rPr>
              <a:t>PV = ?</a:t>
            </a:r>
            <a:endParaRPr/>
          </a:p>
          <a:p>
            <a:pPr indent="0" lvl="0" marL="0" marR="0" rtl="0" algn="l">
              <a:spcBef>
                <a:spcPts val="0"/>
              </a:spcBef>
              <a:spcAft>
                <a:spcPts val="0"/>
              </a:spcAft>
              <a:buNone/>
            </a:pPr>
            <a:r>
              <a:rPr lang="en-NZ" sz="2000">
                <a:solidFill>
                  <a:schemeClr val="lt1"/>
                </a:solidFill>
                <a:latin typeface="Josefin Sans"/>
                <a:ea typeface="Josefin Sans"/>
                <a:cs typeface="Josefin Sans"/>
                <a:sym typeface="Josefin Sans"/>
              </a:rPr>
              <a:t>PMT = 2,500</a:t>
            </a:r>
            <a:endParaRPr/>
          </a:p>
          <a:p>
            <a:pPr indent="0" lvl="0" marL="0" marR="0" rtl="0" algn="l">
              <a:spcBef>
                <a:spcPts val="0"/>
              </a:spcBef>
              <a:spcAft>
                <a:spcPts val="0"/>
              </a:spcAft>
              <a:buNone/>
            </a:pPr>
            <a:r>
              <a:rPr lang="en-NZ" sz="2000">
                <a:solidFill>
                  <a:schemeClr val="lt1"/>
                </a:solidFill>
                <a:latin typeface="Josefin Sans"/>
                <a:ea typeface="Josefin Sans"/>
                <a:cs typeface="Josefin Sans"/>
                <a:sym typeface="Josefin Sans"/>
              </a:rPr>
              <a:t>FV = 0</a:t>
            </a:r>
            <a:endParaRPr sz="2400">
              <a:solidFill>
                <a:schemeClr val="lt1"/>
              </a:solidFill>
              <a:latin typeface="Josefin Sans"/>
              <a:ea typeface="Josefin Sans"/>
              <a:cs typeface="Josefin Sans"/>
              <a:sym typeface="Josefin Sans"/>
            </a:endParaRPr>
          </a:p>
        </p:txBody>
      </p:sp>
      <p:pic>
        <p:nvPicPr>
          <p:cNvPr id="141" name="Google Shape;141;p6"/>
          <p:cNvPicPr preferRelativeResize="0"/>
          <p:nvPr/>
        </p:nvPicPr>
        <p:blipFill rotWithShape="1">
          <a:blip r:embed="rId3">
            <a:alphaModFix/>
          </a:blip>
          <a:srcRect b="0" l="0" r="0" t="0"/>
          <a:stretch/>
        </p:blipFill>
        <p:spPr>
          <a:xfrm>
            <a:off x="838200" y="1690688"/>
            <a:ext cx="6719887" cy="2135992"/>
          </a:xfrm>
          <a:prstGeom prst="rect">
            <a:avLst/>
          </a:prstGeom>
          <a:noFill/>
          <a:ln cap="flat" cmpd="sng" w="57150">
            <a:solidFill>
              <a:srgbClr val="FF0000"/>
            </a:solidFill>
            <a:prstDash val="solid"/>
            <a:round/>
            <a:headEnd len="sm" w="sm" type="none"/>
            <a:tailEnd len="sm" w="sm" type="none"/>
          </a:ln>
        </p:spPr>
      </p:pic>
      <p:sp>
        <p:nvSpPr>
          <p:cNvPr id="142" name="Google Shape;142;p6"/>
          <p:cNvSpPr txBox="1"/>
          <p:nvPr/>
        </p:nvSpPr>
        <p:spPr>
          <a:xfrm>
            <a:off x="838200" y="4505592"/>
            <a:ext cx="713703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1600">
                <a:solidFill>
                  <a:schemeClr val="lt1"/>
                </a:solidFill>
                <a:latin typeface="Josefin Sans"/>
                <a:ea typeface="Josefin Sans"/>
                <a:cs typeface="Josefin Sans"/>
                <a:sym typeface="Josefin Sans"/>
              </a:rPr>
              <a:t>Age  	6				13				18		  		21</a:t>
            </a:r>
            <a:endParaRPr/>
          </a:p>
          <a:p>
            <a:pPr indent="0" lvl="0" marL="0" marR="0" rtl="0" algn="l">
              <a:spcBef>
                <a:spcPts val="0"/>
              </a:spcBef>
              <a:spcAft>
                <a:spcPts val="0"/>
              </a:spcAft>
              <a:buNone/>
            </a:pPr>
            <a:r>
              <a:rPr lang="en-NZ" sz="1600">
                <a:solidFill>
                  <a:schemeClr val="lt1"/>
                </a:solidFill>
                <a:latin typeface="Josefin Sans"/>
                <a:ea typeface="Josefin Sans"/>
                <a:cs typeface="Josefin Sans"/>
                <a:sym typeface="Josefin Sans"/>
              </a:rPr>
              <a:t>t	  	0				8				13				16		</a:t>
            </a:r>
            <a:endParaRPr/>
          </a:p>
          <a:p>
            <a:pPr indent="0" lvl="0" marL="0" marR="0" rtl="0" algn="l">
              <a:spcBef>
                <a:spcPts val="0"/>
              </a:spcBef>
              <a:spcAft>
                <a:spcPts val="0"/>
              </a:spcAft>
              <a:buNone/>
            </a:pPr>
            <a:r>
              <a:t/>
            </a:r>
            <a:endParaRPr sz="1600">
              <a:solidFill>
                <a:schemeClr val="lt1"/>
              </a:solidFill>
              <a:latin typeface="Josefin Sans"/>
              <a:ea typeface="Josefin Sans"/>
              <a:cs typeface="Josefin Sans"/>
              <a:sym typeface="Josefin Sans"/>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					</a:t>
            </a:r>
            <a:endParaRPr/>
          </a:p>
        </p:txBody>
      </p:sp>
      <p:cxnSp>
        <p:nvCxnSpPr>
          <p:cNvPr id="143" name="Google Shape;143;p6"/>
          <p:cNvCxnSpPr/>
          <p:nvPr/>
        </p:nvCxnSpPr>
        <p:spPr>
          <a:xfrm>
            <a:off x="1888474" y="5254891"/>
            <a:ext cx="5937901" cy="0"/>
          </a:xfrm>
          <a:prstGeom prst="straightConnector1">
            <a:avLst/>
          </a:prstGeom>
          <a:noFill/>
          <a:ln cap="flat" cmpd="sng" w="38100">
            <a:solidFill>
              <a:schemeClr val="lt1"/>
            </a:solidFill>
            <a:prstDash val="solid"/>
            <a:miter lim="800000"/>
            <a:headEnd len="sm" w="sm" type="none"/>
            <a:tailEnd len="med" w="med" type="triangle"/>
          </a:ln>
        </p:spPr>
      </p:cxnSp>
      <p:cxnSp>
        <p:nvCxnSpPr>
          <p:cNvPr id="144" name="Google Shape;144;p6"/>
          <p:cNvCxnSpPr/>
          <p:nvPr/>
        </p:nvCxnSpPr>
        <p:spPr>
          <a:xfrm>
            <a:off x="1888474" y="5091836"/>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145" name="Google Shape;145;p6"/>
          <p:cNvCxnSpPr/>
          <p:nvPr/>
        </p:nvCxnSpPr>
        <p:spPr>
          <a:xfrm>
            <a:off x="7463774" y="5077916"/>
            <a:ext cx="0" cy="340030"/>
          </a:xfrm>
          <a:prstGeom prst="straightConnector1">
            <a:avLst/>
          </a:prstGeom>
          <a:noFill/>
          <a:ln cap="flat" cmpd="sng" w="38100">
            <a:solidFill>
              <a:schemeClr val="lt1"/>
            </a:solidFill>
            <a:prstDash val="solid"/>
            <a:miter lim="800000"/>
            <a:headEnd len="sm" w="sm" type="none"/>
            <a:tailEnd len="sm" w="sm" type="none"/>
          </a:ln>
        </p:spPr>
      </p:cxnSp>
      <p:cxnSp>
        <p:nvCxnSpPr>
          <p:cNvPr id="146" name="Google Shape;146;p6"/>
          <p:cNvCxnSpPr/>
          <p:nvPr/>
        </p:nvCxnSpPr>
        <p:spPr>
          <a:xfrm>
            <a:off x="5622274" y="5091836"/>
            <a:ext cx="0" cy="340030"/>
          </a:xfrm>
          <a:prstGeom prst="straightConnector1">
            <a:avLst/>
          </a:prstGeom>
          <a:noFill/>
          <a:ln cap="flat" cmpd="sng" w="38100">
            <a:solidFill>
              <a:schemeClr val="lt1"/>
            </a:solidFill>
            <a:prstDash val="solid"/>
            <a:miter lim="800000"/>
            <a:headEnd len="sm" w="sm" type="none"/>
            <a:tailEnd len="sm" w="sm" type="none"/>
          </a:ln>
        </p:spPr>
      </p:cxnSp>
      <p:cxnSp>
        <p:nvCxnSpPr>
          <p:cNvPr id="147" name="Google Shape;147;p6"/>
          <p:cNvCxnSpPr/>
          <p:nvPr/>
        </p:nvCxnSpPr>
        <p:spPr>
          <a:xfrm>
            <a:off x="3717274" y="5091836"/>
            <a:ext cx="0" cy="340030"/>
          </a:xfrm>
          <a:prstGeom prst="straightConnector1">
            <a:avLst/>
          </a:prstGeom>
          <a:noFill/>
          <a:ln cap="flat" cmpd="sng" w="38100">
            <a:solidFill>
              <a:schemeClr val="lt1"/>
            </a:solidFill>
            <a:prstDash val="solid"/>
            <a:miter lim="800000"/>
            <a:headEnd len="sm" w="sm" type="none"/>
            <a:tailEnd len="sm" w="sm" type="none"/>
          </a:ln>
        </p:spPr>
      </p:cxnSp>
      <p:sp>
        <p:nvSpPr>
          <p:cNvPr id="148" name="Google Shape;148;p6"/>
          <p:cNvSpPr txBox="1"/>
          <p:nvPr/>
        </p:nvSpPr>
        <p:spPr>
          <a:xfrm>
            <a:off x="1888475" y="5476560"/>
            <a:ext cx="3733800"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1400">
                <a:solidFill>
                  <a:srgbClr val="FF0000"/>
                </a:solidFill>
                <a:latin typeface="Josefin Sans"/>
                <a:ea typeface="Josefin Sans"/>
                <a:cs typeface="Josefin Sans"/>
                <a:sym typeface="Josefin Sans"/>
              </a:rPr>
              <a:t>UNCLE SAVES</a:t>
            </a:r>
            <a:endParaRPr/>
          </a:p>
        </p:txBody>
      </p:sp>
      <p:sp>
        <p:nvSpPr>
          <p:cNvPr id="149" name="Google Shape;149;p6"/>
          <p:cNvSpPr txBox="1"/>
          <p:nvPr/>
        </p:nvSpPr>
        <p:spPr>
          <a:xfrm>
            <a:off x="3717274" y="5829983"/>
            <a:ext cx="1905000"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1400">
                <a:solidFill>
                  <a:srgbClr val="FF0000"/>
                </a:solidFill>
                <a:latin typeface="Josefin Sans"/>
                <a:ea typeface="Josefin Sans"/>
                <a:cs typeface="Josefin Sans"/>
                <a:sym typeface="Josefin Sans"/>
              </a:rPr>
              <a:t>PARENTS</a:t>
            </a:r>
            <a:r>
              <a:rPr b="1" lang="en-NZ" sz="1400">
                <a:solidFill>
                  <a:srgbClr val="FF0000"/>
                </a:solidFill>
                <a:latin typeface="Roboto"/>
                <a:ea typeface="Roboto"/>
                <a:cs typeface="Roboto"/>
                <a:sym typeface="Roboto"/>
              </a:rPr>
              <a:t> SAVE</a:t>
            </a:r>
            <a:endParaRPr/>
          </a:p>
        </p:txBody>
      </p:sp>
      <p:sp>
        <p:nvSpPr>
          <p:cNvPr id="150" name="Google Shape;150;p6"/>
          <p:cNvSpPr txBox="1"/>
          <p:nvPr/>
        </p:nvSpPr>
        <p:spPr>
          <a:xfrm>
            <a:off x="5622274" y="6170530"/>
            <a:ext cx="1841500"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1400">
                <a:solidFill>
                  <a:srgbClr val="FF0000"/>
                </a:solidFill>
                <a:latin typeface="Josefin Sans"/>
                <a:ea typeface="Josefin Sans"/>
                <a:cs typeface="Josefin Sans"/>
                <a:sym typeface="Josefin Sans"/>
              </a:rPr>
              <a:t>UNIVERSITY</a:t>
            </a:r>
            <a:r>
              <a:rPr b="1" lang="en-NZ" sz="1400">
                <a:solidFill>
                  <a:srgbClr val="FF0000"/>
                </a:solidFill>
                <a:latin typeface="Roboto"/>
                <a:ea typeface="Roboto"/>
                <a:cs typeface="Roboto"/>
                <a:sym typeface="Roboto"/>
              </a:rPr>
              <a:t> FEES</a:t>
            </a:r>
            <a:endParaRPr/>
          </a:p>
        </p:txBody>
      </p:sp>
      <p:pic>
        <p:nvPicPr>
          <p:cNvPr descr="Text&#10;&#10;Description automatically generated" id="151" name="Google Shape;151;p6"/>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pic>
        <p:nvPicPr>
          <p:cNvPr descr="Text&#10;&#10;Description automatically generated" id="733" name="Google Shape;733;p60"/>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
        <p:nvSpPr>
          <p:cNvPr id="734" name="Google Shape;734;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OPTIMISING CAPITAL STRUCTURE</a:t>
            </a:r>
            <a:endParaRPr/>
          </a:p>
        </p:txBody>
      </p:sp>
      <p:sp>
        <p:nvSpPr>
          <p:cNvPr id="735" name="Google Shape;735;p60"/>
          <p:cNvSpPr txBox="1"/>
          <p:nvPr/>
        </p:nvSpPr>
        <p:spPr>
          <a:xfrm>
            <a:off x="620487" y="1825624"/>
            <a:ext cx="10515599" cy="490174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400"/>
              <a:buFont typeface="Arial"/>
              <a:buChar char="•"/>
            </a:pPr>
            <a:r>
              <a:rPr lang="en-NZ" sz="2400">
                <a:solidFill>
                  <a:schemeClr val="lt1"/>
                </a:solidFill>
                <a:latin typeface="Josefin Sans"/>
                <a:ea typeface="Josefin Sans"/>
                <a:cs typeface="Josefin Sans"/>
                <a:sym typeface="Josefin Sans"/>
              </a:rPr>
              <a:t>Therefore, we can look to increase our debt ratio</a:t>
            </a:r>
            <a:endParaRPr/>
          </a:p>
          <a:p>
            <a:pPr indent="-228600" lvl="0" marL="228600" marR="0" rtl="0" algn="l">
              <a:lnSpc>
                <a:spcPct val="90000"/>
              </a:lnSpc>
              <a:spcBef>
                <a:spcPts val="1000"/>
              </a:spcBef>
              <a:spcAft>
                <a:spcPts val="0"/>
              </a:spcAft>
              <a:buClr>
                <a:schemeClr val="lt1"/>
              </a:buClr>
              <a:buSzPts val="2400"/>
              <a:buFont typeface="Arial"/>
              <a:buChar char="•"/>
            </a:pPr>
            <a:r>
              <a:rPr lang="en-NZ" sz="2400">
                <a:solidFill>
                  <a:schemeClr val="lt1"/>
                </a:solidFill>
                <a:latin typeface="Josefin Sans"/>
                <a:ea typeface="Josefin Sans"/>
                <a:cs typeface="Josefin Sans"/>
                <a:sym typeface="Josefin Sans"/>
              </a:rPr>
              <a:t>Because this has tax benefits</a:t>
            </a:r>
            <a:endParaRPr/>
          </a:p>
          <a:p>
            <a:pPr indent="-228600" lvl="0" marL="228600" marR="0" rtl="0" algn="l">
              <a:lnSpc>
                <a:spcPct val="90000"/>
              </a:lnSpc>
              <a:spcBef>
                <a:spcPts val="1000"/>
              </a:spcBef>
              <a:spcAft>
                <a:spcPts val="0"/>
              </a:spcAft>
              <a:buClr>
                <a:schemeClr val="lt1"/>
              </a:buClr>
              <a:buSzPts val="2400"/>
              <a:buFont typeface="Arial"/>
              <a:buChar char="•"/>
            </a:pPr>
            <a:r>
              <a:rPr lang="en-NZ" sz="2400">
                <a:solidFill>
                  <a:schemeClr val="lt1"/>
                </a:solidFill>
                <a:latin typeface="Josefin Sans"/>
                <a:ea typeface="Josefin Sans"/>
                <a:cs typeface="Josefin Sans"/>
                <a:sym typeface="Josefin Sans"/>
              </a:rPr>
              <a:t>However, there comes a point where the potential costs of distress (by defaulting on interest/coupon payments) will exceed the tax benefit</a:t>
            </a:r>
            <a:endParaRPr/>
          </a:p>
          <a:p>
            <a:pPr indent="-228600" lvl="0" marL="228600" marR="0" rtl="0" algn="l">
              <a:lnSpc>
                <a:spcPct val="90000"/>
              </a:lnSpc>
              <a:spcBef>
                <a:spcPts val="1000"/>
              </a:spcBef>
              <a:spcAft>
                <a:spcPts val="0"/>
              </a:spcAft>
              <a:buClr>
                <a:schemeClr val="lt1"/>
              </a:buClr>
              <a:buSzPts val="2400"/>
              <a:buFont typeface="Arial"/>
              <a:buChar char="•"/>
            </a:pPr>
            <a:r>
              <a:rPr lang="en-NZ" sz="2400">
                <a:solidFill>
                  <a:schemeClr val="lt1"/>
                </a:solidFill>
                <a:latin typeface="Josefin Sans"/>
                <a:ea typeface="Josefin Sans"/>
                <a:cs typeface="Josefin Sans"/>
                <a:sym typeface="Josefin Sans"/>
              </a:rPr>
              <a:t>This “mid point” is the optimal capital structure for a firm</a:t>
            </a:r>
            <a:endParaRPr/>
          </a:p>
          <a:p>
            <a:pPr indent="-228600" lvl="0" marL="228600" marR="0" rtl="0" algn="l">
              <a:lnSpc>
                <a:spcPct val="90000"/>
              </a:lnSpc>
              <a:spcBef>
                <a:spcPts val="1000"/>
              </a:spcBef>
              <a:spcAft>
                <a:spcPts val="0"/>
              </a:spcAft>
              <a:buClr>
                <a:schemeClr val="lt1"/>
              </a:buClr>
              <a:buSzPts val="2400"/>
              <a:buFont typeface="Arial"/>
              <a:buChar char="•"/>
            </a:pPr>
            <a:r>
              <a:rPr lang="en-NZ" sz="2400">
                <a:solidFill>
                  <a:schemeClr val="lt1"/>
                </a:solidFill>
                <a:latin typeface="Josefin Sans"/>
                <a:ea typeface="Josefin Sans"/>
                <a:cs typeface="Josefin Sans"/>
                <a:sym typeface="Josefin Sans"/>
              </a:rPr>
              <a:t>This is the point where their cost of capital (WACC) is lowest</a:t>
            </a:r>
            <a:endParaRPr/>
          </a:p>
          <a:p>
            <a:pPr indent="-228600" lvl="0" marL="228600" marR="0" rtl="0" algn="l">
              <a:lnSpc>
                <a:spcPct val="90000"/>
              </a:lnSpc>
              <a:spcBef>
                <a:spcPts val="1000"/>
              </a:spcBef>
              <a:spcAft>
                <a:spcPts val="0"/>
              </a:spcAft>
              <a:buClr>
                <a:schemeClr val="lt1"/>
              </a:buClr>
              <a:buSzPts val="2400"/>
              <a:buFont typeface="Arial"/>
              <a:buChar char="•"/>
            </a:pPr>
            <a:r>
              <a:rPr lang="en-NZ" sz="2400">
                <a:solidFill>
                  <a:schemeClr val="lt1"/>
                </a:solidFill>
                <a:latin typeface="Josefin Sans"/>
                <a:ea typeface="Josefin Sans"/>
                <a:cs typeface="Josefin Sans"/>
                <a:sym typeface="Josefin Sans"/>
              </a:rPr>
              <a:t>This is good, as the lower the WACC, the more valuable capital budgeting projects will become, and the more shareholder wealth can be maximised</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6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CFFCD"/>
              </a:buClr>
              <a:buSzPts val="6000"/>
              <a:buFont typeface="Josefin Sans"/>
              <a:buNone/>
            </a:pPr>
            <a:r>
              <a:rPr b="1" lang="en-NZ">
                <a:solidFill>
                  <a:srgbClr val="CCFFCD"/>
                </a:solidFill>
                <a:latin typeface="Josefin Sans"/>
                <a:ea typeface="Josefin Sans"/>
                <a:cs typeface="Josefin Sans"/>
                <a:sym typeface="Josefin Sans"/>
              </a:rPr>
              <a:t>QUESTION 3.1</a:t>
            </a:r>
            <a:endParaRPr b="1" sz="3600">
              <a:solidFill>
                <a:srgbClr val="CCFFCD"/>
              </a:solidFill>
              <a:latin typeface="Josefin Sans"/>
              <a:ea typeface="Josefin Sans"/>
              <a:cs typeface="Josefin Sans"/>
              <a:sym typeface="Josefin Sans"/>
            </a:endParaRPr>
          </a:p>
        </p:txBody>
      </p:sp>
      <p:sp>
        <p:nvSpPr>
          <p:cNvPr id="741" name="Google Shape;741;p6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pic>
        <p:nvPicPr>
          <p:cNvPr descr="Text&#10;&#10;Description automatically generated" id="742" name="Google Shape;742;p61"/>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CFFCD"/>
              </a:buClr>
              <a:buSzPts val="3600"/>
              <a:buFont typeface="Josefin Sans"/>
              <a:buNone/>
            </a:pPr>
            <a:r>
              <a:rPr b="1" lang="en-NZ" sz="3600">
                <a:solidFill>
                  <a:srgbClr val="CCFFCD"/>
                </a:solidFill>
                <a:latin typeface="Josefin Sans"/>
                <a:ea typeface="Josefin Sans"/>
                <a:cs typeface="Josefin Sans"/>
                <a:sym typeface="Josefin Sans"/>
              </a:rPr>
              <a:t>QUESTION 3.1</a:t>
            </a:r>
            <a:endParaRPr/>
          </a:p>
        </p:txBody>
      </p:sp>
      <p:sp>
        <p:nvSpPr>
          <p:cNvPr id="749" name="Google Shape;749;p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750" name="Google Shape;750;p62"/>
          <p:cNvSpPr txBox="1"/>
          <p:nvPr/>
        </p:nvSpPr>
        <p:spPr>
          <a:xfrm>
            <a:off x="734648" y="5562600"/>
            <a:ext cx="6568978" cy="61436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rPr b="1" lang="en-NZ" sz="2800">
                <a:solidFill>
                  <a:schemeClr val="lt1"/>
                </a:solidFill>
                <a:latin typeface="Calibri"/>
                <a:ea typeface="Calibri"/>
                <a:cs typeface="Calibri"/>
                <a:sym typeface="Calibri"/>
              </a:rPr>
              <a:t>How would you approach this question?</a:t>
            </a:r>
            <a:endParaRPr/>
          </a:p>
        </p:txBody>
      </p:sp>
      <p:pic>
        <p:nvPicPr>
          <p:cNvPr id="751" name="Google Shape;751;p62"/>
          <p:cNvPicPr preferRelativeResize="0"/>
          <p:nvPr/>
        </p:nvPicPr>
        <p:blipFill rotWithShape="1">
          <a:blip r:embed="rId3">
            <a:alphaModFix/>
          </a:blip>
          <a:srcRect b="0" l="0" r="0" t="0"/>
          <a:stretch/>
        </p:blipFill>
        <p:spPr>
          <a:xfrm>
            <a:off x="838198" y="1806137"/>
            <a:ext cx="7634470" cy="3296272"/>
          </a:xfrm>
          <a:prstGeom prst="rect">
            <a:avLst/>
          </a:prstGeom>
          <a:noFill/>
          <a:ln cap="flat" cmpd="sng" w="57150">
            <a:solidFill>
              <a:srgbClr val="FF0000"/>
            </a:solidFill>
            <a:prstDash val="solid"/>
            <a:round/>
            <a:headEnd len="sm" w="sm" type="none"/>
            <a:tailEnd len="sm" w="sm" type="none"/>
          </a:ln>
        </p:spPr>
      </p:pic>
      <p:pic>
        <p:nvPicPr>
          <p:cNvPr descr="Text&#10;&#10;Description automatically generated" id="752" name="Google Shape;752;p62"/>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3.1</a:t>
            </a:r>
            <a:endParaRPr b="1" sz="3600">
              <a:solidFill>
                <a:srgbClr val="FE0000"/>
              </a:solidFill>
              <a:highlight>
                <a:srgbClr val="FFFF00"/>
              </a:highlight>
              <a:latin typeface="Josefin Sans"/>
              <a:ea typeface="Josefin Sans"/>
              <a:cs typeface="Josefin Sans"/>
              <a:sym typeface="Josefin Sans"/>
            </a:endParaRPr>
          </a:p>
        </p:txBody>
      </p:sp>
      <p:sp>
        <p:nvSpPr>
          <p:cNvPr id="759" name="Google Shape;759;p63"/>
          <p:cNvSpPr txBox="1"/>
          <p:nvPr/>
        </p:nvSpPr>
        <p:spPr>
          <a:xfrm>
            <a:off x="620487" y="1825624"/>
            <a:ext cx="10515599" cy="490174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Firstly, what is the goal of the firm?</a:t>
            </a:r>
            <a:endParaRPr/>
          </a:p>
          <a:p>
            <a:pPr indent="-228600" lvl="1" marL="685800" marR="0" rtl="0" algn="l">
              <a:lnSpc>
                <a:spcPct val="90000"/>
              </a:lnSpc>
              <a:spcBef>
                <a:spcPts val="500"/>
              </a:spcBef>
              <a:spcAft>
                <a:spcPts val="0"/>
              </a:spcAft>
              <a:buClr>
                <a:schemeClr val="lt1"/>
              </a:buClr>
              <a:buSzPts val="2400"/>
              <a:buFont typeface="Arial"/>
              <a:buChar char="•"/>
            </a:pPr>
            <a:r>
              <a:rPr b="0" i="0" lang="en-NZ" sz="2400" u="none" cap="none" strike="noStrike">
                <a:solidFill>
                  <a:schemeClr val="lt1"/>
                </a:solidFill>
                <a:latin typeface="Josefin Sans"/>
                <a:ea typeface="Josefin Sans"/>
                <a:cs typeface="Josefin Sans"/>
                <a:sym typeface="Josefin Sans"/>
              </a:rPr>
              <a:t>To maximise shareholder wealth</a:t>
            </a:r>
            <a:endParaRPr/>
          </a:p>
          <a:p>
            <a:pPr indent="-228600" lvl="1" marL="685800" marR="0" rtl="0" algn="l">
              <a:lnSpc>
                <a:spcPct val="90000"/>
              </a:lnSpc>
              <a:spcBef>
                <a:spcPts val="500"/>
              </a:spcBef>
              <a:spcAft>
                <a:spcPts val="0"/>
              </a:spcAft>
              <a:buClr>
                <a:schemeClr val="lt1"/>
              </a:buClr>
              <a:buSzPts val="2400"/>
              <a:buFont typeface="Arial"/>
              <a:buChar char="•"/>
            </a:pPr>
            <a:r>
              <a:rPr b="0" i="0" lang="en-NZ" sz="2400" u="none" cap="none" strike="noStrike">
                <a:solidFill>
                  <a:schemeClr val="lt1"/>
                </a:solidFill>
                <a:latin typeface="Josefin Sans"/>
                <a:ea typeface="Josefin Sans"/>
                <a:cs typeface="Josefin Sans"/>
                <a:sym typeface="Josefin Sans"/>
              </a:rPr>
              <a:t>Main measure of this is the share price</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We know that there are several ways to solve price, but the most relevant formula appears to be:</a:t>
            </a:r>
            <a:endParaRPr/>
          </a:p>
        </p:txBody>
      </p:sp>
      <p:sp>
        <p:nvSpPr>
          <p:cNvPr id="760" name="Google Shape;760;p63"/>
          <p:cNvSpPr txBox="1"/>
          <p:nvPr/>
        </p:nvSpPr>
        <p:spPr>
          <a:xfrm>
            <a:off x="2375739" y="4843909"/>
            <a:ext cx="3106510" cy="1123186"/>
          </a:xfrm>
          <a:prstGeom prst="rect">
            <a:avLst/>
          </a:prstGeom>
          <a:blipFill rotWithShape="1">
            <a:blip r:embed="rId3">
              <a:alphaModFix/>
            </a:blip>
            <a:stretch>
              <a:fillRect b="0" l="0" r="0" t="-786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761" name="Google Shape;761;p63"/>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3.1</a:t>
            </a:r>
            <a:endParaRPr b="1" sz="3600">
              <a:solidFill>
                <a:srgbClr val="FE0000"/>
              </a:solidFill>
              <a:highlight>
                <a:srgbClr val="FFFF00"/>
              </a:highlight>
              <a:latin typeface="Josefin Sans"/>
              <a:ea typeface="Josefin Sans"/>
              <a:cs typeface="Josefin Sans"/>
              <a:sym typeface="Josefin Sans"/>
            </a:endParaRPr>
          </a:p>
        </p:txBody>
      </p:sp>
      <p:sp>
        <p:nvSpPr>
          <p:cNvPr id="768" name="Google Shape;768;p64"/>
          <p:cNvSpPr txBox="1"/>
          <p:nvPr/>
        </p:nvSpPr>
        <p:spPr>
          <a:xfrm>
            <a:off x="620487" y="1825624"/>
            <a:ext cx="10515599" cy="490174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b="1" lang="en-NZ" sz="2800">
                <a:solidFill>
                  <a:schemeClr val="lt1"/>
                </a:solidFill>
                <a:latin typeface="Josefin Sans"/>
                <a:ea typeface="Josefin Sans"/>
                <a:cs typeface="Josefin Sans"/>
                <a:sym typeface="Josefin Sans"/>
              </a:rPr>
              <a:t>How does this price formula work?</a:t>
            </a:r>
            <a:endParaRPr/>
          </a:p>
          <a:p>
            <a:pPr indent="-50800" lvl="0" marL="228600" marR="0" rtl="0" algn="l">
              <a:lnSpc>
                <a:spcPct val="90000"/>
              </a:lnSpc>
              <a:spcBef>
                <a:spcPts val="1000"/>
              </a:spcBef>
              <a:spcAft>
                <a:spcPts val="0"/>
              </a:spcAft>
              <a:buClr>
                <a:schemeClr val="lt1"/>
              </a:buClr>
              <a:buSzPts val="2800"/>
              <a:buFont typeface="Arial"/>
              <a:buNone/>
            </a:pPr>
            <a:r>
              <a:t/>
            </a:r>
            <a:endParaRPr b="1" sz="2800">
              <a:solidFill>
                <a:schemeClr val="lt1"/>
              </a:solidFill>
              <a:latin typeface="Josefin Sans"/>
              <a:ea typeface="Josefin Sans"/>
              <a:cs typeface="Josefin Sans"/>
              <a:sym typeface="Josefin Sans"/>
            </a:endParaRPr>
          </a:p>
          <a:p>
            <a:pPr indent="-50800" lvl="0" marL="228600" marR="0" rtl="0" algn="l">
              <a:lnSpc>
                <a:spcPct val="90000"/>
              </a:lnSpc>
              <a:spcBef>
                <a:spcPts val="1000"/>
              </a:spcBef>
              <a:spcAft>
                <a:spcPts val="0"/>
              </a:spcAft>
              <a:buClr>
                <a:schemeClr val="lt1"/>
              </a:buClr>
              <a:buSzPts val="2800"/>
              <a:buFont typeface="Arial"/>
              <a:buNone/>
            </a:pPr>
            <a:r>
              <a:t/>
            </a:r>
            <a:endParaRPr b="1" sz="2800">
              <a:solidFill>
                <a:schemeClr val="lt1"/>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lt1"/>
              </a:buClr>
              <a:buSzPts val="2800"/>
              <a:buFont typeface="Arial"/>
              <a:buNone/>
            </a:pPr>
            <a:r>
              <a:t/>
            </a:r>
            <a:endParaRPr b="1" sz="2800">
              <a:solidFill>
                <a:schemeClr val="lt1"/>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lt1"/>
              </a:buClr>
              <a:buSzPts val="2800"/>
              <a:buFont typeface="Arial"/>
              <a:buNone/>
            </a:pPr>
            <a:r>
              <a:t/>
            </a:r>
            <a:endParaRPr b="1" sz="2800">
              <a:solidFill>
                <a:schemeClr val="lt1"/>
              </a:solidFill>
              <a:latin typeface="Calibri"/>
              <a:ea typeface="Calibri"/>
              <a:cs typeface="Calibri"/>
              <a:sym typeface="Calibri"/>
            </a:endParaRPr>
          </a:p>
        </p:txBody>
      </p:sp>
      <p:sp>
        <p:nvSpPr>
          <p:cNvPr id="769" name="Google Shape;769;p64"/>
          <p:cNvSpPr txBox="1"/>
          <p:nvPr/>
        </p:nvSpPr>
        <p:spPr>
          <a:xfrm>
            <a:off x="568712" y="5275844"/>
            <a:ext cx="5693227" cy="1451527"/>
          </a:xfrm>
          <a:prstGeom prst="rect">
            <a:avLst/>
          </a:prstGeom>
          <a:blipFill rotWithShape="1">
            <a:blip r:embed="rId3">
              <a:alphaModFix/>
            </a:blip>
            <a:stretch>
              <a:fillRect b="0" l="-1335" r="0" t="-608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770" name="Google Shape;770;p64"/>
          <p:cNvSpPr txBox="1"/>
          <p:nvPr/>
        </p:nvSpPr>
        <p:spPr>
          <a:xfrm>
            <a:off x="6831398" y="1587419"/>
            <a:ext cx="3106510" cy="1123186"/>
          </a:xfrm>
          <a:prstGeom prst="rect">
            <a:avLst/>
          </a:prstGeom>
          <a:blipFill rotWithShape="1">
            <a:blip r:embed="rId4">
              <a:alphaModFix/>
            </a:blip>
            <a:stretch>
              <a:fillRect b="0" l="0" r="0" t="-666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771" name="Google Shape;771;p64"/>
          <p:cNvSpPr txBox="1"/>
          <p:nvPr/>
        </p:nvSpPr>
        <p:spPr>
          <a:xfrm>
            <a:off x="4139225" y="3157765"/>
            <a:ext cx="4245428" cy="1670919"/>
          </a:xfrm>
          <a:prstGeom prst="rect">
            <a:avLst/>
          </a:prstGeom>
          <a:blipFill rotWithShape="1">
            <a:blip r:embed="rId5">
              <a:alphaModFix/>
            </a:blip>
            <a:stretch>
              <a:fillRect b="0" l="0" r="0" t="-526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772" name="Google Shape;772;p64"/>
          <p:cNvSpPr txBox="1"/>
          <p:nvPr/>
        </p:nvSpPr>
        <p:spPr>
          <a:xfrm>
            <a:off x="1209336" y="3143684"/>
            <a:ext cx="2929889" cy="1451526"/>
          </a:xfrm>
          <a:prstGeom prst="rect">
            <a:avLst/>
          </a:prstGeom>
          <a:blipFill rotWithShape="1">
            <a:blip r:embed="rId6">
              <a:alphaModFix/>
            </a:blip>
            <a:stretch>
              <a:fillRect b="0" l="-2596" r="-2595" t="-434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773" name="Google Shape;773;p64"/>
          <p:cNvPicPr preferRelativeResize="0"/>
          <p:nvPr/>
        </p:nvPicPr>
        <p:blipFill rotWithShape="1">
          <a:blip r:embed="rId7">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pic>
        <p:nvPicPr>
          <p:cNvPr descr="Text&#10;&#10;Description automatically generated" id="779" name="Google Shape;779;p65"/>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
        <p:nvSpPr>
          <p:cNvPr id="780" name="Google Shape;780;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3.1</a:t>
            </a:r>
            <a:endParaRPr b="1" sz="3600">
              <a:solidFill>
                <a:srgbClr val="FE0000"/>
              </a:solidFill>
              <a:highlight>
                <a:srgbClr val="FFFF00"/>
              </a:highlight>
              <a:latin typeface="Josefin Sans"/>
              <a:ea typeface="Josefin Sans"/>
              <a:cs typeface="Josefin Sans"/>
              <a:sym typeface="Josefin Sans"/>
            </a:endParaRPr>
          </a:p>
        </p:txBody>
      </p:sp>
      <p:sp>
        <p:nvSpPr>
          <p:cNvPr id="781" name="Google Shape;781;p65"/>
          <p:cNvSpPr txBox="1"/>
          <p:nvPr/>
        </p:nvSpPr>
        <p:spPr>
          <a:xfrm>
            <a:off x="620487" y="1825624"/>
            <a:ext cx="8607333" cy="490174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CCFFCD"/>
              </a:buClr>
              <a:buSzPts val="2800"/>
              <a:buFont typeface="Arial"/>
              <a:buNone/>
            </a:pPr>
            <a:r>
              <a:rPr lang="en-NZ" sz="2800">
                <a:solidFill>
                  <a:srgbClr val="CCFFCD"/>
                </a:solidFill>
                <a:latin typeface="Josefin Sans"/>
                <a:ea typeface="Josefin Sans"/>
                <a:cs typeface="Josefin Sans"/>
                <a:sym typeface="Josefin Sans"/>
              </a:rPr>
              <a:t>So what we will do is …</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Compare each of the three (3) capital structure options by:</a:t>
            </a:r>
            <a:endParaRPr/>
          </a:p>
          <a:p>
            <a:pPr indent="-228600" lvl="1" marL="685800" marR="0" rtl="0" algn="l">
              <a:lnSpc>
                <a:spcPct val="90000"/>
              </a:lnSpc>
              <a:spcBef>
                <a:spcPts val="500"/>
              </a:spcBef>
              <a:spcAft>
                <a:spcPts val="0"/>
              </a:spcAft>
              <a:buClr>
                <a:schemeClr val="lt1"/>
              </a:buClr>
              <a:buSzPts val="2400"/>
              <a:buFont typeface="Arial"/>
              <a:buChar char="•"/>
            </a:pPr>
            <a:r>
              <a:rPr b="0" i="0" lang="en-NZ" sz="2400" u="none" cap="none" strike="noStrike">
                <a:solidFill>
                  <a:schemeClr val="lt1"/>
                </a:solidFill>
                <a:latin typeface="Josefin Sans"/>
                <a:ea typeface="Josefin Sans"/>
                <a:cs typeface="Josefin Sans"/>
                <a:sym typeface="Josefin Sans"/>
              </a:rPr>
              <a:t>Calculating their respective EPS</a:t>
            </a:r>
            <a:endParaRPr/>
          </a:p>
          <a:p>
            <a:pPr indent="-228600" lvl="1" marL="685800" marR="0" rtl="0" algn="l">
              <a:lnSpc>
                <a:spcPct val="90000"/>
              </a:lnSpc>
              <a:spcBef>
                <a:spcPts val="500"/>
              </a:spcBef>
              <a:spcAft>
                <a:spcPts val="0"/>
              </a:spcAft>
              <a:buClr>
                <a:schemeClr val="lt1"/>
              </a:buClr>
              <a:buSzPts val="2400"/>
              <a:buFont typeface="Arial"/>
              <a:buChar char="•"/>
            </a:pPr>
            <a:r>
              <a:rPr b="0" i="0" lang="en-NZ" sz="2400" u="none" cap="none" strike="noStrike">
                <a:solidFill>
                  <a:schemeClr val="lt1"/>
                </a:solidFill>
                <a:latin typeface="Josefin Sans"/>
                <a:ea typeface="Josefin Sans"/>
                <a:cs typeface="Josefin Sans"/>
                <a:sym typeface="Josefin Sans"/>
              </a:rPr>
              <a:t>Multiplying EPS by PE to find price</a:t>
            </a:r>
            <a:endParaRPr/>
          </a:p>
          <a:p>
            <a:pPr indent="-76200" lvl="1" marL="685800" marR="0" rtl="0" algn="l">
              <a:lnSpc>
                <a:spcPct val="90000"/>
              </a:lnSpc>
              <a:spcBef>
                <a:spcPts val="500"/>
              </a:spcBef>
              <a:spcAft>
                <a:spcPts val="0"/>
              </a:spcAft>
              <a:buClr>
                <a:schemeClr val="lt1"/>
              </a:buClr>
              <a:buSzPts val="2400"/>
              <a:buFont typeface="Arial"/>
              <a:buNone/>
            </a:pPr>
            <a:r>
              <a:t/>
            </a:r>
            <a:endParaRPr b="0" i="0" sz="2400" u="none" cap="none" strike="noStrike">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The capital structure which gives the highest share price is the best option, and is the one that should be recommended to the firm to take!</a:t>
            </a:r>
            <a:endParaRPr/>
          </a:p>
          <a:p>
            <a:pPr indent="0" lvl="0" marL="0" marR="0" rtl="0" algn="l">
              <a:lnSpc>
                <a:spcPct val="90000"/>
              </a:lnSpc>
              <a:spcBef>
                <a:spcPts val="1000"/>
              </a:spcBef>
              <a:spcAft>
                <a:spcPts val="0"/>
              </a:spcAft>
              <a:buClr>
                <a:schemeClr val="lt1"/>
              </a:buClr>
              <a:buSzPts val="2800"/>
              <a:buFont typeface="Arial"/>
              <a:buNone/>
            </a:pPr>
            <a:r>
              <a:t/>
            </a:r>
            <a:endParaRPr b="1" sz="2800">
              <a:solidFill>
                <a:schemeClr val="lt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CFFCD"/>
              </a:buClr>
              <a:buSzPts val="3600"/>
              <a:buFont typeface="Josefin Sans"/>
              <a:buNone/>
            </a:pPr>
            <a:r>
              <a:rPr b="1" lang="en-NZ" sz="3600">
                <a:solidFill>
                  <a:srgbClr val="CCFFCD"/>
                </a:solidFill>
                <a:latin typeface="Josefin Sans"/>
                <a:ea typeface="Josefin Sans"/>
                <a:cs typeface="Josefin Sans"/>
                <a:sym typeface="Josefin Sans"/>
              </a:rPr>
              <a:t>QUESTION 3.1</a:t>
            </a:r>
            <a:endParaRPr/>
          </a:p>
        </p:txBody>
      </p:sp>
      <p:sp>
        <p:nvSpPr>
          <p:cNvPr id="788" name="Google Shape;788;p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789" name="Google Shape;789;p66"/>
          <p:cNvSpPr txBox="1"/>
          <p:nvPr/>
        </p:nvSpPr>
        <p:spPr>
          <a:xfrm>
            <a:off x="734648" y="4203358"/>
            <a:ext cx="6568978" cy="61436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rPr b="1" lang="en-NZ" sz="2800">
                <a:solidFill>
                  <a:schemeClr val="lt1"/>
                </a:solidFill>
                <a:latin typeface="Josefin Sans"/>
                <a:ea typeface="Josefin Sans"/>
                <a:cs typeface="Josefin Sans"/>
                <a:sym typeface="Josefin Sans"/>
              </a:rPr>
              <a:t>Option A: </a:t>
            </a:r>
            <a:r>
              <a:rPr lang="en-NZ" sz="2800">
                <a:solidFill>
                  <a:schemeClr val="lt1"/>
                </a:solidFill>
                <a:latin typeface="Josefin Sans"/>
                <a:ea typeface="Josefin Sans"/>
                <a:cs typeface="Josefin Sans"/>
                <a:sym typeface="Josefin Sans"/>
              </a:rPr>
              <a:t>Debt Ratio = 0%</a:t>
            </a:r>
            <a:endParaRPr/>
          </a:p>
        </p:txBody>
      </p:sp>
      <p:pic>
        <p:nvPicPr>
          <p:cNvPr id="790" name="Google Shape;790;p66"/>
          <p:cNvPicPr preferRelativeResize="0"/>
          <p:nvPr/>
        </p:nvPicPr>
        <p:blipFill rotWithShape="1">
          <a:blip r:embed="rId3">
            <a:alphaModFix/>
          </a:blip>
          <a:srcRect b="0" l="0" r="0" t="0"/>
          <a:stretch/>
        </p:blipFill>
        <p:spPr>
          <a:xfrm>
            <a:off x="838200" y="1609445"/>
            <a:ext cx="5539742" cy="2391849"/>
          </a:xfrm>
          <a:prstGeom prst="rect">
            <a:avLst/>
          </a:prstGeom>
          <a:noFill/>
          <a:ln cap="flat" cmpd="sng" w="57150">
            <a:solidFill>
              <a:srgbClr val="FF0000"/>
            </a:solidFill>
            <a:prstDash val="solid"/>
            <a:round/>
            <a:headEnd len="sm" w="sm" type="none"/>
            <a:tailEnd len="sm" w="sm" type="none"/>
          </a:ln>
        </p:spPr>
      </p:pic>
      <p:sp>
        <p:nvSpPr>
          <p:cNvPr id="791" name="Google Shape;791;p66"/>
          <p:cNvSpPr txBox="1"/>
          <p:nvPr/>
        </p:nvSpPr>
        <p:spPr>
          <a:xfrm>
            <a:off x="838200" y="5019786"/>
            <a:ext cx="5257800" cy="1211868"/>
          </a:xfrm>
          <a:prstGeom prst="rect">
            <a:avLst/>
          </a:prstGeom>
          <a:blipFill rotWithShape="1">
            <a:blip r:embed="rId4">
              <a:alphaModFix/>
            </a:blip>
            <a:stretch>
              <a:fillRect b="0" l="-481"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792" name="Google Shape;792;p66"/>
          <p:cNvSpPr txBox="1"/>
          <p:nvPr/>
        </p:nvSpPr>
        <p:spPr>
          <a:xfrm>
            <a:off x="6853102" y="2179032"/>
            <a:ext cx="4245428" cy="1670919"/>
          </a:xfrm>
          <a:prstGeom prst="rect">
            <a:avLst/>
          </a:prstGeom>
          <a:blipFill rotWithShape="1">
            <a:blip r:embed="rId5">
              <a:alphaModFix/>
            </a:blip>
            <a:stretch>
              <a:fillRect b="0" l="0" r="0" t="-526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793" name="Google Shape;793;p66"/>
          <p:cNvPicPr preferRelativeResize="0"/>
          <p:nvPr/>
        </p:nvPicPr>
        <p:blipFill rotWithShape="1">
          <a:blip r:embed="rId6">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CFFCD"/>
              </a:buClr>
              <a:buSzPts val="3600"/>
              <a:buFont typeface="Josefin Sans"/>
              <a:buNone/>
            </a:pPr>
            <a:r>
              <a:rPr b="1" lang="en-NZ" sz="3600">
                <a:solidFill>
                  <a:srgbClr val="CCFFCD"/>
                </a:solidFill>
                <a:latin typeface="Josefin Sans"/>
                <a:ea typeface="Josefin Sans"/>
                <a:cs typeface="Josefin Sans"/>
                <a:sym typeface="Josefin Sans"/>
              </a:rPr>
              <a:t>QUESTION 3.1</a:t>
            </a:r>
            <a:endParaRPr/>
          </a:p>
        </p:txBody>
      </p:sp>
      <p:sp>
        <p:nvSpPr>
          <p:cNvPr id="800" name="Google Shape;800;p6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801" name="Google Shape;801;p67"/>
          <p:cNvSpPr txBox="1"/>
          <p:nvPr/>
        </p:nvSpPr>
        <p:spPr>
          <a:xfrm>
            <a:off x="734648" y="4203358"/>
            <a:ext cx="6568978" cy="61436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rPr b="1" lang="en-NZ" sz="2800">
                <a:solidFill>
                  <a:schemeClr val="lt1"/>
                </a:solidFill>
                <a:latin typeface="Josefin Sans"/>
                <a:ea typeface="Josefin Sans"/>
                <a:cs typeface="Josefin Sans"/>
                <a:sym typeface="Josefin Sans"/>
              </a:rPr>
              <a:t>Option B: </a:t>
            </a:r>
            <a:r>
              <a:rPr lang="en-NZ" sz="2800">
                <a:solidFill>
                  <a:schemeClr val="lt1"/>
                </a:solidFill>
                <a:latin typeface="Josefin Sans"/>
                <a:ea typeface="Josefin Sans"/>
                <a:cs typeface="Josefin Sans"/>
                <a:sym typeface="Josefin Sans"/>
              </a:rPr>
              <a:t>Debt Ratio = 30%</a:t>
            </a:r>
            <a:endParaRPr/>
          </a:p>
        </p:txBody>
      </p:sp>
      <p:pic>
        <p:nvPicPr>
          <p:cNvPr id="802" name="Google Shape;802;p67"/>
          <p:cNvPicPr preferRelativeResize="0"/>
          <p:nvPr/>
        </p:nvPicPr>
        <p:blipFill rotWithShape="1">
          <a:blip r:embed="rId3">
            <a:alphaModFix/>
          </a:blip>
          <a:srcRect b="0" l="0" r="0" t="0"/>
          <a:stretch/>
        </p:blipFill>
        <p:spPr>
          <a:xfrm>
            <a:off x="838200" y="1609445"/>
            <a:ext cx="5539742" cy="2391849"/>
          </a:xfrm>
          <a:prstGeom prst="rect">
            <a:avLst/>
          </a:prstGeom>
          <a:noFill/>
          <a:ln cap="flat" cmpd="sng" w="57150">
            <a:solidFill>
              <a:srgbClr val="FF0000"/>
            </a:solidFill>
            <a:prstDash val="solid"/>
            <a:round/>
            <a:headEnd len="sm" w="sm" type="none"/>
            <a:tailEnd len="sm" w="sm" type="none"/>
          </a:ln>
        </p:spPr>
      </p:pic>
      <p:sp>
        <p:nvSpPr>
          <p:cNvPr id="803" name="Google Shape;803;p67"/>
          <p:cNvSpPr txBox="1"/>
          <p:nvPr/>
        </p:nvSpPr>
        <p:spPr>
          <a:xfrm>
            <a:off x="2511995" y="5152209"/>
            <a:ext cx="6568978" cy="1211868"/>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804" name="Google Shape;804;p67"/>
          <p:cNvSpPr txBox="1"/>
          <p:nvPr/>
        </p:nvSpPr>
        <p:spPr>
          <a:xfrm>
            <a:off x="6853102" y="2179032"/>
            <a:ext cx="4245428" cy="1670919"/>
          </a:xfrm>
          <a:prstGeom prst="rect">
            <a:avLst/>
          </a:prstGeom>
          <a:blipFill rotWithShape="1">
            <a:blip r:embed="rId5">
              <a:alphaModFix/>
            </a:blip>
            <a:stretch>
              <a:fillRect b="0" l="0" r="0" t="-526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805" name="Google Shape;805;p67"/>
          <p:cNvSpPr txBox="1"/>
          <p:nvPr/>
        </p:nvSpPr>
        <p:spPr>
          <a:xfrm>
            <a:off x="838200" y="4677037"/>
            <a:ext cx="3341370" cy="551243"/>
          </a:xfrm>
          <a:prstGeom prst="rect">
            <a:avLst/>
          </a:prstGeom>
          <a:blipFill rotWithShape="1">
            <a:blip r:embed="rId6">
              <a:alphaModFix/>
            </a:blip>
            <a:stretch>
              <a:fillRect b="0" l="-757"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806" name="Google Shape;806;p67"/>
          <p:cNvPicPr preferRelativeResize="0"/>
          <p:nvPr/>
        </p:nvPicPr>
        <p:blipFill rotWithShape="1">
          <a:blip r:embed="rId7">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CFFCD"/>
              </a:buClr>
              <a:buSzPts val="3600"/>
              <a:buFont typeface="Josefin Sans"/>
              <a:buNone/>
            </a:pPr>
            <a:r>
              <a:rPr b="1" lang="en-NZ" sz="3600">
                <a:solidFill>
                  <a:srgbClr val="CCFFCD"/>
                </a:solidFill>
                <a:latin typeface="Josefin Sans"/>
                <a:ea typeface="Josefin Sans"/>
                <a:cs typeface="Josefin Sans"/>
                <a:sym typeface="Josefin Sans"/>
              </a:rPr>
              <a:t>QUESTION 3.1</a:t>
            </a:r>
            <a:endParaRPr/>
          </a:p>
        </p:txBody>
      </p:sp>
      <p:sp>
        <p:nvSpPr>
          <p:cNvPr id="813" name="Google Shape;813;p6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814" name="Google Shape;814;p68"/>
          <p:cNvSpPr txBox="1"/>
          <p:nvPr/>
        </p:nvSpPr>
        <p:spPr>
          <a:xfrm>
            <a:off x="734648" y="4203358"/>
            <a:ext cx="6568978" cy="61436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rPr b="1" lang="en-NZ" sz="2800">
                <a:solidFill>
                  <a:schemeClr val="lt1"/>
                </a:solidFill>
                <a:latin typeface="Josefin Sans"/>
                <a:ea typeface="Josefin Sans"/>
                <a:cs typeface="Josefin Sans"/>
                <a:sym typeface="Josefin Sans"/>
              </a:rPr>
              <a:t>Option C: </a:t>
            </a:r>
            <a:r>
              <a:rPr lang="en-NZ" sz="2800">
                <a:solidFill>
                  <a:schemeClr val="lt1"/>
                </a:solidFill>
                <a:latin typeface="Josefin Sans"/>
                <a:ea typeface="Josefin Sans"/>
                <a:cs typeface="Josefin Sans"/>
                <a:sym typeface="Josefin Sans"/>
              </a:rPr>
              <a:t>Debt Ratio = 60%</a:t>
            </a:r>
            <a:endParaRPr/>
          </a:p>
        </p:txBody>
      </p:sp>
      <p:pic>
        <p:nvPicPr>
          <p:cNvPr id="815" name="Google Shape;815;p68"/>
          <p:cNvPicPr preferRelativeResize="0"/>
          <p:nvPr/>
        </p:nvPicPr>
        <p:blipFill rotWithShape="1">
          <a:blip r:embed="rId3">
            <a:alphaModFix/>
          </a:blip>
          <a:srcRect b="0" l="0" r="0" t="0"/>
          <a:stretch/>
        </p:blipFill>
        <p:spPr>
          <a:xfrm>
            <a:off x="838200" y="1609445"/>
            <a:ext cx="5539742" cy="2391849"/>
          </a:xfrm>
          <a:prstGeom prst="rect">
            <a:avLst/>
          </a:prstGeom>
          <a:noFill/>
          <a:ln cap="flat" cmpd="sng" w="57150">
            <a:solidFill>
              <a:srgbClr val="FF0000"/>
            </a:solidFill>
            <a:prstDash val="solid"/>
            <a:round/>
            <a:headEnd len="sm" w="sm" type="none"/>
            <a:tailEnd len="sm" w="sm" type="none"/>
          </a:ln>
        </p:spPr>
      </p:pic>
      <p:sp>
        <p:nvSpPr>
          <p:cNvPr id="816" name="Google Shape;816;p68"/>
          <p:cNvSpPr txBox="1"/>
          <p:nvPr/>
        </p:nvSpPr>
        <p:spPr>
          <a:xfrm>
            <a:off x="6853102" y="2179032"/>
            <a:ext cx="4245428" cy="1670919"/>
          </a:xfrm>
          <a:prstGeom prst="rect">
            <a:avLst/>
          </a:prstGeom>
          <a:blipFill rotWithShape="1">
            <a:blip r:embed="rId4">
              <a:alphaModFix/>
            </a:blip>
            <a:stretch>
              <a:fillRect b="0" l="0" r="0" t="-526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817" name="Google Shape;817;p68"/>
          <p:cNvSpPr txBox="1"/>
          <p:nvPr/>
        </p:nvSpPr>
        <p:spPr>
          <a:xfrm>
            <a:off x="838200" y="4677037"/>
            <a:ext cx="3341370" cy="551243"/>
          </a:xfrm>
          <a:prstGeom prst="rect">
            <a:avLst/>
          </a:prstGeom>
          <a:blipFill rotWithShape="1">
            <a:blip r:embed="rId5">
              <a:alphaModFix/>
            </a:blip>
            <a:stretch>
              <a:fillRect b="0" l="-757"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818" name="Google Shape;818;p68"/>
          <p:cNvSpPr txBox="1"/>
          <p:nvPr/>
        </p:nvSpPr>
        <p:spPr>
          <a:xfrm>
            <a:off x="838200" y="5438774"/>
            <a:ext cx="6819900" cy="1211868"/>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819" name="Google Shape;819;p68"/>
          <p:cNvPicPr preferRelativeResize="0"/>
          <p:nvPr/>
        </p:nvPicPr>
        <p:blipFill rotWithShape="1">
          <a:blip r:embed="rId7">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CFFCD"/>
              </a:buClr>
              <a:buSzPts val="3600"/>
              <a:buFont typeface="Josefin Sans"/>
              <a:buNone/>
            </a:pPr>
            <a:r>
              <a:rPr b="1" lang="en-NZ" sz="3600">
                <a:solidFill>
                  <a:srgbClr val="CCFFCD"/>
                </a:solidFill>
                <a:latin typeface="Josefin Sans"/>
                <a:ea typeface="Josefin Sans"/>
                <a:cs typeface="Josefin Sans"/>
                <a:sym typeface="Josefin Sans"/>
              </a:rPr>
              <a:t>QUESTION 3.1</a:t>
            </a:r>
            <a:endParaRPr/>
          </a:p>
        </p:txBody>
      </p:sp>
      <p:sp>
        <p:nvSpPr>
          <p:cNvPr id="826" name="Google Shape;826;p6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827" name="Google Shape;827;p69"/>
          <p:cNvSpPr txBox="1"/>
          <p:nvPr/>
        </p:nvSpPr>
        <p:spPr>
          <a:xfrm>
            <a:off x="734648" y="4203358"/>
            <a:ext cx="6568978" cy="61436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rPr b="1" lang="en-NZ" sz="2800">
                <a:solidFill>
                  <a:schemeClr val="lt1"/>
                </a:solidFill>
                <a:latin typeface="Josefin Sans"/>
                <a:ea typeface="Josefin Sans"/>
                <a:cs typeface="Josefin Sans"/>
                <a:sym typeface="Josefin Sans"/>
              </a:rPr>
              <a:t>Option A: </a:t>
            </a:r>
            <a:r>
              <a:rPr lang="en-NZ" sz="2800">
                <a:solidFill>
                  <a:schemeClr val="lt1"/>
                </a:solidFill>
                <a:latin typeface="Josefin Sans"/>
                <a:ea typeface="Josefin Sans"/>
                <a:cs typeface="Josefin Sans"/>
                <a:sym typeface="Josefin Sans"/>
              </a:rPr>
              <a:t>Debt Ratio = 0%</a:t>
            </a:r>
            <a:endParaRPr/>
          </a:p>
        </p:txBody>
      </p:sp>
      <p:pic>
        <p:nvPicPr>
          <p:cNvPr id="828" name="Google Shape;828;p69"/>
          <p:cNvPicPr preferRelativeResize="0"/>
          <p:nvPr/>
        </p:nvPicPr>
        <p:blipFill rotWithShape="1">
          <a:blip r:embed="rId3">
            <a:alphaModFix/>
          </a:blip>
          <a:srcRect b="0" l="0" r="0" t="0"/>
          <a:stretch/>
        </p:blipFill>
        <p:spPr>
          <a:xfrm>
            <a:off x="838200" y="1609445"/>
            <a:ext cx="5539742" cy="2391849"/>
          </a:xfrm>
          <a:prstGeom prst="rect">
            <a:avLst/>
          </a:prstGeom>
          <a:noFill/>
          <a:ln cap="flat" cmpd="sng" w="57150">
            <a:solidFill>
              <a:srgbClr val="FF0000"/>
            </a:solidFill>
            <a:prstDash val="solid"/>
            <a:round/>
            <a:headEnd len="sm" w="sm" type="none"/>
            <a:tailEnd len="sm" w="sm" type="none"/>
          </a:ln>
        </p:spPr>
      </p:pic>
      <p:sp>
        <p:nvSpPr>
          <p:cNvPr id="829" name="Google Shape;829;p69"/>
          <p:cNvSpPr txBox="1"/>
          <p:nvPr/>
        </p:nvSpPr>
        <p:spPr>
          <a:xfrm>
            <a:off x="838200" y="4677037"/>
            <a:ext cx="4819650" cy="551243"/>
          </a:xfrm>
          <a:prstGeom prst="rect">
            <a:avLst/>
          </a:prstGeom>
          <a:blipFill rotWithShape="1">
            <a:blip r:embed="rId4">
              <a:alphaModFix/>
            </a:blip>
            <a:stretch>
              <a:fillRect b="0" l="-525"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830" name="Google Shape;830;p69"/>
          <p:cNvSpPr txBox="1"/>
          <p:nvPr/>
        </p:nvSpPr>
        <p:spPr>
          <a:xfrm>
            <a:off x="838200" y="5438774"/>
            <a:ext cx="6819900" cy="614364"/>
          </a:xfrm>
          <a:prstGeom prst="rect">
            <a:avLst/>
          </a:prstGeom>
          <a:blipFill rotWithShape="1">
            <a:blip r:embed="rId5">
              <a:alphaModFix/>
            </a:blip>
            <a:stretch>
              <a:fillRect b="-18365" l="-371"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831" name="Google Shape;831;p69"/>
          <p:cNvSpPr txBox="1"/>
          <p:nvPr/>
        </p:nvSpPr>
        <p:spPr>
          <a:xfrm>
            <a:off x="7184300" y="2385430"/>
            <a:ext cx="3106510" cy="1123186"/>
          </a:xfrm>
          <a:prstGeom prst="rect">
            <a:avLst/>
          </a:prstGeom>
          <a:blipFill rotWithShape="1">
            <a:blip r:embed="rId6">
              <a:alphaModFix/>
            </a:blip>
            <a:stretch>
              <a:fillRect b="0" l="0" r="0" t="-777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832" name="Google Shape;832;p69"/>
          <p:cNvPicPr preferRelativeResize="0"/>
          <p:nvPr/>
        </p:nvPicPr>
        <p:blipFill rotWithShape="1">
          <a:blip r:embed="rId7">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graphicFrame>
        <p:nvGraphicFramePr>
          <p:cNvPr id="157" name="Google Shape;157;p7"/>
          <p:cNvGraphicFramePr/>
          <p:nvPr/>
        </p:nvGraphicFramePr>
        <p:xfrm>
          <a:off x="4115964" y="1427647"/>
          <a:ext cx="3000000" cy="3000000"/>
        </p:xfrm>
        <a:graphic>
          <a:graphicData uri="http://schemas.openxmlformats.org/drawingml/2006/table">
            <a:tbl>
              <a:tblPr bandRow="1" firstRow="1">
                <a:noFill/>
                <a:tableStyleId>{5E1C616B-FD78-497B-B7E2-B6FDDB62FE0C}</a:tableStyleId>
              </a:tblPr>
              <a:tblGrid>
                <a:gridCol w="1753625"/>
                <a:gridCol w="1502225"/>
                <a:gridCol w="1688200"/>
                <a:gridCol w="1230375"/>
                <a:gridCol w="1266625"/>
              </a:tblGrid>
              <a:tr h="473200">
                <a:tc>
                  <a:txBody>
                    <a:bodyPr/>
                    <a:lstStyle/>
                    <a:p>
                      <a:pPr indent="0" lvl="0" marL="0" marR="0" rtl="0" algn="l">
                        <a:spcBef>
                          <a:spcPts val="0"/>
                        </a:spcBef>
                        <a:spcAft>
                          <a:spcPts val="0"/>
                        </a:spcAft>
                        <a:buNone/>
                      </a:pPr>
                      <a:r>
                        <a:rPr lang="en-NZ" sz="1800" u="none" cap="none" strike="noStrike">
                          <a:solidFill>
                            <a:srgbClr val="CCFFCD"/>
                          </a:solidFill>
                          <a:latin typeface="Josefin Sans"/>
                          <a:ea typeface="Josefin Sans"/>
                          <a:cs typeface="Josefin Sans"/>
                          <a:sym typeface="Josefin Sans"/>
                        </a:rPr>
                        <a:t>N</a:t>
                      </a:r>
                      <a:endParaRPr/>
                    </a:p>
                  </a:txBody>
                  <a:tcPr marT="45725" marB="45725" marR="91450" marL="91450"/>
                </a:tc>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I/Y</a:t>
                      </a:r>
                      <a:endParaRPr/>
                    </a:p>
                  </a:txBody>
                  <a:tcPr marT="45725" marB="45725" marR="91450" marL="91450"/>
                </a:tc>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PV</a:t>
                      </a:r>
                      <a:endParaRPr/>
                    </a:p>
                  </a:txBody>
                  <a:tcPr marT="45725" marB="45725" marR="91450" marL="91450"/>
                </a:tc>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PMT</a:t>
                      </a:r>
                      <a:endParaRPr/>
                    </a:p>
                  </a:txBody>
                  <a:tcPr marT="45725" marB="45725" marR="91450" marL="91450"/>
                </a:tc>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FV</a:t>
                      </a:r>
                      <a:endParaRPr/>
                    </a:p>
                  </a:txBody>
                  <a:tcPr marT="45725" marB="45725" marR="91450" marL="91450"/>
                </a:tc>
              </a:tr>
              <a:tr h="473200">
                <a:tc>
                  <a:txBody>
                    <a:bodyPr/>
                    <a:lstStyle/>
                    <a:p>
                      <a:pPr indent="0" lvl="0" marL="0" marR="0" rtl="0" algn="l">
                        <a:spcBef>
                          <a:spcPts val="0"/>
                        </a:spcBef>
                        <a:spcAft>
                          <a:spcPts val="0"/>
                        </a:spcAft>
                        <a:buNone/>
                      </a:pPr>
                      <a:r>
                        <a:rPr lang="en-NZ" sz="1800">
                          <a:latin typeface="Josefin Sans"/>
                          <a:ea typeface="Josefin Sans"/>
                          <a:cs typeface="Josefin Sans"/>
                          <a:sym typeface="Josefin Sans"/>
                        </a:rPr>
                        <a:t>=3 x 12 = 36</a:t>
                      </a:r>
                      <a:endParaRPr/>
                    </a:p>
                  </a:txBody>
                  <a:tcPr marT="45725" marB="45725" marR="91450" marL="91450"/>
                </a:tc>
                <a:tc>
                  <a:txBody>
                    <a:bodyPr/>
                    <a:lstStyle/>
                    <a:p>
                      <a:pPr indent="0" lvl="0" marL="0" marR="0" rtl="0" algn="l">
                        <a:spcBef>
                          <a:spcPts val="0"/>
                        </a:spcBef>
                        <a:spcAft>
                          <a:spcPts val="0"/>
                        </a:spcAft>
                        <a:buNone/>
                      </a:pPr>
                      <a:r>
                        <a:rPr lang="en-NZ" sz="1800">
                          <a:latin typeface="Josefin Sans"/>
                          <a:ea typeface="Josefin Sans"/>
                          <a:cs typeface="Josefin Sans"/>
                          <a:sym typeface="Josefin Sans"/>
                        </a:rPr>
                        <a:t>= 6/12 = 0.5</a:t>
                      </a:r>
                      <a:endParaRPr/>
                    </a:p>
                  </a:txBody>
                  <a:tcPr marT="45725" marB="45725" marR="91450" marL="91450"/>
                </a:tc>
                <a:tc>
                  <a:txBody>
                    <a:bodyPr/>
                    <a:lstStyle/>
                    <a:p>
                      <a:pPr indent="0" lvl="0" marL="0" marR="0" rtl="0" algn="l">
                        <a:spcBef>
                          <a:spcPts val="0"/>
                        </a:spcBef>
                        <a:spcAft>
                          <a:spcPts val="0"/>
                        </a:spcAft>
                        <a:buNone/>
                      </a:pPr>
                      <a:r>
                        <a:rPr b="1" lang="en-NZ" sz="2000">
                          <a:latin typeface="Josefin Sans"/>
                          <a:ea typeface="Josefin Sans"/>
                          <a:cs typeface="Josefin Sans"/>
                          <a:sym typeface="Josefin Sans"/>
                        </a:rPr>
                        <a:t>=$82,177.54</a:t>
                      </a:r>
                      <a:endParaRPr/>
                    </a:p>
                  </a:txBody>
                  <a:tcPr marT="45725" marB="45725" marR="91450" marL="91450"/>
                </a:tc>
                <a:tc>
                  <a:txBody>
                    <a:bodyPr/>
                    <a:lstStyle/>
                    <a:p>
                      <a:pPr indent="0" lvl="0" marL="0" marR="0" rtl="0" algn="l">
                        <a:spcBef>
                          <a:spcPts val="0"/>
                        </a:spcBef>
                        <a:spcAft>
                          <a:spcPts val="0"/>
                        </a:spcAft>
                        <a:buNone/>
                      </a:pPr>
                      <a:r>
                        <a:rPr lang="en-NZ" sz="1800">
                          <a:latin typeface="Josefin Sans"/>
                          <a:ea typeface="Josefin Sans"/>
                          <a:cs typeface="Josefin Sans"/>
                          <a:sym typeface="Josefin Sans"/>
                        </a:rPr>
                        <a:t>2,500</a:t>
                      </a:r>
                      <a:endParaRPr/>
                    </a:p>
                  </a:txBody>
                  <a:tcPr marT="45725" marB="45725" marR="91450" marL="91450"/>
                </a:tc>
                <a:tc>
                  <a:txBody>
                    <a:bodyPr/>
                    <a:lstStyle/>
                    <a:p>
                      <a:pPr indent="0" lvl="0" marL="0" marR="0" rtl="0" algn="l">
                        <a:spcBef>
                          <a:spcPts val="0"/>
                        </a:spcBef>
                        <a:spcAft>
                          <a:spcPts val="0"/>
                        </a:spcAft>
                        <a:buNone/>
                      </a:pPr>
                      <a:r>
                        <a:rPr lang="en-NZ" sz="1800">
                          <a:latin typeface="Josefin Sans"/>
                          <a:ea typeface="Josefin Sans"/>
                          <a:cs typeface="Josefin Sans"/>
                          <a:sym typeface="Josefin Sans"/>
                        </a:rPr>
                        <a:t>0</a:t>
                      </a:r>
                      <a:endParaRPr/>
                    </a:p>
                  </a:txBody>
                  <a:tcPr marT="45725" marB="45725" marR="91450" marL="91450"/>
                </a:tc>
              </a:tr>
            </a:tbl>
          </a:graphicData>
        </a:graphic>
      </p:graphicFrame>
      <p:sp>
        <p:nvSpPr>
          <p:cNvPr id="158" name="Google Shape;158;p7"/>
          <p:cNvSpPr txBox="1"/>
          <p:nvPr/>
        </p:nvSpPr>
        <p:spPr>
          <a:xfrm>
            <a:off x="610200" y="365126"/>
            <a:ext cx="113538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SOLVING ON A FINANCIAL CALCULATOR (TEXAS)</a:t>
            </a:r>
            <a:endParaRPr b="1" sz="3600">
              <a:solidFill>
                <a:srgbClr val="FE0000"/>
              </a:solidFill>
              <a:highlight>
                <a:srgbClr val="FFFF00"/>
              </a:highlight>
              <a:latin typeface="Josefin Sans"/>
              <a:ea typeface="Josefin Sans"/>
              <a:cs typeface="Josefin Sans"/>
              <a:sym typeface="Josefin Sans"/>
            </a:endParaRPr>
          </a:p>
        </p:txBody>
      </p:sp>
      <p:graphicFrame>
        <p:nvGraphicFramePr>
          <p:cNvPr id="159" name="Google Shape;159;p7"/>
          <p:cNvGraphicFramePr/>
          <p:nvPr/>
        </p:nvGraphicFramePr>
        <p:xfrm>
          <a:off x="3952669" y="3329650"/>
          <a:ext cx="3000000" cy="3000000"/>
        </p:xfrm>
        <a:graphic>
          <a:graphicData uri="http://schemas.openxmlformats.org/drawingml/2006/table">
            <a:tbl>
              <a:tblPr bandRow="1" firstRow="1">
                <a:noFill/>
                <a:tableStyleId>{5E1C616B-FD78-497B-B7E2-B6FDDB62FE0C}</a:tableStyleId>
              </a:tblPr>
              <a:tblGrid>
                <a:gridCol w="1012650"/>
                <a:gridCol w="939575"/>
              </a:tblGrid>
              <a:tr h="296000">
                <a:tc>
                  <a:txBody>
                    <a:bodyPr/>
                    <a:lstStyle/>
                    <a:p>
                      <a:pPr indent="0" lvl="0" marL="0" marR="0" rtl="0" algn="l">
                        <a:spcBef>
                          <a:spcPts val="0"/>
                        </a:spcBef>
                        <a:spcAft>
                          <a:spcPts val="0"/>
                        </a:spcAft>
                        <a:buNone/>
                      </a:pPr>
                      <a:r>
                        <a:rPr lang="en-NZ" sz="1400">
                          <a:solidFill>
                            <a:srgbClr val="CCFFCD"/>
                          </a:solidFill>
                          <a:latin typeface="Josefin Sans"/>
                          <a:ea typeface="Josefin Sans"/>
                          <a:cs typeface="Josefin Sans"/>
                          <a:sym typeface="Josefin Sans"/>
                        </a:rPr>
                        <a:t>Variable</a:t>
                      </a:r>
                      <a:endParaRPr/>
                    </a:p>
                  </a:txBody>
                  <a:tcPr marT="45725" marB="45725" marR="91450" marL="91450"/>
                </a:tc>
                <a:tc>
                  <a:txBody>
                    <a:bodyPr/>
                    <a:lstStyle/>
                    <a:p>
                      <a:pPr indent="0" lvl="0" marL="0" marR="0" rtl="0" algn="l">
                        <a:spcBef>
                          <a:spcPts val="0"/>
                        </a:spcBef>
                        <a:spcAft>
                          <a:spcPts val="0"/>
                        </a:spcAft>
                        <a:buNone/>
                      </a:pPr>
                      <a:r>
                        <a:rPr lang="en-NZ" sz="1400">
                          <a:solidFill>
                            <a:srgbClr val="CCFFCD"/>
                          </a:solidFill>
                          <a:latin typeface="Josefin Sans"/>
                          <a:ea typeface="Josefin Sans"/>
                          <a:cs typeface="Josefin Sans"/>
                          <a:sym typeface="Josefin Sans"/>
                        </a:rPr>
                        <a:t>Input</a:t>
                      </a:r>
                      <a:endParaRPr/>
                    </a:p>
                  </a:txBody>
                  <a:tcPr marT="45725" marB="45725" marR="91450" marL="91450"/>
                </a:tc>
              </a:tr>
              <a:tr h="203200">
                <a:tc>
                  <a:txBody>
                    <a:bodyPr/>
                    <a:lstStyle/>
                    <a:p>
                      <a:pPr indent="0" lvl="0" marL="0" marR="0" rtl="0" algn="l">
                        <a:spcBef>
                          <a:spcPts val="0"/>
                        </a:spcBef>
                        <a:spcAft>
                          <a:spcPts val="0"/>
                        </a:spcAft>
                        <a:buNone/>
                      </a:pPr>
                      <a:r>
                        <a:rPr lang="en-NZ" sz="1600">
                          <a:latin typeface="Josefin Sans"/>
                          <a:ea typeface="Josefin Sans"/>
                          <a:cs typeface="Josefin Sans"/>
                          <a:sym typeface="Josefin Sans"/>
                        </a:rPr>
                        <a:t>N</a:t>
                      </a:r>
                      <a:endParaRPr/>
                    </a:p>
                  </a:txBody>
                  <a:tcPr marT="45725" marB="45725" marR="91450" marL="91450"/>
                </a:tc>
                <a:tc>
                  <a:txBody>
                    <a:bodyPr/>
                    <a:lstStyle/>
                    <a:p>
                      <a:pPr indent="0" lvl="0" marL="0" marR="0" rtl="0" algn="l">
                        <a:spcBef>
                          <a:spcPts val="0"/>
                        </a:spcBef>
                        <a:spcAft>
                          <a:spcPts val="0"/>
                        </a:spcAft>
                        <a:buNone/>
                      </a:pPr>
                      <a:r>
                        <a:rPr lang="en-NZ" sz="1600">
                          <a:latin typeface="Josefin Sans"/>
                          <a:ea typeface="Josefin Sans"/>
                          <a:cs typeface="Josefin Sans"/>
                          <a:sym typeface="Josefin Sans"/>
                        </a:rPr>
                        <a:t>36</a:t>
                      </a:r>
                      <a:endParaRPr/>
                    </a:p>
                  </a:txBody>
                  <a:tcPr marT="45725" marB="45725" marR="91450" marL="91450"/>
                </a:tc>
              </a:tr>
              <a:tr h="185925">
                <a:tc>
                  <a:txBody>
                    <a:bodyPr/>
                    <a:lstStyle/>
                    <a:p>
                      <a:pPr indent="0" lvl="0" marL="0" marR="0" rtl="0" algn="l">
                        <a:spcBef>
                          <a:spcPts val="0"/>
                        </a:spcBef>
                        <a:spcAft>
                          <a:spcPts val="0"/>
                        </a:spcAft>
                        <a:buNone/>
                      </a:pPr>
                      <a:r>
                        <a:rPr lang="en-NZ" sz="1600">
                          <a:latin typeface="Josefin Sans"/>
                          <a:ea typeface="Josefin Sans"/>
                          <a:cs typeface="Josefin Sans"/>
                          <a:sym typeface="Josefin Sans"/>
                        </a:rPr>
                        <a:t>I/Y</a:t>
                      </a:r>
                      <a:endParaRPr/>
                    </a:p>
                  </a:txBody>
                  <a:tcPr marT="45725" marB="45725" marR="91450" marL="91450"/>
                </a:tc>
                <a:tc>
                  <a:txBody>
                    <a:bodyPr/>
                    <a:lstStyle/>
                    <a:p>
                      <a:pPr indent="0" lvl="0" marL="0" marR="0" rtl="0" algn="l">
                        <a:spcBef>
                          <a:spcPts val="0"/>
                        </a:spcBef>
                        <a:spcAft>
                          <a:spcPts val="0"/>
                        </a:spcAft>
                        <a:buNone/>
                      </a:pPr>
                      <a:r>
                        <a:rPr lang="en-NZ" sz="1600">
                          <a:latin typeface="Josefin Sans"/>
                          <a:ea typeface="Josefin Sans"/>
                          <a:cs typeface="Josefin Sans"/>
                          <a:sym typeface="Josefin Sans"/>
                        </a:rPr>
                        <a:t>0.5</a:t>
                      </a:r>
                      <a:endParaRPr/>
                    </a:p>
                  </a:txBody>
                  <a:tcPr marT="45725" marB="45725" marR="91450" marL="91450"/>
                </a:tc>
              </a:tr>
              <a:tr h="214875">
                <a:tc>
                  <a:txBody>
                    <a:bodyPr/>
                    <a:lstStyle/>
                    <a:p>
                      <a:pPr indent="0" lvl="0" marL="0" marR="0" rtl="0" algn="l">
                        <a:spcBef>
                          <a:spcPts val="0"/>
                        </a:spcBef>
                        <a:spcAft>
                          <a:spcPts val="0"/>
                        </a:spcAft>
                        <a:buNone/>
                      </a:pPr>
                      <a:r>
                        <a:rPr lang="en-NZ" sz="1600">
                          <a:latin typeface="Josefin Sans"/>
                          <a:ea typeface="Josefin Sans"/>
                          <a:cs typeface="Josefin Sans"/>
                          <a:sym typeface="Josefin Sans"/>
                        </a:rPr>
                        <a:t>PMT</a:t>
                      </a:r>
                      <a:endParaRPr/>
                    </a:p>
                  </a:txBody>
                  <a:tcPr marT="45725" marB="45725" marR="91450" marL="91450"/>
                </a:tc>
                <a:tc>
                  <a:txBody>
                    <a:bodyPr/>
                    <a:lstStyle/>
                    <a:p>
                      <a:pPr indent="0" lvl="0" marL="0" marR="0" rtl="0" algn="l">
                        <a:spcBef>
                          <a:spcPts val="0"/>
                        </a:spcBef>
                        <a:spcAft>
                          <a:spcPts val="0"/>
                        </a:spcAft>
                        <a:buNone/>
                      </a:pPr>
                      <a:r>
                        <a:rPr lang="en-NZ" sz="1600">
                          <a:latin typeface="Josefin Sans"/>
                          <a:ea typeface="Josefin Sans"/>
                          <a:cs typeface="Josefin Sans"/>
                          <a:sym typeface="Josefin Sans"/>
                        </a:rPr>
                        <a:t>2,500</a:t>
                      </a:r>
                      <a:endParaRPr/>
                    </a:p>
                  </a:txBody>
                  <a:tcPr marT="45725" marB="45725" marR="91450" marL="91450"/>
                </a:tc>
              </a:tr>
              <a:tr h="260600">
                <a:tc>
                  <a:txBody>
                    <a:bodyPr/>
                    <a:lstStyle/>
                    <a:p>
                      <a:pPr indent="0" lvl="0" marL="0" marR="0" rtl="0" algn="l">
                        <a:spcBef>
                          <a:spcPts val="0"/>
                        </a:spcBef>
                        <a:spcAft>
                          <a:spcPts val="0"/>
                        </a:spcAft>
                        <a:buNone/>
                      </a:pPr>
                      <a:r>
                        <a:rPr lang="en-NZ" sz="1600">
                          <a:latin typeface="Josefin Sans"/>
                          <a:ea typeface="Josefin Sans"/>
                          <a:cs typeface="Josefin Sans"/>
                          <a:sym typeface="Josefin Sans"/>
                        </a:rPr>
                        <a:t>FV</a:t>
                      </a:r>
                      <a:endParaRPr/>
                    </a:p>
                  </a:txBody>
                  <a:tcPr marT="45725" marB="45725" marR="91450" marL="91450"/>
                </a:tc>
                <a:tc>
                  <a:txBody>
                    <a:bodyPr/>
                    <a:lstStyle/>
                    <a:p>
                      <a:pPr indent="0" lvl="0" marL="0" marR="0" rtl="0" algn="l">
                        <a:spcBef>
                          <a:spcPts val="0"/>
                        </a:spcBef>
                        <a:spcAft>
                          <a:spcPts val="0"/>
                        </a:spcAft>
                        <a:buNone/>
                      </a:pPr>
                      <a:r>
                        <a:rPr lang="en-NZ" sz="1600">
                          <a:latin typeface="Josefin Sans"/>
                          <a:ea typeface="Josefin Sans"/>
                          <a:cs typeface="Josefin Sans"/>
                          <a:sym typeface="Josefin Sans"/>
                        </a:rPr>
                        <a:t>0</a:t>
                      </a:r>
                      <a:endParaRPr/>
                    </a:p>
                  </a:txBody>
                  <a:tcPr marT="45725" marB="45725" marR="91450" marL="91450"/>
                </a:tc>
              </a:tr>
            </a:tbl>
          </a:graphicData>
        </a:graphic>
      </p:graphicFrame>
      <p:pic>
        <p:nvPicPr>
          <p:cNvPr id="160" name="Google Shape;160;p7"/>
          <p:cNvPicPr preferRelativeResize="0"/>
          <p:nvPr/>
        </p:nvPicPr>
        <p:blipFill rotWithShape="1">
          <a:blip r:embed="rId3">
            <a:alphaModFix/>
          </a:blip>
          <a:srcRect b="0" l="0" r="0" t="0"/>
          <a:stretch/>
        </p:blipFill>
        <p:spPr>
          <a:xfrm>
            <a:off x="635000" y="1510733"/>
            <a:ext cx="2723397" cy="5167312"/>
          </a:xfrm>
          <a:prstGeom prst="rect">
            <a:avLst/>
          </a:prstGeom>
          <a:noFill/>
          <a:ln>
            <a:noFill/>
          </a:ln>
        </p:spPr>
      </p:pic>
      <p:sp>
        <p:nvSpPr>
          <p:cNvPr id="161" name="Google Shape;161;p7"/>
          <p:cNvSpPr txBox="1"/>
          <p:nvPr/>
        </p:nvSpPr>
        <p:spPr>
          <a:xfrm>
            <a:off x="838200" y="4078002"/>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graphicFrame>
        <p:nvGraphicFramePr>
          <p:cNvPr id="162" name="Google Shape;162;p7"/>
          <p:cNvGraphicFramePr/>
          <p:nvPr/>
        </p:nvGraphicFramePr>
        <p:xfrm>
          <a:off x="3952670" y="2952822"/>
          <a:ext cx="3000000" cy="3000000"/>
        </p:xfrm>
        <a:graphic>
          <a:graphicData uri="http://schemas.openxmlformats.org/drawingml/2006/table">
            <a:tbl>
              <a:tblPr bandRow="1" firstRow="1">
                <a:noFill/>
                <a:tableStyleId>{5E1C616B-FD78-497B-B7E2-B6FDDB62FE0C}</a:tableStyleId>
              </a:tblPr>
              <a:tblGrid>
                <a:gridCol w="1952225"/>
              </a:tblGrid>
              <a:tr h="399975">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Calculator</a:t>
                      </a:r>
                      <a:r>
                        <a:rPr lang="en-NZ" sz="1800"/>
                        <a:t> </a:t>
                      </a:r>
                      <a:r>
                        <a:rPr lang="en-NZ" sz="1800">
                          <a:solidFill>
                            <a:srgbClr val="CCFFCD"/>
                          </a:solidFill>
                        </a:rPr>
                        <a:t>Key(s)</a:t>
                      </a:r>
                      <a:endParaRPr sz="1800">
                        <a:solidFill>
                          <a:srgbClr val="CCFFCD"/>
                        </a:solidFill>
                        <a:latin typeface="Josefin Sans"/>
                        <a:ea typeface="Josefin Sans"/>
                        <a:cs typeface="Josefin Sans"/>
                        <a:sym typeface="Josefin Sans"/>
                      </a:endParaRPr>
                    </a:p>
                  </a:txBody>
                  <a:tcPr marT="45725" marB="45725" marR="91450" marL="91450"/>
                </a:tc>
              </a:tr>
            </a:tbl>
          </a:graphicData>
        </a:graphic>
      </p:graphicFrame>
      <p:sp>
        <p:nvSpPr>
          <p:cNvPr id="163" name="Google Shape;163;p7"/>
          <p:cNvSpPr txBox="1"/>
          <p:nvPr/>
        </p:nvSpPr>
        <p:spPr>
          <a:xfrm>
            <a:off x="838200" y="3471321"/>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graphicFrame>
        <p:nvGraphicFramePr>
          <p:cNvPr id="164" name="Google Shape;164;p7"/>
          <p:cNvGraphicFramePr/>
          <p:nvPr/>
        </p:nvGraphicFramePr>
        <p:xfrm>
          <a:off x="3952669" y="4991760"/>
          <a:ext cx="3000000" cy="3000000"/>
        </p:xfrm>
        <a:graphic>
          <a:graphicData uri="http://schemas.openxmlformats.org/drawingml/2006/table">
            <a:tbl>
              <a:tblPr bandRow="1" firstRow="1">
                <a:noFill/>
                <a:tableStyleId>{5E1C616B-FD78-497B-B7E2-B6FDDB62FE0C}</a:tableStyleId>
              </a:tblPr>
              <a:tblGrid>
                <a:gridCol w="1012650"/>
                <a:gridCol w="939575"/>
              </a:tblGrid>
              <a:tr h="184400">
                <a:tc>
                  <a:txBody>
                    <a:bodyPr/>
                    <a:lstStyle/>
                    <a:p>
                      <a:pPr indent="0" lvl="0" marL="0" marR="0" rtl="0" algn="l">
                        <a:spcBef>
                          <a:spcPts val="0"/>
                        </a:spcBef>
                        <a:spcAft>
                          <a:spcPts val="0"/>
                        </a:spcAft>
                        <a:buNone/>
                      </a:pPr>
                      <a:r>
                        <a:rPr lang="en-NZ" sz="1600">
                          <a:solidFill>
                            <a:srgbClr val="CCFFCD"/>
                          </a:solidFill>
                          <a:latin typeface="Josefin Sans"/>
                          <a:ea typeface="Josefin Sans"/>
                          <a:cs typeface="Josefin Sans"/>
                          <a:sym typeface="Josefin Sans"/>
                        </a:rPr>
                        <a:t>CPT</a:t>
                      </a:r>
                      <a:endParaRPr/>
                    </a:p>
                  </a:txBody>
                  <a:tcPr marT="45725" marB="45725" marR="91450" marL="91450"/>
                </a:tc>
                <a:tc>
                  <a:txBody>
                    <a:bodyPr/>
                    <a:lstStyle/>
                    <a:p>
                      <a:pPr indent="0" lvl="0" marL="0" marR="0" rtl="0" algn="l">
                        <a:spcBef>
                          <a:spcPts val="0"/>
                        </a:spcBef>
                        <a:spcAft>
                          <a:spcPts val="0"/>
                        </a:spcAft>
                        <a:buNone/>
                      </a:pPr>
                      <a:r>
                        <a:rPr lang="en-NZ" sz="1600">
                          <a:solidFill>
                            <a:srgbClr val="CCFFCD"/>
                          </a:solidFill>
                          <a:latin typeface="Josefin Sans"/>
                          <a:ea typeface="Josefin Sans"/>
                          <a:cs typeface="Josefin Sans"/>
                          <a:sym typeface="Josefin Sans"/>
                        </a:rPr>
                        <a:t>PV</a:t>
                      </a:r>
                      <a:endParaRPr/>
                    </a:p>
                  </a:txBody>
                  <a:tcPr marT="45725" marB="45725" marR="91450" marL="91450"/>
                </a:tc>
              </a:tr>
            </a:tbl>
          </a:graphicData>
        </a:graphic>
      </p:graphicFrame>
      <p:sp>
        <p:nvSpPr>
          <p:cNvPr id="165" name="Google Shape;165;p7"/>
          <p:cNvSpPr txBox="1"/>
          <p:nvPr/>
        </p:nvSpPr>
        <p:spPr>
          <a:xfrm>
            <a:off x="1281051" y="4078002"/>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166" name="Google Shape;166;p7"/>
          <p:cNvSpPr txBox="1"/>
          <p:nvPr/>
        </p:nvSpPr>
        <p:spPr>
          <a:xfrm>
            <a:off x="1732004" y="4078002"/>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167" name="Google Shape;167;p7"/>
          <p:cNvSpPr txBox="1"/>
          <p:nvPr/>
        </p:nvSpPr>
        <p:spPr>
          <a:xfrm>
            <a:off x="2198885" y="4065301"/>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168" name="Google Shape;168;p7"/>
          <p:cNvSpPr txBox="1"/>
          <p:nvPr/>
        </p:nvSpPr>
        <p:spPr>
          <a:xfrm>
            <a:off x="2633910" y="4082992"/>
            <a:ext cx="482992" cy="304800"/>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169" name="Google Shape;169;p7"/>
          <p:cNvSpPr txBox="1"/>
          <p:nvPr/>
        </p:nvSpPr>
        <p:spPr>
          <a:xfrm>
            <a:off x="6287100" y="2802766"/>
            <a:ext cx="5384200" cy="1997511"/>
          </a:xfrm>
          <a:prstGeom prst="rect">
            <a:avLst/>
          </a:prstGeom>
          <a:solidFill>
            <a:schemeClr val="dk1"/>
          </a:solid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2000">
              <a:solidFill>
                <a:srgbClr val="92D050"/>
              </a:solidFill>
              <a:latin typeface="Josefin Sans"/>
              <a:ea typeface="Josefin Sans"/>
              <a:cs typeface="Josefin Sans"/>
              <a:sym typeface="Josefin Sans"/>
            </a:endParaRPr>
          </a:p>
          <a:p>
            <a:pPr indent="0" lvl="0" marL="0" marR="0" rtl="0" algn="ctr">
              <a:spcBef>
                <a:spcPts val="0"/>
              </a:spcBef>
              <a:spcAft>
                <a:spcPts val="0"/>
              </a:spcAft>
              <a:buNone/>
            </a:pPr>
            <a:r>
              <a:rPr lang="en-NZ" sz="2000">
                <a:solidFill>
                  <a:srgbClr val="FF0000"/>
                </a:solidFill>
                <a:latin typeface="Josefin Sans"/>
                <a:ea typeface="Josefin Sans"/>
                <a:cs typeface="Josefin Sans"/>
                <a:sym typeface="Josefin Sans"/>
              </a:rPr>
              <a:t>Gives PV = $82,177.54</a:t>
            </a:r>
            <a:endParaRPr/>
          </a:p>
          <a:p>
            <a:pPr indent="0" lvl="0" marL="0" marR="0" rtl="0" algn="ctr">
              <a:spcBef>
                <a:spcPts val="0"/>
              </a:spcBef>
              <a:spcAft>
                <a:spcPts val="0"/>
              </a:spcAft>
              <a:buNone/>
            </a:pPr>
            <a:r>
              <a:t/>
            </a:r>
            <a:endParaRPr sz="2000">
              <a:solidFill>
                <a:srgbClr val="92D050"/>
              </a:solidFill>
              <a:latin typeface="Josefin Sans"/>
              <a:ea typeface="Josefin Sans"/>
              <a:cs typeface="Josefin Sans"/>
              <a:sym typeface="Josefin Sans"/>
            </a:endParaRPr>
          </a:p>
          <a:p>
            <a:pPr indent="0" lvl="0" marL="0" marR="0" rtl="0" algn="ctr">
              <a:spcBef>
                <a:spcPts val="0"/>
              </a:spcBef>
              <a:spcAft>
                <a:spcPts val="0"/>
              </a:spcAft>
              <a:buNone/>
            </a:pPr>
            <a:r>
              <a:rPr lang="en-NZ" sz="2000">
                <a:solidFill>
                  <a:srgbClr val="C4E0B2"/>
                </a:solidFill>
                <a:latin typeface="Josefin Sans"/>
                <a:ea typeface="Josefin Sans"/>
                <a:cs typeface="Josefin Sans"/>
                <a:sym typeface="Josefin Sans"/>
              </a:rPr>
              <a:t>This is the amount that Carol’s uncle and parents must have saved by her 18</a:t>
            </a:r>
            <a:r>
              <a:rPr baseline="30000" lang="en-NZ" sz="2000">
                <a:solidFill>
                  <a:srgbClr val="C4E0B2"/>
                </a:solidFill>
                <a:latin typeface="Josefin Sans"/>
                <a:ea typeface="Josefin Sans"/>
                <a:cs typeface="Josefin Sans"/>
                <a:sym typeface="Josefin Sans"/>
              </a:rPr>
              <a:t>th</a:t>
            </a:r>
            <a:r>
              <a:rPr lang="en-NZ" sz="2000">
                <a:solidFill>
                  <a:srgbClr val="C4E0B2"/>
                </a:solidFill>
                <a:latin typeface="Josefin Sans"/>
                <a:ea typeface="Josefin Sans"/>
                <a:cs typeface="Josefin Sans"/>
                <a:sym typeface="Josefin Sans"/>
              </a:rPr>
              <a:t> birthday, to fund her University education</a:t>
            </a:r>
            <a:endParaRPr/>
          </a:p>
        </p:txBody>
      </p:sp>
      <p:pic>
        <p:nvPicPr>
          <p:cNvPr descr="Text&#10;&#10;Description automatically generated" id="170" name="Google Shape;170;p7"/>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CFFCD"/>
              </a:buClr>
              <a:buSzPts val="3600"/>
              <a:buFont typeface="Josefin Sans"/>
              <a:buNone/>
            </a:pPr>
            <a:r>
              <a:rPr b="1" lang="en-NZ" sz="3600">
                <a:solidFill>
                  <a:srgbClr val="CCFFCD"/>
                </a:solidFill>
                <a:latin typeface="Josefin Sans"/>
                <a:ea typeface="Josefin Sans"/>
                <a:cs typeface="Josefin Sans"/>
                <a:sym typeface="Josefin Sans"/>
              </a:rPr>
              <a:t>QUESTION 3.1</a:t>
            </a:r>
            <a:endParaRPr/>
          </a:p>
        </p:txBody>
      </p:sp>
      <p:sp>
        <p:nvSpPr>
          <p:cNvPr id="839" name="Google Shape;839;p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840" name="Google Shape;840;p70"/>
          <p:cNvSpPr txBox="1"/>
          <p:nvPr/>
        </p:nvSpPr>
        <p:spPr>
          <a:xfrm>
            <a:off x="734648" y="4203358"/>
            <a:ext cx="6568978" cy="61436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rPr b="1" lang="en-NZ" sz="2800">
                <a:solidFill>
                  <a:schemeClr val="lt1"/>
                </a:solidFill>
                <a:latin typeface="Josefin Sans"/>
                <a:ea typeface="Josefin Sans"/>
                <a:cs typeface="Josefin Sans"/>
                <a:sym typeface="Josefin Sans"/>
              </a:rPr>
              <a:t>Option B: </a:t>
            </a:r>
            <a:r>
              <a:rPr lang="en-NZ" sz="2800">
                <a:solidFill>
                  <a:schemeClr val="lt1"/>
                </a:solidFill>
                <a:latin typeface="Josefin Sans"/>
                <a:ea typeface="Josefin Sans"/>
                <a:cs typeface="Josefin Sans"/>
                <a:sym typeface="Josefin Sans"/>
              </a:rPr>
              <a:t>Debt Ratio = 30%</a:t>
            </a:r>
            <a:endParaRPr/>
          </a:p>
        </p:txBody>
      </p:sp>
      <p:pic>
        <p:nvPicPr>
          <p:cNvPr id="841" name="Google Shape;841;p70"/>
          <p:cNvPicPr preferRelativeResize="0"/>
          <p:nvPr/>
        </p:nvPicPr>
        <p:blipFill rotWithShape="1">
          <a:blip r:embed="rId3">
            <a:alphaModFix/>
          </a:blip>
          <a:srcRect b="0" l="0" r="0" t="0"/>
          <a:stretch/>
        </p:blipFill>
        <p:spPr>
          <a:xfrm>
            <a:off x="838200" y="1609445"/>
            <a:ext cx="5539742" cy="2391849"/>
          </a:xfrm>
          <a:prstGeom prst="rect">
            <a:avLst/>
          </a:prstGeom>
          <a:noFill/>
          <a:ln cap="flat" cmpd="sng" w="57150">
            <a:solidFill>
              <a:srgbClr val="FF0000"/>
            </a:solidFill>
            <a:prstDash val="solid"/>
            <a:round/>
            <a:headEnd len="sm" w="sm" type="none"/>
            <a:tailEnd len="sm" w="sm" type="none"/>
          </a:ln>
        </p:spPr>
      </p:pic>
      <p:sp>
        <p:nvSpPr>
          <p:cNvPr id="842" name="Google Shape;842;p70"/>
          <p:cNvSpPr txBox="1"/>
          <p:nvPr/>
        </p:nvSpPr>
        <p:spPr>
          <a:xfrm>
            <a:off x="838200" y="4677037"/>
            <a:ext cx="4819650" cy="551243"/>
          </a:xfrm>
          <a:prstGeom prst="rect">
            <a:avLst/>
          </a:prstGeom>
          <a:blipFill rotWithShape="1">
            <a:blip r:embed="rId4">
              <a:alphaModFix/>
            </a:blip>
            <a:stretch>
              <a:fillRect b="0" l="-525"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843" name="Google Shape;843;p70"/>
          <p:cNvSpPr txBox="1"/>
          <p:nvPr/>
        </p:nvSpPr>
        <p:spPr>
          <a:xfrm>
            <a:off x="838200" y="5438774"/>
            <a:ext cx="6819900" cy="614364"/>
          </a:xfrm>
          <a:prstGeom prst="rect">
            <a:avLst/>
          </a:prstGeom>
          <a:blipFill rotWithShape="1">
            <a:blip r:embed="rId5">
              <a:alphaModFix/>
            </a:blip>
            <a:stretch>
              <a:fillRect b="-18365" l="-371"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844" name="Google Shape;844;p70"/>
          <p:cNvSpPr txBox="1"/>
          <p:nvPr/>
        </p:nvSpPr>
        <p:spPr>
          <a:xfrm>
            <a:off x="7184300" y="2385430"/>
            <a:ext cx="3106510" cy="1123186"/>
          </a:xfrm>
          <a:prstGeom prst="rect">
            <a:avLst/>
          </a:prstGeom>
          <a:blipFill rotWithShape="1">
            <a:blip r:embed="rId6">
              <a:alphaModFix/>
            </a:blip>
            <a:stretch>
              <a:fillRect b="0" l="0" r="0" t="-777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845" name="Google Shape;845;p70"/>
          <p:cNvPicPr preferRelativeResize="0"/>
          <p:nvPr/>
        </p:nvPicPr>
        <p:blipFill rotWithShape="1">
          <a:blip r:embed="rId7">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CFFCD"/>
              </a:buClr>
              <a:buSzPts val="3600"/>
              <a:buFont typeface="Josefin Sans"/>
              <a:buNone/>
            </a:pPr>
            <a:r>
              <a:rPr b="1" lang="en-NZ" sz="3600">
                <a:solidFill>
                  <a:srgbClr val="CCFFCD"/>
                </a:solidFill>
                <a:latin typeface="Josefin Sans"/>
                <a:ea typeface="Josefin Sans"/>
                <a:cs typeface="Josefin Sans"/>
                <a:sym typeface="Josefin Sans"/>
              </a:rPr>
              <a:t>QUESTION 3.1</a:t>
            </a:r>
            <a:endParaRPr/>
          </a:p>
        </p:txBody>
      </p:sp>
      <p:sp>
        <p:nvSpPr>
          <p:cNvPr id="852" name="Google Shape;852;p7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853" name="Google Shape;853;p71"/>
          <p:cNvSpPr txBox="1"/>
          <p:nvPr/>
        </p:nvSpPr>
        <p:spPr>
          <a:xfrm>
            <a:off x="734648" y="4203358"/>
            <a:ext cx="6568978" cy="61436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rPr b="1" lang="en-NZ" sz="2800">
                <a:solidFill>
                  <a:schemeClr val="lt1"/>
                </a:solidFill>
                <a:latin typeface="Calibri"/>
                <a:ea typeface="Calibri"/>
                <a:cs typeface="Calibri"/>
                <a:sym typeface="Calibri"/>
              </a:rPr>
              <a:t>Option C: </a:t>
            </a:r>
            <a:r>
              <a:rPr lang="en-NZ" sz="2800">
                <a:solidFill>
                  <a:schemeClr val="lt1"/>
                </a:solidFill>
                <a:latin typeface="Calibri"/>
                <a:ea typeface="Calibri"/>
                <a:cs typeface="Calibri"/>
                <a:sym typeface="Calibri"/>
              </a:rPr>
              <a:t>Debt Ratio = 60%</a:t>
            </a:r>
            <a:endParaRPr/>
          </a:p>
        </p:txBody>
      </p:sp>
      <p:pic>
        <p:nvPicPr>
          <p:cNvPr id="854" name="Google Shape;854;p71"/>
          <p:cNvPicPr preferRelativeResize="0"/>
          <p:nvPr/>
        </p:nvPicPr>
        <p:blipFill rotWithShape="1">
          <a:blip r:embed="rId3">
            <a:alphaModFix/>
          </a:blip>
          <a:srcRect b="0" l="0" r="0" t="0"/>
          <a:stretch/>
        </p:blipFill>
        <p:spPr>
          <a:xfrm>
            <a:off x="838200" y="1609445"/>
            <a:ext cx="5539742" cy="2391849"/>
          </a:xfrm>
          <a:prstGeom prst="rect">
            <a:avLst/>
          </a:prstGeom>
          <a:noFill/>
          <a:ln cap="flat" cmpd="sng" w="57150">
            <a:solidFill>
              <a:srgbClr val="FF0000"/>
            </a:solidFill>
            <a:prstDash val="solid"/>
            <a:round/>
            <a:headEnd len="sm" w="sm" type="none"/>
            <a:tailEnd len="sm" w="sm" type="none"/>
          </a:ln>
        </p:spPr>
      </p:pic>
      <p:sp>
        <p:nvSpPr>
          <p:cNvPr id="855" name="Google Shape;855;p71"/>
          <p:cNvSpPr txBox="1"/>
          <p:nvPr/>
        </p:nvSpPr>
        <p:spPr>
          <a:xfrm>
            <a:off x="838200" y="4677037"/>
            <a:ext cx="4819650" cy="551243"/>
          </a:xfrm>
          <a:prstGeom prst="rect">
            <a:avLst/>
          </a:prstGeom>
          <a:blipFill rotWithShape="1">
            <a:blip r:embed="rId4">
              <a:alphaModFix/>
            </a:blip>
            <a:stretch>
              <a:fillRect b="0" l="-525"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856" name="Google Shape;856;p71"/>
          <p:cNvSpPr txBox="1"/>
          <p:nvPr/>
        </p:nvSpPr>
        <p:spPr>
          <a:xfrm>
            <a:off x="838200" y="5438774"/>
            <a:ext cx="6819900" cy="614364"/>
          </a:xfrm>
          <a:prstGeom prst="rect">
            <a:avLst/>
          </a:prstGeom>
          <a:blipFill rotWithShape="1">
            <a:blip r:embed="rId5">
              <a:alphaModFix/>
            </a:blip>
            <a:stretch>
              <a:fillRect b="-18365" l="-371"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857" name="Google Shape;857;p71"/>
          <p:cNvSpPr txBox="1"/>
          <p:nvPr/>
        </p:nvSpPr>
        <p:spPr>
          <a:xfrm>
            <a:off x="7184300" y="2385430"/>
            <a:ext cx="3106510" cy="1123186"/>
          </a:xfrm>
          <a:prstGeom prst="rect">
            <a:avLst/>
          </a:prstGeom>
          <a:blipFill rotWithShape="1">
            <a:blip r:embed="rId6">
              <a:alphaModFix/>
            </a:blip>
            <a:stretch>
              <a:fillRect b="0" l="0" r="0" t="-777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858" name="Google Shape;858;p71"/>
          <p:cNvPicPr preferRelativeResize="0"/>
          <p:nvPr/>
        </p:nvPicPr>
        <p:blipFill rotWithShape="1">
          <a:blip r:embed="rId7">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FINALLY – ANSWER THE QUESTION</a:t>
            </a:r>
            <a:endParaRPr/>
          </a:p>
        </p:txBody>
      </p:sp>
      <p:sp>
        <p:nvSpPr>
          <p:cNvPr id="865" name="Google Shape;865;p72"/>
          <p:cNvSpPr txBox="1"/>
          <p:nvPr/>
        </p:nvSpPr>
        <p:spPr>
          <a:xfrm>
            <a:off x="838200" y="1825624"/>
            <a:ext cx="7599744" cy="4901747"/>
          </a:xfrm>
          <a:prstGeom prst="rect">
            <a:avLst/>
          </a:prstGeom>
          <a:blipFill rotWithShape="1">
            <a:blip r:embed="rId3">
              <a:alphaModFix/>
            </a:blip>
            <a:stretch>
              <a:fillRect b="0" l="-1334" r="-2503" t="-180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866" name="Google Shape;866;p72"/>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7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CFFCD"/>
              </a:buClr>
              <a:buSzPts val="6000"/>
              <a:buFont typeface="Josefin Sans"/>
              <a:buNone/>
            </a:pPr>
            <a:r>
              <a:rPr b="1" lang="en-NZ">
                <a:solidFill>
                  <a:srgbClr val="CCFFCD"/>
                </a:solidFill>
                <a:latin typeface="Josefin Sans"/>
                <a:ea typeface="Josefin Sans"/>
                <a:cs typeface="Josefin Sans"/>
                <a:sym typeface="Josefin Sans"/>
              </a:rPr>
              <a:t>DIVIDEND (PAYOUT) POLICY</a:t>
            </a:r>
            <a:endParaRPr b="1" sz="3600">
              <a:solidFill>
                <a:srgbClr val="CCFFCD"/>
              </a:solidFill>
              <a:latin typeface="Josefin Sans"/>
              <a:ea typeface="Josefin Sans"/>
              <a:cs typeface="Josefin Sans"/>
              <a:sym typeface="Josefin Sans"/>
            </a:endParaRPr>
          </a:p>
        </p:txBody>
      </p:sp>
      <p:sp>
        <p:nvSpPr>
          <p:cNvPr id="872" name="Google Shape;872;p7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pic>
        <p:nvPicPr>
          <p:cNvPr descr="Text&#10;&#10;Description automatically generated" id="873" name="Google Shape;873;p73"/>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7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CFFCD"/>
              </a:buClr>
              <a:buSzPts val="6000"/>
              <a:buFont typeface="Josefin Sans"/>
              <a:buNone/>
            </a:pPr>
            <a:r>
              <a:rPr b="1" lang="en-NZ">
                <a:solidFill>
                  <a:srgbClr val="CCFFCD"/>
                </a:solidFill>
                <a:latin typeface="Josefin Sans"/>
                <a:ea typeface="Josefin Sans"/>
                <a:cs typeface="Josefin Sans"/>
                <a:sym typeface="Josefin Sans"/>
              </a:rPr>
              <a:t>KEY VARIABLES AND FORMULAS</a:t>
            </a:r>
            <a:endParaRPr b="1" sz="3600">
              <a:solidFill>
                <a:srgbClr val="CCFFCD"/>
              </a:solidFill>
              <a:latin typeface="Josefin Sans"/>
              <a:ea typeface="Josefin Sans"/>
              <a:cs typeface="Josefin Sans"/>
              <a:sym typeface="Josefin Sans"/>
            </a:endParaRPr>
          </a:p>
        </p:txBody>
      </p:sp>
      <p:sp>
        <p:nvSpPr>
          <p:cNvPr id="880" name="Google Shape;880;p7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b="1">
              <a:solidFill>
                <a:srgbClr val="FF0000"/>
              </a:solidFill>
            </a:endParaRPr>
          </a:p>
        </p:txBody>
      </p:sp>
      <p:pic>
        <p:nvPicPr>
          <p:cNvPr descr="Text&#10;&#10;Description automatically generated" id="881" name="Google Shape;881;p74"/>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Roboto"/>
              <a:buNone/>
            </a:pPr>
            <a:r>
              <a:rPr b="1" lang="en-NZ" sz="3600">
                <a:solidFill>
                  <a:srgbClr val="FE0000"/>
                </a:solidFill>
                <a:latin typeface="Roboto"/>
                <a:ea typeface="Roboto"/>
                <a:cs typeface="Roboto"/>
                <a:sym typeface="Roboto"/>
              </a:rPr>
              <a:t>RESIDUAL DIVIDEND POLICY</a:t>
            </a:r>
            <a:endParaRPr/>
          </a:p>
        </p:txBody>
      </p:sp>
      <p:sp>
        <p:nvSpPr>
          <p:cNvPr id="888" name="Google Shape;888;p75"/>
          <p:cNvSpPr txBox="1"/>
          <p:nvPr/>
        </p:nvSpPr>
        <p:spPr>
          <a:xfrm>
            <a:off x="838199" y="1825624"/>
            <a:ext cx="10297887" cy="490174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Formula:</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lt1"/>
              </a:buClr>
              <a:buSzPts val="2800"/>
              <a:buFont typeface="Arial"/>
              <a:buNone/>
            </a:pPr>
            <a:r>
              <a:rPr lang="en-NZ" sz="2800">
                <a:solidFill>
                  <a:schemeClr val="lt1"/>
                </a:solidFill>
                <a:latin typeface="Josefin Sans"/>
                <a:ea typeface="Josefin Sans"/>
                <a:cs typeface="Josefin Sans"/>
                <a:sym typeface="Josefin Sans"/>
              </a:rPr>
              <a:t>Where:</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Net Income = NPAT = Net Profit After Tax</a:t>
            </a:r>
            <a:endParaRPr/>
          </a:p>
          <a:p>
            <a:pPr indent="0" lvl="0" marL="0" marR="0" rtl="0" algn="l">
              <a:lnSpc>
                <a:spcPct val="90000"/>
              </a:lnSpc>
              <a:spcBef>
                <a:spcPts val="1000"/>
              </a:spcBef>
              <a:spcAft>
                <a:spcPts val="0"/>
              </a:spcAft>
              <a:buClr>
                <a:schemeClr val="lt1"/>
              </a:buClr>
              <a:buSzPts val="2800"/>
              <a:buFont typeface="Arial"/>
              <a:buNone/>
            </a:pPr>
            <a:r>
              <a:t/>
            </a:r>
            <a:endParaRPr b="1" sz="2800">
              <a:solidFill>
                <a:schemeClr val="lt1"/>
              </a:solidFill>
              <a:latin typeface="Calibri"/>
              <a:ea typeface="Calibri"/>
              <a:cs typeface="Calibri"/>
              <a:sym typeface="Calibri"/>
            </a:endParaRPr>
          </a:p>
        </p:txBody>
      </p:sp>
      <p:sp>
        <p:nvSpPr>
          <p:cNvPr id="889" name="Google Shape;889;p75"/>
          <p:cNvSpPr txBox="1"/>
          <p:nvPr/>
        </p:nvSpPr>
        <p:spPr>
          <a:xfrm>
            <a:off x="1242604" y="3156779"/>
            <a:ext cx="10111196" cy="551243"/>
          </a:xfrm>
          <a:prstGeom prst="rect">
            <a:avLst/>
          </a:prstGeom>
          <a:blipFill rotWithShape="1">
            <a:blip r:embed="rId3">
              <a:alphaModFix/>
            </a:blip>
            <a:stretch>
              <a:fillRect b="-6817" l="-123"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890" name="Google Shape;890;p75"/>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pic>
        <p:nvPicPr>
          <p:cNvPr descr="Text&#10;&#10;Description automatically generated" id="896" name="Google Shape;896;p76"/>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
        <p:nvSpPr>
          <p:cNvPr id="897" name="Google Shape;897;p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DIVIDEND PAYOUT RATIO</a:t>
            </a:r>
            <a:endParaRPr/>
          </a:p>
        </p:txBody>
      </p:sp>
      <p:sp>
        <p:nvSpPr>
          <p:cNvPr id="898" name="Google Shape;898;p76"/>
          <p:cNvSpPr txBox="1"/>
          <p:nvPr/>
        </p:nvSpPr>
        <p:spPr>
          <a:xfrm>
            <a:off x="838200" y="1268576"/>
            <a:ext cx="10297887" cy="490174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Formula:</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lt1"/>
              </a:buClr>
              <a:buSzPts val="2800"/>
              <a:buFont typeface="Arial"/>
              <a:buNone/>
            </a:pPr>
            <a:r>
              <a:rPr lang="en-NZ" sz="2800">
                <a:solidFill>
                  <a:schemeClr val="lt1"/>
                </a:solidFill>
                <a:latin typeface="Josefin Sans"/>
                <a:ea typeface="Josefin Sans"/>
                <a:cs typeface="Josefin Sans"/>
                <a:sym typeface="Josefin Sans"/>
              </a:rPr>
              <a:t>Where:</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Net Income = NPAT = Net Profit After Tax</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Dividend = Dividend Amount ($)</a:t>
            </a:r>
            <a:endParaRPr/>
          </a:p>
          <a:p>
            <a:pPr indent="-228600" lvl="0" marL="228600" marR="0" rtl="0" algn="l">
              <a:lnSpc>
                <a:spcPct val="90000"/>
              </a:lnSpc>
              <a:spcBef>
                <a:spcPts val="1000"/>
              </a:spcBef>
              <a:spcAft>
                <a:spcPts val="0"/>
              </a:spcAft>
              <a:buClr>
                <a:schemeClr val="lt1"/>
              </a:buClr>
              <a:buSzPts val="2600"/>
              <a:buFont typeface="Arial"/>
              <a:buChar char="•"/>
            </a:pPr>
            <a:r>
              <a:rPr i="1" lang="en-NZ" sz="2600">
                <a:solidFill>
                  <a:schemeClr val="lt1"/>
                </a:solidFill>
                <a:latin typeface="Josefin Sans"/>
                <a:ea typeface="Josefin Sans"/>
                <a:cs typeface="Josefin Sans"/>
                <a:sym typeface="Josefin Sans"/>
              </a:rPr>
              <a:t>(potentially calculated using one of the previous formulas)</a:t>
            </a:r>
            <a:endParaRPr b="1" i="1" sz="2600">
              <a:solidFill>
                <a:schemeClr val="lt1"/>
              </a:solidFill>
              <a:latin typeface="Josefin Sans"/>
              <a:ea typeface="Josefin Sans"/>
              <a:cs typeface="Josefin Sans"/>
              <a:sym typeface="Josefin Sans"/>
            </a:endParaRPr>
          </a:p>
        </p:txBody>
      </p:sp>
      <p:sp>
        <p:nvSpPr>
          <p:cNvPr id="899" name="Google Shape;899;p76"/>
          <p:cNvSpPr txBox="1"/>
          <p:nvPr/>
        </p:nvSpPr>
        <p:spPr>
          <a:xfrm>
            <a:off x="2802190" y="2010558"/>
            <a:ext cx="5680710" cy="1167162"/>
          </a:xfrm>
          <a:prstGeom prst="rect">
            <a:avLst/>
          </a:prstGeom>
          <a:blipFill rotWithShape="1">
            <a:blip r:embed="rId4">
              <a:alphaModFix/>
            </a:blip>
            <a:stretch>
              <a:fillRect b="0" l="-443"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NON-CASH DISTRIBUTIONS</a:t>
            </a:r>
            <a:endParaRPr/>
          </a:p>
        </p:txBody>
      </p:sp>
      <p:sp>
        <p:nvSpPr>
          <p:cNvPr id="906" name="Google Shape;906;p77"/>
          <p:cNvSpPr txBox="1"/>
          <p:nvPr/>
        </p:nvSpPr>
        <p:spPr>
          <a:xfrm>
            <a:off x="838199" y="1825624"/>
            <a:ext cx="10297887" cy="490174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rPr lang="en-NZ" sz="2800">
                <a:solidFill>
                  <a:schemeClr val="lt1"/>
                </a:solidFill>
                <a:latin typeface="Josefin Sans"/>
                <a:ea typeface="Josefin Sans"/>
                <a:cs typeface="Josefin Sans"/>
                <a:sym typeface="Josefin Sans"/>
              </a:rPr>
              <a:t>Learn these terms and be comfortable explaining when they should be used by firms and compare them to one another:</a:t>
            </a:r>
            <a:endParaRPr/>
          </a:p>
          <a:p>
            <a:pPr indent="-228600" lvl="0" marL="228600" marR="0" rtl="0" algn="l">
              <a:lnSpc>
                <a:spcPct val="90000"/>
              </a:lnSpc>
              <a:spcBef>
                <a:spcPts val="1000"/>
              </a:spcBef>
              <a:spcAft>
                <a:spcPts val="0"/>
              </a:spcAft>
              <a:buClr>
                <a:srgbClr val="CCFFCD"/>
              </a:buClr>
              <a:buSzPts val="2800"/>
              <a:buFont typeface="Arial"/>
              <a:buChar char="•"/>
            </a:pPr>
            <a:r>
              <a:rPr lang="en-NZ" sz="2800">
                <a:solidFill>
                  <a:srgbClr val="CCFFCD"/>
                </a:solidFill>
                <a:latin typeface="Josefin Sans"/>
                <a:ea typeface="Josefin Sans"/>
                <a:cs typeface="Josefin Sans"/>
                <a:sym typeface="Josefin Sans"/>
              </a:rPr>
              <a:t>Stock Dividends</a:t>
            </a:r>
            <a:endParaRPr/>
          </a:p>
          <a:p>
            <a:pPr indent="-228600" lvl="0" marL="228600" marR="0" rtl="0" algn="l">
              <a:lnSpc>
                <a:spcPct val="90000"/>
              </a:lnSpc>
              <a:spcBef>
                <a:spcPts val="1000"/>
              </a:spcBef>
              <a:spcAft>
                <a:spcPts val="0"/>
              </a:spcAft>
              <a:buClr>
                <a:srgbClr val="CCFFCD"/>
              </a:buClr>
              <a:buSzPts val="2800"/>
              <a:buFont typeface="Arial"/>
              <a:buChar char="•"/>
            </a:pPr>
            <a:r>
              <a:rPr lang="en-NZ" sz="2800">
                <a:solidFill>
                  <a:srgbClr val="CCFFCD"/>
                </a:solidFill>
                <a:latin typeface="Josefin Sans"/>
                <a:ea typeface="Josefin Sans"/>
                <a:cs typeface="Josefin Sans"/>
                <a:sym typeface="Josefin Sans"/>
              </a:rPr>
              <a:t>Stock Splits</a:t>
            </a:r>
            <a:endParaRPr/>
          </a:p>
          <a:p>
            <a:pPr indent="-228600" lvl="0" marL="228600" marR="0" rtl="0" algn="l">
              <a:lnSpc>
                <a:spcPct val="90000"/>
              </a:lnSpc>
              <a:spcBef>
                <a:spcPts val="1000"/>
              </a:spcBef>
              <a:spcAft>
                <a:spcPts val="0"/>
              </a:spcAft>
              <a:buClr>
                <a:srgbClr val="CCFFCD"/>
              </a:buClr>
              <a:buSzPts val="2800"/>
              <a:buFont typeface="Arial"/>
              <a:buChar char="•"/>
            </a:pPr>
            <a:r>
              <a:rPr lang="en-NZ" sz="2800">
                <a:solidFill>
                  <a:srgbClr val="CCFFCD"/>
                </a:solidFill>
                <a:latin typeface="Josefin Sans"/>
                <a:ea typeface="Josefin Sans"/>
                <a:cs typeface="Josefin Sans"/>
                <a:sym typeface="Josefin Sans"/>
              </a:rPr>
              <a:t>Stock Repurchases</a:t>
            </a:r>
            <a:endParaRPr/>
          </a:p>
        </p:txBody>
      </p:sp>
      <p:pic>
        <p:nvPicPr>
          <p:cNvPr descr="Text&#10;&#10;Description automatically generated" id="907" name="Google Shape;907;p77"/>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NON-CASH DISTRIBUTIONS</a:t>
            </a:r>
            <a:endParaRPr/>
          </a:p>
        </p:txBody>
      </p:sp>
      <p:sp>
        <p:nvSpPr>
          <p:cNvPr id="914" name="Google Shape;914;p78"/>
          <p:cNvSpPr txBox="1"/>
          <p:nvPr/>
        </p:nvSpPr>
        <p:spPr>
          <a:xfrm>
            <a:off x="838199" y="3867665"/>
            <a:ext cx="8389621" cy="260021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rPr b="1" lang="en-NZ" sz="2800">
                <a:solidFill>
                  <a:schemeClr val="lt1"/>
                </a:solidFill>
                <a:latin typeface="Josefin Sans"/>
                <a:ea typeface="Josefin Sans"/>
                <a:cs typeface="Josefin Sans"/>
                <a:sym typeface="Josefin Sans"/>
              </a:rPr>
              <a:t>Stock Splits: </a:t>
            </a:r>
            <a:endParaRPr/>
          </a:p>
          <a:p>
            <a:pPr indent="-228600" lvl="0" marL="228600" marR="0" rtl="0" algn="l">
              <a:lnSpc>
                <a:spcPct val="90000"/>
              </a:lnSpc>
              <a:spcBef>
                <a:spcPts val="1000"/>
              </a:spcBef>
              <a:spcAft>
                <a:spcPts val="0"/>
              </a:spcAft>
              <a:buClr>
                <a:srgbClr val="CCFFCD"/>
              </a:buClr>
              <a:buSzPts val="2800"/>
              <a:buFont typeface="Arial"/>
              <a:buChar char="•"/>
            </a:pPr>
            <a:r>
              <a:rPr lang="en-NZ" sz="2800">
                <a:solidFill>
                  <a:srgbClr val="CCFFCD"/>
                </a:solidFill>
                <a:latin typeface="Josefin Sans"/>
                <a:ea typeface="Josefin Sans"/>
                <a:cs typeface="Josefin Sans"/>
                <a:sym typeface="Josefin Sans"/>
              </a:rPr>
              <a:t>Doesn’t change firm value, this is done solely to make the denomination easier to work e.g. price is now at $200, so we will do a 5 to 1 split, and now every 1 share that was worth $200, now becomes 5 shares each worth $40</a:t>
            </a:r>
            <a:endParaRPr/>
          </a:p>
        </p:txBody>
      </p:sp>
      <p:sp>
        <p:nvSpPr>
          <p:cNvPr id="915" name="Google Shape;915;p78"/>
          <p:cNvSpPr txBox="1"/>
          <p:nvPr/>
        </p:nvSpPr>
        <p:spPr>
          <a:xfrm>
            <a:off x="838199" y="1690688"/>
            <a:ext cx="10900720" cy="2176977"/>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90000"/>
              </a:lnSpc>
              <a:spcBef>
                <a:spcPts val="0"/>
              </a:spcBef>
              <a:spcAft>
                <a:spcPts val="0"/>
              </a:spcAft>
              <a:buClr>
                <a:schemeClr val="lt1"/>
              </a:buClr>
              <a:buSzPct val="100000"/>
              <a:buFont typeface="Arial"/>
              <a:buNone/>
            </a:pPr>
            <a:r>
              <a:rPr b="1" lang="en-NZ" sz="2800">
                <a:solidFill>
                  <a:schemeClr val="lt1"/>
                </a:solidFill>
                <a:latin typeface="Josefin Sans"/>
                <a:ea typeface="Josefin Sans"/>
                <a:cs typeface="Josefin Sans"/>
                <a:sym typeface="Josefin Sans"/>
              </a:rPr>
              <a:t>Stock Dividends: </a:t>
            </a:r>
            <a:endParaRPr/>
          </a:p>
          <a:p>
            <a:pPr indent="-228600" lvl="0" marL="228600" marR="0" rtl="0" algn="l">
              <a:lnSpc>
                <a:spcPct val="90000"/>
              </a:lnSpc>
              <a:spcBef>
                <a:spcPts val="1000"/>
              </a:spcBef>
              <a:spcAft>
                <a:spcPts val="0"/>
              </a:spcAft>
              <a:buClr>
                <a:srgbClr val="CCFFCD"/>
              </a:buClr>
              <a:buSzPct val="100000"/>
              <a:buFont typeface="Arial"/>
              <a:buChar char="•"/>
            </a:pPr>
            <a:r>
              <a:rPr lang="en-NZ" sz="2800">
                <a:solidFill>
                  <a:srgbClr val="CCFFCD"/>
                </a:solidFill>
                <a:latin typeface="Josefin Sans"/>
                <a:ea typeface="Josefin Sans"/>
                <a:cs typeface="Josefin Sans"/>
                <a:sym typeface="Josefin Sans"/>
              </a:rPr>
              <a:t>This is where firms issue additional shares rather than cash to shareholders, e.g. 0.05 shares for every share held, this is very similar to a stock split, as it doesn’t change the overall value of the shareholding, as the existing shares are diluted by this new stock dividend</a:t>
            </a:r>
            <a:endParaRPr/>
          </a:p>
        </p:txBody>
      </p:sp>
      <p:pic>
        <p:nvPicPr>
          <p:cNvPr descr="Text&#10;&#10;Description automatically generated" id="916" name="Google Shape;916;p78"/>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NON-CASH DISTRIBUTIONS</a:t>
            </a:r>
            <a:endParaRPr/>
          </a:p>
        </p:txBody>
      </p:sp>
      <p:sp>
        <p:nvSpPr>
          <p:cNvPr id="923" name="Google Shape;923;p79"/>
          <p:cNvSpPr txBox="1"/>
          <p:nvPr/>
        </p:nvSpPr>
        <p:spPr>
          <a:xfrm>
            <a:off x="838199" y="2125362"/>
            <a:ext cx="8780363" cy="460200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rPr b="1" lang="en-NZ" sz="2800">
                <a:solidFill>
                  <a:schemeClr val="lt1"/>
                </a:solidFill>
                <a:latin typeface="Josefin Sans"/>
                <a:ea typeface="Josefin Sans"/>
                <a:cs typeface="Josefin Sans"/>
                <a:sym typeface="Josefin Sans"/>
              </a:rPr>
              <a:t>Stock Repurchases: </a:t>
            </a:r>
            <a:endParaRPr/>
          </a:p>
          <a:p>
            <a:pPr indent="-228600" lvl="0" marL="228600" marR="0" rtl="0" algn="l">
              <a:lnSpc>
                <a:spcPct val="90000"/>
              </a:lnSpc>
              <a:spcBef>
                <a:spcPts val="1000"/>
              </a:spcBef>
              <a:spcAft>
                <a:spcPts val="0"/>
              </a:spcAft>
              <a:buClr>
                <a:srgbClr val="CCFFCD"/>
              </a:buClr>
              <a:buSzPts val="2800"/>
              <a:buFont typeface="Arial"/>
              <a:buChar char="•"/>
            </a:pPr>
            <a:r>
              <a:rPr lang="en-NZ" sz="2800">
                <a:solidFill>
                  <a:srgbClr val="CCFFCD"/>
                </a:solidFill>
                <a:latin typeface="Josefin Sans"/>
                <a:ea typeface="Josefin Sans"/>
                <a:cs typeface="Josefin Sans"/>
                <a:sym typeface="Josefin Sans"/>
              </a:rPr>
              <a:t>Where a firm uses excess cash to repurchase existing shares on the market, and then cancel them, this generally keeps firm value the same, but will reduce NSO and increase the share price</a:t>
            </a:r>
            <a:endParaRPr/>
          </a:p>
        </p:txBody>
      </p:sp>
      <p:pic>
        <p:nvPicPr>
          <p:cNvPr descr="Text&#10;&#10;Description automatically generated" id="924" name="Google Shape;924;p79"/>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8"/>
          <p:cNvSpPr txBox="1"/>
          <p:nvPr/>
        </p:nvSpPr>
        <p:spPr>
          <a:xfrm>
            <a:off x="7908998" y="1396865"/>
            <a:ext cx="4103914"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000">
                <a:solidFill>
                  <a:srgbClr val="CCFFCD"/>
                </a:solidFill>
                <a:latin typeface="Josefin Sans"/>
                <a:ea typeface="Josefin Sans"/>
                <a:cs typeface="Josefin Sans"/>
                <a:sym typeface="Josefin Sans"/>
              </a:rPr>
              <a:t>Step 2:</a:t>
            </a:r>
            <a:endParaRPr sz="2000">
              <a:solidFill>
                <a:srgbClr val="CCFFCD"/>
              </a:solidFill>
              <a:latin typeface="Josefin Sans"/>
              <a:ea typeface="Josefin Sans"/>
              <a:cs typeface="Josefin Sans"/>
              <a:sym typeface="Josefin Sans"/>
            </a:endParaRPr>
          </a:p>
          <a:p>
            <a:pPr indent="0" lvl="0" marL="0" marR="0" rtl="0" algn="l">
              <a:spcBef>
                <a:spcPts val="0"/>
              </a:spcBef>
              <a:spcAft>
                <a:spcPts val="0"/>
              </a:spcAft>
              <a:buNone/>
            </a:pPr>
            <a:r>
              <a:rPr lang="en-NZ" sz="2000">
                <a:solidFill>
                  <a:schemeClr val="lt1"/>
                </a:solidFill>
                <a:latin typeface="Josefin Sans"/>
                <a:ea typeface="Josefin Sans"/>
                <a:cs typeface="Josefin Sans"/>
                <a:sym typeface="Josefin Sans"/>
              </a:rPr>
              <a:t>Find FV at t = 13 (18th Birthday) of Uncles saving</a:t>
            </a:r>
            <a:endParaRPr/>
          </a:p>
          <a:p>
            <a:pPr indent="0" lvl="0" marL="0" marR="0" rtl="0" algn="l">
              <a:spcBef>
                <a:spcPts val="0"/>
              </a:spcBef>
              <a:spcAft>
                <a:spcPts val="0"/>
              </a:spcAft>
              <a:buNone/>
            </a:pPr>
            <a:r>
              <a:rPr lang="en-NZ" sz="2000">
                <a:solidFill>
                  <a:schemeClr val="lt1"/>
                </a:solidFill>
                <a:latin typeface="Josefin Sans"/>
                <a:ea typeface="Josefin Sans"/>
                <a:cs typeface="Josefin Sans"/>
                <a:sym typeface="Josefin Sans"/>
              </a:rPr>
              <a:t>Key variables:</a:t>
            </a:r>
            <a:endParaRPr/>
          </a:p>
          <a:p>
            <a:pPr indent="0" lvl="0" marL="0" marR="0" rtl="0" algn="l">
              <a:spcBef>
                <a:spcPts val="0"/>
              </a:spcBef>
              <a:spcAft>
                <a:spcPts val="0"/>
              </a:spcAft>
              <a:buNone/>
            </a:pPr>
            <a:r>
              <a:t/>
            </a:r>
            <a:endParaRPr sz="2000">
              <a:solidFill>
                <a:schemeClr val="lt1"/>
              </a:solidFill>
              <a:latin typeface="Josefin Sans"/>
              <a:ea typeface="Josefin Sans"/>
              <a:cs typeface="Josefin Sans"/>
              <a:sym typeface="Josefin Sans"/>
            </a:endParaRPr>
          </a:p>
          <a:p>
            <a:pPr indent="0" lvl="0" marL="0" marR="0" rtl="0" algn="l">
              <a:spcBef>
                <a:spcPts val="0"/>
              </a:spcBef>
              <a:spcAft>
                <a:spcPts val="0"/>
              </a:spcAft>
              <a:buNone/>
            </a:pPr>
            <a:r>
              <a:rPr lang="en-NZ" sz="2000">
                <a:solidFill>
                  <a:schemeClr val="lt1"/>
                </a:solidFill>
                <a:latin typeface="Josefin Sans"/>
                <a:ea typeface="Josefin Sans"/>
                <a:cs typeface="Josefin Sans"/>
                <a:sym typeface="Josefin Sans"/>
              </a:rPr>
              <a:t>N = 13 x 12 = 156 (monthly pmts)</a:t>
            </a:r>
            <a:endParaRPr/>
          </a:p>
          <a:p>
            <a:pPr indent="0" lvl="0" marL="0" marR="0" rtl="0" algn="l">
              <a:spcBef>
                <a:spcPts val="0"/>
              </a:spcBef>
              <a:spcAft>
                <a:spcPts val="0"/>
              </a:spcAft>
              <a:buNone/>
            </a:pPr>
            <a:r>
              <a:rPr lang="en-NZ" sz="2000">
                <a:solidFill>
                  <a:schemeClr val="lt1"/>
                </a:solidFill>
                <a:latin typeface="Josefin Sans"/>
                <a:ea typeface="Josefin Sans"/>
                <a:cs typeface="Josefin Sans"/>
                <a:sym typeface="Josefin Sans"/>
              </a:rPr>
              <a:t>I/Y = 6/12 = 0.5</a:t>
            </a:r>
            <a:endParaRPr/>
          </a:p>
          <a:p>
            <a:pPr indent="0" lvl="0" marL="0" marR="0" rtl="0" algn="l">
              <a:spcBef>
                <a:spcPts val="0"/>
              </a:spcBef>
              <a:spcAft>
                <a:spcPts val="0"/>
              </a:spcAft>
              <a:buNone/>
            </a:pPr>
            <a:r>
              <a:rPr lang="en-NZ" sz="2000">
                <a:solidFill>
                  <a:schemeClr val="lt1"/>
                </a:solidFill>
                <a:latin typeface="Josefin Sans"/>
                <a:ea typeface="Josefin Sans"/>
                <a:cs typeface="Josefin Sans"/>
                <a:sym typeface="Josefin Sans"/>
              </a:rPr>
              <a:t>PV = 0</a:t>
            </a:r>
            <a:endParaRPr/>
          </a:p>
          <a:p>
            <a:pPr indent="0" lvl="0" marL="0" marR="0" rtl="0" algn="l">
              <a:spcBef>
                <a:spcPts val="0"/>
              </a:spcBef>
              <a:spcAft>
                <a:spcPts val="0"/>
              </a:spcAft>
              <a:buNone/>
            </a:pPr>
            <a:r>
              <a:rPr lang="en-NZ" sz="2000">
                <a:solidFill>
                  <a:schemeClr val="lt1"/>
                </a:solidFill>
                <a:latin typeface="Josefin Sans"/>
                <a:ea typeface="Josefin Sans"/>
                <a:cs typeface="Josefin Sans"/>
                <a:sym typeface="Josefin Sans"/>
              </a:rPr>
              <a:t>PMT = 300</a:t>
            </a:r>
            <a:endParaRPr/>
          </a:p>
          <a:p>
            <a:pPr indent="0" lvl="0" marL="0" marR="0" rtl="0" algn="l">
              <a:spcBef>
                <a:spcPts val="0"/>
              </a:spcBef>
              <a:spcAft>
                <a:spcPts val="0"/>
              </a:spcAft>
              <a:buNone/>
            </a:pPr>
            <a:r>
              <a:rPr lang="en-NZ" sz="2000">
                <a:solidFill>
                  <a:srgbClr val="CCFFCD"/>
                </a:solidFill>
                <a:latin typeface="Josefin Sans"/>
                <a:ea typeface="Josefin Sans"/>
                <a:cs typeface="Josefin Sans"/>
                <a:sym typeface="Josefin Sans"/>
              </a:rPr>
              <a:t>FV = ?</a:t>
            </a:r>
            <a:endParaRPr sz="2400">
              <a:solidFill>
                <a:srgbClr val="CCFFCD"/>
              </a:solidFill>
              <a:latin typeface="Josefin Sans"/>
              <a:ea typeface="Josefin Sans"/>
              <a:cs typeface="Josefin Sans"/>
              <a:sym typeface="Josefin Sans"/>
            </a:endParaRPr>
          </a:p>
        </p:txBody>
      </p:sp>
      <p:pic>
        <p:nvPicPr>
          <p:cNvPr id="177" name="Google Shape;177;p8"/>
          <p:cNvPicPr preferRelativeResize="0"/>
          <p:nvPr/>
        </p:nvPicPr>
        <p:blipFill rotWithShape="1">
          <a:blip r:embed="rId3">
            <a:alphaModFix/>
          </a:blip>
          <a:srcRect b="0" l="0" r="0" t="0"/>
          <a:stretch/>
        </p:blipFill>
        <p:spPr>
          <a:xfrm>
            <a:off x="838200" y="1690688"/>
            <a:ext cx="6719887" cy="2135992"/>
          </a:xfrm>
          <a:prstGeom prst="rect">
            <a:avLst/>
          </a:prstGeom>
          <a:noFill/>
          <a:ln cap="flat" cmpd="sng" w="57150">
            <a:solidFill>
              <a:srgbClr val="FF0000"/>
            </a:solidFill>
            <a:prstDash val="solid"/>
            <a:round/>
            <a:headEnd len="sm" w="sm" type="none"/>
            <a:tailEnd len="sm" w="sm" type="none"/>
          </a:ln>
        </p:spPr>
      </p:pic>
      <p:sp>
        <p:nvSpPr>
          <p:cNvPr id="178" name="Google Shape;178;p8"/>
          <p:cNvSpPr txBox="1"/>
          <p:nvPr/>
        </p:nvSpPr>
        <p:spPr>
          <a:xfrm>
            <a:off x="838200" y="4505592"/>
            <a:ext cx="713703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1600">
                <a:solidFill>
                  <a:schemeClr val="lt1"/>
                </a:solidFill>
                <a:latin typeface="Josefin Sans"/>
                <a:ea typeface="Josefin Sans"/>
                <a:cs typeface="Josefin Sans"/>
                <a:sym typeface="Josefin Sans"/>
              </a:rPr>
              <a:t>Age  	6				13				18		  		21</a:t>
            </a:r>
            <a:endParaRPr/>
          </a:p>
          <a:p>
            <a:pPr indent="0" lvl="0" marL="0" marR="0" rtl="0" algn="l">
              <a:spcBef>
                <a:spcPts val="0"/>
              </a:spcBef>
              <a:spcAft>
                <a:spcPts val="0"/>
              </a:spcAft>
              <a:buNone/>
            </a:pPr>
            <a:r>
              <a:rPr lang="en-NZ" sz="1600">
                <a:solidFill>
                  <a:schemeClr val="lt1"/>
                </a:solidFill>
                <a:latin typeface="Josefin Sans"/>
                <a:ea typeface="Josefin Sans"/>
                <a:cs typeface="Josefin Sans"/>
                <a:sym typeface="Josefin Sans"/>
              </a:rPr>
              <a:t>t	  	0				8				13				16		</a:t>
            </a:r>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					</a:t>
            </a:r>
            <a:endParaRPr/>
          </a:p>
        </p:txBody>
      </p:sp>
      <p:cxnSp>
        <p:nvCxnSpPr>
          <p:cNvPr id="179" name="Google Shape;179;p8"/>
          <p:cNvCxnSpPr/>
          <p:nvPr/>
        </p:nvCxnSpPr>
        <p:spPr>
          <a:xfrm>
            <a:off x="1888474" y="5254891"/>
            <a:ext cx="5937901" cy="0"/>
          </a:xfrm>
          <a:prstGeom prst="straightConnector1">
            <a:avLst/>
          </a:prstGeom>
          <a:noFill/>
          <a:ln cap="flat" cmpd="sng" w="38100">
            <a:solidFill>
              <a:schemeClr val="lt1"/>
            </a:solidFill>
            <a:prstDash val="solid"/>
            <a:miter lim="800000"/>
            <a:headEnd len="sm" w="sm" type="none"/>
            <a:tailEnd len="med" w="med" type="triangle"/>
          </a:ln>
        </p:spPr>
      </p:cxnSp>
      <p:cxnSp>
        <p:nvCxnSpPr>
          <p:cNvPr id="180" name="Google Shape;180;p8"/>
          <p:cNvCxnSpPr/>
          <p:nvPr/>
        </p:nvCxnSpPr>
        <p:spPr>
          <a:xfrm>
            <a:off x="1888474" y="5091836"/>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181" name="Google Shape;181;p8"/>
          <p:cNvCxnSpPr/>
          <p:nvPr/>
        </p:nvCxnSpPr>
        <p:spPr>
          <a:xfrm>
            <a:off x="7463774" y="5077916"/>
            <a:ext cx="0" cy="340030"/>
          </a:xfrm>
          <a:prstGeom prst="straightConnector1">
            <a:avLst/>
          </a:prstGeom>
          <a:noFill/>
          <a:ln cap="flat" cmpd="sng" w="38100">
            <a:solidFill>
              <a:schemeClr val="lt1"/>
            </a:solidFill>
            <a:prstDash val="solid"/>
            <a:miter lim="800000"/>
            <a:headEnd len="sm" w="sm" type="none"/>
            <a:tailEnd len="sm" w="sm" type="none"/>
          </a:ln>
        </p:spPr>
      </p:cxnSp>
      <p:cxnSp>
        <p:nvCxnSpPr>
          <p:cNvPr id="182" name="Google Shape;182;p8"/>
          <p:cNvCxnSpPr/>
          <p:nvPr/>
        </p:nvCxnSpPr>
        <p:spPr>
          <a:xfrm>
            <a:off x="5622274" y="5091836"/>
            <a:ext cx="0" cy="340030"/>
          </a:xfrm>
          <a:prstGeom prst="straightConnector1">
            <a:avLst/>
          </a:prstGeom>
          <a:noFill/>
          <a:ln cap="flat" cmpd="sng" w="38100">
            <a:solidFill>
              <a:schemeClr val="lt1"/>
            </a:solidFill>
            <a:prstDash val="solid"/>
            <a:miter lim="800000"/>
            <a:headEnd len="sm" w="sm" type="none"/>
            <a:tailEnd len="sm" w="sm" type="none"/>
          </a:ln>
        </p:spPr>
      </p:cxnSp>
      <p:cxnSp>
        <p:nvCxnSpPr>
          <p:cNvPr id="183" name="Google Shape;183;p8"/>
          <p:cNvCxnSpPr/>
          <p:nvPr/>
        </p:nvCxnSpPr>
        <p:spPr>
          <a:xfrm>
            <a:off x="3717274" y="5091836"/>
            <a:ext cx="0" cy="340030"/>
          </a:xfrm>
          <a:prstGeom prst="straightConnector1">
            <a:avLst/>
          </a:prstGeom>
          <a:noFill/>
          <a:ln cap="flat" cmpd="sng" w="38100">
            <a:solidFill>
              <a:schemeClr val="lt1"/>
            </a:solidFill>
            <a:prstDash val="solid"/>
            <a:miter lim="800000"/>
            <a:headEnd len="sm" w="sm" type="none"/>
            <a:tailEnd len="sm" w="sm" type="none"/>
          </a:ln>
        </p:spPr>
      </p:cxnSp>
      <p:sp>
        <p:nvSpPr>
          <p:cNvPr id="184" name="Google Shape;184;p8"/>
          <p:cNvSpPr txBox="1"/>
          <p:nvPr/>
        </p:nvSpPr>
        <p:spPr>
          <a:xfrm>
            <a:off x="1888475" y="5476560"/>
            <a:ext cx="3733800"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1400">
                <a:solidFill>
                  <a:srgbClr val="FF0000"/>
                </a:solidFill>
                <a:latin typeface="Josefin Sans"/>
                <a:ea typeface="Josefin Sans"/>
                <a:cs typeface="Josefin Sans"/>
                <a:sym typeface="Josefin Sans"/>
              </a:rPr>
              <a:t>UNCLE</a:t>
            </a:r>
            <a:r>
              <a:rPr b="1" lang="en-NZ" sz="1400">
                <a:solidFill>
                  <a:srgbClr val="FF0000"/>
                </a:solidFill>
                <a:latin typeface="Roboto"/>
                <a:ea typeface="Roboto"/>
                <a:cs typeface="Roboto"/>
                <a:sym typeface="Roboto"/>
              </a:rPr>
              <a:t> SAVES</a:t>
            </a:r>
            <a:endParaRPr/>
          </a:p>
        </p:txBody>
      </p:sp>
      <p:sp>
        <p:nvSpPr>
          <p:cNvPr id="185" name="Google Shape;185;p8"/>
          <p:cNvSpPr txBox="1"/>
          <p:nvPr/>
        </p:nvSpPr>
        <p:spPr>
          <a:xfrm>
            <a:off x="3717274" y="5829983"/>
            <a:ext cx="1905000"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1400">
                <a:solidFill>
                  <a:srgbClr val="FF0000"/>
                </a:solidFill>
                <a:latin typeface="Josefin Sans"/>
                <a:ea typeface="Josefin Sans"/>
                <a:cs typeface="Josefin Sans"/>
                <a:sym typeface="Josefin Sans"/>
              </a:rPr>
              <a:t>PARENTS SAVE</a:t>
            </a:r>
            <a:endParaRPr/>
          </a:p>
        </p:txBody>
      </p:sp>
      <p:sp>
        <p:nvSpPr>
          <p:cNvPr id="186" name="Google Shape;186;p8"/>
          <p:cNvSpPr txBox="1"/>
          <p:nvPr/>
        </p:nvSpPr>
        <p:spPr>
          <a:xfrm>
            <a:off x="5622274" y="6170530"/>
            <a:ext cx="1841500"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1400">
                <a:solidFill>
                  <a:srgbClr val="FF0000"/>
                </a:solidFill>
                <a:latin typeface="Roboto"/>
                <a:ea typeface="Roboto"/>
                <a:cs typeface="Roboto"/>
                <a:sym typeface="Roboto"/>
              </a:rPr>
              <a:t>UNIVERSITY </a:t>
            </a:r>
            <a:r>
              <a:rPr b="1" lang="en-NZ" sz="1400">
                <a:solidFill>
                  <a:srgbClr val="FF0000"/>
                </a:solidFill>
                <a:latin typeface="Josefin Sans"/>
                <a:ea typeface="Josefin Sans"/>
                <a:cs typeface="Josefin Sans"/>
                <a:sym typeface="Josefin Sans"/>
              </a:rPr>
              <a:t>FEES</a:t>
            </a:r>
            <a:endParaRPr/>
          </a:p>
        </p:txBody>
      </p:sp>
      <p:sp>
        <p:nvSpPr>
          <p:cNvPr id="187" name="Google Shape;187;p8"/>
          <p:cNvSpPr txBox="1"/>
          <p:nvPr/>
        </p:nvSpPr>
        <p:spPr>
          <a:xfrm>
            <a:off x="576562" y="453767"/>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1.1</a:t>
            </a:r>
            <a:endParaRPr/>
          </a:p>
        </p:txBody>
      </p:sp>
      <p:pic>
        <p:nvPicPr>
          <p:cNvPr descr="Text&#10;&#10;Description automatically generated" id="188" name="Google Shape;188;p8"/>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NON-CASH DISTRIBUTIONS</a:t>
            </a:r>
            <a:endParaRPr/>
          </a:p>
        </p:txBody>
      </p:sp>
      <p:pic>
        <p:nvPicPr>
          <p:cNvPr descr="Text&#10;&#10;Description automatically generated" id="931" name="Google Shape;931;p80"/>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
        <p:nvSpPr>
          <p:cNvPr id="932" name="Google Shape;932;p80"/>
          <p:cNvSpPr txBox="1"/>
          <p:nvPr/>
        </p:nvSpPr>
        <p:spPr>
          <a:xfrm>
            <a:off x="838199" y="1690688"/>
            <a:ext cx="10967978" cy="5036683"/>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400"/>
              <a:buFont typeface="Arial"/>
              <a:buChar char="•"/>
            </a:pPr>
            <a:r>
              <a:rPr lang="en-NZ" sz="2400">
                <a:solidFill>
                  <a:schemeClr val="lt1"/>
                </a:solidFill>
                <a:latin typeface="Josefin Sans"/>
                <a:ea typeface="Josefin Sans"/>
                <a:cs typeface="Josefin Sans"/>
                <a:sym typeface="Josefin Sans"/>
              </a:rPr>
              <a:t>Stock Repurchases can change several figures including NSO, EPS, PE, Price etc …</a:t>
            </a:r>
            <a:endParaRPr/>
          </a:p>
          <a:p>
            <a:pPr indent="-228600" lvl="0" marL="228600" marR="0" rtl="0" algn="l">
              <a:lnSpc>
                <a:spcPct val="90000"/>
              </a:lnSpc>
              <a:spcBef>
                <a:spcPts val="1000"/>
              </a:spcBef>
              <a:spcAft>
                <a:spcPts val="0"/>
              </a:spcAft>
              <a:buClr>
                <a:schemeClr val="lt1"/>
              </a:buClr>
              <a:buSzPts val="2400"/>
              <a:buFont typeface="Arial"/>
              <a:buChar char="•"/>
            </a:pPr>
            <a:r>
              <a:rPr lang="en-NZ" sz="2400">
                <a:solidFill>
                  <a:schemeClr val="lt1"/>
                </a:solidFill>
                <a:latin typeface="Josefin Sans"/>
                <a:ea typeface="Josefin Sans"/>
                <a:cs typeface="Josefin Sans"/>
                <a:sym typeface="Josefin Sans"/>
              </a:rPr>
              <a:t>This makes them an important one to understand and be familiar with</a:t>
            </a:r>
            <a:endParaRPr/>
          </a:p>
          <a:p>
            <a:pPr indent="-228600" lvl="0" marL="228600" marR="0" rtl="0" algn="l">
              <a:lnSpc>
                <a:spcPct val="90000"/>
              </a:lnSpc>
              <a:spcBef>
                <a:spcPts val="1000"/>
              </a:spcBef>
              <a:spcAft>
                <a:spcPts val="0"/>
              </a:spcAft>
              <a:buClr>
                <a:schemeClr val="lt1"/>
              </a:buClr>
              <a:buSzPts val="2400"/>
              <a:buFont typeface="Arial"/>
              <a:buChar char="•"/>
            </a:pPr>
            <a:r>
              <a:rPr lang="en-NZ" sz="2400">
                <a:solidFill>
                  <a:schemeClr val="lt1"/>
                </a:solidFill>
                <a:latin typeface="Josefin Sans"/>
                <a:ea typeface="Josefin Sans"/>
                <a:cs typeface="Josefin Sans"/>
                <a:sym typeface="Josefin Sans"/>
              </a:rPr>
              <a:t>There are a few good examples to work through in the Tutorial Questions on Dividends, and there is likely to be some in the Textbook as well</a:t>
            </a:r>
            <a:endParaRPr/>
          </a:p>
          <a:p>
            <a:pPr indent="-76200" lvl="0" marL="228600" marR="0" rtl="0" algn="l">
              <a:lnSpc>
                <a:spcPct val="90000"/>
              </a:lnSpc>
              <a:spcBef>
                <a:spcPts val="1000"/>
              </a:spcBef>
              <a:spcAft>
                <a:spcPts val="0"/>
              </a:spcAft>
              <a:buClr>
                <a:schemeClr val="lt1"/>
              </a:buClr>
              <a:buSzPts val="2400"/>
              <a:buFont typeface="Arial"/>
              <a:buNone/>
            </a:pPr>
            <a:r>
              <a:t/>
            </a:r>
            <a:endParaRPr sz="2400">
              <a:solidFill>
                <a:schemeClr val="lt1"/>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400"/>
              <a:buFont typeface="Arial"/>
              <a:buChar char="•"/>
            </a:pPr>
            <a:r>
              <a:rPr lang="en-NZ" sz="2400">
                <a:solidFill>
                  <a:schemeClr val="lt1"/>
                </a:solidFill>
                <a:latin typeface="Josefin Sans"/>
                <a:ea typeface="Josefin Sans"/>
                <a:cs typeface="Josefin Sans"/>
                <a:sym typeface="Josefin Sans"/>
              </a:rPr>
              <a:t>Look at how a stock repurchase changes the figures mentioned above</a:t>
            </a:r>
            <a:endParaRPr/>
          </a:p>
          <a:p>
            <a:pPr indent="-228600" lvl="0" marL="228600" marR="0" rtl="0" algn="l">
              <a:lnSpc>
                <a:spcPct val="90000"/>
              </a:lnSpc>
              <a:spcBef>
                <a:spcPts val="1000"/>
              </a:spcBef>
              <a:spcAft>
                <a:spcPts val="0"/>
              </a:spcAft>
              <a:buClr>
                <a:schemeClr val="lt1"/>
              </a:buClr>
              <a:buSzPts val="2400"/>
              <a:buFont typeface="Arial"/>
              <a:buChar char="•"/>
            </a:pPr>
            <a:r>
              <a:rPr lang="en-NZ" sz="2400">
                <a:solidFill>
                  <a:schemeClr val="lt1"/>
                </a:solidFill>
                <a:latin typeface="Josefin Sans"/>
                <a:ea typeface="Josefin Sans"/>
                <a:cs typeface="Josefin Sans"/>
                <a:sym typeface="Josefin Sans"/>
              </a:rPr>
              <a:t>Will it maximise shareholder wealth? Or not?</a:t>
            </a:r>
            <a:endParaRPr sz="2800">
              <a:solidFill>
                <a:schemeClr val="lt1"/>
              </a:solidFill>
              <a:latin typeface="Josefin Sans"/>
              <a:ea typeface="Josefin Sans"/>
              <a:cs typeface="Josefin Sans"/>
              <a:sym typeface="Josefin Sans"/>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8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CFFCD"/>
              </a:buClr>
              <a:buSzPts val="6000"/>
              <a:buFont typeface="Josefin Sans"/>
              <a:buNone/>
            </a:pPr>
            <a:r>
              <a:rPr b="1" lang="en-NZ">
                <a:solidFill>
                  <a:srgbClr val="CCFFCD"/>
                </a:solidFill>
                <a:latin typeface="Josefin Sans"/>
                <a:ea typeface="Josefin Sans"/>
                <a:cs typeface="Josefin Sans"/>
                <a:sym typeface="Josefin Sans"/>
              </a:rPr>
              <a:t>QUESTION 3.2</a:t>
            </a:r>
            <a:endParaRPr b="1" sz="3600">
              <a:solidFill>
                <a:srgbClr val="CCFFCD"/>
              </a:solidFill>
              <a:latin typeface="Josefin Sans"/>
              <a:ea typeface="Josefin Sans"/>
              <a:cs typeface="Josefin Sans"/>
              <a:sym typeface="Josefin Sans"/>
            </a:endParaRPr>
          </a:p>
        </p:txBody>
      </p:sp>
      <p:sp>
        <p:nvSpPr>
          <p:cNvPr id="938" name="Google Shape;938;p8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pic>
        <p:nvPicPr>
          <p:cNvPr descr="Text&#10;&#10;Description automatically generated" id="939" name="Google Shape;939;p81"/>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3.2</a:t>
            </a:r>
            <a:endParaRPr/>
          </a:p>
        </p:txBody>
      </p:sp>
      <p:sp>
        <p:nvSpPr>
          <p:cNvPr id="946" name="Google Shape;946;p82"/>
          <p:cNvSpPr txBox="1"/>
          <p:nvPr/>
        </p:nvSpPr>
        <p:spPr>
          <a:xfrm>
            <a:off x="838199" y="1825624"/>
            <a:ext cx="10515600" cy="457517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rPr lang="en-NZ" sz="2800">
                <a:solidFill>
                  <a:schemeClr val="lt1"/>
                </a:solidFill>
                <a:latin typeface="Josefin Sans"/>
                <a:ea typeface="Josefin Sans"/>
                <a:cs typeface="Josefin Sans"/>
                <a:sym typeface="Josefin Sans"/>
              </a:rPr>
              <a:t>Can you explain what each of the following theories about dividend policy are about? Can you say for each one, whether shareholders will pay more or pay less for a dividend paying stock?</a:t>
            </a:r>
            <a:endParaRPr/>
          </a:p>
          <a:p>
            <a:pPr indent="-228600" lvl="1" marL="685800" marR="0" rtl="0" algn="l">
              <a:lnSpc>
                <a:spcPct val="90000"/>
              </a:lnSpc>
              <a:spcBef>
                <a:spcPts val="500"/>
              </a:spcBef>
              <a:spcAft>
                <a:spcPts val="0"/>
              </a:spcAft>
              <a:buClr>
                <a:schemeClr val="lt1"/>
              </a:buClr>
              <a:buSzPts val="2800"/>
              <a:buFont typeface="Arial"/>
              <a:buChar char="•"/>
            </a:pPr>
            <a:r>
              <a:rPr b="0" i="0" lang="en-NZ" sz="2800" u="none" cap="none" strike="noStrike">
                <a:solidFill>
                  <a:schemeClr val="lt1"/>
                </a:solidFill>
                <a:latin typeface="Josefin Sans"/>
                <a:ea typeface="Josefin Sans"/>
                <a:cs typeface="Josefin Sans"/>
                <a:sym typeface="Josefin Sans"/>
              </a:rPr>
              <a:t>Irrelevance</a:t>
            </a:r>
            <a:endParaRPr/>
          </a:p>
          <a:p>
            <a:pPr indent="-228600" lvl="1" marL="685800" marR="0" rtl="0" algn="l">
              <a:lnSpc>
                <a:spcPct val="90000"/>
              </a:lnSpc>
              <a:spcBef>
                <a:spcPts val="500"/>
              </a:spcBef>
              <a:spcAft>
                <a:spcPts val="0"/>
              </a:spcAft>
              <a:buClr>
                <a:schemeClr val="lt1"/>
              </a:buClr>
              <a:buSzPts val="2800"/>
              <a:buFont typeface="Arial"/>
              <a:buChar char="•"/>
            </a:pPr>
            <a:r>
              <a:rPr b="0" i="0" lang="en-NZ" sz="2800" u="none" cap="none" strike="noStrike">
                <a:solidFill>
                  <a:schemeClr val="lt1"/>
                </a:solidFill>
                <a:latin typeface="Josefin Sans"/>
                <a:ea typeface="Josefin Sans"/>
                <a:cs typeface="Josefin Sans"/>
                <a:sym typeface="Josefin Sans"/>
              </a:rPr>
              <a:t>Bird in the hand</a:t>
            </a:r>
            <a:endParaRPr/>
          </a:p>
          <a:p>
            <a:pPr indent="-228600" lvl="1" marL="685800" marR="0" rtl="0" algn="l">
              <a:lnSpc>
                <a:spcPct val="90000"/>
              </a:lnSpc>
              <a:spcBef>
                <a:spcPts val="500"/>
              </a:spcBef>
              <a:spcAft>
                <a:spcPts val="0"/>
              </a:spcAft>
              <a:buClr>
                <a:schemeClr val="lt1"/>
              </a:buClr>
              <a:buSzPts val="2800"/>
              <a:buFont typeface="Arial"/>
              <a:buChar char="•"/>
            </a:pPr>
            <a:r>
              <a:rPr b="0" i="0" lang="en-NZ" sz="2800" u="none" cap="none" strike="noStrike">
                <a:solidFill>
                  <a:schemeClr val="lt1"/>
                </a:solidFill>
                <a:latin typeface="Josefin Sans"/>
                <a:ea typeface="Josefin Sans"/>
                <a:cs typeface="Josefin Sans"/>
                <a:sym typeface="Josefin Sans"/>
              </a:rPr>
              <a:t>Signalling</a:t>
            </a:r>
            <a:endParaRPr/>
          </a:p>
          <a:p>
            <a:pPr indent="-228600" lvl="1" marL="685800" marR="0" rtl="0" algn="l">
              <a:lnSpc>
                <a:spcPct val="90000"/>
              </a:lnSpc>
              <a:spcBef>
                <a:spcPts val="500"/>
              </a:spcBef>
              <a:spcAft>
                <a:spcPts val="0"/>
              </a:spcAft>
              <a:buClr>
                <a:schemeClr val="lt1"/>
              </a:buClr>
              <a:buSzPts val="2800"/>
              <a:buFont typeface="Arial"/>
              <a:buChar char="•"/>
            </a:pPr>
            <a:r>
              <a:rPr b="0" i="0" lang="en-NZ" sz="2800" u="none" cap="none" strike="noStrike">
                <a:solidFill>
                  <a:schemeClr val="lt1"/>
                </a:solidFill>
                <a:latin typeface="Josefin Sans"/>
                <a:ea typeface="Josefin Sans"/>
                <a:cs typeface="Josefin Sans"/>
                <a:sym typeface="Josefin Sans"/>
              </a:rPr>
              <a:t>Tax preference</a:t>
            </a:r>
            <a:endParaRPr/>
          </a:p>
          <a:p>
            <a:pPr indent="-228600" lvl="1" marL="685800" marR="0" rtl="0" algn="l">
              <a:lnSpc>
                <a:spcPct val="90000"/>
              </a:lnSpc>
              <a:spcBef>
                <a:spcPts val="500"/>
              </a:spcBef>
              <a:spcAft>
                <a:spcPts val="0"/>
              </a:spcAft>
              <a:buClr>
                <a:schemeClr val="lt1"/>
              </a:buClr>
              <a:buSzPts val="2800"/>
              <a:buFont typeface="Arial"/>
              <a:buChar char="•"/>
            </a:pPr>
            <a:r>
              <a:rPr b="0" i="0" lang="en-NZ" sz="2800" u="none" cap="none" strike="noStrike">
                <a:solidFill>
                  <a:schemeClr val="lt1"/>
                </a:solidFill>
                <a:latin typeface="Josefin Sans"/>
                <a:ea typeface="Josefin Sans"/>
                <a:cs typeface="Josefin Sans"/>
                <a:sym typeface="Josefin Sans"/>
              </a:rPr>
              <a:t>Growth</a:t>
            </a:r>
            <a:endParaRPr/>
          </a:p>
        </p:txBody>
      </p:sp>
      <p:pic>
        <p:nvPicPr>
          <p:cNvPr descr="Text&#10;&#10;Description automatically generated" id="947" name="Google Shape;947;p82"/>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3.2 – WRITTEN ANSWERS</a:t>
            </a:r>
            <a:endParaRPr/>
          </a:p>
        </p:txBody>
      </p:sp>
      <p:sp>
        <p:nvSpPr>
          <p:cNvPr id="954" name="Google Shape;954;p83"/>
          <p:cNvSpPr txBox="1"/>
          <p:nvPr/>
        </p:nvSpPr>
        <p:spPr>
          <a:xfrm>
            <a:off x="838199" y="1825624"/>
            <a:ext cx="11106151" cy="490174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Irrelevance: </a:t>
            </a:r>
            <a:r>
              <a:rPr lang="en-NZ" sz="2800">
                <a:solidFill>
                  <a:srgbClr val="CCFFCD"/>
                </a:solidFill>
                <a:latin typeface="Josefin Sans"/>
                <a:ea typeface="Josefin Sans"/>
                <a:cs typeface="Josefin Sans"/>
                <a:sym typeface="Josefin Sans"/>
              </a:rPr>
              <a:t>M&amp;M say that shareholders don’t mind, as they still receive the same value, as the share price will decrease by the exact value of the dividend (because they assume no taxes – so not realistic)</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rgbClr val="92D050"/>
              </a:solidFill>
              <a:latin typeface="Josefin Sans"/>
              <a:ea typeface="Josefin Sans"/>
              <a:cs typeface="Josefin Sans"/>
              <a:sym typeface="Josefin Sans"/>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Bird in the hand: </a:t>
            </a:r>
            <a:r>
              <a:rPr lang="en-NZ" sz="2800">
                <a:solidFill>
                  <a:srgbClr val="CCFFCD"/>
                </a:solidFill>
                <a:latin typeface="Josefin Sans"/>
                <a:ea typeface="Josefin Sans"/>
                <a:cs typeface="Josefin Sans"/>
                <a:sym typeface="Josefin Sans"/>
              </a:rPr>
              <a:t>says that shareholders prefer income and therefore will pay a higher price for a high yielding (high dividend) stock, as they value regular dividend income more than long term growth</a:t>
            </a:r>
            <a:endParaRPr/>
          </a:p>
        </p:txBody>
      </p:sp>
      <p:pic>
        <p:nvPicPr>
          <p:cNvPr descr="Text&#10;&#10;Description automatically generated" id="955" name="Google Shape;955;p83"/>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pic>
        <p:nvPicPr>
          <p:cNvPr descr="Text&#10;&#10;Description automatically generated" id="961" name="Google Shape;961;p84"/>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
        <p:nvSpPr>
          <p:cNvPr id="962" name="Google Shape;962;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3.2 – WRITTEN ANSWERS</a:t>
            </a:r>
            <a:endParaRPr/>
          </a:p>
        </p:txBody>
      </p:sp>
      <p:sp>
        <p:nvSpPr>
          <p:cNvPr id="963" name="Google Shape;963;p84"/>
          <p:cNvSpPr txBox="1"/>
          <p:nvPr/>
        </p:nvSpPr>
        <p:spPr>
          <a:xfrm>
            <a:off x="838199" y="1825624"/>
            <a:ext cx="10226041" cy="2757805"/>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400"/>
              <a:buFont typeface="Arial"/>
              <a:buChar char="•"/>
            </a:pPr>
            <a:r>
              <a:rPr lang="en-NZ" sz="2400">
                <a:solidFill>
                  <a:schemeClr val="lt1"/>
                </a:solidFill>
                <a:latin typeface="Josefin Sans"/>
                <a:ea typeface="Josefin Sans"/>
                <a:cs typeface="Josefin Sans"/>
                <a:sym typeface="Josefin Sans"/>
              </a:rPr>
              <a:t>Signalling: </a:t>
            </a:r>
            <a:r>
              <a:rPr lang="en-NZ" sz="2400">
                <a:solidFill>
                  <a:srgbClr val="CCFFCD"/>
                </a:solidFill>
                <a:latin typeface="Josefin Sans"/>
                <a:ea typeface="Josefin Sans"/>
                <a:cs typeface="Josefin Sans"/>
                <a:sym typeface="Josefin Sans"/>
              </a:rPr>
              <a:t>says that shareholders see a company who declares a dividend, or increases their existing dividend as a sign (or signal) that they will be able to sustain this in the long-term, as they forecast that they will be able to generate long-term sustainable earnings, so shareholders will pay more for this stock</a:t>
            </a:r>
            <a:endParaRPr/>
          </a:p>
        </p:txBody>
      </p:sp>
      <p:sp>
        <p:nvSpPr>
          <p:cNvPr id="964" name="Google Shape;964;p84"/>
          <p:cNvSpPr txBox="1"/>
          <p:nvPr/>
        </p:nvSpPr>
        <p:spPr>
          <a:xfrm>
            <a:off x="708660" y="3838258"/>
            <a:ext cx="8519160" cy="334899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400"/>
              <a:buFont typeface="Arial"/>
              <a:buChar char="•"/>
            </a:pPr>
            <a:r>
              <a:rPr lang="en-NZ" sz="2400">
                <a:solidFill>
                  <a:schemeClr val="lt1"/>
                </a:solidFill>
                <a:latin typeface="Josefin Sans"/>
                <a:ea typeface="Josefin Sans"/>
                <a:cs typeface="Josefin Sans"/>
                <a:sym typeface="Josefin Sans"/>
              </a:rPr>
              <a:t>Tax preference: </a:t>
            </a:r>
            <a:r>
              <a:rPr lang="en-NZ" sz="2400">
                <a:solidFill>
                  <a:srgbClr val="CCFFCD"/>
                </a:solidFill>
                <a:latin typeface="Josefin Sans"/>
                <a:ea typeface="Josefin Sans"/>
                <a:cs typeface="Josefin Sans"/>
                <a:sym typeface="Josefin Sans"/>
              </a:rPr>
              <a:t>says that shareholders with high tax rates (e.g. they already have high income), will actually pay less for a dividend paying stock, and more for a non-dividend paying stock, as they will prefer to receive dividends in the future, when they have a lower tax rate (e.g. retired) to save tax and earn more net income (from dividends)</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8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3.2 – WRITTEN ANSWERS</a:t>
            </a:r>
            <a:endParaRPr/>
          </a:p>
        </p:txBody>
      </p:sp>
      <p:sp>
        <p:nvSpPr>
          <p:cNvPr id="971" name="Google Shape;971;p85"/>
          <p:cNvSpPr txBox="1"/>
          <p:nvPr/>
        </p:nvSpPr>
        <p:spPr>
          <a:xfrm>
            <a:off x="838199" y="1825624"/>
            <a:ext cx="11106151" cy="490174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Growth: </a:t>
            </a:r>
            <a:r>
              <a:rPr lang="en-NZ" sz="2800">
                <a:solidFill>
                  <a:srgbClr val="CCFFCD"/>
                </a:solidFill>
                <a:latin typeface="Josefin Sans"/>
                <a:ea typeface="Josefin Sans"/>
                <a:cs typeface="Josefin Sans"/>
                <a:sym typeface="Josefin Sans"/>
              </a:rPr>
              <a:t>says that shareholders demand long-term growth, and are more interested in capital gains to generate a return, rather than constant dividend income, so they will pay more for a low/no dividend paying stock, as they value reinvestment in firm projects and generating long-term growth higher</a:t>
            </a:r>
            <a:endParaRPr/>
          </a:p>
        </p:txBody>
      </p:sp>
      <p:pic>
        <p:nvPicPr>
          <p:cNvPr descr="Text&#10;&#10;Description automatically generated" id="972" name="Google Shape;972;p85"/>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sp>
        <p:nvSpPr>
          <p:cNvPr id="977" name="Google Shape;977;p8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CFFCD"/>
              </a:buClr>
              <a:buSzPts val="6000"/>
              <a:buFont typeface="Josefin Sans"/>
              <a:buNone/>
            </a:pPr>
            <a:r>
              <a:rPr b="1" lang="en-NZ">
                <a:solidFill>
                  <a:srgbClr val="CCFFCD"/>
                </a:solidFill>
                <a:latin typeface="Josefin Sans"/>
                <a:ea typeface="Josefin Sans"/>
                <a:cs typeface="Josefin Sans"/>
                <a:sym typeface="Josefin Sans"/>
              </a:rPr>
              <a:t>WORKING CAPITAL</a:t>
            </a:r>
            <a:endParaRPr b="1" sz="3600">
              <a:solidFill>
                <a:srgbClr val="CCFFCD"/>
              </a:solidFill>
              <a:latin typeface="Josefin Sans"/>
              <a:ea typeface="Josefin Sans"/>
              <a:cs typeface="Josefin Sans"/>
              <a:sym typeface="Josefin Sans"/>
            </a:endParaRPr>
          </a:p>
        </p:txBody>
      </p:sp>
      <p:sp>
        <p:nvSpPr>
          <p:cNvPr id="978" name="Google Shape;978;p8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pic>
        <p:nvPicPr>
          <p:cNvPr descr="Text&#10;&#10;Description automatically generated" id="979" name="Google Shape;979;p86"/>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8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CFFCD"/>
              </a:buClr>
              <a:buSzPts val="6000"/>
              <a:buFont typeface="Josefin Sans"/>
              <a:buNone/>
            </a:pPr>
            <a:r>
              <a:rPr b="1" lang="en-NZ">
                <a:solidFill>
                  <a:srgbClr val="CCFFCD"/>
                </a:solidFill>
                <a:latin typeface="Josefin Sans"/>
                <a:ea typeface="Josefin Sans"/>
                <a:cs typeface="Josefin Sans"/>
                <a:sym typeface="Josefin Sans"/>
              </a:rPr>
              <a:t>KEY VARIABLES AND FORMULAS </a:t>
            </a:r>
            <a:endParaRPr b="1" sz="3600">
              <a:solidFill>
                <a:srgbClr val="CCFFCD"/>
              </a:solidFill>
              <a:latin typeface="Josefin Sans"/>
              <a:ea typeface="Josefin Sans"/>
              <a:cs typeface="Josefin Sans"/>
              <a:sym typeface="Josefin Sans"/>
            </a:endParaRPr>
          </a:p>
        </p:txBody>
      </p:sp>
      <p:sp>
        <p:nvSpPr>
          <p:cNvPr id="985" name="Google Shape;985;p8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pic>
        <p:nvPicPr>
          <p:cNvPr descr="Text&#10;&#10;Description automatically generated" id="986" name="Google Shape;986;p87"/>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pic>
        <p:nvPicPr>
          <p:cNvPr descr="Text&#10;&#10;Description automatically generated" id="992" name="Google Shape;992;p88"/>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
        <p:nvSpPr>
          <p:cNvPr id="993" name="Google Shape;993;p88"/>
          <p:cNvSpPr txBox="1"/>
          <p:nvPr>
            <p:ph type="title"/>
          </p:nvPr>
        </p:nvSpPr>
        <p:spPr>
          <a:xfrm>
            <a:off x="838199" y="365125"/>
            <a:ext cx="1096797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EFFECTIVE ANNUAL RATE OR EFF (ON FORMULA SHEET)</a:t>
            </a:r>
            <a:endParaRPr/>
          </a:p>
        </p:txBody>
      </p:sp>
      <p:sp>
        <p:nvSpPr>
          <p:cNvPr id="994" name="Google Shape;994;p88"/>
          <p:cNvSpPr txBox="1"/>
          <p:nvPr/>
        </p:nvSpPr>
        <p:spPr>
          <a:xfrm>
            <a:off x="838199" y="1825624"/>
            <a:ext cx="10297887" cy="490174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Formula:</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lt1"/>
              </a:buClr>
              <a:buSzPts val="2800"/>
              <a:buFont typeface="Arial"/>
              <a:buNone/>
            </a:pPr>
            <a:r>
              <a:rPr lang="en-NZ" sz="2800">
                <a:solidFill>
                  <a:schemeClr val="lt1"/>
                </a:solidFill>
                <a:latin typeface="Josefin Sans"/>
                <a:ea typeface="Josefin Sans"/>
                <a:cs typeface="Josefin Sans"/>
                <a:sym typeface="Josefin Sans"/>
              </a:rPr>
              <a:t>Where:</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Assuming 365 days in a year (unless otherwise stated)</a:t>
            </a:r>
            <a:endParaRPr/>
          </a:p>
        </p:txBody>
      </p:sp>
      <p:sp>
        <p:nvSpPr>
          <p:cNvPr id="995" name="Google Shape;995;p88"/>
          <p:cNvSpPr txBox="1"/>
          <p:nvPr/>
        </p:nvSpPr>
        <p:spPr>
          <a:xfrm>
            <a:off x="819150" y="2663190"/>
            <a:ext cx="10515600" cy="1165860"/>
          </a:xfrm>
          <a:prstGeom prst="rect">
            <a:avLst/>
          </a:prstGeom>
          <a:blipFill rotWithShape="1">
            <a:blip r:embed="rId4">
              <a:alphaModFix/>
            </a:blip>
            <a:stretch>
              <a:fillRect b="0" l="-12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8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COST OF CARRYING RECEIVABLES</a:t>
            </a:r>
            <a:endParaRPr/>
          </a:p>
        </p:txBody>
      </p:sp>
      <p:sp>
        <p:nvSpPr>
          <p:cNvPr id="1002" name="Google Shape;1002;p89"/>
          <p:cNvSpPr txBox="1"/>
          <p:nvPr/>
        </p:nvSpPr>
        <p:spPr>
          <a:xfrm>
            <a:off x="838199" y="1825624"/>
            <a:ext cx="10297887" cy="4901747"/>
          </a:xfrm>
          <a:prstGeom prst="rect">
            <a:avLst/>
          </a:prstGeom>
          <a:noFill/>
          <a:ln>
            <a:noFill/>
          </a:ln>
        </p:spPr>
        <p:txBody>
          <a:bodyPr anchorCtr="0" anchor="t" bIns="45700" lIns="91425" spcFirstLastPara="1" rIns="91425" wrap="square" tIns="45700">
            <a:normAutofit lnSpcReduction="10000"/>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Formula:</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lt1"/>
              </a:buClr>
              <a:buSzPts val="2800"/>
              <a:buFont typeface="Arial"/>
              <a:buNone/>
            </a:pPr>
            <a:r>
              <a:rPr lang="en-NZ" sz="2800">
                <a:solidFill>
                  <a:schemeClr val="lt1"/>
                </a:solidFill>
                <a:latin typeface="Josefin Sans"/>
                <a:ea typeface="Josefin Sans"/>
                <a:cs typeface="Josefin Sans"/>
                <a:sym typeface="Josefin Sans"/>
              </a:rPr>
              <a:t>Where:</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r is required rate of return</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AR stands for Accounts Receivable</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Josefin Sans"/>
                <a:ea typeface="Josefin Sans"/>
                <a:cs typeface="Josefin Sans"/>
                <a:sym typeface="Josefin Sans"/>
              </a:rPr>
              <a:t>Days in a year can be assumed to be 360, 				  unless the question states otherwise!</a:t>
            </a:r>
            <a:endParaRPr/>
          </a:p>
        </p:txBody>
      </p:sp>
      <p:sp>
        <p:nvSpPr>
          <p:cNvPr id="1003" name="Google Shape;1003;p89"/>
          <p:cNvSpPr txBox="1"/>
          <p:nvPr/>
        </p:nvSpPr>
        <p:spPr>
          <a:xfrm>
            <a:off x="819150" y="2663190"/>
            <a:ext cx="10515600" cy="1165860"/>
          </a:xfrm>
          <a:prstGeom prst="rect">
            <a:avLst/>
          </a:prstGeom>
          <a:blipFill rotWithShape="1">
            <a:blip r:embed="rId3">
              <a:alphaModFix/>
            </a:blip>
            <a:stretch>
              <a:fillRect b="0" l="-12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1004" name="Google Shape;1004;p89"/>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9"/>
          <p:cNvSpPr txBox="1"/>
          <p:nvPr/>
        </p:nvSpPr>
        <p:spPr>
          <a:xfrm>
            <a:off x="610200" y="384325"/>
            <a:ext cx="113538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SOLVING ON A FINANCIAL CALCULATOR (TEXAS)</a:t>
            </a:r>
            <a:endParaRPr b="1" sz="3600">
              <a:solidFill>
                <a:srgbClr val="FE0000"/>
              </a:solidFill>
              <a:highlight>
                <a:srgbClr val="FFFF00"/>
              </a:highlight>
              <a:latin typeface="Josefin Sans"/>
              <a:ea typeface="Josefin Sans"/>
              <a:cs typeface="Josefin Sans"/>
              <a:sym typeface="Josefin Sans"/>
            </a:endParaRPr>
          </a:p>
        </p:txBody>
      </p:sp>
      <p:graphicFrame>
        <p:nvGraphicFramePr>
          <p:cNvPr id="195" name="Google Shape;195;p9"/>
          <p:cNvGraphicFramePr/>
          <p:nvPr/>
        </p:nvGraphicFramePr>
        <p:xfrm>
          <a:off x="3952669" y="3329650"/>
          <a:ext cx="3000000" cy="3000000"/>
        </p:xfrm>
        <a:graphic>
          <a:graphicData uri="http://schemas.openxmlformats.org/drawingml/2006/table">
            <a:tbl>
              <a:tblPr bandRow="1" firstRow="1">
                <a:noFill/>
                <a:tableStyleId>{5E1C616B-FD78-497B-B7E2-B6FDDB62FE0C}</a:tableStyleId>
              </a:tblPr>
              <a:tblGrid>
                <a:gridCol w="1012650"/>
                <a:gridCol w="939575"/>
              </a:tblGrid>
              <a:tr h="296000">
                <a:tc>
                  <a:txBody>
                    <a:bodyPr/>
                    <a:lstStyle/>
                    <a:p>
                      <a:pPr indent="0" lvl="0" marL="0" marR="0" rtl="0" algn="l">
                        <a:spcBef>
                          <a:spcPts val="0"/>
                        </a:spcBef>
                        <a:spcAft>
                          <a:spcPts val="0"/>
                        </a:spcAft>
                        <a:buNone/>
                      </a:pPr>
                      <a:r>
                        <a:rPr lang="en-NZ" sz="1400">
                          <a:solidFill>
                            <a:srgbClr val="CCFFCD"/>
                          </a:solidFill>
                          <a:latin typeface="Josefin Sans"/>
                          <a:ea typeface="Josefin Sans"/>
                          <a:cs typeface="Josefin Sans"/>
                          <a:sym typeface="Josefin Sans"/>
                        </a:rPr>
                        <a:t>Variable</a:t>
                      </a:r>
                      <a:endParaRPr/>
                    </a:p>
                  </a:txBody>
                  <a:tcPr marT="45725" marB="45725" marR="91450" marL="91450"/>
                </a:tc>
                <a:tc>
                  <a:txBody>
                    <a:bodyPr/>
                    <a:lstStyle/>
                    <a:p>
                      <a:pPr indent="0" lvl="0" marL="0" marR="0" rtl="0" algn="l">
                        <a:spcBef>
                          <a:spcPts val="0"/>
                        </a:spcBef>
                        <a:spcAft>
                          <a:spcPts val="0"/>
                        </a:spcAft>
                        <a:buNone/>
                      </a:pPr>
                      <a:r>
                        <a:rPr lang="en-NZ" sz="1400">
                          <a:solidFill>
                            <a:srgbClr val="CCFFCD"/>
                          </a:solidFill>
                          <a:latin typeface="Josefin Sans"/>
                          <a:ea typeface="Josefin Sans"/>
                          <a:cs typeface="Josefin Sans"/>
                          <a:sym typeface="Josefin Sans"/>
                        </a:rPr>
                        <a:t>Input</a:t>
                      </a:r>
                      <a:endParaRPr/>
                    </a:p>
                  </a:txBody>
                  <a:tcPr marT="45725" marB="45725" marR="91450" marL="91450"/>
                </a:tc>
              </a:tr>
              <a:tr h="152400">
                <a:tc>
                  <a:txBody>
                    <a:bodyPr/>
                    <a:lstStyle/>
                    <a:p>
                      <a:pPr indent="0" lvl="0" marL="0" marR="0" rtl="0" algn="l">
                        <a:spcBef>
                          <a:spcPts val="0"/>
                        </a:spcBef>
                        <a:spcAft>
                          <a:spcPts val="0"/>
                        </a:spcAft>
                        <a:buNone/>
                      </a:pPr>
                      <a:r>
                        <a:rPr lang="en-NZ" sz="1200">
                          <a:latin typeface="Josefin Sans"/>
                          <a:ea typeface="Josefin Sans"/>
                          <a:cs typeface="Josefin Sans"/>
                          <a:sym typeface="Josefin Sans"/>
                        </a:rPr>
                        <a:t>N</a:t>
                      </a:r>
                      <a:endParaRPr/>
                    </a:p>
                  </a:txBody>
                  <a:tcPr marT="45725" marB="45725" marR="91450" marL="91450"/>
                </a:tc>
                <a:tc>
                  <a:txBody>
                    <a:bodyPr/>
                    <a:lstStyle/>
                    <a:p>
                      <a:pPr indent="0" lvl="0" marL="0" marR="0" rtl="0" algn="l">
                        <a:spcBef>
                          <a:spcPts val="0"/>
                        </a:spcBef>
                        <a:spcAft>
                          <a:spcPts val="0"/>
                        </a:spcAft>
                        <a:buNone/>
                      </a:pPr>
                      <a:r>
                        <a:rPr lang="en-NZ" sz="1200">
                          <a:latin typeface="Josefin Sans"/>
                          <a:ea typeface="Josefin Sans"/>
                          <a:cs typeface="Josefin Sans"/>
                          <a:sym typeface="Josefin Sans"/>
                        </a:rPr>
                        <a:t>156</a:t>
                      </a:r>
                      <a:endParaRPr/>
                    </a:p>
                  </a:txBody>
                  <a:tcPr marT="45725" marB="45725" marR="91450" marL="91450"/>
                </a:tc>
              </a:tr>
              <a:tr h="185925">
                <a:tc>
                  <a:txBody>
                    <a:bodyPr/>
                    <a:lstStyle/>
                    <a:p>
                      <a:pPr indent="0" lvl="0" marL="0" marR="0" rtl="0" algn="l">
                        <a:spcBef>
                          <a:spcPts val="0"/>
                        </a:spcBef>
                        <a:spcAft>
                          <a:spcPts val="0"/>
                        </a:spcAft>
                        <a:buNone/>
                      </a:pPr>
                      <a:r>
                        <a:rPr lang="en-NZ" sz="1200">
                          <a:latin typeface="Josefin Sans"/>
                          <a:ea typeface="Josefin Sans"/>
                          <a:cs typeface="Josefin Sans"/>
                          <a:sym typeface="Josefin Sans"/>
                        </a:rPr>
                        <a:t>I/Y</a:t>
                      </a:r>
                      <a:endParaRPr/>
                    </a:p>
                  </a:txBody>
                  <a:tcPr marT="45725" marB="45725" marR="91450" marL="91450"/>
                </a:tc>
                <a:tc>
                  <a:txBody>
                    <a:bodyPr/>
                    <a:lstStyle/>
                    <a:p>
                      <a:pPr indent="0" lvl="0" marL="0" marR="0" rtl="0" algn="l">
                        <a:spcBef>
                          <a:spcPts val="0"/>
                        </a:spcBef>
                        <a:spcAft>
                          <a:spcPts val="0"/>
                        </a:spcAft>
                        <a:buNone/>
                      </a:pPr>
                      <a:r>
                        <a:rPr lang="en-NZ" sz="1200">
                          <a:latin typeface="Josefin Sans"/>
                          <a:ea typeface="Josefin Sans"/>
                          <a:cs typeface="Josefin Sans"/>
                          <a:sym typeface="Josefin Sans"/>
                        </a:rPr>
                        <a:t>0.5</a:t>
                      </a:r>
                      <a:endParaRPr/>
                    </a:p>
                  </a:txBody>
                  <a:tcPr marT="45725" marB="45725" marR="91450" marL="91450"/>
                </a:tc>
              </a:tr>
              <a:tr h="214875">
                <a:tc>
                  <a:txBody>
                    <a:bodyPr/>
                    <a:lstStyle/>
                    <a:p>
                      <a:pPr indent="0" lvl="0" marL="0" marR="0" rtl="0" algn="l">
                        <a:spcBef>
                          <a:spcPts val="0"/>
                        </a:spcBef>
                        <a:spcAft>
                          <a:spcPts val="0"/>
                        </a:spcAft>
                        <a:buNone/>
                      </a:pPr>
                      <a:r>
                        <a:rPr lang="en-NZ" sz="1200">
                          <a:latin typeface="Josefin Sans"/>
                          <a:ea typeface="Josefin Sans"/>
                          <a:cs typeface="Josefin Sans"/>
                          <a:sym typeface="Josefin Sans"/>
                        </a:rPr>
                        <a:t>PMT</a:t>
                      </a:r>
                      <a:endParaRPr/>
                    </a:p>
                  </a:txBody>
                  <a:tcPr marT="45725" marB="45725" marR="91450" marL="91450"/>
                </a:tc>
                <a:tc>
                  <a:txBody>
                    <a:bodyPr/>
                    <a:lstStyle/>
                    <a:p>
                      <a:pPr indent="0" lvl="0" marL="0" marR="0" rtl="0" algn="l">
                        <a:spcBef>
                          <a:spcPts val="0"/>
                        </a:spcBef>
                        <a:spcAft>
                          <a:spcPts val="0"/>
                        </a:spcAft>
                        <a:buNone/>
                      </a:pPr>
                      <a:r>
                        <a:rPr lang="en-NZ" sz="1200">
                          <a:latin typeface="Josefin Sans"/>
                          <a:ea typeface="Josefin Sans"/>
                          <a:cs typeface="Josefin Sans"/>
                          <a:sym typeface="Josefin Sans"/>
                        </a:rPr>
                        <a:t>300</a:t>
                      </a:r>
                      <a:endParaRPr/>
                    </a:p>
                  </a:txBody>
                  <a:tcPr marT="45725" marB="45725" marR="91450" marL="91450"/>
                </a:tc>
              </a:tr>
              <a:tr h="260600">
                <a:tc>
                  <a:txBody>
                    <a:bodyPr/>
                    <a:lstStyle/>
                    <a:p>
                      <a:pPr indent="0" lvl="0" marL="0" marR="0" rtl="0" algn="l">
                        <a:spcBef>
                          <a:spcPts val="0"/>
                        </a:spcBef>
                        <a:spcAft>
                          <a:spcPts val="0"/>
                        </a:spcAft>
                        <a:buNone/>
                      </a:pPr>
                      <a:r>
                        <a:rPr lang="en-NZ" sz="1200">
                          <a:latin typeface="Josefin Sans"/>
                          <a:ea typeface="Josefin Sans"/>
                          <a:cs typeface="Josefin Sans"/>
                          <a:sym typeface="Josefin Sans"/>
                        </a:rPr>
                        <a:t>PV</a:t>
                      </a:r>
                      <a:endParaRPr/>
                    </a:p>
                  </a:txBody>
                  <a:tcPr marT="45725" marB="45725" marR="91450" marL="91450"/>
                </a:tc>
                <a:tc>
                  <a:txBody>
                    <a:bodyPr/>
                    <a:lstStyle/>
                    <a:p>
                      <a:pPr indent="0" lvl="0" marL="0" marR="0" rtl="0" algn="l">
                        <a:spcBef>
                          <a:spcPts val="0"/>
                        </a:spcBef>
                        <a:spcAft>
                          <a:spcPts val="0"/>
                        </a:spcAft>
                        <a:buNone/>
                      </a:pPr>
                      <a:r>
                        <a:rPr lang="en-NZ" sz="1200">
                          <a:latin typeface="Josefin Sans"/>
                          <a:ea typeface="Josefin Sans"/>
                          <a:cs typeface="Josefin Sans"/>
                          <a:sym typeface="Josefin Sans"/>
                        </a:rPr>
                        <a:t>0</a:t>
                      </a:r>
                      <a:endParaRPr/>
                    </a:p>
                  </a:txBody>
                  <a:tcPr marT="45725" marB="45725" marR="91450" marL="91450"/>
                </a:tc>
              </a:tr>
            </a:tbl>
          </a:graphicData>
        </a:graphic>
      </p:graphicFrame>
      <p:pic>
        <p:nvPicPr>
          <p:cNvPr id="196" name="Google Shape;196;p9"/>
          <p:cNvPicPr preferRelativeResize="0"/>
          <p:nvPr/>
        </p:nvPicPr>
        <p:blipFill rotWithShape="1">
          <a:blip r:embed="rId3">
            <a:alphaModFix/>
          </a:blip>
          <a:srcRect b="0" l="0" r="0" t="0"/>
          <a:stretch/>
        </p:blipFill>
        <p:spPr>
          <a:xfrm>
            <a:off x="635000" y="1510733"/>
            <a:ext cx="2723397" cy="5167312"/>
          </a:xfrm>
          <a:prstGeom prst="rect">
            <a:avLst/>
          </a:prstGeom>
          <a:noFill/>
          <a:ln>
            <a:noFill/>
          </a:ln>
        </p:spPr>
      </p:pic>
      <p:sp>
        <p:nvSpPr>
          <p:cNvPr id="197" name="Google Shape;197;p9"/>
          <p:cNvSpPr txBox="1"/>
          <p:nvPr/>
        </p:nvSpPr>
        <p:spPr>
          <a:xfrm>
            <a:off x="838200" y="4078002"/>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graphicFrame>
        <p:nvGraphicFramePr>
          <p:cNvPr id="198" name="Google Shape;198;p9"/>
          <p:cNvGraphicFramePr/>
          <p:nvPr/>
        </p:nvGraphicFramePr>
        <p:xfrm>
          <a:off x="3952670" y="2952822"/>
          <a:ext cx="3000000" cy="3000000"/>
        </p:xfrm>
        <a:graphic>
          <a:graphicData uri="http://schemas.openxmlformats.org/drawingml/2006/table">
            <a:tbl>
              <a:tblPr bandRow="1" firstRow="1">
                <a:noFill/>
                <a:tableStyleId>{5E1C616B-FD78-497B-B7E2-B6FDDB62FE0C}</a:tableStyleId>
              </a:tblPr>
              <a:tblGrid>
                <a:gridCol w="1952225"/>
              </a:tblGrid>
              <a:tr h="399975">
                <a:tc>
                  <a:txBody>
                    <a:bodyPr/>
                    <a:lstStyle/>
                    <a:p>
                      <a:pPr indent="0" lvl="0" marL="0" marR="0" rtl="0" algn="l">
                        <a:spcBef>
                          <a:spcPts val="0"/>
                        </a:spcBef>
                        <a:spcAft>
                          <a:spcPts val="0"/>
                        </a:spcAft>
                        <a:buNone/>
                      </a:pPr>
                      <a:r>
                        <a:rPr lang="en-NZ" sz="1600">
                          <a:solidFill>
                            <a:srgbClr val="CCFFCD"/>
                          </a:solidFill>
                          <a:latin typeface="Josefin Sans"/>
                          <a:ea typeface="Josefin Sans"/>
                          <a:cs typeface="Josefin Sans"/>
                          <a:sym typeface="Josefin Sans"/>
                        </a:rPr>
                        <a:t>Calculator Key(s)</a:t>
                      </a:r>
                      <a:endParaRPr/>
                    </a:p>
                  </a:txBody>
                  <a:tcPr marT="45725" marB="45725" marR="91450" marL="91450"/>
                </a:tc>
              </a:tr>
            </a:tbl>
          </a:graphicData>
        </a:graphic>
      </p:graphicFrame>
      <p:sp>
        <p:nvSpPr>
          <p:cNvPr id="199" name="Google Shape;199;p9"/>
          <p:cNvSpPr txBox="1"/>
          <p:nvPr/>
        </p:nvSpPr>
        <p:spPr>
          <a:xfrm>
            <a:off x="838200" y="3471321"/>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graphicFrame>
        <p:nvGraphicFramePr>
          <p:cNvPr id="200" name="Google Shape;200;p9"/>
          <p:cNvGraphicFramePr/>
          <p:nvPr/>
        </p:nvGraphicFramePr>
        <p:xfrm>
          <a:off x="3952669" y="4731730"/>
          <a:ext cx="3000000" cy="3000000"/>
        </p:xfrm>
        <a:graphic>
          <a:graphicData uri="http://schemas.openxmlformats.org/drawingml/2006/table">
            <a:tbl>
              <a:tblPr bandRow="1" firstRow="1">
                <a:noFill/>
                <a:tableStyleId>{5E1C616B-FD78-497B-B7E2-B6FDDB62FE0C}</a:tableStyleId>
              </a:tblPr>
              <a:tblGrid>
                <a:gridCol w="1012650"/>
                <a:gridCol w="939575"/>
              </a:tblGrid>
              <a:tr h="184400">
                <a:tc>
                  <a:txBody>
                    <a:bodyPr/>
                    <a:lstStyle/>
                    <a:p>
                      <a:pPr indent="0" lvl="0" marL="0" marR="0" rtl="0" algn="l">
                        <a:spcBef>
                          <a:spcPts val="0"/>
                        </a:spcBef>
                        <a:spcAft>
                          <a:spcPts val="0"/>
                        </a:spcAft>
                        <a:buNone/>
                      </a:pPr>
                      <a:r>
                        <a:rPr lang="en-NZ" sz="1600">
                          <a:solidFill>
                            <a:srgbClr val="CCFFCD"/>
                          </a:solidFill>
                          <a:latin typeface="Josefin Sans"/>
                          <a:ea typeface="Josefin Sans"/>
                          <a:cs typeface="Josefin Sans"/>
                          <a:sym typeface="Josefin Sans"/>
                        </a:rPr>
                        <a:t>CPT</a:t>
                      </a:r>
                      <a:endParaRPr/>
                    </a:p>
                  </a:txBody>
                  <a:tcPr marT="45725" marB="45725" marR="91450" marL="91450"/>
                </a:tc>
                <a:tc>
                  <a:txBody>
                    <a:bodyPr/>
                    <a:lstStyle/>
                    <a:p>
                      <a:pPr indent="0" lvl="0" marL="0" marR="0" rtl="0" algn="l">
                        <a:spcBef>
                          <a:spcPts val="0"/>
                        </a:spcBef>
                        <a:spcAft>
                          <a:spcPts val="0"/>
                        </a:spcAft>
                        <a:buNone/>
                      </a:pPr>
                      <a:r>
                        <a:rPr lang="en-NZ" sz="1600">
                          <a:solidFill>
                            <a:srgbClr val="CCFFCD"/>
                          </a:solidFill>
                          <a:latin typeface="Josefin Sans"/>
                          <a:ea typeface="Josefin Sans"/>
                          <a:cs typeface="Josefin Sans"/>
                          <a:sym typeface="Josefin Sans"/>
                        </a:rPr>
                        <a:t>FV</a:t>
                      </a:r>
                      <a:endParaRPr/>
                    </a:p>
                  </a:txBody>
                  <a:tcPr marT="45725" marB="45725" marR="91450" marL="91450"/>
                </a:tc>
              </a:tr>
            </a:tbl>
          </a:graphicData>
        </a:graphic>
      </p:graphicFrame>
      <p:sp>
        <p:nvSpPr>
          <p:cNvPr id="201" name="Google Shape;201;p9"/>
          <p:cNvSpPr txBox="1"/>
          <p:nvPr/>
        </p:nvSpPr>
        <p:spPr>
          <a:xfrm>
            <a:off x="1281051" y="4078002"/>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202" name="Google Shape;202;p9"/>
          <p:cNvSpPr txBox="1"/>
          <p:nvPr/>
        </p:nvSpPr>
        <p:spPr>
          <a:xfrm>
            <a:off x="1732004" y="4078002"/>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203" name="Google Shape;203;p9"/>
          <p:cNvSpPr txBox="1"/>
          <p:nvPr/>
        </p:nvSpPr>
        <p:spPr>
          <a:xfrm>
            <a:off x="2198885" y="4065301"/>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204" name="Google Shape;204;p9"/>
          <p:cNvSpPr txBox="1"/>
          <p:nvPr/>
        </p:nvSpPr>
        <p:spPr>
          <a:xfrm>
            <a:off x="2633910" y="4082992"/>
            <a:ext cx="482992" cy="304800"/>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205" name="Google Shape;205;p9"/>
          <p:cNvSpPr txBox="1"/>
          <p:nvPr/>
        </p:nvSpPr>
        <p:spPr>
          <a:xfrm>
            <a:off x="6096000" y="2671741"/>
            <a:ext cx="5868000" cy="2428511"/>
          </a:xfrm>
          <a:prstGeom prst="rect">
            <a:avLst/>
          </a:prstGeom>
          <a:solidFill>
            <a:schemeClr val="dk1"/>
          </a:solid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rgbClr val="92D050"/>
              </a:solidFill>
              <a:latin typeface="Roboto"/>
              <a:ea typeface="Roboto"/>
              <a:cs typeface="Roboto"/>
              <a:sym typeface="Roboto"/>
            </a:endParaRPr>
          </a:p>
          <a:p>
            <a:pPr indent="0" lvl="0" marL="0" marR="0" rtl="0" algn="ctr">
              <a:spcBef>
                <a:spcPts val="0"/>
              </a:spcBef>
              <a:spcAft>
                <a:spcPts val="0"/>
              </a:spcAft>
              <a:buNone/>
            </a:pPr>
            <a:r>
              <a:rPr lang="en-NZ" sz="2000">
                <a:solidFill>
                  <a:srgbClr val="FF0000"/>
                </a:solidFill>
                <a:latin typeface="Roboto"/>
                <a:ea typeface="Roboto"/>
                <a:cs typeface="Roboto"/>
                <a:sym typeface="Roboto"/>
              </a:rPr>
              <a:t>Gives PV = $70,634.20</a:t>
            </a:r>
            <a:endParaRPr/>
          </a:p>
          <a:p>
            <a:pPr indent="0" lvl="0" marL="0" marR="0" rtl="0" algn="ctr">
              <a:spcBef>
                <a:spcPts val="0"/>
              </a:spcBef>
              <a:spcAft>
                <a:spcPts val="0"/>
              </a:spcAft>
              <a:buNone/>
            </a:pPr>
            <a:r>
              <a:t/>
            </a:r>
            <a:endParaRPr sz="2000">
              <a:solidFill>
                <a:srgbClr val="92D050"/>
              </a:solidFill>
              <a:latin typeface="Roboto"/>
              <a:ea typeface="Roboto"/>
              <a:cs typeface="Roboto"/>
              <a:sym typeface="Roboto"/>
            </a:endParaRPr>
          </a:p>
          <a:p>
            <a:pPr indent="0" lvl="0" marL="0" marR="0" rtl="0" algn="l">
              <a:spcBef>
                <a:spcPts val="0"/>
              </a:spcBef>
              <a:spcAft>
                <a:spcPts val="0"/>
              </a:spcAft>
              <a:buNone/>
            </a:pPr>
            <a:r>
              <a:rPr lang="en-NZ" sz="2000">
                <a:solidFill>
                  <a:schemeClr val="lt1"/>
                </a:solidFill>
                <a:latin typeface="Roboto"/>
                <a:ea typeface="Roboto"/>
                <a:cs typeface="Roboto"/>
                <a:sym typeface="Roboto"/>
              </a:rPr>
              <a:t>Therefore the remaining funds required at t=13 for Carol’s University education is:</a:t>
            </a:r>
            <a:endParaRPr/>
          </a:p>
          <a:p>
            <a:pPr indent="0" lvl="0" marL="0" marR="0" rtl="0" algn="l">
              <a:spcBef>
                <a:spcPts val="0"/>
              </a:spcBef>
              <a:spcAft>
                <a:spcPts val="0"/>
              </a:spcAft>
              <a:buNone/>
            </a:pPr>
            <a:r>
              <a:rPr lang="en-NZ" sz="2000">
                <a:solidFill>
                  <a:schemeClr val="lt1"/>
                </a:solidFill>
                <a:latin typeface="Roboto"/>
                <a:ea typeface="Roboto"/>
                <a:cs typeface="Roboto"/>
                <a:sym typeface="Roboto"/>
              </a:rPr>
              <a:t>= $82,177.54 - $70,634.20 </a:t>
            </a:r>
            <a:endParaRPr/>
          </a:p>
          <a:p>
            <a:pPr indent="0" lvl="0" marL="0" marR="0" rtl="0" algn="l">
              <a:spcBef>
                <a:spcPts val="0"/>
              </a:spcBef>
              <a:spcAft>
                <a:spcPts val="0"/>
              </a:spcAft>
              <a:buNone/>
            </a:pPr>
            <a:r>
              <a:rPr lang="en-NZ" sz="2000">
                <a:solidFill>
                  <a:srgbClr val="FF0000"/>
                </a:solidFill>
                <a:latin typeface="Roboto"/>
                <a:ea typeface="Roboto"/>
                <a:cs typeface="Roboto"/>
                <a:sym typeface="Roboto"/>
              </a:rPr>
              <a:t>= $11,543.34</a:t>
            </a:r>
            <a:endParaRPr/>
          </a:p>
        </p:txBody>
      </p:sp>
      <p:graphicFrame>
        <p:nvGraphicFramePr>
          <p:cNvPr id="206" name="Google Shape;206;p9"/>
          <p:cNvGraphicFramePr/>
          <p:nvPr/>
        </p:nvGraphicFramePr>
        <p:xfrm>
          <a:off x="3952669" y="1630017"/>
          <a:ext cx="3000000" cy="3000000"/>
        </p:xfrm>
        <a:graphic>
          <a:graphicData uri="http://schemas.openxmlformats.org/drawingml/2006/table">
            <a:tbl>
              <a:tblPr bandRow="1" firstRow="1">
                <a:noFill/>
                <a:tableStyleId>{5E1C616B-FD78-497B-B7E2-B6FDDB62FE0C}</a:tableStyleId>
              </a:tblPr>
              <a:tblGrid>
                <a:gridCol w="1689950"/>
                <a:gridCol w="1447675"/>
                <a:gridCol w="1144350"/>
                <a:gridCol w="1034050"/>
                <a:gridCol w="1854850"/>
              </a:tblGrid>
              <a:tr h="380100">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N</a:t>
                      </a:r>
                      <a:endParaRPr/>
                    </a:p>
                  </a:txBody>
                  <a:tcPr marT="45725" marB="45725" marR="91450" marL="91450"/>
                </a:tc>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I/Y</a:t>
                      </a:r>
                      <a:endParaRPr/>
                    </a:p>
                  </a:txBody>
                  <a:tcPr marT="45725" marB="45725" marR="91450" marL="91450"/>
                </a:tc>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PV</a:t>
                      </a:r>
                      <a:endParaRPr/>
                    </a:p>
                  </a:txBody>
                  <a:tcPr marT="45725" marB="45725" marR="91450" marL="91450"/>
                </a:tc>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PMT</a:t>
                      </a:r>
                      <a:endParaRPr/>
                    </a:p>
                  </a:txBody>
                  <a:tcPr marT="45725" marB="45725" marR="91450" marL="91450"/>
                </a:tc>
                <a:tc>
                  <a:txBody>
                    <a:bodyPr/>
                    <a:lstStyle/>
                    <a:p>
                      <a:pPr indent="0" lvl="0" marL="0" marR="0" rtl="0" algn="l">
                        <a:spcBef>
                          <a:spcPts val="0"/>
                        </a:spcBef>
                        <a:spcAft>
                          <a:spcPts val="0"/>
                        </a:spcAft>
                        <a:buNone/>
                      </a:pPr>
                      <a:r>
                        <a:rPr lang="en-NZ" sz="1800">
                          <a:solidFill>
                            <a:srgbClr val="CCFFCD"/>
                          </a:solidFill>
                          <a:latin typeface="Josefin Sans"/>
                          <a:ea typeface="Josefin Sans"/>
                          <a:cs typeface="Josefin Sans"/>
                          <a:sym typeface="Josefin Sans"/>
                        </a:rPr>
                        <a:t>FV</a:t>
                      </a:r>
                      <a:endParaRPr/>
                    </a:p>
                  </a:txBody>
                  <a:tcPr marT="45725" marB="45725" marR="91450" marL="91450"/>
                </a:tc>
              </a:tr>
              <a:tr h="473200">
                <a:tc>
                  <a:txBody>
                    <a:bodyPr/>
                    <a:lstStyle/>
                    <a:p>
                      <a:pPr indent="0" lvl="0" marL="0" marR="0" rtl="0" algn="l">
                        <a:spcBef>
                          <a:spcPts val="0"/>
                        </a:spcBef>
                        <a:spcAft>
                          <a:spcPts val="0"/>
                        </a:spcAft>
                        <a:buNone/>
                      </a:pPr>
                      <a:r>
                        <a:rPr lang="en-NZ" sz="1800">
                          <a:latin typeface="Josefin Sans"/>
                          <a:ea typeface="Josefin Sans"/>
                          <a:cs typeface="Josefin Sans"/>
                          <a:sym typeface="Josefin Sans"/>
                        </a:rPr>
                        <a:t>=13 x 12 = 156</a:t>
                      </a:r>
                      <a:endParaRPr/>
                    </a:p>
                  </a:txBody>
                  <a:tcPr marT="45725" marB="45725" marR="91450" marL="91450"/>
                </a:tc>
                <a:tc>
                  <a:txBody>
                    <a:bodyPr/>
                    <a:lstStyle/>
                    <a:p>
                      <a:pPr indent="0" lvl="0" marL="0" marR="0" rtl="0" algn="l">
                        <a:spcBef>
                          <a:spcPts val="0"/>
                        </a:spcBef>
                        <a:spcAft>
                          <a:spcPts val="0"/>
                        </a:spcAft>
                        <a:buNone/>
                      </a:pPr>
                      <a:r>
                        <a:rPr lang="en-NZ" sz="1800">
                          <a:latin typeface="Josefin Sans"/>
                          <a:ea typeface="Josefin Sans"/>
                          <a:cs typeface="Josefin Sans"/>
                          <a:sym typeface="Josefin Sans"/>
                        </a:rPr>
                        <a:t>= 6/12 = 0.5</a:t>
                      </a:r>
                      <a:endParaRPr/>
                    </a:p>
                  </a:txBody>
                  <a:tcPr marT="45725" marB="45725" marR="91450" marL="91450"/>
                </a:tc>
                <a:tc>
                  <a:txBody>
                    <a:bodyPr/>
                    <a:lstStyle/>
                    <a:p>
                      <a:pPr indent="0" lvl="0" marL="0" marR="0" rtl="0" algn="l">
                        <a:spcBef>
                          <a:spcPts val="0"/>
                        </a:spcBef>
                        <a:spcAft>
                          <a:spcPts val="0"/>
                        </a:spcAft>
                        <a:buNone/>
                      </a:pPr>
                      <a:r>
                        <a:rPr lang="en-NZ" sz="1800">
                          <a:latin typeface="Josefin Sans"/>
                          <a:ea typeface="Josefin Sans"/>
                          <a:cs typeface="Josefin Sans"/>
                          <a:sym typeface="Josefin Sans"/>
                        </a:rPr>
                        <a:t>0</a:t>
                      </a:r>
                      <a:endParaRPr/>
                    </a:p>
                  </a:txBody>
                  <a:tcPr marT="45725" marB="45725" marR="91450" marL="91450"/>
                </a:tc>
                <a:tc>
                  <a:txBody>
                    <a:bodyPr/>
                    <a:lstStyle/>
                    <a:p>
                      <a:pPr indent="0" lvl="0" marL="0" marR="0" rtl="0" algn="l">
                        <a:spcBef>
                          <a:spcPts val="0"/>
                        </a:spcBef>
                        <a:spcAft>
                          <a:spcPts val="0"/>
                        </a:spcAft>
                        <a:buNone/>
                      </a:pPr>
                      <a:r>
                        <a:rPr lang="en-NZ" sz="1800">
                          <a:latin typeface="Josefin Sans"/>
                          <a:ea typeface="Josefin Sans"/>
                          <a:cs typeface="Josefin Sans"/>
                          <a:sym typeface="Josefin Sans"/>
                        </a:rPr>
                        <a:t>300</a:t>
                      </a:r>
                      <a:endParaRPr/>
                    </a:p>
                  </a:txBody>
                  <a:tcPr marT="45725" marB="45725" marR="91450" marL="91450"/>
                </a:tc>
                <a:tc>
                  <a:txBody>
                    <a:bodyPr/>
                    <a:lstStyle/>
                    <a:p>
                      <a:pPr indent="0" lvl="0" marL="0" marR="0" rtl="0" algn="l">
                        <a:spcBef>
                          <a:spcPts val="0"/>
                        </a:spcBef>
                        <a:spcAft>
                          <a:spcPts val="0"/>
                        </a:spcAft>
                        <a:buNone/>
                      </a:pPr>
                      <a:r>
                        <a:rPr b="1" lang="en-NZ" sz="2000">
                          <a:latin typeface="Josefin Sans"/>
                          <a:ea typeface="Josefin Sans"/>
                          <a:cs typeface="Josefin Sans"/>
                          <a:sym typeface="Josefin Sans"/>
                        </a:rPr>
                        <a:t>=$70,634.20</a:t>
                      </a:r>
                      <a:endParaRPr/>
                    </a:p>
                  </a:txBody>
                  <a:tcPr marT="45725" marB="45725" marR="91450" marL="91450"/>
                </a:tc>
              </a:tr>
            </a:tbl>
          </a:graphicData>
        </a:graphic>
      </p:graphicFrame>
      <p:pic>
        <p:nvPicPr>
          <p:cNvPr descr="Text&#10;&#10;Description automatically generated" id="207" name="Google Shape;207;p9"/>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9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CFFCD"/>
              </a:buClr>
              <a:buSzPts val="6000"/>
              <a:buFont typeface="Josefin Sans"/>
              <a:buNone/>
            </a:pPr>
            <a:r>
              <a:rPr b="1" lang="en-NZ">
                <a:solidFill>
                  <a:srgbClr val="CCFFCD"/>
                </a:solidFill>
                <a:latin typeface="Josefin Sans"/>
                <a:ea typeface="Josefin Sans"/>
                <a:cs typeface="Josefin Sans"/>
                <a:sym typeface="Josefin Sans"/>
              </a:rPr>
              <a:t>QUESTION 3.4</a:t>
            </a:r>
            <a:endParaRPr b="1" sz="3600">
              <a:solidFill>
                <a:srgbClr val="CCFFCD"/>
              </a:solidFill>
              <a:latin typeface="Josefin Sans"/>
              <a:ea typeface="Josefin Sans"/>
              <a:cs typeface="Josefin Sans"/>
              <a:sym typeface="Josefin Sans"/>
            </a:endParaRPr>
          </a:p>
        </p:txBody>
      </p:sp>
      <p:sp>
        <p:nvSpPr>
          <p:cNvPr id="1010" name="Google Shape;1010;p9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pic>
        <p:nvPicPr>
          <p:cNvPr descr="Text&#10;&#10;Description automatically generated" id="1011" name="Google Shape;1011;p90"/>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9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3.4</a:t>
            </a:r>
            <a:endParaRPr/>
          </a:p>
        </p:txBody>
      </p:sp>
      <p:pic>
        <p:nvPicPr>
          <p:cNvPr id="1018" name="Google Shape;1018;p91"/>
          <p:cNvPicPr preferRelativeResize="0"/>
          <p:nvPr/>
        </p:nvPicPr>
        <p:blipFill rotWithShape="1">
          <a:blip r:embed="rId3">
            <a:alphaModFix/>
          </a:blip>
          <a:srcRect b="0" l="0" r="0" t="0"/>
          <a:stretch/>
        </p:blipFill>
        <p:spPr>
          <a:xfrm>
            <a:off x="838200" y="1276843"/>
            <a:ext cx="9191524" cy="3762334"/>
          </a:xfrm>
          <a:prstGeom prst="rect">
            <a:avLst/>
          </a:prstGeom>
          <a:noFill/>
          <a:ln>
            <a:noFill/>
          </a:ln>
        </p:spPr>
      </p:pic>
      <p:pic>
        <p:nvPicPr>
          <p:cNvPr descr="Text&#10;&#10;Description automatically generated" id="1019" name="Google Shape;1019;p91"/>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sp>
        <p:nvSpPr>
          <p:cNvPr id="1025" name="Google Shape;1025;p9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3.4</a:t>
            </a:r>
            <a:endParaRPr/>
          </a:p>
        </p:txBody>
      </p:sp>
      <p:sp>
        <p:nvSpPr>
          <p:cNvPr id="1026" name="Google Shape;1026;p92"/>
          <p:cNvSpPr txBox="1"/>
          <p:nvPr/>
        </p:nvSpPr>
        <p:spPr>
          <a:xfrm>
            <a:off x="734648" y="5217857"/>
            <a:ext cx="6568978" cy="144916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t/>
            </a:r>
            <a:endParaRPr b="1" sz="2800">
              <a:solidFill>
                <a:srgbClr val="92D050"/>
              </a:solidFill>
              <a:latin typeface="Calibri"/>
              <a:ea typeface="Calibri"/>
              <a:cs typeface="Calibri"/>
              <a:sym typeface="Calibri"/>
            </a:endParaRPr>
          </a:p>
        </p:txBody>
      </p:sp>
      <p:sp>
        <p:nvSpPr>
          <p:cNvPr id="1027" name="Google Shape;1027;p92"/>
          <p:cNvSpPr txBox="1"/>
          <p:nvPr/>
        </p:nvSpPr>
        <p:spPr>
          <a:xfrm>
            <a:off x="838198" y="5211443"/>
            <a:ext cx="10630713" cy="1179630"/>
          </a:xfrm>
          <a:prstGeom prst="rect">
            <a:avLst/>
          </a:prstGeom>
          <a:noFill/>
          <a:ln>
            <a:noFill/>
          </a:ln>
        </p:spPr>
        <p:txBody>
          <a:bodyPr anchorCtr="0" anchor="t" bIns="45700" lIns="91425" spcFirstLastPara="1" rIns="91425" wrap="square" tIns="45700">
            <a:normAutofit fontScale="92500" lnSpcReduction="20000"/>
          </a:bodyPr>
          <a:lstStyle/>
          <a:p>
            <a:pPr indent="-514350" lvl="0" marL="514350" marR="0" rtl="0" algn="l">
              <a:lnSpc>
                <a:spcPct val="90000"/>
              </a:lnSpc>
              <a:spcBef>
                <a:spcPts val="0"/>
              </a:spcBef>
              <a:spcAft>
                <a:spcPts val="0"/>
              </a:spcAft>
              <a:buClr>
                <a:schemeClr val="lt1"/>
              </a:buClr>
              <a:buSzPct val="100000"/>
              <a:buFont typeface="Arial"/>
              <a:buAutoNum type="alphaLcParenR"/>
            </a:pPr>
            <a:r>
              <a:rPr b="1" lang="en-NZ" sz="2800">
                <a:solidFill>
                  <a:schemeClr val="lt1"/>
                </a:solidFill>
                <a:latin typeface="Josefin Sans"/>
                <a:ea typeface="Josefin Sans"/>
                <a:cs typeface="Josefin Sans"/>
                <a:sym typeface="Josefin Sans"/>
              </a:rPr>
              <a:t>The price today</a:t>
            </a:r>
            <a:r>
              <a:rPr lang="en-NZ" sz="2800">
                <a:solidFill>
                  <a:schemeClr val="lt1"/>
                </a:solidFill>
                <a:latin typeface="Josefin Sans"/>
                <a:ea typeface="Josefin Sans"/>
                <a:cs typeface="Josefin Sans"/>
                <a:sym typeface="Josefin Sans"/>
              </a:rPr>
              <a:t>= $100,000/2000 = $50 per share</a:t>
            </a:r>
            <a:endParaRPr/>
          </a:p>
          <a:p>
            <a:pPr indent="-514350" lvl="0" marL="514350" marR="0" rtl="0" algn="l">
              <a:lnSpc>
                <a:spcPct val="90000"/>
              </a:lnSpc>
              <a:spcBef>
                <a:spcPts val="1000"/>
              </a:spcBef>
              <a:spcAft>
                <a:spcPts val="0"/>
              </a:spcAft>
              <a:buClr>
                <a:schemeClr val="lt1"/>
              </a:buClr>
              <a:buSzPct val="100000"/>
              <a:buFont typeface="Arial"/>
              <a:buAutoNum type="alphaLcParenR"/>
            </a:pPr>
            <a:r>
              <a:rPr b="1" lang="en-NZ" sz="2800">
                <a:solidFill>
                  <a:schemeClr val="lt1"/>
                </a:solidFill>
                <a:latin typeface="Josefin Sans"/>
                <a:ea typeface="Josefin Sans"/>
                <a:cs typeface="Josefin Sans"/>
                <a:sym typeface="Josefin Sans"/>
              </a:rPr>
              <a:t>Price tomorrow</a:t>
            </a:r>
            <a:r>
              <a:rPr lang="en-NZ" sz="2800">
                <a:solidFill>
                  <a:schemeClr val="lt1"/>
                </a:solidFill>
                <a:latin typeface="Josefin Sans"/>
                <a:ea typeface="Josefin Sans"/>
                <a:cs typeface="Josefin Sans"/>
                <a:sym typeface="Josefin Sans"/>
              </a:rPr>
              <a:t>= $50 - $5= $45. Could also work this out                                through 100000 – (2000 *5)</a:t>
            </a:r>
            <a:endParaRPr/>
          </a:p>
        </p:txBody>
      </p:sp>
      <p:pic>
        <p:nvPicPr>
          <p:cNvPr id="1028" name="Google Shape;1028;p92"/>
          <p:cNvPicPr preferRelativeResize="0"/>
          <p:nvPr/>
        </p:nvPicPr>
        <p:blipFill rotWithShape="1">
          <a:blip r:embed="rId3">
            <a:alphaModFix/>
          </a:blip>
          <a:srcRect b="0" l="0" r="0" t="0"/>
          <a:stretch/>
        </p:blipFill>
        <p:spPr>
          <a:xfrm>
            <a:off x="838198" y="1276843"/>
            <a:ext cx="9243062" cy="378343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9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3.4</a:t>
            </a:r>
            <a:endParaRPr/>
          </a:p>
        </p:txBody>
      </p:sp>
      <p:sp>
        <p:nvSpPr>
          <p:cNvPr id="1035" name="Google Shape;1035;p93"/>
          <p:cNvSpPr txBox="1"/>
          <p:nvPr/>
        </p:nvSpPr>
        <p:spPr>
          <a:xfrm>
            <a:off x="624840" y="1280160"/>
            <a:ext cx="10728960" cy="557784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lt1"/>
              </a:buClr>
              <a:buSzPts val="2800"/>
              <a:buFont typeface="Arial"/>
              <a:buNone/>
            </a:pPr>
            <a:r>
              <a:rPr lang="en-NZ" sz="2800">
                <a:solidFill>
                  <a:schemeClr val="lt1"/>
                </a:solidFill>
                <a:latin typeface="Josefin Sans"/>
                <a:ea typeface="Josefin Sans"/>
                <a:cs typeface="Josefin Sans"/>
                <a:sym typeface="Josefin Sans"/>
              </a:rPr>
              <a:t>c) </a:t>
            </a:r>
            <a:r>
              <a:rPr b="1" lang="en-NZ" sz="2800">
                <a:solidFill>
                  <a:schemeClr val="lt1"/>
                </a:solidFill>
                <a:latin typeface="Josefin Sans"/>
                <a:ea typeface="Josefin Sans"/>
                <a:cs typeface="Josefin Sans"/>
                <a:sym typeface="Josefin Sans"/>
              </a:rPr>
              <a:t>If tax on all div income is 30% and there’s no tax on capital gains, the shareholder will receive: </a:t>
            </a:r>
            <a:endParaRPr/>
          </a:p>
          <a:p>
            <a:pPr indent="0" lvl="0" marL="0" marR="0" rtl="0" algn="l">
              <a:lnSpc>
                <a:spcPct val="90000"/>
              </a:lnSpc>
              <a:spcBef>
                <a:spcPts val="1000"/>
              </a:spcBef>
              <a:spcAft>
                <a:spcPts val="0"/>
              </a:spcAft>
              <a:buClr>
                <a:schemeClr val="lt1"/>
              </a:buClr>
              <a:buSzPts val="2800"/>
              <a:buFont typeface="Arial"/>
              <a:buNone/>
            </a:pPr>
            <a:r>
              <a:rPr lang="en-NZ" sz="2800">
                <a:solidFill>
                  <a:schemeClr val="lt1"/>
                </a:solidFill>
                <a:latin typeface="Josefin Sans"/>
                <a:ea typeface="Josefin Sans"/>
                <a:cs typeface="Josefin Sans"/>
                <a:sym typeface="Josefin Sans"/>
              </a:rPr>
              <a:t>$5 * (1-0.3) = $3.5 and the price today will be: </a:t>
            </a:r>
            <a:endParaRPr/>
          </a:p>
          <a:p>
            <a:pPr indent="0" lvl="0" marL="0" marR="0" rtl="0" algn="l">
              <a:lnSpc>
                <a:spcPct val="90000"/>
              </a:lnSpc>
              <a:spcBef>
                <a:spcPts val="1000"/>
              </a:spcBef>
              <a:spcAft>
                <a:spcPts val="0"/>
              </a:spcAft>
              <a:buClr>
                <a:schemeClr val="lt1"/>
              </a:buClr>
              <a:buSzPts val="2800"/>
              <a:buFont typeface="Arial"/>
              <a:buNone/>
            </a:pPr>
            <a:r>
              <a:rPr lang="en-NZ" sz="2800">
                <a:solidFill>
                  <a:schemeClr val="lt1"/>
                </a:solidFill>
                <a:latin typeface="Josefin Sans"/>
                <a:ea typeface="Josefin Sans"/>
                <a:cs typeface="Josefin Sans"/>
                <a:sym typeface="Josefin Sans"/>
              </a:rPr>
              <a:t>$50 - $3.50 = $46.50 </a:t>
            </a:r>
            <a:endParaRPr/>
          </a:p>
          <a:p>
            <a:pPr indent="0" lvl="0" marL="0" marR="0" rtl="0" algn="l">
              <a:lnSpc>
                <a:spcPct val="90000"/>
              </a:lnSpc>
              <a:spcBef>
                <a:spcPts val="1000"/>
              </a:spcBef>
              <a:spcAft>
                <a:spcPts val="0"/>
              </a:spcAft>
              <a:buClr>
                <a:schemeClr val="lt1"/>
              </a:buClr>
              <a:buSzPts val="2800"/>
              <a:buFont typeface="Arial"/>
              <a:buNone/>
            </a:pPr>
            <a:r>
              <a:rPr lang="en-NZ" sz="2800">
                <a:solidFill>
                  <a:schemeClr val="lt1"/>
                </a:solidFill>
                <a:latin typeface="Josefin Sans"/>
                <a:ea typeface="Josefin Sans"/>
                <a:cs typeface="Josefin Sans"/>
                <a:sym typeface="Josefin Sans"/>
              </a:rPr>
              <a:t>This is less than the value in part (a) by the amount of taxes investors pay on the dividend. </a:t>
            </a:r>
            <a:endParaRPr/>
          </a:p>
          <a:p>
            <a:pPr indent="0" lvl="0" marL="0" marR="0" rtl="0" algn="l">
              <a:lnSpc>
                <a:spcPct val="90000"/>
              </a:lnSpc>
              <a:spcBef>
                <a:spcPts val="1000"/>
              </a:spcBef>
              <a:spcAft>
                <a:spcPts val="0"/>
              </a:spcAft>
              <a:buClr>
                <a:schemeClr val="lt1"/>
              </a:buClr>
              <a:buSzPts val="2800"/>
              <a:buFont typeface="Arial"/>
              <a:buNone/>
            </a:pPr>
            <a:r>
              <a:t/>
            </a:r>
            <a:endParaRPr sz="2800">
              <a:solidFill>
                <a:schemeClr val="lt1"/>
              </a:solidFill>
              <a:latin typeface="Josefin Sans"/>
              <a:ea typeface="Josefin Sans"/>
              <a:cs typeface="Josefin Sans"/>
              <a:sym typeface="Josefin Sans"/>
            </a:endParaRPr>
          </a:p>
          <a:p>
            <a:pPr indent="0" lvl="0" marL="0" marR="0" rtl="0" algn="l">
              <a:lnSpc>
                <a:spcPct val="90000"/>
              </a:lnSpc>
              <a:spcBef>
                <a:spcPts val="1000"/>
              </a:spcBef>
              <a:spcAft>
                <a:spcPts val="0"/>
              </a:spcAft>
              <a:buClr>
                <a:schemeClr val="lt1"/>
              </a:buClr>
              <a:buSzPts val="2800"/>
              <a:buFont typeface="Arial"/>
              <a:buNone/>
            </a:pPr>
            <a:r>
              <a:rPr lang="en-NZ" sz="2800">
                <a:solidFill>
                  <a:schemeClr val="lt1"/>
                </a:solidFill>
                <a:latin typeface="Josefin Sans"/>
                <a:ea typeface="Josefin Sans"/>
                <a:cs typeface="Josefin Sans"/>
                <a:sym typeface="Josefin Sans"/>
              </a:rPr>
              <a:t>d) </a:t>
            </a:r>
            <a:r>
              <a:rPr b="1" lang="en-NZ" sz="2800">
                <a:solidFill>
                  <a:schemeClr val="lt1"/>
                </a:solidFill>
                <a:latin typeface="Josefin Sans"/>
                <a:ea typeface="Josefin Sans"/>
                <a:cs typeface="Josefin Sans"/>
                <a:sym typeface="Josefin Sans"/>
              </a:rPr>
              <a:t>What if the firm instead plans to repurchase $10,000 worth of stock; what will the price be before the repurchase</a:t>
            </a:r>
            <a:r>
              <a:rPr lang="en-NZ" sz="2800">
                <a:solidFill>
                  <a:schemeClr val="lt1"/>
                </a:solidFill>
                <a:latin typeface="Josefin Sans"/>
                <a:ea typeface="Josefin Sans"/>
                <a:cs typeface="Josefin Sans"/>
                <a:sym typeface="Josefin Sans"/>
              </a:rPr>
              <a:t>?</a:t>
            </a:r>
            <a:endParaRPr/>
          </a:p>
          <a:p>
            <a:pPr indent="0" lvl="0" marL="0" marR="0" rtl="0" algn="l">
              <a:lnSpc>
                <a:spcPct val="90000"/>
              </a:lnSpc>
              <a:spcBef>
                <a:spcPts val="1000"/>
              </a:spcBef>
              <a:spcAft>
                <a:spcPts val="0"/>
              </a:spcAft>
              <a:buClr>
                <a:schemeClr val="lt1"/>
              </a:buClr>
              <a:buSzPts val="2800"/>
              <a:buFont typeface="Arial"/>
              <a:buNone/>
            </a:pPr>
            <a:r>
              <a:rPr lang="en-NZ" sz="2800">
                <a:solidFill>
                  <a:schemeClr val="lt1"/>
                </a:solidFill>
                <a:latin typeface="Josefin Sans"/>
                <a:ea typeface="Josefin Sans"/>
                <a:cs typeface="Josefin Sans"/>
                <a:sym typeface="Josefin Sans"/>
              </a:rPr>
              <a:t>The repurchase will have no tax implications because there is                       no tax obligation for the shareholders. Therefore, the                            value of the firm is $100,000 divided by 2000 shares  </a:t>
            </a:r>
            <a:endParaRPr/>
          </a:p>
          <a:p>
            <a:pPr indent="0" lvl="0" marL="0" marR="0" rtl="0" algn="l">
              <a:lnSpc>
                <a:spcPct val="90000"/>
              </a:lnSpc>
              <a:spcBef>
                <a:spcPts val="1000"/>
              </a:spcBef>
              <a:spcAft>
                <a:spcPts val="0"/>
              </a:spcAft>
              <a:buClr>
                <a:schemeClr val="lt1"/>
              </a:buClr>
              <a:buSzPts val="2800"/>
              <a:buFont typeface="Arial"/>
              <a:buNone/>
            </a:pPr>
            <a:r>
              <a:rPr lang="en-NZ" sz="2800">
                <a:solidFill>
                  <a:schemeClr val="lt1"/>
                </a:solidFill>
                <a:latin typeface="Josefin Sans"/>
                <a:ea typeface="Josefin Sans"/>
                <a:cs typeface="Josefin Sans"/>
                <a:sym typeface="Josefin Sans"/>
              </a:rPr>
              <a:t>= $50 per share. </a:t>
            </a:r>
            <a:endParaRPr/>
          </a:p>
          <a:p>
            <a:pPr indent="0" lvl="0" marL="0" marR="0" rtl="0" algn="l">
              <a:lnSpc>
                <a:spcPct val="90000"/>
              </a:lnSpc>
              <a:spcBef>
                <a:spcPts val="1000"/>
              </a:spcBef>
              <a:spcAft>
                <a:spcPts val="0"/>
              </a:spcAft>
              <a:buClr>
                <a:schemeClr val="lt1"/>
              </a:buClr>
              <a:buSzPts val="2800"/>
              <a:buFont typeface="Arial"/>
              <a:buNone/>
            </a:pPr>
            <a:r>
              <a:t/>
            </a:r>
            <a:endParaRPr sz="2800">
              <a:solidFill>
                <a:schemeClr val="lt1"/>
              </a:solidFill>
              <a:latin typeface="Calibri"/>
              <a:ea typeface="Calibri"/>
              <a:cs typeface="Calibri"/>
              <a:sym typeface="Calibri"/>
            </a:endParaRPr>
          </a:p>
          <a:p>
            <a:pPr indent="-50800" lvl="0" marL="228600" marR="0" rtl="0" algn="l">
              <a:lnSpc>
                <a:spcPct val="90000"/>
              </a:lnSpc>
              <a:spcBef>
                <a:spcPts val="1000"/>
              </a:spcBef>
              <a:spcAft>
                <a:spcPts val="0"/>
              </a:spcAft>
              <a:buClr>
                <a:schemeClr val="lt1"/>
              </a:buClr>
              <a:buSzPts val="2800"/>
              <a:buFont typeface="Arial"/>
              <a:buNone/>
            </a:pPr>
            <a:r>
              <a:t/>
            </a:r>
            <a:endParaRPr b="1" sz="2800">
              <a:solidFill>
                <a:schemeClr val="lt1"/>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9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QUESTION 3.4</a:t>
            </a:r>
            <a:endParaRPr/>
          </a:p>
        </p:txBody>
      </p:sp>
      <p:sp>
        <p:nvSpPr>
          <p:cNvPr id="1042" name="Google Shape;1042;p94"/>
          <p:cNvSpPr txBox="1"/>
          <p:nvPr>
            <p:ph idx="1" type="body"/>
          </p:nvPr>
        </p:nvSpPr>
        <p:spPr>
          <a:xfrm>
            <a:off x="838200" y="1537787"/>
            <a:ext cx="10428514" cy="466725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2800"/>
              <a:buNone/>
            </a:pPr>
            <a:r>
              <a:rPr lang="en-NZ">
                <a:latin typeface="Josefin Sans"/>
                <a:ea typeface="Josefin Sans"/>
                <a:cs typeface="Josefin Sans"/>
                <a:sym typeface="Josefin Sans"/>
              </a:rPr>
              <a:t>e) </a:t>
            </a:r>
            <a:r>
              <a:rPr b="1" lang="en-NZ">
                <a:latin typeface="Josefin Sans"/>
                <a:ea typeface="Josefin Sans"/>
                <a:cs typeface="Josefin Sans"/>
                <a:sym typeface="Josefin Sans"/>
              </a:rPr>
              <a:t>What will the stock price be after the repurchase?</a:t>
            </a:r>
            <a:endParaRPr/>
          </a:p>
          <a:p>
            <a:pPr indent="0" lvl="0" marL="0" rtl="0" algn="l">
              <a:lnSpc>
                <a:spcPct val="90000"/>
              </a:lnSpc>
              <a:spcBef>
                <a:spcPts val="1000"/>
              </a:spcBef>
              <a:spcAft>
                <a:spcPts val="0"/>
              </a:spcAft>
              <a:buClr>
                <a:schemeClr val="lt1"/>
              </a:buClr>
              <a:buSzPts val="2800"/>
              <a:buNone/>
            </a:pPr>
            <a:r>
              <a:rPr lang="en-NZ">
                <a:latin typeface="Josefin Sans"/>
                <a:ea typeface="Josefin Sans"/>
                <a:cs typeface="Josefin Sans"/>
                <a:sym typeface="Josefin Sans"/>
              </a:rPr>
              <a:t>The firm will repurchase 200 shares for $10,000. After the repurchase, the stock will sell at a price of $90,000/1800. $50 per share. </a:t>
            </a:r>
            <a:endParaRPr/>
          </a:p>
          <a:p>
            <a:pPr indent="0" lvl="0" marL="0" rtl="0" algn="l">
              <a:lnSpc>
                <a:spcPct val="90000"/>
              </a:lnSpc>
              <a:spcBef>
                <a:spcPts val="1000"/>
              </a:spcBef>
              <a:spcAft>
                <a:spcPts val="0"/>
              </a:spcAft>
              <a:buClr>
                <a:schemeClr val="lt1"/>
              </a:buClr>
              <a:buSzPts val="2800"/>
              <a:buNone/>
            </a:pPr>
            <a:r>
              <a:rPr lang="en-NZ">
                <a:latin typeface="Josefin Sans"/>
                <a:ea typeface="Josefin Sans"/>
                <a:cs typeface="Josefin Sans"/>
                <a:sym typeface="Josefin Sans"/>
              </a:rPr>
              <a:t>$90000 = the new firm value. </a:t>
            </a:r>
            <a:endParaRPr/>
          </a:p>
          <a:p>
            <a:pPr indent="0" lvl="0" marL="0" rtl="0" algn="l">
              <a:lnSpc>
                <a:spcPct val="90000"/>
              </a:lnSpc>
              <a:spcBef>
                <a:spcPts val="1000"/>
              </a:spcBef>
              <a:spcAft>
                <a:spcPts val="0"/>
              </a:spcAft>
              <a:buClr>
                <a:schemeClr val="lt1"/>
              </a:buClr>
              <a:buSzPts val="2800"/>
              <a:buNone/>
            </a:pPr>
            <a:r>
              <a:rPr lang="en-NZ">
                <a:latin typeface="Josefin Sans"/>
                <a:ea typeface="Josefin Sans"/>
                <a:cs typeface="Josefin Sans"/>
                <a:sym typeface="Josefin Sans"/>
              </a:rPr>
              <a:t>1800 = NSO</a:t>
            </a:r>
            <a:endParaRPr/>
          </a:p>
          <a:p>
            <a:pPr indent="0" lvl="0" marL="0" rtl="0" algn="l">
              <a:lnSpc>
                <a:spcPct val="90000"/>
              </a:lnSpc>
              <a:spcBef>
                <a:spcPts val="1000"/>
              </a:spcBef>
              <a:spcAft>
                <a:spcPts val="0"/>
              </a:spcAft>
              <a:buClr>
                <a:schemeClr val="lt1"/>
              </a:buClr>
              <a:buSzPts val="2800"/>
              <a:buNone/>
            </a:pPr>
            <a:r>
              <a:t/>
            </a:r>
            <a:endParaRPr>
              <a:latin typeface="Josefin Sans"/>
              <a:ea typeface="Josefin Sans"/>
              <a:cs typeface="Josefin Sans"/>
              <a:sym typeface="Josefin Sans"/>
            </a:endParaRPr>
          </a:p>
          <a:p>
            <a:pPr indent="0" lvl="0" marL="0" rtl="0" algn="l">
              <a:lnSpc>
                <a:spcPct val="90000"/>
              </a:lnSpc>
              <a:spcBef>
                <a:spcPts val="1000"/>
              </a:spcBef>
              <a:spcAft>
                <a:spcPts val="0"/>
              </a:spcAft>
              <a:buClr>
                <a:schemeClr val="lt1"/>
              </a:buClr>
              <a:buSzPts val="2800"/>
              <a:buNone/>
            </a:pPr>
            <a:r>
              <a:rPr lang="en-NZ">
                <a:latin typeface="Josefin Sans"/>
                <a:ea typeface="Josefin Sans"/>
                <a:cs typeface="Josefin Sans"/>
                <a:sym typeface="Josefin Sans"/>
              </a:rPr>
              <a:t>f) </a:t>
            </a:r>
            <a:r>
              <a:rPr b="1" lang="en-NZ">
                <a:latin typeface="Josefin Sans"/>
                <a:ea typeface="Josefin Sans"/>
                <a:cs typeface="Josefin Sans"/>
                <a:sym typeface="Josefin Sans"/>
              </a:rPr>
              <a:t>Does the existence of taxes tend to favour dividends or repurchases? </a:t>
            </a:r>
            <a:endParaRPr/>
          </a:p>
          <a:p>
            <a:pPr indent="0" lvl="0" marL="0" rtl="0" algn="l">
              <a:lnSpc>
                <a:spcPct val="90000"/>
              </a:lnSpc>
              <a:spcBef>
                <a:spcPts val="1000"/>
              </a:spcBef>
              <a:spcAft>
                <a:spcPts val="0"/>
              </a:spcAft>
              <a:buClr>
                <a:schemeClr val="lt1"/>
              </a:buClr>
              <a:buSzPts val="2800"/>
              <a:buNone/>
            </a:pPr>
            <a:r>
              <a:rPr lang="en-NZ">
                <a:latin typeface="Josefin Sans"/>
                <a:ea typeface="Josefin Sans"/>
                <a:cs typeface="Josefin Sans"/>
                <a:sym typeface="Josefin Sans"/>
              </a:rPr>
              <a:t>It depends on the tax rate; whichever pay-out is taxed                                    lower will be preferred. </a:t>
            </a:r>
            <a:endParaRPr/>
          </a:p>
        </p:txBody>
      </p:sp>
      <p:pic>
        <p:nvPicPr>
          <p:cNvPr descr="Text&#10;&#10;Description automatically generated" id="1043" name="Google Shape;1043;p94"/>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9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CFFCD"/>
              </a:buClr>
              <a:buSzPts val="6000"/>
              <a:buFont typeface="Josefin Sans"/>
              <a:buNone/>
            </a:pPr>
            <a:r>
              <a:rPr b="1" lang="en-NZ">
                <a:solidFill>
                  <a:srgbClr val="CCFFCD"/>
                </a:solidFill>
                <a:latin typeface="Josefin Sans"/>
                <a:ea typeface="Josefin Sans"/>
                <a:cs typeface="Josefin Sans"/>
                <a:sym typeface="Josefin Sans"/>
              </a:rPr>
              <a:t>FINANCIAL PLANNING</a:t>
            </a:r>
            <a:endParaRPr b="1" sz="3600">
              <a:solidFill>
                <a:srgbClr val="CCFFCD"/>
              </a:solidFill>
              <a:latin typeface="Josefin Sans"/>
              <a:ea typeface="Josefin Sans"/>
              <a:cs typeface="Josefin Sans"/>
              <a:sym typeface="Josefin Sans"/>
            </a:endParaRPr>
          </a:p>
        </p:txBody>
      </p:sp>
      <p:sp>
        <p:nvSpPr>
          <p:cNvPr id="1050" name="Google Shape;1050;p9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pic>
        <p:nvPicPr>
          <p:cNvPr descr="Text&#10;&#10;Description automatically generated" id="1051" name="Google Shape;1051;p95"/>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p9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CFFCD"/>
              </a:buClr>
              <a:buSzPts val="6000"/>
              <a:buFont typeface="Josefin Sans"/>
              <a:buNone/>
            </a:pPr>
            <a:r>
              <a:rPr b="1" lang="en-NZ">
                <a:solidFill>
                  <a:srgbClr val="CCFFCD"/>
                </a:solidFill>
                <a:latin typeface="Josefin Sans"/>
                <a:ea typeface="Josefin Sans"/>
                <a:cs typeface="Josefin Sans"/>
                <a:sym typeface="Josefin Sans"/>
              </a:rPr>
              <a:t>KEY VARIABLES AND FORMULAS </a:t>
            </a:r>
            <a:endParaRPr b="1" sz="3600">
              <a:solidFill>
                <a:srgbClr val="CCFFCD"/>
              </a:solidFill>
              <a:latin typeface="Josefin Sans"/>
              <a:ea typeface="Josefin Sans"/>
              <a:cs typeface="Josefin Sans"/>
              <a:sym typeface="Josefin Sans"/>
            </a:endParaRPr>
          </a:p>
        </p:txBody>
      </p:sp>
      <p:sp>
        <p:nvSpPr>
          <p:cNvPr id="1057" name="Google Shape;1057;p9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pic>
        <p:nvPicPr>
          <p:cNvPr descr="Text&#10;&#10;Description automatically generated" id="1058" name="Google Shape;1058;p96"/>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9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INTERNAL GROWTH RATE</a:t>
            </a:r>
            <a:endParaRPr b="1" sz="3600">
              <a:solidFill>
                <a:srgbClr val="FE0000"/>
              </a:solidFill>
              <a:highlight>
                <a:srgbClr val="FFFF00"/>
              </a:highlight>
              <a:latin typeface="Josefin Sans"/>
              <a:ea typeface="Josefin Sans"/>
              <a:cs typeface="Josefin Sans"/>
              <a:sym typeface="Josefin Sans"/>
            </a:endParaRPr>
          </a:p>
        </p:txBody>
      </p:sp>
      <p:sp>
        <p:nvSpPr>
          <p:cNvPr id="1065" name="Google Shape;1065;p97"/>
          <p:cNvSpPr txBox="1"/>
          <p:nvPr/>
        </p:nvSpPr>
        <p:spPr>
          <a:xfrm>
            <a:off x="838200" y="1690688"/>
            <a:ext cx="8674100" cy="4951412"/>
          </a:xfrm>
          <a:prstGeom prst="rect">
            <a:avLst/>
          </a:prstGeom>
          <a:blipFill rotWithShape="1">
            <a:blip r:embed="rId3">
              <a:alphaModFix/>
            </a:blip>
            <a:stretch>
              <a:fillRect b="0" l="-292"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1066" name="Google Shape;1066;p97"/>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0000"/>
              </a:buClr>
              <a:buSzPts val="3600"/>
              <a:buFont typeface="Josefin Sans"/>
              <a:buNone/>
            </a:pPr>
            <a:r>
              <a:rPr b="1" lang="en-NZ" sz="3600">
                <a:solidFill>
                  <a:srgbClr val="FE0000"/>
                </a:solidFill>
                <a:latin typeface="Josefin Sans"/>
                <a:ea typeface="Josefin Sans"/>
                <a:cs typeface="Josefin Sans"/>
                <a:sym typeface="Josefin Sans"/>
              </a:rPr>
              <a:t>SUSTAINABLE GROWTH RATE</a:t>
            </a:r>
            <a:endParaRPr b="1" sz="3600">
              <a:solidFill>
                <a:srgbClr val="FE0000"/>
              </a:solidFill>
              <a:highlight>
                <a:srgbClr val="FFFF00"/>
              </a:highlight>
              <a:latin typeface="Josefin Sans"/>
              <a:ea typeface="Josefin Sans"/>
              <a:cs typeface="Josefin Sans"/>
              <a:sym typeface="Josefin Sans"/>
            </a:endParaRPr>
          </a:p>
        </p:txBody>
      </p:sp>
      <p:sp>
        <p:nvSpPr>
          <p:cNvPr id="1073" name="Google Shape;1073;p98"/>
          <p:cNvSpPr txBox="1"/>
          <p:nvPr/>
        </p:nvSpPr>
        <p:spPr>
          <a:xfrm>
            <a:off x="838200" y="1690688"/>
            <a:ext cx="8674100" cy="4951412"/>
          </a:xfrm>
          <a:prstGeom prst="rect">
            <a:avLst/>
          </a:prstGeom>
          <a:blipFill rotWithShape="1">
            <a:blip r:embed="rId3">
              <a:alphaModFix/>
            </a:blip>
            <a:stretch>
              <a:fillRect b="0" l="-292"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1074" name="Google Shape;1074;p98"/>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9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CFFCD"/>
              </a:buClr>
              <a:buSzPts val="6000"/>
              <a:buFont typeface="Josefin Sans"/>
              <a:buNone/>
            </a:pPr>
            <a:r>
              <a:rPr b="1" lang="en-NZ">
                <a:solidFill>
                  <a:srgbClr val="CCFFCD"/>
                </a:solidFill>
                <a:latin typeface="Josefin Sans"/>
                <a:ea typeface="Josefin Sans"/>
                <a:cs typeface="Josefin Sans"/>
                <a:sym typeface="Josefin Sans"/>
              </a:rPr>
              <a:t>QUESTION 3.3</a:t>
            </a:r>
            <a:endParaRPr b="1" sz="3600">
              <a:solidFill>
                <a:srgbClr val="CCFFCD"/>
              </a:solidFill>
              <a:latin typeface="Josefin Sans"/>
              <a:ea typeface="Josefin Sans"/>
              <a:cs typeface="Josefin Sans"/>
              <a:sym typeface="Josefin Sans"/>
            </a:endParaRPr>
          </a:p>
        </p:txBody>
      </p:sp>
      <p:sp>
        <p:nvSpPr>
          <p:cNvPr id="1080" name="Google Shape;1080;p9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pic>
        <p:nvPicPr>
          <p:cNvPr descr="Text&#10;&#10;Description automatically generated" id="1081" name="Google Shape;1081;p99"/>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2018-03-05T10:38:11Z</dcterms:created>
  <dc:creator>Chris Wakefield</dc:creator>
</cp:coreProperties>
</file>