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Lst>
  <p:sldSz cy="6858000" cx="12192000"/>
  <p:notesSz cx="6858000" cy="9144000"/>
  <p:embeddedFontLst>
    <p:embeddedFont>
      <p:font typeface="Roboto"/>
      <p:regular r:id="rId114"/>
      <p:bold r:id="rId115"/>
      <p:italic r:id="rId116"/>
      <p:boldItalic r:id="rId1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8" roundtripDataSignature="AMtx7mi0dAdhHvAAhHKEtrfw22SpaNfb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38F18F-8628-4BBB-B022-481963B814F0}">
  <a:tblStyle styleId="{6538F18F-8628-4BBB-B022-481963B814F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customschemas.google.com/relationships/presentationmetadata" Target="metadata"/><Relationship Id="rId117" Type="http://schemas.openxmlformats.org/officeDocument/2006/relationships/font" Target="fonts/Roboto-boldItalic.fntdata"/><Relationship Id="rId116" Type="http://schemas.openxmlformats.org/officeDocument/2006/relationships/font" Target="fonts/Roboto-italic.fntdata"/><Relationship Id="rId115" Type="http://schemas.openxmlformats.org/officeDocument/2006/relationships/font" Target="fonts/Roboto-bold.fntdata"/><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font" Target="fonts/Roboto-regular.fntdata"/><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N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Introduce</a:t>
            </a:r>
            <a:endParaRPr/>
          </a:p>
          <a:p>
            <a:pPr indent="-180897" lvl="0" marL="180897" rtl="0" algn="l">
              <a:spcBef>
                <a:spcPts val="0"/>
              </a:spcBef>
              <a:spcAft>
                <a:spcPts val="0"/>
              </a:spcAft>
              <a:buClr>
                <a:schemeClr val="dk1"/>
              </a:buClr>
              <a:buSzPts val="1200"/>
              <a:buFont typeface="Arial"/>
              <a:buChar char="•"/>
            </a:pPr>
            <a:r>
              <a:rPr lang="en-NZ"/>
              <a:t>Ourselves</a:t>
            </a:r>
            <a:endParaRPr/>
          </a:p>
          <a:p>
            <a:pPr indent="-180897" lvl="0" marL="180897" rtl="0" algn="l">
              <a:spcBef>
                <a:spcPts val="0"/>
              </a:spcBef>
              <a:spcAft>
                <a:spcPts val="0"/>
              </a:spcAft>
              <a:buClr>
                <a:schemeClr val="dk1"/>
              </a:buClr>
              <a:buSzPts val="1200"/>
              <a:buFont typeface="Arial"/>
              <a:buChar char="•"/>
            </a:pPr>
            <a:r>
              <a:rPr lang="en-NZ"/>
              <a:t>The Club</a:t>
            </a:r>
            <a:endParaRPr/>
          </a:p>
          <a:p>
            <a:pPr indent="-180897" lvl="0" marL="180897" rtl="0" algn="l">
              <a:spcBef>
                <a:spcPts val="0"/>
              </a:spcBef>
              <a:spcAft>
                <a:spcPts val="0"/>
              </a:spcAft>
              <a:buClr>
                <a:schemeClr val="dk1"/>
              </a:buClr>
              <a:buSzPts val="1200"/>
              <a:buFont typeface="Arial"/>
              <a:buChar char="•"/>
            </a:pPr>
            <a:r>
              <a:rPr lang="en-NZ"/>
              <a:t>Thank for coming</a:t>
            </a:r>
            <a:endParaRPr/>
          </a:p>
          <a:p>
            <a:pPr indent="-104697" lvl="0" marL="180897"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rPr lang="en-NZ"/>
              <a:t>Explain</a:t>
            </a:r>
            <a:endParaRPr/>
          </a:p>
          <a:p>
            <a:pPr indent="-180897" lvl="0" marL="180897" rtl="0" algn="l">
              <a:spcBef>
                <a:spcPts val="0"/>
              </a:spcBef>
              <a:spcAft>
                <a:spcPts val="0"/>
              </a:spcAft>
              <a:buClr>
                <a:schemeClr val="dk1"/>
              </a:buClr>
              <a:buSzPts val="1200"/>
              <a:buFont typeface="Arial"/>
              <a:buChar char="•"/>
            </a:pPr>
            <a:r>
              <a:rPr lang="en-NZ"/>
              <a:t>Thank for submitting</a:t>
            </a:r>
            <a:endParaRPr/>
          </a:p>
          <a:p>
            <a:pPr indent="-180897" lvl="0" marL="180897" rtl="0" algn="l">
              <a:spcBef>
                <a:spcPts val="0"/>
              </a:spcBef>
              <a:spcAft>
                <a:spcPts val="0"/>
              </a:spcAft>
              <a:buClr>
                <a:schemeClr val="dk1"/>
              </a:buClr>
              <a:buSzPts val="1200"/>
              <a:buFont typeface="Arial"/>
              <a:buChar char="•"/>
            </a:pPr>
            <a:r>
              <a:rPr lang="en-NZ"/>
              <a:t>Why we are going these</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PMT = 3,500 x (0.06 + 0.06)</a:t>
            </a:r>
            <a:endParaRPr/>
          </a:p>
          <a:p>
            <a:pPr indent="0" lvl="0" marL="0" rtl="0" algn="l">
              <a:spcBef>
                <a:spcPts val="0"/>
              </a:spcBef>
              <a:spcAft>
                <a:spcPts val="0"/>
              </a:spcAft>
              <a:buNone/>
            </a:pPr>
            <a:r>
              <a:rPr lang="en-NZ"/>
              <a:t>PMT = 3,500 x 0.12</a:t>
            </a:r>
            <a:endParaRPr/>
          </a:p>
          <a:p>
            <a:pPr indent="0" lvl="0" marL="0" rtl="0" algn="l">
              <a:spcBef>
                <a:spcPts val="0"/>
              </a:spcBef>
              <a:spcAft>
                <a:spcPts val="0"/>
              </a:spcAft>
              <a:buNone/>
            </a:pPr>
            <a:r>
              <a:rPr lang="en-NZ"/>
              <a:t>PMT = 420</a:t>
            </a:r>
            <a:endParaRPr/>
          </a:p>
        </p:txBody>
      </p:sp>
      <p:sp>
        <p:nvSpPr>
          <p:cNvPr id="179" name="Google Shape;17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6" name="Google Shape;1186;p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7" name="Google Shape;1187;p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7" name="Google Shape;1197;p10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Note if there was a given salvage value this is what you would put in the FV value</a:t>
            </a:r>
            <a:endParaRPr/>
          </a:p>
        </p:txBody>
      </p:sp>
      <p:sp>
        <p:nvSpPr>
          <p:cNvPr id="1198" name="Google Shape;1198;p10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9" name="Google Shape;1209;p10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0" name="Google Shape;1210;p10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0" name="Google Shape;1220;p10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1" name="Google Shape;1221;p10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2" name="Google Shape;1232;p10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3" name="Google Shape;1233;p10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1" name="Google Shape;1241;p10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2" name="Google Shape;1242;p10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9" name="Google Shape;1249;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0" name="Google Shape;1250;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7" name="Google Shape;1257;p10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8" name="Google Shape;1258;p10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4" name="Google Shape;1264;p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NZ"/>
              <a:t>These tutorials won’t be recorded on ECHO, but we are happy to release these tutorial slides if you think that will be helpful.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And, as we go through problems and sections displayed on this slide, we will be showing you how to perform the calculations on your FINC calculation, under the document camera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Also, remember that Deb may ask a question in the exam, that was actually part of the previous term tests material e.g. TVM problem, we won’t specifically cover any of that material in this tutorial, as we covered it in our previous tutorial last term, you can still access our slides and handouts from that session, and we recommend having a look if you aren’t fully comfortable with any of last term tests content (Weeks 1 – 4). However, for this tutorial session we are just focussing on the content from weeks 5 – 8, which will make up the majority of what is assessed in this test (if not all of it …).</a:t>
            </a:r>
            <a:endParaRPr/>
          </a:p>
          <a:p>
            <a:pPr indent="0" lvl="0" marL="0" rtl="0" algn="l">
              <a:spcBef>
                <a:spcPts val="0"/>
              </a:spcBef>
              <a:spcAft>
                <a:spcPts val="0"/>
              </a:spcAft>
              <a:buNone/>
            </a:pPr>
            <a:r>
              <a:t/>
            </a:r>
            <a:endParaRPr/>
          </a:p>
        </p:txBody>
      </p:sp>
      <p:sp>
        <p:nvSpPr>
          <p:cNvPr id="1265" name="Google Shape;1265;p10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I/Y = 10 / 12</a:t>
            </a:r>
            <a:endParaRPr/>
          </a:p>
          <a:p>
            <a:pPr indent="0" lvl="0" marL="0" rtl="0" algn="l">
              <a:spcBef>
                <a:spcPts val="0"/>
              </a:spcBef>
              <a:spcAft>
                <a:spcPts val="0"/>
              </a:spcAft>
              <a:buNone/>
            </a:pPr>
            <a:r>
              <a:rPr lang="en-NZ"/>
              <a:t>I/Y = 0.83333333 per period</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6% contribution, while displayed as a %, is NOT a rate, it is part of the PMT calculation!!!</a:t>
            </a:r>
            <a:endParaRPr/>
          </a:p>
        </p:txBody>
      </p:sp>
      <p:sp>
        <p:nvSpPr>
          <p:cNvPr id="194" name="Google Shape;1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Note: The PV is assumed to be $0, as no initially funds in this retirement account are mentioned (this will generally be the case)</a:t>
            </a:r>
            <a:endParaRPr/>
          </a:p>
        </p:txBody>
      </p:sp>
      <p:sp>
        <p:nvSpPr>
          <p:cNvPr id="210" name="Google Shape;21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Show me using my own financial calculator on document camera!</a:t>
            </a:r>
            <a:endParaRPr/>
          </a:p>
        </p:txBody>
      </p:sp>
      <p:sp>
        <p:nvSpPr>
          <p:cNvPr id="222" name="Google Shape;22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Note: The PV is assumed to be $0, as no initially funds in this retirement account are mentioned (this will generally be the case)</a:t>
            </a:r>
            <a:endParaRPr/>
          </a:p>
        </p:txBody>
      </p:sp>
      <p:sp>
        <p:nvSpPr>
          <p:cNvPr id="241" name="Google Shape;24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The FV from the previous question is the PV in this question</a:t>
            </a:r>
            <a:endParaRPr/>
          </a:p>
        </p:txBody>
      </p:sp>
      <p:sp>
        <p:nvSpPr>
          <p:cNvPr id="271" name="Google Shape;27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Note, since it is retirement, the FV is $0, as we don’t need any money at the end of retirement (death).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Rate is the same as previous question</a:t>
            </a:r>
            <a:endParaRPr/>
          </a:p>
        </p:txBody>
      </p:sp>
      <p:sp>
        <p:nvSpPr>
          <p:cNvPr id="307" name="Google Shape;30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Show me using my own financial calculator on document camera!</a:t>
            </a:r>
            <a:endParaRPr/>
          </a:p>
        </p:txBody>
      </p:sp>
      <p:sp>
        <p:nvSpPr>
          <p:cNvPr id="324" name="Google Shape;32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Note, since it is retirement, the FV is $0, as we don’t need any money at the end of retirement (death).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Rate is the same as previous question</a:t>
            </a:r>
            <a:endParaRPr/>
          </a:p>
        </p:txBody>
      </p:sp>
      <p:sp>
        <p:nvSpPr>
          <p:cNvPr id="343" name="Google Shape;34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Note, since it is retirement, the FV is $0, as we don’t need any money at the end of retirement (death).</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Rate is the same as previous question</a:t>
            </a:r>
            <a:endParaRPr/>
          </a:p>
        </p:txBody>
      </p:sp>
      <p:sp>
        <p:nvSpPr>
          <p:cNvPr id="365" name="Google Shape;36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Inflationary Adjustments</a:t>
            </a:r>
            <a:endParaRPr/>
          </a:p>
        </p:txBody>
      </p:sp>
      <p:sp>
        <p:nvSpPr>
          <p:cNvPr id="399" name="Google Shape;39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We are happy with this, this is nice and straight forward (just read carefully – this isn’t a bond persay, just a savings account called “savings bond”)</a:t>
            </a:r>
            <a:endParaRPr/>
          </a:p>
        </p:txBody>
      </p:sp>
      <p:sp>
        <p:nvSpPr>
          <p:cNvPr id="415" name="Google Shape;41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CAREFULLY – what will the REAL value be? NOT the PRESENT value!!! These are two (2) very different things (one is discounted by inflation, the other is discounted by r – opportunity cost of capital)</a:t>
            </a:r>
            <a:endParaRPr/>
          </a:p>
        </p:txBody>
      </p:sp>
      <p:sp>
        <p:nvSpPr>
          <p:cNvPr id="430" name="Google Shape;430;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Also we have the help guide, which outlines some key tips and things to remember and focus on before the test.</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These tutorials won’t be recorded on ECHO, but we are happy to release these tutorial slides if you think that will be helpful.</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And, as we go through problems and sections displayed on this slide, we will be showing you how to perform the calculations on your FINC calculation, under the document camera here!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We received quite a few submissions asking about financial statements ratios/analysis, however we won’t be covering this, because when we talked to Deb about doing these tutorials, she said not to bother covering it, and that probably means it won’t be in the test (or if it is, it will be very small e.g. 5 marks out of 100)</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READ CAREFULLY – what will the REAL value be? NOT the PRESENT value!!! These are two (2) very different things (one is discounted by inflation, the other is discounted by r – opportunity cost of capital)</a:t>
            </a:r>
            <a:endParaRPr/>
          </a:p>
        </p:txBody>
      </p:sp>
      <p:sp>
        <p:nvSpPr>
          <p:cNvPr id="438" name="Google Shape;438;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WARNING:</a:t>
            </a:r>
            <a:endParaRPr/>
          </a:p>
          <a:p>
            <a:pPr indent="0" lvl="0" marL="0" rtl="0" algn="l">
              <a:spcBef>
                <a:spcPts val="0"/>
              </a:spcBef>
              <a:spcAft>
                <a:spcPts val="0"/>
              </a:spcAft>
              <a:buNone/>
            </a:pPr>
            <a:r>
              <a:rPr lang="en-NZ"/>
              <a:t>If you go Nominal</a:t>
            </a:r>
            <a:endParaRPr/>
          </a:p>
          <a:p>
            <a:pPr indent="-171450" lvl="0" marL="171450" rtl="0" algn="l">
              <a:spcBef>
                <a:spcPts val="0"/>
              </a:spcBef>
              <a:spcAft>
                <a:spcPts val="0"/>
              </a:spcAft>
              <a:buClr>
                <a:schemeClr val="dk1"/>
              </a:buClr>
              <a:buSzPts val="1200"/>
              <a:buFont typeface="Arial"/>
              <a:buChar char="•"/>
            </a:pPr>
            <a:r>
              <a:rPr lang="en-NZ"/>
              <a:t>Cash Flows MUST be nominal</a:t>
            </a:r>
            <a:endParaRPr/>
          </a:p>
          <a:p>
            <a:pPr indent="-171450" lvl="0" marL="171450" rtl="0" algn="l">
              <a:spcBef>
                <a:spcPts val="0"/>
              </a:spcBef>
              <a:spcAft>
                <a:spcPts val="0"/>
              </a:spcAft>
              <a:buClr>
                <a:schemeClr val="dk1"/>
              </a:buClr>
              <a:buSzPts val="1200"/>
              <a:buFont typeface="Arial"/>
              <a:buChar char="•"/>
            </a:pPr>
            <a:r>
              <a:rPr lang="en-NZ"/>
              <a:t>Discount Rates MUST be nominal</a:t>
            </a:r>
            <a:endParaRPr/>
          </a:p>
          <a:p>
            <a:pPr indent="-171450" lvl="0" marL="171450" rtl="0" algn="l">
              <a:spcBef>
                <a:spcPts val="0"/>
              </a:spcBef>
              <a:spcAft>
                <a:spcPts val="0"/>
              </a:spcAft>
              <a:buClr>
                <a:schemeClr val="dk1"/>
              </a:buClr>
              <a:buSzPts val="1200"/>
              <a:buFont typeface="Arial"/>
              <a:buChar char="•"/>
            </a:pPr>
            <a:r>
              <a:rPr lang="en-NZ"/>
              <a:t>Final PV will be in nominal terms</a:t>
            </a:r>
            <a:endParaRPr/>
          </a:p>
          <a:p>
            <a:pPr indent="0" lvl="0" marL="0" rtl="0" algn="l">
              <a:spcBef>
                <a:spcPts val="0"/>
              </a:spcBef>
              <a:spcAft>
                <a:spcPts val="0"/>
              </a:spcAft>
              <a:buClr>
                <a:schemeClr val="dk1"/>
              </a:buClr>
              <a:buSzPts val="1200"/>
              <a:buFont typeface="Arial"/>
              <a:buNone/>
            </a:pPr>
            <a:r>
              <a:rPr lang="en-NZ"/>
              <a:t>If you go Real</a:t>
            </a:r>
            <a:endParaRPr/>
          </a:p>
          <a:p>
            <a:pPr indent="-171450" lvl="0" marL="171450" rtl="0" algn="l">
              <a:spcBef>
                <a:spcPts val="0"/>
              </a:spcBef>
              <a:spcAft>
                <a:spcPts val="0"/>
              </a:spcAft>
              <a:buClr>
                <a:schemeClr val="dk1"/>
              </a:buClr>
              <a:buSzPts val="1200"/>
              <a:buFont typeface="Arial"/>
              <a:buChar char="•"/>
            </a:pPr>
            <a:r>
              <a:rPr lang="en-NZ"/>
              <a:t>Cash Flows MUST be real (discount for inflation) – as we did in part (b)</a:t>
            </a:r>
            <a:endParaRPr/>
          </a:p>
          <a:p>
            <a:pPr indent="-171450" lvl="0" marL="171450" rtl="0" algn="l">
              <a:spcBef>
                <a:spcPts val="0"/>
              </a:spcBef>
              <a:spcAft>
                <a:spcPts val="0"/>
              </a:spcAft>
              <a:buClr>
                <a:schemeClr val="dk1"/>
              </a:buClr>
              <a:buSzPts val="1200"/>
              <a:buFont typeface="Arial"/>
              <a:buChar char="•"/>
            </a:pPr>
            <a:r>
              <a:rPr lang="en-NZ"/>
              <a:t>Discount Rates must be real – as we did in part (c)</a:t>
            </a:r>
            <a:endParaRPr/>
          </a:p>
          <a:p>
            <a:pPr indent="-171450" lvl="0" marL="171450" rtl="0" algn="l">
              <a:spcBef>
                <a:spcPts val="0"/>
              </a:spcBef>
              <a:spcAft>
                <a:spcPts val="0"/>
              </a:spcAft>
              <a:buClr>
                <a:schemeClr val="dk1"/>
              </a:buClr>
              <a:buSzPts val="1200"/>
              <a:buFont typeface="Arial"/>
              <a:buChar char="•"/>
            </a:pPr>
            <a:r>
              <a:rPr lang="en-NZ"/>
              <a:t>Final PV will be in real terms</a:t>
            </a:r>
            <a:endParaRPr/>
          </a:p>
        </p:txBody>
      </p:sp>
      <p:sp>
        <p:nvSpPr>
          <p:cNvPr id="481" name="Google Shape;48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Effective Annual Rate (EAR)</a:t>
            </a:r>
            <a:endParaRPr/>
          </a:p>
        </p:txBody>
      </p:sp>
      <p:sp>
        <p:nvSpPr>
          <p:cNvPr id="491" name="Google Shape;491;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DON’T USE THIS FOR A TVM PROBLEM (e.g. Calculating NPV figure)</a:t>
            </a:r>
            <a:endParaRPr/>
          </a:p>
          <a:p>
            <a:pPr indent="0" lvl="0" marL="0" rtl="0" algn="l">
              <a:spcBef>
                <a:spcPts val="0"/>
              </a:spcBef>
              <a:spcAft>
                <a:spcPts val="0"/>
              </a:spcAft>
              <a:buNone/>
            </a:pPr>
            <a:r>
              <a:rPr lang="en-NZ"/>
              <a:t>Only for comparing rates, e.g. compare getting a bank loan for buying a car, or getting finance from the car dealership</a:t>
            </a:r>
            <a:endParaRPr/>
          </a:p>
        </p:txBody>
      </p:sp>
      <p:sp>
        <p:nvSpPr>
          <p:cNvPr id="498" name="Google Shape;498;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DON’T USE THIS FOR A TVM PROBLEM (e.g. Calculating NPV figure)</a:t>
            </a:r>
            <a:endParaRPr/>
          </a:p>
          <a:p>
            <a:pPr indent="0" lvl="0" marL="0" rtl="0" algn="l">
              <a:spcBef>
                <a:spcPts val="0"/>
              </a:spcBef>
              <a:spcAft>
                <a:spcPts val="0"/>
              </a:spcAft>
              <a:buNone/>
            </a:pPr>
            <a:r>
              <a:rPr lang="en-NZ"/>
              <a:t>Only for comparing rates, e.g. compare getting a bank loan for buying a car, or getting finance from the car dealership</a:t>
            </a:r>
            <a:endParaRPr/>
          </a:p>
          <a:p>
            <a:pPr indent="0" lvl="0" marL="0" rtl="0" algn="l">
              <a:spcBef>
                <a:spcPts val="0"/>
              </a:spcBef>
              <a:spcAft>
                <a:spcPts val="0"/>
              </a:spcAft>
              <a:buNone/>
            </a:pPr>
            <a:r>
              <a:rPr lang="en-NZ"/>
              <a:t>ALSO NOTE- MAY NEED TO WORK FROM EAR TO FIND APR- DO THIS BY JUST SUBBING IN WHAT YOU HAVE AND SOLVING FOR R. </a:t>
            </a:r>
            <a:endParaRPr/>
          </a:p>
        </p:txBody>
      </p:sp>
      <p:sp>
        <p:nvSpPr>
          <p:cNvPr id="506" name="Google Shape;506;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Since it is a loan, we will be PAYING interest (payments), therefore the lower the interest rate, the better the option becomes. Therefore, we will prefer the loan which has the lowest EAR (when we are borrowing).</a:t>
            </a:r>
            <a:endParaRPr/>
          </a:p>
        </p:txBody>
      </p:sp>
      <p:sp>
        <p:nvSpPr>
          <p:cNvPr id="516" name="Google Shape;516;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This is just a brief overview! There is often a test question on this so go over your notes on the area and make sure you know about the goal of the firm and agency theory but also how shareholders can control managers! </a:t>
            </a:r>
            <a:endParaRPr/>
          </a:p>
        </p:txBody>
      </p:sp>
      <p:sp>
        <p:nvSpPr>
          <p:cNvPr id="113" name="Google Shape;11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Since it is a loan, we will be PAYING interest (payments), therefore the lower the interest rate, the better the option becomes. Therefore, we will prefer the loan which has the lowest EAR (when we are borrowing).</a:t>
            </a:r>
            <a:endParaRPr/>
          </a:p>
        </p:txBody>
      </p:sp>
      <p:sp>
        <p:nvSpPr>
          <p:cNvPr id="527" name="Google Shape;527;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4" name="Google Shape;544;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Show me using my own financial calculator on document camera!</a:t>
            </a:r>
            <a:endParaRPr/>
          </a:p>
        </p:txBody>
      </p:sp>
      <p:sp>
        <p:nvSpPr>
          <p:cNvPr id="600" name="Google Shape;600;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Are we missing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This seems different to our other bond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What is a “current yield”???</a:t>
            </a:r>
            <a:endParaRPr/>
          </a:p>
        </p:txBody>
      </p:sp>
      <p:sp>
        <p:nvSpPr>
          <p:cNvPr id="635" name="Google Shape;635;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This is just a brief overview! There is often a test question on this so go over your notes on the area and make sure you know about the goal of the firm and agency theory but also how shareholders can control managers! </a:t>
            </a:r>
            <a:endParaRPr/>
          </a:p>
        </p:txBody>
      </p:sp>
      <p:sp>
        <p:nvSpPr>
          <p:cNvPr id="122" name="Google Shape;12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Are we missing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This seems different to our other bond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What is a “current yield”???</a:t>
            </a:r>
            <a:endParaRPr/>
          </a:p>
        </p:txBody>
      </p:sp>
      <p:sp>
        <p:nvSpPr>
          <p:cNvPr id="643" name="Google Shape;64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We know our answer is going to be (n) years remaining, so that is our unknown!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If we are not told, then we always assume the face value of a bond is $1,000</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This then gives us FV, helps us calculate PMT (using FV and Coupon Rate, given)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We already have YTM, so that can do straight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Now, how do we get the price????</a:t>
            </a:r>
            <a:endParaRPr/>
          </a:p>
        </p:txBody>
      </p:sp>
      <p:sp>
        <p:nvSpPr>
          <p:cNvPr id="655" name="Google Shape;655;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We know our answer is going to be (n) years remaining, so that is our unknown!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If we are not told, then we always assume the face value of a bond is $1,000</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This then gives us FV, helps us calculate PMT (using FV and Coupon Rate, given)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We already have YTM, so that can do straight in</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Now, how do we get the price????</a:t>
            </a:r>
            <a:endParaRPr/>
          </a:p>
        </p:txBody>
      </p:sp>
      <p:sp>
        <p:nvSpPr>
          <p:cNvPr id="665" name="Google Shape;665;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4" name="Google Shape;674;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What is a “current yield”???</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coupon payment comes from before, were we used 8% of $1,000 and got $80</a:t>
            </a:r>
            <a:endParaRPr/>
          </a:p>
        </p:txBody>
      </p:sp>
      <p:sp>
        <p:nvSpPr>
          <p:cNvPr id="675" name="Google Shape;675;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What is a “current yield”???</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coupon payment comes from before, were we used 8% of $1,000 and got $80</a:t>
            </a:r>
            <a:endParaRPr/>
          </a:p>
        </p:txBody>
      </p:sp>
      <p:sp>
        <p:nvSpPr>
          <p:cNvPr id="685" name="Google Shape;685;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Now we plug in PV, but we enter it as a negative, since it is an outflow! (as we have to pay the price, to get the bond)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Now, we plug numbers in and compute (CPT) for years (N)</a:t>
            </a:r>
            <a:endParaRPr/>
          </a:p>
        </p:txBody>
      </p:sp>
      <p:sp>
        <p:nvSpPr>
          <p:cNvPr id="697" name="Google Shape;697;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Calculator outputs 9.9988</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We need to be sensible, and round this up to 10.</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 units are years (as it was stated in the question that this is “annual”).</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Therefore, there are 10 years remaining until maturity of these bonds.</a:t>
            </a:r>
            <a:endParaRPr/>
          </a:p>
        </p:txBody>
      </p:sp>
      <p:sp>
        <p:nvSpPr>
          <p:cNvPr id="708" name="Google Shape;708;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 name="Google Shape;71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Using Market Cap formula</a:t>
            </a:r>
            <a:endParaRPr/>
          </a:p>
        </p:txBody>
      </p:sp>
      <p:sp>
        <p:nvSpPr>
          <p:cNvPr id="730" name="Google Shape;730;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NZ"/>
              <a:t>Using Market Cap formula</a:t>
            </a:r>
            <a:endParaRPr/>
          </a:p>
        </p:txBody>
      </p:sp>
      <p:sp>
        <p:nvSpPr>
          <p:cNvPr id="740" name="Google Shape;740;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NZ"/>
              <a:t>Using P/E formula</a:t>
            </a:r>
            <a:endParaRPr/>
          </a:p>
          <a:p>
            <a:pPr indent="0" lvl="0" marL="0" rtl="0" algn="l">
              <a:spcBef>
                <a:spcPts val="0"/>
              </a:spcBef>
              <a:spcAft>
                <a:spcPts val="0"/>
              </a:spcAft>
              <a:buNone/>
            </a:pPr>
            <a:r>
              <a:t/>
            </a:r>
            <a:endParaRPr/>
          </a:p>
        </p:txBody>
      </p:sp>
      <p:sp>
        <p:nvSpPr>
          <p:cNvPr id="755" name="Google Shape;755;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5" name="Google Shape;765;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NZ"/>
              <a:t>Using P/E formula</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NZ" sz="1200">
                <a:solidFill>
                  <a:schemeClr val="dk1"/>
                </a:solidFill>
                <a:latin typeface="Calibri"/>
                <a:ea typeface="Calibri"/>
                <a:cs typeface="Calibri"/>
                <a:sym typeface="Calibri"/>
              </a:rPr>
              <a:t>Note: this is 1 cent off (at the 2 dp level, whether Deb will accept this due to how the P/E and EPS were rounded, or these will have more decimal points when give to you</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766" name="Google Shape;766;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9" name="Google Shape;789;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Note – we have been given a short term growth rate (for years 1-3) and then a long-term for a perpetuity</a:t>
            </a:r>
            <a:endParaRPr/>
          </a:p>
          <a:p>
            <a:pPr indent="0" lvl="0" marL="0" rtl="0" algn="l">
              <a:spcBef>
                <a:spcPts val="0"/>
              </a:spcBef>
              <a:spcAft>
                <a:spcPts val="0"/>
              </a:spcAft>
              <a:buNone/>
            </a:pPr>
            <a:r>
              <a:rPr lang="en-NZ"/>
              <a:t>The other way she might give it to you is particular dividends ($) for first 1-3/4 years, and then a growth rate</a:t>
            </a:r>
            <a:endParaRPr/>
          </a:p>
          <a:p>
            <a:pPr indent="0" lvl="0" marL="0" rtl="0" algn="l">
              <a:spcBef>
                <a:spcPts val="0"/>
              </a:spcBef>
              <a:spcAft>
                <a:spcPts val="0"/>
              </a:spcAft>
              <a:buNone/>
            </a:pPr>
            <a:r>
              <a:t/>
            </a:r>
            <a:endParaRPr/>
          </a:p>
          <a:p>
            <a:pPr indent="0" lvl="0" marL="0" rtl="0" algn="l">
              <a:spcBef>
                <a:spcPts val="0"/>
              </a:spcBef>
              <a:spcAft>
                <a:spcPts val="0"/>
              </a:spcAft>
              <a:buNone/>
            </a:pPr>
            <a:r>
              <a:rPr lang="en-NZ"/>
              <a:t>Also Note – we have been given straight growth rates, but alternatively she might just give ROE</a:t>
            </a:r>
            <a:endParaRPr/>
          </a:p>
          <a:p>
            <a:pPr indent="0" lvl="0" marL="0" rtl="0" algn="l">
              <a:spcBef>
                <a:spcPts val="0"/>
              </a:spcBef>
              <a:spcAft>
                <a:spcPts val="0"/>
              </a:spcAft>
              <a:buNone/>
            </a:pPr>
            <a:r>
              <a:rPr lang="en-NZ"/>
              <a:t>In that case, you need to find plowback (which is 1- div payout) – which she has given</a:t>
            </a:r>
            <a:endParaRPr/>
          </a:p>
          <a:p>
            <a:pPr indent="0" lvl="0" marL="0" rtl="0" algn="l">
              <a:spcBef>
                <a:spcPts val="0"/>
              </a:spcBef>
              <a:spcAft>
                <a:spcPts val="0"/>
              </a:spcAft>
              <a:buNone/>
            </a:pPr>
            <a:r>
              <a:rPr lang="en-NZ"/>
              <a:t>And then plowback x ROE = g, then apply g to EPS, and the d to EPS to get DPS (or D)</a:t>
            </a:r>
            <a:endParaRPr/>
          </a:p>
        </p:txBody>
      </p:sp>
      <p:sp>
        <p:nvSpPr>
          <p:cNvPr id="809" name="Google Shape;809;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8" name="Google Shape;828;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9" name="Google Shape;829;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1" name="Google Shape;841;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2" name="Google Shape;842;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4" name="Google Shape;854;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It might seem quite annoying writing out all the decimal places, and then keying them back into your calculator, but it really does matter with your final answer!</a:t>
            </a:r>
            <a:endParaRPr/>
          </a:p>
          <a:p>
            <a:pPr indent="0" lvl="0" marL="0" rtl="0" algn="l">
              <a:spcBef>
                <a:spcPts val="0"/>
              </a:spcBef>
              <a:spcAft>
                <a:spcPts val="0"/>
              </a:spcAft>
              <a:buNone/>
            </a:pPr>
            <a:r>
              <a:rPr lang="en-NZ"/>
              <a:t>You are given enough time on this question (in terms of marks per minute) to be able to do these extra decimals (not rounding) and it is definitely worth it to get the accurate final answer!</a:t>
            </a:r>
            <a:endParaRPr/>
          </a:p>
        </p:txBody>
      </p:sp>
      <p:sp>
        <p:nvSpPr>
          <p:cNvPr id="855" name="Google Shape;855;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 name="Google Shape;868;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0" name="Google Shape;880;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6" name="Google Shape;906;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7" name="Google Shape;907;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9" name="Google Shape;919;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Therefore, since we have calculated the current present value at year 0 of the stock to be $71.54, this should be the current market price!</a:t>
            </a:r>
            <a:endParaRPr/>
          </a:p>
        </p:txBody>
      </p:sp>
      <p:sp>
        <p:nvSpPr>
          <p:cNvPr id="920" name="Google Shape;920;p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0" name="Google Shape;930;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At a current market price of $65 the stock is undervalued (by $6.54 per share) and therefore my recommendation is to BUY stock!!!</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NZ"/>
              <a:t>At a current market price of $80 the stock is overvalued (by $8.46 per share) and therefore my recommendation is to SELL any existing stock and/or to SHORT SELL (by borrowing other investor’s stock)!</a:t>
            </a:r>
            <a:endParaRPr/>
          </a:p>
          <a:p>
            <a:pPr indent="0" lvl="0" marL="0" rtl="0" algn="l">
              <a:spcBef>
                <a:spcPts val="0"/>
              </a:spcBef>
              <a:spcAft>
                <a:spcPts val="0"/>
              </a:spcAft>
              <a:buNone/>
            </a:pPr>
            <a:r>
              <a:t/>
            </a:r>
            <a:endParaRPr/>
          </a:p>
        </p:txBody>
      </p:sp>
      <p:sp>
        <p:nvSpPr>
          <p:cNvPr id="931" name="Google Shape;931;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9" name="Google Shape;939;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Show me using my own financial calculator on document camera!</a:t>
            </a:r>
            <a:endParaRPr/>
          </a:p>
        </p:txBody>
      </p:sp>
      <p:sp>
        <p:nvSpPr>
          <p:cNvPr id="940" name="Google Shape;940;p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4" name="Google Shape;964;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NZ"/>
              <a:t>Show me using my own financial calculator on document camera!</a:t>
            </a:r>
            <a:endParaRPr/>
          </a:p>
        </p:txBody>
      </p:sp>
      <p:sp>
        <p:nvSpPr>
          <p:cNvPr id="965" name="Google Shape;965;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9" name="Google Shape;979;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5" name="Google Shape;985;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6" name="Google Shape;986;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9" name="Google Shape;999;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p8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7" name="Google Shape;1007;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8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9" name="Google Shape;1019;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0" name="Google Shape;1020;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3" name="Google Shape;1043;p8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4" name="Google Shape;1044;p8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1" name="Google Shape;1051;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2" name="Google Shape;1052;p8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2" name="Google Shape;1062;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3" name="Google Shape;1063;p8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3" name="Google Shape;1073;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4" name="Google Shape;1074;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N = (62 – 22) x 12</a:t>
            </a:r>
            <a:endParaRPr/>
          </a:p>
          <a:p>
            <a:pPr indent="0" lvl="0" marL="0" rtl="0" algn="l">
              <a:spcBef>
                <a:spcPts val="0"/>
              </a:spcBef>
              <a:spcAft>
                <a:spcPts val="0"/>
              </a:spcAft>
              <a:buNone/>
            </a:pPr>
            <a:r>
              <a:rPr lang="en-NZ"/>
              <a:t>N = 40 x 12</a:t>
            </a:r>
            <a:endParaRPr/>
          </a:p>
          <a:p>
            <a:pPr indent="0" lvl="0" marL="0" rtl="0" algn="l">
              <a:spcBef>
                <a:spcPts val="0"/>
              </a:spcBef>
              <a:spcAft>
                <a:spcPts val="0"/>
              </a:spcAft>
              <a:buNone/>
            </a:pPr>
            <a:r>
              <a:rPr lang="en-NZ"/>
              <a:t>N = 480</a:t>
            </a:r>
            <a:endParaRPr/>
          </a:p>
        </p:txBody>
      </p:sp>
      <p:sp>
        <p:nvSpPr>
          <p:cNvPr id="163" name="Google Shape;16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 name="Google Shape;1084;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5" name="Google Shape;1085;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2" name="Google Shape;1092;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p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8" name="Google Shape;1098;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9" name="Google Shape;1099;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8" name="Google Shape;1108;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9" name="Google Shape;1109;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6" name="Shape 1116"/>
        <p:cNvGrpSpPr/>
        <p:nvPr/>
      </p:nvGrpSpPr>
      <p:grpSpPr>
        <a:xfrm>
          <a:off x="0" y="0"/>
          <a:ext cx="0" cy="0"/>
          <a:chOff x="0" y="0"/>
          <a:chExt cx="0" cy="0"/>
        </a:xfrm>
      </p:grpSpPr>
      <p:sp>
        <p:nvSpPr>
          <p:cNvPr id="1117" name="Google Shape;1117;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8" name="Google Shape;1118;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2D050"/>
              </a:buClr>
              <a:buSzPts val="1200"/>
              <a:buFont typeface="Roboto"/>
              <a:buNone/>
            </a:pPr>
            <a:r>
              <a:rPr b="0" lang="en-NZ">
                <a:solidFill>
                  <a:srgbClr val="92D050"/>
                </a:solidFill>
                <a:latin typeface="Roboto"/>
                <a:ea typeface="Roboto"/>
                <a:cs typeface="Roboto"/>
                <a:sym typeface="Roboto"/>
              </a:rPr>
              <a:t>Unequal Life Projects</a:t>
            </a:r>
            <a:endParaRPr/>
          </a:p>
          <a:p>
            <a:pPr indent="0" lvl="0" marL="0" marR="0" rtl="0" algn="l">
              <a:lnSpc>
                <a:spcPct val="100000"/>
              </a:lnSpc>
              <a:spcBef>
                <a:spcPts val="0"/>
              </a:spcBef>
              <a:spcAft>
                <a:spcPts val="0"/>
              </a:spcAft>
              <a:buClr>
                <a:srgbClr val="FF0000"/>
              </a:buClr>
              <a:buSzPts val="1200"/>
              <a:buFont typeface="Calibri"/>
              <a:buNone/>
            </a:pPr>
            <a:r>
              <a:rPr b="0" lang="en-NZ">
                <a:solidFill>
                  <a:srgbClr val="FF0000"/>
                </a:solidFill>
              </a:rPr>
              <a:t>Replacement Chain/Matching Cycle</a:t>
            </a:r>
            <a:endParaRPr/>
          </a:p>
          <a:p>
            <a:pPr indent="0" lvl="0" marL="0" rtl="0" algn="l">
              <a:spcBef>
                <a:spcPts val="0"/>
              </a:spcBef>
              <a:spcAft>
                <a:spcPts val="0"/>
              </a:spcAft>
              <a:buNone/>
            </a:pPr>
            <a:r>
              <a:t/>
            </a:r>
            <a:endParaRPr/>
          </a:p>
        </p:txBody>
      </p:sp>
      <p:sp>
        <p:nvSpPr>
          <p:cNvPr id="1119" name="Google Shape;1119;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1" name="Google Shape;1131;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2" name="Google Shape;1132;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3" name="Google Shape;1143;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4" name="Google Shape;1144;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4" name="Google Shape;1154;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5" name="Google Shape;1155;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3" name="Google Shape;1163;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NZ"/>
              <a:t>Show me using my own financial calculator on document camera!</a:t>
            </a:r>
            <a:endParaRPr/>
          </a:p>
        </p:txBody>
      </p:sp>
      <p:sp>
        <p:nvSpPr>
          <p:cNvPr id="1164" name="Google Shape;1164;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4" name="Google Shape;1174;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 name="Google Shape;1175;p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1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1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4" name="Google Shape;24;p1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0" name="Google Shape;30;p1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 name="Google Shape;36;p1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7" name="Google Shape;37;p1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3" name="Google Shape;43;p1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 name="Google Shape;44;p1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5" name="Google Shape;45;p1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 name="Google Shape;46;p1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1" name="Google Shape;61;p1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1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18"/>
          <p:cNvSpPr/>
          <p:nvPr>
            <p:ph idx="2" type="pic"/>
          </p:nvPr>
        </p:nvSpPr>
        <p:spPr>
          <a:xfrm>
            <a:off x="5183188" y="987425"/>
            <a:ext cx="6172200" cy="4873625"/>
          </a:xfrm>
          <a:prstGeom prst="rect">
            <a:avLst/>
          </a:prstGeom>
          <a:noFill/>
          <a:ln>
            <a:noFill/>
          </a:ln>
        </p:spPr>
      </p:sp>
      <p:sp>
        <p:nvSpPr>
          <p:cNvPr id="68" name="Google Shape;68;p1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1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0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N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4.png"/><Relationship Id="rId6" Type="http://schemas.openxmlformats.org/officeDocument/2006/relationships/image" Target="../media/image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65.png"/><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65.png"/><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65.png"/><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65.png"/><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65.png"/><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1.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 Id="rId3" Type="http://schemas.openxmlformats.org/officeDocument/2006/relationships/image" Target="../media/image1.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4.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7.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4.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6.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4.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0.png"/><Relationship Id="rId4" Type="http://schemas.openxmlformats.org/officeDocument/2006/relationships/image" Target="../media/image32.png"/><Relationship Id="rId5"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2.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2.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0.jp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6.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25.png"/><Relationship Id="rId4" Type="http://schemas.openxmlformats.org/officeDocument/2006/relationships/image" Target="../media/image35.png"/><Relationship Id="rId5"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41.png"/><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41.png"/><Relationship Id="rId4" Type="http://schemas.openxmlformats.org/officeDocument/2006/relationships/image" Target="../media/image27.png"/><Relationship Id="rId5"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29.png"/><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29.png"/><Relationship Id="rId4" Type="http://schemas.openxmlformats.org/officeDocument/2006/relationships/image" Target="../media/image36.png"/><Relationship Id="rId5"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5.png"/><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55.png"/><Relationship Id="rId4" Type="http://schemas.openxmlformats.org/officeDocument/2006/relationships/image" Target="../media/image30.png"/><Relationship Id="rId5"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55.png"/><Relationship Id="rId4" Type="http://schemas.openxmlformats.org/officeDocument/2006/relationships/image" Target="../media/image30.png"/><Relationship Id="rId5"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55.png"/><Relationship Id="rId4" Type="http://schemas.openxmlformats.org/officeDocument/2006/relationships/image" Target="../media/image30.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55.png"/><Relationship Id="rId4" Type="http://schemas.openxmlformats.org/officeDocument/2006/relationships/image" Target="../media/image30.png"/><Relationship Id="rId5" Type="http://schemas.openxmlformats.org/officeDocument/2006/relationships/image" Target="../media/image39.png"/><Relationship Id="rId6"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55.png"/><Relationship Id="rId4" Type="http://schemas.openxmlformats.org/officeDocument/2006/relationships/image" Target="../media/image30.png"/><Relationship Id="rId5"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55.png"/><Relationship Id="rId4" Type="http://schemas.openxmlformats.org/officeDocument/2006/relationships/image" Target="../media/image30.png"/><Relationship Id="rId5" Type="http://schemas.openxmlformats.org/officeDocument/2006/relationships/image" Target="../media/image38.png"/><Relationship Id="rId6"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55.png"/><Relationship Id="rId4" Type="http://schemas.openxmlformats.org/officeDocument/2006/relationships/image" Target="../media/image30.png"/><Relationship Id="rId5" Type="http://schemas.openxmlformats.org/officeDocument/2006/relationships/image" Target="../media/image67.png"/><Relationship Id="rId6" Type="http://schemas.openxmlformats.org/officeDocument/2006/relationships/image" Target="../media/image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55.png"/><Relationship Id="rId4" Type="http://schemas.openxmlformats.org/officeDocument/2006/relationships/image" Target="../media/image30.png"/><Relationship Id="rId5" Type="http://schemas.openxmlformats.org/officeDocument/2006/relationships/image" Target="../media/image57.png"/><Relationship Id="rId6" Type="http://schemas.openxmlformats.org/officeDocument/2006/relationships/image" Target="../media/image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55.png"/><Relationship Id="rId4" Type="http://schemas.openxmlformats.org/officeDocument/2006/relationships/image" Target="../media/image30.png"/><Relationship Id="rId5"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30.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10.jpg"/><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10.jp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44.png"/><Relationship Id="rId4" Type="http://schemas.openxmlformats.org/officeDocument/2006/relationships/image" Target="../media/image47.png"/><Relationship Id="rId5" Type="http://schemas.openxmlformats.org/officeDocument/2006/relationships/image" Target="../media/image56.png"/><Relationship Id="rId6" Type="http://schemas.openxmlformats.org/officeDocument/2006/relationships/image" Target="../media/image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59.png"/><Relationship Id="rId4" Type="http://schemas.openxmlformats.org/officeDocument/2006/relationships/image" Target="../media/image61.png"/><Relationship Id="rId5" Type="http://schemas.openxmlformats.org/officeDocument/2006/relationships/image" Target="../media/image42.png"/><Relationship Id="rId6" Type="http://schemas.openxmlformats.org/officeDocument/2006/relationships/image" Target="../media/image52.png"/><Relationship Id="rId7" Type="http://schemas.openxmlformats.org/officeDocument/2006/relationships/image" Target="../media/image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59.png"/><Relationship Id="rId4" Type="http://schemas.openxmlformats.org/officeDocument/2006/relationships/image" Target="../media/image61.png"/><Relationship Id="rId5" Type="http://schemas.openxmlformats.org/officeDocument/2006/relationships/image" Target="../media/image42.png"/><Relationship Id="rId6" Type="http://schemas.openxmlformats.org/officeDocument/2006/relationships/image" Target="../media/image51.png"/><Relationship Id="rId7" Type="http://schemas.openxmlformats.org/officeDocument/2006/relationships/image" Target="../media/image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1.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1.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8.png"/><Relationship Id="rId6" Type="http://schemas.openxmlformats.org/officeDocument/2006/relationships/image" Target="../media/image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64.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65.png"/><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65.png"/><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65.png"/><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65.png"/><Relationship Id="rId4" Type="http://schemas.openxmlformats.org/officeDocument/2006/relationships/image" Target="../media/image63.png"/><Relationship Id="rId5" Type="http://schemas.openxmlformats.org/officeDocument/2006/relationships/image" Target="../media/image1.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65.png"/><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65.png"/><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10.jpg"/><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65.png"/><Relationship Id="rId4" Type="http://schemas.openxmlformats.org/officeDocument/2006/relationships/image" Target="../media/image68.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1524000" y="3012996"/>
            <a:ext cx="9144000" cy="33942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6000"/>
              <a:buFont typeface="Arial"/>
              <a:buNone/>
            </a:pPr>
            <a:r>
              <a:rPr b="1" i="0" lang="en-NZ" sz="6000" u="none" cap="none" strike="noStrike">
                <a:solidFill>
                  <a:srgbClr val="C4E0B2"/>
                </a:solidFill>
                <a:latin typeface="Arial"/>
                <a:ea typeface="Arial"/>
                <a:cs typeface="Arial"/>
                <a:sym typeface="Arial"/>
              </a:rPr>
              <a:t>FINC 201 TUTORIAL</a:t>
            </a:r>
            <a:br>
              <a:rPr b="1" i="0" lang="en-NZ" sz="6000" u="none" cap="none" strike="noStrike">
                <a:solidFill>
                  <a:schemeClr val="lt1"/>
                </a:solidFill>
                <a:latin typeface="Arial"/>
                <a:ea typeface="Arial"/>
                <a:cs typeface="Arial"/>
                <a:sym typeface="Arial"/>
              </a:rPr>
            </a:br>
            <a:r>
              <a:rPr b="1" lang="en-NZ" sz="4200">
                <a:solidFill>
                  <a:schemeClr val="lt1"/>
                </a:solidFill>
              </a:rPr>
              <a:t>WEDNESDAY 16</a:t>
            </a:r>
            <a:r>
              <a:rPr b="1" baseline="30000" lang="en-NZ" sz="4200">
                <a:solidFill>
                  <a:schemeClr val="lt1"/>
                </a:solidFill>
              </a:rPr>
              <a:t>th</a:t>
            </a:r>
            <a:r>
              <a:rPr b="1" lang="en-NZ" sz="4200">
                <a:solidFill>
                  <a:schemeClr val="lt1"/>
                </a:solidFill>
              </a:rPr>
              <a:t> AUGUST</a:t>
            </a:r>
            <a:endParaRPr b="1" sz="4200">
              <a:solidFill>
                <a:schemeClr val="lt1"/>
              </a:solidFill>
            </a:endParaRPr>
          </a:p>
          <a:p>
            <a:pPr indent="0" lvl="0" marL="0" marR="0" rtl="0" algn="ctr">
              <a:lnSpc>
                <a:spcPct val="90000"/>
              </a:lnSpc>
              <a:spcBef>
                <a:spcPts val="0"/>
              </a:spcBef>
              <a:spcAft>
                <a:spcPts val="0"/>
              </a:spcAft>
              <a:buClr>
                <a:schemeClr val="lt1"/>
              </a:buClr>
              <a:buSzPts val="6000"/>
              <a:buFont typeface="Arial"/>
              <a:buNone/>
            </a:pPr>
            <a:r>
              <a:t/>
            </a:r>
            <a:endParaRPr b="1" sz="700">
              <a:solidFill>
                <a:schemeClr val="lt1"/>
              </a:solidFill>
            </a:endParaRPr>
          </a:p>
          <a:p>
            <a:pPr indent="0" lvl="0" marL="0" rtl="0" algn="ctr">
              <a:lnSpc>
                <a:spcPct val="90000"/>
              </a:lnSpc>
              <a:spcBef>
                <a:spcPts val="0"/>
              </a:spcBef>
              <a:spcAft>
                <a:spcPts val="0"/>
              </a:spcAft>
              <a:buClr>
                <a:schemeClr val="lt1"/>
              </a:buClr>
              <a:buSzPts val="6000"/>
              <a:buFont typeface="Arial"/>
              <a:buNone/>
            </a:pPr>
            <a:r>
              <a:rPr b="1" lang="en-NZ" sz="4200">
                <a:solidFill>
                  <a:schemeClr val="lt1"/>
                </a:solidFill>
              </a:rPr>
              <a:t>5-6pm IN REHUA 620</a:t>
            </a:r>
            <a:endParaRPr b="1" sz="4200">
              <a:solidFill>
                <a:schemeClr val="lt1"/>
              </a:solidFill>
            </a:endParaRPr>
          </a:p>
          <a:p>
            <a:pPr indent="0" lvl="0" marL="0" rtl="0" algn="ctr">
              <a:lnSpc>
                <a:spcPct val="90000"/>
              </a:lnSpc>
              <a:spcBef>
                <a:spcPts val="0"/>
              </a:spcBef>
              <a:spcAft>
                <a:spcPts val="0"/>
              </a:spcAft>
              <a:buClr>
                <a:schemeClr val="lt1"/>
              </a:buClr>
              <a:buSzPts val="6000"/>
              <a:buFont typeface="Arial"/>
              <a:buNone/>
            </a:pPr>
            <a:r>
              <a:t/>
            </a:r>
            <a:endParaRPr b="1" sz="4200">
              <a:solidFill>
                <a:schemeClr val="lt1"/>
              </a:solidFill>
            </a:endParaRPr>
          </a:p>
          <a:p>
            <a:pPr indent="0" lvl="0" marL="0" rtl="0" algn="ctr">
              <a:lnSpc>
                <a:spcPct val="90000"/>
              </a:lnSpc>
              <a:spcBef>
                <a:spcPts val="0"/>
              </a:spcBef>
              <a:spcAft>
                <a:spcPts val="0"/>
              </a:spcAft>
              <a:buClr>
                <a:schemeClr val="lt1"/>
              </a:buClr>
              <a:buSzPts val="6000"/>
              <a:buFont typeface="Arial"/>
              <a:buNone/>
            </a:pPr>
            <a:r>
              <a:rPr b="1" lang="en-NZ">
                <a:solidFill>
                  <a:schemeClr val="lt1"/>
                </a:solidFill>
              </a:rPr>
              <a:t>SIGN UP TO THE INVESTMENT SOC: HTTPS://WWW.THEINVESTMENTSOCIETY.ORG/</a:t>
            </a:r>
            <a:endParaRPr b="1" sz="6000">
              <a:solidFill>
                <a:srgbClr val="FF0000"/>
              </a:solidFill>
            </a:endParaRPr>
          </a:p>
        </p:txBody>
      </p:sp>
      <p:pic>
        <p:nvPicPr>
          <p:cNvPr descr="Logo&#10;&#10;Description automatically generated" id="90" name="Google Shape;90;p1"/>
          <p:cNvPicPr preferRelativeResize="0"/>
          <p:nvPr/>
        </p:nvPicPr>
        <p:blipFill rotWithShape="1">
          <a:blip r:embed="rId3">
            <a:alphaModFix/>
          </a:blip>
          <a:srcRect b="0" l="0" r="0" t="0"/>
          <a:stretch/>
        </p:blipFill>
        <p:spPr>
          <a:xfrm>
            <a:off x="3015673" y="755433"/>
            <a:ext cx="6160654" cy="21221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Finding PMT (or CF – per period) </a:t>
            </a:r>
            <a:endParaRPr/>
          </a:p>
        </p:txBody>
      </p:sp>
      <p:graphicFrame>
        <p:nvGraphicFramePr>
          <p:cNvPr id="182" name="Google Shape;182;p10"/>
          <p:cNvGraphicFramePr/>
          <p:nvPr/>
        </p:nvGraphicFramePr>
        <p:xfrm>
          <a:off x="838200" y="5039177"/>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480</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NZ" sz="1800"/>
                        <a:t>420</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id="183" name="Google Shape;183;p10"/>
          <p:cNvPicPr preferRelativeResize="0"/>
          <p:nvPr/>
        </p:nvPicPr>
        <p:blipFill rotWithShape="1">
          <a:blip r:embed="rId3">
            <a:alphaModFix/>
          </a:blip>
          <a:srcRect b="0" l="0" r="0" t="0"/>
          <a:stretch/>
        </p:blipFill>
        <p:spPr>
          <a:xfrm>
            <a:off x="846438" y="1886249"/>
            <a:ext cx="6848475" cy="2295525"/>
          </a:xfrm>
          <a:prstGeom prst="rect">
            <a:avLst/>
          </a:prstGeom>
          <a:noFill/>
          <a:ln cap="flat" cmpd="sng" w="57150">
            <a:solidFill>
              <a:srgbClr val="FF0000"/>
            </a:solidFill>
            <a:prstDash val="solid"/>
            <a:round/>
            <a:headEnd len="sm" w="sm" type="none"/>
            <a:tailEnd len="sm" w="sm" type="none"/>
          </a:ln>
        </p:spPr>
      </p:pic>
      <p:sp>
        <p:nvSpPr>
          <p:cNvPr id="184" name="Google Shape;184;p10"/>
          <p:cNvSpPr txBox="1"/>
          <p:nvPr/>
        </p:nvSpPr>
        <p:spPr>
          <a:xfrm>
            <a:off x="716629" y="4545024"/>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sp>
        <p:nvSpPr>
          <p:cNvPr id="185" name="Google Shape;185;p10"/>
          <p:cNvSpPr txBox="1"/>
          <p:nvPr/>
        </p:nvSpPr>
        <p:spPr>
          <a:xfrm>
            <a:off x="1538568" y="2874580"/>
            <a:ext cx="1457437" cy="263068"/>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86" name="Google Shape;186;p10"/>
          <p:cNvSpPr txBox="1"/>
          <p:nvPr/>
        </p:nvSpPr>
        <p:spPr>
          <a:xfrm>
            <a:off x="3214968" y="2144351"/>
            <a:ext cx="3255854" cy="263068"/>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87" name="Google Shape;187;p10"/>
          <p:cNvSpPr txBox="1"/>
          <p:nvPr/>
        </p:nvSpPr>
        <p:spPr>
          <a:xfrm>
            <a:off x="8467552" y="2013212"/>
            <a:ext cx="3172513" cy="2295525"/>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id="188" name="Google Shape;188;p10"/>
          <p:cNvPicPr preferRelativeResize="0"/>
          <p:nvPr/>
        </p:nvPicPr>
        <p:blipFill rotWithShape="1">
          <a:blip r:embed="rId5">
            <a:alphaModFix/>
          </a:blip>
          <a:srcRect b="0" l="0" r="0" t="0"/>
          <a:stretch/>
        </p:blipFill>
        <p:spPr>
          <a:xfrm>
            <a:off x="973804" y="3573529"/>
            <a:ext cx="6591300" cy="552450"/>
          </a:xfrm>
          <a:prstGeom prst="rect">
            <a:avLst/>
          </a:prstGeom>
          <a:noFill/>
          <a:ln>
            <a:noFill/>
          </a:ln>
        </p:spPr>
      </p:pic>
      <p:sp>
        <p:nvSpPr>
          <p:cNvPr id="189" name="Google Shape;189;p10"/>
          <p:cNvSpPr txBox="1"/>
          <p:nvPr/>
        </p:nvSpPr>
        <p:spPr>
          <a:xfrm>
            <a:off x="1538568" y="3787799"/>
            <a:ext cx="1948704" cy="263068"/>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pic>
        <p:nvPicPr>
          <p:cNvPr descr="Text&#10;&#10;Description automatically generated" id="190" name="Google Shape;190;p10"/>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8" name="Shape 1188"/>
        <p:cNvGrpSpPr/>
        <p:nvPr/>
      </p:nvGrpSpPr>
      <p:grpSpPr>
        <a:xfrm>
          <a:off x="0" y="0"/>
          <a:ext cx="0" cy="0"/>
          <a:chOff x="0" y="0"/>
          <a:chExt cx="0" cy="0"/>
        </a:xfrm>
      </p:grpSpPr>
      <p:sp>
        <p:nvSpPr>
          <p:cNvPr id="1189" name="Google Shape;1189;p1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Focus on Toaster B (continued)</a:t>
            </a:r>
            <a:endParaRPr/>
          </a:p>
        </p:txBody>
      </p:sp>
      <p:sp>
        <p:nvSpPr>
          <p:cNvPr id="1190" name="Google Shape;1190;p10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191" name="Google Shape;1191;p100"/>
          <p:cNvSpPr txBox="1"/>
          <p:nvPr/>
        </p:nvSpPr>
        <p:spPr>
          <a:xfrm>
            <a:off x="7881620" y="2790616"/>
            <a:ext cx="4038600" cy="2108269"/>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NZ" sz="1600">
                <a:solidFill>
                  <a:srgbClr val="000000"/>
                </a:solidFill>
                <a:latin typeface="Roboto"/>
                <a:ea typeface="Roboto"/>
                <a:cs typeface="Roboto"/>
                <a:sym typeface="Roboto"/>
              </a:rPr>
              <a:t>Toaster B:</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EBIT			$5,836.34</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t</a:t>
            </a:r>
            <a:r>
              <a:rPr lang="en-NZ" sz="1100">
                <a:solidFill>
                  <a:srgbClr val="000000"/>
                </a:solidFill>
                <a:latin typeface="Roboto"/>
                <a:ea typeface="Roboto"/>
                <a:cs typeface="Roboto"/>
                <a:sym typeface="Roboto"/>
              </a:rPr>
              <a:t>c			</a:t>
            </a:r>
            <a:r>
              <a:rPr lang="en-NZ" sz="1600">
                <a:solidFill>
                  <a:srgbClr val="000000"/>
                </a:solidFill>
                <a:latin typeface="Roboto"/>
                <a:ea typeface="Roboto"/>
                <a:cs typeface="Roboto"/>
                <a:sym typeface="Roboto"/>
              </a:rPr>
              <a:t>30%</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EBIT(1 – t</a:t>
            </a:r>
            <a:r>
              <a:rPr lang="en-NZ" sz="1100">
                <a:solidFill>
                  <a:srgbClr val="000000"/>
                </a:solidFill>
                <a:latin typeface="Roboto"/>
                <a:ea typeface="Roboto"/>
                <a:cs typeface="Roboto"/>
                <a:sym typeface="Roboto"/>
              </a:rPr>
              <a:t>c</a:t>
            </a:r>
            <a:r>
              <a:rPr lang="en-NZ" sz="1600">
                <a:solidFill>
                  <a:srgbClr val="000000"/>
                </a:solidFill>
                <a:latin typeface="Roboto"/>
                <a:ea typeface="Roboto"/>
                <a:cs typeface="Roboto"/>
                <a:sym typeface="Roboto"/>
              </a:rPr>
              <a:t>)		$4,085.44</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Dep			$2,555.56</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OCF			$6,641.00</a:t>
            </a:r>
            <a:endParaRPr sz="11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chemeClr val="dk1"/>
              </a:solidFill>
              <a:latin typeface="Roboto"/>
              <a:ea typeface="Roboto"/>
              <a:cs typeface="Roboto"/>
              <a:sym typeface="Roboto"/>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NZ" sz="1100">
                <a:solidFill>
                  <a:srgbClr val="000000"/>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pic>
        <p:nvPicPr>
          <p:cNvPr id="1192" name="Google Shape;1192;p100"/>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sp>
        <p:nvSpPr>
          <p:cNvPr id="1193" name="Google Shape;1193;p100"/>
          <p:cNvSpPr txBox="1"/>
          <p:nvPr/>
        </p:nvSpPr>
        <p:spPr>
          <a:xfrm>
            <a:off x="7881620" y="1330476"/>
            <a:ext cx="4038600" cy="1320573"/>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Roboto"/>
              <a:ea typeface="Roboto"/>
              <a:cs typeface="Roboto"/>
              <a:sym typeface="Roboto"/>
            </a:endParaRPr>
          </a:p>
          <a:p>
            <a:pPr indent="0" lvl="0" marL="0" marR="0" rtl="0" algn="ctr">
              <a:spcBef>
                <a:spcPts val="0"/>
              </a:spcBef>
              <a:spcAft>
                <a:spcPts val="0"/>
              </a:spcAft>
              <a:buNone/>
            </a:pPr>
            <a:r>
              <a:rPr lang="en-NZ" sz="1600">
                <a:solidFill>
                  <a:srgbClr val="000000"/>
                </a:solidFill>
                <a:latin typeface="Roboto"/>
                <a:ea typeface="Roboto"/>
                <a:cs typeface="Roboto"/>
                <a:sym typeface="Roboto"/>
              </a:rPr>
              <a:t>We know that we need the OCF:</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 </a:t>
            </a:r>
            <a:endParaRPr sz="1600">
              <a:solidFill>
                <a:schemeClr val="dk1"/>
              </a:solidFill>
              <a:latin typeface="Roboto"/>
              <a:ea typeface="Roboto"/>
              <a:cs typeface="Roboto"/>
              <a:sym typeface="Roboto"/>
            </a:endParaRPr>
          </a:p>
          <a:p>
            <a:pPr indent="0" lvl="0" marL="0" marR="0" rtl="0" algn="ctr">
              <a:spcBef>
                <a:spcPts val="0"/>
              </a:spcBef>
              <a:spcAft>
                <a:spcPts val="0"/>
              </a:spcAft>
              <a:buNone/>
            </a:pPr>
            <a:r>
              <a:rPr lang="en-NZ" sz="1600">
                <a:solidFill>
                  <a:srgbClr val="000000"/>
                </a:solidFill>
                <a:latin typeface="Roboto"/>
                <a:ea typeface="Roboto"/>
                <a:cs typeface="Roboto"/>
                <a:sym typeface="Roboto"/>
              </a:rPr>
              <a:t>OCF = EBIT(1 - t</a:t>
            </a:r>
            <a:r>
              <a:rPr lang="en-NZ" sz="1100">
                <a:solidFill>
                  <a:srgbClr val="000000"/>
                </a:solidFill>
                <a:latin typeface="Roboto"/>
                <a:ea typeface="Roboto"/>
                <a:cs typeface="Roboto"/>
                <a:sym typeface="Roboto"/>
              </a:rPr>
              <a:t>c</a:t>
            </a:r>
            <a:r>
              <a:rPr lang="en-NZ" sz="1600">
                <a:solidFill>
                  <a:srgbClr val="000000"/>
                </a:solidFill>
                <a:latin typeface="Roboto"/>
                <a:ea typeface="Roboto"/>
                <a:cs typeface="Roboto"/>
                <a:sym typeface="Roboto"/>
              </a:rPr>
              <a:t>) + Dep</a:t>
            </a:r>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NZ" sz="1100">
                <a:solidFill>
                  <a:srgbClr val="000000"/>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pic>
        <p:nvPicPr>
          <p:cNvPr descr="Text&#10;&#10;Description automatically generated" id="1194" name="Google Shape;1194;p100"/>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1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Focus on Toaster B (continued)</a:t>
            </a:r>
            <a:endParaRPr/>
          </a:p>
        </p:txBody>
      </p:sp>
      <p:sp>
        <p:nvSpPr>
          <p:cNvPr id="1201" name="Google Shape;1201;p1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graphicFrame>
        <p:nvGraphicFramePr>
          <p:cNvPr id="1202" name="Google Shape;1202;p101"/>
          <p:cNvGraphicFramePr/>
          <p:nvPr/>
        </p:nvGraphicFramePr>
        <p:xfrm>
          <a:off x="838199" y="5258637"/>
          <a:ext cx="3000000" cy="3000000"/>
        </p:xfrm>
        <a:graphic>
          <a:graphicData uri="http://schemas.openxmlformats.org/drawingml/2006/table">
            <a:tbl>
              <a:tblPr bandRow="1" firstRow="1">
                <a:noFill/>
                <a:tableStyleId>{6538F18F-8628-4BBB-B022-481963B814F0}</a:tableStyleId>
              </a:tblPr>
              <a:tblGrid>
                <a:gridCol w="1321075"/>
                <a:gridCol w="1321075"/>
                <a:gridCol w="1516200"/>
                <a:gridCol w="112592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9</a:t>
                      </a:r>
                      <a:endParaRPr/>
                    </a:p>
                  </a:txBody>
                  <a:tcPr marT="45725" marB="45725" marR="91450" marL="91450"/>
                </a:tc>
                <a:tc>
                  <a:txBody>
                    <a:bodyPr/>
                    <a:lstStyle/>
                    <a:p>
                      <a:pPr indent="0" lvl="0" marL="0" marR="0" rtl="0" algn="l">
                        <a:spcBef>
                          <a:spcPts val="0"/>
                        </a:spcBef>
                        <a:spcAft>
                          <a:spcPts val="0"/>
                        </a:spcAft>
                        <a:buNone/>
                      </a:pPr>
                      <a:r>
                        <a:rPr lang="en-NZ" sz="1800"/>
                        <a:t>12</a:t>
                      </a:r>
                      <a:endParaRPr/>
                    </a:p>
                  </a:txBody>
                  <a:tcPr marT="45725" marB="45725" marR="91450" marL="91450"/>
                </a:tc>
                <a:tc>
                  <a:txBody>
                    <a:bodyPr/>
                    <a:lstStyle/>
                    <a:p>
                      <a:pPr indent="0" lvl="0" marL="0" marR="0" rtl="0" algn="l">
                        <a:spcBef>
                          <a:spcPts val="0"/>
                        </a:spcBef>
                        <a:spcAft>
                          <a:spcPts val="0"/>
                        </a:spcAft>
                        <a:buNone/>
                      </a:pPr>
                      <a:r>
                        <a:rPr b="1" lang="en-NZ" sz="2000"/>
                        <a:t>=?</a:t>
                      </a:r>
                      <a:endParaRPr/>
                    </a:p>
                  </a:txBody>
                  <a:tcPr marT="45725" marB="45725" marR="91450" marL="91450"/>
                </a:tc>
                <a:tc>
                  <a:txBody>
                    <a:bodyPr/>
                    <a:lstStyle/>
                    <a:p>
                      <a:pPr indent="0" lvl="0" marL="0" marR="0" rtl="0" algn="l">
                        <a:spcBef>
                          <a:spcPts val="0"/>
                        </a:spcBef>
                        <a:spcAft>
                          <a:spcPts val="0"/>
                        </a:spcAft>
                        <a:buNone/>
                      </a:pPr>
                      <a:r>
                        <a:rPr lang="en-NZ" sz="1800"/>
                        <a:t>6,641</a:t>
                      </a:r>
                      <a:endParaRPr/>
                    </a:p>
                  </a:txBody>
                  <a:tcPr marT="45725" marB="45725" marR="91450" marL="91450"/>
                </a:tc>
                <a:tc>
                  <a:txBody>
                    <a:bodyPr/>
                    <a:lstStyle/>
                    <a:p>
                      <a:pPr indent="0" lvl="0" marL="0" marR="0" rtl="0" algn="l">
                        <a:spcBef>
                          <a:spcPts val="0"/>
                        </a:spcBef>
                        <a:spcAft>
                          <a:spcPts val="0"/>
                        </a:spcAft>
                        <a:buNone/>
                      </a:pPr>
                      <a:r>
                        <a:rPr lang="en-NZ" sz="1800"/>
                        <a:t>0</a:t>
                      </a:r>
                      <a:endParaRPr/>
                    </a:p>
                  </a:txBody>
                  <a:tcPr marT="45725" marB="45725" marR="91450" marL="91450"/>
                </a:tc>
              </a:tr>
            </a:tbl>
          </a:graphicData>
        </a:graphic>
      </p:graphicFrame>
      <p:sp>
        <p:nvSpPr>
          <p:cNvPr id="1203" name="Google Shape;1203;p101"/>
          <p:cNvSpPr txBox="1"/>
          <p:nvPr/>
        </p:nvSpPr>
        <p:spPr>
          <a:xfrm>
            <a:off x="720725" y="4756163"/>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pic>
        <p:nvPicPr>
          <p:cNvPr id="1204" name="Google Shape;1204;p101"/>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sp>
        <p:nvSpPr>
          <p:cNvPr id="1205" name="Google Shape;1205;p101"/>
          <p:cNvSpPr txBox="1"/>
          <p:nvPr/>
        </p:nvSpPr>
        <p:spPr>
          <a:xfrm>
            <a:off x="8004809" y="2049051"/>
            <a:ext cx="3466465" cy="234042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NZ" sz="2000">
                <a:solidFill>
                  <a:srgbClr val="92D050"/>
                </a:solidFill>
                <a:latin typeface="Roboto"/>
                <a:ea typeface="Roboto"/>
                <a:cs typeface="Roboto"/>
                <a:sym typeface="Roboto"/>
              </a:rPr>
              <a:t>Because the cashflows are equal and there is no salvage value, can simply use the below five variables. </a:t>
            </a:r>
            <a:endParaRPr/>
          </a:p>
        </p:txBody>
      </p:sp>
      <p:pic>
        <p:nvPicPr>
          <p:cNvPr descr="Text&#10;&#10;Description automatically generated" id="1206" name="Google Shape;1206;p101"/>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10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Focus on Toaster B (continued)</a:t>
            </a:r>
            <a:endParaRPr/>
          </a:p>
        </p:txBody>
      </p:sp>
      <p:sp>
        <p:nvSpPr>
          <p:cNvPr id="1213" name="Google Shape;1213;p10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214" name="Google Shape;1214;p102"/>
          <p:cNvSpPr txBox="1"/>
          <p:nvPr/>
        </p:nvSpPr>
        <p:spPr>
          <a:xfrm>
            <a:off x="720725" y="4756163"/>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pic>
        <p:nvPicPr>
          <p:cNvPr id="1215" name="Google Shape;1215;p102"/>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graphicFrame>
        <p:nvGraphicFramePr>
          <p:cNvPr id="1216" name="Google Shape;1216;p102"/>
          <p:cNvGraphicFramePr/>
          <p:nvPr/>
        </p:nvGraphicFramePr>
        <p:xfrm>
          <a:off x="838200" y="5258637"/>
          <a:ext cx="3000000" cy="3000000"/>
        </p:xfrm>
        <a:graphic>
          <a:graphicData uri="http://schemas.openxmlformats.org/drawingml/2006/table">
            <a:tbl>
              <a:tblPr bandRow="1" firstRow="1">
                <a:noFill/>
                <a:tableStyleId>{6538F18F-8628-4BBB-B022-481963B814F0}</a:tableStyleId>
              </a:tblPr>
              <a:tblGrid>
                <a:gridCol w="1321075"/>
                <a:gridCol w="1321075"/>
                <a:gridCol w="1516200"/>
                <a:gridCol w="112592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9</a:t>
                      </a:r>
                      <a:endParaRPr/>
                    </a:p>
                  </a:txBody>
                  <a:tcPr marT="45725" marB="45725" marR="91450" marL="91450"/>
                </a:tc>
                <a:tc>
                  <a:txBody>
                    <a:bodyPr/>
                    <a:lstStyle/>
                    <a:p>
                      <a:pPr indent="0" lvl="0" marL="0" marR="0" rtl="0" algn="l">
                        <a:spcBef>
                          <a:spcPts val="0"/>
                        </a:spcBef>
                        <a:spcAft>
                          <a:spcPts val="0"/>
                        </a:spcAft>
                        <a:buNone/>
                      </a:pPr>
                      <a:r>
                        <a:rPr lang="en-NZ" sz="1800"/>
                        <a:t>12</a:t>
                      </a:r>
                      <a:endParaRPr/>
                    </a:p>
                  </a:txBody>
                  <a:tcPr marT="45725" marB="45725" marR="91450" marL="91450"/>
                </a:tc>
                <a:tc>
                  <a:txBody>
                    <a:bodyPr/>
                    <a:lstStyle/>
                    <a:p>
                      <a:pPr indent="0" lvl="0" marL="0" marR="0" rtl="0" algn="l">
                        <a:spcBef>
                          <a:spcPts val="0"/>
                        </a:spcBef>
                        <a:spcAft>
                          <a:spcPts val="0"/>
                        </a:spcAft>
                        <a:buNone/>
                      </a:pPr>
                      <a:r>
                        <a:rPr b="1" lang="en-NZ" sz="2000"/>
                        <a:t>=$35,384.91</a:t>
                      </a:r>
                      <a:endParaRPr/>
                    </a:p>
                  </a:txBody>
                  <a:tcPr marT="45725" marB="45725" marR="91450" marL="91450"/>
                </a:tc>
                <a:tc>
                  <a:txBody>
                    <a:bodyPr/>
                    <a:lstStyle/>
                    <a:p>
                      <a:pPr indent="0" lvl="0" marL="0" marR="0" rtl="0" algn="l">
                        <a:spcBef>
                          <a:spcPts val="0"/>
                        </a:spcBef>
                        <a:spcAft>
                          <a:spcPts val="0"/>
                        </a:spcAft>
                        <a:buNone/>
                      </a:pPr>
                      <a:r>
                        <a:rPr lang="en-NZ" sz="1800"/>
                        <a:t>6,641</a:t>
                      </a:r>
                      <a:endParaRPr/>
                    </a:p>
                  </a:txBody>
                  <a:tcPr marT="45725" marB="45725" marR="91450" marL="91450"/>
                </a:tc>
                <a:tc>
                  <a:txBody>
                    <a:bodyPr/>
                    <a:lstStyle/>
                    <a:p>
                      <a:pPr indent="0" lvl="0" marL="0" marR="0" rtl="0" algn="l">
                        <a:spcBef>
                          <a:spcPts val="0"/>
                        </a:spcBef>
                        <a:spcAft>
                          <a:spcPts val="0"/>
                        </a:spcAft>
                        <a:buNone/>
                      </a:pPr>
                      <a:r>
                        <a:rPr lang="en-NZ" sz="1800"/>
                        <a:t>0</a:t>
                      </a:r>
                      <a:endParaRPr/>
                    </a:p>
                  </a:txBody>
                  <a:tcPr marT="45725" marB="45725" marR="91450" marL="91450"/>
                </a:tc>
              </a:tr>
            </a:tbl>
          </a:graphicData>
        </a:graphic>
      </p:graphicFrame>
      <p:pic>
        <p:nvPicPr>
          <p:cNvPr descr="Text&#10;&#10;Description automatically generated" id="1217" name="Google Shape;1217;p102"/>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10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Focus on Toaster B (continued)</a:t>
            </a:r>
            <a:endParaRPr/>
          </a:p>
        </p:txBody>
      </p:sp>
      <p:sp>
        <p:nvSpPr>
          <p:cNvPr id="1224" name="Google Shape;1224;p10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225" name="Google Shape;1225;p103"/>
          <p:cNvSpPr txBox="1"/>
          <p:nvPr/>
        </p:nvSpPr>
        <p:spPr>
          <a:xfrm>
            <a:off x="720725" y="4756163"/>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pic>
        <p:nvPicPr>
          <p:cNvPr id="1226" name="Google Shape;1226;p103"/>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graphicFrame>
        <p:nvGraphicFramePr>
          <p:cNvPr id="1227" name="Google Shape;1227;p103"/>
          <p:cNvGraphicFramePr/>
          <p:nvPr/>
        </p:nvGraphicFramePr>
        <p:xfrm>
          <a:off x="838200" y="5258637"/>
          <a:ext cx="3000000" cy="3000000"/>
        </p:xfrm>
        <a:graphic>
          <a:graphicData uri="http://schemas.openxmlformats.org/drawingml/2006/table">
            <a:tbl>
              <a:tblPr bandRow="1" firstRow="1">
                <a:noFill/>
                <a:tableStyleId>{6538F18F-8628-4BBB-B022-481963B814F0}</a:tableStyleId>
              </a:tblPr>
              <a:tblGrid>
                <a:gridCol w="1321075"/>
                <a:gridCol w="1321075"/>
                <a:gridCol w="1516200"/>
                <a:gridCol w="112592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9</a:t>
                      </a:r>
                      <a:endParaRPr/>
                    </a:p>
                  </a:txBody>
                  <a:tcPr marT="45725" marB="45725" marR="91450" marL="91450"/>
                </a:tc>
                <a:tc>
                  <a:txBody>
                    <a:bodyPr/>
                    <a:lstStyle/>
                    <a:p>
                      <a:pPr indent="0" lvl="0" marL="0" marR="0" rtl="0" algn="l">
                        <a:spcBef>
                          <a:spcPts val="0"/>
                        </a:spcBef>
                        <a:spcAft>
                          <a:spcPts val="0"/>
                        </a:spcAft>
                        <a:buNone/>
                      </a:pPr>
                      <a:r>
                        <a:rPr lang="en-NZ" sz="1800"/>
                        <a:t>12</a:t>
                      </a:r>
                      <a:endParaRPr/>
                    </a:p>
                  </a:txBody>
                  <a:tcPr marT="45725" marB="45725" marR="91450" marL="91450"/>
                </a:tc>
                <a:tc>
                  <a:txBody>
                    <a:bodyPr/>
                    <a:lstStyle/>
                    <a:p>
                      <a:pPr indent="0" lvl="0" marL="0" marR="0" rtl="0" algn="l">
                        <a:spcBef>
                          <a:spcPts val="0"/>
                        </a:spcBef>
                        <a:spcAft>
                          <a:spcPts val="0"/>
                        </a:spcAft>
                        <a:buNone/>
                      </a:pPr>
                      <a:r>
                        <a:rPr b="1" lang="en-NZ" sz="2000"/>
                        <a:t>=$35,384.91</a:t>
                      </a:r>
                      <a:endParaRPr/>
                    </a:p>
                  </a:txBody>
                  <a:tcPr marT="45725" marB="45725" marR="91450" marL="91450"/>
                </a:tc>
                <a:tc>
                  <a:txBody>
                    <a:bodyPr/>
                    <a:lstStyle/>
                    <a:p>
                      <a:pPr indent="0" lvl="0" marL="0" marR="0" rtl="0" algn="l">
                        <a:spcBef>
                          <a:spcPts val="0"/>
                        </a:spcBef>
                        <a:spcAft>
                          <a:spcPts val="0"/>
                        </a:spcAft>
                        <a:buNone/>
                      </a:pPr>
                      <a:r>
                        <a:rPr lang="en-NZ" sz="1800"/>
                        <a:t>6,641</a:t>
                      </a:r>
                      <a:endParaRPr/>
                    </a:p>
                  </a:txBody>
                  <a:tcPr marT="45725" marB="45725" marR="91450" marL="91450"/>
                </a:tc>
                <a:tc>
                  <a:txBody>
                    <a:bodyPr/>
                    <a:lstStyle/>
                    <a:p>
                      <a:pPr indent="0" lvl="0" marL="0" marR="0" rtl="0" algn="l">
                        <a:spcBef>
                          <a:spcPts val="0"/>
                        </a:spcBef>
                        <a:spcAft>
                          <a:spcPts val="0"/>
                        </a:spcAft>
                        <a:buNone/>
                      </a:pPr>
                      <a:r>
                        <a:rPr lang="en-NZ" sz="1800"/>
                        <a:t>0</a:t>
                      </a:r>
                      <a:endParaRPr/>
                    </a:p>
                  </a:txBody>
                  <a:tcPr marT="45725" marB="45725" marR="91450" marL="91450"/>
                </a:tc>
              </a:tr>
            </a:tbl>
          </a:graphicData>
        </a:graphic>
      </p:graphicFrame>
      <p:sp>
        <p:nvSpPr>
          <p:cNvPr id="1228" name="Google Shape;1228;p103"/>
          <p:cNvSpPr txBox="1"/>
          <p:nvPr/>
        </p:nvSpPr>
        <p:spPr>
          <a:xfrm>
            <a:off x="8122285" y="2035630"/>
            <a:ext cx="3348990" cy="2340427"/>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400">
              <a:solidFill>
                <a:srgbClr val="000000"/>
              </a:solidFill>
              <a:latin typeface="Roboto"/>
              <a:ea typeface="Roboto"/>
              <a:cs typeface="Roboto"/>
              <a:sym typeface="Roboto"/>
            </a:endParaRPr>
          </a:p>
          <a:p>
            <a:pPr indent="0" lvl="0" marL="0" marR="0" rtl="0" algn="ctr">
              <a:spcBef>
                <a:spcPts val="0"/>
              </a:spcBef>
              <a:spcAft>
                <a:spcPts val="0"/>
              </a:spcAft>
              <a:buNone/>
            </a:pPr>
            <a:r>
              <a:rPr b="1" lang="en-NZ" sz="1600">
                <a:solidFill>
                  <a:srgbClr val="000000"/>
                </a:solidFill>
                <a:latin typeface="Roboto"/>
                <a:ea typeface="Roboto"/>
                <a:cs typeface="Roboto"/>
                <a:sym typeface="Roboto"/>
              </a:rPr>
              <a:t>We know that we need the NPV:</a:t>
            </a:r>
            <a:endParaRPr/>
          </a:p>
          <a:p>
            <a:pPr indent="0" lvl="0" marL="0" marR="0" rtl="0" algn="ctr">
              <a:spcBef>
                <a:spcPts val="0"/>
              </a:spcBef>
              <a:spcAft>
                <a:spcPts val="0"/>
              </a:spcAft>
              <a:buNone/>
            </a:pPr>
            <a:r>
              <a:t/>
            </a:r>
            <a:endParaRPr b="1" sz="1100">
              <a:solidFill>
                <a:srgbClr val="000000"/>
              </a:solidFill>
              <a:latin typeface="Roboto"/>
              <a:ea typeface="Roboto"/>
              <a:cs typeface="Roboto"/>
              <a:sym typeface="Roboto"/>
            </a:endParaRPr>
          </a:p>
          <a:p>
            <a:pPr indent="0" lvl="0" marL="0" marR="0" rtl="0" algn="ctr">
              <a:spcBef>
                <a:spcPts val="0"/>
              </a:spcBef>
              <a:spcAft>
                <a:spcPts val="0"/>
              </a:spcAft>
              <a:buNone/>
            </a:pPr>
            <a:r>
              <a:rPr lang="en-NZ" sz="600">
                <a:solidFill>
                  <a:schemeClr val="dk1"/>
                </a:solidFill>
                <a:latin typeface="Roboto"/>
                <a:ea typeface="Roboto"/>
                <a:cs typeface="Roboto"/>
                <a:sym typeface="Roboto"/>
              </a:rPr>
              <a:t>j</a:t>
            </a:r>
            <a:endParaRPr sz="500">
              <a:solidFill>
                <a:schemeClr val="dk1"/>
              </a:solidFill>
              <a:latin typeface="Roboto"/>
              <a:ea typeface="Roboto"/>
              <a:cs typeface="Roboto"/>
              <a:sym typeface="Roboto"/>
            </a:endParaRPr>
          </a:p>
          <a:p>
            <a:pPr indent="0" lvl="0" marL="0" marR="0" rtl="0" algn="ctr">
              <a:spcBef>
                <a:spcPts val="0"/>
              </a:spcBef>
              <a:spcAft>
                <a:spcPts val="0"/>
              </a:spcAft>
              <a:buNone/>
            </a:pPr>
            <a:r>
              <a:rPr i="1" lang="en-NZ" sz="1600">
                <a:solidFill>
                  <a:srgbClr val="000000"/>
                </a:solidFill>
                <a:latin typeface="Roboto"/>
                <a:ea typeface="Roboto"/>
                <a:cs typeface="Roboto"/>
                <a:sym typeface="Roboto"/>
              </a:rPr>
              <a:t>NPV = PV – IO</a:t>
            </a:r>
            <a:endParaRPr/>
          </a:p>
          <a:p>
            <a:pPr indent="0" lvl="0" marL="0" marR="0" rtl="0" algn="l">
              <a:spcBef>
                <a:spcPts val="0"/>
              </a:spcBef>
              <a:spcAft>
                <a:spcPts val="0"/>
              </a:spcAft>
              <a:buNone/>
            </a:pPr>
            <a:r>
              <a:t/>
            </a:r>
            <a:endParaRPr sz="8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IO = 23,000</a:t>
            </a:r>
            <a:endParaRPr/>
          </a:p>
          <a:p>
            <a:pPr indent="0" lvl="0" marL="0" marR="0" rtl="0" algn="l">
              <a:spcBef>
                <a:spcPts val="0"/>
              </a:spcBef>
              <a:spcAft>
                <a:spcPts val="0"/>
              </a:spcAft>
              <a:buNone/>
            </a:pPr>
            <a:r>
              <a:t/>
            </a:r>
            <a:endParaRPr sz="8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NPV = 35,384.91 – 23,000</a:t>
            </a:r>
            <a:endParaRPr/>
          </a:p>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a:p>
            <a:pPr indent="0" lvl="0" marL="0" marR="0" rtl="0" algn="ctr">
              <a:spcBef>
                <a:spcPts val="0"/>
              </a:spcBef>
              <a:spcAft>
                <a:spcPts val="0"/>
              </a:spcAft>
              <a:buNone/>
            </a:pPr>
            <a:r>
              <a:rPr b="1" lang="en-NZ" sz="2000">
                <a:solidFill>
                  <a:srgbClr val="92D050"/>
                </a:solidFill>
                <a:latin typeface="Roboto"/>
                <a:ea typeface="Roboto"/>
                <a:cs typeface="Roboto"/>
                <a:sym typeface="Roboto"/>
              </a:rPr>
              <a:t>NPV = $12,384.91</a:t>
            </a:r>
            <a:endParaRPr/>
          </a:p>
        </p:txBody>
      </p:sp>
      <p:pic>
        <p:nvPicPr>
          <p:cNvPr descr="Text&#10;&#10;Description automatically generated" id="1229" name="Google Shape;1229;p103"/>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Focus on Toaster B (continued)</a:t>
            </a:r>
            <a:endParaRPr/>
          </a:p>
        </p:txBody>
      </p:sp>
      <p:sp>
        <p:nvSpPr>
          <p:cNvPr id="1236" name="Google Shape;1236;p104"/>
          <p:cNvSpPr txBox="1"/>
          <p:nvPr>
            <p:ph idx="1" type="body"/>
          </p:nvPr>
        </p:nvSpPr>
        <p:spPr>
          <a:xfrm>
            <a:off x="1244600" y="4747842"/>
            <a:ext cx="5918200" cy="1805208"/>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0000"/>
              </a:buClr>
              <a:buSzPts val="1600"/>
              <a:buNone/>
            </a:pPr>
            <a:r>
              <a:rPr lang="en-NZ" sz="1600">
                <a:solidFill>
                  <a:srgbClr val="000000"/>
                </a:solidFill>
                <a:latin typeface="Roboto"/>
                <a:ea typeface="Roboto"/>
                <a:cs typeface="Roboto"/>
                <a:sym typeface="Roboto"/>
              </a:rPr>
              <a:t>With r= 12%, </a:t>
            </a:r>
            <a:r>
              <a:rPr lang="en-NZ" sz="1600">
                <a:solidFill>
                  <a:schemeClr val="dk1"/>
                </a:solidFill>
                <a:latin typeface="Roboto"/>
                <a:ea typeface="Roboto"/>
                <a:cs typeface="Roboto"/>
                <a:sym typeface="Roboto"/>
              </a:rPr>
              <a:t> </a:t>
            </a:r>
            <a:r>
              <a:rPr lang="en-NZ" sz="1600">
                <a:solidFill>
                  <a:srgbClr val="000000"/>
                </a:solidFill>
                <a:latin typeface="Roboto"/>
                <a:ea typeface="Roboto"/>
                <a:cs typeface="Roboto"/>
                <a:sym typeface="Roboto"/>
              </a:rPr>
              <a:t>NPV = </a:t>
            </a:r>
            <a:r>
              <a:rPr b="1" lang="en-NZ" sz="1600">
                <a:solidFill>
                  <a:schemeClr val="lt1"/>
                </a:solidFill>
                <a:latin typeface="Roboto"/>
                <a:ea typeface="Roboto"/>
                <a:cs typeface="Roboto"/>
                <a:sym typeface="Roboto"/>
              </a:rPr>
              <a:t>$12,384.91 </a:t>
            </a:r>
            <a:endParaRPr/>
          </a:p>
          <a:p>
            <a:pPr indent="0" lvl="0" marL="0" rtl="0" algn="ctr">
              <a:lnSpc>
                <a:spcPct val="90000"/>
              </a:lnSpc>
              <a:spcBef>
                <a:spcPts val="1000"/>
              </a:spcBef>
              <a:spcAft>
                <a:spcPts val="0"/>
              </a:spcAft>
              <a:buClr>
                <a:srgbClr val="000000"/>
              </a:buClr>
              <a:buSzPts val="1600"/>
              <a:buNone/>
            </a:pPr>
            <a:r>
              <a:rPr lang="en-NZ" sz="1600">
                <a:solidFill>
                  <a:srgbClr val="000000"/>
                </a:solidFill>
                <a:latin typeface="Roboto"/>
                <a:ea typeface="Roboto"/>
                <a:cs typeface="Roboto"/>
                <a:sym typeface="Roboto"/>
              </a:rPr>
              <a:t>Equivalent Annual Annuity = NPV/ PV of $1 annuity at n periods. </a:t>
            </a:r>
            <a:endParaRPr/>
          </a:p>
          <a:p>
            <a:pPr indent="0" lvl="0" marL="0" rtl="0" algn="ctr">
              <a:lnSpc>
                <a:spcPct val="90000"/>
              </a:lnSpc>
              <a:spcBef>
                <a:spcPts val="1000"/>
              </a:spcBef>
              <a:spcAft>
                <a:spcPts val="0"/>
              </a:spcAft>
              <a:buClr>
                <a:srgbClr val="000000"/>
              </a:buClr>
              <a:buSzPts val="1600"/>
              <a:buNone/>
            </a:pPr>
            <a:r>
              <a:rPr lang="en-NZ" sz="1600">
                <a:solidFill>
                  <a:srgbClr val="000000"/>
                </a:solidFill>
                <a:latin typeface="Roboto"/>
                <a:ea typeface="Roboto"/>
                <a:cs typeface="Roboto"/>
                <a:sym typeface="Roboto"/>
              </a:rPr>
              <a:t>= 12,384.91 / 5.328250 </a:t>
            </a:r>
            <a:endParaRPr/>
          </a:p>
          <a:p>
            <a:pPr indent="-228600" lvl="0" marL="228600" rtl="0" algn="ctr">
              <a:lnSpc>
                <a:spcPct val="90000"/>
              </a:lnSpc>
              <a:spcBef>
                <a:spcPts val="1000"/>
              </a:spcBef>
              <a:spcAft>
                <a:spcPts val="0"/>
              </a:spcAft>
              <a:buClr>
                <a:srgbClr val="000000"/>
              </a:buClr>
              <a:buSzPts val="1600"/>
              <a:buChar char="•"/>
            </a:pPr>
            <a:r>
              <a:rPr lang="en-NZ" sz="1600">
                <a:solidFill>
                  <a:srgbClr val="000000"/>
                </a:solidFill>
                <a:latin typeface="Roboto"/>
                <a:ea typeface="Roboto"/>
                <a:cs typeface="Roboto"/>
                <a:sym typeface="Roboto"/>
              </a:rPr>
              <a:t>Equivalent Annual Annuity of Toaster B = </a:t>
            </a:r>
            <a:r>
              <a:rPr b="1" lang="en-NZ" sz="1600">
                <a:solidFill>
                  <a:srgbClr val="000000"/>
                </a:solidFill>
                <a:latin typeface="Roboto"/>
                <a:ea typeface="Roboto"/>
                <a:cs typeface="Roboto"/>
                <a:sym typeface="Roboto"/>
              </a:rPr>
              <a:t>$2324.38</a:t>
            </a:r>
            <a:endParaRPr/>
          </a:p>
        </p:txBody>
      </p:sp>
      <p:pic>
        <p:nvPicPr>
          <p:cNvPr id="1237" name="Google Shape;1237;p104"/>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pic>
        <p:nvPicPr>
          <p:cNvPr descr="Text&#10;&#10;Description automatically generated" id="1238" name="Google Shape;1238;p104"/>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3" name="Shape 1243"/>
        <p:cNvGrpSpPr/>
        <p:nvPr/>
      </p:nvGrpSpPr>
      <p:grpSpPr>
        <a:xfrm>
          <a:off x="0" y="0"/>
          <a:ext cx="0" cy="0"/>
          <a:chOff x="0" y="0"/>
          <a:chExt cx="0" cy="0"/>
        </a:xfrm>
      </p:grpSpPr>
      <p:sp>
        <p:nvSpPr>
          <p:cNvPr id="1244" name="Google Shape;1244;p105"/>
          <p:cNvSpPr txBox="1"/>
          <p:nvPr/>
        </p:nvSpPr>
        <p:spPr>
          <a:xfrm>
            <a:off x="838199" y="1825625"/>
            <a:ext cx="10700657" cy="4531632"/>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Equivalent Annual Annuity of Toaster A = </a:t>
            </a:r>
            <a:r>
              <a:rPr lang="en-NZ" sz="2800">
                <a:solidFill>
                  <a:schemeClr val="lt1"/>
                </a:solidFill>
                <a:latin typeface="Roboto"/>
                <a:ea typeface="Roboto"/>
                <a:cs typeface="Roboto"/>
                <a:sym typeface="Roboto"/>
              </a:rPr>
              <a:t>$4629.62</a:t>
            </a:r>
            <a:endParaRPr sz="2800">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Equivalent Annual Annuity of Toaster B = </a:t>
            </a:r>
            <a:r>
              <a:rPr b="1" lang="en-NZ" sz="2800">
                <a:solidFill>
                  <a:schemeClr val="lt1"/>
                </a:solidFill>
                <a:latin typeface="Calibri"/>
                <a:ea typeface="Calibri"/>
                <a:cs typeface="Calibri"/>
                <a:sym typeface="Calibri"/>
              </a:rPr>
              <a:t>$2324.38</a:t>
            </a:r>
            <a:r>
              <a:rPr lang="en-NZ" sz="2800">
                <a:solidFill>
                  <a:schemeClr val="lt1"/>
                </a:solidFill>
                <a:latin typeface="Roboto"/>
                <a:ea typeface="Roboto"/>
                <a:cs typeface="Roboto"/>
                <a:sym typeface="Roboto"/>
              </a:rPr>
              <a:t>2</a:t>
            </a:r>
            <a:r>
              <a:rPr lang="en-NZ" sz="2800">
                <a:solidFill>
                  <a:srgbClr val="000000"/>
                </a:solidFill>
                <a:latin typeface="Roboto"/>
                <a:ea typeface="Roboto"/>
                <a:cs typeface="Roboto"/>
                <a:sym typeface="Roboto"/>
              </a:rPr>
              <a:t>324.38</a:t>
            </a:r>
            <a:endParaRPr sz="2800">
              <a:solidFill>
                <a:schemeClr val="lt1"/>
              </a:solidFill>
              <a:latin typeface="Calibri"/>
              <a:ea typeface="Calibri"/>
              <a:cs typeface="Calibri"/>
              <a:sym typeface="Calibri"/>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Therefore Toaster A has the highest value ($4629.62 &gt; $2324.38) , and therefore should be chosen as the project to accept (or in this case, the toaster to purchase)</a:t>
            </a:r>
            <a:endParaRPr/>
          </a:p>
        </p:txBody>
      </p:sp>
      <p:sp>
        <p:nvSpPr>
          <p:cNvPr id="1245" name="Google Shape;1245;p10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Finally – Answering the Question</a:t>
            </a:r>
            <a:endParaRPr/>
          </a:p>
        </p:txBody>
      </p:sp>
      <p:pic>
        <p:nvPicPr>
          <p:cNvPr descr="Text&#10;&#10;Description automatically generated" id="1246" name="Google Shape;1246;p105"/>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Final Summary of Key Points for Term Test</a:t>
            </a:r>
            <a:endParaRPr/>
          </a:p>
        </p:txBody>
      </p:sp>
      <p:sp>
        <p:nvSpPr>
          <p:cNvPr id="1253" name="Google Shape;1253;p106"/>
          <p:cNvSpPr txBox="1"/>
          <p:nvPr/>
        </p:nvSpPr>
        <p:spPr>
          <a:xfrm>
            <a:off x="692426" y="1690688"/>
            <a:ext cx="8398820" cy="4864735"/>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marR="0" rtl="0" algn="l">
              <a:lnSpc>
                <a:spcPct val="90000"/>
              </a:lnSpc>
              <a:spcBef>
                <a:spcPts val="0"/>
              </a:spcBef>
              <a:spcAft>
                <a:spcPts val="0"/>
              </a:spcAft>
              <a:buClr>
                <a:schemeClr val="lt1"/>
              </a:buClr>
              <a:buSzPct val="100000"/>
              <a:buFont typeface="Arial"/>
              <a:buChar char="•"/>
            </a:pPr>
            <a:r>
              <a:rPr lang="en-NZ" sz="2800">
                <a:solidFill>
                  <a:schemeClr val="lt1"/>
                </a:solidFill>
                <a:latin typeface="Calibri"/>
                <a:ea typeface="Calibri"/>
                <a:cs typeface="Calibri"/>
                <a:sym typeface="Calibri"/>
              </a:rPr>
              <a:t>Get a financial calculator and practice using it – so you can be fast, yet accurate in the test</a:t>
            </a:r>
            <a:endParaRPr/>
          </a:p>
          <a:p>
            <a:pPr indent="-228600" lvl="0" marL="228600" marR="0" rtl="0" algn="l">
              <a:lnSpc>
                <a:spcPct val="90000"/>
              </a:lnSpc>
              <a:spcBef>
                <a:spcPts val="1000"/>
              </a:spcBef>
              <a:spcAft>
                <a:spcPts val="0"/>
              </a:spcAft>
              <a:buClr>
                <a:schemeClr val="lt1"/>
              </a:buClr>
              <a:buSzPct val="100000"/>
              <a:buFont typeface="Arial"/>
              <a:buChar char="•"/>
            </a:pPr>
            <a:r>
              <a:rPr lang="en-NZ" sz="2800">
                <a:solidFill>
                  <a:schemeClr val="lt1"/>
                </a:solidFill>
                <a:latin typeface="Calibri"/>
                <a:ea typeface="Calibri"/>
                <a:cs typeface="Calibri"/>
                <a:sym typeface="Calibri"/>
              </a:rPr>
              <a:t>Look over key ratios, definitions and formulas so you can understand what a question is asking and wanting you to do</a:t>
            </a:r>
            <a:endParaRPr/>
          </a:p>
          <a:p>
            <a:pPr indent="-228600" lvl="0" marL="228600" marR="0" rtl="0" algn="l">
              <a:lnSpc>
                <a:spcPct val="90000"/>
              </a:lnSpc>
              <a:spcBef>
                <a:spcPts val="1000"/>
              </a:spcBef>
              <a:spcAft>
                <a:spcPts val="0"/>
              </a:spcAft>
              <a:buClr>
                <a:schemeClr val="lt1"/>
              </a:buClr>
              <a:buSzPct val="100000"/>
              <a:buFont typeface="Arial"/>
              <a:buChar char="•"/>
            </a:pPr>
            <a:r>
              <a:rPr lang="en-NZ" sz="2800">
                <a:solidFill>
                  <a:schemeClr val="lt1"/>
                </a:solidFill>
                <a:latin typeface="Calibri"/>
                <a:ea typeface="Calibri"/>
                <a:cs typeface="Calibri"/>
                <a:sym typeface="Calibri"/>
              </a:rPr>
              <a:t>Make sure you can remember some of the key concepts e.g. goal of the firm, as there is likely to be some written answers, also these help you with how you approach some of the long/complex questions</a:t>
            </a:r>
            <a:endParaRPr/>
          </a:p>
          <a:p>
            <a:pPr indent="-228600" lvl="0" marL="228600" marR="0" rtl="0" algn="l">
              <a:lnSpc>
                <a:spcPct val="90000"/>
              </a:lnSpc>
              <a:spcBef>
                <a:spcPts val="1000"/>
              </a:spcBef>
              <a:spcAft>
                <a:spcPts val="0"/>
              </a:spcAft>
              <a:buClr>
                <a:schemeClr val="lt1"/>
              </a:buClr>
              <a:buSzPct val="100000"/>
              <a:buFont typeface="Arial"/>
              <a:buChar char="•"/>
            </a:pPr>
            <a:r>
              <a:rPr lang="en-NZ" sz="2800">
                <a:solidFill>
                  <a:schemeClr val="lt1"/>
                </a:solidFill>
                <a:latin typeface="Calibri"/>
                <a:ea typeface="Calibri"/>
                <a:cs typeface="Calibri"/>
                <a:sym typeface="Calibri"/>
              </a:rPr>
              <a:t>PRACTICE!</a:t>
            </a:r>
            <a:endParaRPr sz="2800">
              <a:solidFill>
                <a:schemeClr val="lt1"/>
              </a:solidFill>
              <a:latin typeface="Calibri"/>
              <a:ea typeface="Calibri"/>
              <a:cs typeface="Calibri"/>
              <a:sym typeface="Calibri"/>
            </a:endParaRPr>
          </a:p>
          <a:p>
            <a:pPr indent="-228600" lvl="1" marL="685800" marR="0" rtl="0" algn="l">
              <a:lnSpc>
                <a:spcPct val="90000"/>
              </a:lnSpc>
              <a:spcBef>
                <a:spcPts val="500"/>
              </a:spcBef>
              <a:spcAft>
                <a:spcPts val="0"/>
              </a:spcAft>
              <a:buClr>
                <a:schemeClr val="lt1"/>
              </a:buClr>
              <a:buSzPct val="100000"/>
              <a:buFont typeface="Arial"/>
              <a:buChar char="•"/>
            </a:pPr>
            <a:r>
              <a:rPr b="0" i="0" lang="en-NZ" sz="2400" u="none" cap="none" strike="noStrike">
                <a:solidFill>
                  <a:schemeClr val="lt1"/>
                </a:solidFill>
                <a:latin typeface="Calibri"/>
                <a:ea typeface="Calibri"/>
                <a:cs typeface="Calibri"/>
                <a:sym typeface="Calibri"/>
              </a:rPr>
              <a:t>Even though the test won’t be the exact same, it gets you 			       ready for following the different processes and looking for 			 specific details when question spotting, that you need for the test!</a:t>
            </a:r>
            <a:endParaRPr/>
          </a:p>
        </p:txBody>
      </p:sp>
      <p:pic>
        <p:nvPicPr>
          <p:cNvPr descr="Text&#10;&#10;Description automatically generated" id="1254" name="Google Shape;1254;p106"/>
          <p:cNvPicPr preferRelativeResize="0"/>
          <p:nvPr/>
        </p:nvPicPr>
        <p:blipFill rotWithShape="1">
          <a:blip r:embed="rId3">
            <a:alphaModFix/>
          </a:blip>
          <a:srcRect b="0" l="0" r="0" t="0"/>
          <a:stretch/>
        </p:blipFill>
        <p:spPr>
          <a:xfrm>
            <a:off x="8930374" y="5228996"/>
            <a:ext cx="2874049" cy="1214464"/>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107"/>
          <p:cNvSpPr txBox="1"/>
          <p:nvPr>
            <p:ph type="ctrTitle"/>
          </p:nvPr>
        </p:nvSpPr>
        <p:spPr>
          <a:xfrm>
            <a:off x="1523999" y="3428596"/>
            <a:ext cx="9144000" cy="165576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6000"/>
              <a:buFont typeface="Arial"/>
              <a:buNone/>
            </a:pPr>
            <a:r>
              <a:rPr b="1" lang="en-NZ">
                <a:latin typeface="Arial"/>
                <a:ea typeface="Arial"/>
                <a:cs typeface="Arial"/>
                <a:sym typeface="Arial"/>
              </a:rPr>
              <a:t>THANK YOU AND GOOD LUCK!</a:t>
            </a:r>
            <a:endParaRPr/>
          </a:p>
        </p:txBody>
      </p:sp>
      <p:pic>
        <p:nvPicPr>
          <p:cNvPr descr="Text&#10;&#10;Description automatically generated" id="1261" name="Google Shape;1261;p107"/>
          <p:cNvPicPr preferRelativeResize="0"/>
          <p:nvPr/>
        </p:nvPicPr>
        <p:blipFill rotWithShape="1">
          <a:blip r:embed="rId3">
            <a:alphaModFix/>
          </a:blip>
          <a:srcRect b="0" l="0" r="0" t="0"/>
          <a:stretch/>
        </p:blipFill>
        <p:spPr>
          <a:xfrm>
            <a:off x="3619464" y="687784"/>
            <a:ext cx="4952230" cy="2292039"/>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108"/>
          <p:cNvSpPr txBox="1"/>
          <p:nvPr>
            <p:ph type="title"/>
          </p:nvPr>
        </p:nvSpPr>
        <p:spPr>
          <a:xfrm>
            <a:off x="831850" y="2398729"/>
            <a:ext cx="10515600" cy="10053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Arial"/>
              <a:buNone/>
            </a:pPr>
            <a:r>
              <a:rPr b="1" lang="en-NZ" sz="4800">
                <a:latin typeface="Arial"/>
                <a:ea typeface="Arial"/>
                <a:cs typeface="Arial"/>
                <a:sym typeface="Arial"/>
              </a:rPr>
              <a:t>STAY UPDATED FOR EVENTS </a:t>
            </a:r>
            <a:endParaRPr/>
          </a:p>
        </p:txBody>
      </p:sp>
      <p:sp>
        <p:nvSpPr>
          <p:cNvPr id="1268" name="Google Shape;1268;p108"/>
          <p:cNvSpPr txBox="1"/>
          <p:nvPr/>
        </p:nvSpPr>
        <p:spPr>
          <a:xfrm>
            <a:off x="831850" y="3363308"/>
            <a:ext cx="10515600" cy="86849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marR="0" rtl="0" algn="l">
              <a:lnSpc>
                <a:spcPct val="90000"/>
              </a:lnSpc>
              <a:spcBef>
                <a:spcPts val="0"/>
              </a:spcBef>
              <a:spcAft>
                <a:spcPts val="0"/>
              </a:spcAft>
              <a:buClr>
                <a:srgbClr val="FF0000"/>
              </a:buClr>
              <a:buSzPct val="100000"/>
              <a:buFont typeface="Arial"/>
              <a:buChar char="•"/>
            </a:pPr>
            <a:r>
              <a:rPr b="1" lang="en-NZ" sz="2800">
                <a:solidFill>
                  <a:srgbClr val="FF0000"/>
                </a:solidFill>
                <a:latin typeface="Arial"/>
                <a:ea typeface="Arial"/>
                <a:cs typeface="Arial"/>
                <a:sym typeface="Arial"/>
              </a:rPr>
              <a:t>Facebook Page: The Investment Society</a:t>
            </a:r>
            <a:endParaRPr/>
          </a:p>
          <a:p>
            <a:pPr indent="-228600" lvl="0" marL="228600" marR="0" rtl="0" algn="l">
              <a:lnSpc>
                <a:spcPct val="90000"/>
              </a:lnSpc>
              <a:spcBef>
                <a:spcPts val="1000"/>
              </a:spcBef>
              <a:spcAft>
                <a:spcPts val="0"/>
              </a:spcAft>
              <a:buClr>
                <a:srgbClr val="FF0000"/>
              </a:buClr>
              <a:buSzPct val="100000"/>
              <a:buFont typeface="Arial"/>
              <a:buChar char="•"/>
            </a:pPr>
            <a:r>
              <a:rPr b="1" lang="en-NZ" sz="2800">
                <a:solidFill>
                  <a:srgbClr val="FF0000"/>
                </a:solidFill>
                <a:latin typeface="Arial"/>
                <a:ea typeface="Arial"/>
                <a:cs typeface="Arial"/>
                <a:sym typeface="Arial"/>
              </a:rPr>
              <a:t>Instagram: the_investmentsociety</a:t>
            </a:r>
            <a:endParaRPr sz="2800">
              <a:solidFill>
                <a:srgbClr val="FF0000"/>
              </a:solidFill>
              <a:latin typeface="Arial"/>
              <a:ea typeface="Arial"/>
              <a:cs typeface="Arial"/>
              <a:sym typeface="Arial"/>
            </a:endParaRPr>
          </a:p>
        </p:txBody>
      </p:sp>
      <p:sp>
        <p:nvSpPr>
          <p:cNvPr id="1269" name="Google Shape;1269;p108"/>
          <p:cNvSpPr txBox="1"/>
          <p:nvPr/>
        </p:nvSpPr>
        <p:spPr>
          <a:xfrm>
            <a:off x="831850" y="644768"/>
            <a:ext cx="10515600" cy="100535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5400"/>
              <a:buFont typeface="Arial"/>
              <a:buNone/>
            </a:pPr>
            <a:r>
              <a:rPr b="1" lang="en-NZ" sz="5400">
                <a:solidFill>
                  <a:schemeClr val="lt1"/>
                </a:solidFill>
                <a:latin typeface="Arial"/>
                <a:ea typeface="Arial"/>
                <a:cs typeface="Arial"/>
                <a:sym typeface="Arial"/>
              </a:rPr>
              <a:t>SIGN UP FOR FREE </a:t>
            </a:r>
            <a:endParaRPr/>
          </a:p>
        </p:txBody>
      </p:sp>
      <p:sp>
        <p:nvSpPr>
          <p:cNvPr id="1270" name="Google Shape;1270;p108"/>
          <p:cNvSpPr txBox="1"/>
          <p:nvPr/>
        </p:nvSpPr>
        <p:spPr>
          <a:xfrm>
            <a:off x="831850" y="1677116"/>
            <a:ext cx="10515600" cy="4749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0000"/>
              </a:buClr>
              <a:buSzPts val="2400"/>
              <a:buFont typeface="Arial"/>
              <a:buNone/>
            </a:pPr>
            <a:r>
              <a:rPr b="1" lang="en-NZ" sz="2400">
                <a:solidFill>
                  <a:srgbClr val="FF0000"/>
                </a:solidFill>
                <a:latin typeface="Arial"/>
                <a:ea typeface="Arial"/>
                <a:cs typeface="Arial"/>
                <a:sym typeface="Arial"/>
              </a:rPr>
              <a:t>Website: www.ucinvestmentsociety.com</a:t>
            </a:r>
            <a:endParaRPr sz="2400">
              <a:solidFill>
                <a:srgbClr val="FF0000"/>
              </a:solidFill>
              <a:latin typeface="Arial"/>
              <a:ea typeface="Arial"/>
              <a:cs typeface="Arial"/>
              <a:sym typeface="Arial"/>
            </a:endParaRPr>
          </a:p>
        </p:txBody>
      </p:sp>
      <p:sp>
        <p:nvSpPr>
          <p:cNvPr id="1271" name="Google Shape;1271;p108"/>
          <p:cNvSpPr txBox="1"/>
          <p:nvPr/>
        </p:nvSpPr>
        <p:spPr>
          <a:xfrm>
            <a:off x="831850" y="4678204"/>
            <a:ext cx="10515600" cy="100535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4800"/>
              <a:buFont typeface="Arial"/>
              <a:buNone/>
            </a:pPr>
            <a:r>
              <a:rPr b="1" lang="en-NZ" sz="4800">
                <a:solidFill>
                  <a:schemeClr val="lt1"/>
                </a:solidFill>
                <a:latin typeface="Arial"/>
                <a:ea typeface="Arial"/>
                <a:cs typeface="Arial"/>
                <a:sym typeface="Arial"/>
              </a:rPr>
              <a:t>QUESTIONS AND FEEDBACK</a:t>
            </a:r>
            <a:endParaRPr/>
          </a:p>
        </p:txBody>
      </p:sp>
      <p:sp>
        <p:nvSpPr>
          <p:cNvPr id="1272" name="Google Shape;1272;p108"/>
          <p:cNvSpPr txBox="1"/>
          <p:nvPr/>
        </p:nvSpPr>
        <p:spPr>
          <a:xfrm>
            <a:off x="831850" y="5710552"/>
            <a:ext cx="10515600" cy="4749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0000"/>
              </a:buClr>
              <a:buSzPts val="2400"/>
              <a:buFont typeface="Arial"/>
              <a:buNone/>
            </a:pPr>
            <a:r>
              <a:rPr b="1" lang="en-NZ" sz="2400">
                <a:solidFill>
                  <a:srgbClr val="FF0000"/>
                </a:solidFill>
                <a:latin typeface="Arial"/>
                <a:ea typeface="Arial"/>
                <a:cs typeface="Arial"/>
                <a:sym typeface="Arial"/>
              </a:rPr>
              <a:t>Email: tutorials@ucinvestmentsociety.com</a:t>
            </a:r>
            <a:endParaRPr sz="2400">
              <a:solidFill>
                <a:srgbClr val="FF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Finding Required Rate of Return (I/Y, OCC, r) </a:t>
            </a:r>
            <a:endParaRPr/>
          </a:p>
        </p:txBody>
      </p:sp>
      <p:graphicFrame>
        <p:nvGraphicFramePr>
          <p:cNvPr id="197" name="Google Shape;197;p11"/>
          <p:cNvGraphicFramePr/>
          <p:nvPr/>
        </p:nvGraphicFramePr>
        <p:xfrm>
          <a:off x="838200" y="5039177"/>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480</a:t>
                      </a:r>
                      <a:endParaRPr/>
                    </a:p>
                  </a:txBody>
                  <a:tcPr marT="45725" marB="45725" marR="91450" marL="91450"/>
                </a:tc>
                <a:tc>
                  <a:txBody>
                    <a:bodyPr/>
                    <a:lstStyle/>
                    <a:p>
                      <a:pPr indent="0" lvl="0" marL="0" marR="0" rtl="0" algn="l">
                        <a:spcBef>
                          <a:spcPts val="0"/>
                        </a:spcBef>
                        <a:spcAft>
                          <a:spcPts val="0"/>
                        </a:spcAft>
                        <a:buNone/>
                      </a:pPr>
                      <a:r>
                        <a:rPr lang="en-NZ" sz="1800"/>
                        <a:t>0.83333333</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NZ" sz="1800"/>
                        <a:t>420</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id="198" name="Google Shape;198;p11"/>
          <p:cNvPicPr preferRelativeResize="0"/>
          <p:nvPr/>
        </p:nvPicPr>
        <p:blipFill rotWithShape="1">
          <a:blip r:embed="rId3">
            <a:alphaModFix/>
          </a:blip>
          <a:srcRect b="0" l="0" r="0" t="0"/>
          <a:stretch/>
        </p:blipFill>
        <p:spPr>
          <a:xfrm>
            <a:off x="846438" y="1886249"/>
            <a:ext cx="6848475" cy="2295525"/>
          </a:xfrm>
          <a:prstGeom prst="rect">
            <a:avLst/>
          </a:prstGeom>
          <a:noFill/>
          <a:ln cap="flat" cmpd="sng" w="57150">
            <a:solidFill>
              <a:srgbClr val="FF0000"/>
            </a:solidFill>
            <a:prstDash val="solid"/>
            <a:round/>
            <a:headEnd len="sm" w="sm" type="none"/>
            <a:tailEnd len="sm" w="sm" type="none"/>
          </a:ln>
        </p:spPr>
      </p:pic>
      <p:sp>
        <p:nvSpPr>
          <p:cNvPr id="199" name="Google Shape;199;p11"/>
          <p:cNvSpPr txBox="1"/>
          <p:nvPr/>
        </p:nvSpPr>
        <p:spPr>
          <a:xfrm>
            <a:off x="716629" y="4545024"/>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sp>
        <p:nvSpPr>
          <p:cNvPr id="200" name="Google Shape;200;p11"/>
          <p:cNvSpPr txBox="1"/>
          <p:nvPr/>
        </p:nvSpPr>
        <p:spPr>
          <a:xfrm>
            <a:off x="4968961" y="3064017"/>
            <a:ext cx="2474574" cy="263068"/>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01" name="Google Shape;201;p11"/>
          <p:cNvSpPr txBox="1"/>
          <p:nvPr/>
        </p:nvSpPr>
        <p:spPr>
          <a:xfrm>
            <a:off x="2084668" y="2902477"/>
            <a:ext cx="925232" cy="232280"/>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02" name="Google Shape;202;p11"/>
          <p:cNvSpPr txBox="1"/>
          <p:nvPr/>
        </p:nvSpPr>
        <p:spPr>
          <a:xfrm>
            <a:off x="1622052" y="3282570"/>
            <a:ext cx="1705348" cy="215437"/>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03" name="Google Shape;203;p11"/>
          <p:cNvSpPr txBox="1"/>
          <p:nvPr/>
        </p:nvSpPr>
        <p:spPr>
          <a:xfrm>
            <a:off x="8467552" y="1870855"/>
            <a:ext cx="2822235" cy="1786745"/>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204" name="Google Shape;204;p11"/>
          <p:cNvSpPr txBox="1"/>
          <p:nvPr/>
        </p:nvSpPr>
        <p:spPr>
          <a:xfrm>
            <a:off x="8259419" y="3809779"/>
            <a:ext cx="32385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600">
                <a:solidFill>
                  <a:srgbClr val="C4E0B2"/>
                </a:solidFill>
                <a:latin typeface="Roboto"/>
                <a:ea typeface="Roboto"/>
                <a:cs typeface="Roboto"/>
                <a:sym typeface="Roboto"/>
              </a:rPr>
              <a:t>NOTE: Enter percentages as whole numbers in financial calculator! </a:t>
            </a:r>
            <a:endParaRPr/>
          </a:p>
          <a:p>
            <a:pPr indent="0" lvl="0" marL="0" marR="0" rtl="0" algn="l">
              <a:spcBef>
                <a:spcPts val="0"/>
              </a:spcBef>
              <a:spcAft>
                <a:spcPts val="0"/>
              </a:spcAft>
              <a:buNone/>
            </a:pPr>
            <a:r>
              <a:rPr b="1" lang="en-NZ" sz="1600">
                <a:solidFill>
                  <a:srgbClr val="C4E0B2"/>
                </a:solidFill>
                <a:latin typeface="Roboto"/>
                <a:ea typeface="Roboto"/>
                <a:cs typeface="Roboto"/>
                <a:sym typeface="Roboto"/>
              </a:rPr>
              <a:t>e.g. enter 10% as 10, NOT 0.10</a:t>
            </a:r>
            <a:endParaRPr/>
          </a:p>
        </p:txBody>
      </p:sp>
      <p:pic>
        <p:nvPicPr>
          <p:cNvPr id="205" name="Google Shape;205;p11"/>
          <p:cNvPicPr preferRelativeResize="0"/>
          <p:nvPr/>
        </p:nvPicPr>
        <p:blipFill rotWithShape="1">
          <a:blip r:embed="rId5">
            <a:alphaModFix/>
          </a:blip>
          <a:srcRect b="0" l="0" r="0" t="0"/>
          <a:stretch/>
        </p:blipFill>
        <p:spPr>
          <a:xfrm>
            <a:off x="966787" y="3559955"/>
            <a:ext cx="6591300" cy="552450"/>
          </a:xfrm>
          <a:prstGeom prst="rect">
            <a:avLst/>
          </a:prstGeom>
          <a:noFill/>
          <a:ln>
            <a:noFill/>
          </a:ln>
        </p:spPr>
      </p:pic>
      <p:pic>
        <p:nvPicPr>
          <p:cNvPr descr="Text&#10;&#10;Description automatically generated" id="206" name="Google Shape;206;p11"/>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Calculating Future Value (FV) </a:t>
            </a:r>
            <a:endParaRPr/>
          </a:p>
        </p:txBody>
      </p:sp>
      <p:pic>
        <p:nvPicPr>
          <p:cNvPr id="213" name="Google Shape;213;p12"/>
          <p:cNvPicPr preferRelativeResize="0"/>
          <p:nvPr/>
        </p:nvPicPr>
        <p:blipFill rotWithShape="1">
          <a:blip r:embed="rId3">
            <a:alphaModFix/>
          </a:blip>
          <a:srcRect b="0" l="0" r="0" t="0"/>
          <a:stretch/>
        </p:blipFill>
        <p:spPr>
          <a:xfrm>
            <a:off x="838200" y="1886249"/>
            <a:ext cx="6848475" cy="2295525"/>
          </a:xfrm>
          <a:prstGeom prst="rect">
            <a:avLst/>
          </a:prstGeom>
          <a:noFill/>
          <a:ln cap="flat" cmpd="sng" w="57150">
            <a:solidFill>
              <a:srgbClr val="FF0000"/>
            </a:solidFill>
            <a:prstDash val="solid"/>
            <a:round/>
            <a:headEnd len="sm" w="sm" type="none"/>
            <a:tailEnd len="sm" w="sm" type="none"/>
          </a:ln>
        </p:spPr>
      </p:pic>
      <p:sp>
        <p:nvSpPr>
          <p:cNvPr id="214" name="Google Shape;214;p12"/>
          <p:cNvSpPr txBox="1"/>
          <p:nvPr/>
        </p:nvSpPr>
        <p:spPr>
          <a:xfrm>
            <a:off x="716629" y="4545024"/>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sp>
        <p:nvSpPr>
          <p:cNvPr id="215" name="Google Shape;215;p12"/>
          <p:cNvSpPr txBox="1"/>
          <p:nvPr/>
        </p:nvSpPr>
        <p:spPr>
          <a:xfrm>
            <a:off x="8107018" y="2114849"/>
            <a:ext cx="3678581"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800">
                <a:solidFill>
                  <a:srgbClr val="C4E0B2"/>
                </a:solidFill>
                <a:latin typeface="Roboto"/>
                <a:ea typeface="Roboto"/>
                <a:cs typeface="Roboto"/>
                <a:sym typeface="Roboto"/>
              </a:rPr>
              <a:t>INPUT FIGURES INTO FINANCIAL CALCULATOR</a:t>
            </a:r>
            <a:endParaRPr/>
          </a:p>
          <a:p>
            <a:pPr indent="0" lvl="0" marL="0" marR="0" rtl="0" algn="l">
              <a:spcBef>
                <a:spcPts val="0"/>
              </a:spcBef>
              <a:spcAft>
                <a:spcPts val="0"/>
              </a:spcAft>
              <a:buNone/>
            </a:pPr>
            <a:r>
              <a:t/>
            </a:r>
            <a:endParaRPr b="1" sz="2800">
              <a:solidFill>
                <a:srgbClr val="C4E0B2"/>
              </a:solidFill>
              <a:latin typeface="Roboto"/>
              <a:ea typeface="Roboto"/>
              <a:cs typeface="Roboto"/>
              <a:sym typeface="Roboto"/>
            </a:endParaRPr>
          </a:p>
          <a:p>
            <a:pPr indent="0" lvl="0" marL="0" marR="0" rtl="0" algn="l">
              <a:spcBef>
                <a:spcPts val="0"/>
              </a:spcBef>
              <a:spcAft>
                <a:spcPts val="0"/>
              </a:spcAft>
              <a:buNone/>
            </a:pPr>
            <a:r>
              <a:rPr b="1" lang="en-NZ" sz="2800">
                <a:solidFill>
                  <a:srgbClr val="C4E0B2"/>
                </a:solidFill>
                <a:latin typeface="Roboto"/>
                <a:ea typeface="Roboto"/>
                <a:cs typeface="Roboto"/>
                <a:sym typeface="Roboto"/>
              </a:rPr>
              <a:t>THEN COMPUTE FV</a:t>
            </a:r>
            <a:endParaRPr/>
          </a:p>
        </p:txBody>
      </p:sp>
      <p:pic>
        <p:nvPicPr>
          <p:cNvPr id="216" name="Google Shape;216;p12"/>
          <p:cNvPicPr preferRelativeResize="0"/>
          <p:nvPr/>
        </p:nvPicPr>
        <p:blipFill rotWithShape="1">
          <a:blip r:embed="rId4">
            <a:alphaModFix/>
          </a:blip>
          <a:srcRect b="0" l="0" r="0" t="0"/>
          <a:stretch/>
        </p:blipFill>
        <p:spPr>
          <a:xfrm>
            <a:off x="966787" y="3559955"/>
            <a:ext cx="6591300" cy="552450"/>
          </a:xfrm>
          <a:prstGeom prst="rect">
            <a:avLst/>
          </a:prstGeom>
          <a:noFill/>
          <a:ln>
            <a:noFill/>
          </a:ln>
        </p:spPr>
      </p:pic>
      <p:graphicFrame>
        <p:nvGraphicFramePr>
          <p:cNvPr id="217" name="Google Shape;217;p12"/>
          <p:cNvGraphicFramePr/>
          <p:nvPr/>
        </p:nvGraphicFramePr>
        <p:xfrm>
          <a:off x="838200" y="5039177"/>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210712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480</a:t>
                      </a:r>
                      <a:endParaRPr/>
                    </a:p>
                  </a:txBody>
                  <a:tcPr marT="45725" marB="45725" marR="91450" marL="91450"/>
                </a:tc>
                <a:tc>
                  <a:txBody>
                    <a:bodyPr/>
                    <a:lstStyle/>
                    <a:p>
                      <a:pPr indent="0" lvl="0" marL="0" marR="0" rtl="0" algn="l">
                        <a:spcBef>
                          <a:spcPts val="0"/>
                        </a:spcBef>
                        <a:spcAft>
                          <a:spcPts val="0"/>
                        </a:spcAft>
                        <a:buNone/>
                      </a:pPr>
                      <a:r>
                        <a:rPr lang="en-NZ" sz="1800"/>
                        <a:t>0.8333333</a:t>
                      </a:r>
                      <a:endParaRPr/>
                    </a:p>
                  </a:txBody>
                  <a:tcPr marT="45725" marB="45725" marR="91450" marL="91450"/>
                </a:tc>
                <a:tc>
                  <a:txBody>
                    <a:bodyPr/>
                    <a:lstStyle/>
                    <a:p>
                      <a:pPr indent="0" lvl="0" marL="0" marR="0" rtl="0" algn="l">
                        <a:spcBef>
                          <a:spcPts val="0"/>
                        </a:spcBef>
                        <a:spcAft>
                          <a:spcPts val="0"/>
                        </a:spcAft>
                        <a:buNone/>
                      </a:pPr>
                      <a:r>
                        <a:rPr lang="en-NZ" sz="1800"/>
                        <a:t>0</a:t>
                      </a:r>
                      <a:endParaRPr/>
                    </a:p>
                  </a:txBody>
                  <a:tcPr marT="45725" marB="45725" marR="91450" marL="91450"/>
                </a:tc>
                <a:tc>
                  <a:txBody>
                    <a:bodyPr/>
                    <a:lstStyle/>
                    <a:p>
                      <a:pPr indent="0" lvl="0" marL="0" marR="0" rtl="0" algn="l">
                        <a:spcBef>
                          <a:spcPts val="0"/>
                        </a:spcBef>
                        <a:spcAft>
                          <a:spcPts val="0"/>
                        </a:spcAft>
                        <a:buNone/>
                      </a:pPr>
                      <a:r>
                        <a:rPr lang="en-NZ" sz="1800"/>
                        <a:t>420</a:t>
                      </a:r>
                      <a:endParaRPr/>
                    </a:p>
                  </a:txBody>
                  <a:tcPr marT="45725" marB="45725" marR="91450" marL="91450"/>
                </a:tc>
                <a:tc>
                  <a:txBody>
                    <a:bodyPr/>
                    <a:lstStyle/>
                    <a:p>
                      <a:pPr indent="0" lvl="0" marL="0" marR="0" rtl="0" algn="l">
                        <a:lnSpc>
                          <a:spcPct val="100000"/>
                        </a:lnSpc>
                        <a:spcBef>
                          <a:spcPts val="0"/>
                        </a:spcBef>
                        <a:spcAft>
                          <a:spcPts val="0"/>
                        </a:spcAft>
                        <a:buClr>
                          <a:schemeClr val="lt1"/>
                        </a:buClr>
                        <a:buSzPts val="1800"/>
                        <a:buFont typeface="Calibri"/>
                        <a:buNone/>
                      </a:pPr>
                      <a:r>
                        <a:rPr b="0" lang="en-NZ" sz="1800"/>
                        <a:t>=???</a:t>
                      </a:r>
                      <a:endParaRPr/>
                    </a:p>
                  </a:txBody>
                  <a:tcPr marT="45725" marB="45725" marR="91450" marL="91450"/>
                </a:tc>
              </a:tr>
            </a:tbl>
          </a:graphicData>
        </a:graphic>
      </p:graphicFrame>
      <p:pic>
        <p:nvPicPr>
          <p:cNvPr descr="Text&#10;&#10;Description automatically generated" id="218" name="Google Shape;218;p12"/>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3"/>
          <p:cNvSpPr txBox="1"/>
          <p:nvPr/>
        </p:nvSpPr>
        <p:spPr>
          <a:xfrm>
            <a:off x="838200" y="365125"/>
            <a:ext cx="113538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Find FV - Financial Calculator (Texas)</a:t>
            </a:r>
            <a:endParaRPr b="1" sz="3600">
              <a:solidFill>
                <a:srgbClr val="C4E0B2"/>
              </a:solidFill>
              <a:highlight>
                <a:srgbClr val="FFFF00"/>
              </a:highlight>
              <a:latin typeface="Roboto"/>
              <a:ea typeface="Roboto"/>
              <a:cs typeface="Roboto"/>
              <a:sym typeface="Roboto"/>
            </a:endParaRPr>
          </a:p>
        </p:txBody>
      </p:sp>
      <p:pic>
        <p:nvPicPr>
          <p:cNvPr id="225" name="Google Shape;225;p13"/>
          <p:cNvPicPr preferRelativeResize="0"/>
          <p:nvPr/>
        </p:nvPicPr>
        <p:blipFill rotWithShape="1">
          <a:blip r:embed="rId3">
            <a:alphaModFix/>
          </a:blip>
          <a:srcRect b="0" l="0" r="0" t="0"/>
          <a:stretch/>
        </p:blipFill>
        <p:spPr>
          <a:xfrm>
            <a:off x="635000" y="1510733"/>
            <a:ext cx="2723397" cy="5167312"/>
          </a:xfrm>
          <a:prstGeom prst="rect">
            <a:avLst/>
          </a:prstGeom>
          <a:noFill/>
          <a:ln>
            <a:noFill/>
          </a:ln>
        </p:spPr>
      </p:pic>
      <p:sp>
        <p:nvSpPr>
          <p:cNvPr id="226" name="Google Shape;226;p13"/>
          <p:cNvSpPr txBox="1"/>
          <p:nvPr/>
        </p:nvSpPr>
        <p:spPr>
          <a:xfrm>
            <a:off x="838200"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27" name="Google Shape;227;p13"/>
          <p:cNvSpPr txBox="1"/>
          <p:nvPr/>
        </p:nvSpPr>
        <p:spPr>
          <a:xfrm>
            <a:off x="838200" y="347132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28" name="Google Shape;228;p13"/>
          <p:cNvSpPr txBox="1"/>
          <p:nvPr/>
        </p:nvSpPr>
        <p:spPr>
          <a:xfrm>
            <a:off x="1281051"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29" name="Google Shape;229;p13"/>
          <p:cNvSpPr txBox="1"/>
          <p:nvPr/>
        </p:nvSpPr>
        <p:spPr>
          <a:xfrm>
            <a:off x="1732004"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30" name="Google Shape;230;p13"/>
          <p:cNvSpPr txBox="1"/>
          <p:nvPr/>
        </p:nvSpPr>
        <p:spPr>
          <a:xfrm>
            <a:off x="2198885" y="406530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231" name="Google Shape;231;p13"/>
          <p:cNvSpPr txBox="1"/>
          <p:nvPr/>
        </p:nvSpPr>
        <p:spPr>
          <a:xfrm>
            <a:off x="2633910" y="4082992"/>
            <a:ext cx="482992" cy="304800"/>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graphicFrame>
        <p:nvGraphicFramePr>
          <p:cNvPr id="232" name="Google Shape;232;p13"/>
          <p:cNvGraphicFramePr/>
          <p:nvPr/>
        </p:nvGraphicFramePr>
        <p:xfrm>
          <a:off x="3952667" y="3329650"/>
          <a:ext cx="3000000" cy="3000000"/>
        </p:xfrm>
        <a:graphic>
          <a:graphicData uri="http://schemas.openxmlformats.org/drawingml/2006/table">
            <a:tbl>
              <a:tblPr bandRow="1" firstRow="1">
                <a:noFill/>
                <a:tableStyleId>{6538F18F-8628-4BBB-B022-481963B814F0}</a:tableStyleId>
              </a:tblPr>
              <a:tblGrid>
                <a:gridCol w="1290125"/>
                <a:gridCol w="1197025"/>
              </a:tblGrid>
              <a:tr h="296000">
                <a:tc>
                  <a:txBody>
                    <a:bodyPr/>
                    <a:lstStyle/>
                    <a:p>
                      <a:pPr indent="0" lvl="0" marL="0" marR="0" rtl="0" algn="l">
                        <a:spcBef>
                          <a:spcPts val="0"/>
                        </a:spcBef>
                        <a:spcAft>
                          <a:spcPts val="0"/>
                        </a:spcAft>
                        <a:buNone/>
                      </a:pPr>
                      <a:r>
                        <a:rPr lang="en-NZ" sz="1800"/>
                        <a:t>Variable</a:t>
                      </a:r>
                      <a:endParaRPr/>
                    </a:p>
                  </a:txBody>
                  <a:tcPr marT="45725" marB="45725" marR="91450" marL="91450"/>
                </a:tc>
                <a:tc>
                  <a:txBody>
                    <a:bodyPr/>
                    <a:lstStyle/>
                    <a:p>
                      <a:pPr indent="0" lvl="0" marL="0" marR="0" rtl="0" algn="l">
                        <a:spcBef>
                          <a:spcPts val="0"/>
                        </a:spcBef>
                        <a:spcAft>
                          <a:spcPts val="0"/>
                        </a:spcAft>
                        <a:buNone/>
                      </a:pPr>
                      <a:r>
                        <a:rPr lang="en-NZ" sz="1800"/>
                        <a:t>Input</a:t>
                      </a:r>
                      <a:endParaRPr/>
                    </a:p>
                  </a:txBody>
                  <a:tcPr marT="45725" marB="45725" marR="91450" marL="91450"/>
                </a:tc>
              </a:tr>
              <a:tr h="203200">
                <a:tc>
                  <a:txBody>
                    <a:bodyPr/>
                    <a:lstStyle/>
                    <a:p>
                      <a:pPr indent="0" lvl="0" marL="0" marR="0" rtl="0" algn="l">
                        <a:spcBef>
                          <a:spcPts val="0"/>
                        </a:spcBef>
                        <a:spcAft>
                          <a:spcPts val="0"/>
                        </a:spcAft>
                        <a:buNone/>
                      </a:pPr>
                      <a:r>
                        <a:rPr lang="en-NZ" sz="1600"/>
                        <a:t>N</a:t>
                      </a:r>
                      <a:endParaRPr/>
                    </a:p>
                  </a:txBody>
                  <a:tcPr marT="45725" marB="45725" marR="91450" marL="91450"/>
                </a:tc>
                <a:tc>
                  <a:txBody>
                    <a:bodyPr/>
                    <a:lstStyle/>
                    <a:p>
                      <a:pPr indent="0" lvl="0" marL="0" marR="0" rtl="0" algn="l">
                        <a:spcBef>
                          <a:spcPts val="0"/>
                        </a:spcBef>
                        <a:spcAft>
                          <a:spcPts val="0"/>
                        </a:spcAft>
                        <a:buNone/>
                      </a:pPr>
                      <a:r>
                        <a:rPr lang="en-NZ" sz="1600"/>
                        <a:t>480</a:t>
                      </a:r>
                      <a:endParaRPr/>
                    </a:p>
                  </a:txBody>
                  <a:tcPr marT="45725" marB="45725" marR="91450" marL="91450"/>
                </a:tc>
              </a:tr>
              <a:tr h="185925">
                <a:tc>
                  <a:txBody>
                    <a:bodyPr/>
                    <a:lstStyle/>
                    <a:p>
                      <a:pPr indent="0" lvl="0" marL="0" marR="0" rtl="0" algn="l">
                        <a:spcBef>
                          <a:spcPts val="0"/>
                        </a:spcBef>
                        <a:spcAft>
                          <a:spcPts val="0"/>
                        </a:spcAft>
                        <a:buNone/>
                      </a:pPr>
                      <a:r>
                        <a:rPr lang="en-NZ" sz="1600"/>
                        <a:t>I/Y</a:t>
                      </a:r>
                      <a:endParaRPr/>
                    </a:p>
                  </a:txBody>
                  <a:tcPr marT="45725" marB="45725" marR="91450" marL="91450"/>
                </a:tc>
                <a:tc>
                  <a:txBody>
                    <a:bodyPr/>
                    <a:lstStyle/>
                    <a:p>
                      <a:pPr indent="0" lvl="0" marL="0" marR="0" rtl="0" algn="l">
                        <a:spcBef>
                          <a:spcPts val="0"/>
                        </a:spcBef>
                        <a:spcAft>
                          <a:spcPts val="0"/>
                        </a:spcAft>
                        <a:buNone/>
                      </a:pPr>
                      <a:r>
                        <a:rPr lang="en-NZ" sz="1600"/>
                        <a:t>0.83333</a:t>
                      </a:r>
                      <a:endParaRPr/>
                    </a:p>
                  </a:txBody>
                  <a:tcPr marT="45725" marB="45725" marR="91450" marL="91450"/>
                </a:tc>
              </a:tr>
              <a:tr h="214875">
                <a:tc>
                  <a:txBody>
                    <a:bodyPr/>
                    <a:lstStyle/>
                    <a:p>
                      <a:pPr indent="0" lvl="0" marL="0" marR="0" rtl="0" algn="l">
                        <a:spcBef>
                          <a:spcPts val="0"/>
                        </a:spcBef>
                        <a:spcAft>
                          <a:spcPts val="0"/>
                        </a:spcAft>
                        <a:buNone/>
                      </a:pPr>
                      <a:r>
                        <a:rPr lang="en-NZ" sz="1600"/>
                        <a:t>PMT</a:t>
                      </a:r>
                      <a:endParaRPr/>
                    </a:p>
                  </a:txBody>
                  <a:tcPr marT="45725" marB="45725" marR="91450" marL="91450"/>
                </a:tc>
                <a:tc>
                  <a:txBody>
                    <a:bodyPr/>
                    <a:lstStyle/>
                    <a:p>
                      <a:pPr indent="0" lvl="0" marL="0" marR="0" rtl="0" algn="l">
                        <a:spcBef>
                          <a:spcPts val="0"/>
                        </a:spcBef>
                        <a:spcAft>
                          <a:spcPts val="0"/>
                        </a:spcAft>
                        <a:buNone/>
                      </a:pPr>
                      <a:r>
                        <a:rPr lang="en-NZ" sz="1600"/>
                        <a:t>420</a:t>
                      </a:r>
                      <a:endParaRPr/>
                    </a:p>
                  </a:txBody>
                  <a:tcPr marT="45725" marB="45725" marR="91450" marL="91450"/>
                </a:tc>
              </a:tr>
              <a:tr h="260600">
                <a:tc>
                  <a:txBody>
                    <a:bodyPr/>
                    <a:lstStyle/>
                    <a:p>
                      <a:pPr indent="0" lvl="0" marL="0" marR="0" rtl="0" algn="l">
                        <a:spcBef>
                          <a:spcPts val="0"/>
                        </a:spcBef>
                        <a:spcAft>
                          <a:spcPts val="0"/>
                        </a:spcAft>
                        <a:buNone/>
                      </a:pPr>
                      <a:r>
                        <a:rPr lang="en-NZ" sz="1600"/>
                        <a:t>PV</a:t>
                      </a:r>
                      <a:endParaRPr/>
                    </a:p>
                  </a:txBody>
                  <a:tcPr marT="45725" marB="45725" marR="91450" marL="91450"/>
                </a:tc>
                <a:tc>
                  <a:txBody>
                    <a:bodyPr/>
                    <a:lstStyle/>
                    <a:p>
                      <a:pPr indent="0" lvl="0" marL="0" marR="0" rtl="0" algn="l">
                        <a:spcBef>
                          <a:spcPts val="0"/>
                        </a:spcBef>
                        <a:spcAft>
                          <a:spcPts val="0"/>
                        </a:spcAft>
                        <a:buNone/>
                      </a:pPr>
                      <a:r>
                        <a:rPr lang="en-NZ" sz="1600"/>
                        <a:t>0</a:t>
                      </a:r>
                      <a:endParaRPr/>
                    </a:p>
                  </a:txBody>
                  <a:tcPr marT="45725" marB="45725" marR="91450" marL="91450"/>
                </a:tc>
              </a:tr>
            </a:tbl>
          </a:graphicData>
        </a:graphic>
      </p:graphicFrame>
      <p:graphicFrame>
        <p:nvGraphicFramePr>
          <p:cNvPr id="233" name="Google Shape;233;p13"/>
          <p:cNvGraphicFramePr/>
          <p:nvPr/>
        </p:nvGraphicFramePr>
        <p:xfrm>
          <a:off x="3952669" y="2952822"/>
          <a:ext cx="3000000" cy="3000000"/>
        </p:xfrm>
        <a:graphic>
          <a:graphicData uri="http://schemas.openxmlformats.org/drawingml/2006/table">
            <a:tbl>
              <a:tblPr bandRow="1" firstRow="1">
                <a:noFill/>
                <a:tableStyleId>{6538F18F-8628-4BBB-B022-481963B814F0}</a:tableStyleId>
              </a:tblPr>
              <a:tblGrid>
                <a:gridCol w="2487150"/>
              </a:tblGrid>
              <a:tr h="399975">
                <a:tc>
                  <a:txBody>
                    <a:bodyPr/>
                    <a:lstStyle/>
                    <a:p>
                      <a:pPr indent="0" lvl="0" marL="0" marR="0" rtl="0" algn="l">
                        <a:spcBef>
                          <a:spcPts val="0"/>
                        </a:spcBef>
                        <a:spcAft>
                          <a:spcPts val="0"/>
                        </a:spcAft>
                        <a:buNone/>
                      </a:pPr>
                      <a:r>
                        <a:rPr lang="en-NZ" sz="1800"/>
                        <a:t>Calculator Key(s)</a:t>
                      </a:r>
                      <a:endParaRPr/>
                    </a:p>
                  </a:txBody>
                  <a:tcPr marT="45725" marB="45725" marR="91450" marL="91450"/>
                </a:tc>
              </a:tr>
            </a:tbl>
          </a:graphicData>
        </a:graphic>
      </p:graphicFrame>
      <p:graphicFrame>
        <p:nvGraphicFramePr>
          <p:cNvPr id="234" name="Google Shape;234;p13"/>
          <p:cNvGraphicFramePr/>
          <p:nvPr/>
        </p:nvGraphicFramePr>
        <p:xfrm>
          <a:off x="3952668" y="5063637"/>
          <a:ext cx="3000000" cy="3000000"/>
        </p:xfrm>
        <a:graphic>
          <a:graphicData uri="http://schemas.openxmlformats.org/drawingml/2006/table">
            <a:tbl>
              <a:tblPr bandRow="1" firstRow="1">
                <a:noFill/>
                <a:tableStyleId>{6538F18F-8628-4BBB-B022-481963B814F0}</a:tableStyleId>
              </a:tblPr>
              <a:tblGrid>
                <a:gridCol w="1290125"/>
                <a:gridCol w="1197025"/>
              </a:tblGrid>
              <a:tr h="184400">
                <a:tc>
                  <a:txBody>
                    <a:bodyPr/>
                    <a:lstStyle/>
                    <a:p>
                      <a:pPr indent="0" lvl="0" marL="0" marR="0" rtl="0" algn="l">
                        <a:spcBef>
                          <a:spcPts val="0"/>
                        </a:spcBef>
                        <a:spcAft>
                          <a:spcPts val="0"/>
                        </a:spcAft>
                        <a:buNone/>
                      </a:pPr>
                      <a:r>
                        <a:rPr lang="en-NZ" sz="1600"/>
                        <a:t>CPT</a:t>
                      </a:r>
                      <a:endParaRPr/>
                    </a:p>
                  </a:txBody>
                  <a:tcPr marT="45725" marB="45725" marR="91450" marL="91450"/>
                </a:tc>
                <a:tc>
                  <a:txBody>
                    <a:bodyPr/>
                    <a:lstStyle/>
                    <a:p>
                      <a:pPr indent="0" lvl="0" marL="0" marR="0" rtl="0" algn="l">
                        <a:spcBef>
                          <a:spcPts val="0"/>
                        </a:spcBef>
                        <a:spcAft>
                          <a:spcPts val="0"/>
                        </a:spcAft>
                        <a:buNone/>
                      </a:pPr>
                      <a:r>
                        <a:rPr lang="en-NZ" sz="1600"/>
                        <a:t>FV</a:t>
                      </a:r>
                      <a:endParaRPr/>
                    </a:p>
                  </a:txBody>
                  <a:tcPr marT="45725" marB="45725" marR="91450" marL="91450"/>
                </a:tc>
              </a:tr>
            </a:tbl>
          </a:graphicData>
        </a:graphic>
      </p:graphicFrame>
      <p:graphicFrame>
        <p:nvGraphicFramePr>
          <p:cNvPr id="235" name="Google Shape;235;p13"/>
          <p:cNvGraphicFramePr/>
          <p:nvPr/>
        </p:nvGraphicFramePr>
        <p:xfrm>
          <a:off x="3952669" y="1486190"/>
          <a:ext cx="3000000" cy="3000000"/>
        </p:xfrm>
        <a:graphic>
          <a:graphicData uri="http://schemas.openxmlformats.org/drawingml/2006/table">
            <a:tbl>
              <a:tblPr bandRow="1" firstRow="1">
                <a:noFill/>
                <a:tableStyleId>{6538F18F-8628-4BBB-B022-481963B814F0}</a:tableStyleId>
              </a:tblPr>
              <a:tblGrid>
                <a:gridCol w="1434150"/>
                <a:gridCol w="1434150"/>
                <a:gridCol w="1008575"/>
                <a:gridCol w="1047750"/>
                <a:gridCol w="1847850"/>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b="0"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480</a:t>
                      </a:r>
                      <a:endParaRPr/>
                    </a:p>
                  </a:txBody>
                  <a:tcPr marT="45725" marB="45725" marR="91450" marL="91450"/>
                </a:tc>
                <a:tc>
                  <a:txBody>
                    <a:bodyPr/>
                    <a:lstStyle/>
                    <a:p>
                      <a:pPr indent="0" lvl="0" marL="0" marR="0" rtl="0" algn="l">
                        <a:spcBef>
                          <a:spcPts val="0"/>
                        </a:spcBef>
                        <a:spcAft>
                          <a:spcPts val="0"/>
                        </a:spcAft>
                        <a:buNone/>
                      </a:pPr>
                      <a:r>
                        <a:rPr lang="en-NZ" sz="1800"/>
                        <a:t>0.8333333</a:t>
                      </a:r>
                      <a:endParaRPr/>
                    </a:p>
                  </a:txBody>
                  <a:tcPr marT="45725" marB="45725" marR="91450" marL="91450"/>
                </a:tc>
                <a:tc>
                  <a:txBody>
                    <a:bodyPr/>
                    <a:lstStyle/>
                    <a:p>
                      <a:pPr indent="0" lvl="0" marL="0" marR="0" rtl="0" algn="l">
                        <a:spcBef>
                          <a:spcPts val="0"/>
                        </a:spcBef>
                        <a:spcAft>
                          <a:spcPts val="0"/>
                        </a:spcAft>
                        <a:buNone/>
                      </a:pPr>
                      <a:r>
                        <a:rPr lang="en-NZ" sz="1800"/>
                        <a:t>0</a:t>
                      </a:r>
                      <a:endParaRPr/>
                    </a:p>
                  </a:txBody>
                  <a:tcPr marT="45725" marB="45725" marR="91450" marL="91450"/>
                </a:tc>
                <a:tc>
                  <a:txBody>
                    <a:bodyPr/>
                    <a:lstStyle/>
                    <a:p>
                      <a:pPr indent="0" lvl="0" marL="0" marR="0" rtl="0" algn="l">
                        <a:spcBef>
                          <a:spcPts val="0"/>
                        </a:spcBef>
                        <a:spcAft>
                          <a:spcPts val="0"/>
                        </a:spcAft>
                        <a:buNone/>
                      </a:pPr>
                      <a:r>
                        <a:rPr lang="en-NZ" sz="1800"/>
                        <a:t>420</a:t>
                      </a:r>
                      <a:endParaRPr/>
                    </a:p>
                  </a:txBody>
                  <a:tcPr marT="45725" marB="45725" marR="91450" marL="91450"/>
                </a:tc>
                <a:tc>
                  <a:txBody>
                    <a:bodyPr/>
                    <a:lstStyle/>
                    <a:p>
                      <a:pPr indent="0" lvl="0" marL="0" marR="0" rtl="0" algn="l">
                        <a:lnSpc>
                          <a:spcPct val="100000"/>
                        </a:lnSpc>
                        <a:spcBef>
                          <a:spcPts val="0"/>
                        </a:spcBef>
                        <a:spcAft>
                          <a:spcPts val="0"/>
                        </a:spcAft>
                        <a:buClr>
                          <a:schemeClr val="lt1"/>
                        </a:buClr>
                        <a:buSzPts val="2000"/>
                        <a:buFont typeface="Calibri"/>
                        <a:buNone/>
                      </a:pPr>
                      <a:r>
                        <a:rPr b="1" lang="en-NZ" sz="2000"/>
                        <a:t>=$2,656,113.42</a:t>
                      </a:r>
                      <a:endParaRPr/>
                    </a:p>
                  </a:txBody>
                  <a:tcPr marT="45725" marB="45725" marR="91450" marL="91450"/>
                </a:tc>
              </a:tr>
            </a:tbl>
          </a:graphicData>
        </a:graphic>
      </p:graphicFrame>
      <p:sp>
        <p:nvSpPr>
          <p:cNvPr id="236" name="Google Shape;236;p13"/>
          <p:cNvSpPr txBox="1"/>
          <p:nvPr/>
        </p:nvSpPr>
        <p:spPr>
          <a:xfrm>
            <a:off x="6687150" y="3152811"/>
            <a:ext cx="4436265" cy="946400"/>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000">
              <a:solidFill>
                <a:srgbClr val="92D050"/>
              </a:solidFill>
              <a:latin typeface="Roboto"/>
              <a:ea typeface="Roboto"/>
              <a:cs typeface="Roboto"/>
              <a:sym typeface="Roboto"/>
            </a:endParaRPr>
          </a:p>
          <a:p>
            <a:pPr indent="0" lvl="0" marL="0" marR="0" rtl="0" algn="ctr">
              <a:spcBef>
                <a:spcPts val="0"/>
              </a:spcBef>
              <a:spcAft>
                <a:spcPts val="0"/>
              </a:spcAft>
              <a:buNone/>
            </a:pPr>
            <a:r>
              <a:rPr b="1" lang="en-NZ" sz="2000">
                <a:solidFill>
                  <a:srgbClr val="FF0000"/>
                </a:solidFill>
                <a:latin typeface="Roboto"/>
                <a:ea typeface="Roboto"/>
                <a:cs typeface="Roboto"/>
                <a:sym typeface="Roboto"/>
              </a:rPr>
              <a:t>Gives FV = $2,656,113.42</a:t>
            </a:r>
            <a:endParaRPr/>
          </a:p>
        </p:txBody>
      </p:sp>
      <p:pic>
        <p:nvPicPr>
          <p:cNvPr descr="Text&#10;&#10;Description automatically generated" id="237" name="Google Shape;237;p13"/>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Final Answer </a:t>
            </a:r>
            <a:endParaRPr/>
          </a:p>
        </p:txBody>
      </p:sp>
      <p:pic>
        <p:nvPicPr>
          <p:cNvPr id="244" name="Google Shape;244;p14"/>
          <p:cNvPicPr preferRelativeResize="0"/>
          <p:nvPr/>
        </p:nvPicPr>
        <p:blipFill rotWithShape="1">
          <a:blip r:embed="rId3">
            <a:alphaModFix/>
          </a:blip>
          <a:srcRect b="0" l="0" r="0" t="0"/>
          <a:stretch/>
        </p:blipFill>
        <p:spPr>
          <a:xfrm>
            <a:off x="838200" y="1886249"/>
            <a:ext cx="6848475" cy="2295525"/>
          </a:xfrm>
          <a:prstGeom prst="rect">
            <a:avLst/>
          </a:prstGeom>
          <a:noFill/>
          <a:ln cap="flat" cmpd="sng" w="57150">
            <a:solidFill>
              <a:srgbClr val="FF0000"/>
            </a:solidFill>
            <a:prstDash val="solid"/>
            <a:round/>
            <a:headEnd len="sm" w="sm" type="none"/>
            <a:tailEnd len="sm" w="sm" type="none"/>
          </a:ln>
        </p:spPr>
      </p:pic>
      <p:sp>
        <p:nvSpPr>
          <p:cNvPr id="245" name="Google Shape;245;p14"/>
          <p:cNvSpPr txBox="1"/>
          <p:nvPr/>
        </p:nvSpPr>
        <p:spPr>
          <a:xfrm>
            <a:off x="716629" y="4545024"/>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sp>
        <p:nvSpPr>
          <p:cNvPr id="246" name="Google Shape;246;p14"/>
          <p:cNvSpPr txBox="1"/>
          <p:nvPr/>
        </p:nvSpPr>
        <p:spPr>
          <a:xfrm>
            <a:off x="8107018" y="2114849"/>
            <a:ext cx="3678581"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800">
                <a:solidFill>
                  <a:srgbClr val="C4E0B2"/>
                </a:solidFill>
                <a:latin typeface="Roboto"/>
                <a:ea typeface="Roboto"/>
                <a:cs typeface="Roboto"/>
                <a:sym typeface="Roboto"/>
              </a:rPr>
              <a:t>INPUT FIGURES INTO FINANCIAL CALCULATOR</a:t>
            </a:r>
            <a:endParaRPr/>
          </a:p>
          <a:p>
            <a:pPr indent="0" lvl="0" marL="0" marR="0" rtl="0" algn="l">
              <a:spcBef>
                <a:spcPts val="0"/>
              </a:spcBef>
              <a:spcAft>
                <a:spcPts val="0"/>
              </a:spcAft>
              <a:buNone/>
            </a:pPr>
            <a:r>
              <a:t/>
            </a:r>
            <a:endParaRPr b="1" sz="2800">
              <a:solidFill>
                <a:srgbClr val="C4E0B2"/>
              </a:solidFill>
              <a:latin typeface="Roboto"/>
              <a:ea typeface="Roboto"/>
              <a:cs typeface="Roboto"/>
              <a:sym typeface="Roboto"/>
            </a:endParaRPr>
          </a:p>
          <a:p>
            <a:pPr indent="0" lvl="0" marL="0" marR="0" rtl="0" algn="l">
              <a:spcBef>
                <a:spcPts val="0"/>
              </a:spcBef>
              <a:spcAft>
                <a:spcPts val="0"/>
              </a:spcAft>
              <a:buNone/>
            </a:pPr>
            <a:r>
              <a:rPr b="1" lang="en-NZ" sz="2800">
                <a:solidFill>
                  <a:srgbClr val="C4E0B2"/>
                </a:solidFill>
                <a:latin typeface="Roboto"/>
                <a:ea typeface="Roboto"/>
                <a:cs typeface="Roboto"/>
                <a:sym typeface="Roboto"/>
              </a:rPr>
              <a:t>THEN COMPUTE FV</a:t>
            </a:r>
            <a:endParaRPr/>
          </a:p>
        </p:txBody>
      </p:sp>
      <p:graphicFrame>
        <p:nvGraphicFramePr>
          <p:cNvPr id="247" name="Google Shape;247;p14"/>
          <p:cNvGraphicFramePr/>
          <p:nvPr/>
        </p:nvGraphicFramePr>
        <p:xfrm>
          <a:off x="838200" y="5039177"/>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210712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480</a:t>
                      </a:r>
                      <a:endParaRPr/>
                    </a:p>
                  </a:txBody>
                  <a:tcPr marT="45725" marB="45725" marR="91450" marL="91450"/>
                </a:tc>
                <a:tc>
                  <a:txBody>
                    <a:bodyPr/>
                    <a:lstStyle/>
                    <a:p>
                      <a:pPr indent="0" lvl="0" marL="0" marR="0" rtl="0" algn="l">
                        <a:spcBef>
                          <a:spcPts val="0"/>
                        </a:spcBef>
                        <a:spcAft>
                          <a:spcPts val="0"/>
                        </a:spcAft>
                        <a:buNone/>
                      </a:pPr>
                      <a:r>
                        <a:rPr lang="en-NZ" sz="1800"/>
                        <a:t>0.8333333</a:t>
                      </a:r>
                      <a:endParaRPr/>
                    </a:p>
                  </a:txBody>
                  <a:tcPr marT="45725" marB="45725" marR="91450" marL="91450"/>
                </a:tc>
                <a:tc>
                  <a:txBody>
                    <a:bodyPr/>
                    <a:lstStyle/>
                    <a:p>
                      <a:pPr indent="0" lvl="0" marL="0" marR="0" rtl="0" algn="l">
                        <a:spcBef>
                          <a:spcPts val="0"/>
                        </a:spcBef>
                        <a:spcAft>
                          <a:spcPts val="0"/>
                        </a:spcAft>
                        <a:buNone/>
                      </a:pPr>
                      <a:r>
                        <a:rPr lang="en-NZ" sz="1800"/>
                        <a:t>0</a:t>
                      </a:r>
                      <a:endParaRPr/>
                    </a:p>
                  </a:txBody>
                  <a:tcPr marT="45725" marB="45725" marR="91450" marL="91450"/>
                </a:tc>
                <a:tc>
                  <a:txBody>
                    <a:bodyPr/>
                    <a:lstStyle/>
                    <a:p>
                      <a:pPr indent="0" lvl="0" marL="0" marR="0" rtl="0" algn="l">
                        <a:spcBef>
                          <a:spcPts val="0"/>
                        </a:spcBef>
                        <a:spcAft>
                          <a:spcPts val="0"/>
                        </a:spcAft>
                        <a:buNone/>
                      </a:pPr>
                      <a:r>
                        <a:rPr lang="en-NZ" sz="1800"/>
                        <a:t>420</a:t>
                      </a:r>
                      <a:endParaRPr/>
                    </a:p>
                  </a:txBody>
                  <a:tcPr marT="45725" marB="45725" marR="91450" marL="91450"/>
                </a:tc>
                <a:tc>
                  <a:txBody>
                    <a:bodyPr/>
                    <a:lstStyle/>
                    <a:p>
                      <a:pPr indent="0" lvl="0" marL="0" marR="0" rtl="0" algn="l">
                        <a:lnSpc>
                          <a:spcPct val="100000"/>
                        </a:lnSpc>
                        <a:spcBef>
                          <a:spcPts val="0"/>
                        </a:spcBef>
                        <a:spcAft>
                          <a:spcPts val="0"/>
                        </a:spcAft>
                        <a:buClr>
                          <a:schemeClr val="lt1"/>
                        </a:buClr>
                        <a:buSzPts val="2000"/>
                        <a:buFont typeface="Calibri"/>
                        <a:buNone/>
                      </a:pPr>
                      <a:r>
                        <a:rPr b="1" lang="en-NZ" sz="2000"/>
                        <a:t>= $2,656,113.42</a:t>
                      </a:r>
                      <a:endParaRPr/>
                    </a:p>
                  </a:txBody>
                  <a:tcPr marT="45725" marB="45725" marR="91450" marL="91450"/>
                </a:tc>
              </a:tr>
            </a:tbl>
          </a:graphicData>
        </a:graphic>
      </p:graphicFrame>
      <p:pic>
        <p:nvPicPr>
          <p:cNvPr id="248" name="Google Shape;248;p14"/>
          <p:cNvPicPr preferRelativeResize="0"/>
          <p:nvPr/>
        </p:nvPicPr>
        <p:blipFill rotWithShape="1">
          <a:blip r:embed="rId4">
            <a:alphaModFix/>
          </a:blip>
          <a:srcRect b="0" l="0" r="0" t="0"/>
          <a:stretch/>
        </p:blipFill>
        <p:spPr>
          <a:xfrm>
            <a:off x="966787" y="3559955"/>
            <a:ext cx="6591300" cy="552450"/>
          </a:xfrm>
          <a:prstGeom prst="rect">
            <a:avLst/>
          </a:prstGeom>
          <a:noFill/>
          <a:ln>
            <a:noFill/>
          </a:ln>
        </p:spPr>
      </p:pic>
      <p:pic>
        <p:nvPicPr>
          <p:cNvPr descr="Text&#10;&#10;Description automatically generated" id="249" name="Google Shape;249;p14"/>
          <p:cNvPicPr preferRelativeResize="0"/>
          <p:nvPr/>
        </p:nvPicPr>
        <p:blipFill rotWithShape="1">
          <a:blip r:embed="rId5">
            <a:alphaModFix/>
          </a:blip>
          <a:srcRect b="0" l="0" r="0" t="0"/>
          <a:stretch/>
        </p:blipFill>
        <p:spPr>
          <a:xfrm>
            <a:off x="8907283" y="5167420"/>
            <a:ext cx="2874049" cy="12144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Question 2</a:t>
            </a:r>
            <a:endParaRPr b="1" sz="3600">
              <a:solidFill>
                <a:srgbClr val="C4E0B2"/>
              </a:solidFill>
              <a:latin typeface="Roboto"/>
              <a:ea typeface="Roboto"/>
              <a:cs typeface="Roboto"/>
              <a:sym typeface="Roboto"/>
            </a:endParaRPr>
          </a:p>
        </p:txBody>
      </p:sp>
      <p:sp>
        <p:nvSpPr>
          <p:cNvPr id="255" name="Google Shape;255;p1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2 </a:t>
            </a:r>
            <a:endParaRPr/>
          </a:p>
        </p:txBody>
      </p:sp>
      <p:graphicFrame>
        <p:nvGraphicFramePr>
          <p:cNvPr id="262" name="Google Shape;262;p16"/>
          <p:cNvGraphicFramePr/>
          <p:nvPr/>
        </p:nvGraphicFramePr>
        <p:xfrm>
          <a:off x="838200" y="5393965"/>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id="263" name="Google Shape;263;p16"/>
          <p:cNvPicPr preferRelativeResize="0"/>
          <p:nvPr/>
        </p:nvPicPr>
        <p:blipFill rotWithShape="1">
          <a:blip r:embed="rId3">
            <a:alphaModFix/>
          </a:blip>
          <a:srcRect b="24199" l="0" r="0" t="0"/>
          <a:stretch/>
        </p:blipFill>
        <p:spPr>
          <a:xfrm>
            <a:off x="963326" y="1581449"/>
            <a:ext cx="5208875" cy="1323439"/>
          </a:xfrm>
          <a:prstGeom prst="rect">
            <a:avLst/>
          </a:prstGeom>
          <a:noFill/>
          <a:ln cap="flat" cmpd="sng" w="57150">
            <a:solidFill>
              <a:srgbClr val="FF0000"/>
            </a:solidFill>
            <a:prstDash val="solid"/>
            <a:round/>
            <a:headEnd len="sm" w="sm" type="none"/>
            <a:tailEnd len="sm" w="sm" type="none"/>
          </a:ln>
        </p:spPr>
      </p:pic>
      <p:pic>
        <p:nvPicPr>
          <p:cNvPr id="264" name="Google Shape;264;p16"/>
          <p:cNvPicPr preferRelativeResize="0"/>
          <p:nvPr/>
        </p:nvPicPr>
        <p:blipFill rotWithShape="1">
          <a:blip r:embed="rId4">
            <a:alphaModFix/>
          </a:blip>
          <a:srcRect b="0" l="0" r="0" t="0"/>
          <a:stretch/>
        </p:blipFill>
        <p:spPr>
          <a:xfrm>
            <a:off x="6472481" y="1588259"/>
            <a:ext cx="5208875" cy="607831"/>
          </a:xfrm>
          <a:prstGeom prst="rect">
            <a:avLst/>
          </a:prstGeom>
          <a:noFill/>
          <a:ln cap="flat" cmpd="sng" w="57150">
            <a:solidFill>
              <a:srgbClr val="FF0000"/>
            </a:solidFill>
            <a:prstDash val="solid"/>
            <a:round/>
            <a:headEnd len="sm" w="sm" type="none"/>
            <a:tailEnd len="sm" w="sm" type="none"/>
          </a:ln>
        </p:spPr>
      </p:pic>
      <p:sp>
        <p:nvSpPr>
          <p:cNvPr id="265" name="Google Shape;265;p16"/>
          <p:cNvSpPr txBox="1"/>
          <p:nvPr/>
        </p:nvSpPr>
        <p:spPr>
          <a:xfrm>
            <a:off x="838200" y="4085002"/>
            <a:ext cx="654116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C4E0B2"/>
                </a:solidFill>
                <a:latin typeface="Roboto"/>
                <a:ea typeface="Roboto"/>
                <a:cs typeface="Roboto"/>
                <a:sym typeface="Roboto"/>
              </a:rPr>
              <a:t>NEED TO IDENTIFY WHICH OF THE 5 KEY VARIABLES BELOW WE NEED FOR OUR ANSWER</a:t>
            </a:r>
            <a:endParaRPr/>
          </a:p>
        </p:txBody>
      </p:sp>
      <p:sp>
        <p:nvSpPr>
          <p:cNvPr id="266" name="Google Shape;266;p16"/>
          <p:cNvSpPr txBox="1"/>
          <p:nvPr/>
        </p:nvSpPr>
        <p:spPr>
          <a:xfrm>
            <a:off x="838200" y="3207446"/>
            <a:ext cx="4325814" cy="97231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C4E0B2"/>
              </a:buClr>
              <a:buSzPts val="2800"/>
              <a:buFont typeface="Roboto"/>
              <a:buNone/>
            </a:pPr>
            <a:r>
              <a:rPr b="1" lang="en-NZ" sz="2800">
                <a:solidFill>
                  <a:srgbClr val="C4E0B2"/>
                </a:solidFill>
                <a:latin typeface="Roboto"/>
                <a:ea typeface="Roboto"/>
                <a:cs typeface="Roboto"/>
                <a:sym typeface="Roboto"/>
              </a:rPr>
              <a:t>Where do we start? </a:t>
            </a:r>
            <a:endParaRPr/>
          </a:p>
        </p:txBody>
      </p:sp>
      <p:pic>
        <p:nvPicPr>
          <p:cNvPr descr="Text&#10;&#10;Description automatically generated" id="267" name="Google Shape;267;p16"/>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aphicFrame>
        <p:nvGraphicFramePr>
          <p:cNvPr id="273" name="Google Shape;273;p17"/>
          <p:cNvGraphicFramePr/>
          <p:nvPr/>
        </p:nvGraphicFramePr>
        <p:xfrm>
          <a:off x="716629" y="5382681"/>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id="274" name="Google Shape;274;p17"/>
          <p:cNvPicPr preferRelativeResize="0"/>
          <p:nvPr/>
        </p:nvPicPr>
        <p:blipFill rotWithShape="1">
          <a:blip r:embed="rId3">
            <a:alphaModFix/>
          </a:blip>
          <a:srcRect b="24199" l="0" r="0" t="0"/>
          <a:stretch/>
        </p:blipFill>
        <p:spPr>
          <a:xfrm>
            <a:off x="963326" y="1581449"/>
            <a:ext cx="5208875" cy="1323439"/>
          </a:xfrm>
          <a:prstGeom prst="rect">
            <a:avLst/>
          </a:prstGeom>
          <a:noFill/>
          <a:ln cap="flat" cmpd="sng" w="57150">
            <a:solidFill>
              <a:srgbClr val="FF0000"/>
            </a:solidFill>
            <a:prstDash val="solid"/>
            <a:round/>
            <a:headEnd len="sm" w="sm" type="none"/>
            <a:tailEnd len="sm" w="sm" type="none"/>
          </a:ln>
        </p:spPr>
      </p:pic>
      <p:sp>
        <p:nvSpPr>
          <p:cNvPr id="275" name="Google Shape;275;p17"/>
          <p:cNvSpPr txBox="1"/>
          <p:nvPr/>
        </p:nvSpPr>
        <p:spPr>
          <a:xfrm>
            <a:off x="595058" y="4907219"/>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cxnSp>
        <p:nvCxnSpPr>
          <p:cNvPr id="276" name="Google Shape;276;p17"/>
          <p:cNvCxnSpPr/>
          <p:nvPr/>
        </p:nvCxnSpPr>
        <p:spPr>
          <a:xfrm>
            <a:off x="2013600" y="38986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277" name="Google Shape;277;p17"/>
          <p:cNvSpPr txBox="1"/>
          <p:nvPr/>
        </p:nvSpPr>
        <p:spPr>
          <a:xfrm>
            <a:off x="963326" y="3149394"/>
            <a:ext cx="67437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Age  	22			                                 62		         82</a:t>
            </a:r>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Year  	0			                                 40		         60</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0			                                  PV		          FV</a:t>
            </a:r>
            <a:endParaRPr/>
          </a:p>
        </p:txBody>
      </p:sp>
      <p:cxnSp>
        <p:nvCxnSpPr>
          <p:cNvPr id="278" name="Google Shape;278;p17"/>
          <p:cNvCxnSpPr/>
          <p:nvPr/>
        </p:nvCxnSpPr>
        <p:spPr>
          <a:xfrm>
            <a:off x="2013600" y="3735638"/>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279" name="Google Shape;279;p17"/>
          <p:cNvCxnSpPr/>
          <p:nvPr/>
        </p:nvCxnSpPr>
        <p:spPr>
          <a:xfrm>
            <a:off x="6661800" y="3735638"/>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280" name="Google Shape;280;p17"/>
          <p:cNvCxnSpPr/>
          <p:nvPr/>
        </p:nvCxnSpPr>
        <p:spPr>
          <a:xfrm>
            <a:off x="5154408" y="3735638"/>
            <a:ext cx="0" cy="340030"/>
          </a:xfrm>
          <a:prstGeom prst="straightConnector1">
            <a:avLst/>
          </a:prstGeom>
          <a:noFill/>
          <a:ln cap="flat" cmpd="sng" w="38100">
            <a:solidFill>
              <a:schemeClr val="lt1"/>
            </a:solidFill>
            <a:prstDash val="solid"/>
            <a:miter lim="800000"/>
            <a:headEnd len="sm" w="sm" type="none"/>
            <a:tailEnd len="sm" w="sm" type="none"/>
          </a:ln>
        </p:spPr>
      </p:cxnSp>
      <p:pic>
        <p:nvPicPr>
          <p:cNvPr id="281" name="Google Shape;281;p17"/>
          <p:cNvPicPr preferRelativeResize="0"/>
          <p:nvPr/>
        </p:nvPicPr>
        <p:blipFill rotWithShape="1">
          <a:blip r:embed="rId4">
            <a:alphaModFix/>
          </a:blip>
          <a:srcRect b="0" l="0" r="0" t="0"/>
          <a:stretch/>
        </p:blipFill>
        <p:spPr>
          <a:xfrm>
            <a:off x="6415409" y="1976342"/>
            <a:ext cx="5208875" cy="607831"/>
          </a:xfrm>
          <a:prstGeom prst="rect">
            <a:avLst/>
          </a:prstGeom>
          <a:noFill/>
          <a:ln cap="flat" cmpd="sng" w="57150">
            <a:solidFill>
              <a:srgbClr val="FF0000"/>
            </a:solidFill>
            <a:prstDash val="solid"/>
            <a:round/>
            <a:headEnd len="sm" w="sm" type="none"/>
            <a:tailEnd len="sm" w="sm" type="none"/>
          </a:ln>
        </p:spPr>
      </p:pic>
      <p:sp>
        <p:nvSpPr>
          <p:cNvPr id="282" name="Google Shape;282;p17"/>
          <p:cNvSpPr txBox="1"/>
          <p:nvPr/>
        </p:nvSpPr>
        <p:spPr>
          <a:xfrm>
            <a:off x="819465" y="717925"/>
            <a:ext cx="513267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3600">
                <a:solidFill>
                  <a:srgbClr val="C4E0B2"/>
                </a:solidFill>
                <a:latin typeface="Roboto"/>
                <a:ea typeface="Roboto"/>
                <a:cs typeface="Roboto"/>
                <a:sym typeface="Roboto"/>
              </a:rPr>
              <a:t>Create A Timeline</a:t>
            </a:r>
            <a:endParaRPr/>
          </a:p>
        </p:txBody>
      </p:sp>
      <p:cxnSp>
        <p:nvCxnSpPr>
          <p:cNvPr id="283" name="Google Shape;283;p17"/>
          <p:cNvCxnSpPr/>
          <p:nvPr/>
        </p:nvCxnSpPr>
        <p:spPr>
          <a:xfrm>
            <a:off x="3583516" y="3759854"/>
            <a:ext cx="0" cy="340030"/>
          </a:xfrm>
          <a:prstGeom prst="straightConnector1">
            <a:avLst/>
          </a:prstGeom>
          <a:noFill/>
          <a:ln cap="flat" cmpd="sng" w="38100">
            <a:solidFill>
              <a:schemeClr val="lt1"/>
            </a:solidFill>
            <a:prstDash val="solid"/>
            <a:miter lim="800000"/>
            <a:headEnd len="sm" w="sm" type="none"/>
            <a:tailEnd len="sm" w="sm" type="none"/>
          </a:ln>
        </p:spPr>
      </p:cxnSp>
      <p:pic>
        <p:nvPicPr>
          <p:cNvPr descr="Text&#10;&#10;Description automatically generated" id="284" name="Google Shape;284;p17"/>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Finding the Present Value (PV)</a:t>
            </a:r>
            <a:endParaRPr/>
          </a:p>
        </p:txBody>
      </p:sp>
      <p:graphicFrame>
        <p:nvGraphicFramePr>
          <p:cNvPr id="291" name="Google Shape;291;p18"/>
          <p:cNvGraphicFramePr/>
          <p:nvPr/>
        </p:nvGraphicFramePr>
        <p:xfrm>
          <a:off x="716629" y="5382681"/>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NZ" sz="1800"/>
                        <a:t>2,656,113.4</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id="292" name="Google Shape;292;p18"/>
          <p:cNvPicPr preferRelativeResize="0"/>
          <p:nvPr/>
        </p:nvPicPr>
        <p:blipFill rotWithShape="1">
          <a:blip r:embed="rId3">
            <a:alphaModFix/>
          </a:blip>
          <a:srcRect b="24199" l="0" r="0" t="0"/>
          <a:stretch/>
        </p:blipFill>
        <p:spPr>
          <a:xfrm>
            <a:off x="963326" y="1581449"/>
            <a:ext cx="5208875" cy="1323439"/>
          </a:xfrm>
          <a:prstGeom prst="rect">
            <a:avLst/>
          </a:prstGeom>
          <a:noFill/>
          <a:ln cap="flat" cmpd="sng" w="57150">
            <a:solidFill>
              <a:srgbClr val="FF0000"/>
            </a:solidFill>
            <a:prstDash val="solid"/>
            <a:round/>
            <a:headEnd len="sm" w="sm" type="none"/>
            <a:tailEnd len="sm" w="sm" type="none"/>
          </a:ln>
        </p:spPr>
      </p:pic>
      <p:sp>
        <p:nvSpPr>
          <p:cNvPr id="293" name="Google Shape;293;p18"/>
          <p:cNvSpPr txBox="1"/>
          <p:nvPr/>
        </p:nvSpPr>
        <p:spPr>
          <a:xfrm>
            <a:off x="595058" y="4907219"/>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cxnSp>
        <p:nvCxnSpPr>
          <p:cNvPr id="294" name="Google Shape;294;p18"/>
          <p:cNvCxnSpPr/>
          <p:nvPr/>
        </p:nvCxnSpPr>
        <p:spPr>
          <a:xfrm>
            <a:off x="2013600" y="3898693"/>
            <a:ext cx="5252135" cy="0"/>
          </a:xfrm>
          <a:prstGeom prst="straightConnector1">
            <a:avLst/>
          </a:prstGeom>
          <a:noFill/>
          <a:ln cap="flat" cmpd="sng" w="38100">
            <a:solidFill>
              <a:schemeClr val="lt1"/>
            </a:solidFill>
            <a:prstDash val="solid"/>
            <a:miter lim="800000"/>
            <a:headEnd len="sm" w="sm" type="none"/>
            <a:tailEnd len="med" w="med" type="triangle"/>
          </a:ln>
        </p:spPr>
      </p:cxnSp>
      <p:cxnSp>
        <p:nvCxnSpPr>
          <p:cNvPr id="295" name="Google Shape;295;p18"/>
          <p:cNvCxnSpPr/>
          <p:nvPr/>
        </p:nvCxnSpPr>
        <p:spPr>
          <a:xfrm>
            <a:off x="2013600" y="3735638"/>
            <a:ext cx="0" cy="326110"/>
          </a:xfrm>
          <a:prstGeom prst="straightConnector1">
            <a:avLst/>
          </a:prstGeom>
          <a:noFill/>
          <a:ln cap="flat" cmpd="sng" w="38100">
            <a:solidFill>
              <a:schemeClr val="lt1"/>
            </a:solidFill>
            <a:prstDash val="solid"/>
            <a:miter lim="800000"/>
            <a:headEnd len="sm" w="sm" type="none"/>
            <a:tailEnd len="sm" w="sm" type="none"/>
          </a:ln>
        </p:spPr>
      </p:cxnSp>
      <p:pic>
        <p:nvPicPr>
          <p:cNvPr id="296" name="Google Shape;296;p18"/>
          <p:cNvPicPr preferRelativeResize="0"/>
          <p:nvPr/>
        </p:nvPicPr>
        <p:blipFill rotWithShape="1">
          <a:blip r:embed="rId4">
            <a:alphaModFix/>
          </a:blip>
          <a:srcRect b="0" l="0" r="0" t="0"/>
          <a:stretch/>
        </p:blipFill>
        <p:spPr>
          <a:xfrm>
            <a:off x="6415409" y="1976342"/>
            <a:ext cx="5208875" cy="607831"/>
          </a:xfrm>
          <a:prstGeom prst="rect">
            <a:avLst/>
          </a:prstGeom>
          <a:noFill/>
          <a:ln cap="flat" cmpd="sng" w="57150">
            <a:solidFill>
              <a:srgbClr val="FF0000"/>
            </a:solidFill>
            <a:prstDash val="solid"/>
            <a:round/>
            <a:headEnd len="sm" w="sm" type="none"/>
            <a:tailEnd len="sm" w="sm" type="none"/>
          </a:ln>
        </p:spPr>
      </p:pic>
      <p:sp>
        <p:nvSpPr>
          <p:cNvPr id="297" name="Google Shape;297;p18"/>
          <p:cNvSpPr txBox="1"/>
          <p:nvPr/>
        </p:nvSpPr>
        <p:spPr>
          <a:xfrm>
            <a:off x="8115300" y="3396176"/>
            <a:ext cx="32385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KEY:</a:t>
            </a:r>
            <a:endParaRPr/>
          </a:p>
          <a:p>
            <a:pPr indent="0" lvl="0" marL="0" marR="0" rtl="0" algn="l">
              <a:spcBef>
                <a:spcPts val="0"/>
              </a:spcBef>
              <a:spcAft>
                <a:spcPts val="0"/>
              </a:spcAft>
              <a:buNone/>
            </a:pPr>
            <a:r>
              <a:rPr b="1" lang="en-NZ" sz="2400">
                <a:solidFill>
                  <a:srgbClr val="FF0000"/>
                </a:solidFill>
                <a:latin typeface="Roboto"/>
                <a:ea typeface="Roboto"/>
                <a:cs typeface="Roboto"/>
                <a:sym typeface="Roboto"/>
              </a:rPr>
              <a:t>OUR FV from (b) is now our PV in (c)</a:t>
            </a:r>
            <a:endParaRPr/>
          </a:p>
        </p:txBody>
      </p:sp>
      <p:sp>
        <p:nvSpPr>
          <p:cNvPr id="298" name="Google Shape;298;p18"/>
          <p:cNvSpPr txBox="1"/>
          <p:nvPr/>
        </p:nvSpPr>
        <p:spPr>
          <a:xfrm>
            <a:off x="963326" y="3073918"/>
            <a:ext cx="67437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Age  	22			                                 62		         82</a:t>
            </a:r>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Year  	0			                                 40		         60</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0			                                  PV		          FV</a:t>
            </a:r>
            <a:endParaRPr/>
          </a:p>
        </p:txBody>
      </p:sp>
      <p:cxnSp>
        <p:nvCxnSpPr>
          <p:cNvPr id="299" name="Google Shape;299;p18"/>
          <p:cNvCxnSpPr/>
          <p:nvPr/>
        </p:nvCxnSpPr>
        <p:spPr>
          <a:xfrm>
            <a:off x="2013600" y="3696833"/>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300" name="Google Shape;300;p18"/>
          <p:cNvCxnSpPr/>
          <p:nvPr/>
        </p:nvCxnSpPr>
        <p:spPr>
          <a:xfrm>
            <a:off x="6661800" y="3696833"/>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301" name="Google Shape;301;p18"/>
          <p:cNvCxnSpPr/>
          <p:nvPr/>
        </p:nvCxnSpPr>
        <p:spPr>
          <a:xfrm>
            <a:off x="5154408" y="3696833"/>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302" name="Google Shape;302;p18"/>
          <p:cNvCxnSpPr/>
          <p:nvPr/>
        </p:nvCxnSpPr>
        <p:spPr>
          <a:xfrm>
            <a:off x="3583516" y="3721049"/>
            <a:ext cx="0" cy="340030"/>
          </a:xfrm>
          <a:prstGeom prst="straightConnector1">
            <a:avLst/>
          </a:prstGeom>
          <a:noFill/>
          <a:ln cap="flat" cmpd="sng" w="38100">
            <a:solidFill>
              <a:schemeClr val="lt1"/>
            </a:solidFill>
            <a:prstDash val="solid"/>
            <a:miter lim="800000"/>
            <a:headEnd len="sm" w="sm" type="none"/>
            <a:tailEnd len="sm" w="sm" type="none"/>
          </a:ln>
        </p:spPr>
      </p:cxnSp>
      <p:pic>
        <p:nvPicPr>
          <p:cNvPr descr="Text&#10;&#10;Description automatically generated" id="303" name="Google Shape;303;p18"/>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Finding the Remaining Variables</a:t>
            </a:r>
            <a:endParaRPr/>
          </a:p>
        </p:txBody>
      </p:sp>
      <p:graphicFrame>
        <p:nvGraphicFramePr>
          <p:cNvPr id="310" name="Google Shape;310;p19"/>
          <p:cNvGraphicFramePr/>
          <p:nvPr/>
        </p:nvGraphicFramePr>
        <p:xfrm>
          <a:off x="716629" y="5382681"/>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240</a:t>
                      </a:r>
                      <a:endParaRPr/>
                    </a:p>
                  </a:txBody>
                  <a:tcPr marT="45725" marB="45725" marR="91450" marL="91450"/>
                </a:tc>
                <a:tc>
                  <a:txBody>
                    <a:bodyPr/>
                    <a:lstStyle/>
                    <a:p>
                      <a:pPr indent="0" lvl="0" marL="0" marR="0" rtl="0" algn="l">
                        <a:spcBef>
                          <a:spcPts val="0"/>
                        </a:spcBef>
                        <a:spcAft>
                          <a:spcPts val="0"/>
                        </a:spcAft>
                        <a:buNone/>
                      </a:pPr>
                      <a:r>
                        <a:rPr lang="en-NZ" sz="1800"/>
                        <a:t>0.83333333</a:t>
                      </a:r>
                      <a:endParaRPr/>
                    </a:p>
                  </a:txBody>
                  <a:tcPr marT="45725" marB="45725" marR="91450" marL="91450"/>
                </a:tc>
                <a:tc>
                  <a:txBody>
                    <a:bodyPr/>
                    <a:lstStyle/>
                    <a:p>
                      <a:pPr indent="0" lvl="0" marL="0" marR="0" rtl="0" algn="l">
                        <a:spcBef>
                          <a:spcPts val="0"/>
                        </a:spcBef>
                        <a:spcAft>
                          <a:spcPts val="0"/>
                        </a:spcAft>
                        <a:buNone/>
                      </a:pPr>
                      <a:r>
                        <a:rPr lang="en-NZ" sz="1800"/>
                        <a:t>2,656,113.4</a:t>
                      </a:r>
                      <a:endParaRPr/>
                    </a:p>
                  </a:txBody>
                  <a:tcPr marT="45725" marB="45725" marR="91450" marL="91450"/>
                </a:tc>
                <a:tc>
                  <a:txBody>
                    <a:bodyPr/>
                    <a:lstStyle/>
                    <a:p>
                      <a:pPr indent="0" lvl="0" marL="0" marR="0" rtl="0" algn="l">
                        <a:spcBef>
                          <a:spcPts val="0"/>
                        </a:spcBef>
                        <a:spcAft>
                          <a:spcPts val="0"/>
                        </a:spcAft>
                        <a:buNone/>
                      </a:pPr>
                      <a:r>
                        <a:rPr lang="en-NZ" sz="1800"/>
                        <a:t>=???</a:t>
                      </a:r>
                      <a:endParaRPr/>
                    </a:p>
                  </a:txBody>
                  <a:tcPr marT="45725" marB="45725" marR="91450" marL="91450"/>
                </a:tc>
                <a:tc>
                  <a:txBody>
                    <a:bodyPr/>
                    <a:lstStyle/>
                    <a:p>
                      <a:pPr indent="0" lvl="0" marL="0" marR="0" rtl="0" algn="l">
                        <a:spcBef>
                          <a:spcPts val="0"/>
                        </a:spcBef>
                        <a:spcAft>
                          <a:spcPts val="0"/>
                        </a:spcAft>
                        <a:buNone/>
                      </a:pPr>
                      <a:r>
                        <a:rPr lang="en-NZ" sz="1800"/>
                        <a:t>$0</a:t>
                      </a:r>
                      <a:endParaRPr/>
                    </a:p>
                  </a:txBody>
                  <a:tcPr marT="45725" marB="45725" marR="91450" marL="91450"/>
                </a:tc>
              </a:tr>
            </a:tbl>
          </a:graphicData>
        </a:graphic>
      </p:graphicFrame>
      <p:pic>
        <p:nvPicPr>
          <p:cNvPr id="311" name="Google Shape;311;p19"/>
          <p:cNvPicPr preferRelativeResize="0"/>
          <p:nvPr/>
        </p:nvPicPr>
        <p:blipFill rotWithShape="1">
          <a:blip r:embed="rId3">
            <a:alphaModFix/>
          </a:blip>
          <a:srcRect b="24199" l="0" r="0" t="0"/>
          <a:stretch/>
        </p:blipFill>
        <p:spPr>
          <a:xfrm>
            <a:off x="963326" y="1581449"/>
            <a:ext cx="5208875" cy="1323439"/>
          </a:xfrm>
          <a:prstGeom prst="rect">
            <a:avLst/>
          </a:prstGeom>
          <a:noFill/>
          <a:ln cap="flat" cmpd="sng" w="57150">
            <a:solidFill>
              <a:srgbClr val="FF0000"/>
            </a:solidFill>
            <a:prstDash val="solid"/>
            <a:round/>
            <a:headEnd len="sm" w="sm" type="none"/>
            <a:tailEnd len="sm" w="sm" type="none"/>
          </a:ln>
        </p:spPr>
      </p:pic>
      <p:sp>
        <p:nvSpPr>
          <p:cNvPr id="312" name="Google Shape;312;p19"/>
          <p:cNvSpPr txBox="1"/>
          <p:nvPr/>
        </p:nvSpPr>
        <p:spPr>
          <a:xfrm>
            <a:off x="595058" y="4907219"/>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cxnSp>
        <p:nvCxnSpPr>
          <p:cNvPr id="313" name="Google Shape;313;p19"/>
          <p:cNvCxnSpPr/>
          <p:nvPr/>
        </p:nvCxnSpPr>
        <p:spPr>
          <a:xfrm>
            <a:off x="2013600" y="38986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314" name="Google Shape;314;p19"/>
          <p:cNvSpPr txBox="1"/>
          <p:nvPr/>
        </p:nvSpPr>
        <p:spPr>
          <a:xfrm>
            <a:off x="963326" y="3149394"/>
            <a:ext cx="67437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Age  	22			                                      62		        82</a:t>
            </a:r>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Year  	0			                                      40		        60</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0			                                                PV		         FV</a:t>
            </a:r>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$2,656,113.42		 $0</a:t>
            </a:r>
            <a:endParaRPr/>
          </a:p>
        </p:txBody>
      </p:sp>
      <p:cxnSp>
        <p:nvCxnSpPr>
          <p:cNvPr id="315" name="Google Shape;315;p19"/>
          <p:cNvCxnSpPr/>
          <p:nvPr/>
        </p:nvCxnSpPr>
        <p:spPr>
          <a:xfrm>
            <a:off x="2013600" y="3735638"/>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316" name="Google Shape;316;p19"/>
          <p:cNvCxnSpPr/>
          <p:nvPr/>
        </p:nvCxnSpPr>
        <p:spPr>
          <a:xfrm>
            <a:off x="6661800" y="3735638"/>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317" name="Google Shape;317;p19"/>
          <p:cNvCxnSpPr/>
          <p:nvPr/>
        </p:nvCxnSpPr>
        <p:spPr>
          <a:xfrm>
            <a:off x="5400592" y="3735638"/>
            <a:ext cx="0" cy="340030"/>
          </a:xfrm>
          <a:prstGeom prst="straightConnector1">
            <a:avLst/>
          </a:prstGeom>
          <a:noFill/>
          <a:ln cap="flat" cmpd="sng" w="38100">
            <a:solidFill>
              <a:schemeClr val="lt1"/>
            </a:solidFill>
            <a:prstDash val="solid"/>
            <a:miter lim="800000"/>
            <a:headEnd len="sm" w="sm" type="none"/>
            <a:tailEnd len="sm" w="sm" type="none"/>
          </a:ln>
        </p:spPr>
      </p:cxnSp>
      <p:pic>
        <p:nvPicPr>
          <p:cNvPr id="318" name="Google Shape;318;p19"/>
          <p:cNvPicPr preferRelativeResize="0"/>
          <p:nvPr/>
        </p:nvPicPr>
        <p:blipFill rotWithShape="1">
          <a:blip r:embed="rId4">
            <a:alphaModFix/>
          </a:blip>
          <a:srcRect b="0" l="0" r="0" t="0"/>
          <a:stretch/>
        </p:blipFill>
        <p:spPr>
          <a:xfrm>
            <a:off x="6415409" y="1976342"/>
            <a:ext cx="5208875" cy="607831"/>
          </a:xfrm>
          <a:prstGeom prst="rect">
            <a:avLst/>
          </a:prstGeom>
          <a:noFill/>
          <a:ln cap="flat" cmpd="sng" w="57150">
            <a:solidFill>
              <a:srgbClr val="FF0000"/>
            </a:solidFill>
            <a:prstDash val="solid"/>
            <a:round/>
            <a:headEnd len="sm" w="sm" type="none"/>
            <a:tailEnd len="sm" w="sm" type="none"/>
          </a:ln>
        </p:spPr>
      </p:pic>
      <p:sp>
        <p:nvSpPr>
          <p:cNvPr id="319" name="Google Shape;319;p19"/>
          <p:cNvSpPr txBox="1"/>
          <p:nvPr/>
        </p:nvSpPr>
        <p:spPr>
          <a:xfrm>
            <a:off x="7830474" y="2873362"/>
            <a:ext cx="3793810" cy="1849227"/>
          </a:xfrm>
          <a:prstGeom prst="rect">
            <a:avLst/>
          </a:prstGeom>
          <a:blipFill rotWithShape="1">
            <a:blip r:embed="rId5">
              <a:alphaModFix/>
            </a:blip>
            <a:stretch>
              <a:fillRect b="0" l="0" r="0" t="-675"/>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320" name="Google Shape;320;p19"/>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nvSpPr>
        <p:spPr>
          <a:xfrm>
            <a:off x="838200" y="2276127"/>
            <a:ext cx="10515600" cy="100535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4800"/>
              <a:buFont typeface="Arial"/>
              <a:buNone/>
            </a:pPr>
            <a:r>
              <a:rPr b="1" i="0" lang="en-NZ" sz="4800" u="none" cap="none" strike="noStrike">
                <a:solidFill>
                  <a:schemeClr val="lt1"/>
                </a:solidFill>
                <a:latin typeface="Arial"/>
                <a:ea typeface="Arial"/>
                <a:cs typeface="Arial"/>
                <a:sym typeface="Arial"/>
              </a:rPr>
              <a:t>STAY UPDATED FOR EVENTS </a:t>
            </a:r>
            <a:endParaRPr b="1" i="0" sz="4800" u="none" cap="none" strike="noStrike">
              <a:solidFill>
                <a:schemeClr val="lt1"/>
              </a:solidFill>
              <a:latin typeface="Arial"/>
              <a:ea typeface="Arial"/>
              <a:cs typeface="Arial"/>
              <a:sym typeface="Arial"/>
            </a:endParaRPr>
          </a:p>
        </p:txBody>
      </p:sp>
      <p:sp>
        <p:nvSpPr>
          <p:cNvPr id="97" name="Google Shape;97;p2"/>
          <p:cNvSpPr txBox="1"/>
          <p:nvPr/>
        </p:nvSpPr>
        <p:spPr>
          <a:xfrm>
            <a:off x="838200" y="3240706"/>
            <a:ext cx="10515600" cy="86849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marR="0" rtl="0" algn="l">
              <a:lnSpc>
                <a:spcPct val="90000"/>
              </a:lnSpc>
              <a:spcBef>
                <a:spcPts val="0"/>
              </a:spcBef>
              <a:spcAft>
                <a:spcPts val="0"/>
              </a:spcAft>
              <a:buClr>
                <a:srgbClr val="FF0000"/>
              </a:buClr>
              <a:buSzPct val="100000"/>
              <a:buFont typeface="Arial"/>
              <a:buChar char="•"/>
            </a:pPr>
            <a:r>
              <a:rPr b="1" i="0" lang="en-NZ" sz="2800" u="none" cap="none" strike="noStrike">
                <a:solidFill>
                  <a:srgbClr val="FF0000"/>
                </a:solidFill>
                <a:latin typeface="Arial"/>
                <a:ea typeface="Arial"/>
                <a:cs typeface="Arial"/>
                <a:sym typeface="Arial"/>
              </a:rPr>
              <a:t>Facebook Page: The Investment Society</a:t>
            </a:r>
            <a:endParaRPr/>
          </a:p>
          <a:p>
            <a:pPr indent="-228600" lvl="0" marL="228600" marR="0" rtl="0" algn="l">
              <a:lnSpc>
                <a:spcPct val="90000"/>
              </a:lnSpc>
              <a:spcBef>
                <a:spcPts val="1000"/>
              </a:spcBef>
              <a:spcAft>
                <a:spcPts val="0"/>
              </a:spcAft>
              <a:buClr>
                <a:srgbClr val="FF0000"/>
              </a:buClr>
              <a:buSzPct val="100000"/>
              <a:buFont typeface="Arial"/>
              <a:buChar char="•"/>
            </a:pPr>
            <a:r>
              <a:rPr b="1" i="0" lang="en-NZ" sz="2800" u="none" cap="none" strike="noStrike">
                <a:solidFill>
                  <a:srgbClr val="FF0000"/>
                </a:solidFill>
                <a:latin typeface="Arial"/>
                <a:ea typeface="Arial"/>
                <a:cs typeface="Arial"/>
                <a:sym typeface="Arial"/>
              </a:rPr>
              <a:t>Instagram: the_investmentsociety</a:t>
            </a:r>
            <a:endParaRPr b="0" i="0" sz="2800" u="none" cap="none" strike="noStrike">
              <a:solidFill>
                <a:srgbClr val="FF0000"/>
              </a:solidFill>
              <a:latin typeface="Arial"/>
              <a:ea typeface="Arial"/>
              <a:cs typeface="Arial"/>
              <a:sym typeface="Arial"/>
            </a:endParaRPr>
          </a:p>
        </p:txBody>
      </p:sp>
      <p:sp>
        <p:nvSpPr>
          <p:cNvPr id="98" name="Google Shape;98;p2"/>
          <p:cNvSpPr txBox="1"/>
          <p:nvPr/>
        </p:nvSpPr>
        <p:spPr>
          <a:xfrm>
            <a:off x="838200" y="522166"/>
            <a:ext cx="10515600" cy="100535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5400"/>
              <a:buFont typeface="Arial"/>
              <a:buNone/>
            </a:pPr>
            <a:r>
              <a:rPr b="1" i="0" lang="en-NZ" sz="5400" u="none" cap="none" strike="noStrike">
                <a:solidFill>
                  <a:schemeClr val="lt1"/>
                </a:solidFill>
                <a:latin typeface="Arial"/>
                <a:ea typeface="Arial"/>
                <a:cs typeface="Arial"/>
                <a:sym typeface="Arial"/>
              </a:rPr>
              <a:t>SIGN UP FOR FREE </a:t>
            </a:r>
            <a:endParaRPr/>
          </a:p>
        </p:txBody>
      </p:sp>
      <p:sp>
        <p:nvSpPr>
          <p:cNvPr id="99" name="Google Shape;99;p2"/>
          <p:cNvSpPr txBox="1"/>
          <p:nvPr/>
        </p:nvSpPr>
        <p:spPr>
          <a:xfrm>
            <a:off x="838200" y="1554514"/>
            <a:ext cx="10515600" cy="4749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Arial"/>
              <a:buNone/>
            </a:pPr>
            <a:r>
              <a:t/>
            </a:r>
            <a:endParaRPr b="1" i="0" sz="2400" u="none" cap="none" strike="noStrike">
              <a:solidFill>
                <a:srgbClr val="FF0000"/>
              </a:solidFill>
              <a:latin typeface="Arial"/>
              <a:ea typeface="Arial"/>
              <a:cs typeface="Arial"/>
              <a:sym typeface="Arial"/>
            </a:endParaRPr>
          </a:p>
        </p:txBody>
      </p:sp>
      <p:sp>
        <p:nvSpPr>
          <p:cNvPr id="100" name="Google Shape;100;p2"/>
          <p:cNvSpPr txBox="1"/>
          <p:nvPr/>
        </p:nvSpPr>
        <p:spPr>
          <a:xfrm>
            <a:off x="838200" y="4555602"/>
            <a:ext cx="10515600" cy="100535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4800"/>
              <a:buFont typeface="Arial"/>
              <a:buNone/>
            </a:pPr>
            <a:r>
              <a:rPr b="1" i="0" lang="en-NZ" sz="4800" u="none" cap="none" strike="noStrike">
                <a:solidFill>
                  <a:schemeClr val="lt1"/>
                </a:solidFill>
                <a:latin typeface="Arial"/>
                <a:ea typeface="Arial"/>
                <a:cs typeface="Arial"/>
                <a:sym typeface="Arial"/>
              </a:rPr>
              <a:t>QUESTIONS AND FEEDBACK</a:t>
            </a:r>
            <a:endParaRPr/>
          </a:p>
        </p:txBody>
      </p:sp>
      <p:sp>
        <p:nvSpPr>
          <p:cNvPr id="101" name="Google Shape;101;p2"/>
          <p:cNvSpPr txBox="1"/>
          <p:nvPr/>
        </p:nvSpPr>
        <p:spPr>
          <a:xfrm>
            <a:off x="838200" y="5587950"/>
            <a:ext cx="10515600" cy="47490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0000"/>
              </a:buClr>
              <a:buSzPts val="2400"/>
              <a:buFont typeface="Arial"/>
              <a:buNone/>
            </a:pPr>
            <a:r>
              <a:rPr b="1" i="0" lang="en-NZ" sz="2400" u="none" cap="none" strike="noStrike">
                <a:solidFill>
                  <a:srgbClr val="FF0000"/>
                </a:solidFill>
                <a:latin typeface="Arial"/>
                <a:ea typeface="Arial"/>
                <a:cs typeface="Arial"/>
                <a:sym typeface="Arial"/>
              </a:rPr>
              <a:t>Email: tutorials@ucinvestmentsociety.com</a:t>
            </a:r>
            <a:endParaRPr b="0" i="0" sz="2400" u="none" cap="none" strike="noStrike">
              <a:solidFill>
                <a:srgbClr val="FF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0"/>
          <p:cNvSpPr txBox="1"/>
          <p:nvPr/>
        </p:nvSpPr>
        <p:spPr>
          <a:xfrm>
            <a:off x="6687150" y="3152810"/>
            <a:ext cx="4436265" cy="1706879"/>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000">
              <a:solidFill>
                <a:srgbClr val="92D050"/>
              </a:solidFill>
              <a:latin typeface="Roboto"/>
              <a:ea typeface="Roboto"/>
              <a:cs typeface="Roboto"/>
              <a:sym typeface="Roboto"/>
            </a:endParaRPr>
          </a:p>
          <a:p>
            <a:pPr indent="0" lvl="0" marL="0" marR="0" rtl="0" algn="ctr">
              <a:spcBef>
                <a:spcPts val="0"/>
              </a:spcBef>
              <a:spcAft>
                <a:spcPts val="0"/>
              </a:spcAft>
              <a:buNone/>
            </a:pPr>
            <a:r>
              <a:rPr b="1" lang="en-NZ" sz="2000">
                <a:solidFill>
                  <a:srgbClr val="FF0000"/>
                </a:solidFill>
                <a:latin typeface="Roboto"/>
                <a:ea typeface="Roboto"/>
                <a:cs typeface="Roboto"/>
                <a:sym typeface="Roboto"/>
              </a:rPr>
              <a:t>Gives PMT = $25,632.07</a:t>
            </a:r>
            <a:endParaRPr/>
          </a:p>
          <a:p>
            <a:pPr indent="0" lvl="0" marL="0" marR="0" rtl="0" algn="ctr">
              <a:spcBef>
                <a:spcPts val="0"/>
              </a:spcBef>
              <a:spcAft>
                <a:spcPts val="0"/>
              </a:spcAft>
              <a:buNone/>
            </a:pPr>
            <a:r>
              <a:t/>
            </a:r>
            <a:endParaRPr b="1" sz="2000">
              <a:solidFill>
                <a:srgbClr val="92D050"/>
              </a:solidFill>
              <a:latin typeface="Roboto"/>
              <a:ea typeface="Roboto"/>
              <a:cs typeface="Roboto"/>
              <a:sym typeface="Roboto"/>
            </a:endParaRPr>
          </a:p>
          <a:p>
            <a:pPr indent="0" lvl="0" marL="0" marR="0" rtl="0" algn="ctr">
              <a:spcBef>
                <a:spcPts val="0"/>
              </a:spcBef>
              <a:spcAft>
                <a:spcPts val="0"/>
              </a:spcAft>
              <a:buNone/>
            </a:pPr>
            <a:r>
              <a:rPr b="1" lang="en-NZ" sz="2000">
                <a:solidFill>
                  <a:srgbClr val="92D050"/>
                </a:solidFill>
                <a:latin typeface="Roboto"/>
                <a:ea typeface="Roboto"/>
                <a:cs typeface="Roboto"/>
                <a:sym typeface="Roboto"/>
              </a:rPr>
              <a:t>So monthly income while retired will be $25,632.07</a:t>
            </a:r>
            <a:endParaRPr b="1" sz="2000">
              <a:solidFill>
                <a:srgbClr val="92D050"/>
              </a:solidFill>
              <a:highlight>
                <a:srgbClr val="FFFF00"/>
              </a:highlight>
              <a:latin typeface="Roboto"/>
              <a:ea typeface="Roboto"/>
              <a:cs typeface="Roboto"/>
              <a:sym typeface="Roboto"/>
            </a:endParaRPr>
          </a:p>
        </p:txBody>
      </p:sp>
      <p:sp>
        <p:nvSpPr>
          <p:cNvPr id="327" name="Google Shape;327;p20"/>
          <p:cNvSpPr txBox="1"/>
          <p:nvPr/>
        </p:nvSpPr>
        <p:spPr>
          <a:xfrm>
            <a:off x="838200" y="365125"/>
            <a:ext cx="113538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Find PV - Financial Calculator (Texas)</a:t>
            </a:r>
            <a:endParaRPr b="1" sz="3600">
              <a:solidFill>
                <a:srgbClr val="C4E0B2"/>
              </a:solidFill>
              <a:highlight>
                <a:srgbClr val="FFFF00"/>
              </a:highlight>
              <a:latin typeface="Roboto"/>
              <a:ea typeface="Roboto"/>
              <a:cs typeface="Roboto"/>
              <a:sym typeface="Roboto"/>
            </a:endParaRPr>
          </a:p>
        </p:txBody>
      </p:sp>
      <p:pic>
        <p:nvPicPr>
          <p:cNvPr id="328" name="Google Shape;328;p20"/>
          <p:cNvPicPr preferRelativeResize="0"/>
          <p:nvPr/>
        </p:nvPicPr>
        <p:blipFill rotWithShape="1">
          <a:blip r:embed="rId3">
            <a:alphaModFix/>
          </a:blip>
          <a:srcRect b="0" l="0" r="0" t="0"/>
          <a:stretch/>
        </p:blipFill>
        <p:spPr>
          <a:xfrm>
            <a:off x="635000" y="1510733"/>
            <a:ext cx="2723397" cy="5167312"/>
          </a:xfrm>
          <a:prstGeom prst="rect">
            <a:avLst/>
          </a:prstGeom>
          <a:noFill/>
          <a:ln>
            <a:noFill/>
          </a:ln>
        </p:spPr>
      </p:pic>
      <p:sp>
        <p:nvSpPr>
          <p:cNvPr id="329" name="Google Shape;329;p20"/>
          <p:cNvSpPr txBox="1"/>
          <p:nvPr/>
        </p:nvSpPr>
        <p:spPr>
          <a:xfrm>
            <a:off x="838200"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30" name="Google Shape;330;p20"/>
          <p:cNvSpPr txBox="1"/>
          <p:nvPr/>
        </p:nvSpPr>
        <p:spPr>
          <a:xfrm>
            <a:off x="838200" y="347132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31" name="Google Shape;331;p20"/>
          <p:cNvSpPr txBox="1"/>
          <p:nvPr/>
        </p:nvSpPr>
        <p:spPr>
          <a:xfrm>
            <a:off x="1281051"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32" name="Google Shape;332;p20"/>
          <p:cNvSpPr txBox="1"/>
          <p:nvPr/>
        </p:nvSpPr>
        <p:spPr>
          <a:xfrm>
            <a:off x="1732004"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33" name="Google Shape;333;p20"/>
          <p:cNvSpPr txBox="1"/>
          <p:nvPr/>
        </p:nvSpPr>
        <p:spPr>
          <a:xfrm>
            <a:off x="2198885" y="406530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334" name="Google Shape;334;p20"/>
          <p:cNvSpPr txBox="1"/>
          <p:nvPr/>
        </p:nvSpPr>
        <p:spPr>
          <a:xfrm>
            <a:off x="2633910" y="4082992"/>
            <a:ext cx="482992" cy="304800"/>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graphicFrame>
        <p:nvGraphicFramePr>
          <p:cNvPr id="335" name="Google Shape;335;p20"/>
          <p:cNvGraphicFramePr/>
          <p:nvPr/>
        </p:nvGraphicFramePr>
        <p:xfrm>
          <a:off x="3952667" y="3329650"/>
          <a:ext cx="3000000" cy="3000000"/>
        </p:xfrm>
        <a:graphic>
          <a:graphicData uri="http://schemas.openxmlformats.org/drawingml/2006/table">
            <a:tbl>
              <a:tblPr bandRow="1" firstRow="1">
                <a:noFill/>
                <a:tableStyleId>{6538F18F-8628-4BBB-B022-481963B814F0}</a:tableStyleId>
              </a:tblPr>
              <a:tblGrid>
                <a:gridCol w="1290125"/>
                <a:gridCol w="1197025"/>
              </a:tblGrid>
              <a:tr h="296000">
                <a:tc>
                  <a:txBody>
                    <a:bodyPr/>
                    <a:lstStyle/>
                    <a:p>
                      <a:pPr indent="0" lvl="0" marL="0" marR="0" rtl="0" algn="l">
                        <a:spcBef>
                          <a:spcPts val="0"/>
                        </a:spcBef>
                        <a:spcAft>
                          <a:spcPts val="0"/>
                        </a:spcAft>
                        <a:buNone/>
                      </a:pPr>
                      <a:r>
                        <a:rPr lang="en-NZ" sz="1800"/>
                        <a:t>Variable</a:t>
                      </a:r>
                      <a:endParaRPr/>
                    </a:p>
                  </a:txBody>
                  <a:tcPr marT="45725" marB="45725" marR="91450" marL="91450"/>
                </a:tc>
                <a:tc>
                  <a:txBody>
                    <a:bodyPr/>
                    <a:lstStyle/>
                    <a:p>
                      <a:pPr indent="0" lvl="0" marL="0" marR="0" rtl="0" algn="l">
                        <a:spcBef>
                          <a:spcPts val="0"/>
                        </a:spcBef>
                        <a:spcAft>
                          <a:spcPts val="0"/>
                        </a:spcAft>
                        <a:buNone/>
                      </a:pPr>
                      <a:r>
                        <a:rPr lang="en-NZ" sz="1800"/>
                        <a:t>Input</a:t>
                      </a:r>
                      <a:endParaRPr/>
                    </a:p>
                  </a:txBody>
                  <a:tcPr marT="45725" marB="45725" marR="91450" marL="91450"/>
                </a:tc>
              </a:tr>
              <a:tr h="203200">
                <a:tc>
                  <a:txBody>
                    <a:bodyPr/>
                    <a:lstStyle/>
                    <a:p>
                      <a:pPr indent="0" lvl="0" marL="0" marR="0" rtl="0" algn="l">
                        <a:spcBef>
                          <a:spcPts val="0"/>
                        </a:spcBef>
                        <a:spcAft>
                          <a:spcPts val="0"/>
                        </a:spcAft>
                        <a:buNone/>
                      </a:pPr>
                      <a:r>
                        <a:rPr lang="en-NZ" sz="1600"/>
                        <a:t>N</a:t>
                      </a:r>
                      <a:endParaRPr/>
                    </a:p>
                  </a:txBody>
                  <a:tcPr marT="45725" marB="45725" marR="91450" marL="91450"/>
                </a:tc>
                <a:tc>
                  <a:txBody>
                    <a:bodyPr/>
                    <a:lstStyle/>
                    <a:p>
                      <a:pPr indent="0" lvl="0" marL="0" marR="0" rtl="0" algn="l">
                        <a:spcBef>
                          <a:spcPts val="0"/>
                        </a:spcBef>
                        <a:spcAft>
                          <a:spcPts val="0"/>
                        </a:spcAft>
                        <a:buNone/>
                      </a:pPr>
                      <a:r>
                        <a:rPr lang="en-NZ" sz="1600"/>
                        <a:t>240</a:t>
                      </a:r>
                      <a:endParaRPr/>
                    </a:p>
                  </a:txBody>
                  <a:tcPr marT="45725" marB="45725" marR="91450" marL="91450"/>
                </a:tc>
              </a:tr>
              <a:tr h="185925">
                <a:tc>
                  <a:txBody>
                    <a:bodyPr/>
                    <a:lstStyle/>
                    <a:p>
                      <a:pPr indent="0" lvl="0" marL="0" marR="0" rtl="0" algn="l">
                        <a:spcBef>
                          <a:spcPts val="0"/>
                        </a:spcBef>
                        <a:spcAft>
                          <a:spcPts val="0"/>
                        </a:spcAft>
                        <a:buNone/>
                      </a:pPr>
                      <a:r>
                        <a:rPr lang="en-NZ" sz="1600"/>
                        <a:t>I/Y</a:t>
                      </a:r>
                      <a:endParaRPr/>
                    </a:p>
                  </a:txBody>
                  <a:tcPr marT="45725" marB="45725" marR="91450" marL="91450"/>
                </a:tc>
                <a:tc>
                  <a:txBody>
                    <a:bodyPr/>
                    <a:lstStyle/>
                    <a:p>
                      <a:pPr indent="0" lvl="0" marL="0" marR="0" rtl="0" algn="l">
                        <a:spcBef>
                          <a:spcPts val="0"/>
                        </a:spcBef>
                        <a:spcAft>
                          <a:spcPts val="0"/>
                        </a:spcAft>
                        <a:buNone/>
                      </a:pPr>
                      <a:r>
                        <a:rPr lang="en-NZ" sz="1600"/>
                        <a:t>0.83333</a:t>
                      </a:r>
                      <a:endParaRPr/>
                    </a:p>
                  </a:txBody>
                  <a:tcPr marT="45725" marB="45725" marR="91450" marL="91450"/>
                </a:tc>
              </a:tr>
              <a:tr h="214875">
                <a:tc>
                  <a:txBody>
                    <a:bodyPr/>
                    <a:lstStyle/>
                    <a:p>
                      <a:pPr indent="0" lvl="0" marL="0" marR="0" rtl="0" algn="l">
                        <a:spcBef>
                          <a:spcPts val="0"/>
                        </a:spcBef>
                        <a:spcAft>
                          <a:spcPts val="0"/>
                        </a:spcAft>
                        <a:buNone/>
                      </a:pPr>
                      <a:r>
                        <a:rPr lang="en-NZ" sz="1600"/>
                        <a:t>PV</a:t>
                      </a:r>
                      <a:endParaRPr/>
                    </a:p>
                  </a:txBody>
                  <a:tcPr marT="45725" marB="45725" marR="91450" marL="91450"/>
                </a:tc>
                <a:tc>
                  <a:txBody>
                    <a:bodyPr/>
                    <a:lstStyle/>
                    <a:p>
                      <a:pPr indent="0" lvl="0" marL="0" marR="0" rtl="0" algn="l">
                        <a:spcBef>
                          <a:spcPts val="0"/>
                        </a:spcBef>
                        <a:spcAft>
                          <a:spcPts val="0"/>
                        </a:spcAft>
                        <a:buNone/>
                      </a:pPr>
                      <a:r>
                        <a:rPr lang="en-NZ" sz="1600"/>
                        <a:t>2,656,113.4</a:t>
                      </a:r>
                      <a:endParaRPr/>
                    </a:p>
                  </a:txBody>
                  <a:tcPr marT="45725" marB="45725" marR="91450" marL="91450"/>
                </a:tc>
              </a:tr>
              <a:tr h="260600">
                <a:tc>
                  <a:txBody>
                    <a:bodyPr/>
                    <a:lstStyle/>
                    <a:p>
                      <a:pPr indent="0" lvl="0" marL="0" marR="0" rtl="0" algn="l">
                        <a:spcBef>
                          <a:spcPts val="0"/>
                        </a:spcBef>
                        <a:spcAft>
                          <a:spcPts val="0"/>
                        </a:spcAft>
                        <a:buNone/>
                      </a:pPr>
                      <a:r>
                        <a:rPr lang="en-NZ" sz="1600"/>
                        <a:t>FV</a:t>
                      </a:r>
                      <a:endParaRPr/>
                    </a:p>
                  </a:txBody>
                  <a:tcPr marT="45725" marB="45725" marR="91450" marL="91450"/>
                </a:tc>
                <a:tc>
                  <a:txBody>
                    <a:bodyPr/>
                    <a:lstStyle/>
                    <a:p>
                      <a:pPr indent="0" lvl="0" marL="0" marR="0" rtl="0" algn="l">
                        <a:spcBef>
                          <a:spcPts val="0"/>
                        </a:spcBef>
                        <a:spcAft>
                          <a:spcPts val="0"/>
                        </a:spcAft>
                        <a:buNone/>
                      </a:pPr>
                      <a:r>
                        <a:rPr lang="en-NZ" sz="1600"/>
                        <a:t>0</a:t>
                      </a:r>
                      <a:endParaRPr/>
                    </a:p>
                  </a:txBody>
                  <a:tcPr marT="45725" marB="45725" marR="91450" marL="91450"/>
                </a:tc>
              </a:tr>
            </a:tbl>
          </a:graphicData>
        </a:graphic>
      </p:graphicFrame>
      <p:graphicFrame>
        <p:nvGraphicFramePr>
          <p:cNvPr id="336" name="Google Shape;336;p20"/>
          <p:cNvGraphicFramePr/>
          <p:nvPr/>
        </p:nvGraphicFramePr>
        <p:xfrm>
          <a:off x="3952669" y="2952822"/>
          <a:ext cx="3000000" cy="3000000"/>
        </p:xfrm>
        <a:graphic>
          <a:graphicData uri="http://schemas.openxmlformats.org/drawingml/2006/table">
            <a:tbl>
              <a:tblPr bandRow="1" firstRow="1">
                <a:noFill/>
                <a:tableStyleId>{6538F18F-8628-4BBB-B022-481963B814F0}</a:tableStyleId>
              </a:tblPr>
              <a:tblGrid>
                <a:gridCol w="2487150"/>
              </a:tblGrid>
              <a:tr h="399975">
                <a:tc>
                  <a:txBody>
                    <a:bodyPr/>
                    <a:lstStyle/>
                    <a:p>
                      <a:pPr indent="0" lvl="0" marL="0" marR="0" rtl="0" algn="l">
                        <a:spcBef>
                          <a:spcPts val="0"/>
                        </a:spcBef>
                        <a:spcAft>
                          <a:spcPts val="0"/>
                        </a:spcAft>
                        <a:buNone/>
                      </a:pPr>
                      <a:r>
                        <a:rPr lang="en-NZ" sz="1800"/>
                        <a:t>Calculator Key(s)</a:t>
                      </a:r>
                      <a:endParaRPr/>
                    </a:p>
                  </a:txBody>
                  <a:tcPr marT="45725" marB="45725" marR="91450" marL="91450"/>
                </a:tc>
              </a:tr>
            </a:tbl>
          </a:graphicData>
        </a:graphic>
      </p:graphicFrame>
      <p:graphicFrame>
        <p:nvGraphicFramePr>
          <p:cNvPr id="337" name="Google Shape;337;p20"/>
          <p:cNvGraphicFramePr/>
          <p:nvPr/>
        </p:nvGraphicFramePr>
        <p:xfrm>
          <a:off x="3952668" y="5063637"/>
          <a:ext cx="3000000" cy="3000000"/>
        </p:xfrm>
        <a:graphic>
          <a:graphicData uri="http://schemas.openxmlformats.org/drawingml/2006/table">
            <a:tbl>
              <a:tblPr bandRow="1" firstRow="1">
                <a:noFill/>
                <a:tableStyleId>{6538F18F-8628-4BBB-B022-481963B814F0}</a:tableStyleId>
              </a:tblPr>
              <a:tblGrid>
                <a:gridCol w="1290125"/>
                <a:gridCol w="1197025"/>
              </a:tblGrid>
              <a:tr h="184400">
                <a:tc>
                  <a:txBody>
                    <a:bodyPr/>
                    <a:lstStyle/>
                    <a:p>
                      <a:pPr indent="0" lvl="0" marL="0" marR="0" rtl="0" algn="l">
                        <a:spcBef>
                          <a:spcPts val="0"/>
                        </a:spcBef>
                        <a:spcAft>
                          <a:spcPts val="0"/>
                        </a:spcAft>
                        <a:buNone/>
                      </a:pPr>
                      <a:r>
                        <a:rPr lang="en-NZ" sz="1600"/>
                        <a:t>CPT</a:t>
                      </a:r>
                      <a:endParaRPr/>
                    </a:p>
                  </a:txBody>
                  <a:tcPr marT="45725" marB="45725" marR="91450" marL="91450"/>
                </a:tc>
                <a:tc>
                  <a:txBody>
                    <a:bodyPr/>
                    <a:lstStyle/>
                    <a:p>
                      <a:pPr indent="0" lvl="0" marL="0" marR="0" rtl="0" algn="l">
                        <a:spcBef>
                          <a:spcPts val="0"/>
                        </a:spcBef>
                        <a:spcAft>
                          <a:spcPts val="0"/>
                        </a:spcAft>
                        <a:buNone/>
                      </a:pPr>
                      <a:r>
                        <a:rPr lang="en-NZ" sz="1600"/>
                        <a:t>PMT</a:t>
                      </a:r>
                      <a:endParaRPr/>
                    </a:p>
                  </a:txBody>
                  <a:tcPr marT="45725" marB="45725" marR="91450" marL="91450"/>
                </a:tc>
              </a:tr>
            </a:tbl>
          </a:graphicData>
        </a:graphic>
      </p:graphicFrame>
      <p:graphicFrame>
        <p:nvGraphicFramePr>
          <p:cNvPr id="338" name="Google Shape;338;p20"/>
          <p:cNvGraphicFramePr/>
          <p:nvPr/>
        </p:nvGraphicFramePr>
        <p:xfrm>
          <a:off x="3952670" y="1486190"/>
          <a:ext cx="3000000" cy="3000000"/>
        </p:xfrm>
        <a:graphic>
          <a:graphicData uri="http://schemas.openxmlformats.org/drawingml/2006/table">
            <a:tbl>
              <a:tblPr bandRow="1" firstRow="1">
                <a:noFill/>
                <a:tableStyleId>{6538F18F-8628-4BBB-B022-481963B814F0}</a:tableStyleId>
              </a:tblPr>
              <a:tblGrid>
                <a:gridCol w="1321075"/>
                <a:gridCol w="1321075"/>
                <a:gridCol w="1449600"/>
                <a:gridCol w="1556800"/>
                <a:gridCol w="956800"/>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b="0"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240</a:t>
                      </a:r>
                      <a:endParaRPr/>
                    </a:p>
                  </a:txBody>
                  <a:tcPr marT="45725" marB="45725" marR="91450" marL="91450"/>
                </a:tc>
                <a:tc>
                  <a:txBody>
                    <a:bodyPr/>
                    <a:lstStyle/>
                    <a:p>
                      <a:pPr indent="0" lvl="0" marL="0" marR="0" rtl="0" algn="l">
                        <a:spcBef>
                          <a:spcPts val="0"/>
                        </a:spcBef>
                        <a:spcAft>
                          <a:spcPts val="0"/>
                        </a:spcAft>
                        <a:buNone/>
                      </a:pPr>
                      <a:r>
                        <a:rPr lang="en-NZ" sz="1800"/>
                        <a:t>0.83333333</a:t>
                      </a:r>
                      <a:endParaRPr/>
                    </a:p>
                  </a:txBody>
                  <a:tcPr marT="45725" marB="45725" marR="91450" marL="91450"/>
                </a:tc>
                <a:tc>
                  <a:txBody>
                    <a:bodyPr/>
                    <a:lstStyle/>
                    <a:p>
                      <a:pPr indent="0" lvl="0" marL="0" marR="0" rtl="0" algn="l">
                        <a:spcBef>
                          <a:spcPts val="0"/>
                        </a:spcBef>
                        <a:spcAft>
                          <a:spcPts val="0"/>
                        </a:spcAft>
                        <a:buNone/>
                      </a:pPr>
                      <a:r>
                        <a:rPr lang="en-NZ" sz="1800"/>
                        <a:t>2,656,113.4</a:t>
                      </a:r>
                      <a:endParaRPr/>
                    </a:p>
                  </a:txBody>
                  <a:tcPr marT="45725" marB="45725" marR="91450" marL="91450"/>
                </a:tc>
                <a:tc>
                  <a:txBody>
                    <a:bodyPr/>
                    <a:lstStyle/>
                    <a:p>
                      <a:pPr indent="0" lvl="0" marL="0" marR="0" rtl="0" algn="l">
                        <a:spcBef>
                          <a:spcPts val="0"/>
                        </a:spcBef>
                        <a:spcAft>
                          <a:spcPts val="0"/>
                        </a:spcAft>
                        <a:buNone/>
                      </a:pPr>
                      <a:r>
                        <a:rPr b="1" lang="en-NZ" sz="2000"/>
                        <a:t>=$25,632.07</a:t>
                      </a:r>
                      <a:endParaRPr/>
                    </a:p>
                  </a:txBody>
                  <a:tcPr marT="45725" marB="45725" marR="91450" marL="91450"/>
                </a:tc>
                <a:tc>
                  <a:txBody>
                    <a:bodyPr/>
                    <a:lstStyle/>
                    <a:p>
                      <a:pPr indent="0" lvl="0" marL="0" marR="0" rtl="0" algn="l">
                        <a:spcBef>
                          <a:spcPts val="0"/>
                        </a:spcBef>
                        <a:spcAft>
                          <a:spcPts val="0"/>
                        </a:spcAft>
                        <a:buNone/>
                      </a:pPr>
                      <a:r>
                        <a:rPr lang="en-NZ" sz="1800"/>
                        <a:t>0</a:t>
                      </a:r>
                      <a:endParaRPr/>
                    </a:p>
                  </a:txBody>
                  <a:tcPr marT="45725" marB="45725" marR="91450" marL="91450"/>
                </a:tc>
              </a:tr>
            </a:tbl>
          </a:graphicData>
        </a:graphic>
      </p:graphicFrame>
      <p:pic>
        <p:nvPicPr>
          <p:cNvPr descr="Text&#10;&#10;Description automatically generated" id="339" name="Google Shape;339;p20"/>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Final Answer (PMT)</a:t>
            </a:r>
            <a:endParaRPr/>
          </a:p>
        </p:txBody>
      </p:sp>
      <p:graphicFrame>
        <p:nvGraphicFramePr>
          <p:cNvPr id="346" name="Google Shape;346;p21"/>
          <p:cNvGraphicFramePr/>
          <p:nvPr/>
        </p:nvGraphicFramePr>
        <p:xfrm>
          <a:off x="716629" y="5382681"/>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581275"/>
                <a:gridCol w="10608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240</a:t>
                      </a:r>
                      <a:endParaRPr/>
                    </a:p>
                  </a:txBody>
                  <a:tcPr marT="45725" marB="45725" marR="91450" marL="91450"/>
                </a:tc>
                <a:tc>
                  <a:txBody>
                    <a:bodyPr/>
                    <a:lstStyle/>
                    <a:p>
                      <a:pPr indent="0" lvl="0" marL="0" marR="0" rtl="0" algn="l">
                        <a:spcBef>
                          <a:spcPts val="0"/>
                        </a:spcBef>
                        <a:spcAft>
                          <a:spcPts val="0"/>
                        </a:spcAft>
                        <a:buNone/>
                      </a:pPr>
                      <a:r>
                        <a:rPr lang="en-NZ" sz="1800"/>
                        <a:t>0.83333333</a:t>
                      </a:r>
                      <a:endParaRPr/>
                    </a:p>
                  </a:txBody>
                  <a:tcPr marT="45725" marB="45725" marR="91450" marL="91450"/>
                </a:tc>
                <a:tc>
                  <a:txBody>
                    <a:bodyPr/>
                    <a:lstStyle/>
                    <a:p>
                      <a:pPr indent="0" lvl="0" marL="0" marR="0" rtl="0" algn="l">
                        <a:spcBef>
                          <a:spcPts val="0"/>
                        </a:spcBef>
                        <a:spcAft>
                          <a:spcPts val="0"/>
                        </a:spcAft>
                        <a:buNone/>
                      </a:pPr>
                      <a:r>
                        <a:rPr lang="en-NZ" sz="1800"/>
                        <a:t>2,656,113.4</a:t>
                      </a:r>
                      <a:endParaRPr/>
                    </a:p>
                  </a:txBody>
                  <a:tcPr marT="45725" marB="45725" marR="91450" marL="91450"/>
                </a:tc>
                <a:tc>
                  <a:txBody>
                    <a:bodyPr/>
                    <a:lstStyle/>
                    <a:p>
                      <a:pPr indent="0" lvl="0" marL="0" marR="0" rtl="0" algn="l">
                        <a:spcBef>
                          <a:spcPts val="0"/>
                        </a:spcBef>
                        <a:spcAft>
                          <a:spcPts val="0"/>
                        </a:spcAft>
                        <a:buNone/>
                      </a:pPr>
                      <a:r>
                        <a:rPr b="1" lang="en-NZ" sz="2000"/>
                        <a:t>=$25,632.07</a:t>
                      </a:r>
                      <a:endParaRPr/>
                    </a:p>
                  </a:txBody>
                  <a:tcPr marT="45725" marB="45725" marR="91450" marL="91450"/>
                </a:tc>
                <a:tc>
                  <a:txBody>
                    <a:bodyPr/>
                    <a:lstStyle/>
                    <a:p>
                      <a:pPr indent="0" lvl="0" marL="0" marR="0" rtl="0" algn="l">
                        <a:spcBef>
                          <a:spcPts val="0"/>
                        </a:spcBef>
                        <a:spcAft>
                          <a:spcPts val="0"/>
                        </a:spcAft>
                        <a:buNone/>
                      </a:pPr>
                      <a:r>
                        <a:rPr lang="en-NZ" sz="1800"/>
                        <a:t>$0</a:t>
                      </a:r>
                      <a:endParaRPr/>
                    </a:p>
                  </a:txBody>
                  <a:tcPr marT="45725" marB="45725" marR="91450" marL="91450"/>
                </a:tc>
              </a:tr>
            </a:tbl>
          </a:graphicData>
        </a:graphic>
      </p:graphicFrame>
      <p:pic>
        <p:nvPicPr>
          <p:cNvPr id="347" name="Google Shape;347;p21"/>
          <p:cNvPicPr preferRelativeResize="0"/>
          <p:nvPr/>
        </p:nvPicPr>
        <p:blipFill rotWithShape="1">
          <a:blip r:embed="rId3">
            <a:alphaModFix/>
          </a:blip>
          <a:srcRect b="24199" l="0" r="0" t="0"/>
          <a:stretch/>
        </p:blipFill>
        <p:spPr>
          <a:xfrm>
            <a:off x="963326" y="1581449"/>
            <a:ext cx="5208875" cy="1323439"/>
          </a:xfrm>
          <a:prstGeom prst="rect">
            <a:avLst/>
          </a:prstGeom>
          <a:noFill/>
          <a:ln cap="flat" cmpd="sng" w="57150">
            <a:solidFill>
              <a:srgbClr val="FF0000"/>
            </a:solidFill>
            <a:prstDash val="solid"/>
            <a:round/>
            <a:headEnd len="sm" w="sm" type="none"/>
            <a:tailEnd len="sm" w="sm" type="none"/>
          </a:ln>
        </p:spPr>
      </p:pic>
      <p:sp>
        <p:nvSpPr>
          <p:cNvPr id="348" name="Google Shape;348;p21"/>
          <p:cNvSpPr txBox="1"/>
          <p:nvPr/>
        </p:nvSpPr>
        <p:spPr>
          <a:xfrm>
            <a:off x="595058" y="4907219"/>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cxnSp>
        <p:nvCxnSpPr>
          <p:cNvPr id="349" name="Google Shape;349;p21"/>
          <p:cNvCxnSpPr/>
          <p:nvPr/>
        </p:nvCxnSpPr>
        <p:spPr>
          <a:xfrm>
            <a:off x="2013600" y="38986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350" name="Google Shape;350;p21"/>
          <p:cNvSpPr txBox="1"/>
          <p:nvPr/>
        </p:nvSpPr>
        <p:spPr>
          <a:xfrm>
            <a:off x="963326" y="3149394"/>
            <a:ext cx="67437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Age  	22			                                          62		82</a:t>
            </a:r>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Year  	0			                                         40		60</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0		   	                                          PV		FV</a:t>
            </a:r>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$2,656,113.42		$0</a:t>
            </a:r>
            <a:endParaRPr/>
          </a:p>
        </p:txBody>
      </p:sp>
      <p:cxnSp>
        <p:nvCxnSpPr>
          <p:cNvPr id="351" name="Google Shape;351;p21"/>
          <p:cNvCxnSpPr/>
          <p:nvPr/>
        </p:nvCxnSpPr>
        <p:spPr>
          <a:xfrm>
            <a:off x="2013600" y="3735638"/>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352" name="Google Shape;352;p21"/>
          <p:cNvCxnSpPr/>
          <p:nvPr/>
        </p:nvCxnSpPr>
        <p:spPr>
          <a:xfrm>
            <a:off x="6661800" y="3735638"/>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353" name="Google Shape;353;p21"/>
          <p:cNvCxnSpPr/>
          <p:nvPr/>
        </p:nvCxnSpPr>
        <p:spPr>
          <a:xfrm>
            <a:off x="5506100" y="3721718"/>
            <a:ext cx="0" cy="340030"/>
          </a:xfrm>
          <a:prstGeom prst="straightConnector1">
            <a:avLst/>
          </a:prstGeom>
          <a:noFill/>
          <a:ln cap="flat" cmpd="sng" w="38100">
            <a:solidFill>
              <a:schemeClr val="lt1"/>
            </a:solidFill>
            <a:prstDash val="solid"/>
            <a:miter lim="800000"/>
            <a:headEnd len="sm" w="sm" type="none"/>
            <a:tailEnd len="sm" w="sm" type="none"/>
          </a:ln>
        </p:spPr>
      </p:cxnSp>
      <p:pic>
        <p:nvPicPr>
          <p:cNvPr id="354" name="Google Shape;354;p21"/>
          <p:cNvPicPr preferRelativeResize="0"/>
          <p:nvPr/>
        </p:nvPicPr>
        <p:blipFill rotWithShape="1">
          <a:blip r:embed="rId4">
            <a:alphaModFix/>
          </a:blip>
          <a:srcRect b="0" l="0" r="0" t="0"/>
          <a:stretch/>
        </p:blipFill>
        <p:spPr>
          <a:xfrm>
            <a:off x="6415409" y="1976342"/>
            <a:ext cx="5208875" cy="607831"/>
          </a:xfrm>
          <a:prstGeom prst="rect">
            <a:avLst/>
          </a:prstGeom>
          <a:noFill/>
          <a:ln cap="flat" cmpd="sng" w="57150">
            <a:solidFill>
              <a:srgbClr val="FF0000"/>
            </a:solidFill>
            <a:prstDash val="solid"/>
            <a:round/>
            <a:headEnd len="sm" w="sm" type="none"/>
            <a:tailEnd len="sm" w="sm" type="none"/>
          </a:ln>
        </p:spPr>
      </p:pic>
      <p:sp>
        <p:nvSpPr>
          <p:cNvPr id="355" name="Google Shape;355;p21"/>
          <p:cNvSpPr txBox="1"/>
          <p:nvPr/>
        </p:nvSpPr>
        <p:spPr>
          <a:xfrm>
            <a:off x="4155445" y="6426992"/>
            <a:ext cx="274065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600">
                <a:solidFill>
                  <a:srgbClr val="FF0000"/>
                </a:solidFill>
                <a:latin typeface="Roboto"/>
                <a:ea typeface="Roboto"/>
                <a:cs typeface="Roboto"/>
                <a:sym typeface="Roboto"/>
              </a:rPr>
              <a:t>NOTE: THIS IS MONTHLY!</a:t>
            </a:r>
            <a:endParaRPr/>
          </a:p>
        </p:txBody>
      </p:sp>
      <p:pic>
        <p:nvPicPr>
          <p:cNvPr descr="Text&#10;&#10;Description automatically generated" id="356" name="Google Shape;356;p21"/>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Continuous Compounding </a:t>
            </a:r>
            <a:endParaRPr b="1" sz="3600">
              <a:solidFill>
                <a:srgbClr val="C4E0B2"/>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Method </a:t>
            </a:r>
            <a:endParaRPr/>
          </a:p>
        </p:txBody>
      </p:sp>
      <p:graphicFrame>
        <p:nvGraphicFramePr>
          <p:cNvPr id="368" name="Google Shape;368;p23"/>
          <p:cNvGraphicFramePr/>
          <p:nvPr/>
        </p:nvGraphicFramePr>
        <p:xfrm>
          <a:off x="838200" y="4001294"/>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581275"/>
                <a:gridCol w="10608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a:t>
                      </a:r>
                      <a:endParaRPr/>
                    </a:p>
                  </a:txBody>
                  <a:tcPr marT="45725" marB="45725" marR="91450" marL="91450"/>
                </a:tc>
                <a:tc>
                  <a:txBody>
                    <a:bodyPr/>
                    <a:lstStyle/>
                    <a:p>
                      <a:pPr indent="0" lvl="0" marL="0" marR="0" rtl="0" algn="l">
                        <a:spcBef>
                          <a:spcPts val="0"/>
                        </a:spcBef>
                        <a:spcAft>
                          <a:spcPts val="0"/>
                        </a:spcAft>
                        <a:buNone/>
                      </a:pPr>
                      <a:r>
                        <a:rPr lang="en-NZ" sz="1800"/>
                        <a:t>5/12</a:t>
                      </a:r>
                      <a:endParaRPr/>
                    </a:p>
                  </a:txBody>
                  <a:tcPr marT="45725" marB="45725" marR="91450" marL="91450"/>
                </a:tc>
                <a:tc>
                  <a:txBody>
                    <a:bodyPr/>
                    <a:lstStyle/>
                    <a:p>
                      <a:pPr indent="0" lvl="0" marL="0" marR="0" rtl="0" algn="l">
                        <a:spcBef>
                          <a:spcPts val="0"/>
                        </a:spcBef>
                        <a:spcAft>
                          <a:spcPts val="0"/>
                        </a:spcAft>
                        <a:buNone/>
                      </a:pPr>
                      <a:r>
                        <a:rPr lang="en-NZ" sz="1800"/>
                        <a:t>$1</a:t>
                      </a:r>
                      <a:endParaRPr/>
                    </a:p>
                  </a:txBody>
                  <a:tcPr marT="45725" marB="45725" marR="91450" marL="91450"/>
                </a:tc>
                <a:tc>
                  <a:txBody>
                    <a:bodyPr/>
                    <a:lstStyle/>
                    <a:p>
                      <a:pPr indent="0" lvl="0" marL="0" marR="0" rtl="0" algn="l">
                        <a:spcBef>
                          <a:spcPts val="0"/>
                        </a:spcBef>
                        <a:spcAft>
                          <a:spcPts val="0"/>
                        </a:spcAft>
                        <a:buNone/>
                      </a:pPr>
                      <a:r>
                        <a:rPr b="0" lang="en-NZ" sz="1800"/>
                        <a:t>$0</a:t>
                      </a:r>
                      <a:endParaRPr/>
                    </a:p>
                  </a:txBody>
                  <a:tcPr marT="45725" marB="45725" marR="91450" marL="91450"/>
                </a:tc>
                <a:tc>
                  <a:txBody>
                    <a:bodyPr/>
                    <a:lstStyle/>
                    <a:p>
                      <a:pPr indent="0" lvl="0" marL="0" marR="0" rtl="0" algn="l">
                        <a:spcBef>
                          <a:spcPts val="0"/>
                        </a:spcBef>
                        <a:spcAft>
                          <a:spcPts val="0"/>
                        </a:spcAft>
                        <a:buNone/>
                      </a:pPr>
                      <a:r>
                        <a:rPr lang="en-NZ" sz="1800"/>
                        <a:t>$2</a:t>
                      </a:r>
                      <a:endParaRPr/>
                    </a:p>
                  </a:txBody>
                  <a:tcPr marT="45725" marB="45725" marR="91450" marL="91450"/>
                </a:tc>
              </a:tr>
            </a:tbl>
          </a:graphicData>
        </a:graphic>
      </p:graphicFrame>
      <p:sp>
        <p:nvSpPr>
          <p:cNvPr id="369" name="Google Shape;369;p23"/>
          <p:cNvSpPr txBox="1"/>
          <p:nvPr/>
        </p:nvSpPr>
        <p:spPr>
          <a:xfrm>
            <a:off x="838200" y="1825625"/>
            <a:ext cx="10515600" cy="4575175"/>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Roboto"/>
                <a:ea typeface="Roboto"/>
                <a:cs typeface="Roboto"/>
                <a:sym typeface="Roboto"/>
              </a:rPr>
              <a:t>If you are receiving an annual return of 5% per annum, continuously compounding monthly, how long will it take to double your money?</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Roboto"/>
                <a:ea typeface="Roboto"/>
                <a:cs typeface="Roboto"/>
                <a:sym typeface="Roboto"/>
              </a:rPr>
              <a:t>Use Financial Calculator:</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Roboto"/>
                <a:ea typeface="Roboto"/>
                <a:cs typeface="Roboto"/>
                <a:sym typeface="Roboto"/>
              </a:rPr>
              <a:t>N = 166.7 months</a:t>
            </a:r>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Roboto"/>
                <a:ea typeface="Roboto"/>
                <a:cs typeface="Roboto"/>
                <a:sym typeface="Roboto"/>
              </a:rPr>
              <a:t>N = 13.89 years</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p:txBody>
      </p:sp>
      <p:pic>
        <p:nvPicPr>
          <p:cNvPr descr="Text&#10;&#10;Description automatically generated" id="370" name="Google Shape;370;p23"/>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Annuity Due</a:t>
            </a:r>
            <a:endParaRPr b="1" sz="3600">
              <a:solidFill>
                <a:srgbClr val="C4E0B2"/>
              </a:solidFill>
              <a:latin typeface="Roboto"/>
              <a:ea typeface="Roboto"/>
              <a:cs typeface="Roboto"/>
              <a:sym typeface="Roboto"/>
            </a:endParaRPr>
          </a:p>
        </p:txBody>
      </p:sp>
      <p:sp>
        <p:nvSpPr>
          <p:cNvPr id="376" name="Google Shape;376;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cxnSp>
        <p:nvCxnSpPr>
          <p:cNvPr id="382" name="Google Shape;382;p25"/>
          <p:cNvCxnSpPr/>
          <p:nvPr/>
        </p:nvCxnSpPr>
        <p:spPr>
          <a:xfrm>
            <a:off x="3179209" y="3496759"/>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383" name="Google Shape;383;p25"/>
          <p:cNvSpPr txBox="1"/>
          <p:nvPr/>
        </p:nvSpPr>
        <p:spPr>
          <a:xfrm>
            <a:off x="2128935" y="2747460"/>
            <a:ext cx="67437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Year  	0	1	2	3	4	5</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CF</a:t>
            </a:r>
            <a:r>
              <a:rPr lang="en-NZ" sz="800">
                <a:solidFill>
                  <a:schemeClr val="lt1"/>
                </a:solidFill>
                <a:latin typeface="Roboto"/>
                <a:ea typeface="Roboto"/>
                <a:cs typeface="Roboto"/>
                <a:sym typeface="Roboto"/>
              </a:rPr>
              <a:t>1</a:t>
            </a:r>
            <a:r>
              <a:rPr lang="en-NZ" sz="1600">
                <a:solidFill>
                  <a:schemeClr val="lt1"/>
                </a:solidFill>
                <a:latin typeface="Roboto"/>
                <a:ea typeface="Roboto"/>
                <a:cs typeface="Roboto"/>
                <a:sym typeface="Roboto"/>
              </a:rPr>
              <a:t>	CF</a:t>
            </a:r>
            <a:r>
              <a:rPr lang="en-NZ" sz="800">
                <a:solidFill>
                  <a:schemeClr val="lt1"/>
                </a:solidFill>
                <a:latin typeface="Roboto"/>
                <a:ea typeface="Roboto"/>
                <a:cs typeface="Roboto"/>
                <a:sym typeface="Roboto"/>
              </a:rPr>
              <a:t>2</a:t>
            </a:r>
            <a:r>
              <a:rPr lang="en-NZ" sz="1600">
                <a:solidFill>
                  <a:schemeClr val="lt1"/>
                </a:solidFill>
                <a:latin typeface="Roboto"/>
                <a:ea typeface="Roboto"/>
                <a:cs typeface="Roboto"/>
                <a:sym typeface="Roboto"/>
              </a:rPr>
              <a:t>	CF</a:t>
            </a:r>
            <a:r>
              <a:rPr lang="en-NZ" sz="800">
                <a:solidFill>
                  <a:schemeClr val="lt1"/>
                </a:solidFill>
                <a:latin typeface="Roboto"/>
                <a:ea typeface="Roboto"/>
                <a:cs typeface="Roboto"/>
                <a:sym typeface="Roboto"/>
              </a:rPr>
              <a:t>3</a:t>
            </a:r>
            <a:r>
              <a:rPr lang="en-NZ" sz="1600">
                <a:solidFill>
                  <a:schemeClr val="lt1"/>
                </a:solidFill>
                <a:latin typeface="Roboto"/>
                <a:ea typeface="Roboto"/>
                <a:cs typeface="Roboto"/>
                <a:sym typeface="Roboto"/>
              </a:rPr>
              <a:t>	CF</a:t>
            </a:r>
            <a:r>
              <a:rPr lang="en-NZ" sz="800">
                <a:solidFill>
                  <a:schemeClr val="lt1"/>
                </a:solidFill>
                <a:latin typeface="Roboto"/>
                <a:ea typeface="Roboto"/>
                <a:cs typeface="Roboto"/>
                <a:sym typeface="Roboto"/>
              </a:rPr>
              <a:t>4</a:t>
            </a:r>
            <a:r>
              <a:rPr lang="en-NZ" sz="1600">
                <a:solidFill>
                  <a:schemeClr val="lt1"/>
                </a:solidFill>
                <a:latin typeface="Roboto"/>
                <a:ea typeface="Roboto"/>
                <a:cs typeface="Roboto"/>
                <a:sym typeface="Roboto"/>
              </a:rPr>
              <a:t>	CF</a:t>
            </a:r>
            <a:r>
              <a:rPr lang="en-NZ" sz="800">
                <a:solidFill>
                  <a:schemeClr val="lt1"/>
                </a:solidFill>
                <a:latin typeface="Roboto"/>
                <a:ea typeface="Roboto"/>
                <a:cs typeface="Roboto"/>
                <a:sym typeface="Roboto"/>
              </a:rPr>
              <a:t>5</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CF</a:t>
            </a:r>
            <a:r>
              <a:rPr lang="en-NZ" sz="800">
                <a:solidFill>
                  <a:schemeClr val="lt1"/>
                </a:solidFill>
                <a:latin typeface="Roboto"/>
                <a:ea typeface="Roboto"/>
                <a:cs typeface="Roboto"/>
                <a:sym typeface="Roboto"/>
              </a:rPr>
              <a:t>1</a:t>
            </a:r>
            <a:r>
              <a:rPr lang="en-NZ" sz="1600">
                <a:solidFill>
                  <a:schemeClr val="lt1"/>
                </a:solidFill>
                <a:latin typeface="Roboto"/>
                <a:ea typeface="Roboto"/>
                <a:cs typeface="Roboto"/>
                <a:sym typeface="Roboto"/>
              </a:rPr>
              <a:t>	CF</a:t>
            </a:r>
            <a:r>
              <a:rPr lang="en-NZ" sz="800">
                <a:solidFill>
                  <a:schemeClr val="lt1"/>
                </a:solidFill>
                <a:latin typeface="Roboto"/>
                <a:ea typeface="Roboto"/>
                <a:cs typeface="Roboto"/>
                <a:sym typeface="Roboto"/>
              </a:rPr>
              <a:t>2</a:t>
            </a:r>
            <a:r>
              <a:rPr lang="en-NZ" sz="1600">
                <a:solidFill>
                  <a:schemeClr val="lt1"/>
                </a:solidFill>
                <a:latin typeface="Roboto"/>
                <a:ea typeface="Roboto"/>
                <a:cs typeface="Roboto"/>
                <a:sym typeface="Roboto"/>
              </a:rPr>
              <a:t>	CF</a:t>
            </a:r>
            <a:r>
              <a:rPr lang="en-NZ" sz="800">
                <a:solidFill>
                  <a:schemeClr val="lt1"/>
                </a:solidFill>
                <a:latin typeface="Roboto"/>
                <a:ea typeface="Roboto"/>
                <a:cs typeface="Roboto"/>
                <a:sym typeface="Roboto"/>
              </a:rPr>
              <a:t>3</a:t>
            </a:r>
            <a:r>
              <a:rPr lang="en-NZ" sz="1600">
                <a:solidFill>
                  <a:schemeClr val="lt1"/>
                </a:solidFill>
                <a:latin typeface="Roboto"/>
                <a:ea typeface="Roboto"/>
                <a:cs typeface="Roboto"/>
                <a:sym typeface="Roboto"/>
              </a:rPr>
              <a:t>	CF</a:t>
            </a:r>
            <a:r>
              <a:rPr lang="en-NZ" sz="800">
                <a:solidFill>
                  <a:schemeClr val="lt1"/>
                </a:solidFill>
                <a:latin typeface="Roboto"/>
                <a:ea typeface="Roboto"/>
                <a:cs typeface="Roboto"/>
                <a:sym typeface="Roboto"/>
              </a:rPr>
              <a:t>4</a:t>
            </a:r>
            <a:r>
              <a:rPr lang="en-NZ" sz="1600">
                <a:solidFill>
                  <a:schemeClr val="lt1"/>
                </a:solidFill>
                <a:latin typeface="Roboto"/>
                <a:ea typeface="Roboto"/>
                <a:cs typeface="Roboto"/>
                <a:sym typeface="Roboto"/>
              </a:rPr>
              <a:t>	CF</a:t>
            </a:r>
            <a:r>
              <a:rPr lang="en-NZ" sz="800">
                <a:solidFill>
                  <a:schemeClr val="lt1"/>
                </a:solidFill>
                <a:latin typeface="Roboto"/>
                <a:ea typeface="Roboto"/>
                <a:cs typeface="Roboto"/>
                <a:sym typeface="Roboto"/>
              </a:rPr>
              <a:t>5</a:t>
            </a:r>
            <a:endParaRPr/>
          </a:p>
        </p:txBody>
      </p:sp>
      <p:sp>
        <p:nvSpPr>
          <p:cNvPr id="384" name="Google Shape;38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Annuity Due v Ordinary Annuity</a:t>
            </a:r>
            <a:endParaRPr/>
          </a:p>
        </p:txBody>
      </p:sp>
      <p:cxnSp>
        <p:nvCxnSpPr>
          <p:cNvPr id="385" name="Google Shape;385;p25"/>
          <p:cNvCxnSpPr/>
          <p:nvPr/>
        </p:nvCxnSpPr>
        <p:spPr>
          <a:xfrm>
            <a:off x="3179209" y="3333704"/>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386" name="Google Shape;386;p25"/>
          <p:cNvCxnSpPr/>
          <p:nvPr/>
        </p:nvCxnSpPr>
        <p:spPr>
          <a:xfrm>
            <a:off x="7767119" y="3333704"/>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387" name="Google Shape;387;p25"/>
          <p:cNvCxnSpPr/>
          <p:nvPr/>
        </p:nvCxnSpPr>
        <p:spPr>
          <a:xfrm>
            <a:off x="4123859" y="3333704"/>
            <a:ext cx="0" cy="340030"/>
          </a:xfrm>
          <a:prstGeom prst="straightConnector1">
            <a:avLst/>
          </a:prstGeom>
          <a:noFill/>
          <a:ln cap="flat" cmpd="sng" w="38100">
            <a:solidFill>
              <a:schemeClr val="lt1"/>
            </a:solidFill>
            <a:prstDash val="solid"/>
            <a:miter lim="800000"/>
            <a:headEnd len="sm" w="sm" type="none"/>
            <a:tailEnd len="sm" w="sm" type="none"/>
          </a:ln>
        </p:spPr>
      </p:cxnSp>
      <p:sp>
        <p:nvSpPr>
          <p:cNvPr id="388" name="Google Shape;388;p25"/>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Difference between Ordinary Annuity and Annuity Due</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So which would we expect to have a higher NPV?</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cxnSp>
        <p:nvCxnSpPr>
          <p:cNvPr id="389" name="Google Shape;389;p25"/>
          <p:cNvCxnSpPr/>
          <p:nvPr/>
        </p:nvCxnSpPr>
        <p:spPr>
          <a:xfrm>
            <a:off x="5015545" y="3333704"/>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390" name="Google Shape;390;p25"/>
          <p:cNvCxnSpPr/>
          <p:nvPr/>
        </p:nvCxnSpPr>
        <p:spPr>
          <a:xfrm>
            <a:off x="5941668" y="3347624"/>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391" name="Google Shape;391;p25"/>
          <p:cNvCxnSpPr/>
          <p:nvPr/>
        </p:nvCxnSpPr>
        <p:spPr>
          <a:xfrm>
            <a:off x="6857743" y="3347624"/>
            <a:ext cx="0" cy="326110"/>
          </a:xfrm>
          <a:prstGeom prst="straightConnector1">
            <a:avLst/>
          </a:prstGeom>
          <a:noFill/>
          <a:ln cap="flat" cmpd="sng" w="38100">
            <a:solidFill>
              <a:schemeClr val="lt1"/>
            </a:solidFill>
            <a:prstDash val="solid"/>
            <a:miter lim="800000"/>
            <a:headEnd len="sm" w="sm" type="none"/>
            <a:tailEnd len="sm" w="sm" type="none"/>
          </a:ln>
        </p:spPr>
      </p:cxnSp>
      <p:sp>
        <p:nvSpPr>
          <p:cNvPr id="392" name="Google Shape;392;p25"/>
          <p:cNvSpPr txBox="1"/>
          <p:nvPr/>
        </p:nvSpPr>
        <p:spPr>
          <a:xfrm>
            <a:off x="153128" y="3701568"/>
            <a:ext cx="2073835" cy="86177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1800">
                <a:solidFill>
                  <a:srgbClr val="92D050"/>
                </a:solidFill>
                <a:latin typeface="Roboto"/>
                <a:ea typeface="Roboto"/>
                <a:cs typeface="Roboto"/>
                <a:sym typeface="Roboto"/>
              </a:rPr>
              <a:t>Ordinary Annuity</a:t>
            </a:r>
            <a:endParaRPr/>
          </a:p>
          <a:p>
            <a:pPr indent="0" lvl="0" marL="0" marR="0" rtl="0" algn="r">
              <a:spcBef>
                <a:spcPts val="0"/>
              </a:spcBef>
              <a:spcAft>
                <a:spcPts val="0"/>
              </a:spcAft>
              <a:buNone/>
            </a:pPr>
            <a:r>
              <a:t/>
            </a:r>
            <a:endParaRPr b="1" sz="1400">
              <a:solidFill>
                <a:srgbClr val="92D050"/>
              </a:solidFill>
              <a:latin typeface="Roboto"/>
              <a:ea typeface="Roboto"/>
              <a:cs typeface="Roboto"/>
              <a:sym typeface="Roboto"/>
            </a:endParaRPr>
          </a:p>
          <a:p>
            <a:pPr indent="0" lvl="0" marL="0" marR="0" rtl="0" algn="r">
              <a:spcBef>
                <a:spcPts val="0"/>
              </a:spcBef>
              <a:spcAft>
                <a:spcPts val="0"/>
              </a:spcAft>
              <a:buNone/>
            </a:pPr>
            <a:r>
              <a:rPr b="1" lang="en-NZ" sz="1800">
                <a:solidFill>
                  <a:srgbClr val="92D050"/>
                </a:solidFill>
                <a:latin typeface="Roboto"/>
                <a:ea typeface="Roboto"/>
                <a:cs typeface="Roboto"/>
                <a:sym typeface="Roboto"/>
              </a:rPr>
              <a:t>Annuity Due</a:t>
            </a:r>
            <a:endParaRPr/>
          </a:p>
        </p:txBody>
      </p:sp>
      <p:sp>
        <p:nvSpPr>
          <p:cNvPr id="393" name="Google Shape;393;p25"/>
          <p:cNvSpPr txBox="1"/>
          <p:nvPr/>
        </p:nvSpPr>
        <p:spPr>
          <a:xfrm>
            <a:off x="3429093" y="4951215"/>
            <a:ext cx="3685140" cy="1388803"/>
          </a:xfrm>
          <a:prstGeom prst="rect">
            <a:avLst/>
          </a:prstGeom>
          <a:blipFill rotWithShape="1">
            <a:blip r:embed="rId3">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394" name="Google Shape;394;p25"/>
          <p:cNvSpPr txBox="1"/>
          <p:nvPr/>
        </p:nvSpPr>
        <p:spPr>
          <a:xfrm>
            <a:off x="8793822" y="2993682"/>
            <a:ext cx="2739096"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600">
                <a:solidFill>
                  <a:srgbClr val="FF0000"/>
                </a:solidFill>
                <a:latin typeface="Roboto"/>
                <a:ea typeface="Roboto"/>
                <a:cs typeface="Roboto"/>
                <a:sym typeface="Roboto"/>
              </a:rPr>
              <a:t>SO WE CAN SOLVE LIKE AN ORDINARY ANNUITY, THEN AT THE VERY END WE JUST ADJUST BY ONE (1) PERIOD (USING THE RATE)</a:t>
            </a:r>
            <a:endParaRPr/>
          </a:p>
        </p:txBody>
      </p:sp>
      <p:pic>
        <p:nvPicPr>
          <p:cNvPr descr="Text&#10;&#10;Description automatically generated" id="395" name="Google Shape;395;p25"/>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QUESTION 3</a:t>
            </a:r>
            <a:endParaRPr b="1" sz="3600">
              <a:solidFill>
                <a:srgbClr val="C4E0B2"/>
              </a:solidFill>
              <a:latin typeface="Roboto"/>
              <a:ea typeface="Roboto"/>
              <a:cs typeface="Roboto"/>
              <a:sym typeface="Roboto"/>
            </a:endParaRPr>
          </a:p>
        </p:txBody>
      </p:sp>
      <p:sp>
        <p:nvSpPr>
          <p:cNvPr id="402" name="Google Shape;402;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None/>
            </a:pPr>
            <a:r>
              <a:rPr lang="en-NZ">
                <a:solidFill>
                  <a:srgbClr val="FF0000"/>
                </a:solidFill>
              </a:rPr>
              <a:t>Inflation Adjustments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3</a:t>
            </a:r>
            <a:endParaRPr/>
          </a:p>
        </p:txBody>
      </p:sp>
      <p:sp>
        <p:nvSpPr>
          <p:cNvPr id="409" name="Google Shape;409;p27"/>
          <p:cNvSpPr txBox="1"/>
          <p:nvPr/>
        </p:nvSpPr>
        <p:spPr>
          <a:xfrm>
            <a:off x="838200" y="1432576"/>
            <a:ext cx="10936705" cy="2925715"/>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Roboto"/>
                <a:ea typeface="Roboto"/>
                <a:cs typeface="Roboto"/>
                <a:sym typeface="Roboto"/>
              </a:rPr>
              <a:t>You will receive $100 from a savings bond in 3 years. The nominal interest rate is 8%.</a:t>
            </a:r>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Roboto"/>
                <a:ea typeface="Roboto"/>
                <a:cs typeface="Roboto"/>
                <a:sym typeface="Roboto"/>
              </a:rPr>
              <a:t>(a) What is the present value of the proceeds from the bond?</a:t>
            </a:r>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Roboto"/>
                <a:ea typeface="Roboto"/>
                <a:cs typeface="Roboto"/>
                <a:sym typeface="Roboto"/>
              </a:rPr>
              <a:t>(b) If the inflation rate over the next few years is expected to be 3%, what will the real value of the $100 payoff be in terms of today’s dollars?</a:t>
            </a:r>
            <a:endParaRPr/>
          </a:p>
          <a:p>
            <a:pPr indent="0" lvl="0" marL="0" marR="0" rtl="0" algn="l">
              <a:lnSpc>
                <a:spcPct val="90000"/>
              </a:lnSpc>
              <a:spcBef>
                <a:spcPts val="1000"/>
              </a:spcBef>
              <a:spcAft>
                <a:spcPts val="0"/>
              </a:spcAft>
              <a:buClr>
                <a:schemeClr val="lt1"/>
              </a:buClr>
              <a:buSzPts val="2800"/>
              <a:buFont typeface="Arial"/>
              <a:buNone/>
            </a:pPr>
            <a:r>
              <a:rPr lang="en-NZ" sz="2800">
                <a:solidFill>
                  <a:schemeClr val="lt1"/>
                </a:solidFill>
                <a:latin typeface="Roboto"/>
                <a:ea typeface="Roboto"/>
                <a:cs typeface="Roboto"/>
                <a:sym typeface="Roboto"/>
              </a:rPr>
              <a:t>(c) What is the real interest rate?</a:t>
            </a:r>
            <a:endParaRPr/>
          </a:p>
        </p:txBody>
      </p:sp>
      <p:sp>
        <p:nvSpPr>
          <p:cNvPr id="410" name="Google Shape;410;p27"/>
          <p:cNvSpPr txBox="1"/>
          <p:nvPr/>
        </p:nvSpPr>
        <p:spPr>
          <a:xfrm>
            <a:off x="838200" y="4636167"/>
            <a:ext cx="7503695" cy="18567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Arial"/>
              <a:buNone/>
            </a:pPr>
            <a:r>
              <a:rPr lang="en-NZ" sz="2800">
                <a:solidFill>
                  <a:schemeClr val="lt1"/>
                </a:solidFill>
                <a:latin typeface="Roboto"/>
                <a:ea typeface="Roboto"/>
                <a:cs typeface="Roboto"/>
                <a:sym typeface="Roboto"/>
              </a:rPr>
              <a:t>(d) Show that the real payoff from the bond [from part (b)] discounted at the real interest rate [from part (c)] gives the same present value for the bond as you found in part (a).</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p:txBody>
      </p:sp>
      <p:pic>
        <p:nvPicPr>
          <p:cNvPr descr="Text&#10;&#10;Description automatically generated" id="411" name="Google Shape;411;p27"/>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8"/>
          <p:cNvSpPr txBox="1"/>
          <p:nvPr/>
        </p:nvSpPr>
        <p:spPr>
          <a:xfrm>
            <a:off x="2857570" y="3815649"/>
            <a:ext cx="447287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Year  	0	         1	         2	         3</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CF			                                         $100</a:t>
            </a:r>
            <a:endParaRPr sz="800">
              <a:solidFill>
                <a:schemeClr val="lt1"/>
              </a:solidFill>
              <a:latin typeface="Roboto"/>
              <a:ea typeface="Roboto"/>
              <a:cs typeface="Roboto"/>
              <a:sym typeface="Roboto"/>
            </a:endParaRPr>
          </a:p>
        </p:txBody>
      </p:sp>
      <p:sp>
        <p:nvSpPr>
          <p:cNvPr id="418" name="Google Shape;418;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Answer to 3(a)</a:t>
            </a:r>
            <a:endParaRPr/>
          </a:p>
        </p:txBody>
      </p:sp>
      <p:sp>
        <p:nvSpPr>
          <p:cNvPr id="419" name="Google Shape;419;p28"/>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You will receive $100 from a savings bond in 3 years. The nominal interest rate is 8%.</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(a) What is the present value of the proceeds from the bond?</a:t>
            </a:r>
            <a:endParaRPr/>
          </a:p>
        </p:txBody>
      </p:sp>
      <p:sp>
        <p:nvSpPr>
          <p:cNvPr id="420" name="Google Shape;420;p28"/>
          <p:cNvSpPr txBox="1"/>
          <p:nvPr/>
        </p:nvSpPr>
        <p:spPr>
          <a:xfrm>
            <a:off x="3529041" y="5322184"/>
            <a:ext cx="3141262" cy="1315593"/>
          </a:xfrm>
          <a:prstGeom prst="rect">
            <a:avLst/>
          </a:prstGeom>
          <a:blipFill rotWithShape="1">
            <a:blip r:embed="rId3">
              <a:alphaModFix/>
            </a:blip>
            <a:stretch>
              <a:fillRect b="0" l="0" r="0" t="-916"/>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cxnSp>
        <p:nvCxnSpPr>
          <p:cNvPr id="421" name="Google Shape;421;p28"/>
          <p:cNvCxnSpPr/>
          <p:nvPr/>
        </p:nvCxnSpPr>
        <p:spPr>
          <a:xfrm>
            <a:off x="3907844" y="4564948"/>
            <a:ext cx="3176435" cy="0"/>
          </a:xfrm>
          <a:prstGeom prst="straightConnector1">
            <a:avLst/>
          </a:prstGeom>
          <a:noFill/>
          <a:ln cap="flat" cmpd="sng" w="38100">
            <a:solidFill>
              <a:schemeClr val="lt1"/>
            </a:solidFill>
            <a:prstDash val="solid"/>
            <a:miter lim="800000"/>
            <a:headEnd len="sm" w="sm" type="none"/>
            <a:tailEnd len="med" w="med" type="triangle"/>
          </a:ln>
        </p:spPr>
      </p:cxnSp>
      <p:cxnSp>
        <p:nvCxnSpPr>
          <p:cNvPr id="422" name="Google Shape;422;p28"/>
          <p:cNvCxnSpPr/>
          <p:nvPr/>
        </p:nvCxnSpPr>
        <p:spPr>
          <a:xfrm>
            <a:off x="3907844" y="4401893"/>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423" name="Google Shape;423;p28"/>
          <p:cNvCxnSpPr/>
          <p:nvPr/>
        </p:nvCxnSpPr>
        <p:spPr>
          <a:xfrm>
            <a:off x="4852494" y="4401893"/>
            <a:ext cx="0" cy="340030"/>
          </a:xfrm>
          <a:prstGeom prst="straightConnector1">
            <a:avLst/>
          </a:prstGeom>
          <a:noFill/>
          <a:ln cap="flat" cmpd="sng" w="38100">
            <a:solidFill>
              <a:schemeClr val="lt1"/>
            </a:solidFill>
            <a:prstDash val="solid"/>
            <a:miter lim="800000"/>
            <a:headEnd len="sm" w="sm" type="none"/>
            <a:tailEnd len="sm" w="sm" type="none"/>
          </a:ln>
        </p:spPr>
      </p:cxnSp>
      <p:cxnSp>
        <p:nvCxnSpPr>
          <p:cNvPr id="424" name="Google Shape;424;p28"/>
          <p:cNvCxnSpPr/>
          <p:nvPr/>
        </p:nvCxnSpPr>
        <p:spPr>
          <a:xfrm>
            <a:off x="5744180" y="4401893"/>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425" name="Google Shape;425;p28"/>
          <p:cNvCxnSpPr/>
          <p:nvPr/>
        </p:nvCxnSpPr>
        <p:spPr>
          <a:xfrm>
            <a:off x="6670303" y="4415813"/>
            <a:ext cx="0" cy="326110"/>
          </a:xfrm>
          <a:prstGeom prst="straightConnector1">
            <a:avLst/>
          </a:prstGeom>
          <a:noFill/>
          <a:ln cap="flat" cmpd="sng" w="38100">
            <a:solidFill>
              <a:schemeClr val="lt1"/>
            </a:solidFill>
            <a:prstDash val="solid"/>
            <a:miter lim="800000"/>
            <a:headEnd len="sm" w="sm" type="none"/>
            <a:tailEnd len="sm" w="sm" type="none"/>
          </a:ln>
        </p:spPr>
      </p:cxnSp>
      <p:pic>
        <p:nvPicPr>
          <p:cNvPr descr="Text&#10;&#10;Description automatically generated" id="426" name="Google Shape;426;p28"/>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3(b)</a:t>
            </a:r>
            <a:endParaRPr/>
          </a:p>
        </p:txBody>
      </p:sp>
      <p:sp>
        <p:nvSpPr>
          <p:cNvPr id="433" name="Google Shape;433;p29"/>
          <p:cNvSpPr txBox="1"/>
          <p:nvPr/>
        </p:nvSpPr>
        <p:spPr>
          <a:xfrm>
            <a:off x="838200" y="1825625"/>
            <a:ext cx="1092708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Roboto"/>
                <a:ea typeface="Roboto"/>
                <a:cs typeface="Roboto"/>
                <a:sym typeface="Roboto"/>
              </a:rPr>
              <a:t>You will receive $100 from a savings bond in 3 years. The nominal interest rate is 8%.</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Roboto"/>
                <a:ea typeface="Roboto"/>
                <a:cs typeface="Roboto"/>
                <a:sym typeface="Roboto"/>
              </a:rPr>
              <a:t>(b) If the inflation rate over the next few years is expected to be 3%, what will the real value of the $100 payoff be in terms of today’s dollars?</a:t>
            </a:r>
            <a:endParaRPr/>
          </a:p>
        </p:txBody>
      </p:sp>
      <p:pic>
        <p:nvPicPr>
          <p:cNvPr descr="Text&#10;&#10;Description automatically generated" id="434" name="Google Shape;434;p29"/>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5400"/>
              <a:buFont typeface="Roboto"/>
              <a:buNone/>
            </a:pPr>
            <a:r>
              <a:rPr b="1" lang="en-NZ" sz="5400">
                <a:solidFill>
                  <a:srgbClr val="C4E0B2"/>
                </a:solidFill>
                <a:latin typeface="Roboto"/>
                <a:ea typeface="Roboto"/>
                <a:cs typeface="Roboto"/>
                <a:sym typeface="Roboto"/>
              </a:rPr>
              <a:t>OVERVIEW</a:t>
            </a:r>
            <a:endParaRPr/>
          </a:p>
        </p:txBody>
      </p:sp>
      <p:sp>
        <p:nvSpPr>
          <p:cNvPr id="108" name="Google Shape;108;p3"/>
          <p:cNvSpPr txBox="1"/>
          <p:nvPr>
            <p:ph idx="1" type="body"/>
          </p:nvPr>
        </p:nvSpPr>
        <p:spPr>
          <a:xfrm>
            <a:off x="838200" y="1460500"/>
            <a:ext cx="10515600" cy="5032375"/>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lt1"/>
              </a:buClr>
              <a:buSzPct val="100000"/>
              <a:buChar char="•"/>
            </a:pPr>
            <a:r>
              <a:rPr lang="en-NZ">
                <a:latin typeface="Roboto"/>
                <a:ea typeface="Roboto"/>
                <a:cs typeface="Roboto"/>
                <a:sym typeface="Roboto"/>
              </a:rPr>
              <a:t>Goal of the Firm</a:t>
            </a:r>
            <a:endParaRPr/>
          </a:p>
          <a:p>
            <a:pPr indent="-228600" lvl="0" marL="228600" rtl="0" algn="l">
              <a:lnSpc>
                <a:spcPct val="90000"/>
              </a:lnSpc>
              <a:spcBef>
                <a:spcPts val="1000"/>
              </a:spcBef>
              <a:spcAft>
                <a:spcPts val="0"/>
              </a:spcAft>
              <a:buClr>
                <a:schemeClr val="lt1"/>
              </a:buClr>
              <a:buSzPct val="100000"/>
              <a:buChar char="•"/>
            </a:pPr>
            <a:r>
              <a:rPr lang="en-NZ">
                <a:latin typeface="Roboto"/>
                <a:ea typeface="Roboto"/>
                <a:cs typeface="Roboto"/>
                <a:sym typeface="Roboto"/>
              </a:rPr>
              <a:t>Financial Statements &amp; Ratio Analysis</a:t>
            </a:r>
            <a:endParaRPr/>
          </a:p>
          <a:p>
            <a:pPr indent="-228600" lvl="0" marL="228600" rtl="0" algn="l">
              <a:lnSpc>
                <a:spcPct val="90000"/>
              </a:lnSpc>
              <a:spcBef>
                <a:spcPts val="1000"/>
              </a:spcBef>
              <a:spcAft>
                <a:spcPts val="0"/>
              </a:spcAft>
              <a:buClr>
                <a:schemeClr val="lt1"/>
              </a:buClr>
              <a:buSzPct val="100000"/>
              <a:buChar char="•"/>
            </a:pPr>
            <a:r>
              <a:rPr lang="en-NZ">
                <a:latin typeface="Roboto"/>
                <a:ea typeface="Roboto"/>
                <a:cs typeface="Roboto"/>
                <a:sym typeface="Roboto"/>
              </a:rPr>
              <a:t>Time Value of Money (TVM)</a:t>
            </a:r>
            <a:endParaRPr/>
          </a:p>
          <a:p>
            <a:pPr indent="-228600" lvl="1" marL="685800" rtl="0" algn="l">
              <a:lnSpc>
                <a:spcPct val="90000"/>
              </a:lnSpc>
              <a:spcBef>
                <a:spcPts val="500"/>
              </a:spcBef>
              <a:spcAft>
                <a:spcPts val="0"/>
              </a:spcAft>
              <a:buClr>
                <a:schemeClr val="lt1"/>
              </a:buClr>
              <a:buSzPct val="100000"/>
              <a:buChar char="•"/>
            </a:pPr>
            <a:r>
              <a:rPr lang="en-NZ">
                <a:latin typeface="Roboto"/>
                <a:ea typeface="Roboto"/>
                <a:cs typeface="Roboto"/>
                <a:sym typeface="Roboto"/>
              </a:rPr>
              <a:t>Practicing Approach and Method to Answering Questions</a:t>
            </a:r>
            <a:endParaRPr/>
          </a:p>
          <a:p>
            <a:pPr indent="-228600" lvl="1" marL="685800" rtl="0" algn="l">
              <a:lnSpc>
                <a:spcPct val="90000"/>
              </a:lnSpc>
              <a:spcBef>
                <a:spcPts val="500"/>
              </a:spcBef>
              <a:spcAft>
                <a:spcPts val="0"/>
              </a:spcAft>
              <a:buClr>
                <a:schemeClr val="lt1"/>
              </a:buClr>
              <a:buSzPct val="100000"/>
              <a:buChar char="•"/>
            </a:pPr>
            <a:r>
              <a:rPr lang="en-NZ">
                <a:latin typeface="Roboto"/>
                <a:ea typeface="Roboto"/>
                <a:cs typeface="Roboto"/>
                <a:sym typeface="Roboto"/>
              </a:rPr>
              <a:t>Continuous Compounding</a:t>
            </a:r>
            <a:endParaRPr/>
          </a:p>
          <a:p>
            <a:pPr indent="-228600" lvl="1" marL="685800" rtl="0" algn="l">
              <a:lnSpc>
                <a:spcPct val="90000"/>
              </a:lnSpc>
              <a:spcBef>
                <a:spcPts val="500"/>
              </a:spcBef>
              <a:spcAft>
                <a:spcPts val="0"/>
              </a:spcAft>
              <a:buClr>
                <a:schemeClr val="lt1"/>
              </a:buClr>
              <a:buSzPct val="100000"/>
              <a:buChar char="•"/>
            </a:pPr>
            <a:r>
              <a:rPr lang="en-NZ">
                <a:latin typeface="Roboto"/>
                <a:ea typeface="Roboto"/>
                <a:cs typeface="Roboto"/>
                <a:sym typeface="Roboto"/>
              </a:rPr>
              <a:t>Annuity Due</a:t>
            </a:r>
            <a:endParaRPr/>
          </a:p>
          <a:p>
            <a:pPr indent="-228600" lvl="1" marL="685800" rtl="0" algn="l">
              <a:lnSpc>
                <a:spcPct val="90000"/>
              </a:lnSpc>
              <a:spcBef>
                <a:spcPts val="500"/>
              </a:spcBef>
              <a:spcAft>
                <a:spcPts val="0"/>
              </a:spcAft>
              <a:buClr>
                <a:schemeClr val="lt1"/>
              </a:buClr>
              <a:buSzPct val="100000"/>
              <a:buChar char="•"/>
            </a:pPr>
            <a:r>
              <a:rPr lang="en-NZ">
                <a:latin typeface="Roboto"/>
                <a:ea typeface="Roboto"/>
                <a:cs typeface="Roboto"/>
                <a:sym typeface="Roboto"/>
              </a:rPr>
              <a:t>Inflation Adjustments</a:t>
            </a:r>
            <a:endParaRPr/>
          </a:p>
          <a:p>
            <a:pPr indent="-228600" lvl="1" marL="685800" rtl="0" algn="l">
              <a:lnSpc>
                <a:spcPct val="90000"/>
              </a:lnSpc>
              <a:spcBef>
                <a:spcPts val="500"/>
              </a:spcBef>
              <a:spcAft>
                <a:spcPts val="0"/>
              </a:spcAft>
              <a:buClr>
                <a:schemeClr val="lt1"/>
              </a:buClr>
              <a:buSzPct val="100000"/>
              <a:buChar char="•"/>
            </a:pPr>
            <a:r>
              <a:rPr lang="en-NZ">
                <a:latin typeface="Roboto"/>
                <a:ea typeface="Roboto"/>
                <a:cs typeface="Roboto"/>
                <a:sym typeface="Roboto"/>
              </a:rPr>
              <a:t>Effective Annual Rate (EAR)</a:t>
            </a:r>
            <a:endParaRPr/>
          </a:p>
          <a:p>
            <a:pPr indent="-228600" lvl="0" marL="228600" rtl="0" algn="l">
              <a:lnSpc>
                <a:spcPct val="90000"/>
              </a:lnSpc>
              <a:spcBef>
                <a:spcPts val="1000"/>
              </a:spcBef>
              <a:spcAft>
                <a:spcPts val="0"/>
              </a:spcAft>
              <a:buClr>
                <a:schemeClr val="lt1"/>
              </a:buClr>
              <a:buSzPct val="100000"/>
              <a:buChar char="•"/>
            </a:pPr>
            <a:r>
              <a:rPr lang="en-NZ">
                <a:latin typeface="Roboto"/>
                <a:ea typeface="Roboto"/>
                <a:cs typeface="Roboto"/>
                <a:sym typeface="Roboto"/>
              </a:rPr>
              <a:t>Bond Valuation</a:t>
            </a:r>
            <a:endParaRPr/>
          </a:p>
          <a:p>
            <a:pPr indent="-228600" lvl="1" marL="685800" rtl="0" algn="l">
              <a:lnSpc>
                <a:spcPct val="90000"/>
              </a:lnSpc>
              <a:spcBef>
                <a:spcPts val="500"/>
              </a:spcBef>
              <a:spcAft>
                <a:spcPts val="0"/>
              </a:spcAft>
              <a:buClr>
                <a:schemeClr val="lt1"/>
              </a:buClr>
              <a:buSzPct val="100000"/>
              <a:buChar char="•"/>
            </a:pPr>
            <a:r>
              <a:rPr lang="en-NZ">
                <a:latin typeface="Roboto"/>
                <a:ea typeface="Roboto"/>
                <a:cs typeface="Roboto"/>
                <a:sym typeface="Roboto"/>
              </a:rPr>
              <a:t>Practicing Approach and Method to Answering Questions</a:t>
            </a:r>
            <a:endParaRPr/>
          </a:p>
          <a:p>
            <a:pPr indent="-228600" lvl="0" marL="228600" rtl="0" algn="l">
              <a:lnSpc>
                <a:spcPct val="90000"/>
              </a:lnSpc>
              <a:spcBef>
                <a:spcPts val="1000"/>
              </a:spcBef>
              <a:spcAft>
                <a:spcPts val="0"/>
              </a:spcAft>
              <a:buClr>
                <a:schemeClr val="lt1"/>
              </a:buClr>
              <a:buSzPct val="100000"/>
              <a:buChar char="•"/>
            </a:pPr>
            <a:r>
              <a:rPr lang="en-NZ">
                <a:latin typeface="Roboto"/>
                <a:ea typeface="Roboto"/>
                <a:cs typeface="Roboto"/>
                <a:sym typeface="Roboto"/>
              </a:rPr>
              <a:t>Stock Valuation</a:t>
            </a:r>
            <a:endParaRPr/>
          </a:p>
          <a:p>
            <a:pPr indent="-228600" lvl="1" marL="685800" rtl="0" algn="l">
              <a:lnSpc>
                <a:spcPct val="90000"/>
              </a:lnSpc>
              <a:spcBef>
                <a:spcPts val="500"/>
              </a:spcBef>
              <a:spcAft>
                <a:spcPts val="0"/>
              </a:spcAft>
              <a:buClr>
                <a:schemeClr val="lt1"/>
              </a:buClr>
              <a:buSzPct val="100000"/>
              <a:buChar char="•"/>
            </a:pPr>
            <a:r>
              <a:rPr lang="en-NZ">
                <a:latin typeface="Roboto"/>
                <a:ea typeface="Roboto"/>
                <a:cs typeface="Roboto"/>
                <a:sym typeface="Roboto"/>
              </a:rPr>
              <a:t>Key Formulas and Variables</a:t>
            </a:r>
            <a:endParaRPr/>
          </a:p>
          <a:p>
            <a:pPr indent="-228600" lvl="1" marL="685800" rtl="0" algn="l">
              <a:lnSpc>
                <a:spcPct val="90000"/>
              </a:lnSpc>
              <a:spcBef>
                <a:spcPts val="500"/>
              </a:spcBef>
              <a:spcAft>
                <a:spcPts val="0"/>
              </a:spcAft>
              <a:buClr>
                <a:schemeClr val="lt1"/>
              </a:buClr>
              <a:buSzPct val="100000"/>
              <a:buChar char="•"/>
            </a:pPr>
            <a:r>
              <a:rPr lang="en-NZ">
                <a:latin typeface="Roboto"/>
                <a:ea typeface="Roboto"/>
                <a:cs typeface="Roboto"/>
                <a:sym typeface="Roboto"/>
              </a:rPr>
              <a:t>Practicing Approach and Method to Answering Questions</a:t>
            </a:r>
            <a:endParaRPr/>
          </a:p>
          <a:p>
            <a:pPr indent="-228600" lvl="0" marL="228600" rtl="0" algn="l">
              <a:lnSpc>
                <a:spcPct val="90000"/>
              </a:lnSpc>
              <a:spcBef>
                <a:spcPts val="1000"/>
              </a:spcBef>
              <a:spcAft>
                <a:spcPts val="0"/>
              </a:spcAft>
              <a:buClr>
                <a:schemeClr val="lt1"/>
              </a:buClr>
              <a:buSzPct val="100000"/>
              <a:buChar char="•"/>
            </a:pPr>
            <a:r>
              <a:rPr lang="en-NZ">
                <a:latin typeface="Roboto"/>
                <a:ea typeface="Roboto"/>
                <a:cs typeface="Roboto"/>
                <a:sym typeface="Roboto"/>
              </a:rPr>
              <a:t>NPV</a:t>
            </a:r>
            <a:endParaRPr/>
          </a:p>
          <a:p>
            <a:pPr indent="-228600" lvl="1" marL="685800" rtl="0" algn="l">
              <a:lnSpc>
                <a:spcPct val="90000"/>
              </a:lnSpc>
              <a:spcBef>
                <a:spcPts val="500"/>
              </a:spcBef>
              <a:spcAft>
                <a:spcPts val="0"/>
              </a:spcAft>
              <a:buClr>
                <a:schemeClr val="lt1"/>
              </a:buClr>
              <a:buSzPct val="100000"/>
              <a:buChar char="•"/>
            </a:pPr>
            <a:r>
              <a:rPr lang="en-NZ">
                <a:latin typeface="Roboto"/>
                <a:ea typeface="Roboto"/>
                <a:cs typeface="Roboto"/>
                <a:sym typeface="Roboto"/>
              </a:rPr>
              <a:t>Projects with unequal length</a:t>
            </a:r>
            <a:endParaRPr/>
          </a:p>
          <a:p>
            <a:pPr indent="-228600" lvl="1" marL="685800" rtl="0" algn="l">
              <a:lnSpc>
                <a:spcPct val="90000"/>
              </a:lnSpc>
              <a:spcBef>
                <a:spcPts val="500"/>
              </a:spcBef>
              <a:spcAft>
                <a:spcPts val="0"/>
              </a:spcAft>
              <a:buClr>
                <a:schemeClr val="lt1"/>
              </a:buClr>
              <a:buSzPct val="100000"/>
              <a:buChar char="•"/>
            </a:pPr>
            <a:r>
              <a:rPr lang="en-NZ">
                <a:latin typeface="Roboto"/>
                <a:ea typeface="Roboto"/>
                <a:cs typeface="Roboto"/>
                <a:sym typeface="Roboto"/>
              </a:rPr>
              <a:t>Finding IRR</a:t>
            </a:r>
            <a:endParaRPr/>
          </a:p>
        </p:txBody>
      </p:sp>
      <p:pic>
        <p:nvPicPr>
          <p:cNvPr descr="Text&#10;&#10;Description automatically generated" id="109" name="Google Shape;109;p3"/>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Answer to 3(b)</a:t>
            </a:r>
            <a:endParaRPr/>
          </a:p>
        </p:txBody>
      </p:sp>
      <p:sp>
        <p:nvSpPr>
          <p:cNvPr id="441" name="Google Shape;441;p30"/>
          <p:cNvSpPr txBox="1"/>
          <p:nvPr/>
        </p:nvSpPr>
        <p:spPr>
          <a:xfrm>
            <a:off x="838200" y="1825625"/>
            <a:ext cx="1092708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Roboto"/>
                <a:ea typeface="Roboto"/>
                <a:cs typeface="Roboto"/>
                <a:sym typeface="Roboto"/>
              </a:rPr>
              <a:t>You will receive $100 from a savings bond in 3 years. The nominal interest rate is 8%.</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Roboto"/>
                <a:ea typeface="Roboto"/>
                <a:cs typeface="Roboto"/>
                <a:sym typeface="Roboto"/>
              </a:rPr>
              <a:t>(b) If the inflation rate over the next few years is expected to be 3%, what will the real value of the $100 payoff be in terms of today’s dollars?</a:t>
            </a:r>
            <a:endParaRPr/>
          </a:p>
        </p:txBody>
      </p:sp>
      <p:sp>
        <p:nvSpPr>
          <p:cNvPr id="442" name="Google Shape;442;p30"/>
          <p:cNvSpPr txBox="1"/>
          <p:nvPr/>
        </p:nvSpPr>
        <p:spPr>
          <a:xfrm>
            <a:off x="2621280" y="4578363"/>
            <a:ext cx="4312919" cy="1598600"/>
          </a:xfrm>
          <a:prstGeom prst="rect">
            <a:avLst/>
          </a:prstGeom>
          <a:blipFill rotWithShape="1">
            <a:blip r:embed="rId3">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443" name="Google Shape;443;p30"/>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3(c)</a:t>
            </a:r>
            <a:endParaRPr/>
          </a:p>
        </p:txBody>
      </p:sp>
      <p:sp>
        <p:nvSpPr>
          <p:cNvPr id="450" name="Google Shape;450;p31"/>
          <p:cNvSpPr txBox="1"/>
          <p:nvPr/>
        </p:nvSpPr>
        <p:spPr>
          <a:xfrm>
            <a:off x="838200" y="1825625"/>
            <a:ext cx="1092708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Roboto"/>
                <a:ea typeface="Roboto"/>
                <a:cs typeface="Roboto"/>
                <a:sym typeface="Roboto"/>
              </a:rPr>
              <a:t>You will receive $100 from a savings bond in 3 years. The nominal interest rate is 8%. The inflation rate over the next few years is expected to be 3%.</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Roboto"/>
                <a:ea typeface="Roboto"/>
                <a:cs typeface="Roboto"/>
                <a:sym typeface="Roboto"/>
              </a:rPr>
              <a:t>(c) What is the real interest rate?</a:t>
            </a:r>
            <a:endParaRPr/>
          </a:p>
        </p:txBody>
      </p:sp>
      <p:pic>
        <p:nvPicPr>
          <p:cNvPr descr="Text&#10;&#10;Description automatically generated" id="451" name="Google Shape;451;p31"/>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Formula</a:t>
            </a:r>
            <a:endParaRPr/>
          </a:p>
        </p:txBody>
      </p:sp>
      <p:sp>
        <p:nvSpPr>
          <p:cNvPr id="458" name="Google Shape;458;p32"/>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The key is to change the nominal rate to a real rate</a:t>
            </a:r>
            <a:endParaRPr/>
          </a:p>
        </p:txBody>
      </p:sp>
      <p:sp>
        <p:nvSpPr>
          <p:cNvPr id="459" name="Google Shape;459;p32"/>
          <p:cNvSpPr txBox="1"/>
          <p:nvPr/>
        </p:nvSpPr>
        <p:spPr>
          <a:xfrm>
            <a:off x="3398179" y="2965489"/>
            <a:ext cx="3709867" cy="2071609"/>
          </a:xfrm>
          <a:prstGeom prst="rect">
            <a:avLst/>
          </a:prstGeom>
          <a:blipFill rotWithShape="1">
            <a:blip r:embed="rId3">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460" name="Google Shape;460;p32"/>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Answer to 3(c)</a:t>
            </a:r>
            <a:endParaRPr/>
          </a:p>
        </p:txBody>
      </p:sp>
      <p:sp>
        <p:nvSpPr>
          <p:cNvPr id="467" name="Google Shape;467;p33"/>
          <p:cNvSpPr txBox="1"/>
          <p:nvPr/>
        </p:nvSpPr>
        <p:spPr>
          <a:xfrm>
            <a:off x="838200" y="1825625"/>
            <a:ext cx="1092708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You will receive $100 from a savings bond in 3 years. The nominal interest rate is 8%. The inflation rate over the next few years is expected to be 3%.</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(c) What is the real interest rate?</a:t>
            </a:r>
            <a:endParaRPr/>
          </a:p>
        </p:txBody>
      </p:sp>
      <p:sp>
        <p:nvSpPr>
          <p:cNvPr id="468" name="Google Shape;468;p33"/>
          <p:cNvSpPr txBox="1"/>
          <p:nvPr/>
        </p:nvSpPr>
        <p:spPr>
          <a:xfrm>
            <a:off x="2358220" y="4421266"/>
            <a:ext cx="5349581" cy="2071609"/>
          </a:xfrm>
          <a:prstGeom prst="rect">
            <a:avLst/>
          </a:prstGeom>
          <a:blipFill rotWithShape="1">
            <a:blip r:embed="rId3">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469" name="Google Shape;469;p33"/>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3(d)</a:t>
            </a:r>
            <a:endParaRPr/>
          </a:p>
        </p:txBody>
      </p:sp>
      <p:sp>
        <p:nvSpPr>
          <p:cNvPr id="476" name="Google Shape;476;p34"/>
          <p:cNvSpPr txBox="1"/>
          <p:nvPr/>
        </p:nvSpPr>
        <p:spPr>
          <a:xfrm>
            <a:off x="838200" y="1825625"/>
            <a:ext cx="1092708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Roboto"/>
                <a:ea typeface="Roboto"/>
                <a:cs typeface="Roboto"/>
                <a:sym typeface="Roboto"/>
              </a:rPr>
              <a:t>You will receive $100 from a savings bond in 3 years. The nominal interest rate is 8%. The inflation rate over the next few years is expected to be 3%.</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Roboto"/>
                <a:ea typeface="Roboto"/>
                <a:cs typeface="Roboto"/>
                <a:sym typeface="Roboto"/>
              </a:rPr>
              <a:t>(d) Show that the real payoff from the bond [from part (b)] discounted at the real interest rate [from part (c)] gives the same present value for the bond as you found in part (a).</a:t>
            </a:r>
            <a:endParaRPr/>
          </a:p>
        </p:txBody>
      </p:sp>
      <p:pic>
        <p:nvPicPr>
          <p:cNvPr descr="Text&#10;&#10;Description automatically generated" id="477" name="Google Shape;477;p34"/>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Answer to 3(d)</a:t>
            </a:r>
            <a:endParaRPr/>
          </a:p>
        </p:txBody>
      </p:sp>
      <p:sp>
        <p:nvSpPr>
          <p:cNvPr id="484" name="Google Shape;484;p35"/>
          <p:cNvSpPr txBox="1"/>
          <p:nvPr/>
        </p:nvSpPr>
        <p:spPr>
          <a:xfrm>
            <a:off x="838200" y="1825625"/>
            <a:ext cx="10927080" cy="1892935"/>
          </a:xfrm>
          <a:prstGeom prst="rect">
            <a:avLst/>
          </a:prstGeom>
          <a:noFill/>
          <a:ln>
            <a:noFill/>
          </a:ln>
        </p:spPr>
        <p:txBody>
          <a:bodyPr anchorCtr="0" anchor="t" bIns="45700" lIns="91425" spcFirstLastPara="1" rIns="91425" wrap="square" tIns="45700">
            <a:normAutofit fontScale="92500"/>
          </a:bodyPr>
          <a:lstStyle/>
          <a:p>
            <a:pPr indent="-228600" lvl="0" marL="228600" marR="0" rtl="0" algn="l">
              <a:lnSpc>
                <a:spcPct val="90000"/>
              </a:lnSpc>
              <a:spcBef>
                <a:spcPts val="0"/>
              </a:spcBef>
              <a:spcAft>
                <a:spcPts val="0"/>
              </a:spcAft>
              <a:buClr>
                <a:schemeClr val="lt1"/>
              </a:buClr>
              <a:buSzPct val="100000"/>
              <a:buFont typeface="Arial"/>
              <a:buChar char="•"/>
            </a:pPr>
            <a:r>
              <a:rPr lang="en-NZ" sz="2400">
                <a:solidFill>
                  <a:schemeClr val="lt1"/>
                </a:solidFill>
                <a:latin typeface="Calibri"/>
                <a:ea typeface="Calibri"/>
                <a:cs typeface="Calibri"/>
                <a:sym typeface="Calibri"/>
              </a:rPr>
              <a:t>You will receive $100 from a savings bond in 3 years. The nominal interest rate is 8%. The inflation rate over the next few years is expected to be 3%.</a:t>
            </a:r>
            <a:endParaRPr/>
          </a:p>
          <a:p>
            <a:pPr indent="-87629" lvl="0" marL="228600" marR="0" rtl="0" algn="l">
              <a:lnSpc>
                <a:spcPct val="90000"/>
              </a:lnSpc>
              <a:spcBef>
                <a:spcPts val="1000"/>
              </a:spcBef>
              <a:spcAft>
                <a:spcPts val="0"/>
              </a:spcAft>
              <a:buClr>
                <a:schemeClr val="lt1"/>
              </a:buClr>
              <a:buSzPct val="100000"/>
              <a:buFont typeface="Arial"/>
              <a:buNone/>
            </a:pPr>
            <a:r>
              <a:t/>
            </a:r>
            <a:endParaRPr sz="2400">
              <a:solidFill>
                <a:schemeClr val="lt1"/>
              </a:solidFill>
              <a:latin typeface="Calibri"/>
              <a:ea typeface="Calibri"/>
              <a:cs typeface="Calibri"/>
              <a:sym typeface="Calibri"/>
            </a:endParaRPr>
          </a:p>
          <a:p>
            <a:pPr indent="-228600" lvl="0" marL="228600" marR="0" rtl="0" algn="l">
              <a:lnSpc>
                <a:spcPct val="90000"/>
              </a:lnSpc>
              <a:spcBef>
                <a:spcPts val="1000"/>
              </a:spcBef>
              <a:spcAft>
                <a:spcPts val="0"/>
              </a:spcAft>
              <a:buClr>
                <a:schemeClr val="lt1"/>
              </a:buClr>
              <a:buSzPct val="100000"/>
              <a:buFont typeface="Arial"/>
              <a:buChar char="•"/>
            </a:pPr>
            <a:r>
              <a:rPr lang="en-NZ" sz="2400">
                <a:solidFill>
                  <a:schemeClr val="lt1"/>
                </a:solidFill>
                <a:latin typeface="Calibri"/>
                <a:ea typeface="Calibri"/>
                <a:cs typeface="Calibri"/>
                <a:sym typeface="Calibri"/>
              </a:rPr>
              <a:t>(d) Show that the real payoff from the bond [from part (b)] discounted at the real interest rate [from part (c)] gives the same present value for the bond as you found in part (a).</a:t>
            </a:r>
            <a:endParaRPr/>
          </a:p>
        </p:txBody>
      </p:sp>
      <p:sp>
        <p:nvSpPr>
          <p:cNvPr id="485" name="Google Shape;485;p35"/>
          <p:cNvSpPr txBox="1"/>
          <p:nvPr/>
        </p:nvSpPr>
        <p:spPr>
          <a:xfrm>
            <a:off x="960120" y="3942666"/>
            <a:ext cx="4175760" cy="2262371"/>
          </a:xfrm>
          <a:prstGeom prst="rect">
            <a:avLst/>
          </a:prstGeom>
          <a:blipFill rotWithShape="1">
            <a:blip r:embed="rId3">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486" name="Google Shape;486;p35"/>
          <p:cNvSpPr txBox="1"/>
          <p:nvPr/>
        </p:nvSpPr>
        <p:spPr>
          <a:xfrm>
            <a:off x="5454108" y="4382629"/>
            <a:ext cx="3204028"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2000">
                <a:solidFill>
                  <a:srgbClr val="FF0000"/>
                </a:solidFill>
                <a:latin typeface="Roboto"/>
                <a:ea typeface="Roboto"/>
                <a:cs typeface="Roboto"/>
                <a:sym typeface="Roboto"/>
              </a:rPr>
              <a:t>THIS SHOWS THAT YOU SHOULD ARRIVE AT THE SAME ANSWER WHETHER YOU USE NOMINAL OR REAL</a:t>
            </a:r>
            <a:endParaRPr/>
          </a:p>
        </p:txBody>
      </p:sp>
      <p:pic>
        <p:nvPicPr>
          <p:cNvPr descr="Text&#10;&#10;Description automatically generated" id="487" name="Google Shape;487;p35"/>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QUESTION 4</a:t>
            </a:r>
            <a:endParaRPr b="1" sz="3600">
              <a:solidFill>
                <a:srgbClr val="C4E0B2"/>
              </a:solidFill>
              <a:latin typeface="Roboto"/>
              <a:ea typeface="Roboto"/>
              <a:cs typeface="Roboto"/>
              <a:sym typeface="Roboto"/>
            </a:endParaRPr>
          </a:p>
        </p:txBody>
      </p:sp>
      <p:sp>
        <p:nvSpPr>
          <p:cNvPr id="494" name="Google Shape;494;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4</a:t>
            </a:r>
            <a:endParaRPr/>
          </a:p>
        </p:txBody>
      </p:sp>
      <p:sp>
        <p:nvSpPr>
          <p:cNvPr id="501" name="Google Shape;501;p37"/>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BNZ is loaning money at 6.2% compounded semi-annually</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ANZ is loaning money at 6.0% compounded monthly</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What is the best option?</a:t>
            </a:r>
            <a:endParaRPr/>
          </a:p>
          <a:p>
            <a:pPr indent="-50800" lvl="0" marL="228600" marR="0" rtl="0" algn="l">
              <a:lnSpc>
                <a:spcPct val="90000"/>
              </a:lnSpc>
              <a:spcBef>
                <a:spcPts val="1000"/>
              </a:spcBef>
              <a:spcAft>
                <a:spcPts val="0"/>
              </a:spcAft>
              <a:buClr>
                <a:schemeClr val="lt1"/>
              </a:buClr>
              <a:buSzPts val="2800"/>
              <a:buFont typeface="Arial"/>
              <a:buNone/>
            </a:pPr>
            <a:r>
              <a:t/>
            </a:r>
            <a:endParaRPr sz="2800">
              <a:solidFill>
                <a:schemeClr val="lt1"/>
              </a:solidFill>
              <a:highlight>
                <a:srgbClr val="FFFF00"/>
              </a:highlight>
              <a:latin typeface="Calibri"/>
              <a:ea typeface="Calibri"/>
              <a:cs typeface="Calibri"/>
              <a:sym typeface="Calibri"/>
            </a:endParaRPr>
          </a:p>
        </p:txBody>
      </p:sp>
      <p:pic>
        <p:nvPicPr>
          <p:cNvPr descr="Text&#10;&#10;Description automatically generated" id="502" name="Google Shape;502;p37"/>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Formula</a:t>
            </a:r>
            <a:endParaRPr/>
          </a:p>
        </p:txBody>
      </p:sp>
      <p:sp>
        <p:nvSpPr>
          <p:cNvPr id="509" name="Google Shape;509;p38"/>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This formula is to help with comparing interest rates</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This formula is made to help you “compare apples with apples”</a:t>
            </a:r>
            <a:endParaRPr/>
          </a:p>
        </p:txBody>
      </p:sp>
      <p:sp>
        <p:nvSpPr>
          <p:cNvPr id="510" name="Google Shape;510;p38"/>
          <p:cNvSpPr txBox="1"/>
          <p:nvPr/>
        </p:nvSpPr>
        <p:spPr>
          <a:xfrm>
            <a:off x="7301739" y="3429000"/>
            <a:ext cx="3793735"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NZ" sz="2400">
                <a:solidFill>
                  <a:srgbClr val="FF0000"/>
                </a:solidFill>
                <a:latin typeface="Roboto"/>
                <a:ea typeface="Roboto"/>
                <a:cs typeface="Roboto"/>
                <a:sym typeface="Roboto"/>
              </a:rPr>
              <a:t>EAR = Effective Annual Rate</a:t>
            </a:r>
            <a:endParaRPr/>
          </a:p>
        </p:txBody>
      </p:sp>
      <p:sp>
        <p:nvSpPr>
          <p:cNvPr id="511" name="Google Shape;511;p38"/>
          <p:cNvSpPr txBox="1"/>
          <p:nvPr/>
        </p:nvSpPr>
        <p:spPr>
          <a:xfrm>
            <a:off x="2912036" y="3600013"/>
            <a:ext cx="4131378" cy="2071609"/>
          </a:xfrm>
          <a:prstGeom prst="rect">
            <a:avLst/>
          </a:prstGeom>
          <a:blipFill rotWithShape="1">
            <a:blip r:embed="rId3">
              <a:alphaModFix/>
            </a:blip>
            <a:stretch>
              <a:fillRect b="0" l="-441"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512" name="Google Shape;512;p38"/>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Answer</a:t>
            </a:r>
            <a:endParaRPr/>
          </a:p>
        </p:txBody>
      </p:sp>
      <p:sp>
        <p:nvSpPr>
          <p:cNvPr id="519" name="Google Shape;519;p39"/>
          <p:cNvSpPr txBox="1"/>
          <p:nvPr/>
        </p:nvSpPr>
        <p:spPr>
          <a:xfrm>
            <a:off x="838200" y="1402354"/>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Char char="•"/>
            </a:pPr>
            <a:r>
              <a:rPr lang="en-NZ" sz="2400">
                <a:solidFill>
                  <a:schemeClr val="lt1"/>
                </a:solidFill>
                <a:latin typeface="Calibri"/>
                <a:ea typeface="Calibri"/>
                <a:cs typeface="Calibri"/>
                <a:sym typeface="Calibri"/>
              </a:rPr>
              <a:t>BNZ is loaning money at 6.2% compounded semi-annually</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Calibri"/>
                <a:ea typeface="Calibri"/>
                <a:cs typeface="Calibri"/>
                <a:sym typeface="Calibri"/>
              </a:rPr>
              <a:t>ANZ is loaning money at 6.0% compounded monthly</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Calibri"/>
                <a:ea typeface="Calibri"/>
                <a:cs typeface="Calibri"/>
                <a:sym typeface="Calibri"/>
              </a:rPr>
              <a:t>What is the best option?</a:t>
            </a:r>
            <a:endParaRPr/>
          </a:p>
        </p:txBody>
      </p:sp>
      <p:sp>
        <p:nvSpPr>
          <p:cNvPr id="520" name="Google Shape;520;p39"/>
          <p:cNvSpPr txBox="1"/>
          <p:nvPr/>
        </p:nvSpPr>
        <p:spPr>
          <a:xfrm>
            <a:off x="838200" y="2953600"/>
            <a:ext cx="4075199" cy="2192879"/>
          </a:xfrm>
          <a:prstGeom prst="rect">
            <a:avLst/>
          </a:prstGeom>
          <a:blipFill rotWithShape="1">
            <a:blip r:embed="rId3">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521" name="Google Shape;521;p39"/>
          <p:cNvSpPr txBox="1"/>
          <p:nvPr/>
        </p:nvSpPr>
        <p:spPr>
          <a:xfrm>
            <a:off x="308788" y="5866249"/>
            <a:ext cx="914333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2400">
                <a:solidFill>
                  <a:srgbClr val="FF0000"/>
                </a:solidFill>
                <a:latin typeface="Roboto"/>
                <a:ea typeface="Roboto"/>
                <a:cs typeface="Roboto"/>
                <a:sym typeface="Roboto"/>
              </a:rPr>
              <a:t>So what does this mean?</a:t>
            </a:r>
            <a:endParaRPr/>
          </a:p>
        </p:txBody>
      </p:sp>
      <p:sp>
        <p:nvSpPr>
          <p:cNvPr id="522" name="Google Shape;522;p39"/>
          <p:cNvSpPr txBox="1"/>
          <p:nvPr/>
        </p:nvSpPr>
        <p:spPr>
          <a:xfrm>
            <a:off x="5091633" y="2987898"/>
            <a:ext cx="4075199" cy="2184257"/>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523" name="Google Shape;523;p39"/>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type="title"/>
          </p:nvPr>
        </p:nvSpPr>
        <p:spPr>
          <a:xfrm>
            <a:off x="525996" y="165166"/>
            <a:ext cx="11032958" cy="13710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About the Test</a:t>
            </a:r>
            <a:endParaRPr/>
          </a:p>
        </p:txBody>
      </p:sp>
      <p:sp>
        <p:nvSpPr>
          <p:cNvPr id="116" name="Google Shape;116;p4"/>
          <p:cNvSpPr txBox="1"/>
          <p:nvPr>
            <p:ph idx="1" type="body"/>
          </p:nvPr>
        </p:nvSpPr>
        <p:spPr>
          <a:xfrm>
            <a:off x="445785" y="1371033"/>
            <a:ext cx="10908015" cy="532180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NZ">
                <a:latin typeface="Roboto"/>
                <a:ea typeface="Roboto"/>
                <a:cs typeface="Roboto"/>
                <a:sym typeface="Roboto"/>
              </a:rPr>
              <a:t>REMEMBER, you must write down the relevant formula and plug in correct numbers before using financial calculator</a:t>
            </a:r>
            <a:endParaRPr/>
          </a:p>
          <a:p>
            <a:pPr indent="-228600" lvl="0" marL="228600" rtl="0" algn="l">
              <a:lnSpc>
                <a:spcPct val="90000"/>
              </a:lnSpc>
              <a:spcBef>
                <a:spcPts val="1000"/>
              </a:spcBef>
              <a:spcAft>
                <a:spcPts val="0"/>
              </a:spcAft>
              <a:buClr>
                <a:schemeClr val="lt1"/>
              </a:buClr>
              <a:buSzPts val="2800"/>
              <a:buChar char="•"/>
            </a:pPr>
            <a:r>
              <a:rPr lang="en-NZ">
                <a:latin typeface="Roboto"/>
                <a:ea typeface="Roboto"/>
                <a:cs typeface="Roboto"/>
                <a:sym typeface="Roboto"/>
              </a:rPr>
              <a:t>When using financial calculator, state what you are doing and write down variables inputted eg. N= ____ , I/Y = ____ etc…</a:t>
            </a:r>
            <a:endParaRPr/>
          </a:p>
          <a:p>
            <a:pPr indent="-228600" lvl="0" marL="228600" rtl="0" algn="l">
              <a:lnSpc>
                <a:spcPct val="90000"/>
              </a:lnSpc>
              <a:spcBef>
                <a:spcPts val="1000"/>
              </a:spcBef>
              <a:spcAft>
                <a:spcPts val="0"/>
              </a:spcAft>
              <a:buClr>
                <a:schemeClr val="lt1"/>
              </a:buClr>
              <a:buSzPts val="2800"/>
              <a:buChar char="•"/>
            </a:pPr>
            <a:r>
              <a:rPr lang="en-NZ">
                <a:latin typeface="Roboto"/>
                <a:ea typeface="Roboto"/>
                <a:cs typeface="Roboto"/>
                <a:sym typeface="Roboto"/>
              </a:rPr>
              <a:t>If you do not have a financial calculator, you must rearrange and solve mathematically</a:t>
            </a:r>
            <a:endParaRPr/>
          </a:p>
        </p:txBody>
      </p:sp>
      <p:sp>
        <p:nvSpPr>
          <p:cNvPr id="117" name="Google Shape;117;p4"/>
          <p:cNvSpPr txBox="1"/>
          <p:nvPr/>
        </p:nvSpPr>
        <p:spPr>
          <a:xfrm>
            <a:off x="240631" y="3641558"/>
            <a:ext cx="11710737" cy="2851317"/>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pic>
        <p:nvPicPr>
          <p:cNvPr descr="Text&#10;&#10;Description automatically generated" id="118" name="Google Shape;118;p4"/>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Answer</a:t>
            </a:r>
            <a:endParaRPr/>
          </a:p>
        </p:txBody>
      </p:sp>
      <p:sp>
        <p:nvSpPr>
          <p:cNvPr id="530" name="Google Shape;530;p40"/>
          <p:cNvSpPr txBox="1"/>
          <p:nvPr/>
        </p:nvSpPr>
        <p:spPr>
          <a:xfrm>
            <a:off x="838200" y="1388923"/>
            <a:ext cx="1051560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400"/>
              <a:buFont typeface="Arial"/>
              <a:buChar char="•"/>
            </a:pPr>
            <a:r>
              <a:rPr lang="en-NZ" sz="2400">
                <a:solidFill>
                  <a:schemeClr val="lt1"/>
                </a:solidFill>
                <a:latin typeface="Calibri"/>
                <a:ea typeface="Calibri"/>
                <a:cs typeface="Calibri"/>
                <a:sym typeface="Calibri"/>
              </a:rPr>
              <a:t>BNZ is loaning money at 6.2% compounded semi-annually</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Calibri"/>
                <a:ea typeface="Calibri"/>
                <a:cs typeface="Calibri"/>
                <a:sym typeface="Calibri"/>
              </a:rPr>
              <a:t>ANZ is loaning money at 6.0% compounded monthly</a:t>
            </a:r>
            <a:endParaRPr/>
          </a:p>
          <a:p>
            <a:pPr indent="-228600" lvl="0" marL="228600" marR="0" rtl="0" algn="l">
              <a:lnSpc>
                <a:spcPct val="90000"/>
              </a:lnSpc>
              <a:spcBef>
                <a:spcPts val="1000"/>
              </a:spcBef>
              <a:spcAft>
                <a:spcPts val="0"/>
              </a:spcAft>
              <a:buClr>
                <a:schemeClr val="lt1"/>
              </a:buClr>
              <a:buSzPts val="2400"/>
              <a:buFont typeface="Arial"/>
              <a:buChar char="•"/>
            </a:pPr>
            <a:r>
              <a:rPr lang="en-NZ" sz="2400">
                <a:solidFill>
                  <a:schemeClr val="lt1"/>
                </a:solidFill>
                <a:latin typeface="Calibri"/>
                <a:ea typeface="Calibri"/>
                <a:cs typeface="Calibri"/>
                <a:sym typeface="Calibri"/>
              </a:rPr>
              <a:t>What is the best option?</a:t>
            </a:r>
            <a:endParaRPr/>
          </a:p>
        </p:txBody>
      </p:sp>
      <p:sp>
        <p:nvSpPr>
          <p:cNvPr id="531" name="Google Shape;531;p40"/>
          <p:cNvSpPr txBox="1"/>
          <p:nvPr/>
        </p:nvSpPr>
        <p:spPr>
          <a:xfrm>
            <a:off x="907344" y="2827250"/>
            <a:ext cx="4075199" cy="2192879"/>
          </a:xfrm>
          <a:prstGeom prst="rect">
            <a:avLst/>
          </a:prstGeom>
          <a:blipFill rotWithShape="1">
            <a:blip r:embed="rId3">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532" name="Google Shape;532;p40"/>
          <p:cNvSpPr txBox="1"/>
          <p:nvPr/>
        </p:nvSpPr>
        <p:spPr>
          <a:xfrm>
            <a:off x="177032" y="5269330"/>
            <a:ext cx="914333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The EAR of ANZ’s rate indicates that it is cheaper than BNZ.</a:t>
            </a:r>
            <a:endParaRPr/>
          </a:p>
          <a:p>
            <a:pPr indent="0" lvl="0" marL="0" marR="0" rtl="0" algn="l">
              <a:spcBef>
                <a:spcPts val="0"/>
              </a:spcBef>
              <a:spcAft>
                <a:spcPts val="0"/>
              </a:spcAft>
              <a:buNone/>
            </a:pPr>
            <a:r>
              <a:rPr b="1" lang="en-NZ" sz="2400">
                <a:solidFill>
                  <a:srgbClr val="FF0000"/>
                </a:solidFill>
                <a:latin typeface="Roboto"/>
                <a:ea typeface="Roboto"/>
                <a:cs typeface="Roboto"/>
                <a:sym typeface="Roboto"/>
              </a:rPr>
              <a:t>So since we are borrowing, we should choose ANZ.</a:t>
            </a:r>
            <a:endParaRPr/>
          </a:p>
        </p:txBody>
      </p:sp>
      <p:sp>
        <p:nvSpPr>
          <p:cNvPr id="533" name="Google Shape;533;p40"/>
          <p:cNvSpPr txBox="1"/>
          <p:nvPr/>
        </p:nvSpPr>
        <p:spPr>
          <a:xfrm>
            <a:off x="5245010" y="2835872"/>
            <a:ext cx="4075199" cy="2184257"/>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534" name="Google Shape;534;p40"/>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QUESTION 5</a:t>
            </a:r>
            <a:endParaRPr b="1" sz="3600">
              <a:solidFill>
                <a:srgbClr val="C4E0B2"/>
              </a:solidFill>
              <a:latin typeface="Roboto"/>
              <a:ea typeface="Roboto"/>
              <a:cs typeface="Roboto"/>
              <a:sym typeface="Roboto"/>
            </a:endParaRPr>
          </a:p>
        </p:txBody>
      </p:sp>
      <p:sp>
        <p:nvSpPr>
          <p:cNvPr id="540" name="Google Shape;540;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FF0000"/>
              </a:buClr>
              <a:buSzPts val="2400"/>
              <a:buNone/>
            </a:pPr>
            <a:r>
              <a:rPr lang="en-NZ">
                <a:solidFill>
                  <a:srgbClr val="FF0000"/>
                </a:solidFill>
              </a:rPr>
              <a:t>Bond Valuation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5 </a:t>
            </a:r>
            <a:endParaRPr/>
          </a:p>
        </p:txBody>
      </p:sp>
      <p:pic>
        <p:nvPicPr>
          <p:cNvPr id="547" name="Google Shape;547;p42"/>
          <p:cNvPicPr preferRelativeResize="0"/>
          <p:nvPr/>
        </p:nvPicPr>
        <p:blipFill rotWithShape="1">
          <a:blip r:embed="rId3">
            <a:alphaModFix/>
          </a:blip>
          <a:srcRect b="0" l="0" r="0" t="0"/>
          <a:stretch/>
        </p:blipFill>
        <p:spPr>
          <a:xfrm>
            <a:off x="838200" y="1690688"/>
            <a:ext cx="10922267" cy="1165860"/>
          </a:xfrm>
          <a:prstGeom prst="rect">
            <a:avLst/>
          </a:prstGeom>
          <a:noFill/>
          <a:ln cap="flat" cmpd="sng" w="57150">
            <a:solidFill>
              <a:srgbClr val="FF0000"/>
            </a:solidFill>
            <a:prstDash val="solid"/>
            <a:round/>
            <a:headEnd len="sm" w="sm" type="none"/>
            <a:tailEnd len="sm" w="sm" type="none"/>
          </a:ln>
        </p:spPr>
      </p:pic>
      <p:pic>
        <p:nvPicPr>
          <p:cNvPr descr="Text&#10;&#10;Description automatically generated" id="548" name="Google Shape;548;p42"/>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cxnSp>
        <p:nvCxnSpPr>
          <p:cNvPr id="554" name="Google Shape;554;p43"/>
          <p:cNvCxnSpPr/>
          <p:nvPr/>
        </p:nvCxnSpPr>
        <p:spPr>
          <a:xfrm>
            <a:off x="2013600" y="38986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555" name="Google Shape;555;p43"/>
          <p:cNvSpPr txBox="1"/>
          <p:nvPr/>
        </p:nvSpPr>
        <p:spPr>
          <a:xfrm>
            <a:off x="963326" y="3149394"/>
            <a:ext cx="67437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Year  	0	1				                                             20</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	PV				                                             FV</a:t>
            </a:r>
            <a:endParaRPr/>
          </a:p>
        </p:txBody>
      </p:sp>
      <p:sp>
        <p:nvSpPr>
          <p:cNvPr id="556" name="Google Shape;55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5</a:t>
            </a:r>
            <a:endParaRPr/>
          </a:p>
        </p:txBody>
      </p:sp>
      <p:graphicFrame>
        <p:nvGraphicFramePr>
          <p:cNvPr id="557" name="Google Shape;557;p43"/>
          <p:cNvGraphicFramePr/>
          <p:nvPr/>
        </p:nvGraphicFramePr>
        <p:xfrm>
          <a:off x="716629" y="5382681"/>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NZ" sz="1800"/>
                        <a:t>=???</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558" name="Google Shape;558;p43"/>
          <p:cNvSpPr txBox="1"/>
          <p:nvPr/>
        </p:nvSpPr>
        <p:spPr>
          <a:xfrm>
            <a:off x="595058" y="4907219"/>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sp>
        <p:nvSpPr>
          <p:cNvPr id="559" name="Google Shape;559;p43"/>
          <p:cNvSpPr txBox="1"/>
          <p:nvPr/>
        </p:nvSpPr>
        <p:spPr>
          <a:xfrm>
            <a:off x="7398343" y="2581476"/>
            <a:ext cx="479365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C4E0B2"/>
                </a:solidFill>
                <a:latin typeface="Roboto"/>
                <a:ea typeface="Roboto"/>
                <a:cs typeface="Roboto"/>
                <a:sym typeface="Roboto"/>
              </a:rPr>
              <a:t>NEED TO IDENTIFY WHICH OF THE 5 KEY VARIABLES BELOW WE NEED FOR OUR ANSWER</a:t>
            </a:r>
            <a:endParaRPr/>
          </a:p>
          <a:p>
            <a:pPr indent="0" lvl="0" marL="0" marR="0" rtl="0" algn="l">
              <a:spcBef>
                <a:spcPts val="0"/>
              </a:spcBef>
              <a:spcAft>
                <a:spcPts val="0"/>
              </a:spcAft>
              <a:buNone/>
            </a:pPr>
            <a:r>
              <a:t/>
            </a:r>
            <a:endParaRPr b="1" sz="2400">
              <a:solidFill>
                <a:srgbClr val="C4E0B2"/>
              </a:solidFill>
              <a:latin typeface="Roboto"/>
              <a:ea typeface="Roboto"/>
              <a:cs typeface="Roboto"/>
              <a:sym typeface="Roboto"/>
            </a:endParaRPr>
          </a:p>
          <a:p>
            <a:pPr indent="0" lvl="0" marL="0" marR="0" rtl="0" algn="l">
              <a:spcBef>
                <a:spcPts val="0"/>
              </a:spcBef>
              <a:spcAft>
                <a:spcPts val="0"/>
              </a:spcAft>
              <a:buNone/>
            </a:pPr>
            <a:r>
              <a:rPr b="1" lang="en-NZ" sz="2400">
                <a:solidFill>
                  <a:srgbClr val="C4E0B2"/>
                </a:solidFill>
                <a:latin typeface="Roboto"/>
                <a:ea typeface="Roboto"/>
                <a:cs typeface="Roboto"/>
                <a:sym typeface="Roboto"/>
              </a:rPr>
              <a:t>WE NEED PRICE</a:t>
            </a:r>
            <a:endParaRPr/>
          </a:p>
          <a:p>
            <a:pPr indent="0" lvl="0" marL="0" marR="0" rtl="0" algn="l">
              <a:spcBef>
                <a:spcPts val="0"/>
              </a:spcBef>
              <a:spcAft>
                <a:spcPts val="0"/>
              </a:spcAft>
              <a:buNone/>
            </a:pPr>
            <a:r>
              <a:rPr b="1" lang="en-NZ" sz="2400">
                <a:solidFill>
                  <a:srgbClr val="C4E0B2"/>
                </a:solidFill>
                <a:latin typeface="Roboto"/>
                <a:ea typeface="Roboto"/>
                <a:cs typeface="Roboto"/>
                <a:sym typeface="Roboto"/>
              </a:rPr>
              <a:t>SO WE ARE CALCULATING PV!</a:t>
            </a:r>
            <a:endParaRPr/>
          </a:p>
        </p:txBody>
      </p:sp>
      <p:pic>
        <p:nvPicPr>
          <p:cNvPr id="560" name="Google Shape;560;p43"/>
          <p:cNvPicPr preferRelativeResize="0"/>
          <p:nvPr/>
        </p:nvPicPr>
        <p:blipFill rotWithShape="1">
          <a:blip r:embed="rId3">
            <a:alphaModFix/>
          </a:blip>
          <a:srcRect b="0" l="0" r="0" t="0"/>
          <a:stretch/>
        </p:blipFill>
        <p:spPr>
          <a:xfrm>
            <a:off x="838200" y="1426116"/>
            <a:ext cx="8647605" cy="923059"/>
          </a:xfrm>
          <a:prstGeom prst="rect">
            <a:avLst/>
          </a:prstGeom>
          <a:noFill/>
          <a:ln cap="flat" cmpd="sng" w="57150">
            <a:solidFill>
              <a:srgbClr val="FF0000"/>
            </a:solidFill>
            <a:prstDash val="solid"/>
            <a:round/>
            <a:headEnd len="sm" w="sm" type="none"/>
            <a:tailEnd len="sm" w="sm" type="none"/>
          </a:ln>
        </p:spPr>
      </p:pic>
      <p:cxnSp>
        <p:nvCxnSpPr>
          <p:cNvPr id="561" name="Google Shape;561;p43"/>
          <p:cNvCxnSpPr/>
          <p:nvPr/>
        </p:nvCxnSpPr>
        <p:spPr>
          <a:xfrm>
            <a:off x="2013600" y="3735638"/>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562" name="Google Shape;562;p43"/>
          <p:cNvCxnSpPr/>
          <p:nvPr/>
        </p:nvCxnSpPr>
        <p:spPr>
          <a:xfrm>
            <a:off x="6661800" y="3735638"/>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563" name="Google Shape;563;p43"/>
          <p:cNvCxnSpPr/>
          <p:nvPr/>
        </p:nvCxnSpPr>
        <p:spPr>
          <a:xfrm>
            <a:off x="2501050" y="3766059"/>
            <a:ext cx="0" cy="340030"/>
          </a:xfrm>
          <a:prstGeom prst="straightConnector1">
            <a:avLst/>
          </a:prstGeom>
          <a:noFill/>
          <a:ln cap="flat" cmpd="sng" w="38100">
            <a:solidFill>
              <a:schemeClr val="lt1"/>
            </a:solidFill>
            <a:prstDash val="solid"/>
            <a:miter lim="800000"/>
            <a:headEnd len="sm" w="sm" type="none"/>
            <a:tailEnd len="sm" w="sm" type="none"/>
          </a:ln>
        </p:spPr>
      </p:cxnSp>
      <p:pic>
        <p:nvPicPr>
          <p:cNvPr descr="Text&#10;&#10;Description automatically generated" id="564" name="Google Shape;564;p43"/>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cxnSp>
        <p:nvCxnSpPr>
          <p:cNvPr id="570" name="Google Shape;570;p44"/>
          <p:cNvCxnSpPr/>
          <p:nvPr/>
        </p:nvCxnSpPr>
        <p:spPr>
          <a:xfrm>
            <a:off x="2013600" y="38986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571" name="Google Shape;571;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5</a:t>
            </a:r>
            <a:endParaRPr/>
          </a:p>
        </p:txBody>
      </p:sp>
      <p:graphicFrame>
        <p:nvGraphicFramePr>
          <p:cNvPr id="572" name="Google Shape;572;p44"/>
          <p:cNvGraphicFramePr/>
          <p:nvPr/>
        </p:nvGraphicFramePr>
        <p:xfrm>
          <a:off x="716629" y="5382681"/>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604600"/>
                <a:gridCol w="1037550"/>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NZ" sz="1800"/>
                        <a:t>=???</a:t>
                      </a:r>
                      <a:endParaRPr/>
                    </a:p>
                  </a:txBody>
                  <a:tcPr marT="45725" marB="45725" marR="91450" marL="91450"/>
                </a:tc>
                <a:tc>
                  <a:txBody>
                    <a:bodyPr/>
                    <a:lstStyle/>
                    <a:p>
                      <a:pPr indent="0" lvl="0" marL="0" marR="0" rtl="0" algn="l">
                        <a:spcBef>
                          <a:spcPts val="0"/>
                        </a:spcBef>
                        <a:spcAft>
                          <a:spcPts val="0"/>
                        </a:spcAft>
                        <a:buNone/>
                      </a:pPr>
                      <a:r>
                        <a:rPr lang="en-NZ" sz="1800"/>
                        <a:t>1000(0.07)=70</a:t>
                      </a:r>
                      <a:endParaRPr/>
                    </a:p>
                  </a:txBody>
                  <a:tcPr marT="45725" marB="45725" marR="91450" marL="91450"/>
                </a:tc>
                <a:tc>
                  <a:txBody>
                    <a:bodyPr/>
                    <a:lstStyle/>
                    <a:p>
                      <a:pPr indent="0" lvl="0" marL="0" marR="0" rtl="0" algn="l">
                        <a:spcBef>
                          <a:spcPts val="0"/>
                        </a:spcBef>
                        <a:spcAft>
                          <a:spcPts val="0"/>
                        </a:spcAft>
                        <a:buNone/>
                      </a:pPr>
                      <a:r>
                        <a:rPr lang="en-NZ" sz="1800"/>
                        <a:t>1000</a:t>
                      </a:r>
                      <a:endParaRPr/>
                    </a:p>
                  </a:txBody>
                  <a:tcPr marT="45725" marB="45725" marR="91450" marL="91450"/>
                </a:tc>
              </a:tr>
            </a:tbl>
          </a:graphicData>
        </a:graphic>
      </p:graphicFrame>
      <p:sp>
        <p:nvSpPr>
          <p:cNvPr id="573" name="Google Shape;573;p44"/>
          <p:cNvSpPr txBox="1"/>
          <p:nvPr/>
        </p:nvSpPr>
        <p:spPr>
          <a:xfrm>
            <a:off x="595058" y="4907219"/>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sp>
        <p:nvSpPr>
          <p:cNvPr id="574" name="Google Shape;574;p44"/>
          <p:cNvSpPr txBox="1"/>
          <p:nvPr/>
        </p:nvSpPr>
        <p:spPr>
          <a:xfrm>
            <a:off x="8115300" y="3320139"/>
            <a:ext cx="32385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C4E0B2"/>
                </a:solidFill>
                <a:latin typeface="Roboto"/>
                <a:ea typeface="Roboto"/>
                <a:cs typeface="Roboto"/>
                <a:sym typeface="Roboto"/>
              </a:rPr>
              <a:t>INITIAL INFO THAT DOESN’T CHANGE!</a:t>
            </a:r>
            <a:endParaRPr/>
          </a:p>
        </p:txBody>
      </p:sp>
      <p:pic>
        <p:nvPicPr>
          <p:cNvPr id="575" name="Google Shape;575;p44"/>
          <p:cNvPicPr preferRelativeResize="0"/>
          <p:nvPr/>
        </p:nvPicPr>
        <p:blipFill rotWithShape="1">
          <a:blip r:embed="rId3">
            <a:alphaModFix/>
          </a:blip>
          <a:srcRect b="0" l="0" r="0" t="0"/>
          <a:stretch/>
        </p:blipFill>
        <p:spPr>
          <a:xfrm>
            <a:off x="838200" y="1690688"/>
            <a:ext cx="8647605" cy="923059"/>
          </a:xfrm>
          <a:prstGeom prst="rect">
            <a:avLst/>
          </a:prstGeom>
          <a:noFill/>
          <a:ln cap="flat" cmpd="sng" w="57150">
            <a:solidFill>
              <a:srgbClr val="FF0000"/>
            </a:solidFill>
            <a:prstDash val="solid"/>
            <a:round/>
            <a:headEnd len="sm" w="sm" type="none"/>
            <a:tailEnd len="sm" w="sm" type="none"/>
          </a:ln>
        </p:spPr>
      </p:pic>
      <p:cxnSp>
        <p:nvCxnSpPr>
          <p:cNvPr id="576" name="Google Shape;576;p44"/>
          <p:cNvCxnSpPr/>
          <p:nvPr/>
        </p:nvCxnSpPr>
        <p:spPr>
          <a:xfrm>
            <a:off x="2013600" y="3735638"/>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577" name="Google Shape;577;p44"/>
          <p:cNvCxnSpPr/>
          <p:nvPr/>
        </p:nvCxnSpPr>
        <p:spPr>
          <a:xfrm>
            <a:off x="6661800" y="3735638"/>
            <a:ext cx="0" cy="326110"/>
          </a:xfrm>
          <a:prstGeom prst="straightConnector1">
            <a:avLst/>
          </a:prstGeom>
          <a:noFill/>
          <a:ln cap="flat" cmpd="sng" w="38100">
            <a:solidFill>
              <a:schemeClr val="lt1"/>
            </a:solidFill>
            <a:prstDash val="solid"/>
            <a:miter lim="800000"/>
            <a:headEnd len="sm" w="sm" type="none"/>
            <a:tailEnd len="sm" w="sm" type="none"/>
          </a:ln>
        </p:spPr>
      </p:cxnSp>
      <p:sp>
        <p:nvSpPr>
          <p:cNvPr id="578" name="Google Shape;578;p44"/>
          <p:cNvSpPr txBox="1"/>
          <p:nvPr/>
        </p:nvSpPr>
        <p:spPr>
          <a:xfrm>
            <a:off x="963326" y="3149394"/>
            <a:ext cx="67437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Year  	0	1				                                             20</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	PV				                                             FV</a:t>
            </a:r>
            <a:endParaRPr/>
          </a:p>
        </p:txBody>
      </p:sp>
      <p:cxnSp>
        <p:nvCxnSpPr>
          <p:cNvPr id="579" name="Google Shape;579;p44"/>
          <p:cNvCxnSpPr/>
          <p:nvPr/>
        </p:nvCxnSpPr>
        <p:spPr>
          <a:xfrm>
            <a:off x="2501050" y="3766059"/>
            <a:ext cx="0" cy="340030"/>
          </a:xfrm>
          <a:prstGeom prst="straightConnector1">
            <a:avLst/>
          </a:prstGeom>
          <a:noFill/>
          <a:ln cap="flat" cmpd="sng" w="38100">
            <a:solidFill>
              <a:schemeClr val="lt1"/>
            </a:solidFill>
            <a:prstDash val="solid"/>
            <a:miter lim="800000"/>
            <a:headEnd len="sm" w="sm" type="none"/>
            <a:tailEnd len="sm" w="sm" type="none"/>
          </a:ln>
        </p:spPr>
      </p:cxnSp>
      <p:pic>
        <p:nvPicPr>
          <p:cNvPr descr="Text&#10;&#10;Description automatically generated" id="580" name="Google Shape;580;p44"/>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cxnSp>
        <p:nvCxnSpPr>
          <p:cNvPr id="586" name="Google Shape;586;p45"/>
          <p:cNvCxnSpPr/>
          <p:nvPr/>
        </p:nvCxnSpPr>
        <p:spPr>
          <a:xfrm>
            <a:off x="2013600" y="38986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587" name="Google Shape;587;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5 </a:t>
            </a:r>
            <a:endParaRPr/>
          </a:p>
        </p:txBody>
      </p:sp>
      <p:graphicFrame>
        <p:nvGraphicFramePr>
          <p:cNvPr id="588" name="Google Shape;588;p45"/>
          <p:cNvGraphicFramePr/>
          <p:nvPr/>
        </p:nvGraphicFramePr>
        <p:xfrm>
          <a:off x="716629" y="5382681"/>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604600"/>
                <a:gridCol w="1037550"/>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20-1=19</a:t>
                      </a:r>
                      <a:endParaRPr/>
                    </a:p>
                  </a:txBody>
                  <a:tcPr marT="45725" marB="45725" marR="91450" marL="91450"/>
                </a:tc>
                <a:tc>
                  <a:txBody>
                    <a:bodyPr/>
                    <a:lstStyle/>
                    <a:p>
                      <a:pPr indent="0" lvl="0" marL="0" marR="0" rtl="0" algn="l">
                        <a:spcBef>
                          <a:spcPts val="0"/>
                        </a:spcBef>
                        <a:spcAft>
                          <a:spcPts val="0"/>
                        </a:spcAft>
                        <a:buNone/>
                      </a:pPr>
                      <a:r>
                        <a:rPr lang="en-NZ" sz="1800"/>
                        <a:t>6</a:t>
                      </a:r>
                      <a:endParaRPr/>
                    </a:p>
                  </a:txBody>
                  <a:tcPr marT="45725" marB="45725" marR="91450" marL="91450"/>
                </a:tc>
                <a:tc>
                  <a:txBody>
                    <a:bodyPr/>
                    <a:lstStyle/>
                    <a:p>
                      <a:pPr indent="0" lvl="0" marL="0" marR="0" rtl="0" algn="l">
                        <a:spcBef>
                          <a:spcPts val="0"/>
                        </a:spcBef>
                        <a:spcAft>
                          <a:spcPts val="0"/>
                        </a:spcAft>
                        <a:buNone/>
                      </a:pPr>
                      <a:r>
                        <a:rPr lang="en-NZ" sz="1800"/>
                        <a:t>=???</a:t>
                      </a:r>
                      <a:endParaRPr/>
                    </a:p>
                  </a:txBody>
                  <a:tcPr marT="45725" marB="45725" marR="91450" marL="91450"/>
                </a:tc>
                <a:tc>
                  <a:txBody>
                    <a:bodyPr/>
                    <a:lstStyle/>
                    <a:p>
                      <a:pPr indent="0" lvl="0" marL="0" marR="0" rtl="0" algn="l">
                        <a:spcBef>
                          <a:spcPts val="0"/>
                        </a:spcBef>
                        <a:spcAft>
                          <a:spcPts val="0"/>
                        </a:spcAft>
                        <a:buNone/>
                      </a:pPr>
                      <a:r>
                        <a:rPr lang="en-NZ" sz="1800"/>
                        <a:t>1000(0.07)=70</a:t>
                      </a:r>
                      <a:endParaRPr/>
                    </a:p>
                  </a:txBody>
                  <a:tcPr marT="45725" marB="45725" marR="91450" marL="91450"/>
                </a:tc>
                <a:tc>
                  <a:txBody>
                    <a:bodyPr/>
                    <a:lstStyle/>
                    <a:p>
                      <a:pPr indent="0" lvl="0" marL="0" marR="0" rtl="0" algn="l">
                        <a:spcBef>
                          <a:spcPts val="0"/>
                        </a:spcBef>
                        <a:spcAft>
                          <a:spcPts val="0"/>
                        </a:spcAft>
                        <a:buNone/>
                      </a:pPr>
                      <a:r>
                        <a:rPr lang="en-NZ" sz="1800"/>
                        <a:t>1000</a:t>
                      </a:r>
                      <a:endParaRPr/>
                    </a:p>
                  </a:txBody>
                  <a:tcPr marT="45725" marB="45725" marR="91450" marL="91450"/>
                </a:tc>
              </a:tr>
            </a:tbl>
          </a:graphicData>
        </a:graphic>
      </p:graphicFrame>
      <p:sp>
        <p:nvSpPr>
          <p:cNvPr id="589" name="Google Shape;589;p45"/>
          <p:cNvSpPr txBox="1"/>
          <p:nvPr/>
        </p:nvSpPr>
        <p:spPr>
          <a:xfrm>
            <a:off x="595058" y="4907219"/>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sp>
        <p:nvSpPr>
          <p:cNvPr id="590" name="Google Shape;590;p45"/>
          <p:cNvSpPr txBox="1"/>
          <p:nvPr/>
        </p:nvSpPr>
        <p:spPr>
          <a:xfrm>
            <a:off x="7939550" y="3043925"/>
            <a:ext cx="32385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C4E0B2"/>
                </a:solidFill>
                <a:latin typeface="Roboto"/>
                <a:ea typeface="Roboto"/>
                <a:cs typeface="Roboto"/>
                <a:sym typeface="Roboto"/>
              </a:rPr>
              <a:t>FILL IN NEW INFORMATION THAT HAS CHANGED</a:t>
            </a:r>
            <a:endParaRPr/>
          </a:p>
        </p:txBody>
      </p:sp>
      <p:pic>
        <p:nvPicPr>
          <p:cNvPr id="591" name="Google Shape;591;p45"/>
          <p:cNvPicPr preferRelativeResize="0"/>
          <p:nvPr/>
        </p:nvPicPr>
        <p:blipFill rotWithShape="1">
          <a:blip r:embed="rId3">
            <a:alphaModFix/>
          </a:blip>
          <a:srcRect b="0" l="0" r="0" t="0"/>
          <a:stretch/>
        </p:blipFill>
        <p:spPr>
          <a:xfrm>
            <a:off x="838200" y="1690688"/>
            <a:ext cx="8647605" cy="923059"/>
          </a:xfrm>
          <a:prstGeom prst="rect">
            <a:avLst/>
          </a:prstGeom>
          <a:noFill/>
          <a:ln cap="flat" cmpd="sng" w="57150">
            <a:solidFill>
              <a:srgbClr val="FF0000"/>
            </a:solidFill>
            <a:prstDash val="solid"/>
            <a:round/>
            <a:headEnd len="sm" w="sm" type="none"/>
            <a:tailEnd len="sm" w="sm" type="none"/>
          </a:ln>
        </p:spPr>
      </p:pic>
      <p:cxnSp>
        <p:nvCxnSpPr>
          <p:cNvPr id="592" name="Google Shape;592;p45"/>
          <p:cNvCxnSpPr/>
          <p:nvPr/>
        </p:nvCxnSpPr>
        <p:spPr>
          <a:xfrm>
            <a:off x="2013600" y="3735638"/>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593" name="Google Shape;593;p45"/>
          <p:cNvCxnSpPr/>
          <p:nvPr/>
        </p:nvCxnSpPr>
        <p:spPr>
          <a:xfrm>
            <a:off x="6661800" y="3735638"/>
            <a:ext cx="0" cy="326110"/>
          </a:xfrm>
          <a:prstGeom prst="straightConnector1">
            <a:avLst/>
          </a:prstGeom>
          <a:noFill/>
          <a:ln cap="flat" cmpd="sng" w="38100">
            <a:solidFill>
              <a:schemeClr val="lt1"/>
            </a:solidFill>
            <a:prstDash val="solid"/>
            <a:miter lim="800000"/>
            <a:headEnd len="sm" w="sm" type="none"/>
            <a:tailEnd len="sm" w="sm" type="none"/>
          </a:ln>
        </p:spPr>
      </p:cxnSp>
      <p:sp>
        <p:nvSpPr>
          <p:cNvPr id="594" name="Google Shape;594;p45"/>
          <p:cNvSpPr txBox="1"/>
          <p:nvPr/>
        </p:nvSpPr>
        <p:spPr>
          <a:xfrm>
            <a:off x="963326" y="3149394"/>
            <a:ext cx="6743700"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Year  	0	1				                                             20</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	PV				                                             FV</a:t>
            </a:r>
            <a:endParaRPr/>
          </a:p>
        </p:txBody>
      </p:sp>
      <p:cxnSp>
        <p:nvCxnSpPr>
          <p:cNvPr id="595" name="Google Shape;595;p45"/>
          <p:cNvCxnSpPr/>
          <p:nvPr/>
        </p:nvCxnSpPr>
        <p:spPr>
          <a:xfrm>
            <a:off x="2501050" y="3766059"/>
            <a:ext cx="0" cy="340030"/>
          </a:xfrm>
          <a:prstGeom prst="straightConnector1">
            <a:avLst/>
          </a:prstGeom>
          <a:noFill/>
          <a:ln cap="flat" cmpd="sng" w="38100">
            <a:solidFill>
              <a:schemeClr val="lt1"/>
            </a:solidFill>
            <a:prstDash val="solid"/>
            <a:miter lim="800000"/>
            <a:headEnd len="sm" w="sm" type="none"/>
            <a:tailEnd len="sm" w="sm" type="none"/>
          </a:ln>
        </p:spPr>
      </p:cxnSp>
      <p:pic>
        <p:nvPicPr>
          <p:cNvPr descr="Text&#10;&#10;Description automatically generated" id="596" name="Google Shape;596;p45"/>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6"/>
          <p:cNvSpPr txBox="1"/>
          <p:nvPr/>
        </p:nvSpPr>
        <p:spPr>
          <a:xfrm>
            <a:off x="6287100" y="2952822"/>
            <a:ext cx="4436265" cy="1706879"/>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2000">
              <a:solidFill>
                <a:srgbClr val="92D050"/>
              </a:solidFill>
              <a:latin typeface="Roboto"/>
              <a:ea typeface="Roboto"/>
              <a:cs typeface="Roboto"/>
              <a:sym typeface="Roboto"/>
            </a:endParaRPr>
          </a:p>
          <a:p>
            <a:pPr indent="0" lvl="0" marL="0" marR="0" rtl="0" algn="ctr">
              <a:spcBef>
                <a:spcPts val="0"/>
              </a:spcBef>
              <a:spcAft>
                <a:spcPts val="0"/>
              </a:spcAft>
              <a:buNone/>
            </a:pPr>
            <a:r>
              <a:rPr b="1" lang="en-NZ" sz="2000">
                <a:solidFill>
                  <a:srgbClr val="FF0000"/>
                </a:solidFill>
                <a:latin typeface="Roboto"/>
                <a:ea typeface="Roboto"/>
                <a:cs typeface="Roboto"/>
                <a:sym typeface="Roboto"/>
              </a:rPr>
              <a:t>Gives PV = $1,111.58</a:t>
            </a:r>
            <a:endParaRPr/>
          </a:p>
          <a:p>
            <a:pPr indent="0" lvl="0" marL="0" marR="0" rtl="0" algn="ctr">
              <a:spcBef>
                <a:spcPts val="0"/>
              </a:spcBef>
              <a:spcAft>
                <a:spcPts val="0"/>
              </a:spcAft>
              <a:buNone/>
            </a:pPr>
            <a:r>
              <a:t/>
            </a:r>
            <a:endParaRPr b="1" sz="2000">
              <a:solidFill>
                <a:srgbClr val="92D050"/>
              </a:solidFill>
              <a:latin typeface="Roboto"/>
              <a:ea typeface="Roboto"/>
              <a:cs typeface="Roboto"/>
              <a:sym typeface="Roboto"/>
            </a:endParaRPr>
          </a:p>
          <a:p>
            <a:pPr indent="0" lvl="0" marL="0" marR="0" rtl="0" algn="ctr">
              <a:spcBef>
                <a:spcPts val="0"/>
              </a:spcBef>
              <a:spcAft>
                <a:spcPts val="0"/>
              </a:spcAft>
              <a:buNone/>
            </a:pPr>
            <a:r>
              <a:rPr b="1" lang="en-NZ" sz="2000">
                <a:solidFill>
                  <a:srgbClr val="92D050"/>
                </a:solidFill>
                <a:latin typeface="Roboto"/>
                <a:ea typeface="Roboto"/>
                <a:cs typeface="Roboto"/>
                <a:sym typeface="Roboto"/>
              </a:rPr>
              <a:t>So the current price of the bonds is $1,111.58</a:t>
            </a:r>
            <a:endParaRPr/>
          </a:p>
        </p:txBody>
      </p:sp>
      <p:sp>
        <p:nvSpPr>
          <p:cNvPr id="603" name="Google Shape;603;p46"/>
          <p:cNvSpPr txBox="1"/>
          <p:nvPr/>
        </p:nvSpPr>
        <p:spPr>
          <a:xfrm>
            <a:off x="838200" y="365125"/>
            <a:ext cx="113538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Find PV - Financial Calculator (Texas)</a:t>
            </a:r>
            <a:endParaRPr b="1" sz="3600">
              <a:solidFill>
                <a:srgbClr val="C4E0B2"/>
              </a:solidFill>
              <a:highlight>
                <a:srgbClr val="FFFF00"/>
              </a:highlight>
              <a:latin typeface="Roboto"/>
              <a:ea typeface="Roboto"/>
              <a:cs typeface="Roboto"/>
              <a:sym typeface="Roboto"/>
            </a:endParaRPr>
          </a:p>
        </p:txBody>
      </p:sp>
      <p:graphicFrame>
        <p:nvGraphicFramePr>
          <p:cNvPr id="604" name="Google Shape;604;p46"/>
          <p:cNvGraphicFramePr/>
          <p:nvPr/>
        </p:nvGraphicFramePr>
        <p:xfrm>
          <a:off x="3952669" y="3329650"/>
          <a:ext cx="3000000" cy="3000000"/>
        </p:xfrm>
        <a:graphic>
          <a:graphicData uri="http://schemas.openxmlformats.org/drawingml/2006/table">
            <a:tbl>
              <a:tblPr bandRow="1" firstRow="1">
                <a:noFill/>
                <a:tableStyleId>{6538F18F-8628-4BBB-B022-481963B814F0}</a:tableStyleId>
              </a:tblPr>
              <a:tblGrid>
                <a:gridCol w="1012650"/>
                <a:gridCol w="939575"/>
              </a:tblGrid>
              <a:tr h="296000">
                <a:tc>
                  <a:txBody>
                    <a:bodyPr/>
                    <a:lstStyle/>
                    <a:p>
                      <a:pPr indent="0" lvl="0" marL="0" marR="0" rtl="0" algn="l">
                        <a:spcBef>
                          <a:spcPts val="0"/>
                        </a:spcBef>
                        <a:spcAft>
                          <a:spcPts val="0"/>
                        </a:spcAft>
                        <a:buNone/>
                      </a:pPr>
                      <a:r>
                        <a:rPr lang="en-NZ" sz="1800"/>
                        <a:t>Variable</a:t>
                      </a:r>
                      <a:endParaRPr/>
                    </a:p>
                  </a:txBody>
                  <a:tcPr marT="45725" marB="45725" marR="91450" marL="91450"/>
                </a:tc>
                <a:tc>
                  <a:txBody>
                    <a:bodyPr/>
                    <a:lstStyle/>
                    <a:p>
                      <a:pPr indent="0" lvl="0" marL="0" marR="0" rtl="0" algn="l">
                        <a:spcBef>
                          <a:spcPts val="0"/>
                        </a:spcBef>
                        <a:spcAft>
                          <a:spcPts val="0"/>
                        </a:spcAft>
                        <a:buNone/>
                      </a:pPr>
                      <a:r>
                        <a:rPr lang="en-NZ" sz="1800"/>
                        <a:t>Input</a:t>
                      </a:r>
                      <a:endParaRPr/>
                    </a:p>
                  </a:txBody>
                  <a:tcPr marT="45725" marB="45725" marR="91450" marL="91450"/>
                </a:tc>
              </a:tr>
              <a:tr h="203200">
                <a:tc>
                  <a:txBody>
                    <a:bodyPr/>
                    <a:lstStyle/>
                    <a:p>
                      <a:pPr indent="0" lvl="0" marL="0" marR="0" rtl="0" algn="l">
                        <a:spcBef>
                          <a:spcPts val="0"/>
                        </a:spcBef>
                        <a:spcAft>
                          <a:spcPts val="0"/>
                        </a:spcAft>
                        <a:buNone/>
                      </a:pPr>
                      <a:r>
                        <a:rPr lang="en-NZ" sz="1600"/>
                        <a:t>N</a:t>
                      </a:r>
                      <a:endParaRPr/>
                    </a:p>
                  </a:txBody>
                  <a:tcPr marT="45725" marB="45725" marR="91450" marL="91450"/>
                </a:tc>
                <a:tc>
                  <a:txBody>
                    <a:bodyPr/>
                    <a:lstStyle/>
                    <a:p>
                      <a:pPr indent="0" lvl="0" marL="0" marR="0" rtl="0" algn="l">
                        <a:spcBef>
                          <a:spcPts val="0"/>
                        </a:spcBef>
                        <a:spcAft>
                          <a:spcPts val="0"/>
                        </a:spcAft>
                        <a:buNone/>
                      </a:pPr>
                      <a:r>
                        <a:rPr lang="en-NZ" sz="1600"/>
                        <a:t>19</a:t>
                      </a:r>
                      <a:endParaRPr/>
                    </a:p>
                  </a:txBody>
                  <a:tcPr marT="45725" marB="45725" marR="91450" marL="91450"/>
                </a:tc>
              </a:tr>
              <a:tr h="185925">
                <a:tc>
                  <a:txBody>
                    <a:bodyPr/>
                    <a:lstStyle/>
                    <a:p>
                      <a:pPr indent="0" lvl="0" marL="0" marR="0" rtl="0" algn="l">
                        <a:spcBef>
                          <a:spcPts val="0"/>
                        </a:spcBef>
                        <a:spcAft>
                          <a:spcPts val="0"/>
                        </a:spcAft>
                        <a:buNone/>
                      </a:pPr>
                      <a:r>
                        <a:rPr lang="en-NZ" sz="1600"/>
                        <a:t>I/Y</a:t>
                      </a:r>
                      <a:endParaRPr/>
                    </a:p>
                  </a:txBody>
                  <a:tcPr marT="45725" marB="45725" marR="91450" marL="91450"/>
                </a:tc>
                <a:tc>
                  <a:txBody>
                    <a:bodyPr/>
                    <a:lstStyle/>
                    <a:p>
                      <a:pPr indent="0" lvl="0" marL="0" marR="0" rtl="0" algn="l">
                        <a:spcBef>
                          <a:spcPts val="0"/>
                        </a:spcBef>
                        <a:spcAft>
                          <a:spcPts val="0"/>
                        </a:spcAft>
                        <a:buNone/>
                      </a:pPr>
                      <a:r>
                        <a:rPr lang="en-NZ" sz="1600"/>
                        <a:t>6</a:t>
                      </a:r>
                      <a:endParaRPr/>
                    </a:p>
                  </a:txBody>
                  <a:tcPr marT="45725" marB="45725" marR="91450" marL="91450"/>
                </a:tc>
              </a:tr>
              <a:tr h="214875">
                <a:tc>
                  <a:txBody>
                    <a:bodyPr/>
                    <a:lstStyle/>
                    <a:p>
                      <a:pPr indent="0" lvl="0" marL="0" marR="0" rtl="0" algn="l">
                        <a:spcBef>
                          <a:spcPts val="0"/>
                        </a:spcBef>
                        <a:spcAft>
                          <a:spcPts val="0"/>
                        </a:spcAft>
                        <a:buNone/>
                      </a:pPr>
                      <a:r>
                        <a:rPr lang="en-NZ" sz="1600"/>
                        <a:t>PMT</a:t>
                      </a:r>
                      <a:endParaRPr/>
                    </a:p>
                  </a:txBody>
                  <a:tcPr marT="45725" marB="45725" marR="91450" marL="91450"/>
                </a:tc>
                <a:tc>
                  <a:txBody>
                    <a:bodyPr/>
                    <a:lstStyle/>
                    <a:p>
                      <a:pPr indent="0" lvl="0" marL="0" marR="0" rtl="0" algn="l">
                        <a:spcBef>
                          <a:spcPts val="0"/>
                        </a:spcBef>
                        <a:spcAft>
                          <a:spcPts val="0"/>
                        </a:spcAft>
                        <a:buNone/>
                      </a:pPr>
                      <a:r>
                        <a:rPr lang="en-NZ" sz="1600"/>
                        <a:t>70</a:t>
                      </a:r>
                      <a:endParaRPr/>
                    </a:p>
                  </a:txBody>
                  <a:tcPr marT="45725" marB="45725" marR="91450" marL="91450"/>
                </a:tc>
              </a:tr>
              <a:tr h="260600">
                <a:tc>
                  <a:txBody>
                    <a:bodyPr/>
                    <a:lstStyle/>
                    <a:p>
                      <a:pPr indent="0" lvl="0" marL="0" marR="0" rtl="0" algn="l">
                        <a:spcBef>
                          <a:spcPts val="0"/>
                        </a:spcBef>
                        <a:spcAft>
                          <a:spcPts val="0"/>
                        </a:spcAft>
                        <a:buNone/>
                      </a:pPr>
                      <a:r>
                        <a:rPr lang="en-NZ" sz="1600"/>
                        <a:t>FV</a:t>
                      </a:r>
                      <a:endParaRPr/>
                    </a:p>
                  </a:txBody>
                  <a:tcPr marT="45725" marB="45725" marR="91450" marL="91450"/>
                </a:tc>
                <a:tc>
                  <a:txBody>
                    <a:bodyPr/>
                    <a:lstStyle/>
                    <a:p>
                      <a:pPr indent="0" lvl="0" marL="0" marR="0" rtl="0" algn="l">
                        <a:spcBef>
                          <a:spcPts val="0"/>
                        </a:spcBef>
                        <a:spcAft>
                          <a:spcPts val="0"/>
                        </a:spcAft>
                        <a:buNone/>
                      </a:pPr>
                      <a:r>
                        <a:rPr lang="en-NZ" sz="1600"/>
                        <a:t>1,000</a:t>
                      </a:r>
                      <a:endParaRPr/>
                    </a:p>
                  </a:txBody>
                  <a:tcPr marT="45725" marB="45725" marR="91450" marL="91450"/>
                </a:tc>
              </a:tr>
            </a:tbl>
          </a:graphicData>
        </a:graphic>
      </p:graphicFrame>
      <p:pic>
        <p:nvPicPr>
          <p:cNvPr id="605" name="Google Shape;605;p46"/>
          <p:cNvPicPr preferRelativeResize="0"/>
          <p:nvPr/>
        </p:nvPicPr>
        <p:blipFill rotWithShape="1">
          <a:blip r:embed="rId3">
            <a:alphaModFix/>
          </a:blip>
          <a:srcRect b="0" l="0" r="0" t="0"/>
          <a:stretch/>
        </p:blipFill>
        <p:spPr>
          <a:xfrm>
            <a:off x="635000" y="1510733"/>
            <a:ext cx="2723397" cy="5167312"/>
          </a:xfrm>
          <a:prstGeom prst="rect">
            <a:avLst/>
          </a:prstGeom>
          <a:noFill/>
          <a:ln>
            <a:noFill/>
          </a:ln>
        </p:spPr>
      </p:pic>
      <p:sp>
        <p:nvSpPr>
          <p:cNvPr id="606" name="Google Shape;606;p46"/>
          <p:cNvSpPr txBox="1"/>
          <p:nvPr/>
        </p:nvSpPr>
        <p:spPr>
          <a:xfrm>
            <a:off x="838200"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graphicFrame>
        <p:nvGraphicFramePr>
          <p:cNvPr id="607" name="Google Shape;607;p46"/>
          <p:cNvGraphicFramePr/>
          <p:nvPr/>
        </p:nvGraphicFramePr>
        <p:xfrm>
          <a:off x="3952670" y="2952822"/>
          <a:ext cx="3000000" cy="3000000"/>
        </p:xfrm>
        <a:graphic>
          <a:graphicData uri="http://schemas.openxmlformats.org/drawingml/2006/table">
            <a:tbl>
              <a:tblPr bandRow="1" firstRow="1">
                <a:noFill/>
                <a:tableStyleId>{6538F18F-8628-4BBB-B022-481963B814F0}</a:tableStyleId>
              </a:tblPr>
              <a:tblGrid>
                <a:gridCol w="1952225"/>
              </a:tblGrid>
              <a:tr h="399975">
                <a:tc>
                  <a:txBody>
                    <a:bodyPr/>
                    <a:lstStyle/>
                    <a:p>
                      <a:pPr indent="0" lvl="0" marL="0" marR="0" rtl="0" algn="l">
                        <a:spcBef>
                          <a:spcPts val="0"/>
                        </a:spcBef>
                        <a:spcAft>
                          <a:spcPts val="0"/>
                        </a:spcAft>
                        <a:buNone/>
                      </a:pPr>
                      <a:r>
                        <a:rPr lang="en-NZ" sz="1800"/>
                        <a:t>Calculator Key(s)</a:t>
                      </a:r>
                      <a:endParaRPr/>
                    </a:p>
                  </a:txBody>
                  <a:tcPr marT="45725" marB="45725" marR="91450" marL="91450"/>
                </a:tc>
              </a:tr>
            </a:tbl>
          </a:graphicData>
        </a:graphic>
      </p:graphicFrame>
      <p:sp>
        <p:nvSpPr>
          <p:cNvPr id="608" name="Google Shape;608;p46"/>
          <p:cNvSpPr txBox="1"/>
          <p:nvPr/>
        </p:nvSpPr>
        <p:spPr>
          <a:xfrm>
            <a:off x="838200" y="347132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graphicFrame>
        <p:nvGraphicFramePr>
          <p:cNvPr id="609" name="Google Shape;609;p46"/>
          <p:cNvGraphicFramePr/>
          <p:nvPr/>
        </p:nvGraphicFramePr>
        <p:xfrm>
          <a:off x="3952670" y="1486190"/>
          <a:ext cx="3000000" cy="3000000"/>
        </p:xfrm>
        <a:graphic>
          <a:graphicData uri="http://schemas.openxmlformats.org/drawingml/2006/table">
            <a:tbl>
              <a:tblPr bandRow="1" firstRow="1">
                <a:noFill/>
                <a:tableStyleId>{6538F18F-8628-4BBB-B022-481963B814F0}</a:tableStyleId>
              </a:tblPr>
              <a:tblGrid>
                <a:gridCol w="1321075"/>
                <a:gridCol w="1321075"/>
                <a:gridCol w="1449600"/>
                <a:gridCol w="119252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19</a:t>
                      </a:r>
                      <a:endParaRPr/>
                    </a:p>
                  </a:txBody>
                  <a:tcPr marT="45725" marB="45725" marR="91450" marL="91450"/>
                </a:tc>
                <a:tc>
                  <a:txBody>
                    <a:bodyPr/>
                    <a:lstStyle/>
                    <a:p>
                      <a:pPr indent="0" lvl="0" marL="0" marR="0" rtl="0" algn="l">
                        <a:spcBef>
                          <a:spcPts val="0"/>
                        </a:spcBef>
                        <a:spcAft>
                          <a:spcPts val="0"/>
                        </a:spcAft>
                        <a:buNone/>
                      </a:pPr>
                      <a:r>
                        <a:rPr lang="en-NZ" sz="1800"/>
                        <a:t>6</a:t>
                      </a:r>
                      <a:endParaRPr/>
                    </a:p>
                  </a:txBody>
                  <a:tcPr marT="45725" marB="45725" marR="91450" marL="91450"/>
                </a:tc>
                <a:tc>
                  <a:txBody>
                    <a:bodyPr/>
                    <a:lstStyle/>
                    <a:p>
                      <a:pPr indent="0" lvl="0" marL="0" marR="0" rtl="0" algn="l">
                        <a:spcBef>
                          <a:spcPts val="0"/>
                        </a:spcBef>
                        <a:spcAft>
                          <a:spcPts val="0"/>
                        </a:spcAft>
                        <a:buNone/>
                      </a:pPr>
                      <a:r>
                        <a:rPr b="1" lang="en-NZ" sz="2000"/>
                        <a:t>=$1,111.58</a:t>
                      </a:r>
                      <a:endParaRPr b="1" sz="1800"/>
                    </a:p>
                  </a:txBody>
                  <a:tcPr marT="45725" marB="45725" marR="91450" marL="91450"/>
                </a:tc>
                <a:tc>
                  <a:txBody>
                    <a:bodyPr/>
                    <a:lstStyle/>
                    <a:p>
                      <a:pPr indent="0" lvl="0" marL="0" marR="0" rtl="0" algn="l">
                        <a:spcBef>
                          <a:spcPts val="0"/>
                        </a:spcBef>
                        <a:spcAft>
                          <a:spcPts val="0"/>
                        </a:spcAft>
                        <a:buNone/>
                      </a:pPr>
                      <a:r>
                        <a:rPr lang="en-NZ" sz="1800"/>
                        <a:t>70</a:t>
                      </a:r>
                      <a:endParaRPr/>
                    </a:p>
                  </a:txBody>
                  <a:tcPr marT="45725" marB="45725" marR="91450" marL="91450"/>
                </a:tc>
                <a:tc>
                  <a:txBody>
                    <a:bodyPr/>
                    <a:lstStyle/>
                    <a:p>
                      <a:pPr indent="0" lvl="0" marL="0" marR="0" rtl="0" algn="l">
                        <a:spcBef>
                          <a:spcPts val="0"/>
                        </a:spcBef>
                        <a:spcAft>
                          <a:spcPts val="0"/>
                        </a:spcAft>
                        <a:buNone/>
                      </a:pPr>
                      <a:r>
                        <a:rPr lang="en-NZ" sz="1800"/>
                        <a:t>1,000</a:t>
                      </a:r>
                      <a:endParaRPr/>
                    </a:p>
                  </a:txBody>
                  <a:tcPr marT="45725" marB="45725" marR="91450" marL="91450"/>
                </a:tc>
              </a:tr>
            </a:tbl>
          </a:graphicData>
        </a:graphic>
      </p:graphicFrame>
      <p:graphicFrame>
        <p:nvGraphicFramePr>
          <p:cNvPr id="610" name="Google Shape;610;p46"/>
          <p:cNvGraphicFramePr/>
          <p:nvPr/>
        </p:nvGraphicFramePr>
        <p:xfrm>
          <a:off x="3952669" y="5063637"/>
          <a:ext cx="3000000" cy="3000000"/>
        </p:xfrm>
        <a:graphic>
          <a:graphicData uri="http://schemas.openxmlformats.org/drawingml/2006/table">
            <a:tbl>
              <a:tblPr bandRow="1" firstRow="1">
                <a:noFill/>
                <a:tableStyleId>{6538F18F-8628-4BBB-B022-481963B814F0}</a:tableStyleId>
              </a:tblPr>
              <a:tblGrid>
                <a:gridCol w="1012650"/>
                <a:gridCol w="939575"/>
              </a:tblGrid>
              <a:tr h="184400">
                <a:tc>
                  <a:txBody>
                    <a:bodyPr/>
                    <a:lstStyle/>
                    <a:p>
                      <a:pPr indent="0" lvl="0" marL="0" marR="0" rtl="0" algn="l">
                        <a:spcBef>
                          <a:spcPts val="0"/>
                        </a:spcBef>
                        <a:spcAft>
                          <a:spcPts val="0"/>
                        </a:spcAft>
                        <a:buNone/>
                      </a:pPr>
                      <a:r>
                        <a:rPr lang="en-NZ" sz="1600"/>
                        <a:t>CPT</a:t>
                      </a:r>
                      <a:endParaRPr/>
                    </a:p>
                  </a:txBody>
                  <a:tcPr marT="45725" marB="45725" marR="91450" marL="91450"/>
                </a:tc>
                <a:tc>
                  <a:txBody>
                    <a:bodyPr/>
                    <a:lstStyle/>
                    <a:p>
                      <a:pPr indent="0" lvl="0" marL="0" marR="0" rtl="0" algn="l">
                        <a:spcBef>
                          <a:spcPts val="0"/>
                        </a:spcBef>
                        <a:spcAft>
                          <a:spcPts val="0"/>
                        </a:spcAft>
                        <a:buNone/>
                      </a:pPr>
                      <a:r>
                        <a:rPr lang="en-NZ" sz="1600"/>
                        <a:t>PV</a:t>
                      </a:r>
                      <a:endParaRPr/>
                    </a:p>
                  </a:txBody>
                  <a:tcPr marT="45725" marB="45725" marR="91450" marL="91450"/>
                </a:tc>
              </a:tr>
            </a:tbl>
          </a:graphicData>
        </a:graphic>
      </p:graphicFrame>
      <p:sp>
        <p:nvSpPr>
          <p:cNvPr id="611" name="Google Shape;611;p46"/>
          <p:cNvSpPr txBox="1"/>
          <p:nvPr/>
        </p:nvSpPr>
        <p:spPr>
          <a:xfrm>
            <a:off x="1281051"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612" name="Google Shape;612;p46"/>
          <p:cNvSpPr txBox="1"/>
          <p:nvPr/>
        </p:nvSpPr>
        <p:spPr>
          <a:xfrm>
            <a:off x="1732004" y="4078002"/>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613" name="Google Shape;613;p46"/>
          <p:cNvSpPr txBox="1"/>
          <p:nvPr/>
        </p:nvSpPr>
        <p:spPr>
          <a:xfrm>
            <a:off x="2198885" y="4065301"/>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614" name="Google Shape;614;p46"/>
          <p:cNvSpPr txBox="1"/>
          <p:nvPr/>
        </p:nvSpPr>
        <p:spPr>
          <a:xfrm>
            <a:off x="2633910" y="4082992"/>
            <a:ext cx="482992" cy="304800"/>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pic>
        <p:nvPicPr>
          <p:cNvPr descr="Text&#10;&#10;Description automatically generated" id="615" name="Google Shape;615;p46"/>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5</a:t>
            </a:r>
            <a:endParaRPr/>
          </a:p>
        </p:txBody>
      </p:sp>
      <p:graphicFrame>
        <p:nvGraphicFramePr>
          <p:cNvPr id="622" name="Google Shape;622;p47"/>
          <p:cNvGraphicFramePr/>
          <p:nvPr/>
        </p:nvGraphicFramePr>
        <p:xfrm>
          <a:off x="800629" y="4062681"/>
          <a:ext cx="3000000" cy="3000000"/>
        </p:xfrm>
        <a:graphic>
          <a:graphicData uri="http://schemas.openxmlformats.org/drawingml/2006/table">
            <a:tbl>
              <a:tblPr bandRow="1" firstRow="1">
                <a:noFill/>
                <a:tableStyleId>{6538F18F-8628-4BBB-B022-481963B814F0}</a:tableStyleId>
              </a:tblPr>
              <a:tblGrid>
                <a:gridCol w="1321075"/>
                <a:gridCol w="1321075"/>
                <a:gridCol w="1392000"/>
                <a:gridCol w="1683275"/>
                <a:gridCol w="887900"/>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20-1=19</a:t>
                      </a:r>
                      <a:endParaRPr/>
                    </a:p>
                  </a:txBody>
                  <a:tcPr marT="45725" marB="45725" marR="91450" marL="91450"/>
                </a:tc>
                <a:tc>
                  <a:txBody>
                    <a:bodyPr/>
                    <a:lstStyle/>
                    <a:p>
                      <a:pPr indent="0" lvl="0" marL="0" marR="0" rtl="0" algn="l">
                        <a:spcBef>
                          <a:spcPts val="0"/>
                        </a:spcBef>
                        <a:spcAft>
                          <a:spcPts val="0"/>
                        </a:spcAft>
                        <a:buNone/>
                      </a:pPr>
                      <a:r>
                        <a:rPr lang="en-NZ" sz="1800"/>
                        <a:t>6</a:t>
                      </a:r>
                      <a:endParaRPr/>
                    </a:p>
                  </a:txBody>
                  <a:tcPr marT="45725" marB="45725" marR="91450" marL="91450"/>
                </a:tc>
                <a:tc>
                  <a:txBody>
                    <a:bodyPr/>
                    <a:lstStyle/>
                    <a:p>
                      <a:pPr indent="0" lvl="0" marL="0" marR="0" rtl="0" algn="l">
                        <a:spcBef>
                          <a:spcPts val="0"/>
                        </a:spcBef>
                        <a:spcAft>
                          <a:spcPts val="0"/>
                        </a:spcAft>
                        <a:buNone/>
                      </a:pPr>
                      <a:r>
                        <a:rPr b="1" lang="en-NZ" sz="2000"/>
                        <a:t>=$1,111.58</a:t>
                      </a:r>
                      <a:endParaRPr/>
                    </a:p>
                  </a:txBody>
                  <a:tcPr marT="45725" marB="45725" marR="91450" marL="91450"/>
                </a:tc>
                <a:tc>
                  <a:txBody>
                    <a:bodyPr/>
                    <a:lstStyle/>
                    <a:p>
                      <a:pPr indent="0" lvl="0" marL="0" marR="0" rtl="0" algn="l">
                        <a:spcBef>
                          <a:spcPts val="0"/>
                        </a:spcBef>
                        <a:spcAft>
                          <a:spcPts val="0"/>
                        </a:spcAft>
                        <a:buNone/>
                      </a:pPr>
                      <a:r>
                        <a:rPr lang="en-NZ" sz="1800"/>
                        <a:t>1000(0.07)=70</a:t>
                      </a:r>
                      <a:endParaRPr/>
                    </a:p>
                  </a:txBody>
                  <a:tcPr marT="45725" marB="45725" marR="91450" marL="91450"/>
                </a:tc>
                <a:tc>
                  <a:txBody>
                    <a:bodyPr/>
                    <a:lstStyle/>
                    <a:p>
                      <a:pPr indent="0" lvl="0" marL="0" marR="0" rtl="0" algn="l">
                        <a:spcBef>
                          <a:spcPts val="0"/>
                        </a:spcBef>
                        <a:spcAft>
                          <a:spcPts val="0"/>
                        </a:spcAft>
                        <a:buNone/>
                      </a:pPr>
                      <a:r>
                        <a:rPr lang="en-NZ" sz="1800"/>
                        <a:t>1000</a:t>
                      </a:r>
                      <a:endParaRPr/>
                    </a:p>
                  </a:txBody>
                  <a:tcPr marT="45725" marB="45725" marR="91450" marL="91450"/>
                </a:tc>
              </a:tr>
            </a:tbl>
          </a:graphicData>
        </a:graphic>
      </p:graphicFrame>
      <p:sp>
        <p:nvSpPr>
          <p:cNvPr id="623" name="Google Shape;623;p47"/>
          <p:cNvSpPr txBox="1"/>
          <p:nvPr/>
        </p:nvSpPr>
        <p:spPr>
          <a:xfrm>
            <a:off x="712200" y="5424805"/>
            <a:ext cx="805270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3000">
                <a:solidFill>
                  <a:srgbClr val="FF0000"/>
                </a:solidFill>
                <a:latin typeface="Roboto"/>
                <a:ea typeface="Roboto"/>
                <a:cs typeface="Roboto"/>
                <a:sym typeface="Roboto"/>
              </a:rPr>
              <a:t>Look over notes so you can explain why price rises with a drop in interest rates...</a:t>
            </a:r>
            <a:endParaRPr b="1" sz="3000">
              <a:solidFill>
                <a:srgbClr val="FF0000"/>
              </a:solidFill>
              <a:latin typeface="Roboto"/>
              <a:ea typeface="Roboto"/>
              <a:cs typeface="Roboto"/>
              <a:sym typeface="Roboto"/>
            </a:endParaRPr>
          </a:p>
        </p:txBody>
      </p:sp>
      <p:pic>
        <p:nvPicPr>
          <p:cNvPr id="624" name="Google Shape;624;p47"/>
          <p:cNvPicPr preferRelativeResize="0"/>
          <p:nvPr/>
        </p:nvPicPr>
        <p:blipFill rotWithShape="1">
          <a:blip r:embed="rId3">
            <a:alphaModFix/>
          </a:blip>
          <a:srcRect b="0" l="0" r="0" t="0"/>
          <a:stretch/>
        </p:blipFill>
        <p:spPr>
          <a:xfrm>
            <a:off x="838200" y="1690688"/>
            <a:ext cx="8647605" cy="923059"/>
          </a:xfrm>
          <a:prstGeom prst="rect">
            <a:avLst/>
          </a:prstGeom>
          <a:noFill/>
          <a:ln cap="flat" cmpd="sng" w="57150">
            <a:solidFill>
              <a:srgbClr val="FF0000"/>
            </a:solidFill>
            <a:prstDash val="solid"/>
            <a:round/>
            <a:headEnd len="sm" w="sm" type="none"/>
            <a:tailEnd len="sm" w="sm" type="none"/>
          </a:ln>
        </p:spPr>
      </p:pic>
      <p:pic>
        <p:nvPicPr>
          <p:cNvPr descr="Text&#10;&#10;Description automatically generated" id="625" name="Google Shape;625;p47"/>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QUESTION 6</a:t>
            </a:r>
            <a:endParaRPr b="1" sz="3600">
              <a:solidFill>
                <a:srgbClr val="C4E0B2"/>
              </a:solidFill>
              <a:latin typeface="Roboto"/>
              <a:ea typeface="Roboto"/>
              <a:cs typeface="Roboto"/>
              <a:sym typeface="Roboto"/>
            </a:endParaRPr>
          </a:p>
        </p:txBody>
      </p:sp>
      <p:sp>
        <p:nvSpPr>
          <p:cNvPr id="631" name="Google Shape;631;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6</a:t>
            </a:r>
            <a:endParaRPr/>
          </a:p>
        </p:txBody>
      </p:sp>
      <p:sp>
        <p:nvSpPr>
          <p:cNvPr id="638" name="Google Shape;638;p49"/>
          <p:cNvSpPr txBox="1"/>
          <p:nvPr/>
        </p:nvSpPr>
        <p:spPr>
          <a:xfrm>
            <a:off x="838200" y="1825625"/>
            <a:ext cx="10515600" cy="13255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Roboto"/>
                <a:ea typeface="Roboto"/>
                <a:cs typeface="Roboto"/>
                <a:sym typeface="Roboto"/>
              </a:rPr>
              <a:t>Air NZ has issued 8% annual coupon bonds that are now selling at a yield to maturity of 7% and current yield of 7.475%. What is the remaining maturity of these bonds?</a:t>
            </a:r>
            <a:endParaRPr/>
          </a:p>
        </p:txBody>
      </p:sp>
      <p:pic>
        <p:nvPicPr>
          <p:cNvPr descr="Text&#10;&#10;Description automatically generated" id="639" name="Google Shape;639;p49"/>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320842" y="-122672"/>
            <a:ext cx="11032958" cy="20436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Goal of the Firm</a:t>
            </a:r>
            <a:endParaRPr/>
          </a:p>
        </p:txBody>
      </p:sp>
      <p:sp>
        <p:nvSpPr>
          <p:cNvPr id="125" name="Google Shape;125;p5"/>
          <p:cNvSpPr txBox="1"/>
          <p:nvPr>
            <p:ph idx="1" type="body"/>
          </p:nvPr>
        </p:nvSpPr>
        <p:spPr>
          <a:xfrm>
            <a:off x="240631" y="1536199"/>
            <a:ext cx="11806989" cy="532180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b="1" lang="en-NZ">
                <a:latin typeface="Roboto"/>
                <a:ea typeface="Roboto"/>
                <a:cs typeface="Roboto"/>
                <a:sym typeface="Roboto"/>
              </a:rPr>
              <a:t>Maximise shareholder value</a:t>
            </a:r>
            <a:r>
              <a:rPr lang="en-NZ">
                <a:latin typeface="Roboto"/>
                <a:ea typeface="Roboto"/>
                <a:cs typeface="Roboto"/>
                <a:sym typeface="Roboto"/>
              </a:rPr>
              <a:t>! </a:t>
            </a:r>
            <a:endParaRPr/>
          </a:p>
          <a:p>
            <a:pPr indent="-228600" lvl="1" marL="685800" rtl="0" algn="l">
              <a:lnSpc>
                <a:spcPct val="90000"/>
              </a:lnSpc>
              <a:spcBef>
                <a:spcPts val="500"/>
              </a:spcBef>
              <a:spcAft>
                <a:spcPts val="0"/>
              </a:spcAft>
              <a:buClr>
                <a:schemeClr val="lt1"/>
              </a:buClr>
              <a:buSzPts val="2400"/>
              <a:buChar char="•"/>
            </a:pPr>
            <a:r>
              <a:rPr lang="en-NZ">
                <a:latin typeface="Roboto"/>
                <a:ea typeface="Roboto"/>
                <a:cs typeface="Roboto"/>
                <a:sym typeface="Roboto"/>
              </a:rPr>
              <a:t>Usually through maximising returns to shareholders through dividends and capital growth (appreciation in the share price). </a:t>
            </a:r>
            <a:endParaRPr/>
          </a:p>
          <a:p>
            <a:pPr indent="-228600" lvl="0" marL="228600" rtl="0" algn="l">
              <a:lnSpc>
                <a:spcPct val="90000"/>
              </a:lnSpc>
              <a:spcBef>
                <a:spcPts val="1000"/>
              </a:spcBef>
              <a:spcAft>
                <a:spcPts val="0"/>
              </a:spcAft>
              <a:buClr>
                <a:schemeClr val="lt1"/>
              </a:buClr>
              <a:buSzPts val="2800"/>
              <a:buChar char="•"/>
            </a:pPr>
            <a:r>
              <a:rPr lang="en-NZ">
                <a:latin typeface="Roboto"/>
                <a:ea typeface="Roboto"/>
                <a:cs typeface="Roboto"/>
                <a:sym typeface="Roboto"/>
              </a:rPr>
              <a:t>Also related to the goal of the firm is agency theory which says that there is a misalignment of interests between those managing the firm and those who own the firm (shareholders). </a:t>
            </a:r>
            <a:endParaRPr/>
          </a:p>
          <a:p>
            <a:pPr indent="-228600" lvl="0" marL="228600" rtl="0" algn="l">
              <a:lnSpc>
                <a:spcPct val="90000"/>
              </a:lnSpc>
              <a:spcBef>
                <a:spcPts val="1000"/>
              </a:spcBef>
              <a:spcAft>
                <a:spcPts val="0"/>
              </a:spcAft>
              <a:buClr>
                <a:schemeClr val="lt1"/>
              </a:buClr>
              <a:buSzPts val="2800"/>
              <a:buChar char="•"/>
            </a:pPr>
            <a:r>
              <a:rPr lang="en-NZ">
                <a:latin typeface="Roboto"/>
                <a:ea typeface="Roboto"/>
                <a:cs typeface="Roboto"/>
                <a:sym typeface="Roboto"/>
              </a:rPr>
              <a:t>However, shareholders have an indirect power over the managers as they elect the Board of Directors who elects the CEO who determines secondary management. </a:t>
            </a:r>
            <a:endParaRPr/>
          </a:p>
          <a:p>
            <a:pPr indent="-50800" lvl="0" marL="228600" rtl="0" algn="l">
              <a:lnSpc>
                <a:spcPct val="90000"/>
              </a:lnSpc>
              <a:spcBef>
                <a:spcPts val="1000"/>
              </a:spcBef>
              <a:spcAft>
                <a:spcPts val="0"/>
              </a:spcAft>
              <a:buClr>
                <a:schemeClr val="lt1"/>
              </a:buClr>
              <a:buSzPts val="2800"/>
              <a:buNone/>
            </a:pPr>
            <a:r>
              <a:t/>
            </a:r>
            <a:endParaRPr>
              <a:latin typeface="Roboto"/>
              <a:ea typeface="Roboto"/>
              <a:cs typeface="Roboto"/>
              <a:sym typeface="Roboto"/>
            </a:endParaRPr>
          </a:p>
        </p:txBody>
      </p:sp>
      <p:sp>
        <p:nvSpPr>
          <p:cNvPr id="126" name="Google Shape;126;p5"/>
          <p:cNvSpPr txBox="1"/>
          <p:nvPr/>
        </p:nvSpPr>
        <p:spPr>
          <a:xfrm>
            <a:off x="240631" y="3641558"/>
            <a:ext cx="11710737" cy="2851317"/>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lt1"/>
              </a:buClr>
              <a:buSzPts val="2800"/>
              <a:buFont typeface="Arial"/>
              <a:buNone/>
            </a:pPr>
            <a:r>
              <a:t/>
            </a:r>
            <a:endParaRPr b="0" i="0" sz="2800" u="none" cap="none" strike="noStrike">
              <a:solidFill>
                <a:schemeClr val="lt1"/>
              </a:solidFill>
              <a:latin typeface="Calibri"/>
              <a:ea typeface="Calibri"/>
              <a:cs typeface="Calibri"/>
              <a:sym typeface="Calibri"/>
            </a:endParaRPr>
          </a:p>
        </p:txBody>
      </p:sp>
      <p:pic>
        <p:nvPicPr>
          <p:cNvPr descr="Text&#10;&#10;Description automatically generated" id="127" name="Google Shape;127;p5"/>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6</a:t>
            </a:r>
            <a:endParaRPr/>
          </a:p>
        </p:txBody>
      </p:sp>
      <p:graphicFrame>
        <p:nvGraphicFramePr>
          <p:cNvPr id="646" name="Google Shape;646;p50"/>
          <p:cNvGraphicFramePr/>
          <p:nvPr/>
        </p:nvGraphicFramePr>
        <p:xfrm>
          <a:off x="1629030" y="5524314"/>
          <a:ext cx="3000000" cy="3000000"/>
        </p:xfrm>
        <a:graphic>
          <a:graphicData uri="http://schemas.openxmlformats.org/drawingml/2006/table">
            <a:tbl>
              <a:tblPr bandRow="1" firstRow="1">
                <a:noFill/>
                <a:tableStyleId>{6538F18F-8628-4BBB-B022-481963B814F0}</a:tableStyleId>
              </a:tblPr>
              <a:tblGrid>
                <a:gridCol w="1321075"/>
                <a:gridCol w="1321075"/>
                <a:gridCol w="1396125"/>
                <a:gridCol w="1679175"/>
                <a:gridCol w="88792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b="1" sz="20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647" name="Google Shape;647;p50"/>
          <p:cNvSpPr txBox="1"/>
          <p:nvPr/>
        </p:nvSpPr>
        <p:spPr>
          <a:xfrm>
            <a:off x="838200" y="1825625"/>
            <a:ext cx="10515600" cy="13255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Air NZ has issued 8% annual coupon bonds that are now selling at a yield to maturity of 7% and current yield of 7.475%. What is the remaining maturity of these bonds?</a:t>
            </a:r>
            <a:endParaRPr/>
          </a:p>
        </p:txBody>
      </p:sp>
      <p:sp>
        <p:nvSpPr>
          <p:cNvPr id="648" name="Google Shape;648;p50"/>
          <p:cNvSpPr txBox="1"/>
          <p:nvPr/>
        </p:nvSpPr>
        <p:spPr>
          <a:xfrm>
            <a:off x="1651059" y="4910947"/>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sp>
        <p:nvSpPr>
          <p:cNvPr id="649" name="Google Shape;649;p50"/>
          <p:cNvSpPr txBox="1"/>
          <p:nvPr/>
        </p:nvSpPr>
        <p:spPr>
          <a:xfrm>
            <a:off x="1629030" y="3707902"/>
            <a:ext cx="7135674"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000">
                <a:solidFill>
                  <a:srgbClr val="FF0000"/>
                </a:solidFill>
                <a:latin typeface="Roboto"/>
                <a:ea typeface="Roboto"/>
                <a:cs typeface="Roboto"/>
                <a:sym typeface="Roboto"/>
              </a:rPr>
              <a:t>Is this all the information we have?</a:t>
            </a:r>
            <a:endParaRPr/>
          </a:p>
          <a:p>
            <a:pPr indent="0" lvl="0" marL="0" marR="0" rtl="0" algn="l">
              <a:spcBef>
                <a:spcPts val="0"/>
              </a:spcBef>
              <a:spcAft>
                <a:spcPts val="0"/>
              </a:spcAft>
              <a:buNone/>
            </a:pPr>
            <a:r>
              <a:t/>
            </a:r>
            <a:endParaRPr b="1" sz="2000">
              <a:solidFill>
                <a:srgbClr val="FF0000"/>
              </a:solidFill>
              <a:latin typeface="Roboto"/>
              <a:ea typeface="Roboto"/>
              <a:cs typeface="Roboto"/>
              <a:sym typeface="Roboto"/>
            </a:endParaRPr>
          </a:p>
          <a:p>
            <a:pPr indent="0" lvl="0" marL="0" marR="0" rtl="0" algn="l">
              <a:spcBef>
                <a:spcPts val="0"/>
              </a:spcBef>
              <a:spcAft>
                <a:spcPts val="0"/>
              </a:spcAft>
              <a:buNone/>
            </a:pPr>
            <a:r>
              <a:rPr b="1" lang="en-NZ" sz="2000">
                <a:solidFill>
                  <a:srgbClr val="FF0000"/>
                </a:solidFill>
                <a:latin typeface="Roboto"/>
                <a:ea typeface="Roboto"/>
                <a:cs typeface="Roboto"/>
                <a:sym typeface="Roboto"/>
              </a:rPr>
              <a:t>What is a “current yield”?</a:t>
            </a:r>
            <a:endParaRPr/>
          </a:p>
        </p:txBody>
      </p:sp>
      <p:sp>
        <p:nvSpPr>
          <p:cNvPr id="650" name="Google Shape;650;p50"/>
          <p:cNvSpPr txBox="1"/>
          <p:nvPr/>
        </p:nvSpPr>
        <p:spPr>
          <a:xfrm>
            <a:off x="1629030" y="3082733"/>
            <a:ext cx="583092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000">
                <a:solidFill>
                  <a:srgbClr val="FF0000"/>
                </a:solidFill>
                <a:latin typeface="Roboto"/>
                <a:ea typeface="Roboto"/>
                <a:cs typeface="Roboto"/>
                <a:sym typeface="Roboto"/>
              </a:rPr>
              <a:t>How would you approach this?</a:t>
            </a:r>
            <a:endParaRPr/>
          </a:p>
        </p:txBody>
      </p:sp>
      <p:pic>
        <p:nvPicPr>
          <p:cNvPr descr="Text&#10;&#10;Description automatically generated" id="651" name="Google Shape;651;p50"/>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6</a:t>
            </a:r>
            <a:endParaRPr/>
          </a:p>
        </p:txBody>
      </p:sp>
      <p:graphicFrame>
        <p:nvGraphicFramePr>
          <p:cNvPr id="658" name="Google Shape;658;p51"/>
          <p:cNvGraphicFramePr/>
          <p:nvPr/>
        </p:nvGraphicFramePr>
        <p:xfrm>
          <a:off x="1507461" y="4426373"/>
          <a:ext cx="3000000" cy="3000000"/>
        </p:xfrm>
        <a:graphic>
          <a:graphicData uri="http://schemas.openxmlformats.org/drawingml/2006/table">
            <a:tbl>
              <a:tblPr bandRow="1" firstRow="1">
                <a:noFill/>
                <a:tableStyleId>{6538F18F-8628-4BBB-B022-481963B814F0}</a:tableStyleId>
              </a:tblPr>
              <a:tblGrid>
                <a:gridCol w="1321075"/>
                <a:gridCol w="1321075"/>
                <a:gridCol w="1396125"/>
                <a:gridCol w="1979550"/>
                <a:gridCol w="1087400"/>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b="1" sz="20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NZ" sz="1800"/>
                        <a:t>1,000</a:t>
                      </a:r>
                      <a:endParaRPr/>
                    </a:p>
                  </a:txBody>
                  <a:tcPr marT="45725" marB="45725" marR="91450" marL="91450"/>
                </a:tc>
              </a:tr>
            </a:tbl>
          </a:graphicData>
        </a:graphic>
      </p:graphicFrame>
      <p:sp>
        <p:nvSpPr>
          <p:cNvPr id="659" name="Google Shape;659;p51"/>
          <p:cNvSpPr txBox="1"/>
          <p:nvPr/>
        </p:nvSpPr>
        <p:spPr>
          <a:xfrm>
            <a:off x="838200" y="1825625"/>
            <a:ext cx="10515600" cy="13255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Air NZ has issued 8% annual coupon bonds that are now selling at a yield to maturity of 7% and current yield of 7.475%. What is the remaining maturity of these bonds?</a:t>
            </a:r>
            <a:endParaRPr/>
          </a:p>
        </p:txBody>
      </p:sp>
      <p:sp>
        <p:nvSpPr>
          <p:cNvPr id="660" name="Google Shape;660;p51"/>
          <p:cNvSpPr txBox="1"/>
          <p:nvPr/>
        </p:nvSpPr>
        <p:spPr>
          <a:xfrm>
            <a:off x="2863905" y="3557948"/>
            <a:ext cx="46119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C4E0B2"/>
                </a:solidFill>
                <a:latin typeface="Roboto"/>
                <a:ea typeface="Roboto"/>
                <a:cs typeface="Roboto"/>
                <a:sym typeface="Roboto"/>
              </a:rPr>
              <a:t>ASSUME: Face Value is $1,000</a:t>
            </a:r>
            <a:endParaRPr/>
          </a:p>
        </p:txBody>
      </p:sp>
      <p:pic>
        <p:nvPicPr>
          <p:cNvPr descr="Text&#10;&#10;Description automatically generated" id="661" name="Google Shape;661;p51"/>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6</a:t>
            </a:r>
            <a:endParaRPr/>
          </a:p>
        </p:txBody>
      </p:sp>
      <p:graphicFrame>
        <p:nvGraphicFramePr>
          <p:cNvPr id="668" name="Google Shape;668;p52"/>
          <p:cNvGraphicFramePr/>
          <p:nvPr/>
        </p:nvGraphicFramePr>
        <p:xfrm>
          <a:off x="1507461" y="4426373"/>
          <a:ext cx="3000000" cy="3000000"/>
        </p:xfrm>
        <a:graphic>
          <a:graphicData uri="http://schemas.openxmlformats.org/drawingml/2006/table">
            <a:tbl>
              <a:tblPr bandRow="1" firstRow="1">
                <a:noFill/>
                <a:tableStyleId>{6538F18F-8628-4BBB-B022-481963B814F0}</a:tableStyleId>
              </a:tblPr>
              <a:tblGrid>
                <a:gridCol w="1321075"/>
                <a:gridCol w="1321075"/>
                <a:gridCol w="1396125"/>
                <a:gridCol w="1979550"/>
                <a:gridCol w="1087400"/>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a:t>
                      </a:r>
                      <a:endParaRPr/>
                    </a:p>
                  </a:txBody>
                  <a:tcPr marT="45725" marB="45725" marR="91450" marL="91450"/>
                </a:tc>
                <a:tc>
                  <a:txBody>
                    <a:bodyPr/>
                    <a:lstStyle/>
                    <a:p>
                      <a:pPr indent="0" lvl="0" marL="0" marR="0" rtl="0" algn="l">
                        <a:spcBef>
                          <a:spcPts val="0"/>
                        </a:spcBef>
                        <a:spcAft>
                          <a:spcPts val="0"/>
                        </a:spcAft>
                        <a:buNone/>
                      </a:pPr>
                      <a:r>
                        <a:rPr lang="en-NZ" sz="1800"/>
                        <a:t>7</a:t>
                      </a:r>
                      <a:endParaRPr/>
                    </a:p>
                  </a:txBody>
                  <a:tcPr marT="45725" marB="45725" marR="91450" marL="91450"/>
                </a:tc>
                <a:tc>
                  <a:txBody>
                    <a:bodyPr/>
                    <a:lstStyle/>
                    <a:p>
                      <a:pPr indent="0" lvl="0" marL="0" marR="0" rtl="0" algn="l">
                        <a:spcBef>
                          <a:spcPts val="0"/>
                        </a:spcBef>
                        <a:spcAft>
                          <a:spcPts val="0"/>
                        </a:spcAft>
                        <a:buNone/>
                      </a:pPr>
                      <a:r>
                        <a:t/>
                      </a:r>
                      <a:endParaRPr b="1" sz="2000"/>
                    </a:p>
                  </a:txBody>
                  <a:tcPr marT="45725" marB="45725" marR="91450" marL="91450"/>
                </a:tc>
                <a:tc>
                  <a:txBody>
                    <a:bodyPr/>
                    <a:lstStyle/>
                    <a:p>
                      <a:pPr indent="0" lvl="0" marL="0" marR="0" rtl="0" algn="l">
                        <a:spcBef>
                          <a:spcPts val="0"/>
                        </a:spcBef>
                        <a:spcAft>
                          <a:spcPts val="0"/>
                        </a:spcAft>
                        <a:buNone/>
                      </a:pPr>
                      <a:r>
                        <a:rPr lang="en-NZ" sz="1800"/>
                        <a:t>=(0.08)(1,000)=80</a:t>
                      </a:r>
                      <a:endParaRPr/>
                    </a:p>
                  </a:txBody>
                  <a:tcPr marT="45725" marB="45725" marR="91450" marL="91450"/>
                </a:tc>
                <a:tc>
                  <a:txBody>
                    <a:bodyPr/>
                    <a:lstStyle/>
                    <a:p>
                      <a:pPr indent="0" lvl="0" marL="0" marR="0" rtl="0" algn="l">
                        <a:spcBef>
                          <a:spcPts val="0"/>
                        </a:spcBef>
                        <a:spcAft>
                          <a:spcPts val="0"/>
                        </a:spcAft>
                        <a:buNone/>
                      </a:pPr>
                      <a:r>
                        <a:rPr lang="en-NZ" sz="1800"/>
                        <a:t>1,000</a:t>
                      </a:r>
                      <a:endParaRPr/>
                    </a:p>
                  </a:txBody>
                  <a:tcPr marT="45725" marB="45725" marR="91450" marL="91450"/>
                </a:tc>
              </a:tr>
            </a:tbl>
          </a:graphicData>
        </a:graphic>
      </p:graphicFrame>
      <p:sp>
        <p:nvSpPr>
          <p:cNvPr id="669" name="Google Shape;669;p52"/>
          <p:cNvSpPr txBox="1"/>
          <p:nvPr/>
        </p:nvSpPr>
        <p:spPr>
          <a:xfrm>
            <a:off x="838200" y="1825625"/>
            <a:ext cx="10515600" cy="13255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Air NZ has issued 8% annual coupon bonds that are now selling at a yield to maturity of 7% and current yield of 7.475%. What is the remaining maturity of these bonds?</a:t>
            </a:r>
            <a:endParaRPr/>
          </a:p>
        </p:txBody>
      </p:sp>
      <p:sp>
        <p:nvSpPr>
          <p:cNvPr id="670" name="Google Shape;670;p52"/>
          <p:cNvSpPr txBox="1"/>
          <p:nvPr/>
        </p:nvSpPr>
        <p:spPr>
          <a:xfrm>
            <a:off x="1099752" y="5743372"/>
            <a:ext cx="69440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But how do we figure out the current price?</a:t>
            </a:r>
            <a:endParaRPr/>
          </a:p>
        </p:txBody>
      </p:sp>
      <p:pic>
        <p:nvPicPr>
          <p:cNvPr descr="Text&#10;&#10;Description automatically generated" id="671" name="Google Shape;671;p52"/>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Finding Current Price, using Current Yield</a:t>
            </a:r>
            <a:endParaRPr/>
          </a:p>
        </p:txBody>
      </p:sp>
      <p:sp>
        <p:nvSpPr>
          <p:cNvPr id="678" name="Google Shape;678;p53"/>
          <p:cNvSpPr txBox="1"/>
          <p:nvPr/>
        </p:nvSpPr>
        <p:spPr>
          <a:xfrm>
            <a:off x="838200" y="1825625"/>
            <a:ext cx="10515600" cy="13255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Air NZ has issued 8% annual coupon bonds that are now selling at a yield to maturity of 7% and current yield of 7.475%. What is the remaining maturity of these bonds?</a:t>
            </a:r>
            <a:endParaRPr/>
          </a:p>
        </p:txBody>
      </p:sp>
      <p:sp>
        <p:nvSpPr>
          <p:cNvPr id="679" name="Google Shape;679;p53"/>
          <p:cNvSpPr txBox="1"/>
          <p:nvPr/>
        </p:nvSpPr>
        <p:spPr>
          <a:xfrm>
            <a:off x="1102589" y="3245973"/>
            <a:ext cx="42847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What is the “current yield”?</a:t>
            </a:r>
            <a:endParaRPr/>
          </a:p>
        </p:txBody>
      </p:sp>
      <p:sp>
        <p:nvSpPr>
          <p:cNvPr id="680" name="Google Shape;680;p53"/>
          <p:cNvSpPr txBox="1"/>
          <p:nvPr/>
        </p:nvSpPr>
        <p:spPr>
          <a:xfrm>
            <a:off x="1102589" y="3919637"/>
            <a:ext cx="3115964" cy="2630002"/>
          </a:xfrm>
          <a:prstGeom prst="rect">
            <a:avLst/>
          </a:prstGeom>
          <a:blipFill rotWithShape="1">
            <a:blip r:embed="rId3">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681" name="Google Shape;681;p53"/>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Finding Current Price, using Current Yield</a:t>
            </a:r>
            <a:endParaRPr/>
          </a:p>
        </p:txBody>
      </p:sp>
      <p:sp>
        <p:nvSpPr>
          <p:cNvPr id="688" name="Google Shape;688;p54"/>
          <p:cNvSpPr txBox="1"/>
          <p:nvPr/>
        </p:nvSpPr>
        <p:spPr>
          <a:xfrm>
            <a:off x="838200" y="1825625"/>
            <a:ext cx="10515600" cy="13255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Air NZ has issued 8% annual coupon bonds that are now selling at a yield to maturity of 7% and current yield of 7.475%. What is the remaining maturity of these bonds?</a:t>
            </a:r>
            <a:endParaRPr/>
          </a:p>
        </p:txBody>
      </p:sp>
      <p:sp>
        <p:nvSpPr>
          <p:cNvPr id="689" name="Google Shape;689;p54"/>
          <p:cNvSpPr txBox="1"/>
          <p:nvPr/>
        </p:nvSpPr>
        <p:spPr>
          <a:xfrm>
            <a:off x="786066" y="3214437"/>
            <a:ext cx="42847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What is the “current yield”?</a:t>
            </a:r>
            <a:endParaRPr/>
          </a:p>
        </p:txBody>
      </p:sp>
      <p:sp>
        <p:nvSpPr>
          <p:cNvPr id="690" name="Google Shape;690;p54"/>
          <p:cNvSpPr txBox="1"/>
          <p:nvPr/>
        </p:nvSpPr>
        <p:spPr>
          <a:xfrm>
            <a:off x="838199" y="3936018"/>
            <a:ext cx="3115964" cy="2630002"/>
          </a:xfrm>
          <a:prstGeom prst="rect">
            <a:avLst/>
          </a:prstGeom>
          <a:blipFill rotWithShape="1">
            <a:blip r:embed="rId3">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691" name="Google Shape;691;p54"/>
          <p:cNvSpPr txBox="1"/>
          <p:nvPr/>
        </p:nvSpPr>
        <p:spPr>
          <a:xfrm>
            <a:off x="5276336" y="3286125"/>
            <a:ext cx="296150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rgbClr val="FF0000"/>
                </a:solidFill>
                <a:latin typeface="Roboto"/>
                <a:ea typeface="Roboto"/>
                <a:cs typeface="Roboto"/>
                <a:sym typeface="Roboto"/>
              </a:rPr>
              <a:t>For Financial Calculator:</a:t>
            </a:r>
            <a:endParaRPr/>
          </a:p>
          <a:p>
            <a:pPr indent="0" lvl="0" marL="0" marR="0" rtl="0" algn="l">
              <a:spcBef>
                <a:spcPts val="0"/>
              </a:spcBef>
              <a:spcAft>
                <a:spcPts val="0"/>
              </a:spcAft>
              <a:buNone/>
            </a:pPr>
            <a:r>
              <a:t/>
            </a:r>
            <a:endParaRPr b="1" sz="1800">
              <a:solidFill>
                <a:srgbClr val="FF0000"/>
              </a:solidFill>
              <a:latin typeface="Roboto"/>
              <a:ea typeface="Roboto"/>
              <a:cs typeface="Roboto"/>
              <a:sym typeface="Roboto"/>
            </a:endParaRPr>
          </a:p>
          <a:p>
            <a:pPr indent="0" lvl="0" marL="0" marR="0" rtl="0" algn="l">
              <a:spcBef>
                <a:spcPts val="0"/>
              </a:spcBef>
              <a:spcAft>
                <a:spcPts val="0"/>
              </a:spcAft>
              <a:buNone/>
            </a:pPr>
            <a:r>
              <a:rPr b="1" lang="en-NZ" sz="1800">
                <a:solidFill>
                  <a:srgbClr val="FF0000"/>
                </a:solidFill>
                <a:latin typeface="Roboto"/>
                <a:ea typeface="Roboto"/>
                <a:cs typeface="Roboto"/>
                <a:sym typeface="Roboto"/>
              </a:rPr>
              <a:t>PMT is Coupon</a:t>
            </a:r>
            <a:endParaRPr/>
          </a:p>
          <a:p>
            <a:pPr indent="0" lvl="0" marL="0" marR="0" rtl="0" algn="l">
              <a:spcBef>
                <a:spcPts val="0"/>
              </a:spcBef>
              <a:spcAft>
                <a:spcPts val="0"/>
              </a:spcAft>
              <a:buNone/>
            </a:pPr>
            <a:r>
              <a:rPr b="1" lang="en-NZ" sz="1800">
                <a:solidFill>
                  <a:srgbClr val="FF0000"/>
                </a:solidFill>
                <a:latin typeface="Roboto"/>
                <a:ea typeface="Roboto"/>
                <a:cs typeface="Roboto"/>
                <a:sym typeface="Roboto"/>
              </a:rPr>
              <a:t>PV is Price</a:t>
            </a:r>
            <a:endParaRPr/>
          </a:p>
        </p:txBody>
      </p:sp>
      <p:sp>
        <p:nvSpPr>
          <p:cNvPr id="692" name="Google Shape;692;p54"/>
          <p:cNvSpPr txBox="1"/>
          <p:nvPr/>
        </p:nvSpPr>
        <p:spPr>
          <a:xfrm>
            <a:off x="4519903" y="4979978"/>
            <a:ext cx="4034459" cy="1569661"/>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693" name="Google Shape;693;p54"/>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6</a:t>
            </a:r>
            <a:endParaRPr/>
          </a:p>
        </p:txBody>
      </p:sp>
      <p:graphicFrame>
        <p:nvGraphicFramePr>
          <p:cNvPr id="700" name="Google Shape;700;p55"/>
          <p:cNvGraphicFramePr/>
          <p:nvPr/>
        </p:nvGraphicFramePr>
        <p:xfrm>
          <a:off x="1507461" y="4426373"/>
          <a:ext cx="3000000" cy="3000000"/>
        </p:xfrm>
        <a:graphic>
          <a:graphicData uri="http://schemas.openxmlformats.org/drawingml/2006/table">
            <a:tbl>
              <a:tblPr bandRow="1" firstRow="1">
                <a:noFill/>
                <a:tableStyleId>{6538F18F-8628-4BBB-B022-481963B814F0}</a:tableStyleId>
              </a:tblPr>
              <a:tblGrid>
                <a:gridCol w="1321075"/>
                <a:gridCol w="1321075"/>
                <a:gridCol w="1396125"/>
                <a:gridCol w="1979550"/>
                <a:gridCol w="1087400"/>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a:t>
                      </a:r>
                      <a:endParaRPr/>
                    </a:p>
                  </a:txBody>
                  <a:tcPr marT="45725" marB="45725" marR="91450" marL="91450"/>
                </a:tc>
                <a:tc>
                  <a:txBody>
                    <a:bodyPr/>
                    <a:lstStyle/>
                    <a:p>
                      <a:pPr indent="0" lvl="0" marL="0" marR="0" rtl="0" algn="l">
                        <a:spcBef>
                          <a:spcPts val="0"/>
                        </a:spcBef>
                        <a:spcAft>
                          <a:spcPts val="0"/>
                        </a:spcAft>
                        <a:buNone/>
                      </a:pPr>
                      <a:r>
                        <a:rPr lang="en-NZ" sz="1800"/>
                        <a:t>7</a:t>
                      </a:r>
                      <a:endParaRPr/>
                    </a:p>
                  </a:txBody>
                  <a:tcPr marT="45725" marB="45725" marR="91450" marL="91450"/>
                </a:tc>
                <a:tc>
                  <a:txBody>
                    <a:bodyPr/>
                    <a:lstStyle/>
                    <a:p>
                      <a:pPr indent="0" lvl="0" marL="0" marR="0" rtl="0" algn="l">
                        <a:spcBef>
                          <a:spcPts val="0"/>
                        </a:spcBef>
                        <a:spcAft>
                          <a:spcPts val="0"/>
                        </a:spcAft>
                        <a:buNone/>
                      </a:pPr>
                      <a:r>
                        <a:rPr b="0" lang="en-NZ" sz="1800"/>
                        <a:t>-1,070.23</a:t>
                      </a:r>
                      <a:endParaRPr/>
                    </a:p>
                  </a:txBody>
                  <a:tcPr marT="45725" marB="45725" marR="91450" marL="91450"/>
                </a:tc>
                <a:tc>
                  <a:txBody>
                    <a:bodyPr/>
                    <a:lstStyle/>
                    <a:p>
                      <a:pPr indent="0" lvl="0" marL="0" marR="0" rtl="0" algn="l">
                        <a:spcBef>
                          <a:spcPts val="0"/>
                        </a:spcBef>
                        <a:spcAft>
                          <a:spcPts val="0"/>
                        </a:spcAft>
                        <a:buNone/>
                      </a:pPr>
                      <a:r>
                        <a:rPr lang="en-NZ" sz="1800"/>
                        <a:t>=(0.08)(1,000)=80</a:t>
                      </a:r>
                      <a:endParaRPr/>
                    </a:p>
                  </a:txBody>
                  <a:tcPr marT="45725" marB="45725" marR="91450" marL="91450"/>
                </a:tc>
                <a:tc>
                  <a:txBody>
                    <a:bodyPr/>
                    <a:lstStyle/>
                    <a:p>
                      <a:pPr indent="0" lvl="0" marL="0" marR="0" rtl="0" algn="l">
                        <a:spcBef>
                          <a:spcPts val="0"/>
                        </a:spcBef>
                        <a:spcAft>
                          <a:spcPts val="0"/>
                        </a:spcAft>
                        <a:buNone/>
                      </a:pPr>
                      <a:r>
                        <a:rPr lang="en-NZ" sz="1800"/>
                        <a:t>1,000</a:t>
                      </a:r>
                      <a:endParaRPr/>
                    </a:p>
                  </a:txBody>
                  <a:tcPr marT="45725" marB="45725" marR="91450" marL="91450"/>
                </a:tc>
              </a:tr>
            </a:tbl>
          </a:graphicData>
        </a:graphic>
      </p:graphicFrame>
      <p:sp>
        <p:nvSpPr>
          <p:cNvPr id="701" name="Google Shape;701;p55"/>
          <p:cNvSpPr txBox="1"/>
          <p:nvPr/>
        </p:nvSpPr>
        <p:spPr>
          <a:xfrm>
            <a:off x="838200" y="1825625"/>
            <a:ext cx="10515600" cy="13255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Air NZ has issued 8% annual coupon bonds that are now selling at a yield to maturity of 7% and current yield of 7.475%. What is the remaining maturity of these bonds?</a:t>
            </a:r>
            <a:endParaRPr/>
          </a:p>
        </p:txBody>
      </p:sp>
      <p:sp>
        <p:nvSpPr>
          <p:cNvPr id="702" name="Google Shape;702;p55"/>
          <p:cNvSpPr txBox="1"/>
          <p:nvPr/>
        </p:nvSpPr>
        <p:spPr>
          <a:xfrm>
            <a:off x="2261287" y="5815583"/>
            <a:ext cx="595595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C4E0B2"/>
                </a:solidFill>
                <a:latin typeface="Roboto"/>
                <a:ea typeface="Roboto"/>
                <a:cs typeface="Roboto"/>
                <a:sym typeface="Roboto"/>
              </a:rPr>
              <a:t>Now we plug numbers in and CPT for N</a:t>
            </a:r>
            <a:endParaRPr/>
          </a:p>
        </p:txBody>
      </p:sp>
      <p:sp>
        <p:nvSpPr>
          <p:cNvPr id="703" name="Google Shape;703;p55"/>
          <p:cNvSpPr txBox="1"/>
          <p:nvPr/>
        </p:nvSpPr>
        <p:spPr>
          <a:xfrm>
            <a:off x="3312867" y="3521898"/>
            <a:ext cx="461193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NOTE: Enter PV as a negative</a:t>
            </a:r>
            <a:endParaRPr/>
          </a:p>
        </p:txBody>
      </p:sp>
      <p:pic>
        <p:nvPicPr>
          <p:cNvPr descr="Text&#10;&#10;Description automatically generated" id="704" name="Google Shape;704;p55"/>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6</a:t>
            </a:r>
            <a:endParaRPr/>
          </a:p>
        </p:txBody>
      </p:sp>
      <p:graphicFrame>
        <p:nvGraphicFramePr>
          <p:cNvPr id="711" name="Google Shape;711;p56"/>
          <p:cNvGraphicFramePr/>
          <p:nvPr/>
        </p:nvGraphicFramePr>
        <p:xfrm>
          <a:off x="1051145" y="4357609"/>
          <a:ext cx="3000000" cy="3000000"/>
        </p:xfrm>
        <a:graphic>
          <a:graphicData uri="http://schemas.openxmlformats.org/drawingml/2006/table">
            <a:tbl>
              <a:tblPr bandRow="1" firstRow="1">
                <a:noFill/>
                <a:tableStyleId>{6538F18F-8628-4BBB-B022-481963B814F0}</a:tableStyleId>
              </a:tblPr>
              <a:tblGrid>
                <a:gridCol w="1321075"/>
                <a:gridCol w="1321075"/>
                <a:gridCol w="1396125"/>
                <a:gridCol w="1979550"/>
                <a:gridCol w="1087400"/>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b="1" lang="en-NZ" sz="2000"/>
                        <a:t>=9.99</a:t>
                      </a:r>
                      <a:endParaRPr/>
                    </a:p>
                  </a:txBody>
                  <a:tcPr marT="45725" marB="45725" marR="91450" marL="91450"/>
                </a:tc>
                <a:tc>
                  <a:txBody>
                    <a:bodyPr/>
                    <a:lstStyle/>
                    <a:p>
                      <a:pPr indent="0" lvl="0" marL="0" marR="0" rtl="0" algn="l">
                        <a:spcBef>
                          <a:spcPts val="0"/>
                        </a:spcBef>
                        <a:spcAft>
                          <a:spcPts val="0"/>
                        </a:spcAft>
                        <a:buNone/>
                      </a:pPr>
                      <a:r>
                        <a:rPr lang="en-NZ" sz="1800"/>
                        <a:t>7</a:t>
                      </a:r>
                      <a:endParaRPr/>
                    </a:p>
                  </a:txBody>
                  <a:tcPr marT="45725" marB="45725" marR="91450" marL="91450"/>
                </a:tc>
                <a:tc>
                  <a:txBody>
                    <a:bodyPr/>
                    <a:lstStyle/>
                    <a:p>
                      <a:pPr indent="0" lvl="0" marL="0" marR="0" rtl="0" algn="l">
                        <a:spcBef>
                          <a:spcPts val="0"/>
                        </a:spcBef>
                        <a:spcAft>
                          <a:spcPts val="0"/>
                        </a:spcAft>
                        <a:buNone/>
                      </a:pPr>
                      <a:r>
                        <a:rPr b="0" lang="en-NZ" sz="1800"/>
                        <a:t>-1,070.23</a:t>
                      </a:r>
                      <a:endParaRPr/>
                    </a:p>
                  </a:txBody>
                  <a:tcPr marT="45725" marB="45725" marR="91450" marL="91450"/>
                </a:tc>
                <a:tc>
                  <a:txBody>
                    <a:bodyPr/>
                    <a:lstStyle/>
                    <a:p>
                      <a:pPr indent="0" lvl="0" marL="0" marR="0" rtl="0" algn="l">
                        <a:spcBef>
                          <a:spcPts val="0"/>
                        </a:spcBef>
                        <a:spcAft>
                          <a:spcPts val="0"/>
                        </a:spcAft>
                        <a:buNone/>
                      </a:pPr>
                      <a:r>
                        <a:rPr lang="en-NZ" sz="1800"/>
                        <a:t>=(0.08)(1,000)=80</a:t>
                      </a:r>
                      <a:endParaRPr/>
                    </a:p>
                  </a:txBody>
                  <a:tcPr marT="45725" marB="45725" marR="91450" marL="91450"/>
                </a:tc>
                <a:tc>
                  <a:txBody>
                    <a:bodyPr/>
                    <a:lstStyle/>
                    <a:p>
                      <a:pPr indent="0" lvl="0" marL="0" marR="0" rtl="0" algn="l">
                        <a:spcBef>
                          <a:spcPts val="0"/>
                        </a:spcBef>
                        <a:spcAft>
                          <a:spcPts val="0"/>
                        </a:spcAft>
                        <a:buNone/>
                      </a:pPr>
                      <a:r>
                        <a:rPr lang="en-NZ" sz="1800"/>
                        <a:t>1,000</a:t>
                      </a:r>
                      <a:endParaRPr/>
                    </a:p>
                  </a:txBody>
                  <a:tcPr marT="45725" marB="45725" marR="91450" marL="91450"/>
                </a:tc>
              </a:tr>
            </a:tbl>
          </a:graphicData>
        </a:graphic>
      </p:graphicFrame>
      <p:sp>
        <p:nvSpPr>
          <p:cNvPr id="712" name="Google Shape;712;p56"/>
          <p:cNvSpPr txBox="1"/>
          <p:nvPr/>
        </p:nvSpPr>
        <p:spPr>
          <a:xfrm>
            <a:off x="838200" y="1825625"/>
            <a:ext cx="10515600" cy="1325563"/>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Air NZ has issued 8% annual coupon bonds that are now selling at a yield to maturity of 7% and current yield of 7.475%. What is the remaining maturity of these bonds?</a:t>
            </a:r>
            <a:endParaRPr/>
          </a:p>
        </p:txBody>
      </p:sp>
      <p:sp>
        <p:nvSpPr>
          <p:cNvPr id="713" name="Google Shape;713;p56"/>
          <p:cNvSpPr txBox="1"/>
          <p:nvPr/>
        </p:nvSpPr>
        <p:spPr>
          <a:xfrm>
            <a:off x="1051145" y="5780587"/>
            <a:ext cx="670978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3200">
                <a:solidFill>
                  <a:srgbClr val="C4E0B2"/>
                </a:solidFill>
                <a:latin typeface="Roboto"/>
                <a:ea typeface="Roboto"/>
                <a:cs typeface="Roboto"/>
                <a:sym typeface="Roboto"/>
              </a:rPr>
              <a:t>Therefore, 10 years remaining!</a:t>
            </a:r>
            <a:endParaRPr/>
          </a:p>
        </p:txBody>
      </p:sp>
      <p:pic>
        <p:nvPicPr>
          <p:cNvPr descr="Text&#10;&#10;Description automatically generated" id="714" name="Google Shape;714;p56"/>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5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STOCK VALUATION</a:t>
            </a:r>
            <a:endParaRPr b="1" sz="3600">
              <a:solidFill>
                <a:srgbClr val="C4E0B2"/>
              </a:solidFill>
              <a:latin typeface="Roboto"/>
              <a:ea typeface="Roboto"/>
              <a:cs typeface="Roboto"/>
              <a:sym typeface="Roboto"/>
            </a:endParaRPr>
          </a:p>
        </p:txBody>
      </p:sp>
      <p:sp>
        <p:nvSpPr>
          <p:cNvPr id="720" name="Google Shape;720;p5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5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Key Formulas and Variables</a:t>
            </a:r>
            <a:endParaRPr b="1" sz="3600">
              <a:solidFill>
                <a:srgbClr val="C4E0B2"/>
              </a:solidFill>
              <a:latin typeface="Roboto"/>
              <a:ea typeface="Roboto"/>
              <a:cs typeface="Roboto"/>
              <a:sym typeface="Roboto"/>
            </a:endParaRPr>
          </a:p>
        </p:txBody>
      </p:sp>
      <p:sp>
        <p:nvSpPr>
          <p:cNvPr id="726" name="Google Shape;726;p5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Calculate the Current Share Price (P</a:t>
            </a:r>
            <a:r>
              <a:rPr b="1" lang="en-NZ" sz="2000">
                <a:solidFill>
                  <a:srgbClr val="C4E0B2"/>
                </a:solidFill>
                <a:latin typeface="Roboto"/>
                <a:ea typeface="Roboto"/>
                <a:cs typeface="Roboto"/>
                <a:sym typeface="Roboto"/>
              </a:rPr>
              <a:t>0</a:t>
            </a:r>
            <a:r>
              <a:rPr b="1" lang="en-NZ" sz="3600">
                <a:solidFill>
                  <a:srgbClr val="C4E0B2"/>
                </a:solidFill>
                <a:latin typeface="Roboto"/>
                <a:ea typeface="Roboto"/>
                <a:cs typeface="Roboto"/>
                <a:sym typeface="Roboto"/>
              </a:rPr>
              <a:t>)</a:t>
            </a:r>
            <a:endParaRPr/>
          </a:p>
        </p:txBody>
      </p:sp>
      <p:pic>
        <p:nvPicPr>
          <p:cNvPr id="733" name="Google Shape;733;p59"/>
          <p:cNvPicPr preferRelativeResize="0"/>
          <p:nvPr/>
        </p:nvPicPr>
        <p:blipFill rotWithShape="1">
          <a:blip r:embed="rId3">
            <a:alphaModFix/>
          </a:blip>
          <a:srcRect b="0" l="0" r="0" t="0"/>
          <a:stretch/>
        </p:blipFill>
        <p:spPr>
          <a:xfrm>
            <a:off x="838200" y="2009212"/>
            <a:ext cx="7856822" cy="3984164"/>
          </a:xfrm>
          <a:prstGeom prst="rect">
            <a:avLst/>
          </a:prstGeom>
          <a:noFill/>
          <a:ln>
            <a:noFill/>
          </a:ln>
        </p:spPr>
      </p:pic>
      <p:sp>
        <p:nvSpPr>
          <p:cNvPr id="734" name="Google Shape;734;p59"/>
          <p:cNvSpPr txBox="1"/>
          <p:nvPr/>
        </p:nvSpPr>
        <p:spPr>
          <a:xfrm>
            <a:off x="1054368" y="2470484"/>
            <a:ext cx="1560496" cy="51334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35" name="Google Shape;735;p59"/>
          <p:cNvSpPr txBox="1"/>
          <p:nvPr/>
        </p:nvSpPr>
        <p:spPr>
          <a:xfrm>
            <a:off x="7988968" y="4355431"/>
            <a:ext cx="553454" cy="457201"/>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pic>
        <p:nvPicPr>
          <p:cNvPr descr="Text&#10;&#10;Description automatically generated" id="736" name="Google Shape;736;p59"/>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QUESTION 1</a:t>
            </a:r>
            <a:endParaRPr b="1" sz="3600">
              <a:solidFill>
                <a:srgbClr val="C4E0B2"/>
              </a:solidFill>
              <a:latin typeface="Roboto"/>
              <a:ea typeface="Roboto"/>
              <a:cs typeface="Roboto"/>
              <a:sym typeface="Roboto"/>
            </a:endParaRPr>
          </a:p>
        </p:txBody>
      </p:sp>
      <p:sp>
        <p:nvSpPr>
          <p:cNvPr id="133" name="Google Shape;133;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Answer</a:t>
            </a:r>
            <a:endParaRPr/>
          </a:p>
        </p:txBody>
      </p:sp>
      <p:pic>
        <p:nvPicPr>
          <p:cNvPr id="743" name="Google Shape;743;p60"/>
          <p:cNvPicPr preferRelativeResize="0"/>
          <p:nvPr/>
        </p:nvPicPr>
        <p:blipFill rotWithShape="1">
          <a:blip r:embed="rId3">
            <a:alphaModFix/>
          </a:blip>
          <a:srcRect b="0" l="0" r="0" t="0"/>
          <a:stretch/>
        </p:blipFill>
        <p:spPr>
          <a:xfrm>
            <a:off x="838200" y="2009212"/>
            <a:ext cx="7856822" cy="3984164"/>
          </a:xfrm>
          <a:prstGeom prst="rect">
            <a:avLst/>
          </a:prstGeom>
          <a:noFill/>
          <a:ln>
            <a:noFill/>
          </a:ln>
        </p:spPr>
      </p:pic>
      <p:sp>
        <p:nvSpPr>
          <p:cNvPr id="744" name="Google Shape;744;p60"/>
          <p:cNvSpPr txBox="1"/>
          <p:nvPr/>
        </p:nvSpPr>
        <p:spPr>
          <a:xfrm>
            <a:off x="962526" y="2470484"/>
            <a:ext cx="1652338" cy="513348"/>
          </a:xfrm>
          <a:prstGeom prst="rect">
            <a:avLst/>
          </a:prstGeom>
          <a:noFill/>
          <a:ln cap="flat" cmpd="sng" w="76200">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45" name="Google Shape;745;p60"/>
          <p:cNvSpPr txBox="1"/>
          <p:nvPr/>
        </p:nvSpPr>
        <p:spPr>
          <a:xfrm>
            <a:off x="3683818" y="1596887"/>
            <a:ext cx="5748939" cy="2260541"/>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746" name="Google Shape;746;p60"/>
          <p:cNvSpPr txBox="1"/>
          <p:nvPr/>
        </p:nvSpPr>
        <p:spPr>
          <a:xfrm>
            <a:off x="7988968" y="4355431"/>
            <a:ext cx="553454" cy="457201"/>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47" name="Google Shape;747;p60"/>
          <p:cNvSpPr txBox="1"/>
          <p:nvPr/>
        </p:nvSpPr>
        <p:spPr>
          <a:xfrm>
            <a:off x="2390502" y="5393417"/>
            <a:ext cx="901337" cy="315052"/>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48" name="Google Shape;748;p60"/>
          <p:cNvSpPr txBox="1"/>
          <p:nvPr/>
        </p:nvSpPr>
        <p:spPr>
          <a:xfrm>
            <a:off x="7641085" y="5281291"/>
            <a:ext cx="901337" cy="315052"/>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cxnSp>
        <p:nvCxnSpPr>
          <p:cNvPr id="749" name="Google Shape;749;p60"/>
          <p:cNvCxnSpPr/>
          <p:nvPr/>
        </p:nvCxnSpPr>
        <p:spPr>
          <a:xfrm flipH="1" rot="10800000">
            <a:off x="3291839" y="3317966"/>
            <a:ext cx="2429692" cy="2075451"/>
          </a:xfrm>
          <a:prstGeom prst="straightConnector1">
            <a:avLst/>
          </a:prstGeom>
          <a:noFill/>
          <a:ln cap="flat" cmpd="sng" w="76200">
            <a:solidFill>
              <a:srgbClr val="FF0000"/>
            </a:solidFill>
            <a:prstDash val="solid"/>
            <a:miter lim="800000"/>
            <a:headEnd len="sm" w="sm" type="none"/>
            <a:tailEnd len="med" w="med" type="triangle"/>
          </a:ln>
        </p:spPr>
      </p:cxnSp>
      <p:cxnSp>
        <p:nvCxnSpPr>
          <p:cNvPr id="750" name="Google Shape;750;p60"/>
          <p:cNvCxnSpPr/>
          <p:nvPr/>
        </p:nvCxnSpPr>
        <p:spPr>
          <a:xfrm rot="10800000">
            <a:off x="7306777" y="3226526"/>
            <a:ext cx="1196144" cy="2081224"/>
          </a:xfrm>
          <a:prstGeom prst="straightConnector1">
            <a:avLst/>
          </a:prstGeom>
          <a:noFill/>
          <a:ln cap="flat" cmpd="sng" w="76200">
            <a:solidFill>
              <a:srgbClr val="FF0000"/>
            </a:solidFill>
            <a:prstDash val="solid"/>
            <a:miter lim="800000"/>
            <a:headEnd len="sm" w="sm" type="none"/>
            <a:tailEnd len="med" w="med" type="triangle"/>
          </a:ln>
        </p:spPr>
      </p:cxnSp>
      <p:pic>
        <p:nvPicPr>
          <p:cNvPr descr="Text&#10;&#10;Description automatically generated" id="751" name="Google Shape;751;p60"/>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Calculate the Current Share Price (P</a:t>
            </a:r>
            <a:r>
              <a:rPr b="1" lang="en-NZ" sz="2000">
                <a:solidFill>
                  <a:srgbClr val="C4E0B2"/>
                </a:solidFill>
                <a:latin typeface="Roboto"/>
                <a:ea typeface="Roboto"/>
                <a:cs typeface="Roboto"/>
                <a:sym typeface="Roboto"/>
              </a:rPr>
              <a:t>0</a:t>
            </a:r>
            <a:r>
              <a:rPr b="1" lang="en-NZ" sz="3600">
                <a:solidFill>
                  <a:srgbClr val="C4E0B2"/>
                </a:solidFill>
                <a:latin typeface="Roboto"/>
                <a:ea typeface="Roboto"/>
                <a:cs typeface="Roboto"/>
                <a:sym typeface="Roboto"/>
              </a:rPr>
              <a:t>)</a:t>
            </a:r>
            <a:endParaRPr sz="3600">
              <a:solidFill>
                <a:srgbClr val="C4E0B2"/>
              </a:solidFill>
            </a:endParaRPr>
          </a:p>
        </p:txBody>
      </p:sp>
      <p:pic>
        <p:nvPicPr>
          <p:cNvPr id="758" name="Google Shape;758;p61"/>
          <p:cNvPicPr preferRelativeResize="0"/>
          <p:nvPr/>
        </p:nvPicPr>
        <p:blipFill rotWithShape="1">
          <a:blip r:embed="rId3">
            <a:alphaModFix/>
          </a:blip>
          <a:srcRect b="0" l="0" r="0" t="0"/>
          <a:stretch/>
        </p:blipFill>
        <p:spPr>
          <a:xfrm>
            <a:off x="838200" y="2206552"/>
            <a:ext cx="7829549" cy="3589483"/>
          </a:xfrm>
          <a:prstGeom prst="rect">
            <a:avLst/>
          </a:prstGeom>
          <a:noFill/>
          <a:ln>
            <a:noFill/>
          </a:ln>
        </p:spPr>
      </p:pic>
      <p:sp>
        <p:nvSpPr>
          <p:cNvPr id="759" name="Google Shape;759;p61"/>
          <p:cNvSpPr txBox="1"/>
          <p:nvPr/>
        </p:nvSpPr>
        <p:spPr>
          <a:xfrm>
            <a:off x="1006241" y="2664592"/>
            <a:ext cx="1512370" cy="479661"/>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60" name="Google Shape;760;p61"/>
          <p:cNvSpPr txBox="1"/>
          <p:nvPr/>
        </p:nvSpPr>
        <p:spPr>
          <a:xfrm>
            <a:off x="2406315" y="5342021"/>
            <a:ext cx="756185" cy="280086"/>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61" name="Google Shape;761;p61"/>
          <p:cNvSpPr txBox="1"/>
          <p:nvPr/>
        </p:nvSpPr>
        <p:spPr>
          <a:xfrm>
            <a:off x="7620001" y="5342021"/>
            <a:ext cx="917608" cy="25516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pic>
        <p:nvPicPr>
          <p:cNvPr descr="Text&#10;&#10;Description automatically generated" id="762" name="Google Shape;762;p61"/>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Answer</a:t>
            </a:r>
            <a:endParaRPr/>
          </a:p>
        </p:txBody>
      </p:sp>
      <p:pic>
        <p:nvPicPr>
          <p:cNvPr id="769" name="Google Shape;769;p62"/>
          <p:cNvPicPr preferRelativeResize="0"/>
          <p:nvPr/>
        </p:nvPicPr>
        <p:blipFill rotWithShape="1">
          <a:blip r:embed="rId3">
            <a:alphaModFix/>
          </a:blip>
          <a:srcRect b="0" l="0" r="0" t="0"/>
          <a:stretch/>
        </p:blipFill>
        <p:spPr>
          <a:xfrm>
            <a:off x="838200" y="2206552"/>
            <a:ext cx="7829549" cy="3589483"/>
          </a:xfrm>
          <a:prstGeom prst="rect">
            <a:avLst/>
          </a:prstGeom>
          <a:noFill/>
          <a:ln>
            <a:noFill/>
          </a:ln>
        </p:spPr>
      </p:pic>
      <p:sp>
        <p:nvSpPr>
          <p:cNvPr id="770" name="Google Shape;770;p62"/>
          <p:cNvSpPr txBox="1"/>
          <p:nvPr/>
        </p:nvSpPr>
        <p:spPr>
          <a:xfrm>
            <a:off x="838200" y="2662990"/>
            <a:ext cx="1652338" cy="513348"/>
          </a:xfrm>
          <a:prstGeom prst="rect">
            <a:avLst/>
          </a:prstGeom>
          <a:noFill/>
          <a:ln cap="flat" cmpd="sng" w="76200">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71" name="Google Shape;771;p62"/>
          <p:cNvSpPr txBox="1"/>
          <p:nvPr/>
        </p:nvSpPr>
        <p:spPr>
          <a:xfrm>
            <a:off x="2406315" y="5342021"/>
            <a:ext cx="756185" cy="280086"/>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72" name="Google Shape;772;p62"/>
          <p:cNvSpPr txBox="1"/>
          <p:nvPr/>
        </p:nvSpPr>
        <p:spPr>
          <a:xfrm>
            <a:off x="7620001" y="5342021"/>
            <a:ext cx="917608" cy="255168"/>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73" name="Google Shape;773;p62"/>
          <p:cNvSpPr txBox="1"/>
          <p:nvPr/>
        </p:nvSpPr>
        <p:spPr>
          <a:xfrm>
            <a:off x="7910103" y="4369661"/>
            <a:ext cx="901337" cy="255169"/>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74" name="Google Shape;774;p62"/>
          <p:cNvSpPr txBox="1"/>
          <p:nvPr/>
        </p:nvSpPr>
        <p:spPr>
          <a:xfrm>
            <a:off x="7653202" y="4624830"/>
            <a:ext cx="901337" cy="255169"/>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75" name="Google Shape;775;p62"/>
          <p:cNvSpPr txBox="1"/>
          <p:nvPr/>
        </p:nvSpPr>
        <p:spPr>
          <a:xfrm>
            <a:off x="3683818" y="1567469"/>
            <a:ext cx="5748939" cy="2260540"/>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cxnSp>
        <p:nvCxnSpPr>
          <p:cNvPr id="776" name="Google Shape;776;p62"/>
          <p:cNvCxnSpPr/>
          <p:nvPr/>
        </p:nvCxnSpPr>
        <p:spPr>
          <a:xfrm rot="10800000">
            <a:off x="7445829" y="3017520"/>
            <a:ext cx="1154586" cy="1352141"/>
          </a:xfrm>
          <a:prstGeom prst="straightConnector1">
            <a:avLst/>
          </a:prstGeom>
          <a:noFill/>
          <a:ln cap="flat" cmpd="sng" w="76200">
            <a:solidFill>
              <a:srgbClr val="FF0000"/>
            </a:solidFill>
            <a:prstDash val="solid"/>
            <a:miter lim="800000"/>
            <a:headEnd len="sm" w="sm" type="none"/>
            <a:tailEnd len="med" w="med" type="triangle"/>
          </a:ln>
        </p:spPr>
      </p:cxnSp>
      <p:cxnSp>
        <p:nvCxnSpPr>
          <p:cNvPr id="777" name="Google Shape;777;p62"/>
          <p:cNvCxnSpPr/>
          <p:nvPr/>
        </p:nvCxnSpPr>
        <p:spPr>
          <a:xfrm rot="10800000">
            <a:off x="7263686" y="3165977"/>
            <a:ext cx="389516" cy="1430779"/>
          </a:xfrm>
          <a:prstGeom prst="straightConnector1">
            <a:avLst/>
          </a:prstGeom>
          <a:noFill/>
          <a:ln cap="flat" cmpd="sng" w="76200">
            <a:solidFill>
              <a:srgbClr val="FF0000"/>
            </a:solidFill>
            <a:prstDash val="solid"/>
            <a:miter lim="800000"/>
            <a:headEnd len="sm" w="sm" type="none"/>
            <a:tailEnd len="med" w="med" type="triangle"/>
          </a:ln>
        </p:spPr>
      </p:cxnSp>
      <p:pic>
        <p:nvPicPr>
          <p:cNvPr descr="Text&#10;&#10;Description automatically generated" id="778" name="Google Shape;778;p62"/>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Calculate Market Capitalisation</a:t>
            </a:r>
            <a:endParaRPr/>
          </a:p>
        </p:txBody>
      </p:sp>
      <p:pic>
        <p:nvPicPr>
          <p:cNvPr id="784" name="Google Shape;784;p63"/>
          <p:cNvPicPr preferRelativeResize="0"/>
          <p:nvPr/>
        </p:nvPicPr>
        <p:blipFill rotWithShape="1">
          <a:blip r:embed="rId3">
            <a:alphaModFix/>
          </a:blip>
          <a:srcRect b="0" l="0" r="0" t="0"/>
          <a:stretch/>
        </p:blipFill>
        <p:spPr>
          <a:xfrm>
            <a:off x="838200" y="2120180"/>
            <a:ext cx="7864848" cy="3762228"/>
          </a:xfrm>
          <a:prstGeom prst="rect">
            <a:avLst/>
          </a:prstGeom>
          <a:noFill/>
          <a:ln>
            <a:noFill/>
          </a:ln>
        </p:spPr>
      </p:pic>
      <p:sp>
        <p:nvSpPr>
          <p:cNvPr id="785" name="Google Shape;785;p63"/>
          <p:cNvSpPr txBox="1"/>
          <p:nvPr/>
        </p:nvSpPr>
        <p:spPr>
          <a:xfrm>
            <a:off x="2053162" y="5329267"/>
            <a:ext cx="1180368" cy="355915"/>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pic>
        <p:nvPicPr>
          <p:cNvPr descr="Text&#10;&#10;Description automatically generated" id="786" name="Google Shape;786;p63"/>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Answer</a:t>
            </a:r>
            <a:endParaRPr/>
          </a:p>
        </p:txBody>
      </p:sp>
      <p:pic>
        <p:nvPicPr>
          <p:cNvPr id="792" name="Google Shape;792;p64"/>
          <p:cNvPicPr preferRelativeResize="0"/>
          <p:nvPr/>
        </p:nvPicPr>
        <p:blipFill rotWithShape="1">
          <a:blip r:embed="rId3">
            <a:alphaModFix/>
          </a:blip>
          <a:srcRect b="0" l="0" r="0" t="0"/>
          <a:stretch/>
        </p:blipFill>
        <p:spPr>
          <a:xfrm>
            <a:off x="838200" y="2120180"/>
            <a:ext cx="7864848" cy="3762228"/>
          </a:xfrm>
          <a:prstGeom prst="rect">
            <a:avLst/>
          </a:prstGeom>
          <a:noFill/>
          <a:ln>
            <a:noFill/>
          </a:ln>
        </p:spPr>
      </p:pic>
      <p:sp>
        <p:nvSpPr>
          <p:cNvPr id="793" name="Google Shape;793;p64"/>
          <p:cNvSpPr txBox="1"/>
          <p:nvPr/>
        </p:nvSpPr>
        <p:spPr>
          <a:xfrm>
            <a:off x="2181725" y="5300255"/>
            <a:ext cx="1138991" cy="314482"/>
          </a:xfrm>
          <a:prstGeom prst="rect">
            <a:avLst/>
          </a:prstGeom>
          <a:noFill/>
          <a:ln cap="flat" cmpd="sng" w="76200">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94" name="Google Shape;794;p64"/>
          <p:cNvSpPr txBox="1"/>
          <p:nvPr/>
        </p:nvSpPr>
        <p:spPr>
          <a:xfrm>
            <a:off x="3683818" y="1596887"/>
            <a:ext cx="5748939" cy="2260541"/>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795" name="Google Shape;795;p64"/>
          <p:cNvSpPr txBox="1"/>
          <p:nvPr/>
        </p:nvSpPr>
        <p:spPr>
          <a:xfrm>
            <a:off x="939408" y="2589287"/>
            <a:ext cx="1555598" cy="493547"/>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796" name="Google Shape;796;p64"/>
          <p:cNvSpPr txBox="1"/>
          <p:nvPr/>
        </p:nvSpPr>
        <p:spPr>
          <a:xfrm>
            <a:off x="7589520" y="5222371"/>
            <a:ext cx="1113528" cy="314482"/>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cxnSp>
        <p:nvCxnSpPr>
          <p:cNvPr id="797" name="Google Shape;797;p64"/>
          <p:cNvCxnSpPr/>
          <p:nvPr/>
        </p:nvCxnSpPr>
        <p:spPr>
          <a:xfrm flipH="1" rot="10800000">
            <a:off x="2495006" y="2750215"/>
            <a:ext cx="2704011" cy="172235"/>
          </a:xfrm>
          <a:prstGeom prst="straightConnector1">
            <a:avLst/>
          </a:prstGeom>
          <a:noFill/>
          <a:ln cap="flat" cmpd="sng" w="76200">
            <a:solidFill>
              <a:srgbClr val="FF0000"/>
            </a:solidFill>
            <a:prstDash val="solid"/>
            <a:miter lim="800000"/>
            <a:headEnd len="sm" w="sm" type="none"/>
            <a:tailEnd len="med" w="med" type="triangle"/>
          </a:ln>
        </p:spPr>
      </p:cxnSp>
      <p:cxnSp>
        <p:nvCxnSpPr>
          <p:cNvPr id="798" name="Google Shape;798;p64"/>
          <p:cNvCxnSpPr/>
          <p:nvPr/>
        </p:nvCxnSpPr>
        <p:spPr>
          <a:xfrm rot="10800000">
            <a:off x="7720149" y="2922450"/>
            <a:ext cx="804568" cy="2271847"/>
          </a:xfrm>
          <a:prstGeom prst="straightConnector1">
            <a:avLst/>
          </a:prstGeom>
          <a:noFill/>
          <a:ln cap="flat" cmpd="sng" w="76200">
            <a:solidFill>
              <a:srgbClr val="FF0000"/>
            </a:solidFill>
            <a:prstDash val="solid"/>
            <a:miter lim="800000"/>
            <a:headEnd len="sm" w="sm" type="none"/>
            <a:tailEnd len="med" w="med" type="triangle"/>
          </a:ln>
        </p:spPr>
      </p:cxnSp>
      <p:pic>
        <p:nvPicPr>
          <p:cNvPr descr="Text&#10;&#10;Description automatically generated" id="799" name="Google Shape;799;p64"/>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6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QUESTION 7</a:t>
            </a:r>
            <a:endParaRPr b="1" sz="3600">
              <a:solidFill>
                <a:srgbClr val="C4E0B2"/>
              </a:solidFill>
              <a:latin typeface="Roboto"/>
              <a:ea typeface="Roboto"/>
              <a:cs typeface="Roboto"/>
              <a:sym typeface="Roboto"/>
            </a:endParaRPr>
          </a:p>
        </p:txBody>
      </p:sp>
      <p:sp>
        <p:nvSpPr>
          <p:cNvPr id="805" name="Google Shape;805;p6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a:t>
            </a:r>
            <a:endParaRPr/>
          </a:p>
        </p:txBody>
      </p:sp>
      <p:pic>
        <p:nvPicPr>
          <p:cNvPr id="812" name="Google Shape;812;p66"/>
          <p:cNvPicPr preferRelativeResize="0"/>
          <p:nvPr/>
        </p:nvPicPr>
        <p:blipFill rotWithShape="1">
          <a:blip r:embed="rId3">
            <a:alphaModFix/>
          </a:blip>
          <a:srcRect b="0" l="0" r="0" t="0"/>
          <a:stretch/>
        </p:blipFill>
        <p:spPr>
          <a:xfrm>
            <a:off x="954003" y="1690688"/>
            <a:ext cx="9248349" cy="2687881"/>
          </a:xfrm>
          <a:prstGeom prst="rect">
            <a:avLst/>
          </a:prstGeom>
          <a:noFill/>
          <a:ln cap="flat" cmpd="sng" w="57150">
            <a:solidFill>
              <a:srgbClr val="FF0000"/>
            </a:solidFill>
            <a:prstDash val="solid"/>
            <a:round/>
            <a:headEnd len="sm" w="sm" type="none"/>
            <a:tailEnd len="sm" w="sm" type="none"/>
          </a:ln>
        </p:spPr>
      </p:pic>
      <p:pic>
        <p:nvPicPr>
          <p:cNvPr descr="Text&#10;&#10;Description automatically generated" id="813" name="Google Shape;813;p66"/>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a:t>
            </a:r>
            <a:endParaRPr/>
          </a:p>
        </p:txBody>
      </p:sp>
      <p:pic>
        <p:nvPicPr>
          <p:cNvPr id="820" name="Google Shape;820;p67"/>
          <p:cNvPicPr preferRelativeResize="0"/>
          <p:nvPr/>
        </p:nvPicPr>
        <p:blipFill rotWithShape="1">
          <a:blip r:embed="rId3">
            <a:alphaModFix/>
          </a:blip>
          <a:srcRect b="0" l="0" r="0" t="0"/>
          <a:stretch/>
        </p:blipFill>
        <p:spPr>
          <a:xfrm>
            <a:off x="954005" y="1690688"/>
            <a:ext cx="5141996" cy="1494437"/>
          </a:xfrm>
          <a:prstGeom prst="rect">
            <a:avLst/>
          </a:prstGeom>
          <a:noFill/>
          <a:ln cap="flat" cmpd="sng" w="57150">
            <a:solidFill>
              <a:srgbClr val="FF0000"/>
            </a:solidFill>
            <a:prstDash val="solid"/>
            <a:round/>
            <a:headEnd len="sm" w="sm" type="none"/>
            <a:tailEnd len="sm" w="sm" type="none"/>
          </a:ln>
        </p:spPr>
      </p:pic>
      <p:pic>
        <p:nvPicPr>
          <p:cNvPr id="821" name="Google Shape;821;p67"/>
          <p:cNvPicPr preferRelativeResize="0"/>
          <p:nvPr/>
        </p:nvPicPr>
        <p:blipFill rotWithShape="1">
          <a:blip r:embed="rId4">
            <a:alphaModFix/>
          </a:blip>
          <a:srcRect b="0" l="0" r="0" t="0"/>
          <a:stretch/>
        </p:blipFill>
        <p:spPr>
          <a:xfrm>
            <a:off x="1905000" y="3672876"/>
            <a:ext cx="5671386" cy="2819992"/>
          </a:xfrm>
          <a:prstGeom prst="rect">
            <a:avLst/>
          </a:prstGeom>
          <a:noFill/>
          <a:ln>
            <a:noFill/>
          </a:ln>
        </p:spPr>
      </p:pic>
      <p:sp>
        <p:nvSpPr>
          <p:cNvPr id="822" name="Google Shape;822;p67"/>
          <p:cNvSpPr txBox="1"/>
          <p:nvPr/>
        </p:nvSpPr>
        <p:spPr>
          <a:xfrm>
            <a:off x="7261225" y="2051403"/>
            <a:ext cx="393319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SET IT UP WITH A TIMELINE, AND A TABLE OF FIGURES BELOW</a:t>
            </a:r>
            <a:endParaRPr/>
          </a:p>
        </p:txBody>
      </p:sp>
      <p:cxnSp>
        <p:nvCxnSpPr>
          <p:cNvPr id="823" name="Google Shape;823;p67"/>
          <p:cNvCxnSpPr/>
          <p:nvPr/>
        </p:nvCxnSpPr>
        <p:spPr>
          <a:xfrm>
            <a:off x="2508900" y="35303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824" name="Google Shape;824;p67"/>
          <p:cNvSpPr txBox="1"/>
          <p:nvPr/>
        </p:nvSpPr>
        <p:spPr>
          <a:xfrm>
            <a:off x="1644735" y="4610100"/>
            <a:ext cx="6229265" cy="197390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Text&#10;&#10;Description automatically generated" id="825" name="Google Shape;825;p67"/>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a:t>
            </a:r>
            <a:endParaRPr/>
          </a:p>
        </p:txBody>
      </p:sp>
      <p:pic>
        <p:nvPicPr>
          <p:cNvPr id="832" name="Google Shape;832;p68"/>
          <p:cNvPicPr preferRelativeResize="0"/>
          <p:nvPr/>
        </p:nvPicPr>
        <p:blipFill rotWithShape="1">
          <a:blip r:embed="rId3">
            <a:alphaModFix/>
          </a:blip>
          <a:srcRect b="0" l="0" r="0" t="0"/>
          <a:stretch/>
        </p:blipFill>
        <p:spPr>
          <a:xfrm>
            <a:off x="954005" y="1690688"/>
            <a:ext cx="5141996" cy="1494437"/>
          </a:xfrm>
          <a:prstGeom prst="rect">
            <a:avLst/>
          </a:prstGeom>
          <a:noFill/>
          <a:ln cap="flat" cmpd="sng" w="57150">
            <a:solidFill>
              <a:srgbClr val="FF0000"/>
            </a:solidFill>
            <a:prstDash val="solid"/>
            <a:round/>
            <a:headEnd len="sm" w="sm" type="none"/>
            <a:tailEnd len="sm" w="sm" type="none"/>
          </a:ln>
        </p:spPr>
      </p:pic>
      <p:pic>
        <p:nvPicPr>
          <p:cNvPr id="833" name="Google Shape;833;p68"/>
          <p:cNvPicPr preferRelativeResize="0"/>
          <p:nvPr/>
        </p:nvPicPr>
        <p:blipFill rotWithShape="1">
          <a:blip r:embed="rId4">
            <a:alphaModFix/>
          </a:blip>
          <a:srcRect b="0" l="0" r="0" t="0"/>
          <a:stretch/>
        </p:blipFill>
        <p:spPr>
          <a:xfrm>
            <a:off x="1905000" y="3672876"/>
            <a:ext cx="5671386" cy="2911134"/>
          </a:xfrm>
          <a:prstGeom prst="rect">
            <a:avLst/>
          </a:prstGeom>
          <a:noFill/>
          <a:ln>
            <a:noFill/>
          </a:ln>
        </p:spPr>
      </p:pic>
      <p:sp>
        <p:nvSpPr>
          <p:cNvPr id="834" name="Google Shape;834;p68"/>
          <p:cNvSpPr txBox="1"/>
          <p:nvPr/>
        </p:nvSpPr>
        <p:spPr>
          <a:xfrm>
            <a:off x="7261225" y="1943810"/>
            <a:ext cx="393319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ESTABLISH ALL THE GIVEN FIGURES, THEN CALCULATE THE GAPS </a:t>
            </a:r>
            <a:endParaRPr/>
          </a:p>
        </p:txBody>
      </p:sp>
      <p:cxnSp>
        <p:nvCxnSpPr>
          <p:cNvPr id="835" name="Google Shape;835;p68"/>
          <p:cNvCxnSpPr/>
          <p:nvPr/>
        </p:nvCxnSpPr>
        <p:spPr>
          <a:xfrm>
            <a:off x="2508900" y="35303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836" name="Google Shape;836;p68"/>
          <p:cNvSpPr txBox="1"/>
          <p:nvPr/>
        </p:nvSpPr>
        <p:spPr>
          <a:xfrm>
            <a:off x="1791160" y="5370100"/>
            <a:ext cx="5969875" cy="121512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37" name="Google Shape;837;p68"/>
          <p:cNvSpPr txBox="1"/>
          <p:nvPr/>
        </p:nvSpPr>
        <p:spPr>
          <a:xfrm>
            <a:off x="4770896" y="4592915"/>
            <a:ext cx="3379752" cy="892523"/>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Text&#10;&#10;Description automatically generated" id="838" name="Google Shape;838;p68"/>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 </a:t>
            </a:r>
            <a:endParaRPr/>
          </a:p>
        </p:txBody>
      </p:sp>
      <p:pic>
        <p:nvPicPr>
          <p:cNvPr id="845" name="Google Shape;845;p69"/>
          <p:cNvPicPr preferRelativeResize="0"/>
          <p:nvPr/>
        </p:nvPicPr>
        <p:blipFill rotWithShape="1">
          <a:blip r:embed="rId3">
            <a:alphaModFix/>
          </a:blip>
          <a:srcRect b="0" l="0" r="0" t="0"/>
          <a:stretch/>
        </p:blipFill>
        <p:spPr>
          <a:xfrm>
            <a:off x="954005" y="1690688"/>
            <a:ext cx="5141996" cy="1494437"/>
          </a:xfrm>
          <a:prstGeom prst="rect">
            <a:avLst/>
          </a:prstGeom>
          <a:noFill/>
          <a:ln cap="flat" cmpd="sng" w="57150">
            <a:solidFill>
              <a:srgbClr val="FF0000"/>
            </a:solidFill>
            <a:prstDash val="solid"/>
            <a:round/>
            <a:headEnd len="sm" w="sm" type="none"/>
            <a:tailEnd len="sm" w="sm" type="none"/>
          </a:ln>
        </p:spPr>
      </p:pic>
      <p:pic>
        <p:nvPicPr>
          <p:cNvPr id="846" name="Google Shape;846;p69"/>
          <p:cNvPicPr preferRelativeResize="0"/>
          <p:nvPr/>
        </p:nvPicPr>
        <p:blipFill rotWithShape="1">
          <a:blip r:embed="rId4">
            <a:alphaModFix/>
          </a:blip>
          <a:srcRect b="0" l="0" r="0" t="0"/>
          <a:stretch/>
        </p:blipFill>
        <p:spPr>
          <a:xfrm>
            <a:off x="1905000" y="3672876"/>
            <a:ext cx="5671386" cy="2911134"/>
          </a:xfrm>
          <a:prstGeom prst="rect">
            <a:avLst/>
          </a:prstGeom>
          <a:noFill/>
          <a:ln>
            <a:noFill/>
          </a:ln>
        </p:spPr>
      </p:pic>
      <p:sp>
        <p:nvSpPr>
          <p:cNvPr id="847" name="Google Shape;847;p69"/>
          <p:cNvSpPr txBox="1"/>
          <p:nvPr/>
        </p:nvSpPr>
        <p:spPr>
          <a:xfrm>
            <a:off x="7261225" y="2051403"/>
            <a:ext cx="393319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START WITH EPS, THEN DPS COMES FROM THIS</a:t>
            </a:r>
            <a:endParaRPr/>
          </a:p>
        </p:txBody>
      </p:sp>
      <p:cxnSp>
        <p:nvCxnSpPr>
          <p:cNvPr id="848" name="Google Shape;848;p69"/>
          <p:cNvCxnSpPr/>
          <p:nvPr/>
        </p:nvCxnSpPr>
        <p:spPr>
          <a:xfrm>
            <a:off x="2508900" y="35303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849" name="Google Shape;849;p69"/>
          <p:cNvSpPr txBox="1"/>
          <p:nvPr/>
        </p:nvSpPr>
        <p:spPr>
          <a:xfrm>
            <a:off x="1791160" y="5370100"/>
            <a:ext cx="5969875" cy="121512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50" name="Google Shape;850;p69"/>
          <p:cNvSpPr txBox="1"/>
          <p:nvPr/>
        </p:nvSpPr>
        <p:spPr>
          <a:xfrm>
            <a:off x="4740693" y="4822846"/>
            <a:ext cx="3379752" cy="892523"/>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Text&#10;&#10;Description automatically generated" id="851" name="Google Shape;851;p69"/>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1</a:t>
            </a:r>
            <a:endParaRPr/>
          </a:p>
        </p:txBody>
      </p:sp>
      <p:pic>
        <p:nvPicPr>
          <p:cNvPr id="140" name="Google Shape;140;p7"/>
          <p:cNvPicPr preferRelativeResize="0"/>
          <p:nvPr/>
        </p:nvPicPr>
        <p:blipFill rotWithShape="1">
          <a:blip r:embed="rId3">
            <a:alphaModFix/>
          </a:blip>
          <a:srcRect b="0" l="0" r="0" t="0"/>
          <a:stretch/>
        </p:blipFill>
        <p:spPr>
          <a:xfrm>
            <a:off x="826904" y="1411290"/>
            <a:ext cx="8443654" cy="2830210"/>
          </a:xfrm>
          <a:prstGeom prst="rect">
            <a:avLst/>
          </a:prstGeom>
          <a:noFill/>
          <a:ln cap="flat" cmpd="sng" w="57150">
            <a:solidFill>
              <a:srgbClr val="FF0000"/>
            </a:solidFill>
            <a:prstDash val="solid"/>
            <a:round/>
            <a:headEnd len="sm" w="sm" type="none"/>
            <a:tailEnd len="sm" w="sm" type="none"/>
          </a:ln>
        </p:spPr>
      </p:pic>
      <p:sp>
        <p:nvSpPr>
          <p:cNvPr id="141" name="Google Shape;141;p7"/>
          <p:cNvSpPr txBox="1"/>
          <p:nvPr/>
        </p:nvSpPr>
        <p:spPr>
          <a:xfrm>
            <a:off x="698500" y="5638636"/>
            <a:ext cx="69881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NZ" sz="2400" u="none" cap="none" strike="noStrike">
                <a:solidFill>
                  <a:srgbClr val="FF0000"/>
                </a:solidFill>
                <a:latin typeface="Roboto"/>
                <a:ea typeface="Roboto"/>
                <a:cs typeface="Roboto"/>
                <a:sym typeface="Roboto"/>
              </a:rPr>
              <a:t>What would you do first?</a:t>
            </a:r>
            <a:endParaRPr/>
          </a:p>
        </p:txBody>
      </p:sp>
      <p:pic>
        <p:nvPicPr>
          <p:cNvPr id="142" name="Google Shape;142;p7"/>
          <p:cNvPicPr preferRelativeResize="0"/>
          <p:nvPr/>
        </p:nvPicPr>
        <p:blipFill rotWithShape="1">
          <a:blip r:embed="rId4">
            <a:alphaModFix/>
          </a:blip>
          <a:srcRect b="0" l="0" r="0" t="0"/>
          <a:stretch/>
        </p:blipFill>
        <p:spPr>
          <a:xfrm>
            <a:off x="974587" y="3429000"/>
            <a:ext cx="8295971" cy="695327"/>
          </a:xfrm>
          <a:prstGeom prst="rect">
            <a:avLst/>
          </a:prstGeom>
          <a:noFill/>
          <a:ln>
            <a:noFill/>
          </a:ln>
        </p:spPr>
      </p:pic>
      <p:pic>
        <p:nvPicPr>
          <p:cNvPr descr="Text&#10;&#10;Description automatically generated" id="143" name="Google Shape;143;p7"/>
          <p:cNvPicPr preferRelativeResize="0"/>
          <p:nvPr/>
        </p:nvPicPr>
        <p:blipFill rotWithShape="1">
          <a:blip r:embed="rId5">
            <a:alphaModFix/>
          </a:blip>
          <a:srcRect b="0" l="0" r="0" t="0"/>
          <a:stretch/>
        </p:blipFill>
        <p:spPr>
          <a:xfrm>
            <a:off x="8607101" y="5259784"/>
            <a:ext cx="2874049" cy="121446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 </a:t>
            </a:r>
            <a:endParaRPr/>
          </a:p>
        </p:txBody>
      </p:sp>
      <p:pic>
        <p:nvPicPr>
          <p:cNvPr id="858" name="Google Shape;858;p70"/>
          <p:cNvPicPr preferRelativeResize="0"/>
          <p:nvPr/>
        </p:nvPicPr>
        <p:blipFill rotWithShape="1">
          <a:blip r:embed="rId3">
            <a:alphaModFix/>
          </a:blip>
          <a:srcRect b="0" l="0" r="0" t="0"/>
          <a:stretch/>
        </p:blipFill>
        <p:spPr>
          <a:xfrm>
            <a:off x="954005" y="1690688"/>
            <a:ext cx="5141996" cy="1494437"/>
          </a:xfrm>
          <a:prstGeom prst="rect">
            <a:avLst/>
          </a:prstGeom>
          <a:noFill/>
          <a:ln cap="flat" cmpd="sng" w="57150">
            <a:solidFill>
              <a:srgbClr val="FF0000"/>
            </a:solidFill>
            <a:prstDash val="solid"/>
            <a:round/>
            <a:headEnd len="sm" w="sm" type="none"/>
            <a:tailEnd len="sm" w="sm" type="none"/>
          </a:ln>
        </p:spPr>
      </p:pic>
      <p:pic>
        <p:nvPicPr>
          <p:cNvPr id="859" name="Google Shape;859;p70"/>
          <p:cNvPicPr preferRelativeResize="0"/>
          <p:nvPr/>
        </p:nvPicPr>
        <p:blipFill rotWithShape="1">
          <a:blip r:embed="rId4">
            <a:alphaModFix/>
          </a:blip>
          <a:srcRect b="0" l="0" r="0" t="0"/>
          <a:stretch/>
        </p:blipFill>
        <p:spPr>
          <a:xfrm>
            <a:off x="1905000" y="3672876"/>
            <a:ext cx="5671386" cy="2911134"/>
          </a:xfrm>
          <a:prstGeom prst="rect">
            <a:avLst/>
          </a:prstGeom>
          <a:noFill/>
          <a:ln>
            <a:noFill/>
          </a:ln>
        </p:spPr>
      </p:pic>
      <p:cxnSp>
        <p:nvCxnSpPr>
          <p:cNvPr id="860" name="Google Shape;860;p70"/>
          <p:cNvCxnSpPr/>
          <p:nvPr/>
        </p:nvCxnSpPr>
        <p:spPr>
          <a:xfrm>
            <a:off x="2508900" y="35303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861" name="Google Shape;861;p70"/>
          <p:cNvSpPr txBox="1"/>
          <p:nvPr/>
        </p:nvSpPr>
        <p:spPr>
          <a:xfrm>
            <a:off x="1791160" y="5370100"/>
            <a:ext cx="5969875" cy="121512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62" name="Google Shape;862;p70"/>
          <p:cNvSpPr txBox="1"/>
          <p:nvPr/>
        </p:nvSpPr>
        <p:spPr>
          <a:xfrm>
            <a:off x="4740693" y="5039177"/>
            <a:ext cx="3379752" cy="892523"/>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63" name="Google Shape;863;p70"/>
          <p:cNvSpPr txBox="1"/>
          <p:nvPr/>
        </p:nvSpPr>
        <p:spPr>
          <a:xfrm>
            <a:off x="8347886" y="2128844"/>
            <a:ext cx="3005914" cy="2112561"/>
          </a:xfrm>
          <a:prstGeom prst="rect">
            <a:avLst/>
          </a:prstGeom>
          <a:blipFill rotWithShape="1">
            <a:blip r:embed="rId5">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864" name="Google Shape;864;p70"/>
          <p:cNvSpPr txBox="1"/>
          <p:nvPr/>
        </p:nvSpPr>
        <p:spPr>
          <a:xfrm>
            <a:off x="632742" y="6034082"/>
            <a:ext cx="828265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000">
                <a:solidFill>
                  <a:srgbClr val="FF0000"/>
                </a:solidFill>
                <a:latin typeface="Roboto"/>
                <a:ea typeface="Roboto"/>
                <a:cs typeface="Roboto"/>
                <a:sym typeface="Roboto"/>
              </a:rPr>
              <a:t>NOTE: IN THE TEST, DON’T ROUND UP UNTIL THE VERY END!!!</a:t>
            </a:r>
            <a:endParaRPr/>
          </a:p>
        </p:txBody>
      </p:sp>
      <p:pic>
        <p:nvPicPr>
          <p:cNvPr descr="Text&#10;&#10;Description automatically generated" id="865" name="Google Shape;865;p70"/>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a:t>
            </a:r>
            <a:endParaRPr/>
          </a:p>
        </p:txBody>
      </p:sp>
      <p:pic>
        <p:nvPicPr>
          <p:cNvPr id="872" name="Google Shape;872;p71"/>
          <p:cNvPicPr preferRelativeResize="0"/>
          <p:nvPr/>
        </p:nvPicPr>
        <p:blipFill rotWithShape="1">
          <a:blip r:embed="rId3">
            <a:alphaModFix/>
          </a:blip>
          <a:srcRect b="0" l="0" r="0" t="0"/>
          <a:stretch/>
        </p:blipFill>
        <p:spPr>
          <a:xfrm>
            <a:off x="954005" y="1690688"/>
            <a:ext cx="5141996" cy="1494437"/>
          </a:xfrm>
          <a:prstGeom prst="rect">
            <a:avLst/>
          </a:prstGeom>
          <a:noFill/>
          <a:ln cap="flat" cmpd="sng" w="57150">
            <a:solidFill>
              <a:srgbClr val="FF0000"/>
            </a:solidFill>
            <a:prstDash val="solid"/>
            <a:round/>
            <a:headEnd len="sm" w="sm" type="none"/>
            <a:tailEnd len="sm" w="sm" type="none"/>
          </a:ln>
        </p:spPr>
      </p:pic>
      <p:pic>
        <p:nvPicPr>
          <p:cNvPr id="873" name="Google Shape;873;p71"/>
          <p:cNvPicPr preferRelativeResize="0"/>
          <p:nvPr/>
        </p:nvPicPr>
        <p:blipFill rotWithShape="1">
          <a:blip r:embed="rId4">
            <a:alphaModFix/>
          </a:blip>
          <a:srcRect b="0" l="0" r="0" t="0"/>
          <a:stretch/>
        </p:blipFill>
        <p:spPr>
          <a:xfrm>
            <a:off x="1905000" y="3672876"/>
            <a:ext cx="5671386" cy="2911134"/>
          </a:xfrm>
          <a:prstGeom prst="rect">
            <a:avLst/>
          </a:prstGeom>
          <a:noFill/>
          <a:ln>
            <a:noFill/>
          </a:ln>
        </p:spPr>
      </p:pic>
      <p:sp>
        <p:nvSpPr>
          <p:cNvPr id="874" name="Google Shape;874;p71"/>
          <p:cNvSpPr txBox="1"/>
          <p:nvPr/>
        </p:nvSpPr>
        <p:spPr>
          <a:xfrm>
            <a:off x="7261225" y="1818251"/>
            <a:ext cx="393319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NOW SET UP LABELS AND SPACE FOR YOUR FINAL CALCULATIONS</a:t>
            </a:r>
            <a:endParaRPr/>
          </a:p>
        </p:txBody>
      </p:sp>
      <p:cxnSp>
        <p:nvCxnSpPr>
          <p:cNvPr id="875" name="Google Shape;875;p71"/>
          <p:cNvCxnSpPr/>
          <p:nvPr/>
        </p:nvCxnSpPr>
        <p:spPr>
          <a:xfrm>
            <a:off x="2508900" y="35303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876" name="Google Shape;876;p71"/>
          <p:cNvSpPr txBox="1"/>
          <p:nvPr/>
        </p:nvSpPr>
        <p:spPr>
          <a:xfrm>
            <a:off x="3695700" y="5370100"/>
            <a:ext cx="4065335" cy="121512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Text&#10;&#10;Description automatically generated" id="877" name="Google Shape;877;p71"/>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a:t>
            </a:r>
            <a:endParaRPr/>
          </a:p>
        </p:txBody>
      </p:sp>
      <p:pic>
        <p:nvPicPr>
          <p:cNvPr id="884" name="Google Shape;884;p72"/>
          <p:cNvPicPr preferRelativeResize="0"/>
          <p:nvPr/>
        </p:nvPicPr>
        <p:blipFill rotWithShape="1">
          <a:blip r:embed="rId3">
            <a:alphaModFix/>
          </a:blip>
          <a:srcRect b="0" l="0" r="0" t="0"/>
          <a:stretch/>
        </p:blipFill>
        <p:spPr>
          <a:xfrm>
            <a:off x="954005" y="1690688"/>
            <a:ext cx="5141996" cy="1494437"/>
          </a:xfrm>
          <a:prstGeom prst="rect">
            <a:avLst/>
          </a:prstGeom>
          <a:noFill/>
          <a:ln cap="flat" cmpd="sng" w="57150">
            <a:solidFill>
              <a:srgbClr val="FF0000"/>
            </a:solidFill>
            <a:prstDash val="solid"/>
            <a:round/>
            <a:headEnd len="sm" w="sm" type="none"/>
            <a:tailEnd len="sm" w="sm" type="none"/>
          </a:ln>
        </p:spPr>
      </p:pic>
      <p:pic>
        <p:nvPicPr>
          <p:cNvPr id="885" name="Google Shape;885;p72"/>
          <p:cNvPicPr preferRelativeResize="0"/>
          <p:nvPr/>
        </p:nvPicPr>
        <p:blipFill rotWithShape="1">
          <a:blip r:embed="rId4">
            <a:alphaModFix/>
          </a:blip>
          <a:srcRect b="0" l="0" r="0" t="0"/>
          <a:stretch/>
        </p:blipFill>
        <p:spPr>
          <a:xfrm>
            <a:off x="1905000" y="3684782"/>
            <a:ext cx="5671386" cy="2911134"/>
          </a:xfrm>
          <a:prstGeom prst="rect">
            <a:avLst/>
          </a:prstGeom>
          <a:noFill/>
          <a:ln>
            <a:noFill/>
          </a:ln>
        </p:spPr>
      </p:pic>
      <p:sp>
        <p:nvSpPr>
          <p:cNvPr id="886" name="Google Shape;886;p72"/>
          <p:cNvSpPr txBox="1"/>
          <p:nvPr/>
        </p:nvSpPr>
        <p:spPr>
          <a:xfrm>
            <a:off x="7261225" y="1707516"/>
            <a:ext cx="393319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NOW YOU NEED TO DISCOUNT THE FIRST “SET” OF DIVIDENDS BACK TO PV at Year 0</a:t>
            </a:r>
            <a:endParaRPr/>
          </a:p>
        </p:txBody>
      </p:sp>
      <p:cxnSp>
        <p:nvCxnSpPr>
          <p:cNvPr id="887" name="Google Shape;887;p72"/>
          <p:cNvCxnSpPr/>
          <p:nvPr/>
        </p:nvCxnSpPr>
        <p:spPr>
          <a:xfrm>
            <a:off x="2508900" y="35303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888" name="Google Shape;888;p72"/>
          <p:cNvSpPr txBox="1"/>
          <p:nvPr/>
        </p:nvSpPr>
        <p:spPr>
          <a:xfrm>
            <a:off x="3695700" y="5622107"/>
            <a:ext cx="4065335" cy="121512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889" name="Google Shape;889;p72"/>
          <p:cNvSpPr txBox="1"/>
          <p:nvPr/>
        </p:nvSpPr>
        <p:spPr>
          <a:xfrm>
            <a:off x="8115300" y="3555586"/>
            <a:ext cx="3746499" cy="1200328"/>
          </a:xfrm>
          <a:prstGeom prst="rect">
            <a:avLst/>
          </a:prstGeom>
          <a:blipFill rotWithShape="1">
            <a:blip r:embed="rId5">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890" name="Google Shape;890;p72"/>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 </a:t>
            </a:r>
            <a:endParaRPr/>
          </a:p>
        </p:txBody>
      </p:sp>
      <p:pic>
        <p:nvPicPr>
          <p:cNvPr id="897" name="Google Shape;897;p73"/>
          <p:cNvPicPr preferRelativeResize="0"/>
          <p:nvPr/>
        </p:nvPicPr>
        <p:blipFill rotWithShape="1">
          <a:blip r:embed="rId3">
            <a:alphaModFix/>
          </a:blip>
          <a:srcRect b="0" l="0" r="0" t="0"/>
          <a:stretch/>
        </p:blipFill>
        <p:spPr>
          <a:xfrm>
            <a:off x="954005" y="1690688"/>
            <a:ext cx="5141996" cy="1494437"/>
          </a:xfrm>
          <a:prstGeom prst="rect">
            <a:avLst/>
          </a:prstGeom>
          <a:noFill/>
          <a:ln cap="flat" cmpd="sng" w="57150">
            <a:solidFill>
              <a:srgbClr val="FF0000"/>
            </a:solidFill>
            <a:prstDash val="solid"/>
            <a:round/>
            <a:headEnd len="sm" w="sm" type="none"/>
            <a:tailEnd len="sm" w="sm" type="none"/>
          </a:ln>
        </p:spPr>
      </p:pic>
      <p:pic>
        <p:nvPicPr>
          <p:cNvPr id="898" name="Google Shape;898;p73"/>
          <p:cNvPicPr preferRelativeResize="0"/>
          <p:nvPr/>
        </p:nvPicPr>
        <p:blipFill rotWithShape="1">
          <a:blip r:embed="rId4">
            <a:alphaModFix/>
          </a:blip>
          <a:srcRect b="0" l="0" r="0" t="0"/>
          <a:stretch/>
        </p:blipFill>
        <p:spPr>
          <a:xfrm>
            <a:off x="1905000" y="3672876"/>
            <a:ext cx="5671386" cy="2911134"/>
          </a:xfrm>
          <a:prstGeom prst="rect">
            <a:avLst/>
          </a:prstGeom>
          <a:noFill/>
          <a:ln>
            <a:noFill/>
          </a:ln>
        </p:spPr>
      </p:pic>
      <p:sp>
        <p:nvSpPr>
          <p:cNvPr id="899" name="Google Shape;899;p73"/>
          <p:cNvSpPr txBox="1"/>
          <p:nvPr/>
        </p:nvSpPr>
        <p:spPr>
          <a:xfrm>
            <a:off x="7261225" y="2051403"/>
            <a:ext cx="393319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THIS IS WHERE YOU USE THE GROWING PERPETUITY FORMULA</a:t>
            </a:r>
            <a:endParaRPr/>
          </a:p>
        </p:txBody>
      </p:sp>
      <p:cxnSp>
        <p:nvCxnSpPr>
          <p:cNvPr id="900" name="Google Shape;900;p73"/>
          <p:cNvCxnSpPr/>
          <p:nvPr/>
        </p:nvCxnSpPr>
        <p:spPr>
          <a:xfrm>
            <a:off x="2508900" y="35303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901" name="Google Shape;901;p73"/>
          <p:cNvSpPr txBox="1"/>
          <p:nvPr/>
        </p:nvSpPr>
        <p:spPr>
          <a:xfrm>
            <a:off x="3674467" y="5877632"/>
            <a:ext cx="2921000" cy="898072"/>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02" name="Google Shape;902;p73"/>
          <p:cNvSpPr txBox="1"/>
          <p:nvPr/>
        </p:nvSpPr>
        <p:spPr>
          <a:xfrm>
            <a:off x="8188501" y="3545290"/>
            <a:ext cx="3005914" cy="1200328"/>
          </a:xfrm>
          <a:prstGeom prst="rect">
            <a:avLst/>
          </a:prstGeom>
          <a:blipFill rotWithShape="1">
            <a:blip r:embed="rId5">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903" name="Google Shape;903;p73"/>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 </a:t>
            </a:r>
            <a:endParaRPr/>
          </a:p>
        </p:txBody>
      </p:sp>
      <p:pic>
        <p:nvPicPr>
          <p:cNvPr id="910" name="Google Shape;910;p74"/>
          <p:cNvPicPr preferRelativeResize="0"/>
          <p:nvPr/>
        </p:nvPicPr>
        <p:blipFill rotWithShape="1">
          <a:blip r:embed="rId3">
            <a:alphaModFix/>
          </a:blip>
          <a:srcRect b="0" l="0" r="0" t="0"/>
          <a:stretch/>
        </p:blipFill>
        <p:spPr>
          <a:xfrm>
            <a:off x="954005" y="1690688"/>
            <a:ext cx="5141996" cy="1494437"/>
          </a:xfrm>
          <a:prstGeom prst="rect">
            <a:avLst/>
          </a:prstGeom>
          <a:noFill/>
          <a:ln cap="flat" cmpd="sng" w="57150">
            <a:solidFill>
              <a:srgbClr val="FF0000"/>
            </a:solidFill>
            <a:prstDash val="solid"/>
            <a:round/>
            <a:headEnd len="sm" w="sm" type="none"/>
            <a:tailEnd len="sm" w="sm" type="none"/>
          </a:ln>
        </p:spPr>
      </p:pic>
      <p:pic>
        <p:nvPicPr>
          <p:cNvPr id="911" name="Google Shape;911;p74"/>
          <p:cNvPicPr preferRelativeResize="0"/>
          <p:nvPr/>
        </p:nvPicPr>
        <p:blipFill rotWithShape="1">
          <a:blip r:embed="rId4">
            <a:alphaModFix/>
          </a:blip>
          <a:srcRect b="0" l="0" r="0" t="0"/>
          <a:stretch/>
        </p:blipFill>
        <p:spPr>
          <a:xfrm>
            <a:off x="1905000" y="3672876"/>
            <a:ext cx="5671386" cy="2911134"/>
          </a:xfrm>
          <a:prstGeom prst="rect">
            <a:avLst/>
          </a:prstGeom>
          <a:noFill/>
          <a:ln>
            <a:noFill/>
          </a:ln>
        </p:spPr>
      </p:pic>
      <p:sp>
        <p:nvSpPr>
          <p:cNvPr id="912" name="Google Shape;912;p74"/>
          <p:cNvSpPr txBox="1"/>
          <p:nvPr/>
        </p:nvSpPr>
        <p:spPr>
          <a:xfrm>
            <a:off x="6821404" y="2010376"/>
            <a:ext cx="514199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BE CAREFUL! THIS FIGURE IS THE PV at Year 3! SO WE NEED TO BRING IT BACK to Year 0!</a:t>
            </a:r>
            <a:endParaRPr/>
          </a:p>
        </p:txBody>
      </p:sp>
      <p:cxnSp>
        <p:nvCxnSpPr>
          <p:cNvPr id="913" name="Google Shape;913;p74"/>
          <p:cNvCxnSpPr/>
          <p:nvPr/>
        </p:nvCxnSpPr>
        <p:spPr>
          <a:xfrm>
            <a:off x="2508900" y="3530393"/>
            <a:ext cx="5252135" cy="0"/>
          </a:xfrm>
          <a:prstGeom prst="straightConnector1">
            <a:avLst/>
          </a:prstGeom>
          <a:noFill/>
          <a:ln cap="flat" cmpd="sng" w="38100">
            <a:solidFill>
              <a:schemeClr val="lt1"/>
            </a:solidFill>
            <a:prstDash val="solid"/>
            <a:miter lim="800000"/>
            <a:headEnd len="sm" w="sm" type="none"/>
            <a:tailEnd len="med" w="med" type="triangle"/>
          </a:ln>
        </p:spPr>
      </p:cxnSp>
      <p:sp>
        <p:nvSpPr>
          <p:cNvPr id="914" name="Google Shape;914;p74"/>
          <p:cNvSpPr txBox="1"/>
          <p:nvPr/>
        </p:nvSpPr>
        <p:spPr>
          <a:xfrm>
            <a:off x="3525003" y="6079185"/>
            <a:ext cx="1889375" cy="54610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915" name="Google Shape;915;p74"/>
          <p:cNvSpPr txBox="1"/>
          <p:nvPr/>
        </p:nvSpPr>
        <p:spPr>
          <a:xfrm>
            <a:off x="8188501" y="3545290"/>
            <a:ext cx="3005914" cy="1200328"/>
          </a:xfrm>
          <a:prstGeom prst="rect">
            <a:avLst/>
          </a:prstGeom>
          <a:blipFill rotWithShape="1">
            <a:blip r:embed="rId5">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916" name="Google Shape;916;p74"/>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1" name="Shape 921"/>
        <p:cNvGrpSpPr/>
        <p:nvPr/>
      </p:nvGrpSpPr>
      <p:grpSpPr>
        <a:xfrm>
          <a:off x="0" y="0"/>
          <a:ext cx="0" cy="0"/>
          <a:chOff x="0" y="0"/>
          <a:chExt cx="0" cy="0"/>
        </a:xfrm>
      </p:grpSpPr>
      <p:sp>
        <p:nvSpPr>
          <p:cNvPr id="922" name="Google Shape;922;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a:t>
            </a:r>
            <a:endParaRPr/>
          </a:p>
        </p:txBody>
      </p:sp>
      <p:pic>
        <p:nvPicPr>
          <p:cNvPr id="923" name="Google Shape;923;p75"/>
          <p:cNvPicPr preferRelativeResize="0"/>
          <p:nvPr/>
        </p:nvPicPr>
        <p:blipFill rotWithShape="1">
          <a:blip r:embed="rId3">
            <a:alphaModFix/>
          </a:blip>
          <a:srcRect b="0" l="0" r="0" t="0"/>
          <a:stretch/>
        </p:blipFill>
        <p:spPr>
          <a:xfrm>
            <a:off x="954005" y="1690688"/>
            <a:ext cx="5141996" cy="1494437"/>
          </a:xfrm>
          <a:prstGeom prst="rect">
            <a:avLst/>
          </a:prstGeom>
          <a:noFill/>
          <a:ln cap="flat" cmpd="sng" w="57150">
            <a:solidFill>
              <a:srgbClr val="FF0000"/>
            </a:solidFill>
            <a:prstDash val="solid"/>
            <a:round/>
            <a:headEnd len="sm" w="sm" type="none"/>
            <a:tailEnd len="sm" w="sm" type="none"/>
          </a:ln>
        </p:spPr>
      </p:pic>
      <p:pic>
        <p:nvPicPr>
          <p:cNvPr id="924" name="Google Shape;924;p75"/>
          <p:cNvPicPr preferRelativeResize="0"/>
          <p:nvPr/>
        </p:nvPicPr>
        <p:blipFill rotWithShape="1">
          <a:blip r:embed="rId4">
            <a:alphaModFix/>
          </a:blip>
          <a:srcRect b="0" l="0" r="0" t="0"/>
          <a:stretch/>
        </p:blipFill>
        <p:spPr>
          <a:xfrm>
            <a:off x="1893094" y="3672876"/>
            <a:ext cx="5671386" cy="2911134"/>
          </a:xfrm>
          <a:prstGeom prst="rect">
            <a:avLst/>
          </a:prstGeom>
          <a:noFill/>
          <a:ln>
            <a:noFill/>
          </a:ln>
        </p:spPr>
      </p:pic>
      <p:sp>
        <p:nvSpPr>
          <p:cNvPr id="925" name="Google Shape;925;p75"/>
          <p:cNvSpPr txBox="1"/>
          <p:nvPr/>
        </p:nvSpPr>
        <p:spPr>
          <a:xfrm>
            <a:off x="7261225" y="2051403"/>
            <a:ext cx="393319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THEN SIMPLE ADDITION OF THE TWO PV</a:t>
            </a:r>
            <a:r>
              <a:rPr b="1" lang="en-NZ" sz="1200">
                <a:solidFill>
                  <a:srgbClr val="FF0000"/>
                </a:solidFill>
                <a:latin typeface="Roboto"/>
                <a:ea typeface="Roboto"/>
                <a:cs typeface="Roboto"/>
                <a:sym typeface="Roboto"/>
              </a:rPr>
              <a:t>0</a:t>
            </a:r>
            <a:r>
              <a:rPr b="1" lang="en-NZ" sz="2400">
                <a:solidFill>
                  <a:srgbClr val="FF0000"/>
                </a:solidFill>
                <a:latin typeface="Roboto"/>
                <a:ea typeface="Roboto"/>
                <a:cs typeface="Roboto"/>
                <a:sym typeface="Roboto"/>
              </a:rPr>
              <a:t>’s</a:t>
            </a:r>
            <a:endParaRPr/>
          </a:p>
        </p:txBody>
      </p:sp>
      <p:cxnSp>
        <p:nvCxnSpPr>
          <p:cNvPr id="926" name="Google Shape;926;p75"/>
          <p:cNvCxnSpPr/>
          <p:nvPr/>
        </p:nvCxnSpPr>
        <p:spPr>
          <a:xfrm>
            <a:off x="2508900" y="3530393"/>
            <a:ext cx="5252135" cy="0"/>
          </a:xfrm>
          <a:prstGeom prst="straightConnector1">
            <a:avLst/>
          </a:prstGeom>
          <a:noFill/>
          <a:ln cap="flat" cmpd="sng" w="38100">
            <a:solidFill>
              <a:schemeClr val="lt1"/>
            </a:solidFill>
            <a:prstDash val="solid"/>
            <a:miter lim="800000"/>
            <a:headEnd len="sm" w="sm" type="none"/>
            <a:tailEnd len="med" w="med" type="triangle"/>
          </a:ln>
        </p:spPr>
      </p:cxnSp>
      <p:pic>
        <p:nvPicPr>
          <p:cNvPr descr="Text&#10;&#10;Description automatically generated" id="927" name="Google Shape;927;p75"/>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7</a:t>
            </a:r>
            <a:endParaRPr/>
          </a:p>
        </p:txBody>
      </p:sp>
      <p:pic>
        <p:nvPicPr>
          <p:cNvPr id="934" name="Google Shape;934;p76"/>
          <p:cNvPicPr preferRelativeResize="0"/>
          <p:nvPr/>
        </p:nvPicPr>
        <p:blipFill rotWithShape="1">
          <a:blip r:embed="rId3">
            <a:alphaModFix/>
          </a:blip>
          <a:srcRect b="0" l="0" r="0" t="0"/>
          <a:stretch/>
        </p:blipFill>
        <p:spPr>
          <a:xfrm>
            <a:off x="1905000" y="3672876"/>
            <a:ext cx="5671386" cy="2911134"/>
          </a:xfrm>
          <a:prstGeom prst="rect">
            <a:avLst/>
          </a:prstGeom>
          <a:noFill/>
          <a:ln>
            <a:noFill/>
          </a:ln>
        </p:spPr>
      </p:pic>
      <p:sp>
        <p:nvSpPr>
          <p:cNvPr id="935" name="Google Shape;935;p76"/>
          <p:cNvSpPr txBox="1"/>
          <p:nvPr/>
        </p:nvSpPr>
        <p:spPr>
          <a:xfrm>
            <a:off x="1121092" y="2103216"/>
            <a:ext cx="994981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IF THE CURRENT PRICE IS $65 WHAT DO YOU CONCLUDE? </a:t>
            </a:r>
            <a:endParaRPr/>
          </a:p>
          <a:p>
            <a:pPr indent="0" lvl="0" marL="0" marR="0" rtl="0" algn="l">
              <a:spcBef>
                <a:spcPts val="0"/>
              </a:spcBef>
              <a:spcAft>
                <a:spcPts val="0"/>
              </a:spcAft>
              <a:buNone/>
            </a:pPr>
            <a:r>
              <a:t/>
            </a:r>
            <a:endParaRPr b="1" sz="2400">
              <a:solidFill>
                <a:srgbClr val="FF0000"/>
              </a:solidFill>
              <a:latin typeface="Roboto"/>
              <a:ea typeface="Roboto"/>
              <a:cs typeface="Roboto"/>
              <a:sym typeface="Roboto"/>
            </a:endParaRPr>
          </a:p>
          <a:p>
            <a:pPr indent="0" lvl="0" marL="0" marR="0" rtl="0" algn="l">
              <a:spcBef>
                <a:spcPts val="0"/>
              </a:spcBef>
              <a:spcAft>
                <a:spcPts val="0"/>
              </a:spcAft>
              <a:buNone/>
            </a:pPr>
            <a:r>
              <a:rPr b="1" lang="en-NZ" sz="2400">
                <a:solidFill>
                  <a:srgbClr val="FF0000"/>
                </a:solidFill>
                <a:latin typeface="Roboto"/>
                <a:ea typeface="Roboto"/>
                <a:cs typeface="Roboto"/>
                <a:sym typeface="Roboto"/>
              </a:rPr>
              <a:t>IF THE CURRENT PRICE IS $80 WHAT DO YOU CONCLUDE?</a:t>
            </a:r>
            <a:endParaRPr/>
          </a:p>
          <a:p>
            <a:pPr indent="0" lvl="0" marL="0" marR="0" rtl="0" algn="l">
              <a:spcBef>
                <a:spcPts val="0"/>
              </a:spcBef>
              <a:spcAft>
                <a:spcPts val="0"/>
              </a:spcAft>
              <a:buNone/>
            </a:pPr>
            <a:r>
              <a:t/>
            </a:r>
            <a:endParaRPr b="1" sz="2400">
              <a:solidFill>
                <a:srgbClr val="FF0000"/>
              </a:solidFill>
              <a:latin typeface="Roboto"/>
              <a:ea typeface="Roboto"/>
              <a:cs typeface="Roboto"/>
              <a:sym typeface="Roboto"/>
            </a:endParaRPr>
          </a:p>
        </p:txBody>
      </p:sp>
      <p:pic>
        <p:nvPicPr>
          <p:cNvPr descr="Text&#10;&#10;Description automatically generated" id="936" name="Google Shape;936;p76"/>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How to do this on Financial Calculator</a:t>
            </a:r>
            <a:endParaRPr/>
          </a:p>
        </p:txBody>
      </p:sp>
      <p:graphicFrame>
        <p:nvGraphicFramePr>
          <p:cNvPr id="943" name="Google Shape;943;p77"/>
          <p:cNvGraphicFramePr/>
          <p:nvPr/>
        </p:nvGraphicFramePr>
        <p:xfrm>
          <a:off x="3805579" y="1486921"/>
          <a:ext cx="3000000" cy="3000000"/>
        </p:xfrm>
        <a:graphic>
          <a:graphicData uri="http://schemas.openxmlformats.org/drawingml/2006/table">
            <a:tbl>
              <a:tblPr bandRow="1" firstRow="1">
                <a:noFill/>
                <a:tableStyleId>{6538F18F-8628-4BBB-B022-481963B814F0}</a:tableStyleId>
              </a:tblPr>
              <a:tblGrid>
                <a:gridCol w="1012650"/>
                <a:gridCol w="3962400"/>
              </a:tblGrid>
              <a:tr h="370850">
                <a:tc>
                  <a:txBody>
                    <a:bodyPr/>
                    <a:lstStyle/>
                    <a:p>
                      <a:pPr indent="0" lvl="0" marL="0" marR="0" rtl="0" algn="l">
                        <a:spcBef>
                          <a:spcPts val="0"/>
                        </a:spcBef>
                        <a:spcAft>
                          <a:spcPts val="0"/>
                        </a:spcAft>
                        <a:buNone/>
                      </a:pPr>
                      <a:r>
                        <a:rPr lang="en-NZ" sz="1800"/>
                        <a:t>Variable</a:t>
                      </a:r>
                      <a:endParaRPr/>
                    </a:p>
                  </a:txBody>
                  <a:tcPr marT="45725" marB="45725" marR="91450" marL="91450"/>
                </a:tc>
                <a:tc>
                  <a:txBody>
                    <a:bodyPr/>
                    <a:lstStyle/>
                    <a:p>
                      <a:pPr indent="0" lvl="0" marL="0" marR="0" rtl="0" algn="l">
                        <a:spcBef>
                          <a:spcPts val="0"/>
                        </a:spcBef>
                        <a:spcAft>
                          <a:spcPts val="0"/>
                        </a:spcAft>
                        <a:buNone/>
                      </a:pPr>
                      <a:r>
                        <a:rPr lang="en-NZ" sz="1800"/>
                        <a:t>Input</a:t>
                      </a:r>
                      <a:endParaRPr/>
                    </a:p>
                  </a:txBody>
                  <a:tcPr marT="45725" marB="45725" marR="91450" marL="91450"/>
                </a:tc>
              </a:tr>
              <a:tr h="370850">
                <a:tc>
                  <a:txBody>
                    <a:bodyPr/>
                    <a:lstStyle/>
                    <a:p>
                      <a:pPr indent="0" lvl="0" marL="0" marR="0" rtl="0" algn="l">
                        <a:spcBef>
                          <a:spcPts val="0"/>
                        </a:spcBef>
                        <a:spcAft>
                          <a:spcPts val="0"/>
                        </a:spcAft>
                        <a:buNone/>
                      </a:pPr>
                      <a:r>
                        <a:rPr lang="en-NZ" sz="1800"/>
                        <a:t>CFo</a:t>
                      </a:r>
                      <a:endParaRPr sz="1800"/>
                    </a:p>
                  </a:txBody>
                  <a:tcPr marT="45725" marB="45725" marR="91450" marL="91450"/>
                </a:tc>
                <a:tc>
                  <a:txBody>
                    <a:bodyPr/>
                    <a:lstStyle/>
                    <a:p>
                      <a:pPr indent="0" lvl="0" marL="0" marR="0" rtl="0" algn="l">
                        <a:spcBef>
                          <a:spcPts val="0"/>
                        </a:spcBef>
                        <a:spcAft>
                          <a:spcPts val="0"/>
                        </a:spcAft>
                        <a:buNone/>
                      </a:pPr>
                      <a:r>
                        <a:rPr lang="en-NZ" sz="1800"/>
                        <a:t>0</a:t>
                      </a:r>
                      <a:endParaRPr/>
                    </a:p>
                  </a:txBody>
                  <a:tcPr marT="45725" marB="45725" marR="91450" marL="91450"/>
                </a:tc>
              </a:tr>
              <a:tr h="370850">
                <a:tc>
                  <a:txBody>
                    <a:bodyPr/>
                    <a:lstStyle/>
                    <a:p>
                      <a:pPr indent="0" lvl="0" marL="0" marR="0" rtl="0" algn="l">
                        <a:spcBef>
                          <a:spcPts val="0"/>
                        </a:spcBef>
                        <a:spcAft>
                          <a:spcPts val="0"/>
                        </a:spcAft>
                        <a:buNone/>
                      </a:pPr>
                      <a:r>
                        <a:rPr lang="en-NZ" sz="1800"/>
                        <a:t>C01</a:t>
                      </a:r>
                      <a:endParaRPr/>
                    </a:p>
                  </a:txBody>
                  <a:tcPr marT="45725" marB="45725" marR="91450" marL="91450"/>
                </a:tc>
                <a:tc>
                  <a:txBody>
                    <a:bodyPr/>
                    <a:lstStyle/>
                    <a:p>
                      <a:pPr indent="0" lvl="0" marL="0" marR="0" rtl="0" algn="l">
                        <a:spcBef>
                          <a:spcPts val="0"/>
                        </a:spcBef>
                        <a:spcAft>
                          <a:spcPts val="0"/>
                        </a:spcAft>
                        <a:buNone/>
                      </a:pPr>
                      <a:r>
                        <a:rPr lang="en-NZ" sz="1800"/>
                        <a:t>0.48</a:t>
                      </a:r>
                      <a:endParaRPr/>
                    </a:p>
                  </a:txBody>
                  <a:tcPr marT="45725" marB="45725" marR="91450" marL="91450"/>
                </a:tc>
              </a:tr>
              <a:tr h="370850">
                <a:tc>
                  <a:txBody>
                    <a:bodyPr/>
                    <a:lstStyle/>
                    <a:p>
                      <a:pPr indent="0" lvl="0" marL="0" marR="0" rtl="0" algn="l">
                        <a:spcBef>
                          <a:spcPts val="0"/>
                        </a:spcBef>
                        <a:spcAft>
                          <a:spcPts val="0"/>
                        </a:spcAft>
                        <a:buNone/>
                      </a:pPr>
                      <a:r>
                        <a:rPr lang="en-NZ" sz="1800"/>
                        <a:t>F01</a:t>
                      </a:r>
                      <a:endParaRPr/>
                    </a:p>
                  </a:txBody>
                  <a:tcPr marT="45725" marB="45725" marR="91450" marL="91450"/>
                </a:tc>
                <a:tc>
                  <a:txBody>
                    <a:bodyPr/>
                    <a:lstStyle/>
                    <a:p>
                      <a:pPr indent="0" lvl="0" marL="0" marR="0" rtl="0" algn="l">
                        <a:spcBef>
                          <a:spcPts val="0"/>
                        </a:spcBef>
                        <a:spcAft>
                          <a:spcPts val="0"/>
                        </a:spcAft>
                        <a:buNone/>
                      </a:pPr>
                      <a:r>
                        <a:rPr lang="en-NZ" sz="1800"/>
                        <a:t>1</a:t>
                      </a:r>
                      <a:endParaRPr/>
                    </a:p>
                  </a:txBody>
                  <a:tcPr marT="45725" marB="45725" marR="91450" marL="91450"/>
                </a:tc>
              </a:tr>
              <a:tr h="370850">
                <a:tc>
                  <a:txBody>
                    <a:bodyPr/>
                    <a:lstStyle/>
                    <a:p>
                      <a:pPr indent="0" lvl="0" marL="0" marR="0" rtl="0" algn="l">
                        <a:spcBef>
                          <a:spcPts val="0"/>
                        </a:spcBef>
                        <a:spcAft>
                          <a:spcPts val="0"/>
                        </a:spcAft>
                        <a:buNone/>
                      </a:pPr>
                      <a:r>
                        <a:rPr lang="en-NZ" sz="1800"/>
                        <a:t>C02</a:t>
                      </a:r>
                      <a:endParaRPr/>
                    </a:p>
                  </a:txBody>
                  <a:tcPr marT="45725" marB="45725" marR="91450" marL="91450"/>
                </a:tc>
                <a:tc>
                  <a:txBody>
                    <a:bodyPr/>
                    <a:lstStyle/>
                    <a:p>
                      <a:pPr indent="0" lvl="0" marL="0" marR="0" rtl="0" algn="l">
                        <a:spcBef>
                          <a:spcPts val="0"/>
                        </a:spcBef>
                        <a:spcAft>
                          <a:spcPts val="0"/>
                        </a:spcAft>
                        <a:buNone/>
                      </a:pPr>
                      <a:r>
                        <a:rPr lang="en-NZ" sz="1800"/>
                        <a:t>0.576</a:t>
                      </a:r>
                      <a:endParaRPr/>
                    </a:p>
                  </a:txBody>
                  <a:tcPr marT="45725" marB="45725" marR="91450" marL="91450"/>
                </a:tc>
              </a:tr>
              <a:tr h="370850">
                <a:tc>
                  <a:txBody>
                    <a:bodyPr/>
                    <a:lstStyle/>
                    <a:p>
                      <a:pPr indent="0" lvl="0" marL="0" marR="0" rtl="0" algn="l">
                        <a:spcBef>
                          <a:spcPts val="0"/>
                        </a:spcBef>
                        <a:spcAft>
                          <a:spcPts val="0"/>
                        </a:spcAft>
                        <a:buNone/>
                      </a:pPr>
                      <a:r>
                        <a:rPr lang="en-NZ" sz="1800"/>
                        <a:t>F02</a:t>
                      </a:r>
                      <a:endParaRPr/>
                    </a:p>
                  </a:txBody>
                  <a:tcPr marT="45725" marB="45725" marR="91450" marL="91450"/>
                </a:tc>
                <a:tc>
                  <a:txBody>
                    <a:bodyPr/>
                    <a:lstStyle/>
                    <a:p>
                      <a:pPr indent="0" lvl="0" marL="0" marR="0" rtl="0" algn="l">
                        <a:spcBef>
                          <a:spcPts val="0"/>
                        </a:spcBef>
                        <a:spcAft>
                          <a:spcPts val="0"/>
                        </a:spcAft>
                        <a:buNone/>
                      </a:pPr>
                      <a:r>
                        <a:rPr lang="en-NZ" sz="1800"/>
                        <a:t>1</a:t>
                      </a:r>
                      <a:endParaRPr/>
                    </a:p>
                  </a:txBody>
                  <a:tcPr marT="45725" marB="45725" marR="91450" marL="91450"/>
                </a:tc>
              </a:tr>
              <a:tr h="183475">
                <a:tc>
                  <a:txBody>
                    <a:bodyPr/>
                    <a:lstStyle/>
                    <a:p>
                      <a:pPr indent="0" lvl="0" marL="0" marR="0" rtl="0" algn="l">
                        <a:spcBef>
                          <a:spcPts val="0"/>
                        </a:spcBef>
                        <a:spcAft>
                          <a:spcPts val="0"/>
                        </a:spcAft>
                        <a:buNone/>
                      </a:pPr>
                      <a:r>
                        <a:rPr lang="en-NZ" sz="1800"/>
                        <a:t>C03</a:t>
                      </a:r>
                      <a:endParaRPr/>
                    </a:p>
                  </a:txBody>
                  <a:tcPr marT="45725" marB="45725" marR="91450" marL="91450"/>
                </a:tc>
                <a:tc>
                  <a:txBody>
                    <a:bodyPr/>
                    <a:lstStyle/>
                    <a:p>
                      <a:pPr indent="0" lvl="0" marL="0" marR="0" rtl="0" algn="l">
                        <a:spcBef>
                          <a:spcPts val="0"/>
                        </a:spcBef>
                        <a:spcAft>
                          <a:spcPts val="0"/>
                        </a:spcAft>
                        <a:buNone/>
                      </a:pPr>
                      <a:r>
                        <a:rPr lang="en-NZ" sz="1800"/>
                        <a:t>= 0.6912 + 93.312 = 94.0032</a:t>
                      </a:r>
                      <a:endParaRPr b="0" i="1" sz="1800">
                        <a:solidFill>
                          <a:srgbClr val="000000"/>
                        </a:solidFill>
                        <a:latin typeface="Calibri"/>
                        <a:ea typeface="Calibri"/>
                        <a:cs typeface="Calibri"/>
                        <a:sym typeface="Calibri"/>
                      </a:endParaRPr>
                    </a:p>
                  </a:txBody>
                  <a:tcPr marT="45725" marB="45725" marR="91450" marL="91450"/>
                </a:tc>
              </a:tr>
              <a:tr h="370850">
                <a:tc>
                  <a:txBody>
                    <a:bodyPr/>
                    <a:lstStyle/>
                    <a:p>
                      <a:pPr indent="0" lvl="0" marL="0" marR="0" rtl="0" algn="l">
                        <a:spcBef>
                          <a:spcPts val="0"/>
                        </a:spcBef>
                        <a:spcAft>
                          <a:spcPts val="0"/>
                        </a:spcAft>
                        <a:buNone/>
                      </a:pPr>
                      <a:r>
                        <a:rPr lang="en-NZ" sz="1800"/>
                        <a:t>F03</a:t>
                      </a:r>
                      <a:endParaRPr/>
                    </a:p>
                  </a:txBody>
                  <a:tcPr marT="45725" marB="45725" marR="91450" marL="91450"/>
                </a:tc>
                <a:tc>
                  <a:txBody>
                    <a:bodyPr/>
                    <a:lstStyle/>
                    <a:p>
                      <a:pPr indent="0" lvl="0" marL="0" marR="0" rtl="0" algn="l">
                        <a:spcBef>
                          <a:spcPts val="0"/>
                        </a:spcBef>
                        <a:spcAft>
                          <a:spcPts val="0"/>
                        </a:spcAft>
                        <a:buNone/>
                      </a:pPr>
                      <a:r>
                        <a:rPr lang="en-NZ" sz="1800"/>
                        <a:t>1</a:t>
                      </a:r>
                      <a:endParaRPr/>
                    </a:p>
                  </a:txBody>
                  <a:tcPr marT="45725" marB="45725" marR="91450" marL="91450"/>
                </a:tc>
              </a:tr>
            </a:tbl>
          </a:graphicData>
        </a:graphic>
      </p:graphicFrame>
      <p:pic>
        <p:nvPicPr>
          <p:cNvPr id="944" name="Google Shape;944;p77"/>
          <p:cNvPicPr preferRelativeResize="0"/>
          <p:nvPr/>
        </p:nvPicPr>
        <p:blipFill rotWithShape="1">
          <a:blip r:embed="rId3">
            <a:alphaModFix/>
          </a:blip>
          <a:srcRect b="0" l="0" r="0" t="0"/>
          <a:stretch/>
        </p:blipFill>
        <p:spPr>
          <a:xfrm>
            <a:off x="635000" y="1510733"/>
            <a:ext cx="2723397" cy="5167312"/>
          </a:xfrm>
          <a:prstGeom prst="rect">
            <a:avLst/>
          </a:prstGeom>
          <a:noFill/>
          <a:ln>
            <a:noFill/>
          </a:ln>
        </p:spPr>
      </p:pic>
      <p:sp>
        <p:nvSpPr>
          <p:cNvPr id="945" name="Google Shape;945;p77"/>
          <p:cNvSpPr txBox="1"/>
          <p:nvPr/>
        </p:nvSpPr>
        <p:spPr>
          <a:xfrm>
            <a:off x="1320408" y="3784599"/>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946" name="Google Shape;946;p77"/>
          <p:cNvSpPr txBox="1"/>
          <p:nvPr/>
        </p:nvSpPr>
        <p:spPr>
          <a:xfrm>
            <a:off x="8866423" y="1900678"/>
            <a:ext cx="11665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400">
                <a:solidFill>
                  <a:srgbClr val="FF0000"/>
                </a:solidFill>
                <a:latin typeface="Roboto"/>
                <a:ea typeface="Roboto"/>
                <a:cs typeface="Roboto"/>
                <a:sym typeface="Roboto"/>
              </a:rPr>
              <a:t>ENTER </a:t>
            </a:r>
            <a:endParaRPr/>
          </a:p>
        </p:txBody>
      </p:sp>
      <p:cxnSp>
        <p:nvCxnSpPr>
          <p:cNvPr id="947" name="Google Shape;947;p77"/>
          <p:cNvCxnSpPr/>
          <p:nvPr/>
        </p:nvCxnSpPr>
        <p:spPr>
          <a:xfrm>
            <a:off x="9835606" y="1907157"/>
            <a:ext cx="0" cy="301298"/>
          </a:xfrm>
          <a:prstGeom prst="straightConnector1">
            <a:avLst/>
          </a:prstGeom>
          <a:noFill/>
          <a:ln cap="flat" cmpd="sng" w="76200">
            <a:solidFill>
              <a:srgbClr val="FF0000"/>
            </a:solidFill>
            <a:prstDash val="solid"/>
            <a:miter lim="800000"/>
            <a:headEnd len="sm" w="sm" type="none"/>
            <a:tailEnd len="med" w="med" type="triangle"/>
          </a:ln>
        </p:spPr>
      </p:cxnSp>
      <p:sp>
        <p:nvSpPr>
          <p:cNvPr id="948" name="Google Shape;948;p77"/>
          <p:cNvSpPr txBox="1"/>
          <p:nvPr/>
        </p:nvSpPr>
        <p:spPr>
          <a:xfrm>
            <a:off x="8866423" y="2264556"/>
            <a:ext cx="11665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400">
                <a:solidFill>
                  <a:srgbClr val="FF0000"/>
                </a:solidFill>
                <a:latin typeface="Roboto"/>
                <a:ea typeface="Roboto"/>
                <a:cs typeface="Roboto"/>
                <a:sym typeface="Roboto"/>
              </a:rPr>
              <a:t>ENTER </a:t>
            </a:r>
            <a:endParaRPr/>
          </a:p>
        </p:txBody>
      </p:sp>
      <p:cxnSp>
        <p:nvCxnSpPr>
          <p:cNvPr id="949" name="Google Shape;949;p77"/>
          <p:cNvCxnSpPr/>
          <p:nvPr/>
        </p:nvCxnSpPr>
        <p:spPr>
          <a:xfrm>
            <a:off x="9835606" y="2271035"/>
            <a:ext cx="0" cy="301298"/>
          </a:xfrm>
          <a:prstGeom prst="straightConnector1">
            <a:avLst/>
          </a:prstGeom>
          <a:noFill/>
          <a:ln cap="flat" cmpd="sng" w="76200">
            <a:solidFill>
              <a:srgbClr val="FF0000"/>
            </a:solidFill>
            <a:prstDash val="solid"/>
            <a:miter lim="800000"/>
            <a:headEnd len="sm" w="sm" type="none"/>
            <a:tailEnd len="med" w="med" type="triangle"/>
          </a:ln>
        </p:spPr>
      </p:cxnSp>
      <p:sp>
        <p:nvSpPr>
          <p:cNvPr id="950" name="Google Shape;950;p77"/>
          <p:cNvSpPr txBox="1"/>
          <p:nvPr/>
        </p:nvSpPr>
        <p:spPr>
          <a:xfrm>
            <a:off x="8866423" y="2628434"/>
            <a:ext cx="11665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400">
                <a:solidFill>
                  <a:srgbClr val="FF0000"/>
                </a:solidFill>
                <a:latin typeface="Roboto"/>
                <a:ea typeface="Roboto"/>
                <a:cs typeface="Roboto"/>
                <a:sym typeface="Roboto"/>
              </a:rPr>
              <a:t>ENTER </a:t>
            </a:r>
            <a:endParaRPr/>
          </a:p>
        </p:txBody>
      </p:sp>
      <p:cxnSp>
        <p:nvCxnSpPr>
          <p:cNvPr id="951" name="Google Shape;951;p77"/>
          <p:cNvCxnSpPr/>
          <p:nvPr/>
        </p:nvCxnSpPr>
        <p:spPr>
          <a:xfrm>
            <a:off x="9835606" y="2634913"/>
            <a:ext cx="0" cy="301298"/>
          </a:xfrm>
          <a:prstGeom prst="straightConnector1">
            <a:avLst/>
          </a:prstGeom>
          <a:noFill/>
          <a:ln cap="flat" cmpd="sng" w="76200">
            <a:solidFill>
              <a:srgbClr val="FF0000"/>
            </a:solidFill>
            <a:prstDash val="solid"/>
            <a:miter lim="800000"/>
            <a:headEnd len="sm" w="sm" type="none"/>
            <a:tailEnd len="med" w="med" type="triangle"/>
          </a:ln>
        </p:spPr>
      </p:cxnSp>
      <p:sp>
        <p:nvSpPr>
          <p:cNvPr id="952" name="Google Shape;952;p77"/>
          <p:cNvSpPr txBox="1"/>
          <p:nvPr/>
        </p:nvSpPr>
        <p:spPr>
          <a:xfrm>
            <a:off x="8866423" y="2992312"/>
            <a:ext cx="11665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400">
                <a:solidFill>
                  <a:srgbClr val="FF0000"/>
                </a:solidFill>
                <a:latin typeface="Roboto"/>
                <a:ea typeface="Roboto"/>
                <a:cs typeface="Roboto"/>
                <a:sym typeface="Roboto"/>
              </a:rPr>
              <a:t>ENTER </a:t>
            </a:r>
            <a:endParaRPr/>
          </a:p>
        </p:txBody>
      </p:sp>
      <p:cxnSp>
        <p:nvCxnSpPr>
          <p:cNvPr id="953" name="Google Shape;953;p77"/>
          <p:cNvCxnSpPr/>
          <p:nvPr/>
        </p:nvCxnSpPr>
        <p:spPr>
          <a:xfrm>
            <a:off x="9835606" y="2998791"/>
            <a:ext cx="0" cy="301298"/>
          </a:xfrm>
          <a:prstGeom prst="straightConnector1">
            <a:avLst/>
          </a:prstGeom>
          <a:noFill/>
          <a:ln cap="flat" cmpd="sng" w="76200">
            <a:solidFill>
              <a:srgbClr val="FF0000"/>
            </a:solidFill>
            <a:prstDash val="solid"/>
            <a:miter lim="800000"/>
            <a:headEnd len="sm" w="sm" type="none"/>
            <a:tailEnd len="med" w="med" type="triangle"/>
          </a:ln>
        </p:spPr>
      </p:cxnSp>
      <p:sp>
        <p:nvSpPr>
          <p:cNvPr id="954" name="Google Shape;954;p77"/>
          <p:cNvSpPr txBox="1"/>
          <p:nvPr/>
        </p:nvSpPr>
        <p:spPr>
          <a:xfrm>
            <a:off x="8866423" y="3356190"/>
            <a:ext cx="11665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400">
                <a:solidFill>
                  <a:srgbClr val="FF0000"/>
                </a:solidFill>
                <a:latin typeface="Roboto"/>
                <a:ea typeface="Roboto"/>
                <a:cs typeface="Roboto"/>
                <a:sym typeface="Roboto"/>
              </a:rPr>
              <a:t>ENTER </a:t>
            </a:r>
            <a:endParaRPr/>
          </a:p>
        </p:txBody>
      </p:sp>
      <p:cxnSp>
        <p:nvCxnSpPr>
          <p:cNvPr id="955" name="Google Shape;955;p77"/>
          <p:cNvCxnSpPr/>
          <p:nvPr/>
        </p:nvCxnSpPr>
        <p:spPr>
          <a:xfrm>
            <a:off x="9835606" y="3362669"/>
            <a:ext cx="0" cy="301298"/>
          </a:xfrm>
          <a:prstGeom prst="straightConnector1">
            <a:avLst/>
          </a:prstGeom>
          <a:noFill/>
          <a:ln cap="flat" cmpd="sng" w="76200">
            <a:solidFill>
              <a:srgbClr val="FF0000"/>
            </a:solidFill>
            <a:prstDash val="solid"/>
            <a:miter lim="800000"/>
            <a:headEnd len="sm" w="sm" type="none"/>
            <a:tailEnd len="med" w="med" type="triangle"/>
          </a:ln>
        </p:spPr>
      </p:cxnSp>
      <p:graphicFrame>
        <p:nvGraphicFramePr>
          <p:cNvPr id="956" name="Google Shape;956;p77"/>
          <p:cNvGraphicFramePr/>
          <p:nvPr/>
        </p:nvGraphicFramePr>
        <p:xfrm>
          <a:off x="8780638" y="1485929"/>
          <a:ext cx="3000000" cy="3000000"/>
        </p:xfrm>
        <a:graphic>
          <a:graphicData uri="http://schemas.openxmlformats.org/drawingml/2006/table">
            <a:tbl>
              <a:tblPr bandRow="1" firstRow="1">
                <a:noFill/>
                <a:tableStyleId>{6538F18F-8628-4BBB-B022-481963B814F0}</a:tableStyleId>
              </a:tblPr>
              <a:tblGrid>
                <a:gridCol w="1916025"/>
              </a:tblGrid>
              <a:tr h="370850">
                <a:tc>
                  <a:txBody>
                    <a:bodyPr/>
                    <a:lstStyle/>
                    <a:p>
                      <a:pPr indent="0" lvl="0" marL="0" marR="0" rtl="0" algn="l">
                        <a:spcBef>
                          <a:spcPts val="0"/>
                        </a:spcBef>
                        <a:spcAft>
                          <a:spcPts val="0"/>
                        </a:spcAft>
                        <a:buNone/>
                      </a:pPr>
                      <a:r>
                        <a:rPr lang="en-NZ" sz="1800"/>
                        <a:t>Calculator Key(s)</a:t>
                      </a:r>
                      <a:endParaRPr/>
                    </a:p>
                  </a:txBody>
                  <a:tcPr marT="45725" marB="45725" marR="91450" marL="91450"/>
                </a:tc>
              </a:tr>
            </a:tbl>
          </a:graphicData>
        </a:graphic>
      </p:graphicFrame>
      <p:sp>
        <p:nvSpPr>
          <p:cNvPr id="957" name="Google Shape;957;p77"/>
          <p:cNvSpPr txBox="1"/>
          <p:nvPr/>
        </p:nvSpPr>
        <p:spPr>
          <a:xfrm>
            <a:off x="8880035" y="3724002"/>
            <a:ext cx="11665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400">
                <a:solidFill>
                  <a:srgbClr val="FF0000"/>
                </a:solidFill>
                <a:latin typeface="Roboto"/>
                <a:ea typeface="Roboto"/>
                <a:cs typeface="Roboto"/>
                <a:sym typeface="Roboto"/>
              </a:rPr>
              <a:t>ENTER </a:t>
            </a:r>
            <a:endParaRPr/>
          </a:p>
        </p:txBody>
      </p:sp>
      <p:cxnSp>
        <p:nvCxnSpPr>
          <p:cNvPr id="958" name="Google Shape;958;p77"/>
          <p:cNvCxnSpPr/>
          <p:nvPr/>
        </p:nvCxnSpPr>
        <p:spPr>
          <a:xfrm>
            <a:off x="9849218" y="3730481"/>
            <a:ext cx="0" cy="301298"/>
          </a:xfrm>
          <a:prstGeom prst="straightConnector1">
            <a:avLst/>
          </a:prstGeom>
          <a:noFill/>
          <a:ln cap="flat" cmpd="sng" w="76200">
            <a:solidFill>
              <a:srgbClr val="FF0000"/>
            </a:solidFill>
            <a:prstDash val="solid"/>
            <a:miter lim="800000"/>
            <a:headEnd len="sm" w="sm" type="none"/>
            <a:tailEnd len="med" w="med" type="triangle"/>
          </a:ln>
        </p:spPr>
      </p:cxnSp>
      <p:sp>
        <p:nvSpPr>
          <p:cNvPr id="959" name="Google Shape;959;p77"/>
          <p:cNvSpPr txBox="1"/>
          <p:nvPr/>
        </p:nvSpPr>
        <p:spPr>
          <a:xfrm>
            <a:off x="8880035" y="4083858"/>
            <a:ext cx="11665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400">
                <a:solidFill>
                  <a:srgbClr val="FF0000"/>
                </a:solidFill>
                <a:latin typeface="Roboto"/>
                <a:ea typeface="Roboto"/>
                <a:cs typeface="Roboto"/>
                <a:sym typeface="Roboto"/>
              </a:rPr>
              <a:t>ENTER </a:t>
            </a:r>
            <a:endParaRPr/>
          </a:p>
        </p:txBody>
      </p:sp>
      <p:cxnSp>
        <p:nvCxnSpPr>
          <p:cNvPr id="960" name="Google Shape;960;p77"/>
          <p:cNvCxnSpPr/>
          <p:nvPr/>
        </p:nvCxnSpPr>
        <p:spPr>
          <a:xfrm>
            <a:off x="9849218" y="4090337"/>
            <a:ext cx="0" cy="301298"/>
          </a:xfrm>
          <a:prstGeom prst="straightConnector1">
            <a:avLst/>
          </a:prstGeom>
          <a:noFill/>
          <a:ln cap="flat" cmpd="sng" w="76200">
            <a:solidFill>
              <a:srgbClr val="FF0000"/>
            </a:solidFill>
            <a:prstDash val="solid"/>
            <a:miter lim="800000"/>
            <a:headEnd len="sm" w="sm" type="none"/>
            <a:tailEnd len="med" w="med" type="triangle"/>
          </a:ln>
        </p:spPr>
      </p:cxnSp>
      <p:pic>
        <p:nvPicPr>
          <p:cNvPr descr="Text&#10;&#10;Description automatically generated" id="961" name="Google Shape;961;p77"/>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How to do this on Financial Calculator</a:t>
            </a:r>
            <a:endParaRPr/>
          </a:p>
        </p:txBody>
      </p:sp>
      <p:graphicFrame>
        <p:nvGraphicFramePr>
          <p:cNvPr id="968" name="Google Shape;968;p78"/>
          <p:cNvGraphicFramePr/>
          <p:nvPr/>
        </p:nvGraphicFramePr>
        <p:xfrm>
          <a:off x="4135779" y="2515586"/>
          <a:ext cx="3000000" cy="3000000"/>
        </p:xfrm>
        <a:graphic>
          <a:graphicData uri="http://schemas.openxmlformats.org/drawingml/2006/table">
            <a:tbl>
              <a:tblPr bandRow="1" firstRow="1">
                <a:noFill/>
                <a:tableStyleId>{6538F18F-8628-4BBB-B022-481963B814F0}</a:tableStyleId>
              </a:tblPr>
              <a:tblGrid>
                <a:gridCol w="1185525"/>
                <a:gridCol w="1003300"/>
              </a:tblGrid>
              <a:tr h="370850">
                <a:tc>
                  <a:txBody>
                    <a:bodyPr/>
                    <a:lstStyle/>
                    <a:p>
                      <a:pPr indent="0" lvl="0" marL="0" marR="0" rtl="0" algn="l">
                        <a:spcBef>
                          <a:spcPts val="0"/>
                        </a:spcBef>
                        <a:spcAft>
                          <a:spcPts val="0"/>
                        </a:spcAft>
                        <a:buNone/>
                      </a:pPr>
                      <a:r>
                        <a:rPr lang="en-NZ" sz="1800"/>
                        <a:t>Variable</a:t>
                      </a:r>
                      <a:endParaRPr/>
                    </a:p>
                  </a:txBody>
                  <a:tcPr marT="45725" marB="45725" marR="91450" marL="91450"/>
                </a:tc>
                <a:tc>
                  <a:txBody>
                    <a:bodyPr/>
                    <a:lstStyle/>
                    <a:p>
                      <a:pPr indent="0" lvl="0" marL="0" marR="0" rtl="0" algn="l">
                        <a:spcBef>
                          <a:spcPts val="0"/>
                        </a:spcBef>
                        <a:spcAft>
                          <a:spcPts val="0"/>
                        </a:spcAft>
                        <a:buNone/>
                      </a:pPr>
                      <a:r>
                        <a:rPr lang="en-NZ" sz="1800"/>
                        <a:t>Input</a:t>
                      </a:r>
                      <a:endParaRPr/>
                    </a:p>
                  </a:txBody>
                  <a:tcPr marT="45725" marB="45725" marR="91450" marL="91450"/>
                </a:tc>
              </a:tr>
              <a:tr h="370850">
                <a:tc>
                  <a:txBody>
                    <a:bodyPr/>
                    <a:lstStyle/>
                    <a:p>
                      <a:pPr indent="0" lvl="0" marL="0" marR="0" rtl="0" algn="l">
                        <a:spcBef>
                          <a:spcPts val="0"/>
                        </a:spcBef>
                        <a:spcAft>
                          <a:spcPts val="0"/>
                        </a:spcAft>
                        <a:buNone/>
                      </a:pPr>
                      <a:r>
                        <a:rPr lang="en-NZ" sz="1800"/>
                        <a:t>I</a:t>
                      </a:r>
                      <a:endParaRPr/>
                    </a:p>
                  </a:txBody>
                  <a:tcPr marT="45725" marB="45725" marR="91450" marL="91450"/>
                </a:tc>
                <a:tc>
                  <a:txBody>
                    <a:bodyPr/>
                    <a:lstStyle/>
                    <a:p>
                      <a:pPr indent="0" lvl="0" marL="0" marR="0" rtl="0" algn="l">
                        <a:spcBef>
                          <a:spcPts val="0"/>
                        </a:spcBef>
                        <a:spcAft>
                          <a:spcPts val="0"/>
                        </a:spcAft>
                        <a:buNone/>
                      </a:pPr>
                      <a:r>
                        <a:rPr lang="en-NZ" sz="1800"/>
                        <a:t>10</a:t>
                      </a:r>
                      <a:endParaRPr/>
                    </a:p>
                  </a:txBody>
                  <a:tcPr marT="45725" marB="45725" marR="91450" marL="91450"/>
                </a:tc>
              </a:tr>
              <a:tr h="370850">
                <a:tc>
                  <a:txBody>
                    <a:bodyPr/>
                    <a:lstStyle/>
                    <a:p>
                      <a:pPr indent="0" lvl="0" marL="0" marR="0" rtl="0" algn="l">
                        <a:spcBef>
                          <a:spcPts val="0"/>
                        </a:spcBef>
                        <a:spcAft>
                          <a:spcPts val="0"/>
                        </a:spcAft>
                        <a:buNone/>
                      </a:pPr>
                      <a:r>
                        <a:rPr lang="en-NZ" sz="1800"/>
                        <a:t>NPV</a:t>
                      </a:r>
                      <a:endParaRPr/>
                    </a:p>
                  </a:txBody>
                  <a:tcPr marT="45725" marB="45725" marR="91450" marL="91450"/>
                </a:tc>
                <a:tc>
                  <a:txBody>
                    <a:bodyPr/>
                    <a:lstStyle/>
                    <a:p>
                      <a:pPr indent="0" lvl="0" marL="0" marR="0" rtl="0" algn="l">
                        <a:spcBef>
                          <a:spcPts val="0"/>
                        </a:spcBef>
                        <a:spcAft>
                          <a:spcPts val="0"/>
                        </a:spcAft>
                        <a:buNone/>
                      </a:pPr>
                      <a:r>
                        <a:rPr lang="en-NZ" sz="1800"/>
                        <a:t>[empty]</a:t>
                      </a:r>
                      <a:endParaRPr/>
                    </a:p>
                  </a:txBody>
                  <a:tcPr marT="45725" marB="45725" marR="91450" marL="91450"/>
                </a:tc>
              </a:tr>
            </a:tbl>
          </a:graphicData>
        </a:graphic>
      </p:graphicFrame>
      <p:pic>
        <p:nvPicPr>
          <p:cNvPr id="969" name="Google Shape;969;p78"/>
          <p:cNvPicPr preferRelativeResize="0"/>
          <p:nvPr/>
        </p:nvPicPr>
        <p:blipFill rotWithShape="1">
          <a:blip r:embed="rId3">
            <a:alphaModFix/>
          </a:blip>
          <a:srcRect b="0" l="0" r="0" t="0"/>
          <a:stretch/>
        </p:blipFill>
        <p:spPr>
          <a:xfrm>
            <a:off x="635000" y="1510733"/>
            <a:ext cx="2723397" cy="5167312"/>
          </a:xfrm>
          <a:prstGeom prst="rect">
            <a:avLst/>
          </a:prstGeom>
          <a:noFill/>
          <a:ln>
            <a:noFill/>
          </a:ln>
        </p:spPr>
      </p:pic>
      <p:sp>
        <p:nvSpPr>
          <p:cNvPr id="970" name="Google Shape;970;p78"/>
          <p:cNvSpPr txBox="1"/>
          <p:nvPr/>
        </p:nvSpPr>
        <p:spPr>
          <a:xfrm>
            <a:off x="1755202" y="3760693"/>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971" name="Google Shape;971;p78"/>
          <p:cNvSpPr txBox="1"/>
          <p:nvPr/>
        </p:nvSpPr>
        <p:spPr>
          <a:xfrm>
            <a:off x="6428023" y="2903267"/>
            <a:ext cx="11665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400">
                <a:solidFill>
                  <a:srgbClr val="FF0000"/>
                </a:solidFill>
                <a:latin typeface="Roboto"/>
                <a:ea typeface="Roboto"/>
                <a:cs typeface="Roboto"/>
                <a:sym typeface="Roboto"/>
              </a:rPr>
              <a:t>ENTER </a:t>
            </a:r>
            <a:endParaRPr/>
          </a:p>
        </p:txBody>
      </p:sp>
      <p:cxnSp>
        <p:nvCxnSpPr>
          <p:cNvPr id="972" name="Google Shape;972;p78"/>
          <p:cNvCxnSpPr/>
          <p:nvPr/>
        </p:nvCxnSpPr>
        <p:spPr>
          <a:xfrm>
            <a:off x="7460706" y="2903267"/>
            <a:ext cx="0" cy="301298"/>
          </a:xfrm>
          <a:prstGeom prst="straightConnector1">
            <a:avLst/>
          </a:prstGeom>
          <a:noFill/>
          <a:ln cap="flat" cmpd="sng" w="76200">
            <a:solidFill>
              <a:srgbClr val="FF0000"/>
            </a:solidFill>
            <a:prstDash val="solid"/>
            <a:miter lim="800000"/>
            <a:headEnd len="sm" w="sm" type="none"/>
            <a:tailEnd len="med" w="med" type="triangle"/>
          </a:ln>
        </p:spPr>
      </p:cxnSp>
      <p:sp>
        <p:nvSpPr>
          <p:cNvPr id="973" name="Google Shape;973;p78"/>
          <p:cNvSpPr txBox="1"/>
          <p:nvPr/>
        </p:nvSpPr>
        <p:spPr>
          <a:xfrm>
            <a:off x="6428023" y="3320329"/>
            <a:ext cx="116657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400">
                <a:solidFill>
                  <a:srgbClr val="FF0000"/>
                </a:solidFill>
                <a:latin typeface="Roboto"/>
                <a:ea typeface="Roboto"/>
                <a:cs typeface="Roboto"/>
                <a:sym typeface="Roboto"/>
              </a:rPr>
              <a:t>CPT </a:t>
            </a:r>
            <a:endParaRPr/>
          </a:p>
        </p:txBody>
      </p:sp>
      <p:graphicFrame>
        <p:nvGraphicFramePr>
          <p:cNvPr id="974" name="Google Shape;974;p78"/>
          <p:cNvGraphicFramePr/>
          <p:nvPr/>
        </p:nvGraphicFramePr>
        <p:xfrm>
          <a:off x="6319520" y="2514303"/>
          <a:ext cx="3000000" cy="3000000"/>
        </p:xfrm>
        <a:graphic>
          <a:graphicData uri="http://schemas.openxmlformats.org/drawingml/2006/table">
            <a:tbl>
              <a:tblPr bandRow="1" firstRow="1">
                <a:noFill/>
                <a:tableStyleId>{6538F18F-8628-4BBB-B022-481963B814F0}</a:tableStyleId>
              </a:tblPr>
              <a:tblGrid>
                <a:gridCol w="1916025"/>
              </a:tblGrid>
              <a:tr h="370850">
                <a:tc>
                  <a:txBody>
                    <a:bodyPr/>
                    <a:lstStyle/>
                    <a:p>
                      <a:pPr indent="0" lvl="0" marL="0" marR="0" rtl="0" algn="l">
                        <a:spcBef>
                          <a:spcPts val="0"/>
                        </a:spcBef>
                        <a:spcAft>
                          <a:spcPts val="0"/>
                        </a:spcAft>
                        <a:buNone/>
                      </a:pPr>
                      <a:r>
                        <a:rPr lang="en-NZ" sz="1800"/>
                        <a:t>Calculator Key(s)</a:t>
                      </a:r>
                      <a:endParaRPr/>
                    </a:p>
                  </a:txBody>
                  <a:tcPr marT="45725" marB="45725" marR="91450" marL="91450"/>
                </a:tc>
              </a:tr>
            </a:tbl>
          </a:graphicData>
        </a:graphic>
      </p:graphicFrame>
      <p:sp>
        <p:nvSpPr>
          <p:cNvPr id="975" name="Google Shape;975;p78"/>
          <p:cNvSpPr txBox="1"/>
          <p:nvPr/>
        </p:nvSpPr>
        <p:spPr>
          <a:xfrm>
            <a:off x="4129405" y="4290777"/>
            <a:ext cx="393319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92D050"/>
                </a:solidFill>
                <a:latin typeface="Roboto"/>
                <a:ea typeface="Roboto"/>
                <a:cs typeface="Roboto"/>
                <a:sym typeface="Roboto"/>
              </a:rPr>
              <a:t>AND THIS GETS US THE PRESENT VALUE OF THE STOCK OF $71.54</a:t>
            </a:r>
            <a:endParaRPr/>
          </a:p>
        </p:txBody>
      </p:sp>
      <p:pic>
        <p:nvPicPr>
          <p:cNvPr descr="Text&#10;&#10;Description automatically generated" id="976" name="Google Shape;976;p78"/>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7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Financial Ratios &amp; Analysis</a:t>
            </a:r>
            <a:endParaRPr b="1" sz="3600">
              <a:solidFill>
                <a:srgbClr val="C4E0B2"/>
              </a:solidFill>
              <a:latin typeface="Roboto"/>
              <a:ea typeface="Roboto"/>
              <a:cs typeface="Roboto"/>
              <a:sym typeface="Roboto"/>
            </a:endParaRPr>
          </a:p>
        </p:txBody>
      </p:sp>
      <p:sp>
        <p:nvSpPr>
          <p:cNvPr id="982" name="Google Shape;982;p7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8"/>
          <p:cNvSpPr txBox="1"/>
          <p:nvPr/>
        </p:nvSpPr>
        <p:spPr>
          <a:xfrm>
            <a:off x="1019555" y="3518726"/>
            <a:ext cx="595274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NZ" sz="1600">
                <a:solidFill>
                  <a:schemeClr val="lt1"/>
                </a:solidFill>
                <a:latin typeface="Roboto"/>
                <a:ea typeface="Roboto"/>
                <a:cs typeface="Roboto"/>
                <a:sym typeface="Roboto"/>
              </a:rPr>
              <a:t>Age  	22			                          62		</a:t>
            </a:r>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Year  	0			                          40		</a:t>
            </a:r>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t/>
            </a:r>
            <a:endParaRPr sz="1600">
              <a:solidFill>
                <a:schemeClr val="lt1"/>
              </a:solidFill>
              <a:latin typeface="Roboto"/>
              <a:ea typeface="Roboto"/>
              <a:cs typeface="Roboto"/>
              <a:sym typeface="Roboto"/>
            </a:endParaRPr>
          </a:p>
          <a:p>
            <a:pPr indent="0" lvl="0" marL="0" marR="0" rtl="0" algn="l">
              <a:spcBef>
                <a:spcPts val="0"/>
              </a:spcBef>
              <a:spcAft>
                <a:spcPts val="0"/>
              </a:spcAft>
              <a:buNone/>
            </a:pPr>
            <a:r>
              <a:rPr lang="en-NZ" sz="1600">
                <a:solidFill>
                  <a:schemeClr val="lt1"/>
                </a:solidFill>
                <a:latin typeface="Roboto"/>
                <a:ea typeface="Roboto"/>
                <a:cs typeface="Roboto"/>
                <a:sym typeface="Roboto"/>
              </a:rPr>
              <a:t>$	         0			                          FV</a:t>
            </a:r>
            <a:endParaRPr/>
          </a:p>
        </p:txBody>
      </p:sp>
      <p:sp>
        <p:nvSpPr>
          <p:cNvPr id="150" name="Google Shape;1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1</a:t>
            </a:r>
            <a:endParaRPr/>
          </a:p>
        </p:txBody>
      </p:sp>
      <p:graphicFrame>
        <p:nvGraphicFramePr>
          <p:cNvPr id="151" name="Google Shape;151;p8"/>
          <p:cNvGraphicFramePr/>
          <p:nvPr/>
        </p:nvGraphicFramePr>
        <p:xfrm>
          <a:off x="716629" y="5382681"/>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u="none" cap="none" strike="noStrike"/>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id="152" name="Google Shape;152;p8"/>
          <p:cNvPicPr preferRelativeResize="0"/>
          <p:nvPr/>
        </p:nvPicPr>
        <p:blipFill rotWithShape="1">
          <a:blip r:embed="rId3">
            <a:alphaModFix/>
          </a:blip>
          <a:srcRect b="0" l="0" r="0" t="0"/>
          <a:stretch/>
        </p:blipFill>
        <p:spPr>
          <a:xfrm>
            <a:off x="963326" y="1581449"/>
            <a:ext cx="5208875" cy="1745951"/>
          </a:xfrm>
          <a:prstGeom prst="rect">
            <a:avLst/>
          </a:prstGeom>
          <a:noFill/>
          <a:ln cap="flat" cmpd="sng" w="57150">
            <a:solidFill>
              <a:srgbClr val="FF0000"/>
            </a:solidFill>
            <a:prstDash val="solid"/>
            <a:round/>
            <a:headEnd len="sm" w="sm" type="none"/>
            <a:tailEnd len="sm" w="sm" type="none"/>
          </a:ln>
        </p:spPr>
      </p:pic>
      <p:sp>
        <p:nvSpPr>
          <p:cNvPr id="153" name="Google Shape;153;p8"/>
          <p:cNvSpPr txBox="1"/>
          <p:nvPr/>
        </p:nvSpPr>
        <p:spPr>
          <a:xfrm>
            <a:off x="595058" y="4907219"/>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sp>
        <p:nvSpPr>
          <p:cNvPr id="154" name="Google Shape;154;p8"/>
          <p:cNvSpPr txBox="1"/>
          <p:nvPr/>
        </p:nvSpPr>
        <p:spPr>
          <a:xfrm>
            <a:off x="8369300" y="1886249"/>
            <a:ext cx="32385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NEED TO IDENTIFY WHICH OF THE 5 KEY VARIABLES BELOW WE NEED FOR OUR ANSWER</a:t>
            </a:r>
            <a:endParaRPr/>
          </a:p>
        </p:txBody>
      </p:sp>
      <p:cxnSp>
        <p:nvCxnSpPr>
          <p:cNvPr id="155" name="Google Shape;155;p8"/>
          <p:cNvCxnSpPr/>
          <p:nvPr/>
        </p:nvCxnSpPr>
        <p:spPr>
          <a:xfrm>
            <a:off x="2069829" y="4268025"/>
            <a:ext cx="3175271" cy="0"/>
          </a:xfrm>
          <a:prstGeom prst="straightConnector1">
            <a:avLst/>
          </a:prstGeom>
          <a:noFill/>
          <a:ln cap="flat" cmpd="sng" w="38100">
            <a:solidFill>
              <a:schemeClr val="lt1"/>
            </a:solidFill>
            <a:prstDash val="solid"/>
            <a:miter lim="800000"/>
            <a:headEnd len="sm" w="sm" type="none"/>
            <a:tailEnd len="med" w="med" type="triangle"/>
          </a:ln>
        </p:spPr>
      </p:cxnSp>
      <p:cxnSp>
        <p:nvCxnSpPr>
          <p:cNvPr id="156" name="Google Shape;156;p8"/>
          <p:cNvCxnSpPr/>
          <p:nvPr/>
        </p:nvCxnSpPr>
        <p:spPr>
          <a:xfrm>
            <a:off x="2069829" y="4104970"/>
            <a:ext cx="0" cy="326110"/>
          </a:xfrm>
          <a:prstGeom prst="straightConnector1">
            <a:avLst/>
          </a:prstGeom>
          <a:noFill/>
          <a:ln cap="flat" cmpd="sng" w="38100">
            <a:solidFill>
              <a:schemeClr val="lt1"/>
            </a:solidFill>
            <a:prstDash val="solid"/>
            <a:miter lim="800000"/>
            <a:headEnd len="sm" w="sm" type="none"/>
            <a:tailEnd len="sm" w="sm" type="none"/>
          </a:ln>
        </p:spPr>
      </p:cxnSp>
      <p:cxnSp>
        <p:nvCxnSpPr>
          <p:cNvPr id="157" name="Google Shape;157;p8"/>
          <p:cNvCxnSpPr/>
          <p:nvPr/>
        </p:nvCxnSpPr>
        <p:spPr>
          <a:xfrm>
            <a:off x="4876529" y="4104970"/>
            <a:ext cx="0" cy="340030"/>
          </a:xfrm>
          <a:prstGeom prst="straightConnector1">
            <a:avLst/>
          </a:prstGeom>
          <a:noFill/>
          <a:ln cap="flat" cmpd="sng" w="38100">
            <a:solidFill>
              <a:schemeClr val="lt1"/>
            </a:solidFill>
            <a:prstDash val="solid"/>
            <a:miter lim="800000"/>
            <a:headEnd len="sm" w="sm" type="none"/>
            <a:tailEnd len="sm" w="sm" type="none"/>
          </a:ln>
        </p:spPr>
      </p:cxnSp>
      <p:pic>
        <p:nvPicPr>
          <p:cNvPr id="158" name="Google Shape;158;p8"/>
          <p:cNvPicPr preferRelativeResize="0"/>
          <p:nvPr/>
        </p:nvPicPr>
        <p:blipFill rotWithShape="1">
          <a:blip r:embed="rId4">
            <a:alphaModFix/>
          </a:blip>
          <a:srcRect b="0" l="0" r="0" t="0"/>
          <a:stretch/>
        </p:blipFill>
        <p:spPr>
          <a:xfrm>
            <a:off x="1090326" y="2836335"/>
            <a:ext cx="5005674" cy="419551"/>
          </a:xfrm>
          <a:prstGeom prst="rect">
            <a:avLst/>
          </a:prstGeom>
          <a:noFill/>
          <a:ln>
            <a:noFill/>
          </a:ln>
        </p:spPr>
      </p:pic>
      <p:pic>
        <p:nvPicPr>
          <p:cNvPr descr="Text&#10;&#10;Description automatically generated" id="159" name="Google Shape;159;p8"/>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Types of Financial Ratios</a:t>
            </a:r>
            <a:endParaRPr/>
          </a:p>
        </p:txBody>
      </p:sp>
      <p:sp>
        <p:nvSpPr>
          <p:cNvPr id="989" name="Google Shape;989;p80"/>
          <p:cNvSpPr txBox="1"/>
          <p:nvPr/>
        </p:nvSpPr>
        <p:spPr>
          <a:xfrm>
            <a:off x="741752" y="1464498"/>
            <a:ext cx="10988040" cy="4351338"/>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Roboto"/>
                <a:ea typeface="Roboto"/>
                <a:cs typeface="Roboto"/>
                <a:sym typeface="Roboto"/>
              </a:rPr>
              <a:t>Efficiency Ratios: how well we are using our assets to generate earnings</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Roboto"/>
                <a:ea typeface="Roboto"/>
                <a:cs typeface="Roboto"/>
                <a:sym typeface="Roboto"/>
              </a:rPr>
              <a:t>Asset Turnover, Inventory Turnover, Accounts Receivable Collection Period</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Roboto"/>
                <a:ea typeface="Roboto"/>
                <a:cs typeface="Roboto"/>
                <a:sym typeface="Roboto"/>
              </a:rPr>
              <a:t>Profitability Ratios: how well we use assets to retain profits</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Roboto"/>
                <a:ea typeface="Roboto"/>
                <a:cs typeface="Roboto"/>
                <a:sym typeface="Roboto"/>
              </a:rPr>
              <a:t>Net Profit Margin, Gross Profit Margin, Return on Equity, Return on Assets</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Roboto"/>
                <a:ea typeface="Roboto"/>
                <a:cs typeface="Roboto"/>
                <a:sym typeface="Roboto"/>
              </a:rPr>
              <a:t>Leverage Ratios: how well we maintain the right mix of debt and equity</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Roboto"/>
                <a:ea typeface="Roboto"/>
                <a:cs typeface="Roboto"/>
                <a:sym typeface="Roboto"/>
              </a:rPr>
              <a:t> Debt Ratio, Debt-Equity Ratio, Interest Coverage Ratio</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Roboto"/>
                <a:ea typeface="Roboto"/>
                <a:cs typeface="Roboto"/>
                <a:sym typeface="Roboto"/>
              </a:rPr>
              <a:t>Liquidity Ratios: how well can we meet our short term debt obligations</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Roboto"/>
                <a:ea typeface="Roboto"/>
                <a:cs typeface="Roboto"/>
                <a:sym typeface="Roboto"/>
              </a:rPr>
              <a:t>Current Ratio, Liquid Ratio</a:t>
            </a:r>
            <a:endParaRPr/>
          </a:p>
        </p:txBody>
      </p:sp>
      <p:pic>
        <p:nvPicPr>
          <p:cNvPr descr="Text&#10;&#10;Description automatically generated" id="990" name="Google Shape;990;p80"/>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8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Question 8</a:t>
            </a:r>
            <a:endParaRPr b="1" sz="3600">
              <a:solidFill>
                <a:srgbClr val="C4E0B2"/>
              </a:solidFill>
              <a:latin typeface="Roboto"/>
              <a:ea typeface="Roboto"/>
              <a:cs typeface="Roboto"/>
              <a:sym typeface="Roboto"/>
            </a:endParaRPr>
          </a:p>
        </p:txBody>
      </p:sp>
      <p:sp>
        <p:nvSpPr>
          <p:cNvPr id="996" name="Google Shape;996;p8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solidFill>
                <a:srgbClr val="FF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8 (a)</a:t>
            </a:r>
            <a:endParaRPr/>
          </a:p>
        </p:txBody>
      </p:sp>
      <p:sp>
        <p:nvSpPr>
          <p:cNvPr id="1003" name="Google Shape;1003;p82"/>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marR="0" rtl="0" algn="l">
              <a:lnSpc>
                <a:spcPct val="90000"/>
              </a:lnSpc>
              <a:spcBef>
                <a:spcPts val="0"/>
              </a:spcBef>
              <a:spcAft>
                <a:spcPts val="0"/>
              </a:spcAft>
              <a:buClr>
                <a:schemeClr val="lt1"/>
              </a:buClr>
              <a:buSzPts val="2800"/>
              <a:buFont typeface="Calibri"/>
              <a:buAutoNum type="alphaLcParenR"/>
            </a:pPr>
            <a:r>
              <a:rPr lang="en-NZ" sz="2800">
                <a:solidFill>
                  <a:schemeClr val="lt1"/>
                </a:solidFill>
                <a:latin typeface="Calibri"/>
                <a:ea typeface="Calibri"/>
                <a:cs typeface="Calibri"/>
                <a:sym typeface="Calibri"/>
              </a:rPr>
              <a:t>What are the annual sales for a firm with $400,000 in debt, a total debt ratio of 0.4, and an asset turnover of 3.0?</a:t>
            </a:r>
            <a:endParaRPr/>
          </a:p>
        </p:txBody>
      </p:sp>
      <p:pic>
        <p:nvPicPr>
          <p:cNvPr descr="Text&#10;&#10;Description automatically generated" id="1004" name="Google Shape;1004;p82"/>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8 (a)</a:t>
            </a:r>
            <a:endParaRPr/>
          </a:p>
        </p:txBody>
      </p:sp>
      <p:sp>
        <p:nvSpPr>
          <p:cNvPr id="1011" name="Google Shape;1011;p83"/>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marR="0" rtl="0" algn="l">
              <a:lnSpc>
                <a:spcPct val="90000"/>
              </a:lnSpc>
              <a:spcBef>
                <a:spcPts val="0"/>
              </a:spcBef>
              <a:spcAft>
                <a:spcPts val="0"/>
              </a:spcAft>
              <a:buClr>
                <a:schemeClr val="lt1"/>
              </a:buClr>
              <a:buSzPts val="2800"/>
              <a:buFont typeface="Calibri"/>
              <a:buAutoNum type="alphaLcParenR"/>
            </a:pPr>
            <a:r>
              <a:rPr lang="en-NZ" sz="2800">
                <a:solidFill>
                  <a:schemeClr val="lt1"/>
                </a:solidFill>
                <a:latin typeface="Roboto"/>
                <a:ea typeface="Roboto"/>
                <a:cs typeface="Roboto"/>
                <a:sym typeface="Roboto"/>
              </a:rPr>
              <a:t>What are the annual sales for a firm with $400,000 in debt, a total debt ratio of 0.4, and an asset turnover of 3.0?</a:t>
            </a:r>
            <a:endParaRPr/>
          </a:p>
          <a:p>
            <a:pPr indent="-336550" lvl="0" marL="514350" marR="0" rtl="0" algn="l">
              <a:lnSpc>
                <a:spcPct val="90000"/>
              </a:lnSpc>
              <a:spcBef>
                <a:spcPts val="1000"/>
              </a:spcBef>
              <a:spcAft>
                <a:spcPts val="0"/>
              </a:spcAft>
              <a:buClr>
                <a:schemeClr val="lt1"/>
              </a:buClr>
              <a:buSzPts val="2800"/>
              <a:buFont typeface="Calibri"/>
              <a:buNone/>
            </a:pPr>
            <a:r>
              <a:t/>
            </a:r>
            <a:endParaRPr sz="2800">
              <a:solidFill>
                <a:schemeClr val="lt1"/>
              </a:solidFill>
              <a:latin typeface="Roboto"/>
              <a:ea typeface="Roboto"/>
              <a:cs typeface="Roboto"/>
              <a:sym typeface="Roboto"/>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p:txBody>
      </p:sp>
      <p:sp>
        <p:nvSpPr>
          <p:cNvPr id="1012" name="Google Shape;1012;p83"/>
          <p:cNvSpPr txBox="1"/>
          <p:nvPr/>
        </p:nvSpPr>
        <p:spPr>
          <a:xfrm>
            <a:off x="3543304" y="3041227"/>
            <a:ext cx="2143125" cy="676852"/>
          </a:xfrm>
          <a:prstGeom prst="rect">
            <a:avLst/>
          </a:prstGeom>
          <a:blipFill rotWithShape="1">
            <a:blip r:embed="rId3">
              <a:alphaModFix/>
            </a:blip>
            <a:stretch>
              <a:fillRect b="-555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13" name="Google Shape;1013;p83"/>
          <p:cNvSpPr txBox="1"/>
          <p:nvPr/>
        </p:nvSpPr>
        <p:spPr>
          <a:xfrm>
            <a:off x="7534275" y="3187045"/>
            <a:ext cx="2143125" cy="400110"/>
          </a:xfrm>
          <a:prstGeom prst="rect">
            <a:avLst/>
          </a:prstGeom>
          <a:blipFill rotWithShape="1">
            <a:blip r:embed="rId4">
              <a:alphaModFix/>
            </a:blip>
            <a:stretch>
              <a:fillRect b="-6249"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14" name="Google Shape;1014;p83"/>
          <p:cNvSpPr txBox="1"/>
          <p:nvPr/>
        </p:nvSpPr>
        <p:spPr>
          <a:xfrm>
            <a:off x="5391152" y="3108695"/>
            <a:ext cx="2143125" cy="676852"/>
          </a:xfrm>
          <a:prstGeom prst="rect">
            <a:avLst/>
          </a:prstGeom>
          <a:blipFill rotWithShape="1">
            <a:blip r:embed="rId5">
              <a:alphaModFix/>
            </a:blip>
            <a:stretch>
              <a:fillRect b="-363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15" name="Google Shape;1015;p83"/>
          <p:cNvSpPr txBox="1"/>
          <p:nvPr/>
        </p:nvSpPr>
        <p:spPr>
          <a:xfrm>
            <a:off x="838200" y="3148820"/>
            <a:ext cx="27051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92D050"/>
                </a:solidFill>
                <a:latin typeface="Calibri"/>
                <a:ea typeface="Calibri"/>
                <a:cs typeface="Calibri"/>
                <a:sym typeface="Calibri"/>
              </a:rPr>
              <a:t>What we are given:</a:t>
            </a:r>
            <a:endParaRPr b="0" sz="2800">
              <a:solidFill>
                <a:schemeClr val="lt1"/>
              </a:solidFill>
              <a:latin typeface="Calibri"/>
              <a:ea typeface="Calibri"/>
              <a:cs typeface="Calibri"/>
              <a:sym typeface="Calibri"/>
            </a:endParaRPr>
          </a:p>
        </p:txBody>
      </p:sp>
      <p:pic>
        <p:nvPicPr>
          <p:cNvPr descr="Text&#10;&#10;Description automatically generated" id="1016" name="Google Shape;1016;p83"/>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8 (a)</a:t>
            </a:r>
            <a:endParaRPr/>
          </a:p>
        </p:txBody>
      </p:sp>
      <p:sp>
        <p:nvSpPr>
          <p:cNvPr id="1023" name="Google Shape;1023;p84"/>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marR="0" rtl="0" algn="l">
              <a:lnSpc>
                <a:spcPct val="90000"/>
              </a:lnSpc>
              <a:spcBef>
                <a:spcPts val="0"/>
              </a:spcBef>
              <a:spcAft>
                <a:spcPts val="0"/>
              </a:spcAft>
              <a:buClr>
                <a:schemeClr val="lt1"/>
              </a:buClr>
              <a:buSzPts val="2800"/>
              <a:buFont typeface="Calibri"/>
              <a:buAutoNum type="alphaLcParenR"/>
            </a:pPr>
            <a:r>
              <a:rPr lang="en-NZ" sz="2800">
                <a:solidFill>
                  <a:schemeClr val="lt1"/>
                </a:solidFill>
                <a:latin typeface="Roboto"/>
                <a:ea typeface="Roboto"/>
                <a:cs typeface="Roboto"/>
                <a:sym typeface="Roboto"/>
              </a:rPr>
              <a:t>What are the annual sales for a firm with $400,000 in debt, a total debt ratio of 0.4, and an asset turnover of 3.0?</a:t>
            </a:r>
            <a:endParaRPr/>
          </a:p>
          <a:p>
            <a:pPr indent="-336550" lvl="0" marL="514350" marR="0" rtl="0" algn="l">
              <a:lnSpc>
                <a:spcPct val="90000"/>
              </a:lnSpc>
              <a:spcBef>
                <a:spcPts val="1000"/>
              </a:spcBef>
              <a:spcAft>
                <a:spcPts val="0"/>
              </a:spcAft>
              <a:buClr>
                <a:schemeClr val="lt1"/>
              </a:buClr>
              <a:buSzPts val="2800"/>
              <a:buFont typeface="Calibri"/>
              <a:buNone/>
            </a:pPr>
            <a:r>
              <a:t/>
            </a:r>
            <a:endParaRPr sz="2800">
              <a:solidFill>
                <a:schemeClr val="lt1"/>
              </a:solidFill>
              <a:latin typeface="Roboto"/>
              <a:ea typeface="Roboto"/>
              <a:cs typeface="Roboto"/>
              <a:sym typeface="Roboto"/>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p:txBody>
      </p:sp>
      <p:sp>
        <p:nvSpPr>
          <p:cNvPr id="1024" name="Google Shape;1024;p84"/>
          <p:cNvSpPr txBox="1"/>
          <p:nvPr/>
        </p:nvSpPr>
        <p:spPr>
          <a:xfrm>
            <a:off x="2667000" y="3066973"/>
            <a:ext cx="2143125" cy="67685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25" name="Google Shape;1025;p84"/>
          <p:cNvSpPr txBox="1"/>
          <p:nvPr/>
        </p:nvSpPr>
        <p:spPr>
          <a:xfrm>
            <a:off x="6657971" y="3212791"/>
            <a:ext cx="2143125" cy="400110"/>
          </a:xfrm>
          <a:prstGeom prst="rect">
            <a:avLst/>
          </a:prstGeom>
          <a:blipFill rotWithShape="1">
            <a:blip r:embed="rId4">
              <a:alphaModFix/>
            </a:blip>
            <a:stretch>
              <a:fillRect b="-3027"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26" name="Google Shape;1026;p84"/>
          <p:cNvSpPr txBox="1"/>
          <p:nvPr/>
        </p:nvSpPr>
        <p:spPr>
          <a:xfrm>
            <a:off x="4514848" y="3134441"/>
            <a:ext cx="2143125" cy="67685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27" name="Google Shape;1027;p84"/>
          <p:cNvSpPr txBox="1"/>
          <p:nvPr/>
        </p:nvSpPr>
        <p:spPr>
          <a:xfrm>
            <a:off x="1336427" y="3907249"/>
            <a:ext cx="8058154" cy="1227772"/>
          </a:xfrm>
          <a:prstGeom prst="rect">
            <a:avLst/>
          </a:prstGeom>
          <a:blipFill rotWithShape="1">
            <a:blip r:embed="rId6">
              <a:alphaModFix/>
            </a:blip>
            <a:stretch>
              <a:fillRect b="-2040" l="-1259" r="0" t="-408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028" name="Google Shape;1028;p84"/>
          <p:cNvPicPr preferRelativeResize="0"/>
          <p:nvPr/>
        </p:nvPicPr>
        <p:blipFill rotWithShape="1">
          <a:blip r:embed="rId7">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8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8 (a)</a:t>
            </a:r>
            <a:endParaRPr/>
          </a:p>
        </p:txBody>
      </p:sp>
      <p:sp>
        <p:nvSpPr>
          <p:cNvPr id="1035" name="Google Shape;1035;p85"/>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marR="0" rtl="0" algn="l">
              <a:lnSpc>
                <a:spcPct val="90000"/>
              </a:lnSpc>
              <a:spcBef>
                <a:spcPts val="0"/>
              </a:spcBef>
              <a:spcAft>
                <a:spcPts val="0"/>
              </a:spcAft>
              <a:buClr>
                <a:schemeClr val="lt1"/>
              </a:buClr>
              <a:buSzPts val="2800"/>
              <a:buFont typeface="Calibri"/>
              <a:buAutoNum type="alphaLcParenR"/>
            </a:pPr>
            <a:r>
              <a:rPr lang="en-NZ" sz="2800">
                <a:solidFill>
                  <a:schemeClr val="lt1"/>
                </a:solidFill>
                <a:latin typeface="Roboto"/>
                <a:ea typeface="Roboto"/>
                <a:cs typeface="Roboto"/>
                <a:sym typeface="Roboto"/>
              </a:rPr>
              <a:t>What are the annual sales for a firm with $400,000 in debt, a total debt ratio of 0.4, and an asset turnover of 3.0?</a:t>
            </a:r>
            <a:endParaRPr/>
          </a:p>
          <a:p>
            <a:pPr indent="-336550" lvl="0" marL="514350" marR="0" rtl="0" algn="l">
              <a:lnSpc>
                <a:spcPct val="90000"/>
              </a:lnSpc>
              <a:spcBef>
                <a:spcPts val="1000"/>
              </a:spcBef>
              <a:spcAft>
                <a:spcPts val="0"/>
              </a:spcAft>
              <a:buClr>
                <a:schemeClr val="lt1"/>
              </a:buClr>
              <a:buSzPts val="2800"/>
              <a:buFont typeface="Calibri"/>
              <a:buNone/>
            </a:pPr>
            <a:r>
              <a:t/>
            </a:r>
            <a:endParaRPr sz="2800">
              <a:solidFill>
                <a:schemeClr val="lt1"/>
              </a:solidFill>
              <a:latin typeface="Roboto"/>
              <a:ea typeface="Roboto"/>
              <a:cs typeface="Roboto"/>
              <a:sym typeface="Roboto"/>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p:txBody>
      </p:sp>
      <p:sp>
        <p:nvSpPr>
          <p:cNvPr id="1036" name="Google Shape;1036;p85"/>
          <p:cNvSpPr txBox="1"/>
          <p:nvPr/>
        </p:nvSpPr>
        <p:spPr>
          <a:xfrm>
            <a:off x="2667000" y="3066973"/>
            <a:ext cx="2143125" cy="67685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37" name="Google Shape;1037;p85"/>
          <p:cNvSpPr txBox="1"/>
          <p:nvPr/>
        </p:nvSpPr>
        <p:spPr>
          <a:xfrm>
            <a:off x="6657971" y="3212791"/>
            <a:ext cx="2143125" cy="400110"/>
          </a:xfrm>
          <a:prstGeom prst="rect">
            <a:avLst/>
          </a:prstGeom>
          <a:blipFill rotWithShape="1">
            <a:blip r:embed="rId4">
              <a:alphaModFix/>
            </a:blip>
            <a:stretch>
              <a:fillRect b="-3027"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38" name="Google Shape;1038;p85"/>
          <p:cNvSpPr txBox="1"/>
          <p:nvPr/>
        </p:nvSpPr>
        <p:spPr>
          <a:xfrm>
            <a:off x="4514848" y="3134441"/>
            <a:ext cx="2143125" cy="67685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39" name="Google Shape;1039;p85"/>
          <p:cNvSpPr txBox="1"/>
          <p:nvPr/>
        </p:nvSpPr>
        <p:spPr>
          <a:xfrm>
            <a:off x="914396" y="3887689"/>
            <a:ext cx="8058154" cy="2063963"/>
          </a:xfrm>
          <a:prstGeom prst="rect">
            <a:avLst/>
          </a:prstGeom>
          <a:blipFill rotWithShape="1">
            <a:blip r:embed="rId6">
              <a:alphaModFix/>
            </a:blip>
            <a:stretch>
              <a:fillRect b="0" l="-1134" r="0" t="-23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040" name="Google Shape;1040;p85"/>
          <p:cNvPicPr preferRelativeResize="0"/>
          <p:nvPr/>
        </p:nvPicPr>
        <p:blipFill rotWithShape="1">
          <a:blip r:embed="rId7">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8 (b)</a:t>
            </a:r>
            <a:endParaRPr/>
          </a:p>
        </p:txBody>
      </p:sp>
      <p:sp>
        <p:nvSpPr>
          <p:cNvPr id="1047" name="Google Shape;1047;p86"/>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marR="0" rtl="0" algn="l">
              <a:lnSpc>
                <a:spcPct val="90000"/>
              </a:lnSpc>
              <a:spcBef>
                <a:spcPts val="0"/>
              </a:spcBef>
              <a:spcAft>
                <a:spcPts val="0"/>
              </a:spcAft>
              <a:buClr>
                <a:schemeClr val="lt1"/>
              </a:buClr>
              <a:buSzPts val="2800"/>
              <a:buFont typeface="Arial"/>
              <a:buAutoNum type="alphaLcParenR" startAt="2"/>
            </a:pPr>
            <a:r>
              <a:rPr lang="en-NZ" sz="2800">
                <a:solidFill>
                  <a:schemeClr val="lt1"/>
                </a:solidFill>
                <a:latin typeface="Roboto"/>
                <a:ea typeface="Roboto"/>
                <a:cs typeface="Roboto"/>
                <a:sym typeface="Roboto"/>
              </a:rPr>
              <a:t>Your firm is currently doing very well with a return on equity (ROE) of 25%, so you would like to payout 40% of earnings in dividends next year. What earnings growth rate do you need to have to do that without increasing your profit margins or efficiency ratios?</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Roboto"/>
              <a:ea typeface="Roboto"/>
              <a:cs typeface="Roboto"/>
              <a:sym typeface="Roboto"/>
            </a:endParaRPr>
          </a:p>
        </p:txBody>
      </p:sp>
      <p:pic>
        <p:nvPicPr>
          <p:cNvPr descr="Text&#10;&#10;Description automatically generated" id="1048" name="Google Shape;1048;p86"/>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8 (b)</a:t>
            </a:r>
            <a:endParaRPr/>
          </a:p>
        </p:txBody>
      </p:sp>
      <p:sp>
        <p:nvSpPr>
          <p:cNvPr id="1055" name="Google Shape;1055;p87"/>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marR="0" rtl="0" algn="l">
              <a:lnSpc>
                <a:spcPct val="90000"/>
              </a:lnSpc>
              <a:spcBef>
                <a:spcPts val="0"/>
              </a:spcBef>
              <a:spcAft>
                <a:spcPts val="0"/>
              </a:spcAft>
              <a:buClr>
                <a:schemeClr val="lt1"/>
              </a:buClr>
              <a:buSzPts val="2800"/>
              <a:buFont typeface="Arial"/>
              <a:buAutoNum type="alphaLcParenR" startAt="2"/>
            </a:pPr>
            <a:r>
              <a:rPr lang="en-NZ" sz="2800">
                <a:solidFill>
                  <a:schemeClr val="lt1"/>
                </a:solidFill>
                <a:latin typeface="Calibri"/>
                <a:ea typeface="Calibri"/>
                <a:cs typeface="Calibri"/>
                <a:sym typeface="Calibri"/>
              </a:rPr>
              <a:t>Your firm is currently doing very well with a return on equity (ROE) of 25%, so you would like to payout 40% of earnings in dividends next year. What earnings growth rate do you need to have to do that without increasing your profit margins or efficiency ratios?</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sp>
        <p:nvSpPr>
          <p:cNvPr id="1056" name="Google Shape;1056;p87"/>
          <p:cNvSpPr txBox="1"/>
          <p:nvPr/>
        </p:nvSpPr>
        <p:spPr>
          <a:xfrm>
            <a:off x="3543304" y="3508059"/>
            <a:ext cx="3633791" cy="721159"/>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57" name="Google Shape;1057;p87"/>
          <p:cNvSpPr txBox="1"/>
          <p:nvPr/>
        </p:nvSpPr>
        <p:spPr>
          <a:xfrm>
            <a:off x="7334259" y="3653431"/>
            <a:ext cx="3228977" cy="400110"/>
          </a:xfrm>
          <a:prstGeom prst="rect">
            <a:avLst/>
          </a:prstGeom>
          <a:blipFill rotWithShape="1">
            <a:blip r:embed="rId4">
              <a:alphaModFix/>
            </a:blip>
            <a:stretch>
              <a:fillRect b="-1060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58" name="Google Shape;1058;p87"/>
          <p:cNvSpPr txBox="1"/>
          <p:nvPr/>
        </p:nvSpPr>
        <p:spPr>
          <a:xfrm>
            <a:off x="590546" y="3637806"/>
            <a:ext cx="270510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92D050"/>
                </a:solidFill>
                <a:latin typeface="Calibri"/>
                <a:ea typeface="Calibri"/>
                <a:cs typeface="Calibri"/>
                <a:sym typeface="Calibri"/>
              </a:rPr>
              <a:t>What we are given:</a:t>
            </a:r>
            <a:endParaRPr b="0" sz="2800">
              <a:solidFill>
                <a:schemeClr val="lt1"/>
              </a:solidFill>
              <a:latin typeface="Calibri"/>
              <a:ea typeface="Calibri"/>
              <a:cs typeface="Calibri"/>
              <a:sym typeface="Calibri"/>
            </a:endParaRPr>
          </a:p>
        </p:txBody>
      </p:sp>
      <p:pic>
        <p:nvPicPr>
          <p:cNvPr descr="Text&#10;&#10;Description automatically generated" id="1059" name="Google Shape;1059;p87"/>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8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8 (b)</a:t>
            </a:r>
            <a:endParaRPr/>
          </a:p>
        </p:txBody>
      </p:sp>
      <p:sp>
        <p:nvSpPr>
          <p:cNvPr id="1066" name="Google Shape;1066;p88"/>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marR="0" rtl="0" algn="l">
              <a:lnSpc>
                <a:spcPct val="90000"/>
              </a:lnSpc>
              <a:spcBef>
                <a:spcPts val="0"/>
              </a:spcBef>
              <a:spcAft>
                <a:spcPts val="0"/>
              </a:spcAft>
              <a:buClr>
                <a:schemeClr val="lt1"/>
              </a:buClr>
              <a:buSzPts val="2800"/>
              <a:buFont typeface="Arial"/>
              <a:buAutoNum type="alphaLcParenR" startAt="2"/>
            </a:pPr>
            <a:r>
              <a:rPr lang="en-NZ" sz="2800">
                <a:solidFill>
                  <a:schemeClr val="lt1"/>
                </a:solidFill>
                <a:latin typeface="Calibri"/>
                <a:ea typeface="Calibri"/>
                <a:cs typeface="Calibri"/>
                <a:sym typeface="Calibri"/>
              </a:rPr>
              <a:t>Your firm is currently doing very well with a return on equity (ROE) of 25%, so you would like to payout 40% of earnings in dividends next year. What earnings growth rate do you need to have to do that without increasing your profit margins or efficiency ratios?</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sp>
        <p:nvSpPr>
          <p:cNvPr id="1067" name="Google Shape;1067;p88"/>
          <p:cNvSpPr txBox="1"/>
          <p:nvPr/>
        </p:nvSpPr>
        <p:spPr>
          <a:xfrm>
            <a:off x="3543304" y="3508059"/>
            <a:ext cx="3633791" cy="721159"/>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68" name="Google Shape;1068;p88"/>
          <p:cNvSpPr txBox="1"/>
          <p:nvPr/>
        </p:nvSpPr>
        <p:spPr>
          <a:xfrm>
            <a:off x="7334259" y="3653431"/>
            <a:ext cx="3228977" cy="400110"/>
          </a:xfrm>
          <a:prstGeom prst="rect">
            <a:avLst/>
          </a:prstGeom>
          <a:blipFill rotWithShape="1">
            <a:blip r:embed="rId4">
              <a:alphaModFix/>
            </a:blip>
            <a:stretch>
              <a:fillRect b="-1060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69" name="Google Shape;1069;p88"/>
          <p:cNvSpPr txBox="1"/>
          <p:nvPr/>
        </p:nvSpPr>
        <p:spPr>
          <a:xfrm>
            <a:off x="933446" y="4335364"/>
            <a:ext cx="8058154" cy="1077218"/>
          </a:xfrm>
          <a:prstGeom prst="rect">
            <a:avLst/>
          </a:prstGeom>
          <a:blipFill rotWithShape="1">
            <a:blip r:embed="rId5">
              <a:alphaModFix/>
            </a:blip>
            <a:stretch>
              <a:fillRect b="-4519" l="-1134" r="0" t="-4519"/>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070" name="Google Shape;1070;p88"/>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8 (b)</a:t>
            </a:r>
            <a:endParaRPr/>
          </a:p>
        </p:txBody>
      </p:sp>
      <p:sp>
        <p:nvSpPr>
          <p:cNvPr id="1077" name="Google Shape;1077;p89"/>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marR="0" rtl="0" algn="l">
              <a:lnSpc>
                <a:spcPct val="90000"/>
              </a:lnSpc>
              <a:spcBef>
                <a:spcPts val="0"/>
              </a:spcBef>
              <a:spcAft>
                <a:spcPts val="0"/>
              </a:spcAft>
              <a:buClr>
                <a:schemeClr val="lt1"/>
              </a:buClr>
              <a:buSzPts val="2800"/>
              <a:buFont typeface="Arial"/>
              <a:buAutoNum type="alphaLcParenR" startAt="2"/>
            </a:pPr>
            <a:r>
              <a:rPr lang="en-NZ" sz="2800">
                <a:solidFill>
                  <a:schemeClr val="lt1"/>
                </a:solidFill>
                <a:latin typeface="Calibri"/>
                <a:ea typeface="Calibri"/>
                <a:cs typeface="Calibri"/>
                <a:sym typeface="Calibri"/>
              </a:rPr>
              <a:t>Your firm is currently doing very well with a return on equity (ROE) of 25%, so you would like to payout 40% of earnings in dividends next year. What earnings growth rate do you need to have to do that without increasing your profit margins or efficiency ratios?</a:t>
            </a:r>
            <a:endParaRPr/>
          </a:p>
          <a:p>
            <a:pPr indent="0" lvl="0" marL="0" marR="0" rtl="0" algn="l">
              <a:lnSpc>
                <a:spcPct val="90000"/>
              </a:lnSpc>
              <a:spcBef>
                <a:spcPts val="1000"/>
              </a:spcBef>
              <a:spcAft>
                <a:spcPts val="0"/>
              </a:spcAft>
              <a:buClr>
                <a:schemeClr val="lt1"/>
              </a:buClr>
              <a:buSzPts val="2800"/>
              <a:buFont typeface="Arial"/>
              <a:buNone/>
            </a:pPr>
            <a:r>
              <a:t/>
            </a:r>
            <a:endParaRPr sz="2800">
              <a:solidFill>
                <a:schemeClr val="lt1"/>
              </a:solidFill>
              <a:latin typeface="Calibri"/>
              <a:ea typeface="Calibri"/>
              <a:cs typeface="Calibri"/>
              <a:sym typeface="Calibri"/>
            </a:endParaRPr>
          </a:p>
        </p:txBody>
      </p:sp>
      <p:sp>
        <p:nvSpPr>
          <p:cNvPr id="1078" name="Google Shape;1078;p89"/>
          <p:cNvSpPr txBox="1"/>
          <p:nvPr/>
        </p:nvSpPr>
        <p:spPr>
          <a:xfrm>
            <a:off x="3543304" y="3508059"/>
            <a:ext cx="3633791" cy="721159"/>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79" name="Google Shape;1079;p89"/>
          <p:cNvSpPr txBox="1"/>
          <p:nvPr/>
        </p:nvSpPr>
        <p:spPr>
          <a:xfrm>
            <a:off x="7334259" y="3653431"/>
            <a:ext cx="3228977" cy="400110"/>
          </a:xfrm>
          <a:prstGeom prst="rect">
            <a:avLst/>
          </a:prstGeom>
          <a:blipFill rotWithShape="1">
            <a:blip r:embed="rId4">
              <a:alphaModFix/>
            </a:blip>
            <a:stretch>
              <a:fillRect b="-10604"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sp>
        <p:nvSpPr>
          <p:cNvPr id="1080" name="Google Shape;1080;p89"/>
          <p:cNvSpPr txBox="1"/>
          <p:nvPr/>
        </p:nvSpPr>
        <p:spPr>
          <a:xfrm>
            <a:off x="933446" y="4335364"/>
            <a:ext cx="8058154" cy="2308324"/>
          </a:xfrm>
          <a:prstGeom prst="rect">
            <a:avLst/>
          </a:prstGeom>
          <a:blipFill rotWithShape="1">
            <a:blip r:embed="rId5">
              <a:alphaModFix/>
            </a:blip>
            <a:stretch>
              <a:fillRect b="-1845" l="-1134" r="0" t="-211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081" name="Google Shape;1081;p89"/>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Finding N (Number of Periods) </a:t>
            </a:r>
            <a:endParaRPr/>
          </a:p>
        </p:txBody>
      </p:sp>
      <p:graphicFrame>
        <p:nvGraphicFramePr>
          <p:cNvPr id="166" name="Google Shape;166;p9"/>
          <p:cNvGraphicFramePr/>
          <p:nvPr/>
        </p:nvGraphicFramePr>
        <p:xfrm>
          <a:off x="838200" y="5039177"/>
          <a:ext cx="3000000" cy="3000000"/>
        </p:xfrm>
        <a:graphic>
          <a:graphicData uri="http://schemas.openxmlformats.org/drawingml/2006/table">
            <a:tbl>
              <a:tblPr bandRow="1" firstRow="1">
                <a:noFill/>
                <a:tableStyleId>{6538F18F-8628-4BBB-B022-481963B814F0}</a:tableStyleId>
              </a:tblPr>
              <a:tblGrid>
                <a:gridCol w="1321075"/>
                <a:gridCol w="1321075"/>
                <a:gridCol w="1321075"/>
                <a:gridCol w="1321075"/>
                <a:gridCol w="1321075"/>
              </a:tblGrid>
              <a:tr h="473200">
                <a:tc>
                  <a:txBody>
                    <a:bodyPr/>
                    <a:lstStyle/>
                    <a:p>
                      <a:pPr indent="0" lvl="0" marL="0" marR="0" rtl="0" algn="l">
                        <a:spcBef>
                          <a:spcPts val="0"/>
                        </a:spcBef>
                        <a:spcAft>
                          <a:spcPts val="0"/>
                        </a:spcAft>
                        <a:buNone/>
                      </a:pPr>
                      <a:r>
                        <a:rPr lang="en-NZ" sz="1800"/>
                        <a:t>N</a:t>
                      </a:r>
                      <a:endParaRPr/>
                    </a:p>
                  </a:txBody>
                  <a:tcPr marT="45725" marB="45725" marR="91450" marL="91450"/>
                </a:tc>
                <a:tc>
                  <a:txBody>
                    <a:bodyPr/>
                    <a:lstStyle/>
                    <a:p>
                      <a:pPr indent="0" lvl="0" marL="0" marR="0" rtl="0" algn="l">
                        <a:spcBef>
                          <a:spcPts val="0"/>
                        </a:spcBef>
                        <a:spcAft>
                          <a:spcPts val="0"/>
                        </a:spcAft>
                        <a:buNone/>
                      </a:pPr>
                      <a:r>
                        <a:rPr lang="en-NZ" sz="1800"/>
                        <a:t>I/Y</a:t>
                      </a:r>
                      <a:endParaRPr/>
                    </a:p>
                  </a:txBody>
                  <a:tcPr marT="45725" marB="45725" marR="91450" marL="91450"/>
                </a:tc>
                <a:tc>
                  <a:txBody>
                    <a:bodyPr/>
                    <a:lstStyle/>
                    <a:p>
                      <a:pPr indent="0" lvl="0" marL="0" marR="0" rtl="0" algn="l">
                        <a:spcBef>
                          <a:spcPts val="0"/>
                        </a:spcBef>
                        <a:spcAft>
                          <a:spcPts val="0"/>
                        </a:spcAft>
                        <a:buNone/>
                      </a:pPr>
                      <a:r>
                        <a:rPr lang="en-NZ" sz="1800"/>
                        <a:t>PV</a:t>
                      </a:r>
                      <a:endParaRPr/>
                    </a:p>
                  </a:txBody>
                  <a:tcPr marT="45725" marB="45725" marR="91450" marL="91450"/>
                </a:tc>
                <a:tc>
                  <a:txBody>
                    <a:bodyPr/>
                    <a:lstStyle/>
                    <a:p>
                      <a:pPr indent="0" lvl="0" marL="0" marR="0" rtl="0" algn="l">
                        <a:spcBef>
                          <a:spcPts val="0"/>
                        </a:spcBef>
                        <a:spcAft>
                          <a:spcPts val="0"/>
                        </a:spcAft>
                        <a:buNone/>
                      </a:pPr>
                      <a:r>
                        <a:rPr lang="en-NZ" sz="1800"/>
                        <a:t>PMT</a:t>
                      </a:r>
                      <a:endParaRPr/>
                    </a:p>
                  </a:txBody>
                  <a:tcPr marT="45725" marB="45725" marR="91450" marL="91450"/>
                </a:tc>
                <a:tc>
                  <a:txBody>
                    <a:bodyPr/>
                    <a:lstStyle/>
                    <a:p>
                      <a:pPr indent="0" lvl="0" marL="0" marR="0" rtl="0" algn="l">
                        <a:spcBef>
                          <a:spcPts val="0"/>
                        </a:spcBef>
                        <a:spcAft>
                          <a:spcPts val="0"/>
                        </a:spcAft>
                        <a:buNone/>
                      </a:pPr>
                      <a:r>
                        <a:rPr lang="en-NZ" sz="1800"/>
                        <a:t>FV</a:t>
                      </a:r>
                      <a:endParaRPr/>
                    </a:p>
                  </a:txBody>
                  <a:tcPr marT="45725" marB="45725" marR="91450" marL="91450"/>
                </a:tc>
              </a:tr>
              <a:tr h="473200">
                <a:tc>
                  <a:txBody>
                    <a:bodyPr/>
                    <a:lstStyle/>
                    <a:p>
                      <a:pPr indent="0" lvl="0" marL="0" marR="0" rtl="0" algn="l">
                        <a:spcBef>
                          <a:spcPts val="0"/>
                        </a:spcBef>
                        <a:spcAft>
                          <a:spcPts val="0"/>
                        </a:spcAft>
                        <a:buNone/>
                      </a:pPr>
                      <a:r>
                        <a:rPr lang="en-NZ" sz="1800"/>
                        <a:t>480</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id="167" name="Google Shape;167;p9"/>
          <p:cNvPicPr preferRelativeResize="0"/>
          <p:nvPr/>
        </p:nvPicPr>
        <p:blipFill rotWithShape="1">
          <a:blip r:embed="rId3">
            <a:alphaModFix/>
          </a:blip>
          <a:srcRect b="0" l="0" r="0" t="0"/>
          <a:stretch/>
        </p:blipFill>
        <p:spPr>
          <a:xfrm>
            <a:off x="846438" y="1886249"/>
            <a:ext cx="6848475" cy="2295525"/>
          </a:xfrm>
          <a:prstGeom prst="rect">
            <a:avLst/>
          </a:prstGeom>
          <a:noFill/>
          <a:ln cap="flat" cmpd="sng" w="57150">
            <a:solidFill>
              <a:srgbClr val="FF0000"/>
            </a:solidFill>
            <a:prstDash val="solid"/>
            <a:round/>
            <a:headEnd len="sm" w="sm" type="none"/>
            <a:tailEnd len="sm" w="sm" type="none"/>
          </a:ln>
        </p:spPr>
      </p:pic>
      <p:sp>
        <p:nvSpPr>
          <p:cNvPr id="168" name="Google Shape;168;p9"/>
          <p:cNvSpPr txBox="1"/>
          <p:nvPr/>
        </p:nvSpPr>
        <p:spPr>
          <a:xfrm>
            <a:off x="716629" y="4545024"/>
            <a:ext cx="68484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chemeClr val="lt1"/>
                </a:solidFill>
                <a:latin typeface="Roboto"/>
                <a:ea typeface="Roboto"/>
                <a:cs typeface="Roboto"/>
                <a:sym typeface="Roboto"/>
              </a:rPr>
              <a:t>These are the key variables we need – can you find them all?</a:t>
            </a:r>
            <a:endParaRPr/>
          </a:p>
        </p:txBody>
      </p:sp>
      <p:sp>
        <p:nvSpPr>
          <p:cNvPr id="169" name="Google Shape;169;p9"/>
          <p:cNvSpPr txBox="1"/>
          <p:nvPr/>
        </p:nvSpPr>
        <p:spPr>
          <a:xfrm>
            <a:off x="1538568" y="2676128"/>
            <a:ext cx="1788832" cy="263068"/>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70" name="Google Shape;170;p9"/>
          <p:cNvSpPr txBox="1"/>
          <p:nvPr/>
        </p:nvSpPr>
        <p:spPr>
          <a:xfrm>
            <a:off x="3581400" y="2676128"/>
            <a:ext cx="2775122" cy="263068"/>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71" name="Google Shape;171;p9"/>
          <p:cNvSpPr txBox="1"/>
          <p:nvPr/>
        </p:nvSpPr>
        <p:spPr>
          <a:xfrm>
            <a:off x="2084668" y="2902477"/>
            <a:ext cx="925232" cy="232280"/>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72" name="Google Shape;172;p9"/>
          <p:cNvSpPr txBox="1"/>
          <p:nvPr/>
        </p:nvSpPr>
        <p:spPr>
          <a:xfrm>
            <a:off x="1622052" y="3282570"/>
            <a:ext cx="1705348" cy="215437"/>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73" name="Google Shape;173;p9"/>
          <p:cNvSpPr txBox="1"/>
          <p:nvPr/>
        </p:nvSpPr>
        <p:spPr>
          <a:xfrm>
            <a:off x="8387043" y="1867461"/>
            <a:ext cx="2822235" cy="2295525"/>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id="174" name="Google Shape;174;p9"/>
          <p:cNvPicPr preferRelativeResize="0"/>
          <p:nvPr/>
        </p:nvPicPr>
        <p:blipFill rotWithShape="1">
          <a:blip r:embed="rId5">
            <a:alphaModFix/>
          </a:blip>
          <a:srcRect b="0" l="0" r="0" t="0"/>
          <a:stretch/>
        </p:blipFill>
        <p:spPr>
          <a:xfrm>
            <a:off x="973804" y="3563665"/>
            <a:ext cx="6591300" cy="552450"/>
          </a:xfrm>
          <a:prstGeom prst="rect">
            <a:avLst/>
          </a:prstGeom>
          <a:noFill/>
          <a:ln>
            <a:noFill/>
          </a:ln>
        </p:spPr>
      </p:pic>
      <p:pic>
        <p:nvPicPr>
          <p:cNvPr descr="Text&#10;&#10;Description automatically generated" id="175" name="Google Shape;175;p9"/>
          <p:cNvPicPr preferRelativeResize="0"/>
          <p:nvPr/>
        </p:nvPicPr>
        <p:blipFill rotWithShape="1">
          <a:blip r:embed="rId6">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sp>
        <p:nvSpPr>
          <p:cNvPr id="1087" name="Google Shape;1087;p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Key Tips for Financial Ratios</a:t>
            </a:r>
            <a:endParaRPr/>
          </a:p>
        </p:txBody>
      </p:sp>
      <p:sp>
        <p:nvSpPr>
          <p:cNvPr id="1088" name="Google Shape;1088;p90"/>
          <p:cNvSpPr txBox="1"/>
          <p:nvPr/>
        </p:nvSpPr>
        <p:spPr>
          <a:xfrm>
            <a:off x="838200" y="1825625"/>
            <a:ext cx="10988040" cy="4351338"/>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Know the different categories of ratios and be able to give a few examples of each</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Know what variables belong in each ratio (they might not ALL be on the formula sheet – check ahead of time and get familiarised)</a:t>
            </a:r>
            <a:endParaRPr/>
          </a:p>
          <a:p>
            <a:pPr indent="-228600" lvl="0" marL="228600" marR="0" rtl="0" algn="l">
              <a:lnSpc>
                <a:spcPct val="90000"/>
              </a:lnSpc>
              <a:spcBef>
                <a:spcPts val="1000"/>
              </a:spcBef>
              <a:spcAft>
                <a:spcPts val="0"/>
              </a:spcAft>
              <a:buClr>
                <a:schemeClr val="lt1"/>
              </a:buClr>
              <a:buSzPts val="2800"/>
              <a:buFont typeface="Arial"/>
              <a:buChar char="•"/>
            </a:pPr>
            <a:r>
              <a:rPr lang="en-NZ" sz="2800">
                <a:solidFill>
                  <a:schemeClr val="lt1"/>
                </a:solidFill>
                <a:latin typeface="Calibri"/>
                <a:ea typeface="Calibri"/>
                <a:cs typeface="Calibri"/>
                <a:sym typeface="Calibri"/>
              </a:rPr>
              <a:t>Know how to manipulate, combine and re-arrange ratios and formulas to help solve problems</a:t>
            </a:r>
            <a:endParaRPr/>
          </a:p>
          <a:p>
            <a:pPr indent="-228600" lvl="1" marL="685800" marR="0" rtl="0" algn="l">
              <a:lnSpc>
                <a:spcPct val="90000"/>
              </a:lnSpc>
              <a:spcBef>
                <a:spcPts val="500"/>
              </a:spcBef>
              <a:spcAft>
                <a:spcPts val="0"/>
              </a:spcAft>
              <a:buClr>
                <a:schemeClr val="lt1"/>
              </a:buClr>
              <a:buSzPts val="2400"/>
              <a:buFont typeface="Arial"/>
              <a:buChar char="•"/>
            </a:pPr>
            <a:r>
              <a:rPr b="0" i="0" lang="en-NZ" sz="2400" u="none" cap="none" strike="noStrike">
                <a:solidFill>
                  <a:schemeClr val="lt1"/>
                </a:solidFill>
                <a:latin typeface="Calibri"/>
                <a:ea typeface="Calibri"/>
                <a:cs typeface="Calibri"/>
                <a:sym typeface="Calibri"/>
              </a:rPr>
              <a:t>Need to know how the different ratios relate to each other (e.g. a common variable)</a:t>
            </a:r>
            <a:endParaRPr/>
          </a:p>
        </p:txBody>
      </p:sp>
      <p:pic>
        <p:nvPicPr>
          <p:cNvPr descr="Text&#10;&#10;Description automatically generated" id="1089" name="Google Shape;1089;p90"/>
          <p:cNvPicPr preferRelativeResize="0"/>
          <p:nvPr/>
        </p:nvPicPr>
        <p:blipFill rotWithShape="1">
          <a:blip r:embed="rId3">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9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4E0B2"/>
              </a:buClr>
              <a:buSzPts val="6000"/>
              <a:buFont typeface="Roboto"/>
              <a:buNone/>
            </a:pPr>
            <a:r>
              <a:rPr b="1" lang="en-NZ">
                <a:solidFill>
                  <a:srgbClr val="C4E0B2"/>
                </a:solidFill>
                <a:latin typeface="Roboto"/>
                <a:ea typeface="Roboto"/>
                <a:cs typeface="Roboto"/>
                <a:sym typeface="Roboto"/>
              </a:rPr>
              <a:t>Question 9</a:t>
            </a:r>
            <a:endParaRPr b="1" sz="3600">
              <a:solidFill>
                <a:srgbClr val="C4E0B2"/>
              </a:solidFill>
              <a:latin typeface="Roboto"/>
              <a:ea typeface="Roboto"/>
              <a:cs typeface="Roboto"/>
              <a:sym typeface="Roboto"/>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9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9</a:t>
            </a:r>
            <a:endParaRPr/>
          </a:p>
        </p:txBody>
      </p:sp>
      <p:sp>
        <p:nvSpPr>
          <p:cNvPr id="1102" name="Google Shape;1102;p9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103" name="Google Shape;1103;p92"/>
          <p:cNvSpPr txBox="1"/>
          <p:nvPr/>
        </p:nvSpPr>
        <p:spPr>
          <a:xfrm>
            <a:off x="720725" y="5039177"/>
            <a:ext cx="684847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C4E0B2"/>
                </a:solidFill>
                <a:latin typeface="Roboto"/>
                <a:ea typeface="Roboto"/>
                <a:cs typeface="Roboto"/>
                <a:sym typeface="Roboto"/>
              </a:rPr>
              <a:t>So what do we do first?</a:t>
            </a:r>
            <a:endParaRPr/>
          </a:p>
          <a:p>
            <a:pPr indent="0" lvl="0" marL="0" marR="0" rtl="0" algn="l">
              <a:spcBef>
                <a:spcPts val="0"/>
              </a:spcBef>
              <a:spcAft>
                <a:spcPts val="0"/>
              </a:spcAft>
              <a:buNone/>
            </a:pPr>
            <a:r>
              <a:rPr b="1" lang="en-NZ" sz="2400">
                <a:solidFill>
                  <a:srgbClr val="C4E0B2"/>
                </a:solidFill>
                <a:latin typeface="Roboto"/>
                <a:ea typeface="Roboto"/>
                <a:cs typeface="Roboto"/>
                <a:sym typeface="Roboto"/>
              </a:rPr>
              <a:t>How do we approach this type of question?</a:t>
            </a:r>
            <a:endParaRPr/>
          </a:p>
        </p:txBody>
      </p:sp>
      <p:pic>
        <p:nvPicPr>
          <p:cNvPr id="1104" name="Google Shape;1104;p92"/>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pic>
        <p:nvPicPr>
          <p:cNvPr descr="Text&#10;&#10;Description automatically generated" id="1105" name="Google Shape;1105;p92"/>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0" name="Shape 1110"/>
        <p:cNvGrpSpPr/>
        <p:nvPr/>
      </p:nvGrpSpPr>
      <p:grpSpPr>
        <a:xfrm>
          <a:off x="0" y="0"/>
          <a:ext cx="0" cy="0"/>
          <a:chOff x="0" y="0"/>
          <a:chExt cx="0" cy="0"/>
        </a:xfrm>
      </p:grpSpPr>
      <p:sp>
        <p:nvSpPr>
          <p:cNvPr id="1111" name="Google Shape;1111;p9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Question 9</a:t>
            </a:r>
            <a:endParaRPr/>
          </a:p>
        </p:txBody>
      </p:sp>
      <p:sp>
        <p:nvSpPr>
          <p:cNvPr id="1112" name="Google Shape;1112;p9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113" name="Google Shape;1113;p93"/>
          <p:cNvSpPr txBox="1"/>
          <p:nvPr/>
        </p:nvSpPr>
        <p:spPr>
          <a:xfrm>
            <a:off x="720725" y="5039177"/>
            <a:ext cx="684847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2400">
                <a:solidFill>
                  <a:srgbClr val="FF0000"/>
                </a:solidFill>
                <a:latin typeface="Roboto"/>
                <a:ea typeface="Roboto"/>
                <a:cs typeface="Roboto"/>
                <a:sym typeface="Roboto"/>
              </a:rPr>
              <a:t>Need to compare both projects, so find NPV!</a:t>
            </a:r>
            <a:endParaRPr/>
          </a:p>
          <a:p>
            <a:pPr indent="0" lvl="0" marL="0" marR="0" rtl="0" algn="l">
              <a:spcBef>
                <a:spcPts val="0"/>
              </a:spcBef>
              <a:spcAft>
                <a:spcPts val="0"/>
              </a:spcAft>
              <a:buNone/>
            </a:pPr>
            <a:r>
              <a:rPr b="1" lang="en-NZ" sz="2400">
                <a:solidFill>
                  <a:srgbClr val="FF0000"/>
                </a:solidFill>
                <a:latin typeface="Roboto"/>
                <a:ea typeface="Roboto"/>
                <a:cs typeface="Roboto"/>
                <a:sym typeface="Roboto"/>
              </a:rPr>
              <a:t>Do them separately, find NPV of Toaster A, then NPV of Toaster B.</a:t>
            </a:r>
            <a:endParaRPr/>
          </a:p>
        </p:txBody>
      </p:sp>
      <p:pic>
        <p:nvPicPr>
          <p:cNvPr id="1114" name="Google Shape;1114;p93"/>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pic>
        <p:nvPicPr>
          <p:cNvPr descr="Text&#10;&#10;Description automatically generated" id="1115" name="Google Shape;1115;p93"/>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0" name="Shape 1120"/>
        <p:cNvGrpSpPr/>
        <p:nvPr/>
      </p:nvGrpSpPr>
      <p:grpSpPr>
        <a:xfrm>
          <a:off x="0" y="0"/>
          <a:ext cx="0" cy="0"/>
          <a:chOff x="0" y="0"/>
          <a:chExt cx="0" cy="0"/>
        </a:xfrm>
      </p:grpSpPr>
      <p:sp>
        <p:nvSpPr>
          <p:cNvPr id="1121" name="Google Shape;1121;p9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But! There is a problem!</a:t>
            </a:r>
            <a:endParaRPr/>
          </a:p>
        </p:txBody>
      </p:sp>
      <p:sp>
        <p:nvSpPr>
          <p:cNvPr id="1122" name="Google Shape;1122;p9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123" name="Google Shape;1123;p94"/>
          <p:cNvSpPr txBox="1"/>
          <p:nvPr/>
        </p:nvSpPr>
        <p:spPr>
          <a:xfrm>
            <a:off x="720725" y="4971005"/>
            <a:ext cx="808037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rgbClr val="92D050"/>
                </a:solidFill>
                <a:latin typeface="Roboto"/>
                <a:ea typeface="Roboto"/>
                <a:cs typeface="Roboto"/>
                <a:sym typeface="Roboto"/>
              </a:rPr>
              <a:t>Unequal Lives!</a:t>
            </a:r>
            <a:endParaRPr/>
          </a:p>
        </p:txBody>
      </p:sp>
      <p:sp>
        <p:nvSpPr>
          <p:cNvPr id="1124" name="Google Shape;1124;p94"/>
          <p:cNvSpPr txBox="1"/>
          <p:nvPr/>
        </p:nvSpPr>
        <p:spPr>
          <a:xfrm>
            <a:off x="7951470" y="1937359"/>
            <a:ext cx="3681730"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rgbClr val="FF0000"/>
                </a:solidFill>
                <a:latin typeface="Roboto"/>
                <a:ea typeface="Roboto"/>
                <a:cs typeface="Roboto"/>
                <a:sym typeface="Roboto"/>
              </a:rPr>
              <a:t>TOASTER A:	3 years</a:t>
            </a:r>
            <a:endParaRPr/>
          </a:p>
          <a:p>
            <a:pPr indent="0" lvl="0" marL="0" marR="0" rtl="0" algn="l">
              <a:spcBef>
                <a:spcPts val="0"/>
              </a:spcBef>
              <a:spcAft>
                <a:spcPts val="0"/>
              </a:spcAft>
              <a:buNone/>
            </a:pPr>
            <a:r>
              <a:t/>
            </a:r>
            <a:endParaRPr b="1" sz="1800">
              <a:solidFill>
                <a:srgbClr val="FF0000"/>
              </a:solidFill>
              <a:latin typeface="Roboto"/>
              <a:ea typeface="Roboto"/>
              <a:cs typeface="Roboto"/>
              <a:sym typeface="Roboto"/>
            </a:endParaRPr>
          </a:p>
          <a:p>
            <a:pPr indent="0" lvl="0" marL="0" marR="0" rtl="0" algn="l">
              <a:spcBef>
                <a:spcPts val="0"/>
              </a:spcBef>
              <a:spcAft>
                <a:spcPts val="0"/>
              </a:spcAft>
              <a:buNone/>
            </a:pPr>
            <a:r>
              <a:rPr b="1" lang="en-NZ" sz="1800">
                <a:solidFill>
                  <a:srgbClr val="FF0000"/>
                </a:solidFill>
                <a:latin typeface="Roboto"/>
                <a:ea typeface="Roboto"/>
                <a:cs typeface="Roboto"/>
                <a:sym typeface="Roboto"/>
              </a:rPr>
              <a:t>TOASTER B:	9 years</a:t>
            </a:r>
            <a:endParaRPr/>
          </a:p>
          <a:p>
            <a:pPr indent="0" lvl="0" marL="0" marR="0" rtl="0" algn="l">
              <a:spcBef>
                <a:spcPts val="0"/>
              </a:spcBef>
              <a:spcAft>
                <a:spcPts val="0"/>
              </a:spcAft>
              <a:buNone/>
            </a:pPr>
            <a:r>
              <a:t/>
            </a:r>
            <a:endParaRPr b="1" sz="1800">
              <a:solidFill>
                <a:srgbClr val="FF0000"/>
              </a:solidFill>
              <a:latin typeface="Roboto"/>
              <a:ea typeface="Roboto"/>
              <a:cs typeface="Roboto"/>
              <a:sym typeface="Roboto"/>
            </a:endParaRPr>
          </a:p>
          <a:p>
            <a:pPr indent="0" lvl="0" marL="0" marR="0" rtl="0" algn="l">
              <a:spcBef>
                <a:spcPts val="0"/>
              </a:spcBef>
              <a:spcAft>
                <a:spcPts val="0"/>
              </a:spcAft>
              <a:buNone/>
            </a:pPr>
            <a:r>
              <a:rPr b="1" lang="en-NZ" sz="1800">
                <a:solidFill>
                  <a:srgbClr val="FF0000"/>
                </a:solidFill>
                <a:latin typeface="Roboto"/>
                <a:ea typeface="Roboto"/>
                <a:cs typeface="Roboto"/>
                <a:sym typeface="Roboto"/>
              </a:rPr>
              <a:t>Therefore, NPV isn’t a proper comparison, unless they have the same life (in years). So need to find the Equivalent Annual Annuity </a:t>
            </a:r>
            <a:endParaRPr/>
          </a:p>
        </p:txBody>
      </p:sp>
      <p:pic>
        <p:nvPicPr>
          <p:cNvPr id="1125" name="Google Shape;1125;p94"/>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sp>
        <p:nvSpPr>
          <p:cNvPr id="1126" name="Google Shape;1126;p94"/>
          <p:cNvSpPr txBox="1"/>
          <p:nvPr/>
        </p:nvSpPr>
        <p:spPr>
          <a:xfrm>
            <a:off x="5130408" y="3374495"/>
            <a:ext cx="825892" cy="232306"/>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127" name="Google Shape;1127;p94"/>
          <p:cNvSpPr txBox="1"/>
          <p:nvPr/>
        </p:nvSpPr>
        <p:spPr>
          <a:xfrm>
            <a:off x="3727921" y="3768988"/>
            <a:ext cx="825892" cy="232306"/>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pic>
        <p:nvPicPr>
          <p:cNvPr descr="Text&#10;&#10;Description automatically generated" id="1128" name="Google Shape;1128;p94"/>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9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Focus on Toaster A</a:t>
            </a:r>
            <a:endParaRPr/>
          </a:p>
        </p:txBody>
      </p:sp>
      <p:sp>
        <p:nvSpPr>
          <p:cNvPr id="1135" name="Google Shape;1135;p9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136" name="Google Shape;1136;p95"/>
          <p:cNvSpPr txBox="1"/>
          <p:nvPr/>
        </p:nvSpPr>
        <p:spPr>
          <a:xfrm>
            <a:off x="720725" y="4854511"/>
            <a:ext cx="684847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rgbClr val="FF0000"/>
                </a:solidFill>
                <a:latin typeface="Roboto"/>
                <a:ea typeface="Roboto"/>
                <a:cs typeface="Roboto"/>
                <a:sym typeface="Roboto"/>
              </a:rPr>
              <a:t>OVERHEADS ARE NOT INCREMENTAL! SO IGNORE THEM!</a:t>
            </a:r>
            <a:endParaRPr/>
          </a:p>
          <a:p>
            <a:pPr indent="0" lvl="0" marL="0" marR="0" rtl="0" algn="l">
              <a:spcBef>
                <a:spcPts val="0"/>
              </a:spcBef>
              <a:spcAft>
                <a:spcPts val="0"/>
              </a:spcAft>
              <a:buNone/>
            </a:pPr>
            <a:r>
              <a:t/>
            </a:r>
            <a:endParaRPr b="1" sz="1800">
              <a:solidFill>
                <a:srgbClr val="FF0000"/>
              </a:solidFill>
              <a:latin typeface="Roboto"/>
              <a:ea typeface="Roboto"/>
              <a:cs typeface="Roboto"/>
              <a:sym typeface="Roboto"/>
            </a:endParaRPr>
          </a:p>
          <a:p>
            <a:pPr indent="0" lvl="0" marL="0" marR="0" rtl="0" algn="l">
              <a:spcBef>
                <a:spcPts val="0"/>
              </a:spcBef>
              <a:spcAft>
                <a:spcPts val="0"/>
              </a:spcAft>
              <a:buNone/>
            </a:pPr>
            <a:r>
              <a:rPr b="1" lang="en-NZ" sz="1800">
                <a:solidFill>
                  <a:srgbClr val="FF0000"/>
                </a:solidFill>
                <a:latin typeface="Roboto"/>
                <a:ea typeface="Roboto"/>
                <a:cs typeface="Roboto"/>
                <a:sym typeface="Roboto"/>
              </a:rPr>
              <a:t>CONSULTANT FEE ($2,500) IS A “SUNK COST”, SO IGNORE!</a:t>
            </a:r>
            <a:endParaRPr/>
          </a:p>
        </p:txBody>
      </p:sp>
      <p:sp>
        <p:nvSpPr>
          <p:cNvPr id="1137" name="Google Shape;1137;p95"/>
          <p:cNvSpPr txBox="1"/>
          <p:nvPr/>
        </p:nvSpPr>
        <p:spPr>
          <a:xfrm>
            <a:off x="7881620" y="1955731"/>
            <a:ext cx="4038600" cy="2921591"/>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NZ" sz="1600">
                <a:solidFill>
                  <a:srgbClr val="000000"/>
                </a:solidFill>
                <a:latin typeface="Roboto"/>
                <a:ea typeface="Roboto"/>
                <a:cs typeface="Roboto"/>
                <a:sym typeface="Roboto"/>
              </a:rPr>
              <a:t>Toaster A:</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Main Revenue		$12,000</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Additional Revenue		</a:t>
            </a:r>
            <a:r>
              <a:rPr lang="en-NZ" sz="1600" u="sng">
                <a:solidFill>
                  <a:srgbClr val="000000"/>
                </a:solidFill>
                <a:latin typeface="Roboto"/>
                <a:ea typeface="Roboto"/>
                <a:cs typeface="Roboto"/>
                <a:sym typeface="Roboto"/>
              </a:rPr>
              <a:t>$8,000 </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Total Revenue		$20,000</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Less Cash Costs		($2,368.57)</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Less Depreciation		($8,000)</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EBIT			$9,631.43</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chemeClr val="dk1"/>
              </a:solidFill>
              <a:latin typeface="Roboto"/>
              <a:ea typeface="Roboto"/>
              <a:cs typeface="Roboto"/>
              <a:sym typeface="Roboto"/>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NZ" sz="1100">
                <a:solidFill>
                  <a:srgbClr val="000000"/>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pic>
        <p:nvPicPr>
          <p:cNvPr id="1138" name="Google Shape;1138;p95"/>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sp>
        <p:nvSpPr>
          <p:cNvPr id="1139" name="Google Shape;1139;p95"/>
          <p:cNvSpPr txBox="1"/>
          <p:nvPr/>
        </p:nvSpPr>
        <p:spPr>
          <a:xfrm>
            <a:off x="7881620" y="432525"/>
            <a:ext cx="4038600" cy="1320573"/>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140" name="Google Shape;1140;p95"/>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Focus on Toaster A (continued)</a:t>
            </a:r>
            <a:endParaRPr/>
          </a:p>
        </p:txBody>
      </p:sp>
      <p:sp>
        <p:nvSpPr>
          <p:cNvPr id="1147" name="Google Shape;1147;p9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148" name="Google Shape;1148;p96"/>
          <p:cNvSpPr txBox="1"/>
          <p:nvPr/>
        </p:nvSpPr>
        <p:spPr>
          <a:xfrm>
            <a:off x="7881620" y="2790616"/>
            <a:ext cx="4038600" cy="2108269"/>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NZ" sz="1600">
                <a:solidFill>
                  <a:srgbClr val="000000"/>
                </a:solidFill>
                <a:latin typeface="Roboto"/>
                <a:ea typeface="Roboto"/>
                <a:cs typeface="Roboto"/>
                <a:sym typeface="Roboto"/>
              </a:rPr>
              <a:t>Toaster A:</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EBIT			$9,631.43</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t</a:t>
            </a:r>
            <a:r>
              <a:rPr lang="en-NZ" sz="1100">
                <a:solidFill>
                  <a:srgbClr val="000000"/>
                </a:solidFill>
                <a:latin typeface="Roboto"/>
                <a:ea typeface="Roboto"/>
                <a:cs typeface="Roboto"/>
                <a:sym typeface="Roboto"/>
              </a:rPr>
              <a:t>c			</a:t>
            </a:r>
            <a:r>
              <a:rPr lang="en-NZ" sz="1600">
                <a:solidFill>
                  <a:srgbClr val="000000"/>
                </a:solidFill>
                <a:latin typeface="Roboto"/>
                <a:ea typeface="Roboto"/>
                <a:cs typeface="Roboto"/>
                <a:sym typeface="Roboto"/>
              </a:rPr>
              <a:t>30%</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EBIT(1 – t</a:t>
            </a:r>
            <a:r>
              <a:rPr lang="en-NZ" sz="1100">
                <a:solidFill>
                  <a:srgbClr val="000000"/>
                </a:solidFill>
                <a:latin typeface="Roboto"/>
                <a:ea typeface="Roboto"/>
                <a:cs typeface="Roboto"/>
                <a:sym typeface="Roboto"/>
              </a:rPr>
              <a:t>c</a:t>
            </a:r>
            <a:r>
              <a:rPr lang="en-NZ" sz="1600">
                <a:solidFill>
                  <a:srgbClr val="000000"/>
                </a:solidFill>
                <a:latin typeface="Roboto"/>
                <a:ea typeface="Roboto"/>
                <a:cs typeface="Roboto"/>
                <a:sym typeface="Roboto"/>
              </a:rPr>
              <a:t>)		$6,742.00</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Dep			$8,000</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b="1" lang="en-NZ" sz="1600">
                <a:solidFill>
                  <a:srgbClr val="000000"/>
                </a:solidFill>
                <a:latin typeface="Roboto"/>
                <a:ea typeface="Roboto"/>
                <a:cs typeface="Roboto"/>
                <a:sym typeface="Roboto"/>
              </a:rPr>
              <a:t>OCF			$14,742</a:t>
            </a:r>
            <a:endParaRPr b="1" sz="11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chemeClr val="dk1"/>
              </a:solidFill>
              <a:latin typeface="Roboto"/>
              <a:ea typeface="Roboto"/>
              <a:cs typeface="Roboto"/>
              <a:sym typeface="Roboto"/>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NZ" sz="1100">
                <a:solidFill>
                  <a:srgbClr val="000000"/>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pic>
        <p:nvPicPr>
          <p:cNvPr id="1149" name="Google Shape;1149;p96"/>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sp>
        <p:nvSpPr>
          <p:cNvPr id="1150" name="Google Shape;1150;p96"/>
          <p:cNvSpPr txBox="1"/>
          <p:nvPr/>
        </p:nvSpPr>
        <p:spPr>
          <a:xfrm>
            <a:off x="7881620" y="1330476"/>
            <a:ext cx="4038600" cy="1320573"/>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Roboto"/>
              <a:ea typeface="Roboto"/>
              <a:cs typeface="Roboto"/>
              <a:sym typeface="Roboto"/>
            </a:endParaRPr>
          </a:p>
          <a:p>
            <a:pPr indent="0" lvl="0" marL="0" marR="0" rtl="0" algn="ctr">
              <a:spcBef>
                <a:spcPts val="0"/>
              </a:spcBef>
              <a:spcAft>
                <a:spcPts val="0"/>
              </a:spcAft>
              <a:buNone/>
            </a:pPr>
            <a:r>
              <a:rPr lang="en-NZ" sz="1600">
                <a:solidFill>
                  <a:srgbClr val="000000"/>
                </a:solidFill>
                <a:latin typeface="Roboto"/>
                <a:ea typeface="Roboto"/>
                <a:cs typeface="Roboto"/>
                <a:sym typeface="Roboto"/>
              </a:rPr>
              <a:t>We know that we need the OCF:</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 </a:t>
            </a:r>
            <a:endParaRPr sz="1600">
              <a:solidFill>
                <a:schemeClr val="dk1"/>
              </a:solidFill>
              <a:latin typeface="Roboto"/>
              <a:ea typeface="Roboto"/>
              <a:cs typeface="Roboto"/>
              <a:sym typeface="Roboto"/>
            </a:endParaRPr>
          </a:p>
          <a:p>
            <a:pPr indent="0" lvl="0" marL="0" marR="0" rtl="0" algn="ctr">
              <a:spcBef>
                <a:spcPts val="0"/>
              </a:spcBef>
              <a:spcAft>
                <a:spcPts val="0"/>
              </a:spcAft>
              <a:buNone/>
            </a:pPr>
            <a:r>
              <a:rPr lang="en-NZ" sz="1600">
                <a:solidFill>
                  <a:srgbClr val="000000"/>
                </a:solidFill>
                <a:latin typeface="Roboto"/>
                <a:ea typeface="Roboto"/>
                <a:cs typeface="Roboto"/>
                <a:sym typeface="Roboto"/>
              </a:rPr>
              <a:t>OCF = EBIT(1 - t</a:t>
            </a:r>
            <a:r>
              <a:rPr lang="en-NZ" sz="1100">
                <a:solidFill>
                  <a:srgbClr val="000000"/>
                </a:solidFill>
                <a:latin typeface="Roboto"/>
                <a:ea typeface="Roboto"/>
                <a:cs typeface="Roboto"/>
                <a:sym typeface="Roboto"/>
              </a:rPr>
              <a:t>c</a:t>
            </a:r>
            <a:r>
              <a:rPr lang="en-NZ" sz="1600">
                <a:solidFill>
                  <a:srgbClr val="000000"/>
                </a:solidFill>
                <a:latin typeface="Roboto"/>
                <a:ea typeface="Roboto"/>
                <a:cs typeface="Roboto"/>
                <a:sym typeface="Roboto"/>
              </a:rPr>
              <a:t>) + Dep</a:t>
            </a:r>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NZ" sz="1100">
                <a:solidFill>
                  <a:srgbClr val="000000"/>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pic>
        <p:nvPicPr>
          <p:cNvPr descr="Text&#10;&#10;Description automatically generated" id="1151" name="Google Shape;1151;p96"/>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Focus on Toaster A (continued)</a:t>
            </a:r>
            <a:endParaRPr/>
          </a:p>
        </p:txBody>
      </p:sp>
      <p:sp>
        <p:nvSpPr>
          <p:cNvPr id="1158" name="Google Shape;1158;p97"/>
          <p:cNvSpPr txBox="1"/>
          <p:nvPr/>
        </p:nvSpPr>
        <p:spPr>
          <a:xfrm>
            <a:off x="838200" y="4879474"/>
            <a:ext cx="5614604" cy="1325563"/>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Roboto"/>
              <a:ea typeface="Roboto"/>
              <a:cs typeface="Roboto"/>
              <a:sym typeface="Roboto"/>
            </a:endParaRPr>
          </a:p>
          <a:p>
            <a:pPr indent="0" lvl="0" marL="0" marR="0" rtl="0" algn="ctr">
              <a:spcBef>
                <a:spcPts val="0"/>
              </a:spcBef>
              <a:spcAft>
                <a:spcPts val="0"/>
              </a:spcAft>
              <a:buNone/>
            </a:pPr>
            <a:r>
              <a:rPr lang="en-NZ" sz="1600">
                <a:solidFill>
                  <a:srgbClr val="000000"/>
                </a:solidFill>
                <a:latin typeface="Roboto"/>
                <a:ea typeface="Roboto"/>
                <a:cs typeface="Roboto"/>
                <a:sym typeface="Roboto"/>
              </a:rPr>
              <a:t>Calculation of Year 3 CF’s:</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 </a:t>
            </a:r>
            <a:endParaRPr sz="1600">
              <a:solidFill>
                <a:schemeClr val="dk1"/>
              </a:solidFill>
              <a:latin typeface="Roboto"/>
              <a:ea typeface="Roboto"/>
              <a:cs typeface="Roboto"/>
              <a:sym typeface="Roboto"/>
            </a:endParaRPr>
          </a:p>
          <a:p>
            <a:pPr indent="0" lvl="0" marL="0" marR="0" rtl="0" algn="ctr">
              <a:spcBef>
                <a:spcPts val="0"/>
              </a:spcBef>
              <a:spcAft>
                <a:spcPts val="0"/>
              </a:spcAft>
              <a:buNone/>
            </a:pPr>
            <a:r>
              <a:rPr lang="en-NZ" sz="1600">
                <a:solidFill>
                  <a:srgbClr val="000000"/>
                </a:solidFill>
                <a:latin typeface="Roboto"/>
                <a:ea typeface="Roboto"/>
                <a:cs typeface="Roboto"/>
                <a:sym typeface="Roboto"/>
              </a:rPr>
              <a:t>CF</a:t>
            </a:r>
            <a:r>
              <a:rPr lang="en-NZ" sz="800">
                <a:solidFill>
                  <a:srgbClr val="000000"/>
                </a:solidFill>
                <a:latin typeface="Roboto"/>
                <a:ea typeface="Roboto"/>
                <a:cs typeface="Roboto"/>
                <a:sym typeface="Roboto"/>
              </a:rPr>
              <a:t>3 or 6 </a:t>
            </a:r>
            <a:r>
              <a:rPr lang="en-NZ" sz="1600">
                <a:solidFill>
                  <a:srgbClr val="000000"/>
                </a:solidFill>
                <a:latin typeface="Roboto"/>
                <a:ea typeface="Roboto"/>
                <a:cs typeface="Roboto"/>
                <a:sym typeface="Roboto"/>
              </a:rPr>
              <a:t>+ Salvage = 14,742 + 1,000 = 15,742 </a:t>
            </a:r>
            <a:endParaRPr/>
          </a:p>
        </p:txBody>
      </p:sp>
      <p:pic>
        <p:nvPicPr>
          <p:cNvPr id="1159" name="Google Shape;1159;p97"/>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pic>
        <p:nvPicPr>
          <p:cNvPr descr="Text&#10;&#10;Description automatically generated" id="1160" name="Google Shape;1160;p97"/>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98"/>
          <p:cNvSpPr txBox="1"/>
          <p:nvPr>
            <p:ph type="title"/>
          </p:nvPr>
        </p:nvSpPr>
        <p:spPr>
          <a:xfrm>
            <a:off x="838200" y="365126"/>
            <a:ext cx="10515600" cy="7956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Toaster A’s NPV - Financial Calculator (Texas)</a:t>
            </a:r>
            <a:endParaRPr/>
          </a:p>
        </p:txBody>
      </p:sp>
      <p:graphicFrame>
        <p:nvGraphicFramePr>
          <p:cNvPr id="1167" name="Google Shape;1167;p98"/>
          <p:cNvGraphicFramePr/>
          <p:nvPr/>
        </p:nvGraphicFramePr>
        <p:xfrm>
          <a:off x="3569402" y="1393912"/>
          <a:ext cx="3000000" cy="3000000"/>
        </p:xfrm>
        <a:graphic>
          <a:graphicData uri="http://schemas.openxmlformats.org/drawingml/2006/table">
            <a:tbl>
              <a:tblPr bandRow="1" firstRow="1">
                <a:noFill/>
                <a:tableStyleId>{6538F18F-8628-4BBB-B022-481963B814F0}</a:tableStyleId>
              </a:tblPr>
              <a:tblGrid>
                <a:gridCol w="1012650"/>
                <a:gridCol w="3962400"/>
              </a:tblGrid>
              <a:tr h="296000">
                <a:tc>
                  <a:txBody>
                    <a:bodyPr/>
                    <a:lstStyle/>
                    <a:p>
                      <a:pPr indent="0" lvl="0" marL="0" marR="0" rtl="0" algn="l">
                        <a:spcBef>
                          <a:spcPts val="0"/>
                        </a:spcBef>
                        <a:spcAft>
                          <a:spcPts val="0"/>
                        </a:spcAft>
                        <a:buNone/>
                      </a:pPr>
                      <a:r>
                        <a:rPr lang="en-NZ" sz="1800"/>
                        <a:t>Variable</a:t>
                      </a:r>
                      <a:endParaRPr/>
                    </a:p>
                  </a:txBody>
                  <a:tcPr marT="45725" marB="45725" marR="91450" marL="91450"/>
                </a:tc>
                <a:tc>
                  <a:txBody>
                    <a:bodyPr/>
                    <a:lstStyle/>
                    <a:p>
                      <a:pPr indent="0" lvl="0" marL="0" marR="0" rtl="0" algn="l">
                        <a:spcBef>
                          <a:spcPts val="0"/>
                        </a:spcBef>
                        <a:spcAft>
                          <a:spcPts val="0"/>
                        </a:spcAft>
                        <a:buNone/>
                      </a:pPr>
                      <a:r>
                        <a:rPr lang="en-NZ" sz="1800"/>
                        <a:t>Input</a:t>
                      </a:r>
                      <a:endParaRPr/>
                    </a:p>
                  </a:txBody>
                  <a:tcPr marT="45725" marB="45725" marR="91450" marL="91450"/>
                </a:tc>
              </a:tr>
              <a:tr h="139700">
                <a:tc>
                  <a:txBody>
                    <a:bodyPr/>
                    <a:lstStyle/>
                    <a:p>
                      <a:pPr indent="0" lvl="0" marL="0" marR="0" rtl="0" algn="l">
                        <a:spcBef>
                          <a:spcPts val="0"/>
                        </a:spcBef>
                        <a:spcAft>
                          <a:spcPts val="0"/>
                        </a:spcAft>
                        <a:buNone/>
                      </a:pPr>
                      <a:r>
                        <a:rPr lang="en-NZ" sz="1100"/>
                        <a:t>CFo</a:t>
                      </a:r>
                      <a:endParaRPr sz="1100"/>
                    </a:p>
                  </a:txBody>
                  <a:tcPr marT="45725" marB="45725" marR="91450" marL="91450"/>
                </a:tc>
                <a:tc>
                  <a:txBody>
                    <a:bodyPr/>
                    <a:lstStyle/>
                    <a:p>
                      <a:pPr indent="0" lvl="0" marL="0" marR="0" rtl="0" algn="l">
                        <a:spcBef>
                          <a:spcPts val="0"/>
                        </a:spcBef>
                        <a:spcAft>
                          <a:spcPts val="0"/>
                        </a:spcAft>
                        <a:buNone/>
                      </a:pPr>
                      <a:r>
                        <a:rPr lang="en-NZ" sz="1100"/>
                        <a:t>-25,000</a:t>
                      </a:r>
                      <a:endParaRPr/>
                    </a:p>
                  </a:txBody>
                  <a:tcPr marT="45725" marB="45725" marR="91450" marL="91450"/>
                </a:tc>
              </a:tr>
              <a:tr h="185925">
                <a:tc>
                  <a:txBody>
                    <a:bodyPr/>
                    <a:lstStyle/>
                    <a:p>
                      <a:pPr indent="0" lvl="0" marL="0" marR="0" rtl="0" algn="l">
                        <a:spcBef>
                          <a:spcPts val="0"/>
                        </a:spcBef>
                        <a:spcAft>
                          <a:spcPts val="0"/>
                        </a:spcAft>
                        <a:buNone/>
                      </a:pPr>
                      <a:r>
                        <a:rPr lang="en-NZ" sz="1100"/>
                        <a:t>C01</a:t>
                      </a:r>
                      <a:endParaRPr/>
                    </a:p>
                  </a:txBody>
                  <a:tcPr marT="45725" marB="45725" marR="91450" marL="91450"/>
                </a:tc>
                <a:tc>
                  <a:txBody>
                    <a:bodyPr/>
                    <a:lstStyle/>
                    <a:p>
                      <a:pPr indent="0" lvl="0" marL="0" marR="0" rtl="0" algn="l">
                        <a:spcBef>
                          <a:spcPts val="0"/>
                        </a:spcBef>
                        <a:spcAft>
                          <a:spcPts val="0"/>
                        </a:spcAft>
                        <a:buNone/>
                      </a:pPr>
                      <a:r>
                        <a:rPr lang="en-NZ" sz="1100"/>
                        <a:t>14,742</a:t>
                      </a:r>
                      <a:endParaRPr/>
                    </a:p>
                  </a:txBody>
                  <a:tcPr marT="45725" marB="45725" marR="91450" marL="91450"/>
                </a:tc>
              </a:tr>
              <a:tr h="214875">
                <a:tc>
                  <a:txBody>
                    <a:bodyPr/>
                    <a:lstStyle/>
                    <a:p>
                      <a:pPr indent="0" lvl="0" marL="0" marR="0" rtl="0" algn="l">
                        <a:spcBef>
                          <a:spcPts val="0"/>
                        </a:spcBef>
                        <a:spcAft>
                          <a:spcPts val="0"/>
                        </a:spcAft>
                        <a:buNone/>
                      </a:pPr>
                      <a:r>
                        <a:rPr lang="en-NZ" sz="1100"/>
                        <a:t>F01</a:t>
                      </a:r>
                      <a:endParaRPr/>
                    </a:p>
                  </a:txBody>
                  <a:tcPr marT="45725" marB="45725" marR="91450" marL="91450"/>
                </a:tc>
                <a:tc>
                  <a:txBody>
                    <a:bodyPr/>
                    <a:lstStyle/>
                    <a:p>
                      <a:pPr indent="0" lvl="0" marL="0" marR="0" rtl="0" algn="l">
                        <a:spcBef>
                          <a:spcPts val="0"/>
                        </a:spcBef>
                        <a:spcAft>
                          <a:spcPts val="0"/>
                        </a:spcAft>
                        <a:buNone/>
                      </a:pPr>
                      <a:r>
                        <a:rPr lang="en-NZ" sz="1100"/>
                        <a:t>1</a:t>
                      </a:r>
                      <a:endParaRPr/>
                    </a:p>
                  </a:txBody>
                  <a:tcPr marT="45725" marB="45725" marR="91450" marL="91450"/>
                </a:tc>
              </a:tr>
              <a:tr h="260600">
                <a:tc>
                  <a:txBody>
                    <a:bodyPr/>
                    <a:lstStyle/>
                    <a:p>
                      <a:pPr indent="0" lvl="0" marL="0" marR="0" rtl="0" algn="l">
                        <a:spcBef>
                          <a:spcPts val="0"/>
                        </a:spcBef>
                        <a:spcAft>
                          <a:spcPts val="0"/>
                        </a:spcAft>
                        <a:buNone/>
                      </a:pPr>
                      <a:r>
                        <a:rPr lang="en-NZ" sz="1100"/>
                        <a:t>C02</a:t>
                      </a:r>
                      <a:endParaRPr/>
                    </a:p>
                  </a:txBody>
                  <a:tcPr marT="45725" marB="45725" marR="91450" marL="91450"/>
                </a:tc>
                <a:tc>
                  <a:txBody>
                    <a:bodyPr/>
                    <a:lstStyle/>
                    <a:p>
                      <a:pPr indent="0" lvl="0" marL="0" marR="0" rtl="0" algn="l">
                        <a:spcBef>
                          <a:spcPts val="0"/>
                        </a:spcBef>
                        <a:spcAft>
                          <a:spcPts val="0"/>
                        </a:spcAft>
                        <a:buNone/>
                      </a:pPr>
                      <a:r>
                        <a:rPr lang="en-NZ" sz="1100"/>
                        <a:t>14,742</a:t>
                      </a:r>
                      <a:endParaRPr/>
                    </a:p>
                  </a:txBody>
                  <a:tcPr marT="45725" marB="45725" marR="91450" marL="91450"/>
                </a:tc>
              </a:tr>
              <a:tr h="184400">
                <a:tc>
                  <a:txBody>
                    <a:bodyPr/>
                    <a:lstStyle/>
                    <a:p>
                      <a:pPr indent="0" lvl="0" marL="0" marR="0" rtl="0" algn="l">
                        <a:spcBef>
                          <a:spcPts val="0"/>
                        </a:spcBef>
                        <a:spcAft>
                          <a:spcPts val="0"/>
                        </a:spcAft>
                        <a:buNone/>
                      </a:pPr>
                      <a:r>
                        <a:rPr lang="en-NZ" sz="1100"/>
                        <a:t>F02</a:t>
                      </a:r>
                      <a:endParaRPr/>
                    </a:p>
                  </a:txBody>
                  <a:tcPr marT="45725" marB="45725" marR="91450" marL="91450"/>
                </a:tc>
                <a:tc>
                  <a:txBody>
                    <a:bodyPr/>
                    <a:lstStyle/>
                    <a:p>
                      <a:pPr indent="0" lvl="0" marL="0" marR="0" rtl="0" algn="l">
                        <a:spcBef>
                          <a:spcPts val="0"/>
                        </a:spcBef>
                        <a:spcAft>
                          <a:spcPts val="0"/>
                        </a:spcAft>
                        <a:buNone/>
                      </a:pPr>
                      <a:r>
                        <a:rPr lang="en-NZ" sz="1100"/>
                        <a:t>1</a:t>
                      </a:r>
                      <a:endParaRPr/>
                    </a:p>
                  </a:txBody>
                  <a:tcPr marT="45725" marB="45725" marR="91450" marL="91450"/>
                </a:tc>
              </a:tr>
              <a:tr h="139700">
                <a:tc>
                  <a:txBody>
                    <a:bodyPr/>
                    <a:lstStyle/>
                    <a:p>
                      <a:pPr indent="0" lvl="0" marL="0" marR="0" rtl="0" algn="l">
                        <a:spcBef>
                          <a:spcPts val="0"/>
                        </a:spcBef>
                        <a:spcAft>
                          <a:spcPts val="0"/>
                        </a:spcAft>
                        <a:buNone/>
                      </a:pPr>
                      <a:r>
                        <a:rPr lang="en-NZ" sz="1100"/>
                        <a:t>C03</a:t>
                      </a:r>
                      <a:endParaRPr/>
                    </a:p>
                  </a:txBody>
                  <a:tcPr marT="45725" marB="45725" marR="91450" marL="91450"/>
                </a:tc>
                <a:tc>
                  <a:txBody>
                    <a:bodyPr/>
                    <a:lstStyle/>
                    <a:p>
                      <a:pPr indent="0" lvl="0" marL="0" marR="0" rtl="0" algn="l">
                        <a:spcBef>
                          <a:spcPts val="0"/>
                        </a:spcBef>
                        <a:spcAft>
                          <a:spcPts val="0"/>
                        </a:spcAft>
                        <a:buNone/>
                      </a:pPr>
                      <a:r>
                        <a:rPr lang="en-NZ" sz="1100"/>
                        <a:t>= 14,742 + 1,000 = 15,742</a:t>
                      </a:r>
                      <a:endParaRPr b="0" i="1" sz="1100">
                        <a:solidFill>
                          <a:srgbClr val="000000"/>
                        </a:solidFill>
                        <a:latin typeface="Calibri"/>
                        <a:ea typeface="Calibri"/>
                        <a:cs typeface="Calibri"/>
                        <a:sym typeface="Calibri"/>
                      </a:endParaRPr>
                    </a:p>
                  </a:txBody>
                  <a:tcPr marT="45725" marB="45725" marR="91450" marL="91450"/>
                </a:tc>
              </a:tr>
            </a:tbl>
          </a:graphicData>
        </a:graphic>
      </p:graphicFrame>
      <p:pic>
        <p:nvPicPr>
          <p:cNvPr id="1168" name="Google Shape;1168;p98"/>
          <p:cNvPicPr preferRelativeResize="0"/>
          <p:nvPr/>
        </p:nvPicPr>
        <p:blipFill rotWithShape="1">
          <a:blip r:embed="rId3">
            <a:alphaModFix/>
          </a:blip>
          <a:srcRect b="0" l="0" r="0" t="0"/>
          <a:stretch/>
        </p:blipFill>
        <p:spPr>
          <a:xfrm>
            <a:off x="635000" y="1510733"/>
            <a:ext cx="2723397" cy="5167312"/>
          </a:xfrm>
          <a:prstGeom prst="rect">
            <a:avLst/>
          </a:prstGeom>
          <a:noFill/>
          <a:ln>
            <a:noFill/>
          </a:ln>
        </p:spPr>
      </p:pic>
      <p:sp>
        <p:nvSpPr>
          <p:cNvPr id="1169" name="Google Shape;1169;p98"/>
          <p:cNvSpPr txBox="1"/>
          <p:nvPr/>
        </p:nvSpPr>
        <p:spPr>
          <a:xfrm>
            <a:off x="1320408" y="3784599"/>
            <a:ext cx="482992" cy="330201"/>
          </a:xfrm>
          <a:prstGeom prst="rect">
            <a:avLst/>
          </a:prstGeom>
          <a:noFill/>
          <a:ln cap="flat" cmpd="sng" w="762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NZ" sz="1100">
                <a:solidFill>
                  <a:schemeClr val="lt1"/>
                </a:solidFill>
                <a:latin typeface="Calibri"/>
                <a:ea typeface="Calibri"/>
                <a:cs typeface="Calibri"/>
                <a:sym typeface="Calibri"/>
              </a:rPr>
              <a:t> </a:t>
            </a:r>
            <a:endParaRPr sz="1100">
              <a:solidFill>
                <a:schemeClr val="lt1"/>
              </a:solidFill>
              <a:latin typeface="Calibri"/>
              <a:ea typeface="Calibri"/>
              <a:cs typeface="Calibri"/>
              <a:sym typeface="Calibri"/>
            </a:endParaRPr>
          </a:p>
        </p:txBody>
      </p:sp>
      <p:sp>
        <p:nvSpPr>
          <p:cNvPr id="1170" name="Google Shape;1170;p98"/>
          <p:cNvSpPr txBox="1"/>
          <p:nvPr/>
        </p:nvSpPr>
        <p:spPr>
          <a:xfrm>
            <a:off x="3520852" y="3428826"/>
            <a:ext cx="5014241" cy="3194896"/>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Roboto"/>
              <a:ea typeface="Roboto"/>
              <a:cs typeface="Roboto"/>
              <a:sym typeface="Roboto"/>
            </a:endParaRPr>
          </a:p>
          <a:p>
            <a:pPr indent="0" lvl="0" marL="0" marR="0" rtl="0" algn="ctr">
              <a:spcBef>
                <a:spcPts val="0"/>
              </a:spcBef>
              <a:spcAft>
                <a:spcPts val="0"/>
              </a:spcAft>
              <a:buNone/>
            </a:pPr>
            <a:r>
              <a:rPr lang="en-NZ" sz="1600">
                <a:solidFill>
                  <a:srgbClr val="000000"/>
                </a:solidFill>
                <a:latin typeface="Roboto"/>
                <a:ea typeface="Roboto"/>
                <a:cs typeface="Roboto"/>
                <a:sym typeface="Roboto"/>
              </a:rPr>
              <a:t>With r= 12%, </a:t>
            </a:r>
            <a:r>
              <a:rPr lang="en-NZ" sz="1600">
                <a:solidFill>
                  <a:schemeClr val="dk1"/>
                </a:solidFill>
                <a:latin typeface="Roboto"/>
                <a:ea typeface="Roboto"/>
                <a:cs typeface="Roboto"/>
                <a:sym typeface="Roboto"/>
              </a:rPr>
              <a:t> </a:t>
            </a:r>
            <a:r>
              <a:rPr lang="en-NZ" sz="1600">
                <a:solidFill>
                  <a:srgbClr val="000000"/>
                </a:solidFill>
                <a:latin typeface="Roboto"/>
                <a:ea typeface="Roboto"/>
                <a:cs typeface="Roboto"/>
                <a:sym typeface="Roboto"/>
              </a:rPr>
              <a:t>NPV = 11,119.57</a:t>
            </a:r>
            <a:endParaRPr/>
          </a:p>
          <a:p>
            <a:pPr indent="0" lvl="0" marL="0" marR="0" rtl="0" algn="ctr">
              <a:spcBef>
                <a:spcPts val="0"/>
              </a:spcBef>
              <a:spcAft>
                <a:spcPts val="0"/>
              </a:spcAft>
              <a:buNone/>
            </a:pPr>
            <a:r>
              <a:t/>
            </a:r>
            <a:endParaRPr sz="1600">
              <a:solidFill>
                <a:srgbClr val="000000"/>
              </a:solidFill>
              <a:latin typeface="Roboto"/>
              <a:ea typeface="Roboto"/>
              <a:cs typeface="Roboto"/>
              <a:sym typeface="Roboto"/>
            </a:endParaRPr>
          </a:p>
          <a:p>
            <a:pPr indent="0" lvl="0" marL="0" marR="0" rtl="0" algn="ctr">
              <a:spcBef>
                <a:spcPts val="0"/>
              </a:spcBef>
              <a:spcAft>
                <a:spcPts val="0"/>
              </a:spcAft>
              <a:buNone/>
            </a:pPr>
            <a:r>
              <a:rPr lang="en-NZ" sz="1600">
                <a:solidFill>
                  <a:srgbClr val="000000"/>
                </a:solidFill>
                <a:latin typeface="Roboto"/>
                <a:ea typeface="Roboto"/>
                <a:cs typeface="Roboto"/>
                <a:sym typeface="Roboto"/>
              </a:rPr>
              <a:t>Equivalent Annual Annuity = NPV/ PV of $1 annuity at n periods. </a:t>
            </a:r>
            <a:endParaRPr/>
          </a:p>
          <a:p>
            <a:pPr indent="0" lvl="0" marL="0" marR="0" rtl="0" algn="ctr">
              <a:spcBef>
                <a:spcPts val="0"/>
              </a:spcBef>
              <a:spcAft>
                <a:spcPts val="0"/>
              </a:spcAft>
              <a:buNone/>
            </a:pPr>
            <a:r>
              <a:t/>
            </a:r>
            <a:endParaRPr sz="1600">
              <a:solidFill>
                <a:srgbClr val="000000"/>
              </a:solidFill>
              <a:latin typeface="Roboto"/>
              <a:ea typeface="Roboto"/>
              <a:cs typeface="Roboto"/>
              <a:sym typeface="Roboto"/>
            </a:endParaRPr>
          </a:p>
          <a:p>
            <a:pPr indent="0" lvl="0" marL="0" marR="0" rtl="0" algn="ctr">
              <a:spcBef>
                <a:spcPts val="0"/>
              </a:spcBef>
              <a:spcAft>
                <a:spcPts val="0"/>
              </a:spcAft>
              <a:buNone/>
            </a:pPr>
            <a:r>
              <a:rPr lang="en-NZ" sz="1600">
                <a:solidFill>
                  <a:srgbClr val="000000"/>
                </a:solidFill>
                <a:latin typeface="Roboto"/>
                <a:ea typeface="Roboto"/>
                <a:cs typeface="Roboto"/>
                <a:sym typeface="Roboto"/>
              </a:rPr>
              <a:t>= 11,119.57 / 2.401831 </a:t>
            </a:r>
            <a:endParaRPr/>
          </a:p>
          <a:p>
            <a:pPr indent="0" lvl="0" marL="0" marR="0" rtl="0" algn="ctr">
              <a:spcBef>
                <a:spcPts val="0"/>
              </a:spcBef>
              <a:spcAft>
                <a:spcPts val="0"/>
              </a:spcAft>
              <a:buNone/>
            </a:pPr>
            <a:r>
              <a:t/>
            </a:r>
            <a:endParaRPr sz="1600">
              <a:solidFill>
                <a:srgbClr val="000000"/>
              </a:solidFill>
              <a:latin typeface="Roboto"/>
              <a:ea typeface="Roboto"/>
              <a:cs typeface="Roboto"/>
              <a:sym typeface="Roboto"/>
            </a:endParaRPr>
          </a:p>
          <a:p>
            <a:pPr indent="0" lvl="0" marL="0" marR="0" rtl="0" algn="ctr">
              <a:spcBef>
                <a:spcPts val="0"/>
              </a:spcBef>
              <a:spcAft>
                <a:spcPts val="0"/>
              </a:spcAft>
              <a:buNone/>
            </a:pPr>
            <a:r>
              <a:rPr lang="en-NZ" sz="1600">
                <a:solidFill>
                  <a:srgbClr val="000000"/>
                </a:solidFill>
                <a:latin typeface="Roboto"/>
                <a:ea typeface="Roboto"/>
                <a:cs typeface="Roboto"/>
                <a:sym typeface="Roboto"/>
              </a:rPr>
              <a:t>Equivalent Annual Annuity of Toaster A = </a:t>
            </a:r>
            <a:r>
              <a:rPr b="1" lang="en-NZ" sz="1600">
                <a:solidFill>
                  <a:srgbClr val="000000"/>
                </a:solidFill>
                <a:latin typeface="Roboto"/>
                <a:ea typeface="Roboto"/>
                <a:cs typeface="Roboto"/>
                <a:sym typeface="Roboto"/>
              </a:rPr>
              <a:t>$4629.62</a:t>
            </a:r>
            <a:endParaRPr/>
          </a:p>
        </p:txBody>
      </p:sp>
      <p:pic>
        <p:nvPicPr>
          <p:cNvPr descr="Text&#10;&#10;Description automatically generated" id="1171" name="Google Shape;1171;p98"/>
          <p:cNvPicPr preferRelativeResize="0"/>
          <p:nvPr/>
        </p:nvPicPr>
        <p:blipFill rotWithShape="1">
          <a:blip r:embed="rId4">
            <a:alphaModFix/>
          </a:blip>
          <a:srcRect b="0" l="0" r="0" t="0"/>
          <a:stretch/>
        </p:blipFill>
        <p:spPr>
          <a:xfrm>
            <a:off x="8807222" y="5228996"/>
            <a:ext cx="2874049" cy="1214464"/>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9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4E0B2"/>
              </a:buClr>
              <a:buSzPts val="3600"/>
              <a:buFont typeface="Roboto"/>
              <a:buNone/>
            </a:pPr>
            <a:r>
              <a:rPr b="1" lang="en-NZ" sz="3600">
                <a:solidFill>
                  <a:srgbClr val="C4E0B2"/>
                </a:solidFill>
                <a:latin typeface="Roboto"/>
                <a:ea typeface="Roboto"/>
                <a:cs typeface="Roboto"/>
                <a:sym typeface="Roboto"/>
              </a:rPr>
              <a:t>Focus on Toaster B</a:t>
            </a:r>
            <a:endParaRPr/>
          </a:p>
        </p:txBody>
      </p:sp>
      <p:sp>
        <p:nvSpPr>
          <p:cNvPr id="1178" name="Google Shape;1178;p9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179" name="Google Shape;1179;p99"/>
          <p:cNvSpPr txBox="1"/>
          <p:nvPr/>
        </p:nvSpPr>
        <p:spPr>
          <a:xfrm>
            <a:off x="720725" y="4854511"/>
            <a:ext cx="684847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NZ" sz="1800">
                <a:solidFill>
                  <a:srgbClr val="FF0000"/>
                </a:solidFill>
                <a:latin typeface="Roboto"/>
                <a:ea typeface="Roboto"/>
                <a:cs typeface="Roboto"/>
                <a:sym typeface="Roboto"/>
              </a:rPr>
              <a:t>OVERHEADS ARE NOT INCREMENTAL! SO IGNORE THEM!</a:t>
            </a:r>
            <a:endParaRPr/>
          </a:p>
          <a:p>
            <a:pPr indent="0" lvl="0" marL="0" marR="0" rtl="0" algn="l">
              <a:spcBef>
                <a:spcPts val="0"/>
              </a:spcBef>
              <a:spcAft>
                <a:spcPts val="0"/>
              </a:spcAft>
              <a:buNone/>
            </a:pPr>
            <a:r>
              <a:t/>
            </a:r>
            <a:endParaRPr b="1" sz="1800">
              <a:solidFill>
                <a:srgbClr val="FF0000"/>
              </a:solidFill>
              <a:latin typeface="Roboto"/>
              <a:ea typeface="Roboto"/>
              <a:cs typeface="Roboto"/>
              <a:sym typeface="Roboto"/>
            </a:endParaRPr>
          </a:p>
          <a:p>
            <a:pPr indent="0" lvl="0" marL="0" marR="0" rtl="0" algn="l">
              <a:spcBef>
                <a:spcPts val="0"/>
              </a:spcBef>
              <a:spcAft>
                <a:spcPts val="0"/>
              </a:spcAft>
              <a:buNone/>
            </a:pPr>
            <a:r>
              <a:rPr b="1" lang="en-NZ" sz="1800">
                <a:solidFill>
                  <a:srgbClr val="FF0000"/>
                </a:solidFill>
                <a:latin typeface="Roboto"/>
                <a:ea typeface="Roboto"/>
                <a:cs typeface="Roboto"/>
                <a:sym typeface="Roboto"/>
              </a:rPr>
              <a:t>CONSULTANT FEE ($2,500) IS A “SUNK COST”, SO IGNORE!</a:t>
            </a:r>
            <a:endParaRPr/>
          </a:p>
        </p:txBody>
      </p:sp>
      <p:sp>
        <p:nvSpPr>
          <p:cNvPr id="1180" name="Google Shape;1180;p99"/>
          <p:cNvSpPr txBox="1"/>
          <p:nvPr/>
        </p:nvSpPr>
        <p:spPr>
          <a:xfrm>
            <a:off x="7881620" y="1955731"/>
            <a:ext cx="4038600" cy="2921591"/>
          </a:xfrm>
          <a:prstGeom prst="rect">
            <a:avLst/>
          </a:prstGeom>
          <a:solidFill>
            <a:schemeClr val="lt1"/>
          </a:solid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NZ" sz="1600">
                <a:solidFill>
                  <a:srgbClr val="000000"/>
                </a:solidFill>
                <a:latin typeface="Roboto"/>
                <a:ea typeface="Roboto"/>
                <a:cs typeface="Roboto"/>
                <a:sym typeface="Roboto"/>
              </a:rPr>
              <a:t>Toaster B:</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Main Revenue		</a:t>
            </a:r>
            <a:r>
              <a:rPr lang="en-NZ" sz="1600" u="sng">
                <a:solidFill>
                  <a:srgbClr val="000000"/>
                </a:solidFill>
                <a:latin typeface="Roboto"/>
                <a:ea typeface="Roboto"/>
                <a:cs typeface="Roboto"/>
                <a:sym typeface="Roboto"/>
              </a:rPr>
              <a:t>$12,000 </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Total Revenue		$12,000</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Less Cash Costs		($3,608.10)</a:t>
            </a:r>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Less Depreciation		($2,555.56)</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rPr lang="en-NZ" sz="1600">
                <a:solidFill>
                  <a:srgbClr val="000000"/>
                </a:solidFill>
                <a:latin typeface="Roboto"/>
                <a:ea typeface="Roboto"/>
                <a:cs typeface="Roboto"/>
                <a:sym typeface="Roboto"/>
              </a:rPr>
              <a:t>EBIT			$5,836.34</a:t>
            </a:r>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rgbClr val="000000"/>
              </a:solidFill>
              <a:latin typeface="Roboto"/>
              <a:ea typeface="Roboto"/>
              <a:cs typeface="Roboto"/>
              <a:sym typeface="Roboto"/>
            </a:endParaRPr>
          </a:p>
          <a:p>
            <a:pPr indent="0" lvl="0" marL="0" marR="0" rtl="0" algn="l">
              <a:spcBef>
                <a:spcPts val="0"/>
              </a:spcBef>
              <a:spcAft>
                <a:spcPts val="0"/>
              </a:spcAft>
              <a:buNone/>
            </a:pPr>
            <a:r>
              <a:t/>
            </a:r>
            <a:endParaRPr sz="1600">
              <a:solidFill>
                <a:schemeClr val="dk1"/>
              </a:solidFill>
              <a:latin typeface="Roboto"/>
              <a:ea typeface="Roboto"/>
              <a:cs typeface="Roboto"/>
              <a:sym typeface="Roboto"/>
            </a:endParaRPr>
          </a:p>
          <a:p>
            <a:pPr indent="0" lvl="0" marL="0" marR="0" rtl="0" algn="l">
              <a:spcBef>
                <a:spcPts val="0"/>
              </a:spcBef>
              <a:spcAft>
                <a:spcPts val="0"/>
              </a:spcAft>
              <a:buNone/>
            </a:pPr>
            <a:r>
              <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NZ" sz="1100">
                <a:solidFill>
                  <a:srgbClr val="000000"/>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pic>
        <p:nvPicPr>
          <p:cNvPr id="1181" name="Google Shape;1181;p99"/>
          <p:cNvPicPr preferRelativeResize="0"/>
          <p:nvPr/>
        </p:nvPicPr>
        <p:blipFill rotWithShape="1">
          <a:blip r:embed="rId3">
            <a:alphaModFix/>
          </a:blip>
          <a:srcRect b="0" l="0" r="0" t="0"/>
          <a:stretch/>
        </p:blipFill>
        <p:spPr>
          <a:xfrm>
            <a:off x="838200" y="1815509"/>
            <a:ext cx="6731000" cy="2807512"/>
          </a:xfrm>
          <a:prstGeom prst="rect">
            <a:avLst/>
          </a:prstGeom>
          <a:noFill/>
          <a:ln cap="flat" cmpd="sng" w="57150">
            <a:solidFill>
              <a:srgbClr val="FF0000"/>
            </a:solidFill>
            <a:prstDash val="solid"/>
            <a:round/>
            <a:headEnd len="sm" w="sm" type="none"/>
            <a:tailEnd len="sm" w="sm" type="none"/>
          </a:ln>
        </p:spPr>
      </p:pic>
      <p:sp>
        <p:nvSpPr>
          <p:cNvPr id="1182" name="Google Shape;1182;p99"/>
          <p:cNvSpPr txBox="1"/>
          <p:nvPr/>
        </p:nvSpPr>
        <p:spPr>
          <a:xfrm>
            <a:off x="7881620" y="432525"/>
            <a:ext cx="4038600" cy="1320573"/>
          </a:xfrm>
          <a:prstGeom prst="rect">
            <a:avLst/>
          </a:prstGeom>
          <a:blipFill rotWithShape="1">
            <a:blip r:embed="rId4">
              <a:alphaModFix/>
            </a:blip>
            <a:stretch>
              <a:fillRect b="0" l="0" r="0" t="0"/>
            </a:stretch>
          </a:blipFill>
          <a:ln cap="flat" cmpd="sng" w="9525">
            <a:solidFill>
              <a:srgbClr val="BABAB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NZ" sz="1800">
                <a:latin typeface="Calibri"/>
                <a:ea typeface="Calibri"/>
                <a:cs typeface="Calibri"/>
                <a:sym typeface="Calibri"/>
              </a:rPr>
              <a:t> </a:t>
            </a:r>
            <a:endParaRPr/>
          </a:p>
        </p:txBody>
      </p:sp>
      <p:pic>
        <p:nvPicPr>
          <p:cNvPr descr="Text&#10;&#10;Description automatically generated" id="1183" name="Google Shape;1183;p99"/>
          <p:cNvPicPr preferRelativeResize="0"/>
          <p:nvPr/>
        </p:nvPicPr>
        <p:blipFill rotWithShape="1">
          <a:blip r:embed="rId5">
            <a:alphaModFix/>
          </a:blip>
          <a:srcRect b="0" l="0" r="0" t="0"/>
          <a:stretch/>
        </p:blipFill>
        <p:spPr>
          <a:xfrm>
            <a:off x="8807222" y="5228996"/>
            <a:ext cx="2874049" cy="12144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2020-04-23T03:40:29Z</dcterms:created>
  <dc:creator>Microsoft Office User</dc:creator>
</cp:coreProperties>
</file>