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embeddedFontLst>
    <p:embeddedFont>
      <p:font typeface="Josefin Sans" panose="020F0502020204030204" pitchFamily="2" charset="0"/>
      <p:regular r:id="rId45"/>
      <p:bold r:id="rId46"/>
      <p:italic r:id="rId47"/>
      <p:boldItalic r:id="rId48"/>
    </p:embeddedFon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jiU5BfBGnthMVQRZTbk39kSjhp0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8A6024-51BD-4BC5-991E-FC415CBD8598}">
  <a:tblStyle styleId="{A48A6024-51BD-4BC5-991E-FC415CBD859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6051275-D96E-43E3-835A-3F625700A567}" styleName="Table_1">
    <a:wholeTbl>
      <a:tcTxStyle b="off" i="off">
        <a:font>
          <a:latin typeface="Calibri"/>
          <a:ea typeface="Calibri"/>
          <a:cs typeface="Calibri"/>
        </a:font>
        <a:schemeClr val="lt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N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a:t>Introduce</a:t>
            </a:r>
            <a:endParaRPr/>
          </a:p>
          <a:p>
            <a:pPr marL="180897" lvl="0" indent="-180897" algn="l" rtl="0">
              <a:lnSpc>
                <a:spcPct val="100000"/>
              </a:lnSpc>
              <a:spcBef>
                <a:spcPts val="0"/>
              </a:spcBef>
              <a:spcAft>
                <a:spcPts val="0"/>
              </a:spcAft>
              <a:buClr>
                <a:schemeClr val="dk1"/>
              </a:buClr>
              <a:buSzPts val="1200"/>
              <a:buFont typeface="Arial"/>
              <a:buChar char="•"/>
            </a:pPr>
            <a:r>
              <a:rPr lang="en-NZ"/>
              <a:t>Ourselves</a:t>
            </a:r>
            <a:endParaRPr/>
          </a:p>
          <a:p>
            <a:pPr marL="180897" lvl="0" indent="-180897" algn="l" rtl="0">
              <a:lnSpc>
                <a:spcPct val="100000"/>
              </a:lnSpc>
              <a:spcBef>
                <a:spcPts val="0"/>
              </a:spcBef>
              <a:spcAft>
                <a:spcPts val="0"/>
              </a:spcAft>
              <a:buClr>
                <a:schemeClr val="dk1"/>
              </a:buClr>
              <a:buSzPts val="1200"/>
              <a:buFont typeface="Arial"/>
              <a:buChar char="•"/>
            </a:pPr>
            <a:r>
              <a:rPr lang="en-NZ"/>
              <a:t>The Club</a:t>
            </a:r>
            <a:endParaRPr/>
          </a:p>
          <a:p>
            <a:pPr marL="180897" lvl="0" indent="-180897" algn="l" rtl="0">
              <a:lnSpc>
                <a:spcPct val="100000"/>
              </a:lnSpc>
              <a:spcBef>
                <a:spcPts val="0"/>
              </a:spcBef>
              <a:spcAft>
                <a:spcPts val="0"/>
              </a:spcAft>
              <a:buClr>
                <a:schemeClr val="dk1"/>
              </a:buClr>
              <a:buSzPts val="1200"/>
              <a:buFont typeface="Arial"/>
              <a:buChar char="•"/>
            </a:pPr>
            <a:r>
              <a:rPr lang="en-NZ"/>
              <a:t>Thank for coming</a:t>
            </a:r>
            <a:endParaRPr/>
          </a:p>
          <a:p>
            <a:pPr marL="180897" lvl="0" indent="-104697"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r>
              <a:rPr lang="en-NZ"/>
              <a:t>Explain</a:t>
            </a:r>
            <a:endParaRPr/>
          </a:p>
          <a:p>
            <a:pPr marL="180897" lvl="0" indent="-180897" algn="l" rtl="0">
              <a:lnSpc>
                <a:spcPct val="100000"/>
              </a:lnSpc>
              <a:spcBef>
                <a:spcPts val="0"/>
              </a:spcBef>
              <a:spcAft>
                <a:spcPts val="0"/>
              </a:spcAft>
              <a:buClr>
                <a:schemeClr val="dk1"/>
              </a:buClr>
              <a:buSzPts val="1200"/>
              <a:buFont typeface="Arial"/>
              <a:buChar char="•"/>
            </a:pPr>
            <a:r>
              <a:rPr lang="en-NZ"/>
              <a:t>Thank for submitting</a:t>
            </a:r>
            <a:endParaRPr/>
          </a:p>
          <a:p>
            <a:pPr marL="180897" lvl="0" indent="-180897" algn="l" rtl="0">
              <a:lnSpc>
                <a:spcPct val="100000"/>
              </a:lnSpc>
              <a:spcBef>
                <a:spcPts val="0"/>
              </a:spcBef>
              <a:spcAft>
                <a:spcPts val="0"/>
              </a:spcAft>
              <a:buClr>
                <a:schemeClr val="dk1"/>
              </a:buClr>
              <a:buSzPts val="1200"/>
              <a:buFont typeface="Arial"/>
              <a:buChar char="•"/>
            </a:pPr>
            <a:r>
              <a:rPr lang="en-NZ"/>
              <a:t>Why we are going these</a:t>
            </a:r>
            <a:endParaRPr/>
          </a:p>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NZ"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c5e00f41b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c5e00f41b2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3c5e00f41b2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NZ"/>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c5e00f41b2_0_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c5e00f41b2_0_2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3c5e00f41b2_0_2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NZ"/>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c5e00f41b2_0_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c5e00f41b2_0_2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3c5e00f41b2_0_2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NZ"/>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c5e00f41b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c5e00f41b2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3c5e00f41b2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NZ"/>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c5e00f41b2_0_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c5e00f41b2_0_2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NZ"/>
              <a:t>CPED =</a:t>
            </a:r>
            <a:endParaRPr/>
          </a:p>
        </p:txBody>
      </p:sp>
      <p:sp>
        <p:nvSpPr>
          <p:cNvPr id="203" name="Google Shape;203;g3c5e00f41b2_0_2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NZ"/>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NZ"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a:t>CS = difference between the price a consumer is willing to pay and what they actually pay </a:t>
            </a:r>
            <a:endParaRPr/>
          </a:p>
        </p:txBody>
      </p:sp>
      <p:sp>
        <p:nvSpPr>
          <p:cNvPr id="272" name="Google Shape;27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a:t>Important to note that the government will not always buy the excess supply hence if it doesn’t specify then we must be cautious about this fact</a:t>
            </a:r>
            <a:endParaRPr/>
          </a:p>
        </p:txBody>
      </p:sp>
      <p:sp>
        <p:nvSpPr>
          <p:cNvPr id="280" name="Google Shape;28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c5e00f41b2_0_2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c5e00f41b2_0_2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g3c5e00f41b2_0_2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NZ"/>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c5e00f41b2_0_2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c5e00f41b2_0_2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g3c5e00f41b2_0_2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NZ"/>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a:t>Opportunity cost = Next best alternative forgone when a decision is made </a:t>
            </a:r>
            <a:endParaRPr/>
          </a:p>
        </p:txBody>
      </p:sp>
      <p:sp>
        <p:nvSpPr>
          <p:cNvPr id="138" name="Google Shape;13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 name="Google Shape;7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4" name="Google Shape;2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0" name="Google Shape;30;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6" name="Google Shape;36;p4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7" name="Google Shape;3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3" name="Google Shape;43;p5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 name="Google Shape;44;p5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5" name="Google Shape;45;p5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1" name="Google Shape;61;p5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2" name="Google Shape;6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4"/>
          <p:cNvSpPr>
            <a:spLocks noGrp="1"/>
          </p:cNvSpPr>
          <p:nvPr>
            <p:ph type="pic" idx="2"/>
          </p:nvPr>
        </p:nvSpPr>
        <p:spPr>
          <a:xfrm>
            <a:off x="5183188" y="987425"/>
            <a:ext cx="6172200" cy="4873625"/>
          </a:xfrm>
          <a:prstGeom prst="rect">
            <a:avLst/>
          </a:prstGeom>
          <a:noFill/>
          <a:ln>
            <a:noFill/>
          </a:ln>
        </p:spPr>
      </p:sp>
      <p:sp>
        <p:nvSpPr>
          <p:cNvPr id="68" name="Google Shape;68;p5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9" name="Google Shape;6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1524000" y="3118625"/>
            <a:ext cx="9144000" cy="16557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FFFFFF"/>
              </a:buClr>
              <a:buSzPts val="6000"/>
              <a:buFont typeface="Arial"/>
              <a:buNone/>
            </a:pPr>
            <a:r>
              <a:rPr lang="en-NZ" sz="6000" b="1" i="0" u="none" strike="noStrike" cap="none">
                <a:solidFill>
                  <a:srgbClr val="FFFFFF"/>
                </a:solidFill>
                <a:latin typeface="Arial"/>
                <a:ea typeface="Arial"/>
                <a:cs typeface="Arial"/>
                <a:sym typeface="Arial"/>
              </a:rPr>
              <a:t>ECON104 TUTORIAL</a:t>
            </a:r>
            <a:br>
              <a:rPr lang="en-NZ" sz="6000" b="1" i="0" u="none" strike="noStrike" cap="none">
                <a:solidFill>
                  <a:srgbClr val="FFFFFF"/>
                </a:solidFill>
                <a:latin typeface="Arial"/>
                <a:ea typeface="Arial"/>
                <a:cs typeface="Arial"/>
                <a:sym typeface="Arial"/>
              </a:rPr>
            </a:br>
            <a:r>
              <a:rPr lang="en-NZ" sz="6000" b="1" i="0" u="none" strike="noStrike" cap="none">
                <a:solidFill>
                  <a:srgbClr val="FFFFFF"/>
                </a:solidFill>
                <a:latin typeface="Arial"/>
                <a:ea typeface="Arial"/>
                <a:cs typeface="Arial"/>
                <a:sym typeface="Arial"/>
              </a:rPr>
              <a:t>TEST</a:t>
            </a:r>
            <a:r>
              <a:rPr lang="en-NZ" sz="6000" b="1" i="0" u="none" strike="noStrike" cap="none">
                <a:solidFill>
                  <a:srgbClr val="FF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0" name="Google Shape;90;p1"/>
          <p:cNvSpPr txBox="1">
            <a:spLocks noGrp="1"/>
          </p:cNvSpPr>
          <p:nvPr>
            <p:ph type="subTitle" idx="1"/>
          </p:nvPr>
        </p:nvSpPr>
        <p:spPr>
          <a:xfrm>
            <a:off x="1524000" y="4859762"/>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3600"/>
              <a:buNone/>
            </a:pPr>
            <a:r>
              <a:rPr lang="en-NZ" sz="3600" b="1">
                <a:solidFill>
                  <a:srgbClr val="FF0000"/>
                </a:solidFill>
                <a:latin typeface="Josefin Sans"/>
                <a:ea typeface="Josefin Sans"/>
                <a:cs typeface="Josefin Sans"/>
                <a:sym typeface="Josefin Sans"/>
              </a:rPr>
              <a:t>Wednesday 18th March</a:t>
            </a:r>
            <a:endParaRPr sz="3600" b="1">
              <a:solidFill>
                <a:srgbClr val="FF0000"/>
              </a:solidFill>
              <a:latin typeface="Josefin Sans"/>
              <a:ea typeface="Josefin Sans"/>
              <a:cs typeface="Josefin Sans"/>
              <a:sym typeface="Josefin Sans"/>
            </a:endParaRPr>
          </a:p>
          <a:p>
            <a:pPr marL="0" lvl="0" indent="0" algn="ctr" rtl="0">
              <a:lnSpc>
                <a:spcPct val="90000"/>
              </a:lnSpc>
              <a:spcBef>
                <a:spcPts val="0"/>
              </a:spcBef>
              <a:spcAft>
                <a:spcPts val="0"/>
              </a:spcAft>
              <a:buClr>
                <a:srgbClr val="FF0000"/>
              </a:buClr>
              <a:buSzPts val="3600"/>
              <a:buFont typeface="Josefin Sans"/>
              <a:buNone/>
            </a:pPr>
            <a:r>
              <a:rPr lang="en-NZ" sz="3600" b="1">
                <a:solidFill>
                  <a:srgbClr val="A5FA94"/>
                </a:solidFill>
                <a:latin typeface="Josefin Sans"/>
                <a:ea typeface="Josefin Sans"/>
                <a:cs typeface="Josefin Sans"/>
                <a:sym typeface="Josefin Sans"/>
              </a:rPr>
              <a:t>4 - 5pm Rehua 002</a:t>
            </a:r>
            <a:endParaRPr sz="1400">
              <a:solidFill>
                <a:srgbClr val="A5FA94"/>
              </a:solidFill>
              <a:latin typeface="Arial"/>
              <a:ea typeface="Arial"/>
              <a:cs typeface="Arial"/>
              <a:sym typeface="Arial"/>
            </a:endParaRPr>
          </a:p>
          <a:p>
            <a:pPr marL="0" lvl="0" indent="0" algn="ctr" rtl="0">
              <a:lnSpc>
                <a:spcPct val="90000"/>
              </a:lnSpc>
              <a:spcBef>
                <a:spcPts val="0"/>
              </a:spcBef>
              <a:spcAft>
                <a:spcPts val="0"/>
              </a:spcAft>
              <a:buClr>
                <a:schemeClr val="lt1"/>
              </a:buClr>
              <a:buSzPts val="2400"/>
              <a:buNone/>
            </a:pPr>
            <a:endParaRPr/>
          </a:p>
        </p:txBody>
      </p:sp>
      <p:pic>
        <p:nvPicPr>
          <p:cNvPr id="91" name="Google Shape;91;p1" descr="Text&#10;&#10;Description automatically generated"/>
          <p:cNvPicPr preferRelativeResize="0"/>
          <p:nvPr/>
        </p:nvPicPr>
        <p:blipFill rotWithShape="1">
          <a:blip r:embed="rId3">
            <a:alphaModFix/>
          </a:blip>
          <a:srcRect/>
          <a:stretch/>
        </p:blipFill>
        <p:spPr>
          <a:xfrm>
            <a:off x="3521438" y="540327"/>
            <a:ext cx="5149123" cy="1720927"/>
          </a:xfrm>
          <a:prstGeom prst="rect">
            <a:avLst/>
          </a:prstGeom>
          <a:noFill/>
          <a:ln>
            <a:noFill/>
          </a:ln>
        </p:spPr>
      </p:pic>
      <p:pic>
        <p:nvPicPr>
          <p:cNvPr id="92" name="Google Shape;92;p1" descr="Logo&#10;&#10;Description automatically generated"/>
          <p:cNvPicPr preferRelativeResize="0"/>
          <p:nvPr/>
        </p:nvPicPr>
        <p:blipFill rotWithShape="1">
          <a:blip r:embed="rId4">
            <a:alphaModFix/>
          </a:blip>
          <a:srcRect/>
          <a:stretch/>
        </p:blipFill>
        <p:spPr>
          <a:xfrm>
            <a:off x="3015673" y="755433"/>
            <a:ext cx="6160655" cy="21221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p:nvPr/>
        </p:nvSpPr>
        <p:spPr>
          <a:xfrm>
            <a:off x="1052305" y="336332"/>
            <a:ext cx="6410040"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Trade Example Questions</a:t>
            </a:r>
            <a:endParaRPr sz="1400" b="0" i="0" u="none" strike="noStrike" cap="none">
              <a:solidFill>
                <a:srgbClr val="000000"/>
              </a:solidFill>
              <a:latin typeface="Arial"/>
              <a:ea typeface="Arial"/>
              <a:cs typeface="Arial"/>
              <a:sym typeface="Arial"/>
            </a:endParaRPr>
          </a:p>
        </p:txBody>
      </p:sp>
      <p:sp>
        <p:nvSpPr>
          <p:cNvPr id="163" name="Google Shape;163;p17"/>
          <p:cNvSpPr/>
          <p:nvPr/>
        </p:nvSpPr>
        <p:spPr>
          <a:xfrm>
            <a:off x="1052305" y="1461941"/>
            <a:ext cx="6096000" cy="1876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Economists say that free trade is beneficial because </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Goods are cheaper for consumers.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Producers export more.</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Total surplus in the market will be increased.</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Employment will be increased.</a:t>
            </a:r>
            <a:endParaRPr sz="1800" b="0" i="0" u="none" strike="noStrike" cap="none">
              <a:solidFill>
                <a:schemeClr val="lt1"/>
              </a:solidFill>
              <a:latin typeface="Times New Roman"/>
              <a:ea typeface="Times New Roman"/>
              <a:cs typeface="Times New Roman"/>
              <a:sym typeface="Times New Roman"/>
            </a:endParaRPr>
          </a:p>
        </p:txBody>
      </p:sp>
      <p:sp>
        <p:nvSpPr>
          <p:cNvPr id="164" name="Google Shape;164;p17"/>
          <p:cNvSpPr/>
          <p:nvPr/>
        </p:nvSpPr>
        <p:spPr>
          <a:xfrm>
            <a:off x="1106127" y="3880509"/>
            <a:ext cx="6177542" cy="23391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Assume India trades one T.V. with China in return for two toys. The opportunity cost of producing one T.V. in India must be </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240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Greater than two toys.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Less than two toys.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Measured in dollars.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All of the above.</a:t>
            </a: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p:nvPr/>
        </p:nvSpPr>
        <p:spPr>
          <a:xfrm>
            <a:off x="1052305" y="336332"/>
            <a:ext cx="6410040"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Trade Example Questions</a:t>
            </a:r>
            <a:endParaRPr sz="1400" b="0" i="0" u="none" strike="noStrike" cap="none">
              <a:solidFill>
                <a:srgbClr val="000000"/>
              </a:solidFill>
              <a:latin typeface="Arial"/>
              <a:ea typeface="Arial"/>
              <a:cs typeface="Arial"/>
              <a:sym typeface="Arial"/>
            </a:endParaRPr>
          </a:p>
        </p:txBody>
      </p:sp>
      <p:sp>
        <p:nvSpPr>
          <p:cNvPr id="170" name="Google Shape;170;p18"/>
          <p:cNvSpPr/>
          <p:nvPr/>
        </p:nvSpPr>
        <p:spPr>
          <a:xfrm>
            <a:off x="1052305" y="1461941"/>
            <a:ext cx="6096000" cy="1876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Economists say that free trade is beneficial because </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Goods are cheaper for consumers.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Producers export more.</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FF0000"/>
              </a:buClr>
              <a:buSzPts val="1800"/>
              <a:buFont typeface="Calibri"/>
              <a:buAutoNum type="arabicPeriod"/>
            </a:pPr>
            <a:r>
              <a:rPr lang="en-NZ" sz="1800" b="0" i="0" u="none" strike="noStrike" cap="none">
                <a:solidFill>
                  <a:srgbClr val="FF0000"/>
                </a:solidFill>
                <a:latin typeface="Calibri"/>
                <a:ea typeface="Calibri"/>
                <a:cs typeface="Calibri"/>
                <a:sym typeface="Calibri"/>
              </a:rPr>
              <a:t>Total surplus in the market will be increased.</a:t>
            </a:r>
            <a:endParaRPr sz="1800" b="0" i="0" u="none" strike="noStrike" cap="none">
              <a:solidFill>
                <a:srgbClr val="FF0000"/>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Employment will be increased.</a:t>
            </a:r>
            <a:endParaRPr sz="1800" b="0" i="0" u="none" strike="noStrike" cap="none">
              <a:solidFill>
                <a:schemeClr val="lt1"/>
              </a:solidFill>
              <a:latin typeface="Times New Roman"/>
              <a:ea typeface="Times New Roman"/>
              <a:cs typeface="Times New Roman"/>
              <a:sym typeface="Times New Roman"/>
            </a:endParaRPr>
          </a:p>
        </p:txBody>
      </p:sp>
      <p:sp>
        <p:nvSpPr>
          <p:cNvPr id="171" name="Google Shape;171;p18"/>
          <p:cNvSpPr/>
          <p:nvPr/>
        </p:nvSpPr>
        <p:spPr>
          <a:xfrm>
            <a:off x="1106127" y="3880509"/>
            <a:ext cx="6177542" cy="23391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Assume India trades one T.V. with China in return for two toys. The opportunity cost of producing one T.V. in India must be </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240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FF0000"/>
              </a:buClr>
              <a:buSzPts val="1800"/>
              <a:buFont typeface="Calibri"/>
              <a:buAutoNum type="arabicPeriod"/>
            </a:pPr>
            <a:r>
              <a:rPr lang="en-NZ" sz="1800" b="0" i="0" u="none" strike="noStrike" cap="none">
                <a:solidFill>
                  <a:srgbClr val="FF0000"/>
                </a:solidFill>
                <a:latin typeface="Calibri"/>
                <a:ea typeface="Calibri"/>
                <a:cs typeface="Calibri"/>
                <a:sym typeface="Calibri"/>
              </a:rPr>
              <a:t>Greater than two toys.</a:t>
            </a:r>
            <a:endParaRPr sz="1800" b="0" i="0" u="none" strike="noStrike" cap="none">
              <a:solidFill>
                <a:srgbClr val="FF0000"/>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Less than two toys.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Measured in dollars.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All of the above.</a:t>
            </a: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c5e00f41b2_0_10"/>
          <p:cNvSpPr txBox="1">
            <a:spLocks noGrp="1"/>
          </p:cNvSpPr>
          <p:nvPr>
            <p:ph type="subTitle" idx="1"/>
          </p:nvPr>
        </p:nvSpPr>
        <p:spPr>
          <a:xfrm>
            <a:off x="523350" y="316225"/>
            <a:ext cx="10144800" cy="23877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en-NZ" sz="2616">
                <a:solidFill>
                  <a:srgbClr val="92D050"/>
                </a:solidFill>
              </a:rPr>
              <a:t>Comparative Advantage Question</a:t>
            </a:r>
            <a:endParaRPr sz="2616">
              <a:solidFill>
                <a:srgbClr val="92D050"/>
              </a:solidFill>
            </a:endParaRPr>
          </a:p>
          <a:p>
            <a:pPr marL="457200" lvl="0" indent="-322580" algn="l" rtl="0">
              <a:spcBef>
                <a:spcPts val="1000"/>
              </a:spcBef>
              <a:spcAft>
                <a:spcPts val="0"/>
              </a:spcAft>
              <a:buSzPct val="100000"/>
              <a:buAutoNum type="arabicParenR"/>
            </a:pPr>
            <a:r>
              <a:rPr lang="en-NZ" sz="1600"/>
              <a:t>Given the table below determine the opportunity cost of producing one Laptop for both Firm Alpha and Firm Beta?</a:t>
            </a:r>
            <a:endParaRPr sz="1600"/>
          </a:p>
          <a:p>
            <a:pPr marL="457200" lvl="0" indent="0" algn="l" rtl="0">
              <a:spcBef>
                <a:spcPts val="1000"/>
              </a:spcBef>
              <a:spcAft>
                <a:spcPts val="0"/>
              </a:spcAft>
              <a:buNone/>
            </a:pPr>
            <a:endParaRPr sz="1600"/>
          </a:p>
          <a:p>
            <a:pPr marL="457200" lvl="0" indent="-322580" algn="l" rtl="0">
              <a:spcBef>
                <a:spcPts val="1000"/>
              </a:spcBef>
              <a:spcAft>
                <a:spcPts val="0"/>
              </a:spcAft>
              <a:buSzPct val="100000"/>
              <a:buAutoNum type="arabicParenR"/>
            </a:pPr>
            <a:r>
              <a:rPr lang="en-NZ" sz="1600"/>
              <a:t>Which firm has the comparative advantage in producing laptops, explain why?</a:t>
            </a:r>
            <a:endParaRPr sz="1600"/>
          </a:p>
          <a:p>
            <a:pPr marL="457200" lvl="0" indent="0" algn="l" rtl="0">
              <a:spcBef>
                <a:spcPts val="1000"/>
              </a:spcBef>
              <a:spcAft>
                <a:spcPts val="0"/>
              </a:spcAft>
              <a:buNone/>
            </a:pPr>
            <a:endParaRPr sz="1600"/>
          </a:p>
          <a:p>
            <a:pPr marL="457200" lvl="0" indent="-322580" algn="l" rtl="0">
              <a:spcBef>
                <a:spcPts val="1000"/>
              </a:spcBef>
              <a:spcAft>
                <a:spcPts val="0"/>
              </a:spcAft>
              <a:buSzPct val="100000"/>
              <a:buAutoNum type="arabicParenR"/>
            </a:pPr>
            <a:r>
              <a:rPr lang="en-NZ" sz="1600"/>
              <a:t>For trade to be mutually beneficial for both firms what is the range of prices (in terms of ipads) that could be established for one laptop?</a:t>
            </a:r>
            <a:endParaRPr sz="1600"/>
          </a:p>
          <a:p>
            <a:pPr marL="0" lvl="0" indent="0" algn="l" rtl="0">
              <a:spcBef>
                <a:spcPts val="1000"/>
              </a:spcBef>
              <a:spcAft>
                <a:spcPts val="0"/>
              </a:spcAft>
              <a:buNone/>
            </a:pPr>
            <a:endParaRPr/>
          </a:p>
        </p:txBody>
      </p:sp>
      <p:graphicFrame>
        <p:nvGraphicFramePr>
          <p:cNvPr id="178" name="Google Shape;178;g3c5e00f41b2_0_10"/>
          <p:cNvGraphicFramePr/>
          <p:nvPr/>
        </p:nvGraphicFramePr>
        <p:xfrm>
          <a:off x="625400" y="2960800"/>
          <a:ext cx="3000000" cy="3000000"/>
        </p:xfrm>
        <a:graphic>
          <a:graphicData uri="http://schemas.openxmlformats.org/drawingml/2006/table">
            <a:tbl>
              <a:tblPr>
                <a:noFill/>
                <a:tableStyleId>{A48A6024-51BD-4BC5-991E-FC415CBD8598}</a:tableStyleId>
              </a:tblPr>
              <a:tblGrid>
                <a:gridCol w="2236925">
                  <a:extLst>
                    <a:ext uri="{9D8B030D-6E8A-4147-A177-3AD203B41FA5}">
                      <a16:colId xmlns:a16="http://schemas.microsoft.com/office/drawing/2014/main" val="20000"/>
                    </a:ext>
                  </a:extLst>
                </a:gridCol>
                <a:gridCol w="2236925">
                  <a:extLst>
                    <a:ext uri="{9D8B030D-6E8A-4147-A177-3AD203B41FA5}">
                      <a16:colId xmlns:a16="http://schemas.microsoft.com/office/drawing/2014/main" val="20001"/>
                    </a:ext>
                  </a:extLst>
                </a:gridCol>
                <a:gridCol w="2236925">
                  <a:extLst>
                    <a:ext uri="{9D8B030D-6E8A-4147-A177-3AD203B41FA5}">
                      <a16:colId xmlns:a16="http://schemas.microsoft.com/office/drawing/2014/main" val="20002"/>
                    </a:ext>
                  </a:extLst>
                </a:gridCol>
              </a:tblGrid>
              <a:tr h="871625">
                <a:tc>
                  <a:txBody>
                    <a:bodyPr/>
                    <a:lstStyle/>
                    <a:p>
                      <a:pPr marL="0" lvl="0" indent="0" algn="l" rtl="0">
                        <a:spcBef>
                          <a:spcPts val="0"/>
                        </a:spcBef>
                        <a:spcAft>
                          <a:spcPts val="0"/>
                        </a:spcAft>
                        <a:buNone/>
                      </a:pPr>
                      <a:r>
                        <a:rPr lang="en-NZ" b="1">
                          <a:solidFill>
                            <a:schemeClr val="lt1"/>
                          </a:solidFill>
                        </a:rPr>
                        <a:t>Firm</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en-NZ" b="1">
                          <a:solidFill>
                            <a:schemeClr val="lt1"/>
                          </a:solidFill>
                        </a:rPr>
                        <a:t>Laptops</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en-NZ" b="1">
                          <a:solidFill>
                            <a:schemeClr val="lt1"/>
                          </a:solidFill>
                        </a:rPr>
                        <a:t>Ipads</a:t>
                      </a:r>
                      <a:endParaRPr b="1">
                        <a:solidFill>
                          <a:schemeClr val="lt1"/>
                        </a:solidFill>
                      </a:endParaRPr>
                    </a:p>
                  </a:txBody>
                  <a:tcPr marL="91425" marR="91425" marT="91425" marB="91425"/>
                </a:tc>
                <a:extLst>
                  <a:ext uri="{0D108BD9-81ED-4DB2-BD59-A6C34878D82A}">
                    <a16:rowId xmlns:a16="http://schemas.microsoft.com/office/drawing/2014/main" val="10000"/>
                  </a:ext>
                </a:extLst>
              </a:tr>
              <a:tr h="871625">
                <a:tc>
                  <a:txBody>
                    <a:bodyPr/>
                    <a:lstStyle/>
                    <a:p>
                      <a:pPr marL="0" lvl="0" indent="0" algn="l" rtl="0">
                        <a:spcBef>
                          <a:spcPts val="0"/>
                        </a:spcBef>
                        <a:spcAft>
                          <a:spcPts val="0"/>
                        </a:spcAft>
                        <a:buNone/>
                      </a:pPr>
                      <a:r>
                        <a:rPr lang="en-NZ" b="1">
                          <a:solidFill>
                            <a:schemeClr val="lt1"/>
                          </a:solidFill>
                        </a:rPr>
                        <a:t>Alpha</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en-NZ">
                          <a:solidFill>
                            <a:schemeClr val="lt1"/>
                          </a:solidFill>
                        </a:rPr>
                        <a:t>100</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NZ">
                          <a:solidFill>
                            <a:schemeClr val="lt1"/>
                          </a:solidFill>
                        </a:rPr>
                        <a:t>200</a:t>
                      </a:r>
                      <a:endParaRPr>
                        <a:solidFill>
                          <a:schemeClr val="lt1"/>
                        </a:solidFill>
                      </a:endParaRPr>
                    </a:p>
                  </a:txBody>
                  <a:tcPr marL="91425" marR="91425" marT="91425" marB="91425"/>
                </a:tc>
                <a:extLst>
                  <a:ext uri="{0D108BD9-81ED-4DB2-BD59-A6C34878D82A}">
                    <a16:rowId xmlns:a16="http://schemas.microsoft.com/office/drawing/2014/main" val="10001"/>
                  </a:ext>
                </a:extLst>
              </a:tr>
              <a:tr h="871625">
                <a:tc>
                  <a:txBody>
                    <a:bodyPr/>
                    <a:lstStyle/>
                    <a:p>
                      <a:pPr marL="0" lvl="0" indent="0" algn="l" rtl="0">
                        <a:spcBef>
                          <a:spcPts val="0"/>
                        </a:spcBef>
                        <a:spcAft>
                          <a:spcPts val="0"/>
                        </a:spcAft>
                        <a:buNone/>
                      </a:pPr>
                      <a:r>
                        <a:rPr lang="en-NZ" b="1">
                          <a:solidFill>
                            <a:schemeClr val="lt1"/>
                          </a:solidFill>
                        </a:rPr>
                        <a:t>Beta</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en-NZ">
                          <a:solidFill>
                            <a:schemeClr val="lt1"/>
                          </a:solidFill>
                        </a:rPr>
                        <a:t>100</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NZ">
                          <a:solidFill>
                            <a:schemeClr val="lt1"/>
                          </a:solidFill>
                        </a:rPr>
                        <a:t>500</a:t>
                      </a:r>
                      <a:endParaRPr>
                        <a:solidFill>
                          <a:schemeClr val="lt1"/>
                        </a:solidFill>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3c5e00f41b2_0_254"/>
          <p:cNvSpPr txBox="1">
            <a:spLocks noGrp="1"/>
          </p:cNvSpPr>
          <p:nvPr>
            <p:ph type="subTitle" idx="1"/>
          </p:nvPr>
        </p:nvSpPr>
        <p:spPr>
          <a:xfrm>
            <a:off x="174450" y="381600"/>
            <a:ext cx="10493400" cy="6116700"/>
          </a:xfrm>
          <a:prstGeom prst="rect">
            <a:avLst/>
          </a:prstGeom>
        </p:spPr>
        <p:txBody>
          <a:bodyPr spcFirstLastPara="1" wrap="square" lIns="91425" tIns="45700" rIns="91425" bIns="45700" anchor="t" anchorCtr="0">
            <a:normAutofit/>
          </a:bodyPr>
          <a:lstStyle/>
          <a:p>
            <a:pPr marL="457200" lvl="0" indent="-355600" algn="l" rtl="0">
              <a:spcBef>
                <a:spcPts val="1000"/>
              </a:spcBef>
              <a:spcAft>
                <a:spcPts val="0"/>
              </a:spcAft>
              <a:buSzPts val="2000"/>
              <a:buAutoNum type="arabicParenR"/>
            </a:pPr>
            <a:r>
              <a:rPr lang="en-NZ" sz="2000"/>
              <a:t>Firm Alpha: Produce 100 Laptops, Alpha gives up 200  Ipads. Therefore 1 Laptop = 2 Ipads </a:t>
            </a:r>
            <a:endParaRPr sz="2000"/>
          </a:p>
          <a:p>
            <a:pPr marL="457200" lvl="0" indent="0" algn="l" rtl="0">
              <a:spcBef>
                <a:spcPts val="1000"/>
              </a:spcBef>
              <a:spcAft>
                <a:spcPts val="0"/>
              </a:spcAft>
              <a:buNone/>
            </a:pPr>
            <a:r>
              <a:rPr lang="en-NZ" sz="2000"/>
              <a:t>Firm Beta: Produce 100 Laptops, Beta gives up 500 Ipads. Therefore 1 Laptop = 5 Ipads</a:t>
            </a:r>
            <a:endParaRPr sz="2000"/>
          </a:p>
          <a:p>
            <a:pPr marL="457200" lvl="0" indent="0" algn="l" rtl="0">
              <a:spcBef>
                <a:spcPts val="1000"/>
              </a:spcBef>
              <a:spcAft>
                <a:spcPts val="0"/>
              </a:spcAft>
              <a:buNone/>
            </a:pPr>
            <a:endParaRPr sz="2000"/>
          </a:p>
          <a:p>
            <a:pPr marL="457200" lvl="0" indent="-355600" algn="l" rtl="0">
              <a:spcBef>
                <a:spcPts val="1000"/>
              </a:spcBef>
              <a:spcAft>
                <a:spcPts val="0"/>
              </a:spcAft>
              <a:buSzPts val="2000"/>
              <a:buAutoNum type="arabicParenR"/>
            </a:pPr>
            <a:r>
              <a:rPr lang="en-NZ" sz="2000"/>
              <a:t>Firm Alpha has the Comparative advantage in Laptops because its opportunity cost of 2 Ipads is lower than Alpha’s. </a:t>
            </a:r>
            <a:endParaRPr sz="2000"/>
          </a:p>
          <a:p>
            <a:pPr marL="0" lvl="0" indent="0" algn="l" rtl="0">
              <a:spcBef>
                <a:spcPts val="1000"/>
              </a:spcBef>
              <a:spcAft>
                <a:spcPts val="0"/>
              </a:spcAft>
              <a:buNone/>
            </a:pPr>
            <a:endParaRPr sz="2000"/>
          </a:p>
          <a:p>
            <a:pPr marL="457200" lvl="0" indent="-355600" algn="l" rtl="0">
              <a:spcBef>
                <a:spcPts val="1000"/>
              </a:spcBef>
              <a:spcAft>
                <a:spcPts val="0"/>
              </a:spcAft>
              <a:buSzPts val="2000"/>
              <a:buAutoNum type="arabicParenR"/>
            </a:pPr>
            <a:r>
              <a:rPr lang="en-NZ" sz="2000"/>
              <a:t>For trade to occur, price of a good must fall between the two firm's opportunity costs.</a:t>
            </a:r>
            <a:endParaRPr sz="2000"/>
          </a:p>
          <a:p>
            <a:pPr marL="457200" lvl="0" indent="0" algn="l" rtl="0">
              <a:spcBef>
                <a:spcPts val="1000"/>
              </a:spcBef>
              <a:spcAft>
                <a:spcPts val="0"/>
              </a:spcAft>
              <a:buNone/>
            </a:pPr>
            <a:r>
              <a:rPr lang="en-NZ" sz="2000"/>
              <a:t>Firm Alpha will only trade if they receive more than 2 Ipads as that is what it costs them to produce it themselves.</a:t>
            </a:r>
            <a:endParaRPr sz="2000"/>
          </a:p>
          <a:p>
            <a:pPr marL="457200" lvl="0" indent="0" algn="l" rtl="0">
              <a:spcBef>
                <a:spcPts val="1000"/>
              </a:spcBef>
              <a:spcAft>
                <a:spcPts val="0"/>
              </a:spcAft>
              <a:buNone/>
            </a:pPr>
            <a:r>
              <a:rPr lang="en-NZ" sz="2000"/>
              <a:t>Firm Beta will only trade if they pay less than 5 Ipads, as they could produce it themselves for that cost.</a:t>
            </a:r>
            <a:endParaRPr sz="2000"/>
          </a:p>
          <a:p>
            <a:pPr marL="457200" lvl="0" indent="0" algn="l" rtl="0">
              <a:spcBef>
                <a:spcPts val="1000"/>
              </a:spcBef>
              <a:spcAft>
                <a:spcPts val="0"/>
              </a:spcAft>
              <a:buNone/>
            </a:pPr>
            <a:r>
              <a:rPr lang="en-NZ" sz="2000"/>
              <a:t>Overall the mutually beneficial price for the two firms falls between 2 and 5 Ipads per Laptop.</a:t>
            </a:r>
            <a:endParaRPr sz="2000"/>
          </a:p>
          <a:p>
            <a:pPr marL="457200" lvl="0" indent="0" algn="l" rtl="0">
              <a:spcBef>
                <a:spcPts val="1000"/>
              </a:spcBef>
              <a:spcAft>
                <a:spcPts val="0"/>
              </a:spcAft>
              <a:buNone/>
            </a:pPr>
            <a:r>
              <a:rPr lang="en-NZ" sz="2000"/>
              <a:t>E.g. if the price is 4 Ipads for 1 Laptop</a:t>
            </a:r>
            <a:endParaRPr sz="2000"/>
          </a:p>
          <a:p>
            <a:pPr marL="457200" lvl="0" indent="0" algn="l" rtl="0">
              <a:spcBef>
                <a:spcPts val="1000"/>
              </a:spcBef>
              <a:spcAft>
                <a:spcPts val="0"/>
              </a:spcAft>
              <a:buNone/>
            </a:pPr>
            <a:r>
              <a:rPr lang="en-NZ" sz="2000"/>
              <a:t>Alpha: trade 1 laptop receive 4 Ipads exceeds current rate of 2 Ipads</a:t>
            </a:r>
            <a:endParaRPr sz="2000"/>
          </a:p>
          <a:p>
            <a:pPr marL="457200" lvl="0" indent="0" algn="l" rtl="0">
              <a:spcBef>
                <a:spcPts val="1000"/>
              </a:spcBef>
              <a:spcAft>
                <a:spcPts val="0"/>
              </a:spcAft>
              <a:buNone/>
            </a:pPr>
            <a:r>
              <a:rPr lang="en-NZ" sz="2000"/>
              <a:t>Beta: trade 4 Ipads receive 1 Laptop saves one additional Ipad being sacrificed</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c5e00f41b2_0_261"/>
          <p:cNvSpPr txBox="1">
            <a:spLocks noGrp="1"/>
          </p:cNvSpPr>
          <p:nvPr>
            <p:ph type="subTitle" idx="1"/>
          </p:nvPr>
        </p:nvSpPr>
        <p:spPr>
          <a:xfrm>
            <a:off x="294375" y="316225"/>
            <a:ext cx="10373700" cy="4941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NZ">
                <a:solidFill>
                  <a:srgbClr val="92D050"/>
                </a:solidFill>
              </a:rPr>
              <a:t>Visual Representation:</a:t>
            </a:r>
            <a:endParaRPr>
              <a:solidFill>
                <a:srgbClr val="92D050"/>
              </a:solidFill>
            </a:endParaRPr>
          </a:p>
        </p:txBody>
      </p:sp>
      <p:pic>
        <p:nvPicPr>
          <p:cNvPr id="191" name="Google Shape;191;g3c5e00f41b2_0_261"/>
          <p:cNvPicPr preferRelativeResize="0"/>
          <p:nvPr/>
        </p:nvPicPr>
        <p:blipFill>
          <a:blip r:embed="rId3">
            <a:alphaModFix/>
          </a:blip>
          <a:stretch>
            <a:fillRect/>
          </a:stretch>
        </p:blipFill>
        <p:spPr>
          <a:xfrm>
            <a:off x="294375" y="854625"/>
            <a:ext cx="4936830" cy="4059626"/>
          </a:xfrm>
          <a:prstGeom prst="rect">
            <a:avLst/>
          </a:prstGeom>
          <a:noFill/>
          <a:ln>
            <a:noFill/>
          </a:ln>
        </p:spPr>
      </p:pic>
      <p:pic>
        <p:nvPicPr>
          <p:cNvPr id="192" name="Google Shape;192;g3c5e00f41b2_0_261"/>
          <p:cNvPicPr preferRelativeResize="0"/>
          <p:nvPr/>
        </p:nvPicPr>
        <p:blipFill>
          <a:blip r:embed="rId4">
            <a:alphaModFix/>
          </a:blip>
          <a:stretch>
            <a:fillRect/>
          </a:stretch>
        </p:blipFill>
        <p:spPr>
          <a:xfrm>
            <a:off x="5920225" y="855551"/>
            <a:ext cx="4789624" cy="40596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c5e00f41b2_0_2"/>
          <p:cNvSpPr txBox="1">
            <a:spLocks noGrp="1"/>
          </p:cNvSpPr>
          <p:nvPr>
            <p:ph type="ctrTitle"/>
          </p:nvPr>
        </p:nvSpPr>
        <p:spPr>
          <a:xfrm>
            <a:off x="447475" y="95675"/>
            <a:ext cx="8484000" cy="100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NZ">
                <a:solidFill>
                  <a:srgbClr val="92D050"/>
                </a:solidFill>
              </a:rPr>
              <a:t>Elasticity</a:t>
            </a:r>
            <a:endParaRPr>
              <a:solidFill>
                <a:srgbClr val="92D050"/>
              </a:solidFill>
            </a:endParaRPr>
          </a:p>
        </p:txBody>
      </p:sp>
      <p:sp>
        <p:nvSpPr>
          <p:cNvPr id="199" name="Google Shape;199;g3c5e00f41b2_0_2"/>
          <p:cNvSpPr txBox="1"/>
          <p:nvPr/>
        </p:nvSpPr>
        <p:spPr>
          <a:xfrm>
            <a:off x="447475" y="1096475"/>
            <a:ext cx="10161300" cy="45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NZ" sz="1600">
                <a:solidFill>
                  <a:schemeClr val="lt1"/>
                </a:solidFill>
                <a:latin typeface="Calibri"/>
                <a:ea typeface="Calibri"/>
                <a:cs typeface="Calibri"/>
                <a:sym typeface="Calibri"/>
              </a:rPr>
              <a:t>Elasticity of Demand measures responsiveness of quantity demand to a given change in price</a:t>
            </a:r>
            <a:endParaRPr sz="1600">
              <a:solidFill>
                <a:schemeClr val="lt1"/>
              </a:solidFill>
              <a:latin typeface="Calibri"/>
              <a:ea typeface="Calibri"/>
              <a:cs typeface="Calibri"/>
              <a:sym typeface="Calibri"/>
            </a:endParaRPr>
          </a:p>
          <a:p>
            <a:pPr marL="457200" lvl="0" indent="-330200" algn="l" rtl="0">
              <a:spcBef>
                <a:spcPts val="0"/>
              </a:spcBef>
              <a:spcAft>
                <a:spcPts val="0"/>
              </a:spcAft>
              <a:buClr>
                <a:schemeClr val="lt1"/>
              </a:buClr>
              <a:buSzPts val="1600"/>
              <a:buFont typeface="Calibri"/>
              <a:buChar char="-"/>
            </a:pPr>
            <a:r>
              <a:rPr lang="en-NZ" sz="1600">
                <a:solidFill>
                  <a:schemeClr val="lt1"/>
                </a:solidFill>
                <a:latin typeface="Calibri"/>
                <a:ea typeface="Calibri"/>
                <a:cs typeface="Calibri"/>
                <a:sym typeface="Calibri"/>
              </a:rPr>
              <a:t>Goods tend to either be Inelastic PED &lt; 1 or Elastic PED &gt; 1 with a scarce goods that fall in the grey areas i.e. PED = 1</a:t>
            </a:r>
            <a:endParaRPr sz="1600">
              <a:solidFill>
                <a:schemeClr val="lt1"/>
              </a:solidFill>
              <a:latin typeface="Calibri"/>
              <a:ea typeface="Calibri"/>
              <a:cs typeface="Calibri"/>
              <a:sym typeface="Calibri"/>
            </a:endParaRPr>
          </a:p>
          <a:p>
            <a:pPr marL="0" lvl="0" indent="0" algn="l" rtl="0">
              <a:spcBef>
                <a:spcPts val="0"/>
              </a:spcBef>
              <a:spcAft>
                <a:spcPts val="0"/>
              </a:spcAft>
              <a:buNone/>
            </a:pPr>
            <a:endParaRPr sz="1600">
              <a:solidFill>
                <a:schemeClr val="lt1"/>
              </a:solidFill>
              <a:latin typeface="Calibri"/>
              <a:ea typeface="Calibri"/>
              <a:cs typeface="Calibri"/>
              <a:sym typeface="Calibri"/>
            </a:endParaRPr>
          </a:p>
          <a:p>
            <a:pPr marL="0" lvl="0" indent="0" algn="l" rtl="0">
              <a:spcBef>
                <a:spcPts val="0"/>
              </a:spcBef>
              <a:spcAft>
                <a:spcPts val="0"/>
              </a:spcAft>
              <a:buNone/>
            </a:pPr>
            <a:r>
              <a:rPr lang="en-NZ" sz="1600">
                <a:solidFill>
                  <a:schemeClr val="lt1"/>
                </a:solidFill>
                <a:latin typeface="Calibri"/>
                <a:ea typeface="Calibri"/>
                <a:cs typeface="Calibri"/>
                <a:sym typeface="Calibri"/>
              </a:rPr>
              <a:t>Inelastic Nature - Necessities, small number of firms or close substitutes, small % of income spent on the good, sometimes not for all these goods they are addictive in nature </a:t>
            </a:r>
            <a:endParaRPr sz="1600">
              <a:solidFill>
                <a:schemeClr val="lt1"/>
              </a:solidFill>
              <a:latin typeface="Calibri"/>
              <a:ea typeface="Calibri"/>
              <a:cs typeface="Calibri"/>
              <a:sym typeface="Calibri"/>
            </a:endParaRPr>
          </a:p>
          <a:p>
            <a:pPr marL="0" lvl="0" indent="0" algn="l" rtl="0">
              <a:spcBef>
                <a:spcPts val="0"/>
              </a:spcBef>
              <a:spcAft>
                <a:spcPts val="0"/>
              </a:spcAft>
              <a:buNone/>
            </a:pPr>
            <a:endParaRPr sz="1600">
              <a:solidFill>
                <a:schemeClr val="lt1"/>
              </a:solidFill>
              <a:latin typeface="Calibri"/>
              <a:ea typeface="Calibri"/>
              <a:cs typeface="Calibri"/>
              <a:sym typeface="Calibri"/>
            </a:endParaRPr>
          </a:p>
          <a:p>
            <a:pPr marL="0" lvl="0" indent="0" algn="l" rtl="0">
              <a:spcBef>
                <a:spcPts val="0"/>
              </a:spcBef>
              <a:spcAft>
                <a:spcPts val="0"/>
              </a:spcAft>
              <a:buNone/>
            </a:pPr>
            <a:r>
              <a:rPr lang="en-NZ" sz="1600">
                <a:solidFill>
                  <a:schemeClr val="lt1"/>
                </a:solidFill>
                <a:latin typeface="Calibri"/>
                <a:ea typeface="Calibri"/>
                <a:cs typeface="Calibri"/>
                <a:sym typeface="Calibri"/>
              </a:rPr>
              <a:t>Elastic Nature - opposite- luxury, large number of firms, higher % of income </a:t>
            </a:r>
            <a:endParaRPr sz="1600">
              <a:solidFill>
                <a:schemeClr val="lt1"/>
              </a:solidFill>
              <a:latin typeface="Calibri"/>
              <a:ea typeface="Calibri"/>
              <a:cs typeface="Calibri"/>
              <a:sym typeface="Calibri"/>
            </a:endParaRPr>
          </a:p>
          <a:p>
            <a:pPr marL="0" lvl="0" indent="0" algn="l" rtl="0">
              <a:spcBef>
                <a:spcPts val="0"/>
              </a:spcBef>
              <a:spcAft>
                <a:spcPts val="0"/>
              </a:spcAft>
              <a:buNone/>
            </a:pPr>
            <a:endParaRPr sz="1600">
              <a:solidFill>
                <a:schemeClr val="lt1"/>
              </a:solidFill>
              <a:latin typeface="Calibri"/>
              <a:ea typeface="Calibri"/>
              <a:cs typeface="Calibri"/>
              <a:sym typeface="Calibri"/>
            </a:endParaRPr>
          </a:p>
          <a:p>
            <a:pPr marL="0" lvl="0" indent="0" algn="l" rtl="0">
              <a:spcBef>
                <a:spcPts val="0"/>
              </a:spcBef>
              <a:spcAft>
                <a:spcPts val="0"/>
              </a:spcAft>
              <a:buNone/>
            </a:pPr>
            <a:r>
              <a:rPr lang="en-NZ" sz="1600">
                <a:solidFill>
                  <a:schemeClr val="lt1"/>
                </a:solidFill>
                <a:latin typeface="Calibri"/>
                <a:ea typeface="Calibri"/>
                <a:cs typeface="Calibri"/>
                <a:sym typeface="Calibri"/>
              </a:rPr>
              <a:t>Formula: (△Qd / △P) * (P / Qd) or (△Qd * P) / (△P * Qd)</a:t>
            </a:r>
            <a:endParaRPr sz="1600">
              <a:solidFill>
                <a:schemeClr val="lt1"/>
              </a:solidFill>
              <a:latin typeface="Calibri"/>
              <a:ea typeface="Calibri"/>
              <a:cs typeface="Calibri"/>
              <a:sym typeface="Calibri"/>
            </a:endParaRPr>
          </a:p>
          <a:p>
            <a:pPr marL="0" lvl="0" indent="0" algn="l" rtl="0">
              <a:spcBef>
                <a:spcPts val="0"/>
              </a:spcBef>
              <a:spcAft>
                <a:spcPts val="0"/>
              </a:spcAft>
              <a:buNone/>
            </a:pPr>
            <a:endParaRPr sz="1600">
              <a:solidFill>
                <a:schemeClr val="lt1"/>
              </a:solidFill>
              <a:latin typeface="Calibri"/>
              <a:ea typeface="Calibri"/>
              <a:cs typeface="Calibri"/>
              <a:sym typeface="Calibri"/>
            </a:endParaRPr>
          </a:p>
          <a:p>
            <a:pPr marL="0" lvl="0" indent="0" algn="l" rtl="0">
              <a:spcBef>
                <a:spcPts val="0"/>
              </a:spcBef>
              <a:spcAft>
                <a:spcPts val="0"/>
              </a:spcAft>
              <a:buNone/>
            </a:pPr>
            <a:r>
              <a:rPr lang="en-NZ" sz="1600">
                <a:solidFill>
                  <a:schemeClr val="lt1"/>
                </a:solidFill>
                <a:latin typeface="Calibri"/>
                <a:ea typeface="Calibri"/>
                <a:cs typeface="Calibri"/>
                <a:sym typeface="Calibri"/>
              </a:rPr>
              <a:t>Elasticity of Supply measures responsiveness of quantity supplied in regards to a given change in price</a:t>
            </a:r>
            <a:endParaRPr sz="1600">
              <a:solidFill>
                <a:schemeClr val="lt1"/>
              </a:solidFill>
              <a:latin typeface="Calibri"/>
              <a:ea typeface="Calibri"/>
              <a:cs typeface="Calibri"/>
              <a:sym typeface="Calibri"/>
            </a:endParaRPr>
          </a:p>
          <a:p>
            <a:pPr marL="457200" lvl="0" indent="-330200" algn="l" rtl="0">
              <a:spcBef>
                <a:spcPts val="0"/>
              </a:spcBef>
              <a:spcAft>
                <a:spcPts val="0"/>
              </a:spcAft>
              <a:buClr>
                <a:schemeClr val="lt1"/>
              </a:buClr>
              <a:buSzPts val="1600"/>
              <a:buFont typeface="Calibri"/>
              <a:buChar char="-"/>
            </a:pPr>
            <a:r>
              <a:rPr lang="en-NZ" sz="1600">
                <a:solidFill>
                  <a:schemeClr val="lt1"/>
                </a:solidFill>
                <a:latin typeface="Calibri"/>
                <a:ea typeface="Calibri"/>
                <a:cs typeface="Calibri"/>
                <a:sym typeface="Calibri"/>
              </a:rPr>
              <a:t>Tend to measure this responsiveness through time as that is the greatest factor that determines a firm’s ability to change quantity supply</a:t>
            </a:r>
            <a:endParaRPr sz="1600">
              <a:solidFill>
                <a:schemeClr val="lt1"/>
              </a:solidFill>
              <a:latin typeface="Calibri"/>
              <a:ea typeface="Calibri"/>
              <a:cs typeface="Calibri"/>
              <a:sym typeface="Calibri"/>
            </a:endParaRPr>
          </a:p>
          <a:p>
            <a:pPr marL="457200" lvl="0" indent="-330200" algn="l" rtl="0">
              <a:spcBef>
                <a:spcPts val="0"/>
              </a:spcBef>
              <a:spcAft>
                <a:spcPts val="0"/>
              </a:spcAft>
              <a:buClr>
                <a:schemeClr val="lt1"/>
              </a:buClr>
              <a:buSzPts val="1600"/>
              <a:buFont typeface="Calibri"/>
              <a:buChar char="-"/>
            </a:pPr>
            <a:r>
              <a:rPr lang="en-NZ" sz="1600">
                <a:solidFill>
                  <a:schemeClr val="lt1"/>
                </a:solidFill>
                <a:latin typeface="Calibri"/>
                <a:ea typeface="Calibri"/>
                <a:cs typeface="Calibri"/>
                <a:sym typeface="Calibri"/>
              </a:rPr>
              <a:t>Short term = inelastic as harder to change stock levels, long term = elastic as time to adjust to the market </a:t>
            </a:r>
            <a:endParaRPr sz="1600">
              <a:solidFill>
                <a:schemeClr val="lt1"/>
              </a:solidFill>
              <a:latin typeface="Calibri"/>
              <a:ea typeface="Calibri"/>
              <a:cs typeface="Calibri"/>
              <a:sym typeface="Calibri"/>
            </a:endParaRPr>
          </a:p>
          <a:p>
            <a:pPr marL="0" lvl="0" indent="0" algn="l" rtl="0">
              <a:spcBef>
                <a:spcPts val="0"/>
              </a:spcBef>
              <a:spcAft>
                <a:spcPts val="0"/>
              </a:spcAft>
              <a:buNone/>
            </a:pPr>
            <a:endParaRPr sz="1600">
              <a:solidFill>
                <a:schemeClr val="lt1"/>
              </a:solidFill>
              <a:latin typeface="Calibri"/>
              <a:ea typeface="Calibri"/>
              <a:cs typeface="Calibri"/>
              <a:sym typeface="Calibri"/>
            </a:endParaRPr>
          </a:p>
          <a:p>
            <a:pPr marL="0" lvl="0" indent="0" algn="l" rtl="0">
              <a:spcBef>
                <a:spcPts val="0"/>
              </a:spcBef>
              <a:spcAft>
                <a:spcPts val="0"/>
              </a:spcAft>
              <a:buNone/>
            </a:pPr>
            <a:r>
              <a:rPr lang="en-NZ" sz="1600">
                <a:solidFill>
                  <a:schemeClr val="lt1"/>
                </a:solidFill>
                <a:latin typeface="Calibri"/>
                <a:ea typeface="Calibri"/>
                <a:cs typeface="Calibri"/>
                <a:sym typeface="Calibri"/>
              </a:rPr>
              <a:t>Formula same as above replace Qd with Qs</a:t>
            </a:r>
            <a:endParaRPr sz="16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g3c5e00f41b2_0_283"/>
          <p:cNvGraphicFramePr/>
          <p:nvPr/>
        </p:nvGraphicFramePr>
        <p:xfrm>
          <a:off x="331025" y="231675"/>
          <a:ext cx="3000000" cy="3000000"/>
        </p:xfrm>
        <a:graphic>
          <a:graphicData uri="http://schemas.openxmlformats.org/drawingml/2006/table">
            <a:tbl>
              <a:tblPr>
                <a:noFill/>
                <a:tableStyleId>{A48A6024-51BD-4BC5-991E-FC415CBD8598}</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45956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NZ">
                          <a:solidFill>
                            <a:schemeClr val="lt1"/>
                          </a:solidFill>
                        </a:rPr>
                        <a:t>PED/ PES</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NZ">
                          <a:solidFill>
                            <a:schemeClr val="lt1"/>
                          </a:solidFill>
                        </a:rPr>
                        <a:t>Coefficient</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NZ">
                          <a:solidFill>
                            <a:schemeClr val="lt1"/>
                          </a:solidFill>
                        </a:rPr>
                        <a:t>Proportional Relationship between P and Qd/ Qs</a:t>
                      </a:r>
                      <a:endParaRPr>
                        <a:solidFill>
                          <a:schemeClr val="lt1"/>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NZ">
                          <a:solidFill>
                            <a:schemeClr val="lt1"/>
                          </a:solidFill>
                        </a:rPr>
                        <a:t>Perfectly Elastic</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NZ">
                          <a:solidFill>
                            <a:schemeClr val="lt1"/>
                          </a:solidFill>
                        </a:rPr>
                        <a:t>Infinite</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NZ">
                          <a:solidFill>
                            <a:schemeClr val="lt1"/>
                          </a:solidFill>
                        </a:rPr>
                        <a:t>Infinite change in Qd when P changes</a:t>
                      </a:r>
                      <a:endParaRPr>
                        <a:solidFill>
                          <a:schemeClr val="lt1"/>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NZ">
                          <a:solidFill>
                            <a:schemeClr val="lt1"/>
                          </a:solidFill>
                        </a:rPr>
                        <a:t>Elastic </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NZ">
                          <a:solidFill>
                            <a:schemeClr val="lt1"/>
                          </a:solidFill>
                        </a:rPr>
                        <a:t>&gt; 1</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NZ">
                          <a:solidFill>
                            <a:schemeClr val="lt1"/>
                          </a:solidFill>
                        </a:rPr>
                        <a:t>Qd more than proportional to change in P</a:t>
                      </a:r>
                      <a:endParaRPr>
                        <a:solidFill>
                          <a:schemeClr val="lt1"/>
                        </a:solidFill>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NZ">
                          <a:solidFill>
                            <a:schemeClr val="lt1"/>
                          </a:solidFill>
                        </a:rPr>
                        <a:t>Inelastic </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NZ">
                          <a:solidFill>
                            <a:schemeClr val="lt1"/>
                          </a:solidFill>
                        </a:rPr>
                        <a:t>&lt; 1</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NZ">
                          <a:solidFill>
                            <a:schemeClr val="lt1"/>
                          </a:solidFill>
                        </a:rPr>
                        <a:t>Qd less than proportional to change in P</a:t>
                      </a:r>
                      <a:endParaRPr>
                        <a:solidFill>
                          <a:schemeClr val="lt1"/>
                        </a:solidFill>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NZ">
                          <a:solidFill>
                            <a:schemeClr val="lt1"/>
                          </a:solidFill>
                        </a:rPr>
                        <a:t>Unitary</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NZ">
                          <a:solidFill>
                            <a:schemeClr val="lt1"/>
                          </a:solidFill>
                        </a:rPr>
                        <a:t>1</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NZ">
                          <a:solidFill>
                            <a:schemeClr val="lt1"/>
                          </a:solidFill>
                        </a:rPr>
                        <a:t>Exact proportional relationship</a:t>
                      </a:r>
                      <a:endParaRPr>
                        <a:solidFill>
                          <a:schemeClr val="lt1"/>
                        </a:solidFill>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NZ">
                          <a:solidFill>
                            <a:schemeClr val="lt1"/>
                          </a:solidFill>
                        </a:rPr>
                        <a:t>Perfectly Inelastic </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NZ">
                          <a:solidFill>
                            <a:schemeClr val="lt1"/>
                          </a:solidFill>
                        </a:rPr>
                        <a:t>0</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NZ">
                          <a:solidFill>
                            <a:schemeClr val="lt1"/>
                          </a:solidFill>
                        </a:rPr>
                        <a:t>No change occurs when P changes </a:t>
                      </a:r>
                      <a:endParaRPr>
                        <a:solidFill>
                          <a:schemeClr val="lt1"/>
                        </a:solidFill>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NZ">
                          <a:solidFill>
                            <a:schemeClr val="lt1"/>
                          </a:solidFill>
                        </a:rPr>
                        <a:t>Cross Price Elasticity:</a:t>
                      </a:r>
                      <a:endParaRPr>
                        <a:solidFill>
                          <a:schemeClr val="lt1"/>
                        </a:solidFill>
                      </a:endParaRPr>
                    </a:p>
                    <a:p>
                      <a:pPr marL="0" lvl="0" indent="0" algn="l" rtl="0">
                        <a:spcBef>
                          <a:spcPts val="0"/>
                        </a:spcBef>
                        <a:spcAft>
                          <a:spcPts val="0"/>
                        </a:spcAft>
                        <a:buNone/>
                      </a:pPr>
                      <a:r>
                        <a:rPr lang="en-NZ">
                          <a:solidFill>
                            <a:schemeClr val="lt1"/>
                          </a:solidFill>
                        </a:rPr>
                        <a:t>Substitute</a:t>
                      </a:r>
                      <a:endParaRPr>
                        <a:solidFill>
                          <a:schemeClr val="lt1"/>
                        </a:solidFill>
                      </a:endParaRPr>
                    </a:p>
                    <a:p>
                      <a:pPr marL="0" lvl="0" indent="0" algn="l" rtl="0">
                        <a:spcBef>
                          <a:spcPts val="0"/>
                        </a:spcBef>
                        <a:spcAft>
                          <a:spcPts val="0"/>
                        </a:spcAft>
                        <a:buNone/>
                      </a:pPr>
                      <a:r>
                        <a:rPr lang="en-NZ">
                          <a:solidFill>
                            <a:schemeClr val="lt1"/>
                          </a:solidFill>
                        </a:rPr>
                        <a:t>Complementary </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en-NZ">
                          <a:solidFill>
                            <a:schemeClr val="lt1"/>
                          </a:solidFill>
                        </a:rPr>
                        <a:t>CPED = </a:t>
                      </a:r>
                      <a:r>
                        <a:rPr lang="en-NZ" u="sng">
                          <a:solidFill>
                            <a:schemeClr val="lt1"/>
                          </a:solidFill>
                        </a:rPr>
                        <a:t>(% change Qd Good A)</a:t>
                      </a:r>
                      <a:endParaRPr u="sng">
                        <a:solidFill>
                          <a:schemeClr val="lt1"/>
                        </a:solidFill>
                      </a:endParaRPr>
                    </a:p>
                    <a:p>
                      <a:pPr marL="0" lvl="0" indent="0" algn="l" rtl="0">
                        <a:spcBef>
                          <a:spcPts val="0"/>
                        </a:spcBef>
                        <a:spcAft>
                          <a:spcPts val="0"/>
                        </a:spcAft>
                        <a:buNone/>
                      </a:pPr>
                      <a:r>
                        <a:rPr lang="en-NZ">
                          <a:solidFill>
                            <a:schemeClr val="lt1"/>
                          </a:solidFill>
                        </a:rPr>
                        <a:t>              (% change in P Good B)</a:t>
                      </a:r>
                      <a:endParaRPr>
                        <a:solidFill>
                          <a:schemeClr val="lt1"/>
                        </a:solidFill>
                      </a:endParaRPr>
                    </a:p>
                    <a:p>
                      <a:pPr marL="0" lvl="0" indent="0" algn="l" rtl="0">
                        <a:spcBef>
                          <a:spcPts val="0"/>
                        </a:spcBef>
                        <a:spcAft>
                          <a:spcPts val="0"/>
                        </a:spcAft>
                        <a:buNone/>
                      </a:pP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NZ">
                          <a:solidFill>
                            <a:schemeClr val="lt1"/>
                          </a:solidFill>
                        </a:rPr>
                        <a:t>Sub = Positive</a:t>
                      </a:r>
                      <a:endParaRPr>
                        <a:solidFill>
                          <a:schemeClr val="lt1"/>
                        </a:solidFill>
                      </a:endParaRPr>
                    </a:p>
                    <a:p>
                      <a:pPr marL="0" lvl="0" indent="0" algn="l" rtl="0">
                        <a:spcBef>
                          <a:spcPts val="0"/>
                        </a:spcBef>
                        <a:spcAft>
                          <a:spcPts val="0"/>
                        </a:spcAft>
                        <a:buNone/>
                      </a:pPr>
                      <a:r>
                        <a:rPr lang="en-NZ">
                          <a:solidFill>
                            <a:schemeClr val="lt1"/>
                          </a:solidFill>
                        </a:rPr>
                        <a:t>Comp = Negative</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NZ">
                          <a:solidFill>
                            <a:schemeClr val="lt1"/>
                          </a:solidFill>
                        </a:rPr>
                        <a:t>Sub positive because as P of Good A increase, Qd of Good B increase as more affordable</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en-NZ">
                          <a:solidFill>
                            <a:schemeClr val="lt1"/>
                          </a:solidFill>
                        </a:rPr>
                        <a:t>Comp negative as P of Good A increase, Qs of Good B decrease as these goods benefit each other</a:t>
                      </a:r>
                      <a:endParaRPr>
                        <a:solidFill>
                          <a:schemeClr val="lt1"/>
                        </a:solidFill>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NZ">
                          <a:solidFill>
                            <a:schemeClr val="lt1"/>
                          </a:solidFill>
                        </a:rPr>
                        <a:t>Income (YED)</a:t>
                      </a:r>
                      <a:endParaRPr>
                        <a:solidFill>
                          <a:schemeClr val="lt1"/>
                        </a:solidFill>
                      </a:endParaRPr>
                    </a:p>
                    <a:p>
                      <a:pPr marL="0" lvl="0" indent="0" algn="l" rtl="0">
                        <a:spcBef>
                          <a:spcPts val="0"/>
                        </a:spcBef>
                        <a:spcAft>
                          <a:spcPts val="0"/>
                        </a:spcAft>
                        <a:buNone/>
                      </a:pPr>
                      <a:r>
                        <a:rPr lang="en-NZ">
                          <a:solidFill>
                            <a:schemeClr val="lt1"/>
                          </a:solidFill>
                        </a:rPr>
                        <a:t>Necessity </a:t>
                      </a:r>
                      <a:endParaRPr>
                        <a:solidFill>
                          <a:schemeClr val="lt1"/>
                        </a:solidFill>
                      </a:endParaRPr>
                    </a:p>
                    <a:p>
                      <a:pPr marL="0" lvl="0" indent="0" algn="l" rtl="0">
                        <a:spcBef>
                          <a:spcPts val="0"/>
                        </a:spcBef>
                        <a:spcAft>
                          <a:spcPts val="0"/>
                        </a:spcAft>
                        <a:buNone/>
                      </a:pPr>
                      <a:r>
                        <a:rPr lang="en-NZ">
                          <a:solidFill>
                            <a:schemeClr val="lt1"/>
                          </a:solidFill>
                        </a:rPr>
                        <a:t>Luxury </a:t>
                      </a:r>
                      <a:endParaRPr>
                        <a:solidFill>
                          <a:schemeClr val="lt1"/>
                        </a:solidFill>
                      </a:endParaRPr>
                    </a:p>
                    <a:p>
                      <a:pPr marL="0" lvl="0" indent="0" algn="l" rtl="0">
                        <a:spcBef>
                          <a:spcPts val="0"/>
                        </a:spcBef>
                        <a:spcAft>
                          <a:spcPts val="0"/>
                        </a:spcAft>
                        <a:buNone/>
                      </a:pPr>
                      <a:r>
                        <a:rPr lang="en-NZ">
                          <a:solidFill>
                            <a:schemeClr val="lt1"/>
                          </a:solidFill>
                        </a:rPr>
                        <a:t>Inferior</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en-NZ">
                          <a:solidFill>
                            <a:schemeClr val="lt1"/>
                          </a:solidFill>
                        </a:rPr>
                        <a:t>YED = </a:t>
                      </a:r>
                      <a:r>
                        <a:rPr lang="en-NZ" u="sng">
                          <a:solidFill>
                            <a:schemeClr val="lt1"/>
                          </a:solidFill>
                        </a:rPr>
                        <a:t>% change Qd</a:t>
                      </a:r>
                      <a:endParaRPr u="sng">
                        <a:solidFill>
                          <a:schemeClr val="lt1"/>
                        </a:solidFill>
                      </a:endParaRPr>
                    </a:p>
                    <a:p>
                      <a:pPr marL="0" lvl="0" indent="0" algn="l" rtl="0">
                        <a:spcBef>
                          <a:spcPts val="0"/>
                        </a:spcBef>
                        <a:spcAft>
                          <a:spcPts val="0"/>
                        </a:spcAft>
                        <a:buNone/>
                      </a:pPr>
                      <a:r>
                        <a:rPr lang="en-NZ">
                          <a:solidFill>
                            <a:schemeClr val="lt1"/>
                          </a:solidFill>
                        </a:rPr>
                        <a:t>           % change in Income</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NZ">
                          <a:solidFill>
                            <a:schemeClr val="lt1"/>
                          </a:solidFill>
                        </a:rPr>
                        <a:t>Necessity = 0 &lt; x &lt; 1</a:t>
                      </a:r>
                      <a:endParaRPr>
                        <a:solidFill>
                          <a:schemeClr val="lt1"/>
                        </a:solidFill>
                      </a:endParaRPr>
                    </a:p>
                    <a:p>
                      <a:pPr marL="0" lvl="0" indent="0" algn="l" rtl="0">
                        <a:spcBef>
                          <a:spcPts val="0"/>
                        </a:spcBef>
                        <a:spcAft>
                          <a:spcPts val="0"/>
                        </a:spcAft>
                        <a:buNone/>
                      </a:pPr>
                      <a:r>
                        <a:rPr lang="en-NZ">
                          <a:solidFill>
                            <a:schemeClr val="lt1"/>
                          </a:solidFill>
                        </a:rPr>
                        <a:t>Luxury &gt; 1</a:t>
                      </a:r>
                      <a:endParaRPr>
                        <a:solidFill>
                          <a:schemeClr val="lt1"/>
                        </a:solidFill>
                      </a:endParaRPr>
                    </a:p>
                    <a:p>
                      <a:pPr marL="0" lvl="0" indent="0" algn="l" rtl="0">
                        <a:spcBef>
                          <a:spcPts val="0"/>
                        </a:spcBef>
                        <a:spcAft>
                          <a:spcPts val="0"/>
                        </a:spcAft>
                        <a:buNone/>
                      </a:pPr>
                      <a:r>
                        <a:rPr lang="en-NZ">
                          <a:solidFill>
                            <a:schemeClr val="lt1"/>
                          </a:solidFill>
                        </a:rPr>
                        <a:t>Inferior &lt; 0</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NZ">
                          <a:solidFill>
                            <a:schemeClr val="lt1"/>
                          </a:solidFill>
                        </a:rPr>
                        <a:t>Income changes are like our price changes</a:t>
                      </a:r>
                      <a:endParaRPr>
                        <a:solidFill>
                          <a:schemeClr val="lt1"/>
                        </a:solidFill>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5"/>
          <p:cNvSpPr txBox="1"/>
          <p:nvPr/>
        </p:nvSpPr>
        <p:spPr>
          <a:xfrm>
            <a:off x="1052305" y="1219199"/>
            <a:ext cx="9754050"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Price elasticity of demand measures</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600" b="0" i="0" u="none" strike="noStrike" cap="none">
              <a:solidFill>
                <a:schemeClr val="lt1"/>
              </a:solidFill>
              <a:latin typeface="Calibri"/>
              <a:ea typeface="Calibri"/>
              <a:cs typeface="Calibri"/>
              <a:sym typeface="Calibri"/>
            </a:endParaRPr>
          </a:p>
          <a:p>
            <a:pPr marL="800100" marR="0" lvl="1" indent="-34290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How much the price of a good changes when there is a change in the quantity demanded.</a:t>
            </a:r>
            <a:endParaRPr sz="1800" b="0" i="0" u="none" strike="noStrike" cap="none">
              <a:solidFill>
                <a:schemeClr val="lt1"/>
              </a:solidFill>
              <a:latin typeface="Calibri"/>
              <a:ea typeface="Calibri"/>
              <a:cs typeface="Calibri"/>
              <a:sym typeface="Calibri"/>
            </a:endParaRPr>
          </a:p>
          <a:p>
            <a:pPr marL="800100" marR="0" lvl="1" indent="-34290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How much the quantity demanded responds to a change in the price.</a:t>
            </a:r>
            <a:endParaRPr sz="1800" b="0" i="0" u="none" strike="noStrike" cap="none">
              <a:solidFill>
                <a:schemeClr val="lt1"/>
              </a:solidFill>
              <a:latin typeface="Calibri"/>
              <a:ea typeface="Calibri"/>
              <a:cs typeface="Calibri"/>
              <a:sym typeface="Calibri"/>
            </a:endParaRPr>
          </a:p>
          <a:p>
            <a:pPr marL="800100" marR="0" lvl="1" indent="-34290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How much the price of a good changes when there is a change in the number of buyers.</a:t>
            </a:r>
            <a:endParaRPr sz="1800" b="0" i="0" u="none" strike="noStrike" cap="none">
              <a:solidFill>
                <a:schemeClr val="lt1"/>
              </a:solidFill>
              <a:latin typeface="Calibri"/>
              <a:ea typeface="Calibri"/>
              <a:cs typeface="Calibri"/>
              <a:sym typeface="Calibri"/>
            </a:endParaRPr>
          </a:p>
          <a:p>
            <a:pPr marL="800100" marR="0" lvl="1" indent="-34290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How much the demand shifts for a given change in the price of the good.</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p5"/>
          <p:cNvSpPr txBox="1"/>
          <p:nvPr/>
        </p:nvSpPr>
        <p:spPr>
          <a:xfrm>
            <a:off x="1052305" y="336332"/>
            <a:ext cx="4896550"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Elasticity Example Questions</a:t>
            </a:r>
            <a:endParaRPr sz="1400" b="0" i="0" u="none" strike="noStrike" cap="none">
              <a:solidFill>
                <a:srgbClr val="000000"/>
              </a:solidFill>
              <a:latin typeface="Arial"/>
              <a:ea typeface="Arial"/>
              <a:cs typeface="Arial"/>
              <a:sym typeface="Arial"/>
            </a:endParaRPr>
          </a:p>
        </p:txBody>
      </p:sp>
      <p:sp>
        <p:nvSpPr>
          <p:cNvPr id="212" name="Google Shape;212;p5"/>
          <p:cNvSpPr/>
          <p:nvPr/>
        </p:nvSpPr>
        <p:spPr>
          <a:xfrm>
            <a:off x="1052305" y="3387158"/>
            <a:ext cx="8175515" cy="29842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Which of the following statements is </a:t>
            </a:r>
            <a:r>
              <a:rPr lang="en-NZ" sz="1800" b="1" i="0" u="none" strike="noStrike" cap="none">
                <a:solidFill>
                  <a:schemeClr val="lt1"/>
                </a:solidFill>
                <a:latin typeface="Calibri"/>
                <a:ea typeface="Calibri"/>
                <a:cs typeface="Calibri"/>
                <a:sym typeface="Calibri"/>
              </a:rPr>
              <a:t>NOT</a:t>
            </a:r>
            <a:r>
              <a:rPr lang="en-NZ" sz="1800" b="0" i="0" u="none" strike="noStrike" cap="none">
                <a:solidFill>
                  <a:schemeClr val="lt1"/>
                </a:solidFill>
                <a:latin typeface="Calibri"/>
                <a:ea typeface="Calibri"/>
                <a:cs typeface="Calibri"/>
                <a:sym typeface="Calibri"/>
              </a:rPr>
              <a:t> correct?</a:t>
            </a:r>
            <a:endParaRPr sz="1800" b="0" i="0" u="none" strike="noStrike" cap="none">
              <a:solidFill>
                <a:schemeClr val="lt1"/>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If buyers are relatively responsive to a change in price, demand is said to be elastic.</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If buyers are relatively unresponsive to a change in price, demand is said to be inelastic.</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If buyers have no good substitutes for a good, the demand for the good will tend to be inelastic.</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If buyers consider the good a luxury good, the demand for the good will tend to be inelastic.</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6"/>
          <p:cNvSpPr txBox="1"/>
          <p:nvPr/>
        </p:nvSpPr>
        <p:spPr>
          <a:xfrm>
            <a:off x="1052305" y="1219199"/>
            <a:ext cx="9754050"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Price elasticity of demand measures</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600" b="0" i="0" u="none" strike="noStrike" cap="none">
              <a:solidFill>
                <a:schemeClr val="lt1"/>
              </a:solidFill>
              <a:latin typeface="Calibri"/>
              <a:ea typeface="Calibri"/>
              <a:cs typeface="Calibri"/>
              <a:sym typeface="Calibri"/>
            </a:endParaRPr>
          </a:p>
          <a:p>
            <a:pPr marL="800100" marR="0" lvl="1" indent="-34290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How much the price of a good changes when there is a change in the quantity demanded.</a:t>
            </a:r>
            <a:endParaRPr sz="1800" b="0" i="0" u="none" strike="noStrike" cap="none">
              <a:solidFill>
                <a:schemeClr val="lt1"/>
              </a:solidFill>
              <a:latin typeface="Calibri"/>
              <a:ea typeface="Calibri"/>
              <a:cs typeface="Calibri"/>
              <a:sym typeface="Calibri"/>
            </a:endParaRPr>
          </a:p>
          <a:p>
            <a:pPr marL="800100" marR="0" lvl="1" indent="-342900" algn="l" rtl="0">
              <a:lnSpc>
                <a:spcPct val="100000"/>
              </a:lnSpc>
              <a:spcBef>
                <a:spcPts val="0"/>
              </a:spcBef>
              <a:spcAft>
                <a:spcPts val="0"/>
              </a:spcAft>
              <a:buClr>
                <a:srgbClr val="FF0000"/>
              </a:buClr>
              <a:buSzPts val="1800"/>
              <a:buFont typeface="Calibri"/>
              <a:buAutoNum type="arabicPeriod"/>
            </a:pPr>
            <a:r>
              <a:rPr lang="en-NZ" sz="1800" b="0" i="0" u="none" strike="noStrike" cap="none">
                <a:solidFill>
                  <a:srgbClr val="FF0000"/>
                </a:solidFill>
                <a:latin typeface="Calibri"/>
                <a:ea typeface="Calibri"/>
                <a:cs typeface="Calibri"/>
                <a:sym typeface="Calibri"/>
              </a:rPr>
              <a:t>How much the quantity demanded responds to a change in the price.</a:t>
            </a:r>
            <a:endParaRPr sz="1800" b="0" i="0" u="none" strike="noStrike" cap="none">
              <a:solidFill>
                <a:srgbClr val="FF0000"/>
              </a:solidFill>
              <a:latin typeface="Calibri"/>
              <a:ea typeface="Calibri"/>
              <a:cs typeface="Calibri"/>
              <a:sym typeface="Calibri"/>
            </a:endParaRPr>
          </a:p>
          <a:p>
            <a:pPr marL="800100" marR="0" lvl="1" indent="-34290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How much the price of a good changes when there is a change in the number of buyers.</a:t>
            </a:r>
            <a:endParaRPr sz="1800" b="0" i="0" u="none" strike="noStrike" cap="none">
              <a:solidFill>
                <a:schemeClr val="lt1"/>
              </a:solidFill>
              <a:latin typeface="Calibri"/>
              <a:ea typeface="Calibri"/>
              <a:cs typeface="Calibri"/>
              <a:sym typeface="Calibri"/>
            </a:endParaRPr>
          </a:p>
          <a:p>
            <a:pPr marL="800100" marR="0" lvl="1" indent="-34290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How much the demand shifts for a given change in the price of the good.</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p6"/>
          <p:cNvSpPr/>
          <p:nvPr/>
        </p:nvSpPr>
        <p:spPr>
          <a:xfrm>
            <a:off x="1052305" y="3387158"/>
            <a:ext cx="8175515" cy="29842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Which of the following statements is </a:t>
            </a:r>
            <a:r>
              <a:rPr lang="en-NZ" sz="1800" b="1" i="0" u="none" strike="noStrike" cap="none">
                <a:solidFill>
                  <a:schemeClr val="lt1"/>
                </a:solidFill>
                <a:latin typeface="Calibri"/>
                <a:ea typeface="Calibri"/>
                <a:cs typeface="Calibri"/>
                <a:sym typeface="Calibri"/>
              </a:rPr>
              <a:t>NOT</a:t>
            </a:r>
            <a:r>
              <a:rPr lang="en-NZ" sz="1800" b="0" i="0" u="none" strike="noStrike" cap="none">
                <a:solidFill>
                  <a:schemeClr val="lt1"/>
                </a:solidFill>
                <a:latin typeface="Calibri"/>
                <a:ea typeface="Calibri"/>
                <a:cs typeface="Calibri"/>
                <a:sym typeface="Calibri"/>
              </a:rPr>
              <a:t> correct?</a:t>
            </a:r>
            <a:endParaRPr sz="1800" b="0" i="0" u="none" strike="noStrike" cap="none">
              <a:solidFill>
                <a:schemeClr val="lt1"/>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If buyers are relatively responsive to a change in price, demand is said to be elastic.</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If buyers are relatively unresponsive to a change in price, demand is said to be inelastic.</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If buyers have no good substitutes for a good, the demand for the good will tend to be inelastic.</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0"/>
              </a:spcBef>
              <a:spcAft>
                <a:spcPts val="0"/>
              </a:spcAft>
              <a:buClr>
                <a:srgbClr val="FF0000"/>
              </a:buClr>
              <a:buSzPts val="1800"/>
              <a:buFont typeface="Calibri"/>
              <a:buAutoNum type="arabicPeriod"/>
            </a:pPr>
            <a:r>
              <a:rPr lang="en-NZ" sz="1800" b="0" i="0" u="none" strike="noStrike" cap="none">
                <a:solidFill>
                  <a:srgbClr val="FF0000"/>
                </a:solidFill>
                <a:latin typeface="Calibri"/>
                <a:ea typeface="Calibri"/>
                <a:cs typeface="Calibri"/>
                <a:sym typeface="Calibri"/>
              </a:rPr>
              <a:t>If buyers consider the good a luxury good, the demand for the good will tend to be inelastic.</a:t>
            </a:r>
            <a:endParaRPr sz="1800" b="0" i="0" u="none" strike="noStrike" cap="none">
              <a:solidFill>
                <a:srgbClr val="FF0000"/>
              </a:solidFill>
              <a:latin typeface="Calibri"/>
              <a:ea typeface="Calibri"/>
              <a:cs typeface="Calibri"/>
              <a:sym typeface="Calibri"/>
            </a:endParaRPr>
          </a:p>
        </p:txBody>
      </p:sp>
      <p:sp>
        <p:nvSpPr>
          <p:cNvPr id="219" name="Google Shape;219;p6"/>
          <p:cNvSpPr txBox="1"/>
          <p:nvPr/>
        </p:nvSpPr>
        <p:spPr>
          <a:xfrm>
            <a:off x="1052305" y="336332"/>
            <a:ext cx="4896550"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Elasticity Example Questions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7"/>
          <p:cNvSpPr/>
          <p:nvPr/>
        </p:nvSpPr>
        <p:spPr>
          <a:xfrm>
            <a:off x="1052305" y="1301688"/>
            <a:ext cx="8933793" cy="1876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Demand is said to be elastic </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If the price of the good responds only slightly to changes in the quantity demanded.</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If the demand shifts only slightly when the price of the good changes.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If buyers respond substantially to changes in the price of the good.</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If the quantity demanded changes only slightly when the price of the good changes.</a:t>
            </a:r>
            <a:endParaRPr sz="1800" b="0" i="0" u="none" strike="noStrike" cap="none">
              <a:solidFill>
                <a:schemeClr val="lt1"/>
              </a:solidFill>
              <a:latin typeface="Times New Roman"/>
              <a:ea typeface="Times New Roman"/>
              <a:cs typeface="Times New Roman"/>
              <a:sym typeface="Times New Roman"/>
            </a:endParaRPr>
          </a:p>
        </p:txBody>
      </p:sp>
      <p:sp>
        <p:nvSpPr>
          <p:cNvPr id="225" name="Google Shape;225;p7"/>
          <p:cNvSpPr/>
          <p:nvPr/>
        </p:nvSpPr>
        <p:spPr>
          <a:xfrm>
            <a:off x="1052305" y="3560004"/>
            <a:ext cx="7956331"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Income elasticity of demand measures how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40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The quantity demanded changes as consumer income changes.</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Consumer purchasing power is affected by a change in the price of a good.</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The price of a good is affected when there is a change in consumer income.</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Many units of a good a consumer can buy given a certain income level.</a:t>
            </a:r>
            <a:endParaRPr sz="1800" b="0" i="0" u="none" strike="noStrike" cap="none">
              <a:solidFill>
                <a:schemeClr val="lt1"/>
              </a:solidFill>
              <a:latin typeface="Calibri"/>
              <a:ea typeface="Calibri"/>
              <a:cs typeface="Calibri"/>
              <a:sym typeface="Calibri"/>
            </a:endParaRPr>
          </a:p>
        </p:txBody>
      </p:sp>
      <p:sp>
        <p:nvSpPr>
          <p:cNvPr id="226" name="Google Shape;226;p7"/>
          <p:cNvSpPr txBox="1"/>
          <p:nvPr/>
        </p:nvSpPr>
        <p:spPr>
          <a:xfrm>
            <a:off x="1052305" y="336332"/>
            <a:ext cx="4896550"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Elasticity Example Questions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838200" y="2276127"/>
            <a:ext cx="10515600" cy="100535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FFFF"/>
              </a:buClr>
              <a:buSzPts val="4800"/>
              <a:buFont typeface="Arial"/>
              <a:buNone/>
            </a:pPr>
            <a:r>
              <a:rPr lang="en-NZ" sz="4800" b="1" i="0" u="none" strike="noStrike" cap="none">
                <a:solidFill>
                  <a:srgbClr val="FFFFFF"/>
                </a:solidFill>
                <a:latin typeface="Arial"/>
                <a:ea typeface="Arial"/>
                <a:cs typeface="Arial"/>
                <a:sym typeface="Arial"/>
              </a:rPr>
              <a:t>STAY UPDATED FOR EVENTS </a:t>
            </a:r>
            <a:endParaRPr sz="4800" b="1" i="0" u="none" strike="noStrike" cap="none">
              <a:solidFill>
                <a:srgbClr val="FFFFFF"/>
              </a:solidFill>
              <a:latin typeface="Arial"/>
              <a:ea typeface="Arial"/>
              <a:cs typeface="Arial"/>
              <a:sym typeface="Arial"/>
            </a:endParaRPr>
          </a:p>
        </p:txBody>
      </p:sp>
      <p:sp>
        <p:nvSpPr>
          <p:cNvPr id="99" name="Google Shape;99;p2"/>
          <p:cNvSpPr txBox="1"/>
          <p:nvPr/>
        </p:nvSpPr>
        <p:spPr>
          <a:xfrm>
            <a:off x="838200" y="3240706"/>
            <a:ext cx="10515600" cy="868492"/>
          </a:xfrm>
          <a:prstGeom prst="rect">
            <a:avLst/>
          </a:prstGeom>
          <a:noFill/>
          <a:ln>
            <a:noFill/>
          </a:ln>
        </p:spPr>
        <p:txBody>
          <a:bodyPr spcFirstLastPara="1" wrap="square" lIns="91425" tIns="45700" rIns="91425" bIns="45700" anchor="t" anchorCtr="0">
            <a:normAutofit fontScale="92500" lnSpcReduction="10000"/>
          </a:bodyPr>
          <a:lstStyle/>
          <a:p>
            <a:pPr marL="228600" marR="0" lvl="0" indent="-228600" algn="l" rtl="0">
              <a:lnSpc>
                <a:spcPct val="90000"/>
              </a:lnSpc>
              <a:spcBef>
                <a:spcPts val="0"/>
              </a:spcBef>
              <a:spcAft>
                <a:spcPts val="0"/>
              </a:spcAft>
              <a:buClr>
                <a:srgbClr val="FF0000"/>
              </a:buClr>
              <a:buSzPct val="100000"/>
              <a:buFont typeface="Arial"/>
              <a:buChar char="•"/>
            </a:pPr>
            <a:r>
              <a:rPr lang="en-NZ" sz="2800" b="1" i="0" u="none" strike="noStrike" cap="none">
                <a:solidFill>
                  <a:srgbClr val="FF0000"/>
                </a:solidFill>
                <a:latin typeface="Arial"/>
                <a:ea typeface="Arial"/>
                <a:cs typeface="Arial"/>
                <a:sym typeface="Arial"/>
              </a:rPr>
              <a:t>Facebook Page: The Investment Society</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FF0000"/>
              </a:buClr>
              <a:buSzPct val="100000"/>
              <a:buFont typeface="Arial"/>
              <a:buChar char="•"/>
            </a:pPr>
            <a:r>
              <a:rPr lang="en-NZ" sz="2800" b="1" i="0" u="none" strike="noStrike" cap="none">
                <a:solidFill>
                  <a:srgbClr val="FF0000"/>
                </a:solidFill>
                <a:latin typeface="Arial"/>
                <a:ea typeface="Arial"/>
                <a:cs typeface="Arial"/>
                <a:sym typeface="Arial"/>
              </a:rPr>
              <a:t>Instagram: the_investmentsociety</a:t>
            </a:r>
            <a:endParaRPr sz="2800" b="0" i="0" u="none" strike="noStrike" cap="none">
              <a:solidFill>
                <a:srgbClr val="FF0000"/>
              </a:solidFill>
              <a:latin typeface="Arial"/>
              <a:ea typeface="Arial"/>
              <a:cs typeface="Arial"/>
              <a:sym typeface="Arial"/>
            </a:endParaRPr>
          </a:p>
        </p:txBody>
      </p:sp>
      <p:sp>
        <p:nvSpPr>
          <p:cNvPr id="100" name="Google Shape;100;p2"/>
          <p:cNvSpPr txBox="1"/>
          <p:nvPr/>
        </p:nvSpPr>
        <p:spPr>
          <a:xfrm>
            <a:off x="838200" y="522166"/>
            <a:ext cx="10515600" cy="100535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FFFF"/>
              </a:buClr>
              <a:buSzPts val="5400"/>
              <a:buFont typeface="Arial"/>
              <a:buNone/>
            </a:pPr>
            <a:r>
              <a:rPr lang="en-NZ" sz="5400" b="1" i="0" u="none" strike="noStrike" cap="none">
                <a:solidFill>
                  <a:srgbClr val="FFFFFF"/>
                </a:solidFill>
                <a:latin typeface="Arial"/>
                <a:ea typeface="Arial"/>
                <a:cs typeface="Arial"/>
                <a:sym typeface="Arial"/>
              </a:rPr>
              <a:t>SIGN UP FOR FREE </a:t>
            </a:r>
            <a:endParaRPr sz="1400" b="0" i="0" u="none" strike="noStrike" cap="none">
              <a:solidFill>
                <a:srgbClr val="000000"/>
              </a:solidFill>
              <a:latin typeface="Arial"/>
              <a:ea typeface="Arial"/>
              <a:cs typeface="Arial"/>
              <a:sym typeface="Arial"/>
            </a:endParaRPr>
          </a:p>
        </p:txBody>
      </p:sp>
      <p:sp>
        <p:nvSpPr>
          <p:cNvPr id="101" name="Google Shape;101;p2"/>
          <p:cNvSpPr txBox="1"/>
          <p:nvPr/>
        </p:nvSpPr>
        <p:spPr>
          <a:xfrm>
            <a:off x="838200" y="1554514"/>
            <a:ext cx="10515600" cy="4749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0000"/>
              </a:buClr>
              <a:buSzPts val="2400"/>
              <a:buFont typeface="Arial"/>
              <a:buNone/>
            </a:pPr>
            <a:r>
              <a:rPr lang="en-NZ" sz="2400" b="1" i="0" u="none" strike="noStrike" cap="none">
                <a:solidFill>
                  <a:srgbClr val="FF0000"/>
                </a:solidFill>
                <a:latin typeface="Arial"/>
                <a:ea typeface="Arial"/>
                <a:cs typeface="Arial"/>
                <a:sym typeface="Arial"/>
              </a:rPr>
              <a:t>Website: www.ucinvestmentsociety.com</a:t>
            </a:r>
            <a:endParaRPr sz="2400" b="0" i="0" u="none" strike="noStrike" cap="none">
              <a:solidFill>
                <a:srgbClr val="FF0000"/>
              </a:solidFill>
              <a:latin typeface="Arial"/>
              <a:ea typeface="Arial"/>
              <a:cs typeface="Arial"/>
              <a:sym typeface="Arial"/>
            </a:endParaRPr>
          </a:p>
        </p:txBody>
      </p:sp>
      <p:sp>
        <p:nvSpPr>
          <p:cNvPr id="102" name="Google Shape;102;p2"/>
          <p:cNvSpPr txBox="1"/>
          <p:nvPr/>
        </p:nvSpPr>
        <p:spPr>
          <a:xfrm>
            <a:off x="838200" y="4555602"/>
            <a:ext cx="10515600" cy="100535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FFFF"/>
              </a:buClr>
              <a:buSzPts val="4800"/>
              <a:buFont typeface="Arial"/>
              <a:buNone/>
            </a:pPr>
            <a:r>
              <a:rPr lang="en-NZ" sz="4800" b="1" i="0" u="none" strike="noStrike" cap="none">
                <a:solidFill>
                  <a:srgbClr val="FFFFFF"/>
                </a:solidFill>
                <a:latin typeface="Arial"/>
                <a:ea typeface="Arial"/>
                <a:cs typeface="Arial"/>
                <a:sym typeface="Arial"/>
              </a:rPr>
              <a:t>QUESTIONS AND FEEDBACK</a:t>
            </a:r>
            <a:endParaRPr sz="1400" b="0" i="0" u="none" strike="noStrike" cap="none">
              <a:solidFill>
                <a:srgbClr val="000000"/>
              </a:solidFill>
              <a:latin typeface="Arial"/>
              <a:ea typeface="Arial"/>
              <a:cs typeface="Arial"/>
              <a:sym typeface="Arial"/>
            </a:endParaRPr>
          </a:p>
        </p:txBody>
      </p:sp>
      <p:sp>
        <p:nvSpPr>
          <p:cNvPr id="103" name="Google Shape;103;p2"/>
          <p:cNvSpPr txBox="1"/>
          <p:nvPr/>
        </p:nvSpPr>
        <p:spPr>
          <a:xfrm>
            <a:off x="838200" y="5587950"/>
            <a:ext cx="10515600" cy="4749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0000"/>
              </a:buClr>
              <a:buSzPts val="2400"/>
              <a:buFont typeface="Arial"/>
              <a:buNone/>
            </a:pPr>
            <a:r>
              <a:rPr lang="en-NZ" sz="2400" b="1" i="0" u="none" strike="noStrike" cap="none">
                <a:solidFill>
                  <a:srgbClr val="FF0000"/>
                </a:solidFill>
                <a:latin typeface="Arial"/>
                <a:ea typeface="Arial"/>
                <a:cs typeface="Arial"/>
                <a:sym typeface="Arial"/>
              </a:rPr>
              <a:t>Email: </a:t>
            </a:r>
            <a:r>
              <a:rPr lang="en-NZ" sz="2400" b="1">
                <a:solidFill>
                  <a:srgbClr val="FF0000"/>
                </a:solidFill>
              </a:rPr>
              <a:t>sbu</a:t>
            </a:r>
            <a:r>
              <a:rPr lang="en-NZ" sz="2400" b="1" i="0" u="none" strike="noStrike" cap="none">
                <a:solidFill>
                  <a:srgbClr val="FF0000"/>
                </a:solidFill>
                <a:latin typeface="Arial"/>
                <a:ea typeface="Arial"/>
                <a:cs typeface="Arial"/>
                <a:sym typeface="Arial"/>
              </a:rPr>
              <a:t>1</a:t>
            </a:r>
            <a:r>
              <a:rPr lang="en-NZ" sz="2400" b="1">
                <a:solidFill>
                  <a:srgbClr val="FF0000"/>
                </a:solidFill>
              </a:rPr>
              <a:t>25@uclive.ac.nz</a:t>
            </a:r>
            <a:endParaRPr sz="2400" b="0" i="0" u="none" strike="noStrike" cap="none">
              <a:solidFill>
                <a:srgbClr val="FF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8"/>
          <p:cNvSpPr/>
          <p:nvPr/>
        </p:nvSpPr>
        <p:spPr>
          <a:xfrm>
            <a:off x="1052305" y="1271753"/>
            <a:ext cx="8933793" cy="1831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Demand is said to be elastic </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If the price of the good responds only slightly to changes in the quantity demanded.</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If the demand shifts only slightly when the price of the good changes.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FF0000"/>
              </a:buClr>
              <a:buSzPts val="1800"/>
              <a:buFont typeface="Calibri"/>
              <a:buAutoNum type="arabicPeriod"/>
            </a:pPr>
            <a:r>
              <a:rPr lang="en-NZ" sz="1800" b="0" i="0" u="none" strike="noStrike" cap="none">
                <a:solidFill>
                  <a:srgbClr val="FF0000"/>
                </a:solidFill>
                <a:latin typeface="Calibri"/>
                <a:ea typeface="Calibri"/>
                <a:cs typeface="Calibri"/>
                <a:sym typeface="Calibri"/>
              </a:rPr>
              <a:t>If buyers respond substantially to changes in the price of the good.</a:t>
            </a:r>
            <a:endParaRPr sz="1800" b="0" i="0" u="none" strike="noStrike" cap="none">
              <a:solidFill>
                <a:srgbClr val="FF0000"/>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If the quantity demanded changes only slightly when the price of the good changes.</a:t>
            </a:r>
            <a:endParaRPr sz="1800" b="0" i="0" u="none" strike="noStrike" cap="none">
              <a:solidFill>
                <a:schemeClr val="lt1"/>
              </a:solidFill>
              <a:latin typeface="Times New Roman"/>
              <a:ea typeface="Times New Roman"/>
              <a:cs typeface="Times New Roman"/>
              <a:sym typeface="Times New Roman"/>
            </a:endParaRPr>
          </a:p>
        </p:txBody>
      </p:sp>
      <p:sp>
        <p:nvSpPr>
          <p:cNvPr id="232" name="Google Shape;232;p8"/>
          <p:cNvSpPr/>
          <p:nvPr/>
        </p:nvSpPr>
        <p:spPr>
          <a:xfrm>
            <a:off x="1052305" y="3455121"/>
            <a:ext cx="7956331" cy="1831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Income elasticity of demand measures how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0"/>
              </a:spcBef>
              <a:spcAft>
                <a:spcPts val="0"/>
              </a:spcAft>
              <a:buClr>
                <a:srgbClr val="FF0000"/>
              </a:buClr>
              <a:buSzPts val="1800"/>
              <a:buFont typeface="Calibri"/>
              <a:buAutoNum type="arabicPeriod"/>
            </a:pPr>
            <a:r>
              <a:rPr lang="en-NZ" sz="1800" b="0" i="0" u="none" strike="noStrike" cap="none">
                <a:solidFill>
                  <a:srgbClr val="FF0000"/>
                </a:solidFill>
                <a:latin typeface="Calibri"/>
                <a:ea typeface="Calibri"/>
                <a:cs typeface="Calibri"/>
                <a:sym typeface="Calibri"/>
              </a:rPr>
              <a:t>The quantity demanded changes as consumer income changes.</a:t>
            </a:r>
            <a:endParaRPr sz="1800" b="0" i="0" u="none" strike="noStrike" cap="none">
              <a:solidFill>
                <a:srgbClr val="FF0000"/>
              </a:solidFill>
              <a:latin typeface="Calibri"/>
              <a:ea typeface="Calibri"/>
              <a:cs typeface="Calibri"/>
              <a:sym typeface="Calibri"/>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Consumer purchasing power is affected by a change in the price of a good.</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The price of a good is affected when there is a change in consumer income.</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Many units of a good a consumer can buy given a certain income level.</a:t>
            </a:r>
            <a:endParaRPr sz="1800" b="0" i="0" u="none" strike="noStrike" cap="none">
              <a:solidFill>
                <a:schemeClr val="lt1"/>
              </a:solidFill>
              <a:latin typeface="Calibri"/>
              <a:ea typeface="Calibri"/>
              <a:cs typeface="Calibri"/>
              <a:sym typeface="Calibri"/>
            </a:endParaRPr>
          </a:p>
        </p:txBody>
      </p:sp>
      <p:sp>
        <p:nvSpPr>
          <p:cNvPr id="233" name="Google Shape;233;p8"/>
          <p:cNvSpPr txBox="1"/>
          <p:nvPr/>
        </p:nvSpPr>
        <p:spPr>
          <a:xfrm>
            <a:off x="1052305" y="336332"/>
            <a:ext cx="4896550"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Elasticity Example Questions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9"/>
          <p:cNvSpPr/>
          <p:nvPr/>
        </p:nvSpPr>
        <p:spPr>
          <a:xfrm>
            <a:off x="1052305" y="1261688"/>
            <a:ext cx="10099171" cy="2153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Canterbury University has decided to raise the price on parking permits to increase revenue. If the buyers of parking permits respond substantially to an increase in price, then</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The planned price increase would not enhance revenue.</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The planned price increase would enhance revenue.</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Canterbury University should increase the price of parking permits a lot.</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The price elasticity of demand for parking permits is inelastic.</a:t>
            </a:r>
            <a:endParaRPr sz="1800" b="0" i="0" u="none" strike="noStrike" cap="none">
              <a:solidFill>
                <a:schemeClr val="lt1"/>
              </a:solidFill>
              <a:latin typeface="Times New Roman"/>
              <a:ea typeface="Times New Roman"/>
              <a:cs typeface="Times New Roman"/>
              <a:sym typeface="Times New Roman"/>
            </a:endParaRPr>
          </a:p>
        </p:txBody>
      </p:sp>
      <p:sp>
        <p:nvSpPr>
          <p:cNvPr id="239" name="Google Shape;239;p9"/>
          <p:cNvSpPr/>
          <p:nvPr/>
        </p:nvSpPr>
        <p:spPr>
          <a:xfrm>
            <a:off x="1052305" y="3942382"/>
            <a:ext cx="6096000" cy="1876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If the price of wheat rises, incentives are created for</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People to buy less wheat.</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Farmers to grow more wheat.</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Government to lower the price of wheat.</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1 and 2.</a:t>
            </a:r>
            <a:endParaRPr sz="1800" b="0" i="0" u="none" strike="noStrike" cap="none">
              <a:solidFill>
                <a:schemeClr val="lt1"/>
              </a:solidFill>
              <a:latin typeface="Times New Roman"/>
              <a:ea typeface="Times New Roman"/>
              <a:cs typeface="Times New Roman"/>
              <a:sym typeface="Times New Roman"/>
            </a:endParaRPr>
          </a:p>
        </p:txBody>
      </p:sp>
      <p:sp>
        <p:nvSpPr>
          <p:cNvPr id="240" name="Google Shape;240;p9"/>
          <p:cNvSpPr txBox="1"/>
          <p:nvPr/>
        </p:nvSpPr>
        <p:spPr>
          <a:xfrm>
            <a:off x="1052305" y="336332"/>
            <a:ext cx="4896550"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Elasticity Example Questions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0"/>
          <p:cNvSpPr/>
          <p:nvPr/>
        </p:nvSpPr>
        <p:spPr>
          <a:xfrm>
            <a:off x="1052305" y="1261688"/>
            <a:ext cx="10099171" cy="2153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Canterbury University has decided to raise the price on parking permits to increase revenue. If the buyers of parking permits respond substantially to an increase in price, then</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rgbClr val="FF0000"/>
              </a:buClr>
              <a:buSzPts val="1800"/>
              <a:buFont typeface="Calibri"/>
              <a:buAutoNum type="arabicPeriod"/>
            </a:pPr>
            <a:r>
              <a:rPr lang="en-NZ" sz="1800" b="0" i="0" u="none" strike="noStrike" cap="none">
                <a:solidFill>
                  <a:srgbClr val="FF0000"/>
                </a:solidFill>
                <a:latin typeface="Calibri"/>
                <a:ea typeface="Calibri"/>
                <a:cs typeface="Calibri"/>
                <a:sym typeface="Calibri"/>
              </a:rPr>
              <a:t>The planned price increase would not enhance revenue.</a:t>
            </a:r>
            <a:endParaRPr sz="1800" b="0" i="0" u="none" strike="noStrike" cap="none">
              <a:solidFill>
                <a:srgbClr val="FF0000"/>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The planned price increase would enhance revenue.</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Canterbury University should increase the price of parking permits a lot.</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The price elasticity of demand for parking permits is inelastic.</a:t>
            </a:r>
            <a:endParaRPr sz="1800" b="0" i="0" u="none" strike="noStrike" cap="none">
              <a:solidFill>
                <a:schemeClr val="lt1"/>
              </a:solidFill>
              <a:latin typeface="Times New Roman"/>
              <a:ea typeface="Times New Roman"/>
              <a:cs typeface="Times New Roman"/>
              <a:sym typeface="Times New Roman"/>
            </a:endParaRPr>
          </a:p>
        </p:txBody>
      </p:sp>
      <p:sp>
        <p:nvSpPr>
          <p:cNvPr id="246" name="Google Shape;246;p10"/>
          <p:cNvSpPr/>
          <p:nvPr/>
        </p:nvSpPr>
        <p:spPr>
          <a:xfrm>
            <a:off x="1052305" y="3942382"/>
            <a:ext cx="6096000" cy="1876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If the price of wheat rises, incentives are created for</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People to buy less wheat.</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Farmers to grow more wheat.</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Government to lower the price of wheat.</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FF0000"/>
              </a:buClr>
              <a:buSzPts val="1800"/>
              <a:buFont typeface="Calibri"/>
              <a:buAutoNum type="arabicPeriod"/>
            </a:pPr>
            <a:r>
              <a:rPr lang="en-NZ" sz="1800" b="0" i="0" u="none" strike="noStrike" cap="none">
                <a:solidFill>
                  <a:srgbClr val="FF0000"/>
                </a:solidFill>
                <a:latin typeface="Calibri"/>
                <a:ea typeface="Calibri"/>
                <a:cs typeface="Calibri"/>
                <a:sym typeface="Calibri"/>
              </a:rPr>
              <a:t>1 and 2.</a:t>
            </a:r>
            <a:endParaRPr sz="1800" b="0" i="0" u="none" strike="noStrike" cap="none">
              <a:solidFill>
                <a:srgbClr val="FF0000"/>
              </a:solidFill>
              <a:latin typeface="Times New Roman"/>
              <a:ea typeface="Times New Roman"/>
              <a:cs typeface="Times New Roman"/>
              <a:sym typeface="Times New Roman"/>
            </a:endParaRPr>
          </a:p>
        </p:txBody>
      </p:sp>
      <p:sp>
        <p:nvSpPr>
          <p:cNvPr id="247" name="Google Shape;247;p10"/>
          <p:cNvSpPr txBox="1"/>
          <p:nvPr/>
        </p:nvSpPr>
        <p:spPr>
          <a:xfrm>
            <a:off x="1052305" y="336332"/>
            <a:ext cx="4896550"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Elasticity Example Questions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3"/>
          <p:cNvSpPr txBox="1"/>
          <p:nvPr/>
        </p:nvSpPr>
        <p:spPr>
          <a:xfrm>
            <a:off x="922283" y="2924247"/>
            <a:ext cx="10515600" cy="1005359"/>
          </a:xfrm>
          <a:prstGeom prst="rect">
            <a:avLst/>
          </a:prstGeom>
          <a:noFill/>
          <a:ln>
            <a:noFill/>
          </a:ln>
        </p:spPr>
        <p:txBody>
          <a:bodyPr spcFirstLastPara="1" wrap="square" lIns="91425" tIns="45700" rIns="91425" bIns="45700" anchor="b" anchorCtr="0">
            <a:noAutofit/>
          </a:bodyPr>
          <a:lstStyle/>
          <a:p>
            <a:pPr marL="0" marR="0" lvl="0" indent="0" algn="ctr" rtl="0">
              <a:lnSpc>
                <a:spcPct val="120000"/>
              </a:lnSpc>
              <a:spcBef>
                <a:spcPts val="0"/>
              </a:spcBef>
              <a:spcAft>
                <a:spcPts val="0"/>
              </a:spcAft>
              <a:buClr>
                <a:srgbClr val="92D050"/>
              </a:buClr>
              <a:buSzPts val="4400"/>
              <a:buFont typeface="Roboto"/>
              <a:buNone/>
            </a:pPr>
            <a:r>
              <a:rPr lang="en-NZ" sz="4400" b="1" i="0" u="none" strike="noStrike" cap="none">
                <a:solidFill>
                  <a:srgbClr val="92D050"/>
                </a:solidFill>
                <a:latin typeface="Roboto"/>
                <a:ea typeface="Roboto"/>
                <a:cs typeface="Roboto"/>
                <a:sym typeface="Roboto"/>
              </a:rPr>
              <a:t>Supply and Demand Diagrams and Long Answer Section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4"/>
          <p:cNvSpPr/>
          <p:nvPr/>
        </p:nvSpPr>
        <p:spPr>
          <a:xfrm>
            <a:off x="2017986" y="1406210"/>
            <a:ext cx="7493876"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If a government wants to help local producers of shoes, they could impose a minimum price above the current equilibrium price. In your answer booklet, draw a diagram showing the effect on the NZ shoe market of imposing a minimum price above the equilibrium price (assume there are no exports or imports in the market). </a:t>
            </a:r>
            <a:endParaRPr sz="1800" b="0" i="0" u="none" strike="noStrike" cap="none">
              <a:solidFill>
                <a:schemeClr val="lt1"/>
              </a:solidFill>
              <a:latin typeface="Calibri"/>
              <a:ea typeface="Calibri"/>
              <a:cs typeface="Calibri"/>
              <a:sym typeface="Calibri"/>
            </a:endParaRPr>
          </a:p>
        </p:txBody>
      </p:sp>
      <p:sp>
        <p:nvSpPr>
          <p:cNvPr id="258" name="Google Shape;258;p24"/>
          <p:cNvSpPr txBox="1"/>
          <p:nvPr/>
        </p:nvSpPr>
        <p:spPr>
          <a:xfrm>
            <a:off x="1052304" y="336332"/>
            <a:ext cx="8175515"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Demand and Supply Example Questions</a:t>
            </a:r>
            <a:endParaRPr sz="1400" b="0" i="0" u="none" strike="noStrike" cap="none">
              <a:solidFill>
                <a:srgbClr val="000000"/>
              </a:solidFill>
              <a:latin typeface="Arial"/>
              <a:ea typeface="Arial"/>
              <a:cs typeface="Arial"/>
              <a:sym typeface="Arial"/>
            </a:endParaRPr>
          </a:p>
        </p:txBody>
      </p:sp>
      <p:pic>
        <p:nvPicPr>
          <p:cNvPr id="259" name="Google Shape;259;p24"/>
          <p:cNvPicPr preferRelativeResize="0"/>
          <p:nvPr/>
        </p:nvPicPr>
        <p:blipFill rotWithShape="1">
          <a:blip r:embed="rId3">
            <a:alphaModFix/>
          </a:blip>
          <a:srcRect/>
          <a:stretch/>
        </p:blipFill>
        <p:spPr>
          <a:xfrm>
            <a:off x="2914650" y="2883538"/>
            <a:ext cx="4400550" cy="326233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5"/>
          <p:cNvSpPr/>
          <p:nvPr/>
        </p:nvSpPr>
        <p:spPr>
          <a:xfrm>
            <a:off x="2017986" y="1406210"/>
            <a:ext cx="7493876"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If a government wants to help local producers of shoes, they could impose a minimum price above the current equilibrium price. In your answer booklet, draw a diagram showing the effect on the NZ shoe market of imposing a minimum price above the equilibrium price (assume there are no exports or imports in the market). </a:t>
            </a:r>
            <a:endParaRPr sz="1800" b="0" i="0" u="none" strike="noStrike" cap="none">
              <a:solidFill>
                <a:schemeClr val="lt1"/>
              </a:solidFill>
              <a:latin typeface="Calibri"/>
              <a:ea typeface="Calibri"/>
              <a:cs typeface="Calibri"/>
              <a:sym typeface="Calibri"/>
            </a:endParaRPr>
          </a:p>
        </p:txBody>
      </p:sp>
      <p:sp>
        <p:nvSpPr>
          <p:cNvPr id="265" name="Google Shape;265;p25"/>
          <p:cNvSpPr txBox="1"/>
          <p:nvPr/>
        </p:nvSpPr>
        <p:spPr>
          <a:xfrm>
            <a:off x="1052304" y="336332"/>
            <a:ext cx="8175515"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Demand and Supply Example Questions</a:t>
            </a:r>
            <a:endParaRPr sz="1400" b="0" i="0" u="none" strike="noStrike" cap="none">
              <a:solidFill>
                <a:srgbClr val="000000"/>
              </a:solidFill>
              <a:latin typeface="Arial"/>
              <a:ea typeface="Arial"/>
              <a:cs typeface="Arial"/>
              <a:sym typeface="Arial"/>
            </a:endParaRPr>
          </a:p>
        </p:txBody>
      </p:sp>
      <p:pic>
        <p:nvPicPr>
          <p:cNvPr id="266" name="Google Shape;266;p25"/>
          <p:cNvPicPr preferRelativeResize="0"/>
          <p:nvPr/>
        </p:nvPicPr>
        <p:blipFill rotWithShape="1">
          <a:blip r:embed="rId3">
            <a:alphaModFix/>
          </a:blip>
          <a:srcRect/>
          <a:stretch/>
        </p:blipFill>
        <p:spPr>
          <a:xfrm>
            <a:off x="1800553" y="3013333"/>
            <a:ext cx="4642288" cy="3441550"/>
          </a:xfrm>
          <a:prstGeom prst="rect">
            <a:avLst/>
          </a:prstGeom>
          <a:noFill/>
          <a:ln>
            <a:noFill/>
          </a:ln>
        </p:spPr>
      </p:pic>
      <p:sp>
        <p:nvSpPr>
          <p:cNvPr id="267" name="Google Shape;267;p25"/>
          <p:cNvSpPr txBox="1"/>
          <p:nvPr/>
        </p:nvSpPr>
        <p:spPr>
          <a:xfrm>
            <a:off x="6687205" y="2883538"/>
            <a:ext cx="4666595"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1" i="0" u="none" strike="noStrike" cap="none">
                <a:solidFill>
                  <a:schemeClr val="lt1"/>
                </a:solidFill>
                <a:latin typeface="Calibri"/>
                <a:ea typeface="Calibri"/>
                <a:cs typeface="Calibri"/>
                <a:sym typeface="Calibri"/>
              </a:rPr>
              <a:t>Don’t Forget: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en-NZ" sz="1800" b="0" i="0" u="none" strike="noStrike" cap="none">
                <a:solidFill>
                  <a:schemeClr val="lt1"/>
                </a:solidFill>
                <a:latin typeface="Calibri"/>
                <a:ea typeface="Calibri"/>
                <a:cs typeface="Calibri"/>
                <a:sym typeface="Calibri"/>
              </a:rPr>
              <a:t>Axis Labelled (Price and Quantity)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en-NZ" sz="1800" b="0" i="0" u="none" strike="noStrike" cap="none">
                <a:solidFill>
                  <a:schemeClr val="lt1"/>
                </a:solidFill>
                <a:latin typeface="Calibri"/>
                <a:ea typeface="Calibri"/>
                <a:cs typeface="Calibri"/>
                <a:sym typeface="Calibri"/>
              </a:rPr>
              <a:t>Supply and Demand Curves labelled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en-NZ" sz="1800" b="0" i="0" u="none" strike="noStrike" cap="none">
                <a:solidFill>
                  <a:schemeClr val="lt1"/>
                </a:solidFill>
                <a:latin typeface="Calibri"/>
                <a:ea typeface="Calibri"/>
                <a:cs typeface="Calibri"/>
                <a:sym typeface="Calibri"/>
              </a:rPr>
              <a:t>P</a:t>
            </a:r>
            <a:r>
              <a:rPr lang="en-NZ" sz="1800" b="0" i="0" u="none" strike="noStrike" cap="none" baseline="-25000">
                <a:solidFill>
                  <a:schemeClr val="lt1"/>
                </a:solidFill>
                <a:latin typeface="Calibri"/>
                <a:ea typeface="Calibri"/>
                <a:cs typeface="Calibri"/>
                <a:sym typeface="Calibri"/>
              </a:rPr>
              <a:t>e</a:t>
            </a:r>
            <a:r>
              <a:rPr lang="en-NZ" sz="1800" b="0" i="0" u="none" strike="noStrike" cap="none">
                <a:solidFill>
                  <a:schemeClr val="lt1"/>
                </a:solidFill>
                <a:latin typeface="Calibri"/>
                <a:ea typeface="Calibri"/>
                <a:cs typeface="Calibri"/>
                <a:sym typeface="Calibri"/>
              </a:rPr>
              <a:t>, Q</a:t>
            </a:r>
            <a:r>
              <a:rPr lang="en-NZ" sz="1800" b="0" i="0" u="none" strike="noStrike" cap="none" baseline="-25000">
                <a:solidFill>
                  <a:schemeClr val="lt1"/>
                </a:solidFill>
                <a:latin typeface="Calibri"/>
                <a:ea typeface="Calibri"/>
                <a:cs typeface="Calibri"/>
                <a:sym typeface="Calibri"/>
              </a:rPr>
              <a:t>e</a:t>
            </a:r>
            <a:r>
              <a:rPr lang="en-NZ" sz="1800" b="0" i="0" u="none" strike="noStrike" cap="none">
                <a:solidFill>
                  <a:schemeClr val="lt1"/>
                </a:solidFill>
                <a:latin typeface="Calibri"/>
                <a:ea typeface="Calibri"/>
                <a:cs typeface="Calibri"/>
                <a:sym typeface="Calibri"/>
              </a:rPr>
              <a:t> labelled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en-NZ" sz="1800" b="0" i="0" u="none" strike="noStrike" cap="none">
                <a:solidFill>
                  <a:schemeClr val="lt1"/>
                </a:solidFill>
                <a:latin typeface="Calibri"/>
                <a:ea typeface="Calibri"/>
                <a:cs typeface="Calibri"/>
                <a:sym typeface="Calibri"/>
              </a:rPr>
              <a:t>P</a:t>
            </a:r>
            <a:r>
              <a:rPr lang="en-NZ" sz="1800" b="0" i="0" u="none" strike="noStrike" cap="none" baseline="-25000">
                <a:solidFill>
                  <a:schemeClr val="lt1"/>
                </a:solidFill>
                <a:latin typeface="Calibri"/>
                <a:ea typeface="Calibri"/>
                <a:cs typeface="Calibri"/>
                <a:sym typeface="Calibri"/>
              </a:rPr>
              <a:t>min</a:t>
            </a:r>
            <a:r>
              <a:rPr lang="en-NZ" sz="1800" b="0" i="0" u="none" strike="noStrike" cap="none">
                <a:solidFill>
                  <a:schemeClr val="lt1"/>
                </a:solidFill>
                <a:latin typeface="Calibri"/>
                <a:ea typeface="Calibri"/>
                <a:cs typeface="Calibri"/>
                <a:sym typeface="Calibri"/>
              </a:rPr>
              <a:t>, Q</a:t>
            </a:r>
            <a:r>
              <a:rPr lang="en-NZ" sz="1800" b="0" i="0" u="none" strike="noStrike" cap="none" baseline="-25000">
                <a:solidFill>
                  <a:schemeClr val="lt1"/>
                </a:solidFill>
                <a:latin typeface="Calibri"/>
                <a:ea typeface="Calibri"/>
                <a:cs typeface="Calibri"/>
                <a:sym typeface="Calibri"/>
              </a:rPr>
              <a:t>d</a:t>
            </a:r>
            <a:r>
              <a:rPr lang="en-NZ" sz="1800" b="0" i="0" u="none" strike="noStrike" cap="none">
                <a:solidFill>
                  <a:schemeClr val="lt1"/>
                </a:solidFill>
                <a:latin typeface="Calibri"/>
                <a:ea typeface="Calibri"/>
                <a:cs typeface="Calibri"/>
                <a:sym typeface="Calibri"/>
              </a:rPr>
              <a:t>, Q</a:t>
            </a:r>
            <a:r>
              <a:rPr lang="en-NZ" sz="1800" b="0" i="0" u="none" strike="noStrike" cap="none" baseline="-25000">
                <a:solidFill>
                  <a:schemeClr val="lt1"/>
                </a:solidFill>
                <a:latin typeface="Calibri"/>
                <a:ea typeface="Calibri"/>
                <a:cs typeface="Calibri"/>
                <a:sym typeface="Calibri"/>
              </a:rPr>
              <a:t>s</a:t>
            </a:r>
            <a:r>
              <a:rPr lang="en-NZ" sz="1800" b="0" i="0" u="none" strike="noStrike" cap="none">
                <a:solidFill>
                  <a:schemeClr val="lt1"/>
                </a:solidFill>
                <a:latin typeface="Calibri"/>
                <a:ea typeface="Calibri"/>
                <a:cs typeface="Calibri"/>
                <a:sym typeface="Calibri"/>
              </a:rPr>
              <a:t> Labelled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Or if there are moves of a curve, label fully</a:t>
            </a:r>
            <a:endParaRPr sz="1400" b="0" i="0" u="none" strike="noStrike" cap="none">
              <a:solidFill>
                <a:srgbClr val="000000"/>
              </a:solidFill>
              <a:latin typeface="Arial"/>
              <a:ea typeface="Arial"/>
              <a:cs typeface="Arial"/>
              <a:sym typeface="Arial"/>
            </a:endParaRPr>
          </a:p>
        </p:txBody>
      </p:sp>
      <p:pic>
        <p:nvPicPr>
          <p:cNvPr id="268" name="Google Shape;268;p25"/>
          <p:cNvPicPr preferRelativeResize="0"/>
          <p:nvPr/>
        </p:nvPicPr>
        <p:blipFill rotWithShape="1">
          <a:blip r:embed="rId4">
            <a:alphaModFix/>
          </a:blip>
          <a:srcRect/>
          <a:stretch/>
        </p:blipFill>
        <p:spPr>
          <a:xfrm>
            <a:off x="1827163" y="3059424"/>
            <a:ext cx="4589068" cy="334936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26"/>
          <p:cNvPicPr preferRelativeResize="0"/>
          <p:nvPr/>
        </p:nvPicPr>
        <p:blipFill rotWithShape="1">
          <a:blip r:embed="rId3">
            <a:alphaModFix/>
          </a:blip>
          <a:srcRect/>
          <a:stretch/>
        </p:blipFill>
        <p:spPr>
          <a:xfrm>
            <a:off x="1521899" y="2540367"/>
            <a:ext cx="4642288" cy="3441550"/>
          </a:xfrm>
          <a:prstGeom prst="rect">
            <a:avLst/>
          </a:prstGeom>
          <a:noFill/>
          <a:ln>
            <a:noFill/>
          </a:ln>
        </p:spPr>
      </p:pic>
      <p:sp>
        <p:nvSpPr>
          <p:cNvPr id="275" name="Google Shape;275;p26"/>
          <p:cNvSpPr txBox="1"/>
          <p:nvPr/>
        </p:nvSpPr>
        <p:spPr>
          <a:xfrm>
            <a:off x="1052304" y="336332"/>
            <a:ext cx="8175515"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Demand and Supply Example Questions</a:t>
            </a:r>
            <a:endParaRPr sz="1400" b="0" i="0" u="none" strike="noStrike" cap="none">
              <a:solidFill>
                <a:srgbClr val="000000"/>
              </a:solidFill>
              <a:latin typeface="Arial"/>
              <a:ea typeface="Arial"/>
              <a:cs typeface="Arial"/>
              <a:sym typeface="Arial"/>
            </a:endParaRPr>
          </a:p>
        </p:txBody>
      </p:sp>
      <p:graphicFrame>
        <p:nvGraphicFramePr>
          <p:cNvPr id="276" name="Google Shape;276;p26"/>
          <p:cNvGraphicFramePr/>
          <p:nvPr/>
        </p:nvGraphicFramePr>
        <p:xfrm>
          <a:off x="6164187" y="2175733"/>
          <a:ext cx="3000000" cy="3000000"/>
        </p:xfrm>
        <a:graphic>
          <a:graphicData uri="http://schemas.openxmlformats.org/drawingml/2006/table">
            <a:tbl>
              <a:tblPr firstRow="1" firstCol="1" bandRow="1">
                <a:noFill/>
                <a:tableStyleId>{46051275-D96E-43E3-835A-3F625700A567}</a:tableStyleId>
              </a:tblPr>
              <a:tblGrid>
                <a:gridCol w="2167750">
                  <a:extLst>
                    <a:ext uri="{9D8B030D-6E8A-4147-A177-3AD203B41FA5}">
                      <a16:colId xmlns:a16="http://schemas.microsoft.com/office/drawing/2014/main" val="20000"/>
                    </a:ext>
                  </a:extLst>
                </a:gridCol>
                <a:gridCol w="1150125">
                  <a:extLst>
                    <a:ext uri="{9D8B030D-6E8A-4147-A177-3AD203B41FA5}">
                      <a16:colId xmlns:a16="http://schemas.microsoft.com/office/drawing/2014/main" val="20001"/>
                    </a:ext>
                  </a:extLst>
                </a:gridCol>
                <a:gridCol w="1916275">
                  <a:extLst>
                    <a:ext uri="{9D8B030D-6E8A-4147-A177-3AD203B41FA5}">
                      <a16:colId xmlns:a16="http://schemas.microsoft.com/office/drawing/2014/main" val="20002"/>
                    </a:ext>
                  </a:extLst>
                </a:gridCol>
              </a:tblGrid>
              <a:tr h="29982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Equilibrium</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With Minimum Price</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29982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Consumer Price</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29982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Quantity Traded</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29982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Consumer Surplus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29982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Producer Surplus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29982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Cost of Govt. Purchases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29982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Total Surplus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29982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Change in Surplus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7"/>
                  </a:ext>
                </a:extLst>
              </a:tr>
            </a:tbl>
          </a:graphicData>
        </a:graphic>
      </p:graphicFrame>
      <p:sp>
        <p:nvSpPr>
          <p:cNvPr id="277" name="Google Shape;277;p26"/>
          <p:cNvSpPr/>
          <p:nvPr/>
        </p:nvSpPr>
        <p:spPr>
          <a:xfrm>
            <a:off x="1187669" y="1289278"/>
            <a:ext cx="6096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Label the areas in your previous diagram, and copy and complete the table below into your answer booklet. </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27"/>
          <p:cNvPicPr preferRelativeResize="0"/>
          <p:nvPr/>
        </p:nvPicPr>
        <p:blipFill rotWithShape="1">
          <a:blip r:embed="rId3">
            <a:alphaModFix/>
          </a:blip>
          <a:srcRect/>
          <a:stretch/>
        </p:blipFill>
        <p:spPr>
          <a:xfrm>
            <a:off x="1521899" y="2540367"/>
            <a:ext cx="4642288" cy="3441550"/>
          </a:xfrm>
          <a:prstGeom prst="rect">
            <a:avLst/>
          </a:prstGeom>
          <a:noFill/>
          <a:ln>
            <a:noFill/>
          </a:ln>
        </p:spPr>
      </p:pic>
      <p:sp>
        <p:nvSpPr>
          <p:cNvPr id="283" name="Google Shape;283;p27"/>
          <p:cNvSpPr txBox="1"/>
          <p:nvPr/>
        </p:nvSpPr>
        <p:spPr>
          <a:xfrm>
            <a:off x="1052304" y="336332"/>
            <a:ext cx="8175515"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Demand and Supply Example Questions</a:t>
            </a:r>
            <a:endParaRPr sz="1400" b="0" i="0" u="none" strike="noStrike" cap="none">
              <a:solidFill>
                <a:srgbClr val="000000"/>
              </a:solidFill>
              <a:latin typeface="Arial"/>
              <a:ea typeface="Arial"/>
              <a:cs typeface="Arial"/>
              <a:sym typeface="Arial"/>
            </a:endParaRPr>
          </a:p>
        </p:txBody>
      </p:sp>
      <p:graphicFrame>
        <p:nvGraphicFramePr>
          <p:cNvPr id="284" name="Google Shape;284;p27"/>
          <p:cNvGraphicFramePr/>
          <p:nvPr/>
        </p:nvGraphicFramePr>
        <p:xfrm>
          <a:off x="6164187" y="2175733"/>
          <a:ext cx="3000000" cy="3000000"/>
        </p:xfrm>
        <a:graphic>
          <a:graphicData uri="http://schemas.openxmlformats.org/drawingml/2006/table">
            <a:tbl>
              <a:tblPr firstRow="1" firstCol="1" bandRow="1">
                <a:noFill/>
                <a:tableStyleId>{46051275-D96E-43E3-835A-3F625700A567}</a:tableStyleId>
              </a:tblPr>
              <a:tblGrid>
                <a:gridCol w="2167750">
                  <a:extLst>
                    <a:ext uri="{9D8B030D-6E8A-4147-A177-3AD203B41FA5}">
                      <a16:colId xmlns:a16="http://schemas.microsoft.com/office/drawing/2014/main" val="20000"/>
                    </a:ext>
                  </a:extLst>
                </a:gridCol>
                <a:gridCol w="1150125">
                  <a:extLst>
                    <a:ext uri="{9D8B030D-6E8A-4147-A177-3AD203B41FA5}">
                      <a16:colId xmlns:a16="http://schemas.microsoft.com/office/drawing/2014/main" val="20001"/>
                    </a:ext>
                  </a:extLst>
                </a:gridCol>
                <a:gridCol w="1916275">
                  <a:extLst>
                    <a:ext uri="{9D8B030D-6E8A-4147-A177-3AD203B41FA5}">
                      <a16:colId xmlns:a16="http://schemas.microsoft.com/office/drawing/2014/main" val="20002"/>
                    </a:ext>
                  </a:extLst>
                </a:gridCol>
              </a:tblGrid>
              <a:tr h="29982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Equilibrium</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With Minimum Price</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29982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Consumer Price</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 P</a:t>
                      </a:r>
                      <a:r>
                        <a:rPr lang="en-NZ" sz="1400" u="none" strike="noStrike" cap="none" baseline="-25000">
                          <a:solidFill>
                            <a:srgbClr val="FF0000"/>
                          </a:solidFill>
                        </a:rPr>
                        <a:t>e</a:t>
                      </a:r>
                      <a:endParaRPr sz="1400" u="none" strike="noStrike" cap="none" baseline="-25000">
                        <a:solidFill>
                          <a:srgbClr val="FF0000"/>
                        </a:solidFill>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P</a:t>
                      </a:r>
                      <a:r>
                        <a:rPr lang="en-NZ" sz="1400" u="none" strike="noStrike" cap="none" baseline="-25000">
                          <a:solidFill>
                            <a:srgbClr val="FF0000"/>
                          </a:solidFill>
                        </a:rPr>
                        <a:t>min</a:t>
                      </a:r>
                      <a:r>
                        <a:rPr lang="en-NZ" sz="1400" u="none" strike="noStrike" cap="none">
                          <a:solidFill>
                            <a:srgbClr val="FF0000"/>
                          </a:solidFill>
                        </a:rPr>
                        <a:t> </a:t>
                      </a:r>
                      <a:endParaRPr sz="1400" u="none" strike="noStrike" cap="none">
                        <a:solidFill>
                          <a:srgbClr val="FF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29982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Quantity Traded</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Q</a:t>
                      </a:r>
                      <a:r>
                        <a:rPr lang="en-NZ" sz="1400" u="none" strike="noStrike" cap="none" baseline="-25000">
                          <a:solidFill>
                            <a:srgbClr val="FF0000"/>
                          </a:solidFill>
                        </a:rPr>
                        <a:t>e </a:t>
                      </a:r>
                      <a:endParaRPr sz="1400" u="none" strike="noStrike" cap="none" baseline="-25000">
                        <a:solidFill>
                          <a:srgbClr val="FF0000"/>
                        </a:solidFill>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Q</a:t>
                      </a:r>
                      <a:r>
                        <a:rPr lang="en-NZ" sz="1400" u="none" strike="noStrike" cap="none" baseline="-25000">
                          <a:solidFill>
                            <a:srgbClr val="FF0000"/>
                          </a:solidFill>
                        </a:rPr>
                        <a:t>d </a:t>
                      </a:r>
                      <a:endParaRPr sz="1400" u="none" strike="noStrike" cap="none" baseline="-25000">
                        <a:solidFill>
                          <a:srgbClr val="FF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29982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Consumer Surplus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1,2,3 </a:t>
                      </a:r>
                      <a:endParaRPr sz="1400" u="none" strike="noStrike" cap="none">
                        <a:solidFill>
                          <a:srgbClr val="FF0000"/>
                        </a:solidFill>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1 </a:t>
                      </a:r>
                      <a:endParaRPr sz="1400" u="none" strike="noStrike" cap="none">
                        <a:solidFill>
                          <a:srgbClr val="FF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29982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Producer Surplus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5,6 </a:t>
                      </a:r>
                      <a:endParaRPr sz="1400" u="none" strike="noStrike" cap="none">
                        <a:solidFill>
                          <a:srgbClr val="FF0000"/>
                        </a:solidFill>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2,3,4,5,6 </a:t>
                      </a:r>
                      <a:endParaRPr sz="1400" u="none" strike="noStrike" cap="none">
                        <a:solidFill>
                          <a:srgbClr val="FF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29982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Cost of Govt. Purchases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a:t>
                      </a:r>
                      <a:endParaRPr sz="1400" u="none" strike="noStrike" cap="none">
                        <a:solidFill>
                          <a:srgbClr val="FF0000"/>
                        </a:solidFill>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3,4,6,7,8,9 </a:t>
                      </a:r>
                      <a:endParaRPr sz="1400" u="none" strike="noStrike" cap="none">
                        <a:solidFill>
                          <a:srgbClr val="FF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29982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Total Surplus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 1,2,3,5,6</a:t>
                      </a:r>
                      <a:endParaRPr sz="1400" u="none" strike="noStrike" cap="none">
                        <a:solidFill>
                          <a:srgbClr val="FF0000"/>
                        </a:solidFill>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1,2,5,-7,-8,-9 </a:t>
                      </a:r>
                      <a:endParaRPr sz="1400" u="none" strike="noStrike" cap="none">
                        <a:solidFill>
                          <a:srgbClr val="FF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29982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Change in Surplus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a:t>
                      </a:r>
                      <a:endParaRPr sz="1400" u="none" strike="noStrike" cap="none">
                        <a:solidFill>
                          <a:srgbClr val="FF0000"/>
                        </a:solidFill>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3,6,7,8,9 </a:t>
                      </a:r>
                      <a:endParaRPr sz="1400" u="none" strike="noStrike" cap="none">
                        <a:solidFill>
                          <a:srgbClr val="FF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7"/>
                  </a:ext>
                </a:extLst>
              </a:tr>
            </a:tbl>
          </a:graphicData>
        </a:graphic>
      </p:graphicFrame>
      <p:sp>
        <p:nvSpPr>
          <p:cNvPr id="285" name="Google Shape;285;p27"/>
          <p:cNvSpPr/>
          <p:nvPr/>
        </p:nvSpPr>
        <p:spPr>
          <a:xfrm>
            <a:off x="1187669" y="1289278"/>
            <a:ext cx="6096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Label the areas in your previous diagram, and copy and complete the table below into your answer booklet. </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28"/>
          <p:cNvPicPr preferRelativeResize="0"/>
          <p:nvPr/>
        </p:nvPicPr>
        <p:blipFill rotWithShape="1">
          <a:blip r:embed="rId3">
            <a:alphaModFix/>
          </a:blip>
          <a:srcRect/>
          <a:stretch/>
        </p:blipFill>
        <p:spPr>
          <a:xfrm>
            <a:off x="1645526" y="2567897"/>
            <a:ext cx="4839357" cy="3532043"/>
          </a:xfrm>
          <a:prstGeom prst="rect">
            <a:avLst/>
          </a:prstGeom>
          <a:noFill/>
          <a:ln>
            <a:noFill/>
          </a:ln>
        </p:spPr>
      </p:pic>
      <p:sp>
        <p:nvSpPr>
          <p:cNvPr id="291" name="Google Shape;291;p28"/>
          <p:cNvSpPr txBox="1"/>
          <p:nvPr/>
        </p:nvSpPr>
        <p:spPr>
          <a:xfrm>
            <a:off x="1052304" y="336332"/>
            <a:ext cx="8175515"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Demand and Supply (Subsidy) Example Questions</a:t>
            </a:r>
            <a:endParaRPr sz="1400" b="0" i="0" u="none" strike="noStrike" cap="none">
              <a:solidFill>
                <a:srgbClr val="000000"/>
              </a:solidFill>
              <a:latin typeface="Arial"/>
              <a:ea typeface="Arial"/>
              <a:cs typeface="Arial"/>
              <a:sym typeface="Arial"/>
            </a:endParaRPr>
          </a:p>
        </p:txBody>
      </p:sp>
      <p:sp>
        <p:nvSpPr>
          <p:cNvPr id="292" name="Google Shape;292;p28"/>
          <p:cNvSpPr/>
          <p:nvPr/>
        </p:nvSpPr>
        <p:spPr>
          <a:xfrm>
            <a:off x="1052304" y="1200663"/>
            <a:ext cx="6096000" cy="136723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NZ" sz="1800" b="0" i="1" u="none" strike="noStrike" cap="none">
                <a:solidFill>
                  <a:schemeClr val="lt1"/>
                </a:solidFill>
                <a:latin typeface="Calibri"/>
                <a:ea typeface="Calibri"/>
                <a:cs typeface="Calibri"/>
                <a:sym typeface="Calibri"/>
              </a:rPr>
              <a:t>An alternative policy to a minimum price the government could impose is a subsidy. The diagram below shows the imposition of a subsidy on the show market in NZ. </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Complete the table using the information shown in the diagram </a:t>
            </a:r>
            <a:endParaRPr sz="1800" b="0" i="0" u="none" strike="noStrike" cap="none">
              <a:solidFill>
                <a:schemeClr val="lt1"/>
              </a:solidFill>
              <a:latin typeface="Calibri"/>
              <a:ea typeface="Calibri"/>
              <a:cs typeface="Calibri"/>
              <a:sym typeface="Calibri"/>
            </a:endParaRPr>
          </a:p>
        </p:txBody>
      </p:sp>
      <p:graphicFrame>
        <p:nvGraphicFramePr>
          <p:cNvPr id="293" name="Google Shape;293;p28"/>
          <p:cNvGraphicFramePr/>
          <p:nvPr/>
        </p:nvGraphicFramePr>
        <p:xfrm>
          <a:off x="6747643" y="2630957"/>
          <a:ext cx="3000000" cy="3000000"/>
        </p:xfrm>
        <a:graphic>
          <a:graphicData uri="http://schemas.openxmlformats.org/drawingml/2006/table">
            <a:tbl>
              <a:tblPr firstRow="1" firstCol="1" bandRow="1">
                <a:noFill/>
                <a:tableStyleId>{46051275-D96E-43E3-835A-3F625700A567}</a:tableStyleId>
              </a:tblPr>
              <a:tblGrid>
                <a:gridCol w="2091225">
                  <a:extLst>
                    <a:ext uri="{9D8B030D-6E8A-4147-A177-3AD203B41FA5}">
                      <a16:colId xmlns:a16="http://schemas.microsoft.com/office/drawing/2014/main" val="20000"/>
                    </a:ext>
                  </a:extLst>
                </a:gridCol>
                <a:gridCol w="1109525">
                  <a:extLst>
                    <a:ext uri="{9D8B030D-6E8A-4147-A177-3AD203B41FA5}">
                      <a16:colId xmlns:a16="http://schemas.microsoft.com/office/drawing/2014/main" val="20001"/>
                    </a:ext>
                  </a:extLst>
                </a:gridCol>
                <a:gridCol w="1848625">
                  <a:extLst>
                    <a:ext uri="{9D8B030D-6E8A-4147-A177-3AD203B41FA5}">
                      <a16:colId xmlns:a16="http://schemas.microsoft.com/office/drawing/2014/main" val="20002"/>
                    </a:ext>
                  </a:extLst>
                </a:gridCol>
              </a:tblGrid>
              <a:tr h="28597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Equilibrium</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With Subsidy</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28597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Consumer Price</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28597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Quantity Traded</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28597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Consumer Surplus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28597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Producer Surplus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28597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Govt. Cost of Subsidy</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28597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Total Surplus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28597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Change in Surplus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7"/>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9"/>
          <p:cNvSpPr txBox="1"/>
          <p:nvPr/>
        </p:nvSpPr>
        <p:spPr>
          <a:xfrm>
            <a:off x="1052304" y="336332"/>
            <a:ext cx="8175515"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Demand and Supply (Subsidy) Example Questions</a:t>
            </a:r>
            <a:endParaRPr sz="1400" b="0" i="0" u="none" strike="noStrike" cap="none">
              <a:solidFill>
                <a:srgbClr val="000000"/>
              </a:solidFill>
              <a:latin typeface="Arial"/>
              <a:ea typeface="Arial"/>
              <a:cs typeface="Arial"/>
              <a:sym typeface="Arial"/>
            </a:endParaRPr>
          </a:p>
        </p:txBody>
      </p:sp>
      <p:sp>
        <p:nvSpPr>
          <p:cNvPr id="299" name="Google Shape;299;p29"/>
          <p:cNvSpPr/>
          <p:nvPr/>
        </p:nvSpPr>
        <p:spPr>
          <a:xfrm>
            <a:off x="1052304" y="1200663"/>
            <a:ext cx="6096000" cy="136723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NZ" sz="1800" b="0" i="1" u="none" strike="noStrike" cap="none">
                <a:solidFill>
                  <a:schemeClr val="lt1"/>
                </a:solidFill>
                <a:latin typeface="Calibri"/>
                <a:ea typeface="Calibri"/>
                <a:cs typeface="Calibri"/>
                <a:sym typeface="Calibri"/>
              </a:rPr>
              <a:t>An alternative policy to a minimum price the government could impose is a subsidy. The diagram below shows the imposition of a subsidy on the show market in NZ. </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Complete the table using the information shown in the diagram </a:t>
            </a:r>
            <a:endParaRPr sz="1800" b="0" i="0" u="none" strike="noStrike" cap="none">
              <a:solidFill>
                <a:schemeClr val="lt1"/>
              </a:solidFill>
              <a:latin typeface="Calibri"/>
              <a:ea typeface="Calibri"/>
              <a:cs typeface="Calibri"/>
              <a:sym typeface="Calibri"/>
            </a:endParaRPr>
          </a:p>
        </p:txBody>
      </p:sp>
      <p:graphicFrame>
        <p:nvGraphicFramePr>
          <p:cNvPr id="300" name="Google Shape;300;p29"/>
          <p:cNvGraphicFramePr/>
          <p:nvPr/>
        </p:nvGraphicFramePr>
        <p:xfrm>
          <a:off x="6747643" y="2630957"/>
          <a:ext cx="3000000" cy="3000000"/>
        </p:xfrm>
        <a:graphic>
          <a:graphicData uri="http://schemas.openxmlformats.org/drawingml/2006/table">
            <a:tbl>
              <a:tblPr firstRow="1" firstCol="1" bandRow="1">
                <a:noFill/>
                <a:tableStyleId>{46051275-D96E-43E3-835A-3F625700A567}</a:tableStyleId>
              </a:tblPr>
              <a:tblGrid>
                <a:gridCol w="2091225">
                  <a:extLst>
                    <a:ext uri="{9D8B030D-6E8A-4147-A177-3AD203B41FA5}">
                      <a16:colId xmlns:a16="http://schemas.microsoft.com/office/drawing/2014/main" val="20000"/>
                    </a:ext>
                  </a:extLst>
                </a:gridCol>
                <a:gridCol w="1109525">
                  <a:extLst>
                    <a:ext uri="{9D8B030D-6E8A-4147-A177-3AD203B41FA5}">
                      <a16:colId xmlns:a16="http://schemas.microsoft.com/office/drawing/2014/main" val="20001"/>
                    </a:ext>
                  </a:extLst>
                </a:gridCol>
                <a:gridCol w="1848625">
                  <a:extLst>
                    <a:ext uri="{9D8B030D-6E8A-4147-A177-3AD203B41FA5}">
                      <a16:colId xmlns:a16="http://schemas.microsoft.com/office/drawing/2014/main" val="20002"/>
                    </a:ext>
                  </a:extLst>
                </a:gridCol>
              </a:tblGrid>
              <a:tr h="28597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Equilibrium</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With Subsidy</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28597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Consumer Price</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P</a:t>
                      </a:r>
                      <a:r>
                        <a:rPr lang="en-NZ" sz="1400" u="none" strike="noStrike" cap="none" baseline="-25000">
                          <a:solidFill>
                            <a:srgbClr val="FF0000"/>
                          </a:solidFill>
                        </a:rPr>
                        <a:t>e</a:t>
                      </a:r>
                      <a:r>
                        <a:rPr lang="en-NZ" sz="1400" u="none" strike="noStrike" cap="none">
                          <a:solidFill>
                            <a:srgbClr val="FF0000"/>
                          </a:solidFill>
                        </a:rPr>
                        <a:t> </a:t>
                      </a:r>
                      <a:endParaRPr sz="1400" u="none" strike="noStrike" cap="none">
                        <a:solidFill>
                          <a:srgbClr val="FF0000"/>
                        </a:solidFill>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P</a:t>
                      </a:r>
                      <a:r>
                        <a:rPr lang="en-NZ" sz="1400" u="none" strike="noStrike" cap="none" baseline="-25000">
                          <a:solidFill>
                            <a:srgbClr val="FF0000"/>
                          </a:solidFill>
                        </a:rPr>
                        <a:t>c</a:t>
                      </a:r>
                      <a:endParaRPr sz="1400" u="none" strike="noStrike" cap="none" baseline="-25000">
                        <a:solidFill>
                          <a:srgbClr val="FF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28597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Quantity Traded</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Q</a:t>
                      </a:r>
                      <a:r>
                        <a:rPr lang="en-NZ" sz="1400" u="none" strike="noStrike" cap="none" baseline="-25000">
                          <a:solidFill>
                            <a:srgbClr val="FF0000"/>
                          </a:solidFill>
                        </a:rPr>
                        <a:t>e </a:t>
                      </a:r>
                      <a:endParaRPr sz="1400" u="none" strike="noStrike" cap="none" baseline="-25000">
                        <a:solidFill>
                          <a:srgbClr val="FF0000"/>
                        </a:solidFill>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 Q</a:t>
                      </a:r>
                      <a:r>
                        <a:rPr lang="en-NZ" sz="1400" u="none" strike="noStrike" cap="none" baseline="-25000">
                          <a:solidFill>
                            <a:srgbClr val="FF0000"/>
                          </a:solidFill>
                        </a:rPr>
                        <a:t>s1</a:t>
                      </a:r>
                      <a:endParaRPr sz="1400" u="none" strike="noStrike" cap="none">
                        <a:solidFill>
                          <a:srgbClr val="FF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28597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Consumer Surplus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1,2 </a:t>
                      </a:r>
                      <a:endParaRPr sz="1400" u="none" strike="noStrike" cap="none">
                        <a:solidFill>
                          <a:srgbClr val="FF0000"/>
                        </a:solidFill>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1,2,5,6,7 </a:t>
                      </a:r>
                      <a:endParaRPr sz="1400" u="none" strike="noStrike" cap="none">
                        <a:solidFill>
                          <a:srgbClr val="FF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28597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Producer Surplus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5,8 </a:t>
                      </a:r>
                      <a:endParaRPr sz="1400" u="none" strike="noStrike" cap="none">
                        <a:solidFill>
                          <a:srgbClr val="FF0000"/>
                        </a:solidFill>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2,3,5,8 </a:t>
                      </a:r>
                      <a:endParaRPr sz="1400" u="none" strike="noStrike" cap="none">
                        <a:solidFill>
                          <a:srgbClr val="FF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28597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Govt. Cost of Subsidy</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a:t>
                      </a:r>
                      <a:endParaRPr sz="1400" u="none" strike="noStrike" cap="none">
                        <a:solidFill>
                          <a:srgbClr val="FF0000"/>
                        </a:solidFill>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2,3,4,5,6,7 </a:t>
                      </a:r>
                      <a:endParaRPr sz="1400" u="none" strike="noStrike" cap="none">
                        <a:solidFill>
                          <a:srgbClr val="FF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28597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Total Surplus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1,2,5,8 </a:t>
                      </a:r>
                      <a:endParaRPr sz="1400" u="none" strike="noStrike" cap="none">
                        <a:solidFill>
                          <a:srgbClr val="FF0000"/>
                        </a:solidFill>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1,2,5,8,-4 </a:t>
                      </a:r>
                      <a:endParaRPr sz="1400" u="none" strike="noStrike" cap="none">
                        <a:solidFill>
                          <a:srgbClr val="FF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285975">
                <a:tc>
                  <a:txBody>
                    <a:bodyPr/>
                    <a:lstStyle/>
                    <a:p>
                      <a:pPr marL="0" marR="0" lvl="0" indent="0" algn="ctr" rtl="0">
                        <a:lnSpc>
                          <a:spcPct val="107000"/>
                        </a:lnSpc>
                        <a:spcBef>
                          <a:spcPts val="0"/>
                        </a:spcBef>
                        <a:spcAft>
                          <a:spcPts val="0"/>
                        </a:spcAft>
                        <a:buClr>
                          <a:srgbClr val="000000"/>
                        </a:buClr>
                        <a:buSzPts val="1100"/>
                        <a:buFont typeface="Arial"/>
                        <a:buNone/>
                      </a:pPr>
                      <a:r>
                        <a:rPr lang="en-NZ" sz="1100" u="none" strike="noStrike" cap="none"/>
                        <a:t>Change in Surplus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a:t>
                      </a:r>
                      <a:endParaRPr sz="1400" u="none" strike="noStrike" cap="none">
                        <a:solidFill>
                          <a:srgbClr val="FF0000"/>
                        </a:solidFill>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400"/>
                        <a:buFont typeface="Arial"/>
                        <a:buNone/>
                      </a:pPr>
                      <a:r>
                        <a:rPr lang="en-NZ" sz="1400" u="none" strike="noStrike" cap="none">
                          <a:solidFill>
                            <a:srgbClr val="FF0000"/>
                          </a:solidFill>
                        </a:rPr>
                        <a:t>4 </a:t>
                      </a:r>
                      <a:endParaRPr sz="1400" u="none" strike="noStrike" cap="none">
                        <a:solidFill>
                          <a:srgbClr val="FF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7"/>
                  </a:ext>
                </a:extLst>
              </a:tr>
            </a:tbl>
          </a:graphicData>
        </a:graphic>
      </p:graphicFrame>
      <p:pic>
        <p:nvPicPr>
          <p:cNvPr id="301" name="Google Shape;301;p29"/>
          <p:cNvPicPr preferRelativeResize="0"/>
          <p:nvPr/>
        </p:nvPicPr>
        <p:blipFill rotWithShape="1">
          <a:blip r:embed="rId3">
            <a:alphaModFix/>
          </a:blip>
          <a:srcRect/>
          <a:stretch/>
        </p:blipFill>
        <p:spPr>
          <a:xfrm>
            <a:off x="1146897" y="2630957"/>
            <a:ext cx="5054206" cy="38623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p:nvPr/>
        </p:nvSpPr>
        <p:spPr>
          <a:xfrm>
            <a:off x="130483" y="158827"/>
            <a:ext cx="10515600" cy="1005300"/>
          </a:xfrm>
          <a:prstGeom prst="rect">
            <a:avLst/>
          </a:prstGeom>
          <a:noFill/>
          <a:ln>
            <a:noFill/>
          </a:ln>
        </p:spPr>
        <p:txBody>
          <a:bodyPr spcFirstLastPara="1" wrap="square" lIns="91425" tIns="45700" rIns="91425" bIns="45700" anchor="b" anchorCtr="0">
            <a:normAutofit fontScale="92500"/>
          </a:bodyPr>
          <a:lstStyle/>
          <a:p>
            <a:pPr marL="0" marR="0" lvl="0" indent="0" algn="ctr" rtl="0">
              <a:lnSpc>
                <a:spcPct val="90000"/>
              </a:lnSpc>
              <a:spcBef>
                <a:spcPts val="0"/>
              </a:spcBef>
              <a:spcAft>
                <a:spcPts val="0"/>
              </a:spcAft>
              <a:buClr>
                <a:srgbClr val="92D050"/>
              </a:buClr>
              <a:buSzPct val="100000"/>
              <a:buFont typeface="Roboto"/>
              <a:buNone/>
            </a:pPr>
            <a:r>
              <a:rPr lang="en-NZ" sz="6000" b="1">
                <a:solidFill>
                  <a:srgbClr val="92D050"/>
                </a:solidFill>
                <a:latin typeface="Roboto"/>
                <a:ea typeface="Roboto"/>
                <a:cs typeface="Roboto"/>
                <a:sym typeface="Roboto"/>
              </a:rPr>
              <a:t>Production Possibility Frontier</a:t>
            </a:r>
            <a:endParaRPr sz="3600" b="1" i="0" u="none" strike="noStrike" cap="none">
              <a:solidFill>
                <a:srgbClr val="92D050"/>
              </a:solidFill>
              <a:latin typeface="Roboto"/>
              <a:ea typeface="Roboto"/>
              <a:cs typeface="Roboto"/>
              <a:sym typeface="Roboto"/>
            </a:endParaRPr>
          </a:p>
        </p:txBody>
      </p:sp>
      <p:pic>
        <p:nvPicPr>
          <p:cNvPr id="109" name="Google Shape;109;p4"/>
          <p:cNvPicPr preferRelativeResize="0"/>
          <p:nvPr/>
        </p:nvPicPr>
        <p:blipFill>
          <a:blip r:embed="rId3">
            <a:alphaModFix/>
          </a:blip>
          <a:stretch>
            <a:fillRect/>
          </a:stretch>
        </p:blipFill>
        <p:spPr>
          <a:xfrm>
            <a:off x="451425" y="1236801"/>
            <a:ext cx="4193649" cy="3552525"/>
          </a:xfrm>
          <a:prstGeom prst="rect">
            <a:avLst/>
          </a:prstGeom>
          <a:noFill/>
          <a:ln>
            <a:noFill/>
          </a:ln>
        </p:spPr>
      </p:pic>
      <p:sp>
        <p:nvSpPr>
          <p:cNvPr id="110" name="Google Shape;110;p4"/>
          <p:cNvSpPr txBox="1"/>
          <p:nvPr/>
        </p:nvSpPr>
        <p:spPr>
          <a:xfrm>
            <a:off x="5173400" y="1236800"/>
            <a:ext cx="6568800" cy="371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NZ" sz="1600">
                <a:solidFill>
                  <a:schemeClr val="lt1"/>
                </a:solidFill>
                <a:latin typeface="Calibri"/>
                <a:ea typeface="Calibri"/>
                <a:cs typeface="Calibri"/>
                <a:sym typeface="Calibri"/>
              </a:rPr>
              <a:t>PPF Model -&gt; firms ability to produce two different goods</a:t>
            </a:r>
            <a:endParaRPr sz="1600">
              <a:solidFill>
                <a:schemeClr val="lt1"/>
              </a:solidFill>
              <a:latin typeface="Calibri"/>
              <a:ea typeface="Calibri"/>
              <a:cs typeface="Calibri"/>
              <a:sym typeface="Calibri"/>
            </a:endParaRPr>
          </a:p>
          <a:p>
            <a:pPr marL="0" lvl="0" indent="0" algn="l" rtl="0">
              <a:spcBef>
                <a:spcPts val="0"/>
              </a:spcBef>
              <a:spcAft>
                <a:spcPts val="0"/>
              </a:spcAft>
              <a:buNone/>
            </a:pPr>
            <a:endParaRPr sz="1600">
              <a:solidFill>
                <a:schemeClr val="lt1"/>
              </a:solidFill>
              <a:latin typeface="Calibri"/>
              <a:ea typeface="Calibri"/>
              <a:cs typeface="Calibri"/>
              <a:sym typeface="Calibri"/>
            </a:endParaRPr>
          </a:p>
          <a:p>
            <a:pPr marL="0" lvl="0" indent="0" algn="l" rtl="0">
              <a:spcBef>
                <a:spcPts val="0"/>
              </a:spcBef>
              <a:spcAft>
                <a:spcPts val="0"/>
              </a:spcAft>
              <a:buNone/>
            </a:pPr>
            <a:r>
              <a:rPr lang="en-NZ" sz="1600">
                <a:solidFill>
                  <a:schemeClr val="lt1"/>
                </a:solidFill>
                <a:latin typeface="Calibri"/>
                <a:ea typeface="Calibri"/>
                <a:cs typeface="Calibri"/>
                <a:sym typeface="Calibri"/>
              </a:rPr>
              <a:t>Assumptions:</a:t>
            </a:r>
            <a:endParaRPr sz="1600">
              <a:solidFill>
                <a:schemeClr val="lt1"/>
              </a:solidFill>
              <a:latin typeface="Calibri"/>
              <a:ea typeface="Calibri"/>
              <a:cs typeface="Calibri"/>
              <a:sym typeface="Calibri"/>
            </a:endParaRPr>
          </a:p>
          <a:p>
            <a:pPr marL="457200" lvl="0" indent="-330200" algn="l" rtl="0">
              <a:spcBef>
                <a:spcPts val="0"/>
              </a:spcBef>
              <a:spcAft>
                <a:spcPts val="0"/>
              </a:spcAft>
              <a:buClr>
                <a:schemeClr val="lt1"/>
              </a:buClr>
              <a:buSzPts val="1600"/>
              <a:buFont typeface="Calibri"/>
              <a:buChar char="-"/>
            </a:pPr>
            <a:r>
              <a:rPr lang="en-NZ" sz="1600">
                <a:solidFill>
                  <a:schemeClr val="lt1"/>
                </a:solidFill>
                <a:latin typeface="Calibri"/>
                <a:ea typeface="Calibri"/>
                <a:cs typeface="Calibri"/>
                <a:sym typeface="Calibri"/>
              </a:rPr>
              <a:t>No change in technology</a:t>
            </a:r>
            <a:endParaRPr sz="1600">
              <a:solidFill>
                <a:schemeClr val="lt1"/>
              </a:solidFill>
              <a:latin typeface="Calibri"/>
              <a:ea typeface="Calibri"/>
              <a:cs typeface="Calibri"/>
              <a:sym typeface="Calibri"/>
            </a:endParaRPr>
          </a:p>
          <a:p>
            <a:pPr marL="457200" lvl="0" indent="-330200" algn="l" rtl="0">
              <a:spcBef>
                <a:spcPts val="0"/>
              </a:spcBef>
              <a:spcAft>
                <a:spcPts val="0"/>
              </a:spcAft>
              <a:buClr>
                <a:schemeClr val="lt1"/>
              </a:buClr>
              <a:buSzPts val="1600"/>
              <a:buFont typeface="Calibri"/>
              <a:buChar char="-"/>
            </a:pPr>
            <a:r>
              <a:rPr lang="en-NZ" sz="1600">
                <a:solidFill>
                  <a:schemeClr val="lt1"/>
                </a:solidFill>
                <a:latin typeface="Calibri"/>
                <a:ea typeface="Calibri"/>
                <a:cs typeface="Calibri"/>
                <a:sym typeface="Calibri"/>
              </a:rPr>
              <a:t>No change in level of resources</a:t>
            </a:r>
            <a:endParaRPr sz="1600">
              <a:solidFill>
                <a:schemeClr val="lt1"/>
              </a:solidFill>
              <a:latin typeface="Calibri"/>
              <a:ea typeface="Calibri"/>
              <a:cs typeface="Calibri"/>
              <a:sym typeface="Calibri"/>
            </a:endParaRPr>
          </a:p>
          <a:p>
            <a:pPr marL="0" lvl="0" indent="0" algn="l" rtl="0">
              <a:spcBef>
                <a:spcPts val="0"/>
              </a:spcBef>
              <a:spcAft>
                <a:spcPts val="0"/>
              </a:spcAft>
              <a:buNone/>
            </a:pPr>
            <a:endParaRPr sz="1600">
              <a:solidFill>
                <a:schemeClr val="lt1"/>
              </a:solidFill>
              <a:latin typeface="Calibri"/>
              <a:ea typeface="Calibri"/>
              <a:cs typeface="Calibri"/>
              <a:sym typeface="Calibri"/>
            </a:endParaRPr>
          </a:p>
          <a:p>
            <a:pPr marL="0" lvl="0" indent="0" algn="l" rtl="0">
              <a:spcBef>
                <a:spcPts val="0"/>
              </a:spcBef>
              <a:spcAft>
                <a:spcPts val="0"/>
              </a:spcAft>
              <a:buNone/>
            </a:pPr>
            <a:r>
              <a:rPr lang="en-NZ" sz="1600">
                <a:solidFill>
                  <a:schemeClr val="lt1"/>
                </a:solidFill>
                <a:latin typeface="Calibri"/>
                <a:ea typeface="Calibri"/>
                <a:cs typeface="Calibri"/>
                <a:sym typeface="Calibri"/>
              </a:rPr>
              <a:t>Point A - this shows point of maximum efficiency where firm has maximised their resources to full potential</a:t>
            </a:r>
            <a:endParaRPr sz="1600">
              <a:solidFill>
                <a:schemeClr val="lt1"/>
              </a:solidFill>
              <a:latin typeface="Calibri"/>
              <a:ea typeface="Calibri"/>
              <a:cs typeface="Calibri"/>
              <a:sym typeface="Calibri"/>
            </a:endParaRPr>
          </a:p>
          <a:p>
            <a:pPr marL="0" lvl="0" indent="0" algn="l" rtl="0">
              <a:spcBef>
                <a:spcPts val="0"/>
              </a:spcBef>
              <a:spcAft>
                <a:spcPts val="0"/>
              </a:spcAft>
              <a:buNone/>
            </a:pPr>
            <a:endParaRPr sz="1600">
              <a:solidFill>
                <a:schemeClr val="lt1"/>
              </a:solidFill>
              <a:latin typeface="Calibri"/>
              <a:ea typeface="Calibri"/>
              <a:cs typeface="Calibri"/>
              <a:sym typeface="Calibri"/>
            </a:endParaRPr>
          </a:p>
          <a:p>
            <a:pPr marL="0" lvl="0" indent="0" algn="l" rtl="0">
              <a:spcBef>
                <a:spcPts val="0"/>
              </a:spcBef>
              <a:spcAft>
                <a:spcPts val="0"/>
              </a:spcAft>
              <a:buNone/>
            </a:pPr>
            <a:r>
              <a:rPr lang="en-NZ" sz="1600">
                <a:solidFill>
                  <a:schemeClr val="lt1"/>
                </a:solidFill>
                <a:latin typeface="Calibri"/>
                <a:ea typeface="Calibri"/>
                <a:cs typeface="Calibri"/>
                <a:sym typeface="Calibri"/>
              </a:rPr>
              <a:t>Point B - point inside the frontier shows inefficient allocation of resources sometimes referred to as an unemployment of resources</a:t>
            </a:r>
            <a:endParaRPr sz="1600">
              <a:solidFill>
                <a:schemeClr val="lt1"/>
              </a:solidFill>
              <a:latin typeface="Calibri"/>
              <a:ea typeface="Calibri"/>
              <a:cs typeface="Calibri"/>
              <a:sym typeface="Calibri"/>
            </a:endParaRPr>
          </a:p>
          <a:p>
            <a:pPr marL="0" lvl="0" indent="0" algn="l" rtl="0">
              <a:spcBef>
                <a:spcPts val="0"/>
              </a:spcBef>
              <a:spcAft>
                <a:spcPts val="0"/>
              </a:spcAft>
              <a:buNone/>
            </a:pPr>
            <a:endParaRPr sz="1600">
              <a:solidFill>
                <a:schemeClr val="lt1"/>
              </a:solidFill>
              <a:latin typeface="Calibri"/>
              <a:ea typeface="Calibri"/>
              <a:cs typeface="Calibri"/>
              <a:sym typeface="Calibri"/>
            </a:endParaRPr>
          </a:p>
          <a:p>
            <a:pPr marL="0" lvl="0" indent="0" algn="l" rtl="0">
              <a:spcBef>
                <a:spcPts val="0"/>
              </a:spcBef>
              <a:spcAft>
                <a:spcPts val="0"/>
              </a:spcAft>
              <a:buNone/>
            </a:pPr>
            <a:r>
              <a:rPr lang="en-NZ" sz="1600">
                <a:solidFill>
                  <a:schemeClr val="lt1"/>
                </a:solidFill>
                <a:latin typeface="Calibri"/>
                <a:ea typeface="Calibri"/>
                <a:cs typeface="Calibri"/>
                <a:sym typeface="Calibri"/>
              </a:rPr>
              <a:t>Point C - point outside the frontier is unachievable unless our assumptions are broken</a:t>
            </a:r>
            <a:endParaRPr sz="160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p:nvPr/>
        </p:nvSpPr>
        <p:spPr>
          <a:xfrm>
            <a:off x="1052304" y="336332"/>
            <a:ext cx="8175515"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Demand and Supply (Subsidy) Example Questions</a:t>
            </a:r>
            <a:endParaRPr sz="1400" b="0" i="0" u="none" strike="noStrike" cap="none">
              <a:solidFill>
                <a:srgbClr val="000000"/>
              </a:solidFill>
              <a:latin typeface="Arial"/>
              <a:ea typeface="Arial"/>
              <a:cs typeface="Arial"/>
              <a:sym typeface="Arial"/>
            </a:endParaRPr>
          </a:p>
        </p:txBody>
      </p:sp>
      <p:pic>
        <p:nvPicPr>
          <p:cNvPr id="307" name="Google Shape;307;p30"/>
          <p:cNvPicPr preferRelativeResize="0"/>
          <p:nvPr/>
        </p:nvPicPr>
        <p:blipFill rotWithShape="1">
          <a:blip r:embed="rId3">
            <a:alphaModFix/>
          </a:blip>
          <a:srcRect/>
          <a:stretch/>
        </p:blipFill>
        <p:spPr>
          <a:xfrm>
            <a:off x="1052304" y="1759751"/>
            <a:ext cx="5054206" cy="3862356"/>
          </a:xfrm>
          <a:prstGeom prst="rect">
            <a:avLst/>
          </a:prstGeom>
          <a:noFill/>
          <a:ln>
            <a:noFill/>
          </a:ln>
        </p:spPr>
      </p:pic>
      <p:sp>
        <p:nvSpPr>
          <p:cNvPr id="308" name="Google Shape;308;p30"/>
          <p:cNvSpPr/>
          <p:nvPr/>
        </p:nvSpPr>
        <p:spPr>
          <a:xfrm>
            <a:off x="7102393" y="1759751"/>
            <a:ext cx="3902222"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What do the following areas represent?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Calibri"/>
              <a:buAutoNum type="alphaLcParenR"/>
            </a:pPr>
            <a:r>
              <a:rPr lang="en-NZ" sz="1800" b="0" i="0" u="none" strike="noStrike" cap="none">
                <a:solidFill>
                  <a:schemeClr val="lt1"/>
                </a:solidFill>
                <a:latin typeface="Calibri"/>
                <a:ea typeface="Calibri"/>
                <a:cs typeface="Calibri"/>
                <a:sym typeface="Calibri"/>
              </a:rPr>
              <a:t>Area 5 after the subsidy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800"/>
              <a:buFont typeface="Calibri"/>
              <a:buAutoNum type="alphaLcParenR"/>
            </a:pPr>
            <a:r>
              <a:rPr lang="en-NZ" sz="1800" b="0" i="0" u="none" strike="noStrike" cap="none">
                <a:solidFill>
                  <a:schemeClr val="lt1"/>
                </a:solidFill>
                <a:latin typeface="Calibri"/>
                <a:ea typeface="Calibri"/>
                <a:cs typeface="Calibri"/>
                <a:sym typeface="Calibri"/>
              </a:rPr>
              <a:t>Area 9 after the subsidy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800"/>
              <a:buFont typeface="Calibri"/>
              <a:buAutoNum type="alphaLcParenR"/>
            </a:pPr>
            <a:r>
              <a:rPr lang="en-NZ" sz="1800" b="0" i="0" u="none" strike="noStrike" cap="none">
                <a:solidFill>
                  <a:schemeClr val="lt1"/>
                </a:solidFill>
                <a:latin typeface="Calibri"/>
                <a:ea typeface="Calibri"/>
                <a:cs typeface="Calibri"/>
                <a:sym typeface="Calibri"/>
              </a:rPr>
              <a:t>Area 2 before the subsidy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1"/>
          <p:cNvSpPr txBox="1"/>
          <p:nvPr/>
        </p:nvSpPr>
        <p:spPr>
          <a:xfrm>
            <a:off x="1052304" y="336332"/>
            <a:ext cx="8175515"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Demand and Supply (Subsidy) Example Questions</a:t>
            </a:r>
            <a:endParaRPr sz="1400" b="0" i="0" u="none" strike="noStrike" cap="none">
              <a:solidFill>
                <a:srgbClr val="000000"/>
              </a:solidFill>
              <a:latin typeface="Arial"/>
              <a:ea typeface="Arial"/>
              <a:cs typeface="Arial"/>
              <a:sym typeface="Arial"/>
            </a:endParaRPr>
          </a:p>
        </p:txBody>
      </p:sp>
      <p:pic>
        <p:nvPicPr>
          <p:cNvPr id="314" name="Google Shape;314;p31"/>
          <p:cNvPicPr preferRelativeResize="0"/>
          <p:nvPr/>
        </p:nvPicPr>
        <p:blipFill rotWithShape="1">
          <a:blip r:embed="rId3">
            <a:alphaModFix/>
          </a:blip>
          <a:srcRect/>
          <a:stretch/>
        </p:blipFill>
        <p:spPr>
          <a:xfrm>
            <a:off x="1052304" y="1759751"/>
            <a:ext cx="5054206" cy="3862356"/>
          </a:xfrm>
          <a:prstGeom prst="rect">
            <a:avLst/>
          </a:prstGeom>
          <a:noFill/>
          <a:ln>
            <a:noFill/>
          </a:ln>
        </p:spPr>
      </p:pic>
      <p:sp>
        <p:nvSpPr>
          <p:cNvPr id="315" name="Google Shape;315;p31"/>
          <p:cNvSpPr/>
          <p:nvPr/>
        </p:nvSpPr>
        <p:spPr>
          <a:xfrm>
            <a:off x="6432331" y="1566041"/>
            <a:ext cx="4921469"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What do the following areas represent?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Calibri"/>
              <a:buAutoNum type="alphaLcParenR"/>
            </a:pPr>
            <a:r>
              <a:rPr lang="en-NZ" sz="1800" b="0" i="0" u="none" strike="noStrike" cap="none">
                <a:solidFill>
                  <a:schemeClr val="lt1"/>
                </a:solidFill>
                <a:latin typeface="Calibri"/>
                <a:ea typeface="Calibri"/>
                <a:cs typeface="Calibri"/>
                <a:sym typeface="Calibri"/>
              </a:rPr>
              <a:t>Area 5 after the subsidy</a:t>
            </a: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ts val="1800"/>
              <a:buFont typeface="Arial"/>
              <a:buNone/>
            </a:pPr>
            <a:r>
              <a:rPr lang="en-NZ" sz="1800" b="0" i="0" u="none" strike="noStrike" cap="none">
                <a:solidFill>
                  <a:srgbClr val="FF0000"/>
                </a:solidFill>
                <a:latin typeface="Calibri"/>
                <a:ea typeface="Calibri"/>
                <a:cs typeface="Calibri"/>
                <a:sym typeface="Calibri"/>
              </a:rPr>
              <a:t>Producer Surplus, Consumer Surplus and cost of the Subsidy to the Government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800"/>
              <a:buFont typeface="Calibri"/>
              <a:buAutoNum type="alphaLcParenR"/>
            </a:pPr>
            <a:r>
              <a:rPr lang="en-NZ" sz="1800" b="0" i="0" u="none" strike="noStrike" cap="none">
                <a:solidFill>
                  <a:schemeClr val="lt1"/>
                </a:solidFill>
                <a:latin typeface="Calibri"/>
                <a:ea typeface="Calibri"/>
                <a:cs typeface="Calibri"/>
                <a:sym typeface="Calibri"/>
              </a:rPr>
              <a:t>Area 9 after the subsidy</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r>
              <a:rPr lang="en-NZ" sz="1800" b="0" i="0" u="none" strike="noStrike" cap="none">
                <a:solidFill>
                  <a:srgbClr val="FF0000"/>
                </a:solidFill>
                <a:latin typeface="Calibri"/>
                <a:ea typeface="Calibri"/>
                <a:cs typeface="Calibri"/>
                <a:sym typeface="Calibri"/>
              </a:rPr>
              <a:t>Nothing</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800"/>
              <a:buFont typeface="Calibri"/>
              <a:buAutoNum type="alphaLcParenR"/>
            </a:pPr>
            <a:r>
              <a:rPr lang="en-NZ" sz="1800" b="0" i="0" u="none" strike="noStrike" cap="none">
                <a:solidFill>
                  <a:schemeClr val="lt1"/>
                </a:solidFill>
                <a:latin typeface="Calibri"/>
                <a:ea typeface="Calibri"/>
                <a:cs typeface="Calibri"/>
                <a:sym typeface="Calibri"/>
              </a:rPr>
              <a:t>Area 2 before the subsidy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r>
              <a:rPr lang="en-NZ" sz="1800" b="0" i="0" u="none" strike="noStrike" cap="none">
                <a:solidFill>
                  <a:srgbClr val="FF0000"/>
                </a:solidFill>
                <a:latin typeface="Calibri"/>
                <a:ea typeface="Calibri"/>
                <a:cs typeface="Calibri"/>
                <a:sym typeface="Calibri"/>
              </a:rPr>
              <a:t>Consumer Surplus</a:t>
            </a:r>
            <a:endParaRPr sz="1800" b="0" i="0" u="none" strike="noStrike" cap="none">
              <a:solidFill>
                <a:srgbClr val="FF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2"/>
          <p:cNvSpPr/>
          <p:nvPr/>
        </p:nvSpPr>
        <p:spPr>
          <a:xfrm>
            <a:off x="1597573" y="4323977"/>
            <a:ext cx="774612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An import tariff is another example of a government policy. In a few sentence, explain how a tariff works and why one would be implemented. As part of your answer explain who wins from a tariff, who loses from a tariff, and why.	 </a:t>
            </a:r>
            <a:endParaRPr sz="1800" b="0" i="0" u="none" strike="noStrike" cap="none">
              <a:solidFill>
                <a:schemeClr val="lt1"/>
              </a:solidFill>
              <a:latin typeface="Calibri"/>
              <a:ea typeface="Calibri"/>
              <a:cs typeface="Calibri"/>
              <a:sym typeface="Calibri"/>
            </a:endParaRPr>
          </a:p>
        </p:txBody>
      </p:sp>
      <p:sp>
        <p:nvSpPr>
          <p:cNvPr id="321" name="Google Shape;321;p32"/>
          <p:cNvSpPr txBox="1"/>
          <p:nvPr/>
        </p:nvSpPr>
        <p:spPr>
          <a:xfrm>
            <a:off x="894649" y="3345227"/>
            <a:ext cx="8175515"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Demand and Supply (Tariff) Example Question</a:t>
            </a:r>
            <a:endParaRPr sz="1400" b="0" i="0" u="none" strike="noStrike" cap="none">
              <a:solidFill>
                <a:srgbClr val="000000"/>
              </a:solidFill>
              <a:latin typeface="Arial"/>
              <a:ea typeface="Arial"/>
              <a:cs typeface="Arial"/>
              <a:sym typeface="Arial"/>
            </a:endParaRPr>
          </a:p>
        </p:txBody>
      </p:sp>
      <p:sp>
        <p:nvSpPr>
          <p:cNvPr id="322" name="Google Shape;322;p32"/>
          <p:cNvSpPr txBox="1"/>
          <p:nvPr/>
        </p:nvSpPr>
        <p:spPr>
          <a:xfrm>
            <a:off x="1208690" y="985419"/>
            <a:ext cx="9816662"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NOTE: You may also get asked about a Tax instead of a Subsidy where the supply curve becomes S + Tax and is left of the original Supply curve. Here the government will receive an income instead of the expense the subsidy incurs. Consumer and Producer surpluses are smaller and do not overlap like in the subsidy example.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You must know what each part of the Demand and Supply graph represents in terms of surpluses and government cost/income.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3"/>
          <p:cNvSpPr txBox="1"/>
          <p:nvPr/>
        </p:nvSpPr>
        <p:spPr>
          <a:xfrm>
            <a:off x="768524" y="738662"/>
            <a:ext cx="8175515"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Demand and Supply (Tariff) Example Question</a:t>
            </a:r>
            <a:endParaRPr sz="1400" b="0" i="0" u="none" strike="noStrike" cap="none">
              <a:solidFill>
                <a:srgbClr val="000000"/>
              </a:solidFill>
              <a:latin typeface="Arial"/>
              <a:ea typeface="Arial"/>
              <a:cs typeface="Arial"/>
              <a:sym typeface="Arial"/>
            </a:endParaRPr>
          </a:p>
        </p:txBody>
      </p:sp>
      <p:sp>
        <p:nvSpPr>
          <p:cNvPr id="328" name="Google Shape;328;p33"/>
          <p:cNvSpPr/>
          <p:nvPr/>
        </p:nvSpPr>
        <p:spPr>
          <a:xfrm>
            <a:off x="1051035" y="1654349"/>
            <a:ext cx="774612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An import tariff is another example of a government policy. In a few sentence, explain how a tariff works and why one would be implemented. As part of your answer explain who wins from a tariff, who loses from a tariff, and why.	 </a:t>
            </a:r>
            <a:endParaRPr sz="1800" b="0" i="0" u="none" strike="noStrike" cap="none">
              <a:solidFill>
                <a:schemeClr val="lt1"/>
              </a:solidFill>
              <a:latin typeface="Calibri"/>
              <a:ea typeface="Calibri"/>
              <a:cs typeface="Calibri"/>
              <a:sym typeface="Calibri"/>
            </a:endParaRPr>
          </a:p>
        </p:txBody>
      </p:sp>
      <p:sp>
        <p:nvSpPr>
          <p:cNvPr id="329" name="Google Shape;329;p33"/>
          <p:cNvSpPr txBox="1"/>
          <p:nvPr/>
        </p:nvSpPr>
        <p:spPr>
          <a:xfrm>
            <a:off x="1902111" y="3069021"/>
            <a:ext cx="7325709"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rgbClr val="FF0000"/>
                </a:solidFill>
                <a:latin typeface="Calibri"/>
                <a:ea typeface="Calibri"/>
                <a:cs typeface="Calibri"/>
                <a:sym typeface="Calibri"/>
              </a:rPr>
              <a:t>A tariff raises the price of imports as it is a tax on imports aimed at increasing domestic producer profits by helping domestic firms compete with cheaper imports.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rgbClr val="FF0000"/>
                </a:solidFill>
                <a:latin typeface="Calibri"/>
                <a:ea typeface="Calibri"/>
                <a:cs typeface="Calibri"/>
                <a:sym typeface="Calibri"/>
              </a:rPr>
              <a:t>Consumers lose from a tariff as prices are higher for them.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rgbClr val="FF0000"/>
                </a:solidFill>
                <a:latin typeface="Calibri"/>
                <a:ea typeface="Calibri"/>
                <a:cs typeface="Calibri"/>
                <a:sym typeface="Calibri"/>
              </a:rPr>
              <a:t>Producers and government gain due to increased tax revenue for the government and increased profits/revenue for local producers.</a:t>
            </a:r>
            <a:endParaRPr sz="1800" b="0" i="0" u="none" strike="noStrike" cap="none">
              <a:solidFill>
                <a:srgbClr val="FF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4"/>
          <p:cNvSpPr/>
          <p:nvPr/>
        </p:nvSpPr>
        <p:spPr>
          <a:xfrm>
            <a:off x="1156138" y="1398284"/>
            <a:ext cx="7987862" cy="1200329"/>
          </a:xfrm>
          <a:prstGeom prst="rect">
            <a:avLst/>
          </a:prstGeom>
          <a:noFill/>
          <a:ln>
            <a:noFill/>
          </a:ln>
        </p:spPr>
        <p:txBody>
          <a:bodyPr spcFirstLastPara="1" wrap="square" lIns="91425" tIns="45700" rIns="91425" bIns="45700" anchor="t" anchorCtr="0">
            <a:spAutoFit/>
          </a:bodyPr>
          <a:lstStyle/>
          <a:p>
            <a:pPr marL="914400" marR="0" lvl="0" indent="0" algn="l" rtl="0">
              <a:lnSpc>
                <a:spcPct val="100000"/>
              </a:lnSpc>
              <a:spcBef>
                <a:spcPts val="0"/>
              </a:spcBef>
              <a:spcAft>
                <a:spcPts val="0"/>
              </a:spcAft>
              <a:buClr>
                <a:srgbClr val="000000"/>
              </a:buClr>
              <a:buSzPts val="1800"/>
              <a:buFont typeface="Arial"/>
              <a:buNone/>
            </a:pPr>
            <a:r>
              <a:rPr lang="en-NZ" sz="1800" b="0" i="1" u="none" strike="noStrike" cap="none">
                <a:solidFill>
                  <a:schemeClr val="lt1"/>
                </a:solidFill>
                <a:latin typeface="Calibri"/>
                <a:ea typeface="Calibri"/>
                <a:cs typeface="Calibri"/>
                <a:sym typeface="Calibri"/>
              </a:rPr>
              <a:t>Assume the supply and demand functions for a pair of socks are as follows:</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r>
              <a:rPr lang="en-NZ" sz="1800" b="0" i="1" u="none" strike="noStrike" cap="none">
                <a:solidFill>
                  <a:schemeClr val="lt1"/>
                </a:solidFill>
                <a:latin typeface="Calibri"/>
                <a:ea typeface="Calibri"/>
                <a:cs typeface="Calibri"/>
                <a:sym typeface="Calibri"/>
              </a:rPr>
              <a:t>Qd = 12 – P</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NZ" sz="1800" b="0" i="1" u="none" strike="noStrike" cap="none">
                <a:solidFill>
                  <a:schemeClr val="lt1"/>
                </a:solidFill>
                <a:latin typeface="Calibri"/>
                <a:ea typeface="Calibri"/>
                <a:cs typeface="Calibri"/>
                <a:sym typeface="Calibri"/>
              </a:rPr>
              <a:t>		Qs = 2P - 6</a:t>
            </a: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335" name="Google Shape;335;p34"/>
          <p:cNvSpPr txBox="1"/>
          <p:nvPr/>
        </p:nvSpPr>
        <p:spPr>
          <a:xfrm>
            <a:off x="768524" y="506170"/>
            <a:ext cx="8175515"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Supply and Demand Functions Example Question</a:t>
            </a:r>
            <a:endParaRPr sz="1400" b="0" i="0" u="none" strike="noStrike" cap="none">
              <a:solidFill>
                <a:srgbClr val="000000"/>
              </a:solidFill>
              <a:latin typeface="Arial"/>
              <a:ea typeface="Arial"/>
              <a:cs typeface="Arial"/>
              <a:sym typeface="Arial"/>
            </a:endParaRPr>
          </a:p>
        </p:txBody>
      </p:sp>
      <p:sp>
        <p:nvSpPr>
          <p:cNvPr id="336" name="Google Shape;336;p34"/>
          <p:cNvSpPr/>
          <p:nvPr/>
        </p:nvSpPr>
        <p:spPr>
          <a:xfrm>
            <a:off x="1156138" y="3105835"/>
            <a:ext cx="7987862" cy="258532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Assuming price is in dollars calculate the equilibrium price and quantity for a pair of socks. 	 </a:t>
            </a:r>
            <a:endParaRPr/>
          </a:p>
          <a:p>
            <a:pPr marL="457200" marR="0" lvl="0" indent="0" algn="l" rtl="0">
              <a:lnSpc>
                <a:spcPct val="100000"/>
              </a:lnSpc>
              <a:spcBef>
                <a:spcPts val="0"/>
              </a:spcBef>
              <a:spcAft>
                <a:spcPts val="0"/>
              </a:spcAft>
              <a:buNone/>
            </a:pPr>
            <a:endParaRPr sz="1800">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Using the demand function Qd = 12 – P calculate the price elasticity of demand at</a:t>
            </a:r>
            <a:r>
              <a:rPr lang="en-NZ" sz="1800">
                <a:solidFill>
                  <a:schemeClr val="lt1"/>
                </a:solidFill>
                <a:latin typeface="Calibri"/>
                <a:ea typeface="Calibri"/>
                <a:cs typeface="Calibri"/>
                <a:sym typeface="Calibri"/>
              </a:rPr>
              <a:t>  </a:t>
            </a:r>
            <a:r>
              <a:rPr lang="en-NZ" sz="1800" b="0" i="0" u="none" strike="noStrike" cap="none">
                <a:solidFill>
                  <a:schemeClr val="lt1"/>
                </a:solidFill>
                <a:latin typeface="Calibri"/>
                <a:ea typeface="Calibri"/>
                <a:cs typeface="Calibri"/>
                <a:sym typeface="Calibri"/>
              </a:rPr>
              <a:t>a price of $5. </a:t>
            </a:r>
            <a:endParaRPr sz="1800" b="0" i="0" u="none" strike="noStrike" cap="none">
              <a:solidFill>
                <a:schemeClr val="lt1"/>
              </a:solidFill>
              <a:latin typeface="Calibri"/>
              <a:ea typeface="Calibri"/>
              <a:cs typeface="Calibri"/>
              <a:sym typeface="Calibri"/>
            </a:endParaRPr>
          </a:p>
          <a:p>
            <a:pPr marL="457200" marR="0" lvl="0" indent="0" algn="l" rtl="0">
              <a:lnSpc>
                <a:spcPct val="100000"/>
              </a:lnSpc>
              <a:spcBef>
                <a:spcPts val="0"/>
              </a:spcBef>
              <a:spcAft>
                <a:spcPts val="0"/>
              </a:spcAft>
              <a:buNone/>
            </a:pPr>
            <a:endParaRPr sz="1800">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What type of price elasticity of demand exists at a price of $5 according to your answer in </a:t>
            </a:r>
            <a:r>
              <a:rPr lang="en-NZ" sz="1800" b="1" i="0" u="none" strike="noStrike" cap="none">
                <a:solidFill>
                  <a:schemeClr val="lt1"/>
                </a:solidFill>
                <a:latin typeface="Calibri"/>
                <a:ea typeface="Calibri"/>
                <a:cs typeface="Calibri"/>
                <a:sym typeface="Calibri"/>
              </a:rPr>
              <a:t>(ii) </a:t>
            </a:r>
            <a:r>
              <a:rPr lang="en-NZ" sz="1800" b="0" i="0" u="none" strike="noStrike" cap="none">
                <a:solidFill>
                  <a:schemeClr val="lt1"/>
                </a:solidFill>
                <a:latin typeface="Calibri"/>
                <a:ea typeface="Calibri"/>
                <a:cs typeface="Calibri"/>
                <a:sym typeface="Calibri"/>
              </a:rPr>
              <a:t>above, and what should the firm do to price to increase their revenue? </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5"/>
          <p:cNvSpPr/>
          <p:nvPr/>
        </p:nvSpPr>
        <p:spPr>
          <a:xfrm>
            <a:off x="1239958" y="2788717"/>
            <a:ext cx="7987862" cy="34163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Assuming price is in dollars calculate the equilibrium price and quantity for a pair of socks. 	 </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a:p>
            <a:pPr marL="1828800" marR="0" lvl="4" indent="0" algn="l" rtl="0">
              <a:lnSpc>
                <a:spcPct val="100000"/>
              </a:lnSpc>
              <a:spcBef>
                <a:spcPts val="0"/>
              </a:spcBef>
              <a:spcAft>
                <a:spcPts val="0"/>
              </a:spcAft>
              <a:buClr>
                <a:srgbClr val="000000"/>
              </a:buClr>
              <a:buSzPts val="1800"/>
              <a:buFont typeface="Arial"/>
              <a:buNone/>
            </a:pPr>
            <a:r>
              <a:rPr lang="en-NZ" sz="1800" b="0" i="0" u="none" strike="noStrike" cap="none">
                <a:solidFill>
                  <a:srgbClr val="FF0000"/>
                </a:solidFill>
                <a:latin typeface="Calibri"/>
                <a:ea typeface="Calibri"/>
                <a:cs typeface="Calibri"/>
                <a:sym typeface="Calibri"/>
              </a:rPr>
              <a:t>Q</a:t>
            </a:r>
            <a:r>
              <a:rPr lang="en-NZ" sz="1800" b="0" i="0" u="none" strike="noStrike" cap="none" baseline="-25000">
                <a:solidFill>
                  <a:srgbClr val="FF0000"/>
                </a:solidFill>
                <a:latin typeface="Calibri"/>
                <a:ea typeface="Calibri"/>
                <a:cs typeface="Calibri"/>
                <a:sym typeface="Calibri"/>
              </a:rPr>
              <a:t>d</a:t>
            </a:r>
            <a:r>
              <a:rPr lang="en-NZ" sz="1800" b="0" i="0" u="none" strike="noStrike" cap="none">
                <a:solidFill>
                  <a:srgbClr val="FF0000"/>
                </a:solidFill>
                <a:latin typeface="Calibri"/>
                <a:ea typeface="Calibri"/>
                <a:cs typeface="Calibri"/>
                <a:sym typeface="Calibri"/>
              </a:rPr>
              <a:t> = Q</a:t>
            </a:r>
            <a:r>
              <a:rPr lang="en-NZ" sz="1800" b="0" i="0" u="none" strike="noStrike" cap="none" baseline="-25000">
                <a:solidFill>
                  <a:srgbClr val="FF0000"/>
                </a:solidFill>
                <a:latin typeface="Calibri"/>
                <a:ea typeface="Calibri"/>
                <a:cs typeface="Calibri"/>
                <a:sym typeface="Calibri"/>
              </a:rPr>
              <a:t>s			</a:t>
            </a: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ts val="1800"/>
              <a:buFont typeface="Arial"/>
              <a:buNone/>
            </a:pPr>
            <a:r>
              <a:rPr lang="en-NZ" sz="1800" b="0" i="0" u="none" strike="noStrike" cap="none">
                <a:solidFill>
                  <a:srgbClr val="FF0000"/>
                </a:solidFill>
                <a:latin typeface="Calibri"/>
                <a:ea typeface="Calibri"/>
                <a:cs typeface="Calibri"/>
                <a:sym typeface="Calibri"/>
              </a:rPr>
              <a:t>12 – P = 2P – 6</a:t>
            </a: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ts val="1800"/>
              <a:buFont typeface="Arial"/>
              <a:buNone/>
            </a:pPr>
            <a:r>
              <a:rPr lang="en-NZ" sz="1800" b="0" i="0" u="none" strike="noStrike" cap="none">
                <a:solidFill>
                  <a:srgbClr val="FF0000"/>
                </a:solidFill>
                <a:latin typeface="Calibri"/>
                <a:ea typeface="Calibri"/>
                <a:cs typeface="Calibri"/>
                <a:sym typeface="Calibri"/>
              </a:rPr>
              <a:t>18 = 3P</a:t>
            </a: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ts val="1800"/>
              <a:buFont typeface="Arial"/>
              <a:buNone/>
            </a:pPr>
            <a:r>
              <a:rPr lang="en-NZ" sz="1800" b="0" i="0" u="none" strike="noStrike" cap="none">
                <a:solidFill>
                  <a:srgbClr val="FF0000"/>
                </a:solidFill>
                <a:latin typeface="Calibri"/>
                <a:ea typeface="Calibri"/>
                <a:cs typeface="Calibri"/>
                <a:sym typeface="Calibri"/>
              </a:rPr>
              <a:t>P = 18/3</a:t>
            </a: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ts val="1800"/>
              <a:buFont typeface="Arial"/>
              <a:buNone/>
            </a:pPr>
            <a:r>
              <a:rPr lang="en-NZ" sz="1800" b="0" i="0" u="none" strike="noStrike" cap="none">
                <a:solidFill>
                  <a:srgbClr val="FF0000"/>
                </a:solidFill>
                <a:latin typeface="Calibri"/>
                <a:ea typeface="Calibri"/>
                <a:cs typeface="Calibri"/>
                <a:sym typeface="Calibri"/>
              </a:rPr>
              <a:t>P = 6 </a:t>
            </a: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a:p>
            <a:pPr marL="1828800" marR="0" lvl="4" indent="0" algn="l" rtl="0">
              <a:lnSpc>
                <a:spcPct val="100000"/>
              </a:lnSpc>
              <a:spcBef>
                <a:spcPts val="0"/>
              </a:spcBef>
              <a:spcAft>
                <a:spcPts val="0"/>
              </a:spcAft>
              <a:buClr>
                <a:srgbClr val="000000"/>
              </a:buClr>
              <a:buSzPts val="1800"/>
              <a:buFont typeface="Arial"/>
              <a:buNone/>
            </a:pPr>
            <a:r>
              <a:rPr lang="en-NZ" sz="1800" b="0" i="0" u="none" strike="noStrike" cap="none">
                <a:solidFill>
                  <a:srgbClr val="FF0000"/>
                </a:solidFill>
                <a:latin typeface="Calibri"/>
                <a:ea typeface="Calibri"/>
                <a:cs typeface="Calibri"/>
                <a:sym typeface="Calibri"/>
              </a:rPr>
              <a:t>Q</a:t>
            </a:r>
            <a:r>
              <a:rPr lang="en-NZ" sz="1800" b="0" i="0" u="none" strike="noStrike" cap="none" baseline="-25000">
                <a:solidFill>
                  <a:srgbClr val="FF0000"/>
                </a:solidFill>
                <a:latin typeface="Calibri"/>
                <a:ea typeface="Calibri"/>
                <a:cs typeface="Calibri"/>
                <a:sym typeface="Calibri"/>
              </a:rPr>
              <a:t>d</a:t>
            </a:r>
            <a:r>
              <a:rPr lang="en-NZ" sz="1800" b="0" i="0" u="none" strike="noStrike" cap="none">
                <a:solidFill>
                  <a:srgbClr val="FF0000"/>
                </a:solidFill>
                <a:latin typeface="Calibri"/>
                <a:ea typeface="Calibri"/>
                <a:cs typeface="Calibri"/>
                <a:sym typeface="Calibri"/>
              </a:rPr>
              <a:t> = 12 – P</a:t>
            </a:r>
            <a:endParaRPr sz="1800" b="0" i="0" u="none" strike="noStrike" cap="none">
              <a:solidFill>
                <a:srgbClr val="FF0000"/>
              </a:solidFill>
              <a:latin typeface="Calibri"/>
              <a:ea typeface="Calibri"/>
              <a:cs typeface="Calibri"/>
              <a:sym typeface="Calibri"/>
            </a:endParaRPr>
          </a:p>
          <a:p>
            <a:pPr marL="1828800" marR="0" lvl="4" indent="0" algn="l" rtl="0">
              <a:lnSpc>
                <a:spcPct val="100000"/>
              </a:lnSpc>
              <a:spcBef>
                <a:spcPts val="0"/>
              </a:spcBef>
              <a:spcAft>
                <a:spcPts val="0"/>
              </a:spcAft>
              <a:buClr>
                <a:srgbClr val="000000"/>
              </a:buClr>
              <a:buSzPts val="1800"/>
              <a:buFont typeface="Arial"/>
              <a:buNone/>
            </a:pPr>
            <a:r>
              <a:rPr lang="en-NZ" sz="1800" b="0" i="0" u="none" strike="noStrike" cap="none">
                <a:solidFill>
                  <a:srgbClr val="FF0000"/>
                </a:solidFill>
                <a:latin typeface="Calibri"/>
                <a:ea typeface="Calibri"/>
                <a:cs typeface="Calibri"/>
                <a:sym typeface="Calibri"/>
              </a:rPr>
              <a:t>Q</a:t>
            </a:r>
            <a:r>
              <a:rPr lang="en-NZ" sz="1800" b="0" i="0" u="none" strike="noStrike" cap="none" baseline="-25000">
                <a:solidFill>
                  <a:srgbClr val="FF0000"/>
                </a:solidFill>
                <a:latin typeface="Calibri"/>
                <a:ea typeface="Calibri"/>
                <a:cs typeface="Calibri"/>
                <a:sym typeface="Calibri"/>
              </a:rPr>
              <a:t>d</a:t>
            </a:r>
            <a:r>
              <a:rPr lang="en-NZ" sz="1800" b="0" i="0" u="none" strike="noStrike" cap="none">
                <a:solidFill>
                  <a:srgbClr val="FF0000"/>
                </a:solidFill>
                <a:latin typeface="Calibri"/>
                <a:ea typeface="Calibri"/>
                <a:cs typeface="Calibri"/>
                <a:sym typeface="Calibri"/>
              </a:rPr>
              <a:t> = 12 – 6 </a:t>
            </a: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ts val="1800"/>
              <a:buFont typeface="Arial"/>
              <a:buNone/>
            </a:pPr>
            <a:r>
              <a:rPr lang="en-NZ" sz="1800" b="0" i="0" u="none" strike="noStrike" cap="none">
                <a:solidFill>
                  <a:srgbClr val="FF0000"/>
                </a:solidFill>
                <a:latin typeface="Calibri"/>
                <a:ea typeface="Calibri"/>
                <a:cs typeface="Calibri"/>
                <a:sym typeface="Calibri"/>
              </a:rPr>
              <a:t>Q = 6 </a:t>
            </a:r>
            <a:endParaRPr sz="1400" b="0" i="0" u="none" strike="noStrike" cap="none">
              <a:solidFill>
                <a:srgbClr val="000000"/>
              </a:solidFill>
              <a:latin typeface="Arial"/>
              <a:ea typeface="Arial"/>
              <a:cs typeface="Arial"/>
              <a:sym typeface="Arial"/>
            </a:endParaRPr>
          </a:p>
        </p:txBody>
      </p:sp>
      <p:sp>
        <p:nvSpPr>
          <p:cNvPr id="342" name="Google Shape;342;p35"/>
          <p:cNvSpPr txBox="1"/>
          <p:nvPr/>
        </p:nvSpPr>
        <p:spPr>
          <a:xfrm>
            <a:off x="768524" y="506170"/>
            <a:ext cx="8175515"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Supply and Demand Functions Example Question</a:t>
            </a:r>
            <a:endParaRPr sz="1400" b="0" i="0" u="none" strike="noStrike" cap="none">
              <a:solidFill>
                <a:srgbClr val="000000"/>
              </a:solidFill>
              <a:latin typeface="Arial"/>
              <a:ea typeface="Arial"/>
              <a:cs typeface="Arial"/>
              <a:sym typeface="Arial"/>
            </a:endParaRPr>
          </a:p>
        </p:txBody>
      </p:sp>
      <p:sp>
        <p:nvSpPr>
          <p:cNvPr id="343" name="Google Shape;343;p35"/>
          <p:cNvSpPr/>
          <p:nvPr/>
        </p:nvSpPr>
        <p:spPr>
          <a:xfrm>
            <a:off x="1156138" y="1398284"/>
            <a:ext cx="7987862" cy="1200329"/>
          </a:xfrm>
          <a:prstGeom prst="rect">
            <a:avLst/>
          </a:prstGeom>
          <a:noFill/>
          <a:ln>
            <a:noFill/>
          </a:ln>
        </p:spPr>
        <p:txBody>
          <a:bodyPr spcFirstLastPara="1" wrap="square" lIns="91425" tIns="45700" rIns="91425" bIns="45700" anchor="t" anchorCtr="0">
            <a:spAutoFit/>
          </a:bodyPr>
          <a:lstStyle/>
          <a:p>
            <a:pPr marL="914400" marR="0" lvl="0" indent="0" algn="l" rtl="0">
              <a:lnSpc>
                <a:spcPct val="100000"/>
              </a:lnSpc>
              <a:spcBef>
                <a:spcPts val="0"/>
              </a:spcBef>
              <a:spcAft>
                <a:spcPts val="0"/>
              </a:spcAft>
              <a:buClr>
                <a:srgbClr val="000000"/>
              </a:buClr>
              <a:buSzPts val="1800"/>
              <a:buFont typeface="Arial"/>
              <a:buNone/>
            </a:pPr>
            <a:r>
              <a:rPr lang="en-NZ" sz="1800" b="0" i="1" u="none" strike="noStrike" cap="none">
                <a:solidFill>
                  <a:schemeClr val="lt1"/>
                </a:solidFill>
                <a:latin typeface="Calibri"/>
                <a:ea typeface="Calibri"/>
                <a:cs typeface="Calibri"/>
                <a:sym typeface="Calibri"/>
              </a:rPr>
              <a:t>Assume the supply and demand functions for a pair of socks are as follows:</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r>
              <a:rPr lang="en-NZ" sz="1800" b="0" i="1" u="none" strike="noStrike" cap="none">
                <a:solidFill>
                  <a:schemeClr val="lt1"/>
                </a:solidFill>
                <a:latin typeface="Calibri"/>
                <a:ea typeface="Calibri"/>
                <a:cs typeface="Calibri"/>
                <a:sym typeface="Calibri"/>
              </a:rPr>
              <a:t>Qd = 12 – P</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NZ" sz="1800" b="0" i="1" u="none" strike="noStrike" cap="none">
                <a:solidFill>
                  <a:schemeClr val="lt1"/>
                </a:solidFill>
                <a:latin typeface="Calibri"/>
                <a:ea typeface="Calibri"/>
                <a:cs typeface="Calibri"/>
                <a:sym typeface="Calibri"/>
              </a:rPr>
              <a:t>		Qs = 2P - 6</a:t>
            </a: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6"/>
          <p:cNvSpPr/>
          <p:nvPr/>
        </p:nvSpPr>
        <p:spPr>
          <a:xfrm>
            <a:off x="924910" y="2688471"/>
            <a:ext cx="8450317" cy="313932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1800"/>
              <a:buFont typeface="Calibri"/>
              <a:buAutoNum type="arabicPeriod" startAt="2"/>
            </a:pPr>
            <a:r>
              <a:rPr lang="en-NZ" sz="1800" b="0" i="0" u="none" strike="noStrike" cap="none">
                <a:solidFill>
                  <a:schemeClr val="lt1"/>
                </a:solidFill>
                <a:latin typeface="Calibri"/>
                <a:ea typeface="Calibri"/>
                <a:cs typeface="Calibri"/>
                <a:sym typeface="Calibri"/>
              </a:rPr>
              <a:t>Using the demand function Qd = 12 – P calculate the price elasticity of demand at a price of $5. </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a:p>
            <a:pPr marL="1371600" marR="0" lvl="3" indent="0" algn="l" rtl="0">
              <a:lnSpc>
                <a:spcPct val="100000"/>
              </a:lnSpc>
              <a:spcBef>
                <a:spcPts val="0"/>
              </a:spcBef>
              <a:spcAft>
                <a:spcPts val="0"/>
              </a:spcAft>
              <a:buClr>
                <a:srgbClr val="000000"/>
              </a:buClr>
              <a:buSzPts val="1800"/>
              <a:buFont typeface="Arial"/>
              <a:buNone/>
            </a:pPr>
            <a:r>
              <a:rPr lang="en-NZ" sz="1800" b="0" i="0" u="none" strike="noStrike" cap="none">
                <a:solidFill>
                  <a:srgbClr val="FF0000"/>
                </a:solidFill>
                <a:latin typeface="Calibri"/>
                <a:ea typeface="Calibri"/>
                <a:cs typeface="Calibri"/>
                <a:sym typeface="Calibri"/>
              </a:rPr>
              <a:t>Q</a:t>
            </a:r>
            <a:r>
              <a:rPr lang="en-NZ" sz="1800" b="0" i="0" u="none" strike="noStrike" cap="none" baseline="-25000">
                <a:solidFill>
                  <a:srgbClr val="FF0000"/>
                </a:solidFill>
                <a:latin typeface="Calibri"/>
                <a:ea typeface="Calibri"/>
                <a:cs typeface="Calibri"/>
                <a:sym typeface="Calibri"/>
              </a:rPr>
              <a:t>d</a:t>
            </a:r>
            <a:r>
              <a:rPr lang="en-NZ" sz="1800" b="0" i="0" u="none" strike="noStrike" cap="none">
                <a:solidFill>
                  <a:srgbClr val="FF0000"/>
                </a:solidFill>
                <a:latin typeface="Calibri"/>
                <a:ea typeface="Calibri"/>
                <a:cs typeface="Calibri"/>
                <a:sym typeface="Calibri"/>
              </a:rPr>
              <a:t> = 12  –  5 = 7 </a:t>
            </a:r>
            <a:endParaRPr sz="1800" b="1" i="0" u="none" strike="noStrike" cap="none">
              <a:solidFill>
                <a:srgbClr val="FF0000"/>
              </a:solidFill>
              <a:latin typeface="Calibri"/>
              <a:ea typeface="Calibri"/>
              <a:cs typeface="Calibri"/>
              <a:sym typeface="Calibri"/>
            </a:endParaRPr>
          </a:p>
          <a:p>
            <a:pPr marL="1371600" marR="0" lvl="3" indent="0" algn="l" rtl="0">
              <a:lnSpc>
                <a:spcPct val="100000"/>
              </a:lnSpc>
              <a:spcBef>
                <a:spcPts val="0"/>
              </a:spcBef>
              <a:spcAft>
                <a:spcPts val="0"/>
              </a:spcAft>
              <a:buClr>
                <a:srgbClr val="000000"/>
              </a:buClr>
              <a:buSzPts val="1800"/>
              <a:buFont typeface="Arial"/>
              <a:buNone/>
            </a:pPr>
            <a:r>
              <a:rPr lang="en-NZ" sz="1800" b="0" i="0" u="none" strike="noStrike" cap="none">
                <a:solidFill>
                  <a:srgbClr val="FF0000"/>
                </a:solidFill>
                <a:latin typeface="Calibri"/>
                <a:ea typeface="Calibri"/>
                <a:cs typeface="Calibri"/>
                <a:sym typeface="Calibri"/>
              </a:rPr>
              <a:t>1 x 5/7 = 0.71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NZ" sz="1800">
                <a:solidFill>
                  <a:schemeClr val="lt1"/>
                </a:solidFill>
                <a:latin typeface="Calibri"/>
                <a:ea typeface="Calibri"/>
                <a:cs typeface="Calibri"/>
                <a:sym typeface="Calibri"/>
              </a:rPr>
              <a:t>3.  </a:t>
            </a:r>
            <a:r>
              <a:rPr lang="en-NZ" sz="1800" b="0" i="0" u="none" strike="noStrike" cap="none">
                <a:solidFill>
                  <a:schemeClr val="lt1"/>
                </a:solidFill>
                <a:latin typeface="Calibri"/>
                <a:ea typeface="Calibri"/>
                <a:cs typeface="Calibri"/>
                <a:sym typeface="Calibri"/>
              </a:rPr>
              <a:t>What type of price elasticity of demand exists at a price of $5 according to your      answer in </a:t>
            </a:r>
            <a:r>
              <a:rPr lang="en-NZ" sz="1800" b="1" i="0" u="none" strike="noStrike" cap="none">
                <a:solidFill>
                  <a:schemeClr val="lt1"/>
                </a:solidFill>
                <a:latin typeface="Calibri"/>
                <a:ea typeface="Calibri"/>
                <a:cs typeface="Calibri"/>
                <a:sym typeface="Calibri"/>
              </a:rPr>
              <a:t>(ii) </a:t>
            </a:r>
            <a:r>
              <a:rPr lang="en-NZ" sz="1800" b="0" i="0" u="none" strike="noStrike" cap="none">
                <a:solidFill>
                  <a:schemeClr val="lt1"/>
                </a:solidFill>
                <a:latin typeface="Calibri"/>
                <a:ea typeface="Calibri"/>
                <a:cs typeface="Calibri"/>
                <a:sym typeface="Calibri"/>
              </a:rPr>
              <a:t>above, and what should the firm do to price to increase their revenue?</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a:p>
            <a:pPr marL="1371600" marR="0" lvl="3" indent="0" algn="l" rtl="0">
              <a:lnSpc>
                <a:spcPct val="100000"/>
              </a:lnSpc>
              <a:spcBef>
                <a:spcPts val="0"/>
              </a:spcBef>
              <a:spcAft>
                <a:spcPts val="0"/>
              </a:spcAft>
              <a:buClr>
                <a:srgbClr val="000000"/>
              </a:buClr>
              <a:buSzPts val="1800"/>
              <a:buFont typeface="Arial"/>
              <a:buNone/>
            </a:pPr>
            <a:r>
              <a:rPr lang="en-NZ" sz="1800" b="0" i="0" u="none" strike="noStrike" cap="none">
                <a:solidFill>
                  <a:srgbClr val="FF0000"/>
                </a:solidFill>
                <a:latin typeface="Calibri"/>
                <a:ea typeface="Calibri"/>
                <a:cs typeface="Calibri"/>
                <a:sym typeface="Calibri"/>
              </a:rPr>
              <a:t>Inelastic as our answer above is less than 1, Increase price to increase revenue as the price is inelastic.</a:t>
            </a:r>
            <a:endParaRPr sz="1800" b="0" i="0" u="none" strike="noStrike" cap="none">
              <a:solidFill>
                <a:srgbClr val="FF0000"/>
              </a:solidFill>
              <a:latin typeface="Calibri"/>
              <a:ea typeface="Calibri"/>
              <a:cs typeface="Calibri"/>
              <a:sym typeface="Calibri"/>
            </a:endParaRPr>
          </a:p>
        </p:txBody>
      </p:sp>
      <p:sp>
        <p:nvSpPr>
          <p:cNvPr id="349" name="Google Shape;349;p36"/>
          <p:cNvSpPr/>
          <p:nvPr/>
        </p:nvSpPr>
        <p:spPr>
          <a:xfrm>
            <a:off x="1156138" y="1398284"/>
            <a:ext cx="7987862" cy="1200329"/>
          </a:xfrm>
          <a:prstGeom prst="rect">
            <a:avLst/>
          </a:prstGeom>
          <a:noFill/>
          <a:ln>
            <a:noFill/>
          </a:ln>
        </p:spPr>
        <p:txBody>
          <a:bodyPr spcFirstLastPara="1" wrap="square" lIns="91425" tIns="45700" rIns="91425" bIns="45700" anchor="t" anchorCtr="0">
            <a:spAutoFit/>
          </a:bodyPr>
          <a:lstStyle/>
          <a:p>
            <a:pPr marL="914400" marR="0" lvl="0" indent="0" algn="l" rtl="0">
              <a:lnSpc>
                <a:spcPct val="100000"/>
              </a:lnSpc>
              <a:spcBef>
                <a:spcPts val="0"/>
              </a:spcBef>
              <a:spcAft>
                <a:spcPts val="0"/>
              </a:spcAft>
              <a:buClr>
                <a:srgbClr val="000000"/>
              </a:buClr>
              <a:buSzPts val="1800"/>
              <a:buFont typeface="Arial"/>
              <a:buNone/>
            </a:pPr>
            <a:r>
              <a:rPr lang="en-NZ" sz="1800" b="0" i="1" u="none" strike="noStrike" cap="none">
                <a:solidFill>
                  <a:schemeClr val="lt1"/>
                </a:solidFill>
                <a:latin typeface="Calibri"/>
                <a:ea typeface="Calibri"/>
                <a:cs typeface="Calibri"/>
                <a:sym typeface="Calibri"/>
              </a:rPr>
              <a:t>Assume the supply and demand functions for a pair of socks are as follows:</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r>
              <a:rPr lang="en-NZ" sz="1800" b="0" i="1" u="none" strike="noStrike" cap="none">
                <a:solidFill>
                  <a:schemeClr val="lt1"/>
                </a:solidFill>
                <a:latin typeface="Calibri"/>
                <a:ea typeface="Calibri"/>
                <a:cs typeface="Calibri"/>
                <a:sym typeface="Calibri"/>
              </a:rPr>
              <a:t>Qd = 12 – P</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NZ" sz="1800" b="0" i="1" u="none" strike="noStrike" cap="none">
                <a:solidFill>
                  <a:schemeClr val="lt1"/>
                </a:solidFill>
                <a:latin typeface="Calibri"/>
                <a:ea typeface="Calibri"/>
                <a:cs typeface="Calibri"/>
                <a:sym typeface="Calibri"/>
              </a:rPr>
              <a:t>		Qs = 2P - 6</a:t>
            </a: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350" name="Google Shape;350;p36"/>
          <p:cNvSpPr txBox="1"/>
          <p:nvPr/>
        </p:nvSpPr>
        <p:spPr>
          <a:xfrm>
            <a:off x="768524" y="506170"/>
            <a:ext cx="8175515"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Supply and Demand Functions Example Question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7"/>
          <p:cNvSpPr/>
          <p:nvPr/>
        </p:nvSpPr>
        <p:spPr>
          <a:xfrm>
            <a:off x="2585544" y="1882226"/>
            <a:ext cx="6096000" cy="2308324"/>
          </a:xfrm>
          <a:prstGeom prst="rect">
            <a:avLst/>
          </a:prstGeom>
          <a:noFill/>
          <a:ln>
            <a:noFill/>
          </a:ln>
        </p:spPr>
        <p:txBody>
          <a:bodyPr spcFirstLastPara="1" wrap="square" lIns="91425" tIns="45700" rIns="91425" bIns="45700" anchor="t" anchorCtr="0">
            <a:spAutoFit/>
          </a:bodyPr>
          <a:lstStyle/>
          <a:p>
            <a:pPr marL="914400" marR="0" lvl="0" indent="-91440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For each of the following state whether the supply or demand</a:t>
            </a:r>
            <a:endParaRPr sz="1400" b="0" i="0" u="none" strike="noStrike" cap="none">
              <a:solidFill>
                <a:srgbClr val="000000"/>
              </a:solidFill>
              <a:latin typeface="Arial"/>
              <a:ea typeface="Arial"/>
              <a:cs typeface="Arial"/>
              <a:sym typeface="Arial"/>
            </a:endParaRPr>
          </a:p>
          <a:p>
            <a:pPr marL="914400" marR="0" lvl="0" indent="-91440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curve for</a:t>
            </a:r>
            <a:r>
              <a:rPr lang="en-NZ" sz="1800" b="1" i="0" u="none" strike="noStrike" cap="none">
                <a:solidFill>
                  <a:schemeClr val="lt1"/>
                </a:solidFill>
                <a:latin typeface="Calibri"/>
                <a:ea typeface="Calibri"/>
                <a:cs typeface="Calibri"/>
                <a:sym typeface="Calibri"/>
              </a:rPr>
              <a:t> woollen socks </a:t>
            </a:r>
            <a:r>
              <a:rPr lang="en-NZ" sz="1800" b="0" i="0" u="none" strike="noStrike" cap="none">
                <a:solidFill>
                  <a:schemeClr val="lt1"/>
                </a:solidFill>
                <a:latin typeface="Calibri"/>
                <a:ea typeface="Calibri"/>
                <a:cs typeface="Calibri"/>
                <a:sym typeface="Calibri"/>
              </a:rPr>
              <a:t>will shift, and whether it is an increase</a:t>
            </a:r>
            <a:endParaRPr sz="1400" b="0" i="0" u="none" strike="noStrike" cap="none">
              <a:solidFill>
                <a:srgbClr val="000000"/>
              </a:solidFill>
              <a:latin typeface="Arial"/>
              <a:ea typeface="Arial"/>
              <a:cs typeface="Arial"/>
              <a:sym typeface="Arial"/>
            </a:endParaRPr>
          </a:p>
          <a:p>
            <a:pPr marL="914400" marR="0" lvl="0" indent="-91440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or a decrease. 									 </a:t>
            </a:r>
            <a:endParaRPr sz="1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Calibri"/>
              <a:buAutoNum type="alphaLcPeriod"/>
            </a:pPr>
            <a:r>
              <a:rPr lang="en-NZ" sz="1800" b="0" i="0" u="none" strike="noStrike" cap="none">
                <a:solidFill>
                  <a:schemeClr val="lt1"/>
                </a:solidFill>
                <a:latin typeface="Calibri"/>
                <a:ea typeface="Calibri"/>
                <a:cs typeface="Calibri"/>
                <a:sym typeface="Calibri"/>
              </a:rPr>
              <a:t>A mystery disease affecting sheep results in the price of wool rising.</a:t>
            </a:r>
            <a:endParaRPr sz="1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Calibri"/>
              <a:buAutoNum type="alphaLcPeriod"/>
            </a:pPr>
            <a:r>
              <a:rPr lang="en-NZ" sz="1800" b="0" i="0" u="none" strike="noStrike" cap="none">
                <a:solidFill>
                  <a:schemeClr val="lt1"/>
                </a:solidFill>
                <a:latin typeface="Calibri"/>
                <a:ea typeface="Calibri"/>
                <a:cs typeface="Calibri"/>
                <a:sym typeface="Calibri"/>
              </a:rPr>
              <a:t>Woollen socks are found to be linked to skin disease.</a:t>
            </a:r>
            <a:endParaRPr sz="1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Calibri"/>
              <a:buAutoNum type="alphaLcPeriod"/>
            </a:pPr>
            <a:r>
              <a:rPr lang="en-NZ" sz="1800" b="0" i="0" u="none" strike="noStrike" cap="none">
                <a:solidFill>
                  <a:schemeClr val="lt1"/>
                </a:solidFill>
                <a:latin typeface="Calibri"/>
                <a:ea typeface="Calibri"/>
                <a:cs typeface="Calibri"/>
                <a:sym typeface="Calibri"/>
              </a:rPr>
              <a:t>The price of cotton socks falls.</a:t>
            </a:r>
            <a:endParaRPr sz="1800" b="0" i="0" u="none" strike="noStrike" cap="none">
              <a:solidFill>
                <a:schemeClr val="lt1"/>
              </a:solidFill>
              <a:latin typeface="Calibri"/>
              <a:ea typeface="Calibri"/>
              <a:cs typeface="Calibri"/>
              <a:sym typeface="Calibri"/>
            </a:endParaRPr>
          </a:p>
        </p:txBody>
      </p:sp>
      <p:sp>
        <p:nvSpPr>
          <p:cNvPr id="356" name="Google Shape;356;p37"/>
          <p:cNvSpPr txBox="1"/>
          <p:nvPr/>
        </p:nvSpPr>
        <p:spPr>
          <a:xfrm>
            <a:off x="768524" y="623049"/>
            <a:ext cx="8175515"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Supply and Demand Changes Example Question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8"/>
          <p:cNvSpPr/>
          <p:nvPr/>
        </p:nvSpPr>
        <p:spPr>
          <a:xfrm>
            <a:off x="2543503" y="1598447"/>
            <a:ext cx="6096000" cy="4247317"/>
          </a:xfrm>
          <a:prstGeom prst="rect">
            <a:avLst/>
          </a:prstGeom>
          <a:noFill/>
          <a:ln>
            <a:noFill/>
          </a:ln>
        </p:spPr>
        <p:txBody>
          <a:bodyPr spcFirstLastPara="1" wrap="square" lIns="91425" tIns="45700" rIns="91425" bIns="45700" anchor="t" anchorCtr="0">
            <a:spAutoFit/>
          </a:bodyPr>
          <a:lstStyle/>
          <a:p>
            <a:pPr marL="914400" marR="0" lvl="0" indent="-91440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For each of the following state whether the supply or demand</a:t>
            </a:r>
            <a:endParaRPr sz="1400" b="0" i="0" u="none" strike="noStrike" cap="none">
              <a:solidFill>
                <a:srgbClr val="000000"/>
              </a:solidFill>
              <a:latin typeface="Arial"/>
              <a:ea typeface="Arial"/>
              <a:cs typeface="Arial"/>
              <a:sym typeface="Arial"/>
            </a:endParaRPr>
          </a:p>
          <a:p>
            <a:pPr marL="914400" marR="0" lvl="0" indent="-91440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curve for</a:t>
            </a:r>
            <a:r>
              <a:rPr lang="en-NZ" sz="1800" b="1" i="0" u="none" strike="noStrike" cap="none">
                <a:solidFill>
                  <a:schemeClr val="lt1"/>
                </a:solidFill>
                <a:latin typeface="Calibri"/>
                <a:ea typeface="Calibri"/>
                <a:cs typeface="Calibri"/>
                <a:sym typeface="Calibri"/>
              </a:rPr>
              <a:t> woollen socks </a:t>
            </a:r>
            <a:r>
              <a:rPr lang="en-NZ" sz="1800" b="0" i="0" u="none" strike="noStrike" cap="none">
                <a:solidFill>
                  <a:schemeClr val="lt1"/>
                </a:solidFill>
                <a:latin typeface="Calibri"/>
                <a:ea typeface="Calibri"/>
                <a:cs typeface="Calibri"/>
                <a:sym typeface="Calibri"/>
              </a:rPr>
              <a:t>will shift, and whether it is an increase</a:t>
            </a:r>
            <a:endParaRPr sz="1400" b="0" i="0" u="none" strike="noStrike" cap="none">
              <a:solidFill>
                <a:srgbClr val="000000"/>
              </a:solidFill>
              <a:latin typeface="Arial"/>
              <a:ea typeface="Arial"/>
              <a:cs typeface="Arial"/>
              <a:sym typeface="Arial"/>
            </a:endParaRPr>
          </a:p>
          <a:p>
            <a:pPr marL="914400" marR="0" lvl="0" indent="-91440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or a decrease. 									 </a:t>
            </a:r>
            <a:endParaRPr sz="1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Calibri"/>
              <a:buAutoNum type="alphaLcPeriod"/>
            </a:pPr>
            <a:r>
              <a:rPr lang="en-NZ" sz="1800" b="0" i="0" u="none" strike="noStrike" cap="none">
                <a:solidFill>
                  <a:schemeClr val="lt1"/>
                </a:solidFill>
                <a:latin typeface="Calibri"/>
                <a:ea typeface="Calibri"/>
                <a:cs typeface="Calibri"/>
                <a:sym typeface="Calibri"/>
              </a:rPr>
              <a:t>A mystery disease affecting sheep results in the price of wool rising.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r>
              <a:rPr lang="en-NZ" sz="1800" b="0" i="0" u="none" strike="noStrike" cap="none">
                <a:solidFill>
                  <a:srgbClr val="FF0000"/>
                </a:solidFill>
                <a:latin typeface="Calibri"/>
                <a:ea typeface="Calibri"/>
                <a:cs typeface="Calibri"/>
                <a:sym typeface="Calibri"/>
              </a:rPr>
              <a:t>Supply will decrease as the cost of production (Wool) 	has increased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b. Woollen socks are found to be linked to skin disease.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r>
              <a:rPr lang="en-NZ" sz="1800" b="0" i="0" u="none" strike="noStrike" cap="none">
                <a:solidFill>
                  <a:srgbClr val="FF0000"/>
                </a:solidFill>
                <a:latin typeface="Calibri"/>
                <a:ea typeface="Calibri"/>
                <a:cs typeface="Calibri"/>
                <a:sym typeface="Calibri"/>
              </a:rPr>
              <a:t>Demand will</a:t>
            </a:r>
            <a:r>
              <a:rPr lang="en-NZ" sz="1800" b="1" i="0" u="none" strike="noStrike" cap="none">
                <a:solidFill>
                  <a:srgbClr val="FF0000"/>
                </a:solidFill>
                <a:latin typeface="Calibri"/>
                <a:ea typeface="Calibri"/>
                <a:cs typeface="Calibri"/>
                <a:sym typeface="Calibri"/>
              </a:rPr>
              <a:t> </a:t>
            </a:r>
            <a:r>
              <a:rPr lang="en-NZ" sz="1800" b="0" i="0" u="none" strike="noStrike" cap="none">
                <a:solidFill>
                  <a:srgbClr val="FF0000"/>
                </a:solidFill>
                <a:latin typeface="Calibri"/>
                <a:ea typeface="Calibri"/>
                <a:cs typeface="Calibri"/>
                <a:sym typeface="Calibri"/>
              </a:rPr>
              <a:t>decrease as people will choose to by 	other types of socks, put off by this disease</a:t>
            </a:r>
            <a:endParaRPr sz="1800" b="0" i="0" u="none" strike="noStrike" cap="none">
              <a:solidFill>
                <a:srgbClr val="FF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Calibri"/>
              <a:buAutoNum type="alphaLcPeriod"/>
            </a:pPr>
            <a:r>
              <a:rPr lang="en-NZ" sz="1800" b="0" i="0" u="none" strike="noStrike" cap="none">
                <a:solidFill>
                  <a:schemeClr val="lt1"/>
                </a:solidFill>
                <a:latin typeface="Calibri"/>
                <a:ea typeface="Calibri"/>
                <a:cs typeface="Calibri"/>
                <a:sym typeface="Calibri"/>
              </a:rPr>
              <a:t>The price of cotton socks falls.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r>
              <a:rPr lang="en-NZ" sz="1800" b="0" i="0" u="none" strike="noStrike" cap="none">
                <a:solidFill>
                  <a:srgbClr val="FF0000"/>
                </a:solidFill>
                <a:latin typeface="Calibri"/>
                <a:ea typeface="Calibri"/>
                <a:cs typeface="Calibri"/>
                <a:sym typeface="Calibri"/>
              </a:rPr>
              <a:t>Demand will</a:t>
            </a:r>
            <a:r>
              <a:rPr lang="en-NZ" sz="1800" b="1" i="0" u="none" strike="noStrike" cap="none">
                <a:solidFill>
                  <a:srgbClr val="FF0000"/>
                </a:solidFill>
                <a:latin typeface="Calibri"/>
                <a:ea typeface="Calibri"/>
                <a:cs typeface="Calibri"/>
                <a:sym typeface="Calibri"/>
              </a:rPr>
              <a:t> </a:t>
            </a:r>
            <a:r>
              <a:rPr lang="en-NZ" sz="1800" b="0" i="0" u="none" strike="noStrike" cap="none">
                <a:solidFill>
                  <a:srgbClr val="FF0000"/>
                </a:solidFill>
                <a:latin typeface="Calibri"/>
                <a:ea typeface="Calibri"/>
                <a:cs typeface="Calibri"/>
                <a:sym typeface="Calibri"/>
              </a:rPr>
              <a:t>decrease as cotton socks are a 	substitute for woollen socks which are now cheaper 	making woollen socks relatively more expensive</a:t>
            </a:r>
            <a:endParaRPr sz="1800" b="0" i="0" u="none" strike="noStrike" cap="none">
              <a:solidFill>
                <a:srgbClr val="FF0000"/>
              </a:solidFill>
              <a:latin typeface="Calibri"/>
              <a:ea typeface="Calibri"/>
              <a:cs typeface="Calibri"/>
              <a:sym typeface="Calibri"/>
            </a:endParaRPr>
          </a:p>
        </p:txBody>
      </p:sp>
      <p:sp>
        <p:nvSpPr>
          <p:cNvPr id="362" name="Google Shape;362;p38"/>
          <p:cNvSpPr txBox="1"/>
          <p:nvPr/>
        </p:nvSpPr>
        <p:spPr>
          <a:xfrm>
            <a:off x="768524" y="623049"/>
            <a:ext cx="8175515"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Supply and Demand Changes Example Question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3c5e00f41b2_0_273"/>
          <p:cNvSpPr txBox="1">
            <a:spLocks noGrp="1"/>
          </p:cNvSpPr>
          <p:nvPr>
            <p:ph type="body" idx="1"/>
          </p:nvPr>
        </p:nvSpPr>
        <p:spPr>
          <a:xfrm>
            <a:off x="391200" y="817725"/>
            <a:ext cx="10515600" cy="5255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NZ" sz="1600"/>
              <a:t>Qd = 10 - 2P</a:t>
            </a:r>
            <a:endParaRPr sz="1600"/>
          </a:p>
          <a:p>
            <a:pPr marL="0" lvl="0" indent="0" algn="l" rtl="0">
              <a:spcBef>
                <a:spcPts val="1000"/>
              </a:spcBef>
              <a:spcAft>
                <a:spcPts val="0"/>
              </a:spcAft>
              <a:buClr>
                <a:schemeClr val="dk1"/>
              </a:buClr>
              <a:buSzPts val="1100"/>
              <a:buFont typeface="Arial"/>
              <a:buNone/>
            </a:pPr>
            <a:r>
              <a:rPr lang="en-NZ" sz="1600"/>
              <a:t>Qs = 4P - 2</a:t>
            </a:r>
            <a:endParaRPr sz="1600"/>
          </a:p>
          <a:p>
            <a:pPr marL="0" lvl="0" indent="0" algn="l" rtl="0">
              <a:spcBef>
                <a:spcPts val="1000"/>
              </a:spcBef>
              <a:spcAft>
                <a:spcPts val="0"/>
              </a:spcAft>
              <a:buClr>
                <a:schemeClr val="dk1"/>
              </a:buClr>
              <a:buSzPts val="1100"/>
              <a:buFont typeface="Arial"/>
              <a:buNone/>
            </a:pPr>
            <a:r>
              <a:rPr lang="en-NZ" sz="1600"/>
              <a:t>Tax = 0.20 per unit</a:t>
            </a:r>
            <a:endParaRPr sz="1600"/>
          </a:p>
          <a:p>
            <a:pPr marL="0" lvl="0" indent="0" algn="l" rtl="0">
              <a:spcBef>
                <a:spcPts val="1000"/>
              </a:spcBef>
              <a:spcAft>
                <a:spcPts val="0"/>
              </a:spcAft>
              <a:buNone/>
            </a:pPr>
            <a:r>
              <a:rPr lang="en-NZ" sz="1600"/>
              <a:t>Goal is to calculate the tax burden on consumers and producers to evaluate who assumes more of the tax?</a:t>
            </a:r>
            <a:endParaRPr sz="1600"/>
          </a:p>
          <a:p>
            <a:pPr marL="0" lvl="0" indent="0" algn="l" rtl="0">
              <a:spcBef>
                <a:spcPts val="1000"/>
              </a:spcBef>
              <a:spcAft>
                <a:spcPts val="0"/>
              </a:spcAft>
              <a:buNone/>
            </a:pPr>
            <a:endParaRPr sz="1600"/>
          </a:p>
          <a:p>
            <a:pPr marL="0" lvl="0" indent="0" algn="l" rtl="0">
              <a:spcBef>
                <a:spcPts val="1000"/>
              </a:spcBef>
              <a:spcAft>
                <a:spcPts val="0"/>
              </a:spcAft>
              <a:buClr>
                <a:schemeClr val="dk1"/>
              </a:buClr>
              <a:buSzPts val="1100"/>
              <a:buFont typeface="Arial"/>
              <a:buNone/>
            </a:pPr>
            <a:endParaRPr sz="1600"/>
          </a:p>
        </p:txBody>
      </p:sp>
      <p:pic>
        <p:nvPicPr>
          <p:cNvPr id="369" name="Google Shape;369;g3c5e00f41b2_0_273"/>
          <p:cNvPicPr preferRelativeResize="0"/>
          <p:nvPr/>
        </p:nvPicPr>
        <p:blipFill>
          <a:blip r:embed="rId3">
            <a:alphaModFix/>
          </a:blip>
          <a:stretch>
            <a:fillRect/>
          </a:stretch>
        </p:blipFill>
        <p:spPr>
          <a:xfrm>
            <a:off x="454600" y="2378750"/>
            <a:ext cx="4593500" cy="3563401"/>
          </a:xfrm>
          <a:prstGeom prst="rect">
            <a:avLst/>
          </a:prstGeom>
          <a:noFill/>
          <a:ln>
            <a:noFill/>
          </a:ln>
        </p:spPr>
      </p:pic>
      <p:sp>
        <p:nvSpPr>
          <p:cNvPr id="370" name="Google Shape;370;g3c5e00f41b2_0_273"/>
          <p:cNvSpPr txBox="1"/>
          <p:nvPr/>
        </p:nvSpPr>
        <p:spPr>
          <a:xfrm>
            <a:off x="392500" y="119925"/>
            <a:ext cx="6596400" cy="6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NZ" sz="2800">
                <a:solidFill>
                  <a:srgbClr val="92D050"/>
                </a:solidFill>
                <a:latin typeface="Calibri"/>
                <a:ea typeface="Calibri"/>
                <a:cs typeface="Calibri"/>
                <a:sym typeface="Calibri"/>
              </a:rPr>
              <a:t>Demand and Supply Function Question</a:t>
            </a:r>
            <a:endParaRPr sz="2800">
              <a:solidFill>
                <a:srgbClr val="92D05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1"/>
          <p:cNvSpPr txBox="1"/>
          <p:nvPr/>
        </p:nvSpPr>
        <p:spPr>
          <a:xfrm>
            <a:off x="1052305" y="336332"/>
            <a:ext cx="6410040" cy="583324"/>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rgbClr val="92D050"/>
              </a:buClr>
              <a:buSzPct val="100000"/>
              <a:buFont typeface="Roboto"/>
              <a:buNone/>
            </a:pPr>
            <a:r>
              <a:rPr lang="en-NZ" sz="2800" b="1" i="0" u="none" strike="noStrike" cap="none">
                <a:solidFill>
                  <a:srgbClr val="92D050"/>
                </a:solidFill>
                <a:latin typeface="Roboto"/>
                <a:ea typeface="Roboto"/>
                <a:cs typeface="Roboto"/>
                <a:sym typeface="Roboto"/>
              </a:rPr>
              <a:t>Production Possibilities Example Questions</a:t>
            </a:r>
            <a:endParaRPr sz="1400" b="0" i="0" u="none" strike="noStrike" cap="none">
              <a:solidFill>
                <a:srgbClr val="000000"/>
              </a:solidFill>
              <a:latin typeface="Arial"/>
              <a:ea typeface="Arial"/>
              <a:cs typeface="Arial"/>
              <a:sym typeface="Arial"/>
            </a:endParaRPr>
          </a:p>
        </p:txBody>
      </p:sp>
      <p:sp>
        <p:nvSpPr>
          <p:cNvPr id="116" name="Google Shape;116;p11"/>
          <p:cNvSpPr/>
          <p:nvPr/>
        </p:nvSpPr>
        <p:spPr>
          <a:xfrm>
            <a:off x="1054989" y="1288930"/>
            <a:ext cx="6096000" cy="219201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On the production possibilities graph shown, which point represents the maximum possible production of pizzas given current resources and technology?</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G.</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B.</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C.</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D.</a:t>
            </a:r>
            <a:endParaRPr sz="1800" b="0" i="0" u="none" strike="noStrike" cap="none">
              <a:solidFill>
                <a:schemeClr val="lt1"/>
              </a:solidFill>
              <a:latin typeface="Times New Roman"/>
              <a:ea typeface="Times New Roman"/>
              <a:cs typeface="Times New Roman"/>
              <a:sym typeface="Times New Roman"/>
            </a:endParaRPr>
          </a:p>
        </p:txBody>
      </p:sp>
      <p:sp>
        <p:nvSpPr>
          <p:cNvPr id="117" name="Google Shape;117;p11"/>
          <p:cNvSpPr/>
          <p:nvPr/>
        </p:nvSpPr>
        <p:spPr>
          <a:xfrm>
            <a:off x="1052305" y="4068159"/>
            <a:ext cx="6096000" cy="2153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The most production efficient use of existing resources is represented by point</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E.</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D.</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C.</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G.</a:t>
            </a:r>
            <a:endParaRPr sz="1800" b="0" i="0" u="none" strike="noStrike" cap="none">
              <a:solidFill>
                <a:schemeClr val="lt1"/>
              </a:solidFill>
              <a:latin typeface="Times New Roman"/>
              <a:ea typeface="Times New Roman"/>
              <a:cs typeface="Times New Roman"/>
              <a:sym typeface="Times New Roman"/>
            </a:endParaRPr>
          </a:p>
        </p:txBody>
      </p:sp>
      <p:pic>
        <p:nvPicPr>
          <p:cNvPr id="118" name="Google Shape;118;p11"/>
          <p:cNvPicPr preferRelativeResize="0"/>
          <p:nvPr/>
        </p:nvPicPr>
        <p:blipFill rotWithShape="1">
          <a:blip r:embed="rId3">
            <a:alphaModFix/>
          </a:blip>
          <a:srcRect/>
          <a:stretch/>
        </p:blipFill>
        <p:spPr>
          <a:xfrm>
            <a:off x="7462344" y="1288930"/>
            <a:ext cx="4407203" cy="36085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3c5e00f41b2_0_267"/>
          <p:cNvSpPr txBox="1">
            <a:spLocks noGrp="1"/>
          </p:cNvSpPr>
          <p:nvPr>
            <p:ph type="body" idx="1"/>
          </p:nvPr>
        </p:nvSpPr>
        <p:spPr>
          <a:xfrm>
            <a:off x="621475" y="447025"/>
            <a:ext cx="7555800" cy="5729700"/>
          </a:xfrm>
          <a:prstGeom prst="rect">
            <a:avLst/>
          </a:prstGeom>
        </p:spPr>
        <p:txBody>
          <a:bodyPr spcFirstLastPara="1" wrap="square" lIns="91425" tIns="45700" rIns="91425" bIns="45700" anchor="t" anchorCtr="0">
            <a:normAutofit lnSpcReduction="20000"/>
          </a:bodyPr>
          <a:lstStyle/>
          <a:p>
            <a:pPr marL="0" lvl="0" indent="0" algn="l" rtl="0">
              <a:spcBef>
                <a:spcPts val="1000"/>
              </a:spcBef>
              <a:spcAft>
                <a:spcPts val="0"/>
              </a:spcAft>
              <a:buNone/>
            </a:pPr>
            <a:endParaRPr sz="1600"/>
          </a:p>
          <a:p>
            <a:pPr marL="0" lvl="0" indent="0" algn="l" rtl="0">
              <a:spcBef>
                <a:spcPts val="1000"/>
              </a:spcBef>
              <a:spcAft>
                <a:spcPts val="0"/>
              </a:spcAft>
              <a:buNone/>
            </a:pPr>
            <a:r>
              <a:rPr lang="en-NZ" sz="1600"/>
              <a:t>Step 1: Calculate Original Equilibrium</a:t>
            </a:r>
            <a:endParaRPr sz="1600"/>
          </a:p>
          <a:p>
            <a:pPr marL="0" lvl="0" indent="0" algn="l" rtl="0">
              <a:spcBef>
                <a:spcPts val="1000"/>
              </a:spcBef>
              <a:spcAft>
                <a:spcPts val="0"/>
              </a:spcAft>
              <a:buNone/>
            </a:pPr>
            <a:r>
              <a:rPr lang="en-NZ" sz="1600"/>
              <a:t>Set Qd = Qs therefore 10 - 2P = 4P- 2 rearrange our equation to get 6P = 12 so price = 2 and therefore Qe = 6</a:t>
            </a:r>
            <a:endParaRPr sz="1600"/>
          </a:p>
          <a:p>
            <a:pPr marL="0" lvl="0" indent="0" algn="l" rtl="0">
              <a:spcBef>
                <a:spcPts val="1000"/>
              </a:spcBef>
              <a:spcAft>
                <a:spcPts val="0"/>
              </a:spcAft>
              <a:buNone/>
            </a:pPr>
            <a:endParaRPr sz="1600"/>
          </a:p>
          <a:p>
            <a:pPr marL="0" lvl="0" indent="0" algn="l" rtl="0">
              <a:spcBef>
                <a:spcPts val="1000"/>
              </a:spcBef>
              <a:spcAft>
                <a:spcPts val="0"/>
              </a:spcAft>
              <a:buNone/>
            </a:pPr>
            <a:r>
              <a:rPr lang="en-NZ" sz="1600"/>
              <a:t>Step 2: Adjust our Qs function for Qs1 = 4(P-0.20) -2  -&gt; 4P- 2.8</a:t>
            </a:r>
            <a:endParaRPr sz="1600"/>
          </a:p>
          <a:p>
            <a:pPr marL="0" lvl="0" indent="0" algn="l" rtl="0">
              <a:spcBef>
                <a:spcPts val="1000"/>
              </a:spcBef>
              <a:spcAft>
                <a:spcPts val="0"/>
              </a:spcAft>
              <a:buNone/>
            </a:pPr>
            <a:endParaRPr sz="1600"/>
          </a:p>
          <a:p>
            <a:pPr marL="0" lvl="0" indent="0" algn="l" rtl="0">
              <a:spcBef>
                <a:spcPts val="1000"/>
              </a:spcBef>
              <a:spcAft>
                <a:spcPts val="0"/>
              </a:spcAft>
              <a:buNone/>
            </a:pPr>
            <a:r>
              <a:rPr lang="en-NZ" sz="1600"/>
              <a:t>Step 3: Find new Equilibrium </a:t>
            </a:r>
            <a:endParaRPr sz="1600"/>
          </a:p>
          <a:p>
            <a:pPr marL="0" lvl="0" indent="0" algn="l" rtl="0">
              <a:spcBef>
                <a:spcPts val="1000"/>
              </a:spcBef>
              <a:spcAft>
                <a:spcPts val="0"/>
              </a:spcAft>
              <a:buNone/>
            </a:pPr>
            <a:r>
              <a:rPr lang="en-NZ" sz="1600"/>
              <a:t>10 - 2P = 4P-2.8 so 6P =12.8 P = 2.13 which is the price consumers pay Pc</a:t>
            </a:r>
            <a:endParaRPr sz="1600"/>
          </a:p>
          <a:p>
            <a:pPr marL="0" lvl="0" indent="0" algn="l" rtl="0">
              <a:spcBef>
                <a:spcPts val="1000"/>
              </a:spcBef>
              <a:spcAft>
                <a:spcPts val="0"/>
              </a:spcAft>
              <a:buNone/>
            </a:pPr>
            <a:r>
              <a:rPr lang="en-NZ" sz="1600"/>
              <a:t>Qtax = 5.74 </a:t>
            </a:r>
            <a:endParaRPr sz="1600"/>
          </a:p>
          <a:p>
            <a:pPr marL="0" lvl="0" indent="0" algn="l" rtl="0">
              <a:spcBef>
                <a:spcPts val="1000"/>
              </a:spcBef>
              <a:spcAft>
                <a:spcPts val="0"/>
              </a:spcAft>
              <a:buNone/>
            </a:pPr>
            <a:endParaRPr sz="1600"/>
          </a:p>
          <a:p>
            <a:pPr marL="0" lvl="0" indent="0" algn="l" rtl="0">
              <a:spcBef>
                <a:spcPts val="1000"/>
              </a:spcBef>
              <a:spcAft>
                <a:spcPts val="0"/>
              </a:spcAft>
              <a:buNone/>
            </a:pPr>
            <a:r>
              <a:rPr lang="en-NZ" sz="1600"/>
              <a:t>Step 4: Calculate Pp</a:t>
            </a:r>
            <a:endParaRPr sz="1600"/>
          </a:p>
          <a:p>
            <a:pPr marL="0" lvl="0" indent="0" algn="l" rtl="0">
              <a:spcBef>
                <a:spcPts val="1000"/>
              </a:spcBef>
              <a:spcAft>
                <a:spcPts val="0"/>
              </a:spcAft>
              <a:buNone/>
            </a:pPr>
            <a:r>
              <a:rPr lang="en-NZ" sz="1600"/>
              <a:t>Pp = 2.13 - 0.20 = 1.93</a:t>
            </a:r>
            <a:endParaRPr sz="1600"/>
          </a:p>
          <a:p>
            <a:pPr marL="0" lvl="0" indent="0" algn="l" rtl="0">
              <a:spcBef>
                <a:spcPts val="1000"/>
              </a:spcBef>
              <a:spcAft>
                <a:spcPts val="0"/>
              </a:spcAft>
              <a:buNone/>
            </a:pPr>
            <a:endParaRPr sz="1600"/>
          </a:p>
          <a:p>
            <a:pPr marL="0" lvl="0" indent="0" algn="l" rtl="0">
              <a:spcBef>
                <a:spcPts val="1000"/>
              </a:spcBef>
              <a:spcAft>
                <a:spcPts val="0"/>
              </a:spcAft>
              <a:buNone/>
            </a:pPr>
            <a:r>
              <a:rPr lang="en-NZ" sz="1600"/>
              <a:t>Final step: Evaluate changes in prices for consumers and producers</a:t>
            </a:r>
            <a:endParaRPr sz="1600"/>
          </a:p>
          <a:p>
            <a:pPr marL="0" lvl="0" indent="0" algn="l" rtl="0">
              <a:spcBef>
                <a:spcPts val="1000"/>
              </a:spcBef>
              <a:spcAft>
                <a:spcPts val="0"/>
              </a:spcAft>
              <a:buNone/>
            </a:pPr>
            <a:r>
              <a:rPr lang="en-NZ" sz="1600"/>
              <a:t>Consumers: Pc - Pe = 2.13- 2.00 = 0.13 an additional cost of 13 cents</a:t>
            </a:r>
            <a:endParaRPr sz="1600"/>
          </a:p>
          <a:p>
            <a:pPr marL="0" lvl="0" indent="0" algn="l" rtl="0">
              <a:spcBef>
                <a:spcPts val="1000"/>
              </a:spcBef>
              <a:spcAft>
                <a:spcPts val="0"/>
              </a:spcAft>
              <a:buNone/>
            </a:pPr>
            <a:r>
              <a:rPr lang="en-NZ" sz="1600"/>
              <a:t>Producers: Pp - Pe =  1.93 -2.00 = - 0.07 a lose of 7 cents </a:t>
            </a:r>
            <a:endParaRPr sz="1600"/>
          </a:p>
          <a:p>
            <a:pPr marL="0" lvl="0" indent="0" algn="l" rtl="0">
              <a:spcBef>
                <a:spcPts val="1000"/>
              </a:spcBef>
              <a:spcAft>
                <a:spcPts val="0"/>
              </a:spcAft>
              <a:buNone/>
            </a:pPr>
            <a:r>
              <a:rPr lang="en-NZ" sz="1600"/>
              <a:t>Consumers worse off</a:t>
            </a:r>
            <a:endParaRPr sz="1600"/>
          </a:p>
          <a:p>
            <a:pPr marL="0" lvl="0" indent="0" algn="l" rtl="0">
              <a:spcBef>
                <a:spcPts val="1000"/>
              </a:spcBef>
              <a:spcAft>
                <a:spcPts val="0"/>
              </a:spcAft>
              <a:buNone/>
            </a:pPr>
            <a:endParaRPr sz="16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3"/>
          <p:cNvSpPr txBox="1">
            <a:spLocks noGrp="1"/>
          </p:cNvSpPr>
          <p:nvPr>
            <p:ph type="title"/>
          </p:nvPr>
        </p:nvSpPr>
        <p:spPr>
          <a:xfrm>
            <a:off x="831850" y="3933237"/>
            <a:ext cx="10515600" cy="10053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4400"/>
              <a:buFont typeface="Roboto"/>
              <a:buNone/>
            </a:pPr>
            <a:r>
              <a:rPr lang="en-NZ" b="1">
                <a:solidFill>
                  <a:srgbClr val="92D050"/>
                </a:solidFill>
                <a:latin typeface="Roboto"/>
                <a:ea typeface="Roboto"/>
                <a:cs typeface="Roboto"/>
                <a:sym typeface="Roboto"/>
              </a:rPr>
              <a:t>Stay Updated for Events </a:t>
            </a:r>
            <a:endParaRPr sz="3600" b="1">
              <a:solidFill>
                <a:srgbClr val="92D050"/>
              </a:solidFill>
              <a:latin typeface="Roboto"/>
              <a:ea typeface="Roboto"/>
              <a:cs typeface="Roboto"/>
              <a:sym typeface="Roboto"/>
            </a:endParaRPr>
          </a:p>
        </p:txBody>
      </p:sp>
      <p:sp>
        <p:nvSpPr>
          <p:cNvPr id="382" name="Google Shape;382;p43"/>
          <p:cNvSpPr txBox="1"/>
          <p:nvPr/>
        </p:nvSpPr>
        <p:spPr>
          <a:xfrm>
            <a:off x="831850" y="4897816"/>
            <a:ext cx="10515600" cy="868492"/>
          </a:xfrm>
          <a:prstGeom prst="rect">
            <a:avLst/>
          </a:prstGeom>
          <a:noFill/>
          <a:ln>
            <a:noFill/>
          </a:ln>
        </p:spPr>
        <p:txBody>
          <a:bodyPr spcFirstLastPara="1" wrap="square" lIns="91425" tIns="45700" rIns="91425" bIns="45700" anchor="t" anchorCtr="0">
            <a:normAutofit fontScale="92500" lnSpcReduction="10000"/>
          </a:bodyPr>
          <a:lstStyle/>
          <a:p>
            <a:pPr marL="228600" marR="0" lvl="0" indent="-228600" algn="l" rtl="0">
              <a:lnSpc>
                <a:spcPct val="90000"/>
              </a:lnSpc>
              <a:spcBef>
                <a:spcPts val="0"/>
              </a:spcBef>
              <a:spcAft>
                <a:spcPts val="0"/>
              </a:spcAft>
              <a:buClr>
                <a:srgbClr val="FF0000"/>
              </a:buClr>
              <a:buSzPct val="100000"/>
              <a:buFont typeface="Arial"/>
              <a:buChar char="•"/>
            </a:pPr>
            <a:r>
              <a:rPr lang="en-NZ" sz="2800" b="1" i="0" u="none" strike="noStrike" cap="none">
                <a:solidFill>
                  <a:srgbClr val="FF0000"/>
                </a:solidFill>
                <a:latin typeface="Roboto"/>
                <a:ea typeface="Roboto"/>
                <a:cs typeface="Roboto"/>
                <a:sym typeface="Roboto"/>
              </a:rPr>
              <a:t>Facebook Page: The Investment Society</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FF0000"/>
              </a:buClr>
              <a:buSzPct val="100000"/>
              <a:buFont typeface="Arial"/>
              <a:buChar char="•"/>
            </a:pPr>
            <a:r>
              <a:rPr lang="en-NZ" sz="2800" b="1" i="0" u="none" strike="noStrike" cap="none">
                <a:solidFill>
                  <a:srgbClr val="FF0000"/>
                </a:solidFill>
                <a:latin typeface="Roboto"/>
                <a:ea typeface="Roboto"/>
                <a:cs typeface="Roboto"/>
                <a:sym typeface="Roboto"/>
              </a:rPr>
              <a:t>Instagram: the_investmentsociety</a:t>
            </a:r>
            <a:endParaRPr sz="2800" b="0" i="0" u="none" strike="noStrike" cap="none">
              <a:solidFill>
                <a:srgbClr val="FF0000"/>
              </a:solidFill>
              <a:latin typeface="Calibri"/>
              <a:ea typeface="Calibri"/>
              <a:cs typeface="Calibri"/>
              <a:sym typeface="Calibri"/>
            </a:endParaRPr>
          </a:p>
        </p:txBody>
      </p:sp>
      <p:sp>
        <p:nvSpPr>
          <p:cNvPr id="383" name="Google Shape;383;p43"/>
          <p:cNvSpPr txBox="1"/>
          <p:nvPr/>
        </p:nvSpPr>
        <p:spPr>
          <a:xfrm>
            <a:off x="831850" y="644768"/>
            <a:ext cx="10515600" cy="100535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6000"/>
              <a:buFont typeface="Roboto"/>
              <a:buNone/>
            </a:pPr>
            <a:r>
              <a:rPr lang="en-NZ" sz="6000" b="1" i="0" u="none" strike="noStrike" cap="none">
                <a:solidFill>
                  <a:srgbClr val="92D050"/>
                </a:solidFill>
                <a:latin typeface="Roboto"/>
                <a:ea typeface="Roboto"/>
                <a:cs typeface="Roboto"/>
                <a:sym typeface="Roboto"/>
              </a:rPr>
              <a:t>Sign Up for Free! </a:t>
            </a:r>
            <a:endParaRPr sz="3600" b="1" i="0" u="none" strike="noStrike" cap="none">
              <a:solidFill>
                <a:srgbClr val="92D050"/>
              </a:solidFill>
              <a:latin typeface="Roboto"/>
              <a:ea typeface="Roboto"/>
              <a:cs typeface="Roboto"/>
              <a:sym typeface="Roboto"/>
            </a:endParaRPr>
          </a:p>
        </p:txBody>
      </p:sp>
      <p:sp>
        <p:nvSpPr>
          <p:cNvPr id="384" name="Google Shape;384;p43"/>
          <p:cNvSpPr txBox="1"/>
          <p:nvPr/>
        </p:nvSpPr>
        <p:spPr>
          <a:xfrm>
            <a:off x="831850" y="1677153"/>
            <a:ext cx="10515600" cy="1927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NZ" sz="2800" b="1">
                <a:solidFill>
                  <a:srgbClr val="FF0000"/>
                </a:solidFill>
                <a:latin typeface="Calibri"/>
                <a:ea typeface="Calibri"/>
                <a:cs typeface="Calibri"/>
                <a:sym typeface="Calibri"/>
              </a:rPr>
              <a:t>Slides will go up on our website</a:t>
            </a:r>
            <a:endParaRPr sz="2800" b="1">
              <a:solidFill>
                <a:srgbClr val="FF0000"/>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800">
              <a:solidFill>
                <a:srgbClr val="FF0000"/>
              </a:solidFill>
              <a:latin typeface="Calibri"/>
              <a:ea typeface="Calibri"/>
              <a:cs typeface="Calibri"/>
              <a:sym typeface="Calibri"/>
            </a:endParaRPr>
          </a:p>
          <a:p>
            <a:pPr marL="0" marR="0" lvl="0" indent="0" algn="l" rtl="0">
              <a:lnSpc>
                <a:spcPct val="90000"/>
              </a:lnSpc>
              <a:spcBef>
                <a:spcPts val="0"/>
              </a:spcBef>
              <a:spcAft>
                <a:spcPts val="0"/>
              </a:spcAft>
              <a:buClr>
                <a:srgbClr val="FF0000"/>
              </a:buClr>
              <a:buSzPts val="2400"/>
              <a:buFont typeface="Arial"/>
              <a:buNone/>
            </a:pPr>
            <a:r>
              <a:rPr lang="en-NZ" sz="2400" b="1" i="0" u="none" strike="noStrike" cap="none">
                <a:solidFill>
                  <a:srgbClr val="FF0000"/>
                </a:solidFill>
                <a:latin typeface="Roboto"/>
                <a:ea typeface="Roboto"/>
                <a:cs typeface="Roboto"/>
                <a:sym typeface="Roboto"/>
              </a:rPr>
              <a:t>Website: www.ucinvestmentsociety.com</a:t>
            </a:r>
            <a:endParaRPr sz="2400" b="0" i="0" u="none" strike="noStrike" cap="none">
              <a:solidFill>
                <a:srgbClr val="FF0000"/>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4"/>
          <p:cNvSpPr txBox="1"/>
          <p:nvPr/>
        </p:nvSpPr>
        <p:spPr>
          <a:xfrm>
            <a:off x="2259724" y="2056859"/>
            <a:ext cx="9144000" cy="206296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92D050"/>
              </a:buClr>
              <a:buSzPts val="4400"/>
              <a:buFont typeface="Roboto"/>
              <a:buNone/>
            </a:pPr>
            <a:r>
              <a:rPr lang="en-NZ" sz="4400" b="1" i="0" u="none" strike="noStrike" cap="none">
                <a:solidFill>
                  <a:srgbClr val="92D050"/>
                </a:solidFill>
                <a:latin typeface="Roboto"/>
                <a:ea typeface="Roboto"/>
                <a:cs typeface="Roboto"/>
                <a:sym typeface="Roboto"/>
              </a:rPr>
              <a:t>Thank You and Good Luck!</a:t>
            </a:r>
            <a:br>
              <a:rPr lang="en-NZ" sz="4400" b="1" i="0" u="none" strike="noStrike" cap="none">
                <a:solidFill>
                  <a:srgbClr val="92D050"/>
                </a:solidFill>
                <a:latin typeface="Roboto"/>
                <a:ea typeface="Roboto"/>
                <a:cs typeface="Roboto"/>
                <a:sym typeface="Roboto"/>
              </a:rPr>
            </a:br>
            <a:endParaRPr sz="3600" b="1" i="0" u="none" strike="noStrike" cap="none">
              <a:solidFill>
                <a:srgbClr val="FF0000"/>
              </a:solidFill>
              <a:latin typeface="Roboto"/>
              <a:ea typeface="Roboto"/>
              <a:cs typeface="Roboto"/>
              <a:sym typeface="Roboto"/>
            </a:endParaRPr>
          </a:p>
        </p:txBody>
      </p:sp>
      <p:sp>
        <p:nvSpPr>
          <p:cNvPr id="390" name="Google Shape;390;p44"/>
          <p:cNvSpPr txBox="1"/>
          <p:nvPr/>
        </p:nvSpPr>
        <p:spPr>
          <a:xfrm>
            <a:off x="1881352" y="4119824"/>
            <a:ext cx="9144000" cy="111893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3600"/>
              <a:buFont typeface="Arial"/>
              <a:buNone/>
            </a:pPr>
            <a:r>
              <a:rPr lang="en-NZ" sz="3600" b="1" i="0" u="none" strike="noStrike" cap="none">
                <a:solidFill>
                  <a:schemeClr val="lt1"/>
                </a:solidFill>
                <a:latin typeface="Roboto"/>
                <a:ea typeface="Roboto"/>
                <a:cs typeface="Roboto"/>
                <a:sym typeface="Roboto"/>
              </a:rPr>
              <a:t>Presented by The Investment Society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2"/>
          <p:cNvSpPr txBox="1"/>
          <p:nvPr/>
        </p:nvSpPr>
        <p:spPr>
          <a:xfrm>
            <a:off x="1052305" y="336332"/>
            <a:ext cx="6410040" cy="583324"/>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rgbClr val="92D050"/>
              </a:buClr>
              <a:buSzPct val="100000"/>
              <a:buFont typeface="Roboto"/>
              <a:buNone/>
            </a:pPr>
            <a:r>
              <a:rPr lang="en-NZ" sz="2800" b="1" i="0" u="none" strike="noStrike" cap="none">
                <a:solidFill>
                  <a:srgbClr val="92D050"/>
                </a:solidFill>
                <a:latin typeface="Roboto"/>
                <a:ea typeface="Roboto"/>
                <a:cs typeface="Roboto"/>
                <a:sym typeface="Roboto"/>
              </a:rPr>
              <a:t>Production Possibilities Example Questions</a:t>
            </a:r>
            <a:endParaRPr sz="1400" b="0" i="0" u="none" strike="noStrike" cap="none">
              <a:solidFill>
                <a:srgbClr val="000000"/>
              </a:solidFill>
              <a:latin typeface="Arial"/>
              <a:ea typeface="Arial"/>
              <a:cs typeface="Arial"/>
              <a:sym typeface="Arial"/>
            </a:endParaRPr>
          </a:p>
        </p:txBody>
      </p:sp>
      <p:sp>
        <p:nvSpPr>
          <p:cNvPr id="124" name="Google Shape;124;p12"/>
          <p:cNvSpPr/>
          <p:nvPr/>
        </p:nvSpPr>
        <p:spPr>
          <a:xfrm>
            <a:off x="1054989" y="1288930"/>
            <a:ext cx="6096000" cy="219201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On the production possibilities graph shown, which point represents the maximum possible production of pizzas given current resources and technology?</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G.</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FF0000"/>
              </a:buClr>
              <a:buSzPts val="1800"/>
              <a:buFont typeface="Calibri"/>
              <a:buAutoNum type="arabicPeriod"/>
            </a:pPr>
            <a:r>
              <a:rPr lang="en-NZ" sz="1800" b="0" i="0" u="none" strike="noStrike" cap="none">
                <a:solidFill>
                  <a:srgbClr val="FF0000"/>
                </a:solidFill>
                <a:latin typeface="Calibri"/>
                <a:ea typeface="Calibri"/>
                <a:cs typeface="Calibri"/>
                <a:sym typeface="Calibri"/>
              </a:rPr>
              <a:t>B.</a:t>
            </a:r>
            <a:endParaRPr sz="1800" b="0" i="0" u="none" strike="noStrike" cap="none">
              <a:solidFill>
                <a:srgbClr val="FF0000"/>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C.</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D.</a:t>
            </a:r>
            <a:endParaRPr sz="1800" b="0" i="0" u="none" strike="noStrike" cap="none">
              <a:solidFill>
                <a:schemeClr val="lt1"/>
              </a:solidFill>
              <a:latin typeface="Times New Roman"/>
              <a:ea typeface="Times New Roman"/>
              <a:cs typeface="Times New Roman"/>
              <a:sym typeface="Times New Roman"/>
            </a:endParaRPr>
          </a:p>
        </p:txBody>
      </p:sp>
      <p:sp>
        <p:nvSpPr>
          <p:cNvPr id="125" name="Google Shape;125;p12"/>
          <p:cNvSpPr/>
          <p:nvPr/>
        </p:nvSpPr>
        <p:spPr>
          <a:xfrm>
            <a:off x="1052305" y="4068159"/>
            <a:ext cx="6096000" cy="2153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The most production efficient use of existing resources is represented by point</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E.</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FF0000"/>
              </a:buClr>
              <a:buSzPts val="1800"/>
              <a:buFont typeface="Calibri"/>
              <a:buAutoNum type="arabicPeriod"/>
            </a:pPr>
            <a:r>
              <a:rPr lang="en-NZ" sz="1800" b="0" i="0" u="none" strike="noStrike" cap="none">
                <a:solidFill>
                  <a:srgbClr val="FF0000"/>
                </a:solidFill>
                <a:latin typeface="Calibri"/>
                <a:ea typeface="Calibri"/>
                <a:cs typeface="Calibri"/>
                <a:sym typeface="Calibri"/>
              </a:rPr>
              <a:t>D.</a:t>
            </a:r>
            <a:endParaRPr sz="1800" b="0" i="0" u="none" strike="noStrike" cap="none">
              <a:solidFill>
                <a:srgbClr val="FF0000"/>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C.</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G.</a:t>
            </a:r>
            <a:endParaRPr sz="1800" b="0" i="0" u="none" strike="noStrike" cap="none">
              <a:solidFill>
                <a:schemeClr val="lt1"/>
              </a:solidFill>
              <a:latin typeface="Times New Roman"/>
              <a:ea typeface="Times New Roman"/>
              <a:cs typeface="Times New Roman"/>
              <a:sym typeface="Times New Roman"/>
            </a:endParaRPr>
          </a:p>
        </p:txBody>
      </p:sp>
      <p:pic>
        <p:nvPicPr>
          <p:cNvPr id="126" name="Google Shape;126;p12"/>
          <p:cNvPicPr preferRelativeResize="0"/>
          <p:nvPr/>
        </p:nvPicPr>
        <p:blipFill rotWithShape="1">
          <a:blip r:embed="rId3">
            <a:alphaModFix/>
          </a:blip>
          <a:srcRect/>
          <a:stretch/>
        </p:blipFill>
        <p:spPr>
          <a:xfrm>
            <a:off x="7462345" y="1288930"/>
            <a:ext cx="4301237" cy="35217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3"/>
          <p:cNvSpPr txBox="1"/>
          <p:nvPr/>
        </p:nvSpPr>
        <p:spPr>
          <a:xfrm>
            <a:off x="1052305" y="336332"/>
            <a:ext cx="6410040" cy="583324"/>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rgbClr val="92D050"/>
              </a:buClr>
              <a:buSzPct val="100000"/>
              <a:buFont typeface="Roboto"/>
              <a:buNone/>
            </a:pPr>
            <a:r>
              <a:rPr lang="en-NZ" sz="2800" b="1" i="0" u="none" strike="noStrike" cap="none">
                <a:solidFill>
                  <a:srgbClr val="92D050"/>
                </a:solidFill>
                <a:latin typeface="Roboto"/>
                <a:ea typeface="Roboto"/>
                <a:cs typeface="Roboto"/>
                <a:sym typeface="Roboto"/>
              </a:rPr>
              <a:t>Production Possibilities Example Questions</a:t>
            </a:r>
            <a:endParaRPr sz="1400" b="0" i="0" u="none" strike="noStrike" cap="none">
              <a:solidFill>
                <a:srgbClr val="000000"/>
              </a:solidFill>
              <a:latin typeface="Arial"/>
              <a:ea typeface="Arial"/>
              <a:cs typeface="Arial"/>
              <a:sym typeface="Arial"/>
            </a:endParaRPr>
          </a:p>
        </p:txBody>
      </p:sp>
      <p:sp>
        <p:nvSpPr>
          <p:cNvPr id="132" name="Google Shape;132;p13"/>
          <p:cNvSpPr/>
          <p:nvPr/>
        </p:nvSpPr>
        <p:spPr>
          <a:xfrm>
            <a:off x="950120" y="1265844"/>
            <a:ext cx="6096000" cy="219201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In the production possibilities graph shown, what is the opportunity cost of the movement from point B to point A?</a:t>
            </a:r>
            <a:endParaRPr sz="1800" b="0" i="0" u="none" strike="noStrike" cap="none">
              <a:solidFill>
                <a:schemeClr val="lt1"/>
              </a:solidFill>
              <a:latin typeface="Calibri"/>
              <a:ea typeface="Calibri"/>
              <a:cs typeface="Calibri"/>
              <a:sym typeface="Calibri"/>
            </a:endParaRPr>
          </a:p>
          <a:p>
            <a:pPr marL="45720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200 biscuits.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200 buns.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800 biscuits.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500 buns.</a:t>
            </a:r>
            <a:endParaRPr sz="1800" b="0" i="0" u="none" strike="noStrike" cap="none">
              <a:solidFill>
                <a:schemeClr val="lt1"/>
              </a:solidFill>
              <a:latin typeface="Times New Roman"/>
              <a:ea typeface="Times New Roman"/>
              <a:cs typeface="Times New Roman"/>
              <a:sym typeface="Times New Roman"/>
            </a:endParaRPr>
          </a:p>
        </p:txBody>
      </p:sp>
      <p:sp>
        <p:nvSpPr>
          <p:cNvPr id="133" name="Google Shape;133;p13"/>
          <p:cNvSpPr/>
          <p:nvPr/>
        </p:nvSpPr>
        <p:spPr>
          <a:xfrm>
            <a:off x="953452" y="3824036"/>
            <a:ext cx="6307456" cy="2430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In the production possibilities graph shown, which of the following is the most likely cause of the outward shift of the production possibilities frontier?</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The destruction of economic resources because of war.</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Better technology in the production of buns and biscuits.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A decrease in society’s preference for buns and biscuits.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An increase in society’s preference for buns and biscuits.</a:t>
            </a:r>
            <a:endParaRPr sz="1800" b="0" i="0" u="none" strike="noStrike" cap="none">
              <a:solidFill>
                <a:schemeClr val="lt1"/>
              </a:solidFill>
              <a:latin typeface="Times New Roman"/>
              <a:ea typeface="Times New Roman"/>
              <a:cs typeface="Times New Roman"/>
              <a:sym typeface="Times New Roman"/>
            </a:endParaRPr>
          </a:p>
        </p:txBody>
      </p:sp>
      <p:pic>
        <p:nvPicPr>
          <p:cNvPr id="134" name="Google Shape;134;p13"/>
          <p:cNvPicPr preferRelativeResize="0"/>
          <p:nvPr/>
        </p:nvPicPr>
        <p:blipFill rotWithShape="1">
          <a:blip r:embed="rId3">
            <a:alphaModFix/>
          </a:blip>
          <a:srcRect/>
          <a:stretch/>
        </p:blipFill>
        <p:spPr>
          <a:xfrm>
            <a:off x="7260908" y="1735690"/>
            <a:ext cx="4617470" cy="33866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p:nvPr/>
        </p:nvSpPr>
        <p:spPr>
          <a:xfrm>
            <a:off x="1052305" y="336332"/>
            <a:ext cx="6410040" cy="583324"/>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rgbClr val="92D050"/>
              </a:buClr>
              <a:buSzPct val="100000"/>
              <a:buFont typeface="Roboto"/>
              <a:buNone/>
            </a:pPr>
            <a:r>
              <a:rPr lang="en-NZ" sz="2800" b="1" i="0" u="none" strike="noStrike" cap="none">
                <a:solidFill>
                  <a:srgbClr val="92D050"/>
                </a:solidFill>
                <a:latin typeface="Roboto"/>
                <a:ea typeface="Roboto"/>
                <a:cs typeface="Roboto"/>
                <a:sym typeface="Roboto"/>
              </a:rPr>
              <a:t>Production Possibilities Example Questions</a:t>
            </a:r>
            <a:endParaRPr sz="1400" b="0" i="0" u="none" strike="noStrike" cap="none">
              <a:solidFill>
                <a:srgbClr val="000000"/>
              </a:solidFill>
              <a:latin typeface="Arial"/>
              <a:ea typeface="Arial"/>
              <a:cs typeface="Arial"/>
              <a:sym typeface="Arial"/>
            </a:endParaRPr>
          </a:p>
        </p:txBody>
      </p:sp>
      <p:sp>
        <p:nvSpPr>
          <p:cNvPr id="141" name="Google Shape;141;p14"/>
          <p:cNvSpPr/>
          <p:nvPr/>
        </p:nvSpPr>
        <p:spPr>
          <a:xfrm>
            <a:off x="950120" y="1265844"/>
            <a:ext cx="6096000" cy="219201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In the production possibilities graph shown, what is the opportunity cost of the movement from point B to point A?</a:t>
            </a:r>
            <a:endParaRPr sz="1800" b="0" i="0" u="none" strike="noStrike" cap="none">
              <a:solidFill>
                <a:schemeClr val="lt1"/>
              </a:solidFill>
              <a:latin typeface="Calibri"/>
              <a:ea typeface="Calibri"/>
              <a:cs typeface="Calibri"/>
              <a:sym typeface="Calibri"/>
            </a:endParaRPr>
          </a:p>
          <a:p>
            <a:pPr marL="45720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200 biscuits.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FF0000"/>
              </a:buClr>
              <a:buSzPts val="1800"/>
              <a:buFont typeface="Calibri"/>
              <a:buAutoNum type="arabicPeriod"/>
            </a:pPr>
            <a:r>
              <a:rPr lang="en-NZ" sz="1800" b="0" i="0" u="none" strike="noStrike" cap="none">
                <a:solidFill>
                  <a:srgbClr val="FF0000"/>
                </a:solidFill>
                <a:latin typeface="Calibri"/>
                <a:ea typeface="Calibri"/>
                <a:cs typeface="Calibri"/>
                <a:sym typeface="Calibri"/>
              </a:rPr>
              <a:t>200 buns.</a:t>
            </a:r>
            <a:endParaRPr sz="1800" b="0" i="0" u="none" strike="noStrike" cap="none">
              <a:solidFill>
                <a:srgbClr val="FF0000"/>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800 biscuits.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500 buns.</a:t>
            </a:r>
            <a:endParaRPr sz="1800" b="0" i="0" u="none" strike="noStrike" cap="none">
              <a:solidFill>
                <a:schemeClr val="lt1"/>
              </a:solidFill>
              <a:latin typeface="Times New Roman"/>
              <a:ea typeface="Times New Roman"/>
              <a:cs typeface="Times New Roman"/>
              <a:sym typeface="Times New Roman"/>
            </a:endParaRPr>
          </a:p>
        </p:txBody>
      </p:sp>
      <p:sp>
        <p:nvSpPr>
          <p:cNvPr id="142" name="Google Shape;142;p14"/>
          <p:cNvSpPr/>
          <p:nvPr/>
        </p:nvSpPr>
        <p:spPr>
          <a:xfrm>
            <a:off x="953452" y="3824036"/>
            <a:ext cx="6307456" cy="2430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In the production possibilities graph shown, which of the following is the most likely cause of the outward shift of the production possibilities frontier?</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The destruction of economic resources because of war.</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FF0000"/>
              </a:buClr>
              <a:buSzPts val="1800"/>
              <a:buFont typeface="Calibri"/>
              <a:buAutoNum type="arabicPeriod"/>
            </a:pPr>
            <a:r>
              <a:rPr lang="en-NZ" sz="1800" b="0" i="0" u="none" strike="noStrike" cap="none">
                <a:solidFill>
                  <a:srgbClr val="FF0000"/>
                </a:solidFill>
                <a:latin typeface="Calibri"/>
                <a:ea typeface="Calibri"/>
                <a:cs typeface="Calibri"/>
                <a:sym typeface="Calibri"/>
              </a:rPr>
              <a:t>Better technology in the production of buns and biscuits.</a:t>
            </a:r>
            <a:endParaRPr sz="1800" b="0" i="0" u="none" strike="noStrike" cap="none">
              <a:solidFill>
                <a:srgbClr val="FF0000"/>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A decrease in society’s preference for buns and biscuits.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An increase in society’s preference for buns and biscuits.</a:t>
            </a:r>
            <a:endParaRPr sz="1800" b="0" i="0" u="none" strike="noStrike" cap="none">
              <a:solidFill>
                <a:schemeClr val="lt1"/>
              </a:solidFill>
              <a:latin typeface="Times New Roman"/>
              <a:ea typeface="Times New Roman"/>
              <a:cs typeface="Times New Roman"/>
              <a:sym typeface="Times New Roman"/>
            </a:endParaRPr>
          </a:p>
        </p:txBody>
      </p:sp>
      <p:pic>
        <p:nvPicPr>
          <p:cNvPr id="143" name="Google Shape;143;p14"/>
          <p:cNvPicPr preferRelativeResize="0"/>
          <p:nvPr/>
        </p:nvPicPr>
        <p:blipFill rotWithShape="1">
          <a:blip r:embed="rId3">
            <a:alphaModFix/>
          </a:blip>
          <a:srcRect/>
          <a:stretch/>
        </p:blipFill>
        <p:spPr>
          <a:xfrm>
            <a:off x="7046120" y="1685148"/>
            <a:ext cx="4755294" cy="34877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txBox="1"/>
          <p:nvPr/>
        </p:nvSpPr>
        <p:spPr>
          <a:xfrm>
            <a:off x="1052305" y="336332"/>
            <a:ext cx="6410040"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Advantages Example Questions</a:t>
            </a:r>
            <a:endParaRPr sz="1400" b="0" i="0" u="none" strike="noStrike" cap="none">
              <a:solidFill>
                <a:srgbClr val="000000"/>
              </a:solidFill>
              <a:latin typeface="Arial"/>
              <a:ea typeface="Arial"/>
              <a:cs typeface="Arial"/>
              <a:sym typeface="Arial"/>
            </a:endParaRPr>
          </a:p>
        </p:txBody>
      </p:sp>
      <p:sp>
        <p:nvSpPr>
          <p:cNvPr id="149" name="Google Shape;149;p15"/>
          <p:cNvSpPr/>
          <p:nvPr/>
        </p:nvSpPr>
        <p:spPr>
          <a:xfrm>
            <a:off x="1052305" y="1377858"/>
            <a:ext cx="6096000" cy="1876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Comparative advantage is based on</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Absolute labour productivity.</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Relative labour costs.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Relative opportunity costs.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Dollar price.</a:t>
            </a:r>
            <a:endParaRPr sz="1800" b="0" i="0" u="none" strike="noStrike" cap="none">
              <a:solidFill>
                <a:schemeClr val="lt1"/>
              </a:solidFill>
              <a:latin typeface="Times New Roman"/>
              <a:ea typeface="Times New Roman"/>
              <a:cs typeface="Times New Roman"/>
              <a:sym typeface="Times New Roman"/>
            </a:endParaRPr>
          </a:p>
        </p:txBody>
      </p:sp>
      <p:sp>
        <p:nvSpPr>
          <p:cNvPr id="150" name="Google Shape;150;p15"/>
          <p:cNvSpPr/>
          <p:nvPr/>
        </p:nvSpPr>
        <p:spPr>
          <a:xfrm>
            <a:off x="1052305" y="3712343"/>
            <a:ext cx="6096000" cy="2153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Absolute advantage is found by </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Comparing relative opportunity cost.</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Calculating the comparative advantage.</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Comparing productivity of one nation to that of another.</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None of the above is correct.</a:t>
            </a: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6"/>
          <p:cNvSpPr txBox="1"/>
          <p:nvPr/>
        </p:nvSpPr>
        <p:spPr>
          <a:xfrm>
            <a:off x="1052305" y="336332"/>
            <a:ext cx="6410040"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Advantages Example Questions</a:t>
            </a:r>
            <a:endParaRPr sz="1400" b="0" i="0" u="none" strike="noStrike" cap="none">
              <a:solidFill>
                <a:srgbClr val="000000"/>
              </a:solidFill>
              <a:latin typeface="Arial"/>
              <a:ea typeface="Arial"/>
              <a:cs typeface="Arial"/>
              <a:sym typeface="Arial"/>
            </a:endParaRPr>
          </a:p>
        </p:txBody>
      </p:sp>
      <p:sp>
        <p:nvSpPr>
          <p:cNvPr id="156" name="Google Shape;156;p16"/>
          <p:cNvSpPr/>
          <p:nvPr/>
        </p:nvSpPr>
        <p:spPr>
          <a:xfrm>
            <a:off x="1052305" y="1377858"/>
            <a:ext cx="6096000" cy="1876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Comparative advantage is based on</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Absolute labour productivity.</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Relative labour costs.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FF0000"/>
              </a:buClr>
              <a:buSzPts val="1800"/>
              <a:buFont typeface="Calibri"/>
              <a:buAutoNum type="arabicPeriod"/>
            </a:pPr>
            <a:r>
              <a:rPr lang="en-NZ" sz="1800" b="0" i="0" u="none" strike="noStrike" cap="none">
                <a:solidFill>
                  <a:srgbClr val="FF0000"/>
                </a:solidFill>
                <a:latin typeface="Calibri"/>
                <a:ea typeface="Calibri"/>
                <a:cs typeface="Calibri"/>
                <a:sym typeface="Calibri"/>
              </a:rPr>
              <a:t>Relative opportunity costs.</a:t>
            </a:r>
            <a:endParaRPr sz="1800" b="0" i="0" u="none" strike="noStrike" cap="none">
              <a:solidFill>
                <a:srgbClr val="FF0000"/>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Dollar price.</a:t>
            </a:r>
            <a:endParaRPr sz="1800" b="0" i="0" u="none" strike="noStrike" cap="none">
              <a:solidFill>
                <a:schemeClr val="lt1"/>
              </a:solidFill>
              <a:latin typeface="Times New Roman"/>
              <a:ea typeface="Times New Roman"/>
              <a:cs typeface="Times New Roman"/>
              <a:sym typeface="Times New Roman"/>
            </a:endParaRPr>
          </a:p>
        </p:txBody>
      </p:sp>
      <p:sp>
        <p:nvSpPr>
          <p:cNvPr id="157" name="Google Shape;157;p16"/>
          <p:cNvSpPr/>
          <p:nvPr/>
        </p:nvSpPr>
        <p:spPr>
          <a:xfrm>
            <a:off x="1052305" y="3712343"/>
            <a:ext cx="6096000" cy="2153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Absolute advantage is found by </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Comparing relative opportunity cost.</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Calculating the comparative advantage.</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FF0000"/>
              </a:buClr>
              <a:buSzPts val="1800"/>
              <a:buFont typeface="Calibri"/>
              <a:buAutoNum type="arabicPeriod"/>
            </a:pPr>
            <a:r>
              <a:rPr lang="en-NZ" sz="1800" b="0" i="0" u="none" strike="noStrike" cap="none">
                <a:solidFill>
                  <a:srgbClr val="FF0000"/>
                </a:solidFill>
                <a:latin typeface="Calibri"/>
                <a:ea typeface="Calibri"/>
                <a:cs typeface="Calibri"/>
                <a:sym typeface="Calibri"/>
              </a:rPr>
              <a:t>Comparing productivity of one nation to that of another.</a:t>
            </a:r>
            <a:endParaRPr sz="1800" b="0" i="0" u="none" strike="noStrike" cap="none">
              <a:solidFill>
                <a:srgbClr val="FF0000"/>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None of the above is correct.</a:t>
            </a: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3821</Words>
  <Application>Microsoft Office PowerPoint</Application>
  <PresentationFormat>Widescreen</PresentationFormat>
  <Paragraphs>534</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Josefin Sans</vt:lpstr>
      <vt:lpstr>Arial</vt:lpstr>
      <vt:lpstr>Times New Roman</vt:lpstr>
      <vt:lpstr>Calibri</vt:lpstr>
      <vt:lpstr>Roboto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Elasticity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Stay Updated for Events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Sam Buckingham</cp:lastModifiedBy>
  <cp:revision>1</cp:revision>
  <dcterms:created xsi:type="dcterms:W3CDTF">2020-03-17T01:08:59Z</dcterms:created>
  <dcterms:modified xsi:type="dcterms:W3CDTF">2026-03-18T04:30:11Z</dcterms:modified>
</cp:coreProperties>
</file>