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5" r:id="rId5"/>
    <p:sldId id="260" r:id="rId6"/>
    <p:sldId id="277" r:id="rId7"/>
    <p:sldId id="262" r:id="rId8"/>
    <p:sldId id="278" r:id="rId9"/>
    <p:sldId id="279" r:id="rId10"/>
    <p:sldId id="267" r:id="rId11"/>
    <p:sldId id="268" r:id="rId12"/>
    <p:sldId id="269" r:id="rId13"/>
    <p:sldId id="280" r:id="rId14"/>
    <p:sldId id="271" r:id="rId15"/>
    <p:sldId id="272" r:id="rId16"/>
    <p:sldId id="273" r:id="rId17"/>
  </p:sldIdLst>
  <p:sldSz cx="12192000" cy="6858000"/>
  <p:notesSz cx="6858000" cy="9144000"/>
  <p:embeddedFontLst>
    <p:embeddedFont>
      <p:font typeface="Josefin Sans" pitchFamily="2" charset="77"/>
      <p:regular r:id="rId19"/>
      <p:bold r:id="rId20"/>
      <p:italic r:id="rId21"/>
      <p:boldItalic r:id="rId22"/>
    </p:embeddedFont>
    <p:embeddedFont>
      <p:font typeface="Play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mPo2DrsgbpGkNd9TuoTvwjfgw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6"/>
    <p:restoredTop sz="94687"/>
  </p:normalViewPr>
  <p:slideViewPr>
    <p:cSldViewPr snapToGrid="0">
      <p:cViewPr varScale="1">
        <p:scale>
          <a:sx n="104" d="100"/>
          <a:sy n="104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NZ"/>
              <a:t>Introduce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Ourselves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The Club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coming</a:t>
            </a:r>
            <a:endParaRPr/>
          </a:p>
          <a:p>
            <a:pPr marL="180897" lvl="0" indent="-1046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NZ"/>
              <a:t>Explain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Thank for submitting</a:t>
            </a:r>
            <a:endParaRPr/>
          </a:p>
          <a:p>
            <a:pPr marL="180897" lvl="0" indent="-18089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NZ"/>
              <a:t>Why we are going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75" tIns="48225" rIns="96475" bIns="48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54B69B7E-7958-E9C1-B841-EB8956936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F3D6D982-EA33-AF48-B070-FD086497B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935AB9CF-5A18-42B2-C747-9A6A64CA87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47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For E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NZ" dirty="0"/>
              <a:t>Doing what we did for C, but only for </a:t>
            </a:r>
            <a:r>
              <a:rPr lang="en-NZ" dirty="0" err="1"/>
              <a:t>Ld</a:t>
            </a:r>
            <a:r>
              <a:rPr lang="en-NZ" dirty="0"/>
              <a:t>, K just stays fixed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NZ" dirty="0"/>
              <a:t>Re arrange quantity formula so get </a:t>
            </a:r>
            <a:r>
              <a:rPr lang="en-NZ" dirty="0" err="1"/>
              <a:t>Ld</a:t>
            </a:r>
            <a:r>
              <a:rPr lang="en-NZ" dirty="0"/>
              <a:t> =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NZ" dirty="0"/>
              <a:t>Sub into TC function of TC = </a:t>
            </a:r>
            <a:r>
              <a:rPr lang="en-NZ" dirty="0" err="1"/>
              <a:t>rK</a:t>
            </a:r>
            <a:r>
              <a:rPr lang="en-NZ" dirty="0"/>
              <a:t> + WL </a:t>
            </a:r>
            <a:endParaRPr dirty="0"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NZ" dirty="0"/>
              <a:t>Now only have K these cancel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NZ" dirty="0"/>
              <a:t>- Get the outcome that TC increases faster show by the 2* multiplier , now more </a:t>
            </a:r>
            <a:r>
              <a:rPr lang="en-NZ" dirty="0" err="1"/>
              <a:t>effeicnet</a:t>
            </a:r>
            <a:r>
              <a:rPr lang="en-NZ" dirty="0"/>
              <a:t> as can’t adjust capital </a:t>
            </a:r>
            <a:endParaRPr dirty="0"/>
          </a:p>
        </p:txBody>
      </p:sp>
      <p:sp>
        <p:nvSpPr>
          <p:cNvPr id="220" name="Google Shape;22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62E2B89-B723-ED0C-F9A0-6C5653ED8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F1C1F736-1DA1-78B8-2761-5D9B2D800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A478B494-F416-06C1-7A02-94ABDF70E4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4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3647BEE-C4A6-EEDA-0390-83C68423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14CC629A-3647-2F02-C6AE-7EDD1E798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>
            <a:extLst>
              <a:ext uri="{FF2B5EF4-FFF2-40B4-BE49-F238E27FC236}">
                <a16:creationId xmlns:a16="http://schemas.microsoft.com/office/drawing/2014/main" id="{C473AAA7-E52E-E3F2-DE55-84FEA17FA8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2)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What is average cost for each $8 for 5 units, $9 for 6 units, ac rising, marginal cost is $14, so less than MC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8)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Because there is no exponent, or the exponent is effectively 1 means that scales at constant rate, double capital, double output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N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5:notes">
            <a:extLst>
              <a:ext uri="{FF2B5EF4-FFF2-40B4-BE49-F238E27FC236}">
                <a16:creationId xmlns:a16="http://schemas.microsoft.com/office/drawing/2014/main" id="{B51CA853-5C1C-811D-0CD7-6CFEB599EB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80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BAA158B1-74CC-2556-9F91-3FC381077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>
            <a:extLst>
              <a:ext uri="{FF2B5EF4-FFF2-40B4-BE49-F238E27FC236}">
                <a16:creationId xmlns:a16="http://schemas.microsoft.com/office/drawing/2014/main" id="{AE96CF1C-E81C-52EC-AE16-6F570D64D2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>
            <a:extLst>
              <a:ext uri="{FF2B5EF4-FFF2-40B4-BE49-F238E27FC236}">
                <a16:creationId xmlns:a16="http://schemas.microsoft.com/office/drawing/2014/main" id="{3E7E2CFF-EBE4-6B2D-1200-9736BD595C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>
            <a:extLst>
              <a:ext uri="{FF2B5EF4-FFF2-40B4-BE49-F238E27FC236}">
                <a16:creationId xmlns:a16="http://schemas.microsoft.com/office/drawing/2014/main" id="{B0FE15DA-19A7-D337-4434-F59AACD37E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51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290C631-3F0A-331F-A0FF-6191E427B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>
            <a:extLst>
              <a:ext uri="{FF2B5EF4-FFF2-40B4-BE49-F238E27FC236}">
                <a16:creationId xmlns:a16="http://schemas.microsoft.com/office/drawing/2014/main" id="{9FC45393-4CED-E126-54AC-CBB969AB5F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AD59D413-C482-9E0D-4F53-3C164EE6FE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33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E9E9"/>
              </a:buClr>
              <a:buSzPts val="2400"/>
              <a:buNone/>
              <a:defRPr sz="2400">
                <a:solidFill>
                  <a:srgbClr val="E9E9E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2000"/>
              <a:buNone/>
              <a:defRPr sz="2000">
                <a:solidFill>
                  <a:srgbClr val="E9E9E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800"/>
              <a:buNone/>
              <a:defRPr sz="1800">
                <a:solidFill>
                  <a:srgbClr val="E9E9E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E9E9"/>
              </a:buClr>
              <a:buSzPts val="1600"/>
              <a:buNone/>
              <a:defRPr sz="1600">
                <a:solidFill>
                  <a:srgbClr val="E9E9E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Josefin Sans"/>
              <a:buNone/>
            </a:pPr>
            <a:r>
              <a:rPr lang="en-NZ" sz="4400" b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ECON 208 TUTORIAL</a:t>
            </a:r>
            <a:br>
              <a:rPr lang="en-NZ" sz="4400" b="1"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en-NZ" sz="1100" b="1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NZ" sz="3600" b="1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MID TERM TEST</a:t>
            </a:r>
            <a:endParaRPr sz="3600" b="1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60"/>
              <a:buFont typeface="Josefin Sans"/>
              <a:buNone/>
            </a:pPr>
            <a:endParaRPr sz="1000" b="1">
              <a:solidFill>
                <a:srgbClr val="FF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 typeface="Josefin Sans"/>
              <a:buNone/>
            </a:pPr>
            <a:r>
              <a:rPr lang="en-NZ" sz="4000" b="1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Monday 23rd March</a:t>
            </a:r>
            <a:br>
              <a:rPr lang="en-NZ" sz="4000" b="1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NZ" sz="4000" b="1">
                <a:solidFill>
                  <a:srgbClr val="CCFFCD"/>
                </a:solidFill>
                <a:latin typeface="Josefin Sans"/>
                <a:ea typeface="Josefin Sans"/>
                <a:cs typeface="Josefin Sans"/>
                <a:sym typeface="Josefin Sans"/>
              </a:rPr>
              <a:t>5-6pm in F1</a:t>
            </a:r>
            <a:endParaRPr sz="4000" b="1">
              <a:solidFill>
                <a:srgbClr val="CCFFC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7454538" y="1027906"/>
            <a:ext cx="447221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b="0" i="0" strike="noStrike" cap="none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What is minimum efficient scale? 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It is the level of output that minimises long run average cost 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In a perfectly competitive market each firm must produce at this scale</a:t>
            </a:r>
            <a:endParaRPr dirty="0">
              <a:latin typeface="Josefin Sans" pitchFamily="2" charset="77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Which industry has more firms?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If the industries are identical, the industry which has the higher minimum efficient scale has less firms 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This is because to produce the same output in each industry there can only afford to be less firms 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Therefore industry 1 has less firms </a:t>
            </a:r>
            <a:endParaRPr dirty="0">
              <a:latin typeface="Josefin Sans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6346371" cy="1669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BBF62AB9-9336-9C74-F88B-ACE016E3BA12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2021 Question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97025"/>
            <a:ext cx="516758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6786694" y="947956"/>
            <a:ext cx="4924337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Which is short run and long run? </a:t>
            </a:r>
            <a:endParaRPr dirty="0">
              <a:latin typeface="Josefin Sans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Short run curve is less efficient as includes fixed costs from fixed factors </a:t>
            </a:r>
            <a:endParaRPr dirty="0">
              <a:latin typeface="Josefin Sans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Long run cost curve minimises cost as has a more efficient use of inputs</a:t>
            </a:r>
            <a:endParaRPr dirty="0">
              <a:latin typeface="Josefin Sans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Therefore the short run curve should not go below the long run curve</a:t>
            </a:r>
            <a:endParaRPr dirty="0">
              <a:latin typeface="Josefin Sans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b="1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Long run = OBD</a:t>
            </a:r>
            <a:endParaRPr dirty="0">
              <a:latin typeface="Josefin Sans" pitchFamily="2" charset="77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b="1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Short run = ABC</a:t>
            </a:r>
            <a:endParaRPr dirty="0">
              <a:latin typeface="Josefin Sans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Fixed costs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Are the difference between long and short run costs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Therefore 0A</a:t>
            </a:r>
            <a:endParaRPr dirty="0">
              <a:latin typeface="Josefin Sans" pitchFamily="2" charset="77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Average costs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At Q=10 and Q=60 short run larger as TC higher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At q = 30 the same as TC the same </a:t>
            </a:r>
            <a:endParaRPr dirty="0">
              <a:latin typeface="Josefin Sans" pitchFamily="2" charset="77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D80E6288-63FF-81B4-970C-C7D736962FAA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2020 Question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6786695" y="837120"/>
            <a:ext cx="4924337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Accounting profit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Includes just accounting costs which measures the historical expenses incurred to the firm </a:t>
            </a:r>
            <a:endParaRPr dirty="0">
              <a:latin typeface="Josefin Sans" pitchFamily="2" charset="77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Economic profit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Includes accounting cost and economic cost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Economic costs are the opportunity cost of the resources used by the firm</a:t>
            </a:r>
            <a:endParaRPr dirty="0">
              <a:latin typeface="Josefin Sans" pitchFamily="2" charset="77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Josefin Sans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Why could one be positive and other negative?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This may occur if the opportunity cost of the resource used is higher than the accounting cost</a:t>
            </a:r>
            <a:endParaRPr dirty="0">
              <a:latin typeface="Josefin Sans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NZ" sz="1800" dirty="0">
                <a:solidFill>
                  <a:schemeClr val="lt1"/>
                </a:solidFill>
                <a:latin typeface="Josefin Sans" pitchFamily="2" charset="77"/>
                <a:sym typeface="Arial"/>
              </a:rPr>
              <a:t>For example: if the resource cost $1m but could have been sold for $2m, then the accounting profit may be $2m higher than economic profit, given the opportunity cost</a:t>
            </a:r>
            <a:endParaRPr dirty="0">
              <a:latin typeface="Josefin Sans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968" y="1690688"/>
            <a:ext cx="5638281" cy="11831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878590D1-5B71-28FB-2C95-1AB8EA5CD6CA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2019 Question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93D504A-D8F9-74AE-6D0E-1A927264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4DEF969B-94B2-2B00-AE89-7459D60B35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US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One question will be a Cobb Douglas production function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lang="en-US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endParaRPr lang="en-US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DD2D815C-3101-BEB2-58BB-0DF9C099F3FC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C: Long Answers 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51" y="1814283"/>
            <a:ext cx="5810549" cy="36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3522" y="1820814"/>
            <a:ext cx="5391427" cy="3626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DE79153A-B417-1CDC-65E0-4B1F50D85C63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2020 Question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NZ" sz="1800" dirty="0">
                <a:latin typeface="Josefin Sans" pitchFamily="2" charset="77"/>
              </a:rPr>
              <a:t>1. </a:t>
            </a:r>
            <a:r>
              <a:rPr lang="en-NZ" sz="1800" b="1" dirty="0">
                <a:latin typeface="Josefin Sans" pitchFamily="2" charset="77"/>
              </a:rPr>
              <a:t>Find the MRTS by going –MPL/MPK</a:t>
            </a:r>
            <a:endParaRPr sz="1800" b="1" dirty="0">
              <a:latin typeface="Josefin Sans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NZ" sz="1800" b="1" dirty="0">
                <a:latin typeface="Josefin Sans" pitchFamily="2" charset="77"/>
              </a:rPr>
              <a:t>2. Find functions for optimal choice of labour (</a:t>
            </a:r>
            <a:r>
              <a:rPr lang="en-NZ" sz="1800" b="1" dirty="0" err="1">
                <a:latin typeface="Josefin Sans" pitchFamily="2" charset="77"/>
              </a:rPr>
              <a:t>Ld</a:t>
            </a:r>
            <a:r>
              <a:rPr lang="en-NZ" sz="1800" b="1" dirty="0">
                <a:latin typeface="Josefin Sans" pitchFamily="2" charset="77"/>
              </a:rPr>
              <a:t>) and capital (</a:t>
            </a:r>
            <a:r>
              <a:rPr lang="en-NZ" sz="1800" b="1" dirty="0" err="1">
                <a:latin typeface="Josefin Sans" pitchFamily="2" charset="77"/>
              </a:rPr>
              <a:t>Kd</a:t>
            </a:r>
            <a:r>
              <a:rPr lang="en-NZ" sz="1800" b="1" dirty="0">
                <a:latin typeface="Josefin Sans" pitchFamily="2" charset="77"/>
              </a:rPr>
              <a:t>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NZ" sz="1800" dirty="0">
                <a:latin typeface="Josefin Sans" pitchFamily="2" charset="77"/>
              </a:rPr>
              <a:t>Rearrange optimality condition of (K/L) = (w/r) to get K =</a:t>
            </a:r>
            <a:endParaRPr sz="1800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Substitute this into the given production function of q=</a:t>
            </a:r>
            <a:endParaRPr sz="1800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Rearrange this to get in the form of </a:t>
            </a:r>
            <a:r>
              <a:rPr lang="en-NZ" sz="1800" dirty="0" err="1">
                <a:latin typeface="Josefin Sans" pitchFamily="2" charset="77"/>
              </a:rPr>
              <a:t>Ld</a:t>
            </a:r>
            <a:r>
              <a:rPr lang="en-NZ" sz="1800" dirty="0">
                <a:latin typeface="Josefin Sans" pitchFamily="2" charset="77"/>
              </a:rPr>
              <a:t> = ….</a:t>
            </a:r>
            <a:endParaRPr sz="1800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Substitute the </a:t>
            </a:r>
            <a:r>
              <a:rPr lang="en-NZ" sz="1800" dirty="0" err="1">
                <a:latin typeface="Josefin Sans" pitchFamily="2" charset="77"/>
              </a:rPr>
              <a:t>Ld</a:t>
            </a:r>
            <a:r>
              <a:rPr lang="en-NZ" sz="1800" dirty="0">
                <a:latin typeface="Josefin Sans" pitchFamily="2" charset="77"/>
              </a:rPr>
              <a:t> into the formula we found in first bullet point to get </a:t>
            </a:r>
            <a:r>
              <a:rPr lang="en-NZ" sz="1800" dirty="0" err="1">
                <a:latin typeface="Josefin Sans" pitchFamily="2" charset="77"/>
              </a:rPr>
              <a:t>Kd</a:t>
            </a:r>
            <a:r>
              <a:rPr lang="en-NZ" sz="1800" dirty="0">
                <a:latin typeface="Josefin Sans" pitchFamily="2" charset="77"/>
              </a:rPr>
              <a:t>=</a:t>
            </a:r>
            <a:endParaRPr sz="1800" dirty="0">
              <a:latin typeface="Josefin Sans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NZ" sz="1800" dirty="0">
                <a:latin typeface="Josefin Sans" pitchFamily="2" charset="77"/>
              </a:rPr>
              <a:t>3.  </a:t>
            </a:r>
            <a:r>
              <a:rPr lang="en-NZ" sz="1800" b="1" dirty="0">
                <a:latin typeface="Josefin Sans" pitchFamily="2" charset="77"/>
              </a:rPr>
              <a:t>Find the total cost and average cost</a:t>
            </a:r>
            <a:endParaRPr sz="1800" b="1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Using the TC formula of TC = </a:t>
            </a:r>
            <a:r>
              <a:rPr lang="en-NZ" sz="1800" dirty="0" err="1">
                <a:latin typeface="Josefin Sans" pitchFamily="2" charset="77"/>
              </a:rPr>
              <a:t>rK</a:t>
            </a:r>
            <a:r>
              <a:rPr lang="en-NZ" sz="1800" dirty="0">
                <a:latin typeface="Josefin Sans" pitchFamily="2" charset="77"/>
              </a:rPr>
              <a:t> + </a:t>
            </a:r>
            <a:r>
              <a:rPr lang="en-NZ" sz="1800" dirty="0" err="1">
                <a:latin typeface="Josefin Sans" pitchFamily="2" charset="77"/>
              </a:rPr>
              <a:t>wL</a:t>
            </a:r>
            <a:r>
              <a:rPr lang="en-NZ" sz="1800" dirty="0">
                <a:latin typeface="Josefin Sans" pitchFamily="2" charset="77"/>
              </a:rPr>
              <a:t>, substitute in for K and L</a:t>
            </a:r>
            <a:endParaRPr sz="1800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Average cost is just TC divided by quantity</a:t>
            </a:r>
            <a:endParaRPr sz="1800" dirty="0">
              <a:latin typeface="Josefin Sans" pitchFamily="2" charset="77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NZ" sz="1800" dirty="0">
                <a:latin typeface="Josefin Sans" pitchFamily="2" charset="77"/>
              </a:rPr>
              <a:t>4. </a:t>
            </a:r>
            <a:r>
              <a:rPr lang="en-NZ" sz="1800" b="1" dirty="0">
                <a:latin typeface="Josefin Sans" pitchFamily="2" charset="77"/>
              </a:rPr>
              <a:t>Determine the type of returns </a:t>
            </a:r>
            <a:endParaRPr sz="1800" b="1" dirty="0">
              <a:latin typeface="Josefin Sans" pitchFamily="2" charset="77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Look at how TC is changing with output, look for an exponent on q</a:t>
            </a:r>
            <a:endParaRPr sz="1800" dirty="0">
              <a:latin typeface="Josefin Sans" pitchFamily="2" charset="77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NZ" sz="1800" dirty="0">
                <a:latin typeface="Josefin Sans" pitchFamily="2" charset="77"/>
              </a:rPr>
              <a:t>If exponent &gt; 1, then decreasing as cost is increasing at a faster rate that quantity </a:t>
            </a:r>
            <a:endParaRPr sz="1800" dirty="0">
              <a:latin typeface="Josefin Sans" pitchFamily="2" charset="77"/>
            </a:endParaRPr>
          </a:p>
          <a:p>
            <a:pPr marL="1143000" lvl="2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 dirty="0"/>
          </a:p>
        </p:txBody>
      </p:sp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AA335B40-48D5-A60B-EF78-3C0A0CAEEF44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Cobb Douglas Process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Write neatly and concisely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Bullet points are fine – don’t need paragraphs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Add intercepts on graphs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Know why curves slope the way they do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Do the past papers!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Learn your notes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”Prepare a cheat sheet”</a:t>
            </a:r>
            <a:endParaRPr sz="1800" dirty="0">
              <a:latin typeface="Josefin Sans" pitchFamily="2" charset="77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NZ" sz="1800" dirty="0">
                <a:latin typeface="Josefin Sans" pitchFamily="2" charset="77"/>
              </a:rPr>
              <a:t>Practice problem sets!</a:t>
            </a:r>
            <a:endParaRPr sz="1800" dirty="0">
              <a:latin typeface="Josefin Sans" pitchFamily="2" charset="77"/>
            </a:endParaRPr>
          </a:p>
        </p:txBody>
      </p:sp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6ECE6817-DD67-51D3-6344-7A6D93AE7C5F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General Tips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1524000" y="6858000"/>
            <a:ext cx="9144000" cy="55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Josefin Sans"/>
              <a:buNone/>
            </a:pPr>
            <a:r>
              <a:rPr lang="en-NZ" sz="4500" b="1" i="0" u="none" strike="noStrike" cap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@the_investmentsociety</a:t>
            </a:r>
            <a:br>
              <a:rPr lang="en-NZ" sz="45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br>
              <a:rPr lang="en-NZ" sz="4500" b="1" i="0" u="none" strike="noStrike" cap="none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endParaRPr sz="4500" b="1" i="0" u="none" strike="noStrike" cap="none">
              <a:solidFill>
                <a:srgbClr val="CCFFCD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97" name="Google Shape;97;p2" title="Screenshot 2026-03-17 at 12.28.1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100" y="1045425"/>
            <a:ext cx="4009800" cy="40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A: 15 multichoice (30 marks)</a:t>
            </a: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B: 5 short answers (8 marks each)</a:t>
            </a: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NZ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C: 2 long answer (15 marks each)</a:t>
            </a: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NZ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One question will be from a problem set</a:t>
            </a: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NZ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One long answer will be a Cobb Douglas function</a:t>
            </a: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"/>
          <p:cNvSpPr txBox="1"/>
          <p:nvPr/>
        </p:nvSpPr>
        <p:spPr>
          <a:xfrm>
            <a:off x="464650" y="487875"/>
            <a:ext cx="3000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Format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327EEFE8-A206-CAE2-0E3E-A69EE09F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2664A574-DF20-921C-FFF4-924D6B1825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US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Practice past papers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US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Find </a:t>
            </a:r>
            <a:r>
              <a:rPr lang="en-US" dirty="0" err="1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Quizlets</a:t>
            </a:r>
            <a:endParaRPr lang="en-US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78473C3C-6E10-3CF1-B9B8-735A3BA99293}"/>
              </a:ext>
            </a:extLst>
          </p:cNvPr>
          <p:cNvSpPr txBox="1"/>
          <p:nvPr/>
        </p:nvSpPr>
        <p:spPr>
          <a:xfrm>
            <a:off x="464650" y="487875"/>
            <a:ext cx="3000000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A 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251" y="1686359"/>
            <a:ext cx="532618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251" y="3903550"/>
            <a:ext cx="533983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3963" y="3903549"/>
            <a:ext cx="533983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9524" y="1686359"/>
            <a:ext cx="5339837" cy="2120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5B70E945-21D3-3CFA-05C1-BB09E8791F8D}"/>
              </a:ext>
            </a:extLst>
          </p:cNvPr>
          <p:cNvSpPr txBox="1"/>
          <p:nvPr/>
        </p:nvSpPr>
        <p:spPr>
          <a:xfrm>
            <a:off x="464650" y="487875"/>
            <a:ext cx="5204630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2021 Questions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8EC6DAD7-8D7A-1962-A473-BA686B1D6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>
            <a:extLst>
              <a:ext uri="{FF2B5EF4-FFF2-40B4-BE49-F238E27FC236}">
                <a16:creationId xmlns:a16="http://schemas.microsoft.com/office/drawing/2014/main" id="{8720280B-3856-F9B6-86AF-F1C18E379C18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251" y="1686359"/>
            <a:ext cx="532618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>
            <a:extLst>
              <a:ext uri="{FF2B5EF4-FFF2-40B4-BE49-F238E27FC236}">
                <a16:creationId xmlns:a16="http://schemas.microsoft.com/office/drawing/2014/main" id="{B456B83B-01EA-92B7-A2B8-3E3AF17ABA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251" y="3903550"/>
            <a:ext cx="533983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BAFAE7DC-B8CC-0568-1321-EDE3B0EAEC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3963" y="3903549"/>
            <a:ext cx="5339837" cy="212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>
            <a:extLst>
              <a:ext uri="{FF2B5EF4-FFF2-40B4-BE49-F238E27FC236}">
                <a16:creationId xmlns:a16="http://schemas.microsoft.com/office/drawing/2014/main" id="{AEABF572-5B67-1531-25E5-A529E1C353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9524" y="1686359"/>
            <a:ext cx="5339837" cy="2120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678C459A-6F61-0577-9CB4-A6768B9DB5ED}"/>
              </a:ext>
            </a:extLst>
          </p:cNvPr>
          <p:cNvSpPr txBox="1"/>
          <p:nvPr/>
        </p:nvSpPr>
        <p:spPr>
          <a:xfrm>
            <a:off x="464650" y="487875"/>
            <a:ext cx="5204630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2021 Answers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" name="Google Shape;131;p6">
            <a:extLst>
              <a:ext uri="{FF2B5EF4-FFF2-40B4-BE49-F238E27FC236}">
                <a16:creationId xmlns:a16="http://schemas.microsoft.com/office/drawing/2014/main" id="{9F83EC17-63A3-C236-510D-A14B95511294}"/>
              </a:ext>
            </a:extLst>
          </p:cNvPr>
          <p:cNvSpPr/>
          <p:nvPr/>
        </p:nvSpPr>
        <p:spPr>
          <a:xfrm>
            <a:off x="928293" y="2649454"/>
            <a:ext cx="3692435" cy="34958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1;p6">
            <a:extLst>
              <a:ext uri="{FF2B5EF4-FFF2-40B4-BE49-F238E27FC236}">
                <a16:creationId xmlns:a16="http://schemas.microsoft.com/office/drawing/2014/main" id="{049A508F-2317-FE03-465E-92AC84573E67}"/>
              </a:ext>
            </a:extLst>
          </p:cNvPr>
          <p:cNvSpPr/>
          <p:nvPr/>
        </p:nvSpPr>
        <p:spPr>
          <a:xfrm>
            <a:off x="6079767" y="2649453"/>
            <a:ext cx="3692435" cy="34958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31;p6">
            <a:extLst>
              <a:ext uri="{FF2B5EF4-FFF2-40B4-BE49-F238E27FC236}">
                <a16:creationId xmlns:a16="http://schemas.microsoft.com/office/drawing/2014/main" id="{DAA63A9B-B953-1A42-F429-603E571C961C}"/>
              </a:ext>
            </a:extLst>
          </p:cNvPr>
          <p:cNvSpPr/>
          <p:nvPr/>
        </p:nvSpPr>
        <p:spPr>
          <a:xfrm>
            <a:off x="6096000" y="5577326"/>
            <a:ext cx="3692435" cy="34958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31;p6">
            <a:extLst>
              <a:ext uri="{FF2B5EF4-FFF2-40B4-BE49-F238E27FC236}">
                <a16:creationId xmlns:a16="http://schemas.microsoft.com/office/drawing/2014/main" id="{A2B9367F-8520-9C79-F442-484113B5BF6D}"/>
              </a:ext>
            </a:extLst>
          </p:cNvPr>
          <p:cNvSpPr/>
          <p:nvPr/>
        </p:nvSpPr>
        <p:spPr>
          <a:xfrm>
            <a:off x="838200" y="5573226"/>
            <a:ext cx="4917141" cy="34958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46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925922"/>
            <a:ext cx="5376266" cy="189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5791" y="1690621"/>
            <a:ext cx="4976685" cy="214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1" y="1690688"/>
            <a:ext cx="5376266" cy="214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5790" y="3925922"/>
            <a:ext cx="4976685" cy="1896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8925D97B-0307-41DD-2F13-9F05E4CFDEB3}"/>
              </a:ext>
            </a:extLst>
          </p:cNvPr>
          <p:cNvSpPr txBox="1"/>
          <p:nvPr/>
        </p:nvSpPr>
        <p:spPr>
          <a:xfrm>
            <a:off x="464650" y="487875"/>
            <a:ext cx="5204630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2020 Questions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8C63C88D-1CF8-DC8F-01FC-BECBAC385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>
            <a:extLst>
              <a:ext uri="{FF2B5EF4-FFF2-40B4-BE49-F238E27FC236}">
                <a16:creationId xmlns:a16="http://schemas.microsoft.com/office/drawing/2014/main" id="{FF66EA1E-392C-A2C2-41F2-BAC79B9DBA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925922"/>
            <a:ext cx="5376266" cy="189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>
            <a:extLst>
              <a:ext uri="{FF2B5EF4-FFF2-40B4-BE49-F238E27FC236}">
                <a16:creationId xmlns:a16="http://schemas.microsoft.com/office/drawing/2014/main" id="{6F304BCA-0D94-3051-E6BA-17A5323907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5791" y="1690621"/>
            <a:ext cx="4976685" cy="214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>
            <a:extLst>
              <a:ext uri="{FF2B5EF4-FFF2-40B4-BE49-F238E27FC236}">
                <a16:creationId xmlns:a16="http://schemas.microsoft.com/office/drawing/2014/main" id="{87B19CB0-BB36-A73D-8EFD-33A7212FA0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1" y="1690688"/>
            <a:ext cx="5376266" cy="214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>
            <a:extLst>
              <a:ext uri="{FF2B5EF4-FFF2-40B4-BE49-F238E27FC236}">
                <a16:creationId xmlns:a16="http://schemas.microsoft.com/office/drawing/2014/main" id="{DB0A365F-BB9D-33BC-1804-83E5F4BEDE8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95790" y="3925922"/>
            <a:ext cx="4976685" cy="18961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E99C4719-A608-1966-D927-38CC7733A3D1}"/>
              </a:ext>
            </a:extLst>
          </p:cNvPr>
          <p:cNvSpPr txBox="1"/>
          <p:nvPr/>
        </p:nvSpPr>
        <p:spPr>
          <a:xfrm>
            <a:off x="464650" y="487875"/>
            <a:ext cx="5204630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2020 Answers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2" name="Google Shape;155;p8">
            <a:extLst>
              <a:ext uri="{FF2B5EF4-FFF2-40B4-BE49-F238E27FC236}">
                <a16:creationId xmlns:a16="http://schemas.microsoft.com/office/drawing/2014/main" id="{322D7FD4-E2B0-964F-33BB-D69A606350E5}"/>
              </a:ext>
            </a:extLst>
          </p:cNvPr>
          <p:cNvSpPr/>
          <p:nvPr/>
        </p:nvSpPr>
        <p:spPr>
          <a:xfrm>
            <a:off x="838200" y="5349941"/>
            <a:ext cx="5098295" cy="39624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6;p8">
            <a:extLst>
              <a:ext uri="{FF2B5EF4-FFF2-40B4-BE49-F238E27FC236}">
                <a16:creationId xmlns:a16="http://schemas.microsoft.com/office/drawing/2014/main" id="{32C3CF41-0DF0-9691-A82C-1BB8AC74B78B}"/>
              </a:ext>
            </a:extLst>
          </p:cNvPr>
          <p:cNvSpPr/>
          <p:nvPr/>
        </p:nvSpPr>
        <p:spPr>
          <a:xfrm>
            <a:off x="756877" y="2253950"/>
            <a:ext cx="5098295" cy="39624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7;p8">
            <a:extLst>
              <a:ext uri="{FF2B5EF4-FFF2-40B4-BE49-F238E27FC236}">
                <a16:creationId xmlns:a16="http://schemas.microsoft.com/office/drawing/2014/main" id="{4265B772-291B-6197-EC7C-B479940A8898}"/>
              </a:ext>
            </a:extLst>
          </p:cNvPr>
          <p:cNvSpPr/>
          <p:nvPr/>
        </p:nvSpPr>
        <p:spPr>
          <a:xfrm>
            <a:off x="6295790" y="5518961"/>
            <a:ext cx="1902754" cy="22722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8;p8">
            <a:extLst>
              <a:ext uri="{FF2B5EF4-FFF2-40B4-BE49-F238E27FC236}">
                <a16:creationId xmlns:a16="http://schemas.microsoft.com/office/drawing/2014/main" id="{FB209FDB-892D-6A7C-733C-061B989C7B0E}"/>
              </a:ext>
            </a:extLst>
          </p:cNvPr>
          <p:cNvSpPr/>
          <p:nvPr/>
        </p:nvSpPr>
        <p:spPr>
          <a:xfrm>
            <a:off x="6445182" y="2621392"/>
            <a:ext cx="1902754" cy="22722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027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0B05B456-3198-4001-1105-5A39FFF6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>
            <a:extLst>
              <a:ext uri="{FF2B5EF4-FFF2-40B4-BE49-F238E27FC236}">
                <a16:creationId xmlns:a16="http://schemas.microsoft.com/office/drawing/2014/main" id="{CEC2F540-8323-6F0D-C2EC-2499996787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US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One question will be from the problem sets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r>
              <a:rPr lang="en-US" dirty="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Most of this section is pulled from your notes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endParaRPr lang="en-US"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•"/>
            </a:pPr>
            <a:endParaRPr dirty="0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">
            <a:extLst>
              <a:ext uri="{FF2B5EF4-FFF2-40B4-BE49-F238E27FC236}">
                <a16:creationId xmlns:a16="http://schemas.microsoft.com/office/drawing/2014/main" id="{AFA95C9E-A330-E091-0FDE-10896F205D8D}"/>
              </a:ext>
            </a:extLst>
          </p:cNvPr>
          <p:cNvSpPr txBox="1"/>
          <p:nvPr/>
        </p:nvSpPr>
        <p:spPr>
          <a:xfrm>
            <a:off x="464650" y="487875"/>
            <a:ext cx="5505844" cy="9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Z" sz="3600" b="1" dirty="0">
                <a:solidFill>
                  <a:srgbClr val="FE0000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B: Short Answers </a:t>
            </a:r>
            <a:endParaRPr sz="3600" b="1" dirty="0">
              <a:solidFill>
                <a:srgbClr val="FE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751</Words>
  <Application>Microsoft Macintosh PowerPoint</Application>
  <PresentationFormat>Widescreen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Josefin Sans</vt:lpstr>
      <vt:lpstr>Play</vt:lpstr>
      <vt:lpstr>Office Theme</vt:lpstr>
      <vt:lpstr>ECON 208 TUTORIAL  MID TERM TEST  Monday 23rd March 5-6pm in F1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William Fox</dc:creator>
  <cp:lastModifiedBy>Isabella Pithie</cp:lastModifiedBy>
  <cp:revision>3</cp:revision>
  <dcterms:created xsi:type="dcterms:W3CDTF">2024-03-18T01:30:47Z</dcterms:created>
  <dcterms:modified xsi:type="dcterms:W3CDTF">2026-03-21T02:23:34Z</dcterms:modified>
</cp:coreProperties>
</file>