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81813" cy="10002838"/>
  <p:embeddedFontLst>
    <p:embeddedFont>
      <p:font typeface="Josefin Sans"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H1akRqHUqzB7TsPWFxSQNl7tT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501879"/>
          </a:xfrm>
          <a:prstGeom prst="rect">
            <a:avLst/>
          </a:prstGeom>
          <a:noFill/>
          <a:ln>
            <a:noFill/>
          </a:ln>
        </p:spPr>
        <p:txBody>
          <a:bodyPr spcFirstLastPara="1" wrap="square" lIns="96475" tIns="48225" rIns="96475" bIns="482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501879"/>
          </a:xfrm>
          <a:prstGeom prst="rect">
            <a:avLst/>
          </a:prstGeom>
          <a:noFill/>
          <a:ln>
            <a:noFill/>
          </a:ln>
        </p:spPr>
        <p:txBody>
          <a:bodyPr spcFirstLastPara="1" wrap="square" lIns="96475" tIns="48225" rIns="96475" bIns="482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00961"/>
            <a:ext cx="2982119" cy="501878"/>
          </a:xfrm>
          <a:prstGeom prst="rect">
            <a:avLst/>
          </a:prstGeom>
          <a:noFill/>
          <a:ln>
            <a:noFill/>
          </a:ln>
        </p:spPr>
        <p:txBody>
          <a:bodyPr spcFirstLastPara="1" wrap="square" lIns="96475" tIns="48225" rIns="96475" bIns="482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Introduce</a:t>
            </a:r>
            <a:endParaRPr/>
          </a:p>
          <a:p>
            <a:pPr marL="180897" lvl="0" indent="-180897" algn="l" rtl="0">
              <a:lnSpc>
                <a:spcPct val="100000"/>
              </a:lnSpc>
              <a:spcBef>
                <a:spcPts val="0"/>
              </a:spcBef>
              <a:spcAft>
                <a:spcPts val="0"/>
              </a:spcAft>
              <a:buClr>
                <a:schemeClr val="dk1"/>
              </a:buClr>
              <a:buSzPts val="1200"/>
              <a:buFont typeface="Arial"/>
              <a:buChar char="•"/>
            </a:pPr>
            <a:r>
              <a:rPr lang="en-NZ"/>
              <a:t>Ourselves</a:t>
            </a:r>
            <a:endParaRPr/>
          </a:p>
          <a:p>
            <a:pPr marL="180897" lvl="0" indent="-180897" algn="l" rtl="0">
              <a:lnSpc>
                <a:spcPct val="100000"/>
              </a:lnSpc>
              <a:spcBef>
                <a:spcPts val="0"/>
              </a:spcBef>
              <a:spcAft>
                <a:spcPts val="0"/>
              </a:spcAft>
              <a:buClr>
                <a:schemeClr val="dk1"/>
              </a:buClr>
              <a:buSzPts val="1200"/>
              <a:buFont typeface="Arial"/>
              <a:buChar char="•"/>
            </a:pPr>
            <a:r>
              <a:rPr lang="en-NZ"/>
              <a:t>The Club</a:t>
            </a:r>
            <a:endParaRPr/>
          </a:p>
          <a:p>
            <a:pPr marL="180897" lvl="0" indent="-180897" algn="l" rtl="0">
              <a:lnSpc>
                <a:spcPct val="100000"/>
              </a:lnSpc>
              <a:spcBef>
                <a:spcPts val="0"/>
              </a:spcBef>
              <a:spcAft>
                <a:spcPts val="0"/>
              </a:spcAft>
              <a:buClr>
                <a:schemeClr val="dk1"/>
              </a:buClr>
              <a:buSzPts val="1200"/>
              <a:buFont typeface="Arial"/>
              <a:buChar char="•"/>
            </a:pPr>
            <a:r>
              <a:rPr lang="en-NZ"/>
              <a:t>Thank for coming</a:t>
            </a:r>
            <a:endParaRPr/>
          </a:p>
          <a:p>
            <a:pPr marL="180897" lvl="0" indent="-104697"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NZ"/>
              <a:t>Explain</a:t>
            </a:r>
            <a:endParaRPr/>
          </a:p>
          <a:p>
            <a:pPr marL="180897" lvl="0" indent="-180897" algn="l" rtl="0">
              <a:lnSpc>
                <a:spcPct val="100000"/>
              </a:lnSpc>
              <a:spcBef>
                <a:spcPts val="0"/>
              </a:spcBef>
              <a:spcAft>
                <a:spcPts val="0"/>
              </a:spcAft>
              <a:buClr>
                <a:schemeClr val="dk1"/>
              </a:buClr>
              <a:buSzPts val="1200"/>
              <a:buFont typeface="Arial"/>
              <a:buChar char="•"/>
            </a:pPr>
            <a:r>
              <a:rPr lang="en-NZ"/>
              <a:t>Thank for submitting</a:t>
            </a:r>
            <a:endParaRPr/>
          </a:p>
          <a:p>
            <a:pPr marL="180897" lvl="0" indent="-180897" algn="l" rtl="0">
              <a:lnSpc>
                <a:spcPct val="100000"/>
              </a:lnSpc>
              <a:spcBef>
                <a:spcPts val="0"/>
              </a:spcBef>
              <a:spcAft>
                <a:spcPts val="0"/>
              </a:spcAft>
              <a:buClr>
                <a:schemeClr val="dk1"/>
              </a:buClr>
              <a:buSzPts val="1200"/>
              <a:buFont typeface="Arial"/>
              <a:buChar char="•"/>
            </a:pPr>
            <a:r>
              <a:rPr lang="en-NZ"/>
              <a:t>Why we are going these</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Criticised how mercantilists wanted to only export and enforce high tolls/ tariffs for imports - therefore be the ones creating and selling goods.</a:t>
            </a:r>
            <a:endParaRPr/>
          </a:p>
          <a:p>
            <a:pPr marL="457200" lvl="0" indent="-317500" algn="l" rtl="0">
              <a:lnSpc>
                <a:spcPct val="100000"/>
              </a:lnSpc>
              <a:spcBef>
                <a:spcPts val="0"/>
              </a:spcBef>
              <a:spcAft>
                <a:spcPts val="0"/>
              </a:spcAft>
              <a:buSzPts val="1400"/>
              <a:buChar char="-"/>
            </a:pPr>
            <a:r>
              <a:rPr lang="en-NZ"/>
              <a:t>The one way system reduces market efficiency as trade between countries helps specialisation occur- without it makes globe as a whole poorer</a:t>
            </a:r>
            <a:endParaRPr/>
          </a:p>
          <a:p>
            <a:pPr marL="457200" lvl="0" indent="-317500" algn="l" rtl="0">
              <a:lnSpc>
                <a:spcPct val="100000"/>
              </a:lnSpc>
              <a:spcBef>
                <a:spcPts val="0"/>
              </a:spcBef>
              <a:spcAft>
                <a:spcPts val="0"/>
              </a:spcAft>
              <a:buSzPts val="1400"/>
              <a:buChar char="-"/>
            </a:pPr>
            <a:r>
              <a:rPr lang="en-NZ"/>
              <a:t>Adam Smiths invisible hand highlights that the way to go is to pursue competition and profits as that often has the best resulting effect on society </a:t>
            </a:r>
            <a:endParaRPr/>
          </a:p>
        </p:txBody>
      </p:sp>
      <p:sp>
        <p:nvSpPr>
          <p:cNvPr id="160" name="Google Shape;160;p1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edd15439b_0_6: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dedd15439b_0_6: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r>
              <a:rPr lang="en-NZ"/>
              <a:t>NFI- primary/ secondary sectors income that either earned overseas coming into NZ (inflow) or vice versa (outflow)</a:t>
            </a:r>
            <a:endParaRPr/>
          </a:p>
          <a:p>
            <a:pPr marL="0" lvl="0" indent="0" algn="l" rtl="0">
              <a:spcBef>
                <a:spcPts val="0"/>
              </a:spcBef>
              <a:spcAft>
                <a:spcPts val="0"/>
              </a:spcAft>
              <a:buNone/>
            </a:pPr>
            <a:r>
              <a:rPr lang="en-NZ"/>
              <a:t>NZ- has a persistent current account deficit as we are borrowers due to the large foreign investment that occurred throughout the 20th century in NZ, hence large percentage of profits of businesses flow out of the country leading to a large -NFI. </a:t>
            </a:r>
            <a:endParaRPr/>
          </a:p>
        </p:txBody>
      </p:sp>
      <p:sp>
        <p:nvSpPr>
          <p:cNvPr id="167" name="Google Shape;167;g3dedd15439b_0_6: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 From our CA equation CA = X-M+NFI we also know that if our current account is negative then money in &lt; money out so the rest of the world is saving</a:t>
            </a:r>
            <a:endParaRPr/>
          </a:p>
          <a:p>
            <a:pPr marL="0" lvl="0" indent="0" algn="l" rtl="0">
              <a:lnSpc>
                <a:spcPct val="100000"/>
              </a:lnSpc>
              <a:spcBef>
                <a:spcPts val="0"/>
              </a:spcBef>
              <a:spcAft>
                <a:spcPts val="0"/>
              </a:spcAft>
              <a:buSzPts val="1400"/>
              <a:buNone/>
            </a:pPr>
            <a:r>
              <a:rPr lang="en-NZ"/>
              <a:t>Therefore Srow = -CA or -(X-M+NFI), Srow = M-X-NFI, Srow = 63-67-(-10) = 6 billion savings for rest of the world</a:t>
            </a:r>
            <a:endParaRPr/>
          </a:p>
        </p:txBody>
      </p:sp>
      <p:sp>
        <p:nvSpPr>
          <p:cNvPr id="174" name="Google Shape;174;p16: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7: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7: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(ii) Also we know that from rearranging our formulas to get I = Sp+Sg+Srow instead of calculating Sp = yd-C-T as don’t know taxes, we can use what we already know from (i) Srow = 6, Sg = 3 as given in the question, and I = 51 therefore 51 = Sp+6+3, Sp =51-9= 42 billion in savings for private firms</a:t>
            </a:r>
            <a:endParaRPr/>
          </a:p>
        </p:txBody>
      </p:sp>
      <p:sp>
        <p:nvSpPr>
          <p:cNvPr id="191" name="Google Shape;191;p18: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9: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(iii) If CA to become balanced when it’s currently in deficit of 6 million, then need Srow = -CA to fall and reach 0. To do this without changing Investments- S-I = CA, CA increases then national savings (S) must increase. For national savings to increase we could look at either increasing taxes, reducing Government spending from a government savings point of view, in the private savings sector we could look at increase national disposable income or reducing consumption spending which could be achieved by increasing the interest rate to encourage savings. </a:t>
            </a:r>
            <a:endParaRPr/>
          </a:p>
        </p:txBody>
      </p:sp>
      <p:sp>
        <p:nvSpPr>
          <p:cNvPr id="201" name="Google Shape;201;p19: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edd15439b_0_12: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edd15439b_0_12: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r>
              <a:rPr lang="en-NZ"/>
              <a:t>Convert Nom- Real: Real value = Nom Value/ Price Index *100</a:t>
            </a:r>
            <a:endParaRPr/>
          </a:p>
          <a:p>
            <a:pPr marL="0" lvl="0" indent="0" algn="l" rtl="0">
              <a:spcBef>
                <a:spcPts val="0"/>
              </a:spcBef>
              <a:spcAft>
                <a:spcPts val="0"/>
              </a:spcAft>
              <a:buNone/>
            </a:pPr>
            <a:endParaRPr/>
          </a:p>
          <a:p>
            <a:pPr marL="0" lvl="0" indent="0" algn="l" rtl="0">
              <a:spcBef>
                <a:spcPts val="0"/>
              </a:spcBef>
              <a:spcAft>
                <a:spcPts val="0"/>
              </a:spcAft>
              <a:buNone/>
            </a:pPr>
            <a:r>
              <a:rPr lang="en-NZ"/>
              <a:t>CPI- Strengths: easy to compile and time efficient only pull prices from current period, Weaknesses: Overstates inflation as consumer substitution effect not considered therefore goods aren’t taken out the basket as soon as they become out of fashion allowing a lag effect/ delay.</a:t>
            </a:r>
            <a:endParaRPr/>
          </a:p>
          <a:p>
            <a:pPr marL="0" lvl="0" indent="0" algn="l" rtl="0">
              <a:spcBef>
                <a:spcPts val="0"/>
              </a:spcBef>
              <a:spcAft>
                <a:spcPts val="0"/>
              </a:spcAft>
              <a:buNone/>
            </a:pPr>
            <a:endParaRPr/>
          </a:p>
          <a:p>
            <a:pPr marL="0" lvl="0" indent="0" algn="l" rtl="0">
              <a:spcBef>
                <a:spcPts val="0"/>
              </a:spcBef>
              <a:spcAft>
                <a:spcPts val="0"/>
              </a:spcAft>
              <a:buNone/>
            </a:pPr>
            <a:r>
              <a:rPr lang="en-NZ"/>
              <a:t>TOT- if export prices increase proportionally then we are able to sell same goods for high value hence now able to buy more goods overseas as our export prices increased proportionally to import prices. </a:t>
            </a:r>
            <a:endParaRPr/>
          </a:p>
          <a:p>
            <a:pPr marL="0" lvl="0" indent="0" algn="l" rtl="0">
              <a:spcBef>
                <a:spcPts val="0"/>
              </a:spcBef>
              <a:spcAft>
                <a:spcPts val="0"/>
              </a:spcAft>
              <a:buNone/>
            </a:pPr>
            <a:endParaRPr/>
          </a:p>
          <a:p>
            <a:pPr marL="0" lvl="0" indent="0" algn="l" rtl="0">
              <a:spcBef>
                <a:spcPts val="0"/>
              </a:spcBef>
              <a:spcAft>
                <a:spcPts val="0"/>
              </a:spcAft>
              <a:buNone/>
            </a:pPr>
            <a:r>
              <a:rPr lang="en-NZ"/>
              <a:t>Seasonality- our seasonal adjustment would tell us that if there is an increase in the trend either means the expected increase was larger than usual, or expected decrease smaller than usual vice versa.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1" name="Google Shape;211;g3dedd15439b_0_12: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dedd15439b_0_24: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dedd15439b_0_24: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218" name="Google Shape;218;g3dedd15439b_0_24: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6: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6: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6: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7: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If NZ discover oil this becomes a resource which we can sell on the overseas market</a:t>
            </a:r>
            <a:endParaRPr/>
          </a:p>
          <a:p>
            <a:pPr marL="457200" lvl="0" indent="-317500" algn="l" rtl="0">
              <a:lnSpc>
                <a:spcPct val="100000"/>
              </a:lnSpc>
              <a:spcBef>
                <a:spcPts val="0"/>
              </a:spcBef>
              <a:spcAft>
                <a:spcPts val="0"/>
              </a:spcAft>
              <a:buSzPts val="1400"/>
              <a:buChar char="-"/>
            </a:pPr>
            <a:r>
              <a:rPr lang="en-NZ"/>
              <a:t>Other countries will demand oil especially as it is highly demanded therefore we will see an increase in demand for exports</a:t>
            </a:r>
            <a:endParaRPr/>
          </a:p>
          <a:p>
            <a:pPr marL="457200" lvl="0" indent="-317500" algn="l" rtl="0">
              <a:lnSpc>
                <a:spcPct val="100000"/>
              </a:lnSpc>
              <a:spcBef>
                <a:spcPts val="0"/>
              </a:spcBef>
              <a:spcAft>
                <a:spcPts val="0"/>
              </a:spcAft>
              <a:buSzPts val="1400"/>
              <a:buChar char="-"/>
            </a:pPr>
            <a:r>
              <a:rPr lang="en-NZ"/>
              <a:t>For foreign countries to buy our exports they must exchange foreign currency for NZD hence this will cause an increase in demand for NZD</a:t>
            </a:r>
            <a:endParaRPr/>
          </a:p>
          <a:p>
            <a:pPr marL="457200" lvl="0" indent="-317500" algn="l" rtl="0">
              <a:lnSpc>
                <a:spcPct val="100000"/>
              </a:lnSpc>
              <a:spcBef>
                <a:spcPts val="0"/>
              </a:spcBef>
              <a:spcAft>
                <a:spcPts val="0"/>
              </a:spcAft>
              <a:buSzPts val="1400"/>
              <a:buChar char="-"/>
            </a:pPr>
            <a:r>
              <a:rPr lang="en-NZ"/>
              <a:t>As demand shifts right on the Forex market for the NZD it will cause the quantity traded of NZD to increase and also the Exchange rate to increase hence an appreciation of the NZD</a:t>
            </a:r>
            <a:endParaRPr/>
          </a:p>
        </p:txBody>
      </p:sp>
      <p:sp>
        <p:nvSpPr>
          <p:cNvPr id="236" name="Google Shape;236;p27: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8: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8: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Due to the appreciation of the NZD caused by oil exports this positions NZD at a higher premium now</a:t>
            </a:r>
            <a:endParaRPr/>
          </a:p>
          <a:p>
            <a:pPr marL="457200" lvl="0" indent="-317500" algn="l" rtl="0">
              <a:lnSpc>
                <a:spcPct val="100000"/>
              </a:lnSpc>
              <a:spcBef>
                <a:spcPts val="0"/>
              </a:spcBef>
              <a:spcAft>
                <a:spcPts val="0"/>
              </a:spcAft>
              <a:buSzPts val="1400"/>
              <a:buChar char="-"/>
            </a:pPr>
            <a:r>
              <a:rPr lang="en-NZ"/>
              <a:t>In relative terms it costs more of foreign currency to buy the same amount of NZD as before hence exports becoming relatively more expensive.</a:t>
            </a:r>
            <a:endParaRPr/>
          </a:p>
          <a:p>
            <a:pPr marL="457200" lvl="0" indent="-317500" algn="l" rtl="0">
              <a:lnSpc>
                <a:spcPct val="100000"/>
              </a:lnSpc>
              <a:spcBef>
                <a:spcPts val="0"/>
              </a:spcBef>
              <a:spcAft>
                <a:spcPts val="0"/>
              </a:spcAft>
              <a:buSzPts val="1400"/>
              <a:buChar char="-"/>
            </a:pPr>
            <a:r>
              <a:rPr lang="en-NZ"/>
              <a:t>As we understand by law of demand as a good becomes more expensive the demand for said good will decrease therefore our exports from other industries may appear less competitive on global markets</a:t>
            </a:r>
            <a:endParaRPr/>
          </a:p>
          <a:p>
            <a:pPr marL="457200" lvl="0" indent="0" algn="l" rtl="0">
              <a:lnSpc>
                <a:spcPct val="100000"/>
              </a:lnSpc>
              <a:spcBef>
                <a:spcPts val="0"/>
              </a:spcBef>
              <a:spcAft>
                <a:spcPts val="0"/>
              </a:spcAft>
              <a:buNone/>
            </a:pPr>
            <a:endParaRPr/>
          </a:p>
        </p:txBody>
      </p:sp>
      <p:sp>
        <p:nvSpPr>
          <p:cNvPr id="245" name="Google Shape;245;p28: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edd15439b_0_70: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edd15439b_0_70: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457200" lvl="0" indent="-317500" algn="l" rtl="0">
              <a:spcBef>
                <a:spcPts val="0"/>
              </a:spcBef>
              <a:spcAft>
                <a:spcPts val="0"/>
              </a:spcAft>
              <a:buSzPts val="1400"/>
              <a:buAutoNum type="arabicParenR"/>
            </a:pPr>
            <a:r>
              <a:rPr lang="en-NZ"/>
              <a:t>Eppp = 120 / 80 = 1.5 NZD per USD</a:t>
            </a:r>
            <a:endParaRPr/>
          </a:p>
          <a:p>
            <a:pPr marL="457200" lvl="0" indent="-317500" algn="l" rtl="0">
              <a:spcBef>
                <a:spcPts val="0"/>
              </a:spcBef>
              <a:spcAft>
                <a:spcPts val="0"/>
              </a:spcAft>
              <a:buSzPts val="1400"/>
              <a:buAutoNum type="arabicParenR"/>
            </a:pPr>
            <a:r>
              <a:rPr lang="en-NZ"/>
              <a:t>Eppp = 1.5 vs Er = 1.4 so the USD is Er &lt; Eppp = undervalued however we are focused on the NZD which will be overvalued.</a:t>
            </a:r>
            <a:endParaRPr/>
          </a:p>
          <a:p>
            <a:pPr marL="457200" lvl="0" indent="0" algn="l" rtl="0">
              <a:spcBef>
                <a:spcPts val="0"/>
              </a:spcBef>
              <a:spcAft>
                <a:spcPts val="0"/>
              </a:spcAft>
              <a:buNone/>
            </a:pPr>
            <a:r>
              <a:rPr lang="en-NZ"/>
              <a:t>The market will respond as if the NZD is overvalued means NZ goods are relatively expensive and foreign goods relatively cheaper. Therefore NZ consumers will start buying more imports as they are cheaper, whilst foreign consumers buy fewer NZ exports as more expensive. This creates higher demand for the foreign currency (USD) and lower demand for the NZD causing the NZD to depreciate and USD to appreciate until they are fairly valued where Eppp = Er.</a:t>
            </a:r>
            <a:endParaRPr/>
          </a:p>
        </p:txBody>
      </p:sp>
      <p:sp>
        <p:nvSpPr>
          <p:cNvPr id="253" name="Google Shape;253;g3dedd15439b_0_70: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dedd15439b_0_32: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dedd15439b_0_32: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260" name="Google Shape;260;g3dedd15439b_0_32: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dedd15439b_0_44: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dedd15439b_0_44: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r>
              <a:rPr lang="en-NZ"/>
              <a:t>If invest 1000 in nz bank -&gt; 1000*1.05= 1050 NZD</a:t>
            </a:r>
            <a:endParaRPr/>
          </a:p>
          <a:p>
            <a:pPr marL="0" lvl="0" indent="0" algn="l" rtl="0">
              <a:spcBef>
                <a:spcPts val="0"/>
              </a:spcBef>
              <a:spcAft>
                <a:spcPts val="0"/>
              </a:spcAft>
              <a:buNone/>
            </a:pPr>
            <a:r>
              <a:rPr lang="en-NZ"/>
              <a:t>If invest 1000 in Aus bank converting it to AUD -&gt; 1000*0.82 = 820 * 1.07 = 877.4 convert back = 877.4 * (1/0.82) = 1070 NZD</a:t>
            </a:r>
            <a:endParaRPr/>
          </a:p>
          <a:p>
            <a:pPr marL="0" lvl="0" indent="0" algn="l" rtl="0">
              <a:spcBef>
                <a:spcPts val="0"/>
              </a:spcBef>
              <a:spcAft>
                <a:spcPts val="0"/>
              </a:spcAft>
              <a:buNone/>
            </a:pPr>
            <a:r>
              <a:rPr lang="en-NZ"/>
              <a:t>So if the forward rate same there is a 20 NZD discrepancy</a:t>
            </a:r>
            <a:endParaRPr/>
          </a:p>
          <a:p>
            <a:pPr marL="0" lvl="0" indent="0" algn="l" rtl="0">
              <a:spcBef>
                <a:spcPts val="0"/>
              </a:spcBef>
              <a:spcAft>
                <a:spcPts val="0"/>
              </a:spcAft>
              <a:buNone/>
            </a:pPr>
            <a:endParaRPr/>
          </a:p>
          <a:p>
            <a:pPr marL="0" lvl="0" indent="0" algn="l" rtl="0">
              <a:spcBef>
                <a:spcPts val="0"/>
              </a:spcBef>
              <a:spcAft>
                <a:spcPts val="0"/>
              </a:spcAft>
              <a:buNone/>
            </a:pPr>
            <a:r>
              <a:rPr lang="en-NZ"/>
              <a:t>Now if we look at what the forward rate should be can use our formula FR = Sr*(1+Rf)/(1+RD) where Rf= foreign int rate, Rd = dom int rate</a:t>
            </a:r>
            <a:endParaRPr/>
          </a:p>
          <a:p>
            <a:pPr marL="0" lvl="0" indent="0" algn="l" rtl="0">
              <a:spcBef>
                <a:spcPts val="0"/>
              </a:spcBef>
              <a:spcAft>
                <a:spcPts val="0"/>
              </a:spcAft>
              <a:buNone/>
            </a:pPr>
            <a:r>
              <a:rPr lang="en-NZ"/>
              <a:t>Therefore FR= 0.82*(1+0.07)/(1+0.05) = 0.8356 ~ 0.836.</a:t>
            </a:r>
            <a:endParaRPr/>
          </a:p>
          <a:p>
            <a:pPr marL="0" lvl="0" indent="0" algn="l" rtl="0">
              <a:spcBef>
                <a:spcPts val="0"/>
              </a:spcBef>
              <a:spcAft>
                <a:spcPts val="0"/>
              </a:spcAft>
              <a:buNone/>
            </a:pPr>
            <a:r>
              <a:rPr lang="en-NZ"/>
              <a:t>This FR makes it more expensive to trade AUD currency back to NZD currency in a years time which accounts for the banks interest rate difference. </a:t>
            </a:r>
            <a:endParaRPr/>
          </a:p>
        </p:txBody>
      </p:sp>
      <p:sp>
        <p:nvSpPr>
          <p:cNvPr id="267" name="Google Shape;267;g3dedd15439b_0_44: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 What happens is as the interest rates in NZ and US are the same there is no interest arbitrage transaction therefore no incentive for investors to take money out from NZ to US vice versa. However if we look at the spot and forward rates we notice that there is an opportunity for risk free profits. If investors swap USD for NZD on the spot market for 0.50: 1 then they can lock in a forward exchange rate of 1 : 0.60 which say they invested $1000 USD they would then have $2000 NZD which can be exchanged for $1200 USD on the forward 12 month rate compared to either interest rates beats it by $100 without investing any money</a:t>
            </a:r>
            <a:endParaRPr/>
          </a:p>
        </p:txBody>
      </p:sp>
      <p:sp>
        <p:nvSpPr>
          <p:cNvPr id="273" name="Google Shape;273;p2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(ii) If interest rates don’t adjust we will see that there is more demand for the NZD on the spot market and therefore more supply of USD on the forward market. This causes an appreciation of the NZD on the spot market, and a depreciation of the USD on the spot market. So overall the spot rate of the NZD will rise so more USD required to buy 1 NZD.</a:t>
            </a:r>
            <a:endParaRPr/>
          </a:p>
          <a:p>
            <a:pPr marL="0" lvl="0" indent="0" algn="l" rtl="0">
              <a:lnSpc>
                <a:spcPct val="100000"/>
              </a:lnSpc>
              <a:spcBef>
                <a:spcPts val="0"/>
              </a:spcBef>
              <a:spcAft>
                <a:spcPts val="0"/>
              </a:spcAft>
              <a:buSzPts val="1400"/>
              <a:buNone/>
            </a:pPr>
            <a:r>
              <a:rPr lang="en-NZ"/>
              <a:t>Then we look 12 months into the future in the forward market where there is increased supply of the NZD, and increased demand for USD so other way round where NZD depreciates and USD appreciates so the NZD falls against the USD on the forward market. </a:t>
            </a:r>
            <a:endParaRPr/>
          </a:p>
          <a:p>
            <a:pPr marL="0" lvl="0" indent="0" algn="l" rtl="0">
              <a:lnSpc>
                <a:spcPct val="100000"/>
              </a:lnSpc>
              <a:spcBef>
                <a:spcPts val="0"/>
              </a:spcBef>
              <a:spcAft>
                <a:spcPts val="0"/>
              </a:spcAft>
              <a:buSzPts val="1400"/>
              <a:buNone/>
            </a:pPr>
            <a:r>
              <a:rPr lang="en-NZ"/>
              <a:t>This will occur until the riskless profit is removed i.e. the price of buying 1 NZD with USD will rise in the spot market and the return of USD from 1 NZD will fall in the forward market - both effects reduce the ability to gain riskless profits, and will converge towards a value where they are equal. </a:t>
            </a:r>
            <a:endParaRPr/>
          </a:p>
        </p:txBody>
      </p:sp>
      <p:sp>
        <p:nvSpPr>
          <p:cNvPr id="290" name="Google Shape;290;p2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Other terms:</a:t>
            </a:r>
            <a:endParaRPr/>
          </a:p>
          <a:p>
            <a:pPr marL="0" lvl="0" indent="0" algn="l" rtl="0">
              <a:lnSpc>
                <a:spcPct val="100000"/>
              </a:lnSpc>
              <a:spcBef>
                <a:spcPts val="0"/>
              </a:spcBef>
              <a:spcAft>
                <a:spcPts val="0"/>
              </a:spcAft>
              <a:buSzPts val="1400"/>
              <a:buNone/>
            </a:pPr>
            <a:r>
              <a:rPr lang="en-NZ"/>
              <a:t>Underutilised = not working as much as they would like i.e. part time worker</a:t>
            </a:r>
            <a:endParaRPr/>
          </a:p>
          <a:p>
            <a:pPr marL="0" lvl="0" indent="0" algn="l" rtl="0">
              <a:lnSpc>
                <a:spcPct val="100000"/>
              </a:lnSpc>
              <a:spcBef>
                <a:spcPts val="0"/>
              </a:spcBef>
              <a:spcAft>
                <a:spcPts val="0"/>
              </a:spcAft>
              <a:buSzPts val="1400"/>
              <a:buNone/>
            </a:pPr>
            <a:r>
              <a:rPr lang="en-NZ"/>
              <a:t>Underemployed = part-timers who want to and are available to work more hours</a:t>
            </a:r>
            <a:endParaRPr/>
          </a:p>
          <a:p>
            <a:pPr marL="0" lvl="0" indent="0" algn="l" rtl="0">
              <a:lnSpc>
                <a:spcPct val="100000"/>
              </a:lnSpc>
              <a:spcBef>
                <a:spcPts val="0"/>
              </a:spcBef>
              <a:spcAft>
                <a:spcPts val="0"/>
              </a:spcAft>
              <a:buSzPts val="1400"/>
              <a:buNone/>
            </a:pPr>
            <a:r>
              <a:rPr lang="en-NZ"/>
              <a:t>Available potential job seekers = not actively seeking but available and wanting a job</a:t>
            </a:r>
            <a:endParaRPr/>
          </a:p>
          <a:p>
            <a:pPr marL="0" lvl="0" indent="0" algn="l" rtl="0">
              <a:lnSpc>
                <a:spcPct val="100000"/>
              </a:lnSpc>
              <a:spcBef>
                <a:spcPts val="0"/>
              </a:spcBef>
              <a:spcAft>
                <a:spcPts val="0"/>
              </a:spcAft>
              <a:buSzPts val="1400"/>
              <a:buNone/>
            </a:pPr>
            <a:r>
              <a:rPr lang="en-NZ"/>
              <a:t>Officially unemployed = actively seeking and available whilst no form of 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99" name="Google Shape;299;p30: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dedd15439b_0_83: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dedd15439b_0_83: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Clr>
                <a:schemeClr val="dk1"/>
              </a:buClr>
              <a:buSzPts val="1400"/>
              <a:buFont typeface="Arial"/>
              <a:buNone/>
            </a:pPr>
            <a:r>
              <a:rPr lang="en-NZ"/>
              <a:t>Unemployment rate = number unemployed / labour force (employed + unemployed ages 15-64)</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r>
              <a:rPr lang="en-NZ"/>
              <a:t>Main influences</a:t>
            </a:r>
            <a:endParaRPr/>
          </a:p>
          <a:p>
            <a:pPr marL="457200" lvl="0" indent="-317500" algn="l" rtl="0">
              <a:spcBef>
                <a:spcPts val="0"/>
              </a:spcBef>
              <a:spcAft>
                <a:spcPts val="0"/>
              </a:spcAft>
              <a:buSzPts val="1400"/>
              <a:buChar char="-"/>
            </a:pPr>
            <a:r>
              <a:rPr lang="en-NZ"/>
              <a:t>Job creation and growth of labour force</a:t>
            </a:r>
            <a:endParaRPr/>
          </a:p>
          <a:p>
            <a:pPr marL="0" lvl="0" indent="0" algn="l" rtl="0">
              <a:spcBef>
                <a:spcPts val="0"/>
              </a:spcBef>
              <a:spcAft>
                <a:spcPts val="0"/>
              </a:spcAft>
              <a:buNone/>
            </a:pPr>
            <a:r>
              <a:rPr lang="en-NZ"/>
              <a:t>If growth of labour force exceeds job creation you will see the unemployment rate rise as more people actively seeking working but cannot find any</a:t>
            </a:r>
            <a:endParaRPr/>
          </a:p>
          <a:p>
            <a:pPr marL="0" lvl="0" indent="0" algn="l" rtl="0">
              <a:spcBef>
                <a:spcPts val="0"/>
              </a:spcBef>
              <a:spcAft>
                <a:spcPts val="0"/>
              </a:spcAft>
              <a:buNone/>
            </a:pPr>
            <a:endParaRPr/>
          </a:p>
          <a:p>
            <a:pPr marL="0" lvl="0" indent="0" algn="l" rtl="0">
              <a:spcBef>
                <a:spcPts val="0"/>
              </a:spcBef>
              <a:spcAft>
                <a:spcPts val="0"/>
              </a:spcAft>
              <a:buNone/>
            </a:pPr>
            <a:r>
              <a:rPr lang="en-NZ"/>
              <a:t>Participation rate: proportion of working age pop that is in the labour force who of age is seeking work/ has work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7" name="Google Shape;307;g3dedd15439b_0_83: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dedd15439b_0_76: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dedd15439b_0_76: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r>
              <a:rPr lang="en-NZ"/>
              <a:t>Surplus of labour - causes unemployment because quantity supplied of labour increases due to higher wages whilst quantity demanded of labour decreases due to higher cost. As a result there are winners and losers - Winners are those who keep their jobs and enjoy the higher wages, the losers are those who had jobs originally before the policy but now are unemployed due to higher labour costs (could also include those seeking employment cannot enter market either). This effect however is delayed as we believe the effects are all positive with no one becoming unemployed however the true figures are masked in long term figures which are firms taking time to adjust to the new market wage price settings. </a:t>
            </a:r>
            <a:endParaRPr/>
          </a:p>
        </p:txBody>
      </p:sp>
      <p:sp>
        <p:nvSpPr>
          <p:cNvPr id="314" name="Google Shape;314;g3dedd15439b_0_76: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These tutorials won’t be recorded on ECHO, but we are happy to release these tutorial slides if you think that will be helpful.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We received quite a few submissions asking about …. (we have included this in the handout, and recommend going back over the lecture slides and tutorial questions, but we aren’t specifically covering it in this tutorial session)</a:t>
            </a:r>
            <a:endParaRPr/>
          </a:p>
        </p:txBody>
      </p:sp>
      <p:sp>
        <p:nvSpPr>
          <p:cNvPr id="106" name="Google Shape;106;p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Work place bargaining replaced national level i.e. employees could negotiate their wages at a firm level (employee to employer) compared to negotiating at a government level</a:t>
            </a:r>
            <a:endParaRPr/>
          </a:p>
          <a:p>
            <a:pPr marL="457200" lvl="0" indent="-317500" algn="l" rtl="0">
              <a:lnSpc>
                <a:spcPct val="100000"/>
              </a:lnSpc>
              <a:spcBef>
                <a:spcPts val="0"/>
              </a:spcBef>
              <a:spcAft>
                <a:spcPts val="0"/>
              </a:spcAft>
              <a:buSzPts val="1400"/>
              <a:buChar char="-"/>
            </a:pPr>
            <a:r>
              <a:rPr lang="en-NZ"/>
              <a:t>Employees went on individual contracts, and had the option to join a union rather than it being compulsory</a:t>
            </a:r>
            <a:endParaRPr/>
          </a:p>
          <a:p>
            <a:pPr marL="457200" lvl="0" indent="-317500" algn="l" rtl="0">
              <a:lnSpc>
                <a:spcPct val="100000"/>
              </a:lnSpc>
              <a:spcBef>
                <a:spcPts val="0"/>
              </a:spcBef>
              <a:spcAft>
                <a:spcPts val="0"/>
              </a:spcAft>
              <a:buSzPts val="1400"/>
              <a:buChar char="-"/>
            </a:pPr>
            <a:r>
              <a:rPr lang="en-NZ"/>
              <a:t>Overall these reforms to the labour market meant employees had greater flexibility as there was less generalisation across industries meaning i.e. wages employees could sit across a spectrum rather than one wage or the other. Flexibility = less unemployment with the cost of less protection for existing workers.</a:t>
            </a:r>
            <a:endParaRPr/>
          </a:p>
        </p:txBody>
      </p:sp>
      <p:sp>
        <p:nvSpPr>
          <p:cNvPr id="331" name="Google Shape;331;p32: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Efficiency wages - when firms choose to pay over the equilibrium / market rate.</a:t>
            </a:r>
            <a:endParaRPr/>
          </a:p>
          <a:p>
            <a:pPr marL="0" lvl="0" indent="0" algn="l" rtl="0">
              <a:lnSpc>
                <a:spcPct val="100000"/>
              </a:lnSpc>
              <a:spcBef>
                <a:spcPts val="0"/>
              </a:spcBef>
              <a:spcAft>
                <a:spcPts val="0"/>
              </a:spcAft>
              <a:buSzPts val="1400"/>
              <a:buNone/>
            </a:pPr>
            <a:r>
              <a:rPr lang="en-NZ"/>
              <a:t>Examples:</a:t>
            </a:r>
            <a:endParaRPr/>
          </a:p>
          <a:p>
            <a:pPr marL="457200" lvl="0" indent="-317500" algn="l" rtl="0">
              <a:lnSpc>
                <a:spcPct val="100000"/>
              </a:lnSpc>
              <a:spcBef>
                <a:spcPts val="0"/>
              </a:spcBef>
              <a:spcAft>
                <a:spcPts val="0"/>
              </a:spcAft>
              <a:buSzPts val="1400"/>
              <a:buChar char="-"/>
            </a:pPr>
            <a:r>
              <a:rPr lang="en-NZ"/>
              <a:t>To improve worker health</a:t>
            </a:r>
            <a:endParaRPr/>
          </a:p>
          <a:p>
            <a:pPr marL="457200" lvl="0" indent="-317500" algn="l" rtl="0">
              <a:lnSpc>
                <a:spcPct val="100000"/>
              </a:lnSpc>
              <a:spcBef>
                <a:spcPts val="0"/>
              </a:spcBef>
              <a:spcAft>
                <a:spcPts val="0"/>
              </a:spcAft>
              <a:buSzPts val="1400"/>
              <a:buChar char="-"/>
            </a:pPr>
            <a:r>
              <a:rPr lang="en-NZ"/>
              <a:t>Reduce worker turnover as recruitment costs time and money</a:t>
            </a:r>
            <a:endParaRPr/>
          </a:p>
          <a:p>
            <a:pPr marL="457200" lvl="0" indent="-317500" algn="l" rtl="0">
              <a:lnSpc>
                <a:spcPct val="100000"/>
              </a:lnSpc>
              <a:spcBef>
                <a:spcPts val="0"/>
              </a:spcBef>
              <a:spcAft>
                <a:spcPts val="0"/>
              </a:spcAft>
              <a:buSzPts val="1400"/>
              <a:buChar char="-"/>
            </a:pPr>
            <a:r>
              <a:rPr lang="en-NZ"/>
              <a:t>Improve worker effort - if paid more have greater incentive to provide for the company and add value</a:t>
            </a:r>
            <a:endParaRPr/>
          </a:p>
          <a:p>
            <a:pPr marL="457200" lvl="0" indent="-317500" algn="l" rtl="0">
              <a:lnSpc>
                <a:spcPct val="100000"/>
              </a:lnSpc>
              <a:spcBef>
                <a:spcPts val="0"/>
              </a:spcBef>
              <a:spcAft>
                <a:spcPts val="0"/>
              </a:spcAft>
              <a:buSzPts val="1400"/>
              <a:buChar char="-"/>
            </a:pPr>
            <a:r>
              <a:rPr lang="en-NZ"/>
              <a:t>Attract better applicants - it isn’t only the employees fighting for a role but the employer fighting for the employee</a:t>
            </a:r>
            <a:endParaRPr/>
          </a:p>
        </p:txBody>
      </p:sp>
      <p:sp>
        <p:nvSpPr>
          <p:cNvPr id="341" name="Google Shape;341;p3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Rural vs Urban : could have the argument either way</a:t>
            </a:r>
            <a:endParaRPr/>
          </a:p>
          <a:p>
            <a:pPr marL="0" lvl="0" indent="0" algn="l" rtl="0">
              <a:lnSpc>
                <a:spcPct val="100000"/>
              </a:lnSpc>
              <a:spcBef>
                <a:spcPts val="0"/>
              </a:spcBef>
              <a:spcAft>
                <a:spcPts val="0"/>
              </a:spcAft>
              <a:buSzPts val="1400"/>
              <a:buNone/>
            </a:pPr>
            <a:r>
              <a:rPr lang="en-NZ"/>
              <a:t>Urban higher: better measurement of unemployment due to access to data hence could report higher figures, more competition in urban areas for jobs</a:t>
            </a:r>
            <a:endParaRPr/>
          </a:p>
          <a:p>
            <a:pPr marL="0" lvl="0" indent="0" algn="l" rtl="0">
              <a:lnSpc>
                <a:spcPct val="100000"/>
              </a:lnSpc>
              <a:spcBef>
                <a:spcPts val="0"/>
              </a:spcBef>
              <a:spcAft>
                <a:spcPts val="0"/>
              </a:spcAft>
              <a:buSzPts val="1400"/>
              <a:buNone/>
            </a:pPr>
            <a:r>
              <a:rPr lang="en-NZ"/>
              <a:t>Rural higher: fewer opportunities in these areas, less access to job search networks and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Could say something like urban areas have higher measured unemployment due to active job search, whislt rural areas often have lower reported unemployment but higher underemployment, leading to hidden labour market inefficiencies and income disparities.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Youth vs Older:</a:t>
            </a:r>
            <a:endParaRPr/>
          </a:p>
          <a:p>
            <a:pPr marL="457200" lvl="0" indent="-317500" algn="l" rtl="0">
              <a:lnSpc>
                <a:spcPct val="100000"/>
              </a:lnSpc>
              <a:spcBef>
                <a:spcPts val="0"/>
              </a:spcBef>
              <a:spcAft>
                <a:spcPts val="0"/>
              </a:spcAft>
              <a:buSzPts val="1400"/>
              <a:buChar char="-"/>
            </a:pPr>
            <a:r>
              <a:rPr lang="en-NZ"/>
              <a:t>Youth higher rates because experience gap, job turnover (youth are more frictionally unemployed), education transitions moving between school and work creates temp unemployment, min wage effects- youth could be marginilised out due to a high min wage as would prefer to employ the more productive experienced candidate.</a:t>
            </a:r>
            <a:endParaRPr/>
          </a:p>
        </p:txBody>
      </p:sp>
      <p:sp>
        <p:nvSpPr>
          <p:cNvPr id="360" name="Google Shape;360;p3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6: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6: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6: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7: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7: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 Won't go over supply and demand that much as it is probably the most straight forward topic.</a:t>
            </a:r>
            <a:endParaRPr/>
          </a:p>
          <a:p>
            <a:pPr marL="0" lvl="0" indent="0" algn="l" rtl="0">
              <a:lnSpc>
                <a:spcPct val="100000"/>
              </a:lnSpc>
              <a:spcBef>
                <a:spcPts val="0"/>
              </a:spcBef>
              <a:spcAft>
                <a:spcPts val="0"/>
              </a:spcAft>
              <a:buSzPts val="1400"/>
              <a:buNone/>
            </a:pPr>
            <a:r>
              <a:rPr lang="en-NZ"/>
              <a:t>- Happy to take questions if anyone has any specific ones </a:t>
            </a:r>
            <a:endParaRPr/>
          </a:p>
        </p:txBody>
      </p:sp>
      <p:sp>
        <p:nvSpPr>
          <p:cNvPr id="122" name="Google Shape;122;p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spcBef>
                <a:spcPts val="0"/>
              </a:spcBef>
              <a:spcAft>
                <a:spcPts val="0"/>
              </a:spcAft>
              <a:buClr>
                <a:schemeClr val="dk1"/>
              </a:buClr>
              <a:buSzPts val="1400"/>
              <a:buFont typeface="Arial"/>
              <a:buNone/>
            </a:pPr>
            <a:r>
              <a:rPr lang="en-NZ"/>
              <a:t>Adam Smith- Idea of Absolute Advantage where however produced the most should produce which led to specialisation, also the idea of the invisible hand which is the positive externalities that result from prioritising wealth</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Karl Marx - state essentially protects private property upholding capitalist exploitation of the working class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Keynes - Free markets not always self correcting therefore govt should have active role especially fiscal policy i.e. spending more and taxing less depending on economic cycle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Friedman- Strong advocate for free markets where Govt limited role in economy and should only control through monetary supply = monetarism</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Ricardo - Comparative advantage - instead of who produced outright the most consider opportunity cost and what a nation would be best off producing irrespective of volume.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Malthus - believed always checks that maintain our population from growing too fast especially a strong disbeliever in technological advancements in agricultural growth</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NZ"/>
              <a:t>Mercantilism- group that believed that wealth was about how much gold/ silver one had not land and promoted high tariffs to restrict trade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30" name="Google Shape;130;p10: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Adam Smith- Idea of Absolute Advantage where however produced the most should produce which led to specialisation, also the idea of the invisible hand which is the positive externalities that result from prioritising wealth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Karl Marx - state essentially protects private property upholding capitalist exploitation of the working class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Keynes - Free markets not always self correcting therefore govt should have active role especially fiscal policy i.e. spending more and taxing less depending on economic cycle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Friedman- Strong advocate for free markets where Govt limited role in economy and should only control through monetary supply = monetarism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Ricardo - Comparative advantage - instead of who produced outright the most consider opportunity cost and what a nation would be best off producing irrespective of volume.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Malthus - believed always checks that maintain our population from growing too fast especially a strong disbeliever in technological advancements in agricultural growth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NZ"/>
              <a:t>Mercantilism- group that believed that wealth was about how much gold/ silver one had not land and promoted high tariffs to restrict trade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8" name="Google Shape;138;p1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Lots to compare a main one would be incomes we have first, second and third world countries now which can be split into LEDC’s, MEDC’s and HEDC’s</a:t>
            </a:r>
            <a:endParaRPr/>
          </a:p>
          <a:p>
            <a:pPr marL="457200" lvl="0" indent="-317500" algn="l" rtl="0">
              <a:lnSpc>
                <a:spcPct val="100000"/>
              </a:lnSpc>
              <a:spcBef>
                <a:spcPts val="0"/>
              </a:spcBef>
              <a:spcAft>
                <a:spcPts val="0"/>
              </a:spcAft>
              <a:buSzPts val="1400"/>
              <a:buChar char="-"/>
            </a:pPr>
            <a:r>
              <a:rPr lang="en-NZ"/>
              <a:t>This has not always been the case look at the statistics before industrial revolution very tight margins across continents- only when some countries adapted this era of rapid growth did they emerge ahead of the rest of the pack. </a:t>
            </a:r>
            <a:endParaRPr/>
          </a:p>
        </p:txBody>
      </p:sp>
      <p:sp>
        <p:nvSpPr>
          <p:cNvPr id="145" name="Google Shape;145;p12: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457200" lvl="0" indent="-317500" algn="l" rtl="0">
              <a:lnSpc>
                <a:spcPct val="100000"/>
              </a:lnSpc>
              <a:spcBef>
                <a:spcPts val="0"/>
              </a:spcBef>
              <a:spcAft>
                <a:spcPts val="0"/>
              </a:spcAft>
              <a:buSzPts val="1400"/>
              <a:buChar char="-"/>
            </a:pPr>
            <a:r>
              <a:rPr lang="en-NZ"/>
              <a:t>Reforms such as deregulation and improving market efficiency</a:t>
            </a:r>
            <a:endParaRPr/>
          </a:p>
          <a:p>
            <a:pPr marL="457200" lvl="0" indent="-317500" algn="l" rtl="0">
              <a:lnSpc>
                <a:spcPct val="100000"/>
              </a:lnSpc>
              <a:spcBef>
                <a:spcPts val="0"/>
              </a:spcBef>
              <a:spcAft>
                <a:spcPts val="0"/>
              </a:spcAft>
              <a:buSzPts val="1400"/>
              <a:buChar char="-"/>
            </a:pPr>
            <a:r>
              <a:rPr lang="en-NZ"/>
              <a:t>Example is govt selling off SOE’s to private firms</a:t>
            </a:r>
            <a:endParaRPr/>
          </a:p>
          <a:p>
            <a:pPr marL="457200" lvl="0" indent="-317500" algn="l" rtl="0">
              <a:lnSpc>
                <a:spcPct val="100000"/>
              </a:lnSpc>
              <a:spcBef>
                <a:spcPts val="0"/>
              </a:spcBef>
              <a:spcAft>
                <a:spcPts val="0"/>
              </a:spcAft>
              <a:buSzPts val="1400"/>
              <a:buChar char="-"/>
            </a:pPr>
            <a:r>
              <a:rPr lang="en-NZ"/>
              <a:t>Intention was private firms will have more drive to compete in the market thereby improving market efficiency compared to at a govt level</a:t>
            </a:r>
            <a:endParaRPr/>
          </a:p>
          <a:p>
            <a:pPr marL="457200" lvl="0" indent="-317500" algn="l" rtl="0">
              <a:lnSpc>
                <a:spcPct val="100000"/>
              </a:lnSpc>
              <a:spcBef>
                <a:spcPts val="0"/>
              </a:spcBef>
              <a:spcAft>
                <a:spcPts val="0"/>
              </a:spcAft>
              <a:buSzPts val="1400"/>
              <a:buChar char="-"/>
            </a:pPr>
            <a:r>
              <a:rPr lang="en-NZ"/>
              <a:t>Allows govt to repay debt, however exposes NZ to greater foreign ownership </a:t>
            </a:r>
            <a:endParaRPr/>
          </a:p>
          <a:p>
            <a:pPr marL="457200" lvl="0" indent="-317500" algn="l" rtl="0">
              <a:lnSpc>
                <a:spcPct val="100000"/>
              </a:lnSpc>
              <a:spcBef>
                <a:spcPts val="0"/>
              </a:spcBef>
              <a:spcAft>
                <a:spcPts val="0"/>
              </a:spcAft>
              <a:buSzPts val="1400"/>
              <a:buChar char="-"/>
            </a:pPr>
            <a:r>
              <a:rPr lang="en-NZ"/>
              <a:t>Alternatively could talk about free trade agreements as NZ looked to reduce tariffs and develop trade partnerships to have greater access to global markets</a:t>
            </a:r>
            <a:endParaRPr/>
          </a:p>
        </p:txBody>
      </p:sp>
      <p:sp>
        <p:nvSpPr>
          <p:cNvPr id="152" name="Google Shape;152;p1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a:spLocks noGrp="1"/>
          </p:cNvSpPr>
          <p:nvPr>
            <p:ph type="pic" idx="2"/>
          </p:nvPr>
        </p:nvSpPr>
        <p:spPr>
          <a:xfrm>
            <a:off x="5183188" y="987425"/>
            <a:ext cx="6172200" cy="4873625"/>
          </a:xfrm>
          <a:prstGeom prst="rect">
            <a:avLst/>
          </a:prstGeom>
          <a:noFill/>
          <a:ln>
            <a:noFill/>
          </a:ln>
        </p:spPr>
      </p:sp>
      <p:sp>
        <p:nvSpPr>
          <p:cNvPr id="68" name="Google Shape;68;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524000" y="2483100"/>
            <a:ext cx="9144000" cy="16557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6000"/>
              <a:buFont typeface="Arial"/>
              <a:buNone/>
            </a:pPr>
            <a:r>
              <a:rPr lang="en-NZ" sz="6000" b="1" i="0" u="none" strike="noStrike" cap="none">
                <a:solidFill>
                  <a:schemeClr val="lt1"/>
                </a:solidFill>
                <a:latin typeface="Arial"/>
                <a:ea typeface="Arial"/>
                <a:cs typeface="Arial"/>
                <a:sym typeface="Arial"/>
              </a:rPr>
              <a:t>ECON </a:t>
            </a:r>
            <a:r>
              <a:rPr lang="en-NZ" sz="6000" b="1">
                <a:solidFill>
                  <a:schemeClr val="lt1"/>
                </a:solidFill>
              </a:rPr>
              <a:t>105 </a:t>
            </a:r>
            <a:br>
              <a:rPr lang="en-NZ" sz="6000" b="1" i="0" u="none" strike="noStrike" cap="none">
                <a:solidFill>
                  <a:schemeClr val="lt1"/>
                </a:solidFill>
                <a:latin typeface="Arial"/>
                <a:ea typeface="Arial"/>
                <a:cs typeface="Arial"/>
                <a:sym typeface="Arial"/>
              </a:rPr>
            </a:br>
            <a:r>
              <a:rPr lang="en-NZ" sz="6000" b="1" i="0" u="none" strike="noStrike" cap="none">
                <a:solidFill>
                  <a:srgbClr val="FF0000"/>
                </a:solidFill>
                <a:latin typeface="Arial"/>
                <a:ea typeface="Arial"/>
                <a:cs typeface="Arial"/>
                <a:sym typeface="Arial"/>
              </a:rPr>
              <a:t>TERM</a:t>
            </a:r>
            <a:r>
              <a:rPr lang="en-NZ" sz="6000" b="1" i="0" u="none" strike="noStrike" cap="none">
                <a:solidFill>
                  <a:schemeClr val="lt1"/>
                </a:solidFill>
                <a:latin typeface="Arial"/>
                <a:ea typeface="Arial"/>
                <a:cs typeface="Arial"/>
                <a:sym typeface="Arial"/>
              </a:rPr>
              <a:t> </a:t>
            </a:r>
            <a:r>
              <a:rPr lang="en-NZ" sz="6000" b="1" i="0" u="none" strike="noStrike" cap="none">
                <a:solidFill>
                  <a:srgbClr val="FF0000"/>
                </a:solidFill>
                <a:latin typeface="Arial"/>
                <a:ea typeface="Arial"/>
                <a:cs typeface="Arial"/>
                <a:sym typeface="Arial"/>
              </a:rPr>
              <a:t>TEST </a:t>
            </a:r>
            <a:endParaRPr sz="1400" b="0" i="0" u="none" strike="noStrike" cap="none">
              <a:solidFill>
                <a:srgbClr val="000000"/>
              </a:solidFill>
              <a:latin typeface="Arial"/>
              <a:ea typeface="Arial"/>
              <a:cs typeface="Arial"/>
              <a:sym typeface="Arial"/>
            </a:endParaRPr>
          </a:p>
        </p:txBody>
      </p:sp>
      <p:sp>
        <p:nvSpPr>
          <p:cNvPr id="90" name="Google Shape;90;p1"/>
          <p:cNvSpPr txBox="1">
            <a:spLocks noGrp="1"/>
          </p:cNvSpPr>
          <p:nvPr>
            <p:ph type="subTitle" idx="1"/>
          </p:nvPr>
        </p:nvSpPr>
        <p:spPr>
          <a:xfrm>
            <a:off x="1524000" y="413886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400"/>
              <a:buFont typeface="Josefin Sans"/>
              <a:buNone/>
            </a:pPr>
            <a:r>
              <a:rPr lang="en-NZ" sz="4000" b="1">
                <a:solidFill>
                  <a:srgbClr val="CCFFCD"/>
                </a:solidFill>
                <a:latin typeface="Josefin Sans"/>
                <a:ea typeface="Josefin Sans"/>
                <a:cs typeface="Josefin Sans"/>
                <a:sym typeface="Josefin Sans"/>
              </a:rPr>
              <a:t>Monday 20th April</a:t>
            </a:r>
            <a:endParaRPr sz="4000" b="1">
              <a:solidFill>
                <a:srgbClr val="CCFFCD"/>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lt1"/>
              </a:buClr>
              <a:buSzPts val="4400"/>
              <a:buFont typeface="Josefin Sans"/>
              <a:buNone/>
            </a:pPr>
            <a:r>
              <a:rPr lang="en-NZ" sz="4000" b="1">
                <a:solidFill>
                  <a:srgbClr val="CCFFCD"/>
                </a:solidFill>
                <a:latin typeface="Josefin Sans"/>
                <a:ea typeface="Josefin Sans"/>
                <a:cs typeface="Josefin Sans"/>
                <a:sym typeface="Josefin Sans"/>
              </a:rPr>
              <a:t>4 - 5pm in F1</a:t>
            </a:r>
            <a:endParaRPr/>
          </a:p>
        </p:txBody>
      </p:sp>
      <p:pic>
        <p:nvPicPr>
          <p:cNvPr id="91" name="Google Shape;91;p1" descr="Text&#10;&#10;Description automatically generated"/>
          <p:cNvPicPr preferRelativeResize="0"/>
          <p:nvPr/>
        </p:nvPicPr>
        <p:blipFill rotWithShape="1">
          <a:blip r:embed="rId3">
            <a:alphaModFix/>
          </a:blip>
          <a:srcRect/>
          <a:stretch/>
        </p:blipFill>
        <p:spPr>
          <a:xfrm>
            <a:off x="3521438" y="540327"/>
            <a:ext cx="5149123" cy="17209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xfrm>
            <a:off x="639790"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Economic History</a:t>
            </a:r>
            <a:endParaRPr/>
          </a:p>
        </p:txBody>
      </p:sp>
      <p:sp>
        <p:nvSpPr>
          <p:cNvPr id="163" name="Google Shape;163;p14"/>
          <p:cNvSpPr txBox="1"/>
          <p:nvPr/>
        </p:nvSpPr>
        <p:spPr>
          <a:xfrm>
            <a:off x="753349" y="1459125"/>
            <a:ext cx="10893900" cy="4186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NZ" sz="1900">
                <a:solidFill>
                  <a:schemeClr val="lt1"/>
                </a:solidFill>
              </a:rPr>
              <a:t>What school of thought did Adam Smith say was wrong and why? What key idea did Adam Smith put forward as the way to prosperity?</a:t>
            </a:r>
            <a:endParaRPr sz="1900">
              <a:solidFill>
                <a:schemeClr val="lt1"/>
              </a:solidFill>
            </a:endParaRPr>
          </a:p>
          <a:p>
            <a:pPr marL="0" lvl="0" indent="0" algn="l" rtl="0">
              <a:spcBef>
                <a:spcPts val="0"/>
              </a:spcBef>
              <a:spcAft>
                <a:spcPts val="0"/>
              </a:spcAft>
              <a:buNone/>
            </a:pPr>
            <a:endParaRPr sz="1900">
              <a:solidFill>
                <a:schemeClr val="lt1"/>
              </a:solidFill>
            </a:endParaRPr>
          </a:p>
          <a:p>
            <a:pPr marL="457200" lvl="0" indent="-349250" algn="l" rtl="0">
              <a:spcBef>
                <a:spcPts val="0"/>
              </a:spcBef>
              <a:spcAft>
                <a:spcPts val="0"/>
              </a:spcAft>
              <a:buClr>
                <a:srgbClr val="FF0000"/>
              </a:buClr>
              <a:buSzPts val="1900"/>
              <a:buChar char="-"/>
            </a:pPr>
            <a:r>
              <a:rPr lang="en-NZ" sz="1900">
                <a:solidFill>
                  <a:srgbClr val="FF0000"/>
                </a:solidFill>
              </a:rPr>
              <a:t>Adam Smith criticised mercantilism- the belief that wealth comes from accumulating gold and restricting trade i.e. restrict import, promote exports</a:t>
            </a:r>
            <a:endParaRPr sz="1900">
              <a:solidFill>
                <a:srgbClr val="FF0000"/>
              </a:solidFill>
            </a:endParaRPr>
          </a:p>
          <a:p>
            <a:pPr marL="457200" lvl="0" indent="-349250" algn="l" rtl="0">
              <a:spcBef>
                <a:spcPts val="0"/>
              </a:spcBef>
              <a:spcAft>
                <a:spcPts val="0"/>
              </a:spcAft>
              <a:buClr>
                <a:srgbClr val="FF0000"/>
              </a:buClr>
              <a:buSzPts val="1900"/>
              <a:buChar char="-"/>
            </a:pPr>
            <a:r>
              <a:rPr lang="en-NZ" sz="1900">
                <a:solidFill>
                  <a:srgbClr val="FF0000"/>
                </a:solidFill>
              </a:rPr>
              <a:t>Argued it was wrong because it restricted trade, reduced efficiency and prevented countries from specialising in what they do best - making society poorer</a:t>
            </a:r>
            <a:endParaRPr sz="1900">
              <a:solidFill>
                <a:srgbClr val="FF0000"/>
              </a:solidFill>
            </a:endParaRPr>
          </a:p>
          <a:p>
            <a:pPr marL="457200" lvl="0" indent="-349250" algn="l" rtl="0">
              <a:spcBef>
                <a:spcPts val="0"/>
              </a:spcBef>
              <a:spcAft>
                <a:spcPts val="0"/>
              </a:spcAft>
              <a:buClr>
                <a:srgbClr val="FF0000"/>
              </a:buClr>
              <a:buSzPts val="1900"/>
              <a:buChar char="-"/>
            </a:pPr>
            <a:r>
              <a:rPr lang="en-NZ" sz="1900">
                <a:solidFill>
                  <a:srgbClr val="FF0000"/>
                </a:solidFill>
              </a:rPr>
              <a:t>His key idea was the ‘invisible hand’- individuals pursue their own self-interest which can lead to overall economic prosperity </a:t>
            </a:r>
            <a:endParaRPr sz="1900">
              <a:solidFill>
                <a:srgbClr val="FF0000"/>
              </a:solidFill>
            </a:endParaRPr>
          </a:p>
          <a:p>
            <a:pPr marL="457200" lvl="0" indent="-349250" algn="l" rtl="0">
              <a:spcBef>
                <a:spcPts val="0"/>
              </a:spcBef>
              <a:spcAft>
                <a:spcPts val="0"/>
              </a:spcAft>
              <a:buClr>
                <a:srgbClr val="FF0000"/>
              </a:buClr>
              <a:buSzPts val="1900"/>
              <a:buChar char="-"/>
            </a:pPr>
            <a:r>
              <a:rPr lang="en-NZ" sz="1900">
                <a:solidFill>
                  <a:srgbClr val="FF0000"/>
                </a:solidFill>
              </a:rPr>
              <a:t>Emphasised that free markets, competition and specialization were key growth drivers.</a:t>
            </a:r>
            <a:endParaRPr sz="1900">
              <a:solidFill>
                <a:srgbClr val="FF0000"/>
              </a:solidFill>
            </a:endParaRPr>
          </a:p>
          <a:p>
            <a:pPr marL="0" lvl="0" indent="0" algn="l" rtl="0">
              <a:spcBef>
                <a:spcPts val="0"/>
              </a:spcBef>
              <a:spcAft>
                <a:spcPts val="0"/>
              </a:spcAft>
              <a:buNone/>
            </a:pPr>
            <a:endParaRPr sz="1900">
              <a:solidFill>
                <a:schemeClr val="lt1"/>
              </a:solidFill>
            </a:endParaRPr>
          </a:p>
          <a:p>
            <a:pPr marL="0" lvl="0" indent="0" algn="l" rtl="0">
              <a:spcBef>
                <a:spcPts val="0"/>
              </a:spcBef>
              <a:spcAft>
                <a:spcPts val="0"/>
              </a:spcAft>
              <a:buNone/>
            </a:pPr>
            <a:endParaRPr sz="1900">
              <a:solidFill>
                <a:schemeClr val="lt1"/>
              </a:solidFill>
            </a:endParaRPr>
          </a:p>
          <a:p>
            <a:pPr marL="0" lvl="0" indent="0" algn="l" rtl="0">
              <a:spcBef>
                <a:spcPts val="0"/>
              </a:spcBef>
              <a:spcAft>
                <a:spcPts val="0"/>
              </a:spcAft>
              <a:buNone/>
            </a:pPr>
            <a:endParaRPr sz="1900">
              <a:solidFill>
                <a:schemeClr val="lt1"/>
              </a:solidFill>
            </a:endParaRPr>
          </a:p>
          <a:p>
            <a:pPr marL="0" lvl="0" indent="0" algn="l" rtl="0">
              <a:spcBef>
                <a:spcPts val="0"/>
              </a:spcBef>
              <a:spcAft>
                <a:spcPts val="0"/>
              </a:spcAft>
              <a:buNone/>
            </a:pPr>
            <a:endParaRPr sz="19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dedd15439b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Balance of Payments</a:t>
            </a:r>
            <a:endParaRPr>
              <a:solidFill>
                <a:srgbClr val="92D050"/>
              </a:solidFill>
            </a:endParaRPr>
          </a:p>
        </p:txBody>
      </p:sp>
      <p:sp>
        <p:nvSpPr>
          <p:cNvPr id="170" name="Google Shape;170;g3dedd15439b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t>Three main accounts - Current Account, Capital Account and Financial Account which sum to 0</a:t>
            </a:r>
            <a:endParaRPr/>
          </a:p>
          <a:p>
            <a:pPr marL="0" lvl="0" indent="0" algn="l" rtl="0">
              <a:spcBef>
                <a:spcPts val="1000"/>
              </a:spcBef>
              <a:spcAft>
                <a:spcPts val="0"/>
              </a:spcAft>
              <a:buNone/>
            </a:pPr>
            <a:endParaRPr/>
          </a:p>
          <a:p>
            <a:pPr marL="0" lvl="0" indent="0" algn="l" rtl="0">
              <a:spcBef>
                <a:spcPts val="1000"/>
              </a:spcBef>
              <a:spcAft>
                <a:spcPts val="0"/>
              </a:spcAft>
              <a:buNone/>
            </a:pPr>
            <a:r>
              <a:rPr lang="en-NZ"/>
              <a:t>We look at the Current Account as easiest to track which consists of the inflows and outflows of money.</a:t>
            </a:r>
            <a:endParaRPr/>
          </a:p>
          <a:p>
            <a:pPr marL="0" lvl="0" indent="0" algn="l" rtl="0">
              <a:spcBef>
                <a:spcPts val="1000"/>
              </a:spcBef>
              <a:spcAft>
                <a:spcPts val="0"/>
              </a:spcAft>
              <a:buNone/>
            </a:pPr>
            <a:endParaRPr/>
          </a:p>
          <a:p>
            <a:pPr marL="0" lvl="0" indent="0" algn="l" rtl="0">
              <a:spcBef>
                <a:spcPts val="1000"/>
              </a:spcBef>
              <a:spcAft>
                <a:spcPts val="0"/>
              </a:spcAft>
              <a:buNone/>
            </a:pPr>
            <a:r>
              <a:rPr lang="en-NZ"/>
              <a:t>CA = X - M + NFI</a:t>
            </a:r>
            <a:endParaRPr/>
          </a:p>
          <a:p>
            <a:pPr marL="0" lvl="0" indent="0" algn="l" rtl="0">
              <a:spcBef>
                <a:spcPts val="1000"/>
              </a:spcBef>
              <a:spcAft>
                <a:spcPts val="0"/>
              </a:spcAft>
              <a:buNone/>
            </a:pPr>
            <a:r>
              <a:rPr lang="en-NZ"/>
              <a:t>X = exports, M= imports, N = Net Foreign Income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464517" y="83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Balance of Payments </a:t>
            </a:r>
            <a:endParaRPr/>
          </a:p>
        </p:txBody>
      </p:sp>
      <p:pic>
        <p:nvPicPr>
          <p:cNvPr id="177" name="Google Shape;177;p16"/>
          <p:cNvPicPr preferRelativeResize="0"/>
          <p:nvPr/>
        </p:nvPicPr>
        <p:blipFill rotWithShape="1">
          <a:blip r:embed="rId3">
            <a:alphaModFix/>
          </a:blip>
          <a:srcRect l="15226" b="36114"/>
          <a:stretch/>
        </p:blipFill>
        <p:spPr>
          <a:xfrm>
            <a:off x="464534" y="1202900"/>
            <a:ext cx="9001903" cy="5144050"/>
          </a:xfrm>
          <a:prstGeom prst="rect">
            <a:avLst/>
          </a:prstGeom>
          <a:noFill/>
          <a:ln>
            <a:noFill/>
          </a:ln>
        </p:spPr>
      </p:pic>
      <p:pic>
        <p:nvPicPr>
          <p:cNvPr id="178" name="Google Shape;178;p16"/>
          <p:cNvPicPr preferRelativeResize="0"/>
          <p:nvPr/>
        </p:nvPicPr>
        <p:blipFill rotWithShape="1">
          <a:blip r:embed="rId4">
            <a:alphaModFix/>
          </a:blip>
          <a:srcRect/>
          <a:stretch/>
        </p:blipFill>
        <p:spPr>
          <a:xfrm>
            <a:off x="9508067" y="5210093"/>
            <a:ext cx="2587978" cy="1348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464525" y="990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Balance of Payments </a:t>
            </a:r>
            <a:endParaRPr/>
          </a:p>
        </p:txBody>
      </p:sp>
      <p:pic>
        <p:nvPicPr>
          <p:cNvPr id="185" name="Google Shape;185;p17"/>
          <p:cNvPicPr preferRelativeResize="0"/>
          <p:nvPr/>
        </p:nvPicPr>
        <p:blipFill rotWithShape="1">
          <a:blip r:embed="rId3">
            <a:alphaModFix/>
          </a:blip>
          <a:srcRect l="15226" t="1" b="65782"/>
          <a:stretch/>
        </p:blipFill>
        <p:spPr>
          <a:xfrm>
            <a:off x="464534" y="1202900"/>
            <a:ext cx="9001903" cy="2755146"/>
          </a:xfrm>
          <a:prstGeom prst="rect">
            <a:avLst/>
          </a:prstGeom>
          <a:noFill/>
          <a:ln>
            <a:noFill/>
          </a:ln>
        </p:spPr>
      </p:pic>
      <p:sp>
        <p:nvSpPr>
          <p:cNvPr id="186" name="Google Shape;186;p17"/>
          <p:cNvSpPr/>
          <p:nvPr/>
        </p:nvSpPr>
        <p:spPr>
          <a:xfrm>
            <a:off x="1362891" y="4259570"/>
            <a:ext cx="740228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Part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S</a:t>
            </a:r>
            <a:r>
              <a:rPr lang="en-NZ" sz="1800" b="0" i="0" u="none" strike="noStrike" cap="none" baseline="-25000">
                <a:solidFill>
                  <a:schemeClr val="lt1"/>
                </a:solidFill>
                <a:latin typeface="Calibri"/>
                <a:ea typeface="Calibri"/>
                <a:cs typeface="Calibri"/>
                <a:sym typeface="Calibri"/>
              </a:rPr>
              <a:t>row</a:t>
            </a:r>
            <a:r>
              <a:rPr lang="en-NZ" sz="1800" b="0" i="0" u="none" strike="noStrike" cap="none">
                <a:solidFill>
                  <a:schemeClr val="lt1"/>
                </a:solidFill>
                <a:latin typeface="Calibri"/>
                <a:ea typeface="Calibri"/>
                <a:cs typeface="Calibri"/>
                <a:sym typeface="Calibri"/>
              </a:rPr>
              <a:t> = M – X – NFI (or is the negative of the CAB = X – M + NFI)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S</a:t>
            </a:r>
            <a:r>
              <a:rPr lang="en-NZ" sz="1800" b="0" i="0" u="none" strike="noStrike" cap="none" baseline="-25000">
                <a:solidFill>
                  <a:schemeClr val="lt1"/>
                </a:solidFill>
                <a:latin typeface="Calibri"/>
                <a:ea typeface="Calibri"/>
                <a:cs typeface="Calibri"/>
                <a:sym typeface="Calibri"/>
              </a:rPr>
              <a:t>row</a:t>
            </a:r>
            <a:r>
              <a:rPr lang="en-NZ" sz="1800" b="0" i="0" u="none" strike="noStrike" cap="none">
                <a:solidFill>
                  <a:schemeClr val="lt1"/>
                </a:solidFill>
                <a:latin typeface="Calibri"/>
                <a:ea typeface="Calibri"/>
                <a:cs typeface="Calibri"/>
                <a:sym typeface="Calibri"/>
              </a:rPr>
              <a:t> = 63 – 67 – (-10) = 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87" name="Google Shape;187;p17"/>
          <p:cNvPicPr preferRelativeResize="0"/>
          <p:nvPr/>
        </p:nvPicPr>
        <p:blipFill rotWithShape="1">
          <a:blip r:embed="rId4">
            <a:alphaModFix/>
          </a:blip>
          <a:srcRect/>
          <a:stretch/>
        </p:blipFill>
        <p:spPr>
          <a:xfrm>
            <a:off x="9037608" y="4998427"/>
            <a:ext cx="2743200" cy="14331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464525" y="989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Balance of Payments </a:t>
            </a:r>
            <a:endParaRPr/>
          </a:p>
        </p:txBody>
      </p:sp>
      <p:pic>
        <p:nvPicPr>
          <p:cNvPr id="194" name="Google Shape;194;p18"/>
          <p:cNvPicPr preferRelativeResize="0"/>
          <p:nvPr/>
        </p:nvPicPr>
        <p:blipFill rotWithShape="1">
          <a:blip r:embed="rId3">
            <a:alphaModFix/>
          </a:blip>
          <a:srcRect l="15226" t="1" b="74542"/>
          <a:stretch/>
        </p:blipFill>
        <p:spPr>
          <a:xfrm>
            <a:off x="464534" y="1202900"/>
            <a:ext cx="9001903" cy="2049751"/>
          </a:xfrm>
          <a:prstGeom prst="rect">
            <a:avLst/>
          </a:prstGeom>
          <a:noFill/>
          <a:ln>
            <a:noFill/>
          </a:ln>
        </p:spPr>
      </p:pic>
      <p:pic>
        <p:nvPicPr>
          <p:cNvPr id="195" name="Google Shape;195;p18"/>
          <p:cNvPicPr preferRelativeResize="0"/>
          <p:nvPr/>
        </p:nvPicPr>
        <p:blipFill rotWithShape="1">
          <a:blip r:embed="rId3">
            <a:alphaModFix/>
          </a:blip>
          <a:srcRect l="15226" t="34791" b="56373"/>
          <a:stretch/>
        </p:blipFill>
        <p:spPr>
          <a:xfrm>
            <a:off x="838200" y="3605349"/>
            <a:ext cx="9001903" cy="711366"/>
          </a:xfrm>
          <a:prstGeom prst="rect">
            <a:avLst/>
          </a:prstGeom>
          <a:noFill/>
          <a:ln>
            <a:noFill/>
          </a:ln>
        </p:spPr>
      </p:pic>
      <p:sp>
        <p:nvSpPr>
          <p:cNvPr id="196" name="Google Shape;196;p18"/>
          <p:cNvSpPr/>
          <p:nvPr/>
        </p:nvSpPr>
        <p:spPr>
          <a:xfrm>
            <a:off x="1650274" y="4536569"/>
            <a:ext cx="60960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Part (ii)</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I = S</a:t>
            </a:r>
            <a:r>
              <a:rPr lang="en-NZ" sz="1800" b="0" i="0" u="none" strike="noStrike" cap="none" baseline="-25000">
                <a:solidFill>
                  <a:schemeClr val="lt1"/>
                </a:solidFill>
                <a:latin typeface="Calibri"/>
                <a:ea typeface="Calibri"/>
                <a:cs typeface="Calibri"/>
                <a:sym typeface="Calibri"/>
              </a:rPr>
              <a:t>p</a:t>
            </a:r>
            <a:r>
              <a:rPr lang="en-NZ" sz="1800" b="0" i="0" u="none" strike="noStrike" cap="none">
                <a:solidFill>
                  <a:schemeClr val="lt1"/>
                </a:solidFill>
                <a:latin typeface="Calibri"/>
                <a:ea typeface="Calibri"/>
                <a:cs typeface="Calibri"/>
                <a:sym typeface="Calibri"/>
              </a:rPr>
              <a:t> + S</a:t>
            </a:r>
            <a:r>
              <a:rPr lang="en-NZ" sz="1800" b="0" i="0" u="none" strike="noStrike" cap="none" baseline="-25000">
                <a:solidFill>
                  <a:schemeClr val="lt1"/>
                </a:solidFill>
                <a:latin typeface="Calibri"/>
                <a:ea typeface="Calibri"/>
                <a:cs typeface="Calibri"/>
                <a:sym typeface="Calibri"/>
              </a:rPr>
              <a:t>g</a:t>
            </a:r>
            <a:r>
              <a:rPr lang="en-NZ" sz="1800" b="0" i="0" u="none" strike="noStrike" cap="none">
                <a:solidFill>
                  <a:schemeClr val="lt1"/>
                </a:solidFill>
                <a:latin typeface="Calibri"/>
                <a:ea typeface="Calibri"/>
                <a:cs typeface="Calibri"/>
                <a:sym typeface="Calibri"/>
              </a:rPr>
              <a:t> + S</a:t>
            </a:r>
            <a:r>
              <a:rPr lang="en-NZ" sz="1800" b="0" i="0" u="none" strike="noStrike" cap="none" baseline="-25000">
                <a:solidFill>
                  <a:schemeClr val="lt1"/>
                </a:solidFill>
                <a:latin typeface="Calibri"/>
                <a:ea typeface="Calibri"/>
                <a:cs typeface="Calibri"/>
                <a:sym typeface="Calibri"/>
              </a:rPr>
              <a:t>row</a:t>
            </a:r>
            <a:endParaRPr sz="1800" b="0" i="0" u="none" strike="noStrike" cap="none" baseline="-25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baseline="-25000">
                <a:solidFill>
                  <a:schemeClr val="lt1"/>
                </a:solidFill>
                <a:latin typeface="Calibri"/>
                <a:ea typeface="Calibri"/>
                <a:cs typeface="Calibri"/>
                <a:sym typeface="Calibri"/>
              </a:rPr>
              <a:t>	</a:t>
            </a:r>
            <a:r>
              <a:rPr lang="en-NZ" sz="1800" b="0" i="0" u="none" strike="noStrike" cap="none">
                <a:solidFill>
                  <a:schemeClr val="lt1"/>
                </a:solidFill>
                <a:latin typeface="Calibri"/>
                <a:ea typeface="Calibri"/>
                <a:cs typeface="Calibri"/>
                <a:sym typeface="Calibri"/>
              </a:rPr>
              <a:t>51 = S</a:t>
            </a:r>
            <a:r>
              <a:rPr lang="en-NZ" sz="1800" b="0" i="0" u="none" strike="noStrike" cap="none" baseline="-25000">
                <a:solidFill>
                  <a:schemeClr val="lt1"/>
                </a:solidFill>
                <a:latin typeface="Calibri"/>
                <a:ea typeface="Calibri"/>
                <a:cs typeface="Calibri"/>
                <a:sym typeface="Calibri"/>
              </a:rPr>
              <a:t>p</a:t>
            </a:r>
            <a:r>
              <a:rPr lang="en-NZ" sz="1800" b="0" i="0" u="none" strike="noStrike" cap="none">
                <a:solidFill>
                  <a:schemeClr val="lt1"/>
                </a:solidFill>
                <a:latin typeface="Calibri"/>
                <a:ea typeface="Calibri"/>
                <a:cs typeface="Calibri"/>
                <a:sym typeface="Calibri"/>
              </a:rPr>
              <a:t> + 3 + 6</a:t>
            </a:r>
            <a:endParaRPr sz="1800" b="0" i="0" u="none" strike="noStrike" cap="none" baseline="-25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S</a:t>
            </a:r>
            <a:r>
              <a:rPr lang="en-NZ" sz="1800" b="0" i="0" u="none" strike="noStrike" cap="none" baseline="-25000">
                <a:solidFill>
                  <a:schemeClr val="lt1"/>
                </a:solidFill>
                <a:latin typeface="Calibri"/>
                <a:ea typeface="Calibri"/>
                <a:cs typeface="Calibri"/>
                <a:sym typeface="Calibri"/>
              </a:rPr>
              <a:t>p</a:t>
            </a:r>
            <a:r>
              <a:rPr lang="en-NZ" sz="1800" b="0" i="0" u="none" strike="noStrike" cap="none">
                <a:solidFill>
                  <a:schemeClr val="lt1"/>
                </a:solidFill>
                <a:latin typeface="Calibri"/>
                <a:ea typeface="Calibri"/>
                <a:cs typeface="Calibri"/>
                <a:sym typeface="Calibri"/>
              </a:rPr>
              <a:t> = 42</a:t>
            </a:r>
            <a:endParaRPr sz="1400" b="0" i="0" u="none" strike="noStrike" cap="none">
              <a:solidFill>
                <a:srgbClr val="000000"/>
              </a:solidFill>
              <a:latin typeface="Arial"/>
              <a:ea typeface="Arial"/>
              <a:cs typeface="Arial"/>
              <a:sym typeface="Arial"/>
            </a:endParaRPr>
          </a:p>
        </p:txBody>
      </p:sp>
      <p:pic>
        <p:nvPicPr>
          <p:cNvPr id="197" name="Google Shape;197;p18"/>
          <p:cNvPicPr preferRelativeResize="0"/>
          <p:nvPr/>
        </p:nvPicPr>
        <p:blipFill rotWithShape="1">
          <a:blip r:embed="rId4">
            <a:alphaModFix/>
          </a:blip>
          <a:srcRect/>
          <a:stretch/>
        </p:blipFill>
        <p:spPr>
          <a:xfrm>
            <a:off x="8922589" y="4940918"/>
            <a:ext cx="2743200" cy="14331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title"/>
          </p:nvPr>
        </p:nvSpPr>
        <p:spPr>
          <a:xfrm>
            <a:off x="464525" y="15501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Balance of Payments </a:t>
            </a:r>
            <a:endParaRPr/>
          </a:p>
        </p:txBody>
      </p:sp>
      <p:pic>
        <p:nvPicPr>
          <p:cNvPr id="204" name="Google Shape;204;p19"/>
          <p:cNvPicPr preferRelativeResize="0"/>
          <p:nvPr/>
        </p:nvPicPr>
        <p:blipFill rotWithShape="1">
          <a:blip r:embed="rId3">
            <a:alphaModFix/>
          </a:blip>
          <a:srcRect l="15226" t="1" b="74380"/>
          <a:stretch/>
        </p:blipFill>
        <p:spPr>
          <a:xfrm>
            <a:off x="464534" y="1202900"/>
            <a:ext cx="9001903" cy="2062814"/>
          </a:xfrm>
          <a:prstGeom prst="rect">
            <a:avLst/>
          </a:prstGeom>
          <a:noFill/>
          <a:ln>
            <a:noFill/>
          </a:ln>
        </p:spPr>
      </p:pic>
      <p:pic>
        <p:nvPicPr>
          <p:cNvPr id="205" name="Google Shape;205;p19"/>
          <p:cNvPicPr preferRelativeResize="0"/>
          <p:nvPr/>
        </p:nvPicPr>
        <p:blipFill rotWithShape="1">
          <a:blip r:embed="rId3">
            <a:alphaModFix/>
          </a:blip>
          <a:srcRect l="15226" t="41896" b="36114"/>
          <a:stretch/>
        </p:blipFill>
        <p:spPr>
          <a:xfrm>
            <a:off x="564682" y="3218191"/>
            <a:ext cx="9001903" cy="1770596"/>
          </a:xfrm>
          <a:prstGeom prst="rect">
            <a:avLst/>
          </a:prstGeom>
          <a:noFill/>
          <a:ln>
            <a:noFill/>
          </a:ln>
        </p:spPr>
      </p:pic>
      <p:sp>
        <p:nvSpPr>
          <p:cNvPr id="206" name="Google Shape;206;p19"/>
          <p:cNvSpPr/>
          <p:nvPr/>
        </p:nvSpPr>
        <p:spPr>
          <a:xfrm>
            <a:off x="1088570" y="5119499"/>
            <a:ext cx="754597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Part (iii)</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If the current account is balanced then S</a:t>
            </a:r>
            <a:r>
              <a:rPr lang="en-NZ" sz="1800" b="0" i="0" u="none" strike="noStrike" cap="none" baseline="-25000">
                <a:solidFill>
                  <a:schemeClr val="lt1"/>
                </a:solidFill>
                <a:latin typeface="Calibri"/>
                <a:ea typeface="Calibri"/>
                <a:cs typeface="Calibri"/>
                <a:sym typeface="Calibri"/>
              </a:rPr>
              <a:t>row</a:t>
            </a:r>
            <a:r>
              <a:rPr lang="en-NZ" sz="1800" b="0" i="0" u="none" strike="noStrike" cap="none">
                <a:solidFill>
                  <a:schemeClr val="lt1"/>
                </a:solidFill>
                <a:latin typeface="Calibri"/>
                <a:ea typeface="Calibri"/>
                <a:cs typeface="Calibri"/>
                <a:sym typeface="Calibri"/>
              </a:rPr>
              <a:t> falls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in order for I to remain unchanged then national savings must rise</a:t>
            </a:r>
            <a:endParaRPr sz="1400" b="0" i="0" u="none" strike="noStrike" cap="none">
              <a:solidFill>
                <a:srgbClr val="000000"/>
              </a:solidFill>
              <a:latin typeface="Arial"/>
              <a:ea typeface="Arial"/>
              <a:cs typeface="Arial"/>
              <a:sym typeface="Arial"/>
            </a:endParaRPr>
          </a:p>
        </p:txBody>
      </p:sp>
      <p:pic>
        <p:nvPicPr>
          <p:cNvPr id="207" name="Google Shape;207;p19"/>
          <p:cNvPicPr preferRelativeResize="0"/>
          <p:nvPr/>
        </p:nvPicPr>
        <p:blipFill rotWithShape="1">
          <a:blip r:embed="rId4">
            <a:alphaModFix/>
          </a:blip>
          <a:srcRect/>
          <a:stretch/>
        </p:blipFill>
        <p:spPr>
          <a:xfrm>
            <a:off x="9152626" y="5214087"/>
            <a:ext cx="2743200" cy="14331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dedd15439b_0_12"/>
          <p:cNvSpPr txBox="1">
            <a:spLocks noGrp="1"/>
          </p:cNvSpPr>
          <p:nvPr>
            <p:ph type="title"/>
          </p:nvPr>
        </p:nvSpPr>
        <p:spPr>
          <a:xfrm>
            <a:off x="57075" y="0"/>
            <a:ext cx="10515600" cy="100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Inflation Terms</a:t>
            </a:r>
            <a:endParaRPr>
              <a:solidFill>
                <a:srgbClr val="92D050"/>
              </a:solidFill>
            </a:endParaRPr>
          </a:p>
        </p:txBody>
      </p:sp>
      <p:sp>
        <p:nvSpPr>
          <p:cNvPr id="214" name="Google Shape;214;g3dedd15439b_0_12"/>
          <p:cNvSpPr txBox="1">
            <a:spLocks noGrp="1"/>
          </p:cNvSpPr>
          <p:nvPr>
            <p:ph type="body" idx="1"/>
          </p:nvPr>
        </p:nvSpPr>
        <p:spPr>
          <a:xfrm>
            <a:off x="203000" y="1007400"/>
            <a:ext cx="11150700" cy="5169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sz="2000"/>
              <a:t>Nominal Values = observed values at a point in time, changes in nominal prices either to do with price, quantity or both.</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NZ" sz="2000"/>
              <a:t>Real Values = prices don’t change choose some point in time, therefore changes in real prices only caused by change in quantity.</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NZ" sz="2000"/>
              <a:t>CPI - Way we measure inflation by indexing values by comparing current values to a base period</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NZ" sz="2000"/>
              <a:t>TOT- Terms of trade measures how much a country can buy from the rest of the world based on what they have to sell to the rest of the world. It’s the ratio of export prices to import prices</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NZ" sz="2000"/>
              <a:t>Seasonality- Recurring trends and patterns that happen based on numerous reasons across the year. Seasonal adjustment factors these out by removing the noise and finding the true irregular parts to this consistent pattern.</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dedd15439b_0_24"/>
          <p:cNvSpPr txBox="1">
            <a:spLocks noGrp="1"/>
          </p:cNvSpPr>
          <p:nvPr>
            <p:ph type="title"/>
          </p:nvPr>
        </p:nvSpPr>
        <p:spPr>
          <a:xfrm>
            <a:off x="785525" y="0"/>
            <a:ext cx="9729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Foreign Exchange</a:t>
            </a:r>
            <a:endParaRPr>
              <a:solidFill>
                <a:srgbClr val="92D050"/>
              </a:solidFill>
            </a:endParaRPr>
          </a:p>
        </p:txBody>
      </p:sp>
      <p:sp>
        <p:nvSpPr>
          <p:cNvPr id="221" name="Google Shape;221;g3dedd15439b_0_24"/>
          <p:cNvSpPr txBox="1">
            <a:spLocks noGrp="1"/>
          </p:cNvSpPr>
          <p:nvPr>
            <p:ph type="body" idx="1"/>
          </p:nvPr>
        </p:nvSpPr>
        <p:spPr>
          <a:xfrm>
            <a:off x="785525" y="1137175"/>
            <a:ext cx="10909200" cy="5358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sz="2000"/>
              <a:t>Demand Side Factors - demand of NZD</a:t>
            </a:r>
            <a:endParaRPr sz="2000"/>
          </a:p>
          <a:p>
            <a:pPr marL="457200" lvl="0" indent="-355600" algn="l" rtl="0">
              <a:spcBef>
                <a:spcPts val="1000"/>
              </a:spcBef>
              <a:spcAft>
                <a:spcPts val="0"/>
              </a:spcAft>
              <a:buSzPts val="2000"/>
              <a:buChar char="-"/>
            </a:pPr>
            <a:r>
              <a:rPr lang="en-NZ" sz="2000"/>
              <a:t>Exports</a:t>
            </a:r>
            <a:endParaRPr sz="2000"/>
          </a:p>
          <a:p>
            <a:pPr marL="457200" lvl="0" indent="-355600" algn="l" rtl="0">
              <a:spcBef>
                <a:spcPts val="0"/>
              </a:spcBef>
              <a:spcAft>
                <a:spcPts val="0"/>
              </a:spcAft>
              <a:buSzPts val="2000"/>
              <a:buChar char="-"/>
            </a:pPr>
            <a:r>
              <a:rPr lang="en-NZ" sz="2000"/>
              <a:t>Domestic Interest rates</a:t>
            </a:r>
            <a:endParaRPr sz="2000"/>
          </a:p>
          <a:p>
            <a:pPr marL="457200" lvl="0" indent="-355600" algn="l" rtl="0">
              <a:spcBef>
                <a:spcPts val="0"/>
              </a:spcBef>
              <a:spcAft>
                <a:spcPts val="0"/>
              </a:spcAft>
              <a:buSzPts val="2000"/>
              <a:buChar char="-"/>
            </a:pPr>
            <a:r>
              <a:rPr lang="en-NZ" sz="2000"/>
              <a:t>Tourism into NZ</a:t>
            </a:r>
            <a:endParaRPr sz="2000"/>
          </a:p>
          <a:p>
            <a:pPr marL="457200" lvl="0" indent="-355600" algn="l" rtl="0">
              <a:spcBef>
                <a:spcPts val="0"/>
              </a:spcBef>
              <a:spcAft>
                <a:spcPts val="0"/>
              </a:spcAft>
              <a:buSzPts val="2000"/>
              <a:buChar char="-"/>
            </a:pPr>
            <a:r>
              <a:rPr lang="en-NZ" sz="2000"/>
              <a:t>Foreign Investment in NZ</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NZ" sz="2000"/>
              <a:t>Supply Side Factors - supply of NZD</a:t>
            </a:r>
            <a:endParaRPr sz="2000"/>
          </a:p>
          <a:p>
            <a:pPr marL="457200" lvl="0" indent="-355600" algn="l" rtl="0">
              <a:spcBef>
                <a:spcPts val="1000"/>
              </a:spcBef>
              <a:spcAft>
                <a:spcPts val="0"/>
              </a:spcAft>
              <a:buSzPts val="2000"/>
              <a:buChar char="-"/>
            </a:pPr>
            <a:r>
              <a:rPr lang="en-NZ" sz="2000"/>
              <a:t>Imports</a:t>
            </a:r>
            <a:endParaRPr sz="2000"/>
          </a:p>
          <a:p>
            <a:pPr marL="457200" lvl="0" indent="-355600" algn="l" rtl="0">
              <a:spcBef>
                <a:spcPts val="0"/>
              </a:spcBef>
              <a:spcAft>
                <a:spcPts val="0"/>
              </a:spcAft>
              <a:buSzPts val="2000"/>
              <a:buChar char="-"/>
            </a:pPr>
            <a:r>
              <a:rPr lang="en-NZ" sz="2000"/>
              <a:t>Overseas Interest rates</a:t>
            </a:r>
            <a:endParaRPr sz="2000"/>
          </a:p>
          <a:p>
            <a:pPr marL="457200" lvl="0" indent="-355600" algn="l" rtl="0">
              <a:spcBef>
                <a:spcPts val="0"/>
              </a:spcBef>
              <a:spcAft>
                <a:spcPts val="0"/>
              </a:spcAft>
              <a:buSzPts val="2000"/>
              <a:buChar char="-"/>
            </a:pPr>
            <a:r>
              <a:rPr lang="en-NZ" sz="2000"/>
              <a:t>NZ citizens travelling</a:t>
            </a:r>
            <a:endParaRPr sz="2000"/>
          </a:p>
          <a:p>
            <a:pPr marL="457200" lvl="0" indent="-355600" algn="l" rtl="0">
              <a:spcBef>
                <a:spcPts val="0"/>
              </a:spcBef>
              <a:spcAft>
                <a:spcPts val="0"/>
              </a:spcAft>
              <a:buSzPts val="2000"/>
              <a:buChar char="-"/>
            </a:pPr>
            <a:r>
              <a:rPr lang="en-NZ" sz="2000"/>
              <a:t>Investment opportunities overseas</a:t>
            </a:r>
            <a:endParaRPr sz="2000"/>
          </a:p>
          <a:p>
            <a:pPr marL="0" lvl="0" indent="0" algn="l" rtl="0">
              <a:spcBef>
                <a:spcPts val="1000"/>
              </a:spcBef>
              <a:spcAft>
                <a:spcPts val="0"/>
              </a:spcAft>
              <a:buNone/>
            </a:pPr>
            <a:endParaRPr/>
          </a:p>
        </p:txBody>
      </p:sp>
      <p:pic>
        <p:nvPicPr>
          <p:cNvPr id="222" name="Google Shape;222;g3dedd15439b_0_24"/>
          <p:cNvPicPr preferRelativeResize="0"/>
          <p:nvPr/>
        </p:nvPicPr>
        <p:blipFill>
          <a:blip r:embed="rId3">
            <a:alphaModFix/>
          </a:blip>
          <a:stretch>
            <a:fillRect/>
          </a:stretch>
        </p:blipFill>
        <p:spPr>
          <a:xfrm>
            <a:off x="6780150" y="879319"/>
            <a:ext cx="4679501" cy="3582330"/>
          </a:xfrm>
          <a:prstGeom prst="rect">
            <a:avLst/>
          </a:prstGeom>
          <a:noFill/>
          <a:ln>
            <a:noFill/>
          </a:ln>
        </p:spPr>
      </p:pic>
      <p:sp>
        <p:nvSpPr>
          <p:cNvPr id="223" name="Google Shape;223;g3dedd15439b_0_24"/>
          <p:cNvSpPr txBox="1"/>
          <p:nvPr/>
        </p:nvSpPr>
        <p:spPr>
          <a:xfrm>
            <a:off x="5856225" y="4682325"/>
            <a:ext cx="6076800" cy="16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Interest Rates in NZ Rise:</a:t>
            </a:r>
            <a:endParaRPr sz="2000">
              <a:solidFill>
                <a:schemeClr val="lt1"/>
              </a:solidFill>
              <a:latin typeface="Calibri"/>
              <a:ea typeface="Calibri"/>
              <a:cs typeface="Calibri"/>
              <a:sym typeface="Calibri"/>
            </a:endParaRPr>
          </a:p>
          <a:p>
            <a:pPr marL="0" lvl="0" indent="0" algn="l" rtl="0">
              <a:spcBef>
                <a:spcPts val="0"/>
              </a:spcBef>
              <a:spcAft>
                <a:spcPts val="0"/>
              </a:spcAft>
              <a:buNone/>
            </a:pPr>
            <a:r>
              <a:rPr lang="en-NZ" sz="2000">
                <a:solidFill>
                  <a:schemeClr val="lt1"/>
                </a:solidFill>
                <a:latin typeface="Calibri"/>
                <a:ea typeface="Calibri"/>
                <a:cs typeface="Calibri"/>
                <a:sym typeface="Calibri"/>
              </a:rPr>
              <a:t>DNZ increase as foreign investors attracted, SNZ decreases as less NZ locals move NZD overseas for better interest rates, therefore both shifts cause Appreciation (higher value) of NZD</a:t>
            </a:r>
            <a:endParaRPr sz="20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 Example Question</a:t>
            </a:r>
            <a:endParaRPr/>
          </a:p>
        </p:txBody>
      </p:sp>
      <p:sp>
        <p:nvSpPr>
          <p:cNvPr id="230" name="Google Shape;230;p26"/>
          <p:cNvSpPr txBox="1"/>
          <p:nvPr/>
        </p:nvSpPr>
        <p:spPr>
          <a:xfrm>
            <a:off x="639790" y="1486151"/>
            <a:ext cx="10515600" cy="36994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3200"/>
              <a:buFont typeface="Arial"/>
              <a:buChar char="•"/>
            </a:pPr>
            <a:r>
              <a:rPr lang="en-NZ" sz="3200" b="1" i="0" u="none" strike="noStrike" cap="none">
                <a:solidFill>
                  <a:schemeClr val="lt1"/>
                </a:solidFill>
                <a:latin typeface="Calibri"/>
                <a:ea typeface="Calibri"/>
                <a:cs typeface="Calibri"/>
                <a:sym typeface="Calibri"/>
              </a:rPr>
              <a:t>From 2018 S2 Exam</a:t>
            </a:r>
            <a:endParaRPr sz="2800" b="1" i="0" u="none" strike="noStrike" cap="none">
              <a:solidFill>
                <a:schemeClr val="lt1"/>
              </a:solidFill>
              <a:latin typeface="Calibri"/>
              <a:ea typeface="Calibri"/>
              <a:cs typeface="Calibri"/>
              <a:sym typeface="Calibri"/>
            </a:endParaRPr>
          </a:p>
        </p:txBody>
      </p:sp>
      <p:pic>
        <p:nvPicPr>
          <p:cNvPr id="231" name="Google Shape;231;p26"/>
          <p:cNvPicPr preferRelativeResize="0"/>
          <p:nvPr/>
        </p:nvPicPr>
        <p:blipFill rotWithShape="1">
          <a:blip r:embed="rId3">
            <a:alphaModFix/>
          </a:blip>
          <a:srcRect/>
          <a:stretch/>
        </p:blipFill>
        <p:spPr>
          <a:xfrm>
            <a:off x="0" y="2028362"/>
            <a:ext cx="11853612" cy="2518036"/>
          </a:xfrm>
          <a:prstGeom prst="rect">
            <a:avLst/>
          </a:prstGeom>
          <a:noFill/>
          <a:ln>
            <a:noFill/>
          </a:ln>
        </p:spPr>
      </p:pic>
      <p:pic>
        <p:nvPicPr>
          <p:cNvPr id="232" name="Google Shape;232;p26"/>
          <p:cNvPicPr preferRelativeResize="0"/>
          <p:nvPr/>
        </p:nvPicPr>
        <p:blipFill rotWithShape="1">
          <a:blip r:embed="rId4">
            <a:alphaModFix/>
          </a:blip>
          <a:srcRect/>
          <a:stretch/>
        </p:blipFill>
        <p:spPr>
          <a:xfrm>
            <a:off x="8951343" y="5038995"/>
            <a:ext cx="2743200" cy="1438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629813" y="2706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 Example Question</a:t>
            </a:r>
            <a:endParaRPr/>
          </a:p>
        </p:txBody>
      </p:sp>
      <p:pic>
        <p:nvPicPr>
          <p:cNvPr id="239" name="Google Shape;239;p27"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240" name="Google Shape;240;p27"/>
          <p:cNvSpPr txBox="1"/>
          <p:nvPr/>
        </p:nvSpPr>
        <p:spPr>
          <a:xfrm>
            <a:off x="430007" y="1708508"/>
            <a:ext cx="6246993" cy="415765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lt1"/>
              </a:buClr>
              <a:buSzPct val="100000"/>
              <a:buFont typeface="Arial"/>
              <a:buNone/>
            </a:pPr>
            <a:r>
              <a:rPr lang="en-NZ" sz="2800" b="0" i="0" u="none" strike="noStrike" cap="none">
                <a:solidFill>
                  <a:schemeClr val="lt1"/>
                </a:solidFill>
                <a:latin typeface="Calibri"/>
                <a:ea typeface="Calibri"/>
                <a:cs typeface="Calibri"/>
                <a:sym typeface="Calibri"/>
              </a:rPr>
              <a:t>PART 1: Use a supply and demand diagram to explain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00000"/>
              <a:buFont typeface="Arial"/>
              <a:buNone/>
            </a:pPr>
            <a:r>
              <a:rPr lang="en-NZ" sz="2800" b="0" i="0" u="none" strike="noStrike" cap="none">
                <a:solidFill>
                  <a:schemeClr val="lt1"/>
                </a:solidFill>
                <a:latin typeface="Calibri"/>
                <a:ea typeface="Calibri"/>
                <a:cs typeface="Calibri"/>
                <a:sym typeface="Calibri"/>
              </a:rPr>
              <a:t>To buy NZ goods (exports), foreigners must first change their foreign currency into $NZ. </a:t>
            </a:r>
            <a:br>
              <a:rPr lang="en-NZ" sz="2800" b="0" i="0" u="none" strike="noStrike" cap="none">
                <a:solidFill>
                  <a:schemeClr val="lt1"/>
                </a:solidFill>
                <a:latin typeface="Calibri"/>
                <a:ea typeface="Calibri"/>
                <a:cs typeface="Calibri"/>
                <a:sym typeface="Calibri"/>
              </a:rPr>
            </a:br>
            <a:r>
              <a:rPr lang="en-NZ" sz="2800" b="0" i="0" u="none" strike="noStrike" cap="none">
                <a:solidFill>
                  <a:schemeClr val="lt1"/>
                </a:solidFill>
                <a:latin typeface="Calibri"/>
                <a:ea typeface="Calibri"/>
                <a:cs typeface="Calibri"/>
                <a:sym typeface="Calibri"/>
              </a:rPr>
              <a:t>Therefore, an increase in the demand for NZ oil will increase the demand for $NZ. </a:t>
            </a:r>
            <a:br>
              <a:rPr lang="en-NZ" sz="2800" b="0" i="0" u="none" strike="noStrike" cap="none">
                <a:solidFill>
                  <a:schemeClr val="lt1"/>
                </a:solidFill>
                <a:latin typeface="Calibri"/>
                <a:ea typeface="Calibri"/>
                <a:cs typeface="Calibri"/>
                <a:sym typeface="Calibri"/>
              </a:rPr>
            </a:br>
            <a:r>
              <a:rPr lang="en-NZ" sz="2800" b="0" i="0" u="none" strike="noStrike" cap="none">
                <a:solidFill>
                  <a:schemeClr val="lt1"/>
                </a:solidFill>
                <a:latin typeface="Calibri"/>
                <a:ea typeface="Calibri"/>
                <a:cs typeface="Calibri"/>
                <a:sym typeface="Calibri"/>
              </a:rPr>
              <a:t>On our NZ money market diagram we will see this as a rightward shift of the demand for $NZ from D1 to D2. This will cause the quantity of $NZ to increase AND the exchange rate to increase from e1 to e2. </a:t>
            </a:r>
            <a:endParaRPr sz="1400" b="0" i="0" u="none" strike="noStrike" cap="none">
              <a:solidFill>
                <a:srgbClr val="000000"/>
              </a:solidFill>
              <a:latin typeface="Arial"/>
              <a:ea typeface="Arial"/>
              <a:cs typeface="Arial"/>
              <a:sym typeface="Arial"/>
            </a:endParaRPr>
          </a:p>
        </p:txBody>
      </p:sp>
      <p:pic>
        <p:nvPicPr>
          <p:cNvPr id="241" name="Google Shape;241;p27"/>
          <p:cNvPicPr preferRelativeResize="0"/>
          <p:nvPr/>
        </p:nvPicPr>
        <p:blipFill rotWithShape="1">
          <a:blip r:embed="rId4">
            <a:alphaModFix/>
          </a:blip>
          <a:srcRect/>
          <a:stretch/>
        </p:blipFill>
        <p:spPr>
          <a:xfrm>
            <a:off x="6677000" y="2047379"/>
            <a:ext cx="5210200" cy="41576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838200" y="2276127"/>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800"/>
              <a:buFont typeface="Arial"/>
              <a:buNone/>
            </a:pPr>
            <a:r>
              <a:rPr lang="en-NZ" sz="4800" b="1" i="0" u="none" strike="noStrike" cap="none">
                <a:solidFill>
                  <a:schemeClr val="lt1"/>
                </a:solidFill>
                <a:latin typeface="Arial"/>
                <a:ea typeface="Arial"/>
                <a:cs typeface="Arial"/>
                <a:sym typeface="Arial"/>
              </a:rPr>
              <a:t>STAY UPDATED FOR EVENTS </a:t>
            </a:r>
            <a:endParaRPr sz="4800" b="1" i="0" u="none" strike="noStrike" cap="none">
              <a:solidFill>
                <a:schemeClr val="lt1"/>
              </a:solidFill>
              <a:latin typeface="Arial"/>
              <a:ea typeface="Arial"/>
              <a:cs typeface="Arial"/>
              <a:sym typeface="Arial"/>
            </a:endParaRPr>
          </a:p>
        </p:txBody>
      </p:sp>
      <p:sp>
        <p:nvSpPr>
          <p:cNvPr id="98" name="Google Shape;98;p2"/>
          <p:cNvSpPr txBox="1"/>
          <p:nvPr/>
        </p:nvSpPr>
        <p:spPr>
          <a:xfrm>
            <a:off x="838200" y="324070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Instagram: the_investmentsociety</a:t>
            </a:r>
            <a:endParaRPr sz="2800" b="0" i="0" u="none" strike="noStrike" cap="none">
              <a:solidFill>
                <a:srgbClr val="FF0000"/>
              </a:solidFill>
              <a:latin typeface="Arial"/>
              <a:ea typeface="Arial"/>
              <a:cs typeface="Arial"/>
              <a:sym typeface="Arial"/>
            </a:endParaRPr>
          </a:p>
        </p:txBody>
      </p:sp>
      <p:sp>
        <p:nvSpPr>
          <p:cNvPr id="99" name="Google Shape;99;p2"/>
          <p:cNvSpPr txBox="1"/>
          <p:nvPr/>
        </p:nvSpPr>
        <p:spPr>
          <a:xfrm>
            <a:off x="838200" y="522166"/>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Arial"/>
              <a:buNone/>
            </a:pPr>
            <a:r>
              <a:rPr lang="en-NZ" sz="5400" b="1" i="0" u="none" strike="noStrike" cap="none">
                <a:solidFill>
                  <a:schemeClr val="lt1"/>
                </a:solidFill>
                <a:latin typeface="Arial"/>
                <a:ea typeface="Arial"/>
                <a:cs typeface="Arial"/>
                <a:sym typeface="Arial"/>
              </a:rPr>
              <a:t>SIGN UP FOR FREE </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838200" y="1554514"/>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Website: </a:t>
            </a:r>
            <a:r>
              <a:rPr lang="en-NZ" sz="2400" b="1">
                <a:solidFill>
                  <a:srgbClr val="FF0000"/>
                </a:solidFill>
              </a:rPr>
              <a:t>www.theinvestmentsociety.org</a:t>
            </a:r>
            <a:endParaRPr sz="2400" b="0" i="0" u="none" strike="noStrike" cap="none">
              <a:solidFill>
                <a:srgbClr val="FF0000"/>
              </a:solidFill>
              <a:latin typeface="Arial"/>
              <a:ea typeface="Arial"/>
              <a:cs typeface="Arial"/>
              <a:sym typeface="Arial"/>
            </a:endParaRPr>
          </a:p>
        </p:txBody>
      </p:sp>
      <p:sp>
        <p:nvSpPr>
          <p:cNvPr id="101" name="Google Shape;101;p2"/>
          <p:cNvSpPr txBox="1"/>
          <p:nvPr/>
        </p:nvSpPr>
        <p:spPr>
          <a:xfrm>
            <a:off x="838200" y="4555602"/>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800"/>
              <a:buFont typeface="Arial"/>
              <a:buNone/>
            </a:pPr>
            <a:r>
              <a:rPr lang="en-NZ" sz="4800" b="1" i="0" u="none" strike="noStrike" cap="none">
                <a:solidFill>
                  <a:schemeClr val="lt1"/>
                </a:solidFill>
                <a:latin typeface="Arial"/>
                <a:ea typeface="Arial"/>
                <a:cs typeface="Arial"/>
                <a:sym typeface="Arial"/>
              </a:rPr>
              <a:t>QUESTIONS AND FEEDBACK</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838200" y="5587950"/>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Email: </a:t>
            </a:r>
            <a:r>
              <a:rPr lang="en-NZ" sz="2400" b="1">
                <a:solidFill>
                  <a:srgbClr val="FF0000"/>
                </a:solidFill>
              </a:rPr>
              <a:t>sbu110@uclive.ac.nz</a:t>
            </a: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629813" y="2706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 Example Question</a:t>
            </a:r>
            <a:endParaRPr/>
          </a:p>
        </p:txBody>
      </p:sp>
      <p:sp>
        <p:nvSpPr>
          <p:cNvPr id="248" name="Google Shape;248;p28"/>
          <p:cNvSpPr txBox="1"/>
          <p:nvPr/>
        </p:nvSpPr>
        <p:spPr>
          <a:xfrm>
            <a:off x="629813" y="2463560"/>
            <a:ext cx="10938870" cy="2575617"/>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2800"/>
              <a:buFont typeface="Arial"/>
              <a:buNone/>
            </a:pPr>
            <a:r>
              <a:rPr lang="en-NZ" sz="2800" b="0" i="0" u="none" strike="noStrike" cap="none">
                <a:solidFill>
                  <a:schemeClr val="lt1"/>
                </a:solidFill>
                <a:latin typeface="Calibri"/>
                <a:ea typeface="Calibri"/>
                <a:cs typeface="Calibri"/>
                <a:sym typeface="Calibri"/>
              </a:rPr>
              <a:t>Part 2: Exporters prefer a lower exchange rate, as it makes exports relatively cheaper. The oil curse refers to an appreciation of the currency that makes other industries relatively more expensive and less competitive.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249" name="Google Shape;249;p28"/>
          <p:cNvPicPr preferRelativeResize="0"/>
          <p:nvPr/>
        </p:nvPicPr>
        <p:blipFill rotWithShape="1">
          <a:blip r:embed="rId3">
            <a:alphaModFix/>
          </a:blip>
          <a:srcRect/>
          <a:stretch/>
        </p:blipFill>
        <p:spPr>
          <a:xfrm>
            <a:off x="9138249" y="4880844"/>
            <a:ext cx="2743200" cy="143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dedd15439b_0_70"/>
          <p:cNvSpPr txBox="1">
            <a:spLocks noGrp="1"/>
          </p:cNvSpPr>
          <p:nvPr>
            <p:ph type="title"/>
          </p:nvPr>
        </p:nvSpPr>
        <p:spPr>
          <a:xfrm>
            <a:off x="474025" y="1830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Purchasing Power Parity</a:t>
            </a:r>
            <a:endParaRPr>
              <a:solidFill>
                <a:srgbClr val="92D050"/>
              </a:solidFill>
            </a:endParaRPr>
          </a:p>
        </p:txBody>
      </p:sp>
      <p:sp>
        <p:nvSpPr>
          <p:cNvPr id="256" name="Google Shape;256;g3dedd15439b_0_70"/>
          <p:cNvSpPr txBox="1">
            <a:spLocks noGrp="1"/>
          </p:cNvSpPr>
          <p:nvPr>
            <p:ph type="body" idx="1"/>
          </p:nvPr>
        </p:nvSpPr>
        <p:spPr>
          <a:xfrm>
            <a:off x="677025" y="1354050"/>
            <a:ext cx="10676700" cy="48228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NZ"/>
              <a:t>Eppp = Price in Foreign currency / Price in Domestic currency  </a:t>
            </a:r>
            <a:endParaRPr/>
          </a:p>
          <a:p>
            <a:pPr marL="457200" lvl="0" indent="-342900" algn="l" rtl="0">
              <a:spcBef>
                <a:spcPts val="0"/>
              </a:spcBef>
              <a:spcAft>
                <a:spcPts val="0"/>
              </a:spcAft>
              <a:buSzPts val="1800"/>
              <a:buChar char="•"/>
            </a:pPr>
            <a:r>
              <a:rPr lang="en-NZ"/>
              <a:t>If the Er &lt; Eppp then our currency is undervalued</a:t>
            </a:r>
            <a:endParaRPr/>
          </a:p>
          <a:p>
            <a:pPr marL="457200" lvl="0" indent="-342900" algn="l" rtl="0">
              <a:spcBef>
                <a:spcPts val="0"/>
              </a:spcBef>
              <a:spcAft>
                <a:spcPts val="0"/>
              </a:spcAft>
              <a:buSzPts val="1800"/>
              <a:buChar char="•"/>
            </a:pPr>
            <a:r>
              <a:rPr lang="en-NZ"/>
              <a:t>If the Er &gt; Eppp then our currency is overvalued</a:t>
            </a:r>
            <a:endParaRPr/>
          </a:p>
          <a:p>
            <a:pPr marL="457200" lvl="0" indent="-342900" algn="l" rtl="0">
              <a:spcBef>
                <a:spcPts val="0"/>
              </a:spcBef>
              <a:spcAft>
                <a:spcPts val="0"/>
              </a:spcAft>
              <a:buSzPts val="1800"/>
              <a:buChar char="•"/>
            </a:pPr>
            <a:r>
              <a:rPr lang="en-NZ"/>
              <a:t>Arbitrage can occur if prices not set correctly </a:t>
            </a:r>
            <a:endParaRPr/>
          </a:p>
          <a:p>
            <a:pPr marL="0" lvl="0" indent="0" algn="l" rtl="0">
              <a:spcBef>
                <a:spcPts val="1000"/>
              </a:spcBef>
              <a:spcAft>
                <a:spcPts val="0"/>
              </a:spcAft>
              <a:buNone/>
            </a:pPr>
            <a:endParaRPr/>
          </a:p>
          <a:p>
            <a:pPr marL="457200" lvl="0" indent="-406400" algn="l" rtl="0">
              <a:spcBef>
                <a:spcPts val="1000"/>
              </a:spcBef>
              <a:spcAft>
                <a:spcPts val="0"/>
              </a:spcAft>
              <a:buSzPts val="2800"/>
              <a:buAutoNum type="arabicParenR"/>
            </a:pPr>
            <a:r>
              <a:rPr lang="en-NZ"/>
              <a:t>Basket of Goods costs 120 NZD, 80 USD, Calculate Eppp (NZD per USD)?</a:t>
            </a:r>
            <a:endParaRPr/>
          </a:p>
          <a:p>
            <a:pPr marL="457200" lvl="0" indent="-406400" algn="l" rtl="0">
              <a:spcBef>
                <a:spcPts val="0"/>
              </a:spcBef>
              <a:spcAft>
                <a:spcPts val="0"/>
              </a:spcAft>
              <a:buSzPts val="2800"/>
              <a:buAutoNum type="arabicParenR"/>
            </a:pPr>
            <a:r>
              <a:rPr lang="en-NZ"/>
              <a:t>If Er was 1 USD = 1.40 NZD is NZD undervalued or overvalued? Explain how the Exchange rate would adjust to this difference?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dedd15439b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Forward and Spot Rates</a:t>
            </a:r>
            <a:endParaRPr>
              <a:solidFill>
                <a:srgbClr val="92D050"/>
              </a:solidFill>
            </a:endParaRPr>
          </a:p>
        </p:txBody>
      </p:sp>
      <p:sp>
        <p:nvSpPr>
          <p:cNvPr id="263" name="Google Shape;263;g3dedd15439b_0_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NZ"/>
              <a:t>Spot Rate = Todays exchange rate</a:t>
            </a:r>
            <a:endParaRPr/>
          </a:p>
          <a:p>
            <a:pPr marL="0" lvl="0" indent="0" algn="l" rtl="0">
              <a:spcBef>
                <a:spcPts val="1000"/>
              </a:spcBef>
              <a:spcAft>
                <a:spcPts val="0"/>
              </a:spcAft>
              <a:buNone/>
            </a:pPr>
            <a:r>
              <a:rPr lang="en-NZ"/>
              <a:t>Forward Rate = Forward contract rate locked in to exchange later on</a:t>
            </a:r>
            <a:endParaRPr/>
          </a:p>
          <a:p>
            <a:pPr marL="0" lvl="0" indent="0" algn="l" rtl="0">
              <a:spcBef>
                <a:spcPts val="1000"/>
              </a:spcBef>
              <a:spcAft>
                <a:spcPts val="0"/>
              </a:spcAft>
              <a:buNone/>
            </a:pPr>
            <a:endParaRPr/>
          </a:p>
          <a:p>
            <a:pPr marL="0" lvl="0" indent="0" algn="l" rtl="0">
              <a:spcBef>
                <a:spcPts val="1000"/>
              </a:spcBef>
              <a:spcAft>
                <a:spcPts val="0"/>
              </a:spcAft>
              <a:buNone/>
            </a:pPr>
            <a:r>
              <a:rPr lang="en-NZ" u="sng"/>
              <a:t>Useful Formula:</a:t>
            </a:r>
            <a:endParaRPr u="sng"/>
          </a:p>
          <a:p>
            <a:pPr marL="0" lvl="0" indent="0" algn="l" rtl="0">
              <a:spcBef>
                <a:spcPts val="1000"/>
              </a:spcBef>
              <a:spcAft>
                <a:spcPts val="0"/>
              </a:spcAft>
              <a:buNone/>
            </a:pPr>
            <a:r>
              <a:rPr lang="en-NZ"/>
              <a:t>Fr = </a:t>
            </a:r>
            <a:r>
              <a:rPr lang="en-NZ" u="sng"/>
              <a:t>Sr( 1 + Rf )  </a:t>
            </a:r>
            <a:endParaRPr u="sng"/>
          </a:p>
          <a:p>
            <a:pPr marL="0" lvl="0" indent="0" algn="l" rtl="0">
              <a:spcBef>
                <a:spcPts val="1000"/>
              </a:spcBef>
              <a:spcAft>
                <a:spcPts val="0"/>
              </a:spcAft>
              <a:buNone/>
            </a:pPr>
            <a:r>
              <a:rPr lang="en-NZ"/>
              <a:t>          (1 + Rd)</a:t>
            </a:r>
            <a:endParaRPr/>
          </a:p>
          <a:p>
            <a:pPr marL="0" lvl="0" indent="0" algn="l" rtl="0">
              <a:spcBef>
                <a:spcPts val="1000"/>
              </a:spcBef>
              <a:spcAft>
                <a:spcPts val="0"/>
              </a:spcAft>
              <a:buNone/>
            </a:pPr>
            <a:r>
              <a:rPr lang="en-NZ"/>
              <a:t>Sr = spot rate, Rf = foreign interest rate, Rd = domestic interest rate</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dedd15439b_0_44"/>
          <p:cNvSpPr txBox="1">
            <a:spLocks noGrp="1"/>
          </p:cNvSpPr>
          <p:nvPr>
            <p:ph type="body" idx="1"/>
          </p:nvPr>
        </p:nvSpPr>
        <p:spPr>
          <a:xfrm>
            <a:off x="361875" y="366300"/>
            <a:ext cx="10992000" cy="5810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t>Example:</a:t>
            </a:r>
            <a:endParaRPr/>
          </a:p>
          <a:p>
            <a:pPr marL="0" lvl="0" indent="0" algn="l" rtl="0">
              <a:spcBef>
                <a:spcPts val="1000"/>
              </a:spcBef>
              <a:spcAft>
                <a:spcPts val="0"/>
              </a:spcAft>
              <a:buNone/>
            </a:pPr>
            <a:r>
              <a:rPr lang="en-NZ"/>
              <a:t>NZ Int rates = 5% p.a</a:t>
            </a:r>
            <a:endParaRPr/>
          </a:p>
          <a:p>
            <a:pPr marL="0" lvl="0" indent="0" algn="l" rtl="0">
              <a:spcBef>
                <a:spcPts val="1000"/>
              </a:spcBef>
              <a:spcAft>
                <a:spcPts val="0"/>
              </a:spcAft>
              <a:buNone/>
            </a:pPr>
            <a:r>
              <a:rPr lang="en-NZ"/>
              <a:t>AUS Int rates = 7% p.a</a:t>
            </a:r>
            <a:endParaRPr/>
          </a:p>
          <a:p>
            <a:pPr marL="0" lvl="0" indent="0" algn="l" rtl="0">
              <a:spcBef>
                <a:spcPts val="1000"/>
              </a:spcBef>
              <a:spcAft>
                <a:spcPts val="0"/>
              </a:spcAft>
              <a:buNone/>
            </a:pPr>
            <a:r>
              <a:rPr lang="en-NZ"/>
              <a:t>Want to Invest $1000 NZD when current ER = 1 NZD : 0.82 AUD</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rabicParenR"/>
            </a:pPr>
            <a:r>
              <a:rPr lang="en-NZ"/>
              <a:t>What would the different outcomes be if the forward rate in a years time was the same as the spot rate?</a:t>
            </a:r>
            <a:endParaRPr/>
          </a:p>
          <a:p>
            <a:pPr marL="457200" lvl="0" indent="-342900" algn="l" rtl="0">
              <a:spcBef>
                <a:spcPts val="0"/>
              </a:spcBef>
              <a:spcAft>
                <a:spcPts val="0"/>
              </a:spcAft>
              <a:buSzPts val="1800"/>
              <a:buAutoNum type="arabicParenR"/>
            </a:pPr>
            <a:r>
              <a:rPr lang="en-NZ"/>
              <a:t>What should the forward rate be to avoid people making riskless profit?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a:t>
            </a:r>
            <a:endParaRPr/>
          </a:p>
        </p:txBody>
      </p:sp>
      <p:pic>
        <p:nvPicPr>
          <p:cNvPr id="276" name="Google Shape;276;p23"/>
          <p:cNvPicPr preferRelativeResize="0"/>
          <p:nvPr/>
        </p:nvPicPr>
        <p:blipFill rotWithShape="1">
          <a:blip r:embed="rId3">
            <a:alphaModFix/>
          </a:blip>
          <a:srcRect/>
          <a:stretch/>
        </p:blipFill>
        <p:spPr>
          <a:xfrm>
            <a:off x="832053" y="1622310"/>
            <a:ext cx="8475220" cy="3800892"/>
          </a:xfrm>
          <a:prstGeom prst="rect">
            <a:avLst/>
          </a:prstGeom>
          <a:noFill/>
          <a:ln>
            <a:noFill/>
          </a:ln>
        </p:spPr>
      </p:pic>
      <p:pic>
        <p:nvPicPr>
          <p:cNvPr id="277" name="Google Shape;277;p23"/>
          <p:cNvPicPr preferRelativeResize="0"/>
          <p:nvPr/>
        </p:nvPicPr>
        <p:blipFill rotWithShape="1">
          <a:blip r:embed="rId4">
            <a:alphaModFix/>
          </a:blip>
          <a:srcRect/>
          <a:stretch/>
        </p:blipFill>
        <p:spPr>
          <a:xfrm>
            <a:off x="9382664" y="5182769"/>
            <a:ext cx="2743200" cy="1438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a:t>
            </a:r>
            <a:endParaRPr/>
          </a:p>
        </p:txBody>
      </p:sp>
      <p:sp>
        <p:nvSpPr>
          <p:cNvPr id="284" name="Google Shape;284;p24"/>
          <p:cNvSpPr txBox="1"/>
          <p:nvPr/>
        </p:nvSpPr>
        <p:spPr>
          <a:xfrm>
            <a:off x="751025" y="2129665"/>
            <a:ext cx="9497684"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Part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recognising that interest rates are essentially irrelevant or using them to correctly calculate a covered interest arbitrage transaction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holders of $US will buy $NZ on the spot market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and sell on the forward market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because they can make a riskless profit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Example answer</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There is no interest rate advantage to holding either $NZ or $US so holders of $US would convert US$0.50 to NZ$1 at the spot rate and then contract to convert those $NZ’s back to $US’s at the forward rate and receive US$0.60.  They will do this in order to make the riskless profit.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24"/>
          <p:cNvPicPr preferRelativeResize="0"/>
          <p:nvPr/>
        </p:nvPicPr>
        <p:blipFill rotWithShape="1">
          <a:blip r:embed="rId3">
            <a:alphaModFix/>
          </a:blip>
          <a:srcRect t="43699" b="33456"/>
          <a:stretch/>
        </p:blipFill>
        <p:spPr>
          <a:xfrm>
            <a:off x="1012604" y="1319348"/>
            <a:ext cx="9079068" cy="927464"/>
          </a:xfrm>
          <a:prstGeom prst="rect">
            <a:avLst/>
          </a:prstGeom>
          <a:noFill/>
          <a:ln>
            <a:noFill/>
          </a:ln>
        </p:spPr>
      </p:pic>
      <p:pic>
        <p:nvPicPr>
          <p:cNvPr id="286" name="Google Shape;286;p24"/>
          <p:cNvPicPr preferRelativeResize="0"/>
          <p:nvPr/>
        </p:nvPicPr>
        <p:blipFill rotWithShape="1">
          <a:blip r:embed="rId4">
            <a:alphaModFix/>
          </a:blip>
          <a:srcRect/>
          <a:stretch/>
        </p:blipFill>
        <p:spPr>
          <a:xfrm>
            <a:off x="9210136" y="5225901"/>
            <a:ext cx="2743200" cy="1438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Foreign Exchange</a:t>
            </a:r>
            <a:endParaRPr/>
          </a:p>
        </p:txBody>
      </p:sp>
      <p:sp>
        <p:nvSpPr>
          <p:cNvPr id="293" name="Google Shape;293;p25"/>
          <p:cNvSpPr txBox="1"/>
          <p:nvPr/>
        </p:nvSpPr>
        <p:spPr>
          <a:xfrm>
            <a:off x="592874" y="2866622"/>
            <a:ext cx="89955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r>
              <a:rPr lang="en-NZ" sz="1800" b="0" i="1" u="none" strike="noStrike" cap="none">
                <a:solidFill>
                  <a:schemeClr val="lt1"/>
                </a:solidFill>
                <a:latin typeface="Calibri"/>
                <a:ea typeface="Calibri"/>
                <a:cs typeface="Calibri"/>
                <a:sym typeface="Calibri"/>
              </a:rPr>
              <a:t>Part (ii)</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the spot rate value of the $NZ will 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the forward rate will fall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until the riskless profit is removed / until they are equal.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Award the first mark if the student simply states that the value of the $NZ will 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1" u="none" strike="noStrike" cap="none">
                <a:solidFill>
                  <a:schemeClr val="lt1"/>
                </a:solidFill>
                <a:latin typeface="Calibri"/>
                <a:ea typeface="Calibri"/>
                <a:cs typeface="Calibri"/>
                <a:sym typeface="Calibri"/>
              </a:rPr>
              <a:t>Example answer</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The spot rate is likely to rise and the forward rate is likely to fall until they remove the riskless profit (i.e. become equal in fact).</a:t>
            </a:r>
            <a:endParaRPr sz="1400" b="0" i="0" u="none" strike="noStrike" cap="none">
              <a:solidFill>
                <a:srgbClr val="000000"/>
              </a:solidFill>
              <a:latin typeface="Arial"/>
              <a:ea typeface="Arial"/>
              <a:cs typeface="Arial"/>
              <a:sym typeface="Arial"/>
            </a:endParaRPr>
          </a:p>
        </p:txBody>
      </p:sp>
      <p:pic>
        <p:nvPicPr>
          <p:cNvPr id="294" name="Google Shape;294;p25"/>
          <p:cNvPicPr preferRelativeResize="0"/>
          <p:nvPr/>
        </p:nvPicPr>
        <p:blipFill rotWithShape="1">
          <a:blip r:embed="rId3">
            <a:alphaModFix/>
          </a:blip>
          <a:srcRect t="66329"/>
          <a:stretch/>
        </p:blipFill>
        <p:spPr>
          <a:xfrm>
            <a:off x="1264868" y="1499725"/>
            <a:ext cx="9079068" cy="1366897"/>
          </a:xfrm>
          <a:prstGeom prst="rect">
            <a:avLst/>
          </a:prstGeom>
          <a:noFill/>
          <a:ln>
            <a:noFill/>
          </a:ln>
        </p:spPr>
      </p:pic>
      <p:pic>
        <p:nvPicPr>
          <p:cNvPr id="295" name="Google Shape;295;p25"/>
          <p:cNvPicPr preferRelativeResize="0"/>
          <p:nvPr/>
        </p:nvPicPr>
        <p:blipFill rotWithShape="1">
          <a:blip r:embed="rId4">
            <a:alphaModFix/>
          </a:blip>
          <a:srcRect/>
          <a:stretch/>
        </p:blipFill>
        <p:spPr>
          <a:xfrm>
            <a:off x="9368287" y="5326542"/>
            <a:ext cx="2743200" cy="143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sp>
        <p:nvSpPr>
          <p:cNvPr id="302" name="Google Shape;302;p30"/>
          <p:cNvSpPr txBox="1"/>
          <p:nvPr/>
        </p:nvSpPr>
        <p:spPr>
          <a:xfrm>
            <a:off x="296343" y="-1736990"/>
            <a:ext cx="10938900" cy="5409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03" name="Google Shape;303;p30"/>
          <p:cNvSpPr txBox="1"/>
          <p:nvPr/>
        </p:nvSpPr>
        <p:spPr>
          <a:xfrm>
            <a:off x="620033" y="1377750"/>
            <a:ext cx="95157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NZ" sz="3200" b="0" i="0" u="none" strike="noStrike" cap="none">
                <a:solidFill>
                  <a:schemeClr val="lt1"/>
                </a:solidFill>
                <a:latin typeface="Calibri"/>
                <a:ea typeface="Calibri"/>
                <a:cs typeface="Calibri"/>
                <a:sym typeface="Calibri"/>
              </a:rPr>
              <a:t>What characteristics make a person unemployed?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200"/>
              <a:buFont typeface="Arial"/>
              <a:buChar char="•"/>
            </a:pPr>
            <a:r>
              <a:rPr lang="en-NZ" sz="3200" b="0" i="0" u="none" strike="noStrike" cap="none">
                <a:solidFill>
                  <a:schemeClr val="lt1"/>
                </a:solidFill>
                <a:latin typeface="Calibri"/>
                <a:ea typeface="Calibri"/>
                <a:cs typeface="Calibri"/>
                <a:sym typeface="Calibri"/>
              </a:rPr>
              <a:t>Not currently in paid employment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200"/>
              <a:buFont typeface="Arial"/>
              <a:buChar char="•"/>
            </a:pPr>
            <a:r>
              <a:rPr lang="en-NZ" sz="3200" b="0" i="0" u="none" strike="noStrike" cap="none">
                <a:solidFill>
                  <a:schemeClr val="lt1"/>
                </a:solidFill>
                <a:latin typeface="Calibri"/>
                <a:ea typeface="Calibri"/>
                <a:cs typeface="Calibri"/>
                <a:sym typeface="Calibri"/>
              </a:rPr>
              <a:t>Searching for work (in the last 4 weeks)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200"/>
              <a:buFont typeface="Arial"/>
              <a:buChar char="•"/>
            </a:pPr>
            <a:r>
              <a:rPr lang="en-NZ" sz="3200" b="0" i="0" u="none" strike="noStrike" cap="none">
                <a:solidFill>
                  <a:schemeClr val="lt1"/>
                </a:solidFill>
                <a:latin typeface="Calibri"/>
                <a:ea typeface="Calibri"/>
                <a:cs typeface="Calibri"/>
                <a:sym typeface="Calibri"/>
              </a:rPr>
              <a:t>Willing to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203200" marR="0" lvl="0" indent="0" algn="l" rtl="0">
              <a:lnSpc>
                <a:spcPct val="100000"/>
              </a:lnSpc>
              <a:spcBef>
                <a:spcPts val="0"/>
              </a:spcBef>
              <a:spcAft>
                <a:spcPts val="0"/>
              </a:spcAft>
              <a:buClr>
                <a:schemeClr val="lt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NZ" sz="3200" b="0" i="0" u="none" strike="noStrike" cap="none">
                <a:solidFill>
                  <a:schemeClr val="lt1"/>
                </a:solidFill>
                <a:latin typeface="Calibri"/>
                <a:ea typeface="Calibri"/>
                <a:cs typeface="Calibri"/>
                <a:sym typeface="Calibri"/>
              </a:rPr>
              <a:t>What do we use to measure unemployment?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1"/>
              </a:buClr>
              <a:buSzPts val="3200"/>
              <a:buFont typeface="Arial"/>
              <a:buChar char="•"/>
            </a:pPr>
            <a:r>
              <a:rPr lang="en-NZ" sz="3200" b="0" i="0" u="none" strike="noStrike" cap="none">
                <a:solidFill>
                  <a:schemeClr val="lt1"/>
                </a:solidFill>
                <a:latin typeface="Calibri"/>
                <a:ea typeface="Calibri"/>
                <a:cs typeface="Calibri"/>
                <a:sym typeface="Calibri"/>
              </a:rPr>
              <a:t>Household labour force survey, published by StatsNZ</a:t>
            </a:r>
            <a:endParaRPr sz="32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dedd15439b_0_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Unemployment</a:t>
            </a:r>
            <a:endParaRPr>
              <a:solidFill>
                <a:srgbClr val="92D050"/>
              </a:solidFill>
            </a:endParaRPr>
          </a:p>
        </p:txBody>
      </p:sp>
      <p:sp>
        <p:nvSpPr>
          <p:cNvPr id="310" name="Google Shape;310;g3dedd15439b_0_8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t>Unemployment rate = Number unemployed / labour force</a:t>
            </a:r>
            <a:endParaRPr/>
          </a:p>
          <a:p>
            <a:pPr marL="0" lvl="0" indent="0" algn="l" rtl="0">
              <a:spcBef>
                <a:spcPts val="1000"/>
              </a:spcBef>
              <a:spcAft>
                <a:spcPts val="0"/>
              </a:spcAft>
              <a:buNone/>
            </a:pPr>
            <a:r>
              <a:rPr lang="en-NZ"/>
              <a:t>Main Influences:</a:t>
            </a:r>
            <a:endParaRPr/>
          </a:p>
          <a:p>
            <a:pPr marL="457200" lvl="0" indent="-342900" algn="l" rtl="0">
              <a:spcBef>
                <a:spcPts val="1000"/>
              </a:spcBef>
              <a:spcAft>
                <a:spcPts val="0"/>
              </a:spcAft>
              <a:buSzPts val="1800"/>
              <a:buChar char="-"/>
            </a:pPr>
            <a:r>
              <a:rPr lang="en-NZ"/>
              <a:t>Job Creation</a:t>
            </a:r>
            <a:endParaRPr/>
          </a:p>
          <a:p>
            <a:pPr marL="457200" lvl="0" indent="-342900" algn="l" rtl="0">
              <a:spcBef>
                <a:spcPts val="0"/>
              </a:spcBef>
              <a:spcAft>
                <a:spcPts val="0"/>
              </a:spcAft>
              <a:buSzPts val="1800"/>
              <a:buChar char="-"/>
            </a:pPr>
            <a:r>
              <a:rPr lang="en-NZ"/>
              <a:t>Growth of Labour Force</a:t>
            </a:r>
            <a:endParaRPr/>
          </a:p>
          <a:p>
            <a:pPr marL="0" lvl="0" indent="0" algn="l" rtl="0">
              <a:spcBef>
                <a:spcPts val="1000"/>
              </a:spcBef>
              <a:spcAft>
                <a:spcPts val="0"/>
              </a:spcAft>
              <a:buNone/>
            </a:pPr>
            <a:r>
              <a:rPr lang="en-NZ"/>
              <a:t>Factors of Labour Force:</a:t>
            </a:r>
            <a:endParaRPr/>
          </a:p>
          <a:p>
            <a:pPr marL="457200" lvl="0" indent="-342900" algn="l" rtl="0">
              <a:spcBef>
                <a:spcPts val="1000"/>
              </a:spcBef>
              <a:spcAft>
                <a:spcPts val="0"/>
              </a:spcAft>
              <a:buSzPts val="1800"/>
              <a:buChar char="-"/>
            </a:pPr>
            <a:r>
              <a:rPr lang="en-NZ"/>
              <a:t>Population growth</a:t>
            </a:r>
            <a:endParaRPr/>
          </a:p>
          <a:p>
            <a:pPr marL="457200" lvl="0" indent="-342900" algn="l" rtl="0">
              <a:spcBef>
                <a:spcPts val="0"/>
              </a:spcBef>
              <a:spcAft>
                <a:spcPts val="0"/>
              </a:spcAft>
              <a:buSzPts val="1800"/>
              <a:buChar char="-"/>
            </a:pPr>
            <a:r>
              <a:rPr lang="en-NZ"/>
              <a:t>Immigration</a:t>
            </a:r>
            <a:endParaRPr/>
          </a:p>
          <a:p>
            <a:pPr marL="457200" lvl="0" indent="-342900" algn="l" rtl="0">
              <a:spcBef>
                <a:spcPts val="0"/>
              </a:spcBef>
              <a:spcAft>
                <a:spcPts val="0"/>
              </a:spcAft>
              <a:buSzPts val="1800"/>
              <a:buChar char="-"/>
            </a:pPr>
            <a:r>
              <a:rPr lang="en-NZ"/>
              <a:t>School leaving age</a:t>
            </a:r>
            <a:endParaRPr/>
          </a:p>
          <a:p>
            <a:pPr marL="457200" lvl="0" indent="-342900" algn="l" rtl="0">
              <a:spcBef>
                <a:spcPts val="0"/>
              </a:spcBef>
              <a:spcAft>
                <a:spcPts val="0"/>
              </a:spcAft>
              <a:buSzPts val="1800"/>
              <a:buChar char="-"/>
            </a:pPr>
            <a:r>
              <a:rPr lang="en-NZ"/>
              <a:t>Participation rate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dedd15439b_0_76"/>
          <p:cNvSpPr txBox="1">
            <a:spLocks noGrp="1"/>
          </p:cNvSpPr>
          <p:nvPr>
            <p:ph type="title"/>
          </p:nvPr>
        </p:nvSpPr>
        <p:spPr>
          <a:xfrm>
            <a:off x="838200" y="365125"/>
            <a:ext cx="10515600" cy="1017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a:solidFill>
                  <a:srgbClr val="92D050"/>
                </a:solidFill>
              </a:rPr>
              <a:t>Minimum Wages</a:t>
            </a:r>
            <a:endParaRPr>
              <a:solidFill>
                <a:srgbClr val="92D050"/>
              </a:solidFill>
            </a:endParaRPr>
          </a:p>
        </p:txBody>
      </p:sp>
      <p:sp>
        <p:nvSpPr>
          <p:cNvPr id="317" name="Google Shape;317;g3dedd15439b_0_76"/>
          <p:cNvSpPr txBox="1">
            <a:spLocks noGrp="1"/>
          </p:cNvSpPr>
          <p:nvPr>
            <p:ph type="body" idx="1"/>
          </p:nvPr>
        </p:nvSpPr>
        <p:spPr>
          <a:xfrm>
            <a:off x="382875" y="1608050"/>
            <a:ext cx="5154600" cy="3978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sz="2000"/>
              <a:t>Minimum wage is a policy that has unequal effects.</a:t>
            </a:r>
            <a:endParaRPr sz="2000"/>
          </a:p>
          <a:p>
            <a:pPr marL="0" lvl="0" indent="0" algn="l" rtl="0">
              <a:spcBef>
                <a:spcPts val="1000"/>
              </a:spcBef>
              <a:spcAft>
                <a:spcPts val="0"/>
              </a:spcAft>
              <a:buNone/>
            </a:pPr>
            <a:r>
              <a:rPr lang="en-NZ" sz="2000"/>
              <a:t>If above equilibrium creates surplus of labour leading to unemployment</a:t>
            </a:r>
            <a:endParaRPr sz="2000"/>
          </a:p>
          <a:p>
            <a:pPr marL="0" lvl="0" indent="0" algn="l" rtl="0">
              <a:spcBef>
                <a:spcPts val="1000"/>
              </a:spcBef>
              <a:spcAft>
                <a:spcPts val="0"/>
              </a:spcAft>
              <a:buNone/>
            </a:pPr>
            <a:r>
              <a:rPr lang="en-NZ" sz="2000"/>
              <a:t>Short run: increase in min wage increases labour income and lower portion become unemployed.</a:t>
            </a:r>
            <a:endParaRPr sz="2000"/>
          </a:p>
          <a:p>
            <a:pPr marL="0" lvl="0" indent="0" algn="l" rtl="0">
              <a:spcBef>
                <a:spcPts val="1000"/>
              </a:spcBef>
              <a:spcAft>
                <a:spcPts val="0"/>
              </a:spcAft>
              <a:buNone/>
            </a:pPr>
            <a:r>
              <a:rPr lang="en-NZ" sz="2000"/>
              <a:t>Long run: As firms adjust to the higher input costs of labour increases unemployment due to the longer time to respond to this higher wage price. </a:t>
            </a:r>
            <a:endParaRPr sz="2000"/>
          </a:p>
          <a:p>
            <a:pPr marL="0" lvl="0" indent="0" algn="l" rtl="0">
              <a:spcBef>
                <a:spcPts val="1000"/>
              </a:spcBef>
              <a:spcAft>
                <a:spcPts val="0"/>
              </a:spcAft>
              <a:buNone/>
            </a:pPr>
            <a:endParaRPr sz="2000"/>
          </a:p>
        </p:txBody>
      </p:sp>
      <p:pic>
        <p:nvPicPr>
          <p:cNvPr id="318" name="Google Shape;318;g3dedd15439b_0_76"/>
          <p:cNvPicPr preferRelativeResize="0"/>
          <p:nvPr/>
        </p:nvPicPr>
        <p:blipFill>
          <a:blip r:embed="rId3">
            <a:alphaModFix/>
          </a:blip>
          <a:stretch>
            <a:fillRect/>
          </a:stretch>
        </p:blipFill>
        <p:spPr>
          <a:xfrm>
            <a:off x="5629827" y="1608040"/>
            <a:ext cx="6349424" cy="397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Overview</a:t>
            </a:r>
            <a:endParaRPr/>
          </a:p>
        </p:txBody>
      </p:sp>
      <p:sp>
        <p:nvSpPr>
          <p:cNvPr id="109" name="Google Shape;109;p3"/>
          <p:cNvSpPr txBox="1">
            <a:spLocks noGrp="1"/>
          </p:cNvSpPr>
          <p:nvPr>
            <p:ph type="body" idx="1"/>
          </p:nvPr>
        </p:nvSpPr>
        <p:spPr>
          <a:xfrm>
            <a:off x="666750" y="1571626"/>
            <a:ext cx="10515600"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NZ"/>
              <a:t>Multi Choice – where to look, how to practice</a:t>
            </a:r>
            <a:endParaRPr/>
          </a:p>
          <a:p>
            <a:pPr marL="228600" lvl="0" indent="-228600" algn="l" rtl="0">
              <a:lnSpc>
                <a:spcPct val="90000"/>
              </a:lnSpc>
              <a:spcBef>
                <a:spcPts val="1000"/>
              </a:spcBef>
              <a:spcAft>
                <a:spcPts val="0"/>
              </a:spcAft>
              <a:buClr>
                <a:schemeClr val="lt1"/>
              </a:buClr>
              <a:buSzPts val="2800"/>
              <a:buChar char="•"/>
            </a:pPr>
            <a:r>
              <a:rPr lang="en-NZ"/>
              <a:t>Supply and demand</a:t>
            </a:r>
            <a:endParaRPr/>
          </a:p>
          <a:p>
            <a:pPr marL="228600" lvl="0" indent="-228600" algn="l" rtl="0">
              <a:lnSpc>
                <a:spcPct val="90000"/>
              </a:lnSpc>
              <a:spcBef>
                <a:spcPts val="1000"/>
              </a:spcBef>
              <a:spcAft>
                <a:spcPts val="0"/>
              </a:spcAft>
              <a:buClr>
                <a:schemeClr val="lt1"/>
              </a:buClr>
              <a:buSzPts val="2800"/>
              <a:buChar char="•"/>
            </a:pPr>
            <a:r>
              <a:rPr lang="en-NZ"/>
              <a:t>Economic History</a:t>
            </a:r>
            <a:endParaRPr/>
          </a:p>
          <a:p>
            <a:pPr marL="228600" lvl="0" indent="-228600" algn="l" rtl="0">
              <a:lnSpc>
                <a:spcPct val="90000"/>
              </a:lnSpc>
              <a:spcBef>
                <a:spcPts val="1000"/>
              </a:spcBef>
              <a:spcAft>
                <a:spcPts val="0"/>
              </a:spcAft>
              <a:buClr>
                <a:schemeClr val="lt1"/>
              </a:buClr>
              <a:buSzPts val="2800"/>
              <a:buChar char="•"/>
            </a:pPr>
            <a:r>
              <a:rPr lang="en-NZ"/>
              <a:t>National Accounts, BOP</a:t>
            </a:r>
            <a:endParaRPr/>
          </a:p>
          <a:p>
            <a:pPr marL="228600" lvl="0" indent="-228600" algn="l" rtl="0">
              <a:lnSpc>
                <a:spcPct val="90000"/>
              </a:lnSpc>
              <a:spcBef>
                <a:spcPts val="1000"/>
              </a:spcBef>
              <a:spcAft>
                <a:spcPts val="0"/>
              </a:spcAft>
              <a:buClr>
                <a:schemeClr val="lt1"/>
              </a:buClr>
              <a:buSzPts val="2800"/>
              <a:buChar char="•"/>
            </a:pPr>
            <a:r>
              <a:rPr lang="en-NZ"/>
              <a:t>Foreign Exchange</a:t>
            </a:r>
            <a:endParaRPr/>
          </a:p>
          <a:p>
            <a:pPr marL="228600" lvl="0" indent="-228600" algn="l" rtl="0">
              <a:lnSpc>
                <a:spcPct val="90000"/>
              </a:lnSpc>
              <a:spcBef>
                <a:spcPts val="1000"/>
              </a:spcBef>
              <a:spcAft>
                <a:spcPts val="0"/>
              </a:spcAft>
              <a:buClr>
                <a:schemeClr val="lt1"/>
              </a:buClr>
              <a:buSzPts val="2800"/>
              <a:buChar char="•"/>
            </a:pPr>
            <a:r>
              <a:rPr lang="en-NZ"/>
              <a:t>Labour Market</a:t>
            </a:r>
            <a:endParaRPr/>
          </a:p>
          <a:p>
            <a:pPr marL="228600" lvl="0" indent="-50800" algn="l" rtl="0">
              <a:lnSpc>
                <a:spcPct val="90000"/>
              </a:lnSpc>
              <a:spcBef>
                <a:spcPts val="1000"/>
              </a:spcBef>
              <a:spcAft>
                <a:spcPts val="0"/>
              </a:spcAft>
              <a:buClr>
                <a:schemeClr val="lt1"/>
              </a:buClr>
              <a:buSzPts val="2800"/>
              <a:buNone/>
            </a:pPr>
            <a:endParaRPr/>
          </a:p>
        </p:txBody>
      </p:sp>
      <p:pic>
        <p:nvPicPr>
          <p:cNvPr id="110" name="Google Shape;110;p3"/>
          <p:cNvPicPr preferRelativeResize="0"/>
          <p:nvPr/>
        </p:nvPicPr>
        <p:blipFill rotWithShape="1">
          <a:blip r:embed="rId3">
            <a:alphaModFix/>
          </a:blip>
          <a:srcRect/>
          <a:stretch/>
        </p:blipFill>
        <p:spPr>
          <a:xfrm>
            <a:off x="9197622" y="5054871"/>
            <a:ext cx="2743200" cy="143314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pic>
        <p:nvPicPr>
          <p:cNvPr id="325" name="Google Shape;325;p31"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326" name="Google Shape;326;p31"/>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27" name="Google Shape;327;p31"/>
          <p:cNvPicPr preferRelativeResize="0"/>
          <p:nvPr/>
        </p:nvPicPr>
        <p:blipFill rotWithShape="1">
          <a:blip r:embed="rId4">
            <a:alphaModFix/>
          </a:blip>
          <a:srcRect l="13444" t="5084" r="12599"/>
          <a:stretch/>
        </p:blipFill>
        <p:spPr>
          <a:xfrm>
            <a:off x="620033" y="1346920"/>
            <a:ext cx="9016865" cy="39757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pic>
        <p:nvPicPr>
          <p:cNvPr id="334" name="Google Shape;334;p32"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335" name="Google Shape;335;p32"/>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36" name="Google Shape;336;p32"/>
          <p:cNvPicPr preferRelativeResize="0"/>
          <p:nvPr/>
        </p:nvPicPr>
        <p:blipFill rotWithShape="1">
          <a:blip r:embed="rId4">
            <a:alphaModFix/>
          </a:blip>
          <a:srcRect l="13444" t="5083" r="12599" b="32891"/>
          <a:stretch/>
        </p:blipFill>
        <p:spPr>
          <a:xfrm>
            <a:off x="620033" y="1346920"/>
            <a:ext cx="9016865" cy="2598063"/>
          </a:xfrm>
          <a:prstGeom prst="rect">
            <a:avLst/>
          </a:prstGeom>
          <a:noFill/>
          <a:ln>
            <a:noFill/>
          </a:ln>
        </p:spPr>
      </p:pic>
      <p:sp>
        <p:nvSpPr>
          <p:cNvPr id="337" name="Google Shape;337;p32"/>
          <p:cNvSpPr/>
          <p:nvPr/>
        </p:nvSpPr>
        <p:spPr>
          <a:xfrm>
            <a:off x="620032" y="3944983"/>
            <a:ext cx="873297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lt1"/>
                </a:solidFill>
                <a:latin typeface="Calibri"/>
                <a:ea typeface="Calibri"/>
                <a:cs typeface="Calibri"/>
                <a:sym typeface="Calibri"/>
              </a:rPr>
              <a:t>Part (d) 	3 marks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the wage negotiation process moved from being centralised to decentralised (or 	could say shifted from being between govt., employer groups and unions to being 	between employees and employers).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employment agreements shifted from being task based, industry wide to being 	between location or workplace based.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to increase flexibility.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pic>
        <p:nvPicPr>
          <p:cNvPr id="344" name="Google Shape;344;p33"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345" name="Google Shape;345;p33"/>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46" name="Google Shape;346;p33"/>
          <p:cNvPicPr preferRelativeResize="0"/>
          <p:nvPr/>
        </p:nvPicPr>
        <p:blipFill rotWithShape="1">
          <a:blip r:embed="rId4">
            <a:alphaModFix/>
          </a:blip>
          <a:srcRect l="13444" t="65237" r="12599"/>
          <a:stretch/>
        </p:blipFill>
        <p:spPr>
          <a:xfrm>
            <a:off x="946604" y="1515291"/>
            <a:ext cx="9016865" cy="1456083"/>
          </a:xfrm>
          <a:prstGeom prst="rect">
            <a:avLst/>
          </a:prstGeom>
          <a:noFill/>
          <a:ln>
            <a:noFill/>
          </a:ln>
        </p:spPr>
      </p:pic>
      <p:sp>
        <p:nvSpPr>
          <p:cNvPr id="347" name="Google Shape;347;p33"/>
          <p:cNvSpPr/>
          <p:nvPr/>
        </p:nvSpPr>
        <p:spPr>
          <a:xfrm>
            <a:off x="1389017" y="3130170"/>
            <a:ext cx="648788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1" i="0" u="none" strike="noStrike" cap="none">
                <a:solidFill>
                  <a:schemeClr val="lt1"/>
                </a:solidFill>
                <a:latin typeface="Calibri"/>
                <a:ea typeface="Calibri"/>
                <a:cs typeface="Calibri"/>
                <a:sym typeface="Calibri"/>
              </a:rPr>
              <a:t>Part (e) 	3 marks</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efficiency wages are where firms choose to pay over the 	equilibrium wage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2	1 mark for each reason:  e.g. </a:t>
            </a:r>
            <a:br>
              <a:rPr lang="en-NZ" sz="1800" b="0" i="0" u="none" strike="noStrike" cap="none">
                <a:solidFill>
                  <a:schemeClr val="lt1"/>
                </a:solidFill>
                <a:latin typeface="Calibri"/>
                <a:ea typeface="Calibri"/>
                <a:cs typeface="Calibri"/>
                <a:sym typeface="Calibri"/>
              </a:rPr>
            </a:br>
            <a:r>
              <a:rPr lang="en-NZ" sz="1800" b="0" i="0" u="none" strike="noStrike" cap="none">
                <a:solidFill>
                  <a:schemeClr val="lt1"/>
                </a:solidFill>
                <a:latin typeface="Calibri"/>
                <a:ea typeface="Calibri"/>
                <a:cs typeface="Calibri"/>
                <a:sym typeface="Calibri"/>
              </a:rPr>
              <a:t>- to reduce worker turnover</a:t>
            </a:r>
            <a:br>
              <a:rPr lang="en-NZ" sz="1800" b="0" i="0" u="none" strike="noStrike" cap="none">
                <a:solidFill>
                  <a:schemeClr val="lt1"/>
                </a:solidFill>
                <a:latin typeface="Calibri"/>
                <a:ea typeface="Calibri"/>
                <a:cs typeface="Calibri"/>
                <a:sym typeface="Calibri"/>
              </a:rPr>
            </a:br>
            <a:r>
              <a:rPr lang="en-NZ" sz="1800" b="0" i="0" u="none" strike="noStrike" cap="none">
                <a:solidFill>
                  <a:schemeClr val="lt1"/>
                </a:solidFill>
                <a:latin typeface="Calibri"/>
                <a:ea typeface="Calibri"/>
                <a:cs typeface="Calibri"/>
                <a:sym typeface="Calibri"/>
              </a:rPr>
              <a:t>- to attract better applicants</a:t>
            </a:r>
            <a:br>
              <a:rPr lang="en-NZ" sz="1800" b="0" i="0" u="none" strike="noStrike" cap="none">
                <a:solidFill>
                  <a:schemeClr val="lt1"/>
                </a:solidFill>
                <a:latin typeface="Calibri"/>
                <a:ea typeface="Calibri"/>
                <a:cs typeface="Calibri"/>
                <a:sym typeface="Calibri"/>
              </a:rPr>
            </a:br>
            <a:r>
              <a:rPr lang="en-NZ" sz="1800" b="0" i="0" u="none" strike="noStrike" cap="none">
                <a:solidFill>
                  <a:schemeClr val="lt1"/>
                </a:solidFill>
                <a:latin typeface="Calibri"/>
                <a:ea typeface="Calibri"/>
                <a:cs typeface="Calibri"/>
                <a:sym typeface="Calibri"/>
              </a:rPr>
              <a:t>- to improve worker effort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pic>
        <p:nvPicPr>
          <p:cNvPr id="354" name="Google Shape;354;p34" descr="Macintosh HD:Users:Jarred:Dropbox:Investment Society:logo.jpg"/>
          <p:cNvPicPr preferRelativeResize="0"/>
          <p:nvPr/>
        </p:nvPicPr>
        <p:blipFill rotWithShape="1">
          <a:blip r:embed="rId3">
            <a:alphaModFix/>
          </a:blip>
          <a:srcRect l="8075" t="25436" r="11463" b="30442"/>
          <a:stretch/>
        </p:blipFill>
        <p:spPr>
          <a:xfrm>
            <a:off x="9834161" y="5387272"/>
            <a:ext cx="2125980" cy="1165860"/>
          </a:xfrm>
          <a:prstGeom prst="rect">
            <a:avLst/>
          </a:prstGeom>
          <a:noFill/>
          <a:ln>
            <a:noFill/>
          </a:ln>
        </p:spPr>
      </p:pic>
      <p:sp>
        <p:nvSpPr>
          <p:cNvPr id="355" name="Google Shape;355;p34"/>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56" name="Google Shape;356;p34"/>
          <p:cNvPicPr preferRelativeResize="0"/>
          <p:nvPr/>
        </p:nvPicPr>
        <p:blipFill rotWithShape="1">
          <a:blip r:embed="rId4">
            <a:alphaModFix/>
          </a:blip>
          <a:srcRect l="5868" t="42597" r="7953"/>
          <a:stretch/>
        </p:blipFill>
        <p:spPr>
          <a:xfrm>
            <a:off x="655239" y="1422943"/>
            <a:ext cx="10480394" cy="26654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Labour markets</a:t>
            </a:r>
            <a:endParaRPr/>
          </a:p>
        </p:txBody>
      </p:sp>
      <p:pic>
        <p:nvPicPr>
          <p:cNvPr id="363" name="Google Shape;363;p35"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364" name="Google Shape;364;p35"/>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65" name="Google Shape;365;p35"/>
          <p:cNvSpPr txBox="1"/>
          <p:nvPr/>
        </p:nvSpPr>
        <p:spPr>
          <a:xfrm>
            <a:off x="754068" y="1488145"/>
            <a:ext cx="106548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rural generally have a higher unemployment rate than urban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2	plausible reason – e.g. there are fewer opportunities in rural areas than urban, changing occupations is 	harder, re-training is less available.</a:t>
            </a:r>
            <a:br>
              <a:rPr lang="en-NZ" sz="1800" b="0" i="0" u="none" strike="noStrike" cap="none">
                <a:solidFill>
                  <a:schemeClr val="lt1"/>
                </a:solidFill>
                <a:latin typeface="Calibri"/>
                <a:ea typeface="Calibri"/>
                <a:cs typeface="Calibri"/>
                <a:sym typeface="Calibri"/>
              </a:rPr>
            </a:br>
            <a:r>
              <a:rPr lang="en-NZ" sz="1800" b="0" i="0" u="none" strike="noStrike" cap="none">
                <a:solidFill>
                  <a:schemeClr val="lt1"/>
                </a:solidFill>
                <a:latin typeface="Calibri"/>
                <a:ea typeface="Calibri"/>
                <a:cs typeface="Calibri"/>
                <a:sym typeface="Calibri"/>
              </a:rPr>
              <a:t>	(marks were awarded for plausible arguments for urban being higher, e.g. rural communities may have 	more secure jobs, people move out of choice to rural areas for work they definitely get)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1	youth have a higher unemployment rate than older workers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NZ" sz="1800" b="0" i="0" u="none" strike="noStrike" cap="none">
                <a:solidFill>
                  <a:schemeClr val="lt1"/>
                </a:solidFill>
                <a:latin typeface="Calibri"/>
                <a:ea typeface="Calibri"/>
                <a:cs typeface="Calibri"/>
                <a:sym typeface="Calibri"/>
              </a:rPr>
              <a:t>2	plausible reason – e.g. young workers will be less skilled; have less work history to use; etc.</a:t>
            </a:r>
            <a:br>
              <a:rPr lang="en-NZ" sz="1800" b="0" i="0" u="none" strike="noStrike" cap="none">
                <a:solidFill>
                  <a:schemeClr val="lt1"/>
                </a:solidFill>
                <a:latin typeface="Calibri"/>
                <a:ea typeface="Calibri"/>
                <a:cs typeface="Calibri"/>
                <a:sym typeface="Calibri"/>
              </a:rPr>
            </a:br>
            <a:r>
              <a:rPr lang="en-NZ" sz="1800" b="0" i="0" u="none" strike="noStrike" cap="none">
                <a:solidFill>
                  <a:schemeClr val="lt1"/>
                </a:solidFill>
                <a:latin typeface="Calibri"/>
                <a:ea typeface="Calibri"/>
                <a:cs typeface="Calibri"/>
                <a:sym typeface="Calibri"/>
              </a:rPr>
              <a:t>	(some students argued that the older have a higher rate as more youth are in school – 1 mark.)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a:off x="620033" y="3048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Final advice</a:t>
            </a:r>
            <a:endParaRPr/>
          </a:p>
        </p:txBody>
      </p:sp>
      <p:sp>
        <p:nvSpPr>
          <p:cNvPr id="372" name="Google Shape;372;p36"/>
          <p:cNvSpPr txBox="1"/>
          <p:nvPr/>
        </p:nvSpPr>
        <p:spPr>
          <a:xfrm>
            <a:off x="346880" y="1251800"/>
            <a:ext cx="10938870" cy="54094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73" name="Google Shape;373;p36"/>
          <p:cNvSpPr txBox="1"/>
          <p:nvPr/>
        </p:nvSpPr>
        <p:spPr>
          <a:xfrm>
            <a:off x="910822" y="1914300"/>
            <a:ext cx="9173700" cy="6557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Don’t rewatch lectures- you won’t remember anything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If you have a free 15 minutes, use it to do Multi choice practice as I found these the most spontaneous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Past term tests are the best way to practice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All the history questions are online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Questions often repeat themselves</a:t>
            </a:r>
            <a:endParaRPr sz="28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Calibri"/>
              <a:buChar char="•"/>
            </a:pPr>
            <a:r>
              <a:rPr lang="en-NZ" sz="2800">
                <a:solidFill>
                  <a:schemeClr val="lt1"/>
                </a:solidFill>
                <a:latin typeface="Calibri"/>
                <a:ea typeface="Calibri"/>
                <a:cs typeface="Calibri"/>
                <a:sym typeface="Calibri"/>
              </a:rPr>
              <a:t>Order your notes as this will help find information faster than causing stress of finding the specific bit</a:t>
            </a:r>
            <a:endParaRPr sz="2800">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74" name="Google Shape;374;p36"/>
          <p:cNvPicPr preferRelativeResize="0"/>
          <p:nvPr/>
        </p:nvPicPr>
        <p:blipFill rotWithShape="1">
          <a:blip r:embed="rId3">
            <a:alphaModFix/>
          </a:blip>
          <a:srcRect/>
          <a:stretch/>
        </p:blipFill>
        <p:spPr>
          <a:xfrm>
            <a:off x="8836325" y="4880844"/>
            <a:ext cx="2743200" cy="1438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7"/>
          <p:cNvSpPr txBox="1"/>
          <p:nvPr/>
        </p:nvSpPr>
        <p:spPr>
          <a:xfrm>
            <a:off x="838200" y="2276127"/>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800"/>
              <a:buFont typeface="Arial"/>
              <a:buNone/>
            </a:pPr>
            <a:r>
              <a:rPr lang="en-NZ" sz="4800" b="1" i="0" u="none" strike="noStrike" cap="none">
                <a:solidFill>
                  <a:schemeClr val="lt1"/>
                </a:solidFill>
                <a:latin typeface="Arial"/>
                <a:ea typeface="Arial"/>
                <a:cs typeface="Arial"/>
                <a:sym typeface="Arial"/>
              </a:rPr>
              <a:t>STAY UPDATED FOR EVENTS </a:t>
            </a:r>
            <a:endParaRPr sz="4800" b="1" i="0" u="none" strike="noStrike" cap="none">
              <a:solidFill>
                <a:schemeClr val="lt1"/>
              </a:solidFill>
              <a:latin typeface="Arial"/>
              <a:ea typeface="Arial"/>
              <a:cs typeface="Arial"/>
              <a:sym typeface="Arial"/>
            </a:endParaRPr>
          </a:p>
        </p:txBody>
      </p:sp>
      <p:sp>
        <p:nvSpPr>
          <p:cNvPr id="381" name="Google Shape;381;p37"/>
          <p:cNvSpPr txBox="1"/>
          <p:nvPr/>
        </p:nvSpPr>
        <p:spPr>
          <a:xfrm>
            <a:off x="838200" y="3240706"/>
            <a:ext cx="10515600" cy="8684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Facebook Page: The Investment Society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FF0000"/>
              </a:buClr>
              <a:buSzPct val="100000"/>
              <a:buFont typeface="Arial"/>
              <a:buChar char="•"/>
            </a:pPr>
            <a:r>
              <a:rPr lang="en-NZ" sz="2800" b="1" i="0" u="none" strike="noStrike" cap="none">
                <a:solidFill>
                  <a:srgbClr val="FF0000"/>
                </a:solidFill>
                <a:latin typeface="Arial"/>
                <a:ea typeface="Arial"/>
                <a:cs typeface="Arial"/>
                <a:sym typeface="Arial"/>
              </a:rPr>
              <a:t>Instagram: the_investmentsociety</a:t>
            </a:r>
            <a:endParaRPr sz="2800" b="0" i="0" u="none" strike="noStrike" cap="none">
              <a:solidFill>
                <a:srgbClr val="FF0000"/>
              </a:solidFill>
              <a:latin typeface="Arial"/>
              <a:ea typeface="Arial"/>
              <a:cs typeface="Arial"/>
              <a:sym typeface="Arial"/>
            </a:endParaRPr>
          </a:p>
        </p:txBody>
      </p:sp>
      <p:sp>
        <p:nvSpPr>
          <p:cNvPr id="382" name="Google Shape;382;p37"/>
          <p:cNvSpPr txBox="1"/>
          <p:nvPr/>
        </p:nvSpPr>
        <p:spPr>
          <a:xfrm>
            <a:off x="838200" y="522166"/>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Arial"/>
              <a:buNone/>
            </a:pPr>
            <a:r>
              <a:rPr lang="en-NZ" sz="5400" b="1" i="0" u="none" strike="noStrike" cap="none">
                <a:solidFill>
                  <a:schemeClr val="lt1"/>
                </a:solidFill>
                <a:latin typeface="Arial"/>
                <a:ea typeface="Arial"/>
                <a:cs typeface="Arial"/>
                <a:sym typeface="Arial"/>
              </a:rPr>
              <a:t>SIGN UP FOR FREE </a:t>
            </a:r>
            <a:endParaRPr sz="1400" b="0" i="0" u="none" strike="noStrike" cap="none">
              <a:solidFill>
                <a:srgbClr val="000000"/>
              </a:solidFill>
              <a:latin typeface="Arial"/>
              <a:ea typeface="Arial"/>
              <a:cs typeface="Arial"/>
              <a:sym typeface="Arial"/>
            </a:endParaRPr>
          </a:p>
        </p:txBody>
      </p:sp>
      <p:sp>
        <p:nvSpPr>
          <p:cNvPr id="383" name="Google Shape;383;p37"/>
          <p:cNvSpPr txBox="1"/>
          <p:nvPr/>
        </p:nvSpPr>
        <p:spPr>
          <a:xfrm>
            <a:off x="838200" y="1554514"/>
            <a:ext cx="10515600" cy="474906"/>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FF0000"/>
              </a:buClr>
              <a:buSzPts val="1680"/>
              <a:buFont typeface="Arial"/>
              <a:buNone/>
            </a:pPr>
            <a:r>
              <a:rPr lang="en-NZ" sz="2680" b="1" i="0" u="none" strike="noStrike" cap="none">
                <a:solidFill>
                  <a:srgbClr val="FF0000"/>
                </a:solidFill>
                <a:latin typeface="Arial"/>
                <a:ea typeface="Arial"/>
                <a:cs typeface="Arial"/>
                <a:sym typeface="Arial"/>
              </a:rPr>
              <a:t>Website: </a:t>
            </a:r>
            <a:r>
              <a:rPr lang="en-NZ" sz="2680" b="1">
                <a:solidFill>
                  <a:srgbClr val="FF0000"/>
                </a:solidFill>
              </a:rPr>
              <a:t>www.theinvestmentsociety.org</a:t>
            </a:r>
            <a:endParaRPr sz="2680">
              <a:solidFill>
                <a:srgbClr val="FF0000"/>
              </a:solidFill>
            </a:endParaRPr>
          </a:p>
          <a:p>
            <a:pPr marL="0" marR="0" lvl="0" indent="0" algn="l" rtl="0">
              <a:lnSpc>
                <a:spcPct val="70000"/>
              </a:lnSpc>
              <a:spcBef>
                <a:spcPts val="0"/>
              </a:spcBef>
              <a:spcAft>
                <a:spcPts val="0"/>
              </a:spcAft>
              <a:buClr>
                <a:srgbClr val="FF0000"/>
              </a:buClr>
              <a:buSzPts val="1680"/>
              <a:buFont typeface="Arial"/>
              <a:buNone/>
            </a:pPr>
            <a:endParaRPr sz="1680" b="1">
              <a:solidFill>
                <a:srgbClr val="FF0000"/>
              </a:solidFill>
            </a:endParaRPr>
          </a:p>
        </p:txBody>
      </p:sp>
      <p:sp>
        <p:nvSpPr>
          <p:cNvPr id="384" name="Google Shape;384;p37"/>
          <p:cNvSpPr txBox="1"/>
          <p:nvPr/>
        </p:nvSpPr>
        <p:spPr>
          <a:xfrm>
            <a:off x="838200" y="4555602"/>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800"/>
              <a:buFont typeface="Arial"/>
              <a:buNone/>
            </a:pPr>
            <a:r>
              <a:rPr lang="en-NZ" sz="4800" b="1" i="0" u="none" strike="noStrike" cap="none">
                <a:solidFill>
                  <a:schemeClr val="lt1"/>
                </a:solidFill>
                <a:latin typeface="Arial"/>
                <a:ea typeface="Arial"/>
                <a:cs typeface="Arial"/>
                <a:sym typeface="Arial"/>
              </a:rPr>
              <a:t>QUESTIONS AND FEEDBACK</a:t>
            </a:r>
            <a:endParaRPr sz="1400" b="0" i="0" u="none" strike="noStrike" cap="none">
              <a:solidFill>
                <a:srgbClr val="000000"/>
              </a:solidFill>
              <a:latin typeface="Arial"/>
              <a:ea typeface="Arial"/>
              <a:cs typeface="Arial"/>
              <a:sym typeface="Arial"/>
            </a:endParaRPr>
          </a:p>
        </p:txBody>
      </p:sp>
      <p:sp>
        <p:nvSpPr>
          <p:cNvPr id="385" name="Google Shape;385;p37"/>
          <p:cNvSpPr txBox="1"/>
          <p:nvPr/>
        </p:nvSpPr>
        <p:spPr>
          <a:xfrm>
            <a:off x="838200" y="5587950"/>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1" i="0" u="none" strike="noStrike" cap="none">
                <a:solidFill>
                  <a:srgbClr val="FF0000"/>
                </a:solidFill>
                <a:latin typeface="Arial"/>
                <a:ea typeface="Arial"/>
                <a:cs typeface="Arial"/>
                <a:sym typeface="Arial"/>
              </a:rPr>
              <a:t>Email: </a:t>
            </a:r>
            <a:r>
              <a:rPr lang="en-NZ" sz="2400" b="1">
                <a:solidFill>
                  <a:srgbClr val="FF0000"/>
                </a:solidFill>
              </a:rPr>
              <a:t>sbu110@uclive.ac.nz</a:t>
            </a:r>
            <a:endParaRPr sz="2400" b="0" i="0" u="none" strike="noStrike" cap="non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The breakdown of exam marks</a:t>
            </a:r>
            <a:endParaRPr/>
          </a:p>
        </p:txBody>
      </p:sp>
      <p:pic>
        <p:nvPicPr>
          <p:cNvPr id="117" name="Google Shape;117;p4"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pic>
        <p:nvPicPr>
          <p:cNvPr id="118" name="Google Shape;118;p4"/>
          <p:cNvPicPr preferRelativeResize="0"/>
          <p:nvPr/>
        </p:nvPicPr>
        <p:blipFill rotWithShape="1">
          <a:blip r:embed="rId4">
            <a:alphaModFix/>
          </a:blip>
          <a:srcRect t="35887" r="27110"/>
          <a:stretch/>
        </p:blipFill>
        <p:spPr>
          <a:xfrm>
            <a:off x="262759" y="1472956"/>
            <a:ext cx="8886496" cy="37839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23"/>
        <p:cNvGrpSpPr/>
        <p:nvPr/>
      </p:nvGrpSpPr>
      <p:grpSpPr>
        <a:xfrm>
          <a:off x="0" y="0"/>
          <a:ext cx="0" cy="0"/>
          <a:chOff x="0" y="0"/>
          <a:chExt cx="0" cy="0"/>
        </a:xfrm>
      </p:grpSpPr>
      <p:sp>
        <p:nvSpPr>
          <p:cNvPr id="124" name="Google Shape;124;p5"/>
          <p:cNvSpPr txBox="1"/>
          <p:nvPr/>
        </p:nvSpPr>
        <p:spPr>
          <a:xfrm>
            <a:off x="838200" y="2074604"/>
            <a:ext cx="10700657" cy="490174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Term Test Multiple Choice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Weekly quizzes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Past term tests</a:t>
            </a:r>
            <a:endParaRPr sz="1400" b="0" i="0" u="none" strike="noStrike" cap="none">
              <a:solidFill>
                <a:srgbClr val="000000"/>
              </a:solidFill>
              <a:latin typeface="Arial"/>
              <a:ea typeface="Arial"/>
              <a:cs typeface="Arial"/>
              <a:sym typeface="Arial"/>
            </a:endParaRPr>
          </a:p>
          <a:p>
            <a:pPr marL="342900" marR="0" lvl="0" indent="-1651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342900" marR="0" lvl="0" indent="-16510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100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Multichoice is 25 marks of 75 total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Ways to practice multi-choice questions</a:t>
            </a:r>
            <a:endParaRPr/>
          </a:p>
        </p:txBody>
      </p:sp>
      <p:pic>
        <p:nvPicPr>
          <p:cNvPr id="126" name="Google Shape;126;p5"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639790"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4000"/>
              <a:buFont typeface="Roboto"/>
              <a:buNone/>
            </a:pPr>
            <a:r>
              <a:rPr lang="en-NZ" sz="4000" b="1">
                <a:solidFill>
                  <a:srgbClr val="92D050"/>
                </a:solidFill>
                <a:latin typeface="Roboto"/>
                <a:ea typeface="Roboto"/>
                <a:cs typeface="Roboto"/>
                <a:sym typeface="Roboto"/>
              </a:rPr>
              <a:t>Economic History</a:t>
            </a:r>
            <a:endParaRPr/>
          </a:p>
        </p:txBody>
      </p:sp>
      <p:sp>
        <p:nvSpPr>
          <p:cNvPr id="133" name="Google Shape;133;p10"/>
          <p:cNvSpPr txBox="1"/>
          <p:nvPr/>
        </p:nvSpPr>
        <p:spPr>
          <a:xfrm>
            <a:off x="753356" y="1459136"/>
            <a:ext cx="93003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NZ" sz="2800" b="0" i="0" u="none" strike="noStrike" cap="none">
                <a:solidFill>
                  <a:schemeClr val="lt1"/>
                </a:solidFill>
                <a:latin typeface="Calibri"/>
                <a:ea typeface="Calibri"/>
                <a:cs typeface="Calibri"/>
                <a:sym typeface="Calibri"/>
              </a:rPr>
              <a:t>Which historians are associated with the following concepts?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Invisible hand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Communism</a:t>
            </a:r>
            <a:endParaRPr sz="2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Fiscal Policy </a:t>
            </a:r>
            <a:endParaRPr sz="2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Calibri"/>
              <a:buChar char="•"/>
            </a:pPr>
            <a:r>
              <a:rPr lang="en-NZ" sz="2800">
                <a:solidFill>
                  <a:schemeClr val="lt1"/>
                </a:solidFill>
                <a:latin typeface="Calibri"/>
                <a:ea typeface="Calibri"/>
                <a:cs typeface="Calibri"/>
                <a:sym typeface="Calibri"/>
              </a:rPr>
              <a:t>Monetarism</a:t>
            </a:r>
            <a:endParaRPr sz="2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Promotion of trade for mutual benefit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Populations self-correcting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Accumulation of wealth through high tariffs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p10"/>
          <p:cNvPicPr preferRelativeResize="0"/>
          <p:nvPr/>
        </p:nvPicPr>
        <p:blipFill rotWithShape="1">
          <a:blip r:embed="rId3">
            <a:alphaModFix/>
          </a:blip>
          <a:srcRect/>
          <a:stretch/>
        </p:blipFill>
        <p:spPr>
          <a:xfrm>
            <a:off x="9070622" y="5181871"/>
            <a:ext cx="2743200" cy="1433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639790"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4000"/>
              <a:buFont typeface="Roboto"/>
              <a:buNone/>
            </a:pPr>
            <a:r>
              <a:rPr lang="en-NZ" sz="4000" b="1">
                <a:solidFill>
                  <a:srgbClr val="92D050"/>
                </a:solidFill>
                <a:latin typeface="Roboto"/>
                <a:ea typeface="Roboto"/>
                <a:cs typeface="Roboto"/>
                <a:sym typeface="Roboto"/>
              </a:rPr>
              <a:t>Economic History</a:t>
            </a:r>
            <a:endParaRPr/>
          </a:p>
        </p:txBody>
      </p:sp>
      <p:sp>
        <p:nvSpPr>
          <p:cNvPr id="141" name="Google Shape;141;p11"/>
          <p:cNvSpPr txBox="1"/>
          <p:nvPr/>
        </p:nvSpPr>
        <p:spPr>
          <a:xfrm>
            <a:off x="753356" y="1459136"/>
            <a:ext cx="9300300" cy="652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NZ" sz="2800" b="0" i="0" u="none" strike="noStrike" cap="none">
                <a:solidFill>
                  <a:schemeClr val="lt1"/>
                </a:solidFill>
                <a:latin typeface="Calibri"/>
                <a:ea typeface="Calibri"/>
                <a:cs typeface="Calibri"/>
                <a:sym typeface="Calibri"/>
              </a:rPr>
              <a:t>Which historians are associated with the following concepts?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Invisible hand </a:t>
            </a:r>
            <a:r>
              <a:rPr lang="en-NZ" sz="2800" b="0" i="0" u="none" strike="noStrike" cap="none">
                <a:solidFill>
                  <a:srgbClr val="FF0000"/>
                </a:solidFill>
                <a:latin typeface="Calibri"/>
                <a:ea typeface="Calibri"/>
                <a:cs typeface="Calibri"/>
                <a:sym typeface="Calibri"/>
              </a:rPr>
              <a:t>– Adam Smith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Communism </a:t>
            </a:r>
            <a:r>
              <a:rPr lang="en-NZ" sz="2800" b="0" i="0" u="none" strike="noStrike" cap="none">
                <a:solidFill>
                  <a:srgbClr val="FF0000"/>
                </a:solidFill>
                <a:latin typeface="Calibri"/>
                <a:ea typeface="Calibri"/>
                <a:cs typeface="Calibri"/>
                <a:sym typeface="Calibri"/>
              </a:rPr>
              <a:t>– Karl Marx</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Fiscal Policy </a:t>
            </a:r>
            <a:r>
              <a:rPr lang="en-NZ" sz="2800">
                <a:solidFill>
                  <a:srgbClr val="FF0000"/>
                </a:solidFill>
                <a:latin typeface="Calibri"/>
                <a:ea typeface="Calibri"/>
                <a:cs typeface="Calibri"/>
                <a:sym typeface="Calibri"/>
              </a:rPr>
              <a:t>– John Keynes</a:t>
            </a:r>
            <a:endParaRPr sz="28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Monetarism </a:t>
            </a:r>
            <a:r>
              <a:rPr lang="en-NZ" sz="2800" b="0" i="0" u="none" strike="noStrike" cap="none">
                <a:solidFill>
                  <a:srgbClr val="FF0000"/>
                </a:solidFill>
                <a:latin typeface="Calibri"/>
                <a:ea typeface="Calibri"/>
                <a:cs typeface="Calibri"/>
                <a:sym typeface="Calibri"/>
              </a:rPr>
              <a:t>– Milton Friedman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Promotion of trade for mutual benefit </a:t>
            </a:r>
            <a:r>
              <a:rPr lang="en-NZ" sz="2800" b="0" i="0" u="none" strike="noStrike" cap="none">
                <a:solidFill>
                  <a:srgbClr val="FF0000"/>
                </a:solidFill>
                <a:latin typeface="Calibri"/>
                <a:ea typeface="Calibri"/>
                <a:cs typeface="Calibri"/>
                <a:sym typeface="Calibri"/>
              </a:rPr>
              <a:t>– David Ricardo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Populations self-correcting </a:t>
            </a:r>
            <a:r>
              <a:rPr lang="en-NZ" sz="2800" b="0" i="0" u="none" strike="noStrike" cap="none">
                <a:solidFill>
                  <a:srgbClr val="FF0000"/>
                </a:solidFill>
                <a:latin typeface="Calibri"/>
                <a:ea typeface="Calibri"/>
                <a:cs typeface="Calibri"/>
                <a:sym typeface="Calibri"/>
              </a:rPr>
              <a:t>– Thomas Malthus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Calibri"/>
                <a:ea typeface="Calibri"/>
                <a:cs typeface="Calibri"/>
                <a:sym typeface="Calibri"/>
              </a:rPr>
              <a:t>Accumulation of wealth through high tariffs </a:t>
            </a:r>
            <a:r>
              <a:rPr lang="en-NZ" sz="2800" b="0" i="0" u="none" strike="noStrike" cap="none">
                <a:solidFill>
                  <a:srgbClr val="FF0000"/>
                </a:solidFill>
                <a:latin typeface="Calibri"/>
                <a:ea typeface="Calibri"/>
                <a:cs typeface="Calibri"/>
                <a:sym typeface="Calibri"/>
              </a:rPr>
              <a:t>- Mercantilists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639790"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Economic History</a:t>
            </a:r>
            <a:endParaRPr/>
          </a:p>
        </p:txBody>
      </p:sp>
      <p:sp>
        <p:nvSpPr>
          <p:cNvPr id="148" name="Google Shape;148;p12"/>
          <p:cNvSpPr txBox="1"/>
          <p:nvPr/>
        </p:nvSpPr>
        <p:spPr>
          <a:xfrm>
            <a:off x="639800" y="1358175"/>
            <a:ext cx="11088600" cy="7111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NZ" sz="1900">
                <a:solidFill>
                  <a:schemeClr val="lt1"/>
                </a:solidFill>
              </a:rPr>
              <a:t>The world is currently divided in many ways that are correlated with income. Give an example of one such division. Some people believe that this is how the world has always looked (big divisions between poor and rich parts). Explain what a more correct long term view is?</a:t>
            </a:r>
            <a:endParaRPr sz="1900">
              <a:solidFill>
                <a:schemeClr val="lt1"/>
              </a:solidFill>
            </a:endParaRPr>
          </a:p>
          <a:p>
            <a:pPr marL="0" marR="0" lvl="0" indent="0" algn="just" rtl="0">
              <a:lnSpc>
                <a:spcPct val="100000"/>
              </a:lnSpc>
              <a:spcBef>
                <a:spcPts val="0"/>
              </a:spcBef>
              <a:spcAft>
                <a:spcPts val="0"/>
              </a:spcAft>
              <a:buClr>
                <a:srgbClr val="000000"/>
              </a:buClr>
              <a:buSzPts val="2400"/>
              <a:buFont typeface="Arial"/>
              <a:buNone/>
            </a:pPr>
            <a:endParaRPr sz="1900">
              <a:solidFill>
                <a:schemeClr val="lt1"/>
              </a:solidFill>
            </a:endParaRPr>
          </a:p>
          <a:p>
            <a:pPr marL="0" lvl="0" indent="0" algn="just" rtl="0">
              <a:spcBef>
                <a:spcPts val="0"/>
              </a:spcBef>
              <a:spcAft>
                <a:spcPts val="0"/>
              </a:spcAft>
              <a:buNone/>
            </a:pPr>
            <a:r>
              <a:rPr lang="en-NZ" sz="1900">
                <a:solidFill>
                  <a:srgbClr val="FF0000"/>
                </a:solidFill>
              </a:rPr>
              <a:t>The world is divided along income lines, e.g. </a:t>
            </a:r>
            <a:r>
              <a:rPr lang="en-NZ" sz="1900" b="1">
                <a:solidFill>
                  <a:srgbClr val="FF0000"/>
                </a:solidFill>
              </a:rPr>
              <a:t>high-income vs low-income countries</a:t>
            </a:r>
            <a:r>
              <a:rPr lang="en-NZ" sz="1900">
                <a:solidFill>
                  <a:srgbClr val="FF0000"/>
                </a:solidFill>
              </a:rPr>
              <a:t> (like OECD vs developing nations). Another example: differences in </a:t>
            </a:r>
            <a:r>
              <a:rPr lang="en-NZ" sz="1900" b="1">
                <a:solidFill>
                  <a:srgbClr val="FF0000"/>
                </a:solidFill>
              </a:rPr>
              <a:t>life expectancy, education, and access to technology</a:t>
            </a:r>
            <a:r>
              <a:rPr lang="en-NZ" sz="1900">
                <a:solidFill>
                  <a:srgbClr val="FF0000"/>
                </a:solidFill>
              </a:rPr>
              <a:t> across countries.</a:t>
            </a:r>
            <a:endParaRPr sz="1900">
              <a:solidFill>
                <a:srgbClr val="FF0000"/>
              </a:solidFill>
            </a:endParaRPr>
          </a:p>
          <a:p>
            <a:pPr marL="0" lvl="0" indent="0" algn="just" rtl="0">
              <a:spcBef>
                <a:spcPts val="0"/>
              </a:spcBef>
              <a:spcAft>
                <a:spcPts val="0"/>
              </a:spcAft>
              <a:buNone/>
            </a:pPr>
            <a:endParaRPr sz="1900">
              <a:solidFill>
                <a:srgbClr val="FF0000"/>
              </a:solidFill>
            </a:endParaRPr>
          </a:p>
          <a:p>
            <a:pPr marL="0" lvl="0" indent="0" algn="just" rtl="0">
              <a:spcBef>
                <a:spcPts val="0"/>
              </a:spcBef>
              <a:spcAft>
                <a:spcPts val="0"/>
              </a:spcAft>
              <a:buNone/>
            </a:pPr>
            <a:r>
              <a:rPr lang="en-NZ" sz="1900">
                <a:solidFill>
                  <a:srgbClr val="FF0000"/>
                </a:solidFill>
              </a:rPr>
              <a:t>It may seem like this divide has always existed, but that’s misleading. The major divide emerged after the </a:t>
            </a:r>
            <a:r>
              <a:rPr lang="en-NZ" sz="1900" b="1">
                <a:solidFill>
                  <a:srgbClr val="FF0000"/>
                </a:solidFill>
              </a:rPr>
              <a:t>Industrial Revolution</a:t>
            </a:r>
            <a:r>
              <a:rPr lang="en-NZ" sz="1900">
                <a:solidFill>
                  <a:srgbClr val="FF0000"/>
                </a:solidFill>
              </a:rPr>
              <a:t>, when some countries experienced rapid growth while others did not. </a:t>
            </a:r>
            <a:endParaRPr sz="1900">
              <a:solidFill>
                <a:srgbClr val="FF0000"/>
              </a:solidFill>
            </a:endParaRPr>
          </a:p>
          <a:p>
            <a:pPr marL="0" lvl="0" indent="0" algn="just" rtl="0">
              <a:spcBef>
                <a:spcPts val="0"/>
              </a:spcBef>
              <a:spcAft>
                <a:spcPts val="0"/>
              </a:spcAft>
              <a:buNone/>
            </a:pPr>
            <a:endParaRPr sz="1900">
              <a:solidFill>
                <a:srgbClr val="FF0000"/>
              </a:solidFill>
            </a:endParaRPr>
          </a:p>
          <a:p>
            <a:pPr marL="0" lvl="0" indent="0" algn="just" rtl="0">
              <a:spcBef>
                <a:spcPts val="0"/>
              </a:spcBef>
              <a:spcAft>
                <a:spcPts val="0"/>
              </a:spcAft>
              <a:buNone/>
            </a:pPr>
            <a:r>
              <a:rPr lang="en-NZ" sz="1900">
                <a:solidFill>
                  <a:srgbClr val="FF0000"/>
                </a:solidFill>
              </a:rPr>
              <a:t>Long-term view: global inequality is a </a:t>
            </a:r>
            <a:r>
              <a:rPr lang="en-NZ" sz="1900" b="1">
                <a:solidFill>
                  <a:srgbClr val="FF0000"/>
                </a:solidFill>
              </a:rPr>
              <a:t>recent phenomenon driven by uneven economic growth</a:t>
            </a:r>
            <a:r>
              <a:rPr lang="en-NZ" sz="1900">
                <a:solidFill>
                  <a:srgbClr val="FF0000"/>
                </a:solidFill>
              </a:rPr>
              <a:t>, not a permanent feature of history. Historically (pre-1800), most of the world was </a:t>
            </a:r>
            <a:r>
              <a:rPr lang="en-NZ" sz="1900" b="1">
                <a:solidFill>
                  <a:srgbClr val="FF0000"/>
                </a:solidFill>
              </a:rPr>
              <a:t>uniformly poor</a:t>
            </a:r>
            <a:r>
              <a:rPr lang="en-NZ" sz="1900">
                <a:solidFill>
                  <a:srgbClr val="FF0000"/>
                </a:solidFill>
              </a:rPr>
              <a:t> with relatively small income differences.</a:t>
            </a:r>
            <a:endParaRPr sz="1900">
              <a:solidFill>
                <a:srgbClr val="FF0000"/>
              </a:solidFill>
            </a:endParaRPr>
          </a:p>
          <a:p>
            <a:pPr marL="0" lvl="0" indent="0" algn="just" rtl="0">
              <a:spcBef>
                <a:spcPts val="0"/>
              </a:spcBef>
              <a:spcAft>
                <a:spcPts val="0"/>
              </a:spcAft>
              <a:buNone/>
            </a:pPr>
            <a:endParaRPr sz="1100">
              <a:solidFill>
                <a:schemeClr val="lt1"/>
              </a:solidFill>
            </a:endParaRPr>
          </a:p>
          <a:p>
            <a:pPr marL="457200" marR="0" lvl="0" indent="0" algn="just" rtl="0">
              <a:lnSpc>
                <a:spcPct val="100000"/>
              </a:lnSpc>
              <a:spcBef>
                <a:spcPts val="0"/>
              </a:spcBef>
              <a:spcAft>
                <a:spcPts val="0"/>
              </a:spcAft>
              <a:buNone/>
            </a:pPr>
            <a:endParaRPr sz="1900">
              <a:solidFill>
                <a:schemeClr val="lt1"/>
              </a:solidFil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639790"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D050"/>
              </a:buClr>
              <a:buSzPts val="3600"/>
              <a:buFont typeface="Roboto"/>
              <a:buNone/>
            </a:pPr>
            <a:r>
              <a:rPr lang="en-NZ" sz="3600" b="1">
                <a:solidFill>
                  <a:srgbClr val="92D050"/>
                </a:solidFill>
                <a:latin typeface="Roboto"/>
                <a:ea typeface="Roboto"/>
                <a:cs typeface="Roboto"/>
                <a:sym typeface="Roboto"/>
              </a:rPr>
              <a:t>Economic History</a:t>
            </a:r>
            <a:endParaRPr/>
          </a:p>
        </p:txBody>
      </p:sp>
      <p:sp>
        <p:nvSpPr>
          <p:cNvPr id="155" name="Google Shape;155;p13"/>
          <p:cNvSpPr txBox="1"/>
          <p:nvPr/>
        </p:nvSpPr>
        <p:spPr>
          <a:xfrm>
            <a:off x="729599" y="1257250"/>
            <a:ext cx="110361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NZ" sz="2000">
                <a:solidFill>
                  <a:schemeClr val="lt1"/>
                </a:solidFill>
                <a:latin typeface="Calibri"/>
                <a:ea typeface="Calibri"/>
                <a:cs typeface="Calibri"/>
                <a:sym typeface="Calibri"/>
              </a:rPr>
              <a:t>Reforms in many economies around the world in the 1980s and 1990s reflected the view of which economic thinker? Give one example of a reform and what the intention of that reform was.</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rgbClr val="FF0000"/>
              </a:buClr>
              <a:buSzPts val="2000"/>
              <a:buFont typeface="Calibri"/>
              <a:buChar char="-"/>
            </a:pPr>
            <a:r>
              <a:rPr lang="en-NZ" sz="2000">
                <a:solidFill>
                  <a:srgbClr val="FF0000"/>
                </a:solidFill>
                <a:latin typeface="Calibri"/>
                <a:ea typeface="Calibri"/>
                <a:cs typeface="Calibri"/>
                <a:sym typeface="Calibri"/>
              </a:rPr>
              <a:t>Reforms largely influenced by free-market ides associated with economists such as Milton Friedman.</a:t>
            </a:r>
            <a:endParaRPr sz="2000">
              <a:solidFill>
                <a:srgbClr val="FF0000"/>
              </a:solidFill>
              <a:latin typeface="Calibri"/>
              <a:ea typeface="Calibri"/>
              <a:cs typeface="Calibri"/>
              <a:sym typeface="Calibri"/>
            </a:endParaRPr>
          </a:p>
          <a:p>
            <a:pPr marL="457200" marR="0" lvl="0" indent="-355600" algn="l" rtl="0">
              <a:lnSpc>
                <a:spcPct val="100000"/>
              </a:lnSpc>
              <a:spcBef>
                <a:spcPts val="0"/>
              </a:spcBef>
              <a:spcAft>
                <a:spcPts val="0"/>
              </a:spcAft>
              <a:buClr>
                <a:srgbClr val="FF0000"/>
              </a:buClr>
              <a:buSzPts val="2000"/>
              <a:buFont typeface="Calibri"/>
              <a:buChar char="-"/>
            </a:pPr>
            <a:r>
              <a:rPr lang="en-NZ" sz="2000">
                <a:solidFill>
                  <a:srgbClr val="FF0000"/>
                </a:solidFill>
                <a:latin typeface="Calibri"/>
                <a:ea typeface="Calibri"/>
                <a:cs typeface="Calibri"/>
                <a:sym typeface="Calibri"/>
              </a:rPr>
              <a:t>Large emphasis on less government intervention such as deregulation and market efficiency</a:t>
            </a:r>
            <a:endParaRPr sz="2000">
              <a:solidFill>
                <a:srgbClr val="FF0000"/>
              </a:solidFill>
              <a:latin typeface="Calibri"/>
              <a:ea typeface="Calibri"/>
              <a:cs typeface="Calibri"/>
              <a:sym typeface="Calibri"/>
            </a:endParaRPr>
          </a:p>
          <a:p>
            <a:pPr marL="457200" marR="0" lvl="0" indent="-355600" algn="l" rtl="0">
              <a:lnSpc>
                <a:spcPct val="100000"/>
              </a:lnSpc>
              <a:spcBef>
                <a:spcPts val="0"/>
              </a:spcBef>
              <a:spcAft>
                <a:spcPts val="0"/>
              </a:spcAft>
              <a:buClr>
                <a:srgbClr val="FF0000"/>
              </a:buClr>
              <a:buSzPts val="2000"/>
              <a:buFont typeface="Calibri"/>
              <a:buChar char="-"/>
            </a:pPr>
            <a:r>
              <a:rPr lang="en-NZ" sz="2000">
                <a:solidFill>
                  <a:srgbClr val="FF0000"/>
                </a:solidFill>
                <a:latin typeface="Calibri"/>
                <a:ea typeface="Calibri"/>
                <a:cs typeface="Calibri"/>
                <a:sym typeface="Calibri"/>
              </a:rPr>
              <a:t>An example of this is the privatisation of state-owned enterprises- government selling off assets to private companies</a:t>
            </a:r>
            <a:endParaRPr sz="2000">
              <a:solidFill>
                <a:srgbClr val="FF0000"/>
              </a:solidFill>
              <a:latin typeface="Calibri"/>
              <a:ea typeface="Calibri"/>
              <a:cs typeface="Calibri"/>
              <a:sym typeface="Calibri"/>
            </a:endParaRPr>
          </a:p>
          <a:p>
            <a:pPr marL="457200" marR="0" lvl="0" indent="-355600" algn="l" rtl="0">
              <a:lnSpc>
                <a:spcPct val="100000"/>
              </a:lnSpc>
              <a:spcBef>
                <a:spcPts val="0"/>
              </a:spcBef>
              <a:spcAft>
                <a:spcPts val="0"/>
              </a:spcAft>
              <a:buClr>
                <a:srgbClr val="FF0000"/>
              </a:buClr>
              <a:buSzPts val="2000"/>
              <a:buFont typeface="Calibri"/>
              <a:buChar char="-"/>
            </a:pPr>
            <a:r>
              <a:rPr lang="en-NZ" sz="2000">
                <a:solidFill>
                  <a:srgbClr val="FF0000"/>
                </a:solidFill>
                <a:latin typeface="Calibri"/>
                <a:ea typeface="Calibri"/>
                <a:cs typeface="Calibri"/>
                <a:sym typeface="Calibri"/>
              </a:rPr>
              <a:t>The intention of this was to improve efficiency where the private firms had a greater intention to compete in the market which improves market efficiency reducing government inefficiency.</a:t>
            </a:r>
            <a:endParaRPr sz="2000">
              <a:solidFill>
                <a:srgbClr val="FF0000"/>
              </a:solidFill>
              <a:latin typeface="Calibri"/>
              <a:ea typeface="Calibri"/>
              <a:cs typeface="Calibri"/>
              <a:sym typeface="Calibri"/>
            </a:endParaRPr>
          </a:p>
          <a:p>
            <a:pPr marL="457200" marR="0" lvl="0" indent="-355600" algn="l" rtl="0">
              <a:lnSpc>
                <a:spcPct val="100000"/>
              </a:lnSpc>
              <a:spcBef>
                <a:spcPts val="0"/>
              </a:spcBef>
              <a:spcAft>
                <a:spcPts val="0"/>
              </a:spcAft>
              <a:buClr>
                <a:srgbClr val="FF0000"/>
              </a:buClr>
              <a:buSzPts val="2000"/>
              <a:buFont typeface="Calibri"/>
              <a:buChar char="-"/>
            </a:pPr>
            <a:r>
              <a:rPr lang="en-NZ" sz="2000">
                <a:solidFill>
                  <a:srgbClr val="FF0000"/>
                </a:solidFill>
                <a:latin typeface="Calibri"/>
                <a:ea typeface="Calibri"/>
                <a:cs typeface="Calibri"/>
                <a:sym typeface="Calibri"/>
              </a:rPr>
              <a:t>Could also talk about free trade agreements or the lifting/ reduction of tariffs (maybe not of late) but this helped countries open up to the global market with the intention of growing their markets.</a:t>
            </a:r>
            <a:endParaRPr sz="200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156" name="Google Shape;156;p13"/>
          <p:cNvPicPr preferRelativeResize="0"/>
          <p:nvPr/>
        </p:nvPicPr>
        <p:blipFill rotWithShape="1">
          <a:blip r:embed="rId3">
            <a:alphaModFix/>
          </a:blip>
          <a:srcRect/>
          <a:stretch/>
        </p:blipFill>
        <p:spPr>
          <a:xfrm>
            <a:off x="9536289" y="5435871"/>
            <a:ext cx="2587978" cy="132025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4574</Words>
  <Application>Microsoft Office PowerPoint</Application>
  <PresentationFormat>Widescreen</PresentationFormat>
  <Paragraphs>409</Paragraphs>
  <Slides>36</Slides>
  <Notes>36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Josefin Sans</vt:lpstr>
      <vt:lpstr>Calibri</vt:lpstr>
      <vt:lpstr>Arial</vt:lpstr>
      <vt:lpstr>Roboto</vt:lpstr>
      <vt:lpstr>Office Theme</vt:lpstr>
      <vt:lpstr>PowerPoint Presentation</vt:lpstr>
      <vt:lpstr>PowerPoint Presentation</vt:lpstr>
      <vt:lpstr>Overview</vt:lpstr>
      <vt:lpstr>The breakdown of exam marks</vt:lpstr>
      <vt:lpstr>Ways to practice multi-choice questions</vt:lpstr>
      <vt:lpstr>Economic History</vt:lpstr>
      <vt:lpstr>Economic History</vt:lpstr>
      <vt:lpstr>Economic History</vt:lpstr>
      <vt:lpstr>Economic History</vt:lpstr>
      <vt:lpstr>Economic History</vt:lpstr>
      <vt:lpstr>Balance of Payments</vt:lpstr>
      <vt:lpstr>Balance of Payments </vt:lpstr>
      <vt:lpstr>Balance of Payments </vt:lpstr>
      <vt:lpstr>Balance of Payments </vt:lpstr>
      <vt:lpstr>Balance of Payments </vt:lpstr>
      <vt:lpstr>Inflation Terms</vt:lpstr>
      <vt:lpstr>Foreign Exchange</vt:lpstr>
      <vt:lpstr>Foreign Exchange Example Question</vt:lpstr>
      <vt:lpstr>Foreign Exchange Example Question</vt:lpstr>
      <vt:lpstr>Foreign Exchange Example Question</vt:lpstr>
      <vt:lpstr>Purchasing Power Parity</vt:lpstr>
      <vt:lpstr>Forward and Spot Rates</vt:lpstr>
      <vt:lpstr>PowerPoint Presentation</vt:lpstr>
      <vt:lpstr>Foreign exchange</vt:lpstr>
      <vt:lpstr>Foreign Exchange</vt:lpstr>
      <vt:lpstr>Foreign Exchange</vt:lpstr>
      <vt:lpstr>Labour markets</vt:lpstr>
      <vt:lpstr>Unemployment</vt:lpstr>
      <vt:lpstr>Minimum Wages</vt:lpstr>
      <vt:lpstr>Labour markets</vt:lpstr>
      <vt:lpstr>Labour markets</vt:lpstr>
      <vt:lpstr>Labour markets</vt:lpstr>
      <vt:lpstr>Labour markets</vt:lpstr>
      <vt:lpstr>Labour markets</vt:lpstr>
      <vt:lpstr>Final advice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Wakefield</dc:creator>
  <cp:lastModifiedBy>Sam Buckingham</cp:lastModifiedBy>
  <cp:revision>1</cp:revision>
  <dcterms:created xsi:type="dcterms:W3CDTF">2018-03-05T10:38:11Z</dcterms:created>
  <dcterms:modified xsi:type="dcterms:W3CDTF">2026-04-20T06:33:40Z</dcterms:modified>
</cp:coreProperties>
</file>