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364" r:id="rId4"/>
    <p:sldId id="259" r:id="rId5"/>
    <p:sldId id="261" r:id="rId6"/>
    <p:sldId id="366" r:id="rId7"/>
    <p:sldId id="368" r:id="rId8"/>
    <p:sldId id="391" r:id="rId9"/>
    <p:sldId id="367" r:id="rId10"/>
    <p:sldId id="369" r:id="rId11"/>
    <p:sldId id="392" r:id="rId12"/>
    <p:sldId id="394" r:id="rId13"/>
    <p:sldId id="370" r:id="rId14"/>
    <p:sldId id="371" r:id="rId15"/>
    <p:sldId id="372" r:id="rId16"/>
    <p:sldId id="390" r:id="rId17"/>
    <p:sldId id="374" r:id="rId18"/>
    <p:sldId id="401" r:id="rId19"/>
    <p:sldId id="395" r:id="rId20"/>
    <p:sldId id="375" r:id="rId21"/>
    <p:sldId id="376" r:id="rId22"/>
    <p:sldId id="377" r:id="rId23"/>
    <p:sldId id="379" r:id="rId24"/>
    <p:sldId id="380" r:id="rId25"/>
    <p:sldId id="381" r:id="rId26"/>
    <p:sldId id="396" r:id="rId27"/>
    <p:sldId id="398" r:id="rId28"/>
    <p:sldId id="399" r:id="rId29"/>
    <p:sldId id="400" r:id="rId30"/>
    <p:sldId id="382" r:id="rId31"/>
    <p:sldId id="383" r:id="rId32"/>
    <p:sldId id="384" r:id="rId33"/>
    <p:sldId id="385" r:id="rId34"/>
    <p:sldId id="386" r:id="rId35"/>
    <p:sldId id="387" r:id="rId36"/>
    <p:sldId id="388" r:id="rId37"/>
    <p:sldId id="389" r:id="rId38"/>
  </p:sldIdLst>
  <p:sldSz cx="12192000" cy="6858000"/>
  <p:notesSz cx="6858000" cy="9144000"/>
  <p:embeddedFontLst>
    <p:embeddedFont>
      <p:font typeface="Arial Unicode MS" panose="020B0604020202020204" pitchFamily="34" charset="-128"/>
      <p:regular r:id="rId40"/>
    </p:embeddedFont>
    <p:embeddedFont>
      <p:font typeface="Cambria Math" panose="02040503050406030204" pitchFamily="18" charset="0"/>
      <p:regular r:id="rId41"/>
    </p:embeddedFont>
    <p:embeddedFont>
      <p:font typeface="Roboto" panose="02000000000000000000" pitchFamily="2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8" roundtripDataSignature="AMtx7mi0dAdhHvAAhHKEtrfw22SpaNfb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E0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E13E0E-225F-A04B-8D53-F0D675DF8E34}" v="926" dt="2026-04-20T03:46:03.366"/>
  </p1510:revLst>
</p1510:revInfo>
</file>

<file path=ppt/tableStyles.xml><?xml version="1.0" encoding="utf-8"?>
<a:tblStyleLst xmlns:a="http://schemas.openxmlformats.org/drawingml/2006/main" def="{6538F18F-8628-4BBB-B022-481963B814F0}">
  <a:tblStyle styleId="{6538F18F-8628-4BBB-B022-481963B814F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3"/>
    <p:restoredTop sz="95568"/>
  </p:normalViewPr>
  <p:slideViewPr>
    <p:cSldViewPr snapToGrid="0">
      <p:cViewPr varScale="1">
        <p:scale>
          <a:sx n="59" d="100"/>
          <a:sy n="59" d="100"/>
        </p:scale>
        <p:origin x="200" y="1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12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118" Type="http://customschemas.google.com/relationships/presentationmetadata" Target="metadata"/><Relationship Id="rId8" Type="http://schemas.openxmlformats.org/officeDocument/2006/relationships/slide" Target="slides/slide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/>
              <a:t>Introduce</a:t>
            </a:r>
            <a:endParaRPr/>
          </a:p>
          <a:p>
            <a:pPr marL="180897" lvl="0" indent="-1808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NZ"/>
              <a:t>Ourselves</a:t>
            </a:r>
            <a:endParaRPr/>
          </a:p>
          <a:p>
            <a:pPr marL="180897" lvl="0" indent="-1808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NZ"/>
              <a:t>The Club</a:t>
            </a:r>
            <a:endParaRPr/>
          </a:p>
          <a:p>
            <a:pPr marL="180897" lvl="0" indent="-1808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NZ"/>
              <a:t>Thank for coming</a:t>
            </a:r>
            <a:endParaRPr/>
          </a:p>
          <a:p>
            <a:pPr marL="180897" lvl="0" indent="-1046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/>
              <a:t>Explain</a:t>
            </a:r>
            <a:endParaRPr/>
          </a:p>
          <a:p>
            <a:pPr marL="180897" lvl="0" indent="-1808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NZ"/>
              <a:t>Thank for submitting</a:t>
            </a:r>
            <a:endParaRPr/>
          </a:p>
          <a:p>
            <a:pPr marL="180897" lvl="0" indent="-1808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NZ"/>
              <a:t>Why we are going these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E9963-6A6D-3299-0CE3-96B864FCB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5781AC-F9D0-A786-444D-2F61774A6E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237AD9-803B-2047-A865-DC0C645B35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E95C6-E24A-F824-D775-2D85E37197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N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0797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09F5A-2204-4CCE-BB74-CE830EBED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D20EB6-8C8B-C77A-D7BA-670329B798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A53401-0F0D-D022-FD0A-9C8B07230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C71C3-0AD9-A8BC-6843-04B14BB269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N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2814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F9E0DED5-218A-228D-52EB-E45975110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4C59730C-2506-8975-A293-0E5DE919FF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0E46603D-7FAD-DB7B-3D71-6B456A3E91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2907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F8F922DE-4D06-0BF2-EE58-046232A4C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455961D0-FC0A-99B1-479E-4639C62293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BA47424B-0CFB-CE43-8782-F75E01CE3B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2587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en-N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6984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06E2B-1026-BE4C-F19A-774302865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15B1E8-B886-63E5-B3BF-D23F55AD9D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16F918-F247-AB35-9C79-F556D541BC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21E25-1CEB-976B-D5FF-76AB3AACC6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en-N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7738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en-N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9368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2400" dirty="0"/>
              <a:t> N=5, PV = -458.369, PMT= 0, FV = 753.638, Compute I/Y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lang="en-N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7230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E3D04-E34E-9F7A-93D8-A51FC7954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0F9C54-B744-F092-E5C4-7F16F7438A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CA89B8-F185-8ED1-C5A1-BC4926DBE5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8A85C-39B7-68B1-40F2-5BA2AE0032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lang="en-N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850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42D263E1-7B38-43E2-D0B0-651A398C7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70BC242B-4412-9F25-0FC9-6D4D9FDF5A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3:notes">
            <a:extLst>
              <a:ext uri="{FF2B5EF4-FFF2-40B4-BE49-F238E27FC236}">
                <a16:creationId xmlns:a16="http://schemas.microsoft.com/office/drawing/2014/main" id="{C28E787D-5E25-9185-553B-2343D1DE49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p3:notes">
            <a:extLst>
              <a:ext uri="{FF2B5EF4-FFF2-40B4-BE49-F238E27FC236}">
                <a16:creationId xmlns:a16="http://schemas.microsoft.com/office/drawing/2014/main" id="{CB6F23A5-0966-304F-B40B-A37ACF8CF49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186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BDB93-24DA-E071-C667-AF6C7BC30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0B3C6B-2136-9D8C-71C2-A48BA43644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8BD74A-CC51-AC52-3AEE-2FBADC1852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C81EE-DED0-869C-1CD5-6AB00527DD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N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4127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664AD-AD88-EB95-BD70-6F8BD0159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FC6916-724E-9067-13FD-4D20CEEFD8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B0E83A-A1C7-D9F7-EBCB-6313A5C088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734F6-85CC-3FC4-6170-3918E9B5B7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N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967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1784C5C4-BC9C-D3F5-4BFD-F0DE9F515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4108FB3F-4532-4116-D9A7-40B25755D0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66E2C159-625E-198F-F88B-4E4A572717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0875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N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5817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1524000" y="3012996"/>
            <a:ext cx="9144000" cy="3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NZ" sz="6000" b="1" i="0" u="none" strike="noStrike" cap="none" dirty="0">
                <a:solidFill>
                  <a:srgbClr val="C4E0B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FINC 201 TUTORIAL</a:t>
            </a:r>
            <a:br>
              <a:rPr lang="en-NZ" sz="6000" b="1" i="0" u="none" strike="noStrike" cap="none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</a:br>
            <a:r>
              <a:rPr lang="en-NZ" sz="4200" b="1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TUESDAY 21</a:t>
            </a:r>
            <a:r>
              <a:rPr lang="en-NZ" sz="4200" b="1" baseline="300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</a:t>
            </a:r>
            <a:r>
              <a:rPr lang="en-NZ" sz="4200" b="1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APRIL</a:t>
            </a:r>
            <a:endParaRPr sz="4200" b="1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endParaRPr sz="700" b="1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NZ" sz="4200" b="1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5-6pm in F1</a:t>
            </a:r>
            <a:endParaRPr sz="4200" b="1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endParaRPr sz="4200" b="1" dirty="0">
              <a:solidFill>
                <a:schemeClr val="lt1"/>
              </a:solidFill>
            </a:endParaRPr>
          </a:p>
        </p:txBody>
      </p:sp>
      <p:pic>
        <p:nvPicPr>
          <p:cNvPr id="90" name="Google Shape;90;p1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5673" y="755433"/>
            <a:ext cx="6160654" cy="2122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F84C2-4050-BD1C-5DD7-D6641A600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75A73-DA06-62E1-FF2A-3B6476427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Question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F94B1F-6F3B-BF66-CC26-BAFE26B61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7683500" cy="635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373025-EB2A-5F0C-A721-567CB74F11E9}"/>
              </a:ext>
            </a:extLst>
          </p:cNvPr>
          <p:cNvCxnSpPr>
            <a:cxnSpLocks/>
          </p:cNvCxnSpPr>
          <p:nvPr/>
        </p:nvCxnSpPr>
        <p:spPr>
          <a:xfrm>
            <a:off x="710160" y="4184300"/>
            <a:ext cx="77089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8DB5AA9-2110-C40F-B21E-86272BF2B532}"/>
              </a:ext>
            </a:extLst>
          </p:cNvPr>
          <p:cNvSpPr txBox="1"/>
          <p:nvPr/>
        </p:nvSpPr>
        <p:spPr>
          <a:xfrm>
            <a:off x="582120" y="3546345"/>
            <a:ext cx="465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B88C7D-F835-A223-30B2-DAD281312AA4}"/>
              </a:ext>
            </a:extLst>
          </p:cNvPr>
          <p:cNvSpPr txBox="1"/>
          <p:nvPr/>
        </p:nvSpPr>
        <p:spPr>
          <a:xfrm>
            <a:off x="8186088" y="3546345"/>
            <a:ext cx="465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30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1E3AD1-63A0-2590-7DFF-78E6C8F704F4}"/>
              </a:ext>
            </a:extLst>
          </p:cNvPr>
          <p:cNvCxnSpPr>
            <a:cxnSpLocks/>
          </p:cNvCxnSpPr>
          <p:nvPr/>
        </p:nvCxnSpPr>
        <p:spPr>
          <a:xfrm>
            <a:off x="710160" y="3946455"/>
            <a:ext cx="0" cy="45658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7FC821-9B71-C006-7615-960646A1167F}"/>
              </a:ext>
            </a:extLst>
          </p:cNvPr>
          <p:cNvCxnSpPr>
            <a:cxnSpLocks/>
          </p:cNvCxnSpPr>
          <p:nvPr/>
        </p:nvCxnSpPr>
        <p:spPr>
          <a:xfrm>
            <a:off x="8419060" y="3970058"/>
            <a:ext cx="0" cy="45658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0E9399F-330D-BC4C-B8BD-80A4988F3487}"/>
              </a:ext>
            </a:extLst>
          </p:cNvPr>
          <p:cNvSpPr txBox="1"/>
          <p:nvPr/>
        </p:nvSpPr>
        <p:spPr>
          <a:xfrm>
            <a:off x="7792933" y="4464431"/>
            <a:ext cx="1252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$800,000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C4806A0-FA5E-9349-5D5E-4514D2CBE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818981"/>
              </p:ext>
            </p:extLst>
          </p:nvPr>
        </p:nvGraphicFramePr>
        <p:xfrm>
          <a:off x="8652032" y="1799209"/>
          <a:ext cx="2701768" cy="1584960"/>
        </p:xfrm>
        <a:graphic>
          <a:graphicData uri="http://schemas.openxmlformats.org/drawingml/2006/table">
            <a:tbl>
              <a:tblPr firstRow="1" bandRow="1">
                <a:tableStyleId>{6538F18F-8628-4BBB-B022-481963B814F0}</a:tableStyleId>
              </a:tblPr>
              <a:tblGrid>
                <a:gridCol w="1350884">
                  <a:extLst>
                    <a:ext uri="{9D8B030D-6E8A-4147-A177-3AD203B41FA5}">
                      <a16:colId xmlns:a16="http://schemas.microsoft.com/office/drawing/2014/main" val="4166834471"/>
                    </a:ext>
                  </a:extLst>
                </a:gridCol>
                <a:gridCol w="1350884">
                  <a:extLst>
                    <a:ext uri="{9D8B030D-6E8A-4147-A177-3AD203B41FA5}">
                      <a16:colId xmlns:a16="http://schemas.microsoft.com/office/drawing/2014/main" val="3700278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/>
                        <a:t>FV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$800,000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206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5%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641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4879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PMT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23126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EF3E29A-6CB6-E50C-F8F6-714F47B1B0E4}"/>
                  </a:ext>
                </a:extLst>
              </p:cNvPr>
              <p:cNvSpPr txBox="1"/>
              <p:nvPr/>
            </p:nvSpPr>
            <p:spPr>
              <a:xfrm>
                <a:off x="582120" y="5068683"/>
                <a:ext cx="3291222" cy="6014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𝐹𝑉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𝑃𝑀𝑇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× 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((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−1)</m:t>
                        </m:r>
                        <m:r>
                          <m:rPr>
                            <m:nor/>
                          </m:rPr>
                          <a:rPr lang="en-US" sz="2400" dirty="0"/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EF3E29A-6CB6-E50C-F8F6-714F47B1B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20" y="5068683"/>
                <a:ext cx="3291222" cy="601447"/>
              </a:xfrm>
              <a:prstGeom prst="rect">
                <a:avLst/>
              </a:prstGeom>
              <a:blipFill>
                <a:blip r:embed="rId3"/>
                <a:stretch>
                  <a:fillRect l="-3077" r="-2692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09C8C70-930C-91AF-C7F0-B4269ACC4967}"/>
                  </a:ext>
                </a:extLst>
              </p:cNvPr>
              <p:cNvSpPr txBox="1"/>
              <p:nvPr/>
            </p:nvSpPr>
            <p:spPr>
              <a:xfrm>
                <a:off x="4679950" y="5184740"/>
                <a:ext cx="21942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𝑃𝑀𝑇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=$12,041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09C8C70-930C-91AF-C7F0-B4269ACC4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950" y="5184740"/>
                <a:ext cx="2194255" cy="369332"/>
              </a:xfrm>
              <a:prstGeom prst="rect">
                <a:avLst/>
              </a:prstGeom>
              <a:blipFill>
                <a:blip r:embed="rId4"/>
                <a:stretch>
                  <a:fillRect l="-2299" r="-2299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2787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34986-728A-C9E6-26DB-66AE9FC11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C782C-D233-5F00-841F-1EC0742F5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Question 2</a:t>
            </a:r>
          </a:p>
        </p:txBody>
      </p:sp>
      <p:pic>
        <p:nvPicPr>
          <p:cNvPr id="1026" name="Picture 2" descr="gallery carousel 1">
            <a:extLst>
              <a:ext uri="{FF2B5EF4-FFF2-40B4-BE49-F238E27FC236}">
                <a16:creationId xmlns:a16="http://schemas.microsoft.com/office/drawing/2014/main" id="{66B5F3C8-620C-DF8C-591B-0BA6D5012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37" y="646862"/>
            <a:ext cx="2749147" cy="556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2C6A01C-FE86-64F9-8E16-8D223FCEB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475685"/>
              </p:ext>
            </p:extLst>
          </p:nvPr>
        </p:nvGraphicFramePr>
        <p:xfrm>
          <a:off x="567634" y="1690688"/>
          <a:ext cx="3107128" cy="1584960"/>
        </p:xfrm>
        <a:graphic>
          <a:graphicData uri="http://schemas.openxmlformats.org/drawingml/2006/table">
            <a:tbl>
              <a:tblPr firstRow="1" bandRow="1">
                <a:tableStyleId>{6538F18F-8628-4BBB-B022-481963B814F0}</a:tableStyleId>
              </a:tblPr>
              <a:tblGrid>
                <a:gridCol w="1553564">
                  <a:extLst>
                    <a:ext uri="{9D8B030D-6E8A-4147-A177-3AD203B41FA5}">
                      <a16:colId xmlns:a16="http://schemas.microsoft.com/office/drawing/2014/main" val="4166834471"/>
                    </a:ext>
                  </a:extLst>
                </a:gridCol>
                <a:gridCol w="1553564">
                  <a:extLst>
                    <a:ext uri="{9D8B030D-6E8A-4147-A177-3AD203B41FA5}">
                      <a16:colId xmlns:a16="http://schemas.microsoft.com/office/drawing/2014/main" val="3700278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/>
                        <a:t>FV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$800,000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206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5%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641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14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PMT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23126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2E24B67-8829-652D-FD22-1166651B2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5328" y="1359783"/>
            <a:ext cx="256833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rgbClr val="C4E0B2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C4E0B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Press 30 → N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C4E0B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Press 5 → I/Y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C4E0B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Press 0 → PV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dirty="0">
                <a:solidFill>
                  <a:srgbClr val="C4E0B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Press 800,000 → FV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rgbClr val="C4E0B2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C4E0B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Press CPT → </a:t>
            </a:r>
            <a:r>
              <a:rPr lang="en-US" altLang="en-US" sz="2000" dirty="0">
                <a:solidFill>
                  <a:srgbClr val="C4E0B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PMT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rgbClr val="C4E0B2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841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6B906-8AFE-84F7-4A2F-6486E7270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20CF5-DFB8-4B1B-AE0C-7788380993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Value of a dollar depends on when it is received, a dollar today is worth more than a dollar tomorrow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When there is opportunity to invest today at a positive rate, money has time value with no inflation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Cash flows need to be compared at the same point in time</a:t>
            </a:r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661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04581C85-FA46-E46D-B528-006BD1DE5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>
            <a:extLst>
              <a:ext uri="{FF2B5EF4-FFF2-40B4-BE49-F238E27FC236}">
                <a16:creationId xmlns:a16="http://schemas.microsoft.com/office/drawing/2014/main" id="{D7D72E80-4334-4C4C-4FEF-D8FC26DDD6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4E0B2"/>
              </a:buClr>
              <a:buSzPts val="6000"/>
              <a:buFont typeface="Roboto"/>
              <a:buNone/>
            </a:pPr>
            <a:r>
              <a:rPr lang="en-NZ" b="1" dirty="0">
                <a:solidFill>
                  <a:srgbClr val="C4E0B2"/>
                </a:solidFill>
                <a:latin typeface="Roboto"/>
                <a:ea typeface="Roboto"/>
                <a:cs typeface="Roboto"/>
                <a:sym typeface="Roboto"/>
              </a:rPr>
              <a:t>Bonds</a:t>
            </a:r>
            <a:endParaRPr sz="3600" b="1" dirty="0">
              <a:solidFill>
                <a:srgbClr val="C4E0B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6">
            <a:extLst>
              <a:ext uri="{FF2B5EF4-FFF2-40B4-BE49-F238E27FC236}">
                <a16:creationId xmlns:a16="http://schemas.microsoft.com/office/drawing/2014/main" id="{236410C3-AFF3-3A87-42E8-B169C28288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311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A06C9-F147-2C49-373F-33224BF78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32161-7588-A1FD-D0A8-AB789EFE7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Question 3</a:t>
            </a:r>
            <a:endParaRPr lang="en-US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Picture 3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677DF086-BE7D-A40D-913A-744738BC85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5869"/>
          <a:stretch>
            <a:fillRect/>
          </a:stretch>
        </p:blipFill>
        <p:spPr>
          <a:xfrm>
            <a:off x="739718" y="1690688"/>
            <a:ext cx="7772400" cy="183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32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F6263-BC9D-5E0B-891E-69D4B8B9E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24F9-01B9-BB21-A2A3-BB6F26CD8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Question 3</a:t>
            </a:r>
            <a:endParaRPr lang="en-US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Picture 3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A1FA86F1-CD85-F4E1-8674-A363729AFF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5869"/>
          <a:stretch>
            <a:fillRect/>
          </a:stretch>
        </p:blipFill>
        <p:spPr>
          <a:xfrm>
            <a:off x="739718" y="1690688"/>
            <a:ext cx="7772400" cy="1836283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22E6034-1496-FB36-37F9-3A0C36678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256463"/>
              </p:ext>
            </p:extLst>
          </p:nvPr>
        </p:nvGraphicFramePr>
        <p:xfrm>
          <a:off x="838200" y="4374832"/>
          <a:ext cx="3107128" cy="1584960"/>
        </p:xfrm>
        <a:graphic>
          <a:graphicData uri="http://schemas.openxmlformats.org/drawingml/2006/table">
            <a:tbl>
              <a:tblPr firstRow="1" bandRow="1">
                <a:tableStyleId>{6538F18F-8628-4BBB-B022-481963B814F0}</a:tableStyleId>
              </a:tblPr>
              <a:tblGrid>
                <a:gridCol w="1553564">
                  <a:extLst>
                    <a:ext uri="{9D8B030D-6E8A-4147-A177-3AD203B41FA5}">
                      <a16:colId xmlns:a16="http://schemas.microsoft.com/office/drawing/2014/main" val="4166834471"/>
                    </a:ext>
                  </a:extLst>
                </a:gridCol>
                <a:gridCol w="1553564">
                  <a:extLst>
                    <a:ext uri="{9D8B030D-6E8A-4147-A177-3AD203B41FA5}">
                      <a16:colId xmlns:a16="http://schemas.microsoft.com/office/drawing/2014/main" val="3700278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/>
                        <a:t>n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15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206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FV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$1000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641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$70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14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8%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23126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648F6FE-F88E-AE6A-D610-A9D575F27A12}"/>
              </a:ext>
            </a:extLst>
          </p:cNvPr>
          <p:cNvSpPr txBox="1"/>
          <p:nvPr/>
        </p:nvSpPr>
        <p:spPr>
          <a:xfrm>
            <a:off x="1318161" y="3974722"/>
            <a:ext cx="1287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Bond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D105F9-E424-B64D-F02B-E1DA2D301C53}"/>
                  </a:ext>
                </a:extLst>
              </p:cNvPr>
              <p:cNvSpPr txBox="1"/>
              <p:nvPr/>
            </p:nvSpPr>
            <p:spPr>
              <a:xfrm>
                <a:off x="4177626" y="4097832"/>
                <a:ext cx="5097003" cy="6328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 …+ 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𝐹𝑉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D105F9-E424-B64D-F02B-E1DA2D301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626" y="4097832"/>
                <a:ext cx="5097003" cy="632802"/>
              </a:xfrm>
              <a:prstGeom prst="rect">
                <a:avLst/>
              </a:prstGeom>
              <a:blipFill>
                <a:blip r:embed="rId4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CB27DF-DC9B-54E2-8006-5569BB7C803D}"/>
                  </a:ext>
                </a:extLst>
              </p:cNvPr>
              <p:cNvSpPr txBox="1"/>
              <p:nvPr/>
            </p:nvSpPr>
            <p:spPr>
              <a:xfrm>
                <a:off x="4415131" y="5301496"/>
                <a:ext cx="509700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=$914.40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CB27DF-DC9B-54E2-8006-5569BB7C8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131" y="5301496"/>
                <a:ext cx="5097003" cy="307777"/>
              </a:xfrm>
              <a:prstGeom prst="rect">
                <a:avLst/>
              </a:prstGeom>
              <a:blipFill>
                <a:blip r:embed="rId5"/>
                <a:stretch>
                  <a:fillRect l="-1741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2969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2C07E-D223-0537-BB4E-138CD1368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C8042-2A84-6E28-424C-3B7C58630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Question 3</a:t>
            </a:r>
            <a:endParaRPr lang="en-US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Picture 3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A59326A2-4072-FB83-2D3A-53E8BA21A3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5869"/>
          <a:stretch>
            <a:fillRect/>
          </a:stretch>
        </p:blipFill>
        <p:spPr>
          <a:xfrm>
            <a:off x="739718" y="1690688"/>
            <a:ext cx="7772400" cy="183628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DF66AE-AF90-4911-E966-C66F09395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066482"/>
              </p:ext>
            </p:extLst>
          </p:nvPr>
        </p:nvGraphicFramePr>
        <p:xfrm>
          <a:off x="739718" y="4460287"/>
          <a:ext cx="3107128" cy="1584960"/>
        </p:xfrm>
        <a:graphic>
          <a:graphicData uri="http://schemas.openxmlformats.org/drawingml/2006/table">
            <a:tbl>
              <a:tblPr firstRow="1" bandRow="1">
                <a:tableStyleId>{6538F18F-8628-4BBB-B022-481963B814F0}</a:tableStyleId>
              </a:tblPr>
              <a:tblGrid>
                <a:gridCol w="1553564">
                  <a:extLst>
                    <a:ext uri="{9D8B030D-6E8A-4147-A177-3AD203B41FA5}">
                      <a16:colId xmlns:a16="http://schemas.microsoft.com/office/drawing/2014/main" val="4166834471"/>
                    </a:ext>
                  </a:extLst>
                </a:gridCol>
                <a:gridCol w="1553564">
                  <a:extLst>
                    <a:ext uri="{9D8B030D-6E8A-4147-A177-3AD203B41FA5}">
                      <a16:colId xmlns:a16="http://schemas.microsoft.com/office/drawing/2014/main" val="3700278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/>
                        <a:t>n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20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206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FV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$1000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641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$40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14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8%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23126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245658D-D2F1-3A6F-6773-88B7713B3678}"/>
              </a:ext>
            </a:extLst>
          </p:cNvPr>
          <p:cNvSpPr txBox="1"/>
          <p:nvPr/>
        </p:nvSpPr>
        <p:spPr>
          <a:xfrm>
            <a:off x="1353787" y="3977049"/>
            <a:ext cx="1287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Bond 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3FBDB6-B4E2-D1CD-2D00-12D601BD2937}"/>
                  </a:ext>
                </a:extLst>
              </p:cNvPr>
              <p:cNvSpPr txBox="1"/>
              <p:nvPr/>
            </p:nvSpPr>
            <p:spPr>
              <a:xfrm>
                <a:off x="4189501" y="5393604"/>
                <a:ext cx="153440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=$1000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3FBDB6-B4E2-D1CD-2D00-12D601BD2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501" y="5393604"/>
                <a:ext cx="1534406" cy="307777"/>
              </a:xfrm>
              <a:prstGeom prst="rect">
                <a:avLst/>
              </a:prstGeom>
              <a:blipFill>
                <a:blip r:embed="rId4"/>
                <a:stretch>
                  <a:fillRect l="-4918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3C12152-D061-D8B3-86A5-2F935D3616EA}"/>
              </a:ext>
            </a:extLst>
          </p:cNvPr>
          <p:cNvSpPr txBox="1"/>
          <p:nvPr/>
        </p:nvSpPr>
        <p:spPr>
          <a:xfrm>
            <a:off x="8724404" y="1690688"/>
            <a:ext cx="3150921" cy="132343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If the coupon rate is equal to the yield to maturity, the bond should sell at face value</a:t>
            </a:r>
          </a:p>
        </p:txBody>
      </p:sp>
    </p:spTree>
    <p:extLst>
      <p:ext uri="{BB962C8B-B14F-4D97-AF65-F5344CB8AC3E}">
        <p14:creationId xmlns:p14="http://schemas.microsoft.com/office/powerpoint/2010/main" val="1168874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E443A-5864-61F0-F681-55C0CE5FE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DC4F4-5287-9B28-1EE9-975F88065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Question 3</a:t>
            </a:r>
            <a:endParaRPr lang="en-US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Picture 3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9CFCF94B-0568-BFC6-801D-E4ED36E4A1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4131" b="-1457"/>
          <a:stretch>
            <a:fillRect/>
          </a:stretch>
        </p:blipFill>
        <p:spPr>
          <a:xfrm>
            <a:off x="838200" y="1828799"/>
            <a:ext cx="7772400" cy="67689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9DEBA7A-E295-BF4C-76D7-51DE2A2BB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369541"/>
              </p:ext>
            </p:extLst>
          </p:nvPr>
        </p:nvGraphicFramePr>
        <p:xfrm>
          <a:off x="838200" y="2791402"/>
          <a:ext cx="3107128" cy="1981200"/>
        </p:xfrm>
        <a:graphic>
          <a:graphicData uri="http://schemas.openxmlformats.org/drawingml/2006/table">
            <a:tbl>
              <a:tblPr firstRow="1" bandRow="1">
                <a:tableStyleId>{6538F18F-8628-4BBB-B022-481963B814F0}</a:tableStyleId>
              </a:tblPr>
              <a:tblGrid>
                <a:gridCol w="1553564">
                  <a:extLst>
                    <a:ext uri="{9D8B030D-6E8A-4147-A177-3AD203B41FA5}">
                      <a16:colId xmlns:a16="http://schemas.microsoft.com/office/drawing/2014/main" val="4166834471"/>
                    </a:ext>
                  </a:extLst>
                </a:gridCol>
                <a:gridCol w="1553564">
                  <a:extLst>
                    <a:ext uri="{9D8B030D-6E8A-4147-A177-3AD203B41FA5}">
                      <a16:colId xmlns:a16="http://schemas.microsoft.com/office/drawing/2014/main" val="3700278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/>
                        <a:t>n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20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206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FV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$1000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641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$40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14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PV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$980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125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23126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1B65CC-DF81-70FC-EA6D-FE8D8976A571}"/>
                  </a:ext>
                </a:extLst>
              </p:cNvPr>
              <p:cNvSpPr txBox="1"/>
              <p:nvPr/>
            </p:nvSpPr>
            <p:spPr>
              <a:xfrm>
                <a:off x="4286992" y="3049312"/>
                <a:ext cx="5532155" cy="7593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 …+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𝐹𝑉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1B65CC-DF81-70FC-EA6D-FE8D8976A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992" y="3049312"/>
                <a:ext cx="5532155" cy="759375"/>
              </a:xfrm>
              <a:prstGeom prst="rect">
                <a:avLst/>
              </a:prstGeom>
              <a:blipFill>
                <a:blip r:embed="rId3"/>
                <a:stretch>
                  <a:fillRect l="-686" t="-1667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BFDB4F-6E62-FDF0-DFDF-352CDE9E6B53}"/>
                  </a:ext>
                </a:extLst>
              </p:cNvPr>
              <p:cNvSpPr txBox="1"/>
              <p:nvPr/>
            </p:nvSpPr>
            <p:spPr>
              <a:xfrm>
                <a:off x="4286991" y="4258616"/>
                <a:ext cx="343921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=4.15%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6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𝑚𝑜𝑛𝑡h𝑠</m:t>
                      </m:r>
                    </m:oMath>
                  </m:oMathPara>
                </a14:m>
                <a:endParaRPr lang="en-US" sz="2400" b="0" dirty="0">
                  <a:solidFill>
                    <a:schemeClr val="bg1"/>
                  </a:solidFill>
                </a:endParaRPr>
              </a:p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BFDB4F-6E62-FDF0-DFDF-352CDE9E6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991" y="4258616"/>
                <a:ext cx="3439211" cy="738664"/>
              </a:xfrm>
              <a:prstGeom prst="rect">
                <a:avLst/>
              </a:prstGeom>
              <a:blipFill>
                <a:blip r:embed="rId4"/>
                <a:stretch>
                  <a:fillRect t="-3390" r="-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4492B2-9A47-1874-93E6-D43E6D9A8DFB}"/>
                  </a:ext>
                </a:extLst>
              </p:cNvPr>
              <p:cNvSpPr txBox="1"/>
              <p:nvPr/>
            </p:nvSpPr>
            <p:spPr>
              <a:xfrm>
                <a:off x="5640779" y="2974769"/>
                <a:ext cx="15901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4492B2-9A47-1874-93E6-D43E6D9A8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779" y="2974769"/>
                <a:ext cx="1590179" cy="215444"/>
              </a:xfrm>
              <a:prstGeom prst="rect">
                <a:avLst/>
              </a:prstGeom>
              <a:blipFill>
                <a:blip r:embed="rId5"/>
                <a:stretch>
                  <a:fillRect l="-3175" t="-5556" r="-1587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668FF7-B293-B96C-797F-71A57EB848D4}"/>
                  </a:ext>
                </a:extLst>
              </p:cNvPr>
              <p:cNvSpPr txBox="1"/>
              <p:nvPr/>
            </p:nvSpPr>
            <p:spPr>
              <a:xfrm>
                <a:off x="4286990" y="4943136"/>
                <a:ext cx="14841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=8.30%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668FF7-B293-B96C-797F-71A57EB84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990" y="4943136"/>
                <a:ext cx="1484124" cy="369332"/>
              </a:xfrm>
              <a:prstGeom prst="rect">
                <a:avLst/>
              </a:prstGeom>
              <a:blipFill>
                <a:blip r:embed="rId6"/>
                <a:stretch>
                  <a:fillRect l="-1695" r="-423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0468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153EE-E142-B566-EC3C-AB147148C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F50CB-3137-5D78-946C-9FEC04B4C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Question 3</a:t>
            </a:r>
          </a:p>
        </p:txBody>
      </p:sp>
      <p:pic>
        <p:nvPicPr>
          <p:cNvPr id="1026" name="Picture 2" descr="gallery carousel 1">
            <a:extLst>
              <a:ext uri="{FF2B5EF4-FFF2-40B4-BE49-F238E27FC236}">
                <a16:creationId xmlns:a16="http://schemas.microsoft.com/office/drawing/2014/main" id="{ED8C3AF9-E48E-66BB-ADCE-554A1B83F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37" y="646862"/>
            <a:ext cx="2749147" cy="556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9659448-8F52-DADC-9981-116B206A4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580971"/>
              </p:ext>
            </p:extLst>
          </p:nvPr>
        </p:nvGraphicFramePr>
        <p:xfrm>
          <a:off x="489857" y="1690688"/>
          <a:ext cx="3107128" cy="1981200"/>
        </p:xfrm>
        <a:graphic>
          <a:graphicData uri="http://schemas.openxmlformats.org/drawingml/2006/table">
            <a:tbl>
              <a:tblPr firstRow="1" bandRow="1">
                <a:tableStyleId>{6538F18F-8628-4BBB-B022-481963B814F0}</a:tableStyleId>
              </a:tblPr>
              <a:tblGrid>
                <a:gridCol w="1553564">
                  <a:extLst>
                    <a:ext uri="{9D8B030D-6E8A-4147-A177-3AD203B41FA5}">
                      <a16:colId xmlns:a16="http://schemas.microsoft.com/office/drawing/2014/main" val="4166834471"/>
                    </a:ext>
                  </a:extLst>
                </a:gridCol>
                <a:gridCol w="1553564">
                  <a:extLst>
                    <a:ext uri="{9D8B030D-6E8A-4147-A177-3AD203B41FA5}">
                      <a16:colId xmlns:a16="http://schemas.microsoft.com/office/drawing/2014/main" val="3700278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/>
                        <a:t>n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20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206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FV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$1000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641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$40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14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PV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$980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125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231264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76E74B19-6367-BEE1-130C-F9E7026CF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8402" y="1690688"/>
            <a:ext cx="249138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C4E0B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Press 20 → N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C4E0B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C4E0B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Press 980 → +/- → PV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C4E0B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C4E0B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Press 40 → PMT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C4E0B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C4E0B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Press 1000 → FV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C4E0B2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C4E0B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Press CPT → I/Y</a:t>
            </a:r>
          </a:p>
        </p:txBody>
      </p:sp>
    </p:spTree>
    <p:extLst>
      <p:ext uri="{BB962C8B-B14F-4D97-AF65-F5344CB8AC3E}">
        <p14:creationId xmlns:p14="http://schemas.microsoft.com/office/powerpoint/2010/main" val="1962592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F0582-1422-95C1-3FFF-05D6BB6B9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58357-5C8F-02BE-0BAE-1A860A425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Notes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90CA91A-D0C4-8185-9A37-6F8785397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4009" y="1690688"/>
            <a:ext cx="10383982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premium bond sells above par value, at maturity you receive less than you paid — an embedded capital loss</a:t>
            </a:r>
          </a:p>
          <a:p>
            <a:pPr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discount bond sells below par value, at maturity you receive more than you paid — an embedded capital gain</a:t>
            </a:r>
          </a:p>
          <a:p>
            <a:pPr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When interest rates fall, old bonds with higher coupons become attractive, so prices rise</a:t>
            </a:r>
          </a:p>
          <a:p>
            <a:pPr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When interest rates rise, old bonds with lower coupons become unattractive, so prices fall</a:t>
            </a:r>
          </a:p>
          <a:p>
            <a:pPr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Coupons are fixed, so price must adjust to reflect changes in market rates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794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838200" y="2276127"/>
            <a:ext cx="6687065" cy="100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NZ" sz="4800" b="1" i="0" u="none" strike="noStrike" cap="none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STAY UPDATED</a:t>
            </a:r>
            <a:endParaRPr sz="4800" b="1" i="0" u="none" strike="noStrike" cap="none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838200" y="3240706"/>
            <a:ext cx="10515600" cy="86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r>
              <a:rPr lang="en-NZ" sz="2400" b="1" i="0" u="none" strike="noStrike" cap="none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Instagram: </a:t>
            </a:r>
            <a:r>
              <a:rPr lang="en-NZ" sz="2400" b="1" i="0" u="none" strike="noStrike" cap="none" dirty="0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the_investmentsociety</a:t>
            </a:r>
            <a:endParaRPr sz="2400" b="0" i="0" u="none" strike="noStrike" cap="none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838200" y="522166"/>
            <a:ext cx="6773562" cy="100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NZ" sz="4800" b="1" i="0" u="none" strike="noStrike" cap="none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SIGN</a:t>
            </a:r>
            <a:r>
              <a:rPr lang="en-NZ" sz="5400" b="1" i="0" u="none" strike="noStrike" cap="none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UP FOR FREE </a:t>
            </a:r>
            <a:endParaRPr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838200" y="1554514"/>
            <a:ext cx="10515600" cy="474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838200" y="4555602"/>
            <a:ext cx="8849497" cy="100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NZ" sz="4800" b="1" i="0" u="none" strike="noStrike" cap="none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QUESTIONS AND FEEDBACK</a:t>
            </a:r>
            <a:endParaRPr sz="4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838200" y="5560961"/>
            <a:ext cx="10515600" cy="474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NZ" sz="2400" b="1" i="0" u="none" strike="noStrike" cap="none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Email: ipi17@uclive.ac.nz</a:t>
            </a:r>
            <a:endParaRPr sz="2400" b="0" i="0" u="none" strike="noStrike" cap="none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6061CD-45AD-5E29-3ACE-6C76E4CCE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525" y="522166"/>
            <a:ext cx="3692610" cy="36926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2E907B1E-8B4D-3EEA-B1DD-0F5E073C0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>
            <a:extLst>
              <a:ext uri="{FF2B5EF4-FFF2-40B4-BE49-F238E27FC236}">
                <a16:creationId xmlns:a16="http://schemas.microsoft.com/office/drawing/2014/main" id="{0A19F703-5133-51F9-0D5F-20EC08AD5D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4E0B2"/>
              </a:buClr>
              <a:buSzPts val="6000"/>
              <a:buFont typeface="Roboto"/>
              <a:buNone/>
            </a:pPr>
            <a:r>
              <a:rPr lang="en-NZ" b="1" dirty="0">
                <a:solidFill>
                  <a:srgbClr val="C4E0B2"/>
                </a:solidFill>
                <a:latin typeface="Roboto"/>
                <a:ea typeface="Roboto"/>
                <a:cs typeface="Roboto"/>
                <a:sym typeface="Roboto"/>
              </a:rPr>
              <a:t>Stocks</a:t>
            </a:r>
            <a:endParaRPr sz="3600" b="1" dirty="0">
              <a:solidFill>
                <a:srgbClr val="C4E0B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6">
            <a:extLst>
              <a:ext uri="{FF2B5EF4-FFF2-40B4-BE49-F238E27FC236}">
                <a16:creationId xmlns:a16="http://schemas.microsoft.com/office/drawing/2014/main" id="{80369F77-F813-B6C3-3BDC-19AF0431EA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840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C3255-99FF-C405-0B12-25BD60175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Question 4</a:t>
            </a:r>
          </a:p>
        </p:txBody>
      </p:sp>
      <p:pic>
        <p:nvPicPr>
          <p:cNvPr id="5" name="Picture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9E695B61-6371-3348-2271-F79CEAFB81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-2394"/>
          <a:stretch>
            <a:fillRect/>
          </a:stretch>
        </p:blipFill>
        <p:spPr>
          <a:xfrm>
            <a:off x="838200" y="1825625"/>
            <a:ext cx="7498270" cy="189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37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9E7E5-4F24-A381-9EC5-F323F85EB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3159D-EDDE-3F3A-08E9-D3B4A3DAE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Question 4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19C439-6FDA-D711-30D6-5DD901ED6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905526"/>
              </p:ext>
            </p:extLst>
          </p:nvPr>
        </p:nvGraphicFramePr>
        <p:xfrm>
          <a:off x="838200" y="4149717"/>
          <a:ext cx="3107128" cy="1386773"/>
        </p:xfrm>
        <a:graphic>
          <a:graphicData uri="http://schemas.openxmlformats.org/drawingml/2006/table">
            <a:tbl>
              <a:tblPr firstRow="1" bandRow="1">
                <a:tableStyleId>{6538F18F-8628-4BBB-B022-481963B814F0}</a:tableStyleId>
              </a:tblPr>
              <a:tblGrid>
                <a:gridCol w="1553564">
                  <a:extLst>
                    <a:ext uri="{9D8B030D-6E8A-4147-A177-3AD203B41FA5}">
                      <a16:colId xmlns:a16="http://schemas.microsoft.com/office/drawing/2014/main" val="4166834471"/>
                    </a:ext>
                  </a:extLst>
                </a:gridCol>
                <a:gridCol w="1553564">
                  <a:extLst>
                    <a:ext uri="{9D8B030D-6E8A-4147-A177-3AD203B41FA5}">
                      <a16:colId xmlns:a16="http://schemas.microsoft.com/office/drawing/2014/main" val="3700278597"/>
                    </a:ext>
                  </a:extLst>
                </a:gridCol>
              </a:tblGrid>
              <a:tr h="472373">
                <a:tc>
                  <a:txBody>
                    <a:bodyPr/>
                    <a:lstStyle/>
                    <a:p>
                      <a:r>
                        <a:rPr lang="en-US" sz="2400" b="0" dirty="0"/>
                        <a:t>D</a:t>
                      </a:r>
                      <a:r>
                        <a:rPr lang="en-US" sz="2400" b="0" baseline="-25000" dirty="0"/>
                        <a:t>0</a:t>
                      </a:r>
                      <a:endParaRPr lang="en-US" sz="2400" b="0" dirty="0"/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$1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206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10%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641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D</a:t>
                      </a:r>
                      <a:r>
                        <a:rPr lang="en-US" sz="2400" b="0" baseline="-25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12545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7EFD8F3-639C-06D0-5585-3F441C3870D1}"/>
              </a:ext>
            </a:extLst>
          </p:cNvPr>
          <p:cNvSpPr txBox="1"/>
          <p:nvPr/>
        </p:nvSpPr>
        <p:spPr>
          <a:xfrm>
            <a:off x="1258785" y="2922151"/>
            <a:ext cx="1287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Bond X</a:t>
            </a:r>
          </a:p>
        </p:txBody>
      </p:sp>
      <p:pic>
        <p:nvPicPr>
          <p:cNvPr id="7" name="Picture 6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487184E1-52E7-F9DA-C772-A40E806819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-2394"/>
          <a:stretch>
            <a:fillRect/>
          </a:stretch>
        </p:blipFill>
        <p:spPr>
          <a:xfrm>
            <a:off x="838200" y="1825625"/>
            <a:ext cx="7498270" cy="18913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4A5E50-1B72-A90A-8A7C-CA6090DFB53F}"/>
                  </a:ext>
                </a:extLst>
              </p:cNvPr>
              <p:cNvSpPr txBox="1"/>
              <p:nvPr/>
            </p:nvSpPr>
            <p:spPr>
              <a:xfrm>
                <a:off x="4085111" y="4149717"/>
                <a:ext cx="24786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(1+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4A5E50-1B72-A90A-8A7C-CA6090DFB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111" y="4149717"/>
                <a:ext cx="2478692" cy="369332"/>
              </a:xfrm>
              <a:prstGeom prst="rect">
                <a:avLst/>
              </a:prstGeom>
              <a:blipFill>
                <a:blip r:embed="rId3"/>
                <a:stretch>
                  <a:fillRect l="-2041" t="-6667" r="-3571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66310C-75B0-65B6-DDF2-224F27AFC1B9}"/>
                  </a:ext>
                </a:extLst>
              </p:cNvPr>
              <p:cNvSpPr txBox="1"/>
              <p:nvPr/>
            </p:nvSpPr>
            <p:spPr>
              <a:xfrm>
                <a:off x="7336971" y="4149717"/>
                <a:ext cx="15399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=$1.10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66310C-75B0-65B6-DDF2-224F27AFC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971" y="4149717"/>
                <a:ext cx="1539909" cy="369332"/>
              </a:xfrm>
              <a:prstGeom prst="rect">
                <a:avLst/>
              </a:prstGeom>
              <a:blipFill>
                <a:blip r:embed="rId4"/>
                <a:stretch>
                  <a:fillRect l="-3279" r="-4098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7070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43C6E-FA04-8C72-B370-C3D06BCB5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0D1BD-F29E-3279-CFC2-AABBF8769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Question 4</a:t>
            </a:r>
          </a:p>
        </p:txBody>
      </p:sp>
      <p:pic>
        <p:nvPicPr>
          <p:cNvPr id="7" name="Picture 6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09D233EC-177C-A65E-79BE-634DD88F8B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-2394"/>
          <a:stretch>
            <a:fillRect/>
          </a:stretch>
        </p:blipFill>
        <p:spPr>
          <a:xfrm>
            <a:off x="838200" y="2337019"/>
            <a:ext cx="7498270" cy="18913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6BFB5F-BB0F-5937-A408-53DF26DAC7C3}"/>
              </a:ext>
            </a:extLst>
          </p:cNvPr>
          <p:cNvSpPr txBox="1"/>
          <p:nvPr/>
        </p:nvSpPr>
        <p:spPr>
          <a:xfrm>
            <a:off x="727115" y="1695080"/>
            <a:ext cx="8868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Work out dividends D</a:t>
            </a:r>
            <a:r>
              <a:rPr lang="en-US" sz="2400" baseline="-25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to D</a:t>
            </a:r>
            <a:r>
              <a:rPr lang="en-US" sz="2400" baseline="-25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B1E49F-B0C1-D56C-0A01-95728D9C2F55}"/>
                  </a:ext>
                </a:extLst>
              </p:cNvPr>
              <p:cNvSpPr txBox="1"/>
              <p:nvPr/>
            </p:nvSpPr>
            <p:spPr>
              <a:xfrm>
                <a:off x="838200" y="4408645"/>
                <a:ext cx="24786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(1+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B1E49F-B0C1-D56C-0A01-95728D9C2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08645"/>
                <a:ext cx="2478692" cy="369332"/>
              </a:xfrm>
              <a:prstGeom prst="rect">
                <a:avLst/>
              </a:prstGeom>
              <a:blipFill>
                <a:blip r:embed="rId3"/>
                <a:stretch>
                  <a:fillRect l="-2551" t="-6667" r="-3571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E1FA52B-0D44-3E5B-D40C-9C49C2A38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115508"/>
              </p:ext>
            </p:extLst>
          </p:nvPr>
        </p:nvGraphicFramePr>
        <p:xfrm>
          <a:off x="8652164" y="2467647"/>
          <a:ext cx="3107128" cy="1431539"/>
        </p:xfrm>
        <a:graphic>
          <a:graphicData uri="http://schemas.openxmlformats.org/drawingml/2006/table">
            <a:tbl>
              <a:tblPr firstRow="1" bandRow="1">
                <a:tableStyleId>{6538F18F-8628-4BBB-B022-481963B814F0}</a:tableStyleId>
              </a:tblPr>
              <a:tblGrid>
                <a:gridCol w="1553564">
                  <a:extLst>
                    <a:ext uri="{9D8B030D-6E8A-4147-A177-3AD203B41FA5}">
                      <a16:colId xmlns:a16="http://schemas.microsoft.com/office/drawing/2014/main" val="4166834471"/>
                    </a:ext>
                  </a:extLst>
                </a:gridCol>
                <a:gridCol w="1553564">
                  <a:extLst>
                    <a:ext uri="{9D8B030D-6E8A-4147-A177-3AD203B41FA5}">
                      <a16:colId xmlns:a16="http://schemas.microsoft.com/office/drawing/2014/main" val="3700278597"/>
                    </a:ext>
                  </a:extLst>
                </a:gridCol>
              </a:tblGrid>
              <a:tr h="517139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D</a:t>
                      </a:r>
                      <a:r>
                        <a:rPr lang="en-US" sz="2400" b="0" baseline="-25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$1.10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206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D</a:t>
                      </a:r>
                      <a:r>
                        <a:rPr lang="en-US" sz="2400" b="0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$1.21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641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D</a:t>
                      </a:r>
                      <a:r>
                        <a:rPr lang="en-US" sz="2400" b="0" baseline="-250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$1.331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14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6585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D43E5-C0FD-596A-5BE6-56E1F2091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3B19F-7E7A-0E5F-0415-9EE5224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Question 4</a:t>
            </a:r>
          </a:p>
        </p:txBody>
      </p:sp>
      <p:pic>
        <p:nvPicPr>
          <p:cNvPr id="7" name="Picture 6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644EA08B-89F8-D712-B10C-3F3FA091DC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-2394"/>
          <a:stretch>
            <a:fillRect/>
          </a:stretch>
        </p:blipFill>
        <p:spPr>
          <a:xfrm>
            <a:off x="838200" y="2337019"/>
            <a:ext cx="7498270" cy="18913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6B9CD8-BCB5-E5EB-27CD-151BCF40748B}"/>
              </a:ext>
            </a:extLst>
          </p:cNvPr>
          <p:cNvSpPr txBox="1"/>
          <p:nvPr/>
        </p:nvSpPr>
        <p:spPr>
          <a:xfrm>
            <a:off x="727115" y="1695080"/>
            <a:ext cx="8868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Work out P</a:t>
            </a:r>
            <a:r>
              <a:rPr lang="en-US" sz="2400" baseline="-25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ADC386-9154-5A82-F07C-8138ECDDF5F7}"/>
                  </a:ext>
                </a:extLst>
              </p:cNvPr>
              <p:cNvSpPr txBox="1"/>
              <p:nvPr/>
            </p:nvSpPr>
            <p:spPr>
              <a:xfrm>
                <a:off x="838200" y="4408645"/>
                <a:ext cx="1568506" cy="756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ADC386-9154-5A82-F07C-8138ECDDF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08645"/>
                <a:ext cx="1568506" cy="756233"/>
              </a:xfrm>
              <a:prstGeom prst="rect">
                <a:avLst/>
              </a:prstGeom>
              <a:blipFill>
                <a:blip r:embed="rId3"/>
                <a:stretch>
                  <a:fillRect l="-4032" t="-1667" r="-322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2335F43-1A43-40A0-F93E-8B9B6FB34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019662"/>
              </p:ext>
            </p:extLst>
          </p:nvPr>
        </p:nvGraphicFramePr>
        <p:xfrm>
          <a:off x="8652164" y="2467647"/>
          <a:ext cx="3107128" cy="1431539"/>
        </p:xfrm>
        <a:graphic>
          <a:graphicData uri="http://schemas.openxmlformats.org/drawingml/2006/table">
            <a:tbl>
              <a:tblPr firstRow="1" bandRow="1">
                <a:tableStyleId>{6538F18F-8628-4BBB-B022-481963B814F0}</a:tableStyleId>
              </a:tblPr>
              <a:tblGrid>
                <a:gridCol w="1553564">
                  <a:extLst>
                    <a:ext uri="{9D8B030D-6E8A-4147-A177-3AD203B41FA5}">
                      <a16:colId xmlns:a16="http://schemas.microsoft.com/office/drawing/2014/main" val="4166834471"/>
                    </a:ext>
                  </a:extLst>
                </a:gridCol>
                <a:gridCol w="1553564">
                  <a:extLst>
                    <a:ext uri="{9D8B030D-6E8A-4147-A177-3AD203B41FA5}">
                      <a16:colId xmlns:a16="http://schemas.microsoft.com/office/drawing/2014/main" val="3700278597"/>
                    </a:ext>
                  </a:extLst>
                </a:gridCol>
              </a:tblGrid>
              <a:tr h="517139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D</a:t>
                      </a:r>
                      <a:r>
                        <a:rPr lang="en-US" sz="2400" b="0" baseline="-25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$1.10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206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D</a:t>
                      </a:r>
                      <a:r>
                        <a:rPr lang="en-US" sz="2400" b="0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$1.21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641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D</a:t>
                      </a:r>
                      <a:r>
                        <a:rPr lang="en-US" sz="2400" b="0" baseline="-250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$1.331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1416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9DD6C9-B660-21CC-2F1F-A61CAFD9963E}"/>
                  </a:ext>
                </a:extLst>
              </p:cNvPr>
              <p:cNvSpPr txBox="1"/>
              <p:nvPr/>
            </p:nvSpPr>
            <p:spPr>
              <a:xfrm>
                <a:off x="838200" y="5629909"/>
                <a:ext cx="24786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(1+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9DD6C9-B660-21CC-2F1F-A61CAFD99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629909"/>
                <a:ext cx="2478692" cy="369332"/>
              </a:xfrm>
              <a:prstGeom prst="rect">
                <a:avLst/>
              </a:prstGeom>
              <a:blipFill>
                <a:blip r:embed="rId4"/>
                <a:stretch>
                  <a:fillRect l="-2551" t="-6667" r="-3571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C24A2C-5DCA-B81E-74BA-D51724FE583A}"/>
                  </a:ext>
                </a:extLst>
              </p:cNvPr>
              <p:cNvSpPr txBox="1"/>
              <p:nvPr/>
            </p:nvSpPr>
            <p:spPr>
              <a:xfrm>
                <a:off x="3592682" y="4559808"/>
                <a:ext cx="16873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=$69.21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C24A2C-5DCA-B81E-74BA-D51724FE5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682" y="4559808"/>
                <a:ext cx="1687385" cy="369332"/>
              </a:xfrm>
              <a:prstGeom prst="rect">
                <a:avLst/>
              </a:prstGeom>
              <a:blipFill>
                <a:blip r:embed="rId5"/>
                <a:stretch>
                  <a:fillRect l="-2985" r="-373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1996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07701-27B7-43BA-DF47-757C02FDC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98301-F202-EAEE-CAA7-728DE6741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Question 4</a:t>
            </a:r>
          </a:p>
        </p:txBody>
      </p:sp>
      <p:pic>
        <p:nvPicPr>
          <p:cNvPr id="7" name="Picture 6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601DBE67-1A3A-3385-771E-13BD8B4768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-2394"/>
          <a:stretch>
            <a:fillRect/>
          </a:stretch>
        </p:blipFill>
        <p:spPr>
          <a:xfrm>
            <a:off x="838200" y="2337019"/>
            <a:ext cx="7498270" cy="18913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4F26CE-807E-176F-3E99-DBC7C1C809C3}"/>
              </a:ext>
            </a:extLst>
          </p:cNvPr>
          <p:cNvSpPr txBox="1"/>
          <p:nvPr/>
        </p:nvSpPr>
        <p:spPr>
          <a:xfrm>
            <a:off x="727115" y="1695080"/>
            <a:ext cx="8868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 Discount</a:t>
            </a:r>
            <a:endParaRPr lang="en-US" sz="2400" baseline="-25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F52A4C-7527-09FB-BE3D-D5009399211A}"/>
                  </a:ext>
                </a:extLst>
              </p:cNvPr>
              <p:cNvSpPr txBox="1"/>
              <p:nvPr/>
            </p:nvSpPr>
            <p:spPr>
              <a:xfrm>
                <a:off x="838200" y="4396770"/>
                <a:ext cx="4475264" cy="7593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F52A4C-7527-09FB-BE3D-D50093992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96770"/>
                <a:ext cx="4475264" cy="759375"/>
              </a:xfrm>
              <a:prstGeom prst="rect">
                <a:avLst/>
              </a:prstGeom>
              <a:blipFill>
                <a:blip r:embed="rId3"/>
                <a:stretch>
                  <a:fillRect l="-850" t="-1639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EEAF7B7-5346-B8BC-3C94-018229EB68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450802"/>
              </p:ext>
            </p:extLst>
          </p:nvPr>
        </p:nvGraphicFramePr>
        <p:xfrm>
          <a:off x="8616538" y="2332388"/>
          <a:ext cx="3107128" cy="1888739"/>
        </p:xfrm>
        <a:graphic>
          <a:graphicData uri="http://schemas.openxmlformats.org/drawingml/2006/table">
            <a:tbl>
              <a:tblPr firstRow="1" bandRow="1">
                <a:tableStyleId>{6538F18F-8628-4BBB-B022-481963B814F0}</a:tableStyleId>
              </a:tblPr>
              <a:tblGrid>
                <a:gridCol w="1553564">
                  <a:extLst>
                    <a:ext uri="{9D8B030D-6E8A-4147-A177-3AD203B41FA5}">
                      <a16:colId xmlns:a16="http://schemas.microsoft.com/office/drawing/2014/main" val="4166834471"/>
                    </a:ext>
                  </a:extLst>
                </a:gridCol>
                <a:gridCol w="1553564">
                  <a:extLst>
                    <a:ext uri="{9D8B030D-6E8A-4147-A177-3AD203B41FA5}">
                      <a16:colId xmlns:a16="http://schemas.microsoft.com/office/drawing/2014/main" val="3700278597"/>
                    </a:ext>
                  </a:extLst>
                </a:gridCol>
              </a:tblGrid>
              <a:tr h="517139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D</a:t>
                      </a:r>
                      <a:r>
                        <a:rPr lang="en-US" sz="2400" b="0" baseline="-25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$1.10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206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D</a:t>
                      </a:r>
                      <a:r>
                        <a:rPr lang="en-US" sz="2400" b="0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$1.21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641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D</a:t>
                      </a:r>
                      <a:r>
                        <a:rPr lang="en-US" sz="2400" b="0" baseline="-250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$1.331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14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baseline="0" dirty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n-US" sz="2400" b="0" baseline="-250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$69.21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700956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3BE4C6-6CEC-B9B1-A187-91971E33BA2B}"/>
                  </a:ext>
                </a:extLst>
              </p:cNvPr>
              <p:cNvSpPr txBox="1"/>
              <p:nvPr/>
            </p:nvSpPr>
            <p:spPr>
              <a:xfrm>
                <a:off x="838200" y="5475445"/>
                <a:ext cx="16873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=$61.34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3BE4C6-6CEC-B9B1-A187-91971E33B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75445"/>
                <a:ext cx="1687385" cy="369332"/>
              </a:xfrm>
              <a:prstGeom prst="rect">
                <a:avLst/>
              </a:prstGeom>
              <a:blipFill>
                <a:blip r:embed="rId4"/>
                <a:stretch>
                  <a:fillRect l="-3759" r="-3759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676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A8937-0FF7-E0DB-12A2-C9A4C2744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Question 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5DFD49-9979-2715-5D95-673339632B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226"/>
          <a:stretch>
            <a:fillRect/>
          </a:stretch>
        </p:blipFill>
        <p:spPr>
          <a:xfrm>
            <a:off x="838200" y="1933122"/>
            <a:ext cx="7416800" cy="261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17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B88D2-EC8D-CAA4-D018-DB49DA7E7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7C331-2375-6DC2-703F-9E0179882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Question 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426263-2F69-536E-8BB9-CE32276BB2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226"/>
          <a:stretch>
            <a:fillRect/>
          </a:stretch>
        </p:blipFill>
        <p:spPr>
          <a:xfrm>
            <a:off x="838200" y="1933122"/>
            <a:ext cx="7416800" cy="26151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038EE4-8DEB-0BA6-254B-E9FD218AB90B}"/>
                  </a:ext>
                </a:extLst>
              </p:cNvPr>
              <p:cNvSpPr txBox="1"/>
              <p:nvPr/>
            </p:nvSpPr>
            <p:spPr>
              <a:xfrm>
                <a:off x="838200" y="5052950"/>
                <a:ext cx="252235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𝑅𝑂𝐸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× 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𝑝𝑙𝑜𝑤𝑏𝑎𝑐𝑘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038EE4-8DEB-0BA6-254B-E9FD218AB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052950"/>
                <a:ext cx="2522357" cy="307777"/>
              </a:xfrm>
              <a:prstGeom prst="rect">
                <a:avLst/>
              </a:prstGeom>
              <a:blipFill>
                <a:blip r:embed="rId3"/>
                <a:stretch>
                  <a:fillRect l="-2010" t="-4000" r="-3518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DC81EFE-9057-3AD6-91B8-348F05D73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104489"/>
              </p:ext>
            </p:extLst>
          </p:nvPr>
        </p:nvGraphicFramePr>
        <p:xfrm>
          <a:off x="8580912" y="1933122"/>
          <a:ext cx="3107128" cy="974339"/>
        </p:xfrm>
        <a:graphic>
          <a:graphicData uri="http://schemas.openxmlformats.org/drawingml/2006/table">
            <a:tbl>
              <a:tblPr firstRow="1" bandRow="1">
                <a:tableStyleId>{6538F18F-8628-4BBB-B022-481963B814F0}</a:tableStyleId>
              </a:tblPr>
              <a:tblGrid>
                <a:gridCol w="1553564">
                  <a:extLst>
                    <a:ext uri="{9D8B030D-6E8A-4147-A177-3AD203B41FA5}">
                      <a16:colId xmlns:a16="http://schemas.microsoft.com/office/drawing/2014/main" val="4166834471"/>
                    </a:ext>
                  </a:extLst>
                </a:gridCol>
                <a:gridCol w="1553564">
                  <a:extLst>
                    <a:ext uri="{9D8B030D-6E8A-4147-A177-3AD203B41FA5}">
                      <a16:colId xmlns:a16="http://schemas.microsoft.com/office/drawing/2014/main" val="3700278597"/>
                    </a:ext>
                  </a:extLst>
                </a:gridCol>
              </a:tblGrid>
              <a:tr h="517139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ROE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15%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206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plowback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40%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64188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43891D-BB80-0D43-719F-1EA57015146D}"/>
                  </a:ext>
                </a:extLst>
              </p:cNvPr>
              <p:cNvSpPr txBox="1"/>
              <p:nvPr/>
            </p:nvSpPr>
            <p:spPr>
              <a:xfrm>
                <a:off x="4451598" y="5023261"/>
                <a:ext cx="93711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=6%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43891D-BB80-0D43-719F-1EA570151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598" y="5023261"/>
                <a:ext cx="937116" cy="307777"/>
              </a:xfrm>
              <a:prstGeom prst="rect">
                <a:avLst/>
              </a:prstGeom>
              <a:blipFill>
                <a:blip r:embed="rId4"/>
                <a:stretch>
                  <a:fillRect l="-5333" r="-5333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623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B58D5-6BB8-4F04-956B-939B79065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A094B-A89E-0C36-C8FE-A623FE2C8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Question 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8949F5-42E6-804B-6DE0-6CFBFE5112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226"/>
          <a:stretch>
            <a:fillRect/>
          </a:stretch>
        </p:blipFill>
        <p:spPr>
          <a:xfrm>
            <a:off x="838200" y="1933122"/>
            <a:ext cx="7416800" cy="26151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309183-1838-8B42-4A54-0402D52E3F97}"/>
                  </a:ext>
                </a:extLst>
              </p:cNvPr>
              <p:cNvSpPr txBox="1"/>
              <p:nvPr/>
            </p:nvSpPr>
            <p:spPr>
              <a:xfrm>
                <a:off x="838200" y="5171704"/>
                <a:ext cx="1310039" cy="6301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000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309183-1838-8B42-4A54-0402D52E3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71704"/>
                <a:ext cx="1310039" cy="630173"/>
              </a:xfrm>
              <a:prstGeom prst="rect">
                <a:avLst/>
              </a:prstGeom>
              <a:blipFill>
                <a:blip r:embed="rId3"/>
                <a:stretch>
                  <a:fillRect l="-3883" t="-2000" r="-388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85D703-2CB0-7945-B02D-D282ED843BDA}"/>
                  </a:ext>
                </a:extLst>
              </p:cNvPr>
              <p:cNvSpPr txBox="1"/>
              <p:nvPr/>
            </p:nvSpPr>
            <p:spPr>
              <a:xfrm>
                <a:off x="3223162" y="5332901"/>
                <a:ext cx="112992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=$ 53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85D703-2CB0-7945-B02D-D282ED843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162" y="5332901"/>
                <a:ext cx="1129925" cy="307777"/>
              </a:xfrm>
              <a:prstGeom prst="rect">
                <a:avLst/>
              </a:prstGeom>
              <a:blipFill>
                <a:blip r:embed="rId4"/>
                <a:stretch>
                  <a:fillRect l="-3333" t="-8000" r="-4444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5E95813-82B4-5167-4E86-F99A2A421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308658"/>
              </p:ext>
            </p:extLst>
          </p:nvPr>
        </p:nvGraphicFramePr>
        <p:xfrm>
          <a:off x="8580912" y="1933122"/>
          <a:ext cx="3107128" cy="1431539"/>
        </p:xfrm>
        <a:graphic>
          <a:graphicData uri="http://schemas.openxmlformats.org/drawingml/2006/table">
            <a:tbl>
              <a:tblPr firstRow="1" bandRow="1">
                <a:tableStyleId>{6538F18F-8628-4BBB-B022-481963B814F0}</a:tableStyleId>
              </a:tblPr>
              <a:tblGrid>
                <a:gridCol w="1553564">
                  <a:extLst>
                    <a:ext uri="{9D8B030D-6E8A-4147-A177-3AD203B41FA5}">
                      <a16:colId xmlns:a16="http://schemas.microsoft.com/office/drawing/2014/main" val="4166834471"/>
                    </a:ext>
                  </a:extLst>
                </a:gridCol>
                <a:gridCol w="1553564">
                  <a:extLst>
                    <a:ext uri="{9D8B030D-6E8A-4147-A177-3AD203B41FA5}">
                      <a16:colId xmlns:a16="http://schemas.microsoft.com/office/drawing/2014/main" val="3700278597"/>
                    </a:ext>
                  </a:extLst>
                </a:gridCol>
              </a:tblGrid>
              <a:tr h="517139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D</a:t>
                      </a:r>
                      <a:r>
                        <a:rPr lang="en-US" sz="2400" b="0" baseline="-250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$3.18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206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12%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641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6%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376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49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3DBBF-9500-83FF-A129-5801AC66D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7DAF1-0A12-53A3-BC27-3992152D1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Question 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E36502-AE2D-F0D3-CA78-5172C1622C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226"/>
          <a:stretch>
            <a:fillRect/>
          </a:stretch>
        </p:blipFill>
        <p:spPr>
          <a:xfrm>
            <a:off x="838200" y="1933122"/>
            <a:ext cx="7416800" cy="26151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1D2D83-B7E2-E7D4-F970-EF11B5E3FD60}"/>
              </a:ext>
            </a:extLst>
          </p:cNvPr>
          <p:cNvSpPr txBox="1"/>
          <p:nvPr/>
        </p:nvSpPr>
        <p:spPr>
          <a:xfrm>
            <a:off x="8463147" y="1917246"/>
            <a:ext cx="3150921" cy="163121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If the dividend increases, the plowback ratio will fall. We would expect that the growth rate will fall and the price will fall.</a:t>
            </a:r>
          </a:p>
        </p:txBody>
      </p:sp>
    </p:spTree>
    <p:extLst>
      <p:ext uri="{BB962C8B-B14F-4D97-AF65-F5344CB8AC3E}">
        <p14:creationId xmlns:p14="http://schemas.microsoft.com/office/powerpoint/2010/main" val="242541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>
          <a:extLst>
            <a:ext uri="{FF2B5EF4-FFF2-40B4-BE49-F238E27FC236}">
              <a16:creationId xmlns:a16="http://schemas.microsoft.com/office/drawing/2014/main" id="{EFACA8B5-230B-DAEC-15DE-4908298C5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>
            <a:extLst>
              <a:ext uri="{FF2B5EF4-FFF2-40B4-BE49-F238E27FC236}">
                <a16:creationId xmlns:a16="http://schemas.microsoft.com/office/drawing/2014/main" id="{BD0F21CB-6CC4-E9C3-AE47-7EC688D202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4E0B2"/>
              </a:buClr>
              <a:buSzPts val="5400"/>
              <a:buFont typeface="Roboto"/>
              <a:buNone/>
            </a:pPr>
            <a:r>
              <a:rPr lang="en-NZ" sz="5400" b="1" dirty="0">
                <a:solidFill>
                  <a:srgbClr val="C4E0B2"/>
                </a:solidFill>
                <a:latin typeface="Roboto"/>
                <a:ea typeface="Roboto"/>
                <a:cs typeface="Roboto"/>
                <a:sym typeface="Roboto"/>
              </a:rPr>
              <a:t>OVERVIEW</a:t>
            </a:r>
            <a:endParaRPr dirty="0"/>
          </a:p>
        </p:txBody>
      </p:sp>
      <p:sp>
        <p:nvSpPr>
          <p:cNvPr id="108" name="Google Shape;108;p3">
            <a:extLst>
              <a:ext uri="{FF2B5EF4-FFF2-40B4-BE49-F238E27FC236}">
                <a16:creationId xmlns:a16="http://schemas.microsoft.com/office/drawing/2014/main" id="{ED5BB2FD-A377-D586-4080-75DE97A525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460500"/>
            <a:ext cx="10515600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Week 1: Introduction and Financial Statements and Analysis</a:t>
            </a:r>
          </a:p>
          <a:p>
            <a:pPr marL="114300" indent="0"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Week 2: Time Value of Money</a:t>
            </a:r>
          </a:p>
          <a:p>
            <a:pPr marL="114300" indent="0"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Week 3: Bonds</a:t>
            </a:r>
          </a:p>
          <a:p>
            <a:pPr marL="114300" indent="0"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Week 4:Stocks</a:t>
            </a:r>
          </a:p>
          <a:p>
            <a:pPr marL="114300" indent="0"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Week 5: NPV and other Investment Profitability Criteria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endParaRPr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9" name="Google Shape;109;p3" descr="Text&#10;&#10;Description automatically generated">
            <a:extLst>
              <a:ext uri="{FF2B5EF4-FFF2-40B4-BE49-F238E27FC236}">
                <a16:creationId xmlns:a16="http://schemas.microsoft.com/office/drawing/2014/main" id="{A4046AB2-3EF0-F1C4-3066-5BC36FE190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07222" y="5228996"/>
            <a:ext cx="2874049" cy="1214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57712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130DEC8D-5DEE-EFFD-393C-13E9B9CC6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>
            <a:extLst>
              <a:ext uri="{FF2B5EF4-FFF2-40B4-BE49-F238E27FC236}">
                <a16:creationId xmlns:a16="http://schemas.microsoft.com/office/drawing/2014/main" id="{5CC1CB76-C2EF-9DAB-55A9-A937C5BA14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4E0B2"/>
              </a:buClr>
              <a:buSzPts val="6000"/>
              <a:buFont typeface="Roboto"/>
              <a:buNone/>
            </a:pPr>
            <a:r>
              <a:rPr lang="en-US" b="1" dirty="0">
                <a:solidFill>
                  <a:srgbClr val="C4E0B2"/>
                </a:solidFill>
                <a:latin typeface="Roboto"/>
                <a:ea typeface="Roboto"/>
                <a:cs typeface="Roboto"/>
                <a:sym typeface="Roboto"/>
              </a:rPr>
              <a:t>NPV and Investment Criteria</a:t>
            </a:r>
            <a:endParaRPr b="1" dirty="0">
              <a:solidFill>
                <a:srgbClr val="C4E0B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6">
            <a:extLst>
              <a:ext uri="{FF2B5EF4-FFF2-40B4-BE49-F238E27FC236}">
                <a16:creationId xmlns:a16="http://schemas.microsoft.com/office/drawing/2014/main" id="{0FA679E9-C6C9-62D3-329B-4774550BC0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05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B2B81-1CA3-F483-9197-445C3E0E6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8EB3D-CE2D-52A2-D6BF-153E05021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Question 6</a:t>
            </a:r>
          </a:p>
        </p:txBody>
      </p:sp>
      <p:pic>
        <p:nvPicPr>
          <p:cNvPr id="6" name="Picture 5" descr="A screenshot of a paper&#10;&#10;AI-generated content may be incorrect.">
            <a:extLst>
              <a:ext uri="{FF2B5EF4-FFF2-40B4-BE49-F238E27FC236}">
                <a16:creationId xmlns:a16="http://schemas.microsoft.com/office/drawing/2014/main" id="{57D15117-255B-30FF-F953-AA927720F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7092234" cy="310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98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21D14-88EB-13F3-5058-4400614B8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F3BE3-CB63-B357-73BA-2A2AE7F87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Question 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B5644-B45B-5431-EF3F-75B0573C08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</a:t>
            </a:r>
          </a:p>
        </p:txBody>
      </p:sp>
      <p:pic>
        <p:nvPicPr>
          <p:cNvPr id="6" name="Picture 5" descr="A screenshot of a paper&#10;&#10;AI-generated content may be incorrect.">
            <a:extLst>
              <a:ext uri="{FF2B5EF4-FFF2-40B4-BE49-F238E27FC236}">
                <a16:creationId xmlns:a16="http://schemas.microsoft.com/office/drawing/2014/main" id="{E6E5F242-0BD0-1BD7-3BAF-7D64E6C296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4138"/>
          <a:stretch>
            <a:fillRect/>
          </a:stretch>
        </p:blipFill>
        <p:spPr>
          <a:xfrm>
            <a:off x="838200" y="1825625"/>
            <a:ext cx="7092234" cy="20457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74CCC8-BC34-D606-F5BE-C3698B0E2E9A}"/>
              </a:ext>
            </a:extLst>
          </p:cNvPr>
          <p:cNvSpPr txBox="1"/>
          <p:nvPr/>
        </p:nvSpPr>
        <p:spPr>
          <a:xfrm>
            <a:off x="8106888" y="1851479"/>
            <a:ext cx="3483429" cy="132343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Accept the project when</a:t>
            </a:r>
          </a:p>
          <a:p>
            <a:r>
              <a:rPr lang="en-US" sz="20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NPV &gt; 0 , investment earns return greater than the cost of capital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B6ECF7-415B-A9F5-2FE0-9E65CB70714C}"/>
                  </a:ext>
                </a:extLst>
              </p:cNvPr>
              <p:cNvSpPr txBox="1"/>
              <p:nvPr/>
            </p:nvSpPr>
            <p:spPr>
              <a:xfrm>
                <a:off x="838200" y="4324096"/>
                <a:ext cx="4785926" cy="7593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𝐶𝐹</m:t>
                          </m:r>
                          <m:r>
                            <a:rPr lang="en-US" sz="2400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𝐶𝐹</m:t>
                          </m:r>
                          <m:r>
                            <a:rPr lang="en-US" sz="2400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B6ECF7-415B-A9F5-2FE0-9E65CB707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24096"/>
                <a:ext cx="4785926" cy="759375"/>
              </a:xfrm>
              <a:prstGeom prst="rect">
                <a:avLst/>
              </a:prstGeom>
              <a:blipFill>
                <a:blip r:embed="rId4"/>
                <a:stretch>
                  <a:fillRect l="-1058" t="-1639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193B36-7F42-41B7-E5B0-01EF846E43B2}"/>
                  </a:ext>
                </a:extLst>
              </p:cNvPr>
              <p:cNvSpPr txBox="1"/>
              <p:nvPr/>
            </p:nvSpPr>
            <p:spPr>
              <a:xfrm>
                <a:off x="838200" y="5417588"/>
                <a:ext cx="289342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=$9.58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𝑚𝑖𝑙𝑙𝑖𝑜𝑛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193B36-7F42-41B7-E5B0-01EF846E4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17588"/>
                <a:ext cx="2893421" cy="369332"/>
              </a:xfrm>
              <a:prstGeom prst="rect">
                <a:avLst/>
              </a:prstGeom>
              <a:blipFill>
                <a:blip r:embed="rId5"/>
                <a:stretch>
                  <a:fillRect l="-2193" t="-6667" r="-1754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114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85C35-D0EB-51BB-65E2-D9D5A55D7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66DCD-4BC2-A5D2-BCA0-1B47EF8D9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Question 6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A4EC0A2-27C3-0797-7905-BBE12EF22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854284"/>
              </p:ext>
            </p:extLst>
          </p:nvPr>
        </p:nvGraphicFramePr>
        <p:xfrm>
          <a:off x="953159" y="1690688"/>
          <a:ext cx="3483428" cy="3260339"/>
        </p:xfrm>
        <a:graphic>
          <a:graphicData uri="http://schemas.openxmlformats.org/drawingml/2006/table">
            <a:tbl>
              <a:tblPr firstRow="1" bandRow="1">
                <a:tableStyleId>{6538F18F-8628-4BBB-B022-481963B814F0}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416683447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700278597"/>
                    </a:ext>
                  </a:extLst>
                </a:gridCol>
              </a:tblGrid>
              <a:tr h="517139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CF</a:t>
                      </a:r>
                      <a:r>
                        <a:rPr lang="en-US" sz="2400" b="0" baseline="-250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-210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206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CF</a:t>
                      </a:r>
                      <a:r>
                        <a:rPr lang="en-US" sz="2400" b="0" baseline="-25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125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641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CF</a:t>
                      </a:r>
                      <a:r>
                        <a:rPr lang="en-US" sz="2400" b="0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125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14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CF</a:t>
                      </a:r>
                      <a:r>
                        <a:rPr lang="en-US" sz="2400" b="0" baseline="-250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175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7009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CF</a:t>
                      </a:r>
                      <a:r>
                        <a:rPr lang="en-US" sz="2400" b="0" baseline="-250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175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4503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CF</a:t>
                      </a:r>
                      <a:r>
                        <a:rPr lang="en-US" sz="2400" b="0" baseline="-250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-400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506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10%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0255"/>
                  </a:ext>
                </a:extLst>
              </a:tr>
            </a:tbl>
          </a:graphicData>
        </a:graphic>
      </p:graphicFrame>
      <p:pic>
        <p:nvPicPr>
          <p:cNvPr id="1026" name="Picture 2" descr="gallery carousel 1">
            <a:extLst>
              <a:ext uri="{FF2B5EF4-FFF2-40B4-BE49-F238E27FC236}">
                <a16:creationId xmlns:a16="http://schemas.microsoft.com/office/drawing/2014/main" id="{7F761AB1-166E-C02E-841B-249E2CEF9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37" y="646862"/>
            <a:ext cx="2749147" cy="556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CECA8CB9-FDEB-3955-66CD-DEB46ABEC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753" y="1690688"/>
            <a:ext cx="5214093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solidFill>
                  <a:srgbClr val="C4E0B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Press </a:t>
            </a:r>
            <a:r>
              <a:rPr lang="en-US" sz="2000" b="1" dirty="0">
                <a:solidFill>
                  <a:srgbClr val="C4E0B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CF</a:t>
            </a:r>
            <a:r>
              <a:rPr lang="en-US" sz="2000" dirty="0">
                <a:solidFill>
                  <a:srgbClr val="C4E0B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→ 2nd CLR WORK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br>
              <a:rPr lang="en-US" sz="2000" b="1" dirty="0">
                <a:solidFill>
                  <a:srgbClr val="C4E0B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4E0B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CF0 = 210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C4E0B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+/−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4E0B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ENTER 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4E0B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C01 = 125 ENTER ↓, F01 = 1 ENTER 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4E0B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C02 = 125 ENTER ↓, F02 = 1 ENTER 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4E0B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C03 = 175 ENTER ↓, F03 = 1 ENTER 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4E0B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C04 = 175 ENTER ↓, F04 = 1 ENTER 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4E0B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C05 = 400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C4E0B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+/−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4E0B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ENTER ↓, F05 = 1 ENTER 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C4E0B2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>
                <a:solidFill>
                  <a:srgbClr val="C4E0B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Press </a:t>
            </a:r>
            <a:r>
              <a:rPr lang="en-US" sz="2000" b="1" dirty="0">
                <a:solidFill>
                  <a:srgbClr val="C4E0B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NPV</a:t>
            </a:r>
            <a:r>
              <a:rPr lang="en-US" sz="2000" dirty="0">
                <a:solidFill>
                  <a:srgbClr val="C4E0B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→ I = 10 ENTER ↓ → CPT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C4E0B2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3292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46613-8218-8866-7ECE-F062871D9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D65E3-3672-27C6-AA33-66B3D760F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Question 7</a:t>
            </a:r>
          </a:p>
        </p:txBody>
      </p:sp>
      <p:pic>
        <p:nvPicPr>
          <p:cNvPr id="6" name="Picture 5" descr="A screenshot of a paper&#10;&#10;AI-generated content may be incorrect.">
            <a:extLst>
              <a:ext uri="{FF2B5EF4-FFF2-40B4-BE49-F238E27FC236}">
                <a16:creationId xmlns:a16="http://schemas.microsoft.com/office/drawing/2014/main" id="{84DA7591-360F-C7BD-301D-EADDDA7CF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7092234" cy="3106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559CD3-1C24-1FD0-199F-1F1FACBEB882}"/>
              </a:ext>
            </a:extLst>
          </p:cNvPr>
          <p:cNvSpPr txBox="1"/>
          <p:nvPr/>
        </p:nvSpPr>
        <p:spPr>
          <a:xfrm>
            <a:off x="8066657" y="2022434"/>
            <a:ext cx="3150920" cy="101566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If there is more than one sign change, you will incur multiple IRR</a:t>
            </a:r>
          </a:p>
        </p:txBody>
      </p:sp>
    </p:spTree>
    <p:extLst>
      <p:ext uri="{BB962C8B-B14F-4D97-AF65-F5344CB8AC3E}">
        <p14:creationId xmlns:p14="http://schemas.microsoft.com/office/powerpoint/2010/main" val="16201732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D24BD-1B91-9DE5-4023-51B7075E6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8696D-EAFE-AEA2-F711-338E3406F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Question 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58F71-F2EC-7B6D-60E8-A825B2B391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Find the PV of cash outflows and FV of cash inflows</a:t>
            </a:r>
          </a:p>
        </p:txBody>
      </p:sp>
      <p:pic>
        <p:nvPicPr>
          <p:cNvPr id="6" name="Picture 5" descr="A screenshot of a paper&#10;&#10;AI-generated content may be incorrect.">
            <a:extLst>
              <a:ext uri="{FF2B5EF4-FFF2-40B4-BE49-F238E27FC236}">
                <a16:creationId xmlns:a16="http://schemas.microsoft.com/office/drawing/2014/main" id="{5F394D04-2650-BA00-BF18-AB9E7EA3A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222" y="2577697"/>
            <a:ext cx="7092234" cy="3106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49D6DD-8E79-DD40-EB0A-2A6CD89E6277}"/>
                  </a:ext>
                </a:extLst>
              </p:cNvPr>
              <p:cNvSpPr txBox="1"/>
              <p:nvPr/>
            </p:nvSpPr>
            <p:spPr>
              <a:xfrm>
                <a:off x="8336477" y="3566848"/>
                <a:ext cx="23494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US" sz="2400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=−458.369</m:t>
                      </m:r>
                    </m:oMath>
                  </m:oMathPara>
                </a14:m>
                <a:endParaRPr lang="en-US" sz="24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49D6DD-8E79-DD40-EB0A-2A6CD89E6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6477" y="3566848"/>
                <a:ext cx="2349426" cy="369332"/>
              </a:xfrm>
              <a:prstGeom prst="rect">
                <a:avLst/>
              </a:prstGeom>
              <a:blipFill>
                <a:blip r:embed="rId4"/>
                <a:stretch>
                  <a:fillRect l="-1075" r="-1075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AF4666-9019-5198-C838-DECB0BB8B978}"/>
                  </a:ext>
                </a:extLst>
              </p:cNvPr>
              <p:cNvSpPr txBox="1"/>
              <p:nvPr/>
            </p:nvSpPr>
            <p:spPr>
              <a:xfrm>
                <a:off x="8336477" y="3976853"/>
                <a:ext cx="21169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𝐹𝑉</m:t>
                      </m:r>
                      <m:r>
                        <a:rPr lang="en-US" sz="2400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=753.638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AF4666-9019-5198-C838-DECB0BB8B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6477" y="3976853"/>
                <a:ext cx="2116990" cy="369332"/>
              </a:xfrm>
              <a:prstGeom prst="rect">
                <a:avLst/>
              </a:prstGeom>
              <a:blipFill>
                <a:blip r:embed="rId5"/>
                <a:stretch>
                  <a:fillRect l="-1190" r="-1190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19928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3F850-C341-C053-A73C-2BD901DC4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BBFF5-A09B-64DC-19D1-DFC942008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Question 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A8EBA-9F93-87D1-EB01-87C191BF59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Find rate where PV cash outflows grows to equal FV cash inflows</a:t>
            </a:r>
          </a:p>
        </p:txBody>
      </p:sp>
      <p:pic>
        <p:nvPicPr>
          <p:cNvPr id="6" name="Picture 5" descr="A screenshot of a paper&#10;&#10;AI-generated content may be incorrect.">
            <a:extLst>
              <a:ext uri="{FF2B5EF4-FFF2-40B4-BE49-F238E27FC236}">
                <a16:creationId xmlns:a16="http://schemas.microsoft.com/office/drawing/2014/main" id="{2AF1D59B-7225-A9CF-F3F5-8EF16E192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222" y="2922082"/>
            <a:ext cx="7092234" cy="3106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93CEEA-F149-DF2B-0530-527BFB420A9C}"/>
                  </a:ext>
                </a:extLst>
              </p:cNvPr>
              <p:cNvSpPr txBox="1"/>
              <p:nvPr/>
            </p:nvSpPr>
            <p:spPr>
              <a:xfrm>
                <a:off x="8336479" y="3081647"/>
                <a:ext cx="3220344" cy="3608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𝑃𝑉</m:t>
                    </m:r>
                    <m:r>
                      <a:rPr lang="en-US" sz="2400" b="0" i="1" baseline="-250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𝑀𝐼𝑅𝑅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𝐹𝑉</m:t>
                    </m:r>
                  </m:oMath>
                </a14:m>
                <a:r>
                  <a:rPr lang="en-US" sz="2400" baseline="-25000" dirty="0">
                    <a:solidFill>
                      <a:schemeClr val="bg1"/>
                    </a:solidFill>
                  </a:rPr>
                  <a:t>n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93CEEA-F149-DF2B-0530-527BFB420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6479" y="3081647"/>
                <a:ext cx="3220344" cy="360804"/>
              </a:xfrm>
              <a:prstGeom prst="rect">
                <a:avLst/>
              </a:prstGeom>
              <a:blipFill>
                <a:blip r:embed="rId4"/>
                <a:stretch>
                  <a:fillRect l="-3137" t="-6667" b="-4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E4164A-4E32-2D8B-AA4A-D357408C41BC}"/>
                  </a:ext>
                </a:extLst>
              </p:cNvPr>
              <p:cNvSpPr txBox="1"/>
              <p:nvPr/>
            </p:nvSpPr>
            <p:spPr>
              <a:xfrm>
                <a:off x="8014703" y="3770461"/>
                <a:ext cx="290054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𝑀𝐼𝑅𝑅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=10.45%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E4164A-4E32-2D8B-AA4A-D357408C4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703" y="3770461"/>
                <a:ext cx="290054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6E477D0-0EDC-9EB0-C677-30BDEAB4177D}"/>
              </a:ext>
            </a:extLst>
          </p:cNvPr>
          <p:cNvSpPr txBox="1"/>
          <p:nvPr/>
        </p:nvSpPr>
        <p:spPr>
          <a:xfrm>
            <a:off x="8371191" y="4699506"/>
            <a:ext cx="3150920" cy="132343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Assuming CF are reinvested at 10%, the investment of 458.369 earns a return of 10.45%</a:t>
            </a:r>
          </a:p>
        </p:txBody>
      </p:sp>
    </p:spTree>
    <p:extLst>
      <p:ext uri="{BB962C8B-B14F-4D97-AF65-F5344CB8AC3E}">
        <p14:creationId xmlns:p14="http://schemas.microsoft.com/office/powerpoint/2010/main" val="22848117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16E7A-6B76-0E24-9E5E-771F0F2E9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64876-C848-4FDB-4EA8-C44A42DE7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Question 7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45ACC63-20E8-54ED-2B94-D64998AA2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119432"/>
              </p:ext>
            </p:extLst>
          </p:nvPr>
        </p:nvGraphicFramePr>
        <p:xfrm>
          <a:off x="953159" y="1690688"/>
          <a:ext cx="3483428" cy="2345939"/>
        </p:xfrm>
        <a:graphic>
          <a:graphicData uri="http://schemas.openxmlformats.org/drawingml/2006/table">
            <a:tbl>
              <a:tblPr firstRow="1" bandRow="1">
                <a:tableStyleId>{6538F18F-8628-4BBB-B022-481963B814F0}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416683447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700278597"/>
                    </a:ext>
                  </a:extLst>
                </a:gridCol>
              </a:tblGrid>
              <a:tr h="517139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PV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-458.369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206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FV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753.638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641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781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PMT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14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I/Y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7009568"/>
                  </a:ext>
                </a:extLst>
              </a:tr>
            </a:tbl>
          </a:graphicData>
        </a:graphic>
      </p:graphicFrame>
      <p:pic>
        <p:nvPicPr>
          <p:cNvPr id="1026" name="Picture 2" descr="gallery carousel 1">
            <a:extLst>
              <a:ext uri="{FF2B5EF4-FFF2-40B4-BE49-F238E27FC236}">
                <a16:creationId xmlns:a16="http://schemas.microsoft.com/office/drawing/2014/main" id="{EAA38A73-2E1B-E04E-0749-3176940FF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37" y="646862"/>
            <a:ext cx="2749147" cy="556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732A6EDA-A2D4-1BCD-7491-C50AA3E95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710" y="1690688"/>
            <a:ext cx="313258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C4E0B2"/>
                </a:solidFill>
                <a:effectLst/>
                <a:latin typeface="Arial" panose="020B0604020202020204" pitchFamily="34" charset="0"/>
              </a:rPr>
              <a:t>Press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C4E0B2"/>
                </a:solidFill>
                <a:effectLst/>
                <a:latin typeface="Arial Unicode MS" panose="020B0604020202020204" pitchFamily="34" charset="-128"/>
              </a:rPr>
              <a:t>5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C4E0B2"/>
                </a:solidFill>
                <a:effectLst/>
              </a:rPr>
              <a:t> →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C4E0B2"/>
                </a:solidFill>
                <a:effectLst/>
                <a:latin typeface="Arial" panose="020B0604020202020204" pitchFamily="34" charset="0"/>
              </a:rPr>
              <a:t>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C4E0B2"/>
                </a:solidFill>
                <a:effectLst/>
                <a:latin typeface="Arial" panose="020B0604020202020204" pitchFamily="34" charset="0"/>
              </a:rPr>
              <a:t>Press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C4E0B2"/>
                </a:solidFill>
                <a:effectLst/>
                <a:latin typeface="Arial Unicode MS" panose="020B0604020202020204" pitchFamily="34" charset="-128"/>
              </a:rPr>
              <a:t>458.369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C4E0B2"/>
                </a:solidFill>
                <a:effectLst/>
              </a:rPr>
              <a:t>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C4E0B2"/>
                </a:solidFill>
                <a:effectLst/>
                <a:latin typeface="Arial" panose="020B0604020202020204" pitchFamily="34" charset="0"/>
              </a:rPr>
              <a:t>+/− → PV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C4E0B2"/>
                </a:solidFill>
                <a:effectLst/>
                <a:latin typeface="Arial" panose="020B0604020202020204" pitchFamily="34" charset="0"/>
              </a:rPr>
              <a:t>Press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C4E0B2"/>
                </a:solidFill>
                <a:effectLst/>
                <a:latin typeface="Arial Unicode MS" panose="020B0604020202020204" pitchFamily="34" charset="-128"/>
              </a:rPr>
              <a:t>0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C4E0B2"/>
                </a:solidFill>
                <a:effectLst/>
              </a:rPr>
              <a:t> →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C4E0B2"/>
                </a:solidFill>
                <a:effectLst/>
                <a:latin typeface="Arial" panose="020B0604020202020204" pitchFamily="34" charset="0"/>
              </a:rPr>
              <a:t>PMT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C4E0B2"/>
                </a:solidFill>
                <a:effectLst/>
                <a:latin typeface="Arial" panose="020B0604020202020204" pitchFamily="34" charset="0"/>
              </a:rPr>
              <a:t>Press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C4E0B2"/>
                </a:solidFill>
                <a:effectLst/>
                <a:latin typeface="Arial Unicode MS" panose="020B0604020202020204" pitchFamily="34" charset="-128"/>
              </a:rPr>
              <a:t>753.638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C4E0B2"/>
                </a:solidFill>
                <a:effectLst/>
              </a:rPr>
              <a:t> →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C4E0B2"/>
                </a:solidFill>
                <a:effectLst/>
                <a:latin typeface="Arial" panose="020B0604020202020204" pitchFamily="34" charset="0"/>
              </a:rPr>
              <a:t>FV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000" dirty="0">
              <a:solidFill>
                <a:srgbClr val="C4E0B2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solidFill>
                  <a:srgbClr val="C4E0B2"/>
                </a:solidFill>
              </a:rPr>
              <a:t>Press CPT → I/Y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rgbClr val="C4E0B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764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525996" y="165166"/>
            <a:ext cx="11032958" cy="137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4E0B2"/>
              </a:buClr>
              <a:buSzPts val="3600"/>
              <a:buFont typeface="Roboto"/>
              <a:buNone/>
            </a:pPr>
            <a:r>
              <a:rPr lang="en-NZ" sz="3600" b="1" dirty="0">
                <a:solidFill>
                  <a:srgbClr val="C4E0B2"/>
                </a:solidFill>
                <a:latin typeface="Roboto"/>
                <a:ea typeface="Roboto"/>
                <a:cs typeface="Roboto"/>
                <a:sym typeface="Roboto"/>
              </a:rPr>
              <a:t>Tips</a:t>
            </a:r>
            <a:endParaRPr dirty="0"/>
          </a:p>
        </p:txBody>
      </p:sp>
      <p:sp>
        <p:nvSpPr>
          <p:cNvPr id="116" name="Google Shape;116;p4"/>
          <p:cNvSpPr txBox="1">
            <a:spLocks noGrp="1"/>
          </p:cNvSpPr>
          <p:nvPr>
            <p:ph type="body" idx="1"/>
          </p:nvPr>
        </p:nvSpPr>
        <p:spPr>
          <a:xfrm>
            <a:off x="445785" y="1371033"/>
            <a:ext cx="10908015" cy="532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NZ" dirty="0">
                <a:latin typeface="Roboto"/>
                <a:ea typeface="Roboto"/>
                <a:cs typeface="Roboto"/>
                <a:sym typeface="Roboto"/>
              </a:rPr>
              <a:t>Write down the formulas and enter the correct numbers before using a financial calculator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NZ" dirty="0">
                <a:latin typeface="Roboto"/>
                <a:ea typeface="Roboto"/>
                <a:cs typeface="Roboto"/>
                <a:sym typeface="Roboto"/>
              </a:rPr>
              <a:t>If using a financial calculator, state what you are doing and the variables you have inputted </a:t>
            </a:r>
            <a:r>
              <a:rPr lang="en-NZ" dirty="0" err="1">
                <a:latin typeface="Roboto"/>
                <a:ea typeface="Roboto"/>
                <a:cs typeface="Roboto"/>
                <a:sym typeface="Roboto"/>
              </a:rPr>
              <a:t>eg.</a:t>
            </a:r>
            <a:r>
              <a:rPr lang="en-NZ" dirty="0">
                <a:latin typeface="Roboto"/>
                <a:ea typeface="Roboto"/>
                <a:cs typeface="Roboto"/>
                <a:sym typeface="Roboto"/>
              </a:rPr>
              <a:t> N= ____ , I/Y = ____ etc…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NZ" dirty="0">
                <a:latin typeface="Roboto"/>
                <a:ea typeface="Roboto"/>
                <a:cs typeface="Roboto"/>
                <a:sym typeface="Roboto"/>
              </a:rPr>
              <a:t>If you do not have a financial calculator, you must rearrange and solve mathematically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endParaRPr dirty="0"/>
          </a:p>
        </p:txBody>
      </p:sp>
      <p:pic>
        <p:nvPicPr>
          <p:cNvPr id="118" name="Google Shape;118;p4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07222" y="5228996"/>
            <a:ext cx="2874049" cy="1214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4E0B2"/>
              </a:buClr>
              <a:buSzPts val="6000"/>
              <a:buFont typeface="Roboto"/>
              <a:buNone/>
            </a:pPr>
            <a:r>
              <a:rPr lang="en-NZ" b="1" dirty="0">
                <a:solidFill>
                  <a:srgbClr val="C4E0B2"/>
                </a:solidFill>
                <a:latin typeface="Roboto"/>
                <a:ea typeface="Roboto"/>
                <a:cs typeface="Roboto"/>
                <a:sym typeface="Roboto"/>
              </a:rPr>
              <a:t>Time Value of Money</a:t>
            </a:r>
            <a:endParaRPr sz="3600" b="1" dirty="0">
              <a:solidFill>
                <a:srgbClr val="C4E0B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DE39B-4203-D255-5AD1-82A6029BD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Question 1</a:t>
            </a:r>
            <a:endParaRPr lang="en-US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E2CBD9CC-DEF4-DA15-90B7-0CBCE1F4EE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5444"/>
          <a:stretch>
            <a:fillRect/>
          </a:stretch>
        </p:blipFill>
        <p:spPr>
          <a:xfrm>
            <a:off x="710160" y="1739139"/>
            <a:ext cx="7708900" cy="117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67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F1D71-7350-EA2A-3B2A-9F928BA44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F2F7-4CB2-FFBB-F881-F7072519B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Question 1</a:t>
            </a:r>
            <a:endParaRPr lang="en-US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CE3EE49B-B7EC-E13C-9366-45967412F3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5444"/>
          <a:stretch>
            <a:fillRect/>
          </a:stretch>
        </p:blipFill>
        <p:spPr>
          <a:xfrm>
            <a:off x="710160" y="1739139"/>
            <a:ext cx="7708900" cy="117240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C48DF7-8B50-C5C6-4802-7A4E60F202FC}"/>
              </a:ext>
            </a:extLst>
          </p:cNvPr>
          <p:cNvCxnSpPr>
            <a:cxnSpLocks/>
          </p:cNvCxnSpPr>
          <p:nvPr/>
        </p:nvCxnSpPr>
        <p:spPr>
          <a:xfrm>
            <a:off x="710160" y="4184300"/>
            <a:ext cx="77089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1AD125D-E854-7268-2B18-5C908679FC5D}"/>
              </a:ext>
            </a:extLst>
          </p:cNvPr>
          <p:cNvSpPr txBox="1"/>
          <p:nvPr/>
        </p:nvSpPr>
        <p:spPr>
          <a:xfrm>
            <a:off x="582120" y="3546345"/>
            <a:ext cx="465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B67983-46BB-9D7C-A2BB-F14897AD1EED}"/>
              </a:ext>
            </a:extLst>
          </p:cNvPr>
          <p:cNvSpPr txBox="1"/>
          <p:nvPr/>
        </p:nvSpPr>
        <p:spPr>
          <a:xfrm>
            <a:off x="8186088" y="3546345"/>
            <a:ext cx="465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30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D10845-1A29-EDB3-2F40-05C2D216A9C1}"/>
              </a:ext>
            </a:extLst>
          </p:cNvPr>
          <p:cNvCxnSpPr>
            <a:cxnSpLocks/>
          </p:cNvCxnSpPr>
          <p:nvPr/>
        </p:nvCxnSpPr>
        <p:spPr>
          <a:xfrm>
            <a:off x="710160" y="3946455"/>
            <a:ext cx="0" cy="45658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1618B2-2049-53B0-DEE9-7214CC3EBD34}"/>
              </a:ext>
            </a:extLst>
          </p:cNvPr>
          <p:cNvCxnSpPr>
            <a:cxnSpLocks/>
          </p:cNvCxnSpPr>
          <p:nvPr/>
        </p:nvCxnSpPr>
        <p:spPr>
          <a:xfrm>
            <a:off x="8419060" y="3970058"/>
            <a:ext cx="0" cy="45658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197182B-42CF-AD95-549C-ABAC134134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116384"/>
              </p:ext>
            </p:extLst>
          </p:nvPr>
        </p:nvGraphicFramePr>
        <p:xfrm>
          <a:off x="8652032" y="1684154"/>
          <a:ext cx="3107128" cy="1584960"/>
        </p:xfrm>
        <a:graphic>
          <a:graphicData uri="http://schemas.openxmlformats.org/drawingml/2006/table">
            <a:tbl>
              <a:tblPr firstRow="1" bandRow="1">
                <a:tableStyleId>{6538F18F-8628-4BBB-B022-481963B814F0}</a:tableStyleId>
              </a:tblPr>
              <a:tblGrid>
                <a:gridCol w="1553564">
                  <a:extLst>
                    <a:ext uri="{9D8B030D-6E8A-4147-A177-3AD203B41FA5}">
                      <a16:colId xmlns:a16="http://schemas.microsoft.com/office/drawing/2014/main" val="4166834471"/>
                    </a:ext>
                  </a:extLst>
                </a:gridCol>
                <a:gridCol w="1553564">
                  <a:extLst>
                    <a:ext uri="{9D8B030D-6E8A-4147-A177-3AD203B41FA5}">
                      <a16:colId xmlns:a16="http://schemas.microsoft.com/office/drawing/2014/main" val="3700278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/>
                        <a:t>PMT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$10,000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206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5%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641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14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FV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23126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FCBD8A-5888-B398-72D8-9E806999A73D}"/>
                  </a:ext>
                </a:extLst>
              </p:cNvPr>
              <p:cNvSpPr txBox="1"/>
              <p:nvPr/>
            </p:nvSpPr>
            <p:spPr>
              <a:xfrm>
                <a:off x="582120" y="5074345"/>
                <a:ext cx="3291222" cy="6014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𝐹𝑉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𝑃𝑀𝑇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× 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((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−1)</m:t>
                        </m:r>
                        <m:r>
                          <m:rPr>
                            <m:nor/>
                          </m:rPr>
                          <a:rPr lang="en-US" sz="2400" dirty="0"/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FCBD8A-5888-B398-72D8-9E806999A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20" y="5074345"/>
                <a:ext cx="3291222" cy="601447"/>
              </a:xfrm>
              <a:prstGeom prst="rect">
                <a:avLst/>
              </a:prstGeom>
              <a:blipFill>
                <a:blip r:embed="rId3"/>
                <a:stretch>
                  <a:fillRect l="-3077" t="-2083" r="-2692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7570C5-1426-E784-401C-A0FD88004782}"/>
                  </a:ext>
                </a:extLst>
              </p:cNvPr>
              <p:cNvSpPr txBox="1"/>
              <p:nvPr/>
            </p:nvSpPr>
            <p:spPr>
              <a:xfrm>
                <a:off x="4564610" y="5150681"/>
                <a:ext cx="21123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𝐹𝑉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=$664,388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7570C5-1426-E784-401C-A0FD88004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610" y="5150681"/>
                <a:ext cx="2112310" cy="369332"/>
              </a:xfrm>
              <a:prstGeom prst="rect">
                <a:avLst/>
              </a:prstGeom>
              <a:blipFill>
                <a:blip r:embed="rId4"/>
                <a:stretch>
                  <a:fillRect l="-2395" r="-239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0620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9992D-86C8-580C-047B-CD249E645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90AB7-9801-596C-D4A0-E7908820A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Question 1</a:t>
            </a:r>
          </a:p>
        </p:txBody>
      </p:sp>
      <p:pic>
        <p:nvPicPr>
          <p:cNvPr id="1026" name="Picture 2" descr="gallery carousel 1">
            <a:extLst>
              <a:ext uri="{FF2B5EF4-FFF2-40B4-BE49-F238E27FC236}">
                <a16:creationId xmlns:a16="http://schemas.microsoft.com/office/drawing/2014/main" id="{5CCF82A7-B27D-70D5-987E-112E66C87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37" y="646862"/>
            <a:ext cx="2749147" cy="556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7FE2392-A6A1-DEA2-EE52-B77367664A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209457"/>
              </p:ext>
            </p:extLst>
          </p:nvPr>
        </p:nvGraphicFramePr>
        <p:xfrm>
          <a:off x="567634" y="1690688"/>
          <a:ext cx="3107128" cy="1584960"/>
        </p:xfrm>
        <a:graphic>
          <a:graphicData uri="http://schemas.openxmlformats.org/drawingml/2006/table">
            <a:tbl>
              <a:tblPr firstRow="1" bandRow="1">
                <a:tableStyleId>{6538F18F-8628-4BBB-B022-481963B814F0}</a:tableStyleId>
              </a:tblPr>
              <a:tblGrid>
                <a:gridCol w="1553564">
                  <a:extLst>
                    <a:ext uri="{9D8B030D-6E8A-4147-A177-3AD203B41FA5}">
                      <a16:colId xmlns:a16="http://schemas.microsoft.com/office/drawing/2014/main" val="4166834471"/>
                    </a:ext>
                  </a:extLst>
                </a:gridCol>
                <a:gridCol w="1553564">
                  <a:extLst>
                    <a:ext uri="{9D8B030D-6E8A-4147-A177-3AD203B41FA5}">
                      <a16:colId xmlns:a16="http://schemas.microsoft.com/office/drawing/2014/main" val="3700278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/>
                        <a:t>PMT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$10,000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206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5%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641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14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FV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23126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21E8E884-AEB4-01FB-EE8C-FD7CBE76B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5328" y="1359783"/>
            <a:ext cx="305885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rgbClr val="C4E0B2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C4E0B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Press 30 → N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C4E0B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Press 5 → I/Y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C4E0B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Press 0 → PV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C4E0B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Press 10000 +/− → PMT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rgbClr val="C4E0B2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C4E0B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Press CPT → FV</a:t>
            </a:r>
          </a:p>
        </p:txBody>
      </p:sp>
    </p:spTree>
    <p:extLst>
      <p:ext uri="{BB962C8B-B14F-4D97-AF65-F5344CB8AC3E}">
        <p14:creationId xmlns:p14="http://schemas.microsoft.com/office/powerpoint/2010/main" val="793475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DA0FA-740F-2866-1D11-5056CA3E9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Question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4887E5-0275-D46D-C556-1717F6BC0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76835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85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dc781727-710e-4855-bc4c-690266a1b551}" enabled="0" method="" siteId="{dc781727-710e-4855-bc4c-690266a1b55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1043</Words>
  <Application>Microsoft Macintosh PowerPoint</Application>
  <PresentationFormat>Widescreen</PresentationFormat>
  <Paragraphs>291</Paragraphs>
  <Slides>37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Roboto</vt:lpstr>
      <vt:lpstr>Arial</vt:lpstr>
      <vt:lpstr>Cambria Math</vt:lpstr>
      <vt:lpstr>Calibri</vt:lpstr>
      <vt:lpstr>Arial Unicode MS</vt:lpstr>
      <vt:lpstr>Office Theme</vt:lpstr>
      <vt:lpstr>PowerPoint Presentation</vt:lpstr>
      <vt:lpstr>PowerPoint Presentation</vt:lpstr>
      <vt:lpstr>OVERVIEW</vt:lpstr>
      <vt:lpstr>Tips</vt:lpstr>
      <vt:lpstr>Time Value of Money</vt:lpstr>
      <vt:lpstr>Question 1</vt:lpstr>
      <vt:lpstr>Question 1</vt:lpstr>
      <vt:lpstr>Question 1</vt:lpstr>
      <vt:lpstr>Question 2</vt:lpstr>
      <vt:lpstr>Question 2</vt:lpstr>
      <vt:lpstr>Question 2</vt:lpstr>
      <vt:lpstr>Notes</vt:lpstr>
      <vt:lpstr>Bonds</vt:lpstr>
      <vt:lpstr>Question 3</vt:lpstr>
      <vt:lpstr>Question 3</vt:lpstr>
      <vt:lpstr>Question 3</vt:lpstr>
      <vt:lpstr>Question 3</vt:lpstr>
      <vt:lpstr>Question 3</vt:lpstr>
      <vt:lpstr>Notes</vt:lpstr>
      <vt:lpstr>Stocks</vt:lpstr>
      <vt:lpstr>Question 4</vt:lpstr>
      <vt:lpstr>Question 4</vt:lpstr>
      <vt:lpstr>Question 4</vt:lpstr>
      <vt:lpstr>Question 4</vt:lpstr>
      <vt:lpstr>Question 4</vt:lpstr>
      <vt:lpstr>Question 5</vt:lpstr>
      <vt:lpstr>Question 5</vt:lpstr>
      <vt:lpstr>Question 5</vt:lpstr>
      <vt:lpstr>Question 5</vt:lpstr>
      <vt:lpstr>NPV and Investment Criteria</vt:lpstr>
      <vt:lpstr>Question 6</vt:lpstr>
      <vt:lpstr>Question 6</vt:lpstr>
      <vt:lpstr>Question 6</vt:lpstr>
      <vt:lpstr>Question 7</vt:lpstr>
      <vt:lpstr>Question 7</vt:lpstr>
      <vt:lpstr>Question 7</vt:lpstr>
      <vt:lpstr>Question 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Isabella Pithie</cp:lastModifiedBy>
  <cp:revision>2</cp:revision>
  <dcterms:created xsi:type="dcterms:W3CDTF">2020-04-23T03:40:29Z</dcterms:created>
  <dcterms:modified xsi:type="dcterms:W3CDTF">2026-04-20T03:53:36Z</dcterms:modified>
</cp:coreProperties>
</file>