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441" r:id="rId4"/>
    <p:sldId id="442" r:id="rId5"/>
    <p:sldId id="443" r:id="rId6"/>
    <p:sldId id="444" r:id="rId7"/>
    <p:sldId id="445" r:id="rId8"/>
    <p:sldId id="447" r:id="rId9"/>
    <p:sldId id="448" r:id="rId10"/>
    <p:sldId id="449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4" r:id="rId20"/>
    <p:sldId id="413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9" r:id="rId32"/>
    <p:sldId id="430" r:id="rId33"/>
    <p:sldId id="425" r:id="rId34"/>
    <p:sldId id="426" r:id="rId35"/>
    <p:sldId id="427" r:id="rId36"/>
    <p:sldId id="428" r:id="rId37"/>
    <p:sldId id="431" r:id="rId38"/>
    <p:sldId id="432" r:id="rId39"/>
    <p:sldId id="433" r:id="rId40"/>
    <p:sldId id="435" r:id="rId41"/>
    <p:sldId id="434" r:id="rId42"/>
    <p:sldId id="436" r:id="rId43"/>
  </p:sldIdLst>
  <p:sldSz cx="12192000" cy="6858000"/>
  <p:notesSz cx="6858000" cy="9144000"/>
  <p:embeddedFontLst>
    <p:embeddedFont>
      <p:font typeface="Cambria Math" panose="02040503050406030204" pitchFamily="18" charset="0"/>
      <p:regular r:id="rId45"/>
    </p:embeddedFont>
    <p:embeddedFont>
      <p:font typeface="Roboto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118" roundtripDataSignature="AMtx7mi0dAdhHvAAhHKEtrfw22SpaNfb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116E4C-57B0-E44A-9DEC-27CB88401970}" v="21" dt="2026-04-30T04:33:21.566"/>
  </p1510:revLst>
</p1510:revInfo>
</file>

<file path=ppt/tableStyles.xml><?xml version="1.0" encoding="utf-8"?>
<a:tblStyleLst xmlns:a="http://schemas.openxmlformats.org/drawingml/2006/main" def="{6538F18F-8628-4BBB-B022-481963B814F0}">
  <a:tblStyle styleId="{6538F18F-8628-4BBB-B022-481963B814F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12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118" Type="http://customschemas.google.com/relationships/presentationmetadata" Target="metadata"/><Relationship Id="rId8" Type="http://schemas.openxmlformats.org/officeDocument/2006/relationships/slide" Target="slides/slide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124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11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a Pithie" userId="44b060d4-69a8-4add-af92-4c6f6999da13" providerId="ADAL" clId="{61903F49-DE54-5686-82D7-62C9536EE3E4}"/>
    <pc:docChg chg="undo custSel delSld modSld">
      <pc:chgData name="Isabella Pithie" userId="44b060d4-69a8-4add-af92-4c6f6999da13" providerId="ADAL" clId="{61903F49-DE54-5686-82D7-62C9536EE3E4}" dt="2026-04-30T04:33:21.566" v="21" actId="20577"/>
      <pc:docMkLst>
        <pc:docMk/>
      </pc:docMkLst>
      <pc:sldChg chg="modSp mod">
        <pc:chgData name="Isabella Pithie" userId="44b060d4-69a8-4add-af92-4c6f6999da13" providerId="ADAL" clId="{61903F49-DE54-5686-82D7-62C9536EE3E4}" dt="2026-04-30T04:24:10.411" v="13" actId="1036"/>
        <pc:sldMkLst>
          <pc:docMk/>
          <pc:sldMk cId="152599216" sldId="406"/>
        </pc:sldMkLst>
        <pc:spChg chg="mod">
          <ac:chgData name="Isabella Pithie" userId="44b060d4-69a8-4add-af92-4c6f6999da13" providerId="ADAL" clId="{61903F49-DE54-5686-82D7-62C9536EE3E4}" dt="2026-04-30T04:24:10.411" v="13" actId="1036"/>
          <ac:spMkLst>
            <pc:docMk/>
            <pc:sldMk cId="152599216" sldId="406"/>
            <ac:spMk id="9" creationId="{E832D269-A72E-A71F-6A23-1FE5E23A27D7}"/>
          </ac:spMkLst>
        </pc:spChg>
        <pc:picChg chg="mod">
          <ac:chgData name="Isabella Pithie" userId="44b060d4-69a8-4add-af92-4c6f6999da13" providerId="ADAL" clId="{61903F49-DE54-5686-82D7-62C9536EE3E4}" dt="2026-04-30T04:23:57.926" v="8" actId="1076"/>
          <ac:picMkLst>
            <pc:docMk/>
            <pc:sldMk cId="152599216" sldId="406"/>
            <ac:picMk id="8" creationId="{4FC3800F-E9E3-A525-E9A5-0AECDC2239C7}"/>
          </ac:picMkLst>
        </pc:picChg>
      </pc:sldChg>
      <pc:sldChg chg="modNotesTx">
        <pc:chgData name="Isabella Pithie" userId="44b060d4-69a8-4add-af92-4c6f6999da13" providerId="ADAL" clId="{61903F49-DE54-5686-82D7-62C9536EE3E4}" dt="2026-04-30T04:10:20.719" v="2" actId="255"/>
        <pc:sldMkLst>
          <pc:docMk/>
          <pc:sldMk cId="3603587737" sldId="412"/>
        </pc:sldMkLst>
      </pc:sldChg>
      <pc:sldChg chg="modSp mod">
        <pc:chgData name="Isabella Pithie" userId="44b060d4-69a8-4add-af92-4c6f6999da13" providerId="ADAL" clId="{61903F49-DE54-5686-82D7-62C9536EE3E4}" dt="2026-04-30T04:33:11.898" v="20" actId="20577"/>
        <pc:sldMkLst>
          <pc:docMk/>
          <pc:sldMk cId="4021493852" sldId="420"/>
        </pc:sldMkLst>
        <pc:spChg chg="mod">
          <ac:chgData name="Isabella Pithie" userId="44b060d4-69a8-4add-af92-4c6f6999da13" providerId="ADAL" clId="{61903F49-DE54-5686-82D7-62C9536EE3E4}" dt="2026-04-30T04:33:11.898" v="20" actId="20577"/>
          <ac:spMkLst>
            <pc:docMk/>
            <pc:sldMk cId="4021493852" sldId="420"/>
            <ac:spMk id="10" creationId="{69014F49-E77A-3887-D5A9-C324D7F1E2CF}"/>
          </ac:spMkLst>
        </pc:spChg>
      </pc:sldChg>
      <pc:sldChg chg="modSp mod">
        <pc:chgData name="Isabella Pithie" userId="44b060d4-69a8-4add-af92-4c6f6999da13" providerId="ADAL" clId="{61903F49-DE54-5686-82D7-62C9536EE3E4}" dt="2026-04-30T04:33:21.566" v="21" actId="20577"/>
        <pc:sldMkLst>
          <pc:docMk/>
          <pc:sldMk cId="3689732044" sldId="424"/>
        </pc:sldMkLst>
        <pc:spChg chg="mod">
          <ac:chgData name="Isabella Pithie" userId="44b060d4-69a8-4add-af92-4c6f6999da13" providerId="ADAL" clId="{61903F49-DE54-5686-82D7-62C9536EE3E4}" dt="2026-04-30T04:33:21.566" v="21" actId="20577"/>
          <ac:spMkLst>
            <pc:docMk/>
            <pc:sldMk cId="3689732044" sldId="424"/>
            <ac:spMk id="6" creationId="{A9C1447A-C1C7-5CF8-74A4-B428333955CD}"/>
          </ac:spMkLst>
        </pc:spChg>
      </pc:sldChg>
      <pc:sldChg chg="del">
        <pc:chgData name="Isabella Pithie" userId="44b060d4-69a8-4add-af92-4c6f6999da13" providerId="ADAL" clId="{61903F49-DE54-5686-82D7-62C9536EE3E4}" dt="2026-04-30T02:44:36.920" v="0" actId="2696"/>
        <pc:sldMkLst>
          <pc:docMk/>
          <pc:sldMk cId="1972216817" sldId="437"/>
        </pc:sldMkLst>
      </pc:sldChg>
      <pc:sldChg chg="modSp mod">
        <pc:chgData name="Isabella Pithie" userId="44b060d4-69a8-4add-af92-4c6f6999da13" providerId="ADAL" clId="{61903F49-DE54-5686-82D7-62C9536EE3E4}" dt="2026-04-30T04:23:30.361" v="5" actId="20577"/>
        <pc:sldMkLst>
          <pc:docMk/>
          <pc:sldMk cId="462352226" sldId="445"/>
        </pc:sldMkLst>
        <pc:spChg chg="mod">
          <ac:chgData name="Isabella Pithie" userId="44b060d4-69a8-4add-af92-4c6f6999da13" providerId="ADAL" clId="{61903F49-DE54-5686-82D7-62C9536EE3E4}" dt="2026-04-30T04:23:30.361" v="5" actId="20577"/>
          <ac:spMkLst>
            <pc:docMk/>
            <pc:sldMk cId="462352226" sldId="445"/>
            <ac:spMk id="3" creationId="{CDC2DA79-C491-23A2-50B6-2FC6639D9E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Introduce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Ourselves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The Club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Thank for coming</a:t>
            </a:r>
            <a:endParaRPr/>
          </a:p>
          <a:p>
            <a:pPr marL="180897" lvl="0" indent="-1046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Explain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Thank for submitting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Why we are going these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Using the </a:t>
                </a:r>
                <a:r>
                  <a:rPr lang="en-US" b="1"/>
                  <a:t>no-arbitrage forward rate formula</a:t>
                </a:r>
                <a:r>
                  <a:rPr lang="en-US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ar-AE" sz="1200" b="0" i="1" u="none" strike="noStrike" cap="none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n-US" sz="1200" b="0" i="0" u="none" strike="noStrike" cap="none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(</m:t>
                          </m:r>
                          <m:r>
                            <a:rPr lang="ar-AE" sz="1200" b="0" i="0" u="none" strike="noStrike" cap="none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ar-AE" sz="1200" b="0" i="0" u="none" strike="noStrike" cap="none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+</m:t>
                          </m:r>
                          <m:sSub>
                            <m:sSubPr>
                              <m:ctrlPr>
                                <a:rPr lang="ar-AE" sz="1200" b="0" i="1" u="none" strike="noStrike" cap="none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ar-AE" sz="1200" b="0" i="1" u="none" strike="noStrike" cap="none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ar-AE" sz="1200" b="0" i="0" u="none" strike="noStrike" cap="none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ar-AE" sz="1200" b="0" i="1" u="none" strike="noStrike" cap="none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ar-AE" sz="1200" b="0" i="1" u="none" strike="noStrike" cap="none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ar-AE" sz="1200" b="0" i="0" u="none" strike="noStrike" cap="none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 sz="1200" b="0" i="0" u="none" strike="noStrike" cap="none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2</m:t>
                              </m:r>
                            </m:sup>
                          </m:sSup>
                          <m:r>
                            <a:rPr lang="ar-AE" sz="1200" b="0" i="0" u="none" strike="noStrike" cap="none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=</m:t>
                          </m:r>
                          <m:d>
                            <m:dPr>
                              <m:endChr m:val=""/>
                              <m:ctrlPr>
                                <a:rPr lang="ar-AE" sz="1200" b="0" i="1" u="none" strike="noStrike" cap="none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dPr>
                            <m:e>
                              <m:r>
                                <a:rPr lang="ar-AE" sz="1200" b="0" i="0" u="none" strike="noStrike" cap="none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1</m:t>
                              </m:r>
                              <m:r>
                                <a:rPr lang="ar-AE" sz="1200" b="0" i="0" u="none" strike="noStrike" cap="none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ar-AE" sz="1200" b="0" i="1" u="none" strike="noStrike" cap="none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ar-AE" sz="1200" b="0" i="1" u="none" strike="noStrike" cap="none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ar-AE" sz="1200" b="0" i="0" u="none" strike="noStrike" cap="none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ar-AE" sz="1200" b="0" i="1" u="none" strike="noStrike" cap="none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ar-AE" sz="1200" b="0" i="1" u="none" strike="noStrike" cap="none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200" b="0" i="0" u="none" strike="noStrike" cap="none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1200" b="0" i="0" u="none" strike="noStrike" cap="none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ar-AE" sz="1200" b="0" i="0" u="none" strike="noStrike" cap="none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×</m:t>
                              </m:r>
                              <m:d>
                                <m:dPr>
                                  <m:endChr m:val=""/>
                                  <m:ctrlPr>
                                    <a:rPr lang="ar-AE" sz="1200" b="0" i="1" u="none" strike="noStrike" cap="none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ar-AE" sz="1200" b="0" i="0" u="none" strike="noStrike" cap="none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1</m:t>
                                  </m:r>
                                  <m:r>
                                    <a:rPr lang="ar-AE" sz="1200" b="0" i="0" u="none" strike="noStrike" cap="none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ar-AE" sz="1200" b="0" i="1" u="none" strike="noStrike" cap="none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1200" b="0" i="1" u="none" strike="noStrike" cap="none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ar-AE" sz="1200" b="0" i="0" u="none" strike="noStrike" cap="none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1</m:t>
                                      </m:r>
                                      <m:r>
                                        <a:rPr lang="ar-AE" sz="1200" b="0" i="0" u="none" strike="noStrike" cap="none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,</m:t>
                                      </m:r>
                                      <m:r>
                                        <a:rPr lang="ar-AE" sz="1200" b="0" i="0" u="none" strike="noStrike" cap="none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ar-AE" sz="1200" b="0" i="1" u="none" strike="noStrike" cap="none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"/>
                                          <m:endChr m:val=""/>
                                          <m:ctrlPr>
                                            <a:rPr lang="ar-AE" sz="1200" b="0" i="1" u="none" strike="noStrike" cap="none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libri"/>
                                              <a:cs typeface="Calibri"/>
                                              <a:sym typeface="Calibri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1200" b="0" i="0" u="none" strike="noStrike" cap="none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  <a:ea typeface="Calibri"/>
                                              <a:cs typeface="Calibri"/>
                                              <a:sym typeface="Calibri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sz="1200" b="0" i="0" u="none" strike="noStrike" cap="none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  <a:cs typeface="Calibri"/>
                                          <a:sym typeface="Calibri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ar-AE"/>
              </a:p>
              <a:p>
                <a:r>
                  <a:rPr lang="en-US"/>
                  <a:t>Where:</a:t>
                </a:r>
              </a:p>
              <a:p>
                <a:r>
                  <a:rPr lang="en-US" b="1"/>
                  <a:t>s₁ = 3%</a:t>
                </a:r>
                <a:r>
                  <a:rPr lang="en-US"/>
                  <a:t> (spot one-year rate)</a:t>
                </a:r>
              </a:p>
              <a:p>
                <a:r>
                  <a:rPr lang="en-US" b="1"/>
                  <a:t>s₂ = 5%</a:t>
                </a:r>
                <a:r>
                  <a:rPr lang="en-US"/>
                  <a:t> (spot two-year rate)</a:t>
                </a:r>
              </a:p>
              <a:p>
                <a:r>
                  <a:rPr lang="en-US" b="1"/>
                  <a:t>f₁,₂ = ?</a:t>
                </a:r>
                <a:r>
                  <a:rPr lang="en-US"/>
                  <a:t> (implied forward rate, year 1→2)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Using the </a:t>
                </a:r>
                <a:r>
                  <a:rPr lang="en-US" b="1"/>
                  <a:t>no-arbitrage forward rate formula</a:t>
                </a:r>
                <a:r>
                  <a:rPr lang="en-US"/>
                  <a:t>:</a:t>
                </a:r>
              </a:p>
              <a:p>
                <a:pPr/>
                <a:r>
                  <a:rPr lang="ar-AE" sz="1200" b="0" i="0" u="none" strike="noStrike" cap="none">
                    <a:solidFill>
                      <a:schemeClr val="dk1"/>
                    </a:solidFill>
                    <a:latin typeface="Cambria Math" panose="02040503050406030204" pitchFamily="18" charset="0"/>
                    <a:ea typeface="Calibri"/>
                    <a:cs typeface="Calibri"/>
                    <a:sym typeface="Calibri"/>
                  </a:rPr>
                  <a:t>(</a:t>
                </a: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mbria Math" panose="02040503050406030204" pitchFamily="18" charset="0"/>
                    <a:ea typeface="Calibri"/>
                    <a:cs typeface="Calibri"/>
                    <a:sym typeface="Calibri"/>
                  </a:rPr>
                  <a:t>(</a:t>
                </a:r>
                <a:r>
                  <a:rPr lang="ar-AE" sz="1200" b="0" i="0" u="none" strike="noStrike" cap="none">
                    <a:solidFill>
                      <a:schemeClr val="dk1"/>
                    </a:solidFill>
                    <a:latin typeface="Cambria Math" panose="02040503050406030204" pitchFamily="18" charset="0"/>
                    <a:ea typeface="Calibri"/>
                    <a:cs typeface="Calibri"/>
                    <a:sym typeface="Calibri"/>
                  </a:rPr>
                  <a:t>1+𝑠_2 ├ )┤^2=(1+𝑠_1 ├ )┤^1×(1+𝑓_1,2 ├ )┤^1 ┤┤┤</a:t>
                </a:r>
                <a:endParaRPr lang="ar-AE"/>
              </a:p>
              <a:p>
                <a:r>
                  <a:rPr lang="en-US"/>
                  <a:t>Where:</a:t>
                </a:r>
              </a:p>
              <a:p>
                <a:r>
                  <a:rPr lang="en-US" b="1"/>
                  <a:t>s₁ = 3%</a:t>
                </a:r>
                <a:r>
                  <a:rPr lang="en-US"/>
                  <a:t> (spot one-year rate)</a:t>
                </a:r>
              </a:p>
              <a:p>
                <a:r>
                  <a:rPr lang="en-US" b="1"/>
                  <a:t>s₂ = 5%</a:t>
                </a:r>
                <a:r>
                  <a:rPr lang="en-US"/>
                  <a:t> (spot two-year rate)</a:t>
                </a:r>
              </a:p>
              <a:p>
                <a:r>
                  <a:rPr lang="en-US" b="1"/>
                  <a:t>f₁,₂ = ?</a:t>
                </a:r>
                <a:r>
                  <a:rPr lang="en-US"/>
                  <a:t> (implied forward rate, year 1→2)</a:t>
                </a:r>
              </a:p>
              <a:p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9520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8368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4179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3730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386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03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3862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/>
              <a:t>The higher return on investment, more likely producers are to undertake a particular investment project - more willing to pay a high fee (higher interest rate).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/>
              <a:t>The higher fee (interest rate), the more willing they will be to rent out the money.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6795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388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9690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US" sz="20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Credit - borrower fails to make either interest or principal repayments in the amount and at the time promised</a:t>
            </a:r>
          </a:p>
          <a:p>
            <a:pPr rtl="0" fontAlgn="ctr"/>
            <a:r>
              <a:rPr lang="en-US" sz="30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Liquidity - financial institution unable to generate sufficient cash inflow to meet required cash outflows</a:t>
            </a:r>
          </a:p>
          <a:p>
            <a:pPr rtl="0" fontAlgn="ctr"/>
            <a:r>
              <a:rPr lang="en-US" sz="30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Foreign exchange - fluctuation in earnings or value of a financial institution that arises from changes in exchange rates</a:t>
            </a:r>
          </a:p>
          <a:p>
            <a:pPr rtl="0" fontAlgn="ctr"/>
            <a:r>
              <a:rPr lang="en-US" sz="30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Political - fluctuation in value of financial institution resulting from actions of local/foreign governments</a:t>
            </a:r>
          </a:p>
          <a:p>
            <a:pPr rtl="0" fontAlgn="ctr"/>
            <a:r>
              <a:rPr lang="en-US" sz="30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Reputational - negative publicity regarding an institution's business practices to cause a decline in customer base, costly litigation or revenue reduction</a:t>
            </a:r>
          </a:p>
          <a:p>
            <a:pPr rtl="0" fontAlgn="ctr"/>
            <a:r>
              <a:rPr lang="en-US" sz="30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Environmental - climate change and environmental litigation</a:t>
            </a:r>
          </a:p>
          <a:p>
            <a:pPr rtl="0" fontAlgn="ctr"/>
            <a:r>
              <a:rPr lang="en-US" sz="30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Operational - complexity and scale of large business create a risk of loss due to failure or inadequacy of internal systems, people and processes that should ensure effective and efficient operation of financial institution</a:t>
            </a:r>
          </a:p>
          <a:p>
            <a:pPr rtl="0" fontAlgn="ctr"/>
            <a:r>
              <a:rPr lang="en-US" sz="30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Contagion - financial difficulties in one organization spreading to others due to complex interrelationships between institutions and the nature of the exchange settlement systems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3777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Q26. </a:t>
            </a:r>
            <a:r>
              <a:rPr lang="el-GR" sz="1100" b="0">
                <a:latin typeface="Calibri" panose="020F0502020204030204" pitchFamily="34" charset="0"/>
                <a:cs typeface="Calibri" panose="020F0502020204030204" pitchFamily="34" charset="0"/>
              </a:rPr>
              <a:t>% Δ</a:t>
            </a:r>
            <a:r>
              <a:rPr lang="en-US" sz="1100" b="0">
                <a:latin typeface="Calibri" panose="020F0502020204030204" pitchFamily="34" charset="0"/>
                <a:cs typeface="Calibri" panose="020F0502020204030204" pitchFamily="34" charset="0"/>
              </a:rPr>
              <a:t>Price ≈ −Duration × (</a:t>
            </a:r>
            <a:r>
              <a:rPr lang="el-GR" sz="1100" b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1100" b="0">
                <a:latin typeface="Calibri" panose="020F0502020204030204" pitchFamily="34" charset="0"/>
                <a:cs typeface="Calibri" panose="020F0502020204030204" pitchFamily="34" charset="0"/>
              </a:rPr>
              <a:t>r / (1 + r))</a:t>
            </a:r>
          </a:p>
          <a:p>
            <a:r>
              <a:rPr lang="en-US" sz="1100" b="0">
                <a:latin typeface="Calibri" panose="020F0502020204030204" pitchFamily="34" charset="0"/>
                <a:cs typeface="Calibri" panose="020F0502020204030204" pitchFamily="34" charset="0"/>
              </a:rPr>
              <a:t>Given:</a:t>
            </a:r>
          </a:p>
          <a:p>
            <a:r>
              <a:rPr lang="en-US" sz="1100" b="0">
                <a:latin typeface="Calibri" panose="020F0502020204030204" pitchFamily="34" charset="0"/>
                <a:cs typeface="Calibri" panose="020F0502020204030204" pitchFamily="34" charset="0"/>
              </a:rPr>
              <a:t>Price = $500</a:t>
            </a:r>
          </a:p>
          <a:p>
            <a:r>
              <a:rPr lang="en-US" sz="1100" b="0">
                <a:latin typeface="Calibri" panose="020F0502020204030204" pitchFamily="34" charset="0"/>
                <a:cs typeface="Calibri" panose="020F0502020204030204" pitchFamily="34" charset="0"/>
              </a:rPr>
              <a:t>Duration = 5 years</a:t>
            </a:r>
          </a:p>
          <a:p>
            <a:r>
              <a:rPr lang="en-US" sz="1100" b="0">
                <a:latin typeface="Calibri" panose="020F0502020204030204" pitchFamily="34" charset="0"/>
                <a:cs typeface="Calibri" panose="020F0502020204030204" pitchFamily="34" charset="0"/>
              </a:rPr>
              <a:t>Rate drops from 5% → 3%, so </a:t>
            </a:r>
            <a:r>
              <a:rPr lang="el-GR" sz="1100" b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1100" b="0">
                <a:latin typeface="Calibri" panose="020F0502020204030204" pitchFamily="34" charset="0"/>
                <a:cs typeface="Calibri" panose="020F0502020204030204" pitchFamily="34" charset="0"/>
              </a:rPr>
              <a:t>r = −0.02</a:t>
            </a:r>
          </a:p>
          <a:p>
            <a:r>
              <a:rPr lang="en-US" sz="1100" b="0">
                <a:latin typeface="Calibri" panose="020F0502020204030204" pitchFamily="34" charset="0"/>
                <a:cs typeface="Calibri" panose="020F0502020204030204" pitchFamily="34" charset="0"/>
              </a:rPr>
              <a:t>Calculation:</a:t>
            </a:r>
          </a:p>
          <a:p>
            <a:r>
              <a:rPr lang="en-US" sz="1100" b="0"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el-GR" sz="1100" b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1100" b="0">
                <a:latin typeface="Calibri" panose="020F0502020204030204" pitchFamily="34" charset="0"/>
                <a:cs typeface="Calibri" panose="020F0502020204030204" pitchFamily="34" charset="0"/>
              </a:rPr>
              <a:t>Price ≈ −5 × (−0.02 / 1.05) ≈ −5 × (−0.01905) ≈ +9.524%</a:t>
            </a:r>
          </a:p>
          <a:p>
            <a:r>
              <a:rPr lang="en-US" sz="1100" b="0">
                <a:latin typeface="Calibri" panose="020F0502020204030204" pitchFamily="34" charset="0"/>
                <a:cs typeface="Calibri" panose="020F0502020204030204" pitchFamily="34" charset="0"/>
              </a:rPr>
              <a:t>New Price:</a:t>
            </a:r>
          </a:p>
          <a:p>
            <a:r>
              <a:rPr lang="en-US" sz="1100" b="0">
                <a:latin typeface="Calibri" panose="020F0502020204030204" pitchFamily="34" charset="0"/>
                <a:cs typeface="Calibri" panose="020F0502020204030204" pitchFamily="34" charset="0"/>
              </a:rPr>
              <a:t>$500 × (1 + 0.09524) = $500 × 1.09524 ≈ $547.62</a:t>
            </a:r>
          </a:p>
          <a:p>
            <a:endParaRPr lang="en-US"/>
          </a:p>
          <a:p>
            <a:r>
              <a:rPr lang="en-US"/>
              <a:t>Q14. </a:t>
            </a:r>
            <a:r>
              <a:rPr lang="en-US" b="0" i="0"/>
              <a:t>Premium: bond pays more than the market demands, so buyers compete for it and bid the price up.</a:t>
            </a:r>
          </a:p>
          <a:p>
            <a:r>
              <a:rPr lang="en-US" b="0" i="0"/>
              <a:t>Par: bond pays exactly what the market demands, so no adjustment is needed.</a:t>
            </a:r>
          </a:p>
          <a:p>
            <a:r>
              <a:rPr lang="en-US" b="0" i="0"/>
              <a:t>Discount: bond pays less than the market demands, so nobody wants it at full price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40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1524000" y="3012996"/>
            <a:ext cx="91440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NZ" sz="6000" b="1" i="0" u="none" strike="noStrike" cap="none">
                <a:solidFill>
                  <a:srgbClr val="C4E0B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FINC 203 TUTORIAL</a:t>
            </a:r>
            <a:br>
              <a:rPr lang="en-NZ" sz="6000" b="1" i="0" u="none" strike="noStrike" cap="none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</a:br>
            <a:r>
              <a:rPr lang="en-NZ" sz="4200" b="1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THURSDAY 30</a:t>
            </a:r>
            <a:r>
              <a:rPr lang="en-NZ" sz="4200" b="1" baseline="3000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NZ" sz="4200" b="1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APRIL</a:t>
            </a:r>
            <a:endParaRPr sz="4200" b="1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sz="700" b="1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NZ" sz="4200" b="1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4-5pm in F1</a:t>
            </a:r>
            <a:endParaRPr sz="4200" b="1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sz="4200" b="1">
              <a:solidFill>
                <a:schemeClr val="lt1"/>
              </a:solidFill>
            </a:endParaRPr>
          </a:p>
        </p:txBody>
      </p:sp>
      <p:pic>
        <p:nvPicPr>
          <p:cNvPr id="90" name="Google Shape;90;p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5673" y="755433"/>
            <a:ext cx="6160654" cy="2122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2DAB1-C6BF-65C1-AB78-33111480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Ranking of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C477B-BB7C-440D-5DA1-BE90C9F4A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Senior debt</a:t>
            </a:r>
          </a:p>
          <a:p>
            <a:pPr lvl="1"/>
            <a:r>
              <a:rPr lang="en-US"/>
              <a:t>Usually backed by collateral</a:t>
            </a:r>
          </a:p>
          <a:p>
            <a:pPr lvl="1"/>
            <a:r>
              <a:rPr lang="en-US"/>
              <a:t>Offers lower interest rates</a:t>
            </a:r>
          </a:p>
          <a:p>
            <a:r>
              <a:rPr lang="en-US"/>
              <a:t>Subordinated debt</a:t>
            </a:r>
          </a:p>
          <a:p>
            <a:pPr lvl="1"/>
            <a:r>
              <a:rPr lang="en-US"/>
              <a:t>Unsecured</a:t>
            </a:r>
          </a:p>
          <a:p>
            <a:pPr lvl="1"/>
            <a:r>
              <a:rPr lang="en-US"/>
              <a:t>Offers higher interest rates</a:t>
            </a:r>
          </a:p>
          <a:p>
            <a:r>
              <a:rPr lang="en-US"/>
              <a:t>Preferred shares </a:t>
            </a:r>
          </a:p>
          <a:p>
            <a:pPr lvl="1"/>
            <a:r>
              <a:rPr lang="en-US"/>
              <a:t>No voting rights</a:t>
            </a:r>
          </a:p>
          <a:p>
            <a:pPr lvl="1"/>
            <a:r>
              <a:rPr lang="en-US"/>
              <a:t>Fixed dividend</a:t>
            </a:r>
          </a:p>
          <a:p>
            <a:r>
              <a:rPr lang="en-US"/>
              <a:t>Common shares</a:t>
            </a:r>
          </a:p>
          <a:p>
            <a:pPr lvl="1"/>
            <a:r>
              <a:rPr lang="en-US"/>
              <a:t>Not guaranteed dividends</a:t>
            </a:r>
          </a:p>
        </p:txBody>
      </p:sp>
      <p:pic>
        <p:nvPicPr>
          <p:cNvPr id="4" name="Picture 2" descr="Senior Debt in the Financial World: Why It Matters to Investors?">
            <a:extLst>
              <a:ext uri="{FF2B5EF4-FFF2-40B4-BE49-F238E27FC236}">
                <a16:creationId xmlns:a16="http://schemas.microsoft.com/office/drawing/2014/main" id="{3B9BAB4A-C2EC-36BD-1461-6F55390B8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0058" y="2076450"/>
            <a:ext cx="5877958" cy="32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68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B78CA-8836-B637-5612-847082785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9DE26-197F-DBE6-0B04-6B807D48A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CA44EE4D-0131-D0E7-CFA2-7698800B2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52206"/>
            <a:ext cx="6898474" cy="1576794"/>
          </a:xfrm>
          <a:prstGeom prst="rect">
            <a:avLst/>
          </a:prstGeom>
        </p:spPr>
      </p:pic>
      <p:pic>
        <p:nvPicPr>
          <p:cNvPr id="7" name="Picture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79B787B-3D33-5EAE-3650-3532AD34C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" y="3975790"/>
            <a:ext cx="6860375" cy="165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31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5F475-6432-DA10-BD6D-11ACB0E4F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8048A-1879-11D5-1B67-26006EB9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A59CD-9019-B1FC-C04D-DE7D51118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B4851DE3-0C59-A669-37F5-A8C0E23F5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" y="3975790"/>
            <a:ext cx="6860375" cy="1654383"/>
          </a:xfrm>
          <a:prstGeom prst="rect">
            <a:avLst/>
          </a:prstGeom>
        </p:spPr>
      </p:pic>
      <p:pic>
        <p:nvPicPr>
          <p:cNvPr id="8" name="Picture 7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4FC3800F-E9E3-A525-E9A5-0AECDC223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88" y="1800756"/>
            <a:ext cx="6981796" cy="165438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832D269-A72E-A71F-6A23-1FE5E23A27D7}"/>
              </a:ext>
            </a:extLst>
          </p:cNvPr>
          <p:cNvSpPr/>
          <p:nvPr/>
        </p:nvSpPr>
        <p:spPr>
          <a:xfrm>
            <a:off x="850479" y="2630685"/>
            <a:ext cx="5405941" cy="237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C419B6-31C1-8FCF-4C71-72057CEFD63F}"/>
              </a:ext>
            </a:extLst>
          </p:cNvPr>
          <p:cNvSpPr txBox="1"/>
          <p:nvPr/>
        </p:nvSpPr>
        <p:spPr>
          <a:xfrm>
            <a:off x="7941733" y="1863145"/>
            <a:ext cx="3434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Term deposits lock away your money for a set period at a fixed interest rate, CDs are usually negotiable and tradeable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60860A-11E2-FD8F-DD9B-186DCA50E546}"/>
              </a:ext>
            </a:extLst>
          </p:cNvPr>
          <p:cNvSpPr txBox="1"/>
          <p:nvPr/>
        </p:nvSpPr>
        <p:spPr>
          <a:xfrm>
            <a:off x="7881024" y="4020054"/>
            <a:ext cx="3434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Banks hold deposits at the central bank for reserve requirements, settlement purposes and as a safe, liquid store of funds</a:t>
            </a: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B2A48F-D326-45D6-8239-109E776ED9A3}"/>
              </a:ext>
            </a:extLst>
          </p:cNvPr>
          <p:cNvSpPr/>
          <p:nvPr/>
        </p:nvSpPr>
        <p:spPr>
          <a:xfrm>
            <a:off x="850480" y="5206840"/>
            <a:ext cx="4620012" cy="3158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85C4D-79E6-C331-93EF-196210041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D189C-3182-28FE-4E91-95C771546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AEC04073-3D11-80B9-AD53-6160406F4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7348789" cy="17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03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E9BF9-C4FC-73B0-63CE-CEEC3D207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2BE8-514A-BECA-243C-12188A7D5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ADA1F-341C-6C5F-2B0A-C7EA0720B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F2AC5FC6-8CE1-FD68-606F-7D1E0A3CE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7348789" cy="179810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36925DF-5443-C936-5B0D-55BA1B395ACB}"/>
              </a:ext>
            </a:extLst>
          </p:cNvPr>
          <p:cNvSpPr/>
          <p:nvPr/>
        </p:nvSpPr>
        <p:spPr>
          <a:xfrm>
            <a:off x="815588" y="2658533"/>
            <a:ext cx="7348789" cy="7704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2EAEBE-3ACA-AE75-677E-83F26A5B0640}"/>
              </a:ext>
            </a:extLst>
          </p:cNvPr>
          <p:cNvSpPr txBox="1"/>
          <p:nvPr/>
        </p:nvSpPr>
        <p:spPr>
          <a:xfrm>
            <a:off x="8164377" y="1825625"/>
            <a:ext cx="31894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Investment banks specialize in helping companies sell new debt or equity</a:t>
            </a:r>
          </a:p>
          <a:p>
            <a:r>
              <a:rPr lang="en-US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Origination</a:t>
            </a:r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process of preparing security issue for sale</a:t>
            </a:r>
          </a:p>
          <a:p>
            <a:r>
              <a:rPr lang="en-US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Underwriting</a:t>
            </a:r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guarantees company will raise funds it expects from new issue</a:t>
            </a:r>
          </a:p>
          <a:p>
            <a:r>
              <a:rPr lang="en-US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Standby</a:t>
            </a:r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underwriting</a:t>
            </a:r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most common where the investment bank agrees to purchase leftover shares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63C12A-33FA-50DD-0AD9-03C4E146815B}"/>
              </a:ext>
            </a:extLst>
          </p:cNvPr>
          <p:cNvSpPr txBox="1"/>
          <p:nvPr/>
        </p:nvSpPr>
        <p:spPr>
          <a:xfrm>
            <a:off x="8186988" y="4325928"/>
            <a:ext cx="3166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Primary market</a:t>
            </a:r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companies initially sell new debt or equity (IPO)</a:t>
            </a:r>
          </a:p>
          <a:p>
            <a:r>
              <a:rPr lang="en-US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Secondary market</a:t>
            </a:r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where owners of securities can sell them to other investors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22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C26BA-DF4A-6BAC-1A7A-9A957276F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A1AE9-432C-5F8D-59C6-720149A77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FFD95152-3B58-F477-E55A-D59ED96E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7628467" cy="245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0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5E1B0-66DC-6A8F-68D9-A1EA2E06D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26948-C042-1D18-DB79-06548A48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40705-7D2C-0B5E-DFA5-C218A9C3C8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0D98B662-97C5-1942-09AC-6137892A4F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806"/>
          <a:stretch>
            <a:fillRect/>
          </a:stretch>
        </p:blipFill>
        <p:spPr>
          <a:xfrm>
            <a:off x="838199" y="1825625"/>
            <a:ext cx="7628467" cy="245328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2170629-8480-FBD2-A81A-FC40A7C42326}"/>
              </a:ext>
            </a:extLst>
          </p:cNvPr>
          <p:cNvSpPr/>
          <p:nvPr/>
        </p:nvSpPr>
        <p:spPr>
          <a:xfrm>
            <a:off x="629322" y="3247760"/>
            <a:ext cx="7348789" cy="6299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37DACD-E639-D83A-7306-3090834FFF09}"/>
              </a:ext>
            </a:extLst>
          </p:cNvPr>
          <p:cNvSpPr txBox="1"/>
          <p:nvPr/>
        </p:nvSpPr>
        <p:spPr>
          <a:xfrm>
            <a:off x="8164377" y="1825625"/>
            <a:ext cx="31894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Weak</a:t>
            </a:r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all information about security contained in past prices is reflected in current prices but there is public and private information that is not</a:t>
            </a:r>
          </a:p>
          <a:p>
            <a:r>
              <a:rPr lang="en-US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Semi-strong</a:t>
            </a:r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only that all public information available to investors is reflected in security prices</a:t>
            </a:r>
          </a:p>
          <a:p>
            <a:r>
              <a:rPr lang="en-US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Strong</a:t>
            </a:r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all information about a security is reflected in its price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7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A56D-68BA-0B07-81B9-DE0DEB8F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BA181-E276-599A-E78A-879C7A3ED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195C0201-6D92-2A80-D1A9-3806B45AB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4"/>
            <a:ext cx="7289800" cy="2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4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CEDDB-C6B2-A299-045B-1651234FC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0B8E0-C8C3-CBE3-47F2-9497A037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4CB31-4DB9-F44B-E72C-AF0F7724B2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8C996A74-196F-C2E5-D5D9-869F77354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4"/>
            <a:ext cx="7289800" cy="25048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64F3A95-85C8-CBF2-C812-261DC3567B08}"/>
              </a:ext>
            </a:extLst>
          </p:cNvPr>
          <p:cNvSpPr/>
          <p:nvPr/>
        </p:nvSpPr>
        <p:spPr>
          <a:xfrm>
            <a:off x="561589" y="2942590"/>
            <a:ext cx="7348789" cy="6299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F5FC2-50AE-2F03-F3B0-22D9BDFD2D4C}"/>
              </a:ext>
            </a:extLst>
          </p:cNvPr>
          <p:cNvSpPr txBox="1"/>
          <p:nvPr/>
        </p:nvSpPr>
        <p:spPr>
          <a:xfrm>
            <a:off x="8164377" y="1825625"/>
            <a:ext cx="31894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Types of risks: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Credit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Liquidity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Foreign exchange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Political 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Reputational 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Environmental 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Operational 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Contagion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87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2BD8E-933E-2581-03E0-BD099DF69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BECE-C174-7105-AB31-CBA9FDDCD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A7F98-94CE-3062-32A4-5B010A426C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E2DF07F5-66B7-8BF9-E772-02A16D625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3716"/>
            <a:ext cx="6045200" cy="2349500"/>
          </a:xfrm>
          <a:prstGeom prst="rect">
            <a:avLst/>
          </a:prstGeom>
        </p:spPr>
      </p:pic>
      <p:pic>
        <p:nvPicPr>
          <p:cNvPr id="8" name="Picture 7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FF981A0D-6318-DE15-2207-B1CB86E1B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94163"/>
            <a:ext cx="60071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5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838200" y="2276127"/>
            <a:ext cx="6687065" cy="100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NZ" sz="4800" b="1" i="0" u="none" strike="noStrike" cap="none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STAY UPDATED</a:t>
            </a:r>
            <a:endParaRPr sz="4800" b="1" i="0" u="none" strike="noStrike" cap="none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838200" y="3240706"/>
            <a:ext cx="10515600" cy="86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en-NZ" sz="2400" b="1" i="0" u="none" strike="noStrike" cap="none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Instagram: </a:t>
            </a:r>
            <a:r>
              <a:rPr lang="en-NZ" sz="2400" b="1" i="0" u="none" strike="noStrike" cap="none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the_investmentsociety</a:t>
            </a:r>
            <a:endParaRPr sz="2400" b="0" i="0" u="none" strike="noStrike" cap="none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838200" y="522166"/>
            <a:ext cx="6773562" cy="100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NZ" sz="4800" b="1" i="0" u="none" strike="noStrike" cap="none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SIGN</a:t>
            </a:r>
            <a:r>
              <a:rPr lang="en-NZ" sz="5400" b="1" i="0" u="none" strike="noStrike" cap="none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UP FOR FREE </a:t>
            </a:r>
            <a:endParaRPr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838200" y="1554514"/>
            <a:ext cx="10515600" cy="47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838200" y="4555602"/>
            <a:ext cx="8849497" cy="100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NZ" sz="4800" b="1" i="0" u="none" strike="noStrike" cap="none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QUESTIONS AND FEEDBACK</a:t>
            </a:r>
            <a:endParaRPr sz="4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838200" y="5560961"/>
            <a:ext cx="10515600" cy="47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NZ" sz="2400" b="1" i="0" u="none" strike="noStrike" cap="none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Email: ipi17@uclive.ac.nz</a:t>
            </a:r>
            <a:endParaRPr sz="2400" b="0" i="0" u="none" strike="noStrike" cap="none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6061CD-45AD-5E29-3ACE-6C76E4CCE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525" y="522166"/>
            <a:ext cx="3692610" cy="36926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5DFB737-90E3-304F-25D3-81779CDF5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3716"/>
            <a:ext cx="6045200" cy="2349500"/>
          </a:xfrm>
          <a:prstGeom prst="rect">
            <a:avLst/>
          </a:prstGeom>
        </p:spPr>
      </p:pic>
      <p:pic>
        <p:nvPicPr>
          <p:cNvPr id="8" name="Picture 7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C111BCDB-44C5-B6E4-D906-7FF8751C2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4073790"/>
            <a:ext cx="6007100" cy="20828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0E18C61-1E40-B729-A234-A27038D54E83}"/>
              </a:ext>
            </a:extLst>
          </p:cNvPr>
          <p:cNvSpPr/>
          <p:nvPr/>
        </p:nvSpPr>
        <p:spPr>
          <a:xfrm>
            <a:off x="713989" y="3027627"/>
            <a:ext cx="4315211" cy="4013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32CEA1-C771-60F9-A0A1-C074EC2D30DF}"/>
              </a:ext>
            </a:extLst>
          </p:cNvPr>
          <p:cNvSpPr/>
          <p:nvPr/>
        </p:nvSpPr>
        <p:spPr>
          <a:xfrm>
            <a:off x="713988" y="5082911"/>
            <a:ext cx="4315211" cy="4013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7C0437-8ED2-5246-6EC8-96F80BB479AB}"/>
                  </a:ext>
                </a:extLst>
              </p:cNvPr>
              <p:cNvSpPr txBox="1"/>
              <p:nvPr/>
            </p:nvSpPr>
            <p:spPr>
              <a:xfrm>
                <a:off x="7041477" y="1397675"/>
                <a:ext cx="3189423" cy="1908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Simple interest:</a:t>
                </a:r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00000000000000000" pitchFamily="2" charset="0"/>
                      </a:rPr>
                      <m:t>0.06 ×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00000000000000000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00000000000000000" pitchFamily="2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>
                    <a:solidFill>
                      <a:schemeClr val="bg1"/>
                    </a:solidFill>
                    <a:latin typeface="Roboto" panose="02000000000000000000" pitchFamily="2" charset="0"/>
                    <a:ea typeface="Cambria Math" panose="02040503050406030204" pitchFamily="18" charset="0"/>
                    <a:cs typeface="Roboto" panose="02000000000000000000" pitchFamily="2" charset="0"/>
                  </a:rPr>
                  <a:t>= 0.025</a:t>
                </a:r>
              </a:p>
              <a:p>
                <a:pPr algn="ctr"/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0.025 × 300=7.5</m:t>
                      </m:r>
                    </m:oMath>
                  </m:oMathPara>
                </a14:m>
                <a:endParaRPr lang="en-US" b="0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  <a:p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  <a:p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  <a:p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7C0437-8ED2-5246-6EC8-96F80BB47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477" y="1397675"/>
                <a:ext cx="3189423" cy="1908151"/>
              </a:xfrm>
              <a:prstGeom prst="rect">
                <a:avLst/>
              </a:prstGeom>
              <a:blipFill>
                <a:blip r:embed="rId4"/>
                <a:stretch>
                  <a:fillRect l="-574" t="-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2AD5E4-6F46-2596-C1A5-7672D70C3041}"/>
                  </a:ext>
                </a:extLst>
              </p:cNvPr>
              <p:cNvSpPr txBox="1"/>
              <p:nvPr/>
            </p:nvSpPr>
            <p:spPr>
              <a:xfrm>
                <a:off x="7041477" y="4048390"/>
                <a:ext cx="318942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Compound interest:</a:t>
                </a:r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𝐹𝑉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𝑃𝑉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(1+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b="0" i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𝐹𝑉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=250 ×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(1.03)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b="0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  <a:p>
                <a:pPr algn="ctr"/>
                <a:endParaRPr lang="en-US" b="0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  <a:p>
                <a:pPr algn="ctr"/>
                <a:r>
                  <a:rPr lang="en-US">
                    <a:solidFill>
                      <a:schemeClr val="bg1"/>
                    </a:solidFill>
                    <a:latin typeface="Roboto" panose="02000000000000000000" pitchFamily="2" charset="0"/>
                    <a:ea typeface="Cambria Math" panose="02040503050406030204" pitchFamily="18" charset="0"/>
                    <a:cs typeface="Roboto" panose="02000000000000000000" pitchFamily="2" charset="0"/>
                  </a:rPr>
                  <a:t>FV = $273.18</a:t>
                </a:r>
                <a:endParaRPr lang="en-US" b="0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  <a:p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  <a:p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  <a:p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2AD5E4-6F46-2596-C1A5-7672D70C3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477" y="4048390"/>
                <a:ext cx="3189423" cy="2031325"/>
              </a:xfrm>
              <a:prstGeom prst="rect">
                <a:avLst/>
              </a:prstGeom>
              <a:blipFill>
                <a:blip r:embed="rId5"/>
                <a:stretch>
                  <a:fillRect l="-574" t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364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8BF9-67F3-A299-B93F-555F97AB6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30D7B-9ECD-7D24-4C53-1626C8B60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55DA0B7B-D907-45EA-F0D5-C3F551818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8928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37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62F46-58E6-852F-2503-271E25B5C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45C27-083E-6503-99B1-40DB586A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3A711-6AAA-AE1C-6063-48A13D921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66A4481-7BCC-0ACD-DD03-C6B3B023F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892800" cy="2184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E5A71ED-2200-1CD4-A2C4-74A08892C56B}"/>
              </a:ext>
            </a:extLst>
          </p:cNvPr>
          <p:cNvSpPr/>
          <p:nvPr/>
        </p:nvSpPr>
        <p:spPr>
          <a:xfrm>
            <a:off x="838200" y="3429000"/>
            <a:ext cx="4315211" cy="4013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D30E08-1452-BC5C-0327-165EF8C6EDB6}"/>
                  </a:ext>
                </a:extLst>
              </p:cNvPr>
              <p:cNvSpPr txBox="1"/>
              <p:nvPr/>
            </p:nvSpPr>
            <p:spPr>
              <a:xfrm>
                <a:off x="6731000" y="1825625"/>
                <a:ext cx="3189423" cy="280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EAR:</a:t>
                </a:r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m:t>𝐸𝐴𝑅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m:t>(1+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  <a:cs typeface="Roboto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  <a:cs typeface="Roboto" panose="02000000000000000000" pitchFamily="2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  <a:cs typeface="Roboto" panose="02000000000000000000" pitchFamily="2" charset="0"/>
                                </a:rPr>
                                <m:t>𝑛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bg1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m:t>−1</m:t>
                      </m:r>
                    </m:oMath>
                  </m:oMathPara>
                </a14:m>
                <a:endParaRPr lang="en-US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m:t>𝐸𝐴𝑅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m:t>(1+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  <a:cs typeface="Roboto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  <a:cs typeface="Roboto" panose="02000000000000000000" pitchFamily="2" charset="0"/>
                                </a:rPr>
                                <m:t>0.06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  <a:cs typeface="Roboto" panose="02000000000000000000" pitchFamily="2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bg1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m:t>−1</m:t>
                      </m:r>
                    </m:oMath>
                  </m:oMathPara>
                </a14:m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algn="ctr"/>
                <a:r>
                  <a:rPr lang="en-US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EAR = 6.09%</a:t>
                </a:r>
              </a:p>
              <a:p>
                <a:pPr algn="ctr"/>
                <a:endParaRPr lang="en-US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  <a:p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  <a:p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D30E08-1452-BC5C-0327-165EF8C6E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0" y="1825625"/>
                <a:ext cx="3189423" cy="2803588"/>
              </a:xfrm>
              <a:prstGeom prst="rect">
                <a:avLst/>
              </a:prstGeom>
              <a:blipFill>
                <a:blip r:embed="rId3"/>
                <a:stretch>
                  <a:fillRect l="-574" t="-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470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6122-4D90-5EB1-DA3D-11DF9404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3D4D0-588A-273F-E6A8-33D584BC47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3174A-1CB1-0659-EF48-F54222C4E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8628238" cy="817212"/>
          </a:xfrm>
          <a:prstGeom prst="rect">
            <a:avLst/>
          </a:prstGeom>
        </p:spPr>
      </p:pic>
      <p:pic>
        <p:nvPicPr>
          <p:cNvPr id="7" name="Picture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6D411273-6EE2-7173-7364-2B2D3EE9A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8628238" cy="179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15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39D99-155C-3BEE-AC1C-5DBB74B9F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02D3A-8E5C-2577-A37D-E409FB66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551969-9135-E111-EBCD-45FEBF24A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8628238" cy="817212"/>
          </a:xfrm>
          <a:prstGeom prst="rect">
            <a:avLst/>
          </a:prstGeom>
        </p:spPr>
      </p:pic>
      <p:pic>
        <p:nvPicPr>
          <p:cNvPr id="7" name="Picture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9382DC2A-254B-85E8-2E8C-62A760365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96104"/>
            <a:ext cx="8628238" cy="17936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05960C-FFC4-BDCC-8BE2-C1982D16D2F2}"/>
                  </a:ext>
                </a:extLst>
              </p:cNvPr>
              <p:cNvSpPr txBox="1"/>
              <p:nvPr/>
            </p:nvSpPr>
            <p:spPr>
              <a:xfrm>
                <a:off x="748146" y="2777774"/>
                <a:ext cx="32594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The bond price will increase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$547.62</m:t>
                    </m:r>
                  </m:oMath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05960C-FFC4-BDCC-8BE2-C1982D16D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6" y="2777774"/>
                <a:ext cx="3259418" cy="307777"/>
              </a:xfrm>
              <a:prstGeom prst="rect">
                <a:avLst/>
              </a:prstGeom>
              <a:blipFill>
                <a:blip r:embed="rId5"/>
                <a:stretch>
                  <a:fillRect l="-562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5367C2BD-7022-63B4-8BDE-87CD32CB0AA2}"/>
              </a:ext>
            </a:extLst>
          </p:cNvPr>
          <p:cNvSpPr/>
          <p:nvPr/>
        </p:nvSpPr>
        <p:spPr>
          <a:xfrm>
            <a:off x="748146" y="4392912"/>
            <a:ext cx="4315211" cy="4013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EE28FF-A5E0-A272-4008-7B3A46EF9F3E}"/>
              </a:ext>
            </a:extLst>
          </p:cNvPr>
          <p:cNvSpPr txBox="1"/>
          <p:nvPr/>
        </p:nvSpPr>
        <p:spPr>
          <a:xfrm>
            <a:off x="838200" y="5447864"/>
            <a:ext cx="8628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Premium: Coupon &gt; YTM</a:t>
            </a:r>
          </a:p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Par: Coupon = YTM</a:t>
            </a:r>
          </a:p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Discount: Coupon &lt; YTM</a:t>
            </a:r>
          </a:p>
        </p:txBody>
      </p:sp>
    </p:spTree>
    <p:extLst>
      <p:ext uri="{BB962C8B-B14F-4D97-AF65-F5344CB8AC3E}">
        <p14:creationId xmlns:p14="http://schemas.microsoft.com/office/powerpoint/2010/main" val="933693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A3C5A-A262-C010-7A20-EBBBD06F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F57E2-C1AD-15DF-1518-8BCB45637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7037C-5E04-9C13-A79F-1FF89E298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4"/>
            <a:ext cx="8642444" cy="869949"/>
          </a:xfrm>
          <a:prstGeom prst="rect">
            <a:avLst/>
          </a:prstGeom>
        </p:spPr>
      </p:pic>
      <p:pic>
        <p:nvPicPr>
          <p:cNvPr id="7" name="Picture 6" descr="A close up of a text&#10;&#10;AI-generated content may be incorrect.">
            <a:extLst>
              <a:ext uri="{FF2B5EF4-FFF2-40B4-BE49-F238E27FC236}">
                <a16:creationId xmlns:a16="http://schemas.microsoft.com/office/drawing/2014/main" id="{C0976A13-027E-FAEE-CBC5-5EB9C26D8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162426"/>
            <a:ext cx="8733387" cy="10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50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68A8B-BEE2-94DB-69E9-9F21BBF90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A1B7-BCA8-BB53-3B02-0583FA1D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3FC87-D21A-6B2D-8B4E-1714BA8C6B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79115C-98FB-CBD3-8A6F-7F61CDA68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4"/>
            <a:ext cx="8642444" cy="869949"/>
          </a:xfrm>
          <a:prstGeom prst="rect">
            <a:avLst/>
          </a:prstGeom>
        </p:spPr>
      </p:pic>
      <p:pic>
        <p:nvPicPr>
          <p:cNvPr id="7" name="Picture 6" descr="A close up of a text&#10;&#10;AI-generated content may be incorrect.">
            <a:extLst>
              <a:ext uri="{FF2B5EF4-FFF2-40B4-BE49-F238E27FC236}">
                <a16:creationId xmlns:a16="http://schemas.microsoft.com/office/drawing/2014/main" id="{5FA50BF5-D8C8-7160-3701-72AC075AD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162426"/>
            <a:ext cx="8733387" cy="1095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B6EA2-1EE9-1DAE-9A88-46461960CBCB}"/>
              </a:ext>
            </a:extLst>
          </p:cNvPr>
          <p:cNvSpPr txBox="1"/>
          <p:nvPr/>
        </p:nvSpPr>
        <p:spPr>
          <a:xfrm>
            <a:off x="838199" y="2830510"/>
            <a:ext cx="13144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F = $10,000</a:t>
            </a:r>
          </a:p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P = $9,912</a:t>
            </a:r>
          </a:p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T = 90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E25B93-7DC1-3FD2-0E8D-30487B2436F9}"/>
                  </a:ext>
                </a:extLst>
              </p:cNvPr>
              <p:cNvSpPr txBox="1"/>
              <p:nvPr/>
            </p:nvSpPr>
            <p:spPr>
              <a:xfrm>
                <a:off x="2476499" y="2830510"/>
                <a:ext cx="2324101" cy="461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(1+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𝑦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365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E25B93-7DC1-3FD2-0E8D-30487B243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499" y="2830510"/>
                <a:ext cx="2324101" cy="461280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2EF748-F90B-3E8A-036C-DF59FBE21628}"/>
                  </a:ext>
                </a:extLst>
              </p:cNvPr>
              <p:cNvSpPr txBox="1"/>
              <p:nvPr/>
            </p:nvSpPr>
            <p:spPr>
              <a:xfrm>
                <a:off x="2476499" y="3265828"/>
                <a:ext cx="2324101" cy="515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10000=9912(1+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𝑦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90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365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2EF748-F90B-3E8A-036C-DF59FBE21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499" y="3265828"/>
                <a:ext cx="2324101" cy="5156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1FAF9D-7EB0-5E52-5F94-540179FB6F64}"/>
                  </a:ext>
                </a:extLst>
              </p:cNvPr>
              <p:cNvSpPr txBox="1"/>
              <p:nvPr/>
            </p:nvSpPr>
            <p:spPr>
              <a:xfrm>
                <a:off x="5265354" y="2845877"/>
                <a:ext cx="23241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=3.60%</m:t>
                      </m:r>
                    </m:oMath>
                  </m:oMathPara>
                </a14:m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1FAF9D-7EB0-5E52-5F94-540179FB6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354" y="2845877"/>
                <a:ext cx="2324101" cy="307777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9014F49-E77A-3887-D5A9-C324D7F1E2CF}"/>
              </a:ext>
            </a:extLst>
          </p:cNvPr>
          <p:cNvSpPr txBox="1"/>
          <p:nvPr/>
        </p:nvSpPr>
        <p:spPr>
          <a:xfrm>
            <a:off x="838199" y="5348049"/>
            <a:ext cx="2978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ASB, $4M at 4%</a:t>
            </a:r>
          </a:p>
          <a:p>
            <a:r>
              <a:rPr lang="en-US" err="1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Kiwibank</a:t>
            </a:r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, $3M at 4.5%</a:t>
            </a:r>
          </a:p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BNZ, $3M at 6%</a:t>
            </a:r>
          </a:p>
        </p:txBody>
      </p:sp>
    </p:spTree>
    <p:extLst>
      <p:ext uri="{BB962C8B-B14F-4D97-AF65-F5344CB8AC3E}">
        <p14:creationId xmlns:p14="http://schemas.microsoft.com/office/powerpoint/2010/main" val="4021493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4BE4E-FEFC-1872-8507-AC78CD60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DDA9D-289B-450C-CFF7-5937EEF25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black text&#10;&#10;AI-generated content may be incorrect.">
            <a:extLst>
              <a:ext uri="{FF2B5EF4-FFF2-40B4-BE49-F238E27FC236}">
                <a16:creationId xmlns:a16="http://schemas.microsoft.com/office/drawing/2014/main" id="{62C5043B-B5B2-01CF-F8A7-DB42B87BE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4"/>
            <a:ext cx="8563872" cy="1076601"/>
          </a:xfrm>
          <a:prstGeom prst="rect">
            <a:avLst/>
          </a:prstGeom>
        </p:spPr>
      </p:pic>
      <p:pic>
        <p:nvPicPr>
          <p:cNvPr id="7" name="Picture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1084F6F7-16AC-CA4B-F8D7-989F0F241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942694"/>
            <a:ext cx="8556073" cy="154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61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00EFE-0790-DF11-FDEF-64CFFC96D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B713B-9674-4303-1627-116E62F67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black text&#10;&#10;AI-generated content may be incorrect.">
            <a:extLst>
              <a:ext uri="{FF2B5EF4-FFF2-40B4-BE49-F238E27FC236}">
                <a16:creationId xmlns:a16="http://schemas.microsoft.com/office/drawing/2014/main" id="{A7220960-D2C9-ED70-1FE2-B9201DC9D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4"/>
            <a:ext cx="8563872" cy="1076601"/>
          </a:xfrm>
          <a:prstGeom prst="rect">
            <a:avLst/>
          </a:prstGeom>
        </p:spPr>
      </p:pic>
      <p:pic>
        <p:nvPicPr>
          <p:cNvPr id="7" name="Picture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F4733B7-3CAC-E171-D0F8-201F22CA8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942694"/>
            <a:ext cx="8556073" cy="15437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9FAA98-1B22-6486-B1D8-6AA930431139}"/>
              </a:ext>
            </a:extLst>
          </p:cNvPr>
          <p:cNvSpPr txBox="1"/>
          <p:nvPr/>
        </p:nvSpPr>
        <p:spPr>
          <a:xfrm>
            <a:off x="838199" y="3037162"/>
            <a:ext cx="1309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G = 0%</a:t>
            </a:r>
          </a:p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R = 15% </a:t>
            </a:r>
          </a:p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D0 = $4.5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559E1C-9E63-9C5D-F817-316CF260D70B}"/>
                  </a:ext>
                </a:extLst>
              </p:cNvPr>
              <p:cNvSpPr txBox="1"/>
              <p:nvPr/>
            </p:nvSpPr>
            <p:spPr>
              <a:xfrm>
                <a:off x="2351565" y="3037162"/>
                <a:ext cx="1309578" cy="49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𝑃</m:t>
                      </m:r>
                      <m:r>
                        <a:rPr lang="en-US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559E1C-9E63-9C5D-F817-316CF260D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65" y="3037162"/>
                <a:ext cx="1309578" cy="4942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B31D61-F5C6-2146-A032-9858B710E739}"/>
                  </a:ext>
                </a:extLst>
              </p:cNvPr>
              <p:cNvSpPr txBox="1"/>
              <p:nvPr/>
            </p:nvSpPr>
            <p:spPr>
              <a:xfrm>
                <a:off x="4029738" y="3072987"/>
                <a:ext cx="1309578" cy="50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𝑃</m:t>
                      </m:r>
                      <m:r>
                        <a:rPr lang="en-US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4.5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0.15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B31D61-F5C6-2146-A032-9858B710E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738" y="3072987"/>
                <a:ext cx="1309578" cy="500009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3833F7-7FE1-6097-B0F6-6446BDDE506F}"/>
                  </a:ext>
                </a:extLst>
              </p:cNvPr>
              <p:cNvSpPr txBox="1"/>
              <p:nvPr/>
            </p:nvSpPr>
            <p:spPr>
              <a:xfrm>
                <a:off x="5543104" y="3109247"/>
                <a:ext cx="13095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𝑃</m:t>
                      </m:r>
                      <m:r>
                        <a:rPr lang="en-US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=$30</m:t>
                      </m:r>
                    </m:oMath>
                  </m:oMathPara>
                </a14:m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3833F7-7FE1-6097-B0F6-6446BDDE5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104" y="3109247"/>
                <a:ext cx="1309578" cy="307777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92CD2C-055E-22D4-04A0-55B08A00F08E}"/>
                  </a:ext>
                </a:extLst>
              </p:cNvPr>
              <p:cNvSpPr txBox="1"/>
              <p:nvPr/>
            </p:nvSpPr>
            <p:spPr>
              <a:xfrm>
                <a:off x="590105" y="5856098"/>
                <a:ext cx="1309578" cy="49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𝑃</m:t>
                      </m:r>
                      <m:r>
                        <a:rPr lang="en-US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92CD2C-055E-22D4-04A0-55B08A00F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05" y="5856098"/>
                <a:ext cx="1309578" cy="4942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2EBF81-B5D1-CF6F-1C87-34032F575CE5}"/>
                  </a:ext>
                </a:extLst>
              </p:cNvPr>
              <p:cNvSpPr txBox="1"/>
              <p:nvPr/>
            </p:nvSpPr>
            <p:spPr>
              <a:xfrm>
                <a:off x="2147777" y="5836093"/>
                <a:ext cx="1309578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𝑃</m:t>
                      </m:r>
                      <m:r>
                        <a:rPr lang="en-US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0.08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2EBF81-B5D1-CF6F-1C87-34032F575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777" y="5836093"/>
                <a:ext cx="1309578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2EC7D3-43D1-C153-1655-61B6865B4EA7}"/>
                  </a:ext>
                </a:extLst>
              </p:cNvPr>
              <p:cNvSpPr txBox="1"/>
              <p:nvPr/>
            </p:nvSpPr>
            <p:spPr>
              <a:xfrm>
                <a:off x="3806657" y="5939325"/>
                <a:ext cx="13095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𝑃</m:t>
                      </m:r>
                      <m:r>
                        <a:rPr lang="en-US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=$62.50</m:t>
                      </m:r>
                    </m:oMath>
                  </m:oMathPara>
                </a14:m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2EC7D3-43D1-C153-1655-61B6865B4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657" y="5939325"/>
                <a:ext cx="1309578" cy="307777"/>
              </a:xfrm>
              <a:prstGeom prst="rect">
                <a:avLst/>
              </a:prstGeom>
              <a:blipFill>
                <a:blip r:embed="rId9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7BF2B45-4F65-0688-F241-7ED6582F23A9}"/>
              </a:ext>
            </a:extLst>
          </p:cNvPr>
          <p:cNvSpPr txBox="1"/>
          <p:nvPr/>
        </p:nvSpPr>
        <p:spPr>
          <a:xfrm>
            <a:off x="5465537" y="5811641"/>
            <a:ext cx="2978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$70 &gt; $62.5, the share is overvalued</a:t>
            </a:r>
          </a:p>
        </p:txBody>
      </p:sp>
    </p:spTree>
    <p:extLst>
      <p:ext uri="{BB962C8B-B14F-4D97-AF65-F5344CB8AC3E}">
        <p14:creationId xmlns:p14="http://schemas.microsoft.com/office/powerpoint/2010/main" val="1296187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E2341-41AE-68AA-5333-5D10FAEE9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7D037-F2D2-4336-296F-DD06490AE0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1520807E-797F-4824-C0B3-112D0638F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7772400" cy="1103562"/>
          </a:xfrm>
          <a:prstGeom prst="rect">
            <a:avLst/>
          </a:prstGeom>
        </p:spPr>
      </p:pic>
      <p:pic>
        <p:nvPicPr>
          <p:cNvPr id="7" name="Picture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7F8DE1FD-03DD-9130-5AC1-A050F2438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46597"/>
            <a:ext cx="7772400" cy="119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8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12250-2992-38CB-FBE6-1943EB94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inancial Markets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0F122-0E93-CAF4-4D80-106729E6CD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/>
              <a:t>Financial markets are where financial institutions operate:</a:t>
            </a:r>
          </a:p>
          <a:p>
            <a:pPr>
              <a:buFontTx/>
              <a:buChar char="-"/>
            </a:pPr>
            <a:r>
              <a:rPr lang="en-US"/>
              <a:t>Money market</a:t>
            </a:r>
          </a:p>
          <a:p>
            <a:pPr>
              <a:buFontTx/>
              <a:buChar char="-"/>
            </a:pPr>
            <a:r>
              <a:rPr lang="en-US"/>
              <a:t>Capital market</a:t>
            </a:r>
          </a:p>
          <a:p>
            <a:pPr>
              <a:buFontTx/>
              <a:buChar char="-"/>
            </a:pPr>
            <a:endParaRPr lang="en-US"/>
          </a:p>
          <a:p>
            <a:pPr marL="114300" indent="0">
              <a:buNone/>
            </a:pPr>
            <a:r>
              <a:rPr lang="en-US"/>
              <a:t>Financial institutions are companies that provide financial services to the economy:</a:t>
            </a:r>
          </a:p>
          <a:p>
            <a:pPr>
              <a:buFontTx/>
              <a:buChar char="-"/>
            </a:pPr>
            <a:r>
              <a:rPr lang="en-US"/>
              <a:t>Commercial banks</a:t>
            </a:r>
          </a:p>
          <a:p>
            <a:pPr>
              <a:buFontTx/>
              <a:buChar char="-"/>
            </a:pPr>
            <a:r>
              <a:rPr lang="en-US"/>
              <a:t>Credit unions</a:t>
            </a:r>
          </a:p>
          <a:p>
            <a:pPr>
              <a:buFontTx/>
              <a:buChar char="-"/>
            </a:pPr>
            <a:r>
              <a:rPr lang="en-US"/>
              <a:t>Insurance companies</a:t>
            </a:r>
          </a:p>
        </p:txBody>
      </p:sp>
    </p:spTree>
    <p:extLst>
      <p:ext uri="{BB962C8B-B14F-4D97-AF65-F5344CB8AC3E}">
        <p14:creationId xmlns:p14="http://schemas.microsoft.com/office/powerpoint/2010/main" val="2910660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2006C-2B1D-D651-6F65-332DACB69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3055-BDB6-3260-EE56-F32EE3181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4F3D7E7B-4A8E-D487-DB88-B7FFCD13F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7772400" cy="1103562"/>
          </a:xfrm>
          <a:prstGeom prst="rect">
            <a:avLst/>
          </a:prstGeom>
        </p:spPr>
      </p:pic>
      <p:pic>
        <p:nvPicPr>
          <p:cNvPr id="7" name="Picture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1637A79-2FB7-61A7-84EA-BB6B8F73A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928814"/>
            <a:ext cx="7772400" cy="11957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F7479-AEB4-4667-6035-7893D7C99C95}"/>
              </a:ext>
            </a:extLst>
          </p:cNvPr>
          <p:cNvSpPr txBox="1"/>
          <p:nvPr/>
        </p:nvSpPr>
        <p:spPr>
          <a:xfrm>
            <a:off x="838199" y="3059668"/>
            <a:ext cx="461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No arbitrage condition must hold – 7.04%</a:t>
            </a:r>
          </a:p>
          <a:p>
            <a:r>
              <a:rPr lang="en-US"/>
              <a:t>(1</a:t>
            </a:r>
            <a:endParaRPr lang="en-US">
              <a:solidFill>
                <a:schemeClr val="bg1"/>
              </a:solidFill>
              <a:latin typeface="Roboto" panose="02000000000000000000" pitchFamily="2" charset="0"/>
              <a:ea typeface="Cambria Math" panose="02040503050406030204" pitchFamily="18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1447A-C1C7-5CF8-74A4-B428333955CD}"/>
              </a:ext>
            </a:extLst>
          </p:cNvPr>
          <p:cNvSpPr txBox="1"/>
          <p:nvPr/>
        </p:nvSpPr>
        <p:spPr>
          <a:xfrm>
            <a:off x="838199" y="5259504"/>
            <a:ext cx="461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No arbitrage condition must hold – 8.03%</a:t>
            </a:r>
          </a:p>
          <a:p>
            <a:r>
              <a:rPr lang="en-US"/>
              <a:t>(1</a:t>
            </a:r>
            <a:endParaRPr lang="en-US">
              <a:solidFill>
                <a:schemeClr val="bg1"/>
              </a:solidFill>
              <a:latin typeface="Roboto" panose="02000000000000000000" pitchFamily="2" charset="0"/>
              <a:ea typeface="Cambria Math" panose="02040503050406030204" pitchFamily="18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5920A-B188-810D-9085-B587A7609354}"/>
              </a:ext>
            </a:extLst>
          </p:cNvPr>
          <p:cNvSpPr txBox="1"/>
          <p:nvPr/>
        </p:nvSpPr>
        <p:spPr>
          <a:xfrm>
            <a:off x="8755965" y="1900352"/>
            <a:ext cx="2878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Yield curve plots interest rates across different maturities – shows what investors demand for different lengths of time</a:t>
            </a:r>
          </a:p>
          <a:p>
            <a:r>
              <a:rPr lang="en-US"/>
              <a:t>(1</a:t>
            </a:r>
          </a:p>
          <a:p>
            <a:endParaRPr lang="en-US">
              <a:solidFill>
                <a:schemeClr val="bg1"/>
              </a:solidFill>
              <a:latin typeface="Roboto" panose="02000000000000000000" pitchFamily="2" charset="0"/>
              <a:ea typeface="Cambria Math" panose="02040503050406030204" pitchFamily="18" charset="0"/>
              <a:cs typeface="Roboto" panose="02000000000000000000" pitchFamily="2" charset="0"/>
            </a:endParaRPr>
          </a:p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Upward sloping – liquidity preference</a:t>
            </a:r>
          </a:p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Flattening - expectations</a:t>
            </a:r>
          </a:p>
          <a:p>
            <a:endParaRPr lang="en-US">
              <a:solidFill>
                <a:schemeClr val="bg1"/>
              </a:solidFill>
              <a:latin typeface="Roboto" panose="02000000000000000000" pitchFamily="2" charset="0"/>
              <a:ea typeface="Cambria Math" panose="02040503050406030204" pitchFamily="18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Yield Curve: What It Is, How It Works, and Types">
            <a:extLst>
              <a:ext uri="{FF2B5EF4-FFF2-40B4-BE49-F238E27FC236}">
                <a16:creationId xmlns:a16="http://schemas.microsoft.com/office/drawing/2014/main" id="{14DC5A2C-0A7E-761A-A9BE-5B48BB34D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563" y="4141341"/>
            <a:ext cx="2601424" cy="164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32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F632-1647-A794-633D-2CB7BFD1A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DFDC14BA-6FED-629F-16D5-BA3754DD4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9817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6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2E713-D96F-DD28-DAC7-44F40D2BE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6088966D-A456-9A2A-E77A-C1F4275A4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825625"/>
            <a:ext cx="6569221" cy="19247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AA1078-0B5C-97F6-D293-D1280AAE70D0}"/>
              </a:ext>
            </a:extLst>
          </p:cNvPr>
          <p:cNvSpPr txBox="1"/>
          <p:nvPr/>
        </p:nvSpPr>
        <p:spPr>
          <a:xfrm>
            <a:off x="7841565" y="1825625"/>
            <a:ext cx="2878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Need no arbitrage profit to exist - forward price must be equal to the spot price and all carrying costs, otherwise riskless profit can be made</a:t>
            </a:r>
          </a:p>
          <a:p>
            <a:endParaRPr lang="en-US">
              <a:solidFill>
                <a:schemeClr val="bg1"/>
              </a:solidFill>
              <a:latin typeface="Roboto" panose="02000000000000000000" pitchFamily="2" charset="0"/>
              <a:ea typeface="Cambria Math" panose="02040503050406030204" pitchFamily="18" charset="0"/>
              <a:cs typeface="Roboto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16F3AE-221A-886D-1ECF-352675DBEF90}"/>
                  </a:ext>
                </a:extLst>
              </p:cNvPr>
              <p:cNvSpPr txBox="1"/>
              <p:nvPr/>
            </p:nvSpPr>
            <p:spPr>
              <a:xfrm>
                <a:off x="838199" y="4088296"/>
                <a:ext cx="1450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/>
                  <a:t>F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16F3AE-221A-886D-1ECF-352675DBE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088296"/>
                <a:ext cx="1450654" cy="215444"/>
              </a:xfrm>
              <a:prstGeom prst="rect">
                <a:avLst/>
              </a:prstGeom>
              <a:blipFill>
                <a:blip r:embed="rId4"/>
                <a:stretch>
                  <a:fillRect l="-3782" t="-28571" r="-6723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416D48-AB61-8D3F-853B-101651B997FE}"/>
                  </a:ext>
                </a:extLst>
              </p:cNvPr>
              <p:cNvSpPr txBox="1"/>
              <p:nvPr/>
            </p:nvSpPr>
            <p:spPr>
              <a:xfrm>
                <a:off x="838199" y="4533949"/>
                <a:ext cx="6902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=$64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416D48-AB61-8D3F-853B-101651B99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533949"/>
                <a:ext cx="690254" cy="215444"/>
              </a:xfrm>
              <a:prstGeom prst="rect">
                <a:avLst/>
              </a:prstGeom>
              <a:blipFill>
                <a:blip r:embed="rId5"/>
                <a:stretch>
                  <a:fillRect l="-4386" t="-2857" r="-6140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48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A429-3B98-0620-20D4-749A5210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text&#10;&#10;AI-generated content may be incorrect.">
            <a:extLst>
              <a:ext uri="{FF2B5EF4-FFF2-40B4-BE49-F238E27FC236}">
                <a16:creationId xmlns:a16="http://schemas.microsoft.com/office/drawing/2014/main" id="{B6F07C88-4DA0-3163-DE31-9833C8D2F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8892317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46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07F01-572A-B3D6-7A61-DDD13851F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2CA5F-DD00-044A-31B1-DB2FEBF65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text&#10;&#10;AI-generated content may be incorrect.">
            <a:extLst>
              <a:ext uri="{FF2B5EF4-FFF2-40B4-BE49-F238E27FC236}">
                <a16:creationId xmlns:a16="http://schemas.microsoft.com/office/drawing/2014/main" id="{79CD8988-ADB8-20A3-E845-6117418C6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8892317" cy="13255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90F17A-DB9F-8D83-D212-642401427D1F}"/>
                  </a:ext>
                </a:extLst>
              </p:cNvPr>
              <p:cNvSpPr txBox="1"/>
              <p:nvPr/>
            </p:nvSpPr>
            <p:spPr>
              <a:xfrm>
                <a:off x="838200" y="3429000"/>
                <a:ext cx="461667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Fisher equation:</a:t>
                </a:r>
              </a:p>
              <a:p>
                <a:r>
                  <a:rPr lang="en-US">
                    <a:solidFill>
                      <a:schemeClr val="bg1"/>
                    </a:solidFill>
                  </a:rPr>
                  <a:t>(1+ nominal) = (1 + real)(1+ inflation</a:t>
                </a:r>
                <a:r>
                  <a:rPr lang="en-US">
                    <a:solidFill>
                      <a:schemeClr val="bg1"/>
                    </a:solidFill>
                    <a:latin typeface="Roboto" panose="02000000000000000000" pitchFamily="2" charset="0"/>
                    <a:ea typeface="Cambria Math" panose="02040503050406030204" pitchFamily="18" charset="0"/>
                    <a:cs typeface="Roboto" panose="02000000000000000000" pitchFamily="2" charset="0"/>
                  </a:rPr>
                  <a:t>)</a:t>
                </a:r>
              </a:p>
              <a:p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  <a:p>
                <a:r>
                  <a:rPr lang="en-US">
                    <a:solidFill>
                      <a:schemeClr val="bg1"/>
                    </a:solidFill>
                    <a:latin typeface="Roboto" panose="02000000000000000000" pitchFamily="2" charset="0"/>
                    <a:ea typeface="Cambria Math" panose="02040503050406030204" pitchFamily="18" charset="0"/>
                    <a:cs typeface="Roboto" panose="02000000000000000000" pitchFamily="2" charset="0"/>
                  </a:rPr>
                  <a:t>Nominal = 4.04%</a:t>
                </a:r>
              </a:p>
              <a:p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  <a:p>
                <a:r>
                  <a:rPr lang="en-US" b="1">
                    <a:solidFill>
                      <a:schemeClr val="bg1"/>
                    </a:solidFill>
                    <a:latin typeface="Roboto" panose="02000000000000000000" pitchFamily="2" charset="0"/>
                    <a:ea typeface="Cambria Math" panose="02040503050406030204" pitchFamily="18" charset="0"/>
                    <a:cs typeface="Roboto" panose="02000000000000000000" pitchFamily="2" charset="0"/>
                  </a:rPr>
                  <a:t>Fisher approximation:</a:t>
                </a:r>
              </a:p>
              <a:p>
                <a:r>
                  <a:rPr lang="en-US">
                    <a:solidFill>
                      <a:schemeClr val="bg1"/>
                    </a:solidFill>
                    <a:latin typeface="Roboto" panose="02000000000000000000" pitchFamily="2" charset="0"/>
                    <a:ea typeface="Cambria Math" panose="02040503050406030204" pitchFamily="18" charset="0"/>
                    <a:cs typeface="Roboto" panose="02000000000000000000" pitchFamily="2" charset="0"/>
                  </a:rPr>
                  <a:t>Nominal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00000000000000000" pitchFamily="2" charset="0"/>
                      </a:rPr>
                      <m:t>≈</m:t>
                    </m:r>
                  </m:oMath>
                </a14:m>
                <a:r>
                  <a:rPr lang="en-US">
                    <a:solidFill>
                      <a:schemeClr val="bg1"/>
                    </a:solidFill>
                    <a:latin typeface="Roboto" panose="02000000000000000000" pitchFamily="2" charset="0"/>
                    <a:ea typeface="Cambria Math" panose="02040503050406030204" pitchFamily="18" charset="0"/>
                    <a:cs typeface="Roboto" panose="02000000000000000000" pitchFamily="2" charset="0"/>
                  </a:rPr>
                  <a:t> real + inflation</a:t>
                </a:r>
              </a:p>
              <a:p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  <a:p>
                <a:r>
                  <a:rPr lang="en-US">
                    <a:solidFill>
                      <a:schemeClr val="bg1"/>
                    </a:solidFill>
                    <a:latin typeface="Roboto" panose="02000000000000000000" pitchFamily="2" charset="0"/>
                    <a:ea typeface="Cambria Math" panose="02040503050406030204" pitchFamily="18" charset="0"/>
                    <a:cs typeface="Roboto" panose="02000000000000000000" pitchFamily="2" charset="0"/>
                  </a:rPr>
                  <a:t>Nominal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00000000000000000" pitchFamily="2" charset="0"/>
                      </a:rPr>
                      <m:t>≈</m:t>
                    </m:r>
                  </m:oMath>
                </a14:m>
                <a:r>
                  <a:rPr lang="en-US">
                    <a:solidFill>
                      <a:schemeClr val="bg1"/>
                    </a:solidFill>
                    <a:latin typeface="Roboto" panose="02000000000000000000" pitchFamily="2" charset="0"/>
                    <a:ea typeface="Cambria Math" panose="02040503050406030204" pitchFamily="18" charset="0"/>
                    <a:cs typeface="Roboto" panose="02000000000000000000" pitchFamily="2" charset="0"/>
                  </a:rPr>
                  <a:t>4.00%</a:t>
                </a:r>
              </a:p>
              <a:p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  <a:p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  <a:p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90F17A-DB9F-8D83-D212-642401427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29000"/>
                <a:ext cx="4616670" cy="2677656"/>
              </a:xfrm>
              <a:prstGeom prst="rect">
                <a:avLst/>
              </a:prstGeom>
              <a:blipFill>
                <a:blip r:embed="rId3"/>
                <a:stretch>
                  <a:fillRect l="-396" t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875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AB970-69AF-1022-2379-48211FCC9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text&#10;&#10;AI-generated content may be incorrect.">
            <a:extLst>
              <a:ext uri="{FF2B5EF4-FFF2-40B4-BE49-F238E27FC236}">
                <a16:creationId xmlns:a16="http://schemas.microsoft.com/office/drawing/2014/main" id="{7CFF95DC-1B62-1A04-0FB0-6B3B8D57E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4"/>
            <a:ext cx="8815246" cy="183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98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4D8ED-26F5-9859-11E9-AC3B5B7F8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29A92-F6B4-9583-3F07-C3D22FD68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text&#10;&#10;AI-generated content may be incorrect.">
            <a:extLst>
              <a:ext uri="{FF2B5EF4-FFF2-40B4-BE49-F238E27FC236}">
                <a16:creationId xmlns:a16="http://schemas.microsoft.com/office/drawing/2014/main" id="{5BB8CBB4-8000-EC6B-D3F1-96FD6873C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4"/>
            <a:ext cx="8815246" cy="1831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75A381-50EF-5ECD-AC5E-4CE319E5FD06}"/>
                  </a:ext>
                </a:extLst>
              </p:cNvPr>
              <p:cNvSpPr txBox="1"/>
              <p:nvPr/>
            </p:nvSpPr>
            <p:spPr>
              <a:xfrm>
                <a:off x="767861" y="3792535"/>
                <a:ext cx="3817391" cy="2350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Repo is a collateralized overnight loan:</a:t>
                </a:r>
              </a:p>
              <a:p>
                <a:endParaRPr lang="en-US" sz="1600">
                  <a:solidFill>
                    <a:schemeClr val="bg1"/>
                  </a:solidFill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00000000000000000" pitchFamily="2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00000000000000000" pitchFamily="2" charset="0"/>
                          </a:rPr>
                          <m:t>1000191.78−1000000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00000000000000000" pitchFamily="2" charset="0"/>
                          </a:rPr>
                          <m:t>1000000</m:t>
                        </m:r>
                      </m:den>
                    </m:f>
                  </m:oMath>
                </a14:m>
                <a:r>
                  <a:rPr lang="en-US" sz="1600">
                    <a:solidFill>
                      <a:schemeClr val="bg1"/>
                    </a:solidFill>
                    <a:latin typeface="Roboto" panose="02000000000000000000" pitchFamily="2" charset="0"/>
                    <a:ea typeface="Cambria Math" panose="02040503050406030204" pitchFamily="18" charset="0"/>
                    <a:cs typeface="Roboto" panose="02000000000000000000" pitchFamily="2" charset="0"/>
                  </a:rPr>
                  <a:t>= 0.000191</a:t>
                </a:r>
              </a:p>
              <a:p>
                <a:pPr marL="342900" indent="-342900">
                  <a:buAutoNum type="arabicPeriod"/>
                </a:pPr>
                <a:endParaRPr lang="en-US" sz="1600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600">
                    <a:solidFill>
                      <a:schemeClr val="bg1"/>
                    </a:solidFill>
                    <a:latin typeface="Roboto" panose="02000000000000000000" pitchFamily="2" charset="0"/>
                    <a:ea typeface="Cambria Math" panose="02040503050406030204" pitchFamily="18" charset="0"/>
                    <a:cs typeface="Roboto" panose="02000000000000000000" pitchFamily="2" charset="0"/>
                  </a:rPr>
                  <a:t>0.00019178 * 365 = 7.00%</a:t>
                </a:r>
              </a:p>
              <a:p>
                <a:pPr marL="342900" indent="-342900">
                  <a:buAutoNum type="arabicPeriod"/>
                </a:pPr>
                <a:endParaRPr lang="en-US" sz="1600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  <a:p>
                <a:endParaRPr lang="en-US" sz="1600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  <a:p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  <a:p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75A381-50EF-5ECD-AC5E-4CE319E5F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61" y="3792535"/>
                <a:ext cx="3817391" cy="2350259"/>
              </a:xfrm>
              <a:prstGeom prst="rect">
                <a:avLst/>
              </a:prstGeom>
              <a:blipFill>
                <a:blip r:embed="rId4"/>
                <a:stretch>
                  <a:fillRect l="-958" t="-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441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5479-AEE9-3B2C-F38D-144C1B7D8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21819-A14F-F998-C701-965D1AEEC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CD802DB5-B3E1-EF3C-079D-8ED7ECD6D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04" y="1825625"/>
            <a:ext cx="5226396" cy="434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08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B5C1E-46B1-2D13-CDD0-0C17262F2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32937-9BEC-0E21-840D-1D9D8A9AB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CCDBB4D0-3A37-2D10-B5AB-182958B93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04" y="1825625"/>
            <a:ext cx="5226396" cy="43402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9FC8523-9A19-FA70-7280-A0CFE491ED72}"/>
              </a:ext>
            </a:extLst>
          </p:cNvPr>
          <p:cNvSpPr/>
          <p:nvPr/>
        </p:nvSpPr>
        <p:spPr>
          <a:xfrm>
            <a:off x="838200" y="2554357"/>
            <a:ext cx="4315211" cy="4013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6FEC61-B863-0AE2-5255-FE3CF0BA5C5E}"/>
              </a:ext>
            </a:extLst>
          </p:cNvPr>
          <p:cNvSpPr/>
          <p:nvPr/>
        </p:nvSpPr>
        <p:spPr>
          <a:xfrm>
            <a:off x="983973" y="5403574"/>
            <a:ext cx="4820479" cy="626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1AB77D-634A-9A94-00A9-5B504FF7FA5B}"/>
                  </a:ext>
                </a:extLst>
              </p:cNvPr>
              <p:cNvSpPr txBox="1"/>
              <p:nvPr/>
            </p:nvSpPr>
            <p:spPr>
              <a:xfrm>
                <a:off x="6703699" y="2026062"/>
                <a:ext cx="1309578" cy="533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𝑃</m:t>
                      </m:r>
                      <m:r>
                        <a:rPr lang="en-US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𝐷</m:t>
                          </m:r>
                          <m:r>
                            <a:rPr lang="en-US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 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00000000000000000" pitchFamily="2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chemeClr val="bg1"/>
                  </a:solidFill>
                  <a:latin typeface="Roboto" panose="02000000000000000000" pitchFamily="2" charset="0"/>
                  <a:ea typeface="Cambria Math" panose="02040503050406030204" pitchFamily="18" charset="0"/>
                  <a:cs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1AB77D-634A-9A94-00A9-5B504FF7F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699" y="2026062"/>
                <a:ext cx="1309578" cy="533416"/>
              </a:xfrm>
              <a:prstGeom prst="rect">
                <a:avLst/>
              </a:prstGeom>
              <a:blipFill>
                <a:blip r:embed="rId4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842AC48-66AE-32E0-26EB-552F68ECE110}"/>
              </a:ext>
            </a:extLst>
          </p:cNvPr>
          <p:cNvSpPr txBox="1"/>
          <p:nvPr/>
        </p:nvSpPr>
        <p:spPr>
          <a:xfrm>
            <a:off x="6436759" y="3872567"/>
            <a:ext cx="381739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1. Firms retain a portion for reinvestment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2. Residual earnings belong to ordinary/common shareholders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3. Most corporations reinvest a portion of earnings (plowback/retention ratio) for growth</a:t>
            </a:r>
          </a:p>
          <a:p>
            <a:pPr marL="342900" indent="-342900">
              <a:buAutoNum type="arabicPeriod"/>
            </a:pPr>
            <a:endParaRPr lang="en-US" sz="1600">
              <a:solidFill>
                <a:schemeClr val="bg1"/>
              </a:solidFill>
              <a:latin typeface="Roboto" panose="02000000000000000000" pitchFamily="2" charset="0"/>
              <a:ea typeface="Cambria Math" panose="02040503050406030204" pitchFamily="18" charset="0"/>
              <a:cs typeface="Roboto" panose="02000000000000000000" pitchFamily="2" charset="0"/>
            </a:endParaRPr>
          </a:p>
          <a:p>
            <a:endParaRPr lang="en-US" sz="1600">
              <a:solidFill>
                <a:schemeClr val="bg1"/>
              </a:solidFill>
              <a:latin typeface="Roboto" panose="02000000000000000000" pitchFamily="2" charset="0"/>
              <a:ea typeface="Cambria Math" panose="02040503050406030204" pitchFamily="18" charset="0"/>
              <a:cs typeface="Roboto" panose="02000000000000000000" pitchFamily="2" charset="0"/>
            </a:endParaRPr>
          </a:p>
          <a:p>
            <a:endParaRPr lang="en-US">
              <a:solidFill>
                <a:schemeClr val="bg1"/>
              </a:solidFill>
              <a:latin typeface="Roboto" panose="02000000000000000000" pitchFamily="2" charset="0"/>
              <a:ea typeface="Cambria Math" panose="02040503050406030204" pitchFamily="18" charset="0"/>
              <a:cs typeface="Roboto" panose="02000000000000000000" pitchFamily="2" charset="0"/>
            </a:endParaRPr>
          </a:p>
          <a:p>
            <a:endParaRPr lang="en-US">
              <a:solidFill>
                <a:schemeClr val="bg1"/>
              </a:solidFill>
              <a:latin typeface="Roboto" panose="02000000000000000000" pitchFamily="2" charset="0"/>
              <a:ea typeface="Cambria Math" panose="02040503050406030204" pitchFamily="18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5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0DA43-FFDD-BC37-C3C3-0180C77C8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A07AE-050C-7D1F-9211-9BA30C1A5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DCA7A-A371-6B03-A8D2-90D777818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4843"/>
            <a:ext cx="5918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6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7ACA-31DD-EE3A-4E86-918FA74C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Funds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B1B71-BE58-8094-6C42-FED04A3A6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/>
              <a:t>Lender-Savers = SSU</a:t>
            </a:r>
          </a:p>
          <a:p>
            <a:pPr>
              <a:buFontTx/>
              <a:buChar char="-"/>
            </a:pPr>
            <a:r>
              <a:rPr lang="en-US"/>
              <a:t>Excess money they don’t require</a:t>
            </a:r>
          </a:p>
          <a:p>
            <a:pPr>
              <a:buFontTx/>
              <a:buChar char="-"/>
            </a:pPr>
            <a:r>
              <a:rPr lang="en-US"/>
              <a:t>Households</a:t>
            </a:r>
          </a:p>
          <a:p>
            <a:pPr>
              <a:buFontTx/>
              <a:buChar char="-"/>
            </a:pPr>
            <a:r>
              <a:rPr lang="en-US"/>
              <a:t>Some firms, governments</a:t>
            </a:r>
          </a:p>
          <a:p>
            <a:pPr>
              <a:buFontTx/>
              <a:buChar char="-"/>
            </a:pPr>
            <a:r>
              <a:rPr lang="en-US"/>
              <a:t>Term deposit</a:t>
            </a:r>
          </a:p>
          <a:p>
            <a:pPr marL="114300" indent="0">
              <a:buNone/>
            </a:pPr>
            <a:r>
              <a:rPr lang="en-US"/>
              <a:t>Borrower-Spenders = DSU</a:t>
            </a:r>
          </a:p>
          <a:p>
            <a:pPr>
              <a:buFontTx/>
              <a:buChar char="-"/>
            </a:pPr>
            <a:r>
              <a:rPr lang="en-US"/>
              <a:t>Require money</a:t>
            </a:r>
          </a:p>
          <a:p>
            <a:pPr>
              <a:buFontTx/>
              <a:buChar char="-"/>
            </a:pPr>
            <a:r>
              <a:rPr lang="en-US"/>
              <a:t>Firms, governments</a:t>
            </a:r>
          </a:p>
          <a:p>
            <a:pPr>
              <a:buFontTx/>
              <a:buChar char="-"/>
            </a:pPr>
            <a:r>
              <a:rPr lang="en-US"/>
              <a:t>Mortgage</a:t>
            </a:r>
          </a:p>
        </p:txBody>
      </p:sp>
      <p:pic>
        <p:nvPicPr>
          <p:cNvPr id="8196" name="Picture 4" descr="Funds &#10;Lender-savers &#10;• Consumers &#10;• Businesses &#10;• Gov«nment &#10;Funds &#10;Direct financing &#10;Financial markets &#10;Wholesale markets for the creation &#10;and sale of financial securities, such as shares, &#10;bonds and money market instruments. Large &#10;corporations use the financial markets to sell &#10;securities directly to lenders. &#10;Financial institutions &#10;Institutions. such as commercial banks. that &#10;invest in financial assets and provide financial &#10;services. Financial institutions collect money from &#10;lender-savers in small amounts, aggregate the &#10;funds, and make loans in larger amounts to &#10;consumers, businesses and government. &#10;ndirect financi &#10;Funds &#10;Borrower-spenders &#10;• Consumers &#10;• Businesses &#10;• Government &#10;Funds ">
            <a:extLst>
              <a:ext uri="{FF2B5EF4-FFF2-40B4-BE49-F238E27FC236}">
                <a16:creationId xmlns:a16="http://schemas.microsoft.com/office/drawing/2014/main" id="{AE2FE3AC-88E6-8A3B-D73A-9E39715C9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685" y="1825625"/>
            <a:ext cx="5410200" cy="342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818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01059-6FB4-31A0-D529-66B4E941B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D32E-2A0A-C8A8-230C-9C553BDEF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FEE4A-0BCE-CD23-A9DD-570F4B85B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4843"/>
            <a:ext cx="5918200" cy="571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3457D0-3561-E62B-8631-EE6AACF482A9}"/>
              </a:ext>
            </a:extLst>
          </p:cNvPr>
          <p:cNvSpPr txBox="1"/>
          <p:nvPr/>
        </p:nvSpPr>
        <p:spPr>
          <a:xfrm>
            <a:off x="493159" y="2697996"/>
            <a:ext cx="626324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1. Counterparty to every trade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- Neither party has credit exposure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- Eliminates counterparty risk </a:t>
            </a:r>
          </a:p>
          <a:p>
            <a:pPr marL="342900" indent="-342900">
              <a:buFont typeface="+mj-lt"/>
              <a:buAutoNum type="arabicPeriod"/>
            </a:pPr>
            <a:endParaRPr lang="en-US" sz="1600">
              <a:solidFill>
                <a:schemeClr val="bg1"/>
              </a:solidFill>
              <a:latin typeface="Roboto" panose="02000000000000000000" pitchFamily="2" charset="0"/>
              <a:ea typeface="Cambria Math" panose="02040503050406030204" pitchFamily="18" charset="0"/>
              <a:cs typeface="Roboto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2. Marking to market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- Settles positions at end of each day</a:t>
            </a:r>
          </a:p>
          <a:p>
            <a:pPr marL="342900" indent="-342900">
              <a:buFont typeface="+mj-lt"/>
              <a:buAutoNum type="arabicPeriod"/>
            </a:pPr>
            <a:endParaRPr lang="en-US" sz="1600">
              <a:solidFill>
                <a:schemeClr val="bg1"/>
              </a:solidFill>
              <a:latin typeface="Roboto" panose="02000000000000000000" pitchFamily="2" charset="0"/>
              <a:ea typeface="Cambria Math" panose="02040503050406030204" pitchFamily="18" charset="0"/>
              <a:cs typeface="Roboto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3. Margin management</a:t>
            </a:r>
          </a:p>
          <a:p>
            <a:pPr marL="342900" indent="-342900">
              <a:buFont typeface="+mj-lt"/>
              <a:buAutoNum type="arabicPeriod"/>
            </a:pPr>
            <a:endParaRPr lang="en-US" sz="1600">
              <a:solidFill>
                <a:schemeClr val="bg1"/>
              </a:solidFill>
              <a:latin typeface="Roboto" panose="02000000000000000000" pitchFamily="2" charset="0"/>
              <a:ea typeface="Cambria Math" panose="02040503050406030204" pitchFamily="18" charset="0"/>
              <a:cs typeface="Roboto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4. Guarantees contract</a:t>
            </a:r>
          </a:p>
          <a:p>
            <a:endParaRPr lang="en-US" sz="1600">
              <a:solidFill>
                <a:schemeClr val="bg1"/>
              </a:solidFill>
              <a:latin typeface="Roboto" panose="02000000000000000000" pitchFamily="2" charset="0"/>
              <a:ea typeface="Cambria Math" panose="02040503050406030204" pitchFamily="18" charset="0"/>
              <a:cs typeface="Roboto" panose="02000000000000000000" pitchFamily="2" charset="0"/>
            </a:endParaRPr>
          </a:p>
          <a:p>
            <a:endParaRPr lang="en-US">
              <a:solidFill>
                <a:schemeClr val="bg1"/>
              </a:solidFill>
              <a:latin typeface="Roboto" panose="02000000000000000000" pitchFamily="2" charset="0"/>
              <a:ea typeface="Cambria Math" panose="02040503050406030204" pitchFamily="18" charset="0"/>
              <a:cs typeface="Roboto" panose="02000000000000000000" pitchFamily="2" charset="0"/>
            </a:endParaRPr>
          </a:p>
          <a:p>
            <a:endParaRPr lang="en-US">
              <a:solidFill>
                <a:schemeClr val="bg1"/>
              </a:solidFill>
              <a:latin typeface="Roboto" panose="02000000000000000000" pitchFamily="2" charset="0"/>
              <a:ea typeface="Cambria Math" panose="02040503050406030204" pitchFamily="18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64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0E569-7726-F0F5-3962-1F18506B4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white background&#10;&#10;AI-generated content may be incorrect.">
            <a:extLst>
              <a:ext uri="{FF2B5EF4-FFF2-40B4-BE49-F238E27FC236}">
                <a16:creationId xmlns:a16="http://schemas.microsoft.com/office/drawing/2014/main" id="{A85D883E-0A0A-595A-6348-775E47B9F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7772400" cy="25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65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7AB1F-4456-1DE5-4915-5233A0519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30D88-2E0D-10E2-5FED-769A77AE5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white background&#10;&#10;AI-generated content may be incorrect.">
            <a:extLst>
              <a:ext uri="{FF2B5EF4-FFF2-40B4-BE49-F238E27FC236}">
                <a16:creationId xmlns:a16="http://schemas.microsoft.com/office/drawing/2014/main" id="{3886F0B6-1904-07CA-9FCF-344DA7E20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7772400" cy="25432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5464EA-B4EE-F238-EBE7-469C092B151B}"/>
              </a:ext>
            </a:extLst>
          </p:cNvPr>
          <p:cNvSpPr txBox="1"/>
          <p:nvPr/>
        </p:nvSpPr>
        <p:spPr>
          <a:xfrm>
            <a:off x="838200" y="4503824"/>
            <a:ext cx="6263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Gain/loss = (Exit – entry) * contract size * no. of contracts</a:t>
            </a:r>
          </a:p>
          <a:p>
            <a:endParaRPr lang="en-US" sz="1600">
              <a:solidFill>
                <a:schemeClr val="bg1"/>
              </a:solidFill>
              <a:latin typeface="Roboto" panose="02000000000000000000" pitchFamily="2" charset="0"/>
              <a:ea typeface="Cambria Math" panose="02040503050406030204" pitchFamily="18" charset="0"/>
              <a:cs typeface="Roboto" panose="02000000000000000000" pitchFamily="2" charset="0"/>
            </a:endParaRPr>
          </a:p>
          <a:p>
            <a:r>
              <a:rPr lang="en-US" sz="1600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Gain/loss = (0.775 – 0.751) * 100,000 * 5</a:t>
            </a:r>
          </a:p>
          <a:p>
            <a:endParaRPr lang="en-US" sz="1600">
              <a:solidFill>
                <a:schemeClr val="bg1"/>
              </a:solidFill>
              <a:latin typeface="Roboto" panose="02000000000000000000" pitchFamily="2" charset="0"/>
              <a:ea typeface="Cambria Math" panose="02040503050406030204" pitchFamily="18" charset="0"/>
              <a:cs typeface="Roboto" panose="02000000000000000000" pitchFamily="2" charset="0"/>
            </a:endParaRPr>
          </a:p>
          <a:p>
            <a:r>
              <a:rPr lang="en-US" sz="1600">
                <a:solidFill>
                  <a:schemeClr val="bg1"/>
                </a:solidFill>
                <a:latin typeface="Roboto" panose="02000000000000000000" pitchFamily="2" charset="0"/>
                <a:ea typeface="Cambria Math" panose="02040503050406030204" pitchFamily="18" charset="0"/>
                <a:cs typeface="Roboto" panose="02000000000000000000" pitchFamily="2" charset="0"/>
              </a:rPr>
              <a:t>Gain = $12,000 USD</a:t>
            </a:r>
          </a:p>
          <a:p>
            <a:endParaRPr lang="en-US">
              <a:solidFill>
                <a:schemeClr val="bg1"/>
              </a:solidFill>
              <a:latin typeface="Roboto" panose="02000000000000000000" pitchFamily="2" charset="0"/>
              <a:ea typeface="Cambria Math" panose="02040503050406030204" pitchFamily="18" charset="0"/>
              <a:cs typeface="Roboto" panose="02000000000000000000" pitchFamily="2" charset="0"/>
            </a:endParaRPr>
          </a:p>
          <a:p>
            <a:endParaRPr lang="en-US">
              <a:solidFill>
                <a:schemeClr val="bg1"/>
              </a:solidFill>
              <a:latin typeface="Roboto" panose="02000000000000000000" pitchFamily="2" charset="0"/>
              <a:ea typeface="Cambria Math" panose="02040503050406030204" pitchFamily="18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3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34AC1-C8F3-D59A-2FBC-479ED455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Funds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2BD95-BC7C-2C3A-403D-2EEB20FF4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/>
              <a:t>Direct Financing</a:t>
            </a:r>
          </a:p>
          <a:p>
            <a:pPr marL="114300" indent="0">
              <a:buNone/>
            </a:pPr>
            <a:r>
              <a:rPr lang="en-US"/>
              <a:t>- SSU and DSU deal directly</a:t>
            </a:r>
          </a:p>
          <a:p>
            <a:pPr>
              <a:buFontTx/>
              <a:buChar char="-"/>
            </a:pPr>
            <a:r>
              <a:rPr lang="en-US"/>
              <a:t>DSU sell securities to SSU</a:t>
            </a:r>
          </a:p>
          <a:p>
            <a:pPr>
              <a:buFontTx/>
              <a:buChar char="-"/>
            </a:pPr>
            <a:r>
              <a:rPr lang="en-US"/>
              <a:t>Typical minimum transaction size is $1 m, financial institutions are major buyers</a:t>
            </a:r>
          </a:p>
          <a:p>
            <a:pPr>
              <a:buFontTx/>
              <a:buChar char="-"/>
            </a:pPr>
            <a:r>
              <a:rPr lang="en-US"/>
              <a:t>Provides lowest transaction costs possible</a:t>
            </a:r>
          </a:p>
          <a:p>
            <a:pPr marL="114300" indent="0">
              <a:buNone/>
            </a:pPr>
            <a:r>
              <a:rPr lang="en-US"/>
              <a:t>Indirect Financing</a:t>
            </a:r>
          </a:p>
          <a:p>
            <a:pPr>
              <a:buFontTx/>
              <a:buChar char="-"/>
            </a:pPr>
            <a:r>
              <a:rPr lang="en-US"/>
              <a:t>Uses an intermediary</a:t>
            </a:r>
          </a:p>
          <a:p>
            <a:pPr marL="114300" indent="0">
              <a:buNone/>
            </a:pPr>
            <a:endParaRPr lang="en-US"/>
          </a:p>
          <a:p>
            <a:pPr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8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A691-C160-9D17-88A8-B69340401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are interest rates determined?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412E6-6E27-3D10-4AD8-5BD79E040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500716" cy="4351338"/>
          </a:xfrm>
        </p:spPr>
        <p:txBody>
          <a:bodyPr>
            <a:normAutofit fontScale="70000" lnSpcReduction="20000"/>
          </a:bodyPr>
          <a:lstStyle/>
          <a:p>
            <a:pPr fontAlgn="ctr">
              <a:buFontTx/>
              <a:buChar char="-"/>
            </a:pPr>
            <a:r>
              <a:rPr lang="en-US"/>
              <a:t>Business want to rent (borrow) money to buy capital to produce and sell more - invest</a:t>
            </a:r>
          </a:p>
          <a:p>
            <a:pPr fontAlgn="ctr">
              <a:buFontTx/>
              <a:buChar char="-"/>
            </a:pPr>
            <a:r>
              <a:rPr lang="en-US"/>
              <a:t>People that want to save will want to rent out the surplus money they have. </a:t>
            </a:r>
          </a:p>
          <a:p>
            <a:pPr fontAlgn="ctr">
              <a:buFontTx/>
              <a:buChar char="-"/>
            </a:pPr>
            <a:r>
              <a:rPr lang="en-US"/>
              <a:t>Interest performs allocative role in economies</a:t>
            </a:r>
          </a:p>
          <a:p>
            <a:pPr fontAlgn="ctr">
              <a:buFontTx/>
              <a:buChar char="-"/>
            </a:pPr>
            <a:r>
              <a:rPr lang="en-US"/>
              <a:t>Interest rates are set by the interaction of supply and demand of money (loanable funds)</a:t>
            </a:r>
          </a:p>
          <a:p>
            <a:pPr fontAlgn="ctr">
              <a:buFontTx/>
              <a:buChar char="-"/>
            </a:pPr>
            <a:r>
              <a:rPr lang="en-US"/>
              <a:t>Level of interest rates stems from individuals' time preference for consumption and production opportunities facing entrepreneurs and investors</a:t>
            </a:r>
          </a:p>
          <a:p>
            <a:pPr marL="114300" indent="0">
              <a:buNone/>
            </a:pPr>
            <a:endParaRPr lang="en-US"/>
          </a:p>
        </p:txBody>
      </p:sp>
      <p:pic>
        <p:nvPicPr>
          <p:cNvPr id="4" name="Picture 2" descr="Determinants of Interest Rates - CFA, FRM, and Actuarial Exams Study Notes">
            <a:extLst>
              <a:ext uri="{FF2B5EF4-FFF2-40B4-BE49-F238E27FC236}">
                <a16:creationId xmlns:a16="http://schemas.microsoft.com/office/drawing/2014/main" id="{21A28A66-A58C-07B9-08AA-D2955F17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375" y="1825625"/>
            <a:ext cx="5742425" cy="336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07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2B660-FCAD-CDA4-8897-7A3FBBD8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Bonds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2DA79-C491-23A2-50B6-2FC6639D9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/>
              <a:t>Treasury bonds</a:t>
            </a:r>
          </a:p>
          <a:p>
            <a:pPr>
              <a:buFontTx/>
              <a:buChar char="-"/>
            </a:pPr>
            <a:r>
              <a:rPr lang="en-US"/>
              <a:t>Issued by government, low credit risk</a:t>
            </a:r>
          </a:p>
          <a:p>
            <a:pPr marL="114300" indent="0">
              <a:buNone/>
            </a:pPr>
            <a:r>
              <a:rPr lang="en-US"/>
              <a:t>Treasury indexed bonds</a:t>
            </a:r>
          </a:p>
          <a:p>
            <a:pPr marL="114300" indent="0">
              <a:buNone/>
            </a:pPr>
            <a:r>
              <a:rPr lang="en-US"/>
              <a:t>- Principal changes to reflect inflation</a:t>
            </a:r>
          </a:p>
          <a:p>
            <a:pPr marL="114300" indent="0">
              <a:buNone/>
            </a:pPr>
            <a:r>
              <a:rPr lang="en-US"/>
              <a:t>Municipal bonds</a:t>
            </a:r>
          </a:p>
          <a:p>
            <a:pPr>
              <a:buFontTx/>
              <a:buChar char="-"/>
            </a:pPr>
            <a:r>
              <a:rPr lang="en-US"/>
              <a:t>Tax exempt</a:t>
            </a:r>
          </a:p>
          <a:p>
            <a:pPr>
              <a:buFontTx/>
              <a:buChar char="-"/>
            </a:pPr>
            <a:r>
              <a:rPr lang="en-US"/>
              <a:t>General obligation  (backed by issuers without assets pledged as security) or revenue (backed by cash flow of project)</a:t>
            </a:r>
          </a:p>
          <a:p>
            <a:pPr marL="114300" indent="0">
              <a:buNone/>
            </a:pPr>
            <a:r>
              <a:rPr lang="en-US"/>
              <a:t>Corporate</a:t>
            </a:r>
          </a:p>
          <a:p>
            <a:pPr>
              <a:buFontTx/>
              <a:buChar char="-"/>
            </a:pPr>
            <a:r>
              <a:rPr lang="en-US"/>
              <a:t>Secured: underlying asset/collateral attached to the bond</a:t>
            </a:r>
          </a:p>
          <a:p>
            <a:pPr>
              <a:buFontTx/>
              <a:buChar char="-"/>
            </a:pPr>
            <a:r>
              <a:rPr lang="en-US"/>
              <a:t>Unsecured: no collateral attached to the bond</a:t>
            </a:r>
          </a:p>
          <a:p>
            <a:pPr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5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7073-5CC2-17B6-DFA7-DCDC021D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Markets for Securities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A2B6D-2257-0B77-DF1A-32F35F076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/>
              <a:t>- Primary market: companies sell shares for the first time in order to raise money (IPO)</a:t>
            </a:r>
          </a:p>
          <a:p>
            <a:pPr marL="114300" indent="0">
              <a:buNone/>
            </a:pPr>
            <a:r>
              <a:rPr lang="en-US"/>
              <a:t>- Second market: outstanding shares are bought and sold among investors</a:t>
            </a:r>
          </a:p>
          <a:p>
            <a:pPr marL="114300" indent="0">
              <a:buNone/>
            </a:pPr>
            <a:r>
              <a:rPr lang="en-US"/>
              <a:t>- Broker markets: broker brings buyers and sellers together in order to earn commission</a:t>
            </a:r>
          </a:p>
          <a:p>
            <a:pPr marL="114300" indent="0">
              <a:buNone/>
            </a:pPr>
            <a:r>
              <a:rPr lang="en-US"/>
              <a:t>- Dealer market: buy and sell securities (profit is the difference between bid and ask spread)</a:t>
            </a:r>
          </a:p>
          <a:p>
            <a:pPr marL="114300" indent="0">
              <a:buNone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4784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CA34C-D43A-43D1-127D-3787B687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Orders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7F4B2-96B1-4D4C-3076-4369A52227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/>
              <a:t>Market orders: execute trade at the current market price</a:t>
            </a:r>
          </a:p>
          <a:p>
            <a:pPr marL="114300" indent="0">
              <a:buNone/>
            </a:pPr>
            <a:r>
              <a:rPr lang="en-US"/>
              <a:t>Limit order: execute the trade at a given price limit</a:t>
            </a:r>
          </a:p>
          <a:p>
            <a:pPr marL="114300" indent="0">
              <a:buNone/>
            </a:pPr>
            <a:endParaRPr lang="en-US"/>
          </a:p>
          <a:p>
            <a:pPr marL="114300" indent="0">
              <a:buNone/>
            </a:pPr>
            <a:r>
              <a:rPr lang="en-US"/>
              <a:t>Buy limit order: an order to buy at a designated price or a lower price</a:t>
            </a:r>
          </a:p>
          <a:p>
            <a:pPr marL="114300" indent="0">
              <a:buNone/>
            </a:pPr>
            <a:r>
              <a:rPr lang="en-US"/>
              <a:t>Sell limit order: an order to sell at the designated or a higher price</a:t>
            </a:r>
          </a:p>
          <a:p>
            <a:pPr marL="114300" indent="0">
              <a:buNone/>
            </a:pPr>
            <a:r>
              <a:rPr lang="en-US"/>
              <a:t>Stop loss order: order to sell when the price drops below a certain level, becomes a market order when the price on the market drops below a certain level</a:t>
            </a:r>
          </a:p>
          <a:p>
            <a:pPr marL="11430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26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c781727-710e-4855-bc4c-690266a1b551}" enabled="0" method="" siteId="{dc781727-710e-4855-bc4c-690266a1b55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42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Financial Markets</vt:lpstr>
      <vt:lpstr>Funds Flow</vt:lpstr>
      <vt:lpstr>Funds Flow</vt:lpstr>
      <vt:lpstr>How are interest rates determined?</vt:lpstr>
      <vt:lpstr>Types of Bonds</vt:lpstr>
      <vt:lpstr>Markets for Securities</vt:lpstr>
      <vt:lpstr>Types of Orders</vt:lpstr>
      <vt:lpstr>Ranking of Debt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revision>1</cp:revision>
  <dcterms:created xsi:type="dcterms:W3CDTF">2020-04-23T03:40:29Z</dcterms:created>
  <dcterms:modified xsi:type="dcterms:W3CDTF">2026-04-30T04:33:51Z</dcterms:modified>
</cp:coreProperties>
</file>