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307" r:id="rId5"/>
    <p:sldId id="303" r:id="rId6"/>
    <p:sldId id="304" r:id="rId7"/>
    <p:sldId id="305" r:id="rId8"/>
    <p:sldId id="306" r:id="rId9"/>
    <p:sldId id="291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92" r:id="rId20"/>
    <p:sldId id="286" r:id="rId21"/>
    <p:sldId id="287" r:id="rId22"/>
    <p:sldId id="288" r:id="rId23"/>
    <p:sldId id="289" r:id="rId24"/>
    <p:sldId id="299" r:id="rId25"/>
    <p:sldId id="300" r:id="rId26"/>
    <p:sldId id="290" r:id="rId27"/>
    <p:sldId id="301" r:id="rId28"/>
    <p:sldId id="302" r:id="rId29"/>
    <p:sldId id="293" r:id="rId30"/>
    <p:sldId id="296" r:id="rId31"/>
    <p:sldId id="294" r:id="rId32"/>
    <p:sldId id="297" r:id="rId33"/>
    <p:sldId id="295" r:id="rId34"/>
    <p:sldId id="298" r:id="rId35"/>
  </p:sldIdLst>
  <p:sldSz cx="12192000" cy="6858000"/>
  <p:notesSz cx="6858000" cy="9144000"/>
  <p:embeddedFontLst>
    <p:embeddedFont>
      <p:font typeface="Josefin Sans" pitchFamily="2" charset="77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18" roundtripDataSignature="AMtx7mi0dAdhHvAAhHKEtrfw22SpaNfb7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1B5BBA-0DAE-69FD-9240-15B5DA5CD80A}" name="Isabella Pithie" initials="IP" userId="S::ipi17@uclive.ac.nz::44b060d4-69a8-4add-af92-4c6f6999da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38F18F-8628-4BBB-B022-481963B814F0}">
  <a:tblStyle styleId="{6538F18F-8628-4BBB-B022-481963B814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/>
    <p:restoredTop sz="88286"/>
  </p:normalViewPr>
  <p:slideViewPr>
    <p:cSldViewPr snapToGrid="0">
      <p:cViewPr varScale="1">
        <p:scale>
          <a:sx n="96" d="100"/>
          <a:sy n="96" d="100"/>
        </p:scale>
        <p:origin x="584" y="1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123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118" Type="http://customschemas.google.com/relationships/presentationmetadata" Target="metadata"/><Relationship Id="rId8" Type="http://schemas.openxmlformats.org/officeDocument/2006/relationships/slide" Target="slides/slide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Introduce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Ourselves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The Club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coming</a:t>
            </a:r>
            <a:endParaRPr/>
          </a:p>
          <a:p>
            <a:pPr marL="180897" lvl="0" indent="-104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Explain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submitting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Why we are going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Co-operation is likely to occur in a repeated strategic situation when the following conditions </a:t>
            </a:r>
          </a:p>
          <a:p>
            <a:endParaRPr lang="en-US" dirty="0"/>
          </a:p>
          <a:p>
            <a:r>
              <a:rPr lang="en-US" dirty="0"/>
              <a:t>are present:</a:t>
            </a:r>
          </a:p>
          <a:p>
            <a:endParaRPr lang="en-US" dirty="0"/>
          </a:p>
          <a:p>
            <a:r>
              <a:rPr lang="en-US" dirty="0"/>
              <a:t>1. Indefinite Length Game — a large enough chance that firms will not go bankrupt in </a:t>
            </a:r>
          </a:p>
          <a:p>
            <a:endParaRPr lang="en-US" dirty="0"/>
          </a:p>
          <a:p>
            <a:r>
              <a:rPr lang="en-US" dirty="0"/>
              <a:t>any given year.</a:t>
            </a:r>
          </a:p>
          <a:p>
            <a:endParaRPr lang="en-US" dirty="0"/>
          </a:p>
          <a:p>
            <a:r>
              <a:rPr lang="en-US" dirty="0"/>
              <a:t>2. Cheating Gain — the one year gain from cheating on an agreement and advertising is </a:t>
            </a:r>
          </a:p>
          <a:p>
            <a:endParaRPr lang="en-US" dirty="0"/>
          </a:p>
          <a:p>
            <a:r>
              <a:rPr lang="en-US" dirty="0"/>
              <a:t>not too big.</a:t>
            </a:r>
          </a:p>
          <a:p>
            <a:endParaRPr lang="en-US" dirty="0"/>
          </a:p>
          <a:p>
            <a:r>
              <a:rPr lang="en-US" dirty="0"/>
              <a:t>3. Punishment Cost — the future loss of profits from increased advertising expenditures </a:t>
            </a:r>
          </a:p>
          <a:p>
            <a:endParaRPr lang="en-US" dirty="0"/>
          </a:p>
          <a:p>
            <a:r>
              <a:rPr lang="en-US" dirty="0"/>
              <a:t>is large enough to act as a credible punishment.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68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 high enough chance that Top Cat chooses Speed then Officer Dibble should set a </a:t>
            </a:r>
          </a:p>
          <a:p>
            <a:endParaRPr lang="en-US" dirty="0"/>
          </a:p>
          <a:p>
            <a:r>
              <a:rPr lang="en-US" dirty="0"/>
              <a:t>Trap to catch him. This is because 100 &gt; 50. On the the hand it is not worth setting a Trap if </a:t>
            </a:r>
          </a:p>
          <a:p>
            <a:endParaRPr lang="en-US" dirty="0"/>
          </a:p>
          <a:p>
            <a:r>
              <a:rPr lang="en-US" dirty="0"/>
              <a:t>there isn’t much chance of catching Top Cat speeding as there is always that Pie waiting. If there is a high enough chance that Office Dibble chooses Trap then Top Cat should drive to </a:t>
            </a:r>
          </a:p>
          <a:p>
            <a:endParaRPr lang="en-US" dirty="0"/>
          </a:p>
          <a:p>
            <a:r>
              <a:rPr lang="en-US" dirty="0"/>
              <a:t>the Limit to avoid the speeding ticket. This is because 70 &gt; 10. On the the hand it is not worth </a:t>
            </a:r>
          </a:p>
          <a:p>
            <a:endParaRPr lang="en-US" dirty="0"/>
          </a:p>
          <a:p>
            <a:r>
              <a:rPr lang="en-US" dirty="0"/>
              <a:t>driving slowly if there isn’t much chance of being caught speeding.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4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1 Nash equilibria. This equilibrium makes sense. If Top Cat knows where Officer </a:t>
            </a:r>
          </a:p>
          <a:p>
            <a:endParaRPr lang="en-US" dirty="0"/>
          </a:p>
          <a:p>
            <a:r>
              <a:rPr lang="en-US" dirty="0"/>
              <a:t>Dibble is going to be then Top Cat can choose the appropriate response, in effect to be where </a:t>
            </a:r>
          </a:p>
          <a:p>
            <a:endParaRPr lang="en-US" dirty="0"/>
          </a:p>
          <a:p>
            <a:r>
              <a:rPr lang="en-US" dirty="0"/>
              <a:t>Officer Dibble is not i.e. Speed if Officer Dibble is absent getting a Pie, and Limit if Officer </a:t>
            </a:r>
          </a:p>
          <a:p>
            <a:endParaRPr lang="en-US" dirty="0"/>
          </a:p>
          <a:p>
            <a:r>
              <a:rPr lang="en-US" dirty="0"/>
              <a:t>Dibble is present with his Trap. In this case there is definitely a second-mover advantage.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01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72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13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" name="Google Shape;68;p1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524000" y="3012996"/>
            <a:ext cx="9144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6000" b="1" i="0" u="none" strike="noStrike" cap="none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ECON 208 TUTORIAL</a:t>
            </a:r>
            <a:br>
              <a:rPr lang="en-NZ" sz="60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TUESDAY 2ND JUNE</a:t>
            </a:r>
            <a:endParaRPr sz="42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7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F1</a:t>
            </a:r>
            <a:endParaRPr sz="42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200" b="1" dirty="0">
              <a:solidFill>
                <a:schemeClr val="lt1"/>
              </a:solidFill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7D15-2016-2987-0F9A-6AB4060A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F5FE-08EF-538D-08CF-C7B9570DC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162B653-6E68-4744-97CC-FEDF1612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663"/>
            <a:ext cx="660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E73A-0817-48B4-8BEE-9F234C7DE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2643-76CD-56E0-AD46-6585DBC6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A49EEF1-2478-CB6D-8352-E0834927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663"/>
            <a:ext cx="6604000" cy="4686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C4843-FE41-E655-81F3-B232D1CEBF5A}"/>
              </a:ext>
            </a:extLst>
          </p:cNvPr>
          <p:cNvCxnSpPr/>
          <p:nvPr/>
        </p:nvCxnSpPr>
        <p:spPr>
          <a:xfrm>
            <a:off x="5497975" y="4155312"/>
            <a:ext cx="2083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6B462F-667B-402D-2CFE-7FD02F909166}"/>
              </a:ext>
            </a:extLst>
          </p:cNvPr>
          <p:cNvCxnSpPr/>
          <p:nvPr/>
        </p:nvCxnSpPr>
        <p:spPr>
          <a:xfrm>
            <a:off x="5497975" y="4886446"/>
            <a:ext cx="2083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49E62B-3A60-03AE-4B60-EC79552D6DDD}"/>
              </a:ext>
            </a:extLst>
          </p:cNvPr>
          <p:cNvCxnSpPr>
            <a:cxnSpLocks/>
          </p:cNvCxnSpPr>
          <p:nvPr/>
        </p:nvCxnSpPr>
        <p:spPr>
          <a:xfrm>
            <a:off x="4620228" y="2791428"/>
            <a:ext cx="51893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2FF85A-5F3A-D61B-A50E-108F7EB8D48B}"/>
              </a:ext>
            </a:extLst>
          </p:cNvPr>
          <p:cNvCxnSpPr/>
          <p:nvPr/>
        </p:nvCxnSpPr>
        <p:spPr>
          <a:xfrm>
            <a:off x="4036028" y="4886446"/>
            <a:ext cx="208344" cy="0"/>
          </a:xfrm>
          <a:prstGeom prst="line">
            <a:avLst/>
          </a:prstGeom>
          <a:ln w="38100">
            <a:solidFill>
              <a:srgbClr val="C4E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28717C-BEFD-1CB3-7776-7949ABEB330D}"/>
              </a:ext>
            </a:extLst>
          </p:cNvPr>
          <p:cNvCxnSpPr/>
          <p:nvPr/>
        </p:nvCxnSpPr>
        <p:spPr>
          <a:xfrm>
            <a:off x="5139159" y="4886446"/>
            <a:ext cx="208344" cy="0"/>
          </a:xfrm>
          <a:prstGeom prst="line">
            <a:avLst/>
          </a:prstGeom>
          <a:ln w="38100">
            <a:solidFill>
              <a:srgbClr val="C4E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6CE1DC-C04C-4CF6-8CC1-8D860EA4256F}"/>
              </a:ext>
            </a:extLst>
          </p:cNvPr>
          <p:cNvCxnSpPr>
            <a:cxnSpLocks/>
          </p:cNvCxnSpPr>
          <p:nvPr/>
        </p:nvCxnSpPr>
        <p:spPr>
          <a:xfrm>
            <a:off x="1842303" y="4575858"/>
            <a:ext cx="542082" cy="0"/>
          </a:xfrm>
          <a:prstGeom prst="line">
            <a:avLst/>
          </a:prstGeom>
          <a:ln w="38100">
            <a:solidFill>
              <a:srgbClr val="C4E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91F78A-B6F5-CEC4-4B79-AB941D395B2E}"/>
              </a:ext>
            </a:extLst>
          </p:cNvPr>
          <p:cNvSpPr txBox="1"/>
          <p:nvPr/>
        </p:nvSpPr>
        <p:spPr>
          <a:xfrm>
            <a:off x="7592672" y="1490663"/>
            <a:ext cx="38869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 strategy is optimal regardless of the rival strategy. Both countries can do better by choosing continue arms build-up regardless of  what the other country chooses.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 strategy = continue arms build up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 equilibrium occurs when no player has an incentive to change their strategy given the strategy of the other player.</a:t>
            </a:r>
          </a:p>
          <a:p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 arms build-up, Continue arms build-up)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F387-9346-57E5-2DCA-7DD9B339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0053F-D403-4E35-EA63-6E981AD0B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able with a grid of food items&#10;&#10;AI-generated content may be incorrect.">
            <a:extLst>
              <a:ext uri="{FF2B5EF4-FFF2-40B4-BE49-F238E27FC236}">
                <a16:creationId xmlns:a16="http://schemas.microsoft.com/office/drawing/2014/main" id="{C6F7947D-E396-A4A6-00AB-45198445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463"/>
            <a:ext cx="68199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5F78-0523-5F33-6657-F02DB8140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a grid of food items&#10;&#10;AI-generated content may be incorrect.">
            <a:extLst>
              <a:ext uri="{FF2B5EF4-FFF2-40B4-BE49-F238E27FC236}">
                <a16:creationId xmlns:a16="http://schemas.microsoft.com/office/drawing/2014/main" id="{96B43D95-81C7-A526-5C50-D57E94D6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463"/>
            <a:ext cx="6819900" cy="565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3B8A0-C522-473C-47F4-53E5E6C8E521}"/>
              </a:ext>
            </a:extLst>
          </p:cNvPr>
          <p:cNvSpPr txBox="1"/>
          <p:nvPr/>
        </p:nvSpPr>
        <p:spPr>
          <a:xfrm>
            <a:off x="7824165" y="525463"/>
            <a:ext cx="38869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Burger = $3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Fries = $4 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Coke = $1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find the price that attracts the most total revenue for each item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revenue 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3*2 + 4*2 + 1*2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$16</a:t>
            </a:r>
          </a:p>
        </p:txBody>
      </p:sp>
    </p:spTree>
    <p:extLst>
      <p:ext uri="{BB962C8B-B14F-4D97-AF65-F5344CB8AC3E}">
        <p14:creationId xmlns:p14="http://schemas.microsoft.com/office/powerpoint/2010/main" val="301636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D7025-76F7-9F28-8CDC-9CF45D01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a grid of food items&#10;&#10;AI-generated content may be incorrect.">
            <a:extLst>
              <a:ext uri="{FF2B5EF4-FFF2-40B4-BE49-F238E27FC236}">
                <a16:creationId xmlns:a16="http://schemas.microsoft.com/office/drawing/2014/main" id="{CCC15E6D-6318-53C5-5844-1348B125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463"/>
            <a:ext cx="6819900" cy="56515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173AAE-BF85-93D1-319D-FD7027417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35659"/>
              </p:ext>
            </p:extLst>
          </p:nvPr>
        </p:nvGraphicFramePr>
        <p:xfrm>
          <a:off x="7912742" y="525463"/>
          <a:ext cx="3905012" cy="14833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976253">
                  <a:extLst>
                    <a:ext uri="{9D8B030D-6E8A-4147-A177-3AD203B41FA5}">
                      <a16:colId xmlns:a16="http://schemas.microsoft.com/office/drawing/2014/main" val="3062285377"/>
                    </a:ext>
                  </a:extLst>
                </a:gridCol>
                <a:gridCol w="976253">
                  <a:extLst>
                    <a:ext uri="{9D8B030D-6E8A-4147-A177-3AD203B41FA5}">
                      <a16:colId xmlns:a16="http://schemas.microsoft.com/office/drawing/2014/main" val="2164562247"/>
                    </a:ext>
                  </a:extLst>
                </a:gridCol>
                <a:gridCol w="976253">
                  <a:extLst>
                    <a:ext uri="{9D8B030D-6E8A-4147-A177-3AD203B41FA5}">
                      <a16:colId xmlns:a16="http://schemas.microsoft.com/office/drawing/2014/main" val="3969620097"/>
                    </a:ext>
                  </a:extLst>
                </a:gridCol>
                <a:gridCol w="976253">
                  <a:extLst>
                    <a:ext uri="{9D8B030D-6E8A-4147-A177-3AD203B41FA5}">
                      <a16:colId xmlns:a16="http://schemas.microsoft.com/office/drawing/2014/main" val="313853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Burger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WTP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2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Carno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80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Spud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8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Nick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32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61B61C-0E0F-94F8-AAA9-1EA0A73301D0}"/>
              </a:ext>
            </a:extLst>
          </p:cNvPr>
          <p:cNvSpPr txBox="1"/>
          <p:nvPr/>
        </p:nvSpPr>
        <p:spPr>
          <a:xfrm>
            <a:off x="7912742" y="2122769"/>
            <a:ext cx="38869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find the bundle price that attracts the most total revenue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$10,  $10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$9, $18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$1, $3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charge $9 for burger and fries bundle</a:t>
            </a:r>
          </a:p>
        </p:txBody>
      </p:sp>
    </p:spTree>
    <p:extLst>
      <p:ext uri="{BB962C8B-B14F-4D97-AF65-F5344CB8AC3E}">
        <p14:creationId xmlns:p14="http://schemas.microsoft.com/office/powerpoint/2010/main" val="54457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5D33-1784-6525-A77E-6B635031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a grid of food items&#10;&#10;AI-generated content may be incorrect.">
            <a:extLst>
              <a:ext uri="{FF2B5EF4-FFF2-40B4-BE49-F238E27FC236}">
                <a16:creationId xmlns:a16="http://schemas.microsoft.com/office/drawing/2014/main" id="{7124D4DA-2D78-8413-7B92-6CE17580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463"/>
            <a:ext cx="6819900" cy="56515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DFFA5F-79B2-A580-C731-10D25853E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55144"/>
              </p:ext>
            </p:extLst>
          </p:nvPr>
        </p:nvGraphicFramePr>
        <p:xfrm>
          <a:off x="7912742" y="525463"/>
          <a:ext cx="3905010" cy="14833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781002">
                  <a:extLst>
                    <a:ext uri="{9D8B030D-6E8A-4147-A177-3AD203B41FA5}">
                      <a16:colId xmlns:a16="http://schemas.microsoft.com/office/drawing/2014/main" val="3062285377"/>
                    </a:ext>
                  </a:extLst>
                </a:gridCol>
                <a:gridCol w="781002">
                  <a:extLst>
                    <a:ext uri="{9D8B030D-6E8A-4147-A177-3AD203B41FA5}">
                      <a16:colId xmlns:a16="http://schemas.microsoft.com/office/drawing/2014/main" val="2164562247"/>
                    </a:ext>
                  </a:extLst>
                </a:gridCol>
                <a:gridCol w="781002">
                  <a:extLst>
                    <a:ext uri="{9D8B030D-6E8A-4147-A177-3AD203B41FA5}">
                      <a16:colId xmlns:a16="http://schemas.microsoft.com/office/drawing/2014/main" val="3969620097"/>
                    </a:ext>
                  </a:extLst>
                </a:gridCol>
                <a:gridCol w="781002">
                  <a:extLst>
                    <a:ext uri="{9D8B030D-6E8A-4147-A177-3AD203B41FA5}">
                      <a16:colId xmlns:a16="http://schemas.microsoft.com/office/drawing/2014/main" val="464430781"/>
                    </a:ext>
                  </a:extLst>
                </a:gridCol>
                <a:gridCol w="781002">
                  <a:extLst>
                    <a:ext uri="{9D8B030D-6E8A-4147-A177-3AD203B41FA5}">
                      <a16:colId xmlns:a16="http://schemas.microsoft.com/office/drawing/2014/main" val="313853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Burger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Coke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WTP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2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Carno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80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Spud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9.5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8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Nick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327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F8AADA-3FFD-C9EC-0DBE-37D0FB553BDF}"/>
              </a:ext>
            </a:extLst>
          </p:cNvPr>
          <p:cNvSpPr txBox="1"/>
          <p:nvPr/>
        </p:nvSpPr>
        <p:spPr>
          <a:xfrm>
            <a:off x="7912742" y="2122769"/>
            <a:ext cx="3886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find the bundle price that attracts the most total revenue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$11,  $1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$9.5, $19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$2, $6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charge $9.5 for burger, fries  and frozen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cokebundle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6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E130C-BB86-B515-6F9B-0C27462A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a grid of food items&#10;&#10;AI-generated content may be incorrect.">
            <a:extLst>
              <a:ext uri="{FF2B5EF4-FFF2-40B4-BE49-F238E27FC236}">
                <a16:creationId xmlns:a16="http://schemas.microsoft.com/office/drawing/2014/main" id="{F28BAEB4-B9AA-F2F7-A89E-9D8B3B89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463"/>
            <a:ext cx="6819900" cy="565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97861-5A17-EE3D-DF0D-34DF5D03D086}"/>
              </a:ext>
            </a:extLst>
          </p:cNvPr>
          <p:cNvSpPr txBox="1"/>
          <p:nvPr/>
        </p:nvSpPr>
        <p:spPr>
          <a:xfrm>
            <a:off x="7854869" y="525463"/>
            <a:ext cx="3886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 for burger and fries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 for frozen coke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 only buys a frozen coke, Spud only buys burger and fries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revenue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9*2 + 1*2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$20</a:t>
            </a:r>
          </a:p>
        </p:txBody>
      </p:sp>
    </p:spTree>
    <p:extLst>
      <p:ext uri="{BB962C8B-B14F-4D97-AF65-F5344CB8AC3E}">
        <p14:creationId xmlns:p14="http://schemas.microsoft.com/office/powerpoint/2010/main" val="67472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95A3-92E5-D831-DDE1-021E2846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5BCE-7C34-D0B6-AFA4-28C1338BD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A739255A-57B4-D55E-663E-3EE98AD6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534737" cy="18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785DC-B496-D1E5-C9D5-F623DDCB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965C-C5EA-94F5-E91D-FBB7C005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626B6-3CD9-0034-A94A-BA6E804A3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‘Tit for tat’ strategy where if someone cheats, then they will be punished with the harshest punishment possible</a:t>
            </a:r>
          </a:p>
          <a:p>
            <a:pPr>
              <a:buFontTx/>
              <a:buChar char="-"/>
            </a:pPr>
            <a:r>
              <a:rPr lang="en-US" dirty="0"/>
              <a:t>Likely to occur in situations involving wars, cartels, etc. </a:t>
            </a:r>
          </a:p>
          <a:p>
            <a:pPr marL="114300" indent="0">
              <a:buNone/>
            </a:pPr>
            <a:r>
              <a:rPr lang="en-US" dirty="0"/>
              <a:t>Cooperation occurs when:</a:t>
            </a:r>
          </a:p>
          <a:p>
            <a:pPr marL="628650" indent="-514350">
              <a:buAutoNum type="arabicPeriod"/>
            </a:pPr>
            <a:r>
              <a:rPr lang="en-US" dirty="0"/>
              <a:t>Indefinite length game</a:t>
            </a:r>
          </a:p>
          <a:p>
            <a:pPr marL="628650" indent="-514350">
              <a:buAutoNum type="arabicPeriod"/>
            </a:pPr>
            <a:r>
              <a:rPr lang="en-US" dirty="0"/>
              <a:t>Cheating gain</a:t>
            </a:r>
          </a:p>
          <a:p>
            <a:pPr marL="628650" indent="-514350">
              <a:buAutoNum type="arabicPeriod"/>
            </a:pPr>
            <a:r>
              <a:rPr lang="en-US" dirty="0"/>
              <a:t>Punishment cost</a:t>
            </a:r>
          </a:p>
        </p:txBody>
      </p:sp>
    </p:spTree>
    <p:extLst>
      <p:ext uri="{BB962C8B-B14F-4D97-AF65-F5344CB8AC3E}">
        <p14:creationId xmlns:p14="http://schemas.microsoft.com/office/powerpoint/2010/main" val="39582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0B119-97AF-E832-D772-D8620505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30A9-40C6-799F-2182-7C766EE5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Section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5605-A1F5-9B06-7BE9-8E99C5E8E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9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38200" y="2276127"/>
            <a:ext cx="6687065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STAY UPDATED</a:t>
            </a:r>
            <a:endParaRPr sz="4800" b="1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38200" y="3240706"/>
            <a:ext cx="10515600" cy="86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Instagram: </a:t>
            </a:r>
            <a:r>
              <a:rPr lang="en-NZ" sz="2400" b="1" i="0" u="none" strike="noStrike" cap="none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the_investmentsociety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38200" y="522166"/>
            <a:ext cx="6773562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NZ" sz="54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SIGN UP FOR FREE 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8200" y="1554514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38200" y="4555602"/>
            <a:ext cx="8849497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QUESTIONS AND FEEDBACK</a:t>
            </a:r>
            <a:endParaRPr sz="4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38200" y="5560961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Email: ipi17@uclive.ac.nz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061CD-45AD-5E29-3ACE-6C76E4CC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25" y="522166"/>
            <a:ext cx="3692610" cy="369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210E-9C47-11B2-DDC3-0E20A3BB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ED9A-F54A-1582-B3DF-13EBA6183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ext on a page&#10;&#10;AI-generated content may be incorrect.">
            <a:extLst>
              <a:ext uri="{FF2B5EF4-FFF2-40B4-BE49-F238E27FC236}">
                <a16:creationId xmlns:a16="http://schemas.microsoft.com/office/drawing/2014/main" id="{1B89A9C2-AB79-A94D-13DF-338B9E04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15" y="258810"/>
            <a:ext cx="8832851" cy="61405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C95609-3131-C947-305A-A7C076FF90A0}"/>
              </a:ext>
            </a:extLst>
          </p:cNvPr>
          <p:cNvCxnSpPr/>
          <p:nvPr/>
        </p:nvCxnSpPr>
        <p:spPr>
          <a:xfrm>
            <a:off x="6096000" y="3819646"/>
            <a:ext cx="34415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020219-FD49-C033-5E5A-DBAA90951875}"/>
              </a:ext>
            </a:extLst>
          </p:cNvPr>
          <p:cNvCxnSpPr>
            <a:cxnSpLocks/>
          </p:cNvCxnSpPr>
          <p:nvPr/>
        </p:nvCxnSpPr>
        <p:spPr>
          <a:xfrm>
            <a:off x="1734274" y="4550780"/>
            <a:ext cx="12519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DF27F4-F470-9458-C7BF-4DE0887AC7DF}"/>
              </a:ext>
            </a:extLst>
          </p:cNvPr>
          <p:cNvCxnSpPr>
            <a:cxnSpLocks/>
          </p:cNvCxnSpPr>
          <p:nvPr/>
        </p:nvCxnSpPr>
        <p:spPr>
          <a:xfrm>
            <a:off x="6643869" y="4899950"/>
            <a:ext cx="34724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3DE2BE-00E0-1939-8894-84BA62B377C3}"/>
              </a:ext>
            </a:extLst>
          </p:cNvPr>
          <p:cNvCxnSpPr>
            <a:cxnSpLocks/>
          </p:cNvCxnSpPr>
          <p:nvPr/>
        </p:nvCxnSpPr>
        <p:spPr>
          <a:xfrm>
            <a:off x="6643869" y="5260694"/>
            <a:ext cx="34724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8F43AD-A7A4-B49C-1432-97A0531A9076}"/>
              </a:ext>
            </a:extLst>
          </p:cNvPr>
          <p:cNvCxnSpPr>
            <a:cxnSpLocks/>
          </p:cNvCxnSpPr>
          <p:nvPr/>
        </p:nvCxnSpPr>
        <p:spPr>
          <a:xfrm>
            <a:off x="6391155" y="5619510"/>
            <a:ext cx="34724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D42595-8E43-7919-274A-86FDCD0CBC93}"/>
              </a:ext>
            </a:extLst>
          </p:cNvPr>
          <p:cNvCxnSpPr>
            <a:cxnSpLocks/>
          </p:cNvCxnSpPr>
          <p:nvPr/>
        </p:nvCxnSpPr>
        <p:spPr>
          <a:xfrm>
            <a:off x="3983621" y="6267692"/>
            <a:ext cx="34724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4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0F89-C3BC-9082-35E3-9156DD0D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5A429-0770-209D-2C16-281A06925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A5A786E-A5EE-21F1-9E6F-6401152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10515600" cy="29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A3D6-1735-FDDB-D263-C7350387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a cat trap&#10;&#10;AI-generated content may be incorrect.">
            <a:extLst>
              <a:ext uri="{FF2B5EF4-FFF2-40B4-BE49-F238E27FC236}">
                <a16:creationId xmlns:a16="http://schemas.microsoft.com/office/drawing/2014/main" id="{9BC76138-1845-E6DC-F3CB-D9AA777E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7784"/>
            <a:ext cx="5774983" cy="3122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76F0F-AE59-2263-A50E-C0B90B666C53}"/>
              </a:ext>
            </a:extLst>
          </p:cNvPr>
          <p:cNvSpPr txBox="1"/>
          <p:nvPr/>
        </p:nvSpPr>
        <p:spPr>
          <a:xfrm>
            <a:off x="6882595" y="1867784"/>
            <a:ext cx="3886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pure strategy equilibria – discoordination game</a:t>
            </a:r>
          </a:p>
          <a:p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8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3F1-3BF0-AEEC-9B09-9929800F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33F0E-87FB-14ED-2B99-0311FDBB4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1AFB6512-89F8-337F-84FF-0264542B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0802" cy="17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4AD9-9D0B-321B-FF6D-ED4057B7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B1FEF-1BA0-80AE-844C-9CA5AB2F1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259AE743-298C-A35A-0934-C0DC4700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875"/>
            <a:ext cx="4865514" cy="3159125"/>
          </a:xfrm>
          <a:prstGeom prst="rect">
            <a:avLst/>
          </a:prstGeom>
        </p:spPr>
      </p:pic>
      <p:pic>
        <p:nvPicPr>
          <p:cNvPr id="8" name="Picture 7" descr="A math equations on a piece of paper&#10;&#10;AI-generated content may be incorrect.">
            <a:extLst>
              <a:ext uri="{FF2B5EF4-FFF2-40B4-BE49-F238E27FC236}">
                <a16:creationId xmlns:a16="http://schemas.microsoft.com/office/drawing/2014/main" id="{756EAF28-EAB9-4201-1C6D-66490A98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77" y="269875"/>
            <a:ext cx="5202341" cy="6335052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C5F2B8E8-F495-8416-E985-4C22F932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24250"/>
            <a:ext cx="4865514" cy="30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3F7E-1B03-D7B9-75BB-4746549B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AC8ED-ED3A-AD46-634C-851630A51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response curve&#10;&#10;AI-generated content may be incorrect.">
            <a:extLst>
              <a:ext uri="{FF2B5EF4-FFF2-40B4-BE49-F238E27FC236}">
                <a16:creationId xmlns:a16="http://schemas.microsoft.com/office/drawing/2014/main" id="{14734130-A1AF-597D-6424-ADB113715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4722"/>
            <a:ext cx="5257800" cy="44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4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6795-1654-013E-2845-100A89DE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7A086-76A9-D7B6-83A4-02344E96F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CD6A7521-74E8-2BD5-152E-67AD603B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4775"/>
            <a:ext cx="7873324" cy="315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9D0C8-8A75-7C24-EC18-4F3BF47FD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873324" cy="9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0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93EE-F336-6FD0-1FC6-98F087CE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924B-FA9F-C772-0905-61F6BA239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able with text on it&#10;&#10;AI-generated content may be incorrect.">
            <a:extLst>
              <a:ext uri="{FF2B5EF4-FFF2-40B4-BE49-F238E27FC236}">
                <a16:creationId xmlns:a16="http://schemas.microsoft.com/office/drawing/2014/main" id="{98AB6B60-A560-2A0D-B2A7-54A9500C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5"/>
            <a:ext cx="10515599" cy="3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9B1-9424-7DCC-AF30-524B4FF5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3FA9C-2858-404E-5CAE-26C1C3FCE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0D6470DF-51B8-EC7D-DCF9-A802C881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07008"/>
            <a:ext cx="6569597" cy="43699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456E7E-D83D-7D81-981D-3C2E988EF358}"/>
              </a:ext>
            </a:extLst>
          </p:cNvPr>
          <p:cNvSpPr/>
          <p:nvPr/>
        </p:nvSpPr>
        <p:spPr>
          <a:xfrm>
            <a:off x="4201610" y="4664597"/>
            <a:ext cx="1030147" cy="6250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7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DF20-65E3-D278-BE56-C8FE50A8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B307-526D-63F8-D1A8-56C691554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F3AD1A46-5811-2126-13C5-DF1C618A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6110"/>
            <a:ext cx="8143754" cy="43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2C3B-1105-A709-A064-E0B8DFE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35F74-0334-A8A8-BD82-F10C62CDD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Calibri" panose="020F0502020204030204" pitchFamily="34" charset="0"/>
                <a:ea typeface="Josefin Sans"/>
                <a:cs typeface="Calibri" panose="020F0502020204030204" pitchFamily="34" charset="0"/>
                <a:sym typeface="Josefin Sans"/>
              </a:rPr>
              <a:t>Section A: 15 multichoice (30 marks)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Calibri" panose="020F0502020204030204" pitchFamily="34" charset="0"/>
                <a:ea typeface="Josefin Sans"/>
                <a:cs typeface="Calibri" panose="020F0502020204030204" pitchFamily="34" charset="0"/>
                <a:sym typeface="Josefin Sans"/>
              </a:rPr>
              <a:t>Section B: 5 short answers (8 marks each)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Calibri" panose="020F0502020204030204" pitchFamily="34" charset="0"/>
                <a:ea typeface="Josefin Sans"/>
                <a:cs typeface="Calibri" panose="020F0502020204030204" pitchFamily="34" charset="0"/>
                <a:sym typeface="Josefin Sans"/>
              </a:rPr>
              <a:t>Section C: 2 long answer (15 marks each)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NZ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8000"/>
              </a:lnSpc>
              <a:buNone/>
            </a:pPr>
            <a:r>
              <a:rPr lang="en-NZ" dirty="0">
                <a:solidFill>
                  <a:srgbClr val="FFFFFF"/>
                </a:solidFill>
                <a:latin typeface="Calibri" panose="020F0502020204030204" pitchFamily="34" charset="0"/>
                <a:ea typeface="Josefin Sans"/>
                <a:cs typeface="Calibri" panose="020F0502020204030204" pitchFamily="34" charset="0"/>
                <a:sym typeface="Josefin Sans"/>
              </a:rPr>
              <a:t>One question will be from a problem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24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F3C2-D3D9-CA24-114A-CBCB0B01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40718-981B-CF1F-6830-4827B14FA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writing on it&#10;&#10;AI-generated content may be incorrect.">
            <a:extLst>
              <a:ext uri="{FF2B5EF4-FFF2-40B4-BE49-F238E27FC236}">
                <a16:creationId xmlns:a16="http://schemas.microsoft.com/office/drawing/2014/main" id="{76063F3D-27E4-2BFA-0B2E-55FEDC59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2763"/>
            <a:ext cx="34798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8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6C47-2020-CD57-CB85-176A9A91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F24BE-F264-70AA-93A7-797411B2A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9F295DC-B1A2-2E84-35AA-434BB1BD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957410" cy="26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3E99-6251-85AE-F429-B25E2F4B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BFC5-6DF9-633A-847C-6A00F70AC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ath equations on a piece of paper&#10;&#10;AI-generated content may be incorrect.">
            <a:extLst>
              <a:ext uri="{FF2B5EF4-FFF2-40B4-BE49-F238E27FC236}">
                <a16:creationId xmlns:a16="http://schemas.microsoft.com/office/drawing/2014/main" id="{8B510F49-A98E-D2F7-AF92-7628599D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626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2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8CA5-B6E2-60E2-89FA-155BCD45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3F8AE-9B6F-A609-E2F3-D24FC8479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EB14CE9-EA9C-C1C6-6060-B75ECF8C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9378140" cy="28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1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4520-7CB8-4B09-1130-B6F55A36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B4909-BDB6-8BEF-ABC9-0C9D28D4A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8784393F-3235-6182-E559-772C70E9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5971-F2D6-3072-CA71-CEE7240D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B8C9-8275-42EE-27E8-A650F2B4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Section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EFB4F-12F3-84B0-4725-01EF2EA2A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5D3-AFF9-9C77-19D4-B71D0FC2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2FCB7DAF-170A-48FA-8B87-805DBC6F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499100" cy="2260600"/>
          </a:xfrm>
          <a:prstGeom prst="rect">
            <a:avLst/>
          </a:prstGeom>
        </p:spPr>
      </p:pic>
      <p:pic>
        <p:nvPicPr>
          <p:cNvPr id="7" name="Picture 6" descr="A white page with black text&#10;&#10;AI-generated content may be incorrect.">
            <a:extLst>
              <a:ext uri="{FF2B5EF4-FFF2-40B4-BE49-F238E27FC236}">
                <a16:creationId xmlns:a16="http://schemas.microsoft.com/office/drawing/2014/main" id="{1BB3A2DD-5666-CCC9-AF1C-8F6A83C2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7650"/>
            <a:ext cx="5397500" cy="2070100"/>
          </a:xfrm>
          <a:prstGeom prst="rect">
            <a:avLst/>
          </a:prstGeom>
        </p:spPr>
      </p:pic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E89DBC0-E3BA-6B23-568C-F6765BA7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4150"/>
            <a:ext cx="5232400" cy="2133600"/>
          </a:xfrm>
          <a:prstGeom prst="rect">
            <a:avLst/>
          </a:prstGeom>
        </p:spPr>
      </p:pic>
      <p:pic>
        <p:nvPicPr>
          <p:cNvPr id="13" name="Picture 1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6846071-581D-C311-F085-8F8EDBBFE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0" y="1809750"/>
            <a:ext cx="5359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3CFCF-C5BD-122A-6F95-7B9F144B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2DB8-18EE-89E2-82CD-D3C5A653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84921C0A-F12F-13B4-DA89-C5CCC480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499100" cy="2260600"/>
          </a:xfrm>
          <a:prstGeom prst="rect">
            <a:avLst/>
          </a:prstGeom>
        </p:spPr>
      </p:pic>
      <p:pic>
        <p:nvPicPr>
          <p:cNvPr id="7" name="Picture 6" descr="A white page with black text&#10;&#10;AI-generated content may be incorrect.">
            <a:extLst>
              <a:ext uri="{FF2B5EF4-FFF2-40B4-BE49-F238E27FC236}">
                <a16:creationId xmlns:a16="http://schemas.microsoft.com/office/drawing/2014/main" id="{F80C3259-DB30-4067-DB53-FDAFD5DB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7650"/>
            <a:ext cx="5397500" cy="2070100"/>
          </a:xfrm>
          <a:prstGeom prst="rect">
            <a:avLst/>
          </a:prstGeom>
        </p:spPr>
      </p:pic>
      <p:pic>
        <p:nvPicPr>
          <p:cNvPr id="11" name="Picture 10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7CD08EE-846E-8953-1924-C1456AE7D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4150"/>
            <a:ext cx="5232400" cy="2133600"/>
          </a:xfrm>
          <a:prstGeom prst="rect">
            <a:avLst/>
          </a:prstGeom>
        </p:spPr>
      </p:pic>
      <p:pic>
        <p:nvPicPr>
          <p:cNvPr id="13" name="Picture 1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A24EDAA-983A-2D7B-1B76-9972D0EC7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0" y="1809750"/>
            <a:ext cx="5359400" cy="218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08C8611-430F-C3D8-5101-9E14D8FE5152}"/>
              </a:ext>
            </a:extLst>
          </p:cNvPr>
          <p:cNvSpPr/>
          <p:nvPr/>
        </p:nvSpPr>
        <p:spPr>
          <a:xfrm>
            <a:off x="1226915" y="3312401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30CF49-DFDB-57B8-B0D0-AB576200F0C8}"/>
              </a:ext>
            </a:extLst>
          </p:cNvPr>
          <p:cNvSpPr/>
          <p:nvPr/>
        </p:nvSpPr>
        <p:spPr>
          <a:xfrm>
            <a:off x="1226915" y="4355808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6EB72-C79C-AE38-FFBF-3A21AC2BA6C4}"/>
              </a:ext>
            </a:extLst>
          </p:cNvPr>
          <p:cNvSpPr/>
          <p:nvPr/>
        </p:nvSpPr>
        <p:spPr>
          <a:xfrm>
            <a:off x="6314149" y="2718092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C580BE-257A-422A-E234-58F7AE0DFA69}"/>
              </a:ext>
            </a:extLst>
          </p:cNvPr>
          <p:cNvSpPr/>
          <p:nvPr/>
        </p:nvSpPr>
        <p:spPr>
          <a:xfrm>
            <a:off x="6484715" y="4308001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249C-869C-E8A7-5EEA-F0C5CEFE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C8D9-C611-E8F9-C355-9A4928CE4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7192631-1656-9D0F-9C2A-26E520F6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9124"/>
            <a:ext cx="5944641" cy="2349379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54D05C2-B026-407E-5DE7-D2F63158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0366"/>
            <a:ext cx="5944641" cy="2206376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BD20BCA-2156-06A2-03AD-0DE24E72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8503"/>
            <a:ext cx="5944641" cy="2206376"/>
          </a:xfrm>
          <a:prstGeom prst="rect">
            <a:avLst/>
          </a:prstGeom>
        </p:spPr>
      </p:pic>
      <p:pic>
        <p:nvPicPr>
          <p:cNvPr id="10" name="Picture 9" descr="A close up of a paper&#10;&#10;AI-generated content may be incorrect.">
            <a:extLst>
              <a:ext uri="{FF2B5EF4-FFF2-40B4-BE49-F238E27FC236}">
                <a16:creationId xmlns:a16="http://schemas.microsoft.com/office/drawing/2014/main" id="{D3EF3E53-E471-8F8D-86C7-A17E1507D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48845"/>
            <a:ext cx="6553200" cy="4051300"/>
          </a:xfrm>
          <a:prstGeom prst="rect">
            <a:avLst/>
          </a:prstGeom>
        </p:spPr>
      </p:pic>
      <p:pic>
        <p:nvPicPr>
          <p:cNvPr id="11" name="Picture 1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602B560-F21E-DEFA-4982-35CA5DA1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1524"/>
            <a:ext cx="5944641" cy="23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635D-1B74-272C-C08C-A446F187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DDF4-1A24-586F-B74E-939BBD03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6FAD-DDB0-33EA-2B8C-127B6430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B153FA2-E11F-94A7-314F-60AFE3F3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9124"/>
            <a:ext cx="5944641" cy="2349379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A1DE8F8-83F0-03C1-DC37-15BB549C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0366"/>
            <a:ext cx="5944641" cy="2206376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DE899E2-A875-2DFD-47D8-58BD4098F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8503"/>
            <a:ext cx="5944641" cy="2206376"/>
          </a:xfrm>
          <a:prstGeom prst="rect">
            <a:avLst/>
          </a:prstGeom>
        </p:spPr>
      </p:pic>
      <p:pic>
        <p:nvPicPr>
          <p:cNvPr id="10" name="Picture 9" descr="A close up of a paper&#10;&#10;AI-generated content may be incorrect.">
            <a:extLst>
              <a:ext uri="{FF2B5EF4-FFF2-40B4-BE49-F238E27FC236}">
                <a16:creationId xmlns:a16="http://schemas.microsoft.com/office/drawing/2014/main" id="{44701679-1964-ECCF-D577-B7295F83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48845"/>
            <a:ext cx="6553200" cy="405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03DF07-AEA9-7118-28FB-7BA757FE023D}"/>
              </a:ext>
            </a:extLst>
          </p:cNvPr>
          <p:cNvSpPr/>
          <p:nvPr/>
        </p:nvSpPr>
        <p:spPr>
          <a:xfrm>
            <a:off x="1232863" y="3319976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226882-7BA3-1A29-E6E2-3DCA8F6027F4}"/>
              </a:ext>
            </a:extLst>
          </p:cNvPr>
          <p:cNvSpPr/>
          <p:nvPr/>
        </p:nvSpPr>
        <p:spPr>
          <a:xfrm>
            <a:off x="1327390" y="4988661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34388C-2196-4FFE-E9D4-5C520CAD9BD1}"/>
              </a:ext>
            </a:extLst>
          </p:cNvPr>
          <p:cNvSpPr/>
          <p:nvPr/>
        </p:nvSpPr>
        <p:spPr>
          <a:xfrm>
            <a:off x="5280303" y="4598224"/>
            <a:ext cx="497711" cy="475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59F4-014A-10E8-372A-274FC53E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Section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9F18-1B5B-82C2-49C1-3EB59F761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781727-710e-4855-bc4c-690266a1b551}" enabled="0" method="" siteId="{dc781727-710e-4855-bc4c-690266a1b5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672</Words>
  <Application>Microsoft Macintosh PowerPoint</Application>
  <PresentationFormat>Widescreen</PresentationFormat>
  <Paragraphs>140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Josefin Sans</vt:lpstr>
      <vt:lpstr>Roboto</vt:lpstr>
      <vt:lpstr>Calibri</vt:lpstr>
      <vt:lpstr>Office Theme</vt:lpstr>
      <vt:lpstr>PowerPoint Presentation</vt:lpstr>
      <vt:lpstr>PowerPoint Presentation</vt:lpstr>
      <vt:lpstr>Format</vt:lpstr>
      <vt:lpstr>Section A</vt:lpstr>
      <vt:lpstr>PowerPoint Presentation</vt:lpstr>
      <vt:lpstr>PowerPoint Presentation</vt:lpstr>
      <vt:lpstr>PowerPoint Presentation</vt:lpstr>
      <vt:lpstr>PowerPoint Presentation</vt:lpstr>
      <vt:lpstr>Section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Isabella Pithie</cp:lastModifiedBy>
  <cp:revision>6</cp:revision>
  <dcterms:created xsi:type="dcterms:W3CDTF">2020-04-23T03:40:29Z</dcterms:created>
  <dcterms:modified xsi:type="dcterms:W3CDTF">2026-05-28T20:14:42Z</dcterms:modified>
</cp:coreProperties>
</file>