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441" r:id="rId4"/>
    <p:sldId id="450" r:id="rId5"/>
    <p:sldId id="471" r:id="rId6"/>
    <p:sldId id="472" r:id="rId7"/>
    <p:sldId id="465" r:id="rId8"/>
    <p:sldId id="466" r:id="rId9"/>
    <p:sldId id="467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68" r:id="rId19"/>
    <p:sldId id="469" r:id="rId20"/>
    <p:sldId id="470" r:id="rId21"/>
    <p:sldId id="459" r:id="rId22"/>
    <p:sldId id="473" r:id="rId23"/>
    <p:sldId id="496" r:id="rId24"/>
    <p:sldId id="497" r:id="rId25"/>
    <p:sldId id="499" r:id="rId26"/>
    <p:sldId id="498" r:id="rId27"/>
    <p:sldId id="500" r:id="rId28"/>
    <p:sldId id="460" r:id="rId29"/>
    <p:sldId id="474" r:id="rId30"/>
    <p:sldId id="475" r:id="rId31"/>
    <p:sldId id="476" r:id="rId32"/>
    <p:sldId id="477" r:id="rId33"/>
    <p:sldId id="478" r:id="rId34"/>
    <p:sldId id="480" r:id="rId35"/>
    <p:sldId id="461" r:id="rId36"/>
    <p:sldId id="462" r:id="rId37"/>
    <p:sldId id="481" r:id="rId38"/>
    <p:sldId id="482" r:id="rId39"/>
    <p:sldId id="483" r:id="rId40"/>
    <p:sldId id="488" r:id="rId41"/>
    <p:sldId id="489" r:id="rId42"/>
    <p:sldId id="463" r:id="rId43"/>
    <p:sldId id="484" r:id="rId44"/>
    <p:sldId id="485" r:id="rId45"/>
    <p:sldId id="486" r:id="rId46"/>
    <p:sldId id="494" r:id="rId47"/>
    <p:sldId id="495" r:id="rId48"/>
  </p:sldIdLst>
  <p:sldSz cx="12192000" cy="6858000"/>
  <p:notesSz cx="6858000" cy="9144000"/>
  <p:embeddedFontLst>
    <p:embeddedFont>
      <p:font typeface="Roboto" panose="02000000000000000000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18" roundtripDataSignature="AMtx7mi0dAdhHvAAhHKEtrfw22SpaNfb7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81B5BBA-0DAE-69FD-9240-15B5DA5CD80A}" name="Isabella Pithie" initials="IP" userId="S::ipi17@uclive.ac.nz::44b060d4-69a8-4add-af92-4c6f6999da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0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38F18F-8628-4BBB-B022-481963B814F0}">
  <a:tblStyle styleId="{6538F18F-8628-4BBB-B022-481963B814F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68"/>
    <p:restoredTop sz="88227"/>
  </p:normalViewPr>
  <p:slideViewPr>
    <p:cSldViewPr snapToGrid="0">
      <p:cViewPr varScale="1">
        <p:scale>
          <a:sx n="93" d="100"/>
          <a:sy n="93" d="100"/>
        </p:scale>
        <p:origin x="216" y="56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12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123" Type="http://schemas.microsoft.com/office/2018/10/relationships/authors" Target="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118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12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19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1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No convincing theoretical analysis on when long term financing is better, but there are some observations: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Matching maturities - financing long lived assets with long term borrowing and equity, short term assets by short term debt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Permanent working capital requirement - permanent investment in NWC, which is financed from long term sources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Maintaining liquidity - the more the current assets, the greater the liquidity (cash, marketable securities) and some firms choose to have more liquidity than others</a:t>
            </a:r>
          </a:p>
          <a:p>
            <a:pPr rtl="0" fontAlgn="ctr"/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A: Cash surplus -&gt; short term lenders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C: Cash deficit -&gt; permanent short term borrower</a:t>
            </a: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B: Short term lenders and short term borrowers</a:t>
            </a:r>
          </a:p>
          <a:p>
            <a:pPr rtl="0" fontAlgn="ctr"/>
            <a:endParaRPr lang="en-US" sz="1200" b="0" i="0" u="none" strike="noStrike" cap="none" dirty="0">
              <a:solidFill>
                <a:schemeClr val="dk1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304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incremental CF:</a:t>
            </a:r>
          </a:p>
          <a:p>
            <a:pPr>
              <a:buFontTx/>
              <a:buChar char="-"/>
            </a:pPr>
            <a:r>
              <a:rPr lang="en-US" dirty="0"/>
              <a:t>Include all indirect effects</a:t>
            </a:r>
          </a:p>
          <a:p>
            <a:pPr>
              <a:buFontTx/>
              <a:buChar char="-"/>
            </a:pPr>
            <a:r>
              <a:rPr lang="en-US" dirty="0"/>
              <a:t>Forget sunk costs</a:t>
            </a:r>
          </a:p>
          <a:p>
            <a:pPr>
              <a:buFontTx/>
              <a:buChar char="-"/>
            </a:pPr>
            <a:r>
              <a:rPr lang="en-US" dirty="0"/>
              <a:t>Include opportunity cost</a:t>
            </a:r>
          </a:p>
          <a:p>
            <a:pPr>
              <a:buFontTx/>
              <a:buChar char="-"/>
            </a:pPr>
            <a:r>
              <a:rPr lang="en-US" dirty="0"/>
              <a:t>Recognize investment in WC</a:t>
            </a:r>
          </a:p>
          <a:p>
            <a:pPr>
              <a:buFontTx/>
              <a:buChar char="-"/>
            </a:pPr>
            <a:r>
              <a:rPr lang="en-US" dirty="0"/>
              <a:t>Remember terminal CV</a:t>
            </a:r>
          </a:p>
          <a:p>
            <a:pPr>
              <a:buFontTx/>
              <a:buChar char="-"/>
            </a:pPr>
            <a:r>
              <a:rPr lang="en-US" dirty="0"/>
              <a:t>Watch for allocated overhead costs</a:t>
            </a:r>
          </a:p>
          <a:p>
            <a:pPr>
              <a:buFontTx/>
              <a:buChar char="-"/>
            </a:pPr>
            <a:r>
              <a:rPr lang="en-US" dirty="0"/>
              <a:t>If CF still exists when the project doesn’t exist, don’t include it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Separate investing and financing decisions by viewing all projects as equity </a:t>
            </a:r>
            <a:r>
              <a:rPr lang="en-US" dirty="0" err="1"/>
              <a:t>financned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031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Depreciation is a non-cash expense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203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Market risk: part of security’s risk that can’t be eliminated through diversification as it is associated with economic or market factors that systematically affect most firms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Firm specific: 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Part of a security's risk associated with random outcomes generated by events, behaviors, specific to the firm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31193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use DDM if company pays dividends with constant growth rate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91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MV represents the opportunity cost whilst BV does not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8486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No Tax — Proposition 1</a:t>
            </a:r>
          </a:p>
          <a:p>
            <a:r>
              <a:rPr lang="en-US" dirty="0"/>
              <a:t>A firm's value depends on its assets and earnings, not how it is financed</a:t>
            </a:r>
          </a:p>
          <a:p>
            <a:r>
              <a:rPr lang="en-US" dirty="0"/>
              <a:t>Mixing debt and equity in different proportions does not change the total value</a:t>
            </a:r>
          </a:p>
          <a:p>
            <a:r>
              <a:rPr lang="en-US" dirty="0"/>
              <a:t>Investors can replicate any capital structure themselves, so the firm adds no value by doing it for them</a:t>
            </a:r>
          </a:p>
          <a:p>
            <a:r>
              <a:rPr lang="en-US" dirty="0"/>
              <a:t>Like cutting a pizza into more slices — the total amount never changes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No Tax — Proposition 2</a:t>
            </a:r>
            <a:endParaRPr lang="en-US" dirty="0"/>
          </a:p>
          <a:p>
            <a:r>
              <a:rPr lang="en-US" dirty="0"/>
              <a:t>Taking on more debt shifts more risk onto equity holders, who have a junior claim on cash flows</a:t>
            </a:r>
          </a:p>
          <a:p>
            <a:r>
              <a:rPr lang="en-US" dirty="0"/>
              <a:t>To compensate, equity holders demand a higher return as leverage increases</a:t>
            </a:r>
          </a:p>
          <a:p>
            <a:r>
              <a:rPr lang="en-US" dirty="0"/>
              <a:t>The cost of equity rises in direct proportion to the debt-to-equity ratio</a:t>
            </a:r>
          </a:p>
          <a:p>
            <a:r>
              <a:rPr lang="en-US" dirty="0"/>
              <a:t>The benefit of cheaper debt is exactly cancelled out by the rising cost of equity</a:t>
            </a:r>
          </a:p>
          <a:p>
            <a:r>
              <a:rPr lang="en-US" dirty="0"/>
              <a:t>The overall cost of capital therefore stays constant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With Tax — Proposition 1</a:t>
            </a:r>
            <a:endParaRPr lang="en-US" dirty="0"/>
          </a:p>
          <a:p>
            <a:r>
              <a:rPr lang="en-US" dirty="0"/>
              <a:t>Interest payments are tax-deductible, creating an "interest tax shield"</a:t>
            </a:r>
          </a:p>
          <a:p>
            <a:r>
              <a:rPr lang="en-US" dirty="0"/>
              <a:t>The tax shield increases the total after-tax cash flows available to all investors</a:t>
            </a:r>
          </a:p>
          <a:p>
            <a:r>
              <a:rPr lang="en-US" dirty="0"/>
              <a:t>Firm value = value of an unlevered firm + present value of the tax shield</a:t>
            </a:r>
          </a:p>
          <a:p>
            <a:r>
              <a:rPr lang="en-US" dirty="0"/>
              <a:t>In theory, firms should borrow as much as possible to </a:t>
            </a:r>
            <a:r>
              <a:rPr lang="en-US" dirty="0" err="1"/>
              <a:t>maximise</a:t>
            </a:r>
            <a:r>
              <a:rPr lang="en-US" dirty="0"/>
              <a:t> this benefit</a:t>
            </a:r>
          </a:p>
          <a:p>
            <a:br>
              <a:rPr lang="en-US" dirty="0"/>
            </a:br>
            <a:endParaRPr lang="en-US" dirty="0"/>
          </a:p>
          <a:p>
            <a:r>
              <a:rPr lang="en-US" b="1" dirty="0"/>
              <a:t>With Tax — Proposition 2</a:t>
            </a:r>
          </a:p>
          <a:p>
            <a:r>
              <a:rPr lang="en-US" dirty="0"/>
              <a:t>Equity holders still face greater risk and demand higher returns as leverage rises</a:t>
            </a:r>
          </a:p>
          <a:p>
            <a:r>
              <a:rPr lang="en-US" dirty="0"/>
              <a:t>However, the government effectively shares part of the cost of debt via the tax deduction</a:t>
            </a:r>
          </a:p>
          <a:p>
            <a:r>
              <a:rPr lang="en-US" dirty="0"/>
              <a:t>The cost of equity does not rise as steeply as in the no-tax case</a:t>
            </a:r>
          </a:p>
          <a:p>
            <a:r>
              <a:rPr lang="en-US" dirty="0"/>
              <a:t>As a result, the WACC falls as debt is added, reflecting the net gain from the tax shield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0442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Internal growth rate: maximum rate of growth without requiring external financing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Sustainable growth rate: rate at which the firm can grow without changing its leverage ratio, or issuing new equity</a:t>
            </a:r>
          </a:p>
          <a:p>
            <a:r>
              <a:rPr lang="en-US" dirty="0"/>
              <a:t>Internal growth rate will be less than sustainable growth rate, possible for ROA = ROE for all equity firm</a:t>
            </a:r>
          </a:p>
          <a:p>
            <a:endParaRPr lang="en-US" dirty="0"/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Firm can increase their growth rate by: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Selling new shares of stock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Increase reliance on debt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Reduce dividend payout ratio</a:t>
            </a:r>
          </a:p>
          <a:p>
            <a:pPr rtl="0" fontAlgn="ctr"/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Calibri"/>
                <a:ea typeface="Calibri"/>
                <a:cs typeface="Calibri"/>
                <a:sym typeface="Calibri"/>
              </a:rPr>
              <a:t>Increase profit margins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44</a:t>
            </a:fld>
            <a:endParaRPr lang="en-N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49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N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/>
        </p:nvSpPr>
        <p:spPr>
          <a:xfrm>
            <a:off x="1524000" y="3012996"/>
            <a:ext cx="9144000" cy="33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en-NZ" sz="6000" b="1" i="0" u="none" strike="noStrike" cap="none" dirty="0">
                <a:solidFill>
                  <a:srgbClr val="C4E0B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FINC 201 TUTORIAL</a:t>
            </a:r>
            <a:br>
              <a:rPr lang="en-NZ" sz="60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</a:br>
            <a:r>
              <a:rPr lang="en-NZ" sz="4200" b="1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TUESDAY 2ND JUNE</a:t>
            </a:r>
            <a:endParaRPr sz="42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700" b="1" dirty="0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endParaRPr sz="4200" b="1" dirty="0">
              <a:solidFill>
                <a:schemeClr val="lt1"/>
              </a:solidFill>
            </a:endParaRPr>
          </a:p>
        </p:txBody>
      </p:sp>
      <p:pic>
        <p:nvPicPr>
          <p:cNvPr id="90" name="Google Shape;90;p1" descr="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15673" y="755433"/>
            <a:ext cx="6160654" cy="2122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375B4-A28D-4643-C575-EFEE6E597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Risk and Return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C16A5-1722-5AB8-C119-44D1628867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Cost of capital is the rate of return expected to earn if invested in equally risky securities (opportunity cost)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Market index tracks the investment performance of the overall market</a:t>
            </a:r>
          </a:p>
          <a:p>
            <a:pPr>
              <a:buFontTx/>
              <a:buChar char="-"/>
            </a:pPr>
            <a:r>
              <a:rPr lang="en-US" dirty="0"/>
              <a:t>Dow Jones is the index of performance of portfolio of 30 blue chip stocks</a:t>
            </a:r>
          </a:p>
          <a:p>
            <a:pPr>
              <a:buFontTx/>
              <a:buChar char="-"/>
            </a:pPr>
            <a:r>
              <a:rPr lang="en-US" dirty="0"/>
              <a:t>S&amp;P500 is the index of performance of portfolio of 500 large US stocks</a:t>
            </a:r>
          </a:p>
          <a:p>
            <a:pPr marL="114300" indent="0">
              <a:buNone/>
            </a:pPr>
            <a:r>
              <a:rPr lang="en-US" dirty="0"/>
              <a:t>NZX is national stock exchange and publicly owned company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46085-64AA-6733-7E3C-B88A98343A3F}"/>
              </a:ext>
            </a:extLst>
          </p:cNvPr>
          <p:cNvSpPr txBox="1"/>
          <p:nvPr/>
        </p:nvSpPr>
        <p:spPr>
          <a:xfrm>
            <a:off x="7646581" y="2423402"/>
            <a:ext cx="4089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Return = profit / investment</a:t>
            </a:r>
          </a:p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Annual return = (Pt+1 - Pt)/Pt</a:t>
            </a:r>
          </a:p>
          <a:p>
            <a:endParaRPr lang="en-US" sz="2000" dirty="0">
              <a:solidFill>
                <a:srgbClr val="C4E0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32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4833-D77A-881B-B018-CD83CFC3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BF0CC-19CA-FF21-EEF7-E610CC7BB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7801947" cy="43513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Opportunity cost of safe projects must be rate offered by safe Treasury bulls</a:t>
            </a:r>
          </a:p>
          <a:p>
            <a:pPr>
              <a:buFontTx/>
              <a:buChar char="-"/>
            </a:pPr>
            <a:r>
              <a:rPr lang="en-US" dirty="0"/>
              <a:t>Opportunity cost for average risk projects must be expected return on market portfolio</a:t>
            </a:r>
          </a:p>
          <a:p>
            <a:pPr>
              <a:buFontTx/>
              <a:buChar char="-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Need measure of how far returns may differ from the average</a:t>
            </a:r>
          </a:p>
          <a:p>
            <a:pPr>
              <a:buFontTx/>
              <a:buChar char="-"/>
            </a:pPr>
            <a:r>
              <a:rPr lang="en-US" dirty="0"/>
              <a:t>Variance</a:t>
            </a:r>
          </a:p>
          <a:p>
            <a:pPr>
              <a:buFontTx/>
              <a:buChar char="-"/>
            </a:pPr>
            <a:r>
              <a:rPr lang="en-US" dirty="0"/>
              <a:t>Standard deviation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F871A-987B-6EEA-748C-3E3FF0F13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0147" y="1802298"/>
            <a:ext cx="3216858" cy="40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55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EDA3C-D612-2DF9-2AF9-BEF661493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2631B-765B-9C92-A356-4408E8529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Higher risk, higher return</a:t>
            </a:r>
          </a:p>
          <a:p>
            <a:pPr>
              <a:buFontTx/>
              <a:buChar char="-"/>
            </a:pPr>
            <a:r>
              <a:rPr lang="en-US" dirty="0"/>
              <a:t>Expected return is a function of risk</a:t>
            </a:r>
          </a:p>
          <a:p>
            <a:pPr>
              <a:buFontTx/>
              <a:buChar char="-"/>
            </a:pPr>
            <a:r>
              <a:rPr lang="en-US" dirty="0"/>
              <a:t>Assume all investors rational and risk averse, always choose to invest in portfolios rather than single assets = diversification</a:t>
            </a:r>
          </a:p>
          <a:p>
            <a:pPr>
              <a:buFontTx/>
              <a:buChar char="-"/>
            </a:pPr>
            <a:r>
              <a:rPr lang="en-US" dirty="0"/>
              <a:t>Diversification works as prices of stocks don’t move exactly together = correlation</a:t>
            </a:r>
          </a:p>
          <a:p>
            <a:pPr>
              <a:buFontTx/>
              <a:buChar char="-"/>
            </a:pPr>
            <a:r>
              <a:rPr lang="en-US" dirty="0"/>
              <a:t>Market/systematic/undiversifiable risk</a:t>
            </a:r>
          </a:p>
          <a:p>
            <a:pPr>
              <a:buFontTx/>
              <a:buChar char="-"/>
            </a:pPr>
            <a:r>
              <a:rPr lang="en-US" dirty="0"/>
              <a:t>Firm specific/unique/unsystematic/diversifiable risk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FF8476-FC42-545C-28FD-C98D27232590}"/>
              </a:ext>
            </a:extLst>
          </p:cNvPr>
          <p:cNvSpPr txBox="1"/>
          <p:nvPr/>
        </p:nvSpPr>
        <p:spPr>
          <a:xfrm>
            <a:off x="7263809" y="2165259"/>
            <a:ext cx="40899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CAPM:</a:t>
            </a:r>
          </a:p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 = rf + B(rm –rf)</a:t>
            </a:r>
          </a:p>
          <a:p>
            <a:endParaRPr lang="en-US" sz="2000" dirty="0">
              <a:solidFill>
                <a:srgbClr val="C4E0B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932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5555A-B552-5773-6FBB-B4C077E40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CEB1E-5208-54B2-6BB8-7BD0BF51ED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Beta is a measure of non-diversifiable risk</a:t>
            </a:r>
          </a:p>
          <a:p>
            <a:pPr>
              <a:buFontTx/>
              <a:buChar char="-"/>
            </a:pPr>
            <a:r>
              <a:rPr lang="en-US" dirty="0"/>
              <a:t>Measure of asset’s return sensitivity to changes in the market return</a:t>
            </a:r>
          </a:p>
          <a:p>
            <a:pPr>
              <a:buFontTx/>
              <a:buChar char="-"/>
            </a:pPr>
            <a:r>
              <a:rPr lang="en-US" dirty="0"/>
              <a:t>Market portfolio, beta = 1</a:t>
            </a:r>
          </a:p>
          <a:p>
            <a:pPr>
              <a:buFontTx/>
              <a:buChar char="-"/>
            </a:pPr>
            <a:r>
              <a:rPr lang="en-US" dirty="0"/>
              <a:t>Measured by regressing returns of market portfolio against returns of an individual asset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" name="Picture 4" descr="A mathematical equation with black text&#10;&#10;AI-generated content may be incorrect.">
            <a:extLst>
              <a:ext uri="{FF2B5EF4-FFF2-40B4-BE49-F238E27FC236}">
                <a16:creationId xmlns:a16="http://schemas.microsoft.com/office/drawing/2014/main" id="{22750C8A-4790-3FDB-88DC-BD02AF4A16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986337"/>
            <a:ext cx="750502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15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E4FA3-099C-E232-AD5D-8F9F3D417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Capital Asset Pricing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D4BF0-B176-F214-AFA2-71A81C24F1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4969933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14300" indent="0">
              <a:buNone/>
            </a:pPr>
            <a:r>
              <a:rPr lang="en-US" dirty="0"/>
              <a:t>SML is graphical representation of CAPM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B6C47-D2AF-EC8A-2727-2A801A262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200" y="2029125"/>
            <a:ext cx="4098440" cy="875072"/>
          </a:xfrm>
          <a:prstGeom prst="rect">
            <a:avLst/>
          </a:prstGeom>
        </p:spPr>
      </p:pic>
      <p:pic>
        <p:nvPicPr>
          <p:cNvPr id="1026" name="Picture 2" descr="Security Market Line (SML) | Formula + Slope of Graph">
            <a:extLst>
              <a:ext uri="{FF2B5EF4-FFF2-40B4-BE49-F238E27FC236}">
                <a16:creationId xmlns:a16="http://schemas.microsoft.com/office/drawing/2014/main" id="{43DB976D-3413-5530-E7F3-7A8FE8ABE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56" y="1960038"/>
            <a:ext cx="5410744" cy="421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4816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C010-F3CA-8132-31A4-907EF24F4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Weighted Average Cost of Capital (WACC)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50E61-94E7-E089-924B-6BA753EDC1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Companies finance long term activities via </a:t>
            </a:r>
            <a:r>
              <a:rPr lang="en-US" u="sng" dirty="0"/>
              <a:t>long term debt</a:t>
            </a:r>
            <a:r>
              <a:rPr lang="en-US" dirty="0"/>
              <a:t>, </a:t>
            </a:r>
            <a:r>
              <a:rPr lang="en-US" u="sng" dirty="0"/>
              <a:t>preferred stock </a:t>
            </a:r>
            <a:r>
              <a:rPr lang="en-US" dirty="0"/>
              <a:t>or</a:t>
            </a:r>
            <a:r>
              <a:rPr lang="en-US" u="sng" dirty="0"/>
              <a:t> common equity</a:t>
            </a:r>
          </a:p>
          <a:p>
            <a:pPr marL="114300" indent="0">
              <a:buNone/>
            </a:pPr>
            <a:r>
              <a:rPr lang="en-US" dirty="0"/>
              <a:t>Company management need a way to calculate overall cost of a company’s capital as a </a:t>
            </a:r>
            <a:r>
              <a:rPr lang="en-US" u="sng" dirty="0"/>
              <a:t>benchmark for new investment opportunities </a:t>
            </a:r>
            <a:r>
              <a:rPr lang="en-US" dirty="0"/>
              <a:t>and to </a:t>
            </a:r>
            <a:r>
              <a:rPr lang="en-US" u="sng" dirty="0"/>
              <a:t>value to company as a whole</a:t>
            </a:r>
          </a:p>
          <a:p>
            <a:pPr marL="114300" indent="0">
              <a:buNone/>
            </a:pPr>
            <a:endParaRPr lang="en-US" u="sng" dirty="0"/>
          </a:p>
        </p:txBody>
      </p:sp>
      <p:pic>
        <p:nvPicPr>
          <p:cNvPr id="5" name="Picture 4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B7FD3A88-0283-16B2-54C7-8DD842D706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384" y="4191000"/>
            <a:ext cx="7137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541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AD73F-18AF-A290-7B46-52CA806F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out 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AB480-235C-3F59-6E15-61CAEE7630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Debt </a:t>
            </a:r>
          </a:p>
          <a:p>
            <a:pPr>
              <a:buFontTx/>
              <a:buChar char="-"/>
            </a:pPr>
            <a:r>
              <a:rPr lang="en-US" dirty="0"/>
              <a:t>YTM often used</a:t>
            </a:r>
          </a:p>
          <a:p>
            <a:pPr marL="114300" indent="0">
              <a:buNone/>
            </a:pPr>
            <a:r>
              <a:rPr lang="en-US" dirty="0"/>
              <a:t>Preferred stock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Common equity</a:t>
            </a:r>
          </a:p>
          <a:p>
            <a:pPr>
              <a:buFontTx/>
              <a:buChar char="-"/>
            </a:pPr>
            <a:r>
              <a:rPr lang="en-US" dirty="0"/>
              <a:t>CAPM</a:t>
            </a:r>
          </a:p>
          <a:p>
            <a:pPr>
              <a:buFontTx/>
              <a:buChar char="-"/>
            </a:pPr>
            <a:r>
              <a:rPr lang="en-US" dirty="0"/>
              <a:t>Dividend discount model </a:t>
            </a:r>
          </a:p>
        </p:txBody>
      </p:sp>
      <p:pic>
        <p:nvPicPr>
          <p:cNvPr id="5" name="Picture 4" descr="A black text on a white background&#10;&#10;AI-generated content may be incorrect.">
            <a:extLst>
              <a:ext uri="{FF2B5EF4-FFF2-40B4-BE49-F238E27FC236}">
                <a16:creationId xmlns:a16="http://schemas.microsoft.com/office/drawing/2014/main" id="{5C9C2594-24D8-AFD6-93AA-84730E8F0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489158"/>
            <a:ext cx="4305300" cy="825500"/>
          </a:xfrm>
          <a:prstGeom prst="rect">
            <a:avLst/>
          </a:prstGeom>
        </p:spPr>
      </p:pic>
      <p:pic>
        <p:nvPicPr>
          <p:cNvPr id="7" name="Picture 6" descr="A mathematical equation with red letters&#10;&#10;AI-generated content may be incorrect.">
            <a:extLst>
              <a:ext uri="{FF2B5EF4-FFF2-40B4-BE49-F238E27FC236}">
                <a16:creationId xmlns:a16="http://schemas.microsoft.com/office/drawing/2014/main" id="{119553C4-0B49-F7F4-B3F6-24B999E53EE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9337" t="140"/>
          <a:stretch>
            <a:fillRect/>
          </a:stretch>
        </p:blipFill>
        <p:spPr>
          <a:xfrm>
            <a:off x="9816939" y="5079475"/>
            <a:ext cx="1681079" cy="8750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D3956D-133A-5EDA-3D8B-A9AB1A0F2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5845" y="5079476"/>
            <a:ext cx="4098440" cy="87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31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997FE-F9B4-7E23-97CF-BE8D6D061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out weights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D5506A-DE31-7B31-0A8A-4B71A833C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Use market value</a:t>
            </a:r>
          </a:p>
          <a:p>
            <a:pPr>
              <a:buFontTx/>
              <a:buChar char="-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E = # outstanding common shares * price per common share</a:t>
            </a:r>
          </a:p>
          <a:p>
            <a:pPr marL="114300" indent="0">
              <a:buNone/>
            </a:pPr>
            <a:r>
              <a:rPr lang="en-US" dirty="0"/>
              <a:t>P = # outstanding preferred shares * price per preferred share</a:t>
            </a:r>
          </a:p>
          <a:p>
            <a:pPr marL="114300" indent="0">
              <a:buNone/>
            </a:pPr>
            <a:r>
              <a:rPr lang="en-US" dirty="0"/>
              <a:t>D = # outstanding bonds * bond price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V = E + P + D</a:t>
            </a:r>
          </a:p>
        </p:txBody>
      </p:sp>
    </p:spTree>
    <p:extLst>
      <p:ext uri="{BB962C8B-B14F-4D97-AF65-F5344CB8AC3E}">
        <p14:creationId xmlns:p14="http://schemas.microsoft.com/office/powerpoint/2010/main" val="1215465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0697D-8D74-B89F-BC9E-C318AE6F5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AB2B4-A999-AF89-923D-4F2828CD15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close-up of a report&#10;&#10;AI-generated content may be incorrect.">
            <a:extLst>
              <a:ext uri="{FF2B5EF4-FFF2-40B4-BE49-F238E27FC236}">
                <a16:creationId xmlns:a16="http://schemas.microsoft.com/office/drawing/2014/main" id="{2FACE50F-7D9B-7B95-15E9-A2781A4DF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550" y="597184"/>
            <a:ext cx="9232900" cy="566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70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44B0BF-AEF3-CF18-42A2-DC59C1B31F8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2393"/>
          <a:stretch>
            <a:fillRect/>
          </a:stretch>
        </p:blipFill>
        <p:spPr>
          <a:xfrm>
            <a:off x="3127508" y="93784"/>
            <a:ext cx="6382977" cy="6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31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838200" y="2276127"/>
            <a:ext cx="6687065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STAY UPDATED</a:t>
            </a:r>
            <a:endParaRPr sz="4800" b="1" i="0" u="none" strike="noStrike" cap="none">
              <a:solidFill>
                <a:schemeClr val="lt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838200" y="3240706"/>
            <a:ext cx="10515600" cy="868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Instagram: </a:t>
            </a:r>
            <a:r>
              <a:rPr lang="en-NZ" sz="2400" b="1" i="0" u="none" strike="noStrike" cap="none" err="1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the_investmentsociety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838200" y="522166"/>
            <a:ext cx="6773562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NZ" sz="5400" b="1" i="0" u="none" strike="noStrike" cap="none" dirty="0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SIGN UP FOR FREE 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838200" y="1554514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838200" y="4555602"/>
            <a:ext cx="8849497" cy="100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en-NZ" sz="4800" b="1" i="0" u="none" strike="noStrike" cap="none"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QUESTIONS AND FEEDBACK</a:t>
            </a:r>
            <a:endParaRPr sz="48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838200" y="5560961"/>
            <a:ext cx="10515600" cy="47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NZ" sz="2400" b="1" i="0" u="none" strike="noStrike" cap="none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Arial"/>
              </a:rPr>
              <a:t>Email: ipi17@uclive.ac.nz</a:t>
            </a:r>
            <a:endParaRPr sz="2400" b="0" i="0" u="none" strike="noStrike" cap="none">
              <a:solidFill>
                <a:srgbClr val="FF000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6061CD-45AD-5E29-3ACE-6C76E4CCE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4525" y="522166"/>
            <a:ext cx="3692610" cy="36926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3195D-5DF4-BD2F-A200-0E17A0370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243189-A017-2E97-0F0C-705715A0E0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7607"/>
          <a:stretch>
            <a:fillRect/>
          </a:stretch>
        </p:blipFill>
        <p:spPr>
          <a:xfrm>
            <a:off x="2553077" y="902676"/>
            <a:ext cx="6920156" cy="208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98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CCA68-D828-BFFE-FDF4-574204E2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Modigliani and Miller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C8DC48-A21A-AF72-152D-1B6ACE4C7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825625"/>
            <a:ext cx="6066693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/>
              <a:t>No tax</a:t>
            </a:r>
          </a:p>
          <a:p>
            <a:pPr marL="114300" indent="0">
              <a:buNone/>
            </a:pPr>
            <a:r>
              <a:rPr lang="en-US" dirty="0"/>
              <a:t>1. Firm value is not affected by leverage </a:t>
            </a:r>
          </a:p>
          <a:p>
            <a:pPr marL="114300" indent="0">
              <a:buNone/>
            </a:pPr>
            <a:r>
              <a:rPr lang="en-US" dirty="0"/>
              <a:t>2. Leverage increases risk and return to stockholders</a:t>
            </a:r>
          </a:p>
          <a:p>
            <a:pPr marL="114300" indent="0">
              <a:buNone/>
            </a:pPr>
            <a:r>
              <a:rPr lang="en-US" b="1" dirty="0"/>
              <a:t>With tax</a:t>
            </a:r>
          </a:p>
          <a:p>
            <a:pPr marL="114300" indent="0">
              <a:buNone/>
            </a:pPr>
            <a:r>
              <a:rPr lang="en-US" dirty="0"/>
              <a:t>1. Firm value increases with leverage</a:t>
            </a:r>
          </a:p>
          <a:p>
            <a:pPr marL="114300" indent="0">
              <a:buNone/>
            </a:pPr>
            <a:r>
              <a:rPr lang="en-US" dirty="0"/>
              <a:t>2. Some of the increases in equity risk and return is offset by the interest tax shield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62B477-39D4-CAF9-D525-B2E12D1BA4B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3840"/>
          <a:stretch>
            <a:fillRect/>
          </a:stretch>
        </p:blipFill>
        <p:spPr>
          <a:xfrm>
            <a:off x="7336692" y="2225920"/>
            <a:ext cx="3452445" cy="647700"/>
          </a:xfrm>
          <a:prstGeom prst="rect">
            <a:avLst/>
          </a:prstGeom>
        </p:spPr>
      </p:pic>
      <p:pic>
        <p:nvPicPr>
          <p:cNvPr id="8" name="Picture 7" descr="A math equation with black text&#10;&#10;AI-generated content may be incorrect.">
            <a:extLst>
              <a:ext uri="{FF2B5EF4-FFF2-40B4-BE49-F238E27FC236}">
                <a16:creationId xmlns:a16="http://schemas.microsoft.com/office/drawing/2014/main" id="{4DA0FF43-2668-CF0C-1C23-146BDBEA1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2037" y="3429000"/>
            <a:ext cx="3467100" cy="647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5AB2B4-6A4B-2202-9DCC-07ECDDEDB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6692" y="4408490"/>
            <a:ext cx="3452445" cy="771607"/>
          </a:xfrm>
          <a:prstGeom prst="rect">
            <a:avLst/>
          </a:prstGeom>
        </p:spPr>
      </p:pic>
      <p:pic>
        <p:nvPicPr>
          <p:cNvPr id="11" name="Picture 10" descr="A math equation with a red circle and black text&#10;&#10;AI-generated content may be incorrect.">
            <a:extLst>
              <a:ext uri="{FF2B5EF4-FFF2-40B4-BE49-F238E27FC236}">
                <a16:creationId xmlns:a16="http://schemas.microsoft.com/office/drawing/2014/main" id="{2816A598-8274-73E6-6B7E-1422B6375A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2037" y="5511887"/>
            <a:ext cx="3467100" cy="6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2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B4058-B599-4FF2-24F1-49811E749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D2BED-FB01-22C5-984E-BAFBC1336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/>
              <a:t>MM, Inc., a prominent consumer products firm, is debating whether or not to convert its all-equity capital structure to one that is 35% debt. Currently, there are 6,000 shares outstanding, and the price per share is $58. EBIT is expected to remain at $39,600 per year forever. The interest rate on new debt is 7%, there are no taxes, and M&amp;M assumptions hold. </a:t>
            </a:r>
          </a:p>
          <a:p>
            <a:pPr marL="114300" indent="0" fontAlgn="ctr">
              <a:buNone/>
            </a:pPr>
            <a:r>
              <a:rPr lang="en-NZ" dirty="0"/>
              <a:t>a) Ms. Brown, a shareholder of the firm, owns 100 shares of stock. What is her cash flow under the current capital structure, assuming the firm has a dividend payout ratio of 100%?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746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48262-245C-26CC-7F28-74DD4A2ED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79F36-FB82-68C1-02F9-BF04ED6FE5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62426-B23B-CB63-C3D2-3D6EED6D4A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83024"/>
          <a:stretch>
            <a:fillRect/>
          </a:stretch>
        </p:blipFill>
        <p:spPr>
          <a:xfrm>
            <a:off x="972664" y="1690688"/>
            <a:ext cx="9614606" cy="2175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1FA7A-E453-C2DD-1A7D-16A2FDD3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DC88B-2DA6-5E90-2863-29FA61D467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/>
              <a:t>b) What will Ms. Brown's cash flow be under the proposed capital structure of the firm? Assume that she keeps all 100 of her shares.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961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A0A89-5124-E00B-C521-4A198C78C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F5F92-15AF-7FD2-0060-A6BBC3057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19291-4860-E8A0-828E-8246C6ABA75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417" b="35337"/>
          <a:stretch>
            <a:fillRect/>
          </a:stretch>
        </p:blipFill>
        <p:spPr>
          <a:xfrm>
            <a:off x="1639491" y="801427"/>
            <a:ext cx="8913017" cy="537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8237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4C29B-0573-C412-C3C4-892E5FAC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BE059F-3E2E-3992-BE3F-EE4CEFB88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 fontAlgn="ctr">
              <a:buNone/>
            </a:pPr>
            <a:r>
              <a:rPr lang="en-NZ" dirty="0"/>
              <a:t>c) Suppose the company does convert, but Ms. Brown prefers the current all-equity capital structure. Show how she could </a:t>
            </a:r>
            <a:r>
              <a:rPr lang="en-NZ" dirty="0" err="1"/>
              <a:t>unlever</a:t>
            </a:r>
            <a:r>
              <a:rPr lang="en-NZ" dirty="0"/>
              <a:t> her shares of stock to recreate the original capital structure.</a:t>
            </a:r>
          </a:p>
          <a:p>
            <a:pPr marL="114300" indent="0">
              <a:buNone/>
            </a:pPr>
            <a:r>
              <a:rPr lang="en-US" dirty="0"/>
              <a:t> 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3945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CB810-FE41-FEC1-89E6-1F7C779BC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EEBC8-324D-FF7B-E01F-D40C5E041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D52668-067B-F431-9488-D7B797BF0C6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4262"/>
          <a:stretch>
            <a:fillRect/>
          </a:stretch>
        </p:blipFill>
        <p:spPr>
          <a:xfrm>
            <a:off x="1528817" y="1382398"/>
            <a:ext cx="9136899" cy="43525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498C00-F0B9-015B-4755-423E2A10C795}"/>
              </a:ext>
            </a:extLst>
          </p:cNvPr>
          <p:cNvSpPr txBox="1"/>
          <p:nvPr/>
        </p:nvSpPr>
        <p:spPr>
          <a:xfrm>
            <a:off x="6713621" y="553453"/>
            <a:ext cx="21656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homemade leverage, </a:t>
            </a:r>
          </a:p>
        </p:txBody>
      </p:sp>
    </p:spTree>
    <p:extLst>
      <p:ext uri="{BB962C8B-B14F-4D97-AF65-F5344CB8AC3E}">
        <p14:creationId xmlns:p14="http://schemas.microsoft.com/office/powerpoint/2010/main" val="207191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DFB5-55A1-3881-4036-519902803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Payout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3DDB4-0001-4136-F139-2572E20C7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/>
              <a:t>Cash dividend</a:t>
            </a:r>
          </a:p>
          <a:p>
            <a:pPr>
              <a:buFontTx/>
              <a:buChar char="-"/>
            </a:pPr>
            <a:r>
              <a:rPr lang="en-US" dirty="0"/>
              <a:t>Stock dividends and splits</a:t>
            </a:r>
          </a:p>
          <a:p>
            <a:pPr>
              <a:buFontTx/>
              <a:buChar char="-"/>
            </a:pPr>
            <a:r>
              <a:rPr lang="en-US" dirty="0"/>
              <a:t>Share repurchases (buybacks)</a:t>
            </a:r>
          </a:p>
          <a:p>
            <a:pPr>
              <a:buFontTx/>
              <a:buChar char="-"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In a perfect world, stock price should fall by the amount of the dividend on the ex-dividend date</a:t>
            </a:r>
          </a:p>
          <a:p>
            <a:pPr marL="114300" indent="0">
              <a:buNone/>
            </a:pPr>
            <a:r>
              <a:rPr lang="en-US" dirty="0"/>
              <a:t>Unless dividend or split conveys information, stock price should fall to keep the investor’s wealth unchanged</a:t>
            </a:r>
          </a:p>
        </p:txBody>
      </p:sp>
    </p:spTree>
    <p:extLst>
      <p:ext uri="{BB962C8B-B14F-4D97-AF65-F5344CB8AC3E}">
        <p14:creationId xmlns:p14="http://schemas.microsoft.com/office/powerpoint/2010/main" val="3228171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C5206-A22F-2F56-22B3-C4F5B2B81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FD1AD-5CD4-428D-B1AE-7C507B4D4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NZ" dirty="0"/>
              <a:t>Apex Innovations, a leading technology firm, is considering whether to shift its current capital structure with debt-to-equity ratio of 0.2 to an all-equity structure. Currently, the company has 40,000 shares outstanding, each share is priced at $100. If they decide to restructure, the firm plans to issue new shares to raise the necessary funds to pay off the debt. Expected EBIT is projected to remain at $200,000 annually indefinitely. The interest rate on the debt is 4%, and there are no taxes, assuming Modigliani and Miller's (M&amp;M) framework holds.</a:t>
            </a:r>
          </a:p>
          <a:p>
            <a:pPr marL="114300" indent="0" fontAlgn="ctr">
              <a:buNone/>
            </a:pPr>
            <a:r>
              <a:rPr lang="en-NZ" dirty="0"/>
              <a:t>a) Mr. Anderson, a shareholder of the firm, owns 200 shares of stock. What is his cash flow under the current capital structure, assuming the firm pays out 100% of its earnings as dividends?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11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12250-2992-38CB-FBE6-1943EB944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ea typeface="Roboto" panose="02000000000000000000" pitchFamily="2" charset="0"/>
                <a:cs typeface="Calibri" panose="020F0502020204030204" pitchFamily="34" charset="0"/>
              </a:rPr>
              <a:t>Discounting Cash 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0F122-0E93-CAF4-4D80-106729E6CD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1. Only discount CF, not profits</a:t>
            </a:r>
          </a:p>
          <a:p>
            <a:pPr marL="114300" indent="0">
              <a:buNone/>
            </a:pPr>
            <a:r>
              <a:rPr lang="en-US" dirty="0"/>
              <a:t>2. Discount incremental CF</a:t>
            </a:r>
          </a:p>
          <a:p>
            <a:pPr marL="114300" indent="0">
              <a:buNone/>
            </a:pPr>
            <a:r>
              <a:rPr lang="en-US" dirty="0">
                <a:solidFill>
                  <a:srgbClr val="C4E0B2"/>
                </a:solidFill>
              </a:rPr>
              <a:t>	Incremental CF = CF with project – CF without project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3. Discount nominal (real) CF by nominal (real) cost of capital </a:t>
            </a:r>
          </a:p>
          <a:p>
            <a:pPr marL="114300" indent="0">
              <a:buNone/>
            </a:pPr>
            <a:r>
              <a:rPr lang="en-US" dirty="0">
                <a:solidFill>
                  <a:schemeClr val="bg1"/>
                </a:solidFill>
              </a:rPr>
              <a:t>4. Separate investment and financing decisions</a:t>
            </a:r>
          </a:p>
          <a:p>
            <a:pPr marL="114300" indent="0">
              <a:buNone/>
            </a:pPr>
            <a:endParaRPr lang="en-US" dirty="0">
              <a:solidFill>
                <a:srgbClr val="C4E0B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60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0A45-34A5-EF00-0834-8F1857F95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3FD88-A7B5-C841-511C-E7AD99772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math equations on a graph paper&#10;&#10;AI-generated content may be incorrect.">
            <a:extLst>
              <a:ext uri="{FF2B5EF4-FFF2-40B4-BE49-F238E27FC236}">
                <a16:creationId xmlns:a16="http://schemas.microsoft.com/office/drawing/2014/main" id="{88009E4B-29CC-C87C-477E-F3DFF3CF2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206710"/>
            <a:ext cx="7772400" cy="64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751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9E329-EBBC-6791-FE5E-72A8E4E6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0426B-EDB0-6C10-9A1A-078760DCF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/>
              <a:t>b) What will Mr. Anderson's cash flow be if the company adopts the new all-equity capital structure, he has 200 shares?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693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09C5E-3673-7B5C-4E99-3EBA5C23F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790FA-C676-F8C1-7B62-DAB2AA59950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paper with numbers and circles&#10;&#10;AI-generated content may be incorrect.">
            <a:extLst>
              <a:ext uri="{FF2B5EF4-FFF2-40B4-BE49-F238E27FC236}">
                <a16:creationId xmlns:a16="http://schemas.microsoft.com/office/drawing/2014/main" id="{896B59C0-323B-3EB4-8486-BC7ACD384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671" y="930419"/>
            <a:ext cx="831653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62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C3B7B-D73F-5842-EA07-BC701A48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25B1AE-5348-D891-94D0-CC6AD528F4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NZ" dirty="0"/>
              <a:t>c) If Mr. Anderson prefers the current capital structure with debt-to-equity ratio of 0.2, and the firm switches to all-equity, explain how he can re-lever his shares to replicate the debt-to-equity ratio of 0.2.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8464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8E68A-6BCB-C747-FA84-ED70D39E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F2750-953B-CAEA-A387-C01EEAF9BF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EE712-9F51-9DE9-B131-6A576754A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401473"/>
            <a:ext cx="7772400" cy="605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970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094F1-D8F4-7958-559C-36100119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Dividend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1EA73-034D-13A0-A686-4FA3F9FFA2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Dividends are usually smooth, managers reluctant to alter them</a:t>
            </a:r>
          </a:p>
          <a:p>
            <a:pPr marL="114300" indent="0">
              <a:buNone/>
            </a:pPr>
            <a:r>
              <a:rPr lang="en-US" dirty="0"/>
              <a:t>	Signaling theory: investors may regard changes in dividends as 	managements’ earnings forecast</a:t>
            </a:r>
          </a:p>
          <a:p>
            <a:pPr marL="114300" indent="0">
              <a:buNone/>
            </a:pPr>
            <a:r>
              <a:rPr lang="en-US" dirty="0"/>
              <a:t>Types of payments:</a:t>
            </a:r>
          </a:p>
          <a:p>
            <a:pPr>
              <a:buFontTx/>
              <a:buChar char="-"/>
            </a:pPr>
            <a:r>
              <a:rPr lang="en-US" dirty="0"/>
              <a:t>Constant (percent or amount)</a:t>
            </a:r>
          </a:p>
          <a:p>
            <a:pPr>
              <a:buFontTx/>
              <a:buChar char="-"/>
            </a:pPr>
            <a:r>
              <a:rPr lang="en-US" dirty="0"/>
              <a:t>Residual (earnings less retained earnings needed to finance optimal capital budget)</a:t>
            </a:r>
          </a:p>
          <a:p>
            <a:pPr marL="114300" indent="0">
              <a:buNone/>
            </a:pPr>
            <a:r>
              <a:rPr lang="en-US" dirty="0">
                <a:solidFill>
                  <a:srgbClr val="C4E0B2"/>
                </a:solidFill>
              </a:rPr>
              <a:t>Distributions = Net income – (target equity ratio * total capital budget)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302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01E3E-2471-2DEF-EEDD-4665F5351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Dividend Theory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EDB43-DF47-FB96-03F7-8C64B35DF1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Irrelevance </a:t>
            </a:r>
          </a:p>
          <a:p>
            <a:pPr>
              <a:buFontTx/>
              <a:buChar char="-"/>
            </a:pPr>
            <a:r>
              <a:rPr lang="en-US" dirty="0"/>
              <a:t>Indifferent between dividends and capital gains</a:t>
            </a:r>
          </a:p>
          <a:p>
            <a:pPr>
              <a:buFontTx/>
              <a:buChar char="-"/>
            </a:pPr>
            <a:r>
              <a:rPr lang="en-US" dirty="0"/>
              <a:t>Want cash then sell stock, if don’t want cash then use dividends to buy stock</a:t>
            </a:r>
          </a:p>
          <a:p>
            <a:pPr>
              <a:buFontTx/>
              <a:buChar char="-"/>
            </a:pPr>
            <a:r>
              <a:rPr lang="en-US" dirty="0"/>
              <a:t>Supported by MM</a:t>
            </a:r>
          </a:p>
          <a:p>
            <a:pPr>
              <a:buFontTx/>
              <a:buChar char="-"/>
            </a:pPr>
            <a:r>
              <a:rPr lang="en-US" dirty="0"/>
              <a:t>Based on unrealistic assumptions (no taxes or brokerage costs)</a:t>
            </a:r>
          </a:p>
          <a:p>
            <a:pPr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B9EA8-6DA3-4DE5-8537-BB571121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Increases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20440-FFC8-0F68-8007-5485610A6B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Relevance – information content (signaling)</a:t>
            </a:r>
          </a:p>
          <a:p>
            <a:pPr>
              <a:buFontTx/>
              <a:buChar char="-"/>
            </a:pPr>
            <a:r>
              <a:rPr lang="en-US" dirty="0"/>
              <a:t>Regard changes in dividend as signals of earnings forecasts</a:t>
            </a:r>
          </a:p>
          <a:p>
            <a:pPr>
              <a:buFontTx/>
              <a:buChar char="-"/>
            </a:pPr>
            <a:r>
              <a:rPr lang="en-US" dirty="0"/>
              <a:t>Management hate to cut dividends, won’t raise dividends unless sustainable</a:t>
            </a:r>
          </a:p>
          <a:p>
            <a:pPr>
              <a:buFontTx/>
              <a:buChar char="-"/>
            </a:pPr>
            <a:r>
              <a:rPr lang="en-US" dirty="0"/>
              <a:t>Stock price increase at time of dividend increase could reflect higher future EPS, not desire for dividends</a:t>
            </a:r>
          </a:p>
          <a:p>
            <a:pPr marL="114300" indent="0">
              <a:buNone/>
            </a:pPr>
            <a:r>
              <a:rPr lang="en-US" dirty="0"/>
              <a:t>Bird in the hand</a:t>
            </a:r>
          </a:p>
          <a:p>
            <a:pPr>
              <a:buFontTx/>
              <a:buChar char="-"/>
            </a:pPr>
            <a:r>
              <a:rPr lang="en-US" dirty="0"/>
              <a:t>Dividends less risky than potential future capital gains</a:t>
            </a:r>
          </a:p>
          <a:p>
            <a:pPr>
              <a:buFontTx/>
              <a:buChar char="-"/>
            </a:pPr>
            <a:r>
              <a:rPr lang="en-US" dirty="0"/>
              <a:t>Investors should value high payout firms more highly </a:t>
            </a:r>
          </a:p>
        </p:txBody>
      </p:sp>
    </p:spTree>
    <p:extLst>
      <p:ext uri="{BB962C8B-B14F-4D97-AF65-F5344CB8AC3E}">
        <p14:creationId xmlns:p14="http://schemas.microsoft.com/office/powerpoint/2010/main" val="31386618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208F5-E1EB-CB05-02F1-1A04E5CF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Decreases Value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3826D8-FDFF-1541-A544-E8A3EB669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Tax preference</a:t>
            </a:r>
          </a:p>
          <a:p>
            <a:pPr>
              <a:buFontTx/>
              <a:buChar char="-"/>
            </a:pPr>
            <a:r>
              <a:rPr lang="en-US" dirty="0"/>
              <a:t>Companies can covert dividends to capital gains by shifting dividend policies</a:t>
            </a:r>
          </a:p>
          <a:p>
            <a:pPr>
              <a:buFontTx/>
              <a:buChar char="-"/>
            </a:pPr>
            <a:r>
              <a:rPr lang="en-US" dirty="0"/>
              <a:t>If dividends taxes more than capital gains, tax paying investors should value the firm more favorably</a:t>
            </a:r>
          </a:p>
          <a:p>
            <a:pPr>
              <a:buFontTx/>
              <a:buChar char="-"/>
            </a:pPr>
            <a:r>
              <a:rPr lang="en-US" dirty="0"/>
              <a:t>Total cash flow retained by the firm/held by shareholders will be higher than if dividends are paid</a:t>
            </a:r>
          </a:p>
        </p:txBody>
      </p:sp>
    </p:spTree>
    <p:extLst>
      <p:ext uri="{BB962C8B-B14F-4D97-AF65-F5344CB8AC3E}">
        <p14:creationId xmlns:p14="http://schemas.microsoft.com/office/powerpoint/2010/main" val="31627890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C115D-643E-CD7C-FE6F-B3762E964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A4111B-00E8-B131-987C-6D5122156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aper with text and numbers&#10;&#10;AI-generated content may be incorrect.">
            <a:extLst>
              <a:ext uri="{FF2B5EF4-FFF2-40B4-BE49-F238E27FC236}">
                <a16:creationId xmlns:a16="http://schemas.microsoft.com/office/drawing/2014/main" id="{D4571CDB-2647-BFB8-2DC6-10C495031E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999"/>
          <a:stretch>
            <a:fillRect/>
          </a:stretch>
        </p:blipFill>
        <p:spPr>
          <a:xfrm>
            <a:off x="1513307" y="555556"/>
            <a:ext cx="9165385" cy="494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9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D1694-4FA0-6EF1-5B50-491A590D0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Cash Flows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4B4C-2E09-1EAA-0311-0D151F8461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Includes:</a:t>
            </a:r>
          </a:p>
          <a:p>
            <a:pPr marL="628650" indent="-514350">
              <a:buAutoNum type="arabicPeriod"/>
            </a:pPr>
            <a:r>
              <a:rPr lang="en-US" dirty="0"/>
              <a:t>Capital investment</a:t>
            </a:r>
          </a:p>
          <a:p>
            <a:pPr marL="628650" indent="-514350">
              <a:buAutoNum type="arabicPeriod"/>
            </a:pPr>
            <a:r>
              <a:rPr lang="en-US" dirty="0"/>
              <a:t>Operating CF</a:t>
            </a:r>
          </a:p>
          <a:p>
            <a:pPr marL="628650" indent="-514350">
              <a:buAutoNum type="arabicPeriod"/>
            </a:pPr>
            <a:r>
              <a:rPr lang="en-US" dirty="0"/>
              <a:t>Changes in working capital </a:t>
            </a:r>
          </a:p>
          <a:p>
            <a:pPr marL="628650" indent="-514350">
              <a:buAutoNum type="arabicPeriod"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BE62D1-7194-6E88-F82E-2726A57A1618}"/>
              </a:ext>
            </a:extLst>
          </p:cNvPr>
          <p:cNvSpPr txBox="1"/>
          <p:nvPr/>
        </p:nvSpPr>
        <p:spPr>
          <a:xfrm>
            <a:off x="6925339" y="1825625"/>
            <a:ext cx="40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tax salvage value = salvage value – tax*(salvage - book value)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E062DF-1B03-14B5-FCAA-D0D1908B99BF}"/>
              </a:ext>
            </a:extLst>
          </p:cNvPr>
          <p:cNvSpPr txBox="1"/>
          <p:nvPr/>
        </p:nvSpPr>
        <p:spPr>
          <a:xfrm>
            <a:off x="6925339" y="2804528"/>
            <a:ext cx="40899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4E0B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Operating CF/CFAT = revenue – expenses (only cash) - taxes</a:t>
            </a:r>
          </a:p>
        </p:txBody>
      </p:sp>
    </p:spTree>
    <p:extLst>
      <p:ext uri="{BB962C8B-B14F-4D97-AF65-F5344CB8AC3E}">
        <p14:creationId xmlns:p14="http://schemas.microsoft.com/office/powerpoint/2010/main" val="559716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93E70-773E-835D-FA5E-4AF0A9D48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69DF0B-BD77-997F-65F3-664F712E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010" y="0"/>
            <a:ext cx="7379979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DF38E-EDAA-B8EB-7A31-3991237FF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38001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95F3-F93A-53AD-7E91-41B7E7CE6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BEDF4-9093-D520-5C7F-094D8CB19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67B804-2A80-628C-19C2-02AE7F17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40022"/>
            <a:ext cx="7772400" cy="33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422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BCC27-8689-17D0-2B60-60E9C2A11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Planning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9AD1-DC96-30A2-2E94-40B2921FE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Goal of a firm = maximize shareholders wealth by investing in fixed assets, having a good capital structure and payout policy of the firm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Financial plans: establish a firm’s financial goal, provide benchmark for evaluating performance</a:t>
            </a:r>
          </a:p>
          <a:p>
            <a:pPr marL="114300" indent="0">
              <a:buNone/>
            </a:pPr>
            <a:r>
              <a:rPr lang="en-US" dirty="0"/>
              <a:t>	Long term = plans that &gt; 12 months</a:t>
            </a:r>
          </a:p>
          <a:p>
            <a:pPr marL="114300" indent="0">
              <a:buNone/>
            </a:pPr>
            <a:r>
              <a:rPr lang="en-US" dirty="0"/>
              <a:t>	Short term = plans for next 12 months (working capital)</a:t>
            </a:r>
          </a:p>
        </p:txBody>
      </p:sp>
    </p:spTree>
    <p:extLst>
      <p:ext uri="{BB962C8B-B14F-4D97-AF65-F5344CB8AC3E}">
        <p14:creationId xmlns:p14="http://schemas.microsoft.com/office/powerpoint/2010/main" val="2581503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486F7-5BB9-A329-EB66-75DA6AA44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 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F7BFD-10BC-A732-39AD-FF40DF58CF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Pro forma = projected or forecasted financial statements</a:t>
            </a:r>
          </a:p>
          <a:p>
            <a:pPr marL="114300" indent="0">
              <a:buNone/>
            </a:pPr>
            <a:r>
              <a:rPr lang="en-US" dirty="0"/>
              <a:t>Percentage of sales model = planning model in which sales forecasts are driving variable, other variables are in proportion to sales</a:t>
            </a:r>
          </a:p>
          <a:p>
            <a:pPr marL="114300" indent="0">
              <a:buNone/>
            </a:pPr>
            <a:r>
              <a:rPr lang="en-US" dirty="0"/>
              <a:t>Balancing item (plug) = variable that adjusts to maintain consistency of financial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31419C-5483-163A-03B4-D144CACDA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432" y="4183063"/>
            <a:ext cx="5346700" cy="199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67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9E42D-E10A-8E40-0273-20D5DCCCE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3F1297-484F-FA1E-012F-FF00C5BAF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895109" cy="4351338"/>
          </a:xfrm>
        </p:spPr>
        <p:txBody>
          <a:bodyPr/>
          <a:lstStyle/>
          <a:p>
            <a:pPr marL="114300" indent="0">
              <a:buNone/>
            </a:pPr>
            <a:r>
              <a:rPr lang="en-US" dirty="0"/>
              <a:t>Growth </a:t>
            </a:r>
          </a:p>
          <a:p>
            <a:pPr>
              <a:buFontTx/>
              <a:buChar char="-"/>
            </a:pPr>
            <a:r>
              <a:rPr lang="en-US" dirty="0"/>
              <a:t>With low growth, internal financing may exceed required investment</a:t>
            </a:r>
          </a:p>
          <a:p>
            <a:pPr>
              <a:buFontTx/>
              <a:buChar char="-"/>
            </a:pPr>
            <a:r>
              <a:rPr lang="en-US" dirty="0"/>
              <a:t>With high growth, internal financing will not be enough and will have to go to capital market</a:t>
            </a:r>
          </a:p>
          <a:p>
            <a:pPr marL="114300" indent="0">
              <a:buNone/>
            </a:pPr>
            <a:r>
              <a:rPr lang="en-US" dirty="0">
                <a:solidFill>
                  <a:srgbClr val="C4E0B2"/>
                </a:solidFill>
              </a:rPr>
              <a:t>Required external financing = growth rate*initial net assets – retained earnings</a:t>
            </a:r>
          </a:p>
          <a:p>
            <a:pPr marL="114300" indent="0">
              <a:buNone/>
            </a:pPr>
            <a:endParaRPr lang="en-US" dirty="0">
              <a:solidFill>
                <a:srgbClr val="C4E0B2"/>
              </a:solidFill>
            </a:endParaRPr>
          </a:p>
          <a:p>
            <a:pPr marL="114300" indent="0">
              <a:buNone/>
            </a:pPr>
            <a:endParaRPr lang="en-US" dirty="0">
              <a:solidFill>
                <a:srgbClr val="C4E0B2"/>
              </a:solidFill>
            </a:endParaRP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C67807-3236-DD96-6E80-19BB6BDB3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746" y="1825625"/>
            <a:ext cx="4642427" cy="20155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AD93D3-98B6-E071-59A3-C53EF2E165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083" y="3976135"/>
            <a:ext cx="4616089" cy="1501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9D2AB-8987-6FC9-3B6F-51F1CDC364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2745" y="5653484"/>
            <a:ext cx="4642427" cy="92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398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FD1A9-B43D-42EC-C6CB-3F77FA30A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 Term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DED9A4-4880-E7A5-7BEA-E461DF62C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666509" cy="4351338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dirty="0"/>
              <a:t>Focuses on management of a firm’s current assets and current liabilities</a:t>
            </a:r>
          </a:p>
          <a:p>
            <a:pPr>
              <a:buFontTx/>
              <a:buChar char="-"/>
            </a:pPr>
            <a:r>
              <a:rPr lang="en-US" dirty="0"/>
              <a:t>Cash and marketable securities</a:t>
            </a:r>
          </a:p>
          <a:p>
            <a:pPr>
              <a:buFontTx/>
              <a:buChar char="-"/>
            </a:pPr>
            <a:r>
              <a:rPr lang="en-US" dirty="0"/>
              <a:t>Accounts receivable</a:t>
            </a:r>
          </a:p>
          <a:p>
            <a:pPr>
              <a:buFontTx/>
              <a:buChar char="-"/>
            </a:pPr>
            <a:r>
              <a:rPr lang="en-US" dirty="0"/>
              <a:t>Inventory</a:t>
            </a:r>
          </a:p>
          <a:p>
            <a:pPr>
              <a:buFontTx/>
              <a:buChar char="-"/>
            </a:pPr>
            <a:r>
              <a:rPr lang="en-US" dirty="0"/>
              <a:t>Accounts payable</a:t>
            </a:r>
          </a:p>
          <a:p>
            <a:pPr>
              <a:buFontTx/>
              <a:buChar char="-"/>
            </a:pPr>
            <a:r>
              <a:rPr lang="en-US" dirty="0"/>
              <a:t>Short term loans</a:t>
            </a:r>
          </a:p>
          <a:p>
            <a:pPr marL="114300" indent="0">
              <a:buNone/>
            </a:pPr>
            <a:r>
              <a:rPr lang="en-US" dirty="0">
                <a:solidFill>
                  <a:srgbClr val="C4E0B2"/>
                </a:solidFill>
              </a:rPr>
              <a:t>Net working capital = current assets – current liabilities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6" name="Picture 5" descr="A graph showing a number of currencies&#10;&#10;AI-generated content may be incorrect.">
            <a:extLst>
              <a:ext uri="{FF2B5EF4-FFF2-40B4-BE49-F238E27FC236}">
                <a16:creationId xmlns:a16="http://schemas.microsoft.com/office/drawing/2014/main" id="{DB03CC15-F192-9559-58C4-B742EB81F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4709" y="1873250"/>
            <a:ext cx="52705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2773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5CF66-DF15-B72C-7690-CA353DB7D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39433-E99B-8065-E633-38F77783FE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FE86CBC7-84DB-9E7F-244F-5F22AB4424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72" y="365125"/>
            <a:ext cx="5334000" cy="4330700"/>
          </a:xfrm>
          <a:prstGeom prst="rect">
            <a:avLst/>
          </a:prstGeom>
        </p:spPr>
      </p:pic>
      <p:pic>
        <p:nvPicPr>
          <p:cNvPr id="7" name="Picture 6" descr="A table with numbers and text&#10;&#10;AI-generated content may be incorrect.">
            <a:extLst>
              <a:ext uri="{FF2B5EF4-FFF2-40B4-BE49-F238E27FC236}">
                <a16:creationId xmlns:a16="http://schemas.microsoft.com/office/drawing/2014/main" id="{E5AB01E7-6A43-0EF4-62E6-DE8D701057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0" y="365125"/>
            <a:ext cx="5511800" cy="4351338"/>
          </a:xfrm>
          <a:prstGeom prst="rect">
            <a:avLst/>
          </a:prstGeom>
        </p:spPr>
      </p:pic>
      <p:pic>
        <p:nvPicPr>
          <p:cNvPr id="9" name="Picture 8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0568264B-30E6-98F8-7543-E71836B36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172" y="4895978"/>
            <a:ext cx="7772400" cy="159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96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per with writing on it&#10;&#10;AI-generated content may be incorrect.">
            <a:extLst>
              <a:ext uri="{FF2B5EF4-FFF2-40B4-BE49-F238E27FC236}">
                <a16:creationId xmlns:a16="http://schemas.microsoft.com/office/drawing/2014/main" id="{32A1BBD4-2A9E-2926-2CA1-D467F85F1C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4211"/>
          <a:stretch>
            <a:fillRect/>
          </a:stretch>
        </p:blipFill>
        <p:spPr>
          <a:xfrm>
            <a:off x="357153" y="1515979"/>
            <a:ext cx="5173146" cy="3826042"/>
          </a:xfrm>
          <a:prstGeom prst="rect">
            <a:avLst/>
          </a:prstGeom>
        </p:spPr>
      </p:pic>
      <p:pic>
        <p:nvPicPr>
          <p:cNvPr id="5" name="Picture 4" descr="A paper with writing on it&#10;&#10;AI-generated content may be incorrect.">
            <a:extLst>
              <a:ext uri="{FF2B5EF4-FFF2-40B4-BE49-F238E27FC236}">
                <a16:creationId xmlns:a16="http://schemas.microsoft.com/office/drawing/2014/main" id="{F0A0DE7B-B9D2-283F-7222-31242AA546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6023"/>
          <a:stretch>
            <a:fillRect/>
          </a:stretch>
        </p:blipFill>
        <p:spPr>
          <a:xfrm>
            <a:off x="5629260" y="1515979"/>
            <a:ext cx="6562740" cy="382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16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DB37F-0C1B-B89C-6F1A-A02FB0FEF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0C92E4-ACCC-C088-443F-FEC216092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C9D24-E7A1-6D5D-5790-0F9BEAB09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4850" y="1825625"/>
            <a:ext cx="8242300" cy="136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17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0A97A-3666-A0F8-DF8C-54C07C259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ADE999-5DB8-3987-E4CA-F560D70A4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577" y="1074967"/>
            <a:ext cx="7736254" cy="4661174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EE8F1-5796-FC8F-0745-CD7B194261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103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87B4F-7557-8E2A-77E7-FAA927C7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Discounted Cash Flow Analysis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94744A-4B28-43D5-1DD4-8705755FB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dirty="0" err="1"/>
              <a:t>McGilla</a:t>
            </a:r>
            <a:r>
              <a:rPr lang="en-US" dirty="0"/>
              <a:t> Golf has decided to sell a new line of golf clubs. The clubs will sell for </a:t>
            </a:r>
            <a:r>
              <a:rPr lang="en-US" dirty="0">
                <a:solidFill>
                  <a:srgbClr val="FF0000"/>
                </a:solidFill>
              </a:rPr>
              <a:t>$840 per set </a:t>
            </a:r>
            <a:r>
              <a:rPr lang="en-US" dirty="0"/>
              <a:t>and have a </a:t>
            </a:r>
            <a:r>
              <a:rPr lang="en-US" dirty="0">
                <a:solidFill>
                  <a:srgbClr val="FF0000"/>
                </a:solidFill>
              </a:rPr>
              <a:t>variable cost of $440 per set</a:t>
            </a:r>
            <a:r>
              <a:rPr lang="en-US" dirty="0"/>
              <a:t>. The company has spent</a:t>
            </a:r>
            <a:r>
              <a:rPr lang="en-US" u="sng" dirty="0"/>
              <a:t> $154,000 for a marketing study </a:t>
            </a:r>
            <a:r>
              <a:rPr lang="en-US" dirty="0"/>
              <a:t>that determined the company will sell </a:t>
            </a:r>
            <a:r>
              <a:rPr lang="en-US" dirty="0">
                <a:solidFill>
                  <a:srgbClr val="FF0000"/>
                </a:solidFill>
              </a:rPr>
              <a:t>58,000 sets per year for seven years</a:t>
            </a:r>
            <a:r>
              <a:rPr lang="en-US" dirty="0"/>
              <a:t>. The marketing study also determined that the company will </a:t>
            </a:r>
            <a:r>
              <a:rPr lang="en-US" dirty="0">
                <a:solidFill>
                  <a:srgbClr val="FF0000"/>
                </a:solidFill>
              </a:rPr>
              <a:t>lose sales of 9,900 sets of its high-priced clubs</a:t>
            </a:r>
            <a:r>
              <a:rPr lang="en-US" dirty="0"/>
              <a:t>. The </a:t>
            </a:r>
            <a:r>
              <a:rPr lang="en-US" dirty="0">
                <a:solidFill>
                  <a:srgbClr val="FF0000"/>
                </a:solidFill>
              </a:rPr>
              <a:t>high- priced clubs sell at $1,140 </a:t>
            </a:r>
            <a:r>
              <a:rPr lang="en-US" dirty="0"/>
              <a:t>and have </a:t>
            </a:r>
            <a:r>
              <a:rPr lang="en-US" dirty="0">
                <a:solidFill>
                  <a:srgbClr val="FF0000"/>
                </a:solidFill>
              </a:rPr>
              <a:t>variable costs of $740</a:t>
            </a:r>
            <a:r>
              <a:rPr lang="en-US" dirty="0"/>
              <a:t>. The company will also increase sales of its </a:t>
            </a:r>
            <a:r>
              <a:rPr lang="en-US" dirty="0">
                <a:solidFill>
                  <a:srgbClr val="FF0000"/>
                </a:solidFill>
              </a:rPr>
              <a:t>cheap clubs by 11,400 sets</a:t>
            </a:r>
            <a:r>
              <a:rPr lang="en-US" dirty="0"/>
              <a:t>. The </a:t>
            </a:r>
            <a:r>
              <a:rPr lang="en-US" dirty="0">
                <a:solidFill>
                  <a:srgbClr val="FF0000"/>
                </a:solidFill>
              </a:rPr>
              <a:t>cheap clubs sell for $480 </a:t>
            </a:r>
            <a:r>
              <a:rPr lang="en-US" dirty="0"/>
              <a:t>and have </a:t>
            </a:r>
            <a:r>
              <a:rPr lang="en-US" dirty="0">
                <a:solidFill>
                  <a:srgbClr val="FF0000"/>
                </a:solidFill>
              </a:rPr>
              <a:t>variable costs of $250 per set</a:t>
            </a:r>
            <a:r>
              <a:rPr lang="en-US" dirty="0"/>
              <a:t>. The </a:t>
            </a:r>
            <a:r>
              <a:rPr lang="en-US" dirty="0">
                <a:solidFill>
                  <a:srgbClr val="FF0000"/>
                </a:solidFill>
              </a:rPr>
              <a:t>fixed costs each year will be $9,140,000</a:t>
            </a:r>
            <a:r>
              <a:rPr lang="en-US" dirty="0"/>
              <a:t>. The company has also spent </a:t>
            </a:r>
            <a:r>
              <a:rPr lang="en-US" u="sng" dirty="0"/>
              <a:t>$1,150,000 on research and development for the new clubs</a:t>
            </a:r>
            <a:r>
              <a:rPr lang="en-US" dirty="0"/>
              <a:t>. The </a:t>
            </a:r>
            <a:r>
              <a:rPr lang="en-US" dirty="0">
                <a:solidFill>
                  <a:srgbClr val="FF0000"/>
                </a:solidFill>
              </a:rPr>
              <a:t>plant and equipment required will cost $28,980,000 and will be depreciated on a straight-line basis</a:t>
            </a:r>
            <a:r>
              <a:rPr lang="en-US" dirty="0"/>
              <a:t>. The new clubs will also require an </a:t>
            </a:r>
            <a:r>
              <a:rPr lang="en-US" dirty="0">
                <a:solidFill>
                  <a:srgbClr val="FF0000"/>
                </a:solidFill>
              </a:rPr>
              <a:t>increase in net working capital of $1,340,000 that will be returned at the end of the project</a:t>
            </a:r>
            <a:r>
              <a:rPr lang="en-US" dirty="0"/>
              <a:t>. The tax rate is 38 percent, and the cost of capital is 10 percent. </a:t>
            </a:r>
          </a:p>
        </p:txBody>
      </p:sp>
    </p:spTree>
    <p:extLst>
      <p:ext uri="{BB962C8B-B14F-4D97-AF65-F5344CB8AC3E}">
        <p14:creationId xmlns:p14="http://schemas.microsoft.com/office/powerpoint/2010/main" val="337804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C4F4-13F3-8487-2050-325594BE4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340DEE-451E-EFAD-884D-B00C340A52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122C77-D1D0-5C7B-64DB-A4815731F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0"/>
            <a:ext cx="7772400" cy="668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581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DEE0-E572-AC38-4BAF-9E1A138FF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35074-45B9-620F-EC78-0ED8F7E517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45CF34-0B5C-27B8-FF56-DD97887E4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65125"/>
            <a:ext cx="7772400" cy="39838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6C222C-0221-A325-D13C-C0EACA75B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4504258"/>
            <a:ext cx="7772400" cy="151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17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c781727-710e-4855-bc4c-690266a1b551}" enabled="0" method="" siteId="{dc781727-710e-4855-bc4c-690266a1b55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2191</Words>
  <Application>Microsoft Macintosh PowerPoint</Application>
  <PresentationFormat>Widescreen</PresentationFormat>
  <Paragraphs>214</Paragraphs>
  <Slides>47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1" baseType="lpstr">
      <vt:lpstr>Arial</vt:lpstr>
      <vt:lpstr>Roboto</vt:lpstr>
      <vt:lpstr>Calibri</vt:lpstr>
      <vt:lpstr>Office Theme</vt:lpstr>
      <vt:lpstr>PowerPoint Presentation</vt:lpstr>
      <vt:lpstr>PowerPoint Presentation</vt:lpstr>
      <vt:lpstr>Discounting Cash Flows</vt:lpstr>
      <vt:lpstr>Cash Flows</vt:lpstr>
      <vt:lpstr>PowerPoint Presentation</vt:lpstr>
      <vt:lpstr>PowerPoint Presentation</vt:lpstr>
      <vt:lpstr>Discounted Cash Flow Analysis Example</vt:lpstr>
      <vt:lpstr>PowerPoint Presentation</vt:lpstr>
      <vt:lpstr>PowerPoint Presentation</vt:lpstr>
      <vt:lpstr>Risk and Return</vt:lpstr>
      <vt:lpstr>Measuring Risk</vt:lpstr>
      <vt:lpstr>PowerPoint Presentation</vt:lpstr>
      <vt:lpstr>Beta</vt:lpstr>
      <vt:lpstr>Capital Asset Pricing Model</vt:lpstr>
      <vt:lpstr>Weighted Average Cost of Capital (WACC)</vt:lpstr>
      <vt:lpstr>Working out r</vt:lpstr>
      <vt:lpstr>Working out weights</vt:lpstr>
      <vt:lpstr>PowerPoint Presentation</vt:lpstr>
      <vt:lpstr>PowerPoint Presentation</vt:lpstr>
      <vt:lpstr>PowerPoint Presentation</vt:lpstr>
      <vt:lpstr>Modigliani and Miller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Payout Policy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Dividend Policy</vt:lpstr>
      <vt:lpstr>Dividend Theory</vt:lpstr>
      <vt:lpstr>Increases Value</vt:lpstr>
      <vt:lpstr>Decreases Value</vt:lpstr>
      <vt:lpstr>PowerPoint Presentation</vt:lpstr>
      <vt:lpstr>PowerPoint Presentation</vt:lpstr>
      <vt:lpstr>PowerPoint Presentation</vt:lpstr>
      <vt:lpstr>Financial Planning</vt:lpstr>
      <vt:lpstr>Long Term</vt:lpstr>
      <vt:lpstr>PowerPoint Presentation</vt:lpstr>
      <vt:lpstr>Short Term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Microsoft Office User</dc:creator>
  <cp:lastModifiedBy>Isabella Pithie</cp:lastModifiedBy>
  <cp:revision>3</cp:revision>
  <dcterms:created xsi:type="dcterms:W3CDTF">2020-04-23T03:40:29Z</dcterms:created>
  <dcterms:modified xsi:type="dcterms:W3CDTF">2026-05-28T20:14:17Z</dcterms:modified>
</cp:coreProperties>
</file>