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97"/>
  </p:notesMasterIdLst>
  <p:sldIdLst>
    <p:sldId id="256" r:id="rId2"/>
    <p:sldId id="257" r:id="rId3"/>
    <p:sldId id="258" r:id="rId4"/>
    <p:sldId id="441" r:id="rId5"/>
    <p:sldId id="448" r:id="rId6"/>
    <p:sldId id="530" r:id="rId7"/>
    <p:sldId id="531" r:id="rId8"/>
    <p:sldId id="532" r:id="rId9"/>
    <p:sldId id="533" r:id="rId10"/>
    <p:sldId id="534" r:id="rId11"/>
    <p:sldId id="535" r:id="rId12"/>
    <p:sldId id="536" r:id="rId13"/>
    <p:sldId id="537" r:id="rId14"/>
    <p:sldId id="443" r:id="rId15"/>
    <p:sldId id="466" r:id="rId16"/>
    <p:sldId id="467" r:id="rId17"/>
    <p:sldId id="468" r:id="rId18"/>
    <p:sldId id="469" r:id="rId19"/>
    <p:sldId id="523" r:id="rId20"/>
    <p:sldId id="524" r:id="rId21"/>
    <p:sldId id="525" r:id="rId22"/>
    <p:sldId id="526" r:id="rId23"/>
    <p:sldId id="527" r:id="rId24"/>
    <p:sldId id="528" r:id="rId25"/>
    <p:sldId id="529" r:id="rId26"/>
    <p:sldId id="444" r:id="rId27"/>
    <p:sldId id="449" r:id="rId28"/>
    <p:sldId id="450" r:id="rId29"/>
    <p:sldId id="451" r:id="rId30"/>
    <p:sldId id="455" r:id="rId31"/>
    <p:sldId id="456" r:id="rId32"/>
    <p:sldId id="457" r:id="rId33"/>
    <p:sldId id="458" r:id="rId34"/>
    <p:sldId id="459" r:id="rId35"/>
    <p:sldId id="452" r:id="rId36"/>
    <p:sldId id="460" r:id="rId37"/>
    <p:sldId id="461" r:id="rId38"/>
    <p:sldId id="462" r:id="rId39"/>
    <p:sldId id="463" r:id="rId40"/>
    <p:sldId id="464" r:id="rId41"/>
    <p:sldId id="465" r:id="rId42"/>
    <p:sldId id="453" r:id="rId43"/>
    <p:sldId id="445" r:id="rId44"/>
    <p:sldId id="510" r:id="rId45"/>
    <p:sldId id="511" r:id="rId46"/>
    <p:sldId id="512" r:id="rId47"/>
    <p:sldId id="513" r:id="rId48"/>
    <p:sldId id="514" r:id="rId49"/>
    <p:sldId id="515" r:id="rId50"/>
    <p:sldId id="516" r:id="rId51"/>
    <p:sldId id="520" r:id="rId52"/>
    <p:sldId id="517" r:id="rId53"/>
    <p:sldId id="521" r:id="rId54"/>
    <p:sldId id="518" r:id="rId55"/>
    <p:sldId id="519" r:id="rId56"/>
    <p:sldId id="522" r:id="rId57"/>
    <p:sldId id="446" r:id="rId58"/>
    <p:sldId id="488" r:id="rId59"/>
    <p:sldId id="489" r:id="rId60"/>
    <p:sldId id="490" r:id="rId61"/>
    <p:sldId id="496" r:id="rId62"/>
    <p:sldId id="498" r:id="rId63"/>
    <p:sldId id="492" r:id="rId64"/>
    <p:sldId id="493" r:id="rId65"/>
    <p:sldId id="494" r:id="rId66"/>
    <p:sldId id="495" r:id="rId67"/>
    <p:sldId id="491" r:id="rId68"/>
    <p:sldId id="499" r:id="rId69"/>
    <p:sldId id="500" r:id="rId70"/>
    <p:sldId id="501" r:id="rId71"/>
    <p:sldId id="503" r:id="rId72"/>
    <p:sldId id="504" r:id="rId73"/>
    <p:sldId id="505" r:id="rId74"/>
    <p:sldId id="506" r:id="rId75"/>
    <p:sldId id="507" r:id="rId76"/>
    <p:sldId id="508" r:id="rId77"/>
    <p:sldId id="509" r:id="rId78"/>
    <p:sldId id="447" r:id="rId79"/>
    <p:sldId id="470" r:id="rId80"/>
    <p:sldId id="471" r:id="rId81"/>
    <p:sldId id="472" r:id="rId82"/>
    <p:sldId id="473" r:id="rId83"/>
    <p:sldId id="474" r:id="rId84"/>
    <p:sldId id="475" r:id="rId85"/>
    <p:sldId id="476" r:id="rId86"/>
    <p:sldId id="477" r:id="rId87"/>
    <p:sldId id="478" r:id="rId88"/>
    <p:sldId id="479" r:id="rId89"/>
    <p:sldId id="486" r:id="rId90"/>
    <p:sldId id="487" r:id="rId91"/>
    <p:sldId id="480" r:id="rId92"/>
    <p:sldId id="481" r:id="rId93"/>
    <p:sldId id="483" r:id="rId94"/>
    <p:sldId id="484" r:id="rId95"/>
    <p:sldId id="485" r:id="rId96"/>
  </p:sldIdLst>
  <p:sldSz cx="12192000" cy="6858000"/>
  <p:notesSz cx="6858000" cy="9144000"/>
  <p:embeddedFontLst>
    <p:embeddedFont>
      <p:font typeface="Roboto" panose="02000000000000000000" pitchFamily="2" charset="0"/>
      <p:regular r:id="rId98"/>
      <p:bold r:id="rId99"/>
      <p:italic r:id="rId100"/>
      <p:boldItalic r:id="rId10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118" roundtripDataSignature="AMtx7mi0dAdhHvAAhHKEtrfw22SpaNfb7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1B5BBA-0DAE-69FD-9240-15B5DA5CD80A}" name="Isabella Pithie" initials="IP" userId="S::ipi17@uclive.ac.nz::44b060d4-69a8-4add-af92-4c6f6999da1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C4E0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538F18F-8628-4BBB-B022-481963B814F0}">
  <a:tblStyle styleId="{6538F18F-8628-4BBB-B022-481963B814F0}"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197"/>
    <p:restoredTop sz="61478"/>
  </p:normalViewPr>
  <p:slideViewPr>
    <p:cSldViewPr snapToGrid="0">
      <p:cViewPr varScale="1">
        <p:scale>
          <a:sx n="65" d="100"/>
          <a:sy n="65" d="100"/>
        </p:scale>
        <p:origin x="1808" y="184"/>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23" Type="http://schemas.microsoft.com/office/2018/10/relationships/authors" Target="author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8" Type="http://customschemas.google.com/relationships/presentationmetadata" Target="metadata"/><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19"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font" Target="fonts/font2.fntdata"/><Relationship Id="rId101" Type="http://schemas.openxmlformats.org/officeDocument/2006/relationships/font" Target="fonts/font4.fntdata"/><Relationship Id="rId12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notesMaster" Target="notesMasters/notesMaster1.xml"/><Relationship Id="rId120"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font" Target="fonts/font3.fntdata"/><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font" Target="fonts/font1.fntdata"/><Relationship Id="rId121" Type="http://schemas.openxmlformats.org/officeDocument/2006/relationships/theme" Target="theme/theme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NZ"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NZ"/>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6A908-6A78-8C11-246B-17BA2B693B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2366C5-2F61-5DC0-5C26-D243984327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689F78-CA93-4D02-2F87-88D3344EAE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FAC748-35F5-E260-66E4-E03FE0E982C9}"/>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37</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328684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cap="none" dirty="0">
                <a:solidFill>
                  <a:schemeClr val="dk1"/>
                </a:solidFill>
                <a:effectLst/>
                <a:latin typeface="Calibri"/>
                <a:ea typeface="Calibri"/>
                <a:cs typeface="Calibri"/>
                <a:sym typeface="Calibri"/>
              </a:rPr>
              <a:t>ESFs (Exchange Settlement Funds) held in ESAs are the mechanism through which RBNZ/RBA directly controls liquidity in the financial system. CB repos (buying/selling govt debt) expand or contract the monetary base.</a:t>
            </a:r>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46</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575950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cap="none" dirty="0" err="1">
                <a:solidFill>
                  <a:schemeClr val="dk1"/>
                </a:solidFill>
                <a:effectLst/>
                <a:latin typeface="Calibri"/>
                <a:ea typeface="Calibri"/>
                <a:cs typeface="Calibri"/>
                <a:sym typeface="Calibri"/>
              </a:rPr>
              <a:t>Sterilised</a:t>
            </a:r>
            <a:r>
              <a:rPr lang="en-US" sz="1200" b="0" i="0" u="none" strike="noStrike" cap="none" dirty="0">
                <a:solidFill>
                  <a:schemeClr val="dk1"/>
                </a:solidFill>
                <a:effectLst/>
                <a:latin typeface="Calibri"/>
                <a:ea typeface="Calibri"/>
                <a:cs typeface="Calibri"/>
                <a:sym typeface="Calibri"/>
              </a:rPr>
              <a:t> intervention: RBNZ buys/sells FX and offsets the monetary effect by buying/selling govt debt — leaving money supply unchanged. </a:t>
            </a:r>
            <a:r>
              <a:rPr lang="en-US" sz="1200" b="0" i="0" u="none" strike="noStrike" cap="none" dirty="0" err="1">
                <a:solidFill>
                  <a:schemeClr val="dk1"/>
                </a:solidFill>
                <a:effectLst/>
                <a:latin typeface="Calibri"/>
                <a:ea typeface="Calibri"/>
                <a:cs typeface="Calibri"/>
                <a:sym typeface="Calibri"/>
              </a:rPr>
              <a:t>Unsterilised</a:t>
            </a:r>
            <a:r>
              <a:rPr lang="en-US" sz="1200" b="0" i="0" u="none" strike="noStrike" cap="none" dirty="0">
                <a:solidFill>
                  <a:schemeClr val="dk1"/>
                </a:solidFill>
                <a:effectLst/>
                <a:latin typeface="Calibri"/>
                <a:ea typeface="Calibri"/>
                <a:cs typeface="Calibri"/>
                <a:sym typeface="Calibri"/>
              </a:rPr>
              <a:t>: no offset, so the money supply actually changes.</a:t>
            </a:r>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47</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1993838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48</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9655555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u="none" strike="noStrike" cap="none" dirty="0">
                <a:solidFill>
                  <a:schemeClr val="dk1"/>
                </a:solidFill>
                <a:effectLst/>
                <a:latin typeface="Calibri"/>
                <a:ea typeface="Calibri"/>
                <a:cs typeface="Calibri"/>
                <a:sym typeface="Calibri"/>
              </a:rPr>
              <a:t>Fee income</a:t>
            </a:r>
            <a:r>
              <a:rPr lang="en-GB" sz="1200" b="0" i="0" u="none" strike="noStrike" cap="none" dirty="0">
                <a:solidFill>
                  <a:schemeClr val="dk1"/>
                </a:solidFill>
                <a:effectLst/>
                <a:latin typeface="Calibri"/>
                <a:ea typeface="Calibri"/>
                <a:cs typeface="Calibri"/>
                <a:sym typeface="Calibri"/>
              </a:rPr>
              <a:t>: fees that banks receive for providing specialized services</a:t>
            </a:r>
          </a:p>
          <a:p>
            <a:pPr rtl="0" fontAlgn="ctr"/>
            <a:r>
              <a:rPr lang="en-GB" sz="1200" b="0" i="0" u="none" strike="noStrike" cap="none" dirty="0">
                <a:solidFill>
                  <a:schemeClr val="dk1"/>
                </a:solidFill>
                <a:effectLst/>
                <a:latin typeface="Calibri"/>
                <a:ea typeface="Calibri"/>
                <a:cs typeface="Calibri"/>
                <a:sym typeface="Calibri"/>
              </a:rPr>
              <a:t>Forex trades on customer's behalf</a:t>
            </a:r>
          </a:p>
          <a:p>
            <a:pPr rtl="0" fontAlgn="ctr"/>
            <a:r>
              <a:rPr lang="en-GB" sz="1200" b="0" i="0" u="none" strike="noStrike" cap="none" dirty="0">
                <a:solidFill>
                  <a:schemeClr val="dk1"/>
                </a:solidFill>
                <a:effectLst/>
                <a:latin typeface="Calibri"/>
                <a:ea typeface="Calibri"/>
                <a:cs typeface="Calibri"/>
                <a:sym typeface="Calibri"/>
              </a:rPr>
              <a:t>Providing guaranteeing service and back up lines of credit, increasing default and liquidity risk of the bank</a:t>
            </a:r>
          </a:p>
          <a:p>
            <a:r>
              <a:rPr lang="en-GB" sz="1200" b="1" i="0" u="none" strike="noStrike" cap="none" dirty="0">
                <a:solidFill>
                  <a:schemeClr val="dk1"/>
                </a:solidFill>
                <a:effectLst/>
                <a:latin typeface="Calibri"/>
                <a:ea typeface="Calibri"/>
                <a:cs typeface="Calibri"/>
                <a:sym typeface="Calibri"/>
              </a:rPr>
              <a:t>Loan commitments</a:t>
            </a:r>
            <a:r>
              <a:rPr lang="en-GB" sz="1200" b="0" i="0" u="none" strike="noStrike" cap="none" dirty="0">
                <a:solidFill>
                  <a:schemeClr val="dk1"/>
                </a:solidFill>
                <a:effectLst/>
                <a:latin typeface="Calibri"/>
                <a:ea typeface="Calibri"/>
                <a:cs typeface="Calibri"/>
                <a:sym typeface="Calibri"/>
              </a:rPr>
              <a:t>: bank loans usually begin as formal promises by a bank to lend money according to certain terms</a:t>
            </a:r>
          </a:p>
          <a:p>
            <a:pPr rtl="0" fontAlgn="ctr"/>
            <a:r>
              <a:rPr lang="en-GB" sz="1200" b="0" i="0" u="none" strike="noStrike" cap="none" dirty="0">
                <a:solidFill>
                  <a:schemeClr val="dk1"/>
                </a:solidFill>
                <a:effectLst/>
                <a:latin typeface="Calibri"/>
                <a:ea typeface="Calibri"/>
                <a:cs typeface="Calibri"/>
                <a:sym typeface="Calibri"/>
              </a:rPr>
              <a:t>Line of credit – customer can borrow up to a predetermined limit on short term basis</a:t>
            </a:r>
          </a:p>
          <a:p>
            <a:pPr rtl="0" fontAlgn="ctr"/>
            <a:r>
              <a:rPr lang="en-GB" sz="1200" b="0" i="0" u="none" strike="noStrike" cap="none" dirty="0">
                <a:solidFill>
                  <a:schemeClr val="dk1"/>
                </a:solidFill>
                <a:effectLst/>
                <a:latin typeface="Calibri"/>
                <a:ea typeface="Calibri"/>
                <a:cs typeface="Calibri"/>
                <a:sym typeface="Calibri"/>
              </a:rPr>
              <a:t>Term loans – lend a certain dollar amount for period exceeding a year</a:t>
            </a:r>
          </a:p>
          <a:p>
            <a:pPr rtl="0" fontAlgn="ctr"/>
            <a:r>
              <a:rPr lang="en-GB" sz="1200" b="0" i="0" u="none" strike="noStrike" cap="none" dirty="0">
                <a:solidFill>
                  <a:schemeClr val="dk1"/>
                </a:solidFill>
                <a:effectLst/>
                <a:latin typeface="Calibri"/>
                <a:ea typeface="Calibri"/>
                <a:cs typeface="Calibri"/>
                <a:sym typeface="Calibri"/>
              </a:rPr>
              <a:t>Revolving credit – ability to borrow, repay and reborrow during loan period</a:t>
            </a:r>
          </a:p>
          <a:p>
            <a:r>
              <a:rPr lang="en-GB" sz="1200" b="1" i="0" u="none" strike="noStrike" cap="none" dirty="0">
                <a:solidFill>
                  <a:schemeClr val="dk1"/>
                </a:solidFill>
                <a:effectLst/>
                <a:latin typeface="Calibri"/>
                <a:ea typeface="Calibri"/>
                <a:cs typeface="Calibri"/>
                <a:sym typeface="Calibri"/>
              </a:rPr>
              <a:t>Contingent assets: </a:t>
            </a:r>
            <a:r>
              <a:rPr lang="en-GB" sz="1200" b="0" i="0" u="none" strike="noStrike" cap="none" dirty="0">
                <a:solidFill>
                  <a:schemeClr val="dk1"/>
                </a:solidFill>
                <a:effectLst/>
                <a:latin typeface="Calibri"/>
                <a:ea typeface="Calibri"/>
                <a:cs typeface="Calibri"/>
                <a:sym typeface="Calibri"/>
              </a:rPr>
              <a:t>off balance sheet activities that may become assets on balance sheet</a:t>
            </a:r>
          </a:p>
          <a:p>
            <a:pPr rtl="0" fontAlgn="ctr"/>
            <a:r>
              <a:rPr lang="en-GB" sz="1200" b="0" i="0" u="none" strike="noStrike" cap="none" dirty="0">
                <a:solidFill>
                  <a:schemeClr val="dk1"/>
                </a:solidFill>
                <a:effectLst/>
                <a:latin typeface="Calibri"/>
                <a:ea typeface="Calibri"/>
                <a:cs typeface="Calibri"/>
                <a:sym typeface="Calibri"/>
              </a:rPr>
              <a:t>Loan commitments</a:t>
            </a:r>
          </a:p>
          <a:p>
            <a:pPr rtl="0" fontAlgn="ctr"/>
            <a:r>
              <a:rPr lang="en-GB" sz="1200" b="0" i="0" u="none" strike="noStrike" cap="none" dirty="0">
                <a:solidFill>
                  <a:schemeClr val="dk1"/>
                </a:solidFill>
                <a:effectLst/>
                <a:latin typeface="Calibri"/>
                <a:ea typeface="Calibri"/>
                <a:cs typeface="Calibri"/>
                <a:sym typeface="Calibri"/>
              </a:rPr>
              <a:t>Unrealised gains on derivative security contracts</a:t>
            </a:r>
          </a:p>
          <a:p>
            <a:r>
              <a:rPr lang="en-GB" sz="1200" b="1" i="0" u="none" strike="noStrike" cap="none" dirty="0">
                <a:solidFill>
                  <a:schemeClr val="dk1"/>
                </a:solidFill>
                <a:effectLst/>
                <a:latin typeface="Calibri"/>
                <a:ea typeface="Calibri"/>
                <a:cs typeface="Calibri"/>
                <a:sym typeface="Calibri"/>
              </a:rPr>
              <a:t>Contingent liabilities: </a:t>
            </a:r>
            <a:r>
              <a:rPr lang="en-GB" sz="1200" b="0" i="0" u="none" strike="noStrike" cap="none" dirty="0">
                <a:solidFill>
                  <a:schemeClr val="dk1"/>
                </a:solidFill>
                <a:effectLst/>
                <a:latin typeface="Calibri"/>
                <a:ea typeface="Calibri"/>
                <a:cs typeface="Calibri"/>
                <a:sym typeface="Calibri"/>
              </a:rPr>
              <a:t>off balance sheet activities that may become liabilities on balance sheet</a:t>
            </a:r>
          </a:p>
          <a:p>
            <a:pPr rtl="0" fontAlgn="ctr"/>
            <a:r>
              <a:rPr lang="en-GB" sz="1200" b="0" i="0" u="none" strike="noStrike" cap="none" dirty="0">
                <a:solidFill>
                  <a:schemeClr val="dk1"/>
                </a:solidFill>
                <a:effectLst/>
                <a:latin typeface="Calibri"/>
                <a:ea typeface="Calibri"/>
                <a:cs typeface="Calibri"/>
                <a:sym typeface="Calibri"/>
              </a:rPr>
              <a:t>Letters of credit</a:t>
            </a:r>
          </a:p>
          <a:p>
            <a:pPr rtl="0" fontAlgn="ctr"/>
            <a:r>
              <a:rPr lang="en-GB" sz="1200" b="0" i="0" u="none" strike="noStrike" cap="none" dirty="0">
                <a:solidFill>
                  <a:schemeClr val="dk1"/>
                </a:solidFill>
                <a:effectLst/>
                <a:latin typeface="Calibri"/>
                <a:ea typeface="Calibri"/>
                <a:cs typeface="Calibri"/>
                <a:sym typeface="Calibri"/>
              </a:rPr>
              <a:t>Unrealised losses on derivative security contracts</a:t>
            </a:r>
          </a:p>
          <a:p>
            <a:r>
              <a:rPr lang="en-GB" sz="1200" b="1" i="0" u="none" strike="noStrike" cap="none" dirty="0">
                <a:solidFill>
                  <a:schemeClr val="dk1"/>
                </a:solidFill>
                <a:effectLst/>
                <a:latin typeface="Calibri"/>
                <a:ea typeface="Calibri"/>
                <a:cs typeface="Calibri"/>
                <a:sym typeface="Calibri"/>
              </a:rPr>
              <a:t>Trading activities</a:t>
            </a:r>
            <a:endParaRPr lang="en-GB" sz="1200" b="0" i="0" u="none" strike="noStrike" cap="none" dirty="0">
              <a:solidFill>
                <a:schemeClr val="dk1"/>
              </a:solidFill>
              <a:effectLst/>
              <a:latin typeface="Calibri"/>
              <a:ea typeface="Calibri"/>
              <a:cs typeface="Calibri"/>
              <a:sym typeface="Calibri"/>
            </a:endParaRPr>
          </a:p>
          <a:p>
            <a:pPr rtl="0" fontAlgn="ctr"/>
            <a:r>
              <a:rPr lang="en-GB" sz="1200" b="0" i="0" u="none" strike="noStrike" cap="none" dirty="0">
                <a:solidFill>
                  <a:schemeClr val="dk1"/>
                </a:solidFill>
                <a:effectLst/>
                <a:latin typeface="Calibri"/>
                <a:ea typeface="Calibri"/>
                <a:cs typeface="Calibri"/>
                <a:sym typeface="Calibri"/>
              </a:rPr>
              <a:t>Derivative securities</a:t>
            </a:r>
          </a:p>
          <a:p>
            <a:pPr rtl="0" fontAlgn="ctr"/>
            <a:r>
              <a:rPr lang="en-GB" sz="1200" b="0" i="0" u="none" strike="noStrike" cap="none" dirty="0">
                <a:solidFill>
                  <a:schemeClr val="dk1"/>
                </a:solidFill>
                <a:effectLst/>
                <a:latin typeface="Calibri"/>
                <a:ea typeface="Calibri"/>
                <a:cs typeface="Calibri"/>
                <a:sym typeface="Calibri"/>
              </a:rPr>
              <a:t>Banks participate in markets for interest rate and currency forwards, futures, options and swaps to hedge risks, speculate and serve as a counterparty for customers</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59</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1641939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ctr"/>
            <a:r>
              <a:rPr lang="en-US" sz="1200" b="0" i="0" u="none" strike="noStrike" cap="none" dirty="0">
                <a:solidFill>
                  <a:schemeClr val="dk1"/>
                </a:solidFill>
                <a:effectLst/>
                <a:latin typeface="Calibri"/>
                <a:ea typeface="Calibri"/>
                <a:cs typeface="Calibri"/>
                <a:sym typeface="Calibri"/>
              </a:rPr>
              <a:t>Primary reserves - available immediately to accommodate liquidity demands (vault cash, deposits at banks and CB)</a:t>
            </a:r>
          </a:p>
          <a:p>
            <a:pPr rtl="0" fontAlgn="ctr"/>
            <a:r>
              <a:rPr lang="en-US" sz="1200" b="0" i="0" u="none" strike="noStrike" cap="none" dirty="0">
                <a:solidFill>
                  <a:schemeClr val="dk1"/>
                </a:solidFill>
                <a:effectLst/>
                <a:latin typeface="Calibri"/>
                <a:ea typeface="Calibri"/>
                <a:cs typeface="Calibri"/>
                <a:sym typeface="Calibri"/>
              </a:rPr>
              <a:t>Secondary reserves - provide banks with additional liquidity while earning some interest income (treasury bills and short term government agency securities)</a:t>
            </a:r>
          </a:p>
          <a:p>
            <a:pPr rtl="0" fontAlgn="ctr"/>
            <a:r>
              <a:rPr lang="en-US" sz="1200" b="0" i="0" u="none" strike="noStrike" cap="none" dirty="0">
                <a:solidFill>
                  <a:schemeClr val="dk1"/>
                </a:solidFill>
                <a:effectLst/>
                <a:latin typeface="Calibri"/>
                <a:ea typeface="Calibri"/>
                <a:cs typeface="Calibri"/>
                <a:sym typeface="Calibri"/>
              </a:rPr>
              <a:t>Bank loans - undertaken once bank has satisfied liquidity needs</a:t>
            </a:r>
          </a:p>
          <a:p>
            <a:pPr rtl="0" fontAlgn="ctr"/>
            <a:r>
              <a:rPr lang="en-US" sz="1200" b="0" i="0" u="none" strike="noStrike" cap="none" dirty="0">
                <a:solidFill>
                  <a:schemeClr val="dk1"/>
                </a:solidFill>
                <a:effectLst/>
                <a:latin typeface="Calibri"/>
                <a:ea typeface="Calibri"/>
                <a:cs typeface="Calibri"/>
                <a:sym typeface="Calibri"/>
              </a:rPr>
              <a:t>Investments - undertaken once loan demand has been satisfied (long term treasury securities, state, local and corporate bonds)</a:t>
            </a:r>
          </a:p>
          <a:p>
            <a:endParaRPr lang="en-US" dirty="0"/>
          </a:p>
          <a:p>
            <a:pPr rtl="0" fontAlgn="ctr"/>
            <a:r>
              <a:rPr lang="en-US" sz="1200" b="0" i="0" u="none" strike="noStrike" cap="none" dirty="0">
                <a:solidFill>
                  <a:schemeClr val="dk1"/>
                </a:solidFill>
                <a:effectLst/>
                <a:latin typeface="Calibri"/>
                <a:ea typeface="Calibri"/>
                <a:cs typeface="Calibri"/>
                <a:sym typeface="Calibri"/>
              </a:rPr>
              <a:t>Attract additional funds by increasing the interest rate on sensitive securities (negotiable CDs, repos, commercial paper and Eurodollars)</a:t>
            </a:r>
          </a:p>
          <a:p>
            <a:pPr rtl="0" fontAlgn="ctr"/>
            <a:r>
              <a:rPr lang="en-US" sz="1200" b="0" i="0" u="none" strike="noStrike" cap="none" dirty="0">
                <a:solidFill>
                  <a:schemeClr val="dk1"/>
                </a:solidFill>
                <a:effectLst/>
                <a:latin typeface="Calibri"/>
                <a:ea typeface="Calibri"/>
                <a:cs typeface="Calibri"/>
                <a:sym typeface="Calibri"/>
              </a:rPr>
              <a:t>Useful because:</a:t>
            </a:r>
          </a:p>
          <a:p>
            <a:pPr lvl="1" rtl="0" fontAlgn="ctr"/>
            <a:r>
              <a:rPr lang="en-US" sz="1200" b="0" i="0" u="none" strike="noStrike" cap="none" dirty="0">
                <a:solidFill>
                  <a:schemeClr val="dk1"/>
                </a:solidFill>
                <a:effectLst/>
                <a:latin typeface="Calibri"/>
                <a:ea typeface="Calibri"/>
                <a:cs typeface="Calibri"/>
                <a:sym typeface="Calibri"/>
              </a:rPr>
              <a:t>Sudden deposit outflows can be offset</a:t>
            </a:r>
          </a:p>
          <a:p>
            <a:pPr lvl="1" rtl="0" fontAlgn="ctr"/>
            <a:r>
              <a:rPr lang="en-US" sz="1200" b="0" i="0" u="none" strike="noStrike" cap="none" dirty="0">
                <a:solidFill>
                  <a:schemeClr val="dk1"/>
                </a:solidFill>
                <a:effectLst/>
                <a:latin typeface="Calibri"/>
                <a:ea typeface="Calibri"/>
                <a:cs typeface="Calibri"/>
                <a:sym typeface="Calibri"/>
              </a:rPr>
              <a:t>Funds raised can meet increased loan demands</a:t>
            </a:r>
          </a:p>
          <a:p>
            <a:pPr lvl="1" rtl="0" fontAlgn="ctr"/>
            <a:r>
              <a:rPr lang="en-US" sz="1200" b="0" i="0" u="none" strike="noStrike" cap="none" dirty="0">
                <a:solidFill>
                  <a:schemeClr val="dk1"/>
                </a:solidFill>
                <a:effectLst/>
                <a:latin typeface="Calibri"/>
                <a:ea typeface="Calibri"/>
                <a:cs typeface="Calibri"/>
                <a:sym typeface="Calibri"/>
              </a:rPr>
              <a:t>Funds raised can allow banks to engage in off balance sheet activities</a:t>
            </a:r>
          </a:p>
          <a:p>
            <a:endParaRPr lang="en-US" dirty="0"/>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60</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065114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cap="none" dirty="0">
                <a:solidFill>
                  <a:schemeClr val="dk1"/>
                </a:solidFill>
                <a:effectLst/>
                <a:latin typeface="Calibri"/>
                <a:ea typeface="Calibri"/>
                <a:cs typeface="Calibri"/>
                <a:sym typeface="Calibri"/>
              </a:rPr>
              <a:t>Basel I 1998 - apply risk weights to all assets and off balance sheet exposures and set minimum levels of capital for international banks</a:t>
            </a:r>
          </a:p>
          <a:p>
            <a:r>
              <a:rPr lang="en-US" sz="1200" b="0" i="0" u="none" strike="noStrike" cap="none" dirty="0">
                <a:solidFill>
                  <a:schemeClr val="dk1"/>
                </a:solidFill>
                <a:effectLst/>
                <a:latin typeface="Calibri"/>
                <a:ea typeface="Calibri"/>
                <a:cs typeface="Calibri"/>
                <a:sym typeface="Calibri"/>
              </a:rPr>
              <a:t>RWA: a bank's assets or off balance sheet exposures, weighed according to risk. Minimum levels of capital are % of RWA</a:t>
            </a:r>
          </a:p>
          <a:p>
            <a:r>
              <a:rPr lang="en-US" sz="1200" b="0" i="0" u="none" strike="noStrike" cap="none" dirty="0">
                <a:solidFill>
                  <a:schemeClr val="dk1"/>
                </a:solidFill>
                <a:effectLst/>
                <a:latin typeface="Calibri"/>
                <a:ea typeface="Calibri"/>
                <a:cs typeface="Calibri"/>
                <a:sym typeface="Calibri"/>
              </a:rPr>
              <a:t>Basel II 2004 - large international banks required to used sophisticated models to measure credit, market and operational risk and use models to determine regulator capital requirement</a:t>
            </a:r>
          </a:p>
          <a:p>
            <a:pPr rtl="0" fontAlgn="ctr"/>
            <a:r>
              <a:rPr lang="en-US" sz="1200" b="0" i="0" u="none" strike="noStrike" cap="none" dirty="0">
                <a:solidFill>
                  <a:schemeClr val="dk1"/>
                </a:solidFill>
                <a:effectLst/>
                <a:latin typeface="Calibri"/>
                <a:ea typeface="Calibri"/>
                <a:cs typeface="Calibri"/>
                <a:sym typeface="Calibri"/>
              </a:rPr>
              <a:t>Did not prevent GFC </a:t>
            </a:r>
          </a:p>
          <a:p>
            <a:pPr rtl="0" fontAlgn="ctr"/>
            <a:r>
              <a:rPr lang="en-US" sz="1200" b="0" i="0" u="none" strike="noStrike" cap="none" dirty="0">
                <a:solidFill>
                  <a:schemeClr val="dk1"/>
                </a:solidFill>
                <a:effectLst/>
                <a:latin typeface="Calibri"/>
                <a:ea typeface="Calibri"/>
                <a:cs typeface="Calibri"/>
                <a:sym typeface="Calibri"/>
              </a:rPr>
              <a:t>Banks were bailed out by governments around the world</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67</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378493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74</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029088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F9A7B0-45D8-5AC1-604B-04050F4D17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AD4A09-22D7-501F-840A-87CEAEEDE9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D667D9-916A-7B71-91D5-66A97A124D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B71FBC-F0C6-9C55-C1A8-2674399A9CFD}"/>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75</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008029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cap="none" dirty="0">
                <a:solidFill>
                  <a:schemeClr val="dk1"/>
                </a:solidFill>
                <a:effectLst/>
                <a:latin typeface="Calibri"/>
                <a:ea typeface="Calibri"/>
                <a:cs typeface="Calibri"/>
                <a:sym typeface="Calibri"/>
              </a:rPr>
              <a:t>Objective risk:</a:t>
            </a:r>
          </a:p>
          <a:p>
            <a:pPr rtl="0" fontAlgn="ctr"/>
            <a:r>
              <a:rPr lang="en-US" sz="1200" b="0" i="0" u="none" strike="noStrike" cap="none" dirty="0">
                <a:solidFill>
                  <a:schemeClr val="dk1"/>
                </a:solidFill>
                <a:effectLst/>
                <a:latin typeface="Calibri"/>
                <a:ea typeface="Calibri"/>
                <a:cs typeface="Calibri"/>
                <a:sym typeface="Calibri"/>
              </a:rPr>
              <a:t>Deviation between actual losses and expected losses</a:t>
            </a:r>
          </a:p>
          <a:p>
            <a:pPr rtl="0" fontAlgn="ctr"/>
            <a:r>
              <a:rPr lang="en-US" sz="1200" b="0" i="0" u="none" strike="noStrike" cap="none" dirty="0">
                <a:solidFill>
                  <a:schemeClr val="dk1"/>
                </a:solidFill>
                <a:effectLst/>
                <a:latin typeface="Calibri"/>
                <a:ea typeface="Calibri"/>
                <a:cs typeface="Calibri"/>
                <a:sym typeface="Calibri"/>
              </a:rPr>
              <a:t>Insurance is priced to cover expected loss and expenses</a:t>
            </a:r>
          </a:p>
          <a:p>
            <a:pPr rtl="0" fontAlgn="ctr"/>
            <a:r>
              <a:rPr lang="en-US" sz="1200" b="0" i="0" u="none" strike="noStrike" cap="none" dirty="0">
                <a:solidFill>
                  <a:schemeClr val="dk1"/>
                </a:solidFill>
                <a:effectLst/>
                <a:latin typeface="Calibri"/>
                <a:ea typeface="Calibri"/>
                <a:cs typeface="Calibri"/>
                <a:sym typeface="Calibri"/>
              </a:rPr>
              <a:t>If loss levels are as predicted, insurance mechanism works</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80</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90906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3" name="Google Shape;93;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4" name="Google Shape;94;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NZ"/>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cap="none" dirty="0">
                <a:solidFill>
                  <a:schemeClr val="dk1"/>
                </a:solidFill>
                <a:effectLst/>
                <a:latin typeface="Calibri"/>
                <a:ea typeface="Calibri"/>
                <a:cs typeface="Calibri"/>
                <a:sym typeface="Calibri"/>
              </a:rPr>
              <a:t>How do insurance companies make money?</a:t>
            </a:r>
          </a:p>
          <a:p>
            <a:pPr rtl="0" fontAlgn="ctr"/>
            <a:r>
              <a:rPr lang="en-US" sz="1200" b="0" i="0" u="none" strike="noStrike" cap="none" dirty="0">
                <a:solidFill>
                  <a:schemeClr val="dk1"/>
                </a:solidFill>
                <a:effectLst/>
                <a:latin typeface="Calibri"/>
                <a:ea typeface="Calibri"/>
                <a:cs typeface="Calibri"/>
                <a:sym typeface="Calibri"/>
              </a:rPr>
              <a:t>Generate profits by collecting premiums that are pooled and used to pay claims</a:t>
            </a:r>
          </a:p>
          <a:p>
            <a:pPr rtl="0" fontAlgn="ctr"/>
            <a:r>
              <a:rPr lang="en-US" sz="1200" b="0" i="0" u="none" strike="noStrike" cap="none" dirty="0">
                <a:solidFill>
                  <a:schemeClr val="dk1"/>
                </a:solidFill>
                <a:effectLst/>
                <a:latin typeface="Calibri"/>
                <a:ea typeface="Calibri"/>
                <a:cs typeface="Calibri"/>
                <a:sym typeface="Calibri"/>
              </a:rPr>
              <a:t>If premiums collected exceed the value of total claims, insurance company has made an underwriting profit</a:t>
            </a:r>
          </a:p>
          <a:p>
            <a:pPr rtl="0" fontAlgn="ctr"/>
            <a:r>
              <a:rPr lang="en-US" sz="1200" b="0" i="0" u="none" strike="noStrike" cap="none" dirty="0">
                <a:solidFill>
                  <a:schemeClr val="dk1"/>
                </a:solidFill>
                <a:effectLst/>
                <a:latin typeface="Calibri"/>
                <a:ea typeface="Calibri"/>
                <a:cs typeface="Calibri"/>
                <a:sym typeface="Calibri"/>
              </a:rPr>
              <a:t>Earns income from investing pooled premiums</a:t>
            </a:r>
          </a:p>
          <a:p>
            <a:pPr rtl="0" fontAlgn="ctr"/>
            <a:r>
              <a:rPr lang="en-US" sz="1200" b="0" i="0" u="none" strike="noStrike" cap="none" dirty="0">
                <a:solidFill>
                  <a:schemeClr val="dk1"/>
                </a:solidFill>
                <a:effectLst/>
                <a:latin typeface="Calibri"/>
                <a:ea typeface="Calibri"/>
                <a:cs typeface="Calibri"/>
                <a:sym typeface="Calibri"/>
              </a:rPr>
              <a:t>Accurate determination of insurance prices</a:t>
            </a:r>
          </a:p>
          <a:p>
            <a:r>
              <a:rPr lang="en-US" sz="1200" b="0" i="0" u="none" strike="noStrike" cap="none" dirty="0">
                <a:solidFill>
                  <a:schemeClr val="dk1"/>
                </a:solidFill>
                <a:effectLst/>
                <a:latin typeface="Calibri"/>
                <a:ea typeface="Calibri"/>
                <a:cs typeface="Calibri"/>
                <a:sym typeface="Calibri"/>
              </a:rPr>
              <a:t> </a:t>
            </a:r>
          </a:p>
          <a:p>
            <a:r>
              <a:rPr lang="en-US" sz="1200" b="0" i="0" u="none" strike="noStrike" cap="none" dirty="0">
                <a:solidFill>
                  <a:schemeClr val="dk1"/>
                </a:solidFill>
                <a:effectLst/>
                <a:latin typeface="Calibri"/>
                <a:ea typeface="Calibri"/>
                <a:cs typeface="Calibri"/>
                <a:sym typeface="Calibri"/>
              </a:rPr>
              <a:t>Pricing insurance:</a:t>
            </a:r>
          </a:p>
          <a:p>
            <a:pPr rtl="0" fontAlgn="ctr"/>
            <a:r>
              <a:rPr lang="en-US" sz="1200" b="0" i="0" u="none" strike="noStrike" cap="none" dirty="0">
                <a:solidFill>
                  <a:schemeClr val="dk1"/>
                </a:solidFill>
                <a:effectLst/>
                <a:latin typeface="Calibri"/>
                <a:ea typeface="Calibri"/>
                <a:cs typeface="Calibri"/>
                <a:sym typeface="Calibri"/>
              </a:rPr>
              <a:t>Insurer must charge a premium that is high enough to cover claims and administrative expenses and make a profit</a:t>
            </a:r>
          </a:p>
          <a:p>
            <a:pPr rtl="0" fontAlgn="ctr"/>
            <a:r>
              <a:rPr lang="en-US" sz="1200" b="0" i="0" u="none" strike="noStrike" cap="none" dirty="0">
                <a:solidFill>
                  <a:schemeClr val="dk1"/>
                </a:solidFill>
                <a:effectLst/>
                <a:latin typeface="Calibri"/>
                <a:ea typeface="Calibri"/>
                <a:cs typeface="Calibri"/>
                <a:sym typeface="Calibri"/>
              </a:rPr>
              <a:t>Premiums must also be competitive or the insurance company will lose business</a:t>
            </a:r>
          </a:p>
          <a:p>
            <a:pPr rtl="0" fontAlgn="ctr"/>
            <a:r>
              <a:rPr lang="en-US" sz="1200" b="0" i="0" u="none" strike="noStrike" cap="none" dirty="0">
                <a:solidFill>
                  <a:schemeClr val="dk1"/>
                </a:solidFill>
                <a:effectLst/>
                <a:latin typeface="Calibri"/>
                <a:ea typeface="Calibri"/>
                <a:cs typeface="Calibri"/>
                <a:sym typeface="Calibri"/>
              </a:rPr>
              <a:t>Mathematical-statistical exercise that relies on the measurement of the probability of insured events occurring</a:t>
            </a:r>
          </a:p>
          <a:p>
            <a:r>
              <a:rPr lang="en-US" sz="1200" b="0" i="0" u="none" strike="noStrike" cap="none" dirty="0">
                <a:solidFill>
                  <a:schemeClr val="dk1"/>
                </a:solidFill>
                <a:effectLst/>
                <a:latin typeface="Calibri"/>
                <a:ea typeface="Calibri"/>
                <a:cs typeface="Calibri"/>
                <a:sym typeface="Calibri"/>
              </a:rPr>
              <a:t>Interest rate risk:</a:t>
            </a:r>
          </a:p>
          <a:p>
            <a:pPr rtl="0" fontAlgn="ctr"/>
            <a:r>
              <a:rPr lang="en-US" sz="1200" b="0" i="0" u="none" strike="noStrike" cap="none" dirty="0">
                <a:solidFill>
                  <a:schemeClr val="dk1"/>
                </a:solidFill>
                <a:effectLst/>
                <a:latin typeface="Calibri"/>
                <a:ea typeface="Calibri"/>
                <a:cs typeface="Calibri"/>
                <a:sym typeface="Calibri"/>
              </a:rPr>
              <a:t>IR important in insurance pricing, especially for commercial property and liability insurance</a:t>
            </a:r>
          </a:p>
          <a:p>
            <a:pPr rtl="0" fontAlgn="ctr"/>
            <a:r>
              <a:rPr lang="en-US" sz="1200" b="0" i="0" u="none" strike="noStrike" cap="none" dirty="0">
                <a:solidFill>
                  <a:schemeClr val="dk1"/>
                </a:solidFill>
                <a:effectLst/>
                <a:latin typeface="Calibri"/>
                <a:ea typeface="Calibri"/>
                <a:cs typeface="Calibri"/>
                <a:sym typeface="Calibri"/>
              </a:rPr>
              <a:t>Where IR are high, insurance companies tend to write a lot of business to invest premium dollars at high rates</a:t>
            </a:r>
          </a:p>
          <a:p>
            <a:pPr rtl="0" fontAlgn="ctr"/>
            <a:r>
              <a:rPr lang="en-US" sz="1200" b="0" i="0" u="none" strike="noStrike" cap="none" dirty="0">
                <a:solidFill>
                  <a:schemeClr val="dk1"/>
                </a:solidFill>
                <a:effectLst/>
                <a:latin typeface="Calibri"/>
                <a:ea typeface="Calibri"/>
                <a:cs typeface="Calibri"/>
                <a:sym typeface="Calibri"/>
              </a:rPr>
              <a:t>If IR fall unexpectedly, insurance companies may get into trouble</a:t>
            </a:r>
          </a:p>
          <a:p>
            <a:r>
              <a:rPr lang="en-US" sz="1200" b="0" i="0" u="none" strike="noStrike" cap="none" dirty="0">
                <a:solidFill>
                  <a:schemeClr val="dk1"/>
                </a:solidFill>
                <a:effectLst/>
                <a:latin typeface="Calibri"/>
                <a:ea typeface="Calibri"/>
                <a:cs typeface="Calibri"/>
                <a:sym typeface="Calibri"/>
              </a:rPr>
              <a:t> </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81</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781813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85</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752106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cap="none" dirty="0">
                <a:solidFill>
                  <a:schemeClr val="dk1"/>
                </a:solidFill>
                <a:effectLst/>
                <a:latin typeface="Calibri"/>
                <a:ea typeface="Calibri"/>
                <a:cs typeface="Calibri"/>
                <a:sym typeface="Calibri"/>
              </a:rPr>
              <a:t>IPOs:</a:t>
            </a:r>
          </a:p>
          <a:p>
            <a:pPr rtl="0" fontAlgn="ctr"/>
            <a:r>
              <a:rPr lang="en-US" sz="1200" b="0" i="0" u="none" strike="noStrike" cap="none" dirty="0">
                <a:solidFill>
                  <a:schemeClr val="dk1"/>
                </a:solidFill>
                <a:effectLst/>
                <a:latin typeface="Calibri"/>
                <a:ea typeface="Calibri"/>
                <a:cs typeface="Calibri"/>
                <a:sym typeface="Calibri"/>
              </a:rPr>
              <a:t>When making public offering, must decide whether it will have the issue underwritten or sold on best efforts basis</a:t>
            </a:r>
          </a:p>
          <a:p>
            <a:pPr rtl="0" fontAlgn="ctr"/>
            <a:r>
              <a:rPr lang="en-US" sz="1200" b="0" i="0" u="none" strike="noStrike" cap="none" dirty="0">
                <a:solidFill>
                  <a:schemeClr val="dk1"/>
                </a:solidFill>
                <a:effectLst/>
                <a:latin typeface="Calibri"/>
                <a:ea typeface="Calibri"/>
                <a:cs typeface="Calibri"/>
                <a:sym typeface="Calibri"/>
              </a:rPr>
              <a:t>IB take clients through origination, underwriting and distribution in bringing new securities to the market</a:t>
            </a:r>
          </a:p>
          <a:p>
            <a:r>
              <a:rPr lang="en-US" sz="1200" b="0" i="0" u="none" strike="noStrike" cap="none" dirty="0">
                <a:solidFill>
                  <a:schemeClr val="dk1"/>
                </a:solidFill>
                <a:effectLst/>
                <a:latin typeface="Calibri"/>
                <a:ea typeface="Calibri"/>
                <a:cs typeface="Calibri"/>
                <a:sym typeface="Calibri"/>
              </a:rPr>
              <a:t>Origination: </a:t>
            </a:r>
          </a:p>
          <a:p>
            <a:r>
              <a:rPr lang="en-US" sz="1200" b="0" i="0" u="none" strike="noStrike" cap="none" dirty="0">
                <a:solidFill>
                  <a:schemeClr val="dk1"/>
                </a:solidFill>
                <a:effectLst/>
                <a:latin typeface="Calibri"/>
                <a:ea typeface="Calibri"/>
                <a:cs typeface="Calibri"/>
                <a:sym typeface="Calibri"/>
              </a:rPr>
              <a:t>During origination, the banker helps the issuer:</a:t>
            </a:r>
          </a:p>
          <a:p>
            <a:pPr rtl="0" fontAlgn="ctr"/>
            <a:r>
              <a:rPr lang="en-US" sz="1200" b="0" i="0" u="none" strike="noStrike" cap="none" dirty="0">
                <a:solidFill>
                  <a:schemeClr val="dk1"/>
                </a:solidFill>
                <a:effectLst/>
                <a:latin typeface="Calibri"/>
                <a:ea typeface="Calibri"/>
                <a:cs typeface="Calibri"/>
                <a:sym typeface="Calibri"/>
              </a:rPr>
              <a:t>Analyze feasibility of project</a:t>
            </a:r>
          </a:p>
          <a:p>
            <a:pPr rtl="0" fontAlgn="ctr"/>
            <a:r>
              <a:rPr lang="en-US" sz="1200" b="0" i="0" u="none" strike="noStrike" cap="none" dirty="0">
                <a:solidFill>
                  <a:schemeClr val="dk1"/>
                </a:solidFill>
                <a:effectLst/>
                <a:latin typeface="Calibri"/>
                <a:ea typeface="Calibri"/>
                <a:cs typeface="Calibri"/>
                <a:sym typeface="Calibri"/>
              </a:rPr>
              <a:t>Determine amount of money to raise</a:t>
            </a:r>
          </a:p>
          <a:p>
            <a:pPr rtl="0" fontAlgn="ctr"/>
            <a:r>
              <a:rPr lang="en-US" sz="1200" b="0" i="0" u="none" strike="noStrike" cap="none" dirty="0">
                <a:solidFill>
                  <a:schemeClr val="dk1"/>
                </a:solidFill>
                <a:effectLst/>
                <a:latin typeface="Calibri"/>
                <a:ea typeface="Calibri"/>
                <a:cs typeface="Calibri"/>
                <a:sym typeface="Calibri"/>
              </a:rPr>
              <a:t>Decide on type of financing needed</a:t>
            </a:r>
          </a:p>
          <a:p>
            <a:pPr rtl="0" fontAlgn="ctr"/>
            <a:r>
              <a:rPr lang="en-US" sz="1200" b="0" i="0" u="none" strike="noStrike" cap="none" dirty="0">
                <a:solidFill>
                  <a:schemeClr val="dk1"/>
                </a:solidFill>
                <a:effectLst/>
                <a:latin typeface="Calibri"/>
                <a:ea typeface="Calibri"/>
                <a:cs typeface="Calibri"/>
                <a:sym typeface="Calibri"/>
              </a:rPr>
              <a:t>Design the characteristics of the security</a:t>
            </a:r>
          </a:p>
          <a:p>
            <a:pPr rtl="0" fontAlgn="ctr"/>
            <a:r>
              <a:rPr lang="en-US" sz="1200" b="0" i="0" u="none" strike="noStrike" cap="none" dirty="0">
                <a:solidFill>
                  <a:schemeClr val="dk1"/>
                </a:solidFill>
                <a:effectLst/>
                <a:latin typeface="Calibri"/>
                <a:ea typeface="Calibri"/>
                <a:cs typeface="Calibri"/>
                <a:sym typeface="Calibri"/>
              </a:rPr>
              <a:t>Provide advice</a:t>
            </a:r>
          </a:p>
          <a:p>
            <a:pPr lvl="1" rtl="0" fontAlgn="ctr"/>
            <a:r>
              <a:rPr lang="en-US" sz="1200" b="0" i="0" u="none" strike="noStrike" cap="none" dirty="0">
                <a:solidFill>
                  <a:schemeClr val="dk1"/>
                </a:solidFill>
                <a:effectLst/>
                <a:latin typeface="Calibri"/>
                <a:ea typeface="Calibri"/>
                <a:cs typeface="Calibri"/>
                <a:sym typeface="Calibri"/>
              </a:rPr>
              <a:t>Once the decision to issue is made, banker helps client prepare official sale documents</a:t>
            </a:r>
          </a:p>
          <a:p>
            <a:r>
              <a:rPr lang="en-US" sz="1200" b="0" i="0" u="none" strike="noStrike" cap="none" dirty="0">
                <a:solidFill>
                  <a:schemeClr val="dk1"/>
                </a:solidFill>
                <a:effectLst/>
                <a:latin typeface="Calibri"/>
                <a:ea typeface="Calibri"/>
                <a:cs typeface="Calibri"/>
                <a:sym typeface="Calibri"/>
              </a:rPr>
              <a:t>Underwriting: </a:t>
            </a:r>
          </a:p>
          <a:p>
            <a:pPr rtl="0" fontAlgn="ctr"/>
            <a:r>
              <a:rPr lang="en-US" sz="1200" b="0" i="0" u="none" strike="noStrike" cap="none" dirty="0">
                <a:solidFill>
                  <a:schemeClr val="dk1"/>
                </a:solidFill>
                <a:effectLst/>
                <a:latin typeface="Calibri"/>
                <a:ea typeface="Calibri"/>
                <a:cs typeface="Calibri"/>
                <a:sym typeface="Calibri"/>
              </a:rPr>
              <a:t>Involves IB bearing price risk</a:t>
            </a:r>
          </a:p>
          <a:p>
            <a:pPr rtl="0" fontAlgn="ctr"/>
            <a:r>
              <a:rPr lang="en-US" sz="1200" b="0" i="0" u="none" strike="noStrike" cap="none" dirty="0">
                <a:solidFill>
                  <a:schemeClr val="dk1"/>
                </a:solidFill>
                <a:effectLst/>
                <a:latin typeface="Calibri"/>
                <a:ea typeface="Calibri"/>
                <a:cs typeface="Calibri"/>
                <a:sym typeface="Calibri"/>
              </a:rPr>
              <a:t>IB guarantees to buy new securities for fixed price</a:t>
            </a:r>
          </a:p>
          <a:p>
            <a:pPr rtl="0" fontAlgn="ctr"/>
            <a:r>
              <a:rPr lang="en-US" sz="1200" b="0" i="0" u="none" strike="noStrike" cap="none" dirty="0">
                <a:solidFill>
                  <a:schemeClr val="dk1"/>
                </a:solidFill>
                <a:effectLst/>
                <a:latin typeface="Calibri"/>
                <a:ea typeface="Calibri"/>
                <a:cs typeface="Calibri"/>
                <a:sym typeface="Calibri"/>
              </a:rPr>
              <a:t>Risk that securities will be sold at price less than this amount</a:t>
            </a:r>
          </a:p>
          <a:p>
            <a:pPr rtl="0" fontAlgn="ctr"/>
            <a:r>
              <a:rPr lang="en-US" sz="1200" b="0" i="0" u="none" strike="noStrike" cap="none" dirty="0">
                <a:solidFill>
                  <a:schemeClr val="dk1"/>
                </a:solidFill>
                <a:effectLst/>
                <a:latin typeface="Calibri"/>
                <a:ea typeface="Calibri"/>
                <a:cs typeface="Calibri"/>
                <a:sym typeface="Calibri"/>
              </a:rPr>
              <a:t>To decrease the risk, underwriters form underwriting syndicates</a:t>
            </a:r>
          </a:p>
          <a:p>
            <a:r>
              <a:rPr lang="en-US" sz="1200" b="0" i="0" u="none" strike="noStrike" cap="none" dirty="0">
                <a:solidFill>
                  <a:schemeClr val="dk1"/>
                </a:solidFill>
                <a:effectLst/>
                <a:latin typeface="Calibri"/>
                <a:ea typeface="Calibri"/>
                <a:cs typeface="Calibri"/>
                <a:sym typeface="Calibri"/>
              </a:rPr>
              <a:t>Distribution:</a:t>
            </a:r>
          </a:p>
          <a:p>
            <a:pPr rtl="0" fontAlgn="ctr"/>
            <a:r>
              <a:rPr lang="en-US" sz="1200" b="0" i="0" u="none" strike="noStrike" cap="none" dirty="0">
                <a:solidFill>
                  <a:schemeClr val="dk1"/>
                </a:solidFill>
                <a:effectLst/>
                <a:latin typeface="Calibri"/>
                <a:ea typeface="Calibri"/>
                <a:cs typeface="Calibri"/>
                <a:sym typeface="Calibri"/>
              </a:rPr>
              <a:t>Once IB purchases securities, must be sold to investors</a:t>
            </a:r>
          </a:p>
          <a:p>
            <a:pPr rtl="0" fontAlgn="ctr"/>
            <a:r>
              <a:rPr lang="en-US" sz="1200" b="0" i="0" u="none" strike="noStrike" cap="none" dirty="0">
                <a:solidFill>
                  <a:schemeClr val="dk1"/>
                </a:solidFill>
                <a:effectLst/>
                <a:latin typeface="Calibri"/>
                <a:ea typeface="Calibri"/>
                <a:cs typeface="Calibri"/>
                <a:sym typeface="Calibri"/>
              </a:rPr>
              <a:t>Objective is to sell securities as quickly as possible at offering price</a:t>
            </a:r>
          </a:p>
          <a:p>
            <a:pPr rtl="0" fontAlgn="ctr"/>
            <a:r>
              <a:rPr lang="en-US" sz="1200" b="0" i="0" u="none" strike="noStrike" cap="none" dirty="0">
                <a:solidFill>
                  <a:schemeClr val="dk1"/>
                </a:solidFill>
                <a:effectLst/>
                <a:latin typeface="Calibri"/>
                <a:ea typeface="Calibri"/>
                <a:cs typeface="Calibri"/>
                <a:sym typeface="Calibri"/>
              </a:rPr>
              <a:t>If securities are not sold within a few days, the underwriting syndicates disbands and members sell the securities at whatever price they can get</a:t>
            </a:r>
          </a:p>
          <a:p>
            <a:r>
              <a:rPr lang="en-US" sz="1200" b="0" i="0" u="none" strike="noStrike" cap="none" dirty="0">
                <a:solidFill>
                  <a:schemeClr val="dk1"/>
                </a:solidFill>
                <a:effectLst/>
                <a:latin typeface="Calibri"/>
                <a:ea typeface="Calibri"/>
                <a:cs typeface="Calibri"/>
                <a:sym typeface="Calibri"/>
              </a:rPr>
              <a:t>Trading and brokerage:</a:t>
            </a:r>
          </a:p>
          <a:p>
            <a:pPr rtl="0" fontAlgn="ctr"/>
            <a:r>
              <a:rPr lang="en-US" sz="1200" b="0" i="0" u="none" strike="noStrike" cap="none" dirty="0">
                <a:solidFill>
                  <a:schemeClr val="dk1"/>
                </a:solidFill>
                <a:effectLst/>
                <a:latin typeface="Calibri"/>
                <a:ea typeface="Calibri"/>
                <a:cs typeface="Calibri"/>
                <a:sym typeface="Calibri"/>
              </a:rPr>
              <a:t>IB provide services as brokers or dealers for existing securities</a:t>
            </a:r>
          </a:p>
          <a:p>
            <a:pPr rtl="0" fontAlgn="ctr"/>
            <a:r>
              <a:rPr lang="en-US" sz="1200" b="0" i="0" u="none" strike="noStrike" cap="none" dirty="0">
                <a:solidFill>
                  <a:schemeClr val="dk1"/>
                </a:solidFill>
                <a:effectLst/>
                <a:latin typeface="Calibri"/>
                <a:ea typeface="Calibri"/>
                <a:cs typeface="Calibri"/>
                <a:sym typeface="Calibri"/>
              </a:rPr>
              <a:t>Brokerage involves earning a commission for bringing buyers and sellers together</a:t>
            </a:r>
          </a:p>
          <a:p>
            <a:pPr rtl="0" fontAlgn="ctr"/>
            <a:r>
              <a:rPr lang="en-US" sz="1200" b="0" i="0" u="none" strike="noStrike" cap="none" dirty="0">
                <a:solidFill>
                  <a:schemeClr val="dk1"/>
                </a:solidFill>
                <a:effectLst/>
                <a:latin typeface="Calibri"/>
                <a:ea typeface="Calibri"/>
                <a:cs typeface="Calibri"/>
                <a:sym typeface="Calibri"/>
              </a:rPr>
              <a:t>Dealing involves making a market, sees the banker stand ready to buy or sell the security</a:t>
            </a:r>
          </a:p>
          <a:p>
            <a:r>
              <a:rPr lang="en-US" sz="1200" b="0" i="0" u="none" strike="noStrike" cap="none" dirty="0">
                <a:solidFill>
                  <a:schemeClr val="dk1"/>
                </a:solidFill>
                <a:effectLst/>
                <a:latin typeface="Calibri"/>
                <a:ea typeface="Calibri"/>
                <a:cs typeface="Calibri"/>
                <a:sym typeface="Calibri"/>
              </a:rPr>
              <a:t>Project finance:</a:t>
            </a:r>
          </a:p>
          <a:p>
            <a:pPr rtl="0" fontAlgn="ctr"/>
            <a:r>
              <a:rPr lang="en-US" sz="1200" b="0" i="0" u="none" strike="noStrike" cap="none" dirty="0">
                <a:solidFill>
                  <a:schemeClr val="dk1"/>
                </a:solidFill>
                <a:effectLst/>
                <a:latin typeface="Calibri"/>
                <a:ea typeface="Calibri"/>
                <a:cs typeface="Calibri"/>
                <a:sym typeface="Calibri"/>
              </a:rPr>
              <a:t>Provision of advice and services in relation to financing of large projects</a:t>
            </a:r>
          </a:p>
          <a:p>
            <a:pPr rtl="0" fontAlgn="ctr"/>
            <a:r>
              <a:rPr lang="en-US" sz="1200" b="0" i="0" u="none" strike="noStrike" cap="none" dirty="0">
                <a:solidFill>
                  <a:schemeClr val="dk1"/>
                </a:solidFill>
                <a:effectLst/>
                <a:latin typeface="Calibri"/>
                <a:ea typeface="Calibri"/>
                <a:cs typeface="Calibri"/>
                <a:sym typeface="Calibri"/>
              </a:rPr>
              <a:t>Project finance differs from other lending application: project itself (not the company itself) is financed, usually on a limited recourse basis, syndication is involved to share the risk among financiers</a:t>
            </a:r>
          </a:p>
          <a:p>
            <a:r>
              <a:rPr lang="en-US" sz="1200" b="0" i="0" u="none" strike="noStrike" cap="none" dirty="0">
                <a:solidFill>
                  <a:schemeClr val="dk1"/>
                </a:solidFill>
                <a:effectLst/>
                <a:latin typeface="Calibri"/>
                <a:ea typeface="Calibri"/>
                <a:cs typeface="Calibri"/>
                <a:sym typeface="Calibri"/>
              </a:rPr>
              <a:t>Mergers and acquisitions:</a:t>
            </a:r>
          </a:p>
          <a:p>
            <a:pPr rtl="0" fontAlgn="ctr"/>
            <a:r>
              <a:rPr lang="en-US" sz="1200" b="0" i="0" u="none" strike="noStrike" cap="none" dirty="0">
                <a:solidFill>
                  <a:schemeClr val="dk1"/>
                </a:solidFill>
                <a:effectLst/>
                <a:latin typeface="Calibri"/>
                <a:ea typeface="Calibri"/>
                <a:cs typeface="Calibri"/>
                <a:sym typeface="Calibri"/>
              </a:rPr>
              <a:t>Become high profit business for investment banks</a:t>
            </a:r>
          </a:p>
          <a:p>
            <a:pPr rtl="0" fontAlgn="ctr"/>
            <a:r>
              <a:rPr lang="en-US" sz="1200" b="0" i="0" u="none" strike="noStrike" cap="none" dirty="0">
                <a:solidFill>
                  <a:schemeClr val="dk1"/>
                </a:solidFill>
                <a:effectLst/>
                <a:latin typeface="Calibri"/>
                <a:ea typeface="Calibri"/>
                <a:cs typeface="Calibri"/>
                <a:sym typeface="Calibri"/>
              </a:rPr>
              <a:t>Services include: identifying candidates for mergers or acquisitions, pricing the deals, providing advice and negotiating the deal, obtaining funds to finance the acquisition</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88</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372221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ctr"/>
            <a:r>
              <a:rPr lang="en-US" sz="1200" b="0" i="0" u="none" strike="noStrike" cap="none" dirty="0">
                <a:solidFill>
                  <a:schemeClr val="dk1"/>
                </a:solidFill>
                <a:effectLst/>
                <a:latin typeface="Calibri"/>
                <a:ea typeface="Calibri"/>
                <a:cs typeface="Calibri"/>
                <a:sym typeface="Calibri"/>
              </a:rPr>
              <a:t>Investments tend to have following characteristics:</a:t>
            </a:r>
          </a:p>
          <a:p>
            <a:pPr lvl="1" rtl="0" fontAlgn="ctr"/>
            <a:r>
              <a:rPr lang="en-US" sz="1200" b="0" i="0" u="none" strike="noStrike" cap="none" dirty="0">
                <a:solidFill>
                  <a:schemeClr val="dk1"/>
                </a:solidFill>
                <a:effectLst/>
                <a:latin typeface="Calibri"/>
                <a:ea typeface="Calibri"/>
                <a:cs typeface="Calibri"/>
                <a:sym typeface="Calibri"/>
              </a:rPr>
              <a:t>Substantial control over management decisions</a:t>
            </a:r>
          </a:p>
          <a:p>
            <a:pPr lvl="1" rtl="0" fontAlgn="ctr"/>
            <a:r>
              <a:rPr lang="en-US" sz="1200" b="0" i="0" u="none" strike="noStrike" cap="none" dirty="0">
                <a:solidFill>
                  <a:schemeClr val="dk1"/>
                </a:solidFill>
                <a:effectLst/>
                <a:latin typeface="Calibri"/>
                <a:ea typeface="Calibri"/>
                <a:cs typeface="Calibri"/>
                <a:sym typeface="Calibri"/>
              </a:rPr>
              <a:t>Some protection against downside risks</a:t>
            </a:r>
          </a:p>
          <a:p>
            <a:pPr lvl="1" rtl="0" fontAlgn="ctr"/>
            <a:r>
              <a:rPr lang="en-US" sz="1200" b="0" i="0" u="none" strike="noStrike" cap="none" dirty="0">
                <a:solidFill>
                  <a:schemeClr val="dk1"/>
                </a:solidFill>
                <a:effectLst/>
                <a:latin typeface="Calibri"/>
                <a:ea typeface="Calibri"/>
                <a:cs typeface="Calibri"/>
                <a:sym typeface="Calibri"/>
              </a:rPr>
              <a:t>Share in capital appreciation</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91</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907698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4</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920317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1D55F0-897E-CD1A-6C25-C421FED8EB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5EEF9D-6AAD-AC6C-788B-ACEE62A121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D44614-7CD2-084B-78E4-10CCF7D104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01ED9D-580C-CA66-4454-E068428DB181}"/>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5</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6181620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money – make a gain</a:t>
            </a:r>
          </a:p>
          <a:p>
            <a:r>
              <a:rPr lang="en-US" dirty="0"/>
              <a:t>At the money – indifferent between exercising and not</a:t>
            </a:r>
          </a:p>
          <a:p>
            <a:r>
              <a:rPr lang="en-US" dirty="0"/>
              <a:t>Out of money – make a loss</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7</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05946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48AD4-E2D8-DE76-E048-35F9ABC848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0C03F7-2249-4B92-E8D1-EB7E3C903F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431C02-7A8F-AFAD-0A9F-ED6CA7D7AA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1797A7-349A-6683-5A47-9D0486B6095A}"/>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15</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68508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96E54-E531-7D80-3CAD-9CB901491A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798F8C-ED70-BA41-5325-27CF39CFEE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BC598B-4AA4-BAB4-2911-2C1857E5D8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C0781F-6B4D-9FE8-F001-642C0AC971AC}"/>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27</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52329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34</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604933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NZ" sz="1200" b="0" i="0" u="none" strike="noStrike" cap="none" smtClean="0">
                <a:solidFill>
                  <a:schemeClr val="dk1"/>
                </a:solidFill>
                <a:latin typeface="Calibri"/>
                <a:ea typeface="Calibri"/>
                <a:cs typeface="Calibri"/>
                <a:sym typeface="Calibri"/>
              </a:rPr>
              <a:t>36</a:t>
            </a:fld>
            <a:endParaRPr lang="en-NZ"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064773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10"/>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10"/>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18" name="Google Shape;18;p1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0"/>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0"/>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81" name="Google Shape;81;p1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7"/>
        <p:cNvGrpSpPr/>
        <p:nvPr/>
      </p:nvGrpSpPr>
      <p:grpSpPr>
        <a:xfrm>
          <a:off x="0" y="0"/>
          <a:ext cx="0" cy="0"/>
          <a:chOff x="0" y="0"/>
          <a:chExt cx="0" cy="0"/>
        </a:xfrm>
      </p:grpSpPr>
      <p:sp>
        <p:nvSpPr>
          <p:cNvPr id="28" name="Google Shape;28;p1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0" name="Google Shape;30;p1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extLst>
      <p:ext uri="{BB962C8B-B14F-4D97-AF65-F5344CB8AC3E}">
        <p14:creationId xmlns:p14="http://schemas.microsoft.com/office/powerpoint/2010/main" val="234566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1"/>
        <p:cNvGrpSpPr/>
        <p:nvPr/>
      </p:nvGrpSpPr>
      <p:grpSpPr>
        <a:xfrm>
          <a:off x="0" y="0"/>
          <a:ext cx="0" cy="0"/>
          <a:chOff x="0" y="0"/>
          <a:chExt cx="0" cy="0"/>
        </a:xfrm>
      </p:grpSpPr>
      <p:sp>
        <p:nvSpPr>
          <p:cNvPr id="22" name="Google Shape;22;p11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1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2400"/>
              <a:buNone/>
              <a:defRPr sz="2400">
                <a:solidFill>
                  <a:schemeClr val="lt1"/>
                </a:solidFill>
              </a:defRPr>
            </a:lvl1pPr>
            <a:lvl2pPr marL="914400" lvl="1" indent="-228600" algn="l">
              <a:lnSpc>
                <a:spcPct val="90000"/>
              </a:lnSpc>
              <a:spcBef>
                <a:spcPts val="500"/>
              </a:spcBef>
              <a:spcAft>
                <a:spcPts val="0"/>
              </a:spcAft>
              <a:buClr>
                <a:schemeClr val="lt1"/>
              </a:buClr>
              <a:buSzPts val="2000"/>
              <a:buNone/>
              <a:defRPr sz="2000">
                <a:solidFill>
                  <a:schemeClr val="lt1"/>
                </a:solidFill>
              </a:defRPr>
            </a:lvl2pPr>
            <a:lvl3pPr marL="1371600" lvl="2" indent="-228600" algn="l">
              <a:lnSpc>
                <a:spcPct val="90000"/>
              </a:lnSpc>
              <a:spcBef>
                <a:spcPts val="500"/>
              </a:spcBef>
              <a:spcAft>
                <a:spcPts val="0"/>
              </a:spcAft>
              <a:buClr>
                <a:schemeClr val="lt1"/>
              </a:buClr>
              <a:buSzPts val="1800"/>
              <a:buNone/>
              <a:defRPr sz="1800">
                <a:solidFill>
                  <a:schemeClr val="lt1"/>
                </a:solidFill>
              </a:defRPr>
            </a:lvl3pPr>
            <a:lvl4pPr marL="1828800" lvl="3" indent="-228600" algn="l">
              <a:lnSpc>
                <a:spcPct val="90000"/>
              </a:lnSpc>
              <a:spcBef>
                <a:spcPts val="500"/>
              </a:spcBef>
              <a:spcAft>
                <a:spcPts val="0"/>
              </a:spcAft>
              <a:buClr>
                <a:schemeClr val="lt1"/>
              </a:buClr>
              <a:buSzPts val="1600"/>
              <a:buNone/>
              <a:defRPr sz="1600">
                <a:solidFill>
                  <a:schemeClr val="lt1"/>
                </a:solidFill>
              </a:defRPr>
            </a:lvl4pPr>
            <a:lvl5pPr marL="2286000" lvl="4" indent="-228600" algn="l">
              <a:lnSpc>
                <a:spcPct val="90000"/>
              </a:lnSpc>
              <a:spcBef>
                <a:spcPts val="500"/>
              </a:spcBef>
              <a:spcAft>
                <a:spcPts val="0"/>
              </a:spcAft>
              <a:buClr>
                <a:schemeClr val="lt1"/>
              </a:buClr>
              <a:buSzPts val="1600"/>
              <a:buNone/>
              <a:defRPr sz="1600">
                <a:solidFill>
                  <a:schemeClr val="lt1"/>
                </a:solidFill>
              </a:defRPr>
            </a:lvl5pPr>
            <a:lvl6pPr marL="2743200" lvl="5" indent="-228600" algn="l">
              <a:lnSpc>
                <a:spcPct val="90000"/>
              </a:lnSpc>
              <a:spcBef>
                <a:spcPts val="500"/>
              </a:spcBef>
              <a:spcAft>
                <a:spcPts val="0"/>
              </a:spcAft>
              <a:buClr>
                <a:schemeClr val="lt1"/>
              </a:buClr>
              <a:buSzPts val="1600"/>
              <a:buNone/>
              <a:defRPr sz="1600">
                <a:solidFill>
                  <a:schemeClr val="lt1"/>
                </a:solidFill>
              </a:defRPr>
            </a:lvl6pPr>
            <a:lvl7pPr marL="3200400" lvl="6" indent="-228600" algn="l">
              <a:lnSpc>
                <a:spcPct val="90000"/>
              </a:lnSpc>
              <a:spcBef>
                <a:spcPts val="500"/>
              </a:spcBef>
              <a:spcAft>
                <a:spcPts val="0"/>
              </a:spcAft>
              <a:buClr>
                <a:schemeClr val="lt1"/>
              </a:buClr>
              <a:buSzPts val="1600"/>
              <a:buNone/>
              <a:defRPr sz="1600">
                <a:solidFill>
                  <a:schemeClr val="lt1"/>
                </a:solidFill>
              </a:defRPr>
            </a:lvl7pPr>
            <a:lvl8pPr marL="3657600" lvl="7" indent="-228600" algn="l">
              <a:lnSpc>
                <a:spcPct val="90000"/>
              </a:lnSpc>
              <a:spcBef>
                <a:spcPts val="500"/>
              </a:spcBef>
              <a:spcAft>
                <a:spcPts val="0"/>
              </a:spcAft>
              <a:buClr>
                <a:schemeClr val="lt1"/>
              </a:buClr>
              <a:buSzPts val="1600"/>
              <a:buNone/>
              <a:defRPr sz="1600">
                <a:solidFill>
                  <a:schemeClr val="lt1"/>
                </a:solidFill>
              </a:defRPr>
            </a:lvl8pPr>
            <a:lvl9pPr marL="4114800" lvl="8" indent="-228600" algn="l">
              <a:lnSpc>
                <a:spcPct val="90000"/>
              </a:lnSpc>
              <a:spcBef>
                <a:spcPts val="500"/>
              </a:spcBef>
              <a:spcAft>
                <a:spcPts val="0"/>
              </a:spcAft>
              <a:buClr>
                <a:schemeClr val="lt1"/>
              </a:buClr>
              <a:buSzPts val="1600"/>
              <a:buNone/>
              <a:defRPr sz="1600">
                <a:solidFill>
                  <a:schemeClr val="lt1"/>
                </a:solidFill>
              </a:defRPr>
            </a:lvl9pPr>
          </a:lstStyle>
          <a:p>
            <a:endParaRPr/>
          </a:p>
        </p:txBody>
      </p:sp>
      <p:sp>
        <p:nvSpPr>
          <p:cNvPr id="24" name="Google Shape;24;p1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13"/>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6" name="Google Shape;36;p113"/>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7" name="Google Shape;37;p1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14"/>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14"/>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2400"/>
              <a:buNone/>
              <a:defRPr sz="2400" b="1"/>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43" name="Google Shape;43;p114"/>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44" name="Google Shape;44;p114"/>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2400"/>
              <a:buNone/>
              <a:defRPr sz="2400" b="1"/>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45" name="Google Shape;45;p114"/>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46" name="Google Shape;46;p1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1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17"/>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lt1"/>
              </a:buClr>
              <a:buSzPts val="3200"/>
              <a:buChar char="•"/>
              <a:defRPr sz="3200"/>
            </a:lvl1pPr>
            <a:lvl2pPr marL="914400" lvl="1" indent="-406400" algn="l">
              <a:lnSpc>
                <a:spcPct val="90000"/>
              </a:lnSpc>
              <a:spcBef>
                <a:spcPts val="500"/>
              </a:spcBef>
              <a:spcAft>
                <a:spcPts val="0"/>
              </a:spcAft>
              <a:buClr>
                <a:schemeClr val="lt1"/>
              </a:buClr>
              <a:buSzPts val="2800"/>
              <a:buChar char="•"/>
              <a:defRPr sz="2800"/>
            </a:lvl2pPr>
            <a:lvl3pPr marL="1371600" lvl="2" indent="-381000" algn="l">
              <a:lnSpc>
                <a:spcPct val="90000"/>
              </a:lnSpc>
              <a:spcBef>
                <a:spcPts val="500"/>
              </a:spcBef>
              <a:spcAft>
                <a:spcPts val="0"/>
              </a:spcAft>
              <a:buClr>
                <a:schemeClr val="lt1"/>
              </a:buClr>
              <a:buSzPts val="2400"/>
              <a:buChar char="•"/>
              <a:defRPr sz="2400"/>
            </a:lvl3pPr>
            <a:lvl4pPr marL="1828800" lvl="3" indent="-355600" algn="l">
              <a:lnSpc>
                <a:spcPct val="90000"/>
              </a:lnSpc>
              <a:spcBef>
                <a:spcPts val="500"/>
              </a:spcBef>
              <a:spcAft>
                <a:spcPts val="0"/>
              </a:spcAft>
              <a:buClr>
                <a:schemeClr val="lt1"/>
              </a:buClr>
              <a:buSzPts val="2000"/>
              <a:buChar char="•"/>
              <a:defRPr sz="2000"/>
            </a:lvl4pPr>
            <a:lvl5pPr marL="2286000" lvl="4" indent="-355600" algn="l">
              <a:lnSpc>
                <a:spcPct val="90000"/>
              </a:lnSpc>
              <a:spcBef>
                <a:spcPts val="500"/>
              </a:spcBef>
              <a:spcAft>
                <a:spcPts val="0"/>
              </a:spcAft>
              <a:buClr>
                <a:schemeClr val="lt1"/>
              </a:buClr>
              <a:buSzPts val="2000"/>
              <a:buChar char="•"/>
              <a:defRPr sz="2000"/>
            </a:lvl5pPr>
            <a:lvl6pPr marL="2743200" lvl="5" indent="-355600" algn="l">
              <a:lnSpc>
                <a:spcPct val="90000"/>
              </a:lnSpc>
              <a:spcBef>
                <a:spcPts val="500"/>
              </a:spcBef>
              <a:spcAft>
                <a:spcPts val="0"/>
              </a:spcAft>
              <a:buClr>
                <a:schemeClr val="lt1"/>
              </a:buClr>
              <a:buSzPts val="2000"/>
              <a:buChar char="•"/>
              <a:defRPr sz="2000"/>
            </a:lvl6pPr>
            <a:lvl7pPr marL="3200400" lvl="6" indent="-355600" algn="l">
              <a:lnSpc>
                <a:spcPct val="90000"/>
              </a:lnSpc>
              <a:spcBef>
                <a:spcPts val="500"/>
              </a:spcBef>
              <a:spcAft>
                <a:spcPts val="0"/>
              </a:spcAft>
              <a:buClr>
                <a:schemeClr val="lt1"/>
              </a:buClr>
              <a:buSzPts val="2000"/>
              <a:buChar char="•"/>
              <a:defRPr sz="2000"/>
            </a:lvl7pPr>
            <a:lvl8pPr marL="3657600" lvl="7" indent="-355600" algn="l">
              <a:lnSpc>
                <a:spcPct val="90000"/>
              </a:lnSpc>
              <a:spcBef>
                <a:spcPts val="500"/>
              </a:spcBef>
              <a:spcAft>
                <a:spcPts val="0"/>
              </a:spcAft>
              <a:buClr>
                <a:schemeClr val="lt1"/>
              </a:buClr>
              <a:buSzPts val="2000"/>
              <a:buChar char="•"/>
              <a:defRPr sz="2000"/>
            </a:lvl8pPr>
            <a:lvl9pPr marL="4114800" lvl="8" indent="-355600" algn="l">
              <a:lnSpc>
                <a:spcPct val="90000"/>
              </a:lnSpc>
              <a:spcBef>
                <a:spcPts val="500"/>
              </a:spcBef>
              <a:spcAft>
                <a:spcPts val="0"/>
              </a:spcAft>
              <a:buClr>
                <a:schemeClr val="lt1"/>
              </a:buClr>
              <a:buSzPts val="2000"/>
              <a:buChar char="•"/>
              <a:defRPr sz="2000"/>
            </a:lvl9pPr>
          </a:lstStyle>
          <a:p>
            <a:endParaRPr/>
          </a:p>
        </p:txBody>
      </p:sp>
      <p:sp>
        <p:nvSpPr>
          <p:cNvPr id="61" name="Google Shape;61;p117"/>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600"/>
              <a:buNone/>
              <a:defRPr sz="1600"/>
            </a:lvl1pPr>
            <a:lvl2pPr marL="914400" lvl="1" indent="-228600" algn="l">
              <a:lnSpc>
                <a:spcPct val="90000"/>
              </a:lnSpc>
              <a:spcBef>
                <a:spcPts val="500"/>
              </a:spcBef>
              <a:spcAft>
                <a:spcPts val="0"/>
              </a:spcAft>
              <a:buClr>
                <a:schemeClr val="lt1"/>
              </a:buClr>
              <a:buSzPts val="1400"/>
              <a:buNone/>
              <a:defRPr sz="1400"/>
            </a:lvl2pPr>
            <a:lvl3pPr marL="1371600" lvl="2" indent="-228600" algn="l">
              <a:lnSpc>
                <a:spcPct val="90000"/>
              </a:lnSpc>
              <a:spcBef>
                <a:spcPts val="500"/>
              </a:spcBef>
              <a:spcAft>
                <a:spcPts val="0"/>
              </a:spcAft>
              <a:buClr>
                <a:schemeClr val="lt1"/>
              </a:buClr>
              <a:buSzPts val="1200"/>
              <a:buNone/>
              <a:defRPr sz="1200"/>
            </a:lvl3pPr>
            <a:lvl4pPr marL="1828800" lvl="3" indent="-228600" algn="l">
              <a:lnSpc>
                <a:spcPct val="90000"/>
              </a:lnSpc>
              <a:spcBef>
                <a:spcPts val="500"/>
              </a:spcBef>
              <a:spcAft>
                <a:spcPts val="0"/>
              </a:spcAft>
              <a:buClr>
                <a:schemeClr val="lt1"/>
              </a:buClr>
              <a:buSzPts val="1000"/>
              <a:buNone/>
              <a:defRPr sz="1000"/>
            </a:lvl4pPr>
            <a:lvl5pPr marL="2286000" lvl="4" indent="-228600" algn="l">
              <a:lnSpc>
                <a:spcPct val="90000"/>
              </a:lnSpc>
              <a:spcBef>
                <a:spcPts val="500"/>
              </a:spcBef>
              <a:spcAft>
                <a:spcPts val="0"/>
              </a:spcAft>
              <a:buClr>
                <a:schemeClr val="lt1"/>
              </a:buClr>
              <a:buSzPts val="1000"/>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62" name="Google Shape;62;p1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1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18"/>
          <p:cNvSpPr>
            <a:spLocks noGrp="1"/>
          </p:cNvSpPr>
          <p:nvPr>
            <p:ph type="pic" idx="2"/>
          </p:nvPr>
        </p:nvSpPr>
        <p:spPr>
          <a:xfrm>
            <a:off x="5183188" y="987425"/>
            <a:ext cx="6172200" cy="4873625"/>
          </a:xfrm>
          <a:prstGeom prst="rect">
            <a:avLst/>
          </a:prstGeom>
          <a:noFill/>
          <a:ln>
            <a:noFill/>
          </a:ln>
        </p:spPr>
      </p:sp>
      <p:sp>
        <p:nvSpPr>
          <p:cNvPr id="68" name="Google Shape;68;p118"/>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600"/>
              <a:buNone/>
              <a:defRPr sz="1600"/>
            </a:lvl1pPr>
            <a:lvl2pPr marL="914400" lvl="1" indent="-228600" algn="l">
              <a:lnSpc>
                <a:spcPct val="90000"/>
              </a:lnSpc>
              <a:spcBef>
                <a:spcPts val="500"/>
              </a:spcBef>
              <a:spcAft>
                <a:spcPts val="0"/>
              </a:spcAft>
              <a:buClr>
                <a:schemeClr val="lt1"/>
              </a:buClr>
              <a:buSzPts val="1400"/>
              <a:buNone/>
              <a:defRPr sz="1400"/>
            </a:lvl2pPr>
            <a:lvl3pPr marL="1371600" lvl="2" indent="-228600" algn="l">
              <a:lnSpc>
                <a:spcPct val="90000"/>
              </a:lnSpc>
              <a:spcBef>
                <a:spcPts val="500"/>
              </a:spcBef>
              <a:spcAft>
                <a:spcPts val="0"/>
              </a:spcAft>
              <a:buClr>
                <a:schemeClr val="lt1"/>
              </a:buClr>
              <a:buSzPts val="1200"/>
              <a:buNone/>
              <a:defRPr sz="1200"/>
            </a:lvl3pPr>
            <a:lvl4pPr marL="1828800" lvl="3" indent="-228600" algn="l">
              <a:lnSpc>
                <a:spcPct val="90000"/>
              </a:lnSpc>
              <a:spcBef>
                <a:spcPts val="500"/>
              </a:spcBef>
              <a:spcAft>
                <a:spcPts val="0"/>
              </a:spcAft>
              <a:buClr>
                <a:schemeClr val="lt1"/>
              </a:buClr>
              <a:buSzPts val="1000"/>
              <a:buNone/>
              <a:defRPr sz="1000"/>
            </a:lvl4pPr>
            <a:lvl5pPr marL="2286000" lvl="4" indent="-228600" algn="l">
              <a:lnSpc>
                <a:spcPct val="90000"/>
              </a:lnSpc>
              <a:spcBef>
                <a:spcPts val="500"/>
              </a:spcBef>
              <a:spcAft>
                <a:spcPts val="0"/>
              </a:spcAft>
              <a:buClr>
                <a:schemeClr val="lt1"/>
              </a:buClr>
              <a:buSzPts val="1000"/>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69" name="Google Shape;69;p1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9"/>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5" name="Google Shape;75;p1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10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Calibri"/>
              <a:buNone/>
              <a:defRPr sz="4400" b="0" i="0" u="none" strike="noStrike" cap="non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0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9pPr>
          </a:lstStyle>
          <a:p>
            <a:endParaRPr/>
          </a:p>
        </p:txBody>
      </p:sp>
      <p:sp>
        <p:nvSpPr>
          <p:cNvPr id="12" name="Google Shape;12;p10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3" name="Google Shape;13;p10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4" name="Google Shape;14;p10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lt1"/>
                </a:solidFill>
                <a:latin typeface="Calibri"/>
                <a:ea typeface="Calibri"/>
                <a:cs typeface="Calibri"/>
                <a:sym typeface="Calibri"/>
              </a:defRPr>
            </a:lvl1pPr>
            <a:lvl2pPr marL="0" marR="0" lvl="1" indent="0" algn="r" rtl="0">
              <a:spcBef>
                <a:spcPts val="0"/>
              </a:spcBef>
              <a:buNone/>
              <a:defRPr sz="1200" b="0" i="0" u="none" strike="noStrike" cap="none">
                <a:solidFill>
                  <a:schemeClr val="lt1"/>
                </a:solidFill>
                <a:latin typeface="Calibri"/>
                <a:ea typeface="Calibri"/>
                <a:cs typeface="Calibri"/>
                <a:sym typeface="Calibri"/>
              </a:defRPr>
            </a:lvl2pPr>
            <a:lvl3pPr marL="0" marR="0" lvl="2" indent="0" algn="r" rtl="0">
              <a:spcBef>
                <a:spcPts val="0"/>
              </a:spcBef>
              <a:buNone/>
              <a:defRPr sz="1200" b="0" i="0" u="none" strike="noStrike" cap="none">
                <a:solidFill>
                  <a:schemeClr val="lt1"/>
                </a:solidFill>
                <a:latin typeface="Calibri"/>
                <a:ea typeface="Calibri"/>
                <a:cs typeface="Calibri"/>
                <a:sym typeface="Calibri"/>
              </a:defRPr>
            </a:lvl3pPr>
            <a:lvl4pPr marL="0" marR="0" lvl="3" indent="0" algn="r" rtl="0">
              <a:spcBef>
                <a:spcPts val="0"/>
              </a:spcBef>
              <a:buNone/>
              <a:defRPr sz="1200" b="0" i="0" u="none" strike="noStrike" cap="none">
                <a:solidFill>
                  <a:schemeClr val="lt1"/>
                </a:solidFill>
                <a:latin typeface="Calibri"/>
                <a:ea typeface="Calibri"/>
                <a:cs typeface="Calibri"/>
                <a:sym typeface="Calibri"/>
              </a:defRPr>
            </a:lvl4pPr>
            <a:lvl5pPr marL="0" marR="0" lvl="4" indent="0" algn="r" rtl="0">
              <a:spcBef>
                <a:spcPts val="0"/>
              </a:spcBef>
              <a:buNone/>
              <a:defRPr sz="1200" b="0" i="0" u="none" strike="noStrike" cap="none">
                <a:solidFill>
                  <a:schemeClr val="lt1"/>
                </a:solidFill>
                <a:latin typeface="Calibri"/>
                <a:ea typeface="Calibri"/>
                <a:cs typeface="Calibri"/>
                <a:sym typeface="Calibri"/>
              </a:defRPr>
            </a:lvl5pPr>
            <a:lvl6pPr marL="0" marR="0" lvl="5" indent="0" algn="r" rtl="0">
              <a:spcBef>
                <a:spcPts val="0"/>
              </a:spcBef>
              <a:buNone/>
              <a:defRPr sz="1200" b="0" i="0" u="none" strike="noStrike" cap="none">
                <a:solidFill>
                  <a:schemeClr val="lt1"/>
                </a:solidFill>
                <a:latin typeface="Calibri"/>
                <a:ea typeface="Calibri"/>
                <a:cs typeface="Calibri"/>
                <a:sym typeface="Calibri"/>
              </a:defRPr>
            </a:lvl6pPr>
            <a:lvl7pPr marL="0" marR="0" lvl="6" indent="0" algn="r" rtl="0">
              <a:spcBef>
                <a:spcPts val="0"/>
              </a:spcBef>
              <a:buNone/>
              <a:defRPr sz="1200" b="0" i="0" u="none" strike="noStrike" cap="none">
                <a:solidFill>
                  <a:schemeClr val="lt1"/>
                </a:solidFill>
                <a:latin typeface="Calibri"/>
                <a:ea typeface="Calibri"/>
                <a:cs typeface="Calibri"/>
                <a:sym typeface="Calibri"/>
              </a:defRPr>
            </a:lvl7pPr>
            <a:lvl8pPr marL="0" marR="0" lvl="7" indent="0" algn="r" rtl="0">
              <a:spcBef>
                <a:spcPts val="0"/>
              </a:spcBef>
              <a:buNone/>
              <a:defRPr sz="1200" b="0" i="0" u="none" strike="noStrike" cap="none">
                <a:solidFill>
                  <a:schemeClr val="lt1"/>
                </a:solidFill>
                <a:latin typeface="Calibri"/>
                <a:ea typeface="Calibri"/>
                <a:cs typeface="Calibri"/>
                <a:sym typeface="Calibri"/>
              </a:defRPr>
            </a:lvl8pPr>
            <a:lvl9pPr marL="0" marR="0" lvl="8" indent="0" algn="r" rtl="0">
              <a:spcBef>
                <a:spcPts val="0"/>
              </a:spcBef>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p:nvPr/>
        </p:nvSpPr>
        <p:spPr>
          <a:xfrm>
            <a:off x="1524000" y="3012996"/>
            <a:ext cx="9144000" cy="3394200"/>
          </a:xfrm>
          <a:prstGeom prst="rect">
            <a:avLst/>
          </a:prstGeom>
          <a:noFill/>
          <a:ln>
            <a:noFill/>
          </a:ln>
        </p:spPr>
        <p:txBody>
          <a:bodyPr spcFirstLastPara="1" wrap="square" lIns="91425" tIns="45700" rIns="91425" bIns="45700" anchor="b" anchorCtr="0">
            <a:noAutofit/>
          </a:bodyPr>
          <a:lstStyle/>
          <a:p>
            <a:pPr marL="0" marR="0" lvl="0" indent="0" algn="ctr" rtl="0">
              <a:lnSpc>
                <a:spcPct val="90000"/>
              </a:lnSpc>
              <a:spcBef>
                <a:spcPts val="0"/>
              </a:spcBef>
              <a:spcAft>
                <a:spcPts val="0"/>
              </a:spcAft>
              <a:buClr>
                <a:schemeClr val="lt1"/>
              </a:buClr>
              <a:buSzPts val="6000"/>
              <a:buFont typeface="Arial"/>
              <a:buNone/>
            </a:pPr>
            <a:r>
              <a:rPr lang="en-NZ" sz="6000" b="1" i="0" u="none" strike="noStrike" cap="none" dirty="0">
                <a:solidFill>
                  <a:srgbClr val="C4E0B2"/>
                </a:solidFill>
                <a:latin typeface="Roboto" panose="02000000000000000000" pitchFamily="2" charset="0"/>
                <a:ea typeface="Roboto" panose="02000000000000000000" pitchFamily="2" charset="0"/>
                <a:cs typeface="Roboto" panose="02000000000000000000" pitchFamily="2" charset="0"/>
                <a:sym typeface="Arial"/>
              </a:rPr>
              <a:t>FINC 203 TUTORIAL</a:t>
            </a:r>
            <a:br>
              <a:rPr lang="en-NZ" sz="6000" b="1" i="0" u="none" strike="noStrike" cap="none" dirty="0">
                <a:solidFill>
                  <a:schemeClr val="lt1"/>
                </a:solidFill>
                <a:latin typeface="Roboto" panose="02000000000000000000" pitchFamily="2" charset="0"/>
                <a:ea typeface="Roboto" panose="02000000000000000000" pitchFamily="2" charset="0"/>
                <a:cs typeface="Roboto" panose="02000000000000000000" pitchFamily="2" charset="0"/>
                <a:sym typeface="Arial"/>
              </a:rPr>
            </a:br>
            <a:r>
              <a:rPr lang="en-NZ" sz="4200" b="1" dirty="0">
                <a:solidFill>
                  <a:schemeClr val="lt1"/>
                </a:solidFill>
                <a:latin typeface="Roboto" panose="02000000000000000000" pitchFamily="2" charset="0"/>
                <a:ea typeface="Roboto" panose="02000000000000000000" pitchFamily="2" charset="0"/>
                <a:cs typeface="Roboto" panose="02000000000000000000" pitchFamily="2" charset="0"/>
              </a:rPr>
              <a:t>TUESDAY 2ND JUNE</a:t>
            </a:r>
            <a:endParaRPr sz="4200" b="1" dirty="0">
              <a:solidFill>
                <a:schemeClr val="lt1"/>
              </a:solidFill>
              <a:latin typeface="Roboto" panose="02000000000000000000" pitchFamily="2" charset="0"/>
              <a:ea typeface="Roboto" panose="02000000000000000000" pitchFamily="2" charset="0"/>
              <a:cs typeface="Roboto" panose="02000000000000000000" pitchFamily="2" charset="0"/>
            </a:endParaRPr>
          </a:p>
          <a:p>
            <a:pPr marL="0" marR="0" lvl="0" indent="0" algn="ctr" rtl="0">
              <a:lnSpc>
                <a:spcPct val="90000"/>
              </a:lnSpc>
              <a:spcBef>
                <a:spcPts val="0"/>
              </a:spcBef>
              <a:spcAft>
                <a:spcPts val="0"/>
              </a:spcAft>
              <a:buClr>
                <a:schemeClr val="lt1"/>
              </a:buClr>
              <a:buSzPts val="6000"/>
              <a:buFont typeface="Arial"/>
              <a:buNone/>
            </a:pPr>
            <a:endParaRPr sz="700" b="1" dirty="0">
              <a:solidFill>
                <a:schemeClr val="lt1"/>
              </a:solidFill>
              <a:latin typeface="Roboto" panose="02000000000000000000" pitchFamily="2" charset="0"/>
              <a:ea typeface="Roboto" panose="02000000000000000000" pitchFamily="2" charset="0"/>
              <a:cs typeface="Roboto" panose="02000000000000000000" pitchFamily="2" charset="0"/>
            </a:endParaRPr>
          </a:p>
          <a:p>
            <a:pPr marL="0" lvl="0" indent="0" algn="ctr" rtl="0">
              <a:lnSpc>
                <a:spcPct val="90000"/>
              </a:lnSpc>
              <a:spcBef>
                <a:spcPts val="0"/>
              </a:spcBef>
              <a:spcAft>
                <a:spcPts val="0"/>
              </a:spcAft>
              <a:buClr>
                <a:schemeClr val="lt1"/>
              </a:buClr>
              <a:buSzPts val="6000"/>
              <a:buFont typeface="Arial"/>
              <a:buNone/>
            </a:pPr>
            <a:r>
              <a:rPr lang="en-NZ" sz="4200" b="1" dirty="0">
                <a:solidFill>
                  <a:schemeClr val="lt1"/>
                </a:solidFill>
                <a:latin typeface="Roboto" panose="02000000000000000000" pitchFamily="2" charset="0"/>
                <a:ea typeface="Roboto" panose="02000000000000000000" pitchFamily="2" charset="0"/>
                <a:cs typeface="Roboto" panose="02000000000000000000" pitchFamily="2" charset="0"/>
              </a:rPr>
              <a:t>F1</a:t>
            </a:r>
            <a:endParaRPr sz="4200" b="1" dirty="0">
              <a:solidFill>
                <a:schemeClr val="lt1"/>
              </a:solidFill>
              <a:latin typeface="Roboto" panose="02000000000000000000" pitchFamily="2" charset="0"/>
              <a:ea typeface="Roboto" panose="02000000000000000000" pitchFamily="2" charset="0"/>
              <a:cs typeface="Roboto" panose="02000000000000000000" pitchFamily="2" charset="0"/>
            </a:endParaRPr>
          </a:p>
          <a:p>
            <a:pPr marL="0" lvl="0" indent="0" algn="ctr" rtl="0">
              <a:lnSpc>
                <a:spcPct val="90000"/>
              </a:lnSpc>
              <a:spcBef>
                <a:spcPts val="0"/>
              </a:spcBef>
              <a:spcAft>
                <a:spcPts val="0"/>
              </a:spcAft>
              <a:buClr>
                <a:schemeClr val="lt1"/>
              </a:buClr>
              <a:buSzPts val="6000"/>
              <a:buFont typeface="Arial"/>
              <a:buNone/>
            </a:pPr>
            <a:endParaRPr sz="4200" b="1" dirty="0">
              <a:solidFill>
                <a:schemeClr val="lt1"/>
              </a:solidFill>
            </a:endParaRPr>
          </a:p>
        </p:txBody>
      </p:sp>
      <p:pic>
        <p:nvPicPr>
          <p:cNvPr id="90" name="Google Shape;90;p1" descr="Logo&#10;&#10;Description automatically generated"/>
          <p:cNvPicPr preferRelativeResize="0"/>
          <p:nvPr/>
        </p:nvPicPr>
        <p:blipFill rotWithShape="1">
          <a:blip r:embed="rId3">
            <a:alphaModFix/>
          </a:blip>
          <a:srcRect/>
          <a:stretch/>
        </p:blipFill>
        <p:spPr>
          <a:xfrm>
            <a:off x="3015673" y="755433"/>
            <a:ext cx="6160654" cy="212210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EB74F-67F7-3C12-FBE3-E6B1A4DD5C9A}"/>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50E17620-7255-8407-4C34-86E4F9892687}"/>
              </a:ext>
            </a:extLst>
          </p:cNvPr>
          <p:cNvSpPr>
            <a:spLocks noGrp="1"/>
          </p:cNvSpPr>
          <p:nvPr>
            <p:ph type="body" idx="1"/>
          </p:nvPr>
        </p:nvSpPr>
        <p:spPr/>
        <p:txBody>
          <a:bodyPr>
            <a:normAutofit fontScale="77500" lnSpcReduction="20000"/>
          </a:bodyPr>
          <a:lstStyle/>
          <a:p>
            <a:pPr marL="114300" indent="0">
              <a:buNone/>
            </a:pPr>
            <a:r>
              <a:rPr lang="en-US" dirty="0"/>
              <a:t>On July 1st, 2024, the stock price of </a:t>
            </a:r>
            <a:r>
              <a:rPr lang="en-US" dirty="0" err="1"/>
              <a:t>NovaTech</a:t>
            </a:r>
            <a:r>
              <a:rPr lang="en-US" dirty="0"/>
              <a:t> Ltd. is $50. The following option market quotes are available:</a:t>
            </a:r>
          </a:p>
          <a:p>
            <a:pPr marL="114300" indent="0">
              <a:buNone/>
            </a:pPr>
            <a:r>
              <a:rPr lang="en-US" dirty="0"/>
              <a:t>	· </a:t>
            </a:r>
            <a:r>
              <a:rPr lang="en-US" dirty="0" err="1"/>
              <a:t>NovaTech</a:t>
            </a:r>
            <a:r>
              <a:rPr lang="en-US" dirty="0"/>
              <a:t> Dec 2024 $50 call @ $5</a:t>
            </a:r>
          </a:p>
          <a:p>
            <a:pPr marL="114300" indent="0">
              <a:buNone/>
            </a:pPr>
            <a:r>
              <a:rPr lang="en-US" dirty="0"/>
              <a:t>	· </a:t>
            </a:r>
            <a:r>
              <a:rPr lang="en-US" dirty="0" err="1"/>
              <a:t>NovaTech</a:t>
            </a:r>
            <a:r>
              <a:rPr lang="en-US" dirty="0"/>
              <a:t> Dec 2024 $55 call @ $2</a:t>
            </a:r>
          </a:p>
          <a:p>
            <a:pPr marL="114300" indent="0">
              <a:buNone/>
            </a:pPr>
            <a:r>
              <a:rPr lang="en-US" dirty="0"/>
              <a:t>	· </a:t>
            </a:r>
            <a:r>
              <a:rPr lang="en-US" dirty="0" err="1"/>
              <a:t>NovaTech</a:t>
            </a:r>
            <a:r>
              <a:rPr lang="en-US" dirty="0"/>
              <a:t> Dec 2024 $50 put @ $3</a:t>
            </a:r>
          </a:p>
          <a:p>
            <a:pPr marL="114300" indent="0">
              <a:buNone/>
            </a:pPr>
            <a:r>
              <a:rPr lang="en-US" dirty="0"/>
              <a:t>	· </a:t>
            </a:r>
            <a:r>
              <a:rPr lang="en-US" dirty="0" err="1"/>
              <a:t>NovaTech</a:t>
            </a:r>
            <a:r>
              <a:rPr lang="en-US" dirty="0"/>
              <a:t> Dec 2024 $55 put @ $6</a:t>
            </a:r>
          </a:p>
          <a:p>
            <a:pPr marL="114300" indent="0">
              <a:buNone/>
            </a:pPr>
            <a:r>
              <a:rPr lang="en-US" dirty="0"/>
              <a:t>You strongly believe that the stock price will rise to $60 just before the options expire. You have $400 to invest in options on July 1st and plan to sell them just before expiry.</a:t>
            </a:r>
          </a:p>
          <a:p>
            <a:pPr marL="114300" indent="0">
              <a:buNone/>
            </a:pPr>
            <a:r>
              <a:rPr lang="en-US" dirty="0"/>
              <a:t>	· Which option would you buy?</a:t>
            </a:r>
          </a:p>
          <a:p>
            <a:pPr marL="114300" indent="0">
              <a:buNone/>
            </a:pPr>
            <a:r>
              <a:rPr lang="en-US" dirty="0"/>
              <a:t>	· What will the expected price of that option be just before expiry?</a:t>
            </a:r>
          </a:p>
          <a:p>
            <a:pPr marL="114300" indent="0">
              <a:buNone/>
            </a:pPr>
            <a:r>
              <a:rPr lang="en-US" dirty="0"/>
              <a:t>	· What is your expected profit or loss?</a:t>
            </a:r>
          </a:p>
          <a:p>
            <a:pPr marL="114300" indent="0">
              <a:buNone/>
            </a:pPr>
            <a:r>
              <a:rPr lang="en-US" dirty="0"/>
              <a:t>	· Explain your reasoning.</a:t>
            </a:r>
          </a:p>
        </p:txBody>
      </p:sp>
    </p:spTree>
    <p:extLst>
      <p:ext uri="{BB962C8B-B14F-4D97-AF65-F5344CB8AC3E}">
        <p14:creationId xmlns:p14="http://schemas.microsoft.com/office/powerpoint/2010/main" val="3128042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1C397-7546-A4CB-8EE6-3A939CCD6CA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88D4170A-534B-22A2-FEAC-F22284076EC2}"/>
              </a:ext>
            </a:extLst>
          </p:cNvPr>
          <p:cNvSpPr>
            <a:spLocks noGrp="1"/>
          </p:cNvSpPr>
          <p:nvPr>
            <p:ph type="body" idx="1"/>
          </p:nvPr>
        </p:nvSpPr>
        <p:spPr/>
        <p:txBody>
          <a:bodyPr/>
          <a:lstStyle/>
          <a:p>
            <a:pPr marL="114300" indent="0">
              <a:buNone/>
            </a:pPr>
            <a:r>
              <a:rPr lang="en-US" dirty="0">
                <a:solidFill>
                  <a:srgbClr val="FF0000"/>
                </a:solidFill>
              </a:rPr>
              <a:t>A call option gives the holder the right to buy. Since the stock price is expected to rise from $50 to $60 before the options expire, the $55 call option gives the holder the right to buy, which would be $5 in-the-money should the price rise to $60 on the expiry date. </a:t>
            </a:r>
          </a:p>
          <a:p>
            <a:pPr marL="114300" indent="0">
              <a:buNone/>
            </a:pPr>
            <a:r>
              <a:rPr lang="en-US" dirty="0">
                <a:solidFill>
                  <a:srgbClr val="FF0000"/>
                </a:solidFill>
              </a:rPr>
              <a:t>The intrinsic value of the call option would be $5.</a:t>
            </a:r>
          </a:p>
          <a:p>
            <a:pPr marL="114300" indent="0">
              <a:buNone/>
            </a:pPr>
            <a:r>
              <a:rPr lang="en-US" dirty="0">
                <a:solidFill>
                  <a:srgbClr val="FF0000"/>
                </a:solidFill>
              </a:rPr>
              <a:t>The profit per option would be $5 - $2 = $3.00 </a:t>
            </a:r>
          </a:p>
          <a:p>
            <a:pPr marL="114300" indent="0">
              <a:buNone/>
            </a:pPr>
            <a:r>
              <a:rPr lang="en-US" dirty="0">
                <a:solidFill>
                  <a:srgbClr val="FF0000"/>
                </a:solidFill>
              </a:rPr>
              <a:t>With $400, you can buy 400/2 = 200 contracts</a:t>
            </a:r>
          </a:p>
          <a:p>
            <a:pPr marL="114300" indent="0">
              <a:buNone/>
            </a:pPr>
            <a:r>
              <a:rPr lang="en-US" dirty="0">
                <a:solidFill>
                  <a:srgbClr val="FF0000"/>
                </a:solidFill>
              </a:rPr>
              <a:t>Expected profit 3 * 200 = $600 </a:t>
            </a:r>
          </a:p>
        </p:txBody>
      </p:sp>
    </p:spTree>
    <p:extLst>
      <p:ext uri="{BB962C8B-B14F-4D97-AF65-F5344CB8AC3E}">
        <p14:creationId xmlns:p14="http://schemas.microsoft.com/office/powerpoint/2010/main" val="14580324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7E063-63BD-042B-EEA2-9F4D8943A997}"/>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7B9E9F51-87A6-6223-4FB9-8D7A8A88A363}"/>
              </a:ext>
            </a:extLst>
          </p:cNvPr>
          <p:cNvSpPr>
            <a:spLocks noGrp="1"/>
          </p:cNvSpPr>
          <p:nvPr>
            <p:ph type="body" idx="1"/>
          </p:nvPr>
        </p:nvSpPr>
        <p:spPr/>
        <p:txBody>
          <a:bodyPr>
            <a:normAutofit fontScale="70000" lnSpcReduction="20000"/>
          </a:bodyPr>
          <a:lstStyle/>
          <a:p>
            <a:pPr marL="114300" indent="0">
              <a:buNone/>
            </a:pPr>
            <a:r>
              <a:rPr lang="en-US" dirty="0"/>
              <a:t>On August 1st, 2024, the stock market price for 1 share of </a:t>
            </a:r>
            <a:r>
              <a:rPr lang="en-US" dirty="0" err="1"/>
              <a:t>DeltaTech</a:t>
            </a:r>
            <a:r>
              <a:rPr lang="en-US" dirty="0"/>
              <a:t> Inc. is $150. The following option market quotes for </a:t>
            </a:r>
            <a:r>
              <a:rPr lang="en-US" dirty="0" err="1"/>
              <a:t>DeltaTech</a:t>
            </a:r>
            <a:r>
              <a:rPr lang="en-US" dirty="0"/>
              <a:t> are available:</a:t>
            </a:r>
          </a:p>
          <a:p>
            <a:pPr marL="114300" indent="0">
              <a:buNone/>
            </a:pPr>
            <a:r>
              <a:rPr lang="en-US" dirty="0"/>
              <a:t>	· </a:t>
            </a:r>
            <a:r>
              <a:rPr lang="en-US" dirty="0" err="1"/>
              <a:t>DeltaTech</a:t>
            </a:r>
            <a:r>
              <a:rPr lang="en-US" dirty="0"/>
              <a:t> Mar 2025 $130 call @ $28</a:t>
            </a:r>
          </a:p>
          <a:p>
            <a:pPr marL="114300" indent="0">
              <a:buNone/>
            </a:pPr>
            <a:r>
              <a:rPr lang="en-US" dirty="0"/>
              <a:t>	· </a:t>
            </a:r>
            <a:r>
              <a:rPr lang="en-US" dirty="0" err="1"/>
              <a:t>DeltaTech</a:t>
            </a:r>
            <a:r>
              <a:rPr lang="en-US" dirty="0"/>
              <a:t> Mar 2025 $140 call @ $22</a:t>
            </a:r>
          </a:p>
          <a:p>
            <a:pPr marL="114300" indent="0">
              <a:buNone/>
            </a:pPr>
            <a:r>
              <a:rPr lang="en-US" dirty="0"/>
              <a:t>	· </a:t>
            </a:r>
            <a:r>
              <a:rPr lang="en-US" dirty="0" err="1"/>
              <a:t>DeltaTech</a:t>
            </a:r>
            <a:r>
              <a:rPr lang="en-US" dirty="0"/>
              <a:t> Mar 2025 $130 put @ $6</a:t>
            </a:r>
          </a:p>
          <a:p>
            <a:pPr marL="114300" indent="0">
              <a:buNone/>
            </a:pPr>
            <a:r>
              <a:rPr lang="en-US" dirty="0"/>
              <a:t>	· </a:t>
            </a:r>
            <a:r>
              <a:rPr lang="en-US" dirty="0" err="1"/>
              <a:t>DeltaTech</a:t>
            </a:r>
            <a:r>
              <a:rPr lang="en-US" dirty="0"/>
              <a:t> Mar 2025 $140 put @ $14</a:t>
            </a:r>
          </a:p>
          <a:p>
            <a:pPr marL="114300" indent="0">
              <a:buNone/>
            </a:pPr>
            <a:r>
              <a:rPr lang="en-US" dirty="0"/>
              <a:t>You strongly believe that the stock price of </a:t>
            </a:r>
            <a:r>
              <a:rPr lang="en-US" dirty="0" err="1"/>
              <a:t>DeltaTech</a:t>
            </a:r>
            <a:r>
              <a:rPr lang="en-US" dirty="0"/>
              <a:t> will fall to $120 just before the options expire. You have $300 to invest in options on August 1st, and you plan to sell the options just before expiry.</a:t>
            </a:r>
          </a:p>
          <a:p>
            <a:pPr marL="114300" indent="0">
              <a:buNone/>
            </a:pPr>
            <a:r>
              <a:rPr lang="en-US" dirty="0"/>
              <a:t>	· Which option would you buy?</a:t>
            </a:r>
          </a:p>
          <a:p>
            <a:pPr marL="114300" indent="0">
              <a:buNone/>
            </a:pPr>
            <a:r>
              <a:rPr lang="en-US" dirty="0"/>
              <a:t>	· What will the expected price of that option be just before expiry?</a:t>
            </a:r>
          </a:p>
          <a:p>
            <a:pPr marL="114300" indent="0">
              <a:buNone/>
            </a:pPr>
            <a:r>
              <a:rPr lang="en-US" dirty="0"/>
              <a:t>	· What is your expected profit or loss?</a:t>
            </a:r>
          </a:p>
          <a:p>
            <a:pPr marL="114300" indent="0">
              <a:buNone/>
            </a:pPr>
            <a:r>
              <a:rPr lang="en-US" dirty="0"/>
              <a:t>Explain your reasoning.</a:t>
            </a:r>
          </a:p>
        </p:txBody>
      </p:sp>
    </p:spTree>
    <p:extLst>
      <p:ext uri="{BB962C8B-B14F-4D97-AF65-F5344CB8AC3E}">
        <p14:creationId xmlns:p14="http://schemas.microsoft.com/office/powerpoint/2010/main" val="1851727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D953C-D54C-E99A-634A-248F8A60C541}"/>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52807576-41B0-1C97-5C14-FC42E0A58188}"/>
              </a:ext>
            </a:extLst>
          </p:cNvPr>
          <p:cNvSpPr>
            <a:spLocks noGrp="1"/>
          </p:cNvSpPr>
          <p:nvPr>
            <p:ph type="body" idx="1"/>
          </p:nvPr>
        </p:nvSpPr>
        <p:spPr/>
        <p:txBody>
          <a:bodyPr/>
          <a:lstStyle/>
          <a:p>
            <a:pPr marL="114300" indent="0">
              <a:buNone/>
            </a:pPr>
            <a:r>
              <a:rPr lang="en-US" dirty="0">
                <a:solidFill>
                  <a:srgbClr val="FF0000"/>
                </a:solidFill>
              </a:rPr>
              <a:t>A put option gives the holder the right to sell. Since the stock price is expected to fall to $120, the $140 put option gives the right to sell at $140, which would be $20 in-the-money should the price be $120 on the expiry date.</a:t>
            </a:r>
          </a:p>
          <a:p>
            <a:pPr marL="114300" indent="0">
              <a:buNone/>
            </a:pPr>
            <a:r>
              <a:rPr lang="en-US" dirty="0">
                <a:solidFill>
                  <a:srgbClr val="FF0000"/>
                </a:solidFill>
              </a:rPr>
              <a:t>The intrinsic value of the $140 put option would be $20. </a:t>
            </a:r>
          </a:p>
          <a:p>
            <a:pPr marL="114300" indent="0">
              <a:buNone/>
            </a:pPr>
            <a:r>
              <a:rPr lang="en-US" dirty="0">
                <a:solidFill>
                  <a:srgbClr val="FF0000"/>
                </a:solidFill>
              </a:rPr>
              <a:t>The expected profit would be $20 - $14 = $6.00 per option.</a:t>
            </a:r>
          </a:p>
          <a:p>
            <a:pPr marL="114300" indent="0">
              <a:buNone/>
            </a:pPr>
            <a:r>
              <a:rPr lang="en-US" dirty="0">
                <a:solidFill>
                  <a:srgbClr val="FF0000"/>
                </a:solidFill>
              </a:rPr>
              <a:t>With $300, you can buy 300/14 = 21 contracts</a:t>
            </a:r>
          </a:p>
          <a:p>
            <a:pPr marL="114300" indent="0">
              <a:buNone/>
            </a:pPr>
            <a:r>
              <a:rPr lang="en-US" dirty="0">
                <a:solidFill>
                  <a:srgbClr val="FF0000"/>
                </a:solidFill>
              </a:rPr>
              <a:t>Expected profit 21 * $6=$126.00 </a:t>
            </a:r>
          </a:p>
        </p:txBody>
      </p:sp>
    </p:spTree>
    <p:extLst>
      <p:ext uri="{BB962C8B-B14F-4D97-AF65-F5344CB8AC3E}">
        <p14:creationId xmlns:p14="http://schemas.microsoft.com/office/powerpoint/2010/main" val="1648417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4E023-607F-C648-F4B9-0CC7E35D74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80A2E0-873A-655F-8FDC-F48196A115DF}"/>
              </a:ext>
            </a:extLst>
          </p:cNvPr>
          <p:cNvSpPr>
            <a:spLocks noGrp="1"/>
          </p:cNvSpPr>
          <p:nvPr>
            <p:ph type="title"/>
          </p:nvPr>
        </p:nvSpPr>
        <p:spPr/>
        <p:txBody>
          <a:bodyPr/>
          <a:lstStyle/>
          <a:p>
            <a:r>
              <a:rPr lang="en-US" dirty="0">
                <a:solidFill>
                  <a:srgbClr val="C4E0B2"/>
                </a:solidFill>
              </a:rPr>
              <a:t>Swaps</a:t>
            </a:r>
          </a:p>
        </p:txBody>
      </p:sp>
      <p:sp>
        <p:nvSpPr>
          <p:cNvPr id="3" name="Text Placeholder 2">
            <a:extLst>
              <a:ext uri="{FF2B5EF4-FFF2-40B4-BE49-F238E27FC236}">
                <a16:creationId xmlns:a16="http://schemas.microsoft.com/office/drawing/2014/main" id="{5D569487-272B-4700-B8D5-8358337F13C4}"/>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49341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AD156-3EBC-BA71-44A9-96B05C08E7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E88D45-FFD7-52B7-6354-442C0603DC4F}"/>
              </a:ext>
            </a:extLst>
          </p:cNvPr>
          <p:cNvSpPr>
            <a:spLocks noGrp="1"/>
          </p:cNvSpPr>
          <p:nvPr>
            <p:ph type="title"/>
          </p:nvPr>
        </p:nvSpPr>
        <p:spPr/>
        <p:txBody>
          <a:bodyPr/>
          <a:lstStyle/>
          <a:p>
            <a:endParaRPr lang="en-US" dirty="0">
              <a:latin typeface="Calibri" panose="020F0502020204030204" pitchFamily="34" charset="0"/>
              <a:ea typeface="Roboto" panose="02000000000000000000" pitchFamily="2" charset="0"/>
              <a:cs typeface="Calibri" panose="020F0502020204030204" pitchFamily="34" charset="0"/>
            </a:endParaRPr>
          </a:p>
        </p:txBody>
      </p:sp>
      <p:sp>
        <p:nvSpPr>
          <p:cNvPr id="3" name="Text Placeholder 2">
            <a:extLst>
              <a:ext uri="{FF2B5EF4-FFF2-40B4-BE49-F238E27FC236}">
                <a16:creationId xmlns:a16="http://schemas.microsoft.com/office/drawing/2014/main" id="{9D91EC84-3792-4C8C-4088-D89E748C1CED}"/>
              </a:ext>
            </a:extLst>
          </p:cNvPr>
          <p:cNvSpPr>
            <a:spLocks noGrp="1"/>
          </p:cNvSpPr>
          <p:nvPr>
            <p:ph type="body" idx="1"/>
          </p:nvPr>
        </p:nvSpPr>
        <p:spPr/>
        <p:txBody>
          <a:bodyPr>
            <a:normAutofit/>
          </a:bodyPr>
          <a:lstStyle/>
          <a:p>
            <a:pPr marL="114300" indent="0">
              <a:buNone/>
            </a:pPr>
            <a:r>
              <a:rPr lang="en-US" dirty="0">
                <a:solidFill>
                  <a:schemeClr val="bg1"/>
                </a:solidFill>
              </a:rPr>
              <a:t>Two parties agree to exchange payment obligations on two underlying financial liabilities that are equal in principal but differ in payment patterns</a:t>
            </a:r>
          </a:p>
          <a:p>
            <a:pPr marL="114300" indent="0">
              <a:buNone/>
            </a:pPr>
            <a:endParaRPr lang="en-US" dirty="0">
              <a:solidFill>
                <a:schemeClr val="bg1"/>
              </a:solidFill>
            </a:endParaRPr>
          </a:p>
          <a:p>
            <a:pPr marL="114300" indent="0">
              <a:buNone/>
            </a:pPr>
            <a:r>
              <a:rPr lang="en-US" dirty="0">
                <a:solidFill>
                  <a:schemeClr val="bg1"/>
                </a:solidFill>
              </a:rPr>
              <a:t>Interest rate swaps = forward contracts where on a stream of future interest payments is exchange for another based on specific principal amount (either fixed or floating)</a:t>
            </a:r>
          </a:p>
          <a:p>
            <a:pPr marL="114300" indent="0">
              <a:buNone/>
            </a:pPr>
            <a:endParaRPr lang="en-US" dirty="0">
              <a:solidFill>
                <a:schemeClr val="bg1"/>
              </a:solidFill>
            </a:endParaRPr>
          </a:p>
          <a:p>
            <a:pPr marL="114300" indent="0">
              <a:buNone/>
            </a:pPr>
            <a:r>
              <a:rPr lang="en-US" dirty="0">
                <a:solidFill>
                  <a:schemeClr val="bg1"/>
                </a:solidFill>
              </a:rPr>
              <a:t>Only involves net transfer of funds</a:t>
            </a:r>
          </a:p>
          <a:p>
            <a:pPr marL="114300" indent="0">
              <a:buNone/>
            </a:pPr>
            <a:endParaRPr lang="en-US" dirty="0">
              <a:solidFill>
                <a:schemeClr val="bg1"/>
              </a:solidFill>
            </a:endParaRPr>
          </a:p>
          <a:p>
            <a:pPr marL="114300" indent="0">
              <a:buNone/>
            </a:pPr>
            <a:endParaRPr lang="en-US" dirty="0">
              <a:solidFill>
                <a:schemeClr val="bg1"/>
              </a:solidFill>
            </a:endParaRPr>
          </a:p>
          <a:p>
            <a:pPr marL="114300" indent="0">
              <a:buNone/>
            </a:pPr>
            <a:endParaRPr lang="en-US" dirty="0">
              <a:solidFill>
                <a:schemeClr val="bg1"/>
              </a:solidFill>
            </a:endParaRPr>
          </a:p>
          <a:p>
            <a:pPr marL="114300" indent="0">
              <a:buNone/>
            </a:pPr>
            <a:endParaRPr lang="en-US" dirty="0">
              <a:solidFill>
                <a:schemeClr val="bg1"/>
              </a:solidFill>
            </a:endParaRPr>
          </a:p>
          <a:p>
            <a:pPr marL="114300" indent="0">
              <a:buNone/>
            </a:pPr>
            <a:endParaRPr lang="en-US" dirty="0">
              <a:solidFill>
                <a:srgbClr val="C4E0B2"/>
              </a:solidFill>
            </a:endParaRPr>
          </a:p>
          <a:p>
            <a:pPr marL="114300" indent="0">
              <a:buNone/>
            </a:pPr>
            <a:endParaRPr lang="en-US" dirty="0">
              <a:solidFill>
                <a:srgbClr val="C4E0B2"/>
              </a:solidFill>
            </a:endParaRPr>
          </a:p>
          <a:p>
            <a:pPr marL="114300" indent="0">
              <a:buNone/>
            </a:pPr>
            <a:endParaRPr lang="en-US" dirty="0">
              <a:solidFill>
                <a:schemeClr val="bg1"/>
              </a:solidFill>
            </a:endParaRPr>
          </a:p>
        </p:txBody>
      </p:sp>
    </p:spTree>
    <p:extLst>
      <p:ext uri="{BB962C8B-B14F-4D97-AF65-F5344CB8AC3E}">
        <p14:creationId xmlns:p14="http://schemas.microsoft.com/office/powerpoint/2010/main" val="2896007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E51EA-51D9-ADAC-34B1-2E536683D18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025DE686-CA67-0E3B-79AB-6CB7980FD751}"/>
              </a:ext>
            </a:extLst>
          </p:cNvPr>
          <p:cNvSpPr>
            <a:spLocks noGrp="1"/>
          </p:cNvSpPr>
          <p:nvPr>
            <p:ph type="body" idx="1"/>
          </p:nvPr>
        </p:nvSpPr>
        <p:spPr/>
        <p:txBody>
          <a:bodyPr/>
          <a:lstStyle/>
          <a:p>
            <a:pPr marL="114300" indent="0">
              <a:buNone/>
            </a:pPr>
            <a:r>
              <a:rPr lang="en-US" dirty="0"/>
              <a:t>Why swap?</a:t>
            </a:r>
          </a:p>
          <a:p>
            <a:pPr>
              <a:buFontTx/>
              <a:buChar char="-"/>
            </a:pPr>
            <a:r>
              <a:rPr lang="en-US" dirty="0"/>
              <a:t>Hedge interest rate risk by exchange rate fixed payments for floating rate payments</a:t>
            </a:r>
          </a:p>
          <a:p>
            <a:pPr>
              <a:buFontTx/>
              <a:buChar char="-"/>
            </a:pPr>
            <a:r>
              <a:rPr lang="en-US" dirty="0"/>
              <a:t>Take advantage of credit risk differentials</a:t>
            </a:r>
          </a:p>
          <a:p>
            <a:pPr>
              <a:buFontTx/>
              <a:buChar char="-"/>
            </a:pPr>
            <a:endParaRPr lang="en-US" dirty="0"/>
          </a:p>
          <a:p>
            <a:pPr>
              <a:buFontTx/>
              <a:buChar char="-"/>
            </a:pPr>
            <a:endParaRPr lang="en-US" dirty="0"/>
          </a:p>
          <a:p>
            <a:pPr>
              <a:buFontTx/>
              <a:buChar char="-"/>
            </a:pPr>
            <a:endParaRPr lang="en-US" dirty="0"/>
          </a:p>
          <a:p>
            <a:pPr>
              <a:buFontTx/>
              <a:buChar char="-"/>
            </a:pPr>
            <a:endParaRPr lang="en-US" dirty="0"/>
          </a:p>
          <a:p>
            <a:pPr>
              <a:buFontTx/>
              <a:buChar char="-"/>
            </a:pPr>
            <a:endParaRPr lang="en-US" dirty="0"/>
          </a:p>
        </p:txBody>
      </p:sp>
    </p:spTree>
    <p:extLst>
      <p:ext uri="{BB962C8B-B14F-4D97-AF65-F5344CB8AC3E}">
        <p14:creationId xmlns:p14="http://schemas.microsoft.com/office/powerpoint/2010/main" val="2385745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278B7-7A3F-D527-710A-625BBF0B7DB0}"/>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7945A3D5-8D86-08C1-4F09-D3550EBCC3B2}"/>
              </a:ext>
            </a:extLst>
          </p:cNvPr>
          <p:cNvSpPr>
            <a:spLocks noGrp="1"/>
          </p:cNvSpPr>
          <p:nvPr>
            <p:ph type="body" idx="1"/>
          </p:nvPr>
        </p:nvSpPr>
        <p:spPr/>
        <p:txBody>
          <a:bodyPr>
            <a:normAutofit fontScale="92500"/>
          </a:bodyPr>
          <a:lstStyle/>
          <a:p>
            <a:pPr marL="114300" indent="0">
              <a:buNone/>
            </a:pPr>
            <a:r>
              <a:rPr lang="en-US" dirty="0"/>
              <a:t>Swap dealer</a:t>
            </a:r>
          </a:p>
          <a:p>
            <a:pPr>
              <a:buFontTx/>
              <a:buChar char="-"/>
            </a:pPr>
            <a:r>
              <a:rPr lang="en-US" dirty="0"/>
              <a:t>Obligations of various parties aren’t perfectly matched, dealers serve as counterparties</a:t>
            </a:r>
          </a:p>
          <a:p>
            <a:pPr>
              <a:buFontTx/>
              <a:buChar char="-"/>
            </a:pPr>
            <a:r>
              <a:rPr lang="en-US" dirty="0"/>
              <a:t>Dealers operate a ’book’ of swaps and keep matched as closely as possible to minimize market risk</a:t>
            </a:r>
          </a:p>
          <a:p>
            <a:pPr marL="114300" indent="0">
              <a:buNone/>
            </a:pPr>
            <a:r>
              <a:rPr lang="en-US" dirty="0"/>
              <a:t>Regulation of swap market</a:t>
            </a:r>
          </a:p>
          <a:p>
            <a:pPr>
              <a:buFontTx/>
              <a:buChar char="-"/>
            </a:pPr>
            <a:r>
              <a:rPr lang="en-US" dirty="0"/>
              <a:t>Less regulated</a:t>
            </a:r>
          </a:p>
          <a:p>
            <a:pPr>
              <a:buFontTx/>
              <a:buChar char="-"/>
            </a:pPr>
            <a:r>
              <a:rPr lang="en-US" dirty="0"/>
              <a:t>No central clearinghouse</a:t>
            </a:r>
          </a:p>
          <a:p>
            <a:pPr>
              <a:buFontTx/>
              <a:buChar char="-"/>
            </a:pPr>
            <a:r>
              <a:rPr lang="en-US" dirty="0"/>
              <a:t>Banks required to apply risk adjusted capital requirements to swap risks</a:t>
            </a:r>
          </a:p>
          <a:p>
            <a:pPr>
              <a:buFontTx/>
              <a:buChar char="-"/>
            </a:pPr>
            <a:endParaRPr lang="en-US" dirty="0"/>
          </a:p>
          <a:p>
            <a:pPr>
              <a:buFontTx/>
              <a:buChar char="-"/>
            </a:pPr>
            <a:endParaRPr lang="en-US" dirty="0"/>
          </a:p>
          <a:p>
            <a:pPr marL="114300" indent="0">
              <a:buNone/>
            </a:pPr>
            <a:endParaRPr lang="en-US" dirty="0"/>
          </a:p>
        </p:txBody>
      </p:sp>
    </p:spTree>
    <p:extLst>
      <p:ext uri="{BB962C8B-B14F-4D97-AF65-F5344CB8AC3E}">
        <p14:creationId xmlns:p14="http://schemas.microsoft.com/office/powerpoint/2010/main" val="985228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58B02-4FB7-19B8-AC64-480CE9464532}"/>
              </a:ext>
            </a:extLst>
          </p:cNvPr>
          <p:cNvSpPr>
            <a:spLocks noGrp="1"/>
          </p:cNvSpPr>
          <p:nvPr>
            <p:ph type="title"/>
          </p:nvPr>
        </p:nvSpPr>
        <p:spPr/>
        <p:txBody>
          <a:bodyPr/>
          <a:lstStyle/>
          <a:p>
            <a:r>
              <a:rPr lang="en-US" dirty="0"/>
              <a:t>Credit Default Swap (CDS)</a:t>
            </a:r>
          </a:p>
        </p:txBody>
      </p:sp>
      <p:sp>
        <p:nvSpPr>
          <p:cNvPr id="3" name="Text Placeholder 2">
            <a:extLst>
              <a:ext uri="{FF2B5EF4-FFF2-40B4-BE49-F238E27FC236}">
                <a16:creationId xmlns:a16="http://schemas.microsoft.com/office/drawing/2014/main" id="{651E1EE6-9E88-9032-30FF-B2B384742F1F}"/>
              </a:ext>
            </a:extLst>
          </p:cNvPr>
          <p:cNvSpPr>
            <a:spLocks noGrp="1"/>
          </p:cNvSpPr>
          <p:nvPr>
            <p:ph type="body" idx="1"/>
          </p:nvPr>
        </p:nvSpPr>
        <p:spPr/>
        <p:txBody>
          <a:bodyPr/>
          <a:lstStyle/>
          <a:p>
            <a:pPr marL="114300" indent="0">
              <a:buNone/>
            </a:pPr>
            <a:r>
              <a:rPr lang="en-US" dirty="0"/>
              <a:t>Contract which buyer pays payment to seller to take on credit risk of third party</a:t>
            </a:r>
          </a:p>
          <a:p>
            <a:pPr>
              <a:buFontTx/>
              <a:buChar char="-"/>
            </a:pPr>
            <a:r>
              <a:rPr lang="en-US" dirty="0"/>
              <a:t>Buyer receives right to payoff from seller if third party goes into default or specific credit event in the contract</a:t>
            </a:r>
          </a:p>
          <a:p>
            <a:pPr lvl="1">
              <a:buFontTx/>
              <a:buChar char="-"/>
            </a:pPr>
            <a:r>
              <a:rPr lang="en-US" dirty="0"/>
              <a:t>Corporate bonds</a:t>
            </a:r>
          </a:p>
          <a:p>
            <a:pPr lvl="1">
              <a:buFontTx/>
              <a:buChar char="-"/>
            </a:pPr>
            <a:r>
              <a:rPr lang="en-US" dirty="0"/>
              <a:t>Government bonds</a:t>
            </a:r>
          </a:p>
          <a:p>
            <a:pPr lvl="1">
              <a:buFontTx/>
              <a:buChar char="-"/>
            </a:pPr>
            <a:r>
              <a:rPr lang="en-US" dirty="0"/>
              <a:t>Mortgage-backed securities</a:t>
            </a:r>
          </a:p>
          <a:p>
            <a:pPr lvl="1">
              <a:buFontTx/>
              <a:buChar char="-"/>
            </a:pPr>
            <a:endParaRPr lang="en-US" dirty="0"/>
          </a:p>
          <a:p>
            <a:pPr marL="571500" lvl="1" indent="0">
              <a:buNone/>
            </a:pPr>
            <a:endParaRPr lang="en-US" dirty="0"/>
          </a:p>
        </p:txBody>
      </p:sp>
    </p:spTree>
    <p:extLst>
      <p:ext uri="{BB962C8B-B14F-4D97-AF65-F5344CB8AC3E}">
        <p14:creationId xmlns:p14="http://schemas.microsoft.com/office/powerpoint/2010/main" val="24647088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2E42B-75C2-8175-BB72-11ACC0FF4CA8}"/>
              </a:ext>
            </a:extLst>
          </p:cNvPr>
          <p:cNvSpPr>
            <a:spLocks noGrp="1"/>
          </p:cNvSpPr>
          <p:nvPr>
            <p:ph type="title"/>
          </p:nvPr>
        </p:nvSpPr>
        <p:spPr/>
        <p:txBody>
          <a:bodyPr/>
          <a:lstStyle/>
          <a:p>
            <a:r>
              <a:rPr lang="en-US" dirty="0"/>
              <a:t>CDS as Insurance </a:t>
            </a:r>
          </a:p>
        </p:txBody>
      </p:sp>
      <p:sp>
        <p:nvSpPr>
          <p:cNvPr id="3" name="Text Placeholder 2">
            <a:extLst>
              <a:ext uri="{FF2B5EF4-FFF2-40B4-BE49-F238E27FC236}">
                <a16:creationId xmlns:a16="http://schemas.microsoft.com/office/drawing/2014/main" id="{769437B3-37AF-BC10-522B-2210A9E615BA}"/>
              </a:ext>
            </a:extLst>
          </p:cNvPr>
          <p:cNvSpPr>
            <a:spLocks noGrp="1"/>
          </p:cNvSpPr>
          <p:nvPr>
            <p:ph type="body" idx="1"/>
          </p:nvPr>
        </p:nvSpPr>
        <p:spPr/>
        <p:txBody>
          <a:bodyPr/>
          <a:lstStyle/>
          <a:p>
            <a:pPr marL="114300" indent="0">
              <a:buNone/>
            </a:pPr>
            <a:r>
              <a:rPr lang="en-US" dirty="0"/>
              <a:t>One party to contract is protection buyer and one is protection seller</a:t>
            </a:r>
          </a:p>
          <a:p>
            <a:pPr marL="114300" indent="0">
              <a:buNone/>
            </a:pPr>
            <a:r>
              <a:rPr lang="en-US" dirty="0"/>
              <a:t>Protection buyers mostly banks and financial institutions</a:t>
            </a:r>
          </a:p>
          <a:p>
            <a:pPr marL="114300" indent="0">
              <a:buNone/>
            </a:pPr>
            <a:r>
              <a:rPr lang="en-US" dirty="0"/>
              <a:t>Protection sellers can be anyone with risk appetite (hedge fund, insurance companies)</a:t>
            </a:r>
          </a:p>
          <a:p>
            <a:pPr marL="114300" indent="0">
              <a:buNone/>
            </a:pPr>
            <a:endParaRPr lang="en-US" dirty="0"/>
          </a:p>
          <a:p>
            <a:pPr marL="114300" indent="0">
              <a:buNone/>
            </a:pPr>
            <a:r>
              <a:rPr lang="en-US" dirty="0"/>
              <a:t>CDS spread: annual amount protection buyer must pay protection seller expressed as percentage of notional amount</a:t>
            </a:r>
          </a:p>
        </p:txBody>
      </p:sp>
    </p:spTree>
    <p:extLst>
      <p:ext uri="{BB962C8B-B14F-4D97-AF65-F5344CB8AC3E}">
        <p14:creationId xmlns:p14="http://schemas.microsoft.com/office/powerpoint/2010/main" val="2504170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
          <p:cNvSpPr txBox="1"/>
          <p:nvPr/>
        </p:nvSpPr>
        <p:spPr>
          <a:xfrm>
            <a:off x="838200" y="2276127"/>
            <a:ext cx="6687065" cy="1005359"/>
          </a:xfrm>
          <a:prstGeom prst="rect">
            <a:avLst/>
          </a:prstGeom>
          <a:noFill/>
          <a:ln>
            <a:noFill/>
          </a:ln>
        </p:spPr>
        <p:txBody>
          <a:bodyPr spcFirstLastPara="1" wrap="square" lIns="91425" tIns="45700" rIns="91425" bIns="45700" anchor="b" anchorCtr="0">
            <a:normAutofit/>
          </a:bodyPr>
          <a:lstStyle/>
          <a:p>
            <a:pPr marL="0" marR="0" lvl="0" indent="0" algn="l" rtl="0">
              <a:lnSpc>
                <a:spcPct val="90000"/>
              </a:lnSpc>
              <a:spcBef>
                <a:spcPts val="0"/>
              </a:spcBef>
              <a:spcAft>
                <a:spcPts val="0"/>
              </a:spcAft>
              <a:buClr>
                <a:schemeClr val="lt1"/>
              </a:buClr>
              <a:buSzPts val="4800"/>
              <a:buFont typeface="Arial"/>
              <a:buNone/>
            </a:pPr>
            <a:r>
              <a:rPr lang="en-NZ" sz="4800" b="1" i="0" u="none" strike="noStrike" cap="none">
                <a:solidFill>
                  <a:schemeClr val="lt1"/>
                </a:solidFill>
                <a:latin typeface="Roboto" panose="02000000000000000000" pitchFamily="2" charset="0"/>
                <a:ea typeface="Roboto" panose="02000000000000000000" pitchFamily="2" charset="0"/>
                <a:cs typeface="Roboto" panose="02000000000000000000" pitchFamily="2" charset="0"/>
                <a:sym typeface="Arial"/>
              </a:rPr>
              <a:t>STAY UPDATED</a:t>
            </a:r>
            <a:endParaRPr sz="4800" b="1" i="0" u="none" strike="noStrike" cap="none">
              <a:solidFill>
                <a:schemeClr val="lt1"/>
              </a:solidFill>
              <a:latin typeface="Roboto" panose="02000000000000000000" pitchFamily="2" charset="0"/>
              <a:ea typeface="Roboto" panose="02000000000000000000" pitchFamily="2" charset="0"/>
              <a:cs typeface="Roboto" panose="02000000000000000000" pitchFamily="2" charset="0"/>
              <a:sym typeface="Arial"/>
            </a:endParaRPr>
          </a:p>
        </p:txBody>
      </p:sp>
      <p:sp>
        <p:nvSpPr>
          <p:cNvPr id="97" name="Google Shape;97;p2"/>
          <p:cNvSpPr txBox="1"/>
          <p:nvPr/>
        </p:nvSpPr>
        <p:spPr>
          <a:xfrm>
            <a:off x="838200" y="3240706"/>
            <a:ext cx="10515600" cy="868492"/>
          </a:xfrm>
          <a:prstGeom prst="rect">
            <a:avLst/>
          </a:prstGeom>
          <a:noFill/>
          <a:ln>
            <a:noFill/>
          </a:ln>
        </p:spPr>
        <p:txBody>
          <a:bodyPr spcFirstLastPara="1" wrap="square" lIns="91425" tIns="45700" rIns="91425" bIns="45700" anchor="t" anchorCtr="0">
            <a:normAutofit/>
          </a:bodyPr>
          <a:lstStyle/>
          <a:p>
            <a:pPr marR="0" lvl="0" algn="l" rtl="0">
              <a:lnSpc>
                <a:spcPct val="90000"/>
              </a:lnSpc>
              <a:spcBef>
                <a:spcPts val="1000"/>
              </a:spcBef>
              <a:spcAft>
                <a:spcPts val="0"/>
              </a:spcAft>
              <a:buClr>
                <a:srgbClr val="FF0000"/>
              </a:buClr>
              <a:buSzPct val="100000"/>
            </a:pPr>
            <a:r>
              <a:rPr lang="en-NZ" sz="2400" b="1" i="0" u="none" strike="noStrike" cap="none" dirty="0">
                <a:solidFill>
                  <a:srgbClr val="FF0000"/>
                </a:solidFill>
                <a:latin typeface="Roboto" panose="02000000000000000000" pitchFamily="2" charset="0"/>
                <a:ea typeface="Roboto" panose="02000000000000000000" pitchFamily="2" charset="0"/>
                <a:cs typeface="Roboto" panose="02000000000000000000" pitchFamily="2" charset="0"/>
                <a:sym typeface="Arial"/>
              </a:rPr>
              <a:t>Instagram: </a:t>
            </a:r>
            <a:r>
              <a:rPr lang="en-NZ" sz="2400" b="1" i="0" u="none" strike="noStrike" cap="none" dirty="0" err="1">
                <a:solidFill>
                  <a:srgbClr val="FF0000"/>
                </a:solidFill>
                <a:latin typeface="Roboto" panose="02000000000000000000" pitchFamily="2" charset="0"/>
                <a:ea typeface="Roboto" panose="02000000000000000000" pitchFamily="2" charset="0"/>
                <a:cs typeface="Roboto" panose="02000000000000000000" pitchFamily="2" charset="0"/>
                <a:sym typeface="Arial"/>
              </a:rPr>
              <a:t>the_investmentsociety</a:t>
            </a:r>
            <a:endParaRPr sz="2400" b="0" i="0" u="none" strike="noStrike" cap="none" dirty="0">
              <a:solidFill>
                <a:srgbClr val="FF0000"/>
              </a:solidFill>
              <a:latin typeface="Roboto" panose="02000000000000000000" pitchFamily="2" charset="0"/>
              <a:ea typeface="Roboto" panose="02000000000000000000" pitchFamily="2" charset="0"/>
              <a:cs typeface="Roboto" panose="02000000000000000000" pitchFamily="2" charset="0"/>
              <a:sym typeface="Arial"/>
            </a:endParaRPr>
          </a:p>
        </p:txBody>
      </p:sp>
      <p:sp>
        <p:nvSpPr>
          <p:cNvPr id="98" name="Google Shape;98;p2"/>
          <p:cNvSpPr txBox="1"/>
          <p:nvPr/>
        </p:nvSpPr>
        <p:spPr>
          <a:xfrm>
            <a:off x="838200" y="522166"/>
            <a:ext cx="6773562" cy="1005359"/>
          </a:xfrm>
          <a:prstGeom prst="rect">
            <a:avLst/>
          </a:prstGeom>
          <a:noFill/>
          <a:ln>
            <a:noFill/>
          </a:ln>
        </p:spPr>
        <p:txBody>
          <a:bodyPr spcFirstLastPara="1" wrap="square" lIns="91425" tIns="45700" rIns="91425" bIns="45700" anchor="b" anchorCtr="0">
            <a:normAutofit/>
          </a:bodyPr>
          <a:lstStyle/>
          <a:p>
            <a:pPr marL="0" marR="0" lvl="0" indent="0" algn="l" rtl="0">
              <a:lnSpc>
                <a:spcPct val="90000"/>
              </a:lnSpc>
              <a:spcBef>
                <a:spcPts val="0"/>
              </a:spcBef>
              <a:spcAft>
                <a:spcPts val="0"/>
              </a:spcAft>
              <a:buClr>
                <a:schemeClr val="lt1"/>
              </a:buClr>
              <a:buSzPts val="5400"/>
              <a:buFont typeface="Arial"/>
              <a:buNone/>
            </a:pPr>
            <a:r>
              <a:rPr lang="en-NZ" sz="4800" b="1" i="0" u="none" strike="noStrike" cap="none" dirty="0">
                <a:solidFill>
                  <a:schemeClr val="lt1"/>
                </a:solidFill>
                <a:latin typeface="Roboto" panose="02000000000000000000" pitchFamily="2" charset="0"/>
                <a:ea typeface="Roboto" panose="02000000000000000000" pitchFamily="2" charset="0"/>
                <a:cs typeface="Roboto" panose="02000000000000000000" pitchFamily="2" charset="0"/>
                <a:sym typeface="Arial"/>
              </a:rPr>
              <a:t>SIGN</a:t>
            </a:r>
            <a:r>
              <a:rPr lang="en-NZ" sz="5400" b="1" i="0" u="none" strike="noStrike" cap="none" dirty="0">
                <a:solidFill>
                  <a:schemeClr val="lt1"/>
                </a:solidFill>
                <a:latin typeface="Roboto" panose="02000000000000000000" pitchFamily="2" charset="0"/>
                <a:ea typeface="Roboto" panose="02000000000000000000" pitchFamily="2" charset="0"/>
                <a:cs typeface="Roboto" panose="02000000000000000000" pitchFamily="2" charset="0"/>
                <a:sym typeface="Arial"/>
              </a:rPr>
              <a:t> UP FOR FREE </a:t>
            </a:r>
            <a:endParaRPr dirty="0">
              <a:latin typeface="Roboto" panose="02000000000000000000" pitchFamily="2" charset="0"/>
              <a:ea typeface="Roboto" panose="02000000000000000000" pitchFamily="2" charset="0"/>
              <a:cs typeface="Roboto" panose="02000000000000000000" pitchFamily="2" charset="0"/>
            </a:endParaRPr>
          </a:p>
        </p:txBody>
      </p:sp>
      <p:sp>
        <p:nvSpPr>
          <p:cNvPr id="99" name="Google Shape;99;p2"/>
          <p:cNvSpPr txBox="1"/>
          <p:nvPr/>
        </p:nvSpPr>
        <p:spPr>
          <a:xfrm>
            <a:off x="838200" y="1554514"/>
            <a:ext cx="10515600" cy="474906"/>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lt1"/>
              </a:buClr>
              <a:buSzPts val="2400"/>
              <a:buFont typeface="Arial"/>
              <a:buNone/>
            </a:pPr>
            <a:endParaRPr sz="2400" b="1" i="0" u="none" strike="noStrike" cap="none">
              <a:solidFill>
                <a:srgbClr val="FF0000"/>
              </a:solidFill>
              <a:latin typeface="Arial"/>
              <a:ea typeface="Arial"/>
              <a:cs typeface="Arial"/>
              <a:sym typeface="Arial"/>
            </a:endParaRPr>
          </a:p>
        </p:txBody>
      </p:sp>
      <p:sp>
        <p:nvSpPr>
          <p:cNvPr id="100" name="Google Shape;100;p2"/>
          <p:cNvSpPr txBox="1"/>
          <p:nvPr/>
        </p:nvSpPr>
        <p:spPr>
          <a:xfrm>
            <a:off x="838200" y="4555602"/>
            <a:ext cx="8849497" cy="1005359"/>
          </a:xfrm>
          <a:prstGeom prst="rect">
            <a:avLst/>
          </a:prstGeom>
          <a:noFill/>
          <a:ln>
            <a:noFill/>
          </a:ln>
        </p:spPr>
        <p:txBody>
          <a:bodyPr spcFirstLastPara="1" wrap="square" lIns="91425" tIns="45700" rIns="91425" bIns="45700" anchor="b" anchorCtr="0">
            <a:noAutofit/>
          </a:bodyPr>
          <a:lstStyle/>
          <a:p>
            <a:pPr marL="0" marR="0" lvl="0" indent="0" algn="l" rtl="0">
              <a:lnSpc>
                <a:spcPct val="90000"/>
              </a:lnSpc>
              <a:spcBef>
                <a:spcPts val="0"/>
              </a:spcBef>
              <a:spcAft>
                <a:spcPts val="0"/>
              </a:spcAft>
              <a:buClr>
                <a:schemeClr val="lt1"/>
              </a:buClr>
              <a:buSzPts val="4800"/>
              <a:buFont typeface="Arial"/>
              <a:buNone/>
            </a:pPr>
            <a:r>
              <a:rPr lang="en-NZ" sz="4800" b="1" i="0" u="none" strike="noStrike" cap="none">
                <a:solidFill>
                  <a:schemeClr val="lt1"/>
                </a:solidFill>
                <a:latin typeface="Roboto" panose="02000000000000000000" pitchFamily="2" charset="0"/>
                <a:ea typeface="Roboto" panose="02000000000000000000" pitchFamily="2" charset="0"/>
                <a:cs typeface="Roboto" panose="02000000000000000000" pitchFamily="2" charset="0"/>
                <a:sym typeface="Arial"/>
              </a:rPr>
              <a:t>QUESTIONS AND FEEDBACK</a:t>
            </a:r>
            <a:endParaRPr sz="4800">
              <a:latin typeface="Roboto" panose="02000000000000000000" pitchFamily="2" charset="0"/>
              <a:ea typeface="Roboto" panose="02000000000000000000" pitchFamily="2" charset="0"/>
              <a:cs typeface="Roboto" panose="02000000000000000000" pitchFamily="2" charset="0"/>
            </a:endParaRPr>
          </a:p>
        </p:txBody>
      </p:sp>
      <p:sp>
        <p:nvSpPr>
          <p:cNvPr id="101" name="Google Shape;101;p2"/>
          <p:cNvSpPr txBox="1"/>
          <p:nvPr/>
        </p:nvSpPr>
        <p:spPr>
          <a:xfrm>
            <a:off x="838200" y="5560961"/>
            <a:ext cx="10515600" cy="474906"/>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rgbClr val="FF0000"/>
              </a:buClr>
              <a:buSzPts val="2400"/>
              <a:buFont typeface="Arial"/>
              <a:buNone/>
            </a:pPr>
            <a:r>
              <a:rPr lang="en-NZ" sz="2400" b="1" i="0" u="none" strike="noStrike" cap="none">
                <a:solidFill>
                  <a:srgbClr val="FF0000"/>
                </a:solidFill>
                <a:latin typeface="Roboto" panose="02000000000000000000" pitchFamily="2" charset="0"/>
                <a:ea typeface="Roboto" panose="02000000000000000000" pitchFamily="2" charset="0"/>
                <a:cs typeface="Roboto" panose="02000000000000000000" pitchFamily="2" charset="0"/>
                <a:sym typeface="Arial"/>
              </a:rPr>
              <a:t>Email: ipi17@uclive.ac.nz</a:t>
            </a:r>
            <a:endParaRPr sz="2400" b="0" i="0" u="none" strike="noStrike" cap="none">
              <a:solidFill>
                <a:srgbClr val="FF0000"/>
              </a:solidFill>
              <a:latin typeface="Roboto" panose="02000000000000000000" pitchFamily="2" charset="0"/>
              <a:ea typeface="Roboto" panose="02000000000000000000" pitchFamily="2" charset="0"/>
              <a:cs typeface="Roboto" panose="02000000000000000000" pitchFamily="2" charset="0"/>
              <a:sym typeface="Arial"/>
            </a:endParaRPr>
          </a:p>
        </p:txBody>
      </p:sp>
      <p:pic>
        <p:nvPicPr>
          <p:cNvPr id="2" name="Picture 1">
            <a:extLst>
              <a:ext uri="{FF2B5EF4-FFF2-40B4-BE49-F238E27FC236}">
                <a16:creationId xmlns:a16="http://schemas.microsoft.com/office/drawing/2014/main" id="{1A6061CD-45AD-5E29-3ACE-6C76E4CCE980}"/>
              </a:ext>
            </a:extLst>
          </p:cNvPr>
          <p:cNvPicPr>
            <a:picLocks noChangeAspect="1"/>
          </p:cNvPicPr>
          <p:nvPr/>
        </p:nvPicPr>
        <p:blipFill>
          <a:blip r:embed="rId3"/>
          <a:stretch>
            <a:fillRect/>
          </a:stretch>
        </p:blipFill>
        <p:spPr>
          <a:xfrm>
            <a:off x="7984525" y="522166"/>
            <a:ext cx="3692610" cy="369261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1F704-FDE3-8C7B-5AC6-EA4C10FFB861}"/>
              </a:ext>
            </a:extLst>
          </p:cNvPr>
          <p:cNvSpPr>
            <a:spLocks noGrp="1"/>
          </p:cNvSpPr>
          <p:nvPr>
            <p:ph type="title"/>
          </p:nvPr>
        </p:nvSpPr>
        <p:spPr/>
        <p:txBody>
          <a:bodyPr/>
          <a:lstStyle/>
          <a:p>
            <a:r>
              <a:rPr lang="en-US" dirty="0"/>
              <a:t>CDS for Bonds</a:t>
            </a:r>
          </a:p>
        </p:txBody>
      </p:sp>
      <p:sp>
        <p:nvSpPr>
          <p:cNvPr id="3" name="Text Placeholder 2">
            <a:extLst>
              <a:ext uri="{FF2B5EF4-FFF2-40B4-BE49-F238E27FC236}">
                <a16:creationId xmlns:a16="http://schemas.microsoft.com/office/drawing/2014/main" id="{2C232F2C-058E-C6FF-58FD-01091C6509CA}"/>
              </a:ext>
            </a:extLst>
          </p:cNvPr>
          <p:cNvSpPr>
            <a:spLocks noGrp="1"/>
          </p:cNvSpPr>
          <p:nvPr>
            <p:ph type="body" idx="1"/>
          </p:nvPr>
        </p:nvSpPr>
        <p:spPr/>
        <p:txBody>
          <a:bodyPr/>
          <a:lstStyle/>
          <a:p>
            <a:pPr marL="114300" indent="0">
              <a:buNone/>
            </a:pPr>
            <a:r>
              <a:rPr lang="en-US" dirty="0"/>
              <a:t>Periodic payment of premium from buyer to seller of CDS to remain insured</a:t>
            </a:r>
          </a:p>
          <a:p>
            <a:pPr marL="114300" indent="0">
              <a:buNone/>
            </a:pPr>
            <a:r>
              <a:rPr lang="en-US" dirty="0"/>
              <a:t>In the event of default, seller of CDS pays face value of the bond to the buyer of CDS (received bond)</a:t>
            </a:r>
          </a:p>
        </p:txBody>
      </p:sp>
    </p:spTree>
    <p:extLst>
      <p:ext uri="{BB962C8B-B14F-4D97-AF65-F5344CB8AC3E}">
        <p14:creationId xmlns:p14="http://schemas.microsoft.com/office/powerpoint/2010/main" val="1610425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D0BBC-6F3F-D320-0C3C-EB26FB26C2BD}"/>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8C552A02-EE7B-76D5-2F54-A6ECFDC37512}"/>
              </a:ext>
            </a:extLst>
          </p:cNvPr>
          <p:cNvSpPr>
            <a:spLocks noGrp="1"/>
          </p:cNvSpPr>
          <p:nvPr>
            <p:ph type="body" idx="1"/>
          </p:nvPr>
        </p:nvSpPr>
        <p:spPr/>
        <p:txBody>
          <a:bodyPr/>
          <a:lstStyle/>
          <a:p>
            <a:pPr marL="114300" indent="0">
              <a:buNone/>
            </a:pPr>
            <a:r>
              <a:rPr lang="en-US" dirty="0"/>
              <a:t>What is the duration gap for a bank with the following details: assets of $1000 (loan for 1 year), liabilities consisting of $500 3-month CDs and $500 6-month CDs, and a duration of liabilities calculated as 500/1000×0.25+500/1000×0.5? </a:t>
            </a:r>
          </a:p>
          <a:p>
            <a:pPr marL="114300" indent="0">
              <a:buNone/>
            </a:pPr>
            <a:r>
              <a:rPr lang="en-US" dirty="0"/>
              <a:t>A.        0.375</a:t>
            </a:r>
          </a:p>
          <a:p>
            <a:pPr marL="114300" indent="0">
              <a:buNone/>
            </a:pPr>
            <a:r>
              <a:rPr lang="en-US" dirty="0"/>
              <a:t>B.        0.625</a:t>
            </a:r>
          </a:p>
          <a:p>
            <a:pPr marL="114300" indent="0">
              <a:buNone/>
            </a:pPr>
            <a:r>
              <a:rPr lang="en-US" dirty="0"/>
              <a:t>C.        1</a:t>
            </a:r>
          </a:p>
          <a:p>
            <a:pPr marL="114300" indent="0">
              <a:buNone/>
            </a:pPr>
            <a:r>
              <a:rPr lang="en-US" dirty="0"/>
              <a:t>D.        0.5</a:t>
            </a:r>
          </a:p>
          <a:p>
            <a:pPr marL="114300" indent="0">
              <a:buNone/>
            </a:pPr>
            <a:endParaRPr lang="en-US" dirty="0"/>
          </a:p>
        </p:txBody>
      </p:sp>
    </p:spTree>
    <p:extLst>
      <p:ext uri="{BB962C8B-B14F-4D97-AF65-F5344CB8AC3E}">
        <p14:creationId xmlns:p14="http://schemas.microsoft.com/office/powerpoint/2010/main" val="23667579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7234CA-A4FD-937D-B754-E05FE5DAD0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35D487-008F-630A-04A0-3319B9AB2176}"/>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15D890E3-597B-16FD-0220-D7B530689815}"/>
              </a:ext>
            </a:extLst>
          </p:cNvPr>
          <p:cNvSpPr>
            <a:spLocks noGrp="1"/>
          </p:cNvSpPr>
          <p:nvPr>
            <p:ph type="body" idx="1"/>
          </p:nvPr>
        </p:nvSpPr>
        <p:spPr/>
        <p:txBody>
          <a:bodyPr/>
          <a:lstStyle/>
          <a:p>
            <a:pPr marL="114300" indent="0">
              <a:buNone/>
            </a:pPr>
            <a:r>
              <a:rPr lang="en-US" dirty="0"/>
              <a:t>What is the duration gap for a bank with the following details: assets of $1000 (loan for 1 year), liabilities consisting of $500 3-month CDs and $500 6-month CDs, and a duration of liabilities calculated as 500/1000×0.25+500/1000×0.5? </a:t>
            </a:r>
          </a:p>
          <a:p>
            <a:pPr marL="114300" indent="0">
              <a:buNone/>
            </a:pPr>
            <a:r>
              <a:rPr lang="en-US" dirty="0"/>
              <a:t>A.        0.375</a:t>
            </a:r>
          </a:p>
          <a:p>
            <a:pPr marL="114300" indent="0">
              <a:buNone/>
            </a:pPr>
            <a:r>
              <a:rPr lang="en-US" dirty="0">
                <a:solidFill>
                  <a:srgbClr val="FF0000"/>
                </a:solidFill>
              </a:rPr>
              <a:t>B.        0.625</a:t>
            </a:r>
          </a:p>
          <a:p>
            <a:pPr marL="114300" indent="0">
              <a:buNone/>
            </a:pPr>
            <a:r>
              <a:rPr lang="en-US" dirty="0"/>
              <a:t>C.        1</a:t>
            </a:r>
          </a:p>
          <a:p>
            <a:pPr marL="114300" indent="0">
              <a:buNone/>
            </a:pPr>
            <a:r>
              <a:rPr lang="en-US" dirty="0"/>
              <a:t>D.        0.5</a:t>
            </a:r>
          </a:p>
          <a:p>
            <a:pPr marL="114300" indent="0">
              <a:buNone/>
            </a:pPr>
            <a:endParaRPr lang="en-US" dirty="0"/>
          </a:p>
        </p:txBody>
      </p:sp>
      <p:sp>
        <p:nvSpPr>
          <p:cNvPr id="4" name="TextBox 3">
            <a:extLst>
              <a:ext uri="{FF2B5EF4-FFF2-40B4-BE49-F238E27FC236}">
                <a16:creationId xmlns:a16="http://schemas.microsoft.com/office/drawing/2014/main" id="{24E1CF3E-4321-7F66-C061-A5DCCED12AF1}"/>
              </a:ext>
            </a:extLst>
          </p:cNvPr>
          <p:cNvSpPr txBox="1"/>
          <p:nvPr/>
        </p:nvSpPr>
        <p:spPr>
          <a:xfrm>
            <a:off x="6376086" y="3429000"/>
            <a:ext cx="4977714" cy="3046988"/>
          </a:xfrm>
          <a:prstGeom prst="rect">
            <a:avLst/>
          </a:prstGeom>
          <a:noFill/>
        </p:spPr>
        <p:txBody>
          <a:bodyPr wrap="square" rtlCol="0">
            <a:spAutoFit/>
          </a:bodyPr>
          <a:lstStyle/>
          <a:p>
            <a:r>
              <a:rPr lang="en-US" sz="2400" dirty="0">
                <a:solidFill>
                  <a:srgbClr val="FF0000"/>
                </a:solidFill>
                <a:latin typeface="Calibri" panose="020F0502020204030204" pitchFamily="34" charset="0"/>
                <a:cs typeface="Calibri" panose="020F0502020204030204" pitchFamily="34" charset="0"/>
              </a:rPr>
              <a:t>Duration Gap = Duration of Assets − Duration of Liabilities</a:t>
            </a:r>
          </a:p>
          <a:p>
            <a:r>
              <a:rPr lang="en-US" sz="2400" dirty="0">
                <a:solidFill>
                  <a:srgbClr val="FF0000"/>
                </a:solidFill>
                <a:latin typeface="Calibri" panose="020F0502020204030204" pitchFamily="34" charset="0"/>
                <a:cs typeface="Calibri" panose="020F0502020204030204" pitchFamily="34" charset="0"/>
              </a:rPr>
              <a:t>Duration of Assets = 1 year (single 1-year loan)</a:t>
            </a:r>
          </a:p>
          <a:p>
            <a:r>
              <a:rPr lang="en-US" sz="2400" dirty="0">
                <a:solidFill>
                  <a:srgbClr val="FF0000"/>
                </a:solidFill>
                <a:latin typeface="Calibri" panose="020F0502020204030204" pitchFamily="34" charset="0"/>
                <a:cs typeface="Calibri" panose="020F0502020204030204" pitchFamily="34" charset="0"/>
              </a:rPr>
              <a:t>Duration of Liabilities = (500/1000 × 0.25) + (500/1000 × 0.5) = 0.125 + 0.25 = 0.375</a:t>
            </a:r>
          </a:p>
          <a:p>
            <a:r>
              <a:rPr lang="en-US" sz="2400" dirty="0">
                <a:solidFill>
                  <a:srgbClr val="FF0000"/>
                </a:solidFill>
                <a:latin typeface="Calibri" panose="020F0502020204030204" pitchFamily="34" charset="0"/>
                <a:cs typeface="Calibri" panose="020F0502020204030204" pitchFamily="34" charset="0"/>
              </a:rPr>
              <a:t>Duration Gap = 1 − 0.375 = 0.625</a:t>
            </a:r>
          </a:p>
        </p:txBody>
      </p:sp>
    </p:spTree>
    <p:extLst>
      <p:ext uri="{BB962C8B-B14F-4D97-AF65-F5344CB8AC3E}">
        <p14:creationId xmlns:p14="http://schemas.microsoft.com/office/powerpoint/2010/main" val="33877161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1D654-AF87-F16C-954B-0DC21F34E857}"/>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E3477B5B-C8BF-9449-4773-516CC2FD5484}"/>
              </a:ext>
            </a:extLst>
          </p:cNvPr>
          <p:cNvSpPr>
            <a:spLocks noGrp="1"/>
          </p:cNvSpPr>
          <p:nvPr>
            <p:ph type="body" idx="1"/>
          </p:nvPr>
        </p:nvSpPr>
        <p:spPr/>
        <p:txBody>
          <a:bodyPr/>
          <a:lstStyle/>
          <a:p>
            <a:pPr marL="114300" indent="0">
              <a:buNone/>
            </a:pPr>
            <a:r>
              <a:rPr lang="en-US" dirty="0"/>
              <a:t>What is the primary purpose of a Credit Default Swap (CDS)?</a:t>
            </a:r>
          </a:p>
          <a:p>
            <a:pPr marL="114300" indent="0">
              <a:buNone/>
            </a:pPr>
            <a:r>
              <a:rPr lang="en-US" dirty="0"/>
              <a:t>A. To speculate on interest rate movements</a:t>
            </a:r>
          </a:p>
          <a:p>
            <a:pPr marL="114300" indent="0">
              <a:buNone/>
            </a:pPr>
            <a:r>
              <a:rPr lang="en-US" dirty="0"/>
              <a:t>B. To transfer credit risk from one party to another</a:t>
            </a:r>
          </a:p>
          <a:p>
            <a:pPr marL="114300" indent="0">
              <a:buNone/>
            </a:pPr>
            <a:r>
              <a:rPr lang="en-US" dirty="0"/>
              <a:t>C. To hedge against foreign exchange risk</a:t>
            </a:r>
          </a:p>
          <a:p>
            <a:pPr marL="114300" indent="0">
              <a:buNone/>
            </a:pPr>
            <a:r>
              <a:rPr lang="en-US" dirty="0"/>
              <a:t>D. To increase exposure to equity markets</a:t>
            </a:r>
          </a:p>
        </p:txBody>
      </p:sp>
    </p:spTree>
    <p:extLst>
      <p:ext uri="{BB962C8B-B14F-4D97-AF65-F5344CB8AC3E}">
        <p14:creationId xmlns:p14="http://schemas.microsoft.com/office/powerpoint/2010/main" val="32166235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4975D4-D4F1-8F6A-74D5-312BF73E86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30EB70-8E28-34D8-5E09-4039FA773DA3}"/>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C24BB065-58F5-947E-4AF1-63C56EEEB1F1}"/>
              </a:ext>
            </a:extLst>
          </p:cNvPr>
          <p:cNvSpPr>
            <a:spLocks noGrp="1"/>
          </p:cNvSpPr>
          <p:nvPr>
            <p:ph type="body" idx="1"/>
          </p:nvPr>
        </p:nvSpPr>
        <p:spPr/>
        <p:txBody>
          <a:bodyPr/>
          <a:lstStyle/>
          <a:p>
            <a:pPr marL="114300" indent="0">
              <a:buNone/>
            </a:pPr>
            <a:r>
              <a:rPr lang="en-US" dirty="0"/>
              <a:t>What is the primary purpose of a Credit Default Swap (CDS)?</a:t>
            </a:r>
          </a:p>
          <a:p>
            <a:pPr marL="114300" indent="0">
              <a:buNone/>
            </a:pPr>
            <a:r>
              <a:rPr lang="en-US" dirty="0"/>
              <a:t>A. To speculate on interest rate movements</a:t>
            </a:r>
          </a:p>
          <a:p>
            <a:pPr marL="114300" indent="0">
              <a:buNone/>
            </a:pPr>
            <a:r>
              <a:rPr lang="en-US" dirty="0">
                <a:solidFill>
                  <a:srgbClr val="FF0000"/>
                </a:solidFill>
              </a:rPr>
              <a:t>B. To transfer credit risk from one party to another</a:t>
            </a:r>
          </a:p>
          <a:p>
            <a:pPr marL="114300" indent="0">
              <a:buNone/>
            </a:pPr>
            <a:r>
              <a:rPr lang="en-US" dirty="0"/>
              <a:t>C. To hedge against foreign exchange risk</a:t>
            </a:r>
          </a:p>
          <a:p>
            <a:pPr marL="114300" indent="0">
              <a:buNone/>
            </a:pPr>
            <a:r>
              <a:rPr lang="en-US" dirty="0"/>
              <a:t>D. To increase exposure to equity markets</a:t>
            </a:r>
          </a:p>
        </p:txBody>
      </p:sp>
    </p:spTree>
    <p:extLst>
      <p:ext uri="{BB962C8B-B14F-4D97-AF65-F5344CB8AC3E}">
        <p14:creationId xmlns:p14="http://schemas.microsoft.com/office/powerpoint/2010/main" val="37975431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B84CA-AFEA-E387-70E1-1D75CFD7D336}"/>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477DECFB-0E03-25F8-AF32-0FBFBE7A4E83}"/>
              </a:ext>
            </a:extLst>
          </p:cNvPr>
          <p:cNvSpPr>
            <a:spLocks noGrp="1"/>
          </p:cNvSpPr>
          <p:nvPr>
            <p:ph type="body" idx="1"/>
          </p:nvPr>
        </p:nvSpPr>
        <p:spPr/>
        <p:txBody>
          <a:bodyPr/>
          <a:lstStyle/>
          <a:p>
            <a:pPr marL="114300" indent="0">
              <a:buNone/>
            </a:pPr>
            <a:r>
              <a:rPr lang="en-US" dirty="0"/>
              <a:t>Which event would typically trigger a payout in a CDS contract?</a:t>
            </a:r>
          </a:p>
          <a:p>
            <a:pPr marL="114300" indent="0">
              <a:buNone/>
            </a:pPr>
            <a:r>
              <a:rPr lang="en-US" dirty="0"/>
              <a:t>A. A rise in interest rates</a:t>
            </a:r>
          </a:p>
          <a:p>
            <a:pPr marL="114300" indent="0">
              <a:buNone/>
            </a:pPr>
            <a:r>
              <a:rPr lang="en-US" dirty="0">
                <a:solidFill>
                  <a:srgbClr val="FF0000"/>
                </a:solidFill>
              </a:rPr>
              <a:t>B. A credit event such as bankruptcy or failure to pay</a:t>
            </a:r>
          </a:p>
          <a:p>
            <a:pPr marL="114300" indent="0">
              <a:buNone/>
            </a:pPr>
            <a:r>
              <a:rPr lang="en-US" dirty="0"/>
              <a:t>C. A decline in the reference entity's stock price</a:t>
            </a:r>
          </a:p>
          <a:p>
            <a:pPr marL="114300" indent="0">
              <a:buNone/>
            </a:pPr>
            <a:r>
              <a:rPr lang="en-US" dirty="0"/>
              <a:t>D. A change in the central bank's monetary policy</a:t>
            </a:r>
          </a:p>
        </p:txBody>
      </p:sp>
    </p:spTree>
    <p:extLst>
      <p:ext uri="{BB962C8B-B14F-4D97-AF65-F5344CB8AC3E}">
        <p14:creationId xmlns:p14="http://schemas.microsoft.com/office/powerpoint/2010/main" val="25262371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F8425-74FF-D335-D722-67233CDA3F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D91151-4F7C-15C8-7A20-345EA06D3930}"/>
              </a:ext>
            </a:extLst>
          </p:cNvPr>
          <p:cNvSpPr>
            <a:spLocks noGrp="1"/>
          </p:cNvSpPr>
          <p:nvPr>
            <p:ph type="title"/>
          </p:nvPr>
        </p:nvSpPr>
        <p:spPr/>
        <p:txBody>
          <a:bodyPr/>
          <a:lstStyle/>
          <a:p>
            <a:r>
              <a:rPr lang="en-US" dirty="0">
                <a:solidFill>
                  <a:srgbClr val="C4E0B2"/>
                </a:solidFill>
              </a:rPr>
              <a:t>Foreign Exchange</a:t>
            </a:r>
          </a:p>
        </p:txBody>
      </p:sp>
      <p:sp>
        <p:nvSpPr>
          <p:cNvPr id="3" name="Text Placeholder 2">
            <a:extLst>
              <a:ext uri="{FF2B5EF4-FFF2-40B4-BE49-F238E27FC236}">
                <a16:creationId xmlns:a16="http://schemas.microsoft.com/office/drawing/2014/main" id="{A48380D7-1AB4-A7A3-7A8C-D2914A07C03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977241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C7515-5932-7FD3-F561-4DEF038485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B400CB-44BA-95CE-C824-8DD5D65F5F37}"/>
              </a:ext>
            </a:extLst>
          </p:cNvPr>
          <p:cNvSpPr>
            <a:spLocks noGrp="1"/>
          </p:cNvSpPr>
          <p:nvPr>
            <p:ph type="title"/>
          </p:nvPr>
        </p:nvSpPr>
        <p:spPr/>
        <p:txBody>
          <a:bodyPr/>
          <a:lstStyle/>
          <a:p>
            <a:endParaRPr lang="en-US" dirty="0">
              <a:latin typeface="Calibri" panose="020F0502020204030204" pitchFamily="34" charset="0"/>
              <a:ea typeface="Roboto" panose="02000000000000000000" pitchFamily="2" charset="0"/>
              <a:cs typeface="Calibri" panose="020F0502020204030204" pitchFamily="34" charset="0"/>
            </a:endParaRPr>
          </a:p>
        </p:txBody>
      </p:sp>
      <p:sp>
        <p:nvSpPr>
          <p:cNvPr id="3" name="Text Placeholder 2">
            <a:extLst>
              <a:ext uri="{FF2B5EF4-FFF2-40B4-BE49-F238E27FC236}">
                <a16:creationId xmlns:a16="http://schemas.microsoft.com/office/drawing/2014/main" id="{60725550-4CE5-A18F-1FCC-CBBE9BEEDA5E}"/>
              </a:ext>
            </a:extLst>
          </p:cNvPr>
          <p:cNvSpPr>
            <a:spLocks noGrp="1"/>
          </p:cNvSpPr>
          <p:nvPr>
            <p:ph type="body" idx="1"/>
          </p:nvPr>
        </p:nvSpPr>
        <p:spPr/>
        <p:txBody>
          <a:bodyPr>
            <a:normAutofit/>
          </a:bodyPr>
          <a:lstStyle/>
          <a:p>
            <a:pPr>
              <a:buFontTx/>
              <a:buChar char="-"/>
            </a:pPr>
            <a:r>
              <a:rPr lang="en-US" dirty="0">
                <a:solidFill>
                  <a:schemeClr val="bg1"/>
                </a:solidFill>
              </a:rPr>
              <a:t>Forced to deal in foreign currency</a:t>
            </a:r>
          </a:p>
          <a:p>
            <a:pPr>
              <a:buFontTx/>
              <a:buChar char="-"/>
            </a:pPr>
            <a:r>
              <a:rPr lang="en-US" dirty="0">
                <a:solidFill>
                  <a:schemeClr val="bg1"/>
                </a:solidFill>
              </a:rPr>
              <a:t>Barriers to products and capital flows (high tariffs and controls on foreign exchange)</a:t>
            </a:r>
          </a:p>
          <a:p>
            <a:pPr>
              <a:buFontTx/>
              <a:buChar char="-"/>
            </a:pPr>
            <a:r>
              <a:rPr lang="en-US" dirty="0">
                <a:solidFill>
                  <a:schemeClr val="bg1"/>
                </a:solidFill>
              </a:rPr>
              <a:t>Differences in legal traditions</a:t>
            </a:r>
          </a:p>
          <a:p>
            <a:pPr>
              <a:buFontTx/>
              <a:buChar char="-"/>
            </a:pPr>
            <a:r>
              <a:rPr lang="en-US" dirty="0">
                <a:solidFill>
                  <a:schemeClr val="bg1"/>
                </a:solidFill>
              </a:rPr>
              <a:t>Reliable information on which to base credit decisions when lending to foreign firms is difficult to source</a:t>
            </a:r>
          </a:p>
          <a:p>
            <a:pPr>
              <a:buFontTx/>
              <a:buChar char="-"/>
            </a:pPr>
            <a:endParaRPr lang="en-US" dirty="0">
              <a:solidFill>
                <a:schemeClr val="bg1"/>
              </a:solidFill>
            </a:endParaRPr>
          </a:p>
          <a:p>
            <a:pPr marL="114300" indent="0">
              <a:buNone/>
            </a:pPr>
            <a:endParaRPr lang="en-US" dirty="0">
              <a:solidFill>
                <a:schemeClr val="bg1"/>
              </a:solidFill>
            </a:endParaRPr>
          </a:p>
          <a:p>
            <a:pPr marL="114300" indent="0">
              <a:buNone/>
            </a:pPr>
            <a:endParaRPr lang="en-US" dirty="0">
              <a:solidFill>
                <a:schemeClr val="bg1"/>
              </a:solidFill>
            </a:endParaRPr>
          </a:p>
          <a:p>
            <a:pPr marL="114300" indent="0">
              <a:buNone/>
            </a:pPr>
            <a:endParaRPr lang="en-US" dirty="0">
              <a:solidFill>
                <a:schemeClr val="bg1"/>
              </a:solidFill>
            </a:endParaRPr>
          </a:p>
          <a:p>
            <a:pPr marL="114300" indent="0">
              <a:buNone/>
            </a:pPr>
            <a:endParaRPr lang="en-US" dirty="0">
              <a:solidFill>
                <a:srgbClr val="C4E0B2"/>
              </a:solidFill>
            </a:endParaRPr>
          </a:p>
          <a:p>
            <a:pPr marL="114300" indent="0">
              <a:buNone/>
            </a:pPr>
            <a:endParaRPr lang="en-US" dirty="0">
              <a:solidFill>
                <a:srgbClr val="C4E0B2"/>
              </a:solidFill>
            </a:endParaRPr>
          </a:p>
          <a:p>
            <a:pPr marL="114300" indent="0">
              <a:buNone/>
            </a:pPr>
            <a:endParaRPr lang="en-US" dirty="0">
              <a:solidFill>
                <a:schemeClr val="bg1"/>
              </a:solidFill>
            </a:endParaRPr>
          </a:p>
        </p:txBody>
      </p:sp>
    </p:spTree>
    <p:extLst>
      <p:ext uri="{BB962C8B-B14F-4D97-AF65-F5344CB8AC3E}">
        <p14:creationId xmlns:p14="http://schemas.microsoft.com/office/powerpoint/2010/main" val="31624687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72DBB-CF9F-680B-01E5-5E9372B9BD22}"/>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C21E346E-B267-25D9-8B18-EE654F56456C}"/>
              </a:ext>
            </a:extLst>
          </p:cNvPr>
          <p:cNvSpPr>
            <a:spLocks noGrp="1"/>
          </p:cNvSpPr>
          <p:nvPr>
            <p:ph type="body" idx="1"/>
          </p:nvPr>
        </p:nvSpPr>
        <p:spPr/>
        <p:txBody>
          <a:bodyPr/>
          <a:lstStyle/>
          <a:p>
            <a:pPr marL="114300" indent="0">
              <a:buNone/>
            </a:pPr>
            <a:r>
              <a:rPr lang="en-US" dirty="0"/>
              <a:t>Two international markets to facilitate international transactions:</a:t>
            </a:r>
          </a:p>
          <a:p>
            <a:pPr>
              <a:buFontTx/>
              <a:buChar char="-"/>
            </a:pPr>
            <a:r>
              <a:rPr lang="en-US" dirty="0"/>
              <a:t>International money and capital markets which provide credit</a:t>
            </a:r>
          </a:p>
          <a:p>
            <a:pPr>
              <a:buFontTx/>
              <a:buChar char="-"/>
            </a:pPr>
            <a:r>
              <a:rPr lang="en-US" dirty="0"/>
              <a:t>Foreign exchange markets which deal in means of payment</a:t>
            </a:r>
          </a:p>
          <a:p>
            <a:pPr marL="114300" indent="0">
              <a:buNone/>
            </a:pPr>
            <a:endParaRPr lang="en-US" dirty="0"/>
          </a:p>
        </p:txBody>
      </p:sp>
    </p:spTree>
    <p:extLst>
      <p:ext uri="{BB962C8B-B14F-4D97-AF65-F5344CB8AC3E}">
        <p14:creationId xmlns:p14="http://schemas.microsoft.com/office/powerpoint/2010/main" val="41808027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B6442-CA86-1432-7DD7-FC4B0D59044B}"/>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BDDAD14A-BDB8-9514-DF60-592D7EC58D8F}"/>
              </a:ext>
            </a:extLst>
          </p:cNvPr>
          <p:cNvSpPr>
            <a:spLocks noGrp="1"/>
          </p:cNvSpPr>
          <p:nvPr>
            <p:ph type="body" idx="1"/>
          </p:nvPr>
        </p:nvSpPr>
        <p:spPr/>
        <p:txBody>
          <a:bodyPr/>
          <a:lstStyle/>
          <a:p>
            <a:pPr marL="114300" indent="0">
              <a:buNone/>
            </a:pPr>
            <a:r>
              <a:rPr lang="en-US" dirty="0"/>
              <a:t>Exchange rate: rate at which one nation’s currency can be exchanged for another</a:t>
            </a:r>
          </a:p>
          <a:p>
            <a:pPr marL="571500" lvl="1" indent="0">
              <a:buNone/>
            </a:pPr>
            <a:r>
              <a:rPr lang="en-US" dirty="0"/>
              <a:t>Base currency = first currency in quote, bought and sold by dealer</a:t>
            </a:r>
          </a:p>
          <a:p>
            <a:pPr marL="571500" lvl="1" indent="0">
              <a:buNone/>
            </a:pPr>
            <a:r>
              <a:rPr lang="en-US" dirty="0"/>
              <a:t>Terms (quote) currency = second currency in the quote</a:t>
            </a:r>
          </a:p>
          <a:p>
            <a:pPr marL="571500" lvl="1" indent="0">
              <a:buNone/>
            </a:pPr>
            <a:r>
              <a:rPr lang="en-US" dirty="0"/>
              <a:t>Direct quote = base currency is foreign, terms currency is domestic (from perspective of domestic individual)</a:t>
            </a:r>
          </a:p>
          <a:p>
            <a:pPr marL="571500" lvl="1" indent="0">
              <a:buNone/>
            </a:pPr>
            <a:r>
              <a:rPr lang="en-US" dirty="0"/>
              <a:t>Indirect quote = base currency is domestic, terms currency is foreign</a:t>
            </a:r>
          </a:p>
          <a:p>
            <a:pPr marL="571500" lvl="1" indent="0">
              <a:buNone/>
            </a:pPr>
            <a:r>
              <a:rPr lang="en-US" dirty="0"/>
              <a:t>Bid price = price that dealer will buy base currency</a:t>
            </a:r>
          </a:p>
          <a:p>
            <a:pPr marL="571500" lvl="1" indent="0">
              <a:buNone/>
            </a:pPr>
            <a:r>
              <a:rPr lang="en-US" dirty="0"/>
              <a:t>Ask (offer) price = price that dealer will sell base currency</a:t>
            </a:r>
          </a:p>
        </p:txBody>
      </p:sp>
    </p:spTree>
    <p:extLst>
      <p:ext uri="{BB962C8B-B14F-4D97-AF65-F5344CB8AC3E}">
        <p14:creationId xmlns:p14="http://schemas.microsoft.com/office/powerpoint/2010/main" val="3662965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D7006-5B0C-2616-D534-E878F980E92F}"/>
              </a:ext>
            </a:extLst>
          </p:cNvPr>
          <p:cNvSpPr>
            <a:spLocks noGrp="1"/>
          </p:cNvSpPr>
          <p:nvPr>
            <p:ph type="title"/>
          </p:nvPr>
        </p:nvSpPr>
        <p:spPr/>
        <p:txBody>
          <a:bodyPr/>
          <a:lstStyle/>
          <a:p>
            <a:r>
              <a:rPr lang="en-US" dirty="0">
                <a:solidFill>
                  <a:srgbClr val="C4E0B2"/>
                </a:solidFill>
              </a:rPr>
              <a:t>Options</a:t>
            </a:r>
          </a:p>
        </p:txBody>
      </p:sp>
      <p:sp>
        <p:nvSpPr>
          <p:cNvPr id="3" name="Text Placeholder 2">
            <a:extLst>
              <a:ext uri="{FF2B5EF4-FFF2-40B4-BE49-F238E27FC236}">
                <a16:creationId xmlns:a16="http://schemas.microsoft.com/office/drawing/2014/main" id="{1A0145AB-C35C-CCB2-90D1-74B5FBC0360F}"/>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145226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24E40-230B-6DF9-D800-0F1388D9BB2A}"/>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6E6B6EAE-ADC0-F3B1-A60E-149A483FFD30}"/>
              </a:ext>
            </a:extLst>
          </p:cNvPr>
          <p:cNvSpPr>
            <a:spLocks noGrp="1"/>
          </p:cNvSpPr>
          <p:nvPr>
            <p:ph type="body" idx="1"/>
          </p:nvPr>
        </p:nvSpPr>
        <p:spPr/>
        <p:txBody>
          <a:bodyPr>
            <a:normAutofit lnSpcReduction="10000"/>
          </a:bodyPr>
          <a:lstStyle/>
          <a:p>
            <a:pPr marL="114300" indent="0">
              <a:buNone/>
            </a:pPr>
            <a:r>
              <a:rPr lang="en-US" dirty="0"/>
              <a:t>Which of the following best describes an indirect exchange rate quote in the Australian FX market?</a:t>
            </a:r>
          </a:p>
          <a:p>
            <a:pPr marL="114300" indent="0">
              <a:buNone/>
            </a:pPr>
            <a:r>
              <a:rPr lang="en-US" dirty="0"/>
              <a:t>A.	The cost of obtaining one unit of foreign currency in exchange for domestic currency</a:t>
            </a:r>
          </a:p>
          <a:p>
            <a:pPr marL="114300" indent="0">
              <a:buNone/>
            </a:pPr>
            <a:r>
              <a:rPr lang="en-US" dirty="0"/>
              <a:t>B.	The quantity of foreign currency that can be obtained in exchange for one unit of domestic currency</a:t>
            </a:r>
          </a:p>
          <a:p>
            <a:pPr marL="114300" indent="0">
              <a:buNone/>
            </a:pPr>
            <a:r>
              <a:rPr lang="en-US" dirty="0"/>
              <a:t>C.	A method of quoting exchange rates that expresses the foreign currency as the base currency</a:t>
            </a:r>
          </a:p>
          <a:p>
            <a:pPr marL="114300" indent="0">
              <a:buNone/>
            </a:pPr>
            <a:r>
              <a:rPr lang="en-US" dirty="0"/>
              <a:t>D.	A system where exchange rates are determined by government intervention</a:t>
            </a:r>
          </a:p>
        </p:txBody>
      </p:sp>
    </p:spTree>
    <p:extLst>
      <p:ext uri="{BB962C8B-B14F-4D97-AF65-F5344CB8AC3E}">
        <p14:creationId xmlns:p14="http://schemas.microsoft.com/office/powerpoint/2010/main" val="13864216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AC7EAE-0CA0-0F44-8399-5A0EE5FD4E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29FCEF-043B-306B-7153-01E668BE1F7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C1F8F5E1-4E71-8B09-D698-353950B1839E}"/>
              </a:ext>
            </a:extLst>
          </p:cNvPr>
          <p:cNvSpPr>
            <a:spLocks noGrp="1"/>
          </p:cNvSpPr>
          <p:nvPr>
            <p:ph type="body" idx="1"/>
          </p:nvPr>
        </p:nvSpPr>
        <p:spPr/>
        <p:txBody>
          <a:bodyPr>
            <a:normAutofit lnSpcReduction="10000"/>
          </a:bodyPr>
          <a:lstStyle/>
          <a:p>
            <a:pPr marL="114300" indent="0">
              <a:buNone/>
            </a:pPr>
            <a:r>
              <a:rPr lang="en-US" dirty="0"/>
              <a:t>Which of the following best describes an indirect exchange rate quote in the Australian FX market?</a:t>
            </a:r>
          </a:p>
          <a:p>
            <a:pPr marL="114300" indent="0">
              <a:buNone/>
            </a:pPr>
            <a:r>
              <a:rPr lang="en-US" dirty="0"/>
              <a:t>A.	The cost of obtaining one unit of foreign currency in exchange for domestic currency</a:t>
            </a:r>
          </a:p>
          <a:p>
            <a:pPr marL="114300" indent="0">
              <a:buNone/>
            </a:pPr>
            <a:r>
              <a:rPr lang="en-US" dirty="0">
                <a:solidFill>
                  <a:srgbClr val="FF0000"/>
                </a:solidFill>
              </a:rPr>
              <a:t>B.	The quantity of foreign currency that can be obtained in exchange for one unit of domestic currency</a:t>
            </a:r>
          </a:p>
          <a:p>
            <a:pPr marL="114300" indent="0">
              <a:buNone/>
            </a:pPr>
            <a:r>
              <a:rPr lang="en-US" dirty="0"/>
              <a:t>C.	A method of quoting exchange rates that expresses the foreign currency as the base currency</a:t>
            </a:r>
          </a:p>
          <a:p>
            <a:pPr marL="114300" indent="0">
              <a:buNone/>
            </a:pPr>
            <a:r>
              <a:rPr lang="en-US" dirty="0"/>
              <a:t>D.	A system where exchange rates are determined by government intervention</a:t>
            </a:r>
          </a:p>
        </p:txBody>
      </p:sp>
    </p:spTree>
    <p:extLst>
      <p:ext uri="{BB962C8B-B14F-4D97-AF65-F5344CB8AC3E}">
        <p14:creationId xmlns:p14="http://schemas.microsoft.com/office/powerpoint/2010/main" val="4316273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10044-5800-1FD7-B251-0FEA9A239CEB}"/>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35EB7707-0088-CC4A-2643-824E95FFC80B}"/>
              </a:ext>
            </a:extLst>
          </p:cNvPr>
          <p:cNvSpPr>
            <a:spLocks noGrp="1"/>
          </p:cNvSpPr>
          <p:nvPr>
            <p:ph type="body" idx="1"/>
          </p:nvPr>
        </p:nvSpPr>
        <p:spPr/>
        <p:txBody>
          <a:bodyPr/>
          <a:lstStyle/>
          <a:p>
            <a:pPr marL="114300" indent="0">
              <a:buNone/>
            </a:pPr>
            <a:r>
              <a:rPr lang="en-US" dirty="0"/>
              <a:t>If the bid price for EUR/NZD is 1.7450 and the ask price is 1.7470, what action does a currency dealer take at the bid price?</a:t>
            </a:r>
          </a:p>
          <a:p>
            <a:pPr marL="114300" indent="0">
              <a:buNone/>
            </a:pPr>
            <a:r>
              <a:rPr lang="en-US" dirty="0"/>
              <a:t>A.	The dealer buys EUR and sells NZD</a:t>
            </a:r>
          </a:p>
          <a:p>
            <a:pPr marL="114300" indent="0">
              <a:buNone/>
            </a:pPr>
            <a:r>
              <a:rPr lang="en-US" dirty="0"/>
              <a:t>B.	The dealer sells EUR and buys NZD</a:t>
            </a:r>
          </a:p>
          <a:p>
            <a:pPr marL="114300" indent="0">
              <a:buNone/>
            </a:pPr>
            <a:r>
              <a:rPr lang="en-US" dirty="0"/>
              <a:t>C.	The dealer buys NZD and buys EUR</a:t>
            </a:r>
          </a:p>
          <a:p>
            <a:pPr marL="114300" indent="0">
              <a:buNone/>
            </a:pPr>
            <a:r>
              <a:rPr lang="en-US" dirty="0"/>
              <a:t>D.	The dealer sells NZD and sells EUR</a:t>
            </a:r>
          </a:p>
        </p:txBody>
      </p:sp>
    </p:spTree>
    <p:extLst>
      <p:ext uri="{BB962C8B-B14F-4D97-AF65-F5344CB8AC3E}">
        <p14:creationId xmlns:p14="http://schemas.microsoft.com/office/powerpoint/2010/main" val="29521939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1E7BE-3456-880B-C049-4A1C763FB5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A2A9CF-80D4-DCC5-DDA7-B0A69B0E1E02}"/>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D972E649-B98D-8793-5F31-529F24A4951D}"/>
              </a:ext>
            </a:extLst>
          </p:cNvPr>
          <p:cNvSpPr>
            <a:spLocks noGrp="1"/>
          </p:cNvSpPr>
          <p:nvPr>
            <p:ph type="body" idx="1"/>
          </p:nvPr>
        </p:nvSpPr>
        <p:spPr/>
        <p:txBody>
          <a:bodyPr/>
          <a:lstStyle/>
          <a:p>
            <a:pPr marL="114300" indent="0">
              <a:buNone/>
            </a:pPr>
            <a:r>
              <a:rPr lang="en-US" dirty="0"/>
              <a:t>2.	If the bid price for EUR/NZD is 1.7450 and the ask price is 1.7470, what action does a currency dealer take at the bid price?</a:t>
            </a:r>
          </a:p>
          <a:p>
            <a:pPr marL="114300" indent="0">
              <a:buNone/>
            </a:pPr>
            <a:r>
              <a:rPr lang="en-US" dirty="0">
                <a:solidFill>
                  <a:srgbClr val="FF0000"/>
                </a:solidFill>
              </a:rPr>
              <a:t>A.	The dealer buys EUR and sells NZD</a:t>
            </a:r>
          </a:p>
          <a:p>
            <a:pPr marL="114300" indent="0">
              <a:buNone/>
            </a:pPr>
            <a:r>
              <a:rPr lang="en-US" dirty="0"/>
              <a:t>B.	The dealer sells EUR and buys NZD</a:t>
            </a:r>
          </a:p>
          <a:p>
            <a:pPr marL="114300" indent="0">
              <a:buNone/>
            </a:pPr>
            <a:r>
              <a:rPr lang="en-US" dirty="0"/>
              <a:t>C.	The dealer buys NZD and buys EUR</a:t>
            </a:r>
          </a:p>
          <a:p>
            <a:pPr marL="114300" indent="0">
              <a:buNone/>
            </a:pPr>
            <a:r>
              <a:rPr lang="en-US" dirty="0"/>
              <a:t>D.	The dealer sells NZD and sells EUR</a:t>
            </a:r>
          </a:p>
        </p:txBody>
      </p:sp>
    </p:spTree>
    <p:extLst>
      <p:ext uri="{BB962C8B-B14F-4D97-AF65-F5344CB8AC3E}">
        <p14:creationId xmlns:p14="http://schemas.microsoft.com/office/powerpoint/2010/main" val="17326955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94228-6440-F76D-32B8-A95257C7A8D1}"/>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C43C2956-1708-F1B4-05E7-E8DA68582AB4}"/>
              </a:ext>
            </a:extLst>
          </p:cNvPr>
          <p:cNvSpPr>
            <a:spLocks noGrp="1"/>
          </p:cNvSpPr>
          <p:nvPr>
            <p:ph type="body" idx="1"/>
          </p:nvPr>
        </p:nvSpPr>
        <p:spPr/>
        <p:txBody>
          <a:bodyPr>
            <a:normAutofit fontScale="92500"/>
          </a:bodyPr>
          <a:lstStyle/>
          <a:p>
            <a:pPr marL="114300" indent="0">
              <a:buNone/>
            </a:pPr>
            <a:r>
              <a:rPr lang="en-US" dirty="0"/>
              <a:t>If the bid price for SGD/NZD is 1.2200 and the ask price is 1.2300, which quote is relevant when exchanging leftover Singapore dollars after your holiday in Singapore?</a:t>
            </a:r>
          </a:p>
          <a:p>
            <a:pPr marL="114300" indent="0">
              <a:buNone/>
            </a:pPr>
            <a:r>
              <a:rPr lang="en-US" dirty="0">
                <a:solidFill>
                  <a:srgbClr val="FF0000"/>
                </a:solidFill>
              </a:rPr>
              <a:t>A.	The bid price (1.2200) because the bank or dealer buys your Singapore dollars and gives you New Zealand dollars</a:t>
            </a:r>
          </a:p>
          <a:p>
            <a:pPr marL="114300" indent="0">
              <a:buNone/>
            </a:pPr>
            <a:r>
              <a:rPr lang="en-US" dirty="0"/>
              <a:t>B.	The ask price (1.2300) because the bank or dealer sells Singapore dollars to you for New Zealand dollars</a:t>
            </a:r>
          </a:p>
          <a:p>
            <a:pPr marL="114300" indent="0">
              <a:buNone/>
            </a:pPr>
            <a:r>
              <a:rPr lang="en-US" dirty="0"/>
              <a:t>C.	Neither price, as exchange rates do not apply to currency conversions</a:t>
            </a:r>
          </a:p>
          <a:p>
            <a:pPr marL="114300" indent="0">
              <a:buNone/>
            </a:pPr>
            <a:r>
              <a:rPr lang="en-US" dirty="0"/>
              <a:t>D.	Both prices, because you can choose the one that gives you the best deal</a:t>
            </a:r>
          </a:p>
          <a:p>
            <a:pPr marL="114300" indent="0">
              <a:buNone/>
            </a:pPr>
            <a:endParaRPr lang="en-US" dirty="0"/>
          </a:p>
          <a:p>
            <a:pPr marL="114300" indent="0">
              <a:buNone/>
            </a:pPr>
            <a:endParaRPr lang="en-US" dirty="0"/>
          </a:p>
        </p:txBody>
      </p:sp>
    </p:spTree>
    <p:extLst>
      <p:ext uri="{BB962C8B-B14F-4D97-AF65-F5344CB8AC3E}">
        <p14:creationId xmlns:p14="http://schemas.microsoft.com/office/powerpoint/2010/main" val="33032535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D3492-0C20-1084-30E6-3CB20175F934}"/>
              </a:ext>
            </a:extLst>
          </p:cNvPr>
          <p:cNvSpPr>
            <a:spLocks noGrp="1"/>
          </p:cNvSpPr>
          <p:nvPr>
            <p:ph type="title"/>
          </p:nvPr>
        </p:nvSpPr>
        <p:spPr/>
        <p:txBody>
          <a:bodyPr/>
          <a:lstStyle/>
          <a:p>
            <a:r>
              <a:rPr lang="en-US" dirty="0"/>
              <a:t>Currency Pair Conversions</a:t>
            </a:r>
          </a:p>
        </p:txBody>
      </p:sp>
      <p:sp>
        <p:nvSpPr>
          <p:cNvPr id="3" name="Text Placeholder 2">
            <a:extLst>
              <a:ext uri="{FF2B5EF4-FFF2-40B4-BE49-F238E27FC236}">
                <a16:creationId xmlns:a16="http://schemas.microsoft.com/office/drawing/2014/main" id="{1B294146-B98C-EC2E-F2B9-F9979A290454}"/>
              </a:ext>
            </a:extLst>
          </p:cNvPr>
          <p:cNvSpPr>
            <a:spLocks noGrp="1"/>
          </p:cNvSpPr>
          <p:nvPr>
            <p:ph type="body" idx="1"/>
          </p:nvPr>
        </p:nvSpPr>
        <p:spPr/>
        <p:txBody>
          <a:bodyPr/>
          <a:lstStyle/>
          <a:p>
            <a:pPr marL="114300" indent="0">
              <a:buNone/>
            </a:pPr>
            <a:r>
              <a:rPr lang="en-US" dirty="0"/>
              <a:t>Appreciation = currency increases in value, receive less foreign currency for one unit of domestic currency</a:t>
            </a:r>
          </a:p>
          <a:p>
            <a:pPr marL="114300" indent="0">
              <a:buNone/>
            </a:pPr>
            <a:r>
              <a:rPr lang="en-US" dirty="0"/>
              <a:t>Depreciation = currency decreases in value, receive more foreign currency for one unit of domestic currency</a:t>
            </a:r>
          </a:p>
          <a:p>
            <a:pPr marL="114300" indent="0">
              <a:buNone/>
            </a:pPr>
            <a:endParaRPr lang="en-US" dirty="0"/>
          </a:p>
          <a:p>
            <a:pPr marL="114300" indent="0">
              <a:buNone/>
            </a:pPr>
            <a:endParaRPr lang="en-US" dirty="0"/>
          </a:p>
        </p:txBody>
      </p:sp>
    </p:spTree>
    <p:extLst>
      <p:ext uri="{BB962C8B-B14F-4D97-AF65-F5344CB8AC3E}">
        <p14:creationId xmlns:p14="http://schemas.microsoft.com/office/powerpoint/2010/main" val="1834470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3F588-123B-99F0-02EC-C4E9D007EA1E}"/>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B2588D8A-953F-5AEC-1182-8AB5AD78DC5B}"/>
              </a:ext>
            </a:extLst>
          </p:cNvPr>
          <p:cNvSpPr>
            <a:spLocks noGrp="1"/>
          </p:cNvSpPr>
          <p:nvPr>
            <p:ph type="body" idx="1"/>
          </p:nvPr>
        </p:nvSpPr>
        <p:spPr/>
        <p:txBody>
          <a:bodyPr/>
          <a:lstStyle/>
          <a:p>
            <a:pPr marL="114300" indent="0">
              <a:buNone/>
            </a:pPr>
            <a:r>
              <a:rPr lang="en-US" dirty="0"/>
              <a:t>The exchange rate for USD/NZD was 1.5400 on January 1st and increased to 1.6000 on March 1st. By what percentage did the exchange rate appreciate?</a:t>
            </a:r>
          </a:p>
          <a:p>
            <a:pPr marL="628650" indent="-514350">
              <a:buFont typeface="+mj-lt"/>
              <a:buAutoNum type="alphaUcPeriod"/>
            </a:pPr>
            <a:r>
              <a:rPr lang="en-US" dirty="0"/>
              <a:t>2.5%</a:t>
            </a:r>
          </a:p>
          <a:p>
            <a:pPr marL="628650" indent="-514350">
              <a:buFont typeface="+mj-lt"/>
              <a:buAutoNum type="alphaUcPeriod"/>
            </a:pPr>
            <a:r>
              <a:rPr lang="en-US" dirty="0"/>
              <a:t>3.9%</a:t>
            </a:r>
          </a:p>
          <a:p>
            <a:pPr marL="628650" indent="-514350">
              <a:buFont typeface="+mj-lt"/>
              <a:buAutoNum type="alphaUcPeriod"/>
            </a:pPr>
            <a:r>
              <a:rPr lang="en-US" dirty="0"/>
              <a:t>5.8%</a:t>
            </a:r>
          </a:p>
          <a:p>
            <a:pPr marL="628650" indent="-514350">
              <a:buFont typeface="+mj-lt"/>
              <a:buAutoNum type="alphaUcPeriod"/>
            </a:pPr>
            <a:r>
              <a:rPr lang="en-US" dirty="0"/>
              <a:t>6.2%</a:t>
            </a:r>
          </a:p>
          <a:p>
            <a:endParaRPr lang="en-US" dirty="0"/>
          </a:p>
        </p:txBody>
      </p:sp>
    </p:spTree>
    <p:extLst>
      <p:ext uri="{BB962C8B-B14F-4D97-AF65-F5344CB8AC3E}">
        <p14:creationId xmlns:p14="http://schemas.microsoft.com/office/powerpoint/2010/main" val="39074048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F6A92-1D7D-9B14-BBC4-D3F4549F24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9D4A91-ACD3-8AD0-1C9C-CFBFAB86B44A}"/>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5AF23DF0-FE6B-5C02-BBB7-0C3507BE01C7}"/>
              </a:ext>
            </a:extLst>
          </p:cNvPr>
          <p:cNvSpPr>
            <a:spLocks noGrp="1"/>
          </p:cNvSpPr>
          <p:nvPr>
            <p:ph type="body" idx="1"/>
          </p:nvPr>
        </p:nvSpPr>
        <p:spPr/>
        <p:txBody>
          <a:bodyPr/>
          <a:lstStyle/>
          <a:p>
            <a:pPr marL="114300" indent="0">
              <a:buNone/>
            </a:pPr>
            <a:r>
              <a:rPr lang="en-US" dirty="0"/>
              <a:t>The exchange rate for USD/NZD was 1.5400 on January 1st and increased to 1.6000 on March 1st. By what percentage did the exchange rate appreciate?</a:t>
            </a:r>
          </a:p>
          <a:p>
            <a:pPr marL="628650" indent="-514350">
              <a:buFont typeface="+mj-lt"/>
              <a:buAutoNum type="alphaUcPeriod"/>
            </a:pPr>
            <a:r>
              <a:rPr lang="en-US" dirty="0"/>
              <a:t>2.5%</a:t>
            </a:r>
          </a:p>
          <a:p>
            <a:pPr marL="628650" indent="-514350">
              <a:buFont typeface="+mj-lt"/>
              <a:buAutoNum type="alphaUcPeriod"/>
            </a:pPr>
            <a:r>
              <a:rPr lang="en-US" dirty="0">
                <a:solidFill>
                  <a:srgbClr val="FF0000"/>
                </a:solidFill>
              </a:rPr>
              <a:t>3.9%</a:t>
            </a:r>
          </a:p>
          <a:p>
            <a:pPr marL="628650" indent="-514350">
              <a:buFont typeface="+mj-lt"/>
              <a:buAutoNum type="alphaUcPeriod"/>
            </a:pPr>
            <a:r>
              <a:rPr lang="en-US" dirty="0"/>
              <a:t>5.8%</a:t>
            </a:r>
          </a:p>
          <a:p>
            <a:pPr marL="628650" indent="-514350">
              <a:buFont typeface="+mj-lt"/>
              <a:buAutoNum type="alphaUcPeriod"/>
            </a:pPr>
            <a:r>
              <a:rPr lang="en-US" dirty="0"/>
              <a:t>6.2%</a:t>
            </a:r>
          </a:p>
          <a:p>
            <a:endParaRPr lang="en-US" dirty="0"/>
          </a:p>
        </p:txBody>
      </p:sp>
      <p:sp>
        <p:nvSpPr>
          <p:cNvPr id="4" name="TextBox 3">
            <a:extLst>
              <a:ext uri="{FF2B5EF4-FFF2-40B4-BE49-F238E27FC236}">
                <a16:creationId xmlns:a16="http://schemas.microsoft.com/office/drawing/2014/main" id="{A2508672-2ED9-F02F-90BD-2D7004E64C89}"/>
              </a:ext>
            </a:extLst>
          </p:cNvPr>
          <p:cNvSpPr txBox="1"/>
          <p:nvPr/>
        </p:nvSpPr>
        <p:spPr>
          <a:xfrm>
            <a:off x="8023653" y="3585795"/>
            <a:ext cx="2257168" cy="830997"/>
          </a:xfrm>
          <a:prstGeom prst="rect">
            <a:avLst/>
          </a:prstGeom>
          <a:noFill/>
        </p:spPr>
        <p:txBody>
          <a:bodyPr wrap="square" rtlCol="0">
            <a:spAutoFit/>
          </a:bodyPr>
          <a:lstStyle/>
          <a:p>
            <a:r>
              <a:rPr lang="en-US" sz="2400" dirty="0">
                <a:solidFill>
                  <a:schemeClr val="bg1"/>
                </a:solidFill>
                <a:latin typeface="Calibri" panose="020F0502020204030204" pitchFamily="34" charset="0"/>
                <a:cs typeface="Calibri" panose="020F0502020204030204" pitchFamily="34" charset="0"/>
              </a:rPr>
              <a:t>(1.6-1.54)/1.54 = 3.9%</a:t>
            </a:r>
          </a:p>
        </p:txBody>
      </p:sp>
    </p:spTree>
    <p:extLst>
      <p:ext uri="{BB962C8B-B14F-4D97-AF65-F5344CB8AC3E}">
        <p14:creationId xmlns:p14="http://schemas.microsoft.com/office/powerpoint/2010/main" val="17104579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1DEE6-6623-18D3-62AF-2A30535DE804}"/>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D954DDAF-D0CA-7ABD-63AB-5B6A7AC58328}"/>
              </a:ext>
            </a:extLst>
          </p:cNvPr>
          <p:cNvSpPr>
            <a:spLocks noGrp="1"/>
          </p:cNvSpPr>
          <p:nvPr>
            <p:ph type="body" idx="1"/>
          </p:nvPr>
        </p:nvSpPr>
        <p:spPr/>
        <p:txBody>
          <a:bodyPr>
            <a:normAutofit lnSpcReduction="10000"/>
          </a:bodyPr>
          <a:lstStyle/>
          <a:p>
            <a:pPr marL="114300" indent="0">
              <a:buNone/>
            </a:pPr>
            <a:r>
              <a:rPr lang="en-US" dirty="0"/>
              <a:t>Given the following exchange rates:</a:t>
            </a:r>
          </a:p>
          <a:p>
            <a:pPr marL="114300" indent="0">
              <a:buNone/>
            </a:pPr>
            <a:r>
              <a:rPr lang="en-US" dirty="0"/>
              <a:t>•	EUR/USD = 1.1200</a:t>
            </a:r>
          </a:p>
          <a:p>
            <a:pPr marL="114300" indent="0">
              <a:buNone/>
            </a:pPr>
            <a:r>
              <a:rPr lang="en-US" dirty="0"/>
              <a:t>•	USD/NZD = 1.5400</a:t>
            </a:r>
          </a:p>
          <a:p>
            <a:pPr marL="114300" indent="0">
              <a:buNone/>
            </a:pPr>
            <a:r>
              <a:rPr lang="en-US" dirty="0"/>
              <a:t>What is the implied EUR/NZD exchange rate using cross-currency triangulation?</a:t>
            </a:r>
          </a:p>
          <a:p>
            <a:pPr marL="628650" indent="-514350">
              <a:buFont typeface="+mj-lt"/>
              <a:buAutoNum type="alphaUcPeriod"/>
            </a:pPr>
            <a:r>
              <a:rPr lang="en-US" dirty="0"/>
              <a:t>	1.7248</a:t>
            </a:r>
          </a:p>
          <a:p>
            <a:pPr marL="628650" indent="-514350">
              <a:buFont typeface="+mj-lt"/>
              <a:buAutoNum type="alphaUcPeriod"/>
            </a:pPr>
            <a:r>
              <a:rPr lang="en-US" dirty="0"/>
              <a:t>	1.5360</a:t>
            </a:r>
          </a:p>
          <a:p>
            <a:pPr marL="628650" indent="-514350">
              <a:buFont typeface="+mj-lt"/>
              <a:buAutoNum type="alphaUcPeriod"/>
            </a:pPr>
            <a:r>
              <a:rPr lang="en-US" dirty="0"/>
              <a:t>	1.7230</a:t>
            </a:r>
          </a:p>
          <a:p>
            <a:pPr marL="628650" indent="-514350">
              <a:buFont typeface="+mj-lt"/>
              <a:buAutoNum type="alphaUcPeriod"/>
            </a:pPr>
            <a:r>
              <a:rPr lang="en-US" dirty="0"/>
              <a:t>	1.7300</a:t>
            </a:r>
          </a:p>
          <a:p>
            <a:pPr marL="114300" indent="0">
              <a:buNone/>
            </a:pPr>
            <a:endParaRPr lang="en-US" dirty="0"/>
          </a:p>
        </p:txBody>
      </p:sp>
    </p:spTree>
    <p:extLst>
      <p:ext uri="{BB962C8B-B14F-4D97-AF65-F5344CB8AC3E}">
        <p14:creationId xmlns:p14="http://schemas.microsoft.com/office/powerpoint/2010/main" val="40527287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31DB3-2016-E653-8B70-D78DF618C4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CB9A97-7C84-14A9-C496-E643D181DD19}"/>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D6122DBF-5729-3D2C-2D61-67BF614F3E29}"/>
              </a:ext>
            </a:extLst>
          </p:cNvPr>
          <p:cNvSpPr>
            <a:spLocks noGrp="1"/>
          </p:cNvSpPr>
          <p:nvPr>
            <p:ph type="body" idx="1"/>
          </p:nvPr>
        </p:nvSpPr>
        <p:spPr/>
        <p:txBody>
          <a:bodyPr>
            <a:normAutofit lnSpcReduction="10000"/>
          </a:bodyPr>
          <a:lstStyle/>
          <a:p>
            <a:pPr marL="114300" indent="0">
              <a:buNone/>
            </a:pPr>
            <a:r>
              <a:rPr lang="en-US" dirty="0"/>
              <a:t>Given the following exchange rates:</a:t>
            </a:r>
          </a:p>
          <a:p>
            <a:pPr marL="114300" indent="0">
              <a:buNone/>
            </a:pPr>
            <a:r>
              <a:rPr lang="en-US" dirty="0"/>
              <a:t>•	EUR/USD = 1.1200</a:t>
            </a:r>
          </a:p>
          <a:p>
            <a:pPr marL="114300" indent="0">
              <a:buNone/>
            </a:pPr>
            <a:r>
              <a:rPr lang="en-US" dirty="0"/>
              <a:t>•	USD/NZD = 1.5400</a:t>
            </a:r>
          </a:p>
          <a:p>
            <a:pPr marL="114300" indent="0">
              <a:buNone/>
            </a:pPr>
            <a:r>
              <a:rPr lang="en-US" dirty="0"/>
              <a:t>What is the implied EUR/NZD exchange rate using cross-currency triangulation?</a:t>
            </a:r>
          </a:p>
          <a:p>
            <a:pPr marL="628650" indent="-514350">
              <a:buFont typeface="+mj-lt"/>
              <a:buAutoNum type="alphaUcPeriod"/>
            </a:pPr>
            <a:r>
              <a:rPr lang="en-US" dirty="0">
                <a:solidFill>
                  <a:srgbClr val="FF0000"/>
                </a:solidFill>
              </a:rPr>
              <a:t>	1.7248</a:t>
            </a:r>
          </a:p>
          <a:p>
            <a:pPr marL="628650" indent="-514350">
              <a:buFont typeface="+mj-lt"/>
              <a:buAutoNum type="alphaUcPeriod"/>
            </a:pPr>
            <a:r>
              <a:rPr lang="en-US" dirty="0"/>
              <a:t>	1.5360</a:t>
            </a:r>
          </a:p>
          <a:p>
            <a:pPr marL="628650" indent="-514350">
              <a:buFont typeface="+mj-lt"/>
              <a:buAutoNum type="alphaUcPeriod"/>
            </a:pPr>
            <a:r>
              <a:rPr lang="en-US" dirty="0"/>
              <a:t>	1.7230</a:t>
            </a:r>
          </a:p>
          <a:p>
            <a:pPr marL="628650" indent="-514350">
              <a:buFont typeface="+mj-lt"/>
              <a:buAutoNum type="alphaUcPeriod"/>
            </a:pPr>
            <a:r>
              <a:rPr lang="en-US" dirty="0"/>
              <a:t>	1.7300</a:t>
            </a:r>
          </a:p>
          <a:p>
            <a:pPr marL="114300" indent="0">
              <a:buNone/>
            </a:pPr>
            <a:endParaRPr lang="en-US" dirty="0"/>
          </a:p>
        </p:txBody>
      </p:sp>
      <p:sp>
        <p:nvSpPr>
          <p:cNvPr id="4" name="TextBox 3">
            <a:extLst>
              <a:ext uri="{FF2B5EF4-FFF2-40B4-BE49-F238E27FC236}">
                <a16:creationId xmlns:a16="http://schemas.microsoft.com/office/drawing/2014/main" id="{0BDADFBE-9CC5-77F6-D180-B0793E739DA6}"/>
              </a:ext>
            </a:extLst>
          </p:cNvPr>
          <p:cNvSpPr txBox="1"/>
          <p:nvPr/>
        </p:nvSpPr>
        <p:spPr>
          <a:xfrm>
            <a:off x="8023653" y="4223715"/>
            <a:ext cx="2257168" cy="1569660"/>
          </a:xfrm>
          <a:prstGeom prst="rect">
            <a:avLst/>
          </a:prstGeom>
          <a:noFill/>
        </p:spPr>
        <p:txBody>
          <a:bodyPr wrap="square" rtlCol="0">
            <a:spAutoFit/>
          </a:bodyPr>
          <a:lstStyle/>
          <a:p>
            <a:r>
              <a:rPr lang="en-US" sz="2400" dirty="0">
                <a:solidFill>
                  <a:schemeClr val="bg1"/>
                </a:solidFill>
                <a:latin typeface="Calibri" panose="020F0502020204030204" pitchFamily="34" charset="0"/>
                <a:cs typeface="Calibri" panose="020F0502020204030204" pitchFamily="34" charset="0"/>
              </a:rPr>
              <a:t>EUR/USD x USD/NZD </a:t>
            </a:r>
          </a:p>
          <a:p>
            <a:r>
              <a:rPr lang="en-US" sz="2400" dirty="0">
                <a:solidFill>
                  <a:schemeClr val="bg1"/>
                </a:solidFill>
                <a:latin typeface="Calibri" panose="020F0502020204030204" pitchFamily="34" charset="0"/>
                <a:cs typeface="Calibri" panose="020F0502020204030204" pitchFamily="34" charset="0"/>
              </a:rPr>
              <a:t>= 1.12 x 1.54</a:t>
            </a:r>
          </a:p>
          <a:p>
            <a:r>
              <a:rPr lang="en-US" sz="2400" dirty="0">
                <a:solidFill>
                  <a:schemeClr val="bg1"/>
                </a:solidFill>
                <a:latin typeface="Calibri" panose="020F0502020204030204" pitchFamily="34" charset="0"/>
                <a:cs typeface="Calibri" panose="020F0502020204030204" pitchFamily="34" charset="0"/>
              </a:rPr>
              <a:t>= 1.7248 </a:t>
            </a:r>
          </a:p>
        </p:txBody>
      </p:sp>
    </p:spTree>
    <p:extLst>
      <p:ext uri="{BB962C8B-B14F-4D97-AF65-F5344CB8AC3E}">
        <p14:creationId xmlns:p14="http://schemas.microsoft.com/office/powerpoint/2010/main" val="2175692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12250-2992-38CB-FBE6-1943EB9444D9}"/>
              </a:ext>
            </a:extLst>
          </p:cNvPr>
          <p:cNvSpPr>
            <a:spLocks noGrp="1"/>
          </p:cNvSpPr>
          <p:nvPr>
            <p:ph type="title"/>
          </p:nvPr>
        </p:nvSpPr>
        <p:spPr/>
        <p:txBody>
          <a:bodyPr/>
          <a:lstStyle/>
          <a:p>
            <a:endParaRPr lang="en-US" dirty="0">
              <a:latin typeface="Calibri" panose="020F0502020204030204" pitchFamily="34" charset="0"/>
              <a:ea typeface="Roboto" panose="02000000000000000000" pitchFamily="2" charset="0"/>
              <a:cs typeface="Calibri" panose="020F0502020204030204" pitchFamily="34" charset="0"/>
            </a:endParaRPr>
          </a:p>
        </p:txBody>
      </p:sp>
      <p:sp>
        <p:nvSpPr>
          <p:cNvPr id="3" name="Text Placeholder 2">
            <a:extLst>
              <a:ext uri="{FF2B5EF4-FFF2-40B4-BE49-F238E27FC236}">
                <a16:creationId xmlns:a16="http://schemas.microsoft.com/office/drawing/2014/main" id="{7010F122-0E93-CAF4-4D80-106729E6CDCF}"/>
              </a:ext>
            </a:extLst>
          </p:cNvPr>
          <p:cNvSpPr>
            <a:spLocks noGrp="1"/>
          </p:cNvSpPr>
          <p:nvPr>
            <p:ph type="body" idx="1"/>
          </p:nvPr>
        </p:nvSpPr>
        <p:spPr/>
        <p:txBody>
          <a:bodyPr>
            <a:normAutofit/>
          </a:bodyPr>
          <a:lstStyle/>
          <a:p>
            <a:pPr marL="114300" indent="0">
              <a:buNone/>
            </a:pPr>
            <a:r>
              <a:rPr lang="en-US" dirty="0">
                <a:solidFill>
                  <a:schemeClr val="bg1"/>
                </a:solidFill>
              </a:rPr>
              <a:t>An option gives the holder the right but not the obligation to buy/sell an asset from another party at a predetermined price within a specific time frame</a:t>
            </a:r>
          </a:p>
          <a:p>
            <a:pPr>
              <a:buFontTx/>
              <a:buChar char="-"/>
            </a:pPr>
            <a:r>
              <a:rPr lang="en-US" dirty="0">
                <a:solidFill>
                  <a:schemeClr val="bg1"/>
                </a:solidFill>
              </a:rPr>
              <a:t>If A exercises their right to sell, B has the obligation to accept the asset</a:t>
            </a:r>
          </a:p>
          <a:p>
            <a:pPr>
              <a:buFontTx/>
              <a:buChar char="-"/>
            </a:pPr>
            <a:r>
              <a:rPr lang="en-US" dirty="0">
                <a:solidFill>
                  <a:schemeClr val="bg1"/>
                </a:solidFill>
              </a:rPr>
              <a:t>If A exercises their right to buy, B has the obligation to deliver the asset</a:t>
            </a:r>
          </a:p>
          <a:p>
            <a:pPr marL="114300" indent="0">
              <a:buNone/>
            </a:pPr>
            <a:endParaRPr lang="en-US" dirty="0">
              <a:solidFill>
                <a:srgbClr val="C4E0B2"/>
              </a:solidFill>
            </a:endParaRPr>
          </a:p>
          <a:p>
            <a:pPr marL="114300" indent="0">
              <a:buNone/>
            </a:pPr>
            <a:endParaRPr lang="en-US" dirty="0">
              <a:solidFill>
                <a:srgbClr val="C4E0B2"/>
              </a:solidFill>
            </a:endParaRPr>
          </a:p>
          <a:p>
            <a:pPr marL="114300" indent="0">
              <a:buNone/>
            </a:pPr>
            <a:endParaRPr lang="en-US" dirty="0">
              <a:solidFill>
                <a:schemeClr val="bg1"/>
              </a:solidFill>
            </a:endParaRPr>
          </a:p>
        </p:txBody>
      </p:sp>
    </p:spTree>
    <p:extLst>
      <p:ext uri="{BB962C8B-B14F-4D97-AF65-F5344CB8AC3E}">
        <p14:creationId xmlns:p14="http://schemas.microsoft.com/office/powerpoint/2010/main" val="29106603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E42A2-5937-D5A6-6DDB-B7AAED864F0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E125DD1B-904E-B063-131C-6C4FDE0C04C8}"/>
              </a:ext>
            </a:extLst>
          </p:cNvPr>
          <p:cNvSpPr>
            <a:spLocks noGrp="1"/>
          </p:cNvSpPr>
          <p:nvPr>
            <p:ph type="body" idx="1"/>
          </p:nvPr>
        </p:nvSpPr>
        <p:spPr/>
        <p:txBody>
          <a:bodyPr/>
          <a:lstStyle/>
          <a:p>
            <a:pPr marL="114300" indent="0">
              <a:buNone/>
            </a:pPr>
            <a:r>
              <a:rPr lang="en-US" dirty="0"/>
              <a:t>Imagine you live in Italy and want to buy a high-end smartwatch. On a US-based retailer's website, the smartwatch is priced at 2200 USD, plus 120 USD for international shipping to Italy. However, because you're importing it, an import tax of 5% applies to the total purchase cost (including shipping). Meanwhile, the same smartwatch is available on an Italian retailer’s website for 1500 EUR, with free shipping included. The current exchange rate is USD/EUR = 0.66.  At what exchange rate (USD/EUR) does purchasing from the US retailer become cheaper than purchasing from the Italian retailer, once all costs (shipping, taxes) are accounted for?</a:t>
            </a:r>
          </a:p>
          <a:p>
            <a:pPr marL="114300" indent="0">
              <a:buNone/>
            </a:pPr>
            <a:endParaRPr lang="en-US" dirty="0"/>
          </a:p>
        </p:txBody>
      </p:sp>
    </p:spTree>
    <p:extLst>
      <p:ext uri="{BB962C8B-B14F-4D97-AF65-F5344CB8AC3E}">
        <p14:creationId xmlns:p14="http://schemas.microsoft.com/office/powerpoint/2010/main" val="5411858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AD16D-87F0-DCBA-F894-91907B150596}"/>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CC776C0E-A4E8-DB6A-C8A5-5F0934FBAED7}"/>
              </a:ext>
            </a:extLst>
          </p:cNvPr>
          <p:cNvSpPr>
            <a:spLocks noGrp="1"/>
          </p:cNvSpPr>
          <p:nvPr>
            <p:ph type="body" idx="1"/>
          </p:nvPr>
        </p:nvSpPr>
        <p:spPr/>
        <p:txBody>
          <a:bodyPr>
            <a:normAutofit lnSpcReduction="10000"/>
          </a:bodyPr>
          <a:lstStyle/>
          <a:p>
            <a:pPr marL="114300" indent="0">
              <a:buNone/>
            </a:pPr>
            <a:r>
              <a:rPr lang="en-US" dirty="0">
                <a:solidFill>
                  <a:srgbClr val="FF0000"/>
                </a:solidFill>
              </a:rPr>
              <a:t>USD = (2200 + 120) x 1.05</a:t>
            </a:r>
          </a:p>
          <a:p>
            <a:pPr marL="114300" indent="0">
              <a:buNone/>
            </a:pPr>
            <a:r>
              <a:rPr lang="en-US" dirty="0">
                <a:solidFill>
                  <a:srgbClr val="FF0000"/>
                </a:solidFill>
              </a:rPr>
              <a:t>	= 2436</a:t>
            </a:r>
          </a:p>
          <a:p>
            <a:pPr marL="114300" indent="0">
              <a:buNone/>
            </a:pPr>
            <a:endParaRPr lang="en-US" dirty="0">
              <a:solidFill>
                <a:srgbClr val="FF0000"/>
              </a:solidFill>
            </a:endParaRPr>
          </a:p>
          <a:p>
            <a:pPr marL="114300" indent="0">
              <a:buNone/>
            </a:pPr>
            <a:r>
              <a:rPr lang="en-US" dirty="0">
                <a:solidFill>
                  <a:srgbClr val="FF0000"/>
                </a:solidFill>
              </a:rPr>
              <a:t>EUR = 1500</a:t>
            </a:r>
          </a:p>
          <a:p>
            <a:pPr marL="114300" indent="0">
              <a:buNone/>
            </a:pPr>
            <a:r>
              <a:rPr lang="en-US" dirty="0">
                <a:solidFill>
                  <a:srgbClr val="FF0000"/>
                </a:solidFill>
              </a:rPr>
              <a:t>USD/EUR x 2436 = 1500</a:t>
            </a:r>
          </a:p>
          <a:p>
            <a:pPr marL="114300" indent="0">
              <a:buNone/>
            </a:pPr>
            <a:r>
              <a:rPr lang="en-US" dirty="0">
                <a:solidFill>
                  <a:srgbClr val="FF0000"/>
                </a:solidFill>
              </a:rPr>
              <a:t>USD/EUR = 0.6158</a:t>
            </a:r>
          </a:p>
          <a:p>
            <a:pPr marL="114300" indent="0">
              <a:buNone/>
            </a:pPr>
            <a:endParaRPr lang="en-US" dirty="0">
              <a:solidFill>
                <a:srgbClr val="FF0000"/>
              </a:solidFill>
            </a:endParaRPr>
          </a:p>
          <a:p>
            <a:pPr marL="114300" indent="0">
              <a:buNone/>
            </a:pPr>
            <a:r>
              <a:rPr lang="en-US" dirty="0">
                <a:solidFill>
                  <a:srgbClr val="FF0000"/>
                </a:solidFill>
              </a:rPr>
              <a:t>Purchasing from US is cheaper than Italian when USD/EUR drops below 0.6158</a:t>
            </a:r>
          </a:p>
          <a:p>
            <a:pPr marL="114300" indent="0">
              <a:buNone/>
            </a:pPr>
            <a:endParaRPr lang="en-US" dirty="0"/>
          </a:p>
        </p:txBody>
      </p:sp>
    </p:spTree>
    <p:extLst>
      <p:ext uri="{BB962C8B-B14F-4D97-AF65-F5344CB8AC3E}">
        <p14:creationId xmlns:p14="http://schemas.microsoft.com/office/powerpoint/2010/main" val="23501158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5D670-3CC8-91EC-A696-A38882DD30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9B8441-42D5-8C1D-04F4-0574942AF43B}"/>
              </a:ext>
            </a:extLst>
          </p:cNvPr>
          <p:cNvSpPr>
            <a:spLocks noGrp="1"/>
          </p:cNvSpPr>
          <p:nvPr>
            <p:ph type="title"/>
          </p:nvPr>
        </p:nvSpPr>
        <p:spPr/>
        <p:txBody>
          <a:bodyPr/>
          <a:lstStyle/>
          <a:p>
            <a:r>
              <a:rPr lang="en-US" dirty="0"/>
              <a:t>Definitions</a:t>
            </a:r>
          </a:p>
        </p:txBody>
      </p:sp>
      <p:sp>
        <p:nvSpPr>
          <p:cNvPr id="3" name="Text Placeholder 2">
            <a:extLst>
              <a:ext uri="{FF2B5EF4-FFF2-40B4-BE49-F238E27FC236}">
                <a16:creationId xmlns:a16="http://schemas.microsoft.com/office/drawing/2014/main" id="{CAA5A405-5C9B-FC39-9957-CCB1D9454C32}"/>
              </a:ext>
            </a:extLst>
          </p:cNvPr>
          <p:cNvSpPr>
            <a:spLocks noGrp="1"/>
          </p:cNvSpPr>
          <p:nvPr>
            <p:ph type="body" idx="1"/>
          </p:nvPr>
        </p:nvSpPr>
        <p:spPr/>
        <p:txBody>
          <a:bodyPr>
            <a:normAutofit fontScale="92500" lnSpcReduction="20000"/>
          </a:bodyPr>
          <a:lstStyle/>
          <a:p>
            <a:pPr marL="114300" indent="0">
              <a:buNone/>
            </a:pPr>
            <a:r>
              <a:rPr lang="en-US" dirty="0"/>
              <a:t>Floating exchange = exchange rate determined by supply and demand factors in FX markets</a:t>
            </a:r>
          </a:p>
          <a:p>
            <a:pPr marL="114300" indent="0">
              <a:buNone/>
            </a:pPr>
            <a:r>
              <a:rPr lang="en-US" dirty="0"/>
              <a:t>Managed float = exchange rate that is allowed to float or move within a defined or set band relative to another currency</a:t>
            </a:r>
          </a:p>
          <a:p>
            <a:pPr marL="114300" indent="0">
              <a:buNone/>
            </a:pPr>
            <a:r>
              <a:rPr lang="en-US" dirty="0"/>
              <a:t>Crawling peg = managed float where an exchange rate is allowed to appreciate in controlled steps over time</a:t>
            </a:r>
          </a:p>
          <a:p>
            <a:pPr marL="114300" indent="0">
              <a:buNone/>
            </a:pPr>
            <a:r>
              <a:rPr lang="en-US" dirty="0"/>
              <a:t>Pegged exchange rate = value of the pegged currency is tied to the value of another currency or basket of currencies</a:t>
            </a:r>
          </a:p>
          <a:p>
            <a:pPr marL="114300" indent="0">
              <a:buNone/>
            </a:pPr>
            <a:r>
              <a:rPr lang="en-US" dirty="0"/>
              <a:t>Spot market = where forex is sold or purchased on the spot</a:t>
            </a:r>
          </a:p>
          <a:p>
            <a:pPr marL="114300" indent="0">
              <a:buNone/>
            </a:pPr>
            <a:r>
              <a:rPr lang="en-US" dirty="0"/>
              <a:t>Forward market = where parties agree to exchange a fixed amount of one currency for a fixed amount of a second security, but actual delivery and exchange of the two currencies occurs at some time forward (future)</a:t>
            </a:r>
          </a:p>
          <a:p>
            <a:pPr marL="114300" indent="0">
              <a:buNone/>
            </a:pPr>
            <a:endParaRPr lang="en-US" dirty="0"/>
          </a:p>
          <a:p>
            <a:pPr marL="114300" indent="0">
              <a:buNone/>
            </a:pPr>
            <a:endParaRPr lang="en-US" dirty="0"/>
          </a:p>
        </p:txBody>
      </p:sp>
    </p:spTree>
    <p:extLst>
      <p:ext uri="{BB962C8B-B14F-4D97-AF65-F5344CB8AC3E}">
        <p14:creationId xmlns:p14="http://schemas.microsoft.com/office/powerpoint/2010/main" val="9724234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C0E0B-F45C-E0E5-A2F7-766BA41777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650600-31EE-4302-CE93-61D3FCC87BCF}"/>
              </a:ext>
            </a:extLst>
          </p:cNvPr>
          <p:cNvSpPr>
            <a:spLocks noGrp="1"/>
          </p:cNvSpPr>
          <p:nvPr>
            <p:ph type="title"/>
          </p:nvPr>
        </p:nvSpPr>
        <p:spPr/>
        <p:txBody>
          <a:bodyPr/>
          <a:lstStyle/>
          <a:p>
            <a:r>
              <a:rPr lang="en-US" dirty="0">
                <a:solidFill>
                  <a:srgbClr val="C4E0B2"/>
                </a:solidFill>
              </a:rPr>
              <a:t>Monetary Authorities and Central Banks</a:t>
            </a:r>
          </a:p>
        </p:txBody>
      </p:sp>
      <p:sp>
        <p:nvSpPr>
          <p:cNvPr id="3" name="Text Placeholder 2">
            <a:extLst>
              <a:ext uri="{FF2B5EF4-FFF2-40B4-BE49-F238E27FC236}">
                <a16:creationId xmlns:a16="http://schemas.microsoft.com/office/drawing/2014/main" id="{22DF9A3E-F8F3-1BFD-B9EA-2B9ED794B6CF}"/>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82490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CDDB4-52FF-532D-5374-191445CC35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073F2E-6352-30E4-7457-2CE8B8317CCC}"/>
              </a:ext>
            </a:extLst>
          </p:cNvPr>
          <p:cNvSpPr>
            <a:spLocks noGrp="1"/>
          </p:cNvSpPr>
          <p:nvPr>
            <p:ph type="title"/>
          </p:nvPr>
        </p:nvSpPr>
        <p:spPr/>
        <p:txBody>
          <a:bodyPr/>
          <a:lstStyle/>
          <a:p>
            <a:r>
              <a:rPr lang="en-US" dirty="0"/>
              <a:t>Functions of Central Bank</a:t>
            </a:r>
          </a:p>
        </p:txBody>
      </p:sp>
      <p:sp>
        <p:nvSpPr>
          <p:cNvPr id="3" name="Text Placeholder 2">
            <a:extLst>
              <a:ext uri="{FF2B5EF4-FFF2-40B4-BE49-F238E27FC236}">
                <a16:creationId xmlns:a16="http://schemas.microsoft.com/office/drawing/2014/main" id="{6504873D-1496-BAB4-CFFB-D5EC6DD42DCD}"/>
              </a:ext>
            </a:extLst>
          </p:cNvPr>
          <p:cNvSpPr>
            <a:spLocks noGrp="1"/>
          </p:cNvSpPr>
          <p:nvPr>
            <p:ph type="body" idx="1"/>
          </p:nvPr>
        </p:nvSpPr>
        <p:spPr/>
        <p:txBody>
          <a:bodyPr>
            <a:normAutofit/>
          </a:bodyPr>
          <a:lstStyle/>
          <a:p>
            <a:pPr marL="114300" indent="0">
              <a:buNone/>
            </a:pPr>
            <a:r>
              <a:rPr lang="en-US" dirty="0"/>
              <a:t>Develop and implement monetary policy</a:t>
            </a:r>
          </a:p>
          <a:p>
            <a:pPr marL="114300" indent="0">
              <a:buNone/>
            </a:pPr>
            <a:r>
              <a:rPr lang="en-US" dirty="0"/>
              <a:t>Issue currency</a:t>
            </a:r>
          </a:p>
          <a:p>
            <a:pPr marL="114300" indent="0">
              <a:buNone/>
            </a:pPr>
            <a:r>
              <a:rPr lang="en-US" dirty="0"/>
              <a:t>Provide banking services for government</a:t>
            </a:r>
          </a:p>
          <a:p>
            <a:pPr marL="114300" indent="0">
              <a:buNone/>
            </a:pPr>
            <a:r>
              <a:rPr lang="en-US" dirty="0"/>
              <a:t>Oversee operation of financial system</a:t>
            </a:r>
          </a:p>
          <a:p>
            <a:pPr marL="114300" indent="0">
              <a:buNone/>
            </a:pPr>
            <a:r>
              <a:rPr lang="en-US" dirty="0"/>
              <a:t>Facilitate payments system</a:t>
            </a:r>
          </a:p>
          <a:p>
            <a:pPr marL="114300" indent="0">
              <a:buNone/>
            </a:pPr>
            <a:r>
              <a:rPr lang="en-US" dirty="0"/>
              <a:t>Manage financial system liquidity</a:t>
            </a:r>
          </a:p>
          <a:p>
            <a:pPr marL="114300" indent="0">
              <a:buNone/>
            </a:pPr>
            <a:r>
              <a:rPr lang="en-US" dirty="0"/>
              <a:t>Manage government's holding of foreign currency</a:t>
            </a:r>
          </a:p>
          <a:p>
            <a:pPr marL="114300" indent="0">
              <a:buNone/>
            </a:pPr>
            <a:endParaRPr lang="en-US" dirty="0"/>
          </a:p>
          <a:p>
            <a:pPr>
              <a:buFontTx/>
              <a:buChar char="-"/>
            </a:pPr>
            <a:endParaRPr lang="en-US" dirty="0"/>
          </a:p>
          <a:p>
            <a:pPr>
              <a:buFontTx/>
              <a:buChar char="-"/>
            </a:pPr>
            <a:endParaRPr lang="en-US" dirty="0"/>
          </a:p>
          <a:p>
            <a:pPr marL="114300" indent="0">
              <a:buNone/>
            </a:pPr>
            <a:endParaRPr lang="en-US" dirty="0"/>
          </a:p>
        </p:txBody>
      </p:sp>
    </p:spTree>
    <p:extLst>
      <p:ext uri="{BB962C8B-B14F-4D97-AF65-F5344CB8AC3E}">
        <p14:creationId xmlns:p14="http://schemas.microsoft.com/office/powerpoint/2010/main" val="21071280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87DFF-8AFB-3A34-87B5-7FCCDE9A2BBA}"/>
              </a:ext>
            </a:extLst>
          </p:cNvPr>
          <p:cNvSpPr>
            <a:spLocks noGrp="1"/>
          </p:cNvSpPr>
          <p:nvPr>
            <p:ph type="title"/>
          </p:nvPr>
        </p:nvSpPr>
        <p:spPr/>
        <p:txBody>
          <a:bodyPr/>
          <a:lstStyle/>
          <a:p>
            <a:r>
              <a:rPr lang="en-US" dirty="0"/>
              <a:t>Reserve Bank of New Zealand</a:t>
            </a:r>
          </a:p>
        </p:txBody>
      </p:sp>
      <p:sp>
        <p:nvSpPr>
          <p:cNvPr id="3" name="Text Placeholder 2">
            <a:extLst>
              <a:ext uri="{FF2B5EF4-FFF2-40B4-BE49-F238E27FC236}">
                <a16:creationId xmlns:a16="http://schemas.microsoft.com/office/drawing/2014/main" id="{8562820F-FC7D-BF0E-97AA-BB67FB61C5E2}"/>
              </a:ext>
            </a:extLst>
          </p:cNvPr>
          <p:cNvSpPr>
            <a:spLocks noGrp="1"/>
          </p:cNvSpPr>
          <p:nvPr>
            <p:ph type="body" idx="1"/>
          </p:nvPr>
        </p:nvSpPr>
        <p:spPr/>
        <p:txBody>
          <a:bodyPr>
            <a:normAutofit fontScale="92500"/>
          </a:bodyPr>
          <a:lstStyle/>
          <a:p>
            <a:pPr>
              <a:buFontTx/>
              <a:buChar char="-"/>
            </a:pPr>
            <a:r>
              <a:rPr lang="en-US" dirty="0"/>
              <a:t>Responsible for monetary policy, systematic stability and prudential regulation</a:t>
            </a:r>
          </a:p>
          <a:p>
            <a:pPr>
              <a:buFontTx/>
              <a:buChar char="-"/>
            </a:pPr>
            <a:r>
              <a:rPr lang="en-US" dirty="0"/>
              <a:t>Full-service bank</a:t>
            </a:r>
          </a:p>
          <a:p>
            <a:pPr>
              <a:buFontTx/>
              <a:buChar char="-"/>
            </a:pPr>
            <a:endParaRPr lang="en-US" dirty="0"/>
          </a:p>
          <a:p>
            <a:pPr marL="114300" indent="0">
              <a:buNone/>
            </a:pPr>
            <a:r>
              <a:rPr lang="en-US" dirty="0"/>
              <a:t>Objectives:</a:t>
            </a:r>
          </a:p>
          <a:p>
            <a:pPr>
              <a:buFontTx/>
              <a:buChar char="-"/>
            </a:pPr>
            <a:r>
              <a:rPr lang="en-US" dirty="0"/>
              <a:t>Economic – achieving and maintaining price stability over medium term</a:t>
            </a:r>
          </a:p>
          <a:p>
            <a:pPr>
              <a:buFontTx/>
              <a:buChar char="-"/>
            </a:pPr>
            <a:r>
              <a:rPr lang="en-US" dirty="0"/>
              <a:t>Financial stability – protecting and promoting stability of financial system</a:t>
            </a:r>
          </a:p>
          <a:p>
            <a:pPr>
              <a:buFontTx/>
              <a:buChar char="-"/>
            </a:pPr>
            <a:r>
              <a:rPr lang="en-US" dirty="0"/>
              <a:t>Central bank</a:t>
            </a:r>
          </a:p>
          <a:p>
            <a:pPr marL="114300" indent="0">
              <a:buNone/>
            </a:pPr>
            <a:endParaRPr lang="en-US" dirty="0"/>
          </a:p>
        </p:txBody>
      </p:sp>
    </p:spTree>
    <p:extLst>
      <p:ext uri="{BB962C8B-B14F-4D97-AF65-F5344CB8AC3E}">
        <p14:creationId xmlns:p14="http://schemas.microsoft.com/office/powerpoint/2010/main" val="38247408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5C39F-7C27-F765-BB1D-B5544F0422D7}"/>
              </a:ext>
            </a:extLst>
          </p:cNvPr>
          <p:cNvSpPr>
            <a:spLocks noGrp="1"/>
          </p:cNvSpPr>
          <p:nvPr>
            <p:ph type="title"/>
          </p:nvPr>
        </p:nvSpPr>
        <p:spPr/>
        <p:txBody>
          <a:bodyPr/>
          <a:lstStyle/>
          <a:p>
            <a:r>
              <a:rPr lang="en-US" dirty="0"/>
              <a:t>Money Supply</a:t>
            </a:r>
          </a:p>
        </p:txBody>
      </p:sp>
      <p:sp>
        <p:nvSpPr>
          <p:cNvPr id="3" name="Text Placeholder 2">
            <a:extLst>
              <a:ext uri="{FF2B5EF4-FFF2-40B4-BE49-F238E27FC236}">
                <a16:creationId xmlns:a16="http://schemas.microsoft.com/office/drawing/2014/main" id="{CAEA18FD-FD58-FA04-402C-906AD6CDCB10}"/>
              </a:ext>
            </a:extLst>
          </p:cNvPr>
          <p:cNvSpPr>
            <a:spLocks noGrp="1"/>
          </p:cNvSpPr>
          <p:nvPr>
            <p:ph type="body" idx="1"/>
          </p:nvPr>
        </p:nvSpPr>
        <p:spPr/>
        <p:txBody>
          <a:bodyPr/>
          <a:lstStyle/>
          <a:p>
            <a:pPr marL="114300" indent="0">
              <a:buNone/>
            </a:pPr>
            <a:r>
              <a:rPr lang="en-US" dirty="0"/>
              <a:t>Base Money (M0) – created by central bank, physical cash and settlement deposits held by banks</a:t>
            </a:r>
          </a:p>
          <a:p>
            <a:pPr marL="114300" indent="0">
              <a:buNone/>
            </a:pPr>
            <a:r>
              <a:rPr lang="en-US" dirty="0"/>
              <a:t>Narrow Money (M1) – medium of exchange, coins, notes, current bank accounts, </a:t>
            </a:r>
            <a:r>
              <a:rPr lang="en-US" dirty="0" err="1"/>
              <a:t>etc</a:t>
            </a:r>
            <a:endParaRPr lang="en-US" dirty="0"/>
          </a:p>
          <a:p>
            <a:pPr marL="114300" indent="0">
              <a:buNone/>
            </a:pPr>
            <a:r>
              <a:rPr lang="en-US" dirty="0"/>
              <a:t>Broad Money (M3) – M1 + all deposits, savings, money market, private non-bank deposits</a:t>
            </a:r>
          </a:p>
          <a:p>
            <a:pPr marL="114300" indent="0">
              <a:buNone/>
            </a:pPr>
            <a:endParaRPr lang="en-US" dirty="0"/>
          </a:p>
          <a:p>
            <a:pPr marL="114300" indent="0">
              <a:buNone/>
            </a:pPr>
            <a:r>
              <a:rPr lang="en-US" dirty="0"/>
              <a:t>CB controls ESF -&gt; controls reserve balances (ESA) -&gt; controls money supply</a:t>
            </a:r>
          </a:p>
        </p:txBody>
      </p:sp>
    </p:spTree>
    <p:extLst>
      <p:ext uri="{BB962C8B-B14F-4D97-AF65-F5344CB8AC3E}">
        <p14:creationId xmlns:p14="http://schemas.microsoft.com/office/powerpoint/2010/main" val="149657346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247B4-31B2-3918-8F63-39CD77AC9F9B}"/>
              </a:ext>
            </a:extLst>
          </p:cNvPr>
          <p:cNvSpPr>
            <a:spLocks noGrp="1"/>
          </p:cNvSpPr>
          <p:nvPr>
            <p:ph type="title"/>
          </p:nvPr>
        </p:nvSpPr>
        <p:spPr/>
        <p:txBody>
          <a:bodyPr/>
          <a:lstStyle/>
          <a:p>
            <a:r>
              <a:rPr lang="en-US" dirty="0"/>
              <a:t>OCR and Monetary Policy Transmission</a:t>
            </a:r>
          </a:p>
        </p:txBody>
      </p:sp>
      <p:sp>
        <p:nvSpPr>
          <p:cNvPr id="3" name="Text Placeholder 2">
            <a:extLst>
              <a:ext uri="{FF2B5EF4-FFF2-40B4-BE49-F238E27FC236}">
                <a16:creationId xmlns:a16="http://schemas.microsoft.com/office/drawing/2014/main" id="{F8C0EA20-E5DB-52D0-7DB2-D0D5D129FD6D}"/>
              </a:ext>
            </a:extLst>
          </p:cNvPr>
          <p:cNvSpPr>
            <a:spLocks noGrp="1"/>
          </p:cNvSpPr>
          <p:nvPr>
            <p:ph type="body" idx="1"/>
          </p:nvPr>
        </p:nvSpPr>
        <p:spPr/>
        <p:txBody>
          <a:bodyPr/>
          <a:lstStyle/>
          <a:p>
            <a:pPr marL="114300" indent="0">
              <a:buNone/>
            </a:pPr>
            <a:r>
              <a:rPr lang="en-US" dirty="0"/>
              <a:t>OCR is unsecured overnight interbank lending rate – primary lever used by CB to influence short-term borrowing costs</a:t>
            </a:r>
          </a:p>
          <a:p>
            <a:pPr marL="114300" indent="0">
              <a:buNone/>
            </a:pPr>
            <a:r>
              <a:rPr lang="en-US" dirty="0"/>
              <a:t>CB sets OCR through open market operations – repos and outright purchase/sale of securities to keep rates consistent with policy </a:t>
            </a:r>
          </a:p>
          <a:p>
            <a:pPr marL="114300" indent="0">
              <a:buNone/>
            </a:pPr>
            <a:r>
              <a:rPr lang="en-US" dirty="0"/>
              <a:t>OCR changes flow to bank deposit/lending rates – affecting business investment, consumer spending, net exports</a:t>
            </a:r>
          </a:p>
          <a:p>
            <a:pPr marL="114300" indent="0">
              <a:buNone/>
            </a:pPr>
            <a:endParaRPr lang="en-US" dirty="0"/>
          </a:p>
          <a:p>
            <a:pPr marL="114300" indent="0">
              <a:buNone/>
            </a:pPr>
            <a:r>
              <a:rPr lang="en-US" dirty="0"/>
              <a:t>Also uses FX market intervention, sterilized/unsterilized ops, fixed income pricing, bank and capital liquidity constraints</a:t>
            </a:r>
          </a:p>
        </p:txBody>
      </p:sp>
    </p:spTree>
    <p:extLst>
      <p:ext uri="{BB962C8B-B14F-4D97-AF65-F5344CB8AC3E}">
        <p14:creationId xmlns:p14="http://schemas.microsoft.com/office/powerpoint/2010/main" val="36281059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8FF7B-459E-140A-2172-68320C6C32E0}"/>
              </a:ext>
            </a:extLst>
          </p:cNvPr>
          <p:cNvSpPr>
            <a:spLocks noGrp="1"/>
          </p:cNvSpPr>
          <p:nvPr>
            <p:ph type="title"/>
          </p:nvPr>
        </p:nvSpPr>
        <p:spPr/>
        <p:txBody>
          <a:bodyPr/>
          <a:lstStyle/>
          <a:p>
            <a:r>
              <a:rPr lang="en-US" dirty="0"/>
              <a:t>Unconventional Monetary Policy Tools</a:t>
            </a:r>
          </a:p>
        </p:txBody>
      </p:sp>
      <p:sp>
        <p:nvSpPr>
          <p:cNvPr id="3" name="Text Placeholder 2">
            <a:extLst>
              <a:ext uri="{FF2B5EF4-FFF2-40B4-BE49-F238E27FC236}">
                <a16:creationId xmlns:a16="http://schemas.microsoft.com/office/drawing/2014/main" id="{F2573228-09A8-A75E-BD0C-249C64D907B2}"/>
              </a:ext>
            </a:extLst>
          </p:cNvPr>
          <p:cNvSpPr>
            <a:spLocks noGrp="1"/>
          </p:cNvSpPr>
          <p:nvPr>
            <p:ph type="body" idx="1"/>
          </p:nvPr>
        </p:nvSpPr>
        <p:spPr/>
        <p:txBody>
          <a:bodyPr>
            <a:normAutofit/>
          </a:bodyPr>
          <a:lstStyle/>
          <a:p>
            <a:pPr marL="114300" indent="0">
              <a:buNone/>
            </a:pPr>
            <a:r>
              <a:rPr lang="en-US" dirty="0"/>
              <a:t>Forward guidance</a:t>
            </a:r>
          </a:p>
          <a:p>
            <a:pPr marL="114300" indent="0">
              <a:buNone/>
            </a:pPr>
            <a:r>
              <a:rPr lang="en-US" dirty="0"/>
              <a:t>Delphic: forecasts about likely future policy or Odyssean: explicit commitments (less flexibility and credibility risk)</a:t>
            </a:r>
          </a:p>
          <a:p>
            <a:pPr marL="114300" indent="0">
              <a:buNone/>
            </a:pPr>
            <a:r>
              <a:rPr lang="en-US" dirty="0"/>
              <a:t>Negative OCR: rate cut to effective lower bound (-0.755), below this cash hoarding becomes cheaper than deposits</a:t>
            </a:r>
          </a:p>
          <a:p>
            <a:pPr marL="114300" indent="0">
              <a:buNone/>
            </a:pPr>
            <a:r>
              <a:rPr lang="en-US" dirty="0"/>
              <a:t>LSAPs: purchase of government bonds to flatten yield curve, targets longer-term rates (2+ years) affecting mortgages and business lending</a:t>
            </a:r>
          </a:p>
          <a:p>
            <a:pPr marL="114300" indent="0">
              <a:buNone/>
            </a:pPr>
            <a:r>
              <a:rPr lang="en-US" dirty="0"/>
              <a:t>Interest rate swaps: central bank receives fixed, pays floating. Reinforces forward guidance by directly reducing market interest rates</a:t>
            </a:r>
          </a:p>
        </p:txBody>
      </p:sp>
    </p:spTree>
    <p:extLst>
      <p:ext uri="{BB962C8B-B14F-4D97-AF65-F5344CB8AC3E}">
        <p14:creationId xmlns:p14="http://schemas.microsoft.com/office/powerpoint/2010/main" val="12667565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1A8C3-DAED-0BEA-621D-27FDEBFCAE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452FE1-4CEC-6111-8ED2-64CDC808F47C}"/>
              </a:ext>
            </a:extLst>
          </p:cNvPr>
          <p:cNvSpPr>
            <a:spLocks noGrp="1"/>
          </p:cNvSpPr>
          <p:nvPr>
            <p:ph type="title"/>
          </p:nvPr>
        </p:nvSpPr>
        <p:spPr/>
        <p:txBody>
          <a:bodyPr/>
          <a:lstStyle/>
          <a:p>
            <a:r>
              <a:rPr lang="en-US" dirty="0"/>
              <a:t>Unconventional Monetary Policy Tools</a:t>
            </a:r>
          </a:p>
        </p:txBody>
      </p:sp>
      <p:sp>
        <p:nvSpPr>
          <p:cNvPr id="3" name="Text Placeholder 2">
            <a:extLst>
              <a:ext uri="{FF2B5EF4-FFF2-40B4-BE49-F238E27FC236}">
                <a16:creationId xmlns:a16="http://schemas.microsoft.com/office/drawing/2014/main" id="{149A0C10-3D48-DF52-0E60-F4D5C1D7E17D}"/>
              </a:ext>
            </a:extLst>
          </p:cNvPr>
          <p:cNvSpPr>
            <a:spLocks noGrp="1"/>
          </p:cNvSpPr>
          <p:nvPr>
            <p:ph type="body" idx="1"/>
          </p:nvPr>
        </p:nvSpPr>
        <p:spPr/>
        <p:txBody>
          <a:bodyPr>
            <a:normAutofit/>
          </a:bodyPr>
          <a:lstStyle/>
          <a:p>
            <a:pPr marL="114300" indent="0">
              <a:buNone/>
            </a:pPr>
            <a:r>
              <a:rPr lang="en-US" dirty="0"/>
              <a:t>Term lending: collateralized long-term loans to banks, with conditions to increase credit supply to the economy</a:t>
            </a:r>
          </a:p>
          <a:p>
            <a:pPr marL="114300" indent="0">
              <a:buNone/>
            </a:pPr>
            <a:r>
              <a:rPr lang="en-US" dirty="0"/>
              <a:t>FLP: banks borrow from RBNZ at OCR against high-quality collateral which directly lowers funding costs and retail rates</a:t>
            </a:r>
          </a:p>
          <a:p>
            <a:pPr marL="114300" indent="0">
              <a:buNone/>
            </a:pPr>
            <a:endParaRPr lang="en-US" dirty="0"/>
          </a:p>
          <a:p>
            <a:pPr marL="114300" indent="0">
              <a:buNone/>
            </a:pPr>
            <a:r>
              <a:rPr lang="en-US" dirty="0"/>
              <a:t>All unconventional tools share one goal = provide stimulus when OCR alone is insufficient – either because rates are near 0% or transmission through banks is impaired</a:t>
            </a:r>
          </a:p>
        </p:txBody>
      </p:sp>
    </p:spTree>
    <p:extLst>
      <p:ext uri="{BB962C8B-B14F-4D97-AF65-F5344CB8AC3E}">
        <p14:creationId xmlns:p14="http://schemas.microsoft.com/office/powerpoint/2010/main" val="587306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FF3DD0-438C-F9B9-91A9-62248079E9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522554-5327-C599-E915-7536C92E600C}"/>
              </a:ext>
            </a:extLst>
          </p:cNvPr>
          <p:cNvSpPr>
            <a:spLocks noGrp="1"/>
          </p:cNvSpPr>
          <p:nvPr>
            <p:ph type="title"/>
          </p:nvPr>
        </p:nvSpPr>
        <p:spPr/>
        <p:txBody>
          <a:bodyPr/>
          <a:lstStyle/>
          <a:p>
            <a:r>
              <a:rPr lang="en-US" dirty="0">
                <a:latin typeface="Calibri" panose="020F0502020204030204" pitchFamily="34" charset="0"/>
                <a:ea typeface="Roboto" panose="02000000000000000000" pitchFamily="2" charset="0"/>
                <a:cs typeface="Calibri" panose="020F0502020204030204" pitchFamily="34" charset="0"/>
              </a:rPr>
              <a:t>Terminology</a:t>
            </a:r>
          </a:p>
        </p:txBody>
      </p:sp>
      <p:sp>
        <p:nvSpPr>
          <p:cNvPr id="3" name="Text Placeholder 2">
            <a:extLst>
              <a:ext uri="{FF2B5EF4-FFF2-40B4-BE49-F238E27FC236}">
                <a16:creationId xmlns:a16="http://schemas.microsoft.com/office/drawing/2014/main" id="{F1F12AB3-F278-A2AD-FAA8-42DD5A1565C7}"/>
              </a:ext>
            </a:extLst>
          </p:cNvPr>
          <p:cNvSpPr>
            <a:spLocks noGrp="1"/>
          </p:cNvSpPr>
          <p:nvPr>
            <p:ph type="body" idx="1"/>
          </p:nvPr>
        </p:nvSpPr>
        <p:spPr/>
        <p:txBody>
          <a:bodyPr>
            <a:normAutofit/>
          </a:bodyPr>
          <a:lstStyle/>
          <a:p>
            <a:pPr marL="114300" indent="0">
              <a:buNone/>
            </a:pPr>
            <a:r>
              <a:rPr lang="en-US" dirty="0">
                <a:solidFill>
                  <a:schemeClr val="bg1"/>
                </a:solidFill>
              </a:rPr>
              <a:t>Exercise/strike price: predetermined price</a:t>
            </a:r>
          </a:p>
          <a:p>
            <a:pPr marL="114300" indent="0">
              <a:buNone/>
            </a:pPr>
            <a:r>
              <a:rPr lang="en-US" dirty="0">
                <a:solidFill>
                  <a:schemeClr val="bg1"/>
                </a:solidFill>
              </a:rPr>
              <a:t>Option premium: option buyer (person A) pays the option seller (person B) a price called the option premium for the right</a:t>
            </a:r>
          </a:p>
          <a:p>
            <a:pPr marL="114300" indent="0">
              <a:buNone/>
            </a:pPr>
            <a:r>
              <a:rPr lang="en-US" dirty="0">
                <a:solidFill>
                  <a:schemeClr val="bg1"/>
                </a:solidFill>
              </a:rPr>
              <a:t>Option buyer: receives rights (to buy or sell</a:t>
            </a:r>
          </a:p>
          <a:p>
            <a:pPr marL="114300" indent="0">
              <a:buNone/>
            </a:pPr>
            <a:r>
              <a:rPr lang="en-US" dirty="0">
                <a:solidFill>
                  <a:schemeClr val="bg1"/>
                </a:solidFill>
              </a:rPr>
              <a:t>Option seller: obtains obligations (to sell or buy)</a:t>
            </a:r>
          </a:p>
          <a:p>
            <a:pPr marL="114300" indent="0">
              <a:buNone/>
            </a:pPr>
            <a:endParaRPr lang="en-US" dirty="0">
              <a:solidFill>
                <a:schemeClr val="bg1"/>
              </a:solidFill>
            </a:endParaRPr>
          </a:p>
        </p:txBody>
      </p:sp>
    </p:spTree>
    <p:extLst>
      <p:ext uri="{BB962C8B-B14F-4D97-AF65-F5344CB8AC3E}">
        <p14:creationId xmlns:p14="http://schemas.microsoft.com/office/powerpoint/2010/main" val="26539799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89C5A-E1D9-9882-E377-7A1FB3F2A3ED}"/>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AC57ADE6-97DE-A291-3495-28D439830E75}"/>
              </a:ext>
            </a:extLst>
          </p:cNvPr>
          <p:cNvSpPr>
            <a:spLocks noGrp="1"/>
          </p:cNvSpPr>
          <p:nvPr>
            <p:ph type="body" idx="1"/>
          </p:nvPr>
        </p:nvSpPr>
        <p:spPr/>
        <p:txBody>
          <a:bodyPr/>
          <a:lstStyle/>
          <a:p>
            <a:pPr marL="114300" indent="0">
              <a:buNone/>
            </a:pPr>
            <a:r>
              <a:rPr lang="en-US" dirty="0"/>
              <a:t>Which of the following is NOT considered an unconventional monetary policy tool?</a:t>
            </a:r>
          </a:p>
          <a:p>
            <a:pPr marL="114300" indent="0">
              <a:buNone/>
            </a:pPr>
            <a:r>
              <a:rPr lang="en-US" dirty="0"/>
              <a:t>A. Forward guidance</a:t>
            </a:r>
          </a:p>
          <a:p>
            <a:pPr marL="114300" indent="0">
              <a:buNone/>
            </a:pPr>
            <a:r>
              <a:rPr lang="en-US" dirty="0"/>
              <a:t>B. Large-scale asset purchases (LSAPs)</a:t>
            </a:r>
          </a:p>
          <a:p>
            <a:pPr marL="114300" indent="0">
              <a:buNone/>
            </a:pPr>
            <a:r>
              <a:rPr lang="en-US" dirty="0"/>
              <a:t>C. Standard OCR adjustments</a:t>
            </a:r>
          </a:p>
          <a:p>
            <a:pPr marL="114300" indent="0">
              <a:buNone/>
            </a:pPr>
            <a:r>
              <a:rPr lang="en-US" dirty="0"/>
              <a:t>D. Foreign asset purchases</a:t>
            </a:r>
          </a:p>
          <a:p>
            <a:pPr marL="114300" indent="0">
              <a:buNone/>
            </a:pPr>
            <a:r>
              <a:rPr lang="en-US" dirty="0"/>
              <a:t> </a:t>
            </a:r>
          </a:p>
        </p:txBody>
      </p:sp>
    </p:spTree>
    <p:extLst>
      <p:ext uri="{BB962C8B-B14F-4D97-AF65-F5344CB8AC3E}">
        <p14:creationId xmlns:p14="http://schemas.microsoft.com/office/powerpoint/2010/main" val="36327578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479B6-39BF-BB57-1F4D-8B2E1AAC79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76CAFE-BA88-C240-52FE-8B1E5B0154B9}"/>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3CE01690-9F2E-572D-B11B-005B1F1CDBC9}"/>
              </a:ext>
            </a:extLst>
          </p:cNvPr>
          <p:cNvSpPr>
            <a:spLocks noGrp="1"/>
          </p:cNvSpPr>
          <p:nvPr>
            <p:ph type="body" idx="1"/>
          </p:nvPr>
        </p:nvSpPr>
        <p:spPr/>
        <p:txBody>
          <a:bodyPr/>
          <a:lstStyle/>
          <a:p>
            <a:pPr marL="114300" indent="0">
              <a:buNone/>
            </a:pPr>
            <a:r>
              <a:rPr lang="en-US" dirty="0"/>
              <a:t>Which of the following is NOT considered an unconventional monetary policy tool?</a:t>
            </a:r>
          </a:p>
          <a:p>
            <a:pPr marL="114300" indent="0">
              <a:buNone/>
            </a:pPr>
            <a:r>
              <a:rPr lang="en-US" dirty="0"/>
              <a:t>A. Forward guidance</a:t>
            </a:r>
          </a:p>
          <a:p>
            <a:pPr marL="114300" indent="0">
              <a:buNone/>
            </a:pPr>
            <a:r>
              <a:rPr lang="en-US" dirty="0"/>
              <a:t>B. Large-scale asset purchases (LSAPs)</a:t>
            </a:r>
          </a:p>
          <a:p>
            <a:pPr marL="114300" indent="0">
              <a:buNone/>
            </a:pPr>
            <a:r>
              <a:rPr lang="en-US" dirty="0">
                <a:solidFill>
                  <a:srgbClr val="FF0000"/>
                </a:solidFill>
              </a:rPr>
              <a:t>C. Standard OCR adjustments</a:t>
            </a:r>
          </a:p>
          <a:p>
            <a:pPr marL="114300" indent="0">
              <a:buNone/>
            </a:pPr>
            <a:r>
              <a:rPr lang="en-US" dirty="0"/>
              <a:t>D. Foreign asset purchases</a:t>
            </a:r>
          </a:p>
          <a:p>
            <a:pPr marL="114300" indent="0">
              <a:buNone/>
            </a:pPr>
            <a:r>
              <a:rPr lang="en-US" dirty="0"/>
              <a:t> </a:t>
            </a:r>
          </a:p>
        </p:txBody>
      </p:sp>
    </p:spTree>
    <p:extLst>
      <p:ext uri="{BB962C8B-B14F-4D97-AF65-F5344CB8AC3E}">
        <p14:creationId xmlns:p14="http://schemas.microsoft.com/office/powerpoint/2010/main" val="227423739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4EF06-E1F4-2BA9-F292-7EB6C6DE0C8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635C2449-7BAD-3684-BCFB-F7101E0940D3}"/>
              </a:ext>
            </a:extLst>
          </p:cNvPr>
          <p:cNvSpPr>
            <a:spLocks noGrp="1"/>
          </p:cNvSpPr>
          <p:nvPr>
            <p:ph type="body" idx="1"/>
          </p:nvPr>
        </p:nvSpPr>
        <p:spPr/>
        <p:txBody>
          <a:bodyPr/>
          <a:lstStyle/>
          <a:p>
            <a:pPr marL="114300" indent="0">
              <a:buNone/>
            </a:pPr>
            <a:r>
              <a:rPr lang="en-US" dirty="0"/>
              <a:t>What is the term used when one refers to the communication from a central bank about the state of the economy and likely future course of monetary policy? </a:t>
            </a:r>
          </a:p>
        </p:txBody>
      </p:sp>
    </p:spTree>
    <p:extLst>
      <p:ext uri="{BB962C8B-B14F-4D97-AF65-F5344CB8AC3E}">
        <p14:creationId xmlns:p14="http://schemas.microsoft.com/office/powerpoint/2010/main" val="33657743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CF0E3-B110-541E-1848-855B47A4B7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DB5D44-DE74-F8E0-2C70-D7BE10E81ABA}"/>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60F2DB1-6315-2830-D8C7-F16FF5E18CE4}"/>
              </a:ext>
            </a:extLst>
          </p:cNvPr>
          <p:cNvSpPr>
            <a:spLocks noGrp="1"/>
          </p:cNvSpPr>
          <p:nvPr>
            <p:ph type="body" idx="1"/>
          </p:nvPr>
        </p:nvSpPr>
        <p:spPr/>
        <p:txBody>
          <a:bodyPr/>
          <a:lstStyle/>
          <a:p>
            <a:pPr marL="114300" indent="0">
              <a:buNone/>
            </a:pPr>
            <a:r>
              <a:rPr lang="en-US" dirty="0"/>
              <a:t>What is the term used when one refers to the communication from a central bank about the state of the economy and likely future course of monetary policy? </a:t>
            </a:r>
          </a:p>
          <a:p>
            <a:pPr marL="114300" indent="0">
              <a:buNone/>
            </a:pPr>
            <a:endParaRPr lang="en-US" dirty="0"/>
          </a:p>
          <a:p>
            <a:pPr marL="114300" indent="0">
              <a:buNone/>
            </a:pPr>
            <a:r>
              <a:rPr lang="en-US" dirty="0">
                <a:solidFill>
                  <a:srgbClr val="FF0000"/>
                </a:solidFill>
              </a:rPr>
              <a:t>Forward guidance</a:t>
            </a:r>
          </a:p>
        </p:txBody>
      </p:sp>
    </p:spTree>
    <p:extLst>
      <p:ext uri="{BB962C8B-B14F-4D97-AF65-F5344CB8AC3E}">
        <p14:creationId xmlns:p14="http://schemas.microsoft.com/office/powerpoint/2010/main" val="84890214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D5ACE-9CDC-CA1D-5941-6A2C48A6E81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F4C4DBE4-E062-6FB5-B9AD-C1A8D74C58CC}"/>
              </a:ext>
            </a:extLst>
          </p:cNvPr>
          <p:cNvSpPr>
            <a:spLocks noGrp="1"/>
          </p:cNvSpPr>
          <p:nvPr>
            <p:ph type="body" idx="1"/>
          </p:nvPr>
        </p:nvSpPr>
        <p:spPr/>
        <p:txBody>
          <a:bodyPr>
            <a:normAutofit lnSpcReduction="10000"/>
          </a:bodyPr>
          <a:lstStyle/>
          <a:p>
            <a:pPr marL="114300" indent="0">
              <a:buNone/>
            </a:pPr>
            <a:r>
              <a:rPr lang="en-US" dirty="0"/>
              <a:t> Which of the following describes the real-world impact of negative interest rates?</a:t>
            </a:r>
          </a:p>
          <a:p>
            <a:pPr marL="114300" indent="0">
              <a:buNone/>
            </a:pPr>
            <a:r>
              <a:rPr lang="en-US" dirty="0"/>
              <a:t>A. A term-deposit with a negative interest rate means the consumer receives more money at maturity than originally deposited.</a:t>
            </a:r>
          </a:p>
          <a:p>
            <a:pPr marL="114300" indent="0">
              <a:buNone/>
            </a:pPr>
            <a:r>
              <a:rPr lang="en-US" dirty="0"/>
              <a:t>B. A mortgage with a negative interest rate means the borrower must pay additional fees beyond the loan amount.</a:t>
            </a:r>
          </a:p>
          <a:p>
            <a:pPr marL="114300" indent="0">
              <a:buNone/>
            </a:pPr>
            <a:r>
              <a:rPr lang="en-US" dirty="0">
                <a:solidFill>
                  <a:srgbClr val="FF0000"/>
                </a:solidFill>
              </a:rPr>
              <a:t>C. A term-deposit with a negative interest rate means the consumer gets less money back at maturity.</a:t>
            </a:r>
          </a:p>
          <a:p>
            <a:pPr marL="114300" indent="0">
              <a:buNone/>
            </a:pPr>
            <a:r>
              <a:rPr lang="en-US" dirty="0"/>
              <a:t>A mortgage with a negative interest rate means the banks receives interest from the borrower </a:t>
            </a:r>
          </a:p>
        </p:txBody>
      </p:sp>
    </p:spTree>
    <p:extLst>
      <p:ext uri="{BB962C8B-B14F-4D97-AF65-F5344CB8AC3E}">
        <p14:creationId xmlns:p14="http://schemas.microsoft.com/office/powerpoint/2010/main" val="302279154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1DA9A-9C46-7BD8-DF4C-73C213AD6B55}"/>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31E285A-6BA3-3908-33B6-08DDAA9039A9}"/>
              </a:ext>
            </a:extLst>
          </p:cNvPr>
          <p:cNvSpPr>
            <a:spLocks noGrp="1"/>
          </p:cNvSpPr>
          <p:nvPr>
            <p:ph type="body" idx="1"/>
          </p:nvPr>
        </p:nvSpPr>
        <p:spPr/>
        <p:txBody>
          <a:bodyPr>
            <a:normAutofit lnSpcReduction="10000"/>
          </a:bodyPr>
          <a:lstStyle/>
          <a:p>
            <a:pPr marL="114300" indent="0">
              <a:buNone/>
            </a:pPr>
            <a:r>
              <a:rPr lang="en-US" dirty="0"/>
              <a:t>Which of the following correctly describes Term Lending as an unconventional monetary policy tool?</a:t>
            </a:r>
          </a:p>
          <a:p>
            <a:pPr marL="114300" indent="0">
              <a:buNone/>
            </a:pPr>
            <a:r>
              <a:rPr lang="en-US" dirty="0"/>
              <a:t>A. It involves the central bank purchasing domestic government bonds to lower long-term interest rates.</a:t>
            </a:r>
          </a:p>
          <a:p>
            <a:pPr marL="114300" indent="0">
              <a:buNone/>
            </a:pPr>
            <a:r>
              <a:rPr lang="en-US" dirty="0"/>
              <a:t>B. It provides collateralized long-term loans to banks, supporting monetary policy transmission through the banking sector.</a:t>
            </a:r>
          </a:p>
          <a:p>
            <a:pPr marL="114300" indent="0">
              <a:buNone/>
            </a:pPr>
            <a:r>
              <a:rPr lang="en-US" dirty="0"/>
              <a:t>C. It refers to the central bank setting short-term interest rates through OCR adjustments.</a:t>
            </a:r>
          </a:p>
          <a:p>
            <a:pPr marL="114300" indent="0">
              <a:buNone/>
            </a:pPr>
            <a:r>
              <a:rPr lang="en-US" dirty="0"/>
              <a:t>It reduces inflation by increasing the cash rate for businesses and consumers.</a:t>
            </a:r>
          </a:p>
        </p:txBody>
      </p:sp>
    </p:spTree>
    <p:extLst>
      <p:ext uri="{BB962C8B-B14F-4D97-AF65-F5344CB8AC3E}">
        <p14:creationId xmlns:p14="http://schemas.microsoft.com/office/powerpoint/2010/main" val="319352675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B7A57-36E5-886B-152D-78AC8A077E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C09310-7078-5CB5-C9E2-17E81FBB6420}"/>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03D34443-DAEE-0043-D9FB-E3FA09ECD9DF}"/>
              </a:ext>
            </a:extLst>
          </p:cNvPr>
          <p:cNvSpPr>
            <a:spLocks noGrp="1"/>
          </p:cNvSpPr>
          <p:nvPr>
            <p:ph type="body" idx="1"/>
          </p:nvPr>
        </p:nvSpPr>
        <p:spPr/>
        <p:txBody>
          <a:bodyPr>
            <a:normAutofit lnSpcReduction="10000"/>
          </a:bodyPr>
          <a:lstStyle/>
          <a:p>
            <a:pPr marL="114300" indent="0">
              <a:buNone/>
            </a:pPr>
            <a:r>
              <a:rPr lang="en-US" dirty="0"/>
              <a:t>Which of the following correctly describes Term Lending as an unconventional monetary policy tool?</a:t>
            </a:r>
          </a:p>
          <a:p>
            <a:pPr marL="114300" indent="0">
              <a:buNone/>
            </a:pPr>
            <a:r>
              <a:rPr lang="en-US" dirty="0"/>
              <a:t>A. It involves the central bank purchasing domestic government bonds to lower long-term interest rates.</a:t>
            </a:r>
          </a:p>
          <a:p>
            <a:pPr marL="114300" indent="0">
              <a:buNone/>
            </a:pPr>
            <a:r>
              <a:rPr lang="en-US" dirty="0">
                <a:solidFill>
                  <a:srgbClr val="FF0000"/>
                </a:solidFill>
              </a:rPr>
              <a:t>B. It provides collateralized long-term loans to banks, supporting monetary policy transmission through the banking sector.</a:t>
            </a:r>
          </a:p>
          <a:p>
            <a:pPr marL="114300" indent="0">
              <a:buNone/>
            </a:pPr>
            <a:r>
              <a:rPr lang="en-US" dirty="0"/>
              <a:t>C. It refers to the central bank setting short-term interest rates through OCR adjustments.</a:t>
            </a:r>
          </a:p>
          <a:p>
            <a:pPr marL="114300" indent="0">
              <a:buNone/>
            </a:pPr>
            <a:r>
              <a:rPr lang="en-US" dirty="0"/>
              <a:t>It reduces inflation by increasing the cash rate for businesses and consumers.</a:t>
            </a:r>
          </a:p>
        </p:txBody>
      </p:sp>
    </p:spTree>
    <p:extLst>
      <p:ext uri="{BB962C8B-B14F-4D97-AF65-F5344CB8AC3E}">
        <p14:creationId xmlns:p14="http://schemas.microsoft.com/office/powerpoint/2010/main" val="5815570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3D30B-6A98-4F3B-4B8D-3D0B20F7B3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2B4DB5-9737-D40B-B368-E530AB0BFCB5}"/>
              </a:ext>
            </a:extLst>
          </p:cNvPr>
          <p:cNvSpPr>
            <a:spLocks noGrp="1"/>
          </p:cNvSpPr>
          <p:nvPr>
            <p:ph type="title"/>
          </p:nvPr>
        </p:nvSpPr>
        <p:spPr/>
        <p:txBody>
          <a:bodyPr/>
          <a:lstStyle/>
          <a:p>
            <a:r>
              <a:rPr lang="en-US" dirty="0">
                <a:solidFill>
                  <a:srgbClr val="C4E0B2"/>
                </a:solidFill>
              </a:rPr>
              <a:t>Commercial Banks</a:t>
            </a:r>
          </a:p>
        </p:txBody>
      </p:sp>
      <p:sp>
        <p:nvSpPr>
          <p:cNvPr id="3" name="Text Placeholder 2">
            <a:extLst>
              <a:ext uri="{FF2B5EF4-FFF2-40B4-BE49-F238E27FC236}">
                <a16:creationId xmlns:a16="http://schemas.microsoft.com/office/drawing/2014/main" id="{DF3F76CD-4CF3-D93F-520A-DB7E2602527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3071618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1EC8E-5D76-AB82-A9BC-2CB53C1139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410280-E9DF-CE42-FC11-4D021A2100DE}"/>
              </a:ext>
            </a:extLst>
          </p:cNvPr>
          <p:cNvSpPr>
            <a:spLocks noGrp="1"/>
          </p:cNvSpPr>
          <p:nvPr>
            <p:ph type="title"/>
          </p:nvPr>
        </p:nvSpPr>
        <p:spPr/>
        <p:txBody>
          <a:bodyPr/>
          <a:lstStyle/>
          <a:p>
            <a:r>
              <a:rPr lang="en-US" dirty="0"/>
              <a:t>Commercial Banks</a:t>
            </a:r>
          </a:p>
        </p:txBody>
      </p:sp>
      <p:sp>
        <p:nvSpPr>
          <p:cNvPr id="3" name="Text Placeholder 2">
            <a:extLst>
              <a:ext uri="{FF2B5EF4-FFF2-40B4-BE49-F238E27FC236}">
                <a16:creationId xmlns:a16="http://schemas.microsoft.com/office/drawing/2014/main" id="{6F4A06A7-4C4A-AA56-DF0E-F2E3FF1E447A}"/>
              </a:ext>
            </a:extLst>
          </p:cNvPr>
          <p:cNvSpPr>
            <a:spLocks noGrp="1"/>
          </p:cNvSpPr>
          <p:nvPr>
            <p:ph type="body" idx="1"/>
          </p:nvPr>
        </p:nvSpPr>
        <p:spPr/>
        <p:txBody>
          <a:bodyPr>
            <a:normAutofit/>
          </a:bodyPr>
          <a:lstStyle/>
          <a:p>
            <a:pPr marL="114300" indent="0">
              <a:buNone/>
            </a:pPr>
            <a:r>
              <a:rPr lang="en-US" dirty="0"/>
              <a:t>Profit maximizing businesses, primary income is interest earned on loans and investment securities</a:t>
            </a:r>
          </a:p>
          <a:p>
            <a:pPr marL="114300" indent="0">
              <a:buNone/>
            </a:pPr>
            <a:endParaRPr lang="en-US" dirty="0"/>
          </a:p>
          <a:p>
            <a:pPr marL="114300" indent="0">
              <a:buNone/>
            </a:pPr>
            <a:endParaRPr lang="en-US" dirty="0"/>
          </a:p>
          <a:p>
            <a:pPr>
              <a:buFontTx/>
              <a:buChar char="-"/>
            </a:pPr>
            <a:endParaRPr lang="en-US" dirty="0"/>
          </a:p>
          <a:p>
            <a:pPr>
              <a:buFontTx/>
              <a:buChar char="-"/>
            </a:pPr>
            <a:endParaRPr lang="en-US" dirty="0"/>
          </a:p>
          <a:p>
            <a:pPr marL="114300" indent="0">
              <a:buNone/>
            </a:pPr>
            <a:endParaRPr lang="en-US" dirty="0"/>
          </a:p>
        </p:txBody>
      </p:sp>
      <p:graphicFrame>
        <p:nvGraphicFramePr>
          <p:cNvPr id="4" name="Table 3">
            <a:extLst>
              <a:ext uri="{FF2B5EF4-FFF2-40B4-BE49-F238E27FC236}">
                <a16:creationId xmlns:a16="http://schemas.microsoft.com/office/drawing/2014/main" id="{478C7692-7843-C7F9-0DA0-D23B6B66BCC1}"/>
              </a:ext>
            </a:extLst>
          </p:cNvPr>
          <p:cNvGraphicFramePr>
            <a:graphicFrameLocks noGrp="1"/>
          </p:cNvGraphicFramePr>
          <p:nvPr>
            <p:extLst>
              <p:ext uri="{D42A27DB-BD31-4B8C-83A1-F6EECF244321}">
                <p14:modId xmlns:p14="http://schemas.microsoft.com/office/powerpoint/2010/main" val="2282091607"/>
              </p:ext>
            </p:extLst>
          </p:nvPr>
        </p:nvGraphicFramePr>
        <p:xfrm>
          <a:off x="838200" y="3058159"/>
          <a:ext cx="10515600" cy="2593822"/>
        </p:xfrm>
        <a:graphic>
          <a:graphicData uri="http://schemas.openxmlformats.org/drawingml/2006/table">
            <a:tbl>
              <a:tblPr firstRow="1" bandRow="1">
                <a:tableStyleId>{6538F18F-8628-4BBB-B022-481963B814F0}</a:tableStyleId>
              </a:tblPr>
              <a:tblGrid>
                <a:gridCol w="3505200">
                  <a:extLst>
                    <a:ext uri="{9D8B030D-6E8A-4147-A177-3AD203B41FA5}">
                      <a16:colId xmlns:a16="http://schemas.microsoft.com/office/drawing/2014/main" val="2003464146"/>
                    </a:ext>
                  </a:extLst>
                </a:gridCol>
                <a:gridCol w="3505200">
                  <a:extLst>
                    <a:ext uri="{9D8B030D-6E8A-4147-A177-3AD203B41FA5}">
                      <a16:colId xmlns:a16="http://schemas.microsoft.com/office/drawing/2014/main" val="1250726499"/>
                    </a:ext>
                  </a:extLst>
                </a:gridCol>
                <a:gridCol w="3505200">
                  <a:extLst>
                    <a:ext uri="{9D8B030D-6E8A-4147-A177-3AD203B41FA5}">
                      <a16:colId xmlns:a16="http://schemas.microsoft.com/office/drawing/2014/main" val="535100515"/>
                    </a:ext>
                  </a:extLst>
                </a:gridCol>
              </a:tblGrid>
              <a:tr h="673582">
                <a:tc>
                  <a:txBody>
                    <a:bodyPr/>
                    <a:lstStyle/>
                    <a:p>
                      <a:r>
                        <a:rPr lang="en-US" sz="2400" dirty="0"/>
                        <a:t>Total assets </a:t>
                      </a:r>
                    </a:p>
                  </a:txBody>
                  <a:tcPr>
                    <a:noFill/>
                  </a:tcPr>
                </a:tc>
                <a:tc>
                  <a:txBody>
                    <a:bodyPr/>
                    <a:lstStyle/>
                    <a:p>
                      <a:r>
                        <a:rPr lang="en-US" sz="2400" dirty="0"/>
                        <a:t>= total liabilities </a:t>
                      </a:r>
                    </a:p>
                  </a:txBody>
                  <a:tcPr>
                    <a:noFill/>
                  </a:tcPr>
                </a:tc>
                <a:tc>
                  <a:txBody>
                    <a:bodyPr/>
                    <a:lstStyle/>
                    <a:p>
                      <a:r>
                        <a:rPr lang="en-US" sz="2400" dirty="0"/>
                        <a:t>+ total equity </a:t>
                      </a:r>
                    </a:p>
                  </a:txBody>
                  <a:tcPr>
                    <a:noFill/>
                  </a:tcPr>
                </a:tc>
                <a:extLst>
                  <a:ext uri="{0D108BD9-81ED-4DB2-BD59-A6C34878D82A}">
                    <a16:rowId xmlns:a16="http://schemas.microsoft.com/office/drawing/2014/main" val="3819841202"/>
                  </a:ext>
                </a:extLst>
              </a:tr>
              <a:tr h="1559402">
                <a:tc>
                  <a:txBody>
                    <a:bodyPr/>
                    <a:lstStyle/>
                    <a:p>
                      <a:r>
                        <a:rPr lang="en-US" sz="2400" dirty="0">
                          <a:solidFill>
                            <a:schemeClr val="bg1"/>
                          </a:solidFill>
                        </a:rPr>
                        <a:t>Loans</a:t>
                      </a:r>
                    </a:p>
                    <a:p>
                      <a:r>
                        <a:rPr lang="en-US" sz="2400" dirty="0">
                          <a:solidFill>
                            <a:schemeClr val="bg1"/>
                          </a:solidFill>
                        </a:rPr>
                        <a:t>Investments</a:t>
                      </a:r>
                    </a:p>
                    <a:p>
                      <a:r>
                        <a:rPr lang="en-US" sz="2400" dirty="0">
                          <a:solidFill>
                            <a:schemeClr val="bg1"/>
                          </a:solidFill>
                        </a:rPr>
                        <a:t>Reserves</a:t>
                      </a:r>
                    </a:p>
                    <a:p>
                      <a:r>
                        <a:rPr lang="en-US" sz="2400" dirty="0">
                          <a:solidFill>
                            <a:schemeClr val="bg1"/>
                          </a:solidFill>
                        </a:rPr>
                        <a:t>Securities </a:t>
                      </a:r>
                    </a:p>
                    <a:p>
                      <a:r>
                        <a:rPr lang="en-US" sz="2400" dirty="0">
                          <a:solidFill>
                            <a:schemeClr val="bg1"/>
                          </a:solidFill>
                        </a:rPr>
                        <a:t>Other assets</a:t>
                      </a:r>
                    </a:p>
                  </a:txBody>
                  <a:tcPr>
                    <a:noFill/>
                  </a:tcPr>
                </a:tc>
                <a:tc>
                  <a:txBody>
                    <a:bodyPr/>
                    <a:lstStyle/>
                    <a:p>
                      <a:r>
                        <a:rPr lang="en-US" sz="2400" dirty="0">
                          <a:solidFill>
                            <a:schemeClr val="bg1"/>
                          </a:solidFill>
                        </a:rPr>
                        <a:t>Deposit accounts</a:t>
                      </a:r>
                    </a:p>
                    <a:p>
                      <a:r>
                        <a:rPr lang="en-US" sz="2400" dirty="0">
                          <a:solidFill>
                            <a:schemeClr val="bg1"/>
                          </a:solidFill>
                        </a:rPr>
                        <a:t>Borrowed funds</a:t>
                      </a:r>
                    </a:p>
                  </a:txBody>
                  <a:tcPr>
                    <a:noFill/>
                  </a:tcPr>
                </a:tc>
                <a:tc>
                  <a:txBody>
                    <a:bodyPr/>
                    <a:lstStyle/>
                    <a:p>
                      <a:r>
                        <a:rPr lang="en-US" sz="2400" dirty="0">
                          <a:solidFill>
                            <a:schemeClr val="bg1"/>
                          </a:solidFill>
                        </a:rPr>
                        <a:t>Share capital</a:t>
                      </a:r>
                    </a:p>
                    <a:p>
                      <a:r>
                        <a:rPr lang="en-US" sz="2400" dirty="0">
                          <a:solidFill>
                            <a:schemeClr val="bg1"/>
                          </a:solidFill>
                        </a:rPr>
                        <a:t>Retained profits</a:t>
                      </a:r>
                    </a:p>
                    <a:p>
                      <a:r>
                        <a:rPr lang="en-US" sz="2400" dirty="0">
                          <a:solidFill>
                            <a:schemeClr val="bg1"/>
                          </a:solidFill>
                        </a:rPr>
                        <a:t>Reserve accounts</a:t>
                      </a:r>
                    </a:p>
                  </a:txBody>
                  <a:tcPr>
                    <a:noFill/>
                  </a:tcPr>
                </a:tc>
                <a:extLst>
                  <a:ext uri="{0D108BD9-81ED-4DB2-BD59-A6C34878D82A}">
                    <a16:rowId xmlns:a16="http://schemas.microsoft.com/office/drawing/2014/main" val="298966783"/>
                  </a:ext>
                </a:extLst>
              </a:tr>
            </a:tbl>
          </a:graphicData>
        </a:graphic>
      </p:graphicFrame>
    </p:spTree>
    <p:extLst>
      <p:ext uri="{BB962C8B-B14F-4D97-AF65-F5344CB8AC3E}">
        <p14:creationId xmlns:p14="http://schemas.microsoft.com/office/powerpoint/2010/main" val="394968999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B02E2-CEDF-6A88-3AEF-100395EF833E}"/>
              </a:ext>
            </a:extLst>
          </p:cNvPr>
          <p:cNvSpPr>
            <a:spLocks noGrp="1"/>
          </p:cNvSpPr>
          <p:nvPr>
            <p:ph type="title"/>
          </p:nvPr>
        </p:nvSpPr>
        <p:spPr/>
        <p:txBody>
          <a:bodyPr/>
          <a:lstStyle/>
          <a:p>
            <a:r>
              <a:rPr lang="en-US" dirty="0"/>
              <a:t>Off-Balance Sheet Banking</a:t>
            </a:r>
          </a:p>
        </p:txBody>
      </p:sp>
      <p:sp>
        <p:nvSpPr>
          <p:cNvPr id="3" name="Text Placeholder 2">
            <a:extLst>
              <a:ext uri="{FF2B5EF4-FFF2-40B4-BE49-F238E27FC236}">
                <a16:creationId xmlns:a16="http://schemas.microsoft.com/office/drawing/2014/main" id="{979C2CFC-13A3-4B78-879C-E1D6DEA81893}"/>
              </a:ext>
            </a:extLst>
          </p:cNvPr>
          <p:cNvSpPr>
            <a:spLocks noGrp="1"/>
          </p:cNvSpPr>
          <p:nvPr>
            <p:ph type="body" idx="1"/>
          </p:nvPr>
        </p:nvSpPr>
        <p:spPr/>
        <p:txBody>
          <a:bodyPr>
            <a:normAutofit lnSpcReduction="10000"/>
          </a:bodyPr>
          <a:lstStyle/>
          <a:p>
            <a:pPr marL="114300" indent="0">
              <a:buNone/>
            </a:pPr>
            <a:r>
              <a:rPr lang="en-US" dirty="0"/>
              <a:t>Activities that affect bank profits but don’t appear on bank balance-</a:t>
            </a:r>
          </a:p>
          <a:p>
            <a:pPr>
              <a:buFontTx/>
              <a:buChar char="-"/>
            </a:pPr>
            <a:r>
              <a:rPr lang="en-US" dirty="0"/>
              <a:t>Trading financial instruments</a:t>
            </a:r>
          </a:p>
          <a:p>
            <a:pPr>
              <a:buFontTx/>
              <a:buChar char="-"/>
            </a:pPr>
            <a:r>
              <a:rPr lang="en-US" dirty="0"/>
              <a:t>Generating income from fees and loan sales (brokerage)</a:t>
            </a:r>
          </a:p>
          <a:p>
            <a:pPr marL="114300" indent="0">
              <a:buNone/>
            </a:pPr>
            <a:endParaRPr lang="en-US" dirty="0"/>
          </a:p>
          <a:p>
            <a:pPr marL="114300" indent="0">
              <a:buNone/>
            </a:pPr>
            <a:r>
              <a:rPr lang="en-US" dirty="0"/>
              <a:t>Fee income</a:t>
            </a:r>
          </a:p>
          <a:p>
            <a:pPr marL="114300" indent="0">
              <a:buNone/>
            </a:pPr>
            <a:r>
              <a:rPr lang="en-US" dirty="0"/>
              <a:t>Loan commitments</a:t>
            </a:r>
          </a:p>
          <a:p>
            <a:pPr marL="114300" indent="0">
              <a:buNone/>
            </a:pPr>
            <a:r>
              <a:rPr lang="en-US" dirty="0"/>
              <a:t>Contingent assets</a:t>
            </a:r>
          </a:p>
          <a:p>
            <a:pPr marL="114300" indent="0">
              <a:buNone/>
            </a:pPr>
            <a:r>
              <a:rPr lang="en-US" dirty="0"/>
              <a:t>Contingent liabilities</a:t>
            </a:r>
          </a:p>
          <a:p>
            <a:pPr marL="114300" indent="0">
              <a:buNone/>
            </a:pPr>
            <a:r>
              <a:rPr lang="en-US" dirty="0"/>
              <a:t>Trading activities</a:t>
            </a:r>
          </a:p>
        </p:txBody>
      </p:sp>
    </p:spTree>
    <p:extLst>
      <p:ext uri="{BB962C8B-B14F-4D97-AF65-F5344CB8AC3E}">
        <p14:creationId xmlns:p14="http://schemas.microsoft.com/office/powerpoint/2010/main" val="3110940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73C20-A2DE-6D22-7C47-A1915F5A99FB}"/>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80A62F04-AAE5-C276-A952-78EEDBAF7E54}"/>
              </a:ext>
            </a:extLst>
          </p:cNvPr>
          <p:cNvSpPr>
            <a:spLocks noGrp="1"/>
          </p:cNvSpPr>
          <p:nvPr>
            <p:ph type="body" idx="1"/>
          </p:nvPr>
        </p:nvSpPr>
        <p:spPr>
          <a:xfrm>
            <a:off x="838200" y="1825625"/>
            <a:ext cx="5257800" cy="4351338"/>
          </a:xfrm>
        </p:spPr>
        <p:txBody>
          <a:bodyPr/>
          <a:lstStyle/>
          <a:p>
            <a:pPr marL="114300" indent="0">
              <a:buNone/>
            </a:pPr>
            <a:r>
              <a:rPr lang="en-US" dirty="0"/>
              <a:t>Underlying assets:</a:t>
            </a:r>
          </a:p>
          <a:p>
            <a:pPr>
              <a:buFontTx/>
              <a:buChar char="-"/>
            </a:pPr>
            <a:r>
              <a:rPr lang="en-US" dirty="0"/>
              <a:t>Equity</a:t>
            </a:r>
          </a:p>
          <a:p>
            <a:pPr>
              <a:buFontTx/>
              <a:buChar char="-"/>
            </a:pPr>
            <a:r>
              <a:rPr lang="en-US" dirty="0"/>
              <a:t>Bonds</a:t>
            </a:r>
          </a:p>
          <a:p>
            <a:pPr>
              <a:buFontTx/>
              <a:buChar char="-"/>
            </a:pPr>
            <a:r>
              <a:rPr lang="en-US" dirty="0"/>
              <a:t>Futures</a:t>
            </a:r>
          </a:p>
          <a:p>
            <a:pPr>
              <a:buFontTx/>
              <a:buChar char="-"/>
            </a:pPr>
            <a:r>
              <a:rPr lang="en-US" dirty="0"/>
              <a:t>Foreign exchange</a:t>
            </a:r>
          </a:p>
          <a:p>
            <a:pPr>
              <a:buFontTx/>
              <a:buChar char="-"/>
            </a:pPr>
            <a:r>
              <a:rPr lang="en-US" dirty="0"/>
              <a:t>Commodities</a:t>
            </a:r>
          </a:p>
          <a:p>
            <a:pPr>
              <a:buFontTx/>
              <a:buChar char="-"/>
            </a:pPr>
            <a:endParaRPr lang="en-US" dirty="0"/>
          </a:p>
        </p:txBody>
      </p:sp>
    </p:spTree>
    <p:extLst>
      <p:ext uri="{BB962C8B-B14F-4D97-AF65-F5344CB8AC3E}">
        <p14:creationId xmlns:p14="http://schemas.microsoft.com/office/powerpoint/2010/main" val="321184438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E4F16-AB30-8D48-ABC2-B7A5718803F4}"/>
              </a:ext>
            </a:extLst>
          </p:cNvPr>
          <p:cNvSpPr>
            <a:spLocks noGrp="1"/>
          </p:cNvSpPr>
          <p:nvPr>
            <p:ph type="title"/>
          </p:nvPr>
        </p:nvSpPr>
        <p:spPr/>
        <p:txBody>
          <a:bodyPr/>
          <a:lstStyle/>
          <a:p>
            <a:r>
              <a:rPr lang="en-US" dirty="0"/>
              <a:t>Liquidity Management</a:t>
            </a:r>
          </a:p>
        </p:txBody>
      </p:sp>
      <p:sp>
        <p:nvSpPr>
          <p:cNvPr id="3" name="Text Placeholder 2">
            <a:extLst>
              <a:ext uri="{FF2B5EF4-FFF2-40B4-BE49-F238E27FC236}">
                <a16:creationId xmlns:a16="http://schemas.microsoft.com/office/drawing/2014/main" id="{8F38B607-70E1-CD7C-A98F-55E7A87600F9}"/>
              </a:ext>
            </a:extLst>
          </p:cNvPr>
          <p:cNvSpPr>
            <a:spLocks noGrp="1"/>
          </p:cNvSpPr>
          <p:nvPr>
            <p:ph type="body" idx="1"/>
          </p:nvPr>
        </p:nvSpPr>
        <p:spPr/>
        <p:txBody>
          <a:bodyPr/>
          <a:lstStyle/>
          <a:p>
            <a:pPr marL="114300" indent="0">
              <a:buNone/>
            </a:pPr>
            <a:r>
              <a:rPr lang="en-US" dirty="0"/>
              <a:t>Asset management: maintaining sufficient cash and noncash assets that can be quickly converted into cash, low level of risk</a:t>
            </a:r>
          </a:p>
          <a:p>
            <a:pPr>
              <a:buFontTx/>
              <a:buChar char="-"/>
            </a:pPr>
            <a:r>
              <a:rPr lang="en-US" dirty="0"/>
              <a:t>Primary reserves – vault cash, deposits at bank and central bank</a:t>
            </a:r>
          </a:p>
          <a:p>
            <a:pPr>
              <a:buFontTx/>
              <a:buChar char="-"/>
            </a:pPr>
            <a:r>
              <a:rPr lang="en-US" dirty="0"/>
              <a:t>Secondary reserves – T-bills, short term government bonds</a:t>
            </a:r>
          </a:p>
          <a:p>
            <a:pPr>
              <a:buFontTx/>
              <a:buChar char="-"/>
            </a:pPr>
            <a:r>
              <a:rPr lang="en-US" dirty="0"/>
              <a:t>Bank loans</a:t>
            </a:r>
          </a:p>
          <a:p>
            <a:pPr>
              <a:buFontTx/>
              <a:buChar char="-"/>
            </a:pPr>
            <a:r>
              <a:rPr lang="en-US" dirty="0"/>
              <a:t>Investments </a:t>
            </a:r>
          </a:p>
          <a:p>
            <a:pPr marL="114300" indent="0">
              <a:buNone/>
            </a:pPr>
            <a:r>
              <a:rPr lang="en-US" dirty="0"/>
              <a:t>Liquidity management: acquiring liquidity from liability side of balance sheet, acquiring funds at low cost</a:t>
            </a:r>
          </a:p>
        </p:txBody>
      </p:sp>
    </p:spTree>
    <p:extLst>
      <p:ext uri="{BB962C8B-B14F-4D97-AF65-F5344CB8AC3E}">
        <p14:creationId xmlns:p14="http://schemas.microsoft.com/office/powerpoint/2010/main" val="223261354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2A919-64D9-7409-8B73-64082ADFBF03}"/>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534B58CD-3F1D-C461-93B6-BF236D32A7E7}"/>
              </a:ext>
            </a:extLst>
          </p:cNvPr>
          <p:cNvSpPr>
            <a:spLocks noGrp="1"/>
          </p:cNvSpPr>
          <p:nvPr>
            <p:ph type="body" idx="1"/>
          </p:nvPr>
        </p:nvSpPr>
        <p:spPr/>
        <p:txBody>
          <a:bodyPr/>
          <a:lstStyle/>
          <a:p>
            <a:pPr marL="114300" indent="0">
              <a:buNone/>
            </a:pPr>
            <a:r>
              <a:rPr lang="en-US" dirty="0"/>
              <a:t>Banks balance the trade-off between three concepts. What are these? </a:t>
            </a:r>
          </a:p>
          <a:p>
            <a:pPr marL="114300" indent="0">
              <a:buNone/>
            </a:pPr>
            <a:endParaRPr lang="en-US" dirty="0"/>
          </a:p>
        </p:txBody>
      </p:sp>
    </p:spTree>
    <p:extLst>
      <p:ext uri="{BB962C8B-B14F-4D97-AF65-F5344CB8AC3E}">
        <p14:creationId xmlns:p14="http://schemas.microsoft.com/office/powerpoint/2010/main" val="194612843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D4203A-A727-CDB8-884B-CB5D151AF6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E3C458-D8D4-ABA0-C28E-573BCAAE6671}"/>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6EE86BA0-689D-B20A-F0AF-BFCCF5A120A6}"/>
              </a:ext>
            </a:extLst>
          </p:cNvPr>
          <p:cNvSpPr>
            <a:spLocks noGrp="1"/>
          </p:cNvSpPr>
          <p:nvPr>
            <p:ph type="body" idx="1"/>
          </p:nvPr>
        </p:nvSpPr>
        <p:spPr/>
        <p:txBody>
          <a:bodyPr/>
          <a:lstStyle/>
          <a:p>
            <a:pPr marL="114300" indent="0">
              <a:buNone/>
            </a:pPr>
            <a:r>
              <a:rPr lang="en-US" dirty="0"/>
              <a:t>Banks balance the trade-off between three concepts. What are these?</a:t>
            </a:r>
          </a:p>
          <a:p>
            <a:pPr marL="114300" indent="0">
              <a:buNone/>
            </a:pPr>
            <a:endParaRPr lang="en-US" dirty="0"/>
          </a:p>
          <a:p>
            <a:pPr marL="114300" indent="0">
              <a:buNone/>
            </a:pPr>
            <a:r>
              <a:rPr lang="en-US" dirty="0">
                <a:solidFill>
                  <a:srgbClr val="FF0000"/>
                </a:solidFill>
              </a:rPr>
              <a:t>Profitability, liquidity, solvency </a:t>
            </a:r>
          </a:p>
          <a:p>
            <a:pPr marL="114300" indent="0">
              <a:buNone/>
            </a:pPr>
            <a:endParaRPr lang="en-US" dirty="0"/>
          </a:p>
        </p:txBody>
      </p:sp>
    </p:spTree>
    <p:extLst>
      <p:ext uri="{BB962C8B-B14F-4D97-AF65-F5344CB8AC3E}">
        <p14:creationId xmlns:p14="http://schemas.microsoft.com/office/powerpoint/2010/main" val="102785202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BECE7-CE7C-C190-8CC7-4F880889976E}"/>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D230C797-82E0-F11E-06C1-56BA2A920E06}"/>
              </a:ext>
            </a:extLst>
          </p:cNvPr>
          <p:cNvSpPr>
            <a:spLocks noGrp="1"/>
          </p:cNvSpPr>
          <p:nvPr>
            <p:ph type="body" idx="1"/>
          </p:nvPr>
        </p:nvSpPr>
        <p:spPr/>
        <p:txBody>
          <a:bodyPr/>
          <a:lstStyle/>
          <a:p>
            <a:pPr marL="114300" indent="0">
              <a:buNone/>
            </a:pPr>
            <a:r>
              <a:rPr lang="en-US" dirty="0"/>
              <a:t>Which of the following is classified as a primary reserve in bank asset management?</a:t>
            </a:r>
          </a:p>
          <a:p>
            <a:pPr marL="114300" indent="0">
              <a:buNone/>
            </a:pPr>
            <a:r>
              <a:rPr lang="en-US" dirty="0"/>
              <a:t>A.	Bank loans</a:t>
            </a:r>
          </a:p>
          <a:p>
            <a:pPr marL="114300" indent="0">
              <a:buNone/>
            </a:pPr>
            <a:r>
              <a:rPr lang="en-US" dirty="0"/>
              <a:t>B.	Investments</a:t>
            </a:r>
          </a:p>
          <a:p>
            <a:pPr marL="114300" indent="0">
              <a:buNone/>
            </a:pPr>
            <a:r>
              <a:rPr lang="en-US" dirty="0"/>
              <a:t>C.	Vault cash and deposits at the central bank</a:t>
            </a:r>
          </a:p>
          <a:p>
            <a:pPr marL="114300" indent="0">
              <a:buNone/>
            </a:pPr>
            <a:r>
              <a:rPr lang="en-US" dirty="0"/>
              <a:t>D.	Corporate bonds</a:t>
            </a:r>
          </a:p>
        </p:txBody>
      </p:sp>
    </p:spTree>
    <p:extLst>
      <p:ext uri="{BB962C8B-B14F-4D97-AF65-F5344CB8AC3E}">
        <p14:creationId xmlns:p14="http://schemas.microsoft.com/office/powerpoint/2010/main" val="381348542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464441-73CF-E772-7FB4-5410EAA4DE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3260DF-D841-D95D-8B7D-F90E4F949BD4}"/>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FD1B73DF-F3BF-9755-0860-6DB38CF19EE2}"/>
              </a:ext>
            </a:extLst>
          </p:cNvPr>
          <p:cNvSpPr>
            <a:spLocks noGrp="1"/>
          </p:cNvSpPr>
          <p:nvPr>
            <p:ph type="body" idx="1"/>
          </p:nvPr>
        </p:nvSpPr>
        <p:spPr/>
        <p:txBody>
          <a:bodyPr/>
          <a:lstStyle/>
          <a:p>
            <a:pPr marL="114300" indent="0">
              <a:buNone/>
            </a:pPr>
            <a:r>
              <a:rPr lang="en-US" dirty="0"/>
              <a:t>10.	Which of the following is classified as a primary reserve in bank asset management?</a:t>
            </a:r>
          </a:p>
          <a:p>
            <a:pPr marL="114300" indent="0">
              <a:buNone/>
            </a:pPr>
            <a:r>
              <a:rPr lang="en-US" dirty="0"/>
              <a:t>A.	Bank loans</a:t>
            </a:r>
          </a:p>
          <a:p>
            <a:pPr marL="114300" indent="0">
              <a:buNone/>
            </a:pPr>
            <a:r>
              <a:rPr lang="en-US" dirty="0"/>
              <a:t>B.	Investments</a:t>
            </a:r>
          </a:p>
          <a:p>
            <a:pPr marL="114300" indent="0">
              <a:buNone/>
            </a:pPr>
            <a:r>
              <a:rPr lang="en-US" dirty="0">
                <a:solidFill>
                  <a:srgbClr val="FF0000"/>
                </a:solidFill>
              </a:rPr>
              <a:t>C.	Vault cash and deposits at the central bank</a:t>
            </a:r>
          </a:p>
          <a:p>
            <a:pPr marL="114300" indent="0">
              <a:buNone/>
            </a:pPr>
            <a:r>
              <a:rPr lang="en-US" dirty="0"/>
              <a:t>D.	Corporate bonds</a:t>
            </a:r>
          </a:p>
        </p:txBody>
      </p:sp>
    </p:spTree>
    <p:extLst>
      <p:ext uri="{BB962C8B-B14F-4D97-AF65-F5344CB8AC3E}">
        <p14:creationId xmlns:p14="http://schemas.microsoft.com/office/powerpoint/2010/main" val="96137028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30D1D-C96E-F032-381D-F67F040287FF}"/>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8102C07D-EF2E-7A87-7BD9-72D636E9842E}"/>
              </a:ext>
            </a:extLst>
          </p:cNvPr>
          <p:cNvSpPr>
            <a:spLocks noGrp="1"/>
          </p:cNvSpPr>
          <p:nvPr>
            <p:ph type="body" idx="1"/>
          </p:nvPr>
        </p:nvSpPr>
        <p:spPr/>
        <p:txBody>
          <a:bodyPr/>
          <a:lstStyle/>
          <a:p>
            <a:pPr marL="114300" indent="0">
              <a:buNone/>
            </a:pPr>
            <a:r>
              <a:rPr lang="en-US" dirty="0"/>
              <a:t>What is the purpose of primary reserves in bank asset management?</a:t>
            </a:r>
          </a:p>
          <a:p>
            <a:pPr marL="114300" indent="0">
              <a:buNone/>
            </a:pPr>
            <a:r>
              <a:rPr lang="en-US" dirty="0"/>
              <a:t>A.	To generate long-term investment returns</a:t>
            </a:r>
          </a:p>
          <a:p>
            <a:pPr marL="114300" indent="0">
              <a:buNone/>
            </a:pPr>
            <a:r>
              <a:rPr lang="en-US" dirty="0"/>
              <a:t>B.	To accommodate immediate liquidity demands</a:t>
            </a:r>
          </a:p>
          <a:p>
            <a:pPr marL="114300" indent="0">
              <a:buNone/>
            </a:pPr>
            <a:r>
              <a:rPr lang="en-US" dirty="0"/>
              <a:t>C.	To provide loans to customers</a:t>
            </a:r>
          </a:p>
          <a:p>
            <a:pPr marL="114300" indent="0">
              <a:buNone/>
            </a:pPr>
            <a:r>
              <a:rPr lang="en-US" dirty="0"/>
              <a:t>D.	To fund expansion projects</a:t>
            </a:r>
          </a:p>
        </p:txBody>
      </p:sp>
    </p:spTree>
    <p:extLst>
      <p:ext uri="{BB962C8B-B14F-4D97-AF65-F5344CB8AC3E}">
        <p14:creationId xmlns:p14="http://schemas.microsoft.com/office/powerpoint/2010/main" val="36934673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6F4F5A-948E-E2A9-E75D-8DECB7A5AB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7B7F05-5B95-1FF6-0B10-566963A5955A}"/>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B40F94DB-E37B-BF4C-F09E-ECAE6DB97F6D}"/>
              </a:ext>
            </a:extLst>
          </p:cNvPr>
          <p:cNvSpPr>
            <a:spLocks noGrp="1"/>
          </p:cNvSpPr>
          <p:nvPr>
            <p:ph type="body" idx="1"/>
          </p:nvPr>
        </p:nvSpPr>
        <p:spPr/>
        <p:txBody>
          <a:bodyPr/>
          <a:lstStyle/>
          <a:p>
            <a:pPr marL="114300" indent="0">
              <a:buNone/>
            </a:pPr>
            <a:r>
              <a:rPr lang="en-US" dirty="0"/>
              <a:t>What is the purpose of primary reserves in bank asset management?</a:t>
            </a:r>
          </a:p>
          <a:p>
            <a:pPr marL="114300" indent="0">
              <a:buNone/>
            </a:pPr>
            <a:r>
              <a:rPr lang="en-US" dirty="0"/>
              <a:t>A.	To generate long-term investment returns</a:t>
            </a:r>
          </a:p>
          <a:p>
            <a:pPr marL="114300" indent="0">
              <a:buNone/>
            </a:pPr>
            <a:r>
              <a:rPr lang="en-US" dirty="0">
                <a:solidFill>
                  <a:srgbClr val="FF0000"/>
                </a:solidFill>
              </a:rPr>
              <a:t>B.	To accommodate immediate liquidity demands</a:t>
            </a:r>
          </a:p>
          <a:p>
            <a:pPr marL="114300" indent="0">
              <a:buNone/>
            </a:pPr>
            <a:r>
              <a:rPr lang="en-US" dirty="0"/>
              <a:t>C.	To provide loans to customers</a:t>
            </a:r>
          </a:p>
          <a:p>
            <a:pPr marL="114300" indent="0">
              <a:buNone/>
            </a:pPr>
            <a:r>
              <a:rPr lang="en-US" dirty="0"/>
              <a:t>D.	To fund expansion projects</a:t>
            </a:r>
          </a:p>
        </p:txBody>
      </p:sp>
    </p:spTree>
    <p:extLst>
      <p:ext uri="{BB962C8B-B14F-4D97-AF65-F5344CB8AC3E}">
        <p14:creationId xmlns:p14="http://schemas.microsoft.com/office/powerpoint/2010/main" val="329038727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25501-1B6A-1F08-FB61-A76B0B151810}"/>
              </a:ext>
            </a:extLst>
          </p:cNvPr>
          <p:cNvSpPr>
            <a:spLocks noGrp="1"/>
          </p:cNvSpPr>
          <p:nvPr>
            <p:ph type="title"/>
          </p:nvPr>
        </p:nvSpPr>
        <p:spPr/>
        <p:txBody>
          <a:bodyPr/>
          <a:lstStyle/>
          <a:p>
            <a:r>
              <a:rPr lang="en-US" dirty="0"/>
              <a:t>Capital Regulation</a:t>
            </a:r>
          </a:p>
        </p:txBody>
      </p:sp>
      <p:sp>
        <p:nvSpPr>
          <p:cNvPr id="3" name="Text Placeholder 2">
            <a:extLst>
              <a:ext uri="{FF2B5EF4-FFF2-40B4-BE49-F238E27FC236}">
                <a16:creationId xmlns:a16="http://schemas.microsoft.com/office/drawing/2014/main" id="{590097CB-F159-1C9A-135A-1A1781C37163}"/>
              </a:ext>
            </a:extLst>
          </p:cNvPr>
          <p:cNvSpPr>
            <a:spLocks noGrp="1"/>
          </p:cNvSpPr>
          <p:nvPr>
            <p:ph type="body" idx="1"/>
          </p:nvPr>
        </p:nvSpPr>
        <p:spPr>
          <a:xfrm>
            <a:off x="838200" y="1825625"/>
            <a:ext cx="5587314" cy="4351338"/>
          </a:xfrm>
        </p:spPr>
        <p:txBody>
          <a:bodyPr>
            <a:normAutofit lnSpcReduction="10000"/>
          </a:bodyPr>
          <a:lstStyle/>
          <a:p>
            <a:pPr marL="114300" indent="0">
              <a:buNone/>
            </a:pPr>
            <a:r>
              <a:rPr lang="en-US" dirty="0"/>
              <a:t>Basel I</a:t>
            </a:r>
          </a:p>
          <a:p>
            <a:pPr marL="114300" indent="0">
              <a:buNone/>
            </a:pPr>
            <a:r>
              <a:rPr lang="en-US" dirty="0"/>
              <a:t>Basel II</a:t>
            </a:r>
          </a:p>
          <a:p>
            <a:pPr marL="114300" indent="0">
              <a:buNone/>
            </a:pPr>
            <a:r>
              <a:rPr lang="en-US" dirty="0"/>
              <a:t>Basel III</a:t>
            </a:r>
          </a:p>
          <a:p>
            <a:pPr>
              <a:buFontTx/>
              <a:buChar char="-"/>
            </a:pPr>
            <a:r>
              <a:rPr lang="en-US" dirty="0"/>
              <a:t>Tier 1 – going concern capital</a:t>
            </a:r>
          </a:p>
          <a:p>
            <a:pPr>
              <a:buFontTx/>
              <a:buChar char="-"/>
            </a:pPr>
            <a:r>
              <a:rPr lang="en-US" dirty="0"/>
              <a:t>Tier 2 – everything else</a:t>
            </a:r>
          </a:p>
          <a:p>
            <a:pPr marL="114300" indent="0">
              <a:buNone/>
            </a:pPr>
            <a:r>
              <a:rPr lang="en-US" dirty="0"/>
              <a:t>Minimum capital requirements:</a:t>
            </a:r>
          </a:p>
          <a:p>
            <a:pPr marL="114300" indent="0" fontAlgn="ctr">
              <a:buNone/>
            </a:pPr>
            <a:r>
              <a:rPr lang="en-US" dirty="0"/>
              <a:t>Common equity/RWA = 4.5% min</a:t>
            </a:r>
          </a:p>
          <a:p>
            <a:pPr marL="114300" indent="0" fontAlgn="ctr">
              <a:buNone/>
            </a:pPr>
            <a:r>
              <a:rPr lang="en-US" dirty="0"/>
              <a:t>Tier 1/RWA = 6% min</a:t>
            </a:r>
          </a:p>
          <a:p>
            <a:pPr marL="114300" indent="0" fontAlgn="ctr">
              <a:buNone/>
            </a:pPr>
            <a:r>
              <a:rPr lang="en-US" dirty="0"/>
              <a:t>Total capital = 8% min</a:t>
            </a:r>
          </a:p>
          <a:p>
            <a:pPr>
              <a:buFontTx/>
              <a:buChar char="-"/>
            </a:pPr>
            <a:endParaRPr lang="en-US" dirty="0"/>
          </a:p>
        </p:txBody>
      </p:sp>
      <p:sp>
        <p:nvSpPr>
          <p:cNvPr id="4" name="Text Placeholder 2">
            <a:extLst>
              <a:ext uri="{FF2B5EF4-FFF2-40B4-BE49-F238E27FC236}">
                <a16:creationId xmlns:a16="http://schemas.microsoft.com/office/drawing/2014/main" id="{CC1A93F7-F5AB-B429-3EFC-DCB27773AF2B}"/>
              </a:ext>
            </a:extLst>
          </p:cNvPr>
          <p:cNvSpPr txBox="1">
            <a:spLocks/>
          </p:cNvSpPr>
          <p:nvPr/>
        </p:nvSpPr>
        <p:spPr>
          <a:xfrm>
            <a:off x="6096000" y="1825625"/>
            <a:ext cx="5587314" cy="435133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lt1"/>
              </a:buClr>
              <a:buSzPts val="1800"/>
              <a:buFont typeface="Arial"/>
              <a:buChar char="•"/>
              <a:defRPr sz="2800" b="0" i="0" u="none" strike="noStrike" cap="none">
                <a:solidFill>
                  <a:schemeClr val="lt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lt1"/>
              </a:buClr>
              <a:buSzPts val="1800"/>
              <a:buFont typeface="Arial"/>
              <a:buChar char="•"/>
              <a:defRPr sz="2400" b="0" i="0" u="none" strike="noStrike" cap="none">
                <a:solidFill>
                  <a:schemeClr val="lt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lt1"/>
              </a:buClr>
              <a:buSzPts val="18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9pPr>
          </a:lstStyle>
          <a:p>
            <a:pPr marL="114300" indent="0">
              <a:buFont typeface="Arial"/>
              <a:buNone/>
            </a:pPr>
            <a:r>
              <a:rPr lang="en-US" dirty="0"/>
              <a:t>Liquidity coverage ratio: banks needs to have sufficient high quality liquid assets to withstand 30-day stress funding scenario specified by supervisors</a:t>
            </a:r>
          </a:p>
        </p:txBody>
      </p:sp>
    </p:spTree>
    <p:extLst>
      <p:ext uri="{BB962C8B-B14F-4D97-AF65-F5344CB8AC3E}">
        <p14:creationId xmlns:p14="http://schemas.microsoft.com/office/powerpoint/2010/main" val="189711008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CD174-52EF-5E32-23F6-B29EB4E2031D}"/>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8D3DD2CC-9779-4B84-57C0-CA770F7049E9}"/>
              </a:ext>
            </a:extLst>
          </p:cNvPr>
          <p:cNvSpPr>
            <a:spLocks noGrp="1"/>
          </p:cNvSpPr>
          <p:nvPr>
            <p:ph type="body" idx="1"/>
          </p:nvPr>
        </p:nvSpPr>
        <p:spPr/>
        <p:txBody>
          <a:bodyPr/>
          <a:lstStyle/>
          <a:p>
            <a:pPr marL="114300" indent="0">
              <a:buNone/>
            </a:pPr>
            <a:r>
              <a:rPr lang="en-US" dirty="0"/>
              <a:t>What is the percentage of Tier 1 capital on RWA in Basel III? </a:t>
            </a:r>
          </a:p>
          <a:p>
            <a:pPr marL="114300" indent="0">
              <a:buNone/>
            </a:pPr>
            <a:r>
              <a:rPr lang="en-US" dirty="0"/>
              <a:t>A.	4.5%</a:t>
            </a:r>
          </a:p>
          <a:p>
            <a:pPr marL="114300" indent="0">
              <a:buNone/>
            </a:pPr>
            <a:r>
              <a:rPr lang="en-US" dirty="0"/>
              <a:t>B.	5%</a:t>
            </a:r>
          </a:p>
          <a:p>
            <a:pPr marL="114300" indent="0">
              <a:buNone/>
            </a:pPr>
            <a:r>
              <a:rPr lang="en-US" dirty="0"/>
              <a:t>C.	6%</a:t>
            </a:r>
          </a:p>
          <a:p>
            <a:pPr marL="114300" indent="0">
              <a:buNone/>
            </a:pPr>
            <a:r>
              <a:rPr lang="en-US" dirty="0"/>
              <a:t>D.	8%</a:t>
            </a:r>
          </a:p>
        </p:txBody>
      </p:sp>
    </p:spTree>
    <p:extLst>
      <p:ext uri="{BB962C8B-B14F-4D97-AF65-F5344CB8AC3E}">
        <p14:creationId xmlns:p14="http://schemas.microsoft.com/office/powerpoint/2010/main" val="20113077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835FE-55DA-A6B9-EAD3-E322F76E4E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A3BCF7-1963-FF87-FFA1-6C393C755829}"/>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17BECAC8-70FC-CD18-0FBA-C61CDAF0C782}"/>
              </a:ext>
            </a:extLst>
          </p:cNvPr>
          <p:cNvSpPr>
            <a:spLocks noGrp="1"/>
          </p:cNvSpPr>
          <p:nvPr>
            <p:ph type="body" idx="1"/>
          </p:nvPr>
        </p:nvSpPr>
        <p:spPr/>
        <p:txBody>
          <a:bodyPr/>
          <a:lstStyle/>
          <a:p>
            <a:pPr marL="114300" indent="0">
              <a:buNone/>
            </a:pPr>
            <a:r>
              <a:rPr lang="en-US" dirty="0"/>
              <a:t>What is the percentage of Tier 1 capital on RWA in Basel III? </a:t>
            </a:r>
          </a:p>
          <a:p>
            <a:pPr marL="114300" indent="0">
              <a:buNone/>
            </a:pPr>
            <a:r>
              <a:rPr lang="en-US" dirty="0"/>
              <a:t>A.	4.5%</a:t>
            </a:r>
          </a:p>
          <a:p>
            <a:pPr marL="114300" indent="0">
              <a:buNone/>
            </a:pPr>
            <a:r>
              <a:rPr lang="en-US" dirty="0"/>
              <a:t>B.	5%</a:t>
            </a:r>
          </a:p>
          <a:p>
            <a:pPr marL="114300" indent="0">
              <a:buNone/>
            </a:pPr>
            <a:r>
              <a:rPr lang="en-US" dirty="0">
                <a:solidFill>
                  <a:srgbClr val="FF0000"/>
                </a:solidFill>
              </a:rPr>
              <a:t>C.	6%</a:t>
            </a:r>
          </a:p>
          <a:p>
            <a:pPr marL="114300" indent="0">
              <a:buNone/>
            </a:pPr>
            <a:r>
              <a:rPr lang="en-US" dirty="0"/>
              <a:t>D.	8%</a:t>
            </a:r>
          </a:p>
        </p:txBody>
      </p:sp>
    </p:spTree>
    <p:extLst>
      <p:ext uri="{BB962C8B-B14F-4D97-AF65-F5344CB8AC3E}">
        <p14:creationId xmlns:p14="http://schemas.microsoft.com/office/powerpoint/2010/main" val="3982158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24451-7ED7-ED05-6BD7-DD70E7530DAF}"/>
              </a:ext>
            </a:extLst>
          </p:cNvPr>
          <p:cNvSpPr>
            <a:spLocks noGrp="1"/>
          </p:cNvSpPr>
          <p:nvPr>
            <p:ph type="title"/>
          </p:nvPr>
        </p:nvSpPr>
        <p:spPr/>
        <p:txBody>
          <a:bodyPr/>
          <a:lstStyle/>
          <a:p>
            <a:endParaRPr lang="en-US" dirty="0"/>
          </a:p>
        </p:txBody>
      </p:sp>
      <p:pic>
        <p:nvPicPr>
          <p:cNvPr id="2050" name="Picture 2" descr="What Is Option Payoff | Meaning, Diagram, and Examples Explained">
            <a:extLst>
              <a:ext uri="{FF2B5EF4-FFF2-40B4-BE49-F238E27FC236}">
                <a16:creationId xmlns:a16="http://schemas.microsoft.com/office/drawing/2014/main" id="{4EA2A80E-38E0-E161-ACF7-9D0A82EF21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954787"/>
            <a:ext cx="6575854" cy="4164708"/>
          </a:xfrm>
          <a:prstGeom prst="rect">
            <a:avLst/>
          </a:prstGeom>
          <a:noFill/>
          <a:extLst>
            <a:ext uri="{909E8E84-426E-40DD-AFC4-6F175D3DCCD1}">
              <a14:hiddenFill xmlns:a14="http://schemas.microsoft.com/office/drawing/2010/main">
                <a:solidFill>
                  <a:srgbClr val="FFFFFF"/>
                </a:solidFill>
              </a14:hiddenFill>
            </a:ext>
          </a:extLst>
        </p:spPr>
      </p:pic>
      <p:sp>
        <p:nvSpPr>
          <p:cNvPr id="4" name="Text Placeholder 2">
            <a:extLst>
              <a:ext uri="{FF2B5EF4-FFF2-40B4-BE49-F238E27FC236}">
                <a16:creationId xmlns:a16="http://schemas.microsoft.com/office/drawing/2014/main" id="{28BC4E14-EB26-8297-CF8C-E3ECF81AA56F}"/>
              </a:ext>
            </a:extLst>
          </p:cNvPr>
          <p:cNvSpPr>
            <a:spLocks noGrp="1"/>
          </p:cNvSpPr>
          <p:nvPr>
            <p:ph type="body" idx="1"/>
          </p:nvPr>
        </p:nvSpPr>
        <p:spPr>
          <a:xfrm>
            <a:off x="7634417" y="1954787"/>
            <a:ext cx="3719383" cy="4351338"/>
          </a:xfrm>
        </p:spPr>
        <p:txBody>
          <a:bodyPr/>
          <a:lstStyle/>
          <a:p>
            <a:pPr marL="114300" indent="0">
              <a:buNone/>
            </a:pPr>
            <a:r>
              <a:rPr lang="en-US" dirty="0"/>
              <a:t>Long call = believe S will rise</a:t>
            </a:r>
          </a:p>
          <a:p>
            <a:pPr marL="114300" indent="0">
              <a:buNone/>
            </a:pPr>
            <a:r>
              <a:rPr lang="en-US" dirty="0"/>
              <a:t>Short call = believe S will fall</a:t>
            </a:r>
          </a:p>
          <a:p>
            <a:pPr marL="114300" indent="0">
              <a:buNone/>
            </a:pPr>
            <a:r>
              <a:rPr lang="en-US" dirty="0"/>
              <a:t>Long put = believe S will fall</a:t>
            </a:r>
          </a:p>
          <a:p>
            <a:pPr marL="114300" indent="0">
              <a:buNone/>
            </a:pPr>
            <a:r>
              <a:rPr lang="en-US" dirty="0"/>
              <a:t>Short put = believe S will rise</a:t>
            </a:r>
          </a:p>
        </p:txBody>
      </p:sp>
    </p:spTree>
    <p:extLst>
      <p:ext uri="{BB962C8B-B14F-4D97-AF65-F5344CB8AC3E}">
        <p14:creationId xmlns:p14="http://schemas.microsoft.com/office/powerpoint/2010/main" val="411730624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AEA2A-8047-DBFF-C69E-BFFD307DC8D9}"/>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C1A270CB-80B2-7314-B5DD-095BF316B6A8}"/>
              </a:ext>
            </a:extLst>
          </p:cNvPr>
          <p:cNvSpPr>
            <a:spLocks noGrp="1"/>
          </p:cNvSpPr>
          <p:nvPr>
            <p:ph type="body" idx="1"/>
          </p:nvPr>
        </p:nvSpPr>
        <p:spPr/>
        <p:txBody>
          <a:bodyPr/>
          <a:lstStyle/>
          <a:p>
            <a:pPr marL="114300" indent="0">
              <a:buNone/>
            </a:pPr>
            <a:r>
              <a:rPr lang="en-US" dirty="0"/>
              <a:t>What does RWA stand for in the Basel agreements? </a:t>
            </a:r>
          </a:p>
        </p:txBody>
      </p:sp>
    </p:spTree>
    <p:extLst>
      <p:ext uri="{BB962C8B-B14F-4D97-AF65-F5344CB8AC3E}">
        <p14:creationId xmlns:p14="http://schemas.microsoft.com/office/powerpoint/2010/main" val="105246868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82864-7914-9EA1-4EDA-FA0A6C3E5D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3CC3F1-C0DD-5443-DC63-EF34B34CA4DD}"/>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7D8064CC-7240-C2AF-1E3D-F691BFDF5255}"/>
              </a:ext>
            </a:extLst>
          </p:cNvPr>
          <p:cNvSpPr>
            <a:spLocks noGrp="1"/>
          </p:cNvSpPr>
          <p:nvPr>
            <p:ph type="body" idx="1"/>
          </p:nvPr>
        </p:nvSpPr>
        <p:spPr/>
        <p:txBody>
          <a:bodyPr/>
          <a:lstStyle/>
          <a:p>
            <a:pPr marL="114300" indent="0">
              <a:buNone/>
            </a:pPr>
            <a:r>
              <a:rPr lang="en-US" dirty="0"/>
              <a:t>What does RWA stand for in the Basel agreements? </a:t>
            </a:r>
          </a:p>
          <a:p>
            <a:pPr marL="114300" indent="0">
              <a:buNone/>
            </a:pPr>
            <a:endParaRPr lang="en-US" dirty="0"/>
          </a:p>
          <a:p>
            <a:pPr marL="114300" indent="0">
              <a:buNone/>
            </a:pPr>
            <a:r>
              <a:rPr lang="en-US" dirty="0">
                <a:solidFill>
                  <a:srgbClr val="FF0000"/>
                </a:solidFill>
              </a:rPr>
              <a:t>Risk weighted assets</a:t>
            </a:r>
          </a:p>
        </p:txBody>
      </p:sp>
    </p:spTree>
    <p:extLst>
      <p:ext uri="{BB962C8B-B14F-4D97-AF65-F5344CB8AC3E}">
        <p14:creationId xmlns:p14="http://schemas.microsoft.com/office/powerpoint/2010/main" val="239060533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39008-1EBD-E8FD-1244-76B9E7E3850E}"/>
              </a:ext>
            </a:extLst>
          </p:cNvPr>
          <p:cNvSpPr>
            <a:spLocks noGrp="1"/>
          </p:cNvSpPr>
          <p:nvPr>
            <p:ph type="title"/>
          </p:nvPr>
        </p:nvSpPr>
        <p:spPr/>
        <p:txBody>
          <a:bodyPr/>
          <a:lstStyle/>
          <a:p>
            <a:r>
              <a:rPr lang="en-US" dirty="0"/>
              <a:t>Managing Credit Risk</a:t>
            </a:r>
          </a:p>
        </p:txBody>
      </p:sp>
      <p:sp>
        <p:nvSpPr>
          <p:cNvPr id="3" name="Text Placeholder 2">
            <a:extLst>
              <a:ext uri="{FF2B5EF4-FFF2-40B4-BE49-F238E27FC236}">
                <a16:creationId xmlns:a16="http://schemas.microsoft.com/office/drawing/2014/main" id="{1F1BD462-2B05-8740-F3CC-98C48E3ED251}"/>
              </a:ext>
            </a:extLst>
          </p:cNvPr>
          <p:cNvSpPr>
            <a:spLocks noGrp="1"/>
          </p:cNvSpPr>
          <p:nvPr>
            <p:ph type="body" idx="1"/>
          </p:nvPr>
        </p:nvSpPr>
        <p:spPr/>
        <p:txBody>
          <a:bodyPr>
            <a:normAutofit lnSpcReduction="10000"/>
          </a:bodyPr>
          <a:lstStyle/>
          <a:p>
            <a:pPr>
              <a:buFontTx/>
              <a:buChar char="-"/>
            </a:pPr>
            <a:r>
              <a:rPr lang="en-US" dirty="0"/>
              <a:t>Capital adequacy</a:t>
            </a:r>
          </a:p>
          <a:p>
            <a:pPr>
              <a:buFontTx/>
              <a:buChar char="-"/>
            </a:pPr>
            <a:r>
              <a:rPr lang="en-US" dirty="0"/>
              <a:t>Asset quality</a:t>
            </a:r>
          </a:p>
          <a:p>
            <a:pPr>
              <a:buFontTx/>
              <a:buChar char="-"/>
            </a:pPr>
            <a:r>
              <a:rPr lang="en-US" dirty="0"/>
              <a:t>Management </a:t>
            </a:r>
          </a:p>
          <a:p>
            <a:pPr>
              <a:buFontTx/>
              <a:buChar char="-"/>
            </a:pPr>
            <a:r>
              <a:rPr lang="en-US" dirty="0"/>
              <a:t>Earnings</a:t>
            </a:r>
          </a:p>
          <a:p>
            <a:pPr>
              <a:buFontTx/>
              <a:buChar char="-"/>
            </a:pPr>
            <a:r>
              <a:rPr lang="en-US" dirty="0"/>
              <a:t>Liquidity</a:t>
            </a:r>
          </a:p>
          <a:p>
            <a:pPr>
              <a:buFontTx/>
              <a:buChar char="-"/>
            </a:pPr>
            <a:r>
              <a:rPr lang="en-US" dirty="0"/>
              <a:t>Sensitivity to market risk</a:t>
            </a:r>
          </a:p>
          <a:p>
            <a:pPr>
              <a:buFontTx/>
              <a:buChar char="-"/>
            </a:pPr>
            <a:endParaRPr lang="en-US" dirty="0"/>
          </a:p>
          <a:p>
            <a:pPr marL="114300" indent="0">
              <a:buNone/>
            </a:pPr>
            <a:r>
              <a:rPr lang="en-US" dirty="0"/>
              <a:t>Ranked on scale from 1-5 for each, plus a composite rating based on all components</a:t>
            </a:r>
          </a:p>
        </p:txBody>
      </p:sp>
    </p:spTree>
    <p:extLst>
      <p:ext uri="{BB962C8B-B14F-4D97-AF65-F5344CB8AC3E}">
        <p14:creationId xmlns:p14="http://schemas.microsoft.com/office/powerpoint/2010/main" val="17014819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65E89-D833-0158-7558-55EB60A5CC26}"/>
              </a:ext>
            </a:extLst>
          </p:cNvPr>
          <p:cNvSpPr>
            <a:spLocks noGrp="1"/>
          </p:cNvSpPr>
          <p:nvPr>
            <p:ph type="title"/>
          </p:nvPr>
        </p:nvSpPr>
        <p:spPr/>
        <p:txBody>
          <a:bodyPr/>
          <a:lstStyle/>
          <a:p>
            <a:r>
              <a:rPr lang="en-US" dirty="0"/>
              <a:t>Measuring Interest Rate Risk</a:t>
            </a:r>
          </a:p>
        </p:txBody>
      </p:sp>
      <p:sp>
        <p:nvSpPr>
          <p:cNvPr id="3" name="Text Placeholder 2">
            <a:extLst>
              <a:ext uri="{FF2B5EF4-FFF2-40B4-BE49-F238E27FC236}">
                <a16:creationId xmlns:a16="http://schemas.microsoft.com/office/drawing/2014/main" id="{BDD60C53-BCFF-5161-FFE1-BE53117A0113}"/>
              </a:ext>
            </a:extLst>
          </p:cNvPr>
          <p:cNvSpPr>
            <a:spLocks noGrp="1"/>
          </p:cNvSpPr>
          <p:nvPr>
            <p:ph type="body" idx="1"/>
          </p:nvPr>
        </p:nvSpPr>
        <p:spPr>
          <a:xfrm>
            <a:off x="838200" y="2141537"/>
            <a:ext cx="10515600" cy="4351338"/>
          </a:xfrm>
        </p:spPr>
        <p:txBody>
          <a:bodyPr/>
          <a:lstStyle/>
          <a:p>
            <a:pPr marL="114300" indent="0">
              <a:buNone/>
            </a:pPr>
            <a:r>
              <a:rPr lang="en-US" dirty="0"/>
              <a:t>Maturity gap analysis – used to ensure banks’ assets have similar maturities to liabilities</a:t>
            </a:r>
          </a:p>
          <a:p>
            <a:pPr marL="114300" indent="0">
              <a:buNone/>
            </a:pPr>
            <a:r>
              <a:rPr lang="en-US" dirty="0"/>
              <a:t>= rate sensitive assets – rate sensitive liabilities ($ or % of total earnings)</a:t>
            </a:r>
          </a:p>
          <a:p>
            <a:pPr marL="114300" indent="0">
              <a:buNone/>
            </a:pPr>
            <a:r>
              <a:rPr lang="en-US" dirty="0"/>
              <a:t>Duration gap analysis – more precise method, used by larger financial institutions</a:t>
            </a:r>
          </a:p>
          <a:p>
            <a:pPr marL="114300" indent="0">
              <a:buNone/>
            </a:pPr>
            <a:r>
              <a:rPr lang="en-US" dirty="0"/>
              <a:t>Value at risk (</a:t>
            </a:r>
            <a:r>
              <a:rPr lang="en-US" dirty="0" err="1"/>
              <a:t>VaR</a:t>
            </a:r>
            <a:r>
              <a:rPr lang="en-US" dirty="0"/>
              <a:t>) – statistical model that attempts </a:t>
            </a:r>
          </a:p>
          <a:p>
            <a:pPr marL="114300" indent="0">
              <a:buNone/>
            </a:pPr>
            <a:r>
              <a:rPr lang="en-US" dirty="0"/>
              <a:t>to estimate maximum potential gains/losses that may be incurred within specific time period</a:t>
            </a:r>
          </a:p>
          <a:p>
            <a:pPr marL="114300" indent="0">
              <a:buNone/>
            </a:pPr>
            <a:endParaRPr lang="en-US" dirty="0"/>
          </a:p>
        </p:txBody>
      </p:sp>
      <p:pic>
        <p:nvPicPr>
          <p:cNvPr id="5" name="Picture 4" descr="A math equation with black text&#10;&#10;AI-generated content may be incorrect.">
            <a:extLst>
              <a:ext uri="{FF2B5EF4-FFF2-40B4-BE49-F238E27FC236}">
                <a16:creationId xmlns:a16="http://schemas.microsoft.com/office/drawing/2014/main" id="{63CF6E47-0FFE-C433-BD45-065C7BDF1508}"/>
              </a:ext>
            </a:extLst>
          </p:cNvPr>
          <p:cNvPicPr>
            <a:picLocks noChangeAspect="1"/>
          </p:cNvPicPr>
          <p:nvPr/>
        </p:nvPicPr>
        <p:blipFill>
          <a:blip r:embed="rId2"/>
          <a:stretch>
            <a:fillRect/>
          </a:stretch>
        </p:blipFill>
        <p:spPr>
          <a:xfrm>
            <a:off x="8720094" y="4748255"/>
            <a:ext cx="2413000" cy="673100"/>
          </a:xfrm>
          <a:prstGeom prst="rect">
            <a:avLst/>
          </a:prstGeom>
        </p:spPr>
      </p:pic>
    </p:spTree>
    <p:extLst>
      <p:ext uri="{BB962C8B-B14F-4D97-AF65-F5344CB8AC3E}">
        <p14:creationId xmlns:p14="http://schemas.microsoft.com/office/powerpoint/2010/main" val="86119055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BC295-9BCE-267E-5A01-FF11DB387D7F}"/>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5BABB3FB-35A3-4C60-1F80-FF445E9A7236}"/>
              </a:ext>
            </a:extLst>
          </p:cNvPr>
          <p:cNvSpPr>
            <a:spLocks noGrp="1"/>
          </p:cNvSpPr>
          <p:nvPr>
            <p:ph type="body" idx="1"/>
          </p:nvPr>
        </p:nvSpPr>
        <p:spPr/>
        <p:txBody>
          <a:bodyPr/>
          <a:lstStyle/>
          <a:p>
            <a:pPr marL="114300" indent="0">
              <a:buNone/>
            </a:pPr>
            <a:r>
              <a:rPr lang="en-US" dirty="0"/>
              <a:t>What is the acronym for the system used to assess the overall quality of a bank’s condition? </a:t>
            </a:r>
          </a:p>
        </p:txBody>
      </p:sp>
    </p:spTree>
    <p:extLst>
      <p:ext uri="{BB962C8B-B14F-4D97-AF65-F5344CB8AC3E}">
        <p14:creationId xmlns:p14="http://schemas.microsoft.com/office/powerpoint/2010/main" val="23191808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7EACE-CE0E-796C-2231-9133AD47E2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4216B0-82F7-1500-35B6-514589F4A577}"/>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B57B72E9-C873-0377-20AB-65D3A47D0F98}"/>
              </a:ext>
            </a:extLst>
          </p:cNvPr>
          <p:cNvSpPr>
            <a:spLocks noGrp="1"/>
          </p:cNvSpPr>
          <p:nvPr>
            <p:ph type="body" idx="1"/>
          </p:nvPr>
        </p:nvSpPr>
        <p:spPr/>
        <p:txBody>
          <a:bodyPr/>
          <a:lstStyle/>
          <a:p>
            <a:pPr marL="114300" indent="0">
              <a:buNone/>
            </a:pPr>
            <a:r>
              <a:rPr lang="en-US" dirty="0"/>
              <a:t>What is the acronym for the system used to assess the overall quality of a bank’s condition? </a:t>
            </a:r>
          </a:p>
          <a:p>
            <a:pPr marL="114300" indent="0">
              <a:buNone/>
            </a:pPr>
            <a:endParaRPr lang="en-US" dirty="0"/>
          </a:p>
          <a:p>
            <a:pPr marL="114300" indent="0">
              <a:buNone/>
            </a:pPr>
            <a:r>
              <a:rPr lang="en-US" dirty="0">
                <a:solidFill>
                  <a:srgbClr val="FF0000"/>
                </a:solidFill>
              </a:rPr>
              <a:t>CAMELS</a:t>
            </a:r>
          </a:p>
        </p:txBody>
      </p:sp>
    </p:spTree>
    <p:extLst>
      <p:ext uri="{BB962C8B-B14F-4D97-AF65-F5344CB8AC3E}">
        <p14:creationId xmlns:p14="http://schemas.microsoft.com/office/powerpoint/2010/main" val="76228126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E0D99-5159-4AEF-DA08-1ABAEA7DBAF0}"/>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DBAAAEBE-D99B-1B15-6748-591259AE9D32}"/>
              </a:ext>
            </a:extLst>
          </p:cNvPr>
          <p:cNvSpPr>
            <a:spLocks noGrp="1"/>
          </p:cNvSpPr>
          <p:nvPr>
            <p:ph type="body" idx="1"/>
          </p:nvPr>
        </p:nvSpPr>
        <p:spPr/>
        <p:txBody>
          <a:bodyPr/>
          <a:lstStyle/>
          <a:p>
            <a:pPr marL="114300" indent="0">
              <a:buNone/>
            </a:pPr>
            <a:r>
              <a:rPr lang="en-US" dirty="0"/>
              <a:t>Imagine you have a portfolio of assets of 1 million NZD where the five worst daily value changes are; -8%, -5%, -3%, -1%, -0.5%.  What  is the </a:t>
            </a:r>
            <a:r>
              <a:rPr lang="en-US" dirty="0" err="1"/>
              <a:t>VaR</a:t>
            </a:r>
            <a:r>
              <a:rPr lang="en-US" dirty="0"/>
              <a:t> of your portfolio? </a:t>
            </a:r>
          </a:p>
          <a:p>
            <a:pPr marL="114300" indent="0">
              <a:buNone/>
            </a:pPr>
            <a:endParaRPr lang="en-US" dirty="0"/>
          </a:p>
          <a:p>
            <a:pPr marL="114300" indent="0">
              <a:buNone/>
            </a:pPr>
            <a:endParaRPr lang="en-US" dirty="0"/>
          </a:p>
        </p:txBody>
      </p:sp>
    </p:spTree>
    <p:extLst>
      <p:ext uri="{BB962C8B-B14F-4D97-AF65-F5344CB8AC3E}">
        <p14:creationId xmlns:p14="http://schemas.microsoft.com/office/powerpoint/2010/main" val="161418365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13E98-E868-17CF-710C-60A4D5C19C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275FDD-7DC0-AE86-D557-A56FFCD337E2}"/>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39C5D2E1-BB86-F276-0EC9-16016283C3A8}"/>
              </a:ext>
            </a:extLst>
          </p:cNvPr>
          <p:cNvSpPr>
            <a:spLocks noGrp="1"/>
          </p:cNvSpPr>
          <p:nvPr>
            <p:ph type="body" idx="1"/>
          </p:nvPr>
        </p:nvSpPr>
        <p:spPr/>
        <p:txBody>
          <a:bodyPr/>
          <a:lstStyle/>
          <a:p>
            <a:pPr marL="114300" indent="0">
              <a:buNone/>
            </a:pPr>
            <a:r>
              <a:rPr lang="en-US" dirty="0"/>
              <a:t>Imagine you have a portfolio of assets of 1 million NZD where the five worst daily value changes are; -8%, -5%, -3%, -1%, -0.5%.  What  is the </a:t>
            </a:r>
            <a:r>
              <a:rPr lang="en-US" dirty="0" err="1"/>
              <a:t>VaR</a:t>
            </a:r>
            <a:r>
              <a:rPr lang="en-US" dirty="0"/>
              <a:t> of your portfolio? </a:t>
            </a:r>
          </a:p>
          <a:p>
            <a:pPr marL="114300" indent="0">
              <a:buNone/>
            </a:pPr>
            <a:endParaRPr lang="en-US" dirty="0"/>
          </a:p>
          <a:p>
            <a:pPr marL="114300" indent="0">
              <a:buNone/>
            </a:pPr>
            <a:r>
              <a:rPr lang="en-US" dirty="0">
                <a:solidFill>
                  <a:srgbClr val="FF0000"/>
                </a:solidFill>
              </a:rPr>
              <a:t>95% </a:t>
            </a:r>
            <a:r>
              <a:rPr lang="en-US" dirty="0" err="1">
                <a:solidFill>
                  <a:srgbClr val="FF0000"/>
                </a:solidFill>
              </a:rPr>
              <a:t>VaR</a:t>
            </a:r>
            <a:r>
              <a:rPr lang="en-US" dirty="0">
                <a:solidFill>
                  <a:srgbClr val="FF0000"/>
                </a:solidFill>
              </a:rPr>
              <a:t> is the 5th worst outcome</a:t>
            </a:r>
          </a:p>
          <a:p>
            <a:pPr marL="114300" indent="0">
              <a:buNone/>
            </a:pPr>
            <a:r>
              <a:rPr lang="en-US" dirty="0">
                <a:solidFill>
                  <a:srgbClr val="FF0000"/>
                </a:solidFill>
              </a:rPr>
              <a:t>-0.5% * 1000000 = -$5000</a:t>
            </a:r>
          </a:p>
          <a:p>
            <a:pPr marL="114300" indent="0">
              <a:buNone/>
            </a:pPr>
            <a:endParaRPr lang="en-US" dirty="0"/>
          </a:p>
          <a:p>
            <a:pPr marL="114300" indent="0">
              <a:buNone/>
            </a:pPr>
            <a:endParaRPr lang="en-US" dirty="0"/>
          </a:p>
          <a:p>
            <a:pPr marL="114300" indent="0">
              <a:buNone/>
            </a:pPr>
            <a:endParaRPr lang="en-US" dirty="0"/>
          </a:p>
        </p:txBody>
      </p:sp>
    </p:spTree>
    <p:extLst>
      <p:ext uri="{BB962C8B-B14F-4D97-AF65-F5344CB8AC3E}">
        <p14:creationId xmlns:p14="http://schemas.microsoft.com/office/powerpoint/2010/main" val="428257653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939F1-C77C-DAC3-94D0-6F76B90E56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5F2002-57EC-4508-C794-275CFEBF2F7D}"/>
              </a:ext>
            </a:extLst>
          </p:cNvPr>
          <p:cNvSpPr>
            <a:spLocks noGrp="1"/>
          </p:cNvSpPr>
          <p:nvPr>
            <p:ph type="title"/>
          </p:nvPr>
        </p:nvSpPr>
        <p:spPr/>
        <p:txBody>
          <a:bodyPr/>
          <a:lstStyle/>
          <a:p>
            <a:r>
              <a:rPr lang="en-US" dirty="0">
                <a:solidFill>
                  <a:srgbClr val="C4E0B2"/>
                </a:solidFill>
              </a:rPr>
              <a:t>Non-Financial Institutions</a:t>
            </a:r>
          </a:p>
        </p:txBody>
      </p:sp>
      <p:sp>
        <p:nvSpPr>
          <p:cNvPr id="3" name="Text Placeholder 2">
            <a:extLst>
              <a:ext uri="{FF2B5EF4-FFF2-40B4-BE49-F238E27FC236}">
                <a16:creationId xmlns:a16="http://schemas.microsoft.com/office/drawing/2014/main" id="{D176E146-770F-4A93-3F15-962949B57527}"/>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2307709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5EDB3D-F702-56B3-61C7-3C55529768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FBC273-13AB-721D-5554-C342DB114D50}"/>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70034C7B-60D2-5107-BF1A-112CEB8D199A}"/>
              </a:ext>
            </a:extLst>
          </p:cNvPr>
          <p:cNvSpPr>
            <a:spLocks noGrp="1"/>
          </p:cNvSpPr>
          <p:nvPr>
            <p:ph type="body" idx="1"/>
          </p:nvPr>
        </p:nvSpPr>
        <p:spPr/>
        <p:txBody>
          <a:bodyPr>
            <a:normAutofit/>
          </a:bodyPr>
          <a:lstStyle/>
          <a:p>
            <a:pPr>
              <a:buFontTx/>
              <a:buChar char="-"/>
            </a:pPr>
            <a:r>
              <a:rPr lang="en-US" dirty="0"/>
              <a:t>Building societies</a:t>
            </a:r>
          </a:p>
          <a:p>
            <a:pPr>
              <a:buFontTx/>
              <a:buChar char="-"/>
            </a:pPr>
            <a:r>
              <a:rPr lang="en-US" dirty="0"/>
              <a:t>Credit unions</a:t>
            </a:r>
          </a:p>
          <a:p>
            <a:pPr>
              <a:buFontTx/>
              <a:buChar char="-"/>
            </a:pPr>
            <a:r>
              <a:rPr lang="en-US" dirty="0"/>
              <a:t>Finance companies</a:t>
            </a:r>
          </a:p>
          <a:p>
            <a:pPr lvl="1">
              <a:buFontTx/>
              <a:buChar char="-"/>
            </a:pPr>
            <a:r>
              <a:rPr lang="en-US" dirty="0"/>
              <a:t>Sales </a:t>
            </a:r>
          </a:p>
          <a:p>
            <a:pPr lvl="1">
              <a:buFontTx/>
              <a:buChar char="-"/>
            </a:pPr>
            <a:r>
              <a:rPr lang="en-US" dirty="0"/>
              <a:t>Niche</a:t>
            </a:r>
          </a:p>
          <a:p>
            <a:pPr lvl="1">
              <a:buFontTx/>
              <a:buChar char="-"/>
            </a:pPr>
            <a:r>
              <a:rPr lang="en-US" dirty="0"/>
              <a:t>Consumer finance companies</a:t>
            </a:r>
          </a:p>
          <a:p>
            <a:pPr>
              <a:buFontTx/>
              <a:buChar char="-"/>
            </a:pPr>
            <a:r>
              <a:rPr lang="en-US" dirty="0"/>
              <a:t>Non-bank lending institutions</a:t>
            </a:r>
          </a:p>
          <a:p>
            <a:pPr>
              <a:buFontTx/>
              <a:buChar char="-"/>
            </a:pPr>
            <a:endParaRPr lang="en-US" dirty="0"/>
          </a:p>
          <a:p>
            <a:pPr>
              <a:buFontTx/>
              <a:buChar char="-"/>
            </a:pPr>
            <a:endParaRPr lang="en-US" dirty="0"/>
          </a:p>
          <a:p>
            <a:pPr>
              <a:buFontTx/>
              <a:buChar char="-"/>
            </a:pPr>
            <a:endParaRPr lang="en-US" dirty="0"/>
          </a:p>
          <a:p>
            <a:pPr marL="114300" indent="0">
              <a:buNone/>
            </a:pPr>
            <a:endParaRPr lang="en-US" dirty="0"/>
          </a:p>
        </p:txBody>
      </p:sp>
    </p:spTree>
    <p:extLst>
      <p:ext uri="{BB962C8B-B14F-4D97-AF65-F5344CB8AC3E}">
        <p14:creationId xmlns:p14="http://schemas.microsoft.com/office/powerpoint/2010/main" val="2855637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35F3D-D5FA-6417-7E2B-24EADC01B39E}"/>
              </a:ext>
            </a:extLst>
          </p:cNvPr>
          <p:cNvSpPr>
            <a:spLocks noGrp="1"/>
          </p:cNvSpPr>
          <p:nvPr>
            <p:ph type="title"/>
          </p:nvPr>
        </p:nvSpPr>
        <p:spPr/>
        <p:txBody>
          <a:bodyPr/>
          <a:lstStyle/>
          <a:p>
            <a:r>
              <a:rPr lang="en-US" dirty="0"/>
              <a:t>Risk of Options</a:t>
            </a:r>
          </a:p>
        </p:txBody>
      </p:sp>
      <p:sp>
        <p:nvSpPr>
          <p:cNvPr id="3" name="Text Placeholder 2">
            <a:extLst>
              <a:ext uri="{FF2B5EF4-FFF2-40B4-BE49-F238E27FC236}">
                <a16:creationId xmlns:a16="http://schemas.microsoft.com/office/drawing/2014/main" id="{0FBC90FB-D587-B855-BD8C-EE7ED83C6E49}"/>
              </a:ext>
            </a:extLst>
          </p:cNvPr>
          <p:cNvSpPr>
            <a:spLocks noGrp="1"/>
          </p:cNvSpPr>
          <p:nvPr>
            <p:ph type="body" idx="1"/>
          </p:nvPr>
        </p:nvSpPr>
        <p:spPr/>
        <p:txBody>
          <a:bodyPr/>
          <a:lstStyle/>
          <a:p>
            <a:pPr marL="628650" indent="-514350">
              <a:buAutoNum type="arabicPeriod"/>
            </a:pPr>
            <a:r>
              <a:rPr lang="en-US" dirty="0"/>
              <a:t>Option might become worthless</a:t>
            </a:r>
          </a:p>
          <a:p>
            <a:pPr marL="628650" indent="-514350">
              <a:buAutoNum type="arabicPeriod"/>
            </a:pPr>
            <a:r>
              <a:rPr lang="en-US" dirty="0"/>
              <a:t>Risk for seller of option might become infinite</a:t>
            </a:r>
          </a:p>
          <a:p>
            <a:pPr marL="628650" indent="-514350">
              <a:buAutoNum type="arabicPeriod"/>
            </a:pPr>
            <a:endParaRPr lang="en-US" dirty="0"/>
          </a:p>
          <a:p>
            <a:pPr marL="114300" indent="0">
              <a:buNone/>
            </a:pPr>
            <a:r>
              <a:rPr lang="en-US" dirty="0"/>
              <a:t>Covered option: when the writer has the security the agreed to buy/already sold short asset they agreed to buy</a:t>
            </a:r>
          </a:p>
          <a:p>
            <a:pPr marL="114300" indent="0">
              <a:buNone/>
            </a:pPr>
            <a:r>
              <a:rPr lang="en-US" dirty="0"/>
              <a:t>Naked/uncovered option: when the write does not have security they agreed to buy/not already sold short asset they agreed to buy</a:t>
            </a:r>
          </a:p>
        </p:txBody>
      </p:sp>
    </p:spTree>
    <p:extLst>
      <p:ext uri="{BB962C8B-B14F-4D97-AF65-F5344CB8AC3E}">
        <p14:creationId xmlns:p14="http://schemas.microsoft.com/office/powerpoint/2010/main" val="295846334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04E92-0422-ED75-BE5B-CA757D6EB8AB}"/>
              </a:ext>
            </a:extLst>
          </p:cNvPr>
          <p:cNvSpPr>
            <a:spLocks noGrp="1"/>
          </p:cNvSpPr>
          <p:nvPr>
            <p:ph type="title"/>
          </p:nvPr>
        </p:nvSpPr>
        <p:spPr/>
        <p:txBody>
          <a:bodyPr/>
          <a:lstStyle/>
          <a:p>
            <a:r>
              <a:rPr lang="en-US" dirty="0"/>
              <a:t>Insurance Companies</a:t>
            </a:r>
          </a:p>
        </p:txBody>
      </p:sp>
      <p:sp>
        <p:nvSpPr>
          <p:cNvPr id="3" name="Text Placeholder 2">
            <a:extLst>
              <a:ext uri="{FF2B5EF4-FFF2-40B4-BE49-F238E27FC236}">
                <a16:creationId xmlns:a16="http://schemas.microsoft.com/office/drawing/2014/main" id="{AAE4D77E-EF5B-4762-6A8B-AFA436D3A69F}"/>
              </a:ext>
            </a:extLst>
          </p:cNvPr>
          <p:cNvSpPr>
            <a:spLocks noGrp="1"/>
          </p:cNvSpPr>
          <p:nvPr>
            <p:ph type="body" idx="1"/>
          </p:nvPr>
        </p:nvSpPr>
        <p:spPr/>
        <p:txBody>
          <a:bodyPr>
            <a:normAutofit lnSpcReduction="10000"/>
          </a:bodyPr>
          <a:lstStyle/>
          <a:p>
            <a:pPr marL="114300" indent="0">
              <a:buNone/>
            </a:pPr>
            <a:r>
              <a:rPr lang="en-US" dirty="0"/>
              <a:t>Insurance: transfer of a pure risk to an entity that pools the risk of loss and provides payment if loss occurs</a:t>
            </a:r>
          </a:p>
          <a:p>
            <a:pPr marL="114300" indent="0">
              <a:buNone/>
            </a:pPr>
            <a:r>
              <a:rPr lang="en-US" dirty="0"/>
              <a:t>Risk transfer: defined as shifting of responsibility of bearing the risk from one party to another</a:t>
            </a:r>
          </a:p>
          <a:p>
            <a:pPr marL="114300" indent="0">
              <a:buNone/>
            </a:pPr>
            <a:r>
              <a:rPr lang="en-US" dirty="0"/>
              <a:t>Pure risk: situations in which two outcomes are possible (loss or no loss)</a:t>
            </a:r>
          </a:p>
          <a:p>
            <a:pPr marL="114300" indent="0">
              <a:buNone/>
            </a:pPr>
            <a:r>
              <a:rPr lang="en-US" dirty="0"/>
              <a:t>Speculative risks: situations in which three outcomes are possible (loss, no loss, gain)</a:t>
            </a:r>
          </a:p>
          <a:p>
            <a:pPr marL="114300" indent="0">
              <a:buNone/>
            </a:pPr>
            <a:r>
              <a:rPr lang="en-US" dirty="0"/>
              <a:t>Objective risk: risk that insurers face once they have accepted the risk from the insurance purchasers</a:t>
            </a:r>
          </a:p>
          <a:p>
            <a:pPr marL="114300" indent="0">
              <a:buNone/>
            </a:pPr>
            <a:endParaRPr lang="en-US" dirty="0"/>
          </a:p>
        </p:txBody>
      </p:sp>
    </p:spTree>
    <p:extLst>
      <p:ext uri="{BB962C8B-B14F-4D97-AF65-F5344CB8AC3E}">
        <p14:creationId xmlns:p14="http://schemas.microsoft.com/office/powerpoint/2010/main" val="294378768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F47F1-CF74-D13D-025E-4B4F812020F1}"/>
              </a:ext>
            </a:extLst>
          </p:cNvPr>
          <p:cNvSpPr>
            <a:spLocks noGrp="1"/>
          </p:cNvSpPr>
          <p:nvPr>
            <p:ph type="title"/>
          </p:nvPr>
        </p:nvSpPr>
        <p:spPr/>
        <p:txBody>
          <a:bodyPr/>
          <a:lstStyle/>
          <a:p>
            <a:r>
              <a:rPr lang="en-US" dirty="0"/>
              <a:t>How to reduce objective risk?</a:t>
            </a:r>
          </a:p>
        </p:txBody>
      </p:sp>
      <p:sp>
        <p:nvSpPr>
          <p:cNvPr id="3" name="Text Placeholder 2">
            <a:extLst>
              <a:ext uri="{FF2B5EF4-FFF2-40B4-BE49-F238E27FC236}">
                <a16:creationId xmlns:a16="http://schemas.microsoft.com/office/drawing/2014/main" id="{C77E6876-97F6-15E0-F62A-B2295B420E63}"/>
              </a:ext>
            </a:extLst>
          </p:cNvPr>
          <p:cNvSpPr>
            <a:spLocks noGrp="1"/>
          </p:cNvSpPr>
          <p:nvPr>
            <p:ph type="body" idx="1"/>
          </p:nvPr>
        </p:nvSpPr>
        <p:spPr/>
        <p:txBody>
          <a:bodyPr/>
          <a:lstStyle/>
          <a:p>
            <a:pPr marL="114300" indent="0">
              <a:buNone/>
            </a:pPr>
            <a:r>
              <a:rPr lang="en-US" dirty="0"/>
              <a:t>Law of large numbers: as number of insured increases, deviation between actual and expected results will decline</a:t>
            </a:r>
          </a:p>
          <a:p>
            <a:pPr marL="114300" indent="0">
              <a:buNone/>
            </a:pPr>
            <a:r>
              <a:rPr lang="en-US" dirty="0"/>
              <a:t>Underwriting: selection and classification (evaluation) of insurable risks</a:t>
            </a:r>
          </a:p>
          <a:p>
            <a:pPr marL="114300" indent="0">
              <a:buNone/>
            </a:pPr>
            <a:r>
              <a:rPr lang="en-US" dirty="0"/>
              <a:t>Co-insurance: loss sharing provision in insurance</a:t>
            </a:r>
          </a:p>
          <a:p>
            <a:pPr marL="114300" indent="0">
              <a:buNone/>
            </a:pPr>
            <a:r>
              <a:rPr lang="en-US" dirty="0"/>
              <a:t>Restrictive covenants: legal obligation imposed in a contract to do or not do something</a:t>
            </a:r>
          </a:p>
          <a:p>
            <a:pPr marL="114300" indent="0">
              <a:buNone/>
            </a:pPr>
            <a:r>
              <a:rPr lang="en-US" dirty="0"/>
              <a:t>Reinsurance: process by which insurers shift some of risk they have insured to another insurance company</a:t>
            </a:r>
          </a:p>
        </p:txBody>
      </p:sp>
    </p:spTree>
    <p:extLst>
      <p:ext uri="{BB962C8B-B14F-4D97-AF65-F5344CB8AC3E}">
        <p14:creationId xmlns:p14="http://schemas.microsoft.com/office/powerpoint/2010/main" val="218251903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BACDC-8AC3-5A6E-E32A-6EBE24B84B7D}"/>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3E464BE6-B57D-DE8B-B930-31B852ACA479}"/>
              </a:ext>
            </a:extLst>
          </p:cNvPr>
          <p:cNvSpPr>
            <a:spLocks noGrp="1"/>
          </p:cNvSpPr>
          <p:nvPr>
            <p:ph type="body" idx="1"/>
          </p:nvPr>
        </p:nvSpPr>
        <p:spPr/>
        <p:txBody>
          <a:bodyPr/>
          <a:lstStyle/>
          <a:p>
            <a:pPr marL="114300" indent="0">
              <a:buNone/>
            </a:pPr>
            <a:r>
              <a:rPr lang="en-US" dirty="0"/>
              <a:t>Insurance AAA limited wants to insure reasonably healthy people in their health insurance </a:t>
            </a:r>
            <a:r>
              <a:rPr lang="en-US" dirty="0" err="1"/>
              <a:t>programme</a:t>
            </a:r>
            <a:r>
              <a:rPr lang="en-US" dirty="0"/>
              <a:t>. However, a group of pipe smokers obtains the insurance by concealing their pipe smoking habits on the admission form. This is an example of what problem in the insurance industry? </a:t>
            </a:r>
          </a:p>
        </p:txBody>
      </p:sp>
    </p:spTree>
    <p:extLst>
      <p:ext uri="{BB962C8B-B14F-4D97-AF65-F5344CB8AC3E}">
        <p14:creationId xmlns:p14="http://schemas.microsoft.com/office/powerpoint/2010/main" val="123410150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C59C8-CCD5-0133-7D01-97F523FA59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E5393-366D-7F23-8450-39EB6DA11724}"/>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42BF7552-C1EA-1ACB-FDAB-85D34B023215}"/>
              </a:ext>
            </a:extLst>
          </p:cNvPr>
          <p:cNvSpPr>
            <a:spLocks noGrp="1"/>
          </p:cNvSpPr>
          <p:nvPr>
            <p:ph type="body" idx="1"/>
          </p:nvPr>
        </p:nvSpPr>
        <p:spPr/>
        <p:txBody>
          <a:bodyPr/>
          <a:lstStyle/>
          <a:p>
            <a:pPr marL="114300" indent="0">
              <a:buNone/>
            </a:pPr>
            <a:r>
              <a:rPr lang="en-US" dirty="0"/>
              <a:t>Insurance AAA limited wants to insure reasonably healthy people in their health insurance </a:t>
            </a:r>
            <a:r>
              <a:rPr lang="en-US" dirty="0" err="1"/>
              <a:t>programme</a:t>
            </a:r>
            <a:r>
              <a:rPr lang="en-US" dirty="0"/>
              <a:t>. However, a group of pipe smokers obtains the insurance by concealing their pipe smoking habits on the admission form. This is an example of what problem in the insurance industry?</a:t>
            </a:r>
          </a:p>
          <a:p>
            <a:pPr marL="114300" indent="0">
              <a:buNone/>
            </a:pPr>
            <a:endParaRPr lang="en-US" dirty="0">
              <a:solidFill>
                <a:srgbClr val="FF0000"/>
              </a:solidFill>
            </a:endParaRPr>
          </a:p>
          <a:p>
            <a:pPr marL="114300" indent="0">
              <a:buNone/>
            </a:pPr>
            <a:r>
              <a:rPr lang="en-US" dirty="0">
                <a:solidFill>
                  <a:srgbClr val="FF0000"/>
                </a:solidFill>
              </a:rPr>
              <a:t>Adverse selection - form of market failure resulting when products of different qualities are sold at a single price because of asymmetric information, too much of the low quality product and too little of the high quality product are sold </a:t>
            </a:r>
          </a:p>
        </p:txBody>
      </p:sp>
    </p:spTree>
    <p:extLst>
      <p:ext uri="{BB962C8B-B14F-4D97-AF65-F5344CB8AC3E}">
        <p14:creationId xmlns:p14="http://schemas.microsoft.com/office/powerpoint/2010/main" val="65433667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47F40-EB2D-A0B2-E8EA-CCBBAC145320}"/>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D6574F32-2828-9F3B-7565-430E2D02537F}"/>
              </a:ext>
            </a:extLst>
          </p:cNvPr>
          <p:cNvSpPr>
            <a:spLocks noGrp="1"/>
          </p:cNvSpPr>
          <p:nvPr>
            <p:ph type="body" idx="1"/>
          </p:nvPr>
        </p:nvSpPr>
        <p:spPr/>
        <p:txBody>
          <a:bodyPr/>
          <a:lstStyle/>
          <a:p>
            <a:pPr marL="114300" indent="0">
              <a:buNone/>
            </a:pPr>
            <a:r>
              <a:rPr lang="en-US" dirty="0"/>
              <a:t>Lionel Messi has insured his soccer feet for 100 million dollars at </a:t>
            </a:r>
            <a:r>
              <a:rPr lang="en-US" dirty="0" err="1"/>
              <a:t>Loyds</a:t>
            </a:r>
            <a:r>
              <a:rPr lang="en-US" dirty="0"/>
              <a:t> of London. In the weekend he decides to go parachute jumping.  This is an example of what problem in the insurance industry? </a:t>
            </a:r>
          </a:p>
          <a:p>
            <a:pPr marL="114300" indent="0">
              <a:buNone/>
            </a:pPr>
            <a:endParaRPr lang="en-US" dirty="0"/>
          </a:p>
        </p:txBody>
      </p:sp>
    </p:spTree>
    <p:extLst>
      <p:ext uri="{BB962C8B-B14F-4D97-AF65-F5344CB8AC3E}">
        <p14:creationId xmlns:p14="http://schemas.microsoft.com/office/powerpoint/2010/main" val="230086216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A33DE-920D-B710-53FB-1A14362963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020A84-A4A4-BE08-B5A0-EFAF3B187417}"/>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1919A91-5F6B-2B41-8932-976CCA2F3F2E}"/>
              </a:ext>
            </a:extLst>
          </p:cNvPr>
          <p:cNvSpPr>
            <a:spLocks noGrp="1"/>
          </p:cNvSpPr>
          <p:nvPr>
            <p:ph type="body" idx="1"/>
          </p:nvPr>
        </p:nvSpPr>
        <p:spPr/>
        <p:txBody>
          <a:bodyPr/>
          <a:lstStyle/>
          <a:p>
            <a:pPr marL="114300" indent="0">
              <a:buNone/>
            </a:pPr>
            <a:r>
              <a:rPr lang="en-US" dirty="0"/>
              <a:t>Lionel Messi has insured his soccer feet for 100 million dollars at </a:t>
            </a:r>
            <a:r>
              <a:rPr lang="en-US" dirty="0" err="1"/>
              <a:t>Loyds</a:t>
            </a:r>
            <a:r>
              <a:rPr lang="en-US" dirty="0"/>
              <a:t> of London. In the weekend he decides to go parachute jumping.  This is an example of what problem in the insurance industry? </a:t>
            </a:r>
          </a:p>
          <a:p>
            <a:pPr marL="114300" indent="0">
              <a:buNone/>
            </a:pPr>
            <a:endParaRPr lang="en-US" dirty="0"/>
          </a:p>
          <a:p>
            <a:pPr marL="114300" indent="0">
              <a:buNone/>
            </a:pPr>
            <a:r>
              <a:rPr lang="en-US" dirty="0">
                <a:solidFill>
                  <a:srgbClr val="FF0000"/>
                </a:solidFill>
              </a:rPr>
              <a:t>Moral hazard - risk of immoral behavior, leading to a negative outcome, increasing because the individual who causes the problem doesn’t suffer the full (or any) consequences and may benefit</a:t>
            </a:r>
          </a:p>
        </p:txBody>
      </p:sp>
    </p:spTree>
    <p:extLst>
      <p:ext uri="{BB962C8B-B14F-4D97-AF65-F5344CB8AC3E}">
        <p14:creationId xmlns:p14="http://schemas.microsoft.com/office/powerpoint/2010/main" val="354918166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CEE7E-23D0-43C1-7484-F0F2879EF66F}"/>
              </a:ext>
            </a:extLst>
          </p:cNvPr>
          <p:cNvSpPr>
            <a:spLocks noGrp="1"/>
          </p:cNvSpPr>
          <p:nvPr>
            <p:ph type="title"/>
          </p:nvPr>
        </p:nvSpPr>
        <p:spPr/>
        <p:txBody>
          <a:bodyPr/>
          <a:lstStyle/>
          <a:p>
            <a:r>
              <a:rPr lang="en-US" dirty="0"/>
              <a:t>Investment Companies</a:t>
            </a:r>
          </a:p>
        </p:txBody>
      </p:sp>
      <p:sp>
        <p:nvSpPr>
          <p:cNvPr id="3" name="Text Placeholder 2">
            <a:extLst>
              <a:ext uri="{FF2B5EF4-FFF2-40B4-BE49-F238E27FC236}">
                <a16:creationId xmlns:a16="http://schemas.microsoft.com/office/drawing/2014/main" id="{34C4E27B-86CC-71C0-AFBB-6DCCDF5F93D7}"/>
              </a:ext>
            </a:extLst>
          </p:cNvPr>
          <p:cNvSpPr>
            <a:spLocks noGrp="1"/>
          </p:cNvSpPr>
          <p:nvPr>
            <p:ph type="body" idx="1"/>
          </p:nvPr>
        </p:nvSpPr>
        <p:spPr/>
        <p:txBody>
          <a:bodyPr/>
          <a:lstStyle/>
          <a:p>
            <a:pPr marL="114300" indent="0">
              <a:buNone/>
            </a:pPr>
            <a:r>
              <a:rPr lang="en-US" dirty="0"/>
              <a:t>Investment funds are collective investment vehicles, gather funds from savers for investment in capital, money markets or real estate</a:t>
            </a:r>
          </a:p>
          <a:p>
            <a:pPr marL="114300" indent="0">
              <a:buNone/>
            </a:pPr>
            <a:r>
              <a:rPr lang="en-US" dirty="0"/>
              <a:t>Closed end fund: initially sells shares to public to obtain cash to invest, operates with fixed number of shares outstanding</a:t>
            </a:r>
          </a:p>
          <a:p>
            <a:pPr marL="114300" indent="0">
              <a:buNone/>
            </a:pPr>
            <a:r>
              <a:rPr lang="en-US" dirty="0"/>
              <a:t>Open end fund: collective investment fund that allows additional investment from existing and new investors. Fund manage can create new units when investment made, redeem units when a withdrawal is made</a:t>
            </a:r>
          </a:p>
        </p:txBody>
      </p:sp>
    </p:spTree>
    <p:extLst>
      <p:ext uri="{BB962C8B-B14F-4D97-AF65-F5344CB8AC3E}">
        <p14:creationId xmlns:p14="http://schemas.microsoft.com/office/powerpoint/2010/main" val="105798740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94BD7-326A-0E9C-2219-31D32242FC58}"/>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C1077612-9F1F-943E-F06B-6E1439D896EC}"/>
              </a:ext>
            </a:extLst>
          </p:cNvPr>
          <p:cNvSpPr>
            <a:spLocks noGrp="1"/>
          </p:cNvSpPr>
          <p:nvPr>
            <p:ph type="body" idx="1"/>
          </p:nvPr>
        </p:nvSpPr>
        <p:spPr/>
        <p:txBody>
          <a:bodyPr/>
          <a:lstStyle/>
          <a:p>
            <a:pPr>
              <a:buFontTx/>
              <a:buChar char="-"/>
            </a:pPr>
            <a:r>
              <a:rPr lang="en-US" dirty="0"/>
              <a:t>Kiwi Saver</a:t>
            </a:r>
          </a:p>
          <a:p>
            <a:pPr>
              <a:buFontTx/>
              <a:buChar char="-"/>
            </a:pPr>
            <a:r>
              <a:rPr lang="en-US" dirty="0"/>
              <a:t>Mutual funds: investment vehicle made of pool of money collected from many investors to invest in securities</a:t>
            </a:r>
          </a:p>
          <a:p>
            <a:pPr>
              <a:buFontTx/>
              <a:buChar char="-"/>
            </a:pPr>
            <a:r>
              <a:rPr lang="en-US" dirty="0"/>
              <a:t>ETF: basket of securities</a:t>
            </a:r>
          </a:p>
          <a:p>
            <a:pPr>
              <a:buFontTx/>
              <a:buChar char="-"/>
            </a:pPr>
            <a:r>
              <a:rPr lang="en-US" dirty="0"/>
              <a:t>Hedge funds: investment pools that use marker philosophies and analytical techniques to develop financial models that identify, evaluate and execute trading decisions. Want to provide consistent above market rates of return whilst reducing risk of loss</a:t>
            </a:r>
          </a:p>
          <a:p>
            <a:pPr>
              <a:buFontTx/>
              <a:buChar char="-"/>
            </a:pPr>
            <a:endParaRPr lang="en-US" dirty="0"/>
          </a:p>
        </p:txBody>
      </p:sp>
    </p:spTree>
    <p:extLst>
      <p:ext uri="{BB962C8B-B14F-4D97-AF65-F5344CB8AC3E}">
        <p14:creationId xmlns:p14="http://schemas.microsoft.com/office/powerpoint/2010/main" val="67141850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A0C97-CE5A-9CCC-31C8-47D4271466D6}"/>
              </a:ext>
            </a:extLst>
          </p:cNvPr>
          <p:cNvSpPr>
            <a:spLocks noGrp="1"/>
          </p:cNvSpPr>
          <p:nvPr>
            <p:ph type="title"/>
          </p:nvPr>
        </p:nvSpPr>
        <p:spPr/>
        <p:txBody>
          <a:bodyPr/>
          <a:lstStyle/>
          <a:p>
            <a:r>
              <a:rPr lang="en-US" dirty="0"/>
              <a:t>Investment Banks</a:t>
            </a:r>
          </a:p>
        </p:txBody>
      </p:sp>
      <p:sp>
        <p:nvSpPr>
          <p:cNvPr id="3" name="Text Placeholder 2">
            <a:extLst>
              <a:ext uri="{FF2B5EF4-FFF2-40B4-BE49-F238E27FC236}">
                <a16:creationId xmlns:a16="http://schemas.microsoft.com/office/drawing/2014/main" id="{019A8B42-124E-A780-C19E-82ED3D7F6549}"/>
              </a:ext>
            </a:extLst>
          </p:cNvPr>
          <p:cNvSpPr>
            <a:spLocks noGrp="1"/>
          </p:cNvSpPr>
          <p:nvPr>
            <p:ph type="body" idx="1"/>
          </p:nvPr>
        </p:nvSpPr>
        <p:spPr/>
        <p:txBody>
          <a:bodyPr/>
          <a:lstStyle/>
          <a:p>
            <a:pPr>
              <a:buFontTx/>
              <a:buChar char="-"/>
            </a:pPr>
            <a:r>
              <a:rPr lang="en-US" dirty="0"/>
              <a:t>IPO</a:t>
            </a:r>
          </a:p>
          <a:p>
            <a:pPr>
              <a:buFontTx/>
              <a:buChar char="-"/>
            </a:pPr>
            <a:r>
              <a:rPr lang="en-US" dirty="0"/>
              <a:t>Origination</a:t>
            </a:r>
          </a:p>
          <a:p>
            <a:pPr>
              <a:buFontTx/>
              <a:buChar char="-"/>
            </a:pPr>
            <a:r>
              <a:rPr lang="en-US" dirty="0"/>
              <a:t>Underwriting</a:t>
            </a:r>
          </a:p>
          <a:p>
            <a:pPr>
              <a:buFontTx/>
              <a:buChar char="-"/>
            </a:pPr>
            <a:r>
              <a:rPr lang="en-US" dirty="0"/>
              <a:t>Distribution</a:t>
            </a:r>
          </a:p>
          <a:p>
            <a:pPr>
              <a:buFontTx/>
              <a:buChar char="-"/>
            </a:pPr>
            <a:r>
              <a:rPr lang="en-US" dirty="0"/>
              <a:t>Trading and brokerage</a:t>
            </a:r>
          </a:p>
          <a:p>
            <a:pPr>
              <a:buFontTx/>
              <a:buChar char="-"/>
            </a:pPr>
            <a:r>
              <a:rPr lang="en-US" dirty="0"/>
              <a:t>Project finance</a:t>
            </a:r>
          </a:p>
          <a:p>
            <a:pPr>
              <a:buFontTx/>
              <a:buChar char="-"/>
            </a:pPr>
            <a:r>
              <a:rPr lang="en-US" dirty="0"/>
              <a:t>Mergers and acquisitions</a:t>
            </a:r>
          </a:p>
        </p:txBody>
      </p:sp>
    </p:spTree>
    <p:extLst>
      <p:ext uri="{BB962C8B-B14F-4D97-AF65-F5344CB8AC3E}">
        <p14:creationId xmlns:p14="http://schemas.microsoft.com/office/powerpoint/2010/main" val="20767858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4864-05E9-3609-62BD-5069FAE3294D}"/>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B283432B-BFA4-80D0-B01E-2AB0FD85E013}"/>
              </a:ext>
            </a:extLst>
          </p:cNvPr>
          <p:cNvSpPr>
            <a:spLocks noGrp="1"/>
          </p:cNvSpPr>
          <p:nvPr>
            <p:ph type="body" idx="1"/>
          </p:nvPr>
        </p:nvSpPr>
        <p:spPr/>
        <p:txBody>
          <a:bodyPr/>
          <a:lstStyle/>
          <a:p>
            <a:pPr marL="114300" indent="0">
              <a:buNone/>
            </a:pPr>
            <a:r>
              <a:rPr lang="en-US" dirty="0"/>
              <a:t>Which of the following is true about bringing new securities to the market?</a:t>
            </a:r>
          </a:p>
          <a:p>
            <a:pPr marL="628650" indent="-514350">
              <a:buAutoNum type="alphaUcPeriod"/>
            </a:pPr>
            <a:r>
              <a:rPr lang="en-US" dirty="0"/>
              <a:t>New issues of stocks and bonds are called secondary offering</a:t>
            </a:r>
          </a:p>
          <a:p>
            <a:pPr marL="628650" indent="-514350">
              <a:buAutoNum type="alphaUcPeriod"/>
            </a:pPr>
            <a:r>
              <a:rPr lang="en-US" dirty="0"/>
              <a:t>Initial public offering refers to a company offering securities to the public for the first time</a:t>
            </a:r>
          </a:p>
          <a:p>
            <a:pPr marL="628650" indent="-514350">
              <a:buAutoNum type="alphaUcPeriod"/>
            </a:pPr>
            <a:r>
              <a:rPr lang="en-US" dirty="0"/>
              <a:t>Seasoned offering is when company offers securities to the public for the first time</a:t>
            </a:r>
          </a:p>
          <a:p>
            <a:pPr marL="628650" indent="-514350">
              <a:buAutoNum type="alphaUcPeriod"/>
            </a:pPr>
            <a:r>
              <a:rPr lang="en-US" dirty="0"/>
              <a:t>Investment banks do not offer services related to new debt and equity securities</a:t>
            </a:r>
          </a:p>
        </p:txBody>
      </p:sp>
    </p:spTree>
    <p:extLst>
      <p:ext uri="{BB962C8B-B14F-4D97-AF65-F5344CB8AC3E}">
        <p14:creationId xmlns:p14="http://schemas.microsoft.com/office/powerpoint/2010/main" val="232925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42ECF-B4D1-2920-34C0-E47B02BE4A85}"/>
              </a:ext>
            </a:extLst>
          </p:cNvPr>
          <p:cNvSpPr>
            <a:spLocks noGrp="1"/>
          </p:cNvSpPr>
          <p:nvPr>
            <p:ph type="title"/>
          </p:nvPr>
        </p:nvSpPr>
        <p:spPr/>
        <p:txBody>
          <a:bodyPr/>
          <a:lstStyle/>
          <a:p>
            <a:r>
              <a:rPr lang="en-US" dirty="0"/>
              <a:t>Option Prices</a:t>
            </a:r>
          </a:p>
        </p:txBody>
      </p:sp>
      <p:sp>
        <p:nvSpPr>
          <p:cNvPr id="3" name="Text Placeholder 2">
            <a:extLst>
              <a:ext uri="{FF2B5EF4-FFF2-40B4-BE49-F238E27FC236}">
                <a16:creationId xmlns:a16="http://schemas.microsoft.com/office/drawing/2014/main" id="{629BEB29-C1A3-6A49-3A29-ED864BF5BB9D}"/>
              </a:ext>
            </a:extLst>
          </p:cNvPr>
          <p:cNvSpPr>
            <a:spLocks noGrp="1"/>
          </p:cNvSpPr>
          <p:nvPr>
            <p:ph type="body" idx="1"/>
          </p:nvPr>
        </p:nvSpPr>
        <p:spPr/>
        <p:txBody>
          <a:bodyPr/>
          <a:lstStyle/>
          <a:p>
            <a:pPr>
              <a:buFontTx/>
              <a:buChar char="-"/>
            </a:pPr>
            <a:r>
              <a:rPr lang="en-US" dirty="0"/>
              <a:t>Price of underlying asset</a:t>
            </a:r>
          </a:p>
          <a:p>
            <a:pPr>
              <a:buFontTx/>
              <a:buChar char="-"/>
            </a:pPr>
            <a:r>
              <a:rPr lang="en-US" dirty="0"/>
              <a:t>Changes in price of underlying asset relative to option’s exercise price</a:t>
            </a:r>
          </a:p>
          <a:p>
            <a:pPr>
              <a:buFontTx/>
              <a:buChar char="-"/>
            </a:pPr>
            <a:r>
              <a:rPr lang="en-US" dirty="0"/>
              <a:t>Dividends in underlying share</a:t>
            </a:r>
          </a:p>
          <a:p>
            <a:pPr>
              <a:buFontTx/>
              <a:buChar char="-"/>
            </a:pPr>
            <a:r>
              <a:rPr lang="en-US" dirty="0"/>
              <a:t>Time to maturity</a:t>
            </a:r>
          </a:p>
          <a:p>
            <a:pPr>
              <a:buFontTx/>
              <a:buChar char="-"/>
            </a:pPr>
            <a:r>
              <a:rPr lang="en-US" dirty="0"/>
              <a:t>Interest rates</a:t>
            </a:r>
          </a:p>
          <a:p>
            <a:pPr>
              <a:buFontTx/>
              <a:buChar char="-"/>
            </a:pPr>
            <a:endParaRPr lang="en-US" dirty="0"/>
          </a:p>
        </p:txBody>
      </p:sp>
    </p:spTree>
    <p:extLst>
      <p:ext uri="{BB962C8B-B14F-4D97-AF65-F5344CB8AC3E}">
        <p14:creationId xmlns:p14="http://schemas.microsoft.com/office/powerpoint/2010/main" val="298312760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16C76-7596-1251-869F-A1EA1CFC03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626074-8310-7A72-0CE8-5709F581C399}"/>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B354A457-B1CC-435F-05C1-8D294955A3EC}"/>
              </a:ext>
            </a:extLst>
          </p:cNvPr>
          <p:cNvSpPr>
            <a:spLocks noGrp="1"/>
          </p:cNvSpPr>
          <p:nvPr>
            <p:ph type="body" idx="1"/>
          </p:nvPr>
        </p:nvSpPr>
        <p:spPr/>
        <p:txBody>
          <a:bodyPr/>
          <a:lstStyle/>
          <a:p>
            <a:pPr marL="114300" indent="0">
              <a:buNone/>
            </a:pPr>
            <a:r>
              <a:rPr lang="en-US" dirty="0"/>
              <a:t>Which of the following is true about bringing new securities to the market?</a:t>
            </a:r>
          </a:p>
          <a:p>
            <a:pPr marL="628650" indent="-514350">
              <a:buAutoNum type="alphaUcPeriod"/>
            </a:pPr>
            <a:r>
              <a:rPr lang="en-US" dirty="0"/>
              <a:t>New issues of stocks and bonds are called secondary offering</a:t>
            </a:r>
          </a:p>
          <a:p>
            <a:pPr marL="628650" indent="-514350">
              <a:buAutoNum type="alphaUcPeriod"/>
            </a:pPr>
            <a:r>
              <a:rPr lang="en-US" dirty="0">
                <a:solidFill>
                  <a:srgbClr val="FF0000"/>
                </a:solidFill>
              </a:rPr>
              <a:t>Initial public offering refers to a company offering securities to the public for the first time</a:t>
            </a:r>
          </a:p>
          <a:p>
            <a:pPr marL="628650" indent="-514350">
              <a:buAutoNum type="alphaUcPeriod"/>
            </a:pPr>
            <a:r>
              <a:rPr lang="en-US" dirty="0"/>
              <a:t>Seasoned offering is when company offers securities to the public for the first time</a:t>
            </a:r>
          </a:p>
          <a:p>
            <a:pPr marL="628650" indent="-514350">
              <a:buAutoNum type="alphaUcPeriod"/>
            </a:pPr>
            <a:r>
              <a:rPr lang="en-US" dirty="0"/>
              <a:t>Investment banks do not offer services related to new debt and equity securities</a:t>
            </a:r>
          </a:p>
        </p:txBody>
      </p:sp>
    </p:spTree>
    <p:extLst>
      <p:ext uri="{BB962C8B-B14F-4D97-AF65-F5344CB8AC3E}">
        <p14:creationId xmlns:p14="http://schemas.microsoft.com/office/powerpoint/2010/main" val="196532079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280C8-F823-7C42-99AF-4D92A212E6FA}"/>
              </a:ext>
            </a:extLst>
          </p:cNvPr>
          <p:cNvSpPr>
            <a:spLocks noGrp="1"/>
          </p:cNvSpPr>
          <p:nvPr>
            <p:ph type="title"/>
          </p:nvPr>
        </p:nvSpPr>
        <p:spPr/>
        <p:txBody>
          <a:bodyPr/>
          <a:lstStyle/>
          <a:p>
            <a:r>
              <a:rPr lang="en-US" dirty="0"/>
              <a:t>Venture Capital</a:t>
            </a:r>
          </a:p>
        </p:txBody>
      </p:sp>
      <p:sp>
        <p:nvSpPr>
          <p:cNvPr id="3" name="Text Placeholder 2">
            <a:extLst>
              <a:ext uri="{FF2B5EF4-FFF2-40B4-BE49-F238E27FC236}">
                <a16:creationId xmlns:a16="http://schemas.microsoft.com/office/drawing/2014/main" id="{5C36B84A-C6CD-D7F5-B828-E2EEF3A8D21E}"/>
              </a:ext>
            </a:extLst>
          </p:cNvPr>
          <p:cNvSpPr>
            <a:spLocks noGrp="1"/>
          </p:cNvSpPr>
          <p:nvPr>
            <p:ph type="body" idx="1"/>
          </p:nvPr>
        </p:nvSpPr>
        <p:spPr/>
        <p:txBody>
          <a:bodyPr>
            <a:normAutofit fontScale="92500" lnSpcReduction="20000"/>
          </a:bodyPr>
          <a:lstStyle/>
          <a:p>
            <a:pPr marL="114300" indent="0">
              <a:buNone/>
            </a:pPr>
            <a:r>
              <a:rPr lang="en-US" dirty="0"/>
              <a:t>Source of funds to finance growth, major source of equity capital</a:t>
            </a:r>
          </a:p>
          <a:p>
            <a:pPr marL="114300" indent="0">
              <a:buNone/>
            </a:pPr>
            <a:r>
              <a:rPr lang="en-US" dirty="0"/>
              <a:t>Equity financing usually provided after company has exhausted funds by founders but before IPO</a:t>
            </a:r>
          </a:p>
          <a:p>
            <a:pPr marL="114300" indent="0">
              <a:buNone/>
            </a:pPr>
            <a:r>
              <a:rPr lang="en-US" dirty="0"/>
              <a:t>Stages:</a:t>
            </a:r>
          </a:p>
          <a:p>
            <a:pPr marL="628650" indent="-514350">
              <a:buAutoNum type="arabicPeriod"/>
            </a:pPr>
            <a:r>
              <a:rPr lang="en-US" dirty="0"/>
              <a:t>Seed financing – capital provided at idea stage</a:t>
            </a:r>
          </a:p>
          <a:p>
            <a:pPr marL="628650" indent="-514350">
              <a:buAutoNum type="arabicPeriod"/>
            </a:pPr>
            <a:r>
              <a:rPr lang="en-US" dirty="0"/>
              <a:t>Start up financing – capital used in product development and initial marketing</a:t>
            </a:r>
          </a:p>
          <a:p>
            <a:pPr marL="628650" indent="-514350">
              <a:buAutoNum type="arabicPeriod"/>
            </a:pPr>
            <a:r>
              <a:rPr lang="en-US" dirty="0"/>
              <a:t>First stage financing – capital provided to initiate manufacturing and sales</a:t>
            </a:r>
          </a:p>
          <a:p>
            <a:pPr marL="628650" indent="-514350">
              <a:buAutoNum type="arabicPeriod"/>
            </a:pPr>
            <a:r>
              <a:rPr lang="en-US" dirty="0"/>
              <a:t>Second stage financing – capital used for initial expansion of a company that has already been producing and selling product</a:t>
            </a:r>
          </a:p>
          <a:p>
            <a:pPr marL="114300" indent="0">
              <a:buNone/>
            </a:pPr>
            <a:endParaRPr lang="en-US" dirty="0"/>
          </a:p>
        </p:txBody>
      </p:sp>
    </p:spTree>
    <p:extLst>
      <p:ext uri="{BB962C8B-B14F-4D97-AF65-F5344CB8AC3E}">
        <p14:creationId xmlns:p14="http://schemas.microsoft.com/office/powerpoint/2010/main" val="348741334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4D6C2-B40D-CBCA-FB04-7CDD5242FBB4}"/>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71325C5A-8A3C-55CA-E77A-29D1D7E1B750}"/>
              </a:ext>
            </a:extLst>
          </p:cNvPr>
          <p:cNvSpPr>
            <a:spLocks noGrp="1"/>
          </p:cNvSpPr>
          <p:nvPr>
            <p:ph type="body" idx="1"/>
          </p:nvPr>
        </p:nvSpPr>
        <p:spPr/>
        <p:txBody>
          <a:bodyPr/>
          <a:lstStyle/>
          <a:p>
            <a:pPr marL="114300" indent="0">
              <a:buNone/>
            </a:pPr>
            <a:r>
              <a:rPr lang="en-US" dirty="0"/>
              <a:t>Assume a venture capitalist requires a 40 per cent rate of return per year. If the venture capitalist thinks that a company will be worth $50 million in 5 years, what percentage of ownership in the company will the venture capitalist require today in exchange for a $3 million investment? </a:t>
            </a:r>
          </a:p>
        </p:txBody>
      </p:sp>
    </p:spTree>
    <p:extLst>
      <p:ext uri="{BB962C8B-B14F-4D97-AF65-F5344CB8AC3E}">
        <p14:creationId xmlns:p14="http://schemas.microsoft.com/office/powerpoint/2010/main" val="164026596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35321-EC8F-B60C-1908-4A1521BF8D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2E329B-3E84-EE4B-2FB8-13E65A6FCB0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0D4E8632-430B-7E45-B7AA-E1F378B83CBC}"/>
              </a:ext>
            </a:extLst>
          </p:cNvPr>
          <p:cNvSpPr>
            <a:spLocks noGrp="1"/>
          </p:cNvSpPr>
          <p:nvPr>
            <p:ph type="body" idx="1"/>
          </p:nvPr>
        </p:nvSpPr>
        <p:spPr/>
        <p:txBody>
          <a:bodyPr/>
          <a:lstStyle/>
          <a:p>
            <a:pPr marL="114300" indent="0">
              <a:buNone/>
            </a:pPr>
            <a:r>
              <a:rPr lang="en-US" dirty="0"/>
              <a:t>Assume a venture capitalist requires a 40 per cent rate of return per year. If the venture capitalist thinks that a company will be worth $50 million in 5 years, what percentage of ownership in the company will the venture capitalist require today in exchange for a $3 million investment?</a:t>
            </a:r>
          </a:p>
          <a:p>
            <a:pPr marL="114300" indent="0">
              <a:buNone/>
            </a:pPr>
            <a:r>
              <a:rPr lang="en-US" dirty="0">
                <a:solidFill>
                  <a:srgbClr val="FF0000"/>
                </a:solidFill>
              </a:rPr>
              <a:t>3(1.4)^5 = $16.135 million</a:t>
            </a:r>
          </a:p>
          <a:p>
            <a:pPr marL="114300" indent="0">
              <a:buNone/>
            </a:pPr>
            <a:r>
              <a:rPr lang="en-US" dirty="0">
                <a:solidFill>
                  <a:srgbClr val="FF0000"/>
                </a:solidFill>
              </a:rPr>
              <a:t>16.135/50 = 32.2% share of ownership </a:t>
            </a:r>
          </a:p>
        </p:txBody>
      </p:sp>
    </p:spTree>
    <p:extLst>
      <p:ext uri="{BB962C8B-B14F-4D97-AF65-F5344CB8AC3E}">
        <p14:creationId xmlns:p14="http://schemas.microsoft.com/office/powerpoint/2010/main" val="138848089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D7810-BEF2-96C5-5A4A-934865578269}"/>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84F44432-F6A3-5D17-CE79-F4AD79964E9E}"/>
              </a:ext>
            </a:extLst>
          </p:cNvPr>
          <p:cNvSpPr>
            <a:spLocks noGrp="1"/>
          </p:cNvSpPr>
          <p:nvPr>
            <p:ph type="body" idx="1"/>
          </p:nvPr>
        </p:nvSpPr>
        <p:spPr/>
        <p:txBody>
          <a:bodyPr/>
          <a:lstStyle/>
          <a:p>
            <a:pPr marL="114300" indent="0">
              <a:buNone/>
            </a:pPr>
            <a:r>
              <a:rPr lang="en-US" dirty="0"/>
              <a:t>What is the venture capital stage where capital is provided to initiate manufacturing and sales?</a:t>
            </a:r>
          </a:p>
          <a:p>
            <a:pPr marL="114300" indent="0">
              <a:buNone/>
            </a:pPr>
            <a:endParaRPr lang="en-US" dirty="0"/>
          </a:p>
        </p:txBody>
      </p:sp>
    </p:spTree>
    <p:extLst>
      <p:ext uri="{BB962C8B-B14F-4D97-AF65-F5344CB8AC3E}">
        <p14:creationId xmlns:p14="http://schemas.microsoft.com/office/powerpoint/2010/main" val="311676587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C48C56-B9F7-3EC2-0060-71A3B47F2A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C2A175-DF1F-CAAA-F86F-141C22CE869D}"/>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7C39A511-12B6-1B22-6D94-F714751BA043}"/>
              </a:ext>
            </a:extLst>
          </p:cNvPr>
          <p:cNvSpPr>
            <a:spLocks noGrp="1"/>
          </p:cNvSpPr>
          <p:nvPr>
            <p:ph type="body" idx="1"/>
          </p:nvPr>
        </p:nvSpPr>
        <p:spPr/>
        <p:txBody>
          <a:bodyPr/>
          <a:lstStyle/>
          <a:p>
            <a:pPr marL="114300" indent="0">
              <a:buNone/>
            </a:pPr>
            <a:r>
              <a:rPr lang="en-US" dirty="0"/>
              <a:t>What is the venture capital stage where capital is provided to initiate manufacturing and sales?</a:t>
            </a:r>
          </a:p>
          <a:p>
            <a:pPr marL="114300" indent="0">
              <a:buNone/>
            </a:pPr>
            <a:endParaRPr lang="en-US" dirty="0"/>
          </a:p>
          <a:p>
            <a:pPr marL="114300" indent="0">
              <a:buNone/>
            </a:pPr>
            <a:r>
              <a:rPr lang="en-US" dirty="0">
                <a:solidFill>
                  <a:srgbClr val="FF0000"/>
                </a:solidFill>
              </a:rPr>
              <a:t>First stage financing</a:t>
            </a:r>
          </a:p>
          <a:p>
            <a:pPr marL="114300" indent="0">
              <a:buNone/>
            </a:pPr>
            <a:endParaRPr lang="en-US" dirty="0"/>
          </a:p>
        </p:txBody>
      </p:sp>
    </p:spTree>
    <p:extLst>
      <p:ext uri="{BB962C8B-B14F-4D97-AF65-F5344CB8AC3E}">
        <p14:creationId xmlns:p14="http://schemas.microsoft.com/office/powerpoint/2010/main" val="3307150892"/>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dc781727-710e-4855-bc4c-690266a1b551}" enabled="0" method="" siteId="{dc781727-710e-4855-bc4c-690266a1b551}" removed="1"/>
</clbl:labelList>
</file>

<file path=docProps/app.xml><?xml version="1.0" encoding="utf-8"?>
<Properties xmlns="http://schemas.openxmlformats.org/officeDocument/2006/extended-properties" xmlns:vt="http://schemas.openxmlformats.org/officeDocument/2006/docPropsVTypes">
  <TotalTime>4070</TotalTime>
  <Words>5952</Words>
  <Application>Microsoft Macintosh PowerPoint</Application>
  <PresentationFormat>Widescreen</PresentationFormat>
  <Paragraphs>600</Paragraphs>
  <Slides>95</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95</vt:i4>
      </vt:variant>
    </vt:vector>
  </HeadingPairs>
  <TitlesOfParts>
    <vt:vector size="99" baseType="lpstr">
      <vt:lpstr>Arial</vt:lpstr>
      <vt:lpstr>Roboto</vt:lpstr>
      <vt:lpstr>Calibri</vt:lpstr>
      <vt:lpstr>Office Theme</vt:lpstr>
      <vt:lpstr>PowerPoint Presentation</vt:lpstr>
      <vt:lpstr>PowerPoint Presentation</vt:lpstr>
      <vt:lpstr>Options</vt:lpstr>
      <vt:lpstr>PowerPoint Presentation</vt:lpstr>
      <vt:lpstr>Terminology</vt:lpstr>
      <vt:lpstr>PowerPoint Presentation</vt:lpstr>
      <vt:lpstr>PowerPoint Presentation</vt:lpstr>
      <vt:lpstr>Risk of Options</vt:lpstr>
      <vt:lpstr>Option Prices</vt:lpstr>
      <vt:lpstr>PowerPoint Presentation</vt:lpstr>
      <vt:lpstr>PowerPoint Presentation</vt:lpstr>
      <vt:lpstr>PowerPoint Presentation</vt:lpstr>
      <vt:lpstr>PowerPoint Presentation</vt:lpstr>
      <vt:lpstr>Swaps</vt:lpstr>
      <vt:lpstr>PowerPoint Presentation</vt:lpstr>
      <vt:lpstr>PowerPoint Presentation</vt:lpstr>
      <vt:lpstr>PowerPoint Presentation</vt:lpstr>
      <vt:lpstr>Credit Default Swap (CDS)</vt:lpstr>
      <vt:lpstr>CDS as Insurance </vt:lpstr>
      <vt:lpstr>CDS for Bonds</vt:lpstr>
      <vt:lpstr>PowerPoint Presentation</vt:lpstr>
      <vt:lpstr>PowerPoint Presentation</vt:lpstr>
      <vt:lpstr>PowerPoint Presentation</vt:lpstr>
      <vt:lpstr>PowerPoint Presentation</vt:lpstr>
      <vt:lpstr>PowerPoint Presentation</vt:lpstr>
      <vt:lpstr>Foreign Exchange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Currency Pair Conversions</vt:lpstr>
      <vt:lpstr>PowerPoint Presentation</vt:lpstr>
      <vt:lpstr>PowerPoint Presentation</vt:lpstr>
      <vt:lpstr>PowerPoint Presentation</vt:lpstr>
      <vt:lpstr>PowerPoint Presentation</vt:lpstr>
      <vt:lpstr>PowerPoint Presentation</vt:lpstr>
      <vt:lpstr>PowerPoint Presentation</vt:lpstr>
      <vt:lpstr>Definitions</vt:lpstr>
      <vt:lpstr>Monetary Authorities and Central Banks</vt:lpstr>
      <vt:lpstr>Functions of Central Bank</vt:lpstr>
      <vt:lpstr>Reserve Bank of New Zealand</vt:lpstr>
      <vt:lpstr>Money Supply</vt:lpstr>
      <vt:lpstr>OCR and Monetary Policy Transmission</vt:lpstr>
      <vt:lpstr>Unconventional Monetary Policy Tools</vt:lpstr>
      <vt:lpstr>Unconventional Monetary Policy Tools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Commercial Banks</vt:lpstr>
      <vt:lpstr>Commercial Banks</vt:lpstr>
      <vt:lpstr>Off-Balance Sheet Banking</vt:lpstr>
      <vt:lpstr>Liquidity Management</vt:lpstr>
      <vt:lpstr>PowerPoint Presentation</vt:lpstr>
      <vt:lpstr>PowerPoint Presentation</vt:lpstr>
      <vt:lpstr>PowerPoint Presentation</vt:lpstr>
      <vt:lpstr>PowerPoint Presentation</vt:lpstr>
      <vt:lpstr>PowerPoint Presentation</vt:lpstr>
      <vt:lpstr>PowerPoint Presentation</vt:lpstr>
      <vt:lpstr>Capital Regulation</vt:lpstr>
      <vt:lpstr>PowerPoint Presentation</vt:lpstr>
      <vt:lpstr>PowerPoint Presentation</vt:lpstr>
      <vt:lpstr>PowerPoint Presentation</vt:lpstr>
      <vt:lpstr>PowerPoint Presentation</vt:lpstr>
      <vt:lpstr>Managing Credit Risk</vt:lpstr>
      <vt:lpstr>Measuring Interest Rate Risk</vt:lpstr>
      <vt:lpstr>PowerPoint Presentation</vt:lpstr>
      <vt:lpstr>PowerPoint Presentation</vt:lpstr>
      <vt:lpstr>PowerPoint Presentation</vt:lpstr>
      <vt:lpstr>PowerPoint Presentation</vt:lpstr>
      <vt:lpstr>Non-Financial Institutions</vt:lpstr>
      <vt:lpstr>PowerPoint Presentation</vt:lpstr>
      <vt:lpstr>Insurance Companies</vt:lpstr>
      <vt:lpstr>How to reduce objective risk?</vt:lpstr>
      <vt:lpstr>PowerPoint Presentation</vt:lpstr>
      <vt:lpstr>PowerPoint Presentation</vt:lpstr>
      <vt:lpstr>PowerPoint Presentation</vt:lpstr>
      <vt:lpstr>PowerPoint Presentation</vt:lpstr>
      <vt:lpstr>Investment Companies</vt:lpstr>
      <vt:lpstr>PowerPoint Presentation</vt:lpstr>
      <vt:lpstr>Investment Banks</vt:lpstr>
      <vt:lpstr>PowerPoint Presentation</vt:lpstr>
      <vt:lpstr>PowerPoint Presentation</vt:lpstr>
      <vt:lpstr>Venture Capital</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 Office User</dc:creator>
  <cp:lastModifiedBy>Isabella Pithie</cp:lastModifiedBy>
  <cp:revision>5</cp:revision>
  <dcterms:created xsi:type="dcterms:W3CDTF">2020-04-23T03:40:29Z</dcterms:created>
  <dcterms:modified xsi:type="dcterms:W3CDTF">2026-05-28T20:13:35Z</dcterms:modified>
</cp:coreProperties>
</file>