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57" r:id="rId3"/>
    <p:sldId id="258" r:id="rId4"/>
    <p:sldId id="259" r:id="rId5"/>
    <p:sldId id="279" r:id="rId6"/>
    <p:sldId id="260" r:id="rId7"/>
    <p:sldId id="261" r:id="rId8"/>
    <p:sldId id="262" r:id="rId9"/>
    <p:sldId id="263" r:id="rId10"/>
    <p:sldId id="280" r:id="rId11"/>
    <p:sldId id="264" r:id="rId12"/>
    <p:sldId id="265" r:id="rId13"/>
    <p:sldId id="266" r:id="rId14"/>
    <p:sldId id="267" r:id="rId15"/>
    <p:sldId id="268" r:id="rId16"/>
    <p:sldId id="281" r:id="rId17"/>
    <p:sldId id="269" r:id="rId18"/>
    <p:sldId id="270" r:id="rId19"/>
    <p:sldId id="271" r:id="rId20"/>
    <p:sldId id="272" r:id="rId21"/>
    <p:sldId id="273" r:id="rId22"/>
    <p:sldId id="285" r:id="rId23"/>
    <p:sldId id="289" r:id="rId24"/>
    <p:sldId id="288" r:id="rId25"/>
    <p:sldId id="274" r:id="rId26"/>
    <p:sldId id="282" r:id="rId27"/>
    <p:sldId id="283" r:id="rId28"/>
    <p:sldId id="275" r:id="rId29"/>
    <p:sldId id="276" r:id="rId30"/>
    <p:sldId id="277" r:id="rId31"/>
  </p:sldIdLst>
  <p:sldSz cx="12192000" cy="6858000"/>
  <p:notesSz cx="6858000" cy="9144000"/>
  <p:embeddedFontLst>
    <p:embeddedFont>
      <p:font typeface="Josefin Sans" pitchFamily="2" charset="0"/>
      <p:regular r:id="rId33"/>
      <p:bold r:id="rId34"/>
      <p:italic r:id="rId35"/>
      <p:boldItalic r:id="rId36"/>
    </p:embeddedFont>
    <p:embeddedFont>
      <p:font typeface="Roboto" panose="02000000000000000000"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 roundtripDataSignature="AMtx7mhyjvFOdNZTkcJV3SK5oL0dQSas2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CFCD06-DA87-449B-81B2-0577E32C9EE0}" v="9" dt="2026-06-01T09:43:59.389"/>
  </p1510:revLst>
</p1510:revInfo>
</file>

<file path=ppt/tableStyles.xml><?xml version="1.0" encoding="utf-8"?>
<a:tblStyleLst xmlns:a="http://schemas.openxmlformats.org/drawingml/2006/main" def="{406EDDEA-793D-4132-BCD1-C45BB903B133}">
  <a:tblStyle styleId="{406EDDEA-793D-4132-BCD1-C45BB903B13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2ED"/>
          </a:solidFill>
        </a:fill>
      </a:tcStyle>
    </a:wholeTbl>
    <a:band1H>
      <a:tcTxStyle b="off" i="off"/>
      <a:tcStyle>
        <a:tcBdr/>
        <a:fill>
          <a:solidFill>
            <a:srgbClr val="CBE3DA"/>
          </a:solidFill>
        </a:fill>
      </a:tcStyle>
    </a:band1H>
    <a:band2H>
      <a:tcTxStyle b="off" i="off"/>
      <a:tcStyle>
        <a:tcBdr/>
      </a:tcStyle>
    </a:band2H>
    <a:band1V>
      <a:tcTxStyle b="off" i="off"/>
      <a:tcStyle>
        <a:tcBdr/>
        <a:fill>
          <a:solidFill>
            <a:srgbClr val="CBE3D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940" autoAdjust="0"/>
  </p:normalViewPr>
  <p:slideViewPr>
    <p:cSldViewPr snapToGrid="0">
      <p:cViewPr>
        <p:scale>
          <a:sx n="69" d="100"/>
          <a:sy n="69" d="100"/>
        </p:scale>
        <p:origin x="110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microsoft.com/office/2016/11/relationships/changesInfo" Target="changesInfos/changesInfo1.xml"/><Relationship Id="rId20" Type="http://schemas.openxmlformats.org/officeDocument/2006/relationships/slide" Target="slides/slide19.xml"/><Relationship Id="rId41"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 Buckingham" userId="72245ff2-de1e-4983-9ca3-ae76a23302ba" providerId="ADAL" clId="{C5B361A3-1C43-4126-9DDA-8532921787BF}"/>
    <pc:docChg chg="undo custSel addSld delSld modSld">
      <pc:chgData name="Sam Buckingham" userId="72245ff2-de1e-4983-9ca3-ae76a23302ba" providerId="ADAL" clId="{C5B361A3-1C43-4126-9DDA-8532921787BF}" dt="2026-06-01T09:51:04.685" v="3947" actId="20577"/>
      <pc:docMkLst>
        <pc:docMk/>
      </pc:docMkLst>
      <pc:sldChg chg="modNotesTx">
        <pc:chgData name="Sam Buckingham" userId="72245ff2-de1e-4983-9ca3-ae76a23302ba" providerId="ADAL" clId="{C5B361A3-1C43-4126-9DDA-8532921787BF}" dt="2026-06-01T09:17:35.128" v="700" actId="20577"/>
        <pc:sldMkLst>
          <pc:docMk/>
          <pc:sldMk cId="0" sldId="259"/>
        </pc:sldMkLst>
      </pc:sldChg>
      <pc:sldChg chg="modSp mod">
        <pc:chgData name="Sam Buckingham" userId="72245ff2-de1e-4983-9ca3-ae76a23302ba" providerId="ADAL" clId="{C5B361A3-1C43-4126-9DDA-8532921787BF}" dt="2026-06-01T09:16:41.498" v="615" actId="27636"/>
        <pc:sldMkLst>
          <pc:docMk/>
          <pc:sldMk cId="0" sldId="260"/>
        </pc:sldMkLst>
        <pc:spChg chg="mod">
          <ac:chgData name="Sam Buckingham" userId="72245ff2-de1e-4983-9ca3-ae76a23302ba" providerId="ADAL" clId="{C5B361A3-1C43-4126-9DDA-8532921787BF}" dt="2026-06-01T09:16:41.498" v="615" actId="27636"/>
          <ac:spMkLst>
            <pc:docMk/>
            <pc:sldMk cId="0" sldId="260"/>
            <ac:spMk id="123" creationId="{00000000-0000-0000-0000-000000000000}"/>
          </ac:spMkLst>
        </pc:spChg>
      </pc:sldChg>
      <pc:sldChg chg="modNotesTx">
        <pc:chgData name="Sam Buckingham" userId="72245ff2-de1e-4983-9ca3-ae76a23302ba" providerId="ADAL" clId="{C5B361A3-1C43-4126-9DDA-8532921787BF}" dt="2026-06-01T09:13:59.553" v="612" actId="20577"/>
        <pc:sldMkLst>
          <pc:docMk/>
          <pc:sldMk cId="0" sldId="261"/>
        </pc:sldMkLst>
      </pc:sldChg>
      <pc:sldChg chg="modSp mod modNotesTx">
        <pc:chgData name="Sam Buckingham" userId="72245ff2-de1e-4983-9ca3-ae76a23302ba" providerId="ADAL" clId="{C5B361A3-1C43-4126-9DDA-8532921787BF}" dt="2026-06-01T09:25:06.069" v="1096" actId="20577"/>
        <pc:sldMkLst>
          <pc:docMk/>
          <pc:sldMk cId="0" sldId="267"/>
        </pc:sldMkLst>
        <pc:spChg chg="mod">
          <ac:chgData name="Sam Buckingham" userId="72245ff2-de1e-4983-9ca3-ae76a23302ba" providerId="ADAL" clId="{C5B361A3-1C43-4126-9DDA-8532921787BF}" dt="2026-06-01T09:21:52.847" v="764" actId="20577"/>
          <ac:spMkLst>
            <pc:docMk/>
            <pc:sldMk cId="0" sldId="267"/>
            <ac:spMk id="194" creationId="{00000000-0000-0000-0000-000000000000}"/>
          </ac:spMkLst>
        </pc:spChg>
      </pc:sldChg>
      <pc:sldChg chg="modSp mod">
        <pc:chgData name="Sam Buckingham" userId="72245ff2-de1e-4983-9ca3-ae76a23302ba" providerId="ADAL" clId="{C5B361A3-1C43-4126-9DDA-8532921787BF}" dt="2026-06-01T09:24:14.199" v="1032" actId="14734"/>
        <pc:sldMkLst>
          <pc:docMk/>
          <pc:sldMk cId="0" sldId="268"/>
        </pc:sldMkLst>
        <pc:graphicFrameChg chg="modGraphic">
          <ac:chgData name="Sam Buckingham" userId="72245ff2-de1e-4983-9ca3-ae76a23302ba" providerId="ADAL" clId="{C5B361A3-1C43-4126-9DDA-8532921787BF}" dt="2026-06-01T09:24:14.199" v="1032" actId="14734"/>
          <ac:graphicFrameMkLst>
            <pc:docMk/>
            <pc:sldMk cId="0" sldId="268"/>
            <ac:graphicFrameMk id="203" creationId="{00000000-0000-0000-0000-000000000000}"/>
          </ac:graphicFrameMkLst>
        </pc:graphicFrameChg>
      </pc:sldChg>
      <pc:sldChg chg="modNotesTx">
        <pc:chgData name="Sam Buckingham" userId="72245ff2-de1e-4983-9ca3-ae76a23302ba" providerId="ADAL" clId="{C5B361A3-1C43-4126-9DDA-8532921787BF}" dt="2026-06-01T09:37:05.820" v="2633" actId="20577"/>
        <pc:sldMkLst>
          <pc:docMk/>
          <pc:sldMk cId="0" sldId="273"/>
        </pc:sldMkLst>
      </pc:sldChg>
      <pc:sldChg chg="modNotesTx">
        <pc:chgData name="Sam Buckingham" userId="72245ff2-de1e-4983-9ca3-ae76a23302ba" providerId="ADAL" clId="{C5B361A3-1C43-4126-9DDA-8532921787BF}" dt="2026-06-01T09:34:28.199" v="2525" actId="20577"/>
        <pc:sldMkLst>
          <pc:docMk/>
          <pc:sldMk cId="0" sldId="274"/>
        </pc:sldMkLst>
      </pc:sldChg>
      <pc:sldChg chg="modSp mod">
        <pc:chgData name="Sam Buckingham" userId="72245ff2-de1e-4983-9ca3-ae76a23302ba" providerId="ADAL" clId="{C5B361A3-1C43-4126-9DDA-8532921787BF}" dt="2026-06-01T09:51:04.685" v="3947" actId="20577"/>
        <pc:sldMkLst>
          <pc:docMk/>
          <pc:sldMk cId="0" sldId="276"/>
        </pc:sldMkLst>
        <pc:spChg chg="mod">
          <ac:chgData name="Sam Buckingham" userId="72245ff2-de1e-4983-9ca3-ae76a23302ba" providerId="ADAL" clId="{C5B361A3-1C43-4126-9DDA-8532921787BF}" dt="2026-06-01T09:51:04.685" v="3947" actId="20577"/>
          <ac:spMkLst>
            <pc:docMk/>
            <pc:sldMk cId="0" sldId="276"/>
            <ac:spMk id="277" creationId="{00000000-0000-0000-0000-000000000000}"/>
          </ac:spMkLst>
        </pc:spChg>
      </pc:sldChg>
      <pc:sldChg chg="new del">
        <pc:chgData name="Sam Buckingham" userId="72245ff2-de1e-4983-9ca3-ae76a23302ba" providerId="ADAL" clId="{C5B361A3-1C43-4126-9DDA-8532921787BF}" dt="2026-06-01T09:17:26.390" v="698" actId="47"/>
        <pc:sldMkLst>
          <pc:docMk/>
          <pc:sldMk cId="3131343284" sldId="278"/>
        </pc:sldMkLst>
      </pc:sldChg>
      <pc:sldChg chg="delSp modSp add mod modNotesTx">
        <pc:chgData name="Sam Buckingham" userId="72245ff2-de1e-4983-9ca3-ae76a23302ba" providerId="ADAL" clId="{C5B361A3-1C43-4126-9DDA-8532921787BF}" dt="2026-06-01T09:17:44.566" v="703" actId="20577"/>
        <pc:sldMkLst>
          <pc:docMk/>
          <pc:sldMk cId="1582038614" sldId="279"/>
        </pc:sldMkLst>
        <pc:spChg chg="mod">
          <ac:chgData name="Sam Buckingham" userId="72245ff2-de1e-4983-9ca3-ae76a23302ba" providerId="ADAL" clId="{C5B361A3-1C43-4126-9DDA-8532921787BF}" dt="2026-06-01T09:17:44.566" v="703" actId="20577"/>
          <ac:spMkLst>
            <pc:docMk/>
            <pc:sldMk cId="1582038614" sldId="279"/>
            <ac:spMk id="115" creationId="{A0E73A4C-85D7-2D4F-BACD-8315CD5E4D66}"/>
          </ac:spMkLst>
        </pc:spChg>
        <pc:picChg chg="del">
          <ac:chgData name="Sam Buckingham" userId="72245ff2-de1e-4983-9ca3-ae76a23302ba" providerId="ADAL" clId="{C5B361A3-1C43-4126-9DDA-8532921787BF}" dt="2026-06-01T09:16:43.265" v="616" actId="478"/>
          <ac:picMkLst>
            <pc:docMk/>
            <pc:sldMk cId="1582038614" sldId="279"/>
            <ac:picMk id="116" creationId="{4C5BDFA1-A4BF-5077-982B-C24DF07658C6}"/>
          </ac:picMkLst>
        </pc:picChg>
      </pc:sldChg>
      <pc:sldChg chg="delSp modSp new mod">
        <pc:chgData name="Sam Buckingham" userId="72245ff2-de1e-4983-9ca3-ae76a23302ba" providerId="ADAL" clId="{C5B361A3-1C43-4126-9DDA-8532921787BF}" dt="2026-06-01T09:19:56.450" v="740" actId="33524"/>
        <pc:sldMkLst>
          <pc:docMk/>
          <pc:sldMk cId="717152211" sldId="280"/>
        </pc:sldMkLst>
        <pc:spChg chg="del mod">
          <ac:chgData name="Sam Buckingham" userId="72245ff2-de1e-4983-9ca3-ae76a23302ba" providerId="ADAL" clId="{C5B361A3-1C43-4126-9DDA-8532921787BF}" dt="2026-06-01T09:18:44.690" v="708" actId="478"/>
          <ac:spMkLst>
            <pc:docMk/>
            <pc:sldMk cId="717152211" sldId="280"/>
            <ac:spMk id="2" creationId="{419E59BB-0AEE-7088-6244-3C4613376589}"/>
          </ac:spMkLst>
        </pc:spChg>
        <pc:spChg chg="mod">
          <ac:chgData name="Sam Buckingham" userId="72245ff2-de1e-4983-9ca3-ae76a23302ba" providerId="ADAL" clId="{C5B361A3-1C43-4126-9DDA-8532921787BF}" dt="2026-06-01T09:19:56.450" v="740" actId="33524"/>
          <ac:spMkLst>
            <pc:docMk/>
            <pc:sldMk cId="717152211" sldId="280"/>
            <ac:spMk id="3" creationId="{3D378570-5220-5DFC-4E32-69F1434FA663}"/>
          </ac:spMkLst>
        </pc:spChg>
      </pc:sldChg>
      <pc:sldChg chg="modSp new mod modNotesTx">
        <pc:chgData name="Sam Buckingham" userId="72245ff2-de1e-4983-9ca3-ae76a23302ba" providerId="ADAL" clId="{C5B361A3-1C43-4126-9DDA-8532921787BF}" dt="2026-06-01T09:33:20.283" v="2415" actId="20577"/>
        <pc:sldMkLst>
          <pc:docMk/>
          <pc:sldMk cId="1132744259" sldId="281"/>
        </pc:sldMkLst>
        <pc:spChg chg="mod">
          <ac:chgData name="Sam Buckingham" userId="72245ff2-de1e-4983-9ca3-ae76a23302ba" providerId="ADAL" clId="{C5B361A3-1C43-4126-9DDA-8532921787BF}" dt="2026-06-01T09:27:35.232" v="1232" actId="20577"/>
          <ac:spMkLst>
            <pc:docMk/>
            <pc:sldMk cId="1132744259" sldId="281"/>
            <ac:spMk id="2" creationId="{DACEBAAA-B0B2-F7F3-FA9E-C690D21BC245}"/>
          </ac:spMkLst>
        </pc:spChg>
        <pc:spChg chg="mod">
          <ac:chgData name="Sam Buckingham" userId="72245ff2-de1e-4983-9ca3-ae76a23302ba" providerId="ADAL" clId="{C5B361A3-1C43-4126-9DDA-8532921787BF}" dt="2026-06-01T09:33:20.283" v="2415" actId="20577"/>
          <ac:spMkLst>
            <pc:docMk/>
            <pc:sldMk cId="1132744259" sldId="281"/>
            <ac:spMk id="3" creationId="{02D0C40B-49C8-857F-836B-8C89B0B766FC}"/>
          </ac:spMkLst>
        </pc:spChg>
      </pc:sldChg>
      <pc:sldChg chg="delSp modSp new mod modNotesTx">
        <pc:chgData name="Sam Buckingham" userId="72245ff2-de1e-4983-9ca3-ae76a23302ba" providerId="ADAL" clId="{C5B361A3-1C43-4126-9DDA-8532921787BF}" dt="2026-06-01T09:34:19.819" v="2524" actId="20577"/>
        <pc:sldMkLst>
          <pc:docMk/>
          <pc:sldMk cId="2534924904" sldId="282"/>
        </pc:sldMkLst>
        <pc:spChg chg="del mod">
          <ac:chgData name="Sam Buckingham" userId="72245ff2-de1e-4983-9ca3-ae76a23302ba" providerId="ADAL" clId="{C5B361A3-1C43-4126-9DDA-8532921787BF}" dt="2026-06-01T09:33:36.066" v="2418" actId="478"/>
          <ac:spMkLst>
            <pc:docMk/>
            <pc:sldMk cId="2534924904" sldId="282"/>
            <ac:spMk id="2" creationId="{36FE4749-F464-4715-8C5C-77073427E363}"/>
          </ac:spMkLst>
        </pc:spChg>
        <pc:spChg chg="mod">
          <ac:chgData name="Sam Buckingham" userId="72245ff2-de1e-4983-9ca3-ae76a23302ba" providerId="ADAL" clId="{C5B361A3-1C43-4126-9DDA-8532921787BF}" dt="2026-06-01T09:34:13.714" v="2522" actId="20577"/>
          <ac:spMkLst>
            <pc:docMk/>
            <pc:sldMk cId="2534924904" sldId="282"/>
            <ac:spMk id="3" creationId="{166F6F20-311B-2D53-753F-FE36259A0AC6}"/>
          </ac:spMkLst>
        </pc:spChg>
      </pc:sldChg>
      <pc:sldChg chg="delSp modSp new mod">
        <pc:chgData name="Sam Buckingham" userId="72245ff2-de1e-4983-9ca3-ae76a23302ba" providerId="ADAL" clId="{C5B361A3-1C43-4126-9DDA-8532921787BF}" dt="2026-06-01T09:34:42.637" v="2532" actId="207"/>
        <pc:sldMkLst>
          <pc:docMk/>
          <pc:sldMk cId="3394434868" sldId="283"/>
        </pc:sldMkLst>
        <pc:spChg chg="del mod">
          <ac:chgData name="Sam Buckingham" userId="72245ff2-de1e-4983-9ca3-ae76a23302ba" providerId="ADAL" clId="{C5B361A3-1C43-4126-9DDA-8532921787BF}" dt="2026-06-01T09:34:37.031" v="2528" actId="478"/>
          <ac:spMkLst>
            <pc:docMk/>
            <pc:sldMk cId="3394434868" sldId="283"/>
            <ac:spMk id="2" creationId="{7B10F7B7-EE2C-93EC-AA3D-615381BD7AF7}"/>
          </ac:spMkLst>
        </pc:spChg>
        <pc:spChg chg="mod">
          <ac:chgData name="Sam Buckingham" userId="72245ff2-de1e-4983-9ca3-ae76a23302ba" providerId="ADAL" clId="{C5B361A3-1C43-4126-9DDA-8532921787BF}" dt="2026-06-01T09:34:42.637" v="2532" actId="207"/>
          <ac:spMkLst>
            <pc:docMk/>
            <pc:sldMk cId="3394434868" sldId="283"/>
            <ac:spMk id="3" creationId="{1951E14C-44EA-B3AE-1568-7CAB8CF10CFD}"/>
          </ac:spMkLst>
        </pc:spChg>
      </pc:sldChg>
      <pc:sldChg chg="new del">
        <pc:chgData name="Sam Buckingham" userId="72245ff2-de1e-4983-9ca3-ae76a23302ba" providerId="ADAL" clId="{C5B361A3-1C43-4126-9DDA-8532921787BF}" dt="2026-06-01T09:43:31.242" v="2734" actId="47"/>
        <pc:sldMkLst>
          <pc:docMk/>
          <pc:sldMk cId="61920239" sldId="284"/>
        </pc:sldMkLst>
      </pc:sldChg>
      <pc:sldChg chg="addSp modSp add mod modNotesTx">
        <pc:chgData name="Sam Buckingham" userId="72245ff2-de1e-4983-9ca3-ae76a23302ba" providerId="ADAL" clId="{C5B361A3-1C43-4126-9DDA-8532921787BF}" dt="2026-06-01T09:50:30.762" v="3922" actId="20577"/>
        <pc:sldMkLst>
          <pc:docMk/>
          <pc:sldMk cId="0" sldId="285"/>
        </pc:sldMkLst>
        <pc:spChg chg="mod">
          <ac:chgData name="Sam Buckingham" userId="72245ff2-de1e-4983-9ca3-ae76a23302ba" providerId="ADAL" clId="{C5B361A3-1C43-4126-9DDA-8532921787BF}" dt="2026-06-01T09:43:03.064" v="2732" actId="27636"/>
          <ac:spMkLst>
            <pc:docMk/>
            <pc:sldMk cId="0" sldId="285"/>
            <ac:spMk id="3" creationId="{00000000-0000-0000-0000-000000000000}"/>
          </ac:spMkLst>
        </pc:spChg>
        <pc:graphicFrameChg chg="add mod modGraphic">
          <ac:chgData name="Sam Buckingham" userId="72245ff2-de1e-4983-9ca3-ae76a23302ba" providerId="ADAL" clId="{C5B361A3-1C43-4126-9DDA-8532921787BF}" dt="2026-06-01T09:44:28.249" v="2818" actId="20577"/>
          <ac:graphicFrameMkLst>
            <pc:docMk/>
            <pc:sldMk cId="0" sldId="285"/>
            <ac:graphicFrameMk id="4" creationId="{140E3FE4-5539-5A8D-5473-F28849E0C021}"/>
          </ac:graphicFrameMkLst>
        </pc:graphicFrameChg>
      </pc:sldChg>
      <pc:sldChg chg="new del">
        <pc:chgData name="Sam Buckingham" userId="72245ff2-de1e-4983-9ca3-ae76a23302ba" providerId="ADAL" clId="{C5B361A3-1C43-4126-9DDA-8532921787BF}" dt="2026-06-01T09:43:36.117" v="2738" actId="47"/>
        <pc:sldMkLst>
          <pc:docMk/>
          <pc:sldMk cId="3190253498" sldId="286"/>
        </pc:sldMkLst>
      </pc:sldChg>
      <pc:sldChg chg="modSp add del mod">
        <pc:chgData name="Sam Buckingham" userId="72245ff2-de1e-4983-9ca3-ae76a23302ba" providerId="ADAL" clId="{C5B361A3-1C43-4126-9DDA-8532921787BF}" dt="2026-06-01T09:44:01.333" v="2744" actId="47"/>
        <pc:sldMkLst>
          <pc:docMk/>
          <pc:sldMk cId="0" sldId="287"/>
        </pc:sldMkLst>
        <pc:spChg chg="mod">
          <ac:chgData name="Sam Buckingham" userId="72245ff2-de1e-4983-9ca3-ae76a23302ba" providerId="ADAL" clId="{C5B361A3-1C43-4126-9DDA-8532921787BF}" dt="2026-06-01T09:43:33.694" v="2737" actId="27636"/>
          <ac:spMkLst>
            <pc:docMk/>
            <pc:sldMk cId="0" sldId="287"/>
            <ac:spMk id="3" creationId="{00000000-0000-0000-0000-000000000000}"/>
          </ac:spMkLst>
        </pc:spChg>
      </pc:sldChg>
      <pc:sldChg chg="modSp add mod">
        <pc:chgData name="Sam Buckingham" userId="72245ff2-de1e-4983-9ca3-ae76a23302ba" providerId="ADAL" clId="{C5B361A3-1C43-4126-9DDA-8532921787BF}" dt="2026-06-01T09:43:48.451" v="2741" actId="207"/>
        <pc:sldMkLst>
          <pc:docMk/>
          <pc:sldMk cId="0" sldId="288"/>
        </pc:sldMkLst>
        <pc:spChg chg="mod">
          <ac:chgData name="Sam Buckingham" userId="72245ff2-de1e-4983-9ca3-ae76a23302ba" providerId="ADAL" clId="{C5B361A3-1C43-4126-9DDA-8532921787BF}" dt="2026-06-01T09:43:48.451" v="2741" actId="207"/>
          <ac:spMkLst>
            <pc:docMk/>
            <pc:sldMk cId="0" sldId="288"/>
            <ac:spMk id="3" creationId="{00000000-0000-0000-0000-000000000000}"/>
          </ac:spMkLst>
        </pc:spChg>
      </pc:sldChg>
      <pc:sldChg chg="modSp add mod">
        <pc:chgData name="Sam Buckingham" userId="72245ff2-de1e-4983-9ca3-ae76a23302ba" providerId="ADAL" clId="{C5B361A3-1C43-4126-9DDA-8532921787BF}" dt="2026-06-01T09:45:23.768" v="3009" actId="20577"/>
        <pc:sldMkLst>
          <pc:docMk/>
          <pc:sldMk cId="0" sldId="289"/>
        </pc:sldMkLst>
        <pc:spChg chg="mod">
          <ac:chgData name="Sam Buckingham" userId="72245ff2-de1e-4983-9ca3-ae76a23302ba" providerId="ADAL" clId="{C5B361A3-1C43-4126-9DDA-8532921787BF}" dt="2026-06-01T09:45:23.768" v="3009" actId="20577"/>
          <ac:spMkLst>
            <pc:docMk/>
            <pc:sldMk cId="0" sldId="289"/>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NZ"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NZ"/>
              <a:t>Introduce</a:t>
            </a:r>
            <a:endParaRPr/>
          </a:p>
          <a:p>
            <a:pPr marL="180897" lvl="0" indent="-180897" algn="l" rtl="0">
              <a:lnSpc>
                <a:spcPct val="100000"/>
              </a:lnSpc>
              <a:spcBef>
                <a:spcPts val="0"/>
              </a:spcBef>
              <a:spcAft>
                <a:spcPts val="0"/>
              </a:spcAft>
              <a:buClr>
                <a:schemeClr val="dk1"/>
              </a:buClr>
              <a:buSzPts val="1200"/>
              <a:buFont typeface="Arial"/>
              <a:buChar char="•"/>
            </a:pPr>
            <a:r>
              <a:rPr lang="en-NZ"/>
              <a:t>Myself, my name </a:t>
            </a:r>
            <a:endParaRPr/>
          </a:p>
          <a:p>
            <a:pPr marL="180897" marR="0" lvl="0" indent="-180897" algn="l" rtl="0">
              <a:lnSpc>
                <a:spcPct val="100000"/>
              </a:lnSpc>
              <a:spcBef>
                <a:spcPts val="0"/>
              </a:spcBef>
              <a:spcAft>
                <a:spcPts val="0"/>
              </a:spcAft>
              <a:buClr>
                <a:schemeClr val="dk1"/>
              </a:buClr>
              <a:buSzPts val="1200"/>
              <a:buFont typeface="Arial"/>
              <a:buChar char="•"/>
            </a:pPr>
            <a:r>
              <a:rPr lang="en-NZ"/>
              <a:t>Thank for coming</a:t>
            </a:r>
            <a:endParaRPr/>
          </a:p>
          <a:p>
            <a:pPr marL="180897" marR="0" lvl="0" indent="-180897" algn="l" rtl="0">
              <a:lnSpc>
                <a:spcPct val="100000"/>
              </a:lnSpc>
              <a:spcBef>
                <a:spcPts val="0"/>
              </a:spcBef>
              <a:spcAft>
                <a:spcPts val="0"/>
              </a:spcAft>
              <a:buClr>
                <a:schemeClr val="dk1"/>
              </a:buClr>
              <a:buSzPts val="1200"/>
              <a:buFont typeface="Arial"/>
              <a:buChar char="•"/>
            </a:pPr>
            <a:r>
              <a:rPr lang="en-NZ"/>
              <a:t>Plan for today: go for about an hour, try cover as much as I can with some example questions</a:t>
            </a:r>
            <a:endParaRPr/>
          </a:p>
          <a:p>
            <a:pPr marL="180897" lvl="0" indent="-104697"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NZ"/>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NZ"/>
              <a:t>A monopoly is on the opposite side of the spectrum to perfect competition. It faces a downwards sloping demand/average revenue curve as it can only sell to what the market is willing to buy (like a typical demand curve, as the monopoly can either control price or quantity not both at the same time)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NZ"/>
              <a:t>- The cost curves are the same as perfect competition and we can find the profit maximising level, the same way where MR = MC</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NZ"/>
              <a:t>- Big thing that is different to what the perfect competition, is that the marginal revenue curve and average revenue curve are different to each other, marginal revenue curve intersects half way of the intersection of the average revenue curve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NZ"/>
              <a:t>- So when working out profit, use the marginal revenue curve to work out the location, but then use then extend up to the average revenue curve for the price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NZ"/>
              <a:t>- Will earn same profit in long and short run </a:t>
            </a:r>
            <a:endParaRPr/>
          </a:p>
          <a:p>
            <a:pPr marL="0" lvl="0" indent="0" algn="l" rtl="0">
              <a:lnSpc>
                <a:spcPct val="100000"/>
              </a:lnSpc>
              <a:spcBef>
                <a:spcPts val="0"/>
              </a:spcBef>
              <a:spcAft>
                <a:spcPts val="0"/>
              </a:spcAft>
              <a:buSzPts val="1400"/>
              <a:buNone/>
            </a:pPr>
            <a:r>
              <a:rPr lang="en-NZ"/>
              <a:t> </a:t>
            </a:r>
            <a:endParaRPr/>
          </a:p>
        </p:txBody>
      </p:sp>
      <p:sp>
        <p:nvSpPr>
          <p:cNvPr id="161" name="Google Shape;16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NZ"/>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NZ"/>
              <a:t>*depends on time if past 45 don’t do it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NZ"/>
              <a:t>Okay, this is a question from a past paper, I’ll give you guys a minute to do it, then I can show you the answer and explain it </a:t>
            </a:r>
            <a:endParaRPr/>
          </a:p>
        </p:txBody>
      </p:sp>
      <p:sp>
        <p:nvSpPr>
          <p:cNvPr id="171" name="Google Shape;17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NZ"/>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NZ"/>
              <a:t>*maybe do on document camera if possible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NZ"/>
              <a:t>First step you need to draw the axis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NZ"/>
              <a:t>Then lets draw the revenue curves: remember MR intersects half of what AR does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NZ"/>
              <a:t>Then we need to draw the marginal cost curve, does not really matter where you put it as long as it goes up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NZ"/>
              <a:t>The average cost curve is the important one here, you have to make sure it in intersects the marginal cost curve at lowest point, so I usually draw two tails either side of it, then as long as you have it so that when we draw a line up from where MR intersects MC it hits the AC curve before AR curve, it’s allgood</a:t>
            </a:r>
            <a:endParaRPr/>
          </a:p>
        </p:txBody>
      </p:sp>
      <p:sp>
        <p:nvSpPr>
          <p:cNvPr id="179" name="Google Shape;17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NZ"/>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NZ" dirty="0"/>
              <a:t>This is another question they may ask in the exam about using a table to compare between an efficient market (may get mentioned as perfect competition) and a monopoly,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NZ" dirty="0"/>
              <a:t>Goes through comparison of prices and quantities and deadweight loss of both different types of markets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NZ" dirty="0"/>
              <a:t>One thing to note is that I know that there is no horizontal margin revenue curve in this, we are able to just assume that for the perfectly competitive market it operates at where MC = AR (as this is where demand = supply)</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NZ" dirty="0"/>
              <a:t>So lets fill this table out, work out which is the most efficient, I’ll give you guys a couple mins to go through this </a:t>
            </a:r>
          </a:p>
          <a:p>
            <a:pPr marL="0" lvl="0" indent="0" algn="l" rtl="0">
              <a:lnSpc>
                <a:spcPct val="100000"/>
              </a:lnSpc>
              <a:spcBef>
                <a:spcPts val="0"/>
              </a:spcBef>
              <a:spcAft>
                <a:spcPts val="0"/>
              </a:spcAft>
              <a:buSzPts val="1400"/>
              <a:buNone/>
            </a:pPr>
            <a:endParaRPr lang="en-NZ" dirty="0"/>
          </a:p>
          <a:p>
            <a:pPr marL="0" lvl="0" indent="0" algn="l" rtl="0">
              <a:lnSpc>
                <a:spcPct val="100000"/>
              </a:lnSpc>
              <a:spcBef>
                <a:spcPts val="0"/>
              </a:spcBef>
              <a:spcAft>
                <a:spcPts val="0"/>
              </a:spcAft>
              <a:buSzPts val="1400"/>
              <a:buNone/>
            </a:pPr>
            <a:r>
              <a:rPr lang="en-NZ" dirty="0"/>
              <a:t>Note the PC will operate where Market Supply (MC) = Market Demand (AR) whilst the Monopoly operates at profit maximising Mc= Mr</a:t>
            </a:r>
          </a:p>
          <a:p>
            <a:pPr marL="0" lvl="0" indent="0" algn="l" rtl="0">
              <a:lnSpc>
                <a:spcPct val="100000"/>
              </a:lnSpc>
              <a:spcBef>
                <a:spcPts val="0"/>
              </a:spcBef>
              <a:spcAft>
                <a:spcPts val="0"/>
              </a:spcAft>
              <a:buSzPts val="1400"/>
              <a:buNone/>
            </a:pPr>
            <a:r>
              <a:rPr lang="en-NZ" dirty="0"/>
              <a:t>Using our relevant curves as AR = D and MC = S we can find the CS and PS and hence our DWL</a:t>
            </a:r>
            <a:endParaRPr dirty="0"/>
          </a:p>
        </p:txBody>
      </p:sp>
      <p:sp>
        <p:nvSpPr>
          <p:cNvPr id="192" name="Google Shape;19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NZ"/>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NZ"/>
              <a:t>Remember consumer surplus area above the price below the demand curve (AR)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NZ"/>
              <a:t>Producer surplus area below the price above the supply curve (MC)</a:t>
            </a:r>
            <a:endParaRPr/>
          </a:p>
        </p:txBody>
      </p:sp>
      <p:sp>
        <p:nvSpPr>
          <p:cNvPr id="200" name="Google Shape;20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NZ"/>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Oligopoly – market dominated by small number of large firms: key is interdependence, each firms decision on price and output directly affect the others, so firms must consider rivals reactions before acting – leads onto game theory. There are also high barriers to entry to keep new comps out, products can be homogenous or differentiated. Firms are often tempted to collude to act like a monopolist but there are rules and regulations for collusion.</a:t>
            </a:r>
          </a:p>
          <a:p>
            <a:r>
              <a:rPr lang="en-NZ" dirty="0"/>
              <a:t>Duopoly – effectively same conditions but interdependence more direct</a:t>
            </a:r>
          </a:p>
          <a:p>
            <a:endParaRPr lang="en-NZ" dirty="0"/>
          </a:p>
          <a:p>
            <a:r>
              <a:rPr lang="en-NZ" dirty="0"/>
              <a:t>Monopolistic Competition – Many firms like a PC but each sells a differentiated product, so each firm has a small amount of market power and faces downward sloping demand curve (rather than being a price taker), Low barriers means in long run- economic profit is competed away just like PC. A way for them to differentiate could be via marketing i.e. their brand image</a:t>
            </a:r>
          </a:p>
          <a:p>
            <a:endParaRPr lang="en-NZ"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NZ" sz="1200" b="0" i="0" u="none" strike="noStrike" cap="none" smtClean="0">
                <a:solidFill>
                  <a:schemeClr val="dk1"/>
                </a:solidFill>
                <a:latin typeface="Calibri"/>
                <a:ea typeface="Calibri"/>
                <a:cs typeface="Calibri"/>
                <a:sym typeface="Calibri"/>
              </a:rPr>
              <a:t>16</a:t>
            </a:fld>
            <a:endParaRPr lang="en-N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1531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NZ"/>
              <a:t>Game theory is all about the idea of what is the best thing for you to do based on the other group/person decision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NZ"/>
              <a:t>2 key things to understand</a:t>
            </a:r>
            <a:endParaRPr/>
          </a:p>
          <a:p>
            <a:pPr marL="0" lvl="0" indent="0" algn="l" rtl="0">
              <a:lnSpc>
                <a:spcPct val="100000"/>
              </a:lnSpc>
              <a:spcBef>
                <a:spcPts val="0"/>
              </a:spcBef>
              <a:spcAft>
                <a:spcPts val="0"/>
              </a:spcAft>
              <a:buSzPts val="1400"/>
              <a:buNone/>
            </a:pPr>
            <a:r>
              <a:rPr lang="en-NZ"/>
              <a:t>Dominant strategy</a:t>
            </a:r>
            <a:endParaRPr/>
          </a:p>
          <a:p>
            <a:pPr marL="0" lvl="0" indent="0" algn="l" rtl="0">
              <a:lnSpc>
                <a:spcPct val="100000"/>
              </a:lnSpc>
              <a:spcBef>
                <a:spcPts val="0"/>
              </a:spcBef>
              <a:spcAft>
                <a:spcPts val="0"/>
              </a:spcAft>
              <a:buSzPts val="1400"/>
              <a:buNone/>
            </a:pPr>
            <a:r>
              <a:rPr lang="en-NZ"/>
              <a:t>Nash equilbrium</a:t>
            </a:r>
            <a:endParaRPr/>
          </a:p>
          <a:p>
            <a:pPr marL="0" lvl="0" indent="0" algn="l" rtl="0">
              <a:lnSpc>
                <a:spcPct val="100000"/>
              </a:lnSpc>
              <a:spcBef>
                <a:spcPts val="0"/>
              </a:spcBef>
              <a:spcAft>
                <a:spcPts val="0"/>
              </a:spcAft>
              <a:buSzPts val="1400"/>
              <a:buNone/>
            </a:pPr>
            <a:endParaRPr/>
          </a:p>
        </p:txBody>
      </p:sp>
      <p:sp>
        <p:nvSpPr>
          <p:cNvPr id="208" name="Google Shape;20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NZ"/>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NZ"/>
              <a:t>Note that the first number in the bracket will always be the first person (person on the left).  I want to give you guys a minute to go through this one first then I’ll go through it with you.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NZ"/>
              <a:t>Pretty much the same process for all these questions, so can always start with this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NZ"/>
              <a:t>- I like to underline each of the values as I go along</a:t>
            </a:r>
            <a:endParaRPr/>
          </a:p>
          <a:p>
            <a:pPr marL="0" lvl="0" indent="0" algn="l" rtl="0">
              <a:lnSpc>
                <a:spcPct val="100000"/>
              </a:lnSpc>
              <a:spcBef>
                <a:spcPts val="0"/>
              </a:spcBef>
              <a:spcAft>
                <a:spcPts val="0"/>
              </a:spcAft>
              <a:buSzPts val="1400"/>
              <a:buNone/>
            </a:pPr>
            <a:r>
              <a:rPr lang="en-NZ"/>
              <a:t>- So starting with firm A, if firm B does non price competition, they are better off price war (8 &gt; 7), then if B does price war they are still better off doing price war (3 &gt; 2). So dominant strategy </a:t>
            </a:r>
            <a:endParaRPr/>
          </a:p>
          <a:p>
            <a:pPr marL="0" lvl="0" indent="0" algn="l" rtl="0">
              <a:lnSpc>
                <a:spcPct val="100000"/>
              </a:lnSpc>
              <a:spcBef>
                <a:spcPts val="0"/>
              </a:spcBef>
              <a:spcAft>
                <a:spcPts val="0"/>
              </a:spcAft>
              <a:buSzPts val="1400"/>
              <a:buNone/>
            </a:pPr>
            <a:r>
              <a:rPr lang="en-NZ"/>
              <a:t>- Then firm B, if firm A does a non price, they are better of price war (8&gt;7) and if price war still better off as 3 &gt; 2 so same strategy, end up at nash equilibrium of 3, 3</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15" name="Google Shape;21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NZ"/>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NZ"/>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NZ"/>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NZ"/>
              <a:t>Discuss the breakdown of the marks for the exam.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NZ"/>
              <a:t>No term 1 content – multichoice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NZ" i="1"/>
              <a:t>- </a:t>
            </a:r>
            <a:r>
              <a:rPr lang="en-NZ" i="0"/>
              <a:t>Best things that you guys can do is go through your weekly </a:t>
            </a:r>
            <a:r>
              <a:rPr lang="en-NZ"/>
              <a:t>tutorials</a:t>
            </a:r>
            <a:r>
              <a:rPr lang="en-NZ" i="0"/>
              <a:t> and practice them again, and maybe also go through those multichoice questions in your term test paper</a:t>
            </a:r>
            <a:r>
              <a:rPr lang="en-NZ"/>
              <a:t>, if you need extra help with the multi choice maybe ask chat to ask for some similar content based on the topics (but beware as sometimes it generates unnecessary questions that are out of this papers depth)</a:t>
            </a:r>
            <a:endParaRPr/>
          </a:p>
          <a:p>
            <a:pPr marL="0" lvl="0" indent="0" algn="l" rtl="0">
              <a:lnSpc>
                <a:spcPct val="100000"/>
              </a:lnSpc>
              <a:spcBef>
                <a:spcPts val="0"/>
              </a:spcBef>
              <a:spcAft>
                <a:spcPts val="0"/>
              </a:spcAft>
              <a:buSzPts val="1400"/>
              <a:buNone/>
            </a:pPr>
            <a:endParaRPr i="0"/>
          </a:p>
          <a:p>
            <a:pPr marL="0" lvl="0" indent="0" algn="l" rtl="0">
              <a:lnSpc>
                <a:spcPct val="100000"/>
              </a:lnSpc>
              <a:spcBef>
                <a:spcPts val="0"/>
              </a:spcBef>
              <a:spcAft>
                <a:spcPts val="0"/>
              </a:spcAft>
              <a:buSzPts val="1400"/>
              <a:buNone/>
            </a:pPr>
            <a:r>
              <a:rPr lang="en-NZ" i="0"/>
              <a:t>- Also, my tips for the multichoice questions, especially with supply and demand, are to draw the graphs out next to the question, as some of them do try to trick you</a:t>
            </a:r>
            <a:endParaRPr/>
          </a:p>
          <a:p>
            <a:pPr marL="0" lvl="0" indent="0" algn="l" rtl="0">
              <a:lnSpc>
                <a:spcPct val="100000"/>
              </a:lnSpc>
              <a:spcBef>
                <a:spcPts val="0"/>
              </a:spcBef>
              <a:spcAft>
                <a:spcPts val="0"/>
              </a:spcAft>
              <a:buSzPts val="1400"/>
              <a:buNone/>
            </a:pPr>
            <a:endParaRPr i="0"/>
          </a:p>
          <a:p>
            <a:pPr marL="0" lvl="0" indent="0" algn="l" rtl="0">
              <a:lnSpc>
                <a:spcPct val="100000"/>
              </a:lnSpc>
              <a:spcBef>
                <a:spcPts val="0"/>
              </a:spcBef>
              <a:spcAft>
                <a:spcPts val="0"/>
              </a:spcAft>
              <a:buSzPts val="1400"/>
              <a:buNone/>
            </a:pPr>
            <a:r>
              <a:rPr lang="en-NZ" i="0"/>
              <a:t>- For example, you may get asked a question like, what is the effect of a minimum price policy at a price below the equilibrium price….. This is a trick question as it has no effect on the price as the market price will just return to the equilibrium price </a:t>
            </a:r>
            <a:endParaRPr/>
          </a:p>
          <a:p>
            <a:pPr marL="0" lvl="0" indent="0" algn="l" rtl="0">
              <a:lnSpc>
                <a:spcPct val="100000"/>
              </a:lnSpc>
              <a:spcBef>
                <a:spcPts val="0"/>
              </a:spcBef>
              <a:spcAft>
                <a:spcPts val="0"/>
              </a:spcAft>
              <a:buSzPts val="1400"/>
              <a:buNone/>
            </a:pPr>
            <a:endParaRPr i="0"/>
          </a:p>
          <a:p>
            <a:pPr marL="0" lvl="0" indent="0" algn="l" rtl="0">
              <a:lnSpc>
                <a:spcPct val="100000"/>
              </a:lnSpc>
              <a:spcBef>
                <a:spcPts val="0"/>
              </a:spcBef>
              <a:spcAft>
                <a:spcPts val="0"/>
              </a:spcAft>
              <a:buSzPts val="1400"/>
              <a:buNone/>
            </a:pPr>
            <a:r>
              <a:rPr lang="en-NZ" i="0"/>
              <a:t>- Also generally can eliminate some of the multichoice answers, likely just between two of them, so cross out the ones you think it isn’t</a:t>
            </a:r>
            <a:endParaRPr/>
          </a:p>
          <a:p>
            <a:pPr marL="0" lvl="0" indent="0" algn="l" rtl="0">
              <a:lnSpc>
                <a:spcPct val="100000"/>
              </a:lnSpc>
              <a:spcBef>
                <a:spcPts val="0"/>
              </a:spcBef>
              <a:spcAft>
                <a:spcPts val="0"/>
              </a:spcAft>
              <a:buSzPts val="1400"/>
              <a:buNone/>
            </a:pPr>
            <a:endParaRPr i="0"/>
          </a:p>
          <a:p>
            <a:pPr marL="0" lvl="0" indent="0" algn="l" rtl="0">
              <a:lnSpc>
                <a:spcPct val="100000"/>
              </a:lnSpc>
              <a:spcBef>
                <a:spcPts val="0"/>
              </a:spcBef>
              <a:spcAft>
                <a:spcPts val="0"/>
              </a:spcAft>
              <a:buSzPts val="1400"/>
              <a:buNone/>
            </a:pPr>
            <a:r>
              <a:rPr lang="en-NZ" i="0"/>
              <a:t>So, for this tutorial, I am just going to run through the content for term 2, try summarise it as well as possible and give some tips that should help you guys. </a:t>
            </a:r>
            <a:endParaRPr/>
          </a:p>
          <a:p>
            <a:pPr marL="0" lvl="0" indent="0" algn="l" rtl="0">
              <a:lnSpc>
                <a:spcPct val="100000"/>
              </a:lnSpc>
              <a:spcBef>
                <a:spcPts val="0"/>
              </a:spcBef>
              <a:spcAft>
                <a:spcPts val="0"/>
              </a:spcAft>
              <a:buSzPts val="1400"/>
              <a:buNone/>
            </a:pPr>
            <a:endParaRPr i="0"/>
          </a:p>
          <a:p>
            <a:pPr marL="0" lvl="0" indent="0" algn="l" rtl="0">
              <a:lnSpc>
                <a:spcPct val="100000"/>
              </a:lnSpc>
              <a:spcBef>
                <a:spcPts val="0"/>
              </a:spcBef>
              <a:spcAft>
                <a:spcPts val="0"/>
              </a:spcAft>
              <a:buSzPts val="1400"/>
              <a:buNone/>
            </a:pPr>
            <a:r>
              <a:rPr lang="en-NZ" i="0"/>
              <a:t>I will hopefully also leave a bit of time at the end to run through any questions you might have from past papers. </a:t>
            </a:r>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NZ"/>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NZ" dirty="0"/>
              <a:t>If collusion was possible what square could they end up in? </a:t>
            </a:r>
          </a:p>
          <a:p>
            <a:pPr marL="0" lvl="0" indent="0" algn="l" rtl="0">
              <a:lnSpc>
                <a:spcPct val="100000"/>
              </a:lnSpc>
              <a:spcBef>
                <a:spcPts val="0"/>
              </a:spcBef>
              <a:spcAft>
                <a:spcPts val="0"/>
              </a:spcAft>
              <a:buSzPts val="1400"/>
              <a:buNone/>
            </a:pPr>
            <a:r>
              <a:rPr lang="en-NZ" dirty="0"/>
              <a:t>square (7,7) both are better off. </a:t>
            </a:r>
            <a:endParaRPr dirty="0"/>
          </a:p>
        </p:txBody>
      </p:sp>
      <p:sp>
        <p:nvSpPr>
          <p:cNvPr id="244" name="Google Shape;244;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NZ"/>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AutoNum type="arabicPeriod"/>
            </a:pPr>
            <a:r>
              <a:rPr lang="en-NZ" dirty="0"/>
              <a:t>If B invests they will also Invest as 4&gt;2 and then if B doesn’t invest they will invest 7&gt;5 so yes dominant strategy of invest</a:t>
            </a:r>
          </a:p>
          <a:p>
            <a:pPr>
              <a:buAutoNum type="arabicPeriod"/>
            </a:pPr>
            <a:r>
              <a:rPr lang="en-NZ" dirty="0"/>
              <a:t>If A invests they will invest as 4 &gt; 2 and then if A doesn’t they will invest as 7&gt;5</a:t>
            </a:r>
          </a:p>
          <a:p>
            <a:pPr>
              <a:buAutoNum type="arabicPeriod"/>
            </a:pPr>
            <a:r>
              <a:rPr lang="en-NZ" dirty="0"/>
              <a:t>Nash equilibrium is (4,4) as both have dominant strategies</a:t>
            </a:r>
          </a:p>
          <a:p>
            <a:pPr>
              <a:buAutoNum type="arabicPeriod"/>
            </a:pPr>
            <a:r>
              <a:rPr lang="en-NZ" dirty="0"/>
              <a:t>Not jointly optimal as Don’t, Don’t a better outcome for both as get higher payoffs of 5,5</a:t>
            </a:r>
          </a:p>
          <a:p>
            <a:pPr>
              <a:buAutoNum type="arabicPeriod"/>
            </a:pPr>
            <a:r>
              <a:rPr lang="en-NZ" dirty="0"/>
              <a:t>Initially you take investing as it’s the rational move no further consequences. When firms compete repeatedly over many years the dynamic shifts over time, now every decision has a shadow over the future. If Firm A defects today, invests when B doesn’t, B can punish A next round by investing, and they can keep doing that indefinitely.</a:t>
            </a:r>
          </a:p>
          <a:p>
            <a:pPr marL="228600" indent="0">
              <a:buNone/>
            </a:pPr>
            <a:r>
              <a:rPr lang="en-NZ" dirty="0"/>
              <a:t>Suddenly the short-term gain from defecting has to be weighed against potentially years of being stuck in the bad (4,4) equilibrium instead of the good one (5,5). </a:t>
            </a:r>
          </a:p>
          <a:p>
            <a:pPr marL="228600" indent="0">
              <a:buNone/>
            </a:pPr>
            <a:r>
              <a:rPr lang="en-NZ" dirty="0"/>
              <a:t>A strategy is tit-for-tat where do exactly what your opponent did last round.</a:t>
            </a:r>
          </a:p>
          <a:p>
            <a:pPr>
              <a:buAutoNum type="arabicPeriod"/>
            </a:pPr>
            <a:endParaRPr lang="en-NZ"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NZ" sz="1200" b="0" i="0" u="none" strike="noStrike" cap="none" smtClean="0">
                <a:solidFill>
                  <a:schemeClr val="dk1"/>
                </a:solidFill>
                <a:latin typeface="Calibri"/>
                <a:ea typeface="Calibri"/>
                <a:cs typeface="Calibri"/>
                <a:sym typeface="Calibri"/>
              </a:rPr>
              <a:t>22</a:t>
            </a:fld>
            <a:endParaRPr lang="en-N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54146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NZ" sz="1200" b="0" i="0" u="none" strike="noStrike" cap="none" smtClean="0">
                <a:solidFill>
                  <a:schemeClr val="dk1"/>
                </a:solidFill>
                <a:latin typeface="Calibri"/>
                <a:ea typeface="Calibri"/>
                <a:cs typeface="Calibri"/>
                <a:sym typeface="Calibri"/>
              </a:rPr>
              <a:t>24</a:t>
            </a:fld>
            <a:endParaRPr lang="en-N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89494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NZ" dirty="0"/>
              <a:t>**could be skipped**</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NZ" dirty="0"/>
              <a:t>3 main types of price discrimination that are relevant to know, likely to be briefly covered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NZ" dirty="0"/>
              <a:t>In the first one – essentially there is no consumer surplus, as each person pays the max they would be willing to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NZ" dirty="0"/>
              <a:t>Second one: basically, as you buy more you get discounts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NZ" dirty="0"/>
              <a:t>Third one: most complex, able to segment market, based on the elasticity, for example haircuts, guys and girls are charged different prices, allows for profits to be maximised for the producers</a:t>
            </a:r>
            <a:endParaRPr dirty="0"/>
          </a:p>
        </p:txBody>
      </p:sp>
      <p:sp>
        <p:nvSpPr>
          <p:cNvPr id="254" name="Google Shape;254;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NZ"/>
              <a:t>25</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Three things need to be true simultaneously. </a:t>
            </a:r>
          </a:p>
          <a:p>
            <a:r>
              <a:rPr lang="en-NZ" dirty="0"/>
              <a:t>First, the firm needs market power,  a price taker can't set different prices because competition forces one price. </a:t>
            </a:r>
          </a:p>
          <a:p>
            <a:r>
              <a:rPr lang="en-NZ" dirty="0"/>
              <a:t>Second, the firm must be able to segment customers by their willingness to pay (e.g. age, location, time of purchase). </a:t>
            </a:r>
          </a:p>
          <a:p>
            <a:r>
              <a:rPr lang="en-NZ" dirty="0"/>
              <a:t>Third, resale must be impossible or impractical — if a student could buy a cheap ticket and sell it to a full-fare passenger, the pricing structure collapses immediately.</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NZ" sz="1200" b="0" i="0" u="none" strike="noStrike" cap="none" smtClean="0">
                <a:solidFill>
                  <a:schemeClr val="dk1"/>
                </a:solidFill>
                <a:latin typeface="Calibri"/>
                <a:ea typeface="Calibri"/>
                <a:cs typeface="Calibri"/>
                <a:sym typeface="Calibri"/>
              </a:rPr>
              <a:t>26</a:t>
            </a:fld>
            <a:endParaRPr lang="en-N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84221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NZ"/>
              <a:t>I am happy to answer any questions, I can also hang around outside afterwards and help as well</a:t>
            </a:r>
            <a:endParaRPr/>
          </a:p>
        </p:txBody>
      </p:sp>
      <p:sp>
        <p:nvSpPr>
          <p:cNvPr id="263" name="Google Shape;263;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NZ"/>
              <a:t>28</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80897" lvl="0" indent="-180897" algn="l" rtl="0">
              <a:lnSpc>
                <a:spcPct val="100000"/>
              </a:lnSpc>
              <a:spcBef>
                <a:spcPts val="0"/>
              </a:spcBef>
              <a:spcAft>
                <a:spcPts val="0"/>
              </a:spcAft>
              <a:buClr>
                <a:schemeClr val="dk1"/>
              </a:buClr>
              <a:buSzPts val="1200"/>
              <a:buFont typeface="Arial"/>
              <a:buChar char="•"/>
            </a:pPr>
            <a:r>
              <a:rPr lang="en-NZ" dirty="0"/>
              <a:t>The Club – we are the investment society, we run many different investment related events along with these tutorials, ranging from panels with employers to social events, so would highly suggest joining the club if this sounds interesting to you (membership is free), or at least follow our Instagram so you can stay up to date with what events we have coming up next year. </a:t>
            </a:r>
            <a:endParaRPr dirty="0"/>
          </a:p>
          <a:p>
            <a:pPr marL="180897" lvl="0" indent="-180897" algn="l" rtl="0">
              <a:lnSpc>
                <a:spcPct val="100000"/>
              </a:lnSpc>
              <a:spcBef>
                <a:spcPts val="0"/>
              </a:spcBef>
              <a:spcAft>
                <a:spcPts val="0"/>
              </a:spcAft>
              <a:buClr>
                <a:schemeClr val="dk1"/>
              </a:buClr>
              <a:buSzPts val="1200"/>
              <a:buFont typeface="Arial"/>
              <a:buChar char="•"/>
            </a:pPr>
            <a:r>
              <a:rPr lang="en-NZ" dirty="0"/>
              <a:t>Share the Instagram</a:t>
            </a:r>
            <a:endParaRPr dirty="0"/>
          </a:p>
          <a:p>
            <a:pPr marL="0" lvl="0" indent="0" algn="l" rtl="0">
              <a:lnSpc>
                <a:spcPct val="100000"/>
              </a:lnSpc>
              <a:spcBef>
                <a:spcPts val="0"/>
              </a:spcBef>
              <a:spcAft>
                <a:spcPts val="0"/>
              </a:spcAft>
              <a:buSzPts val="1400"/>
              <a:buNone/>
            </a:pPr>
            <a:endParaRPr dirty="0"/>
          </a:p>
        </p:txBody>
      </p:sp>
      <p:sp>
        <p:nvSpPr>
          <p:cNvPr id="270" name="Google Shape;270;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NZ"/>
              <a:t>29</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NZ"/>
              <a:t>30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NZ"/>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NZ" dirty="0"/>
              <a:t>There are 3 main cost curve types of you need to know and how they behave</a:t>
            </a:r>
            <a:endParaRPr dirty="0"/>
          </a:p>
          <a:p>
            <a:pPr marL="0" lvl="0" indent="0" algn="l" rtl="0">
              <a:lnSpc>
                <a:spcPct val="100000"/>
              </a:lnSpc>
              <a:spcBef>
                <a:spcPts val="0"/>
              </a:spcBef>
              <a:spcAft>
                <a:spcPts val="0"/>
              </a:spcAft>
              <a:buSzPts val="1400"/>
              <a:buNone/>
            </a:pPr>
            <a:r>
              <a:rPr lang="en-NZ" dirty="0"/>
              <a:t>- Marginal cost curve : </a:t>
            </a:r>
            <a:endParaRPr dirty="0"/>
          </a:p>
          <a:p>
            <a:pPr marL="0" lvl="0" indent="0" algn="l" rtl="0">
              <a:lnSpc>
                <a:spcPct val="100000"/>
              </a:lnSpc>
              <a:spcBef>
                <a:spcPts val="0"/>
              </a:spcBef>
              <a:spcAft>
                <a:spcPts val="0"/>
              </a:spcAft>
              <a:buSzPts val="1400"/>
              <a:buNone/>
            </a:pPr>
            <a:r>
              <a:rPr lang="en-NZ" dirty="0"/>
              <a:t>- Average cost curve</a:t>
            </a:r>
            <a:endParaRPr dirty="0"/>
          </a:p>
          <a:p>
            <a:pPr marL="0" lvl="0" indent="0" algn="l" rtl="0">
              <a:lnSpc>
                <a:spcPct val="100000"/>
              </a:lnSpc>
              <a:spcBef>
                <a:spcPts val="0"/>
              </a:spcBef>
              <a:spcAft>
                <a:spcPts val="0"/>
              </a:spcAft>
              <a:buSzPts val="1400"/>
              <a:buNone/>
            </a:pPr>
            <a:r>
              <a:rPr lang="en-NZ" dirty="0"/>
              <a:t>- Average variable cost curve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NZ" dirty="0"/>
              <a:t>They all initially decrease then increase ….. </a:t>
            </a:r>
            <a:endParaRPr dirty="0"/>
          </a:p>
          <a:p>
            <a:pPr marL="0" lvl="0" indent="0" algn="l" rtl="0">
              <a:lnSpc>
                <a:spcPct val="100000"/>
              </a:lnSpc>
              <a:spcBef>
                <a:spcPts val="0"/>
              </a:spcBef>
              <a:spcAft>
                <a:spcPts val="0"/>
              </a:spcAft>
              <a:buSzPts val="1400"/>
              <a:buNone/>
            </a:pPr>
            <a:r>
              <a:rPr lang="en-NZ" dirty="0">
                <a:latin typeface="Calibri"/>
                <a:ea typeface="Calibri"/>
                <a:cs typeface="Calibri"/>
                <a:sym typeface="Calibri"/>
              </a:rPr>
              <a:t>Because initially workers can become more efficient through specialisation and division of labour, this decrease costs</a:t>
            </a:r>
            <a:endParaRPr dirty="0"/>
          </a:p>
          <a:p>
            <a:pPr marL="342900" lvl="0" indent="-304800" algn="l" rtl="0">
              <a:lnSpc>
                <a:spcPct val="107000"/>
              </a:lnSpc>
              <a:spcBef>
                <a:spcPts val="0"/>
              </a:spcBef>
              <a:spcAft>
                <a:spcPts val="0"/>
              </a:spcAft>
              <a:buClr>
                <a:schemeClr val="dk1"/>
              </a:buClr>
              <a:buSzPts val="1200"/>
              <a:buFont typeface="Calibri"/>
              <a:buChar char="-"/>
            </a:pPr>
            <a:r>
              <a:rPr lang="en-NZ" dirty="0">
                <a:latin typeface="Calibri"/>
                <a:ea typeface="Calibri"/>
                <a:cs typeface="Calibri"/>
                <a:sym typeface="Calibri"/>
              </a:rPr>
              <a:t>But as more workers get added, they have less of the fixed factor to work with, so become less efficient as the cost per worker is fixed</a:t>
            </a:r>
            <a:endParaRPr dirty="0"/>
          </a:p>
          <a:p>
            <a:pPr marL="342900" lvl="0" indent="-304800" algn="l" rtl="0">
              <a:lnSpc>
                <a:spcPct val="107000"/>
              </a:lnSpc>
              <a:spcBef>
                <a:spcPts val="800"/>
              </a:spcBef>
              <a:spcAft>
                <a:spcPts val="0"/>
              </a:spcAft>
              <a:buClr>
                <a:schemeClr val="dk1"/>
              </a:buClr>
              <a:buSzPts val="1200"/>
              <a:buFont typeface="Calibri"/>
              <a:buChar char="-"/>
            </a:pPr>
            <a:r>
              <a:rPr lang="en-NZ" dirty="0">
                <a:latin typeface="Calibri"/>
                <a:ea typeface="Calibri"/>
                <a:cs typeface="Calibri"/>
                <a:sym typeface="Calibri"/>
              </a:rPr>
              <a:t>Example of making clothes sewing machine </a:t>
            </a:r>
            <a:endParaRPr dirty="0"/>
          </a:p>
          <a:p>
            <a:pPr marL="342900" lvl="0" indent="-228600" algn="l" rtl="0">
              <a:lnSpc>
                <a:spcPct val="107000"/>
              </a:lnSpc>
              <a:spcBef>
                <a:spcPts val="800"/>
              </a:spcBef>
              <a:spcAft>
                <a:spcPts val="0"/>
              </a:spcAft>
              <a:buClr>
                <a:schemeClr val="dk1"/>
              </a:buClr>
              <a:buSzPts val="1800"/>
              <a:buFont typeface="Calibri"/>
              <a:buNone/>
            </a:pPr>
            <a:endParaRPr dirty="0">
              <a:latin typeface="Calibri"/>
              <a:ea typeface="Calibri"/>
              <a:cs typeface="Calibri"/>
              <a:sym typeface="Calibri"/>
            </a:endParaRPr>
          </a:p>
          <a:p>
            <a:pPr marL="0" lvl="0" indent="0" algn="l" rtl="0">
              <a:lnSpc>
                <a:spcPct val="107000"/>
              </a:lnSpc>
              <a:spcBef>
                <a:spcPts val="800"/>
              </a:spcBef>
              <a:spcAft>
                <a:spcPts val="0"/>
              </a:spcAft>
              <a:buClr>
                <a:schemeClr val="dk1"/>
              </a:buClr>
              <a:buSzPts val="1800"/>
              <a:buFont typeface="Calibri"/>
              <a:buNone/>
            </a:pPr>
            <a:r>
              <a:rPr lang="en-NZ" dirty="0">
                <a:latin typeface="Calibri"/>
                <a:ea typeface="Calibri"/>
                <a:cs typeface="Calibri"/>
                <a:sym typeface="Calibri"/>
              </a:rPr>
              <a:t>Finally in terms of changes of costs</a:t>
            </a:r>
            <a:endParaRPr dirty="0"/>
          </a:p>
          <a:p>
            <a:pPr marL="0" lvl="0" indent="0" algn="l" rtl="0">
              <a:lnSpc>
                <a:spcPct val="100000"/>
              </a:lnSpc>
              <a:spcBef>
                <a:spcPts val="800"/>
              </a:spcBef>
              <a:spcAft>
                <a:spcPts val="0"/>
              </a:spcAft>
              <a:buSzPts val="1400"/>
              <a:buNone/>
            </a:pPr>
            <a:r>
              <a:rPr lang="en-NZ" dirty="0"/>
              <a:t>An increase in fixed costs only increases AC</a:t>
            </a:r>
            <a:endParaRPr dirty="0"/>
          </a:p>
          <a:p>
            <a:pPr marL="0" lvl="0" indent="0" algn="l" rtl="0">
              <a:lnSpc>
                <a:spcPct val="100000"/>
              </a:lnSpc>
              <a:spcBef>
                <a:spcPts val="0"/>
              </a:spcBef>
              <a:spcAft>
                <a:spcPts val="0"/>
              </a:spcAft>
              <a:buSzPts val="1400"/>
              <a:buNone/>
            </a:pPr>
            <a:r>
              <a:rPr lang="en-NZ" dirty="0"/>
              <a:t>An increase in variable costs increase, AC, AVC and MC </a:t>
            </a:r>
            <a:endParaRPr dirty="0"/>
          </a:p>
          <a:p>
            <a:pPr marL="0" lvl="0" indent="0" algn="l" rtl="0">
              <a:lnSpc>
                <a:spcPct val="107000"/>
              </a:lnSpc>
              <a:spcBef>
                <a:spcPts val="0"/>
              </a:spcBef>
              <a:spcAft>
                <a:spcPts val="0"/>
              </a:spcAft>
              <a:buClr>
                <a:schemeClr val="dk1"/>
              </a:buClr>
              <a:buSzPts val="1800"/>
              <a:buFont typeface="Calibri"/>
              <a:buNone/>
            </a:pPr>
            <a:endParaRPr sz="1800" dirty="0">
              <a:latin typeface="Calibri"/>
              <a:ea typeface="Calibri"/>
              <a:cs typeface="Calibri"/>
              <a:sym typeface="Calibri"/>
            </a:endParaRPr>
          </a:p>
          <a:p>
            <a:pPr marL="0" lvl="0" indent="0" algn="l" rtl="0">
              <a:lnSpc>
                <a:spcPct val="100000"/>
              </a:lnSpc>
              <a:spcBef>
                <a:spcPts val="800"/>
              </a:spcBef>
              <a:spcAft>
                <a:spcPts val="0"/>
              </a:spcAft>
              <a:buSzPts val="1400"/>
              <a:buNone/>
            </a:pPr>
            <a:endParaRPr b="0" dirty="0"/>
          </a:p>
        </p:txBody>
      </p:sp>
      <p:sp>
        <p:nvSpPr>
          <p:cNvPr id="112" name="Google Shape;11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NZ"/>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13EDE9B7-566C-C928-9B9D-D5AF536FE617}"/>
            </a:ext>
          </a:extLst>
        </p:cNvPr>
        <p:cNvGrpSpPr/>
        <p:nvPr/>
      </p:nvGrpSpPr>
      <p:grpSpPr>
        <a:xfrm>
          <a:off x="0" y="0"/>
          <a:ext cx="0" cy="0"/>
          <a:chOff x="0" y="0"/>
          <a:chExt cx="0" cy="0"/>
        </a:xfrm>
      </p:grpSpPr>
      <p:sp>
        <p:nvSpPr>
          <p:cNvPr id="110" name="Google Shape;110;p11:notes">
            <a:extLst>
              <a:ext uri="{FF2B5EF4-FFF2-40B4-BE49-F238E27FC236}">
                <a16:creationId xmlns:a16="http://schemas.microsoft.com/office/drawing/2014/main" id="{DF554090-E80A-F7D7-174F-93B2B8B9E9B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11:notes">
            <a:extLst>
              <a:ext uri="{FF2B5EF4-FFF2-40B4-BE49-F238E27FC236}">
                <a16:creationId xmlns:a16="http://schemas.microsoft.com/office/drawing/2014/main" id="{C6BE596A-53CE-ACBF-76B9-8FB7EF4F5CF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NZ" b="0" dirty="0"/>
              <a:t>To explain this in a cricket sense – if we treat it like a batting average, if your next innings score (marginal cost) is below your current average your average will fall</a:t>
            </a:r>
          </a:p>
          <a:p>
            <a:pPr marL="0" lvl="0" indent="0" algn="l" rtl="0">
              <a:lnSpc>
                <a:spcPct val="100000"/>
              </a:lnSpc>
              <a:spcBef>
                <a:spcPts val="0"/>
              </a:spcBef>
              <a:spcAft>
                <a:spcPts val="0"/>
              </a:spcAft>
              <a:buSzPts val="1400"/>
              <a:buNone/>
            </a:pPr>
            <a:r>
              <a:rPr lang="en-NZ" b="0" dirty="0"/>
              <a:t>If its above it will rise. So MC works the same way, when the cost of producing one more unit is below the average it pulls the average down, when it’s above it pulls it up, the only point when average stops falling and starts rising is where MC = AC or AVC, that’s our minimum.</a:t>
            </a:r>
          </a:p>
          <a:p>
            <a:pPr marL="342900" lvl="0" indent="-228600" algn="l" rtl="0">
              <a:lnSpc>
                <a:spcPct val="107000"/>
              </a:lnSpc>
              <a:spcBef>
                <a:spcPts val="800"/>
              </a:spcBef>
              <a:spcAft>
                <a:spcPts val="0"/>
              </a:spcAft>
              <a:buClr>
                <a:schemeClr val="dk1"/>
              </a:buClr>
              <a:buSzPts val="1800"/>
              <a:buFont typeface="Calibri"/>
              <a:buNone/>
            </a:pPr>
            <a:endParaRPr dirty="0">
              <a:latin typeface="Calibri"/>
              <a:ea typeface="Calibri"/>
              <a:cs typeface="Calibri"/>
              <a:sym typeface="Calibri"/>
            </a:endParaRPr>
          </a:p>
          <a:p>
            <a:pPr marL="0" lvl="0" indent="0" algn="l" rtl="0">
              <a:lnSpc>
                <a:spcPct val="107000"/>
              </a:lnSpc>
              <a:spcBef>
                <a:spcPts val="0"/>
              </a:spcBef>
              <a:spcAft>
                <a:spcPts val="0"/>
              </a:spcAft>
              <a:buClr>
                <a:schemeClr val="dk1"/>
              </a:buClr>
              <a:buSzPts val="1800"/>
              <a:buFont typeface="Calibri"/>
              <a:buNone/>
            </a:pPr>
            <a:endParaRPr sz="1800" dirty="0">
              <a:latin typeface="Calibri"/>
              <a:ea typeface="Calibri"/>
              <a:cs typeface="Calibri"/>
              <a:sym typeface="Calibri"/>
            </a:endParaRPr>
          </a:p>
          <a:p>
            <a:pPr marL="0" lvl="0" indent="0" algn="l" rtl="0">
              <a:lnSpc>
                <a:spcPct val="100000"/>
              </a:lnSpc>
              <a:spcBef>
                <a:spcPts val="800"/>
              </a:spcBef>
              <a:spcAft>
                <a:spcPts val="0"/>
              </a:spcAft>
              <a:buSzPts val="1400"/>
              <a:buNone/>
            </a:pPr>
            <a:endParaRPr b="0" dirty="0"/>
          </a:p>
        </p:txBody>
      </p:sp>
      <p:sp>
        <p:nvSpPr>
          <p:cNvPr id="112" name="Google Shape;112;p11:notes">
            <a:extLst>
              <a:ext uri="{FF2B5EF4-FFF2-40B4-BE49-F238E27FC236}">
                <a16:creationId xmlns:a16="http://schemas.microsoft.com/office/drawing/2014/main" id="{32EF280F-E61D-329C-BEF9-E437587C007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NZ"/>
              <a:t>5</a:t>
            </a:fld>
            <a:endParaRPr/>
          </a:p>
        </p:txBody>
      </p:sp>
    </p:spTree>
    <p:extLst>
      <p:ext uri="{BB962C8B-B14F-4D97-AF65-F5344CB8AC3E}">
        <p14:creationId xmlns:p14="http://schemas.microsoft.com/office/powerpoint/2010/main" val="3670837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NZ"/>
              <a:t>Perfect comp and monopoly are likely large parts of this exam so will be important to understand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NZ"/>
              <a:t>Perfect competition characteristics: go through them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NZ"/>
              <a:t>This leads to revenue curve..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NZ"/>
              <a:t>Revenue curve: </a:t>
            </a:r>
            <a:endParaRPr/>
          </a:p>
          <a:p>
            <a:pPr marL="0" lvl="0" indent="0" algn="l" rtl="0">
              <a:lnSpc>
                <a:spcPct val="100000"/>
              </a:lnSpc>
              <a:spcBef>
                <a:spcPts val="0"/>
              </a:spcBef>
              <a:spcAft>
                <a:spcPts val="0"/>
              </a:spcAft>
              <a:buSzPts val="1400"/>
              <a:buNone/>
            </a:pPr>
            <a:r>
              <a:rPr lang="en-NZ"/>
              <a:t>- Horizontal revenue curve = AR = AR = D</a:t>
            </a:r>
            <a:endParaRPr/>
          </a:p>
          <a:p>
            <a:pPr marL="0" lvl="0" indent="0" algn="l" rtl="0">
              <a:lnSpc>
                <a:spcPct val="100000"/>
              </a:lnSpc>
              <a:spcBef>
                <a:spcPts val="0"/>
              </a:spcBef>
              <a:spcAft>
                <a:spcPts val="0"/>
              </a:spcAft>
              <a:buSzPts val="1400"/>
              <a:buNone/>
            </a:pPr>
            <a:r>
              <a:rPr lang="en-NZ"/>
              <a:t>- This is because, price taker and cannot influence market price </a:t>
            </a:r>
            <a:endParaRPr/>
          </a:p>
          <a:p>
            <a:pPr marL="0" lvl="0" indent="0" algn="l" rtl="0">
              <a:lnSpc>
                <a:spcPct val="100000"/>
              </a:lnSpc>
              <a:spcBef>
                <a:spcPts val="0"/>
              </a:spcBef>
              <a:spcAft>
                <a:spcPts val="0"/>
              </a:spcAft>
              <a:buSzPts val="1400"/>
              <a:buNone/>
            </a:pPr>
            <a:r>
              <a:rPr lang="en-NZ"/>
              <a:t>- If they tried selling above or below this price…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NZ"/>
              <a:t>Marginal cost curve, standard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NZ"/>
              <a:t>Profit maximising point will be at where MR = MC…. Ask the question does anyone why?</a:t>
            </a:r>
            <a:endParaRPr/>
          </a:p>
          <a:p>
            <a:pPr marL="0" lvl="0" indent="0" algn="l" rtl="0">
              <a:lnSpc>
                <a:spcPct val="100000"/>
              </a:lnSpc>
              <a:spcBef>
                <a:spcPts val="0"/>
              </a:spcBef>
              <a:spcAft>
                <a:spcPts val="0"/>
              </a:spcAft>
              <a:buSzPts val="1400"/>
              <a:buNone/>
            </a:pPr>
            <a:r>
              <a:rPr lang="en-NZ"/>
              <a:t>- We consider what is the case when we are not at this location</a:t>
            </a:r>
            <a:endParaRPr/>
          </a:p>
          <a:p>
            <a:pPr marL="0" lvl="0" indent="0" algn="l" rtl="0">
              <a:lnSpc>
                <a:spcPct val="100000"/>
              </a:lnSpc>
              <a:spcBef>
                <a:spcPts val="0"/>
              </a:spcBef>
              <a:spcAft>
                <a:spcPts val="0"/>
              </a:spcAft>
              <a:buSzPts val="1400"/>
              <a:buNone/>
            </a:pPr>
            <a:r>
              <a:rPr lang="en-NZ"/>
              <a:t>- If at higher quantity earning a marginal loss : so should decrease output</a:t>
            </a:r>
            <a:endParaRPr/>
          </a:p>
          <a:p>
            <a:pPr marL="0" lvl="0" indent="0" algn="l" rtl="0">
              <a:lnSpc>
                <a:spcPct val="100000"/>
              </a:lnSpc>
              <a:spcBef>
                <a:spcPts val="0"/>
              </a:spcBef>
              <a:spcAft>
                <a:spcPts val="0"/>
              </a:spcAft>
              <a:buSzPts val="1400"/>
              <a:buNone/>
            </a:pPr>
            <a:r>
              <a:rPr lang="en-NZ"/>
              <a:t>- If at a lower quantity earning a marginal profit : so should increase output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20" name="Google Shape;12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NZ"/>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NZ" dirty="0"/>
              <a:t>This may come in the form of drawing at a certain profit level on the diagram, or shading it in, I’ve got a few steps that help with this.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NZ" dirty="0"/>
              <a:t>To work out what type of profit </a:t>
            </a:r>
            <a:endParaRPr dirty="0"/>
          </a:p>
          <a:p>
            <a:pPr marL="228600" lvl="0" indent="-228600" algn="l" rtl="0">
              <a:lnSpc>
                <a:spcPct val="100000"/>
              </a:lnSpc>
              <a:spcBef>
                <a:spcPts val="0"/>
              </a:spcBef>
              <a:spcAft>
                <a:spcPts val="0"/>
              </a:spcAft>
              <a:buClr>
                <a:schemeClr val="dk1"/>
              </a:buClr>
              <a:buSzPts val="1200"/>
              <a:buFont typeface="Calibri"/>
              <a:buAutoNum type="arabicPeriod"/>
            </a:pPr>
            <a:r>
              <a:rPr lang="en-NZ" dirty="0"/>
              <a:t>Work out where the profit maximising quantity is: MC = MR</a:t>
            </a:r>
            <a:endParaRPr dirty="0"/>
          </a:p>
          <a:p>
            <a:pPr marL="228600" lvl="0" indent="-228600" algn="l" rtl="0">
              <a:lnSpc>
                <a:spcPct val="100000"/>
              </a:lnSpc>
              <a:spcBef>
                <a:spcPts val="0"/>
              </a:spcBef>
              <a:spcAft>
                <a:spcPts val="0"/>
              </a:spcAft>
              <a:buClr>
                <a:schemeClr val="dk1"/>
              </a:buClr>
              <a:buSzPts val="1200"/>
              <a:buFont typeface="Calibri"/>
              <a:buAutoNum type="arabicPeriod"/>
            </a:pPr>
            <a:r>
              <a:rPr lang="en-NZ" dirty="0"/>
              <a:t>Work out where this intersects the average cost curve:</a:t>
            </a:r>
            <a:endParaRPr dirty="0"/>
          </a:p>
          <a:p>
            <a:pPr marL="228600" lvl="0" indent="-228600" algn="l" rtl="0">
              <a:lnSpc>
                <a:spcPct val="100000"/>
              </a:lnSpc>
              <a:spcBef>
                <a:spcPts val="0"/>
              </a:spcBef>
              <a:spcAft>
                <a:spcPts val="0"/>
              </a:spcAft>
              <a:buClr>
                <a:schemeClr val="dk1"/>
              </a:buClr>
              <a:buSzPts val="1200"/>
              <a:buFont typeface="Calibri"/>
              <a:buAutoNum type="arabicPeriod"/>
            </a:pPr>
            <a:r>
              <a:rPr lang="en-NZ" dirty="0"/>
              <a:t>Draw from the cost curve a horizontal line to the vertical axis</a:t>
            </a:r>
            <a:endParaRPr dirty="0"/>
          </a:p>
          <a:p>
            <a:pPr marL="228600" lvl="0" indent="-228600" algn="l" rtl="0">
              <a:lnSpc>
                <a:spcPct val="100000"/>
              </a:lnSpc>
              <a:spcBef>
                <a:spcPts val="0"/>
              </a:spcBef>
              <a:spcAft>
                <a:spcPts val="0"/>
              </a:spcAft>
              <a:buClr>
                <a:schemeClr val="dk1"/>
              </a:buClr>
              <a:buSzPts val="1200"/>
              <a:buFont typeface="Calibri"/>
              <a:buAutoNum type="arabicPeriod"/>
            </a:pPr>
            <a:r>
              <a:rPr lang="en-NZ" dirty="0"/>
              <a:t>Then shade in the profit/loss (above AR=MR=D curve then profit else loss)</a:t>
            </a:r>
            <a:endParaRPr dirty="0"/>
          </a:p>
          <a:p>
            <a:pPr marL="228600" lvl="0" indent="-152400" algn="l" rtl="0">
              <a:lnSpc>
                <a:spcPct val="100000"/>
              </a:lnSpc>
              <a:spcBef>
                <a:spcPts val="0"/>
              </a:spcBef>
              <a:spcAft>
                <a:spcPts val="0"/>
              </a:spcAft>
              <a:buClr>
                <a:schemeClr val="dk1"/>
              </a:buClr>
              <a:buSzPts val="1200"/>
              <a:buFont typeface="Calibri"/>
              <a:buNone/>
            </a:pPr>
            <a:endParaRPr dirty="0"/>
          </a:p>
          <a:p>
            <a:pPr marL="228600" lvl="0" indent="-15240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endParaRPr dirty="0"/>
          </a:p>
        </p:txBody>
      </p:sp>
      <p:sp>
        <p:nvSpPr>
          <p:cNvPr id="129" name="Google Shape;12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NZ"/>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NZ" dirty="0"/>
              <a:t>This breaks down the types of profit a bit more, elaborating on simply just the positive, negative or zero economic profit scenarios.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NZ" dirty="0"/>
              <a:t>We have got our Shutdown point where AVC = AR red line and breakeven where AC = AR, black line</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NZ" dirty="0"/>
              <a:t>Breaks up graph into 3 zones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NZ" dirty="0"/>
              <a:t>Imagine it like you are running a pizza store, lets say your fixed costs are your rent as locked into a contract, variables costs are ingredients and price of pizzas is revenue.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NZ" dirty="0"/>
              <a:t>If you are selling at a price less than what is costs you to make the pizzas you should shut down everything, you are making a loss each time you sell this pizza</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NZ" dirty="0"/>
              <a:t>If you are selling a price more than this average variable costs, but less than average cost, stay in business short run, because you are covering your pizza costs and paying off a bit of your rent (remember still have to pay rent no matter whether you are open or not.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NZ" dirty="0"/>
              <a:t>And if it’s above average costs, no problem you are making profit </a:t>
            </a:r>
            <a:endParaRPr dirty="0"/>
          </a:p>
        </p:txBody>
      </p:sp>
      <p:sp>
        <p:nvSpPr>
          <p:cNvPr id="138" name="Google Shape;13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NZ"/>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NZ" dirty="0"/>
              <a:t>An important thing to remember is that in perfect competition a firm can only earn zero economic profit. Let’s go through this exam question to understand this.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NZ" dirty="0"/>
              <a:t>This question is slightly adapted, but still relevant, so what you need to know is currently the market is operating at P1, Q1, this is as a result of a decrease in demand for Dairy. </a:t>
            </a:r>
            <a:endParaRPr dirty="0"/>
          </a:p>
          <a:p>
            <a:pPr marL="0" lvl="0" indent="0" algn="l" rtl="0">
              <a:lnSpc>
                <a:spcPct val="100000"/>
              </a:lnSpc>
              <a:spcBef>
                <a:spcPts val="0"/>
              </a:spcBef>
              <a:spcAft>
                <a:spcPts val="0"/>
              </a:spcAft>
              <a:buSzPts val="1400"/>
              <a:buNone/>
            </a:pPr>
            <a:endParaRPr dirty="0"/>
          </a:p>
          <a:p>
            <a:pPr marL="228600" lvl="0" indent="-228600" algn="l" rtl="0">
              <a:lnSpc>
                <a:spcPct val="100000"/>
              </a:lnSpc>
              <a:spcBef>
                <a:spcPts val="0"/>
              </a:spcBef>
              <a:spcAft>
                <a:spcPts val="0"/>
              </a:spcAft>
              <a:buClr>
                <a:schemeClr val="dk1"/>
              </a:buClr>
              <a:buSzPts val="1200"/>
              <a:buFont typeface="Calibri"/>
              <a:buAutoNum type="arabicPeriod"/>
            </a:pPr>
            <a:r>
              <a:rPr lang="en-NZ" dirty="0"/>
              <a:t>What is the type of profit being earnt? – subnormal/economic loss as price (AR) is now less than average cost</a:t>
            </a:r>
            <a:endParaRPr dirty="0"/>
          </a:p>
          <a:p>
            <a:pPr marL="228600" lvl="0" indent="-228600" algn="l" rtl="0">
              <a:lnSpc>
                <a:spcPct val="100000"/>
              </a:lnSpc>
              <a:spcBef>
                <a:spcPts val="0"/>
              </a:spcBef>
              <a:spcAft>
                <a:spcPts val="0"/>
              </a:spcAft>
              <a:buClr>
                <a:schemeClr val="dk1"/>
              </a:buClr>
              <a:buSzPts val="1200"/>
              <a:buFont typeface="Calibri"/>
              <a:buAutoNum type="arabicPeriod"/>
            </a:pPr>
            <a:r>
              <a:rPr lang="en-NZ" dirty="0"/>
              <a:t>What will happen to these firms that are earning these economic losses? – they leave the market</a:t>
            </a:r>
            <a:endParaRPr dirty="0"/>
          </a:p>
          <a:p>
            <a:pPr marL="228600" lvl="0" indent="-228600" algn="l" rtl="0">
              <a:lnSpc>
                <a:spcPct val="100000"/>
              </a:lnSpc>
              <a:spcBef>
                <a:spcPts val="0"/>
              </a:spcBef>
              <a:spcAft>
                <a:spcPts val="0"/>
              </a:spcAft>
              <a:buClr>
                <a:schemeClr val="dk1"/>
              </a:buClr>
              <a:buSzPts val="1200"/>
              <a:buFont typeface="Calibri"/>
              <a:buAutoNum type="arabicPeriod"/>
            </a:pPr>
            <a:r>
              <a:rPr lang="en-NZ" dirty="0"/>
              <a:t>What does this do to the supply in the market? – it decrease it, shifting supply curve left</a:t>
            </a:r>
            <a:endParaRPr dirty="0"/>
          </a:p>
          <a:p>
            <a:pPr marL="228600" lvl="0" indent="-228600" algn="l" rtl="0">
              <a:lnSpc>
                <a:spcPct val="100000"/>
              </a:lnSpc>
              <a:spcBef>
                <a:spcPts val="0"/>
              </a:spcBef>
              <a:spcAft>
                <a:spcPts val="0"/>
              </a:spcAft>
              <a:buClr>
                <a:schemeClr val="dk1"/>
              </a:buClr>
              <a:buSzPts val="1200"/>
              <a:buFont typeface="Calibri"/>
              <a:buAutoNum type="arabicPeriod"/>
            </a:pPr>
            <a:r>
              <a:rPr lang="en-NZ" dirty="0"/>
              <a:t>What effect does this have on the market price? – it will increase it</a:t>
            </a:r>
            <a:endParaRPr dirty="0"/>
          </a:p>
          <a:p>
            <a:pPr marL="228600" lvl="0" indent="-228600" algn="l" rtl="0">
              <a:lnSpc>
                <a:spcPct val="100000"/>
              </a:lnSpc>
              <a:spcBef>
                <a:spcPts val="0"/>
              </a:spcBef>
              <a:spcAft>
                <a:spcPts val="0"/>
              </a:spcAft>
              <a:buClr>
                <a:schemeClr val="dk1"/>
              </a:buClr>
              <a:buSzPts val="1200"/>
              <a:buFont typeface="Calibri"/>
              <a:buAutoNum type="arabicPeriod"/>
            </a:pPr>
            <a:r>
              <a:rPr lang="en-NZ" dirty="0"/>
              <a:t>What does this do to the individual firms MR and AR curve? – Moves it up as a price taker</a:t>
            </a:r>
            <a:endParaRPr dirty="0"/>
          </a:p>
          <a:p>
            <a:pPr marL="228600" lvl="0" indent="-228600" algn="l" rtl="0">
              <a:lnSpc>
                <a:spcPct val="100000"/>
              </a:lnSpc>
              <a:spcBef>
                <a:spcPts val="0"/>
              </a:spcBef>
              <a:spcAft>
                <a:spcPts val="0"/>
              </a:spcAft>
              <a:buClr>
                <a:schemeClr val="dk1"/>
              </a:buClr>
              <a:buSzPts val="1200"/>
              <a:buFont typeface="Calibri"/>
              <a:buAutoNum type="arabicPeriod"/>
            </a:pPr>
            <a:r>
              <a:rPr lang="en-NZ" dirty="0"/>
              <a:t>Is the firm still at profit maximising quantity? – No, now MR &gt; MC at q1, so should increase quantity</a:t>
            </a:r>
            <a:endParaRPr dirty="0"/>
          </a:p>
          <a:p>
            <a:pPr marL="228600" lvl="0" indent="-228600" algn="l" rtl="0">
              <a:lnSpc>
                <a:spcPct val="100000"/>
              </a:lnSpc>
              <a:spcBef>
                <a:spcPts val="0"/>
              </a:spcBef>
              <a:spcAft>
                <a:spcPts val="0"/>
              </a:spcAft>
              <a:buClr>
                <a:schemeClr val="dk1"/>
              </a:buClr>
              <a:buSzPts val="1200"/>
              <a:buFont typeface="Calibri"/>
              <a:buAutoNum type="arabicPeriod"/>
            </a:pPr>
            <a:r>
              <a:rPr lang="en-NZ" dirty="0"/>
              <a:t>They do this until zero economic profit is earnt back at Q and no firms leaving/entering the market again </a:t>
            </a:r>
            <a:endParaRPr dirty="0"/>
          </a:p>
          <a:p>
            <a:pPr marL="228600" lvl="0" indent="-152400" algn="l" rtl="0">
              <a:lnSpc>
                <a:spcPct val="100000"/>
              </a:lnSpc>
              <a:spcBef>
                <a:spcPts val="0"/>
              </a:spcBef>
              <a:spcAft>
                <a:spcPts val="0"/>
              </a:spcAft>
              <a:buClr>
                <a:schemeClr val="dk1"/>
              </a:buClr>
              <a:buSzPts val="1200"/>
              <a:buFont typeface="Calibri"/>
              <a:buNone/>
            </a:pPr>
            <a:endParaRPr dirty="0"/>
          </a:p>
          <a:p>
            <a:pPr marL="228600" lvl="0" indent="-15240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NZ" dirty="0"/>
              <a:t>Quite a lengthy question, likely will be split up into smaller questions for you, but an understanding of this will make the questions in the test really easy for you</a:t>
            </a:r>
            <a:endParaRPr dirty="0"/>
          </a:p>
        </p:txBody>
      </p:sp>
      <p:sp>
        <p:nvSpPr>
          <p:cNvPr id="152" name="Google Shape;15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NZ"/>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8" name="Google Shape;1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5" name="Google Shape;75;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1" name="Google Shape;8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4" name="Google Shape;2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30" name="Google Shape;30;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6" name="Google Shape;36;p3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7" name="Google Shape;37;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3" name="Google Shape;43;p3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4" name="Google Shape;44;p3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5" name="Google Shape;45;p3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6" name="Google Shape;46;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61" name="Google Shape;61;p3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2" name="Google Shape;62;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9"/>
          <p:cNvSpPr>
            <a:spLocks noGrp="1"/>
          </p:cNvSpPr>
          <p:nvPr>
            <p:ph type="pic" idx="2"/>
          </p:nvPr>
        </p:nvSpPr>
        <p:spPr>
          <a:xfrm>
            <a:off x="5183188" y="987425"/>
            <a:ext cx="6172200" cy="4873625"/>
          </a:xfrm>
          <a:prstGeom prst="rect">
            <a:avLst/>
          </a:prstGeom>
          <a:noFill/>
          <a:ln>
            <a:noFill/>
          </a:ln>
        </p:spPr>
      </p:sp>
      <p:sp>
        <p:nvSpPr>
          <p:cNvPr id="68" name="Google Shape;68;p3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9" name="Google Shape;69;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2" name="Google Shape;1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p:nvPr/>
        </p:nvSpPr>
        <p:spPr>
          <a:xfrm>
            <a:off x="1524000" y="3298979"/>
            <a:ext cx="9144000" cy="1655762"/>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6000"/>
              <a:buFont typeface="Arial"/>
              <a:buNone/>
            </a:pPr>
            <a:r>
              <a:rPr lang="en-NZ" sz="6000" b="1" i="0" u="none" strike="noStrike" cap="none">
                <a:solidFill>
                  <a:schemeClr val="lt1"/>
                </a:solidFill>
                <a:latin typeface="Arial"/>
                <a:ea typeface="Arial"/>
                <a:cs typeface="Arial"/>
                <a:sym typeface="Arial"/>
              </a:rPr>
              <a:t>ECON104 TUTORIAL</a:t>
            </a:r>
            <a:br>
              <a:rPr lang="en-NZ" sz="6000" b="1" i="0" u="none" strike="noStrike" cap="none">
                <a:solidFill>
                  <a:schemeClr val="lt1"/>
                </a:solidFill>
                <a:latin typeface="Arial"/>
                <a:ea typeface="Arial"/>
                <a:cs typeface="Arial"/>
                <a:sym typeface="Arial"/>
              </a:rPr>
            </a:br>
            <a:r>
              <a:rPr lang="en-NZ" sz="6000" b="1" i="0" u="none" strike="noStrike" cap="none">
                <a:solidFill>
                  <a:srgbClr val="CCFFCD"/>
                </a:solidFill>
                <a:latin typeface="Arial"/>
                <a:ea typeface="Arial"/>
                <a:cs typeface="Arial"/>
                <a:sym typeface="Arial"/>
              </a:rPr>
              <a:t>Final</a:t>
            </a:r>
            <a:r>
              <a:rPr lang="en-NZ" sz="6000" b="1">
                <a:solidFill>
                  <a:srgbClr val="CCFFCD"/>
                </a:solidFill>
              </a:rPr>
              <a:t> Exam</a:t>
            </a:r>
            <a:r>
              <a:rPr lang="en-NZ" sz="6000" b="1" i="0" u="none" strike="noStrike" cap="none">
                <a:solidFill>
                  <a:srgbClr val="CCFFCD"/>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90" name="Google Shape;90;p1" descr="Logo&#10;&#10;Description automatically generated"/>
          <p:cNvPicPr preferRelativeResize="0"/>
          <p:nvPr/>
        </p:nvPicPr>
        <p:blipFill rotWithShape="1">
          <a:blip r:embed="rId3">
            <a:alphaModFix/>
          </a:blip>
          <a:srcRect/>
          <a:stretch/>
        </p:blipFill>
        <p:spPr>
          <a:xfrm>
            <a:off x="3015673" y="755433"/>
            <a:ext cx="6160654" cy="2122103"/>
          </a:xfrm>
          <a:prstGeom prst="rect">
            <a:avLst/>
          </a:prstGeom>
          <a:noFill/>
          <a:ln>
            <a:noFill/>
          </a:ln>
        </p:spPr>
      </p:pic>
      <p:sp>
        <p:nvSpPr>
          <p:cNvPr id="91" name="Google Shape;91;p1"/>
          <p:cNvSpPr txBox="1"/>
          <p:nvPr/>
        </p:nvSpPr>
        <p:spPr>
          <a:xfrm>
            <a:off x="838200" y="4965880"/>
            <a:ext cx="10515600" cy="1325563"/>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lt1"/>
              </a:buClr>
              <a:buSzPts val="3600"/>
              <a:buFont typeface="Calibri"/>
              <a:buNone/>
            </a:pPr>
            <a:endParaRPr sz="3600" b="1" i="0" u="none" strike="noStrike" cap="none">
              <a:solidFill>
                <a:srgbClr val="FF0000"/>
              </a:solidFill>
              <a:latin typeface="Josefin Sans"/>
              <a:ea typeface="Josefin Sans"/>
              <a:cs typeface="Josefin Sans"/>
              <a:sym typeface="Josefin Sans"/>
            </a:endParaRPr>
          </a:p>
        </p:txBody>
      </p:sp>
      <p:sp>
        <p:nvSpPr>
          <p:cNvPr id="92" name="Google Shape;92;p1"/>
          <p:cNvSpPr txBox="1"/>
          <p:nvPr/>
        </p:nvSpPr>
        <p:spPr>
          <a:xfrm>
            <a:off x="1979850" y="4965875"/>
            <a:ext cx="82323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NZ" sz="3600" b="1">
                <a:solidFill>
                  <a:srgbClr val="FF0000"/>
                </a:solidFill>
                <a:latin typeface="Roboto"/>
                <a:ea typeface="Roboto"/>
                <a:cs typeface="Roboto"/>
                <a:sym typeface="Roboto"/>
              </a:rPr>
              <a:t>Tuesday</a:t>
            </a:r>
            <a:r>
              <a:rPr lang="en-NZ" sz="3600" b="1" i="0" u="none" strike="noStrike" cap="none">
                <a:solidFill>
                  <a:srgbClr val="FF0000"/>
                </a:solidFill>
                <a:latin typeface="Roboto"/>
                <a:ea typeface="Roboto"/>
                <a:cs typeface="Roboto"/>
                <a:sym typeface="Roboto"/>
              </a:rPr>
              <a:t> </a:t>
            </a:r>
            <a:r>
              <a:rPr lang="en-NZ" sz="3600" b="1">
                <a:solidFill>
                  <a:srgbClr val="FF0000"/>
                </a:solidFill>
                <a:latin typeface="Roboto"/>
                <a:ea typeface="Roboto"/>
                <a:cs typeface="Roboto"/>
                <a:sym typeface="Roboto"/>
              </a:rPr>
              <a:t>2nd</a:t>
            </a:r>
            <a:r>
              <a:rPr lang="en-NZ" sz="3600" b="1" i="0" u="none" strike="noStrike" cap="none">
                <a:solidFill>
                  <a:srgbClr val="FF0000"/>
                </a:solidFill>
                <a:latin typeface="Roboto"/>
                <a:ea typeface="Roboto"/>
                <a:cs typeface="Roboto"/>
                <a:sym typeface="Roboto"/>
              </a:rPr>
              <a:t> of </a:t>
            </a:r>
            <a:r>
              <a:rPr lang="en-NZ" sz="3600" b="1">
                <a:solidFill>
                  <a:srgbClr val="FF0000"/>
                </a:solidFill>
                <a:latin typeface="Roboto"/>
                <a:ea typeface="Roboto"/>
                <a:cs typeface="Roboto"/>
                <a:sym typeface="Roboto"/>
              </a:rPr>
              <a:t>June</a:t>
            </a:r>
            <a:r>
              <a:rPr lang="en-NZ" sz="3600" b="1" i="0" u="none" strike="noStrike" cap="none">
                <a:solidFill>
                  <a:srgbClr val="FF0000"/>
                </a:solidFill>
                <a:latin typeface="Roboto"/>
                <a:ea typeface="Roboto"/>
                <a:cs typeface="Roboto"/>
                <a:sym typeface="Roboto"/>
              </a:rPr>
              <a:t> </a:t>
            </a:r>
            <a:endParaRPr sz="3600" b="1" i="0" u="none" strike="noStrike" cap="none">
              <a:solidFill>
                <a:srgbClr val="FF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3600"/>
              <a:buFont typeface="Arial"/>
              <a:buNone/>
            </a:pPr>
            <a:r>
              <a:rPr lang="en-NZ" sz="3600" b="1">
                <a:solidFill>
                  <a:srgbClr val="FF0000"/>
                </a:solidFill>
                <a:latin typeface="Roboto"/>
                <a:ea typeface="Roboto"/>
                <a:cs typeface="Roboto"/>
                <a:sym typeface="Roboto"/>
              </a:rPr>
              <a:t>10-11 am i</a:t>
            </a:r>
            <a:r>
              <a:rPr lang="en-NZ" sz="3600" b="1" i="0" u="none" strike="noStrike" cap="none">
                <a:solidFill>
                  <a:srgbClr val="FF0000"/>
                </a:solidFill>
                <a:latin typeface="Roboto"/>
                <a:ea typeface="Roboto"/>
                <a:cs typeface="Roboto"/>
                <a:sym typeface="Roboto"/>
              </a:rPr>
              <a:t>n </a:t>
            </a:r>
            <a:r>
              <a:rPr lang="en-NZ" sz="3600" b="1">
                <a:solidFill>
                  <a:srgbClr val="FF0000"/>
                </a:solidFill>
                <a:latin typeface="Roboto"/>
                <a:ea typeface="Roboto"/>
                <a:cs typeface="Roboto"/>
                <a:sym typeface="Roboto"/>
              </a:rPr>
              <a:t>F1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378570-5220-5DFC-4E32-69F1434FA663}"/>
              </a:ext>
            </a:extLst>
          </p:cNvPr>
          <p:cNvSpPr>
            <a:spLocks noGrp="1"/>
          </p:cNvSpPr>
          <p:nvPr>
            <p:ph type="body" idx="1"/>
          </p:nvPr>
        </p:nvSpPr>
        <p:spPr>
          <a:xfrm>
            <a:off x="838200" y="548640"/>
            <a:ext cx="10515600" cy="5628323"/>
          </a:xfrm>
        </p:spPr>
        <p:txBody>
          <a:bodyPr>
            <a:normAutofit fontScale="77500" lnSpcReduction="20000"/>
          </a:bodyPr>
          <a:lstStyle/>
          <a:p>
            <a:pPr marL="0" lvl="0" indent="0">
              <a:lnSpc>
                <a:spcPct val="100000"/>
              </a:lnSpc>
              <a:spcBef>
                <a:spcPts val="0"/>
              </a:spcBef>
              <a:buSzPts val="1400"/>
              <a:buNone/>
            </a:pPr>
            <a:r>
              <a:rPr lang="en-GB" dirty="0">
                <a:solidFill>
                  <a:schemeClr val="bg1"/>
                </a:solidFill>
              </a:rPr>
              <a:t>This question is slightly adapted, but still relevant, so what you need to know is currently the market is operating at P1, Q1, this is because of a decrease in demand for Dairy. </a:t>
            </a:r>
          </a:p>
          <a:p>
            <a:pPr marL="0" lvl="0" indent="0">
              <a:lnSpc>
                <a:spcPct val="100000"/>
              </a:lnSpc>
              <a:spcBef>
                <a:spcPts val="0"/>
              </a:spcBef>
              <a:buSzPts val="1400"/>
              <a:buNone/>
            </a:pPr>
            <a:endParaRPr lang="en-GB" dirty="0">
              <a:solidFill>
                <a:schemeClr val="bg1"/>
              </a:solidFill>
            </a:endParaRPr>
          </a:p>
          <a:p>
            <a:pPr marL="0" lvl="0" indent="0">
              <a:lnSpc>
                <a:spcPct val="100000"/>
              </a:lnSpc>
              <a:spcBef>
                <a:spcPts val="0"/>
              </a:spcBef>
              <a:buClr>
                <a:schemeClr val="dk1"/>
              </a:buClr>
              <a:buSzPts val="1200"/>
              <a:buNone/>
            </a:pPr>
            <a:r>
              <a:rPr lang="en-GB" dirty="0">
                <a:solidFill>
                  <a:srgbClr val="FF0000"/>
                </a:solidFill>
              </a:rPr>
              <a:t>What is the type of profit being earnt? – subnormal/economic loss as price (AR) is now less than average cost</a:t>
            </a:r>
          </a:p>
          <a:p>
            <a:pPr marL="0" lvl="0" indent="0">
              <a:lnSpc>
                <a:spcPct val="100000"/>
              </a:lnSpc>
              <a:spcBef>
                <a:spcPts val="0"/>
              </a:spcBef>
              <a:buClr>
                <a:schemeClr val="dk1"/>
              </a:buClr>
              <a:buSzPts val="1200"/>
              <a:buNone/>
            </a:pPr>
            <a:endParaRPr lang="en-GB" dirty="0">
              <a:solidFill>
                <a:srgbClr val="FF0000"/>
              </a:solidFill>
            </a:endParaRPr>
          </a:p>
          <a:p>
            <a:pPr marL="0" lvl="0" indent="0">
              <a:lnSpc>
                <a:spcPct val="100000"/>
              </a:lnSpc>
              <a:spcBef>
                <a:spcPts val="0"/>
              </a:spcBef>
              <a:buClr>
                <a:schemeClr val="dk1"/>
              </a:buClr>
              <a:buSzPts val="1200"/>
              <a:buNone/>
            </a:pPr>
            <a:r>
              <a:rPr lang="en-GB" dirty="0">
                <a:solidFill>
                  <a:srgbClr val="FF0000"/>
                </a:solidFill>
              </a:rPr>
              <a:t>What will happen to these firms that are earning these economic losses? – they leave the market</a:t>
            </a:r>
          </a:p>
          <a:p>
            <a:pPr marL="0" lvl="0" indent="0">
              <a:lnSpc>
                <a:spcPct val="100000"/>
              </a:lnSpc>
              <a:spcBef>
                <a:spcPts val="0"/>
              </a:spcBef>
              <a:buClr>
                <a:schemeClr val="dk1"/>
              </a:buClr>
              <a:buSzPts val="1200"/>
              <a:buNone/>
            </a:pPr>
            <a:endParaRPr lang="en-GB" dirty="0">
              <a:solidFill>
                <a:srgbClr val="FF0000"/>
              </a:solidFill>
            </a:endParaRPr>
          </a:p>
          <a:p>
            <a:pPr marL="0" lvl="0" indent="0">
              <a:lnSpc>
                <a:spcPct val="100000"/>
              </a:lnSpc>
              <a:spcBef>
                <a:spcPts val="0"/>
              </a:spcBef>
              <a:buClr>
                <a:schemeClr val="dk1"/>
              </a:buClr>
              <a:buSzPts val="1200"/>
              <a:buNone/>
            </a:pPr>
            <a:r>
              <a:rPr lang="en-GB" dirty="0">
                <a:solidFill>
                  <a:srgbClr val="FF0000"/>
                </a:solidFill>
              </a:rPr>
              <a:t>What does this do to the supply in the market? – it decrease it, shifting supply curve left</a:t>
            </a:r>
          </a:p>
          <a:p>
            <a:pPr marL="228600" lvl="0" indent="-228600">
              <a:lnSpc>
                <a:spcPct val="100000"/>
              </a:lnSpc>
              <a:spcBef>
                <a:spcPts val="0"/>
              </a:spcBef>
              <a:buClr>
                <a:schemeClr val="dk1"/>
              </a:buClr>
              <a:buSzPts val="1200"/>
              <a:buFont typeface="Calibri"/>
              <a:buAutoNum type="arabicPeriod"/>
            </a:pPr>
            <a:endParaRPr lang="en-GB" dirty="0">
              <a:solidFill>
                <a:srgbClr val="FF0000"/>
              </a:solidFill>
            </a:endParaRPr>
          </a:p>
          <a:p>
            <a:pPr marL="0" lvl="0" indent="0">
              <a:lnSpc>
                <a:spcPct val="100000"/>
              </a:lnSpc>
              <a:spcBef>
                <a:spcPts val="0"/>
              </a:spcBef>
              <a:buClr>
                <a:schemeClr val="dk1"/>
              </a:buClr>
              <a:buSzPts val="1200"/>
              <a:buNone/>
            </a:pPr>
            <a:r>
              <a:rPr lang="en-GB" dirty="0">
                <a:solidFill>
                  <a:srgbClr val="FF0000"/>
                </a:solidFill>
              </a:rPr>
              <a:t>What effect does this have on the market price? – it will increase it</a:t>
            </a:r>
          </a:p>
          <a:p>
            <a:pPr marL="0" lvl="0" indent="0">
              <a:lnSpc>
                <a:spcPct val="100000"/>
              </a:lnSpc>
              <a:spcBef>
                <a:spcPts val="0"/>
              </a:spcBef>
              <a:buClr>
                <a:schemeClr val="dk1"/>
              </a:buClr>
              <a:buSzPts val="1200"/>
              <a:buNone/>
            </a:pPr>
            <a:endParaRPr lang="en-GB" dirty="0">
              <a:solidFill>
                <a:srgbClr val="FF0000"/>
              </a:solidFill>
            </a:endParaRPr>
          </a:p>
          <a:p>
            <a:pPr marL="0" lvl="0" indent="0">
              <a:lnSpc>
                <a:spcPct val="100000"/>
              </a:lnSpc>
              <a:spcBef>
                <a:spcPts val="0"/>
              </a:spcBef>
              <a:buClr>
                <a:schemeClr val="dk1"/>
              </a:buClr>
              <a:buSzPts val="1200"/>
              <a:buNone/>
            </a:pPr>
            <a:r>
              <a:rPr lang="en-GB" dirty="0">
                <a:solidFill>
                  <a:srgbClr val="FF0000"/>
                </a:solidFill>
              </a:rPr>
              <a:t>What does this do to the individual firms MR and AR curve? – Moves it up as a price taker</a:t>
            </a:r>
          </a:p>
          <a:p>
            <a:pPr marL="228600" lvl="0" indent="-228600">
              <a:lnSpc>
                <a:spcPct val="100000"/>
              </a:lnSpc>
              <a:spcBef>
                <a:spcPts val="0"/>
              </a:spcBef>
              <a:buClr>
                <a:schemeClr val="dk1"/>
              </a:buClr>
              <a:buSzPts val="1200"/>
              <a:buFont typeface="Calibri"/>
              <a:buAutoNum type="arabicPeriod"/>
            </a:pPr>
            <a:endParaRPr lang="en-GB" dirty="0">
              <a:solidFill>
                <a:srgbClr val="FF0000"/>
              </a:solidFill>
            </a:endParaRPr>
          </a:p>
          <a:p>
            <a:pPr marL="0" lvl="0" indent="0">
              <a:lnSpc>
                <a:spcPct val="100000"/>
              </a:lnSpc>
              <a:spcBef>
                <a:spcPts val="0"/>
              </a:spcBef>
              <a:buClr>
                <a:schemeClr val="dk1"/>
              </a:buClr>
              <a:buSzPts val="1200"/>
              <a:buNone/>
            </a:pPr>
            <a:r>
              <a:rPr lang="en-GB" dirty="0">
                <a:solidFill>
                  <a:srgbClr val="FF0000"/>
                </a:solidFill>
              </a:rPr>
              <a:t>Is the firm still at profit maximising quantity? – No, now MR &gt; MC at q1, so should increase quantity</a:t>
            </a:r>
          </a:p>
          <a:p>
            <a:pPr marL="0" lvl="0" indent="0">
              <a:lnSpc>
                <a:spcPct val="100000"/>
              </a:lnSpc>
              <a:spcBef>
                <a:spcPts val="0"/>
              </a:spcBef>
              <a:buClr>
                <a:schemeClr val="dk1"/>
              </a:buClr>
              <a:buSzPts val="1200"/>
              <a:buNone/>
            </a:pPr>
            <a:endParaRPr lang="en-GB" dirty="0">
              <a:solidFill>
                <a:srgbClr val="FF0000"/>
              </a:solidFill>
            </a:endParaRPr>
          </a:p>
          <a:p>
            <a:pPr marL="0" lvl="0" indent="0">
              <a:lnSpc>
                <a:spcPct val="100000"/>
              </a:lnSpc>
              <a:spcBef>
                <a:spcPts val="0"/>
              </a:spcBef>
              <a:buClr>
                <a:schemeClr val="dk1"/>
              </a:buClr>
              <a:buSzPts val="1200"/>
              <a:buNone/>
            </a:pPr>
            <a:r>
              <a:rPr lang="en-GB" dirty="0">
                <a:solidFill>
                  <a:srgbClr val="FF0000"/>
                </a:solidFill>
              </a:rPr>
              <a:t>They do this until zero economic profit is earnt back at Q and no firms leaving/entering the market again </a:t>
            </a:r>
          </a:p>
          <a:p>
            <a:endParaRPr lang="en-NZ" dirty="0"/>
          </a:p>
        </p:txBody>
      </p:sp>
    </p:spTree>
    <p:extLst>
      <p:ext uri="{BB962C8B-B14F-4D97-AF65-F5344CB8AC3E}">
        <p14:creationId xmlns:p14="http://schemas.microsoft.com/office/powerpoint/2010/main" val="717152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CFFCD"/>
              </a:buClr>
              <a:buSzPts val="4400"/>
              <a:buFont typeface="Josefin Sans"/>
              <a:buNone/>
            </a:pPr>
            <a:r>
              <a:rPr lang="en-NZ" b="1">
                <a:solidFill>
                  <a:srgbClr val="CCFFCD"/>
                </a:solidFill>
                <a:latin typeface="Josefin Sans"/>
                <a:ea typeface="Josefin Sans"/>
                <a:cs typeface="Josefin Sans"/>
                <a:sym typeface="Josefin Sans"/>
              </a:rPr>
              <a:t>Monopoly </a:t>
            </a:r>
            <a:endParaRPr/>
          </a:p>
        </p:txBody>
      </p:sp>
      <p:sp>
        <p:nvSpPr>
          <p:cNvPr id="164" name="Google Shape;164;p16"/>
          <p:cNvSpPr txBox="1"/>
          <p:nvPr/>
        </p:nvSpPr>
        <p:spPr>
          <a:xfrm>
            <a:off x="369455" y="1624817"/>
            <a:ext cx="5482500" cy="544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Calibri"/>
              <a:buNone/>
            </a:pPr>
            <a:r>
              <a:rPr lang="en-NZ" sz="1800" b="1" i="0" u="none" strike="noStrike" cap="none">
                <a:solidFill>
                  <a:schemeClr val="lt1"/>
                </a:solidFill>
                <a:latin typeface="Calibri"/>
                <a:ea typeface="Calibri"/>
                <a:cs typeface="Calibri"/>
                <a:sym typeface="Calibri"/>
              </a:rPr>
              <a:t>Characteristics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800"/>
              <a:buFont typeface="Calibri"/>
              <a:buNone/>
            </a:pPr>
            <a:endParaRPr sz="1800" b="1" i="0" u="none" strike="noStrike" cap="none">
              <a:solidFill>
                <a:schemeClr val="lt1"/>
              </a:solidFill>
              <a:latin typeface="Calibri"/>
              <a:ea typeface="Calibri"/>
              <a:cs typeface="Calibri"/>
              <a:sym typeface="Calibri"/>
            </a:endParaRPr>
          </a:p>
          <a:p>
            <a:pPr marL="342900" marR="0" lvl="0" indent="-342900" algn="l" rtl="0">
              <a:lnSpc>
                <a:spcPct val="100000"/>
              </a:lnSpc>
              <a:spcBef>
                <a:spcPts val="0"/>
              </a:spcBef>
              <a:spcAft>
                <a:spcPts val="0"/>
              </a:spcAft>
              <a:buClr>
                <a:schemeClr val="lt1"/>
              </a:buClr>
              <a:buSzPts val="1800"/>
              <a:buFont typeface="Calibri"/>
              <a:buChar char="-"/>
            </a:pPr>
            <a:r>
              <a:rPr lang="en-NZ" sz="1800" b="0" i="0" u="none" strike="noStrike" cap="none">
                <a:solidFill>
                  <a:schemeClr val="lt1"/>
                </a:solidFill>
                <a:latin typeface="Calibri"/>
                <a:ea typeface="Calibri"/>
                <a:cs typeface="Calibri"/>
                <a:sym typeface="Calibri"/>
              </a:rPr>
              <a:t>One seller</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lt1"/>
              </a:buClr>
              <a:buSzPts val="1800"/>
              <a:buFont typeface="Calibri"/>
              <a:buChar char="-"/>
            </a:pPr>
            <a:r>
              <a:rPr lang="en-NZ" sz="1800" b="0" i="0" u="none" strike="noStrike" cap="none">
                <a:solidFill>
                  <a:schemeClr val="lt1"/>
                </a:solidFill>
                <a:latin typeface="Calibri"/>
                <a:ea typeface="Calibri"/>
                <a:cs typeface="Calibri"/>
                <a:sym typeface="Calibri"/>
              </a:rPr>
              <a:t>No o</a:t>
            </a:r>
            <a:r>
              <a:rPr lang="en-NZ" sz="1800">
                <a:solidFill>
                  <a:schemeClr val="lt1"/>
                </a:solidFill>
                <a:latin typeface="Calibri"/>
                <a:ea typeface="Calibri"/>
                <a:cs typeface="Calibri"/>
                <a:sym typeface="Calibri"/>
              </a:rPr>
              <a:t>r</a:t>
            </a:r>
            <a:r>
              <a:rPr lang="en-NZ" sz="1800" b="0" i="0" u="none" strike="noStrike" cap="none">
                <a:solidFill>
                  <a:schemeClr val="lt1"/>
                </a:solidFill>
                <a:latin typeface="Calibri"/>
                <a:ea typeface="Calibri"/>
                <a:cs typeface="Calibri"/>
                <a:sym typeface="Calibri"/>
              </a:rPr>
              <a:t> few close substitutes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lt1"/>
              </a:buClr>
              <a:buSzPts val="1800"/>
              <a:buFont typeface="Calibri"/>
              <a:buChar char="-"/>
            </a:pPr>
            <a:r>
              <a:rPr lang="en-NZ" sz="1800" b="0" i="0" u="none" strike="noStrike" cap="none">
                <a:solidFill>
                  <a:schemeClr val="lt1"/>
                </a:solidFill>
                <a:latin typeface="Calibri"/>
                <a:ea typeface="Calibri"/>
                <a:cs typeface="Calibri"/>
                <a:sym typeface="Calibri"/>
              </a:rPr>
              <a:t>High barriers to entry for other firms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800"/>
              </a:spcBef>
              <a:spcAft>
                <a:spcPts val="0"/>
              </a:spcAft>
              <a:buClr>
                <a:schemeClr val="lt1"/>
              </a:buClr>
              <a:buSzPts val="1800"/>
              <a:buFont typeface="Calibri"/>
              <a:buChar char="-"/>
            </a:pPr>
            <a:r>
              <a:rPr lang="en-NZ" sz="1800" b="0" i="0" u="none" strike="noStrike" cap="none">
                <a:solidFill>
                  <a:schemeClr val="lt1"/>
                </a:solidFill>
                <a:latin typeface="Calibri"/>
                <a:ea typeface="Calibri"/>
                <a:cs typeface="Calibri"/>
                <a:sym typeface="Calibri"/>
              </a:rPr>
              <a:t>Able to dictate either price or quantity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800"/>
              </a:spcBef>
              <a:spcAft>
                <a:spcPts val="0"/>
              </a:spcAft>
              <a:buClr>
                <a:srgbClr val="000000"/>
              </a:buClr>
              <a:buSzPts val="1800"/>
              <a:buFont typeface="Arial"/>
              <a:buNone/>
            </a:pPr>
            <a:r>
              <a:rPr lang="en-NZ" sz="1800" b="0" i="0" u="sng" strike="noStrike" cap="none">
                <a:solidFill>
                  <a:schemeClr val="lt1"/>
                </a:solidFill>
                <a:latin typeface="Calibri"/>
                <a:ea typeface="Calibri"/>
                <a:cs typeface="Calibri"/>
                <a:sym typeface="Calibri"/>
              </a:rPr>
              <a:t>Key notes: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 Different MR and AR curves, both downward sloping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 MR will intersect halfway of AR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 Due to high barriers to entry, can maintain any type of profit in both short and long run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 Can work out profit maximising quantity the same way as perfect competition (MR = MC)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800"/>
              <a:buFont typeface="Arial"/>
              <a:buNone/>
            </a:pPr>
            <a:endParaRPr sz="1800" b="1" i="0" u="none" strike="noStrike" cap="none">
              <a:solidFill>
                <a:schemeClr val="lt1"/>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1800"/>
              <a:buFont typeface="Arial"/>
              <a:buNone/>
            </a:pPr>
            <a:endParaRPr sz="1800" b="1" i="0" u="none" strike="noStrike" cap="none">
              <a:solidFill>
                <a:schemeClr val="lt1"/>
              </a:solidFill>
              <a:latin typeface="Calibri"/>
              <a:ea typeface="Calibri"/>
              <a:cs typeface="Calibri"/>
              <a:sym typeface="Calibri"/>
            </a:endParaRPr>
          </a:p>
        </p:txBody>
      </p:sp>
      <p:pic>
        <p:nvPicPr>
          <p:cNvPr id="165" name="Google Shape;165;p16"/>
          <p:cNvPicPr preferRelativeResize="0"/>
          <p:nvPr/>
        </p:nvPicPr>
        <p:blipFill>
          <a:blip r:embed="rId3">
            <a:alphaModFix/>
          </a:blip>
          <a:stretch>
            <a:fillRect/>
          </a:stretch>
        </p:blipFill>
        <p:spPr>
          <a:xfrm>
            <a:off x="6373175" y="164175"/>
            <a:ext cx="5395149" cy="2135025"/>
          </a:xfrm>
          <a:prstGeom prst="rect">
            <a:avLst/>
          </a:prstGeom>
          <a:noFill/>
          <a:ln>
            <a:noFill/>
          </a:ln>
        </p:spPr>
      </p:pic>
      <p:pic>
        <p:nvPicPr>
          <p:cNvPr id="166" name="Google Shape;166;p16"/>
          <p:cNvPicPr preferRelativeResize="0"/>
          <p:nvPr/>
        </p:nvPicPr>
        <p:blipFill>
          <a:blip r:embed="rId4">
            <a:alphaModFix/>
          </a:blip>
          <a:stretch>
            <a:fillRect/>
          </a:stretch>
        </p:blipFill>
        <p:spPr>
          <a:xfrm>
            <a:off x="6409762" y="2383912"/>
            <a:ext cx="5395151" cy="2136886"/>
          </a:xfrm>
          <a:prstGeom prst="rect">
            <a:avLst/>
          </a:prstGeom>
          <a:noFill/>
          <a:ln>
            <a:noFill/>
          </a:ln>
        </p:spPr>
      </p:pic>
      <p:pic>
        <p:nvPicPr>
          <p:cNvPr id="167" name="Google Shape;167;p16"/>
          <p:cNvPicPr preferRelativeResize="0"/>
          <p:nvPr/>
        </p:nvPicPr>
        <p:blipFill>
          <a:blip r:embed="rId5">
            <a:alphaModFix/>
          </a:blip>
          <a:stretch>
            <a:fillRect/>
          </a:stretch>
        </p:blipFill>
        <p:spPr>
          <a:xfrm>
            <a:off x="6373175" y="4588663"/>
            <a:ext cx="5450025" cy="208951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17"/>
          <p:cNvPicPr preferRelativeResize="0"/>
          <p:nvPr/>
        </p:nvPicPr>
        <p:blipFill rotWithShape="1">
          <a:blip r:embed="rId3">
            <a:alphaModFix/>
          </a:blip>
          <a:srcRect b="62426"/>
          <a:stretch/>
        </p:blipFill>
        <p:spPr>
          <a:xfrm>
            <a:off x="449872" y="1522484"/>
            <a:ext cx="10614579" cy="2135116"/>
          </a:xfrm>
          <a:prstGeom prst="rect">
            <a:avLst/>
          </a:prstGeom>
          <a:noFill/>
          <a:ln>
            <a:noFill/>
          </a:ln>
        </p:spPr>
      </p:pic>
      <p:sp>
        <p:nvSpPr>
          <p:cNvPr id="174" name="Google Shape;174;p17"/>
          <p:cNvSpPr txBox="1">
            <a:spLocks noGrp="1"/>
          </p:cNvSpPr>
          <p:nvPr>
            <p:ph type="title"/>
          </p:nvPr>
        </p:nvSpPr>
        <p:spPr>
          <a:xfrm>
            <a:off x="275493" y="36378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CFFCD"/>
              </a:buClr>
              <a:buSzPts val="3600"/>
              <a:buFont typeface="Josefin Sans"/>
              <a:buNone/>
            </a:pPr>
            <a:r>
              <a:rPr lang="en-NZ" sz="3600" b="1">
                <a:solidFill>
                  <a:srgbClr val="CCFFCD"/>
                </a:solidFill>
                <a:latin typeface="Josefin Sans"/>
                <a:ea typeface="Josefin Sans"/>
                <a:cs typeface="Josefin Sans"/>
                <a:sym typeface="Josefin Sans"/>
              </a:rPr>
              <a:t>QUESTION </a:t>
            </a:r>
            <a:endParaRPr/>
          </a:p>
        </p:txBody>
      </p:sp>
      <p:pic>
        <p:nvPicPr>
          <p:cNvPr id="175" name="Google Shape;175;p17" descr="Text&#10;&#10;Description automatically generated"/>
          <p:cNvPicPr preferRelativeResize="0"/>
          <p:nvPr/>
        </p:nvPicPr>
        <p:blipFill rotWithShape="1">
          <a:blip r:embed="rId4">
            <a:alphaModFix/>
          </a:blip>
          <a:srcRect/>
          <a:stretch/>
        </p:blipFill>
        <p:spPr>
          <a:xfrm>
            <a:off x="8930374" y="5228996"/>
            <a:ext cx="2874049" cy="121446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18"/>
          <p:cNvPicPr preferRelativeResize="0"/>
          <p:nvPr/>
        </p:nvPicPr>
        <p:blipFill rotWithShape="1">
          <a:blip r:embed="rId3">
            <a:alphaModFix/>
          </a:blip>
          <a:srcRect b="62426"/>
          <a:stretch/>
        </p:blipFill>
        <p:spPr>
          <a:xfrm>
            <a:off x="3423981" y="161728"/>
            <a:ext cx="8566986" cy="1723244"/>
          </a:xfrm>
          <a:prstGeom prst="rect">
            <a:avLst/>
          </a:prstGeom>
          <a:noFill/>
          <a:ln>
            <a:noFill/>
          </a:ln>
        </p:spPr>
      </p:pic>
      <p:sp>
        <p:nvSpPr>
          <p:cNvPr id="182" name="Google Shape;182;p18"/>
          <p:cNvSpPr txBox="1">
            <a:spLocks noGrp="1"/>
          </p:cNvSpPr>
          <p:nvPr>
            <p:ph type="title"/>
          </p:nvPr>
        </p:nvSpPr>
        <p:spPr>
          <a:xfrm>
            <a:off x="201033" y="41391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CFFCD"/>
              </a:buClr>
              <a:buSzPts val="3600"/>
              <a:buFont typeface="Josefin Sans"/>
              <a:buNone/>
            </a:pPr>
            <a:r>
              <a:rPr lang="en-NZ" sz="3600" b="1">
                <a:solidFill>
                  <a:srgbClr val="CCFFCD"/>
                </a:solidFill>
                <a:latin typeface="Josefin Sans"/>
                <a:ea typeface="Josefin Sans"/>
                <a:cs typeface="Josefin Sans"/>
                <a:sym typeface="Josefin Sans"/>
              </a:rPr>
              <a:t>QUESTION </a:t>
            </a:r>
            <a:endParaRPr/>
          </a:p>
        </p:txBody>
      </p:sp>
      <p:sp>
        <p:nvSpPr>
          <p:cNvPr id="183" name="Google Shape;183;p18"/>
          <p:cNvSpPr/>
          <p:nvPr/>
        </p:nvSpPr>
        <p:spPr>
          <a:xfrm>
            <a:off x="3874397" y="840400"/>
            <a:ext cx="7607446" cy="1053685"/>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84" name="Google Shape;184;p18"/>
          <p:cNvCxnSpPr/>
          <p:nvPr/>
        </p:nvCxnSpPr>
        <p:spPr>
          <a:xfrm rot="10800000" flipH="1">
            <a:off x="4933639" y="1774164"/>
            <a:ext cx="1871273" cy="3047"/>
          </a:xfrm>
          <a:prstGeom prst="straightConnector1">
            <a:avLst/>
          </a:prstGeom>
          <a:noFill/>
          <a:ln w="28575" cap="flat" cmpd="sng">
            <a:solidFill>
              <a:srgbClr val="FF0000"/>
            </a:solidFill>
            <a:prstDash val="solid"/>
            <a:miter lim="800000"/>
            <a:headEnd type="none" w="sm" len="sm"/>
            <a:tailEnd type="none" w="sm" len="sm"/>
          </a:ln>
        </p:spPr>
      </p:cxnSp>
      <p:cxnSp>
        <p:nvCxnSpPr>
          <p:cNvPr id="185" name="Google Shape;185;p18"/>
          <p:cNvCxnSpPr/>
          <p:nvPr/>
        </p:nvCxnSpPr>
        <p:spPr>
          <a:xfrm rot="10800000" flipH="1">
            <a:off x="7484463" y="1776664"/>
            <a:ext cx="1871273" cy="3047"/>
          </a:xfrm>
          <a:prstGeom prst="straightConnector1">
            <a:avLst/>
          </a:prstGeom>
          <a:noFill/>
          <a:ln w="28575" cap="flat" cmpd="sng">
            <a:solidFill>
              <a:srgbClr val="FF0000"/>
            </a:solidFill>
            <a:prstDash val="solid"/>
            <a:miter lim="800000"/>
            <a:headEnd type="none" w="sm" len="sm"/>
            <a:tailEnd type="none" w="sm" len="sm"/>
          </a:ln>
        </p:spPr>
      </p:cxnSp>
      <p:pic>
        <p:nvPicPr>
          <p:cNvPr id="186" name="Google Shape;186;p18"/>
          <p:cNvPicPr preferRelativeResize="0"/>
          <p:nvPr/>
        </p:nvPicPr>
        <p:blipFill rotWithShape="1">
          <a:blip r:embed="rId4">
            <a:alphaModFix/>
          </a:blip>
          <a:srcRect/>
          <a:stretch/>
        </p:blipFill>
        <p:spPr>
          <a:xfrm>
            <a:off x="442656" y="2360247"/>
            <a:ext cx="5962650" cy="3889194"/>
          </a:xfrm>
          <a:prstGeom prst="rect">
            <a:avLst/>
          </a:prstGeom>
          <a:noFill/>
          <a:ln>
            <a:noFill/>
          </a:ln>
        </p:spPr>
      </p:pic>
      <p:sp>
        <p:nvSpPr>
          <p:cNvPr id="187" name="Google Shape;187;p18"/>
          <p:cNvSpPr txBox="1"/>
          <p:nvPr/>
        </p:nvSpPr>
        <p:spPr>
          <a:xfrm>
            <a:off x="6484931" y="1991673"/>
            <a:ext cx="5765800" cy="33855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NZ" sz="1600" b="1" i="0" u="none" strike="noStrike" cap="none">
                <a:solidFill>
                  <a:schemeClr val="lt1"/>
                </a:solidFill>
                <a:latin typeface="Josefin Sans"/>
                <a:ea typeface="Josefin Sans"/>
                <a:cs typeface="Josefin Sans"/>
                <a:sym typeface="Josefin Sans"/>
              </a:rPr>
              <a:t>Mark Breakdown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NZ" sz="1600" b="0" i="0" u="none" strike="noStrike" cap="none">
                <a:solidFill>
                  <a:schemeClr val="lt1"/>
                </a:solidFill>
                <a:latin typeface="Josefin Sans"/>
                <a:ea typeface="Josefin Sans"/>
                <a:cs typeface="Josefin Sans"/>
                <a:sym typeface="Josefin Sans"/>
              </a:rPr>
              <a:t> - AR drawn and labelled correctly </a:t>
            </a:r>
            <a:r>
              <a:rPr lang="en-NZ" sz="1600" b="1" i="0" u="none" strike="noStrike" cap="none">
                <a:solidFill>
                  <a:schemeClr val="lt1"/>
                </a:solidFill>
                <a:latin typeface="Josefin Sans"/>
                <a:ea typeface="Josefin Sans"/>
                <a:cs typeface="Josefin Sans"/>
                <a:sym typeface="Josefin Sans"/>
              </a:rPr>
              <a:t>(1/2 mark)</a:t>
            </a:r>
            <a:endParaRPr sz="1600" b="0" i="0" u="none" strike="noStrike" cap="none">
              <a:solidFill>
                <a:schemeClr val="lt1"/>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600"/>
              <a:buFont typeface="Arial"/>
              <a:buNone/>
            </a:pPr>
            <a:r>
              <a:rPr lang="en-NZ" sz="1600" b="0" i="0" u="none" strike="noStrike" cap="none">
                <a:solidFill>
                  <a:schemeClr val="lt1"/>
                </a:solidFill>
                <a:latin typeface="Josefin Sans"/>
                <a:ea typeface="Josefin Sans"/>
                <a:cs typeface="Josefin Sans"/>
                <a:sym typeface="Josefin Sans"/>
              </a:rPr>
              <a:t> - MR drawn and labelled correctly </a:t>
            </a:r>
            <a:r>
              <a:rPr lang="en-NZ" sz="1600" b="1" i="0" u="none" strike="noStrike" cap="none">
                <a:solidFill>
                  <a:schemeClr val="lt1"/>
                </a:solidFill>
                <a:latin typeface="Josefin Sans"/>
                <a:ea typeface="Josefin Sans"/>
                <a:cs typeface="Josefin Sans"/>
                <a:sym typeface="Josefin Sans"/>
              </a:rPr>
              <a:t>(1/2 mark)</a:t>
            </a:r>
            <a:endParaRPr sz="1600" b="0" i="0" u="none" strike="noStrike" cap="none">
              <a:solidFill>
                <a:schemeClr val="lt1"/>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600"/>
              <a:buFont typeface="Arial"/>
              <a:buNone/>
            </a:pPr>
            <a:r>
              <a:rPr lang="en-NZ" sz="1600" b="0" i="0" u="none" strike="noStrike" cap="none">
                <a:solidFill>
                  <a:schemeClr val="lt1"/>
                </a:solidFill>
                <a:latin typeface="Josefin Sans"/>
                <a:ea typeface="Josefin Sans"/>
                <a:cs typeface="Josefin Sans"/>
                <a:sym typeface="Josefin Sans"/>
              </a:rPr>
              <a:t> - MR x-axis intercept halfway between origin and AR curve intercept</a:t>
            </a:r>
            <a:r>
              <a:rPr lang="en-NZ" sz="1600" b="1" i="0" u="none" strike="noStrike" cap="none">
                <a:solidFill>
                  <a:schemeClr val="lt1"/>
                </a:solidFill>
                <a:latin typeface="Josefin Sans"/>
                <a:ea typeface="Josefin Sans"/>
                <a:cs typeface="Josefin Sans"/>
                <a:sym typeface="Josefin Sans"/>
              </a:rPr>
              <a:t> (1/2 mark)</a:t>
            </a:r>
            <a:endParaRPr sz="1600" b="0" i="0" u="none" strike="noStrike" cap="none">
              <a:solidFill>
                <a:schemeClr val="lt1"/>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600"/>
              <a:buFont typeface="Arial"/>
              <a:buNone/>
            </a:pPr>
            <a:r>
              <a:rPr lang="en-NZ" sz="1600" b="0" i="0" u="none" strike="noStrike" cap="none">
                <a:solidFill>
                  <a:schemeClr val="lt1"/>
                </a:solidFill>
                <a:latin typeface="Josefin Sans"/>
                <a:ea typeface="Josefin Sans"/>
                <a:cs typeface="Josefin Sans"/>
                <a:sym typeface="Josefin Sans"/>
              </a:rPr>
              <a:t> - AC drawn and labelled correctly </a:t>
            </a:r>
            <a:r>
              <a:rPr lang="en-NZ" sz="1600" b="1" i="0" u="none" strike="noStrike" cap="none">
                <a:solidFill>
                  <a:schemeClr val="lt1"/>
                </a:solidFill>
                <a:latin typeface="Josefin Sans"/>
                <a:ea typeface="Josefin Sans"/>
                <a:cs typeface="Josefin Sans"/>
                <a:sym typeface="Josefin Sans"/>
              </a:rPr>
              <a:t>(1/2 mark)</a:t>
            </a:r>
            <a:endParaRPr sz="1600" b="0" i="0" u="none" strike="noStrike" cap="none">
              <a:solidFill>
                <a:schemeClr val="lt1"/>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600"/>
              <a:buFont typeface="Arial"/>
              <a:buNone/>
            </a:pPr>
            <a:r>
              <a:rPr lang="en-NZ" sz="1600" b="0" i="0" u="none" strike="noStrike" cap="none">
                <a:solidFill>
                  <a:schemeClr val="lt1"/>
                </a:solidFill>
                <a:latin typeface="Josefin Sans"/>
                <a:ea typeface="Josefin Sans"/>
                <a:cs typeface="Josefin Sans"/>
                <a:sym typeface="Josefin Sans"/>
              </a:rPr>
              <a:t> - MC drawn and labelled correctly </a:t>
            </a:r>
            <a:r>
              <a:rPr lang="en-NZ" sz="1600" b="1" i="0" u="none" strike="noStrike" cap="none">
                <a:solidFill>
                  <a:schemeClr val="lt1"/>
                </a:solidFill>
                <a:latin typeface="Josefin Sans"/>
                <a:ea typeface="Josefin Sans"/>
                <a:cs typeface="Josefin Sans"/>
                <a:sym typeface="Josefin Sans"/>
              </a:rPr>
              <a:t>(1/2 mark)</a:t>
            </a:r>
            <a:endParaRPr sz="1600" b="0" i="0" u="none" strike="noStrike" cap="none">
              <a:solidFill>
                <a:schemeClr val="lt1"/>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600"/>
              <a:buFont typeface="Arial"/>
              <a:buNone/>
            </a:pPr>
            <a:r>
              <a:rPr lang="en-NZ" sz="1600" b="0" i="0" u="none" strike="noStrike" cap="none">
                <a:solidFill>
                  <a:schemeClr val="lt1"/>
                </a:solidFill>
                <a:latin typeface="Josefin Sans"/>
                <a:ea typeface="Josefin Sans"/>
                <a:cs typeface="Josefin Sans"/>
                <a:sym typeface="Josefin Sans"/>
              </a:rPr>
              <a:t> - MC cuts AC at its lowest point </a:t>
            </a:r>
            <a:r>
              <a:rPr lang="en-NZ" sz="1600" b="1" i="0" u="none" strike="noStrike" cap="none">
                <a:solidFill>
                  <a:schemeClr val="lt1"/>
                </a:solidFill>
                <a:latin typeface="Josefin Sans"/>
                <a:ea typeface="Josefin Sans"/>
                <a:cs typeface="Josefin Sans"/>
                <a:sym typeface="Josefin Sans"/>
              </a:rPr>
              <a:t>(1/2 mark)</a:t>
            </a:r>
            <a:endParaRPr sz="1600" b="0" i="0" u="none" strike="noStrike" cap="none">
              <a:solidFill>
                <a:schemeClr val="lt1"/>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600"/>
              <a:buFont typeface="Arial"/>
              <a:buNone/>
            </a:pPr>
            <a:r>
              <a:rPr lang="en-NZ" sz="1600" b="0" i="0" u="none" strike="noStrike" cap="none">
                <a:solidFill>
                  <a:schemeClr val="lt1"/>
                </a:solidFill>
                <a:latin typeface="Josefin Sans"/>
                <a:ea typeface="Josefin Sans"/>
                <a:cs typeface="Josefin Sans"/>
                <a:sym typeface="Josefin Sans"/>
              </a:rPr>
              <a:t> - AR at Q correctly identified on vertical axis </a:t>
            </a:r>
            <a:r>
              <a:rPr lang="en-NZ" sz="1600" b="1" i="0" u="none" strike="noStrike" cap="none">
                <a:solidFill>
                  <a:schemeClr val="lt1"/>
                </a:solidFill>
                <a:latin typeface="Josefin Sans"/>
                <a:ea typeface="Josefin Sans"/>
                <a:cs typeface="Josefin Sans"/>
                <a:sym typeface="Josefin Sans"/>
              </a:rPr>
              <a:t>(1/2 mark)</a:t>
            </a:r>
            <a:endParaRPr sz="1600" b="0" i="0" u="none" strike="noStrike" cap="none">
              <a:solidFill>
                <a:schemeClr val="lt1"/>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600"/>
              <a:buFont typeface="Arial"/>
              <a:buNone/>
            </a:pPr>
            <a:r>
              <a:rPr lang="en-NZ" sz="1600" b="0" i="0" u="none" strike="noStrike" cap="none">
                <a:solidFill>
                  <a:schemeClr val="lt1"/>
                </a:solidFill>
                <a:latin typeface="Josefin Sans"/>
                <a:ea typeface="Josefin Sans"/>
                <a:cs typeface="Josefin Sans"/>
                <a:sym typeface="Josefin Sans"/>
              </a:rPr>
              <a:t> - AC at Q correctly identified on vertical axis </a:t>
            </a:r>
            <a:r>
              <a:rPr lang="en-NZ" sz="1600" b="1" i="0" u="none" strike="noStrike" cap="none">
                <a:solidFill>
                  <a:schemeClr val="lt1"/>
                </a:solidFill>
                <a:latin typeface="Josefin Sans"/>
                <a:ea typeface="Josefin Sans"/>
                <a:cs typeface="Josefin Sans"/>
                <a:sym typeface="Josefin Sans"/>
              </a:rPr>
              <a:t>(1/2 mark)</a:t>
            </a:r>
            <a:endParaRPr sz="1600" b="0" i="0" u="none" strike="noStrike" cap="none">
              <a:solidFill>
                <a:schemeClr val="lt1"/>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600"/>
              <a:buFont typeface="Arial"/>
              <a:buNone/>
            </a:pPr>
            <a:r>
              <a:rPr lang="en-NZ" sz="1600" b="0" i="0" u="none" strike="noStrike" cap="none">
                <a:solidFill>
                  <a:schemeClr val="lt1"/>
                </a:solidFill>
                <a:latin typeface="Josefin Sans"/>
                <a:ea typeface="Josefin Sans"/>
                <a:cs typeface="Josefin Sans"/>
                <a:sym typeface="Josefin Sans"/>
              </a:rPr>
              <a:t> - Positive economic profit of areas 1, 2 and 3 correctly identified </a:t>
            </a:r>
            <a:r>
              <a:rPr lang="en-NZ" sz="1600" b="1" i="0" u="none" strike="noStrike" cap="none">
                <a:solidFill>
                  <a:schemeClr val="lt1"/>
                </a:solidFill>
                <a:latin typeface="Josefin Sans"/>
                <a:ea typeface="Josefin Sans"/>
                <a:cs typeface="Josefin Sans"/>
                <a:sym typeface="Josefin Sans"/>
              </a:rPr>
              <a:t>(1 mark)</a:t>
            </a:r>
            <a:r>
              <a:rPr lang="en-NZ" sz="1600" b="0" i="0" u="none" strike="noStrike" cap="none">
                <a:solidFill>
                  <a:schemeClr val="lt1"/>
                </a:solidFill>
                <a:latin typeface="Josefin Sans"/>
                <a:ea typeface="Josefin Sans"/>
                <a:cs typeface="Josefin Sans"/>
                <a:sym typeface="Josefin Sans"/>
              </a:rPr>
              <a:t> and labelled </a:t>
            </a:r>
            <a:r>
              <a:rPr lang="en-NZ" sz="1600" b="1" i="0" u="none" strike="noStrike" cap="none">
                <a:solidFill>
                  <a:schemeClr val="lt1"/>
                </a:solidFill>
                <a:latin typeface="Josefin Sans"/>
                <a:ea typeface="Josefin Sans"/>
                <a:cs typeface="Josefin Sans"/>
                <a:sym typeface="Josefin Sans"/>
              </a:rPr>
              <a:t>(1 mark)</a:t>
            </a:r>
            <a:endParaRPr sz="1600" b="0" i="0" u="none" strike="noStrike" cap="none">
              <a:solidFill>
                <a:schemeClr val="lt1"/>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8" name="Google Shape;188;p18" descr="Text&#10;&#10;Description automatically generated"/>
          <p:cNvPicPr preferRelativeResize="0"/>
          <p:nvPr/>
        </p:nvPicPr>
        <p:blipFill rotWithShape="1">
          <a:blip r:embed="rId5">
            <a:alphaModFix/>
          </a:blip>
          <a:srcRect/>
          <a:stretch/>
        </p:blipFill>
        <p:spPr>
          <a:xfrm>
            <a:off x="8930374" y="5228996"/>
            <a:ext cx="2874049" cy="121446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CFFCD"/>
              </a:buClr>
              <a:buSzPts val="4400"/>
              <a:buFont typeface="Josefin Sans"/>
              <a:buNone/>
            </a:pPr>
            <a:r>
              <a:rPr lang="en-NZ" b="1" dirty="0">
                <a:solidFill>
                  <a:srgbClr val="CCFFCD"/>
                </a:solidFill>
                <a:latin typeface="Josefin Sans"/>
                <a:ea typeface="Josefin Sans"/>
                <a:cs typeface="Josefin Sans"/>
                <a:sym typeface="Josefin Sans"/>
              </a:rPr>
              <a:t>Comparing Monopoly to PC</a:t>
            </a:r>
            <a:endParaRPr dirty="0"/>
          </a:p>
        </p:txBody>
      </p:sp>
      <p:graphicFrame>
        <p:nvGraphicFramePr>
          <p:cNvPr id="195" name="Google Shape;195;p19"/>
          <p:cNvGraphicFramePr/>
          <p:nvPr/>
        </p:nvGraphicFramePr>
        <p:xfrm>
          <a:off x="6677892" y="1821801"/>
          <a:ext cx="5301675" cy="3871232"/>
        </p:xfrm>
        <a:graphic>
          <a:graphicData uri="http://schemas.openxmlformats.org/drawingml/2006/table">
            <a:tbl>
              <a:tblPr firstRow="1" firstCol="1" bandRow="1">
                <a:noFill/>
                <a:tableStyleId>{406EDDEA-793D-4132-BCD1-C45BB903B133}</a:tableStyleId>
              </a:tblPr>
              <a:tblGrid>
                <a:gridCol w="1767025">
                  <a:extLst>
                    <a:ext uri="{9D8B030D-6E8A-4147-A177-3AD203B41FA5}">
                      <a16:colId xmlns:a16="http://schemas.microsoft.com/office/drawing/2014/main" val="20000"/>
                    </a:ext>
                  </a:extLst>
                </a:gridCol>
                <a:gridCol w="1767025">
                  <a:extLst>
                    <a:ext uri="{9D8B030D-6E8A-4147-A177-3AD203B41FA5}">
                      <a16:colId xmlns:a16="http://schemas.microsoft.com/office/drawing/2014/main" val="20001"/>
                    </a:ext>
                  </a:extLst>
                </a:gridCol>
                <a:gridCol w="1767625">
                  <a:extLst>
                    <a:ext uri="{9D8B030D-6E8A-4147-A177-3AD203B41FA5}">
                      <a16:colId xmlns:a16="http://schemas.microsoft.com/office/drawing/2014/main" val="20002"/>
                    </a:ext>
                  </a:extLst>
                </a:gridCol>
              </a:tblGrid>
              <a:tr h="468100">
                <a:tc>
                  <a:txBody>
                    <a:bodyPr/>
                    <a:lstStyle/>
                    <a:p>
                      <a:pPr marL="0" marR="0" lvl="0" indent="0" algn="l" rtl="0">
                        <a:lnSpc>
                          <a:spcPct val="107000"/>
                        </a:lnSpc>
                        <a:spcBef>
                          <a:spcPts val="0"/>
                        </a:spcBef>
                        <a:spcAft>
                          <a:spcPts val="0"/>
                        </a:spcAft>
                        <a:buClr>
                          <a:srgbClr val="000000"/>
                        </a:buClr>
                        <a:buSzPts val="2400"/>
                        <a:buFont typeface="Arial"/>
                        <a:buNone/>
                      </a:pPr>
                      <a:r>
                        <a:rPr lang="en-NZ" sz="2400" u="none" strike="noStrike" cap="none"/>
                        <a:t> </a:t>
                      </a:r>
                      <a:endParaRPr sz="24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2400"/>
                        <a:buFont typeface="Arial"/>
                        <a:buNone/>
                      </a:pPr>
                      <a:r>
                        <a:rPr lang="en-NZ" sz="2400" u="none" strike="noStrike" cap="none"/>
                        <a:t>Competitive </a:t>
                      </a:r>
                      <a:endParaRPr sz="24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2400"/>
                        <a:buFont typeface="Arial"/>
                        <a:buNone/>
                      </a:pPr>
                      <a:r>
                        <a:rPr lang="en-NZ" sz="2400" u="none" strike="noStrike" cap="none"/>
                        <a:t>Monopoly</a:t>
                      </a:r>
                      <a:endParaRPr sz="24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468100">
                <a:tc>
                  <a:txBody>
                    <a:bodyPr/>
                    <a:lstStyle/>
                    <a:p>
                      <a:pPr marL="0" marR="0" lvl="0" indent="0" algn="l" rtl="0">
                        <a:lnSpc>
                          <a:spcPct val="107000"/>
                        </a:lnSpc>
                        <a:spcBef>
                          <a:spcPts val="0"/>
                        </a:spcBef>
                        <a:spcAft>
                          <a:spcPts val="0"/>
                        </a:spcAft>
                        <a:buClr>
                          <a:srgbClr val="000000"/>
                        </a:buClr>
                        <a:buSzPts val="2400"/>
                        <a:buFont typeface="Arial"/>
                        <a:buNone/>
                      </a:pPr>
                      <a:r>
                        <a:rPr lang="en-NZ" sz="2400" u="none" strike="noStrike" cap="none"/>
                        <a:t>Price</a:t>
                      </a:r>
                      <a:endParaRPr sz="24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2400"/>
                        <a:buFont typeface="Arial"/>
                        <a:buNone/>
                      </a:pPr>
                      <a:r>
                        <a:rPr lang="en-NZ" sz="2400" u="none" strike="noStrike" cap="none">
                          <a:latin typeface="Calibri"/>
                          <a:ea typeface="Calibri"/>
                          <a:cs typeface="Calibri"/>
                          <a:sym typeface="Calibri"/>
                        </a:rPr>
                        <a:t>Pc</a:t>
                      </a:r>
                      <a:endParaRPr sz="1400" u="none" strike="noStrike" cap="none"/>
                    </a:p>
                  </a:txBody>
                  <a:tcPr marL="68575" marR="68575" marT="0" marB="0"/>
                </a:tc>
                <a:tc>
                  <a:txBody>
                    <a:bodyPr/>
                    <a:lstStyle/>
                    <a:p>
                      <a:pPr marL="0" marR="0" lvl="0" indent="0" algn="l" rtl="0">
                        <a:lnSpc>
                          <a:spcPct val="107000"/>
                        </a:lnSpc>
                        <a:spcBef>
                          <a:spcPts val="0"/>
                        </a:spcBef>
                        <a:spcAft>
                          <a:spcPts val="0"/>
                        </a:spcAft>
                        <a:buClr>
                          <a:srgbClr val="000000"/>
                        </a:buClr>
                        <a:buSzPts val="2400"/>
                        <a:buFont typeface="Arial"/>
                        <a:buNone/>
                      </a:pPr>
                      <a:endParaRPr sz="24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468100">
                <a:tc>
                  <a:txBody>
                    <a:bodyPr/>
                    <a:lstStyle/>
                    <a:p>
                      <a:pPr marL="0" marR="0" lvl="0" indent="0" algn="l" rtl="0">
                        <a:lnSpc>
                          <a:spcPct val="107000"/>
                        </a:lnSpc>
                        <a:spcBef>
                          <a:spcPts val="0"/>
                        </a:spcBef>
                        <a:spcAft>
                          <a:spcPts val="0"/>
                        </a:spcAft>
                        <a:buClr>
                          <a:srgbClr val="000000"/>
                        </a:buClr>
                        <a:buSzPts val="2400"/>
                        <a:buFont typeface="Arial"/>
                        <a:buNone/>
                      </a:pPr>
                      <a:r>
                        <a:rPr lang="en-NZ" sz="2400" u="none" strike="noStrike" cap="none"/>
                        <a:t>Quantity</a:t>
                      </a:r>
                      <a:endParaRPr sz="24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2400"/>
                        <a:buFont typeface="Arial"/>
                        <a:buNone/>
                      </a:pPr>
                      <a:r>
                        <a:rPr lang="en-NZ" sz="2400" u="none" strike="noStrike" cap="none">
                          <a:latin typeface="Calibri"/>
                          <a:ea typeface="Calibri"/>
                          <a:cs typeface="Calibri"/>
                          <a:sym typeface="Calibri"/>
                        </a:rPr>
                        <a:t>Qc</a:t>
                      </a:r>
                      <a:endParaRPr sz="1400" u="none" strike="noStrike" cap="none"/>
                    </a:p>
                  </a:txBody>
                  <a:tcPr marL="68575" marR="68575" marT="0" marB="0"/>
                </a:tc>
                <a:tc>
                  <a:txBody>
                    <a:bodyPr/>
                    <a:lstStyle/>
                    <a:p>
                      <a:pPr marL="0" marR="0" lvl="0" indent="0" algn="l" rtl="0">
                        <a:lnSpc>
                          <a:spcPct val="107000"/>
                        </a:lnSpc>
                        <a:spcBef>
                          <a:spcPts val="0"/>
                        </a:spcBef>
                        <a:spcAft>
                          <a:spcPts val="0"/>
                        </a:spcAft>
                        <a:buClr>
                          <a:srgbClr val="000000"/>
                        </a:buClr>
                        <a:buSzPts val="2400"/>
                        <a:buFont typeface="Arial"/>
                        <a:buNone/>
                      </a:pPr>
                      <a:endParaRPr sz="24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468100">
                <a:tc>
                  <a:txBody>
                    <a:bodyPr/>
                    <a:lstStyle/>
                    <a:p>
                      <a:pPr marL="0" marR="0" lvl="0" indent="0" algn="l" rtl="0">
                        <a:lnSpc>
                          <a:spcPct val="107000"/>
                        </a:lnSpc>
                        <a:spcBef>
                          <a:spcPts val="0"/>
                        </a:spcBef>
                        <a:spcAft>
                          <a:spcPts val="0"/>
                        </a:spcAft>
                        <a:buClr>
                          <a:srgbClr val="000000"/>
                        </a:buClr>
                        <a:buSzPts val="2400"/>
                        <a:buFont typeface="Arial"/>
                        <a:buNone/>
                      </a:pPr>
                      <a:r>
                        <a:rPr lang="en-NZ" sz="2400" u="none" strike="noStrike" cap="none"/>
                        <a:t>CS</a:t>
                      </a:r>
                      <a:endParaRPr sz="24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2400"/>
                        <a:buFont typeface="Arial"/>
                        <a:buNone/>
                      </a:pPr>
                      <a:endParaRPr sz="24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2400"/>
                        <a:buFont typeface="Arial"/>
                        <a:buNone/>
                      </a:pPr>
                      <a:endParaRPr sz="24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468100">
                <a:tc>
                  <a:txBody>
                    <a:bodyPr/>
                    <a:lstStyle/>
                    <a:p>
                      <a:pPr marL="0" marR="0" lvl="0" indent="0" algn="l" rtl="0">
                        <a:lnSpc>
                          <a:spcPct val="107000"/>
                        </a:lnSpc>
                        <a:spcBef>
                          <a:spcPts val="0"/>
                        </a:spcBef>
                        <a:spcAft>
                          <a:spcPts val="0"/>
                        </a:spcAft>
                        <a:buClr>
                          <a:srgbClr val="000000"/>
                        </a:buClr>
                        <a:buSzPts val="2400"/>
                        <a:buFont typeface="Arial"/>
                        <a:buNone/>
                      </a:pPr>
                      <a:r>
                        <a:rPr lang="en-NZ" sz="2400" u="none" strike="noStrike" cap="none"/>
                        <a:t>PS</a:t>
                      </a:r>
                      <a:endParaRPr sz="24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2400"/>
                        <a:buFont typeface="Arial"/>
                        <a:buNone/>
                      </a:pPr>
                      <a:endParaRPr sz="24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2400"/>
                        <a:buFont typeface="Arial"/>
                        <a:buNone/>
                      </a:pPr>
                      <a:endParaRPr sz="24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r h="468100">
                <a:tc>
                  <a:txBody>
                    <a:bodyPr/>
                    <a:lstStyle/>
                    <a:p>
                      <a:pPr marL="0" marR="0" lvl="0" indent="0" algn="l" rtl="0">
                        <a:lnSpc>
                          <a:spcPct val="107000"/>
                        </a:lnSpc>
                        <a:spcBef>
                          <a:spcPts val="0"/>
                        </a:spcBef>
                        <a:spcAft>
                          <a:spcPts val="0"/>
                        </a:spcAft>
                        <a:buClr>
                          <a:srgbClr val="000000"/>
                        </a:buClr>
                        <a:buSzPts val="2400"/>
                        <a:buFont typeface="Arial"/>
                        <a:buNone/>
                      </a:pPr>
                      <a:r>
                        <a:rPr lang="en-NZ" sz="2400" u="none" strike="noStrike" cap="none"/>
                        <a:t>Total surplus</a:t>
                      </a:r>
                      <a:endParaRPr sz="24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2400"/>
                        <a:buFont typeface="Arial"/>
                        <a:buNone/>
                      </a:pPr>
                      <a:endParaRPr sz="24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2400"/>
                        <a:buFont typeface="Arial"/>
                        <a:buNone/>
                      </a:pPr>
                      <a:endParaRPr sz="24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r h="468100">
                <a:tc>
                  <a:txBody>
                    <a:bodyPr/>
                    <a:lstStyle/>
                    <a:p>
                      <a:pPr marL="0" marR="0" lvl="0" indent="0" algn="l" rtl="0">
                        <a:lnSpc>
                          <a:spcPct val="107000"/>
                        </a:lnSpc>
                        <a:spcBef>
                          <a:spcPts val="0"/>
                        </a:spcBef>
                        <a:spcAft>
                          <a:spcPts val="0"/>
                        </a:spcAft>
                        <a:buClr>
                          <a:srgbClr val="000000"/>
                        </a:buClr>
                        <a:buSzPts val="2400"/>
                        <a:buFont typeface="Arial"/>
                        <a:buNone/>
                      </a:pPr>
                      <a:r>
                        <a:rPr lang="en-NZ" sz="2400" u="none" strike="noStrike" cap="none"/>
                        <a:t>Deadweight loss</a:t>
                      </a:r>
                      <a:endParaRPr sz="24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2400"/>
                        <a:buFont typeface="Arial"/>
                        <a:buNone/>
                      </a:pPr>
                      <a:endParaRPr sz="24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2400"/>
                        <a:buFont typeface="Arial"/>
                        <a:buNone/>
                      </a:pPr>
                      <a:endParaRPr sz="24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6"/>
                  </a:ext>
                </a:extLst>
              </a:tr>
            </a:tbl>
          </a:graphicData>
        </a:graphic>
      </p:graphicFrame>
      <p:pic>
        <p:nvPicPr>
          <p:cNvPr id="196" name="Google Shape;196;p19"/>
          <p:cNvPicPr preferRelativeResize="0"/>
          <p:nvPr/>
        </p:nvPicPr>
        <p:blipFill>
          <a:blip r:embed="rId3">
            <a:alphaModFix/>
          </a:blip>
          <a:stretch>
            <a:fillRect/>
          </a:stretch>
        </p:blipFill>
        <p:spPr>
          <a:xfrm>
            <a:off x="381000" y="1821788"/>
            <a:ext cx="5172075" cy="40671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CFFCD"/>
              </a:buClr>
              <a:buSzPts val="4400"/>
              <a:buFont typeface="Josefin Sans"/>
              <a:buNone/>
            </a:pPr>
            <a:r>
              <a:rPr lang="en-NZ" b="1" dirty="0">
                <a:solidFill>
                  <a:srgbClr val="CCFFCD"/>
                </a:solidFill>
                <a:latin typeface="Josefin Sans"/>
                <a:ea typeface="Josefin Sans"/>
                <a:cs typeface="Josefin Sans"/>
                <a:sym typeface="Josefin Sans"/>
              </a:rPr>
              <a:t>Monopoly compared to Perfect competition</a:t>
            </a:r>
            <a:endParaRPr dirty="0"/>
          </a:p>
        </p:txBody>
      </p:sp>
      <p:graphicFrame>
        <p:nvGraphicFramePr>
          <p:cNvPr id="203" name="Google Shape;203;p20"/>
          <p:cNvGraphicFramePr/>
          <p:nvPr>
            <p:extLst>
              <p:ext uri="{D42A27DB-BD31-4B8C-83A1-F6EECF244321}">
                <p14:modId xmlns:p14="http://schemas.microsoft.com/office/powerpoint/2010/main" val="733802076"/>
              </p:ext>
            </p:extLst>
          </p:nvPr>
        </p:nvGraphicFramePr>
        <p:xfrm>
          <a:off x="5920509" y="1527179"/>
          <a:ext cx="6160650" cy="4430275"/>
        </p:xfrm>
        <a:graphic>
          <a:graphicData uri="http://schemas.openxmlformats.org/drawingml/2006/table">
            <a:tbl>
              <a:tblPr firstRow="1" firstCol="1" bandRow="1">
                <a:noFill/>
                <a:tableStyleId>{406EDDEA-793D-4132-BCD1-C45BB903B133}</a:tableStyleId>
              </a:tblPr>
              <a:tblGrid>
                <a:gridCol w="1376218">
                  <a:extLst>
                    <a:ext uri="{9D8B030D-6E8A-4147-A177-3AD203B41FA5}">
                      <a16:colId xmlns:a16="http://schemas.microsoft.com/office/drawing/2014/main" val="20000"/>
                    </a:ext>
                  </a:extLst>
                </a:gridCol>
                <a:gridCol w="1773382">
                  <a:extLst>
                    <a:ext uri="{9D8B030D-6E8A-4147-A177-3AD203B41FA5}">
                      <a16:colId xmlns:a16="http://schemas.microsoft.com/office/drawing/2014/main" val="20001"/>
                    </a:ext>
                  </a:extLst>
                </a:gridCol>
                <a:gridCol w="1470625">
                  <a:extLst>
                    <a:ext uri="{9D8B030D-6E8A-4147-A177-3AD203B41FA5}">
                      <a16:colId xmlns:a16="http://schemas.microsoft.com/office/drawing/2014/main" val="20002"/>
                    </a:ext>
                  </a:extLst>
                </a:gridCol>
                <a:gridCol w="1540425">
                  <a:extLst>
                    <a:ext uri="{9D8B030D-6E8A-4147-A177-3AD203B41FA5}">
                      <a16:colId xmlns:a16="http://schemas.microsoft.com/office/drawing/2014/main" val="20003"/>
                    </a:ext>
                  </a:extLst>
                </a:gridCol>
              </a:tblGrid>
              <a:tr h="813425">
                <a:tc>
                  <a:txBody>
                    <a:bodyPr/>
                    <a:lstStyle/>
                    <a:p>
                      <a:pPr marL="0" marR="0" lvl="0" indent="0" algn="l" rtl="0">
                        <a:lnSpc>
                          <a:spcPct val="107000"/>
                        </a:lnSpc>
                        <a:spcBef>
                          <a:spcPts val="0"/>
                        </a:spcBef>
                        <a:spcAft>
                          <a:spcPts val="0"/>
                        </a:spcAft>
                        <a:buClr>
                          <a:srgbClr val="000000"/>
                        </a:buClr>
                        <a:buSzPts val="2400"/>
                        <a:buFont typeface="Arial"/>
                        <a:buNone/>
                      </a:pPr>
                      <a:r>
                        <a:rPr lang="en-NZ" sz="2400" u="none" strike="noStrike" cap="none"/>
                        <a:t> </a:t>
                      </a:r>
                      <a:endParaRPr sz="24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2400"/>
                        <a:buFont typeface="Arial"/>
                        <a:buNone/>
                      </a:pPr>
                      <a:r>
                        <a:rPr lang="en-NZ" sz="2400" u="none" strike="noStrike" cap="none"/>
                        <a:t>Competitive </a:t>
                      </a:r>
                      <a:endParaRPr sz="24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2400"/>
                        <a:buFont typeface="Arial"/>
                        <a:buNone/>
                      </a:pPr>
                      <a:r>
                        <a:rPr lang="en-NZ" sz="2400" u="none" strike="noStrike" cap="none"/>
                        <a:t>Monopoly</a:t>
                      </a:r>
                      <a:endParaRPr sz="24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2400"/>
                        <a:buFont typeface="Arial"/>
                        <a:buNone/>
                      </a:pPr>
                      <a:r>
                        <a:rPr lang="en-NZ" sz="2400" u="none" strike="noStrike" cap="none">
                          <a:latin typeface="Calibri"/>
                          <a:ea typeface="Calibri"/>
                          <a:cs typeface="Calibri"/>
                          <a:sym typeface="Calibri"/>
                        </a:rPr>
                        <a:t>Change</a:t>
                      </a:r>
                      <a:endParaRPr sz="1400" u="none" strike="noStrike" cap="none"/>
                    </a:p>
                  </a:txBody>
                  <a:tcPr marL="68575" marR="68575" marT="0" marB="0"/>
                </a:tc>
                <a:extLst>
                  <a:ext uri="{0D108BD9-81ED-4DB2-BD59-A6C34878D82A}">
                    <a16:rowId xmlns:a16="http://schemas.microsoft.com/office/drawing/2014/main" val="10000"/>
                  </a:ext>
                </a:extLst>
              </a:tr>
              <a:tr h="497500">
                <a:tc>
                  <a:txBody>
                    <a:bodyPr/>
                    <a:lstStyle/>
                    <a:p>
                      <a:pPr marL="0" marR="0" lvl="0" indent="0" algn="l" rtl="0">
                        <a:lnSpc>
                          <a:spcPct val="107000"/>
                        </a:lnSpc>
                        <a:spcBef>
                          <a:spcPts val="0"/>
                        </a:spcBef>
                        <a:spcAft>
                          <a:spcPts val="0"/>
                        </a:spcAft>
                        <a:buClr>
                          <a:srgbClr val="000000"/>
                        </a:buClr>
                        <a:buSzPts val="2400"/>
                        <a:buFont typeface="Arial"/>
                        <a:buNone/>
                      </a:pPr>
                      <a:r>
                        <a:rPr lang="en-NZ" sz="2400" u="none" strike="noStrike" cap="none"/>
                        <a:t>Price</a:t>
                      </a:r>
                      <a:endParaRPr sz="24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2400"/>
                        <a:buFont typeface="Arial"/>
                        <a:buNone/>
                      </a:pPr>
                      <a:r>
                        <a:rPr lang="en-NZ" sz="2400" u="none" strike="noStrike" cap="none"/>
                        <a:t>Pc</a:t>
                      </a:r>
                      <a:endParaRPr sz="24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2400"/>
                        <a:buFont typeface="Arial"/>
                        <a:buNone/>
                      </a:pPr>
                      <a:r>
                        <a:rPr lang="en-NZ" sz="2400" u="none" strike="noStrike" cap="none"/>
                        <a:t>Pm</a:t>
                      </a:r>
                      <a:endParaRPr sz="24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2400"/>
                        <a:buFont typeface="Arial"/>
                        <a:buNone/>
                      </a:pPr>
                      <a:endParaRPr sz="24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497500">
                <a:tc>
                  <a:txBody>
                    <a:bodyPr/>
                    <a:lstStyle/>
                    <a:p>
                      <a:pPr marL="0" marR="0" lvl="0" indent="0" algn="l" rtl="0">
                        <a:lnSpc>
                          <a:spcPct val="107000"/>
                        </a:lnSpc>
                        <a:spcBef>
                          <a:spcPts val="0"/>
                        </a:spcBef>
                        <a:spcAft>
                          <a:spcPts val="0"/>
                        </a:spcAft>
                        <a:buClr>
                          <a:srgbClr val="000000"/>
                        </a:buClr>
                        <a:buSzPts val="2400"/>
                        <a:buFont typeface="Arial"/>
                        <a:buNone/>
                      </a:pPr>
                      <a:r>
                        <a:rPr lang="en-NZ" sz="2400" u="none" strike="noStrike" cap="none"/>
                        <a:t>Quantity</a:t>
                      </a:r>
                      <a:endParaRPr sz="24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2400"/>
                        <a:buFont typeface="Arial"/>
                        <a:buNone/>
                      </a:pPr>
                      <a:r>
                        <a:rPr lang="en-NZ" sz="2400" u="none" strike="noStrike" cap="none"/>
                        <a:t>Qc</a:t>
                      </a:r>
                      <a:endParaRPr sz="24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2400"/>
                        <a:buFont typeface="Arial"/>
                        <a:buNone/>
                      </a:pPr>
                      <a:r>
                        <a:rPr lang="en-NZ" sz="2400" u="none" strike="noStrike" cap="none"/>
                        <a:t>Qm</a:t>
                      </a:r>
                      <a:endParaRPr sz="24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2400"/>
                        <a:buFont typeface="Arial"/>
                        <a:buNone/>
                      </a:pPr>
                      <a:endParaRPr sz="24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497500">
                <a:tc>
                  <a:txBody>
                    <a:bodyPr/>
                    <a:lstStyle/>
                    <a:p>
                      <a:pPr marL="0" marR="0" lvl="0" indent="0" algn="l" rtl="0">
                        <a:lnSpc>
                          <a:spcPct val="107000"/>
                        </a:lnSpc>
                        <a:spcBef>
                          <a:spcPts val="0"/>
                        </a:spcBef>
                        <a:spcAft>
                          <a:spcPts val="0"/>
                        </a:spcAft>
                        <a:buClr>
                          <a:srgbClr val="000000"/>
                        </a:buClr>
                        <a:buSzPts val="2400"/>
                        <a:buFont typeface="Arial"/>
                        <a:buNone/>
                      </a:pPr>
                      <a:r>
                        <a:rPr lang="en-NZ" sz="2400" u="none" strike="noStrike" cap="none"/>
                        <a:t>CS</a:t>
                      </a:r>
                      <a:endParaRPr sz="24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2400"/>
                        <a:buFont typeface="Arial"/>
                        <a:buNone/>
                      </a:pPr>
                      <a:r>
                        <a:rPr lang="en-NZ" sz="2400" u="none" strike="noStrike" cap="none"/>
                        <a:t>1,2,3,4,5</a:t>
                      </a:r>
                      <a:endParaRPr sz="24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2400"/>
                        <a:buFont typeface="Arial"/>
                        <a:buNone/>
                      </a:pPr>
                      <a:r>
                        <a:rPr lang="en-NZ" sz="2400" u="none" strike="noStrike" cap="none"/>
                        <a:t>1,2</a:t>
                      </a:r>
                      <a:endParaRPr sz="24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2400"/>
                        <a:buFont typeface="Arial"/>
                        <a:buNone/>
                      </a:pPr>
                      <a:r>
                        <a:rPr lang="en-NZ" sz="2400" u="none" strike="noStrike" cap="none">
                          <a:latin typeface="Calibri"/>
                          <a:ea typeface="Calibri"/>
                          <a:cs typeface="Calibri"/>
                          <a:sym typeface="Calibri"/>
                        </a:rPr>
                        <a:t>-(3,4,5)</a:t>
                      </a:r>
                      <a:endParaRPr sz="1400" u="none" strike="noStrike" cap="none"/>
                    </a:p>
                  </a:txBody>
                  <a:tcPr marL="68575" marR="68575" marT="0" marB="0"/>
                </a:tc>
                <a:extLst>
                  <a:ext uri="{0D108BD9-81ED-4DB2-BD59-A6C34878D82A}">
                    <a16:rowId xmlns:a16="http://schemas.microsoft.com/office/drawing/2014/main" val="10003"/>
                  </a:ext>
                </a:extLst>
              </a:tr>
              <a:tr h="497500">
                <a:tc>
                  <a:txBody>
                    <a:bodyPr/>
                    <a:lstStyle/>
                    <a:p>
                      <a:pPr marL="0" marR="0" lvl="0" indent="0" algn="l" rtl="0">
                        <a:lnSpc>
                          <a:spcPct val="107000"/>
                        </a:lnSpc>
                        <a:spcBef>
                          <a:spcPts val="0"/>
                        </a:spcBef>
                        <a:spcAft>
                          <a:spcPts val="0"/>
                        </a:spcAft>
                        <a:buClr>
                          <a:srgbClr val="000000"/>
                        </a:buClr>
                        <a:buSzPts val="2400"/>
                        <a:buFont typeface="Arial"/>
                        <a:buNone/>
                      </a:pPr>
                      <a:r>
                        <a:rPr lang="en-NZ" sz="2400" u="none" strike="noStrike" cap="none"/>
                        <a:t>PS</a:t>
                      </a:r>
                      <a:endParaRPr sz="24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2400"/>
                        <a:buFont typeface="Arial"/>
                        <a:buNone/>
                      </a:pPr>
                      <a:r>
                        <a:rPr lang="en-NZ" sz="2400" u="none" strike="noStrike" cap="none"/>
                        <a:t>6,7,8</a:t>
                      </a:r>
                      <a:endParaRPr sz="24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2400"/>
                        <a:buFont typeface="Arial"/>
                        <a:buNone/>
                      </a:pPr>
                      <a:r>
                        <a:rPr lang="en-NZ" sz="2400" u="none" strike="noStrike" cap="none"/>
                        <a:t>3,4,6,7</a:t>
                      </a:r>
                      <a:endParaRPr sz="24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2400"/>
                        <a:buFont typeface="Arial"/>
                        <a:buNone/>
                      </a:pPr>
                      <a:r>
                        <a:rPr lang="en-NZ" sz="2400" u="none" strike="noStrike" cap="none">
                          <a:latin typeface="Calibri"/>
                          <a:ea typeface="Calibri"/>
                          <a:cs typeface="Calibri"/>
                          <a:sym typeface="Calibri"/>
                        </a:rPr>
                        <a:t>3,4 (-8)</a:t>
                      </a:r>
                      <a:endParaRPr sz="1400" u="none" strike="noStrike" cap="none"/>
                    </a:p>
                  </a:txBody>
                  <a:tcPr marL="68575" marR="68575" marT="0" marB="0"/>
                </a:tc>
                <a:extLst>
                  <a:ext uri="{0D108BD9-81ED-4DB2-BD59-A6C34878D82A}">
                    <a16:rowId xmlns:a16="http://schemas.microsoft.com/office/drawing/2014/main" val="10004"/>
                  </a:ext>
                </a:extLst>
              </a:tr>
              <a:tr h="813425">
                <a:tc>
                  <a:txBody>
                    <a:bodyPr/>
                    <a:lstStyle/>
                    <a:p>
                      <a:pPr marL="0" marR="0" lvl="0" indent="0" algn="l" rtl="0">
                        <a:lnSpc>
                          <a:spcPct val="107000"/>
                        </a:lnSpc>
                        <a:spcBef>
                          <a:spcPts val="0"/>
                        </a:spcBef>
                        <a:spcAft>
                          <a:spcPts val="0"/>
                        </a:spcAft>
                        <a:buClr>
                          <a:srgbClr val="000000"/>
                        </a:buClr>
                        <a:buSzPts val="2400"/>
                        <a:buFont typeface="Arial"/>
                        <a:buNone/>
                      </a:pPr>
                      <a:r>
                        <a:rPr lang="en-NZ" sz="2400" u="none" strike="noStrike" cap="none"/>
                        <a:t>Total surplus</a:t>
                      </a:r>
                      <a:endParaRPr sz="24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2400"/>
                        <a:buFont typeface="Arial"/>
                        <a:buNone/>
                      </a:pPr>
                      <a:r>
                        <a:rPr lang="en-NZ" sz="2400" u="none" strike="noStrike" cap="none" dirty="0"/>
                        <a:t>1,2,3,4,5,6,7,8</a:t>
                      </a:r>
                      <a:endParaRPr sz="2400" u="none" strike="noStrike" cap="none" dirty="0">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2400"/>
                        <a:buFont typeface="Arial"/>
                        <a:buNone/>
                      </a:pPr>
                      <a:r>
                        <a:rPr lang="en-NZ" sz="2400" u="none" strike="noStrike" cap="none"/>
                        <a:t>1,2,3,4,6,7</a:t>
                      </a:r>
                      <a:endParaRPr sz="24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2400"/>
                        <a:buFont typeface="Arial"/>
                        <a:buNone/>
                      </a:pPr>
                      <a:r>
                        <a:rPr lang="en-NZ" sz="2400" u="none" strike="noStrike" cap="none">
                          <a:latin typeface="Calibri"/>
                          <a:ea typeface="Calibri"/>
                          <a:cs typeface="Calibri"/>
                          <a:sym typeface="Calibri"/>
                        </a:rPr>
                        <a:t>-(5,8)</a:t>
                      </a:r>
                      <a:endParaRPr sz="1400" u="none" strike="noStrike" cap="none"/>
                    </a:p>
                  </a:txBody>
                  <a:tcPr marL="68575" marR="68575" marT="0" marB="0"/>
                </a:tc>
                <a:extLst>
                  <a:ext uri="{0D108BD9-81ED-4DB2-BD59-A6C34878D82A}">
                    <a16:rowId xmlns:a16="http://schemas.microsoft.com/office/drawing/2014/main" val="10005"/>
                  </a:ext>
                </a:extLst>
              </a:tr>
              <a:tr h="813425">
                <a:tc>
                  <a:txBody>
                    <a:bodyPr/>
                    <a:lstStyle/>
                    <a:p>
                      <a:pPr marL="0" marR="0" lvl="0" indent="0" algn="l" rtl="0">
                        <a:lnSpc>
                          <a:spcPct val="107000"/>
                        </a:lnSpc>
                        <a:spcBef>
                          <a:spcPts val="0"/>
                        </a:spcBef>
                        <a:spcAft>
                          <a:spcPts val="0"/>
                        </a:spcAft>
                        <a:buClr>
                          <a:srgbClr val="000000"/>
                        </a:buClr>
                        <a:buSzPts val="2400"/>
                        <a:buFont typeface="Arial"/>
                        <a:buNone/>
                      </a:pPr>
                      <a:r>
                        <a:rPr lang="en-NZ" sz="2400" u="none" strike="noStrike" cap="none" dirty="0"/>
                        <a:t>Deadweight loss</a:t>
                      </a:r>
                      <a:endParaRPr sz="2400" u="none" strike="noStrike" cap="none" dirty="0">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2400"/>
                        <a:buFont typeface="Arial"/>
                        <a:buNone/>
                      </a:pPr>
                      <a:r>
                        <a:rPr lang="en-NZ" sz="2400" u="none" strike="noStrike" cap="none"/>
                        <a:t> </a:t>
                      </a:r>
                      <a:endParaRPr sz="24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2400"/>
                        <a:buFont typeface="Arial"/>
                        <a:buNone/>
                      </a:pPr>
                      <a:r>
                        <a:rPr lang="en-NZ" sz="2400" u="none" strike="noStrike" cap="none"/>
                        <a:t>5,8</a:t>
                      </a:r>
                      <a:endParaRPr sz="24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2400"/>
                        <a:buFont typeface="Arial"/>
                        <a:buNone/>
                      </a:pPr>
                      <a:endParaRPr sz="24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6"/>
                  </a:ext>
                </a:extLst>
              </a:tr>
            </a:tbl>
          </a:graphicData>
        </a:graphic>
      </p:graphicFrame>
      <p:pic>
        <p:nvPicPr>
          <p:cNvPr id="204" name="Google Shape;204;p20"/>
          <p:cNvPicPr preferRelativeResize="0"/>
          <p:nvPr/>
        </p:nvPicPr>
        <p:blipFill>
          <a:blip r:embed="rId3">
            <a:alphaModFix/>
          </a:blip>
          <a:stretch>
            <a:fillRect/>
          </a:stretch>
        </p:blipFill>
        <p:spPr>
          <a:xfrm>
            <a:off x="289550" y="1843088"/>
            <a:ext cx="5172075" cy="4067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EBAAA-B0B2-F7F3-FA9E-C690D21BC245}"/>
              </a:ext>
            </a:extLst>
          </p:cNvPr>
          <p:cNvSpPr>
            <a:spLocks noGrp="1"/>
          </p:cNvSpPr>
          <p:nvPr>
            <p:ph type="title"/>
          </p:nvPr>
        </p:nvSpPr>
        <p:spPr/>
        <p:txBody>
          <a:bodyPr/>
          <a:lstStyle/>
          <a:p>
            <a:r>
              <a:rPr lang="en-NZ" b="1" dirty="0">
                <a:solidFill>
                  <a:srgbClr val="CCFFCD"/>
                </a:solidFill>
                <a:latin typeface="Josefin Sans"/>
                <a:sym typeface="Josefin Sans"/>
              </a:rPr>
              <a:t>Comments on Other Markets</a:t>
            </a:r>
            <a:endParaRPr lang="en-NZ" dirty="0"/>
          </a:p>
        </p:txBody>
      </p:sp>
      <p:sp>
        <p:nvSpPr>
          <p:cNvPr id="3" name="Text Placeholder 2">
            <a:extLst>
              <a:ext uri="{FF2B5EF4-FFF2-40B4-BE49-F238E27FC236}">
                <a16:creationId xmlns:a16="http://schemas.microsoft.com/office/drawing/2014/main" id="{02D0C40B-49C8-857F-836B-8C89B0B766FC}"/>
              </a:ext>
            </a:extLst>
          </p:cNvPr>
          <p:cNvSpPr>
            <a:spLocks noGrp="1"/>
          </p:cNvSpPr>
          <p:nvPr>
            <p:ph type="body" idx="1"/>
          </p:nvPr>
        </p:nvSpPr>
        <p:spPr/>
        <p:txBody>
          <a:bodyPr/>
          <a:lstStyle/>
          <a:p>
            <a:pPr marL="114300" indent="0">
              <a:buNone/>
            </a:pPr>
            <a:r>
              <a:rPr lang="en-NZ" dirty="0"/>
              <a:t>Oligopoly- Several large firms</a:t>
            </a:r>
          </a:p>
          <a:p>
            <a:pPr marL="114300" indent="0">
              <a:buNone/>
            </a:pPr>
            <a:r>
              <a:rPr lang="en-NZ" dirty="0"/>
              <a:t>Duopoly – two sellers (a special case of oligopoly market)</a:t>
            </a:r>
          </a:p>
          <a:p>
            <a:pPr marL="114300" indent="0">
              <a:buNone/>
            </a:pPr>
            <a:r>
              <a:rPr lang="en-NZ" dirty="0"/>
              <a:t>Monopolistic Competition – Large market of small firms that sell slightly differentiated product</a:t>
            </a:r>
          </a:p>
        </p:txBody>
      </p:sp>
    </p:spTree>
    <p:extLst>
      <p:ext uri="{BB962C8B-B14F-4D97-AF65-F5344CB8AC3E}">
        <p14:creationId xmlns:p14="http://schemas.microsoft.com/office/powerpoint/2010/main" val="1132744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CFFCD"/>
              </a:buClr>
              <a:buSzPts val="4400"/>
              <a:buFont typeface="Josefin Sans"/>
              <a:buNone/>
            </a:pPr>
            <a:r>
              <a:rPr lang="en-NZ" b="1">
                <a:solidFill>
                  <a:srgbClr val="CCFFCD"/>
                </a:solidFill>
                <a:latin typeface="Josefin Sans"/>
                <a:ea typeface="Josefin Sans"/>
                <a:cs typeface="Josefin Sans"/>
                <a:sym typeface="Josefin Sans"/>
              </a:rPr>
              <a:t>Game theory </a:t>
            </a:r>
            <a:endParaRPr/>
          </a:p>
        </p:txBody>
      </p:sp>
      <p:sp>
        <p:nvSpPr>
          <p:cNvPr id="211" name="Google Shape;211;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800"/>
              <a:buNone/>
            </a:pPr>
            <a:r>
              <a:rPr lang="en-NZ"/>
              <a:t>Dominant strategy: where a player will do this option regardless of what the other player does</a:t>
            </a:r>
            <a:endParaRPr/>
          </a:p>
          <a:p>
            <a:pPr marL="0" lvl="0" indent="0" algn="l" rtl="0">
              <a:lnSpc>
                <a:spcPct val="90000"/>
              </a:lnSpc>
              <a:spcBef>
                <a:spcPts val="1000"/>
              </a:spcBef>
              <a:spcAft>
                <a:spcPts val="0"/>
              </a:spcAft>
              <a:buClr>
                <a:schemeClr val="lt1"/>
              </a:buClr>
              <a:buSzPts val="2800"/>
              <a:buNone/>
            </a:pPr>
            <a:endParaRPr/>
          </a:p>
          <a:p>
            <a:pPr marL="0" lvl="0" indent="0" algn="l" rtl="0">
              <a:lnSpc>
                <a:spcPct val="90000"/>
              </a:lnSpc>
              <a:spcBef>
                <a:spcPts val="1000"/>
              </a:spcBef>
              <a:spcAft>
                <a:spcPts val="0"/>
              </a:spcAft>
              <a:buClr>
                <a:schemeClr val="lt1"/>
              </a:buClr>
              <a:buSzPts val="2800"/>
              <a:buNone/>
            </a:pPr>
            <a:r>
              <a:rPr lang="en-NZ"/>
              <a:t>Nash equilibrium: Where neither person has an incentive to change their behaviour given the actions of the other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CFFCD"/>
              </a:buClr>
              <a:buSzPts val="3600"/>
              <a:buFont typeface="Josefin Sans"/>
              <a:buNone/>
            </a:pPr>
            <a:r>
              <a:rPr lang="en-NZ" sz="3600" b="1">
                <a:solidFill>
                  <a:srgbClr val="CCFFCD"/>
                </a:solidFill>
                <a:latin typeface="Josefin Sans"/>
                <a:ea typeface="Josefin Sans"/>
                <a:cs typeface="Josefin Sans"/>
                <a:sym typeface="Josefin Sans"/>
              </a:rPr>
              <a:t>GAME THEORY QUESTION </a:t>
            </a:r>
            <a:endParaRPr/>
          </a:p>
        </p:txBody>
      </p:sp>
      <p:pic>
        <p:nvPicPr>
          <p:cNvPr id="218" name="Google Shape;218;p22"/>
          <p:cNvPicPr preferRelativeResize="0"/>
          <p:nvPr/>
        </p:nvPicPr>
        <p:blipFill rotWithShape="1">
          <a:blip r:embed="rId3">
            <a:alphaModFix/>
          </a:blip>
          <a:srcRect/>
          <a:stretch/>
        </p:blipFill>
        <p:spPr>
          <a:xfrm>
            <a:off x="1333480" y="1475044"/>
            <a:ext cx="7894340" cy="4887626"/>
          </a:xfrm>
          <a:prstGeom prst="rect">
            <a:avLst/>
          </a:prstGeom>
          <a:noFill/>
          <a:ln>
            <a:noFill/>
          </a:ln>
        </p:spPr>
      </p:pic>
      <p:pic>
        <p:nvPicPr>
          <p:cNvPr id="219" name="Google Shape;219;p22" descr="Text&#10;&#10;Description automatically generated"/>
          <p:cNvPicPr preferRelativeResize="0"/>
          <p:nvPr/>
        </p:nvPicPr>
        <p:blipFill rotWithShape="1">
          <a:blip r:embed="rId4">
            <a:alphaModFix/>
          </a:blip>
          <a:srcRect/>
          <a:stretch/>
        </p:blipFill>
        <p:spPr>
          <a:xfrm>
            <a:off x="8930374" y="5228996"/>
            <a:ext cx="2874049" cy="121446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CFFCD"/>
              </a:buClr>
              <a:buSzPts val="3600"/>
              <a:buFont typeface="Josefin Sans"/>
              <a:buNone/>
            </a:pPr>
            <a:r>
              <a:rPr lang="en-NZ" sz="3600" b="1">
                <a:solidFill>
                  <a:srgbClr val="CCFFCD"/>
                </a:solidFill>
                <a:latin typeface="Josefin Sans"/>
                <a:ea typeface="Josefin Sans"/>
                <a:cs typeface="Josefin Sans"/>
                <a:sym typeface="Josefin Sans"/>
              </a:rPr>
              <a:t>GAME THEORY QUESTION </a:t>
            </a:r>
            <a:endParaRPr/>
          </a:p>
        </p:txBody>
      </p:sp>
      <p:pic>
        <p:nvPicPr>
          <p:cNvPr id="226" name="Google Shape;226;p23"/>
          <p:cNvPicPr preferRelativeResize="0"/>
          <p:nvPr/>
        </p:nvPicPr>
        <p:blipFill rotWithShape="1">
          <a:blip r:embed="rId3">
            <a:alphaModFix/>
          </a:blip>
          <a:srcRect b="13933"/>
          <a:stretch/>
        </p:blipFill>
        <p:spPr>
          <a:xfrm>
            <a:off x="1333480" y="1261642"/>
            <a:ext cx="7894340" cy="4206582"/>
          </a:xfrm>
          <a:prstGeom prst="rect">
            <a:avLst/>
          </a:prstGeom>
          <a:noFill/>
          <a:ln>
            <a:noFill/>
          </a:ln>
        </p:spPr>
      </p:pic>
      <p:sp>
        <p:nvSpPr>
          <p:cNvPr id="227" name="Google Shape;227;p23"/>
          <p:cNvSpPr/>
          <p:nvPr/>
        </p:nvSpPr>
        <p:spPr>
          <a:xfrm>
            <a:off x="1333480" y="4640910"/>
            <a:ext cx="7551053" cy="827314"/>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28" name="Google Shape;228;p23"/>
          <p:cNvCxnSpPr/>
          <p:nvPr/>
        </p:nvCxnSpPr>
        <p:spPr>
          <a:xfrm>
            <a:off x="3750040" y="5141135"/>
            <a:ext cx="1328986" cy="0"/>
          </a:xfrm>
          <a:prstGeom prst="straightConnector1">
            <a:avLst/>
          </a:prstGeom>
          <a:noFill/>
          <a:ln w="28575" cap="flat" cmpd="sng">
            <a:solidFill>
              <a:srgbClr val="FF0000"/>
            </a:solidFill>
            <a:prstDash val="solid"/>
            <a:miter lim="800000"/>
            <a:headEnd type="none" w="sm" len="sm"/>
            <a:tailEnd type="none" w="sm" len="sm"/>
          </a:ln>
        </p:spPr>
      </p:cxnSp>
      <p:sp>
        <p:nvSpPr>
          <p:cNvPr id="229" name="Google Shape;229;p23"/>
          <p:cNvSpPr txBox="1"/>
          <p:nvPr/>
        </p:nvSpPr>
        <p:spPr>
          <a:xfrm>
            <a:off x="1508556" y="5506784"/>
            <a:ext cx="7200900"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Josefin Sans"/>
                <a:ea typeface="Josefin Sans"/>
                <a:cs typeface="Josefin Sans"/>
                <a:sym typeface="Josefin Sans"/>
              </a:rPr>
              <a:t>A dominant strategy is one a firm plays regardless of the actions of the other player. Firm A has a dominant strategy of price war. Firm B has a dominant strategy of price war.</a:t>
            </a:r>
            <a:endParaRPr sz="1400" b="0" i="0" u="none" strike="noStrike" cap="none">
              <a:solidFill>
                <a:srgbClr val="000000"/>
              </a:solidFill>
              <a:latin typeface="Arial"/>
              <a:ea typeface="Arial"/>
              <a:cs typeface="Arial"/>
              <a:sym typeface="Arial"/>
            </a:endParaRPr>
          </a:p>
        </p:txBody>
      </p:sp>
      <p:pic>
        <p:nvPicPr>
          <p:cNvPr id="230" name="Google Shape;230;p23" descr="Text&#10;&#10;Description automatically generated"/>
          <p:cNvPicPr preferRelativeResize="0"/>
          <p:nvPr/>
        </p:nvPicPr>
        <p:blipFill rotWithShape="1">
          <a:blip r:embed="rId4">
            <a:alphaModFix/>
          </a:blip>
          <a:srcRect/>
          <a:stretch/>
        </p:blipFill>
        <p:spPr>
          <a:xfrm>
            <a:off x="8930374" y="5228996"/>
            <a:ext cx="2874049" cy="121446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3600"/>
              <a:buFont typeface="Josefin Sans"/>
              <a:buNone/>
            </a:pPr>
            <a:r>
              <a:rPr lang="en-NZ" sz="3600" b="1">
                <a:solidFill>
                  <a:srgbClr val="FF0000"/>
                </a:solidFill>
                <a:latin typeface="Josefin Sans"/>
                <a:ea typeface="Josefin Sans"/>
                <a:cs typeface="Josefin Sans"/>
                <a:sym typeface="Josefin Sans"/>
              </a:rPr>
              <a:t>FINAL EXAM INFORMATION (2025)</a:t>
            </a:r>
            <a:endParaRPr/>
          </a:p>
        </p:txBody>
      </p:sp>
      <p:sp>
        <p:nvSpPr>
          <p:cNvPr id="99" name="Google Shape;99;p2"/>
          <p:cNvSpPr txBox="1">
            <a:spLocks noGrp="1"/>
          </p:cNvSpPr>
          <p:nvPr>
            <p:ph type="body" idx="1"/>
          </p:nvPr>
        </p:nvSpPr>
        <p:spPr>
          <a:xfrm>
            <a:off x="838200" y="1825625"/>
            <a:ext cx="10515600" cy="466725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1000"/>
              </a:spcBef>
              <a:spcAft>
                <a:spcPts val="0"/>
              </a:spcAft>
              <a:buClr>
                <a:schemeClr val="lt1"/>
              </a:buClr>
              <a:buSzPts val="2800"/>
              <a:buChar char="•"/>
            </a:pPr>
            <a:r>
              <a:rPr lang="en-NZ" u="sng">
                <a:latin typeface="Josefin Sans"/>
                <a:ea typeface="Josefin Sans"/>
                <a:cs typeface="Josefin Sans"/>
                <a:sym typeface="Josefin Sans"/>
              </a:rPr>
              <a:t>Term Two Content </a:t>
            </a:r>
            <a:endParaRPr u="sng">
              <a:latin typeface="Josefin Sans"/>
              <a:ea typeface="Josefin Sans"/>
              <a:cs typeface="Josefin Sans"/>
              <a:sym typeface="Josefin Sans"/>
            </a:endParaRPr>
          </a:p>
          <a:p>
            <a:pPr marL="228600" lvl="0" indent="-165100" algn="l" rtl="0">
              <a:lnSpc>
                <a:spcPct val="90000"/>
              </a:lnSpc>
              <a:spcBef>
                <a:spcPts val="1000"/>
              </a:spcBef>
              <a:spcAft>
                <a:spcPts val="0"/>
              </a:spcAft>
              <a:buSzPts val="1800"/>
              <a:buFont typeface="Josefin Sans"/>
              <a:buChar char="•"/>
            </a:pPr>
            <a:r>
              <a:rPr lang="en-NZ">
                <a:latin typeface="Josefin Sans"/>
                <a:ea typeface="Josefin Sans"/>
                <a:cs typeface="Josefin Sans"/>
                <a:sym typeface="Josefin Sans"/>
              </a:rPr>
              <a:t>20 marks multichoice</a:t>
            </a:r>
            <a:endParaRPr>
              <a:latin typeface="Josefin Sans"/>
              <a:ea typeface="Josefin Sans"/>
              <a:cs typeface="Josefin Sans"/>
              <a:sym typeface="Josefin Sans"/>
            </a:endParaRPr>
          </a:p>
          <a:p>
            <a:pPr marL="228600" lvl="0" indent="-165100" algn="l" rtl="0">
              <a:lnSpc>
                <a:spcPct val="90000"/>
              </a:lnSpc>
              <a:spcBef>
                <a:spcPts val="1000"/>
              </a:spcBef>
              <a:spcAft>
                <a:spcPts val="0"/>
              </a:spcAft>
              <a:buSzPts val="1800"/>
              <a:buFont typeface="Josefin Sans"/>
              <a:buChar char="•"/>
            </a:pPr>
            <a:r>
              <a:rPr lang="en-NZ">
                <a:latin typeface="Josefin Sans"/>
                <a:ea typeface="Josefin Sans"/>
                <a:cs typeface="Josefin Sans"/>
                <a:sym typeface="Josefin Sans"/>
              </a:rPr>
              <a:t>40 marks short answer</a:t>
            </a:r>
            <a:endParaRPr>
              <a:latin typeface="Josefin Sans"/>
              <a:ea typeface="Josefin Sans"/>
              <a:cs typeface="Josefin Sans"/>
              <a:sym typeface="Josefin Sans"/>
            </a:endParaRPr>
          </a:p>
        </p:txBody>
      </p:sp>
      <p:pic>
        <p:nvPicPr>
          <p:cNvPr id="100" name="Google Shape;100;p2" descr="Text&#10;&#10;Description automatically generated"/>
          <p:cNvPicPr preferRelativeResize="0"/>
          <p:nvPr/>
        </p:nvPicPr>
        <p:blipFill rotWithShape="1">
          <a:blip r:embed="rId3">
            <a:alphaModFix/>
          </a:blip>
          <a:srcRect/>
          <a:stretch/>
        </p:blipFill>
        <p:spPr>
          <a:xfrm>
            <a:off x="8930374" y="5228996"/>
            <a:ext cx="2874049" cy="121446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CFFCD"/>
              </a:buClr>
              <a:buSzPts val="3600"/>
              <a:buFont typeface="Josefin Sans"/>
              <a:buNone/>
            </a:pPr>
            <a:r>
              <a:rPr lang="en-NZ" sz="3600" b="1">
                <a:solidFill>
                  <a:srgbClr val="CCFFCD"/>
                </a:solidFill>
                <a:latin typeface="Josefin Sans"/>
                <a:ea typeface="Josefin Sans"/>
                <a:cs typeface="Josefin Sans"/>
                <a:sym typeface="Josefin Sans"/>
              </a:rPr>
              <a:t>GAME THEORY QUESTION </a:t>
            </a:r>
            <a:endParaRPr/>
          </a:p>
        </p:txBody>
      </p:sp>
      <p:pic>
        <p:nvPicPr>
          <p:cNvPr id="237" name="Google Shape;237;p24"/>
          <p:cNvPicPr preferRelativeResize="0"/>
          <p:nvPr/>
        </p:nvPicPr>
        <p:blipFill rotWithShape="1">
          <a:blip r:embed="rId3">
            <a:alphaModFix/>
          </a:blip>
          <a:srcRect/>
          <a:stretch/>
        </p:blipFill>
        <p:spPr>
          <a:xfrm>
            <a:off x="1333480" y="1475044"/>
            <a:ext cx="7894340" cy="4887626"/>
          </a:xfrm>
          <a:prstGeom prst="rect">
            <a:avLst/>
          </a:prstGeom>
          <a:noFill/>
          <a:ln>
            <a:noFill/>
          </a:ln>
        </p:spPr>
      </p:pic>
      <p:sp>
        <p:nvSpPr>
          <p:cNvPr id="238" name="Google Shape;238;p24"/>
          <p:cNvSpPr/>
          <p:nvPr/>
        </p:nvSpPr>
        <p:spPr>
          <a:xfrm>
            <a:off x="1333480" y="5633799"/>
            <a:ext cx="7551053" cy="827314"/>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39" name="Google Shape;239;p24"/>
          <p:cNvCxnSpPr/>
          <p:nvPr/>
        </p:nvCxnSpPr>
        <p:spPr>
          <a:xfrm>
            <a:off x="6970417" y="5981073"/>
            <a:ext cx="1004350" cy="2"/>
          </a:xfrm>
          <a:prstGeom prst="straightConnector1">
            <a:avLst/>
          </a:prstGeom>
          <a:noFill/>
          <a:ln w="28575" cap="flat" cmpd="sng">
            <a:solidFill>
              <a:srgbClr val="FF0000"/>
            </a:solidFill>
            <a:prstDash val="solid"/>
            <a:miter lim="800000"/>
            <a:headEnd type="none" w="sm" len="sm"/>
            <a:tailEnd type="none" w="sm" len="sm"/>
          </a:ln>
        </p:spPr>
      </p:cxnSp>
      <p:pic>
        <p:nvPicPr>
          <p:cNvPr id="240" name="Google Shape;240;p24" descr="Text&#10;&#10;Description automatically generated"/>
          <p:cNvPicPr preferRelativeResize="0"/>
          <p:nvPr/>
        </p:nvPicPr>
        <p:blipFill rotWithShape="1">
          <a:blip r:embed="rId4">
            <a:alphaModFix/>
          </a:blip>
          <a:srcRect/>
          <a:stretch/>
        </p:blipFill>
        <p:spPr>
          <a:xfrm>
            <a:off x="8930374" y="5228996"/>
            <a:ext cx="2874049" cy="121446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CFFCD"/>
              </a:buClr>
              <a:buSzPts val="3600"/>
              <a:buFont typeface="Josefin Sans"/>
              <a:buNone/>
            </a:pPr>
            <a:r>
              <a:rPr lang="en-NZ" sz="3600" b="1">
                <a:solidFill>
                  <a:srgbClr val="CCFFCD"/>
                </a:solidFill>
                <a:latin typeface="Josefin Sans"/>
                <a:ea typeface="Josefin Sans"/>
                <a:cs typeface="Josefin Sans"/>
                <a:sym typeface="Josefin Sans"/>
              </a:rPr>
              <a:t>GAME THEORY QUESTION </a:t>
            </a:r>
            <a:endParaRPr/>
          </a:p>
        </p:txBody>
      </p:sp>
      <p:pic>
        <p:nvPicPr>
          <p:cNvPr id="247" name="Google Shape;247;p25"/>
          <p:cNvPicPr preferRelativeResize="0"/>
          <p:nvPr/>
        </p:nvPicPr>
        <p:blipFill rotWithShape="1">
          <a:blip r:embed="rId3">
            <a:alphaModFix/>
          </a:blip>
          <a:srcRect b="36899"/>
          <a:stretch/>
        </p:blipFill>
        <p:spPr>
          <a:xfrm>
            <a:off x="1333480" y="1475044"/>
            <a:ext cx="7894340" cy="3084095"/>
          </a:xfrm>
          <a:prstGeom prst="rect">
            <a:avLst/>
          </a:prstGeom>
          <a:noFill/>
          <a:ln>
            <a:noFill/>
          </a:ln>
        </p:spPr>
      </p:pic>
      <p:pic>
        <p:nvPicPr>
          <p:cNvPr id="248" name="Google Shape;248;p25"/>
          <p:cNvPicPr preferRelativeResize="0"/>
          <p:nvPr/>
        </p:nvPicPr>
        <p:blipFill rotWithShape="1">
          <a:blip r:embed="rId4">
            <a:alphaModFix/>
          </a:blip>
          <a:srcRect/>
          <a:stretch/>
        </p:blipFill>
        <p:spPr>
          <a:xfrm>
            <a:off x="1155700" y="4631507"/>
            <a:ext cx="7747000" cy="990600"/>
          </a:xfrm>
          <a:prstGeom prst="rect">
            <a:avLst/>
          </a:prstGeom>
          <a:noFill/>
          <a:ln>
            <a:noFill/>
          </a:ln>
        </p:spPr>
      </p:pic>
      <p:sp>
        <p:nvSpPr>
          <p:cNvPr id="249" name="Google Shape;249;p25"/>
          <p:cNvSpPr txBox="1"/>
          <p:nvPr/>
        </p:nvSpPr>
        <p:spPr>
          <a:xfrm>
            <a:off x="2759700" y="5835705"/>
            <a:ext cx="50419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Josefin Sans"/>
                <a:ea typeface="Josefin Sans"/>
                <a:cs typeface="Josefin Sans"/>
                <a:sym typeface="Josefin Sans"/>
              </a:rPr>
              <a:t>(price war, price war) or (3,3) or bottom right cell </a:t>
            </a:r>
            <a:endParaRPr sz="1800" b="0" i="0" u="none" strike="noStrike" cap="none">
              <a:solidFill>
                <a:schemeClr val="lt1"/>
              </a:solidFill>
              <a:latin typeface="Josefin Sans"/>
              <a:ea typeface="Josefin Sans"/>
              <a:cs typeface="Josefin Sans"/>
              <a:sym typeface="Josefin Sans"/>
            </a:endParaRPr>
          </a:p>
        </p:txBody>
      </p:sp>
      <p:pic>
        <p:nvPicPr>
          <p:cNvPr id="250" name="Google Shape;250;p25" descr="Text&#10;&#10;Description automatically generated"/>
          <p:cNvPicPr preferRelativeResize="0"/>
          <p:nvPr/>
        </p:nvPicPr>
        <p:blipFill rotWithShape="1">
          <a:blip r:embed="rId5">
            <a:alphaModFix/>
          </a:blip>
          <a:srcRect/>
          <a:stretch/>
        </p:blipFill>
        <p:spPr>
          <a:xfrm>
            <a:off x="8930374" y="5228996"/>
            <a:ext cx="2874049" cy="121446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lgn="l" rtl="0">
              <a:lnSpc>
                <a:spcPct val="90000"/>
              </a:lnSpc>
              <a:spcBef>
                <a:spcPts val="0"/>
              </a:spcBef>
              <a:spcAft>
                <a:spcPts val="0"/>
              </a:spcAft>
              <a:buClr>
                <a:srgbClr val="CCFFCD"/>
              </a:buClr>
              <a:buSzPts val="4400"/>
              <a:buFont typeface="Josefin Sans"/>
              <a:buNone/>
            </a:pPr>
            <a:r>
              <a:rPr lang="en-NZ" b="1">
                <a:solidFill>
                  <a:srgbClr val="CCFFCD"/>
                </a:solidFill>
                <a:latin typeface="Josefin Sans"/>
                <a:ea typeface="Josefin Sans"/>
                <a:cs typeface="Josefin Sans"/>
                <a:sym typeface="Josefin Sans"/>
              </a:rPr>
              <a:t>GAME THEORY QUESTION</a:t>
            </a:r>
            <a:endParaRPr/>
          </a:p>
        </p:txBody>
      </p:sp>
      <p:sp>
        <p:nvSpPr>
          <p:cNvPr id="3" name="Text Placeholder 2"/>
          <p:cNvSpPr>
            <a:spLocks noGrp="1"/>
          </p:cNvSpPr>
          <p:nvPr>
            <p:ph type="body" idx="1"/>
          </p:nvPr>
        </p:nvSpPr>
        <p:spPr>
          <a:xfrm>
            <a:off x="838200" y="1440873"/>
            <a:ext cx="10515600" cy="4876800"/>
          </a:xfrm>
        </p:spPr>
        <p:txBody>
          <a:bodyPr>
            <a:normAutofit fontScale="92500" lnSpcReduction="10000"/>
          </a:bodyPr>
          <a:lstStyle/>
          <a:p>
            <a:pPr marL="0" lvl="0" indent="0" algn="l" rtl="0">
              <a:lnSpc>
                <a:spcPct val="90000"/>
              </a:lnSpc>
              <a:spcBef>
                <a:spcPts val="0"/>
              </a:spcBef>
              <a:spcAft>
                <a:spcPts val="0"/>
              </a:spcAft>
              <a:buClr>
                <a:schemeClr val="lt1"/>
              </a:buClr>
              <a:buSzPts val="2800"/>
              <a:buNone/>
            </a:pPr>
            <a:r>
              <a:rPr lang="en-NZ" dirty="0"/>
              <a:t>Firms A and B independently choose to Invest in R&amp;D or Not Invest. Payoffs shown as (Firm A, Firm B):</a:t>
            </a:r>
          </a:p>
          <a:p>
            <a:pPr marL="0" lvl="0" indent="0" algn="l" rtl="0">
              <a:lnSpc>
                <a:spcPct val="90000"/>
              </a:lnSpc>
              <a:spcBef>
                <a:spcPts val="0"/>
              </a:spcBef>
              <a:spcAft>
                <a:spcPts val="0"/>
              </a:spcAft>
              <a:buClr>
                <a:schemeClr val="lt1"/>
              </a:buClr>
              <a:buSzPts val="2800"/>
              <a:buNone/>
            </a:pPr>
            <a:endParaRPr dirty="0"/>
          </a:p>
          <a:p>
            <a:pPr marL="0" lvl="0" indent="0" algn="l" rtl="0">
              <a:lnSpc>
                <a:spcPct val="90000"/>
              </a:lnSpc>
              <a:spcBef>
                <a:spcPts val="0"/>
              </a:spcBef>
              <a:spcAft>
                <a:spcPts val="0"/>
              </a:spcAft>
              <a:buClr>
                <a:schemeClr val="lt1"/>
              </a:buClr>
              <a:buSzPts val="2800"/>
              <a:buNone/>
            </a:pPr>
            <a:endParaRPr dirty="0"/>
          </a:p>
          <a:p>
            <a:pPr marL="0" lvl="0" indent="0" algn="l" rtl="0">
              <a:lnSpc>
                <a:spcPct val="90000"/>
              </a:lnSpc>
              <a:spcBef>
                <a:spcPts val="0"/>
              </a:spcBef>
              <a:spcAft>
                <a:spcPts val="0"/>
              </a:spcAft>
              <a:buClr>
                <a:schemeClr val="lt1"/>
              </a:buClr>
              <a:buSzPts val="2800"/>
              <a:buNone/>
            </a:pPr>
            <a:endParaRPr lang="en-NZ" dirty="0"/>
          </a:p>
          <a:p>
            <a:pPr marL="0" lvl="0" indent="0" algn="l" rtl="0">
              <a:lnSpc>
                <a:spcPct val="90000"/>
              </a:lnSpc>
              <a:spcBef>
                <a:spcPts val="0"/>
              </a:spcBef>
              <a:spcAft>
                <a:spcPts val="0"/>
              </a:spcAft>
              <a:buClr>
                <a:schemeClr val="lt1"/>
              </a:buClr>
              <a:buSzPts val="2800"/>
              <a:buNone/>
            </a:pPr>
            <a:endParaRPr lang="en-NZ" dirty="0"/>
          </a:p>
          <a:p>
            <a:pPr marL="0" lvl="0" indent="0" algn="l" rtl="0">
              <a:lnSpc>
                <a:spcPct val="90000"/>
              </a:lnSpc>
              <a:spcBef>
                <a:spcPts val="0"/>
              </a:spcBef>
              <a:spcAft>
                <a:spcPts val="0"/>
              </a:spcAft>
              <a:buClr>
                <a:schemeClr val="lt1"/>
              </a:buClr>
              <a:buSzPts val="2800"/>
              <a:buNone/>
            </a:pPr>
            <a:endParaRPr dirty="0"/>
          </a:p>
          <a:p>
            <a:pPr marL="0" lvl="0" indent="0" algn="l" rtl="0">
              <a:lnSpc>
                <a:spcPct val="90000"/>
              </a:lnSpc>
              <a:spcBef>
                <a:spcPts val="600"/>
              </a:spcBef>
              <a:spcAft>
                <a:spcPts val="0"/>
              </a:spcAft>
              <a:buClr>
                <a:schemeClr val="lt1"/>
              </a:buClr>
              <a:buSzPts val="2800"/>
              <a:buNone/>
            </a:pPr>
            <a:r>
              <a:rPr lang="en-NZ" dirty="0"/>
              <a:t>Q1.  Does Firm A have a dominant strategy? Show your reasoning.</a:t>
            </a:r>
            <a:endParaRPr dirty="0"/>
          </a:p>
          <a:p>
            <a:pPr marL="0" lvl="0" indent="0" algn="l" rtl="0">
              <a:lnSpc>
                <a:spcPct val="90000"/>
              </a:lnSpc>
              <a:spcBef>
                <a:spcPts val="0"/>
              </a:spcBef>
              <a:spcAft>
                <a:spcPts val="0"/>
              </a:spcAft>
              <a:buClr>
                <a:schemeClr val="lt1"/>
              </a:buClr>
              <a:buSzPts val="2800"/>
              <a:buNone/>
            </a:pPr>
            <a:r>
              <a:rPr lang="en-NZ" dirty="0"/>
              <a:t>Q2.  Does Firm B have a dominant strategy? Show your reasoning.</a:t>
            </a:r>
            <a:endParaRPr dirty="0"/>
          </a:p>
          <a:p>
            <a:pPr marL="0" lvl="0" indent="0" algn="l" rtl="0">
              <a:lnSpc>
                <a:spcPct val="90000"/>
              </a:lnSpc>
              <a:spcBef>
                <a:spcPts val="0"/>
              </a:spcBef>
              <a:spcAft>
                <a:spcPts val="0"/>
              </a:spcAft>
              <a:buClr>
                <a:schemeClr val="lt1"/>
              </a:buClr>
              <a:buSzPts val="2800"/>
              <a:buNone/>
            </a:pPr>
            <a:r>
              <a:rPr lang="en-NZ" dirty="0"/>
              <a:t>Q3.  What is the Nash equilibrium? Explain why.</a:t>
            </a:r>
            <a:endParaRPr dirty="0"/>
          </a:p>
          <a:p>
            <a:pPr marL="0" lvl="0" indent="0" algn="l" rtl="0">
              <a:lnSpc>
                <a:spcPct val="90000"/>
              </a:lnSpc>
              <a:spcBef>
                <a:spcPts val="0"/>
              </a:spcBef>
              <a:spcAft>
                <a:spcPts val="0"/>
              </a:spcAft>
              <a:buClr>
                <a:schemeClr val="lt1"/>
              </a:buClr>
              <a:buSzPts val="2800"/>
              <a:buNone/>
            </a:pPr>
            <a:r>
              <a:rPr lang="en-NZ" dirty="0"/>
              <a:t>Q4.  Is the Nash equilibrium the jointly optimal outcome? What does this tell us?</a:t>
            </a:r>
            <a:endParaRPr dirty="0"/>
          </a:p>
          <a:p>
            <a:pPr marL="0" lvl="0" indent="0" algn="l" rtl="0">
              <a:lnSpc>
                <a:spcPct val="90000"/>
              </a:lnSpc>
              <a:spcBef>
                <a:spcPts val="0"/>
              </a:spcBef>
              <a:spcAft>
                <a:spcPts val="0"/>
              </a:spcAft>
              <a:buClr>
                <a:schemeClr val="lt1"/>
              </a:buClr>
              <a:buSzPts val="2800"/>
              <a:buNone/>
            </a:pPr>
            <a:r>
              <a:rPr lang="en-NZ" dirty="0"/>
              <a:t>Q5.  Firms have competed for many years. How might this change their behaviour?</a:t>
            </a:r>
            <a:endParaRPr dirty="0"/>
          </a:p>
        </p:txBody>
      </p:sp>
      <p:graphicFrame>
        <p:nvGraphicFramePr>
          <p:cNvPr id="4" name="Table 3">
            <a:extLst>
              <a:ext uri="{FF2B5EF4-FFF2-40B4-BE49-F238E27FC236}">
                <a16:creationId xmlns:a16="http://schemas.microsoft.com/office/drawing/2014/main" id="{140E3FE4-5539-5A8D-5473-F28849E0C021}"/>
              </a:ext>
            </a:extLst>
          </p:cNvPr>
          <p:cNvGraphicFramePr>
            <a:graphicFrameLocks noGrp="1"/>
          </p:cNvGraphicFramePr>
          <p:nvPr>
            <p:extLst>
              <p:ext uri="{D42A27DB-BD31-4B8C-83A1-F6EECF244321}">
                <p14:modId xmlns:p14="http://schemas.microsoft.com/office/powerpoint/2010/main" val="3527132599"/>
              </p:ext>
            </p:extLst>
          </p:nvPr>
        </p:nvGraphicFramePr>
        <p:xfrm>
          <a:off x="1071418" y="2299855"/>
          <a:ext cx="6262254" cy="1241058"/>
        </p:xfrm>
        <a:graphic>
          <a:graphicData uri="http://schemas.openxmlformats.org/drawingml/2006/table">
            <a:tbl>
              <a:tblPr firstRow="1" bandRow="1">
                <a:tableStyleId>{406EDDEA-793D-4132-BCD1-C45BB903B133}</a:tableStyleId>
              </a:tblPr>
              <a:tblGrid>
                <a:gridCol w="2087418">
                  <a:extLst>
                    <a:ext uri="{9D8B030D-6E8A-4147-A177-3AD203B41FA5}">
                      <a16:colId xmlns:a16="http://schemas.microsoft.com/office/drawing/2014/main" val="4148231854"/>
                    </a:ext>
                  </a:extLst>
                </a:gridCol>
                <a:gridCol w="2087418">
                  <a:extLst>
                    <a:ext uri="{9D8B030D-6E8A-4147-A177-3AD203B41FA5}">
                      <a16:colId xmlns:a16="http://schemas.microsoft.com/office/drawing/2014/main" val="211673288"/>
                    </a:ext>
                  </a:extLst>
                </a:gridCol>
                <a:gridCol w="2087418">
                  <a:extLst>
                    <a:ext uri="{9D8B030D-6E8A-4147-A177-3AD203B41FA5}">
                      <a16:colId xmlns:a16="http://schemas.microsoft.com/office/drawing/2014/main" val="1495941917"/>
                    </a:ext>
                  </a:extLst>
                </a:gridCol>
              </a:tblGrid>
              <a:tr h="413686">
                <a:tc>
                  <a:txBody>
                    <a:bodyPr/>
                    <a:lstStyle/>
                    <a:p>
                      <a:endParaRPr lang="en-NZ"/>
                    </a:p>
                  </a:txBody>
                  <a:tcPr/>
                </a:tc>
                <a:tc>
                  <a:txBody>
                    <a:bodyPr/>
                    <a:lstStyle/>
                    <a:p>
                      <a:r>
                        <a:rPr lang="en-NZ" dirty="0"/>
                        <a:t>B: Invest</a:t>
                      </a:r>
                    </a:p>
                  </a:txBody>
                  <a:tcPr/>
                </a:tc>
                <a:tc>
                  <a:txBody>
                    <a:bodyPr/>
                    <a:lstStyle/>
                    <a:p>
                      <a:r>
                        <a:rPr lang="en-NZ" dirty="0"/>
                        <a:t>B: Don’t Invest</a:t>
                      </a:r>
                    </a:p>
                  </a:txBody>
                  <a:tcPr/>
                </a:tc>
                <a:extLst>
                  <a:ext uri="{0D108BD9-81ED-4DB2-BD59-A6C34878D82A}">
                    <a16:rowId xmlns:a16="http://schemas.microsoft.com/office/drawing/2014/main" val="321502136"/>
                  </a:ext>
                </a:extLst>
              </a:tr>
              <a:tr h="413686">
                <a:tc>
                  <a:txBody>
                    <a:bodyPr/>
                    <a:lstStyle/>
                    <a:p>
                      <a:r>
                        <a:rPr lang="en-NZ" dirty="0"/>
                        <a:t>A: Invest</a:t>
                      </a:r>
                    </a:p>
                  </a:txBody>
                  <a:tcPr/>
                </a:tc>
                <a:tc>
                  <a:txBody>
                    <a:bodyPr/>
                    <a:lstStyle/>
                    <a:p>
                      <a:r>
                        <a:rPr lang="en-NZ" dirty="0"/>
                        <a:t>(4,4)</a:t>
                      </a:r>
                    </a:p>
                  </a:txBody>
                  <a:tcPr/>
                </a:tc>
                <a:tc>
                  <a:txBody>
                    <a:bodyPr/>
                    <a:lstStyle/>
                    <a:p>
                      <a:r>
                        <a:rPr lang="en-NZ" dirty="0"/>
                        <a:t>(7,2)</a:t>
                      </a:r>
                    </a:p>
                  </a:txBody>
                  <a:tcPr/>
                </a:tc>
                <a:extLst>
                  <a:ext uri="{0D108BD9-81ED-4DB2-BD59-A6C34878D82A}">
                    <a16:rowId xmlns:a16="http://schemas.microsoft.com/office/drawing/2014/main" val="3253045564"/>
                  </a:ext>
                </a:extLst>
              </a:tr>
              <a:tr h="413686">
                <a:tc>
                  <a:txBody>
                    <a:bodyPr/>
                    <a:lstStyle/>
                    <a:p>
                      <a:r>
                        <a:rPr lang="en-NZ" dirty="0"/>
                        <a:t>A: Don’t Invest</a:t>
                      </a:r>
                    </a:p>
                  </a:txBody>
                  <a:tcPr/>
                </a:tc>
                <a:tc>
                  <a:txBody>
                    <a:bodyPr/>
                    <a:lstStyle/>
                    <a:p>
                      <a:r>
                        <a:rPr lang="en-NZ" dirty="0"/>
                        <a:t>(2,7)</a:t>
                      </a:r>
                    </a:p>
                  </a:txBody>
                  <a:tcPr/>
                </a:tc>
                <a:tc>
                  <a:txBody>
                    <a:bodyPr/>
                    <a:lstStyle/>
                    <a:p>
                      <a:r>
                        <a:rPr lang="en-NZ" dirty="0"/>
                        <a:t>(5,5)</a:t>
                      </a:r>
                    </a:p>
                  </a:txBody>
                  <a:tcPr/>
                </a:tc>
                <a:extLst>
                  <a:ext uri="{0D108BD9-81ED-4DB2-BD59-A6C34878D82A}">
                    <a16:rowId xmlns:a16="http://schemas.microsoft.com/office/drawing/2014/main" val="216730019"/>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lgn="l" rtl="0">
              <a:lnSpc>
                <a:spcPct val="90000"/>
              </a:lnSpc>
              <a:spcBef>
                <a:spcPts val="0"/>
              </a:spcBef>
              <a:spcAft>
                <a:spcPts val="0"/>
              </a:spcAft>
              <a:buClr>
                <a:srgbClr val="CCFFCD"/>
              </a:buClr>
              <a:buSzPts val="4400"/>
              <a:buFont typeface="Josefin Sans"/>
              <a:buNone/>
            </a:pPr>
            <a:r>
              <a:rPr lang="en-NZ" b="1">
                <a:solidFill>
                  <a:srgbClr val="CCFFCD"/>
                </a:solidFill>
                <a:latin typeface="Josefin Sans"/>
                <a:ea typeface="Josefin Sans"/>
                <a:cs typeface="Josefin Sans"/>
                <a:sym typeface="Josefin Sans"/>
              </a:rPr>
              <a:t>GAME THEORY QUESTION — ANSWERS (1)</a:t>
            </a:r>
            <a:endParaRPr/>
          </a:p>
        </p:txBody>
      </p:sp>
      <p:sp>
        <p:nvSpPr>
          <p:cNvPr id="3" name="Text Placeholder 2"/>
          <p:cNvSpPr>
            <a:spLocks noGrp="1"/>
          </p:cNvSpPr>
          <p:nvPr>
            <p:ph type="body" idx="1"/>
          </p:nvPr>
        </p:nvSpPr>
        <p:spPr/>
        <p:txBody>
          <a:bodyPr>
            <a:normAutofit lnSpcReduction="10000"/>
          </a:bodyPr>
          <a:lstStyle/>
          <a:p>
            <a:pPr marL="0" lvl="0" indent="0" algn="l" rtl="0">
              <a:lnSpc>
                <a:spcPct val="90000"/>
              </a:lnSpc>
              <a:spcBef>
                <a:spcPts val="0"/>
              </a:spcBef>
              <a:spcAft>
                <a:spcPts val="0"/>
              </a:spcAft>
              <a:buClr>
                <a:schemeClr val="lt1"/>
              </a:buClr>
              <a:buSzPts val="2800"/>
              <a:buNone/>
            </a:pPr>
            <a:r>
              <a:rPr lang="en-NZ" b="1" dirty="0">
                <a:solidFill>
                  <a:srgbClr val="FF0000"/>
                </a:solidFill>
              </a:rPr>
              <a:t>Q1. Firm A dominant strategy: Invest</a:t>
            </a:r>
            <a:endParaRPr dirty="0">
              <a:solidFill>
                <a:srgbClr val="FF0000"/>
              </a:solidFill>
            </a:endParaRPr>
          </a:p>
          <a:p>
            <a:pPr marL="0" lvl="0" indent="0" algn="l" rtl="0">
              <a:lnSpc>
                <a:spcPct val="90000"/>
              </a:lnSpc>
              <a:spcBef>
                <a:spcPts val="0"/>
              </a:spcBef>
              <a:spcAft>
                <a:spcPts val="0"/>
              </a:spcAft>
              <a:buClr>
                <a:schemeClr val="lt1"/>
              </a:buClr>
              <a:buSzPts val="2800"/>
              <a:buNone/>
            </a:pPr>
            <a:r>
              <a:rPr lang="en-NZ" dirty="0">
                <a:solidFill>
                  <a:srgbClr val="FF0000"/>
                </a:solidFill>
              </a:rPr>
              <a:t>If B invests: A gets 4 (invest) vs 2 (don't) → invest. If B doesn't: A gets 7 (invest) vs 5 (don't) → invest. Invest is better regardless of B's choice.</a:t>
            </a:r>
            <a:endParaRPr dirty="0">
              <a:solidFill>
                <a:srgbClr val="FF0000"/>
              </a:solidFill>
            </a:endParaRPr>
          </a:p>
          <a:p>
            <a:pPr marL="0" lvl="0" indent="0" algn="l" rtl="0">
              <a:lnSpc>
                <a:spcPct val="90000"/>
              </a:lnSpc>
              <a:spcBef>
                <a:spcPts val="0"/>
              </a:spcBef>
              <a:spcAft>
                <a:spcPts val="0"/>
              </a:spcAft>
              <a:buClr>
                <a:schemeClr val="lt1"/>
              </a:buClr>
              <a:buSzPts val="2800"/>
              <a:buNone/>
            </a:pPr>
            <a:endParaRPr dirty="0">
              <a:solidFill>
                <a:srgbClr val="FF0000"/>
              </a:solidFill>
            </a:endParaRPr>
          </a:p>
          <a:p>
            <a:pPr marL="0" lvl="0" indent="0" algn="l" rtl="0">
              <a:lnSpc>
                <a:spcPct val="90000"/>
              </a:lnSpc>
              <a:spcBef>
                <a:spcPts val="600"/>
              </a:spcBef>
              <a:spcAft>
                <a:spcPts val="0"/>
              </a:spcAft>
              <a:buClr>
                <a:schemeClr val="lt1"/>
              </a:buClr>
              <a:buSzPts val="2800"/>
              <a:buNone/>
            </a:pPr>
            <a:r>
              <a:rPr lang="en-NZ" b="1" dirty="0">
                <a:solidFill>
                  <a:srgbClr val="FF0000"/>
                </a:solidFill>
              </a:rPr>
              <a:t>Q2. Firm B dominant strategy: Invest</a:t>
            </a:r>
            <a:endParaRPr dirty="0">
              <a:solidFill>
                <a:srgbClr val="FF0000"/>
              </a:solidFill>
            </a:endParaRPr>
          </a:p>
          <a:p>
            <a:pPr marL="0" lvl="0" indent="0" algn="l" rtl="0">
              <a:lnSpc>
                <a:spcPct val="90000"/>
              </a:lnSpc>
              <a:spcBef>
                <a:spcPts val="0"/>
              </a:spcBef>
              <a:spcAft>
                <a:spcPts val="0"/>
              </a:spcAft>
              <a:buClr>
                <a:schemeClr val="lt1"/>
              </a:buClr>
              <a:buSzPts val="2800"/>
              <a:buNone/>
            </a:pPr>
            <a:r>
              <a:rPr lang="en-NZ" dirty="0">
                <a:solidFill>
                  <a:srgbClr val="FF0000"/>
                </a:solidFill>
              </a:rPr>
              <a:t>Same logic by symmetry. Invest is dominant regardless of A.</a:t>
            </a:r>
            <a:endParaRPr dirty="0">
              <a:solidFill>
                <a:srgbClr val="FF0000"/>
              </a:solidFill>
            </a:endParaRPr>
          </a:p>
          <a:p>
            <a:pPr marL="0" lvl="0" indent="0" algn="l" rtl="0">
              <a:lnSpc>
                <a:spcPct val="90000"/>
              </a:lnSpc>
              <a:spcBef>
                <a:spcPts val="0"/>
              </a:spcBef>
              <a:spcAft>
                <a:spcPts val="0"/>
              </a:spcAft>
              <a:buClr>
                <a:schemeClr val="lt1"/>
              </a:buClr>
              <a:buSzPts val="2800"/>
              <a:buNone/>
            </a:pPr>
            <a:endParaRPr dirty="0">
              <a:solidFill>
                <a:srgbClr val="FF0000"/>
              </a:solidFill>
            </a:endParaRPr>
          </a:p>
          <a:p>
            <a:pPr marL="0" lvl="0" indent="0" algn="l" rtl="0">
              <a:lnSpc>
                <a:spcPct val="90000"/>
              </a:lnSpc>
              <a:spcBef>
                <a:spcPts val="600"/>
              </a:spcBef>
              <a:spcAft>
                <a:spcPts val="0"/>
              </a:spcAft>
              <a:buClr>
                <a:schemeClr val="lt1"/>
              </a:buClr>
              <a:buSzPts val="2800"/>
              <a:buNone/>
            </a:pPr>
            <a:r>
              <a:rPr lang="en-NZ" b="1" dirty="0">
                <a:solidFill>
                  <a:srgbClr val="FF0000"/>
                </a:solidFill>
              </a:rPr>
              <a:t>Q3. Nash equilibrium: (Invest, Invest) → (4, 4)</a:t>
            </a:r>
            <a:endParaRPr dirty="0">
              <a:solidFill>
                <a:srgbClr val="FF0000"/>
              </a:solidFill>
            </a:endParaRPr>
          </a:p>
          <a:p>
            <a:pPr marL="0" lvl="0" indent="0" algn="l" rtl="0">
              <a:lnSpc>
                <a:spcPct val="90000"/>
              </a:lnSpc>
              <a:spcBef>
                <a:spcPts val="0"/>
              </a:spcBef>
              <a:spcAft>
                <a:spcPts val="0"/>
              </a:spcAft>
              <a:buClr>
                <a:schemeClr val="lt1"/>
              </a:buClr>
              <a:buSzPts val="2800"/>
              <a:buNone/>
            </a:pPr>
            <a:r>
              <a:rPr lang="en-NZ" dirty="0">
                <a:solidFill>
                  <a:srgbClr val="FF0000"/>
                </a:solidFill>
              </a:rPr>
              <a:t>Neither firm wants to deviate unilaterally. If A invests, B's best response is invest (4 &gt; 2), and vice versa. So neither has an incentive to change given the other's action.</a:t>
            </a:r>
            <a:endParaRPr dirty="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lgn="l" rtl="0">
              <a:lnSpc>
                <a:spcPct val="90000"/>
              </a:lnSpc>
              <a:spcBef>
                <a:spcPts val="0"/>
              </a:spcBef>
              <a:spcAft>
                <a:spcPts val="0"/>
              </a:spcAft>
              <a:buClr>
                <a:srgbClr val="CCFFCD"/>
              </a:buClr>
              <a:buSzPts val="4400"/>
              <a:buFont typeface="Josefin Sans"/>
              <a:buNone/>
            </a:pPr>
            <a:r>
              <a:rPr lang="en-NZ" b="1">
                <a:solidFill>
                  <a:srgbClr val="CCFFCD"/>
                </a:solidFill>
                <a:latin typeface="Josefin Sans"/>
                <a:ea typeface="Josefin Sans"/>
                <a:cs typeface="Josefin Sans"/>
                <a:sym typeface="Josefin Sans"/>
              </a:rPr>
              <a:t>GAME THEORY QUESTION — ANSWERS (2)</a:t>
            </a:r>
            <a:endParaRPr/>
          </a:p>
        </p:txBody>
      </p:sp>
      <p:sp>
        <p:nvSpPr>
          <p:cNvPr id="3" name="Text Placeholder 2"/>
          <p:cNvSpPr>
            <a:spLocks noGrp="1"/>
          </p:cNvSpPr>
          <p:nvPr>
            <p:ph type="body" idx="1"/>
          </p:nvPr>
        </p:nvSpPr>
        <p:spPr/>
        <p:txBody>
          <a:bodyPr>
            <a:normAutofit lnSpcReduction="10000"/>
          </a:bodyPr>
          <a:lstStyle/>
          <a:p>
            <a:pPr marL="0" lvl="0" indent="0" algn="l" rtl="0">
              <a:lnSpc>
                <a:spcPct val="90000"/>
              </a:lnSpc>
              <a:spcBef>
                <a:spcPts val="0"/>
              </a:spcBef>
              <a:spcAft>
                <a:spcPts val="0"/>
              </a:spcAft>
              <a:buClr>
                <a:schemeClr val="lt1"/>
              </a:buClr>
              <a:buSzPts val="2800"/>
              <a:buNone/>
            </a:pPr>
            <a:r>
              <a:rPr lang="en-NZ" b="1" dirty="0">
                <a:solidFill>
                  <a:srgbClr val="FF0000"/>
                </a:solidFill>
              </a:rPr>
              <a:t>Q4. Nash equilibrium is NOT jointly optimal</a:t>
            </a:r>
            <a:endParaRPr dirty="0">
              <a:solidFill>
                <a:srgbClr val="FF0000"/>
              </a:solidFill>
            </a:endParaRPr>
          </a:p>
          <a:p>
            <a:pPr marL="0" lvl="0" indent="0" algn="l" rtl="0">
              <a:lnSpc>
                <a:spcPct val="90000"/>
              </a:lnSpc>
              <a:spcBef>
                <a:spcPts val="0"/>
              </a:spcBef>
              <a:spcAft>
                <a:spcPts val="0"/>
              </a:spcAft>
              <a:buClr>
                <a:schemeClr val="lt1"/>
              </a:buClr>
              <a:buSzPts val="2800"/>
              <a:buNone/>
            </a:pPr>
            <a:r>
              <a:rPr lang="en-NZ" dirty="0">
                <a:solidFill>
                  <a:srgbClr val="FF0000"/>
                </a:solidFill>
              </a:rPr>
              <a:t>(Don't, Don't) → (5, 5) gives both firms higher payoffs. This is a prisoner's dilemma: individual rationality leads both firms to invest, leaving them collectively worse off than if they'd cooperated. The Nash equilibrium is stable but not efficient.</a:t>
            </a:r>
            <a:endParaRPr dirty="0">
              <a:solidFill>
                <a:srgbClr val="FF0000"/>
              </a:solidFill>
            </a:endParaRPr>
          </a:p>
          <a:p>
            <a:pPr marL="0" lvl="0" indent="0" algn="l" rtl="0">
              <a:lnSpc>
                <a:spcPct val="90000"/>
              </a:lnSpc>
              <a:spcBef>
                <a:spcPts val="0"/>
              </a:spcBef>
              <a:spcAft>
                <a:spcPts val="0"/>
              </a:spcAft>
              <a:buClr>
                <a:schemeClr val="lt1"/>
              </a:buClr>
              <a:buSzPts val="2800"/>
              <a:buNone/>
            </a:pPr>
            <a:endParaRPr dirty="0">
              <a:solidFill>
                <a:srgbClr val="FF0000"/>
              </a:solidFill>
            </a:endParaRPr>
          </a:p>
          <a:p>
            <a:pPr marL="0" lvl="0" indent="0" algn="l" rtl="0">
              <a:lnSpc>
                <a:spcPct val="90000"/>
              </a:lnSpc>
              <a:spcBef>
                <a:spcPts val="600"/>
              </a:spcBef>
              <a:spcAft>
                <a:spcPts val="0"/>
              </a:spcAft>
              <a:buClr>
                <a:schemeClr val="lt1"/>
              </a:buClr>
              <a:buSzPts val="2800"/>
              <a:buNone/>
            </a:pPr>
            <a:r>
              <a:rPr lang="en-NZ" b="1" dirty="0">
                <a:solidFill>
                  <a:srgbClr val="FF0000"/>
                </a:solidFill>
              </a:rPr>
              <a:t>Q5. Repeated games enable cooperation</a:t>
            </a:r>
            <a:endParaRPr dirty="0">
              <a:solidFill>
                <a:srgbClr val="FF0000"/>
              </a:solidFill>
            </a:endParaRPr>
          </a:p>
          <a:p>
            <a:pPr marL="0" lvl="0" indent="0" algn="l" rtl="0">
              <a:lnSpc>
                <a:spcPct val="90000"/>
              </a:lnSpc>
              <a:spcBef>
                <a:spcPts val="0"/>
              </a:spcBef>
              <a:spcAft>
                <a:spcPts val="0"/>
              </a:spcAft>
              <a:buClr>
                <a:schemeClr val="lt1"/>
              </a:buClr>
              <a:buSzPts val="2800"/>
              <a:buNone/>
            </a:pPr>
            <a:r>
              <a:rPr lang="en-NZ" dirty="0">
                <a:solidFill>
                  <a:srgbClr val="FF0000"/>
                </a:solidFill>
              </a:rPr>
              <a:t>In a repeated game, firms can adopt tit-for-tat strategies — cooperate until the other defects, then punish. The threat of future punishment makes defection less attractive, so (Don't, Don't) can be sustained over time. This is why cartels and informal collusion emerge in long-run oligopolies.</a:t>
            </a:r>
            <a:endParaRPr dirty="0">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CFFCD"/>
              </a:buClr>
              <a:buSzPts val="4400"/>
              <a:buFont typeface="Josefin Sans"/>
              <a:buNone/>
            </a:pPr>
            <a:r>
              <a:rPr lang="en-NZ" b="1">
                <a:solidFill>
                  <a:srgbClr val="CCFFCD"/>
                </a:solidFill>
                <a:latin typeface="Josefin Sans"/>
                <a:ea typeface="Josefin Sans"/>
                <a:cs typeface="Josefin Sans"/>
                <a:sym typeface="Josefin Sans"/>
              </a:rPr>
              <a:t>Price discrimination </a:t>
            </a:r>
            <a:endParaRPr/>
          </a:p>
        </p:txBody>
      </p:sp>
      <p:sp>
        <p:nvSpPr>
          <p:cNvPr id="257" name="Google Shape;257;p26"/>
          <p:cNvSpPr txBox="1">
            <a:spLocks noGrp="1"/>
          </p:cNvSpPr>
          <p:nvPr>
            <p:ph type="body" idx="1"/>
          </p:nvPr>
        </p:nvSpPr>
        <p:spPr>
          <a:xfrm>
            <a:off x="838200" y="1825625"/>
            <a:ext cx="4371109" cy="4351338"/>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lt1"/>
              </a:buClr>
              <a:buSzPct val="100000"/>
              <a:buChar char="•"/>
            </a:pPr>
            <a:r>
              <a:rPr lang="en-NZ"/>
              <a:t>First degree: each person is charged their reservation price </a:t>
            </a:r>
            <a:endParaRPr/>
          </a:p>
          <a:p>
            <a:pPr marL="228600" lvl="0" indent="-64135" algn="l" rtl="0">
              <a:lnSpc>
                <a:spcPct val="90000"/>
              </a:lnSpc>
              <a:spcBef>
                <a:spcPts val="1000"/>
              </a:spcBef>
              <a:spcAft>
                <a:spcPts val="0"/>
              </a:spcAft>
              <a:buClr>
                <a:schemeClr val="lt1"/>
              </a:buClr>
              <a:buSzPct val="100000"/>
              <a:buNone/>
            </a:pPr>
            <a:endParaRPr/>
          </a:p>
          <a:p>
            <a:pPr marL="228600" lvl="0" indent="-228600" algn="l" rtl="0">
              <a:lnSpc>
                <a:spcPct val="90000"/>
              </a:lnSpc>
              <a:spcBef>
                <a:spcPts val="1000"/>
              </a:spcBef>
              <a:spcAft>
                <a:spcPts val="0"/>
              </a:spcAft>
              <a:buClr>
                <a:schemeClr val="lt1"/>
              </a:buClr>
              <a:buSzPct val="100000"/>
              <a:buChar char="•"/>
            </a:pPr>
            <a:r>
              <a:rPr lang="en-NZ"/>
              <a:t>Second degree: discounts given based on bulk purchasing</a:t>
            </a:r>
            <a:endParaRPr/>
          </a:p>
          <a:p>
            <a:pPr marL="228600" lvl="0" indent="-64135" algn="l" rtl="0">
              <a:lnSpc>
                <a:spcPct val="90000"/>
              </a:lnSpc>
              <a:spcBef>
                <a:spcPts val="1000"/>
              </a:spcBef>
              <a:spcAft>
                <a:spcPts val="0"/>
              </a:spcAft>
              <a:buClr>
                <a:schemeClr val="lt1"/>
              </a:buClr>
              <a:buSzPct val="100000"/>
              <a:buNone/>
            </a:pPr>
            <a:endParaRPr/>
          </a:p>
          <a:p>
            <a:pPr marL="228600" lvl="0" indent="-228600" algn="l" rtl="0">
              <a:lnSpc>
                <a:spcPct val="90000"/>
              </a:lnSpc>
              <a:spcBef>
                <a:spcPts val="1000"/>
              </a:spcBef>
              <a:spcAft>
                <a:spcPts val="0"/>
              </a:spcAft>
              <a:buClr>
                <a:schemeClr val="lt1"/>
              </a:buClr>
              <a:buSzPct val="100000"/>
              <a:buChar char="•"/>
            </a:pPr>
            <a:r>
              <a:rPr lang="en-NZ"/>
              <a:t>Third degree: market is segmented and charged based on elasticity</a:t>
            </a:r>
            <a:endParaRPr/>
          </a:p>
          <a:p>
            <a:pPr marL="228600" lvl="0" indent="-64135" algn="l" rtl="0">
              <a:lnSpc>
                <a:spcPct val="90000"/>
              </a:lnSpc>
              <a:spcBef>
                <a:spcPts val="1000"/>
              </a:spcBef>
              <a:spcAft>
                <a:spcPts val="0"/>
              </a:spcAft>
              <a:buClr>
                <a:schemeClr val="lt1"/>
              </a:buClr>
              <a:buSzPct val="100000"/>
              <a:buNone/>
            </a:pPr>
            <a:endParaRPr/>
          </a:p>
          <a:p>
            <a:pPr marL="0" lvl="0" indent="0" algn="l" rtl="0">
              <a:lnSpc>
                <a:spcPct val="90000"/>
              </a:lnSpc>
              <a:spcBef>
                <a:spcPts val="1000"/>
              </a:spcBef>
              <a:spcAft>
                <a:spcPts val="0"/>
              </a:spcAft>
              <a:buClr>
                <a:schemeClr val="lt1"/>
              </a:buClr>
              <a:buSzPct val="100000"/>
              <a:buNone/>
            </a:pPr>
            <a:endParaRPr/>
          </a:p>
        </p:txBody>
      </p:sp>
      <p:pic>
        <p:nvPicPr>
          <p:cNvPr id="258" name="Google Shape;258;p26"/>
          <p:cNvPicPr preferRelativeResize="0"/>
          <p:nvPr/>
        </p:nvPicPr>
        <p:blipFill>
          <a:blip r:embed="rId3">
            <a:alphaModFix/>
          </a:blip>
          <a:stretch>
            <a:fillRect/>
          </a:stretch>
        </p:blipFill>
        <p:spPr>
          <a:xfrm>
            <a:off x="7601948" y="1033252"/>
            <a:ext cx="3903850" cy="2323900"/>
          </a:xfrm>
          <a:prstGeom prst="rect">
            <a:avLst/>
          </a:prstGeom>
          <a:noFill/>
          <a:ln>
            <a:noFill/>
          </a:ln>
        </p:spPr>
      </p:pic>
      <p:pic>
        <p:nvPicPr>
          <p:cNvPr id="259" name="Google Shape;259;p26"/>
          <p:cNvPicPr preferRelativeResize="0"/>
          <p:nvPr/>
        </p:nvPicPr>
        <p:blipFill>
          <a:blip r:embed="rId4">
            <a:alphaModFix/>
          </a:blip>
          <a:stretch>
            <a:fillRect/>
          </a:stretch>
        </p:blipFill>
        <p:spPr>
          <a:xfrm>
            <a:off x="5209300" y="3566175"/>
            <a:ext cx="6744974" cy="30297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6F6F20-311B-2D53-753F-FE36259A0AC6}"/>
              </a:ext>
            </a:extLst>
          </p:cNvPr>
          <p:cNvSpPr>
            <a:spLocks noGrp="1"/>
          </p:cNvSpPr>
          <p:nvPr>
            <p:ph type="body" idx="1"/>
          </p:nvPr>
        </p:nvSpPr>
        <p:spPr>
          <a:xfrm>
            <a:off x="838200" y="323273"/>
            <a:ext cx="10515600" cy="5853690"/>
          </a:xfrm>
        </p:spPr>
        <p:txBody>
          <a:bodyPr/>
          <a:lstStyle/>
          <a:p>
            <a:pPr marL="114300" indent="0">
              <a:buNone/>
            </a:pPr>
            <a:r>
              <a:rPr lang="en-NZ" dirty="0"/>
              <a:t>What conditions must hold for third degree price discrimination to work?</a:t>
            </a:r>
          </a:p>
          <a:p>
            <a:pPr marL="114300" indent="0">
              <a:buNone/>
            </a:pPr>
            <a:endParaRPr lang="en-NZ" dirty="0"/>
          </a:p>
        </p:txBody>
      </p:sp>
    </p:spTree>
    <p:extLst>
      <p:ext uri="{BB962C8B-B14F-4D97-AF65-F5344CB8AC3E}">
        <p14:creationId xmlns:p14="http://schemas.microsoft.com/office/powerpoint/2010/main" val="2534924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51E14C-44EA-B3AE-1568-7CAB8CF10CFD}"/>
              </a:ext>
            </a:extLst>
          </p:cNvPr>
          <p:cNvSpPr>
            <a:spLocks noGrp="1"/>
          </p:cNvSpPr>
          <p:nvPr>
            <p:ph type="body" idx="1"/>
          </p:nvPr>
        </p:nvSpPr>
        <p:spPr>
          <a:xfrm>
            <a:off x="838200" y="480291"/>
            <a:ext cx="10515600" cy="5696672"/>
          </a:xfrm>
        </p:spPr>
        <p:txBody>
          <a:bodyPr/>
          <a:lstStyle/>
          <a:p>
            <a:r>
              <a:rPr lang="en-NZ" dirty="0">
                <a:solidFill>
                  <a:srgbClr val="FF0000"/>
                </a:solidFill>
              </a:rPr>
              <a:t>Three things need to be true simultaneously. </a:t>
            </a:r>
          </a:p>
          <a:p>
            <a:r>
              <a:rPr lang="en-NZ" dirty="0">
                <a:solidFill>
                  <a:srgbClr val="FF0000"/>
                </a:solidFill>
              </a:rPr>
              <a:t>First, the firm needs market power,  a price taker can't set different prices because competition forces one price. </a:t>
            </a:r>
          </a:p>
          <a:p>
            <a:r>
              <a:rPr lang="en-NZ" dirty="0">
                <a:solidFill>
                  <a:srgbClr val="FF0000"/>
                </a:solidFill>
              </a:rPr>
              <a:t>Second, the firm must be able to segment customers by their willingness to pay (e.g. age, location, time of purchase). </a:t>
            </a:r>
          </a:p>
          <a:p>
            <a:r>
              <a:rPr lang="en-NZ" dirty="0">
                <a:solidFill>
                  <a:srgbClr val="FF0000"/>
                </a:solidFill>
              </a:rPr>
              <a:t>Third, resale must be impossible or impractical — if a student could buy a cheap ticket and sell it to a full-fare passenger, the pricing structure collapses immediately.</a:t>
            </a:r>
          </a:p>
          <a:p>
            <a:pPr marL="114300" indent="0">
              <a:buNone/>
            </a:pPr>
            <a:endParaRPr lang="en-NZ" dirty="0">
              <a:solidFill>
                <a:srgbClr val="FF0000"/>
              </a:solidFill>
            </a:endParaRPr>
          </a:p>
        </p:txBody>
      </p:sp>
    </p:spTree>
    <p:extLst>
      <p:ext uri="{BB962C8B-B14F-4D97-AF65-F5344CB8AC3E}">
        <p14:creationId xmlns:p14="http://schemas.microsoft.com/office/powerpoint/2010/main" val="3394434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CCFFCD"/>
              </a:buClr>
              <a:buSzPts val="8000"/>
              <a:buFont typeface="Josefin Sans"/>
              <a:buNone/>
            </a:pPr>
            <a:r>
              <a:rPr lang="en-NZ" sz="8000" b="1">
                <a:solidFill>
                  <a:srgbClr val="CCFFCD"/>
                </a:solidFill>
                <a:latin typeface="Josefin Sans"/>
                <a:ea typeface="Josefin Sans"/>
                <a:cs typeface="Josefin Sans"/>
                <a:sym typeface="Josefin Sans"/>
              </a:rPr>
              <a:t>QUESTIONS?</a:t>
            </a:r>
            <a:endParaRPr/>
          </a:p>
        </p:txBody>
      </p:sp>
      <p:pic>
        <p:nvPicPr>
          <p:cNvPr id="266" name="Google Shape;266;p27" descr="Text&#10;&#10;Description automatically generated"/>
          <p:cNvPicPr preferRelativeResize="0"/>
          <p:nvPr/>
        </p:nvPicPr>
        <p:blipFill rotWithShape="1">
          <a:blip r:embed="rId3">
            <a:alphaModFix/>
          </a:blip>
          <a:srcRect/>
          <a:stretch/>
        </p:blipFill>
        <p:spPr>
          <a:xfrm>
            <a:off x="8930374" y="5228996"/>
            <a:ext cx="2874049" cy="121446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28" descr="Text&#10;&#10;Description automatically generated"/>
          <p:cNvPicPr preferRelativeResize="0"/>
          <p:nvPr/>
        </p:nvPicPr>
        <p:blipFill rotWithShape="1">
          <a:blip r:embed="rId3">
            <a:alphaModFix/>
          </a:blip>
          <a:srcRect/>
          <a:stretch/>
        </p:blipFill>
        <p:spPr>
          <a:xfrm>
            <a:off x="8807222" y="5228996"/>
            <a:ext cx="2874049" cy="1214464"/>
          </a:xfrm>
          <a:prstGeom prst="rect">
            <a:avLst/>
          </a:prstGeom>
          <a:noFill/>
          <a:ln>
            <a:noFill/>
          </a:ln>
        </p:spPr>
      </p:pic>
      <p:sp>
        <p:nvSpPr>
          <p:cNvPr id="273" name="Google Shape;273;p28"/>
          <p:cNvSpPr txBox="1">
            <a:spLocks noGrp="1"/>
          </p:cNvSpPr>
          <p:nvPr>
            <p:ph type="title"/>
          </p:nvPr>
        </p:nvSpPr>
        <p:spPr>
          <a:xfrm>
            <a:off x="831850" y="2179931"/>
            <a:ext cx="10515600" cy="1005359"/>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ct val="277777"/>
              <a:buFont typeface="Josefin Sans"/>
              <a:buNone/>
            </a:pPr>
            <a:r>
              <a:rPr lang="en-NZ" b="1">
                <a:latin typeface="Josefin Sans"/>
                <a:ea typeface="Josefin Sans"/>
                <a:cs typeface="Josefin Sans"/>
                <a:sym typeface="Josefin Sans"/>
              </a:rPr>
              <a:t>STAY UPDATED FOR EVENTS </a:t>
            </a:r>
            <a:endParaRPr sz="3600" b="1">
              <a:latin typeface="Josefin Sans"/>
              <a:ea typeface="Josefin Sans"/>
              <a:cs typeface="Josefin Sans"/>
              <a:sym typeface="Josefin Sans"/>
            </a:endParaRPr>
          </a:p>
        </p:txBody>
      </p:sp>
      <p:sp>
        <p:nvSpPr>
          <p:cNvPr id="274" name="Google Shape;274;p28"/>
          <p:cNvSpPr txBox="1">
            <a:spLocks noGrp="1"/>
          </p:cNvSpPr>
          <p:nvPr>
            <p:ph type="body" idx="1"/>
          </p:nvPr>
        </p:nvSpPr>
        <p:spPr>
          <a:xfrm>
            <a:off x="844550" y="3110827"/>
            <a:ext cx="10515600" cy="164184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0000"/>
              </a:buClr>
              <a:buSzPts val="2400"/>
              <a:buNone/>
            </a:pPr>
            <a:r>
              <a:rPr lang="en-NZ" dirty="0">
                <a:solidFill>
                  <a:srgbClr val="FF0000"/>
                </a:solidFill>
                <a:latin typeface="Josefin Sans"/>
                <a:ea typeface="Josefin Sans"/>
                <a:cs typeface="Josefin Sans"/>
                <a:sym typeface="Josefin Sans"/>
              </a:rPr>
              <a:t>Facebook Page: The Investment Society</a:t>
            </a:r>
            <a:endParaRPr dirty="0"/>
          </a:p>
          <a:p>
            <a:pPr marL="0" lvl="0" indent="0" algn="l" rtl="0">
              <a:lnSpc>
                <a:spcPct val="90000"/>
              </a:lnSpc>
              <a:spcBef>
                <a:spcPts val="1000"/>
              </a:spcBef>
              <a:spcAft>
                <a:spcPts val="0"/>
              </a:spcAft>
              <a:buClr>
                <a:srgbClr val="FF0000"/>
              </a:buClr>
              <a:buSzPts val="2400"/>
              <a:buNone/>
            </a:pPr>
            <a:r>
              <a:rPr lang="en-NZ" dirty="0">
                <a:solidFill>
                  <a:srgbClr val="FF0000"/>
                </a:solidFill>
                <a:latin typeface="Josefin Sans"/>
                <a:ea typeface="Josefin Sans"/>
                <a:cs typeface="Josefin Sans"/>
                <a:sym typeface="Josefin Sans"/>
              </a:rPr>
              <a:t>Instagram: </a:t>
            </a:r>
            <a:r>
              <a:rPr lang="en-NZ" dirty="0" err="1">
                <a:solidFill>
                  <a:srgbClr val="FF0000"/>
                </a:solidFill>
                <a:latin typeface="Josefin Sans"/>
                <a:ea typeface="Josefin Sans"/>
                <a:cs typeface="Josefin Sans"/>
                <a:sym typeface="Josefin Sans"/>
              </a:rPr>
              <a:t>the_investmentsociety</a:t>
            </a:r>
            <a:endParaRPr dirty="0">
              <a:solidFill>
                <a:srgbClr val="FF0000"/>
              </a:solidFill>
              <a:latin typeface="Josefin Sans"/>
              <a:ea typeface="Josefin Sans"/>
              <a:cs typeface="Josefin Sans"/>
              <a:sym typeface="Josefin Sans"/>
            </a:endParaRPr>
          </a:p>
          <a:p>
            <a:pPr marL="0" lvl="0" indent="0" algn="l" rtl="0">
              <a:lnSpc>
                <a:spcPct val="90000"/>
              </a:lnSpc>
              <a:spcBef>
                <a:spcPts val="1000"/>
              </a:spcBef>
              <a:spcAft>
                <a:spcPts val="0"/>
              </a:spcAft>
              <a:buClr>
                <a:schemeClr val="lt1"/>
              </a:buClr>
              <a:buSzPts val="2400"/>
              <a:buNone/>
            </a:pPr>
            <a:endParaRPr dirty="0">
              <a:solidFill>
                <a:srgbClr val="FF0000"/>
              </a:solidFill>
            </a:endParaRPr>
          </a:p>
        </p:txBody>
      </p:sp>
      <p:sp>
        <p:nvSpPr>
          <p:cNvPr id="275" name="Google Shape;275;p28"/>
          <p:cNvSpPr txBox="1"/>
          <p:nvPr/>
        </p:nvSpPr>
        <p:spPr>
          <a:xfrm>
            <a:off x="831850" y="644768"/>
            <a:ext cx="10515600" cy="1005359"/>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5400"/>
              <a:buFont typeface="Josefin Sans"/>
              <a:buNone/>
            </a:pPr>
            <a:r>
              <a:rPr lang="en-NZ" sz="5400" b="1" i="0" u="none" strike="noStrike" cap="none">
                <a:solidFill>
                  <a:schemeClr val="lt1"/>
                </a:solidFill>
                <a:latin typeface="Josefin Sans"/>
                <a:ea typeface="Josefin Sans"/>
                <a:cs typeface="Josefin Sans"/>
                <a:sym typeface="Josefin Sans"/>
              </a:rPr>
              <a:t>SIGN UP FOR FREE! </a:t>
            </a:r>
            <a:endParaRPr sz="3200" b="1" i="0" u="none" strike="noStrike" cap="none">
              <a:solidFill>
                <a:schemeClr val="lt1"/>
              </a:solidFill>
              <a:latin typeface="Josefin Sans"/>
              <a:ea typeface="Josefin Sans"/>
              <a:cs typeface="Josefin Sans"/>
              <a:sym typeface="Josefin Sans"/>
            </a:endParaRPr>
          </a:p>
        </p:txBody>
      </p:sp>
      <p:sp>
        <p:nvSpPr>
          <p:cNvPr id="276" name="Google Shape;276;p28"/>
          <p:cNvSpPr txBox="1"/>
          <p:nvPr/>
        </p:nvSpPr>
        <p:spPr>
          <a:xfrm>
            <a:off x="831850" y="4678204"/>
            <a:ext cx="10515600" cy="1005359"/>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5400"/>
              <a:buFont typeface="Josefin Sans"/>
              <a:buNone/>
            </a:pPr>
            <a:r>
              <a:rPr lang="en-NZ" sz="5400" b="1" i="0" u="none" strike="noStrike" cap="none">
                <a:solidFill>
                  <a:schemeClr val="lt1"/>
                </a:solidFill>
                <a:latin typeface="Josefin Sans"/>
                <a:ea typeface="Josefin Sans"/>
                <a:cs typeface="Josefin Sans"/>
                <a:sym typeface="Josefin Sans"/>
              </a:rPr>
              <a:t>QUESTIONS AND FEEDBACK</a:t>
            </a:r>
            <a:endParaRPr sz="3200" b="1" i="0" u="none" strike="noStrike" cap="none">
              <a:solidFill>
                <a:schemeClr val="lt1"/>
              </a:solidFill>
              <a:latin typeface="Josefin Sans"/>
              <a:ea typeface="Josefin Sans"/>
              <a:cs typeface="Josefin Sans"/>
              <a:sym typeface="Josefin Sans"/>
            </a:endParaRPr>
          </a:p>
        </p:txBody>
      </p:sp>
      <p:sp>
        <p:nvSpPr>
          <p:cNvPr id="277" name="Google Shape;277;p28"/>
          <p:cNvSpPr txBox="1"/>
          <p:nvPr/>
        </p:nvSpPr>
        <p:spPr>
          <a:xfrm>
            <a:off x="831850" y="5710552"/>
            <a:ext cx="10515600" cy="47490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FF0000"/>
              </a:buClr>
              <a:buSzPts val="2400"/>
              <a:buFont typeface="Arial"/>
              <a:buNone/>
            </a:pPr>
            <a:r>
              <a:rPr lang="en-NZ" sz="2400" b="0" i="0" u="none" strike="noStrike" cap="none" dirty="0">
                <a:solidFill>
                  <a:srgbClr val="FF0000"/>
                </a:solidFill>
                <a:latin typeface="Josefin Sans"/>
                <a:ea typeface="Josefin Sans"/>
                <a:cs typeface="Josefin Sans"/>
                <a:sym typeface="Josefin Sans"/>
              </a:rPr>
              <a:t>Email: sbu110@uclive.ac.nz</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txBox="1">
            <a:spLocks noGrp="1"/>
          </p:cNvSpPr>
          <p:nvPr>
            <p:ph type="title"/>
          </p:nvPr>
        </p:nvSpPr>
        <p:spPr>
          <a:xfrm>
            <a:off x="838200" y="45506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3600"/>
              <a:buFont typeface="Roboto"/>
              <a:buNone/>
            </a:pPr>
            <a:r>
              <a:rPr lang="en-NZ" sz="3600" b="1">
                <a:solidFill>
                  <a:srgbClr val="FF0000"/>
                </a:solidFill>
                <a:latin typeface="Roboto"/>
                <a:ea typeface="Roboto"/>
                <a:cs typeface="Roboto"/>
                <a:sym typeface="Roboto"/>
              </a:rPr>
              <a:t>OVERVIEW – TERM 2</a:t>
            </a:r>
            <a:endParaRPr/>
          </a:p>
        </p:txBody>
      </p:sp>
      <p:sp>
        <p:nvSpPr>
          <p:cNvPr id="107" name="Google Shape;107;p3"/>
          <p:cNvSpPr txBox="1"/>
          <p:nvPr/>
        </p:nvSpPr>
        <p:spPr>
          <a:xfrm>
            <a:off x="838200" y="1632300"/>
            <a:ext cx="8303400" cy="29553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lt1"/>
              </a:buClr>
              <a:buSzPts val="2400"/>
              <a:buFont typeface="Arial"/>
              <a:buChar char="•"/>
            </a:pPr>
            <a:r>
              <a:rPr lang="en-NZ" sz="2400">
                <a:solidFill>
                  <a:schemeClr val="lt1"/>
                </a:solidFill>
                <a:latin typeface="Josefin Sans"/>
                <a:ea typeface="Josefin Sans"/>
                <a:cs typeface="Josefin Sans"/>
                <a:sym typeface="Josefin Sans"/>
              </a:rPr>
              <a:t>Cost Curves</a:t>
            </a:r>
            <a:endParaRPr sz="2400">
              <a:solidFill>
                <a:schemeClr val="lt1"/>
              </a:solidFill>
              <a:latin typeface="Josefin Sans"/>
              <a:ea typeface="Josefin Sans"/>
              <a:cs typeface="Josefin Sans"/>
              <a:sym typeface="Josefin Sans"/>
            </a:endParaRPr>
          </a:p>
          <a:p>
            <a:pPr marL="914400" marR="0" lvl="1" indent="-381000" algn="l" rtl="0">
              <a:lnSpc>
                <a:spcPct val="100000"/>
              </a:lnSpc>
              <a:spcBef>
                <a:spcPts val="0"/>
              </a:spcBef>
              <a:spcAft>
                <a:spcPts val="0"/>
              </a:spcAft>
              <a:buClr>
                <a:schemeClr val="lt1"/>
              </a:buClr>
              <a:buSzPts val="2400"/>
              <a:buFont typeface="Josefin Sans"/>
              <a:buChar char="•"/>
            </a:pPr>
            <a:r>
              <a:rPr lang="en-NZ" sz="2400">
                <a:solidFill>
                  <a:schemeClr val="lt1"/>
                </a:solidFill>
                <a:latin typeface="Josefin Sans"/>
                <a:ea typeface="Josefin Sans"/>
                <a:cs typeface="Josefin Sans"/>
                <a:sym typeface="Josefin Sans"/>
              </a:rPr>
              <a:t>Profit levels</a:t>
            </a:r>
            <a:endParaRPr sz="2400">
              <a:solidFill>
                <a:schemeClr val="lt1"/>
              </a:solidFill>
              <a:latin typeface="Josefin Sans"/>
              <a:ea typeface="Josefin Sans"/>
              <a:cs typeface="Josefin Sans"/>
              <a:sym typeface="Josefin Sans"/>
            </a:endParaRPr>
          </a:p>
          <a:p>
            <a:pPr marL="285750" marR="0" lvl="0" indent="-285750" algn="l" rtl="0">
              <a:lnSpc>
                <a:spcPct val="100000"/>
              </a:lnSpc>
              <a:spcBef>
                <a:spcPts val="0"/>
              </a:spcBef>
              <a:spcAft>
                <a:spcPts val="0"/>
              </a:spcAft>
              <a:buClr>
                <a:schemeClr val="lt1"/>
              </a:buClr>
              <a:buSzPts val="2400"/>
              <a:buFont typeface="Arial"/>
              <a:buChar char="•"/>
            </a:pPr>
            <a:r>
              <a:rPr lang="en-NZ" sz="2400" b="0" i="0" u="none" strike="noStrike" cap="none">
                <a:solidFill>
                  <a:schemeClr val="lt1"/>
                </a:solidFill>
                <a:latin typeface="Josefin Sans"/>
                <a:ea typeface="Josefin Sans"/>
                <a:cs typeface="Josefin Sans"/>
                <a:sym typeface="Josefin Sans"/>
              </a:rPr>
              <a:t>Market Structures / Marginal Analysis</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lt1"/>
              </a:buClr>
              <a:buSzPts val="2400"/>
              <a:buFont typeface="Arial"/>
              <a:buChar char="•"/>
            </a:pPr>
            <a:r>
              <a:rPr lang="en-NZ" sz="2400" b="0" i="0" u="none" strike="noStrike" cap="none">
                <a:solidFill>
                  <a:schemeClr val="lt1"/>
                </a:solidFill>
                <a:latin typeface="Josefin Sans"/>
                <a:ea typeface="Josefin Sans"/>
                <a:cs typeface="Josefin Sans"/>
                <a:sym typeface="Josefin Sans"/>
              </a:rPr>
              <a:t>Perfect Competition</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lt1"/>
              </a:buClr>
              <a:buSzPts val="2400"/>
              <a:buFont typeface="Arial"/>
              <a:buChar char="•"/>
            </a:pPr>
            <a:r>
              <a:rPr lang="en-NZ" sz="2400" b="0" i="0" u="none" strike="noStrike" cap="none">
                <a:solidFill>
                  <a:schemeClr val="lt1"/>
                </a:solidFill>
                <a:latin typeface="Josefin Sans"/>
                <a:ea typeface="Josefin Sans"/>
                <a:cs typeface="Josefin Sans"/>
                <a:sym typeface="Josefin Sans"/>
              </a:rPr>
              <a:t>Monopolies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2400"/>
              <a:buFont typeface="Arial"/>
              <a:buChar char="•"/>
            </a:pPr>
            <a:r>
              <a:rPr lang="en-NZ" sz="2400" b="0" i="0" u="none" strike="noStrike" cap="none">
                <a:solidFill>
                  <a:schemeClr val="lt1"/>
                </a:solidFill>
                <a:latin typeface="Josefin Sans"/>
                <a:ea typeface="Josefin Sans"/>
                <a:cs typeface="Josefin Sans"/>
                <a:sym typeface="Josefin Sans"/>
              </a:rPr>
              <a:t>Game Theory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2400"/>
              <a:buFont typeface="Arial"/>
              <a:buChar char="•"/>
            </a:pPr>
            <a:r>
              <a:rPr lang="en-NZ" sz="2400" b="0" i="0" u="none" strike="noStrike" cap="none">
                <a:solidFill>
                  <a:schemeClr val="lt1"/>
                </a:solidFill>
                <a:latin typeface="Josefin Sans"/>
                <a:ea typeface="Josefin Sans"/>
                <a:cs typeface="Josefin Sans"/>
                <a:sym typeface="Josefin Sans"/>
              </a:rPr>
              <a:t>Price discrimination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8" name="Google Shape;108;p3" descr="Text&#10;&#10;Description automatically generated"/>
          <p:cNvPicPr preferRelativeResize="0"/>
          <p:nvPr/>
        </p:nvPicPr>
        <p:blipFill rotWithShape="1">
          <a:blip r:embed="rId3">
            <a:alphaModFix/>
          </a:blip>
          <a:srcRect/>
          <a:stretch/>
        </p:blipFill>
        <p:spPr>
          <a:xfrm>
            <a:off x="8930374" y="5228996"/>
            <a:ext cx="2874049" cy="121446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9"/>
          <p:cNvSpPr txBox="1">
            <a:spLocks noGrp="1"/>
          </p:cNvSpPr>
          <p:nvPr>
            <p:ph type="ctrTitle"/>
          </p:nvPr>
        </p:nvSpPr>
        <p:spPr>
          <a:xfrm>
            <a:off x="1523999" y="3428596"/>
            <a:ext cx="9144000" cy="1655762"/>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6000"/>
              <a:buFont typeface="Arial"/>
              <a:buNone/>
            </a:pPr>
            <a:r>
              <a:rPr lang="en-NZ" b="1">
                <a:latin typeface="Arial"/>
                <a:ea typeface="Arial"/>
                <a:cs typeface="Arial"/>
                <a:sym typeface="Arial"/>
              </a:rPr>
              <a:t>THANK YOU AND GOOD LUCK!</a:t>
            </a:r>
            <a:endParaRPr/>
          </a:p>
        </p:txBody>
      </p:sp>
      <p:pic>
        <p:nvPicPr>
          <p:cNvPr id="284" name="Google Shape;284;p29" descr="Text&#10;&#10;Description automatically generated"/>
          <p:cNvPicPr preferRelativeResize="0"/>
          <p:nvPr/>
        </p:nvPicPr>
        <p:blipFill rotWithShape="1">
          <a:blip r:embed="rId3">
            <a:alphaModFix/>
          </a:blip>
          <a:srcRect/>
          <a:stretch/>
        </p:blipFill>
        <p:spPr>
          <a:xfrm>
            <a:off x="3619464" y="687784"/>
            <a:ext cx="4952230" cy="229203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CFFCD"/>
              </a:buClr>
              <a:buSzPts val="4400"/>
              <a:buFont typeface="Josefin Sans"/>
              <a:buNone/>
            </a:pPr>
            <a:r>
              <a:rPr lang="en-NZ" b="1">
                <a:solidFill>
                  <a:srgbClr val="CCFFCD"/>
                </a:solidFill>
                <a:latin typeface="Josefin Sans"/>
                <a:ea typeface="Josefin Sans"/>
                <a:cs typeface="Josefin Sans"/>
                <a:sym typeface="Josefin Sans"/>
              </a:rPr>
              <a:t>Economic costs</a:t>
            </a:r>
            <a:endParaRPr/>
          </a:p>
        </p:txBody>
      </p:sp>
      <p:sp>
        <p:nvSpPr>
          <p:cNvPr id="115" name="Google Shape;115;p11"/>
          <p:cNvSpPr txBox="1">
            <a:spLocks noGrp="1"/>
          </p:cNvSpPr>
          <p:nvPr>
            <p:ph type="body" idx="1"/>
          </p:nvPr>
        </p:nvSpPr>
        <p:spPr>
          <a:xfrm>
            <a:off x="708890" y="1593187"/>
            <a:ext cx="4675910" cy="428884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SzPts val="2800"/>
              <a:buChar char="•"/>
            </a:pPr>
            <a:r>
              <a:rPr lang="en-NZ" b="1"/>
              <a:t>Marginal cost curve</a:t>
            </a:r>
            <a:r>
              <a:rPr lang="en-NZ"/>
              <a:t>: the cost to produce one extra unit</a:t>
            </a:r>
            <a:endParaRPr/>
          </a:p>
          <a:p>
            <a:pPr marL="228600" lvl="0" indent="-228600" algn="l" rtl="0">
              <a:lnSpc>
                <a:spcPct val="90000"/>
              </a:lnSpc>
              <a:spcBef>
                <a:spcPts val="1000"/>
              </a:spcBef>
              <a:spcAft>
                <a:spcPts val="0"/>
              </a:spcAft>
              <a:buSzPts val="2800"/>
              <a:buChar char="•"/>
            </a:pPr>
            <a:r>
              <a:rPr lang="en-NZ" b="1"/>
              <a:t>Average cost curve</a:t>
            </a:r>
            <a:r>
              <a:rPr lang="en-NZ"/>
              <a:t>: total cost/quantity</a:t>
            </a:r>
            <a:endParaRPr/>
          </a:p>
          <a:p>
            <a:pPr marL="228600" lvl="0" indent="-228600" algn="l" rtl="0">
              <a:lnSpc>
                <a:spcPct val="90000"/>
              </a:lnSpc>
              <a:spcBef>
                <a:spcPts val="1000"/>
              </a:spcBef>
              <a:spcAft>
                <a:spcPts val="0"/>
              </a:spcAft>
              <a:buSzPts val="2800"/>
              <a:buChar char="•"/>
            </a:pPr>
            <a:r>
              <a:rPr lang="en-NZ" b="1"/>
              <a:t>Average variable cost curve: </a:t>
            </a:r>
            <a:r>
              <a:rPr lang="en-NZ"/>
              <a:t> total variable costs/quantity</a:t>
            </a:r>
            <a:endParaRPr/>
          </a:p>
          <a:p>
            <a:pPr marL="228600" lvl="0" indent="-228600" algn="l" rtl="0">
              <a:lnSpc>
                <a:spcPct val="90000"/>
              </a:lnSpc>
              <a:spcBef>
                <a:spcPts val="1000"/>
              </a:spcBef>
              <a:spcAft>
                <a:spcPts val="0"/>
              </a:spcAft>
              <a:buSzPts val="2800"/>
              <a:buChar char="•"/>
            </a:pPr>
            <a:r>
              <a:rPr lang="en-NZ"/>
              <a:t>An increase in fixed costs only increases AC</a:t>
            </a:r>
            <a:endParaRPr/>
          </a:p>
          <a:p>
            <a:pPr marL="228600" lvl="0" indent="-228600" algn="l" rtl="0">
              <a:lnSpc>
                <a:spcPct val="90000"/>
              </a:lnSpc>
              <a:spcBef>
                <a:spcPts val="1000"/>
              </a:spcBef>
              <a:spcAft>
                <a:spcPts val="0"/>
              </a:spcAft>
              <a:buSzPts val="2800"/>
              <a:buChar char="•"/>
            </a:pPr>
            <a:r>
              <a:rPr lang="en-NZ"/>
              <a:t>An increase in variable costs increase, AC, AVC and MC </a:t>
            </a:r>
            <a:endParaRPr/>
          </a:p>
        </p:txBody>
      </p:sp>
      <p:pic>
        <p:nvPicPr>
          <p:cNvPr id="116" name="Google Shape;116;p11"/>
          <p:cNvPicPr preferRelativeResize="0"/>
          <p:nvPr/>
        </p:nvPicPr>
        <p:blipFill>
          <a:blip r:embed="rId3">
            <a:alphaModFix/>
          </a:blip>
          <a:stretch>
            <a:fillRect/>
          </a:stretch>
        </p:blipFill>
        <p:spPr>
          <a:xfrm>
            <a:off x="5991875" y="1502063"/>
            <a:ext cx="5305425" cy="4238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a:extLst>
            <a:ext uri="{FF2B5EF4-FFF2-40B4-BE49-F238E27FC236}">
              <a16:creationId xmlns:a16="http://schemas.microsoft.com/office/drawing/2014/main" id="{CF74429F-3DF5-C152-FB90-2B97015ACFF0}"/>
            </a:ext>
          </a:extLst>
        </p:cNvPr>
        <p:cNvGrpSpPr/>
        <p:nvPr/>
      </p:nvGrpSpPr>
      <p:grpSpPr>
        <a:xfrm>
          <a:off x="0" y="0"/>
          <a:ext cx="0" cy="0"/>
          <a:chOff x="0" y="0"/>
          <a:chExt cx="0" cy="0"/>
        </a:xfrm>
      </p:grpSpPr>
      <p:sp>
        <p:nvSpPr>
          <p:cNvPr id="114" name="Google Shape;114;p11">
            <a:extLst>
              <a:ext uri="{FF2B5EF4-FFF2-40B4-BE49-F238E27FC236}">
                <a16:creationId xmlns:a16="http://schemas.microsoft.com/office/drawing/2014/main" id="{17CE6F33-7CD2-C5FE-2DD7-729ECDB01083}"/>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CFFCD"/>
              </a:buClr>
              <a:buSzPts val="4400"/>
              <a:buFont typeface="Josefin Sans"/>
              <a:buNone/>
            </a:pPr>
            <a:r>
              <a:rPr lang="en-NZ" b="1">
                <a:solidFill>
                  <a:srgbClr val="CCFFCD"/>
                </a:solidFill>
                <a:latin typeface="Josefin Sans"/>
                <a:ea typeface="Josefin Sans"/>
                <a:cs typeface="Josefin Sans"/>
                <a:sym typeface="Josefin Sans"/>
              </a:rPr>
              <a:t>Economic costs</a:t>
            </a:r>
            <a:endParaRPr/>
          </a:p>
        </p:txBody>
      </p:sp>
      <p:sp>
        <p:nvSpPr>
          <p:cNvPr id="115" name="Google Shape;115;p11">
            <a:extLst>
              <a:ext uri="{FF2B5EF4-FFF2-40B4-BE49-F238E27FC236}">
                <a16:creationId xmlns:a16="http://schemas.microsoft.com/office/drawing/2014/main" id="{A0E73A4C-85D7-2D4F-BACD-8315CD5E4D66}"/>
              </a:ext>
            </a:extLst>
          </p:cNvPr>
          <p:cNvSpPr txBox="1">
            <a:spLocks noGrp="1"/>
          </p:cNvSpPr>
          <p:nvPr>
            <p:ph type="body" idx="1"/>
          </p:nvPr>
        </p:nvSpPr>
        <p:spPr>
          <a:xfrm>
            <a:off x="708890" y="1593187"/>
            <a:ext cx="10644910" cy="428884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en-NZ" dirty="0"/>
              <a:t>Question:</a:t>
            </a:r>
          </a:p>
          <a:p>
            <a:pPr marL="0" lvl="0" indent="0" algn="l" rtl="0">
              <a:lnSpc>
                <a:spcPct val="90000"/>
              </a:lnSpc>
              <a:spcBef>
                <a:spcPts val="0"/>
              </a:spcBef>
              <a:spcAft>
                <a:spcPts val="0"/>
              </a:spcAft>
              <a:buSzPts val="2800"/>
              <a:buNone/>
            </a:pPr>
            <a:r>
              <a:rPr lang="en-NZ" dirty="0"/>
              <a:t>Why does MC intersect AC and AVC at their minimum points?</a:t>
            </a:r>
          </a:p>
          <a:p>
            <a:pPr marL="0" lvl="0" indent="0" algn="l" rtl="0">
              <a:lnSpc>
                <a:spcPct val="90000"/>
              </a:lnSpc>
              <a:spcBef>
                <a:spcPts val="0"/>
              </a:spcBef>
              <a:spcAft>
                <a:spcPts val="0"/>
              </a:spcAft>
              <a:buSzPts val="2800"/>
              <a:buNone/>
            </a:pPr>
            <a:endParaRPr dirty="0"/>
          </a:p>
        </p:txBody>
      </p:sp>
    </p:spTree>
    <p:extLst>
      <p:ext uri="{BB962C8B-B14F-4D97-AF65-F5344CB8AC3E}">
        <p14:creationId xmlns:p14="http://schemas.microsoft.com/office/powerpoint/2010/main" val="1582038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CFFCD"/>
              </a:buClr>
              <a:buSzPts val="4400"/>
              <a:buFont typeface="Josefin Sans"/>
              <a:buNone/>
            </a:pPr>
            <a:r>
              <a:rPr lang="en-NZ" b="1">
                <a:solidFill>
                  <a:srgbClr val="CCFFCD"/>
                </a:solidFill>
                <a:latin typeface="Josefin Sans"/>
                <a:ea typeface="Josefin Sans"/>
                <a:cs typeface="Josefin Sans"/>
                <a:sym typeface="Josefin Sans"/>
              </a:rPr>
              <a:t>Perfect competition</a:t>
            </a:r>
            <a:endParaRPr/>
          </a:p>
        </p:txBody>
      </p:sp>
      <p:sp>
        <p:nvSpPr>
          <p:cNvPr id="123" name="Google Shape;123;p12"/>
          <p:cNvSpPr txBox="1">
            <a:spLocks noGrp="1"/>
          </p:cNvSpPr>
          <p:nvPr>
            <p:ph type="body" idx="1"/>
          </p:nvPr>
        </p:nvSpPr>
        <p:spPr>
          <a:xfrm>
            <a:off x="357908" y="1548533"/>
            <a:ext cx="4906819" cy="340468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chemeClr val="lt1"/>
              </a:buClr>
              <a:buSzPct val="100000"/>
              <a:buNone/>
            </a:pPr>
            <a:r>
              <a:rPr lang="en-NZ" b="1"/>
              <a:t>Characteristics</a:t>
            </a:r>
            <a:endParaRPr/>
          </a:p>
          <a:p>
            <a:pPr marL="342900" lvl="0" indent="-342900" algn="l" rtl="0">
              <a:lnSpc>
                <a:spcPct val="107000"/>
              </a:lnSpc>
              <a:spcBef>
                <a:spcPts val="1000"/>
              </a:spcBef>
              <a:spcAft>
                <a:spcPts val="0"/>
              </a:spcAft>
              <a:buClr>
                <a:schemeClr val="lt1"/>
              </a:buClr>
              <a:buSzPct val="100000"/>
              <a:buFont typeface="Calibri"/>
              <a:buChar char="-"/>
            </a:pPr>
            <a:r>
              <a:rPr lang="en-NZ" sz="2600">
                <a:latin typeface="Calibri"/>
                <a:ea typeface="Calibri"/>
                <a:cs typeface="Calibri"/>
                <a:sym typeface="Calibri"/>
              </a:rPr>
              <a:t>Many sellers (lots of small firms)</a:t>
            </a:r>
            <a:endParaRPr/>
          </a:p>
          <a:p>
            <a:pPr marL="342900" lvl="0" indent="-342900" algn="l" rtl="0">
              <a:lnSpc>
                <a:spcPct val="107000"/>
              </a:lnSpc>
              <a:spcBef>
                <a:spcPts val="1000"/>
              </a:spcBef>
              <a:spcAft>
                <a:spcPts val="0"/>
              </a:spcAft>
              <a:buClr>
                <a:schemeClr val="lt1"/>
              </a:buClr>
              <a:buSzPct val="100000"/>
              <a:buFont typeface="Calibri"/>
              <a:buChar char="-"/>
            </a:pPr>
            <a:r>
              <a:rPr lang="en-NZ" sz="2600">
                <a:latin typeface="Calibri"/>
                <a:ea typeface="Calibri"/>
                <a:cs typeface="Calibri"/>
                <a:sym typeface="Calibri"/>
              </a:rPr>
              <a:t>Many buyers (able to sell all of your product)</a:t>
            </a:r>
            <a:endParaRPr/>
          </a:p>
          <a:p>
            <a:pPr marL="342900" lvl="0" indent="-342900" algn="l" rtl="0">
              <a:lnSpc>
                <a:spcPct val="107000"/>
              </a:lnSpc>
              <a:spcBef>
                <a:spcPts val="1000"/>
              </a:spcBef>
              <a:spcAft>
                <a:spcPts val="0"/>
              </a:spcAft>
              <a:buClr>
                <a:schemeClr val="lt1"/>
              </a:buClr>
              <a:buSzPct val="100000"/>
              <a:buFont typeface="Calibri"/>
              <a:buChar char="-"/>
            </a:pPr>
            <a:r>
              <a:rPr lang="en-NZ" sz="2600">
                <a:latin typeface="Calibri"/>
                <a:ea typeface="Calibri"/>
                <a:cs typeface="Calibri"/>
                <a:sym typeface="Calibri"/>
              </a:rPr>
              <a:t>Homogeneous products (all identical)</a:t>
            </a:r>
            <a:endParaRPr/>
          </a:p>
          <a:p>
            <a:pPr marL="342900" lvl="0" indent="-342900" algn="l" rtl="0">
              <a:lnSpc>
                <a:spcPct val="107000"/>
              </a:lnSpc>
              <a:spcBef>
                <a:spcPts val="1000"/>
              </a:spcBef>
              <a:spcAft>
                <a:spcPts val="0"/>
              </a:spcAft>
              <a:buClr>
                <a:schemeClr val="lt1"/>
              </a:buClr>
              <a:buSzPct val="100000"/>
              <a:buFont typeface="Calibri"/>
              <a:buChar char="-"/>
            </a:pPr>
            <a:r>
              <a:rPr lang="en-NZ" sz="2600">
                <a:latin typeface="Calibri"/>
                <a:ea typeface="Calibri"/>
                <a:cs typeface="Calibri"/>
                <a:sym typeface="Calibri"/>
              </a:rPr>
              <a:t>Perfect information (both buyers and sellers know everything, no competitive advantage)</a:t>
            </a:r>
            <a:endParaRPr/>
          </a:p>
          <a:p>
            <a:pPr marL="342900" lvl="0" indent="-342900" algn="l" rtl="0">
              <a:lnSpc>
                <a:spcPct val="107000"/>
              </a:lnSpc>
              <a:spcBef>
                <a:spcPts val="1000"/>
              </a:spcBef>
              <a:spcAft>
                <a:spcPts val="0"/>
              </a:spcAft>
              <a:buClr>
                <a:schemeClr val="lt1"/>
              </a:buClr>
              <a:buSzPct val="100000"/>
              <a:buFont typeface="Calibri"/>
              <a:buChar char="-"/>
            </a:pPr>
            <a:r>
              <a:rPr lang="en-NZ" sz="2600">
                <a:latin typeface="Calibri"/>
                <a:ea typeface="Calibri"/>
                <a:cs typeface="Calibri"/>
                <a:sym typeface="Calibri"/>
              </a:rPr>
              <a:t>No barriers to entry/exit (can move into and out of the market with ease)</a:t>
            </a:r>
            <a:endParaRPr/>
          </a:p>
          <a:p>
            <a:pPr marL="0" lvl="0" indent="0" algn="l" rtl="0">
              <a:lnSpc>
                <a:spcPct val="90000"/>
              </a:lnSpc>
              <a:spcBef>
                <a:spcPts val="1800"/>
              </a:spcBef>
              <a:spcAft>
                <a:spcPts val="0"/>
              </a:spcAft>
              <a:buClr>
                <a:schemeClr val="lt1"/>
              </a:buClr>
              <a:buSzPct val="100000"/>
              <a:buNone/>
            </a:pPr>
            <a:endParaRPr b="1"/>
          </a:p>
        </p:txBody>
      </p:sp>
      <p:sp>
        <p:nvSpPr>
          <p:cNvPr id="124" name="Google Shape;124;p12"/>
          <p:cNvSpPr txBox="1"/>
          <p:nvPr/>
        </p:nvSpPr>
        <p:spPr>
          <a:xfrm>
            <a:off x="434110" y="4953215"/>
            <a:ext cx="5135418"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NZ" sz="2400" b="0" i="0" u="none" strike="noStrike" cap="none">
                <a:solidFill>
                  <a:schemeClr val="lt1"/>
                </a:solidFill>
                <a:latin typeface="Calibri"/>
                <a:ea typeface="Calibri"/>
                <a:cs typeface="Calibri"/>
                <a:sym typeface="Calibri"/>
              </a:rPr>
              <a:t>Why is the location where marginal revenue is equal to marginal cost the profit maximising location?</a:t>
            </a:r>
            <a:endParaRPr sz="1400" b="0" i="0" u="none" strike="noStrike" cap="none">
              <a:solidFill>
                <a:srgbClr val="000000"/>
              </a:solidFill>
              <a:latin typeface="Arial"/>
              <a:ea typeface="Arial"/>
              <a:cs typeface="Arial"/>
              <a:sym typeface="Arial"/>
            </a:endParaRPr>
          </a:p>
        </p:txBody>
      </p:sp>
      <p:pic>
        <p:nvPicPr>
          <p:cNvPr id="125" name="Google Shape;125;p12"/>
          <p:cNvPicPr preferRelativeResize="0"/>
          <p:nvPr/>
        </p:nvPicPr>
        <p:blipFill>
          <a:blip r:embed="rId3">
            <a:alphaModFix/>
          </a:blip>
          <a:stretch>
            <a:fillRect/>
          </a:stretch>
        </p:blipFill>
        <p:spPr>
          <a:xfrm>
            <a:off x="5721928" y="1843088"/>
            <a:ext cx="5753100" cy="4029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3"/>
          <p:cNvSpPr txBox="1">
            <a:spLocks noGrp="1"/>
          </p:cNvSpPr>
          <p:nvPr>
            <p:ph type="title"/>
          </p:nvPr>
        </p:nvSpPr>
        <p:spPr>
          <a:xfrm>
            <a:off x="415803" y="6956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CFFCD"/>
              </a:buClr>
              <a:buSzPts val="4400"/>
              <a:buFont typeface="Josefin Sans"/>
              <a:buNone/>
            </a:pPr>
            <a:r>
              <a:rPr lang="en-NZ" b="1">
                <a:solidFill>
                  <a:srgbClr val="CCFFCD"/>
                </a:solidFill>
                <a:latin typeface="Josefin Sans"/>
                <a:ea typeface="Josefin Sans"/>
                <a:cs typeface="Josefin Sans"/>
                <a:sym typeface="Josefin Sans"/>
              </a:rPr>
              <a:t>Perfect competition – profits </a:t>
            </a:r>
            <a:endParaRPr/>
          </a:p>
        </p:txBody>
      </p:sp>
      <p:pic>
        <p:nvPicPr>
          <p:cNvPr id="132" name="Google Shape;132;p13"/>
          <p:cNvPicPr preferRelativeResize="0"/>
          <p:nvPr/>
        </p:nvPicPr>
        <p:blipFill>
          <a:blip r:embed="rId3">
            <a:alphaModFix/>
          </a:blip>
          <a:stretch>
            <a:fillRect/>
          </a:stretch>
        </p:blipFill>
        <p:spPr>
          <a:xfrm>
            <a:off x="415800" y="1395125"/>
            <a:ext cx="4915350" cy="2817025"/>
          </a:xfrm>
          <a:prstGeom prst="rect">
            <a:avLst/>
          </a:prstGeom>
          <a:noFill/>
          <a:ln>
            <a:noFill/>
          </a:ln>
        </p:spPr>
      </p:pic>
      <p:pic>
        <p:nvPicPr>
          <p:cNvPr id="133" name="Google Shape;133;p13"/>
          <p:cNvPicPr preferRelativeResize="0"/>
          <p:nvPr/>
        </p:nvPicPr>
        <p:blipFill>
          <a:blip r:embed="rId4">
            <a:alphaModFix/>
          </a:blip>
          <a:stretch>
            <a:fillRect/>
          </a:stretch>
        </p:blipFill>
        <p:spPr>
          <a:xfrm>
            <a:off x="6390125" y="1253875"/>
            <a:ext cx="4541275" cy="2525600"/>
          </a:xfrm>
          <a:prstGeom prst="rect">
            <a:avLst/>
          </a:prstGeom>
          <a:noFill/>
          <a:ln>
            <a:noFill/>
          </a:ln>
        </p:spPr>
      </p:pic>
      <p:pic>
        <p:nvPicPr>
          <p:cNvPr id="134" name="Google Shape;134;p13"/>
          <p:cNvPicPr preferRelativeResize="0"/>
          <p:nvPr/>
        </p:nvPicPr>
        <p:blipFill>
          <a:blip r:embed="rId5">
            <a:alphaModFix/>
          </a:blip>
          <a:stretch>
            <a:fillRect/>
          </a:stretch>
        </p:blipFill>
        <p:spPr>
          <a:xfrm>
            <a:off x="6649775" y="3891650"/>
            <a:ext cx="4281625" cy="286185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CFFCD"/>
              </a:buClr>
              <a:buSzPts val="4400"/>
              <a:buFont typeface="Josefin Sans"/>
              <a:buNone/>
            </a:pPr>
            <a:r>
              <a:rPr lang="en-NZ" b="1">
                <a:solidFill>
                  <a:srgbClr val="CCFFCD"/>
                </a:solidFill>
                <a:latin typeface="Josefin Sans"/>
                <a:ea typeface="Josefin Sans"/>
                <a:cs typeface="Josefin Sans"/>
                <a:sym typeface="Josefin Sans"/>
              </a:rPr>
              <a:t>Breakeven/shutdown points</a:t>
            </a:r>
            <a:endParaRPr/>
          </a:p>
        </p:txBody>
      </p:sp>
      <p:sp>
        <p:nvSpPr>
          <p:cNvPr id="141" name="Google Shape;141;p14"/>
          <p:cNvSpPr/>
          <p:nvPr/>
        </p:nvSpPr>
        <p:spPr>
          <a:xfrm>
            <a:off x="7011699" y="3652183"/>
            <a:ext cx="81895" cy="1057187"/>
          </a:xfrm>
          <a:prstGeom prst="rect">
            <a:avLst/>
          </a:prstGeom>
          <a:noFill/>
          <a:ln w="144000" cap="sq" cmpd="sng">
            <a:solidFill>
              <a:srgbClr val="FF8517">
                <a:alpha val="32549"/>
              </a:srgb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2" name="Google Shape;142;p14"/>
          <p:cNvSpPr/>
          <p:nvPr/>
        </p:nvSpPr>
        <p:spPr>
          <a:xfrm>
            <a:off x="7375237" y="3183483"/>
            <a:ext cx="76853" cy="27699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143" name="Google Shape;143;p14"/>
          <p:cNvSpPr/>
          <p:nvPr/>
        </p:nvSpPr>
        <p:spPr>
          <a:xfrm>
            <a:off x="7375237" y="5001942"/>
            <a:ext cx="4816763" cy="1661993"/>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0000"/>
              </a:buClr>
              <a:buSzPts val="1800"/>
              <a:buFont typeface="Calibri"/>
              <a:buNone/>
            </a:pPr>
            <a:r>
              <a:rPr lang="en-NZ" sz="1800" b="0" i="0" u="none" strike="noStrike" cap="none">
                <a:solidFill>
                  <a:srgbClr val="FF0000"/>
                </a:solidFill>
                <a:latin typeface="Calibri"/>
                <a:ea typeface="Calibri"/>
                <a:cs typeface="Calibri"/>
                <a:sym typeface="Calibri"/>
              </a:rPr>
              <a:t>At any price below P1 the firm should leave the market as they will not being covering all their variable costs or any of their fixed costs, so would be better off leaving the market immediately and paying their fixed costs.  </a:t>
            </a:r>
            <a:endParaRPr sz="1800" b="0" i="0" u="none" strike="noStrike" cap="none">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lt1"/>
              </a:solidFill>
              <a:latin typeface="Arial"/>
              <a:ea typeface="Arial"/>
              <a:cs typeface="Arial"/>
              <a:sym typeface="Arial"/>
            </a:endParaRPr>
          </a:p>
        </p:txBody>
      </p:sp>
      <p:sp>
        <p:nvSpPr>
          <p:cNvPr id="144" name="Google Shape;144;p14"/>
          <p:cNvSpPr/>
          <p:nvPr/>
        </p:nvSpPr>
        <p:spPr>
          <a:xfrm>
            <a:off x="7375237" y="2545159"/>
            <a:ext cx="4361339" cy="227754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accent6"/>
              </a:buClr>
              <a:buSzPts val="1800"/>
              <a:buFont typeface="Calibri"/>
              <a:buNone/>
            </a:pPr>
            <a:r>
              <a:rPr lang="en-NZ" sz="1800" b="0" i="0" u="none" strike="noStrike" cap="none">
                <a:solidFill>
                  <a:schemeClr val="accent6"/>
                </a:solidFill>
                <a:latin typeface="Calibri"/>
                <a:ea typeface="Calibri"/>
                <a:cs typeface="Calibri"/>
                <a:sym typeface="Calibri"/>
              </a:rPr>
              <a:t>At any price between P1 and P, firm is covering all of their variable costs with some revenue left over to cover their fixed costs. So should stay in the market short term to pay off fixed costs, but as still making negative economic profit will leave market in the long term.</a:t>
            </a:r>
            <a:endParaRPr sz="1800" b="0" i="0" u="none" strike="noStrike" cap="none">
              <a:solidFill>
                <a:schemeClr val="accent6"/>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600"/>
              <a:buFont typeface="Calibri"/>
              <a:buNone/>
            </a:pPr>
            <a:endParaRPr sz="1600" b="0" i="0" u="none" strike="noStrike" cap="none">
              <a:solidFill>
                <a:schemeClr val="lt1"/>
              </a:solidFill>
              <a:latin typeface="Arial"/>
              <a:ea typeface="Arial"/>
              <a:cs typeface="Arial"/>
              <a:sym typeface="Arial"/>
            </a:endParaRPr>
          </a:p>
        </p:txBody>
      </p:sp>
      <p:sp>
        <p:nvSpPr>
          <p:cNvPr id="145" name="Google Shape;145;p14"/>
          <p:cNvSpPr/>
          <p:nvPr/>
        </p:nvSpPr>
        <p:spPr>
          <a:xfrm>
            <a:off x="7350268" y="1303420"/>
            <a:ext cx="4435110" cy="92333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B050"/>
              </a:buClr>
              <a:buSzPts val="1800"/>
              <a:buFont typeface="Calibri"/>
              <a:buNone/>
            </a:pPr>
            <a:r>
              <a:rPr lang="en-NZ" sz="1800" b="0" i="0" u="none" strike="noStrike" cap="none">
                <a:solidFill>
                  <a:srgbClr val="00B050"/>
                </a:solidFill>
                <a:latin typeface="Calibri"/>
                <a:ea typeface="Calibri"/>
                <a:cs typeface="Calibri"/>
                <a:sym typeface="Calibri"/>
              </a:rPr>
              <a:t>At any price above P, firm is making economic profit so should stay in market both short and long term. </a:t>
            </a:r>
            <a:endParaRPr sz="1800" b="0" i="0" u="none" strike="noStrike" cap="none">
              <a:solidFill>
                <a:srgbClr val="00B050"/>
              </a:solidFill>
              <a:latin typeface="Arial"/>
              <a:ea typeface="Arial"/>
              <a:cs typeface="Arial"/>
              <a:sym typeface="Arial"/>
            </a:endParaRPr>
          </a:p>
        </p:txBody>
      </p:sp>
      <p:sp>
        <p:nvSpPr>
          <p:cNvPr id="146" name="Google Shape;146;p14"/>
          <p:cNvSpPr txBox="1"/>
          <p:nvPr/>
        </p:nvSpPr>
        <p:spPr>
          <a:xfrm>
            <a:off x="7413663" y="4597927"/>
            <a:ext cx="27432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Shutdown point: AVC = AR</a:t>
            </a:r>
            <a:endParaRPr sz="1400" b="0" i="0" u="none" strike="noStrike" cap="none">
              <a:solidFill>
                <a:srgbClr val="000000"/>
              </a:solidFill>
              <a:latin typeface="Arial"/>
              <a:ea typeface="Arial"/>
              <a:cs typeface="Arial"/>
              <a:sym typeface="Arial"/>
            </a:endParaRPr>
          </a:p>
        </p:txBody>
      </p:sp>
      <p:sp>
        <p:nvSpPr>
          <p:cNvPr id="147" name="Google Shape;147;p14"/>
          <p:cNvSpPr txBox="1"/>
          <p:nvPr/>
        </p:nvSpPr>
        <p:spPr>
          <a:xfrm>
            <a:off x="7350268" y="2226750"/>
            <a:ext cx="27432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Breakeven point: AC = AR</a:t>
            </a:r>
            <a:endParaRPr sz="1400" b="0" i="0" u="none" strike="noStrike" cap="none">
              <a:solidFill>
                <a:srgbClr val="000000"/>
              </a:solidFill>
              <a:latin typeface="Arial"/>
              <a:ea typeface="Arial"/>
              <a:cs typeface="Arial"/>
              <a:sym typeface="Arial"/>
            </a:endParaRPr>
          </a:p>
        </p:txBody>
      </p:sp>
      <p:pic>
        <p:nvPicPr>
          <p:cNvPr id="148" name="Google Shape;148;p14"/>
          <p:cNvPicPr preferRelativeResize="0"/>
          <p:nvPr/>
        </p:nvPicPr>
        <p:blipFill>
          <a:blip r:embed="rId3">
            <a:alphaModFix/>
          </a:blip>
          <a:stretch>
            <a:fillRect/>
          </a:stretch>
        </p:blipFill>
        <p:spPr>
          <a:xfrm>
            <a:off x="381000" y="1690688"/>
            <a:ext cx="5715000" cy="4495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CFFCD"/>
              </a:buClr>
              <a:buSzPts val="4400"/>
              <a:buFont typeface="Josefin Sans"/>
              <a:buNone/>
            </a:pPr>
            <a:r>
              <a:rPr lang="en-NZ" b="1">
                <a:solidFill>
                  <a:srgbClr val="CCFFCD"/>
                </a:solidFill>
                <a:latin typeface="Josefin Sans"/>
                <a:ea typeface="Josefin Sans"/>
                <a:cs typeface="Josefin Sans"/>
                <a:sym typeface="Josefin Sans"/>
              </a:rPr>
              <a:t>Perfect competition return to zero economic profit </a:t>
            </a:r>
            <a:endParaRPr/>
          </a:p>
        </p:txBody>
      </p:sp>
      <p:pic>
        <p:nvPicPr>
          <p:cNvPr id="155" name="Google Shape;155;p15"/>
          <p:cNvPicPr preferRelativeResize="0"/>
          <p:nvPr/>
        </p:nvPicPr>
        <p:blipFill rotWithShape="1">
          <a:blip r:embed="rId3">
            <a:alphaModFix/>
          </a:blip>
          <a:srcRect/>
          <a:stretch/>
        </p:blipFill>
        <p:spPr>
          <a:xfrm>
            <a:off x="399246" y="5001189"/>
            <a:ext cx="7136447" cy="873137"/>
          </a:xfrm>
          <a:prstGeom prst="rect">
            <a:avLst/>
          </a:prstGeom>
          <a:noFill/>
          <a:ln>
            <a:noFill/>
          </a:ln>
        </p:spPr>
      </p:pic>
      <p:sp>
        <p:nvSpPr>
          <p:cNvPr id="156" name="Google Shape;156;p15"/>
          <p:cNvSpPr txBox="1"/>
          <p:nvPr/>
        </p:nvSpPr>
        <p:spPr>
          <a:xfrm>
            <a:off x="8092210" y="1690688"/>
            <a:ext cx="3700544" cy="3970318"/>
          </a:xfrm>
          <a:prstGeom prst="rect">
            <a:avLst/>
          </a:prstGeom>
          <a:noFill/>
          <a:ln>
            <a:noFill/>
          </a:ln>
        </p:spPr>
        <p:txBody>
          <a:bodyPr spcFirstLastPara="1" wrap="square" lIns="91425" tIns="45700" rIns="91425" bIns="45700" anchor="t" anchorCtr="0">
            <a:spAutoFit/>
          </a:bodyPr>
          <a:lstStyle/>
          <a:p>
            <a:pPr marL="228600" marR="0" lvl="0" indent="-22860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What is the type of profit being earnt? </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What will happen to these firms that are earning these economic losses? </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What does this do to the supply in the market? </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What effect does this have on the market price? </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What does this do to the individual firms MR and AR curve? </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Is the firm still at profit maximising quantity?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7" name="Google Shape;157;p15"/>
          <p:cNvPicPr preferRelativeResize="0"/>
          <p:nvPr/>
        </p:nvPicPr>
        <p:blipFill rotWithShape="1">
          <a:blip r:embed="rId4">
            <a:alphaModFix/>
          </a:blip>
          <a:srcRect/>
          <a:stretch/>
        </p:blipFill>
        <p:spPr>
          <a:xfrm>
            <a:off x="268403" y="1754646"/>
            <a:ext cx="7398132" cy="311160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4110</Words>
  <Application>Microsoft Office PowerPoint</Application>
  <PresentationFormat>Widescreen</PresentationFormat>
  <Paragraphs>386</Paragraphs>
  <Slides>30</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Josefin Sans</vt:lpstr>
      <vt:lpstr>Calibri</vt:lpstr>
      <vt:lpstr>Roboto</vt:lpstr>
      <vt:lpstr>Office Theme</vt:lpstr>
      <vt:lpstr>PowerPoint Presentation</vt:lpstr>
      <vt:lpstr>FINAL EXAM INFORMATION (2025)</vt:lpstr>
      <vt:lpstr>OVERVIEW – TERM 2</vt:lpstr>
      <vt:lpstr>Economic costs</vt:lpstr>
      <vt:lpstr>Economic costs</vt:lpstr>
      <vt:lpstr>Perfect competition</vt:lpstr>
      <vt:lpstr>Perfect competition – profits </vt:lpstr>
      <vt:lpstr>Breakeven/shutdown points</vt:lpstr>
      <vt:lpstr>Perfect competition return to zero economic profit </vt:lpstr>
      <vt:lpstr>PowerPoint Presentation</vt:lpstr>
      <vt:lpstr>Monopoly </vt:lpstr>
      <vt:lpstr>QUESTION </vt:lpstr>
      <vt:lpstr>QUESTION </vt:lpstr>
      <vt:lpstr>Comparing Monopoly to PC</vt:lpstr>
      <vt:lpstr>Monopoly compared to Perfect competition</vt:lpstr>
      <vt:lpstr>Comments on Other Markets</vt:lpstr>
      <vt:lpstr>Game theory </vt:lpstr>
      <vt:lpstr>GAME THEORY QUESTION </vt:lpstr>
      <vt:lpstr>GAME THEORY QUESTION </vt:lpstr>
      <vt:lpstr>GAME THEORY QUESTION </vt:lpstr>
      <vt:lpstr>GAME THEORY QUESTION </vt:lpstr>
      <vt:lpstr>GAME THEORY QUESTION</vt:lpstr>
      <vt:lpstr>GAME THEORY QUESTION — ANSWERS (1)</vt:lpstr>
      <vt:lpstr>GAME THEORY QUESTION — ANSWERS (2)</vt:lpstr>
      <vt:lpstr>Price discrimination </vt:lpstr>
      <vt:lpstr>PowerPoint Presentation</vt:lpstr>
      <vt:lpstr>PowerPoint Presentation</vt:lpstr>
      <vt:lpstr>QUESTIONS?</vt:lpstr>
      <vt:lpstr>STAY UPDATED FOR EVENTS </vt:lpstr>
      <vt:lpstr>THANK YOU AND GOOD LUCK!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Chris Wakefield</dc:creator>
  <cp:lastModifiedBy>Sam Buckingham</cp:lastModifiedBy>
  <cp:revision>1</cp:revision>
  <dcterms:created xsi:type="dcterms:W3CDTF">2018-03-05T10:38:11Z</dcterms:created>
  <dcterms:modified xsi:type="dcterms:W3CDTF">2026-06-01T09:51:07Z</dcterms:modified>
</cp:coreProperties>
</file>