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301" r:id="rId14"/>
    <p:sldId id="269" r:id="rId15"/>
    <p:sldId id="271" r:id="rId16"/>
    <p:sldId id="272" r:id="rId17"/>
    <p:sldId id="273" r:id="rId18"/>
    <p:sldId id="302" r:id="rId19"/>
    <p:sldId id="30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03" r:id="rId38"/>
    <p:sldId id="306" r:id="rId39"/>
    <p:sldId id="294" r:id="rId40"/>
    <p:sldId id="295" r:id="rId41"/>
    <p:sldId id="304" r:id="rId42"/>
    <p:sldId id="307" r:id="rId43"/>
    <p:sldId id="300" r:id="rId44"/>
  </p:sldIdLst>
  <p:sldSz cx="12192000" cy="6858000"/>
  <p:notesSz cx="6881813" cy="10002838"/>
  <p:embeddedFontLst>
    <p:embeddedFont>
      <p:font typeface="Josefin Sans"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5" roundtripDataSignature="AMtx7mh8ifpEJERJFuKXnPwursjO60U2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B8451F-B7F5-487F-8028-840EE837D851}" v="21" dt="2026-06-01T09:04:39.639"/>
  </p1510:revLst>
</p1510:revInfo>
</file>

<file path=ppt/tableStyles.xml><?xml version="1.0" encoding="utf-8"?>
<a:tblStyleLst xmlns:a="http://schemas.openxmlformats.org/drawingml/2006/main" def="{9CCE8841-BC3A-4ACD-B614-59096A5449A2}">
  <a:tblStyle styleId="{9CCE8841-BC3A-4ACD-B614-59096A5449A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092" autoAdjust="0"/>
  </p:normalViewPr>
  <p:slideViewPr>
    <p:cSldViewPr snapToGrid="0">
      <p:cViewPr>
        <p:scale>
          <a:sx n="80" d="100"/>
          <a:sy n="80" d="100"/>
        </p:scale>
        <p:origin x="680" y="40"/>
      </p:cViewPr>
      <p:guideLst/>
    </p:cSldViewPr>
  </p:slideViewPr>
  <p:notesTextViewPr>
    <p:cViewPr>
      <p:scale>
        <a:sx n="1" d="1"/>
        <a:sy n="1" d="1"/>
      </p:scale>
      <p:origin x="0" y="-6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5"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Buckingham" userId="72245ff2-de1e-4983-9ca3-ae76a23302ba" providerId="ADAL" clId="{C5B361A3-1C43-4126-9DDA-8532921787BF}"/>
    <pc:docChg chg="undo custSel addSld delSld modSld sldOrd">
      <pc:chgData name="Sam Buckingham" userId="72245ff2-de1e-4983-9ca3-ae76a23302ba" providerId="ADAL" clId="{C5B361A3-1C43-4126-9DDA-8532921787BF}" dt="2026-06-01T09:05:33.541" v="2015" actId="20577"/>
      <pc:docMkLst>
        <pc:docMk/>
      </pc:docMkLst>
      <pc:sldChg chg="modNotesTx">
        <pc:chgData name="Sam Buckingham" userId="72245ff2-de1e-4983-9ca3-ae76a23302ba" providerId="ADAL" clId="{C5B361A3-1C43-4126-9DDA-8532921787BF}" dt="2026-06-01T08:23:55.615" v="10" actId="20577"/>
        <pc:sldMkLst>
          <pc:docMk/>
          <pc:sldMk cId="0" sldId="261"/>
        </pc:sldMkLst>
      </pc:sldChg>
      <pc:sldChg chg="modNotesTx">
        <pc:chgData name="Sam Buckingham" userId="72245ff2-de1e-4983-9ca3-ae76a23302ba" providerId="ADAL" clId="{C5B361A3-1C43-4126-9DDA-8532921787BF}" dt="2026-06-01T08:28:45.340" v="595" actId="20577"/>
        <pc:sldMkLst>
          <pc:docMk/>
          <pc:sldMk cId="0" sldId="264"/>
        </pc:sldMkLst>
      </pc:sldChg>
      <pc:sldChg chg="del">
        <pc:chgData name="Sam Buckingham" userId="72245ff2-de1e-4983-9ca3-ae76a23302ba" providerId="ADAL" clId="{C5B361A3-1C43-4126-9DDA-8532921787BF}" dt="2026-06-01T08:28:54.459" v="596" actId="47"/>
        <pc:sldMkLst>
          <pc:docMk/>
          <pc:sldMk cId="0" sldId="266"/>
        </pc:sldMkLst>
      </pc:sldChg>
      <pc:sldChg chg="modNotesTx">
        <pc:chgData name="Sam Buckingham" userId="72245ff2-de1e-4983-9ca3-ae76a23302ba" providerId="ADAL" clId="{C5B361A3-1C43-4126-9DDA-8532921787BF}" dt="2026-06-01T08:36:22.403" v="1401" actId="20577"/>
        <pc:sldMkLst>
          <pc:docMk/>
          <pc:sldMk cId="0" sldId="269"/>
        </pc:sldMkLst>
      </pc:sldChg>
      <pc:sldChg chg="del">
        <pc:chgData name="Sam Buckingham" userId="72245ff2-de1e-4983-9ca3-ae76a23302ba" providerId="ADAL" clId="{C5B361A3-1C43-4126-9DDA-8532921787BF}" dt="2026-06-01T08:36:31.613" v="1402" actId="47"/>
        <pc:sldMkLst>
          <pc:docMk/>
          <pc:sldMk cId="0" sldId="270"/>
        </pc:sldMkLst>
      </pc:sldChg>
      <pc:sldChg chg="ord modNotes">
        <pc:chgData name="Sam Buckingham" userId="72245ff2-de1e-4983-9ca3-ae76a23302ba" providerId="ADAL" clId="{C5B361A3-1C43-4126-9DDA-8532921787BF}" dt="2026-06-01T08:51:30.845" v="1833"/>
        <pc:sldMkLst>
          <pc:docMk/>
          <pc:sldMk cId="0" sldId="273"/>
        </pc:sldMkLst>
      </pc:sldChg>
      <pc:sldChg chg="addSp modSp del">
        <pc:chgData name="Sam Buckingham" userId="72245ff2-de1e-4983-9ca3-ae76a23302ba" providerId="ADAL" clId="{C5B361A3-1C43-4126-9DDA-8532921787BF}" dt="2026-06-01T09:01:06.896" v="1923" actId="47"/>
        <pc:sldMkLst>
          <pc:docMk/>
          <pc:sldMk cId="0" sldId="274"/>
        </pc:sldMkLst>
        <pc:spChg chg="add mod">
          <ac:chgData name="Sam Buckingham" userId="72245ff2-de1e-4983-9ca3-ae76a23302ba" providerId="ADAL" clId="{C5B361A3-1C43-4126-9DDA-8532921787BF}" dt="2026-06-01T08:36:51.417" v="1403"/>
          <ac:spMkLst>
            <pc:docMk/>
            <pc:sldMk cId="0" sldId="274"/>
            <ac:spMk id="2" creationId="{7EF83748-8E43-6F7B-6604-E5490C338655}"/>
          </ac:spMkLst>
        </pc:spChg>
      </pc:sldChg>
      <pc:sldChg chg="addSp delSp modSp del mod">
        <pc:chgData name="Sam Buckingham" userId="72245ff2-de1e-4983-9ca3-ae76a23302ba" providerId="ADAL" clId="{C5B361A3-1C43-4126-9DDA-8532921787BF}" dt="2026-06-01T08:38:07.651" v="1415" actId="47"/>
        <pc:sldMkLst>
          <pc:docMk/>
          <pc:sldMk cId="0" sldId="275"/>
        </pc:sldMkLst>
        <pc:spChg chg="add del mod">
          <ac:chgData name="Sam Buckingham" userId="72245ff2-de1e-4983-9ca3-ae76a23302ba" providerId="ADAL" clId="{C5B361A3-1C43-4126-9DDA-8532921787BF}" dt="2026-06-01T08:37:27.344" v="1413" actId="478"/>
          <ac:spMkLst>
            <pc:docMk/>
            <pc:sldMk cId="0" sldId="275"/>
            <ac:spMk id="247" creationId="{00000000-0000-0000-0000-000000000000}"/>
          </ac:spMkLst>
        </pc:spChg>
      </pc:sldChg>
      <pc:sldChg chg="del">
        <pc:chgData name="Sam Buckingham" userId="72245ff2-de1e-4983-9ca3-ae76a23302ba" providerId="ADAL" clId="{C5B361A3-1C43-4126-9DDA-8532921787BF}" dt="2026-06-01T08:38:02.550" v="1414" actId="47"/>
        <pc:sldMkLst>
          <pc:docMk/>
          <pc:sldMk cId="0" sldId="276"/>
        </pc:sldMkLst>
      </pc:sldChg>
      <pc:sldChg chg="modNotesTx">
        <pc:chgData name="Sam Buckingham" userId="72245ff2-de1e-4983-9ca3-ae76a23302ba" providerId="ADAL" clId="{C5B361A3-1C43-4126-9DDA-8532921787BF}" dt="2026-06-01T09:05:33.541" v="2015" actId="20577"/>
        <pc:sldMkLst>
          <pc:docMk/>
          <pc:sldMk cId="0" sldId="295"/>
        </pc:sldMkLst>
      </pc:sldChg>
      <pc:sldChg chg="del">
        <pc:chgData name="Sam Buckingham" userId="72245ff2-de1e-4983-9ca3-ae76a23302ba" providerId="ADAL" clId="{C5B361A3-1C43-4126-9DDA-8532921787BF}" dt="2026-06-01T08:57:46.226" v="1856" actId="47"/>
        <pc:sldMkLst>
          <pc:docMk/>
          <pc:sldMk cId="0" sldId="296"/>
        </pc:sldMkLst>
      </pc:sldChg>
      <pc:sldChg chg="del">
        <pc:chgData name="Sam Buckingham" userId="72245ff2-de1e-4983-9ca3-ae76a23302ba" providerId="ADAL" clId="{C5B361A3-1C43-4126-9DDA-8532921787BF}" dt="2026-06-01T08:57:47.475" v="1857" actId="47"/>
        <pc:sldMkLst>
          <pc:docMk/>
          <pc:sldMk cId="0" sldId="297"/>
        </pc:sldMkLst>
      </pc:sldChg>
      <pc:sldChg chg="del">
        <pc:chgData name="Sam Buckingham" userId="72245ff2-de1e-4983-9ca3-ae76a23302ba" providerId="ADAL" clId="{C5B361A3-1C43-4126-9DDA-8532921787BF}" dt="2026-06-01T08:57:48.162" v="1858" actId="47"/>
        <pc:sldMkLst>
          <pc:docMk/>
          <pc:sldMk cId="0" sldId="298"/>
        </pc:sldMkLst>
      </pc:sldChg>
      <pc:sldChg chg="del">
        <pc:chgData name="Sam Buckingham" userId="72245ff2-de1e-4983-9ca3-ae76a23302ba" providerId="ADAL" clId="{C5B361A3-1C43-4126-9DDA-8532921787BF}" dt="2026-06-01T08:57:48.777" v="1859" actId="47"/>
        <pc:sldMkLst>
          <pc:docMk/>
          <pc:sldMk cId="0" sldId="299"/>
        </pc:sldMkLst>
      </pc:sldChg>
      <pc:sldChg chg="delSp modSp new mod">
        <pc:chgData name="Sam Buckingham" userId="72245ff2-de1e-4983-9ca3-ae76a23302ba" providerId="ADAL" clId="{C5B361A3-1C43-4126-9DDA-8532921787BF}" dt="2026-06-01T08:35:00.078" v="1200" actId="113"/>
        <pc:sldMkLst>
          <pc:docMk/>
          <pc:sldMk cId="3211513089" sldId="301"/>
        </pc:sldMkLst>
        <pc:spChg chg="del mod">
          <ac:chgData name="Sam Buckingham" userId="72245ff2-de1e-4983-9ca3-ae76a23302ba" providerId="ADAL" clId="{C5B361A3-1C43-4126-9DDA-8532921787BF}" dt="2026-06-01T08:29:22.206" v="599" actId="478"/>
          <ac:spMkLst>
            <pc:docMk/>
            <pc:sldMk cId="3211513089" sldId="301"/>
            <ac:spMk id="2" creationId="{F5DB63CC-F985-38A5-0633-1758BE0AA21F}"/>
          </ac:spMkLst>
        </pc:spChg>
        <pc:spChg chg="mod">
          <ac:chgData name="Sam Buckingham" userId="72245ff2-de1e-4983-9ca3-ae76a23302ba" providerId="ADAL" clId="{C5B361A3-1C43-4126-9DDA-8532921787BF}" dt="2026-06-01T08:35:00.078" v="1200" actId="113"/>
          <ac:spMkLst>
            <pc:docMk/>
            <pc:sldMk cId="3211513089" sldId="301"/>
            <ac:spMk id="3" creationId="{7A9D2518-1BA9-2DF1-1558-5459E5D43A66}"/>
          </ac:spMkLst>
        </pc:spChg>
      </pc:sldChg>
      <pc:sldChg chg="addSp delSp modSp new mod ord modClrScheme chgLayout modNotesTx">
        <pc:chgData name="Sam Buckingham" userId="72245ff2-de1e-4983-9ca3-ae76a23302ba" providerId="ADAL" clId="{C5B361A3-1C43-4126-9DDA-8532921787BF}" dt="2026-06-01T08:59:39.946" v="1907" actId="20577"/>
        <pc:sldMkLst>
          <pc:docMk/>
          <pc:sldMk cId="2818886197" sldId="302"/>
        </pc:sldMkLst>
        <pc:spChg chg="del mod ord">
          <ac:chgData name="Sam Buckingham" userId="72245ff2-de1e-4983-9ca3-ae76a23302ba" providerId="ADAL" clId="{C5B361A3-1C43-4126-9DDA-8532921787BF}" dt="2026-06-01T08:49:16.723" v="1417" actId="700"/>
          <ac:spMkLst>
            <pc:docMk/>
            <pc:sldMk cId="2818886197" sldId="302"/>
            <ac:spMk id="2" creationId="{E25246C5-47FC-63A6-7D63-700AA67FD962}"/>
          </ac:spMkLst>
        </pc:spChg>
        <pc:spChg chg="del mod ord">
          <ac:chgData name="Sam Buckingham" userId="72245ff2-de1e-4983-9ca3-ae76a23302ba" providerId="ADAL" clId="{C5B361A3-1C43-4126-9DDA-8532921787BF}" dt="2026-06-01T08:49:16.723" v="1417" actId="700"/>
          <ac:spMkLst>
            <pc:docMk/>
            <pc:sldMk cId="2818886197" sldId="302"/>
            <ac:spMk id="3" creationId="{6231E408-A806-FF24-903C-7427F3B77323}"/>
          </ac:spMkLst>
        </pc:spChg>
        <pc:spChg chg="add del mod ord">
          <ac:chgData name="Sam Buckingham" userId="72245ff2-de1e-4983-9ca3-ae76a23302ba" providerId="ADAL" clId="{C5B361A3-1C43-4126-9DDA-8532921787BF}" dt="2026-06-01T08:49:19.468" v="1419" actId="478"/>
          <ac:spMkLst>
            <pc:docMk/>
            <pc:sldMk cId="2818886197" sldId="302"/>
            <ac:spMk id="4" creationId="{FF036034-9C36-FC7C-A85B-DE74A81BC911}"/>
          </ac:spMkLst>
        </pc:spChg>
        <pc:spChg chg="add mod ord">
          <ac:chgData name="Sam Buckingham" userId="72245ff2-de1e-4983-9ca3-ae76a23302ba" providerId="ADAL" clId="{C5B361A3-1C43-4126-9DDA-8532921787BF}" dt="2026-06-01T08:57:04.498" v="1852" actId="20577"/>
          <ac:spMkLst>
            <pc:docMk/>
            <pc:sldMk cId="2818886197" sldId="302"/>
            <ac:spMk id="5" creationId="{ED598438-847F-7D71-7D0E-ECB3B0A32752}"/>
          </ac:spMkLst>
        </pc:spChg>
      </pc:sldChg>
      <pc:sldChg chg="delSp modSp new mod modNotesTx">
        <pc:chgData name="Sam Buckingham" userId="72245ff2-de1e-4983-9ca3-ae76a23302ba" providerId="ADAL" clId="{C5B361A3-1C43-4126-9DDA-8532921787BF}" dt="2026-06-01T09:01:43.713" v="1933" actId="20577"/>
        <pc:sldMkLst>
          <pc:docMk/>
          <pc:sldMk cId="3808022640" sldId="303"/>
        </pc:sldMkLst>
        <pc:spChg chg="del mod">
          <ac:chgData name="Sam Buckingham" userId="72245ff2-de1e-4983-9ca3-ae76a23302ba" providerId="ADAL" clId="{C5B361A3-1C43-4126-9DDA-8532921787BF}" dt="2026-06-01T08:52:16.512" v="1837" actId="478"/>
          <ac:spMkLst>
            <pc:docMk/>
            <pc:sldMk cId="3808022640" sldId="303"/>
            <ac:spMk id="2" creationId="{EC76FB52-AED4-74FF-D576-3541B4C93740}"/>
          </ac:spMkLst>
        </pc:spChg>
        <pc:spChg chg="mod">
          <ac:chgData name="Sam Buckingham" userId="72245ff2-de1e-4983-9ca3-ae76a23302ba" providerId="ADAL" clId="{C5B361A3-1C43-4126-9DDA-8532921787BF}" dt="2026-06-01T08:57:31.493" v="1855" actId="5793"/>
          <ac:spMkLst>
            <pc:docMk/>
            <pc:sldMk cId="3808022640" sldId="303"/>
            <ac:spMk id="3" creationId="{3B1D575D-3413-1D17-F3AA-4E87287B35B7}"/>
          </ac:spMkLst>
        </pc:spChg>
      </pc:sldChg>
      <pc:sldChg chg="delSp modSp new mod modNotesTx">
        <pc:chgData name="Sam Buckingham" userId="72245ff2-de1e-4983-9ca3-ae76a23302ba" providerId="ADAL" clId="{C5B361A3-1C43-4126-9DDA-8532921787BF}" dt="2026-06-01T09:04:18.404" v="1959" actId="20577"/>
        <pc:sldMkLst>
          <pc:docMk/>
          <pc:sldMk cId="2444782028" sldId="304"/>
        </pc:sldMkLst>
        <pc:spChg chg="del mod">
          <ac:chgData name="Sam Buckingham" userId="72245ff2-de1e-4983-9ca3-ae76a23302ba" providerId="ADAL" clId="{C5B361A3-1C43-4126-9DDA-8532921787BF}" dt="2026-06-01T08:57:54.190" v="1862" actId="478"/>
          <ac:spMkLst>
            <pc:docMk/>
            <pc:sldMk cId="2444782028" sldId="304"/>
            <ac:spMk id="2" creationId="{5B64218D-693C-CA25-E687-C6C7F41C015F}"/>
          </ac:spMkLst>
        </pc:spChg>
        <pc:spChg chg="mod">
          <ac:chgData name="Sam Buckingham" userId="72245ff2-de1e-4983-9ca3-ae76a23302ba" providerId="ADAL" clId="{C5B361A3-1C43-4126-9DDA-8532921787BF}" dt="2026-06-01T09:04:03.334" v="1955" actId="20577"/>
          <ac:spMkLst>
            <pc:docMk/>
            <pc:sldMk cId="2444782028" sldId="304"/>
            <ac:spMk id="3" creationId="{27C89938-6245-C8A6-8835-1EB04175095E}"/>
          </ac:spMkLst>
        </pc:spChg>
      </pc:sldChg>
      <pc:sldChg chg="delSp modSp new mod">
        <pc:chgData name="Sam Buckingham" userId="72245ff2-de1e-4983-9ca3-ae76a23302ba" providerId="ADAL" clId="{C5B361A3-1C43-4126-9DDA-8532921787BF}" dt="2026-06-01T09:00:58.226" v="1922" actId="20577"/>
        <pc:sldMkLst>
          <pc:docMk/>
          <pc:sldMk cId="3029777303" sldId="305"/>
        </pc:sldMkLst>
        <pc:spChg chg="del mod">
          <ac:chgData name="Sam Buckingham" userId="72245ff2-de1e-4983-9ca3-ae76a23302ba" providerId="ADAL" clId="{C5B361A3-1C43-4126-9DDA-8532921787BF}" dt="2026-06-01T09:00:31.697" v="1910" actId="478"/>
          <ac:spMkLst>
            <pc:docMk/>
            <pc:sldMk cId="3029777303" sldId="305"/>
            <ac:spMk id="2" creationId="{BA269180-D26E-A3D9-A7A8-2037DD6560B4}"/>
          </ac:spMkLst>
        </pc:spChg>
        <pc:spChg chg="mod">
          <ac:chgData name="Sam Buckingham" userId="72245ff2-de1e-4983-9ca3-ae76a23302ba" providerId="ADAL" clId="{C5B361A3-1C43-4126-9DDA-8532921787BF}" dt="2026-06-01T09:00:58.226" v="1922" actId="20577"/>
          <ac:spMkLst>
            <pc:docMk/>
            <pc:sldMk cId="3029777303" sldId="305"/>
            <ac:spMk id="3" creationId="{A8E12277-6C15-333D-C69D-5CB9B539E1F0}"/>
          </ac:spMkLst>
        </pc:spChg>
      </pc:sldChg>
      <pc:sldChg chg="delSp modSp new mod">
        <pc:chgData name="Sam Buckingham" userId="72245ff2-de1e-4983-9ca3-ae76a23302ba" providerId="ADAL" clId="{C5B361A3-1C43-4126-9DDA-8532921787BF}" dt="2026-06-01T09:02:01.587" v="1945" actId="5793"/>
        <pc:sldMkLst>
          <pc:docMk/>
          <pc:sldMk cId="5313034" sldId="306"/>
        </pc:sldMkLst>
        <pc:spChg chg="del mod">
          <ac:chgData name="Sam Buckingham" userId="72245ff2-de1e-4983-9ca3-ae76a23302ba" providerId="ADAL" clId="{C5B361A3-1C43-4126-9DDA-8532921787BF}" dt="2026-06-01T09:01:50.853" v="1936" actId="478"/>
          <ac:spMkLst>
            <pc:docMk/>
            <pc:sldMk cId="5313034" sldId="306"/>
            <ac:spMk id="2" creationId="{7E51E5F4-4955-80F7-4763-B34240134DDD}"/>
          </ac:spMkLst>
        </pc:spChg>
        <pc:spChg chg="mod">
          <ac:chgData name="Sam Buckingham" userId="72245ff2-de1e-4983-9ca3-ae76a23302ba" providerId="ADAL" clId="{C5B361A3-1C43-4126-9DDA-8532921787BF}" dt="2026-06-01T09:02:01.587" v="1945" actId="5793"/>
          <ac:spMkLst>
            <pc:docMk/>
            <pc:sldMk cId="5313034" sldId="306"/>
            <ac:spMk id="3" creationId="{3F889317-A7DB-3B52-E7AB-9ABC5A65E1ED}"/>
          </ac:spMkLst>
        </pc:spChg>
      </pc:sldChg>
      <pc:sldChg chg="delSp modSp new mod">
        <pc:chgData name="Sam Buckingham" userId="72245ff2-de1e-4983-9ca3-ae76a23302ba" providerId="ADAL" clId="{C5B361A3-1C43-4126-9DDA-8532921787BF}" dt="2026-06-01T09:04:46.497" v="1973" actId="5793"/>
        <pc:sldMkLst>
          <pc:docMk/>
          <pc:sldMk cId="1691343890" sldId="307"/>
        </pc:sldMkLst>
        <pc:spChg chg="del mod">
          <ac:chgData name="Sam Buckingham" userId="72245ff2-de1e-4983-9ca3-ae76a23302ba" providerId="ADAL" clId="{C5B361A3-1C43-4126-9DDA-8532921787BF}" dt="2026-06-01T09:04:36.320" v="1962" actId="478"/>
          <ac:spMkLst>
            <pc:docMk/>
            <pc:sldMk cId="1691343890" sldId="307"/>
            <ac:spMk id="2" creationId="{F866CF8F-A0D4-3428-3E2D-B5612AE726B5}"/>
          </ac:spMkLst>
        </pc:spChg>
        <pc:spChg chg="mod">
          <ac:chgData name="Sam Buckingham" userId="72245ff2-de1e-4983-9ca3-ae76a23302ba" providerId="ADAL" clId="{C5B361A3-1C43-4126-9DDA-8532921787BF}" dt="2026-06-01T09:04:46.497" v="1973" actId="5793"/>
          <ac:spMkLst>
            <pc:docMk/>
            <pc:sldMk cId="1691343890" sldId="307"/>
            <ac:spMk id="3" creationId="{E5CFA896-4940-BDF5-113A-A87AB76E287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501879"/>
          </a:xfrm>
          <a:prstGeom prst="rect">
            <a:avLst/>
          </a:prstGeom>
          <a:noFill/>
          <a:ln>
            <a:noFill/>
          </a:ln>
        </p:spPr>
        <p:txBody>
          <a:bodyPr spcFirstLastPara="1" wrap="square" lIns="96475" tIns="48225" rIns="96475" bIns="482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501879"/>
          </a:xfrm>
          <a:prstGeom prst="rect">
            <a:avLst/>
          </a:prstGeom>
          <a:noFill/>
          <a:ln>
            <a:noFill/>
          </a:ln>
        </p:spPr>
        <p:txBody>
          <a:bodyPr spcFirstLastPara="1" wrap="square" lIns="96475" tIns="48225" rIns="96475" bIns="482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00961"/>
            <a:ext cx="2982119" cy="501878"/>
          </a:xfrm>
          <a:prstGeom prst="rect">
            <a:avLst/>
          </a:prstGeom>
          <a:noFill/>
          <a:ln>
            <a:noFill/>
          </a:ln>
        </p:spPr>
        <p:txBody>
          <a:bodyPr spcFirstLastPara="1" wrap="square" lIns="96475" tIns="48225" rIns="96475" bIns="482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NZ"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Introduce</a:t>
            </a:r>
            <a:endParaRPr/>
          </a:p>
          <a:p>
            <a:pPr marL="180897" lvl="0" indent="-180897" algn="l" rtl="0">
              <a:lnSpc>
                <a:spcPct val="100000"/>
              </a:lnSpc>
              <a:spcBef>
                <a:spcPts val="0"/>
              </a:spcBef>
              <a:spcAft>
                <a:spcPts val="0"/>
              </a:spcAft>
              <a:buClr>
                <a:schemeClr val="dk1"/>
              </a:buClr>
              <a:buSzPts val="1200"/>
              <a:buFont typeface="Arial"/>
              <a:buChar char="•"/>
            </a:pPr>
            <a:r>
              <a:rPr lang="en-NZ"/>
              <a:t>Ourselves</a:t>
            </a:r>
            <a:endParaRPr/>
          </a:p>
          <a:p>
            <a:pPr marL="180897" lvl="0" indent="-180897" algn="l" rtl="0">
              <a:lnSpc>
                <a:spcPct val="100000"/>
              </a:lnSpc>
              <a:spcBef>
                <a:spcPts val="0"/>
              </a:spcBef>
              <a:spcAft>
                <a:spcPts val="0"/>
              </a:spcAft>
              <a:buClr>
                <a:schemeClr val="dk1"/>
              </a:buClr>
              <a:buSzPts val="1200"/>
              <a:buFont typeface="Arial"/>
              <a:buChar char="•"/>
            </a:pPr>
            <a:r>
              <a:rPr lang="en-NZ"/>
              <a:t>The Club</a:t>
            </a:r>
            <a:endParaRPr/>
          </a:p>
          <a:p>
            <a:pPr marL="180897" lvl="0" indent="-180897" algn="l" rtl="0">
              <a:lnSpc>
                <a:spcPct val="100000"/>
              </a:lnSpc>
              <a:spcBef>
                <a:spcPts val="0"/>
              </a:spcBef>
              <a:spcAft>
                <a:spcPts val="0"/>
              </a:spcAft>
              <a:buClr>
                <a:schemeClr val="dk1"/>
              </a:buClr>
              <a:buSzPts val="1200"/>
              <a:buFont typeface="Arial"/>
              <a:buChar char="•"/>
            </a:pPr>
            <a:r>
              <a:rPr lang="en-NZ"/>
              <a:t>Thank for coming</a:t>
            </a:r>
            <a:endParaRPr/>
          </a:p>
          <a:p>
            <a:pPr marL="180897" lvl="0" indent="-104697"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SzPts val="1400"/>
              <a:buNone/>
            </a:pPr>
            <a:r>
              <a:rPr lang="en-NZ"/>
              <a:t>Explain</a:t>
            </a:r>
            <a:endParaRPr/>
          </a:p>
          <a:p>
            <a:pPr marL="180897" lvl="0" indent="-180897" algn="l" rtl="0">
              <a:lnSpc>
                <a:spcPct val="100000"/>
              </a:lnSpc>
              <a:spcBef>
                <a:spcPts val="0"/>
              </a:spcBef>
              <a:spcAft>
                <a:spcPts val="0"/>
              </a:spcAft>
              <a:buClr>
                <a:schemeClr val="dk1"/>
              </a:buClr>
              <a:buSzPts val="1200"/>
              <a:buFont typeface="Arial"/>
              <a:buChar char="•"/>
            </a:pPr>
            <a:r>
              <a:rPr lang="en-NZ"/>
              <a:t>Thank for submitting</a:t>
            </a:r>
            <a:endParaRPr/>
          </a:p>
          <a:p>
            <a:pPr marL="180897" lvl="0" indent="-180897" algn="l" rtl="0">
              <a:lnSpc>
                <a:spcPct val="100000"/>
              </a:lnSpc>
              <a:spcBef>
                <a:spcPts val="0"/>
              </a:spcBef>
              <a:spcAft>
                <a:spcPts val="0"/>
              </a:spcAft>
              <a:buClr>
                <a:schemeClr val="dk1"/>
              </a:buClr>
              <a:buSzPts val="1200"/>
              <a:buFont typeface="Arial"/>
              <a:buChar char="•"/>
            </a:pPr>
            <a:r>
              <a:rPr lang="en-NZ"/>
              <a:t>Why we are going these</a:t>
            </a:r>
            <a:endParaRPr/>
          </a:p>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9: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156" name="Google Shape;156;p9: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1: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1: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176" name="Google Shape;176;p11: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185" name="Google Shape;185;p12: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NZ" sz="1300" b="0" i="0" u="none" strike="noStrike" cap="none" smtClean="0">
                <a:solidFill>
                  <a:schemeClr val="dk1"/>
                </a:solidFill>
                <a:latin typeface="Calibri"/>
                <a:ea typeface="Calibri"/>
                <a:cs typeface="Calibri"/>
                <a:sym typeface="Calibri"/>
              </a:rPr>
              <a:t>13</a:t>
            </a:fld>
            <a:endParaRPr lang="en-NZ"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09976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3: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3: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dirty="0"/>
              <a:t>Q2: 1 since he as part time work – If jobseeker would be 2 key point</a:t>
            </a:r>
            <a:endParaRPr dirty="0"/>
          </a:p>
          <a:p>
            <a:pPr marL="0" lvl="0" indent="0" algn="l" rtl="0">
              <a:lnSpc>
                <a:spcPct val="100000"/>
              </a:lnSpc>
              <a:spcBef>
                <a:spcPts val="0"/>
              </a:spcBef>
              <a:spcAft>
                <a:spcPts val="0"/>
              </a:spcAft>
              <a:buSzPts val="1400"/>
              <a:buNone/>
            </a:pPr>
            <a:r>
              <a:rPr lang="en-NZ" dirty="0"/>
              <a:t>Q2: 3 as include everyone whose employed or unemployed = Labour force not those who opt out otherwise participation </a:t>
            </a:r>
            <a:r>
              <a:rPr lang="en-NZ" dirty="0" err="1"/>
              <a:t>raete</a:t>
            </a:r>
            <a:endParaRPr dirty="0"/>
          </a:p>
        </p:txBody>
      </p:sp>
      <p:sp>
        <p:nvSpPr>
          <p:cNvPr id="192" name="Google Shape;192;p13: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5: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213" name="Google Shape;213;p15: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e516c20e10_0_29: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e516c20e10_0_29: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endParaRPr/>
          </a:p>
        </p:txBody>
      </p:sp>
      <p:sp>
        <p:nvSpPr>
          <p:cNvPr id="220" name="Google Shape;220;g3e516c20e10_0_29: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e516c20e10_0_42: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e516c20e10_0_42: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endParaRPr/>
          </a:p>
        </p:txBody>
      </p:sp>
      <p:sp>
        <p:nvSpPr>
          <p:cNvPr id="228" name="Google Shape;228;g3e516c20e10_0_42: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None/>
            </a:pPr>
            <a:fld id="{00000000-1234-1234-1234-123412341234}" type="slidenum">
              <a:rPr lang="en-NZ"/>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Q1.</a:t>
            </a:r>
            <a:r>
              <a:rPr lang="en-NZ" dirty="0"/>
              <a:t> Assuming velocity (V) is constant: %ΔPL = %ΔM − %ΔY = 8% − 3% = </a:t>
            </a:r>
            <a:r>
              <a:rPr lang="en-NZ" b="1" dirty="0"/>
              <a:t>5% inflation</a:t>
            </a:r>
            <a:r>
              <a:rPr lang="en-NZ" dirty="0"/>
              <a:t>. </a:t>
            </a:r>
          </a:p>
          <a:p>
            <a:r>
              <a:rPr lang="en-NZ" dirty="0"/>
              <a:t>Extra money supply outpaces real output growth, so prices rise to absorb the difference.</a:t>
            </a:r>
          </a:p>
          <a:p>
            <a:endParaRPr lang="en-NZ" dirty="0"/>
          </a:p>
          <a:p>
            <a:r>
              <a:rPr lang="en-NZ" b="1" dirty="0"/>
              <a:t>Q2.</a:t>
            </a:r>
            <a:r>
              <a:rPr lang="en-NZ" dirty="0"/>
              <a:t> The two motives are </a:t>
            </a:r>
            <a:r>
              <a:rPr lang="en-NZ" b="1" dirty="0"/>
              <a:t>transactions</a:t>
            </a:r>
            <a:r>
              <a:rPr lang="en-NZ" dirty="0"/>
              <a:t> (need money to buy things) and </a:t>
            </a:r>
            <a:r>
              <a:rPr lang="en-NZ" b="1" dirty="0"/>
              <a:t>speculation</a:t>
            </a:r>
            <a:r>
              <a:rPr lang="en-NZ" dirty="0"/>
              <a:t> (hold money instead of assets when returns are uncertain). </a:t>
            </a:r>
          </a:p>
          <a:p>
            <a:r>
              <a:rPr lang="en-NZ" dirty="0"/>
              <a:t>A rise in real GDP means more transactions are happening, so money demand shifts right. Like normal demand</a:t>
            </a:r>
          </a:p>
          <a:p>
            <a:r>
              <a:rPr lang="en-NZ" dirty="0"/>
              <a:t>With fixed money supply, this excess demand pushes the interest rate </a:t>
            </a:r>
            <a:r>
              <a:rPr lang="en-NZ" b="1" dirty="0"/>
              <a:t>up</a:t>
            </a:r>
            <a:r>
              <a:rPr lang="en-NZ" dirty="0"/>
              <a:t> — people compete for the same pool of money.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NZ" sz="1300" b="0" i="0" u="none" strike="noStrike" cap="none" smtClean="0">
                <a:solidFill>
                  <a:schemeClr val="dk1"/>
                </a:solidFill>
                <a:latin typeface="Calibri"/>
                <a:ea typeface="Calibri"/>
                <a:cs typeface="Calibri"/>
                <a:sym typeface="Calibri"/>
              </a:rPr>
              <a:t>18</a:t>
            </a:fld>
            <a:endParaRPr lang="en-NZ"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6030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9: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Focusing more on the later content that wasn’t covered in the mid term however briefly touch up on some things</a:t>
            </a:r>
            <a:endParaRPr/>
          </a:p>
        </p:txBody>
      </p:sp>
      <p:sp>
        <p:nvSpPr>
          <p:cNvPr id="94" name="Google Shape;94;p2: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0: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20: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Draw AD/AS Diagram with LAS </a:t>
            </a:r>
            <a:endParaRPr/>
          </a:p>
        </p:txBody>
      </p:sp>
      <p:sp>
        <p:nvSpPr>
          <p:cNvPr id="267" name="Google Shape;267;p20: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1: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1: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275" name="Google Shape;275;p21: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3e516c20e10_0_8: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3e516c20e10_0_8: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r>
              <a:rPr lang="en-NZ"/>
              <a:t>Effect of a Loose Monetary Policy how we can split the effects into the three different sections</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NZ"/>
              <a:t>Interest rates impact consumers and businesses as the opportunity cost to save increases as it becomes less profitable to keep money aside due to the reduced return so we expect business spending (I) and consumer spending (C) to increase as cost of borrowing is less. Therefore AD increases</a:t>
            </a:r>
            <a:endParaRPr/>
          </a:p>
          <a:p>
            <a:pPr marL="457200" lvl="0" indent="-317500" algn="l" rtl="0">
              <a:spcBef>
                <a:spcPts val="0"/>
              </a:spcBef>
              <a:spcAft>
                <a:spcPts val="0"/>
              </a:spcAft>
              <a:buSzPts val="1400"/>
              <a:buChar char="-"/>
            </a:pPr>
            <a:r>
              <a:rPr lang="en-NZ"/>
              <a:t>Lower interest rates detracts foreign investment and encourages domestic investment overseas - causing on the forex market the NZD to depreciate and in turn by valuing our exports and imports, it becomes more expensive to buy and cheaper for overseas to buy our goods so (X-M) increases, however have to consider both sides AD will increase, but SRAS will decrease due to higher input costs through import pricing rising, the overall effect is a rising price level as both shifts create this</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NZ"/>
              <a:t>Finally inflation expectation - the expectation that inflation will occur under a loose policy as growth is being stimulated therefore workers negotiate higher wages to accommodate this expected increase in cost of living however in turn this is actually just pricing in the anticipated inflation as workers input costs rise so price levels rise (inflation). This is caused by SRAS decreasing.</a:t>
            </a:r>
            <a:endParaRPr/>
          </a:p>
          <a:p>
            <a:pPr marL="457200" lvl="0" indent="0" algn="l" rtl="0">
              <a:spcBef>
                <a:spcPts val="0"/>
              </a:spcBef>
              <a:spcAft>
                <a:spcPts val="0"/>
              </a:spcAft>
              <a:buNone/>
            </a:pPr>
            <a:endParaRPr/>
          </a:p>
          <a:p>
            <a:pPr marL="457200" lvl="0" indent="-317500" algn="l" rtl="0">
              <a:spcBef>
                <a:spcPts val="0"/>
              </a:spcBef>
              <a:spcAft>
                <a:spcPts val="0"/>
              </a:spcAft>
              <a:buSzPts val="1400"/>
              <a:buChar char="-"/>
            </a:pPr>
            <a:r>
              <a:rPr lang="en-NZ"/>
              <a:t>Overall the general direction is higher inflation as all impacts cause price levels to rise, where the AD curve increases and SRAS decreases, we are only concerned majorly about price level but for real GDP harder to say but tend to rely on the fact that AD shifts should exceed SRAS creating some growth in the economy as the policy intends. </a:t>
            </a:r>
            <a:endParaRPr/>
          </a:p>
        </p:txBody>
      </p:sp>
      <p:sp>
        <p:nvSpPr>
          <p:cNvPr id="283" name="Google Shape;283;g3e516c20e10_0_8: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2: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2: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Draw diagram showing this</a:t>
            </a:r>
            <a:endParaRPr/>
          </a:p>
        </p:txBody>
      </p:sp>
      <p:sp>
        <p:nvSpPr>
          <p:cNvPr id="289" name="Google Shape;289;p22: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3: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Draw the diagram showing this</a:t>
            </a:r>
            <a:endParaRPr/>
          </a:p>
        </p:txBody>
      </p:sp>
      <p:sp>
        <p:nvSpPr>
          <p:cNvPr id="297" name="Google Shape;297;p23: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4: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4: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4: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5: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At the moment economy has too much slack right now - core problem</a:t>
            </a:r>
            <a:endParaRPr/>
          </a:p>
          <a:p>
            <a:pPr marL="0" lvl="0" indent="0" algn="l" rtl="0">
              <a:lnSpc>
                <a:spcPct val="100000"/>
              </a:lnSpc>
              <a:spcBef>
                <a:spcPts val="0"/>
              </a:spcBef>
              <a:spcAft>
                <a:spcPts val="0"/>
              </a:spcAft>
              <a:buSzPts val="1400"/>
              <a:buNone/>
            </a:pPr>
            <a:r>
              <a:rPr lang="en-NZ"/>
              <a:t>Global factors are influencing NZ but effects are modest</a:t>
            </a:r>
            <a:endParaRPr/>
          </a:p>
          <a:p>
            <a:pPr marL="0" lvl="0" indent="0" algn="l" rtl="0">
              <a:lnSpc>
                <a:spcPct val="100000"/>
              </a:lnSpc>
              <a:spcBef>
                <a:spcPts val="0"/>
              </a:spcBef>
              <a:spcAft>
                <a:spcPts val="0"/>
              </a:spcAft>
              <a:buSzPts val="1400"/>
              <a:buNone/>
            </a:pPr>
            <a:r>
              <a:rPr lang="en-NZ"/>
              <a:t>RBNZ is trying to balance inflation getting inflation back to 2% without causing unnecessary harm to jobs and growth</a:t>
            </a:r>
            <a:endParaRPr/>
          </a:p>
          <a:p>
            <a:pPr marL="0" lvl="0" indent="0" algn="l" rtl="0">
              <a:lnSpc>
                <a:spcPct val="100000"/>
              </a:lnSpc>
              <a:spcBef>
                <a:spcPts val="0"/>
              </a:spcBef>
              <a:spcAft>
                <a:spcPts val="0"/>
              </a:spcAft>
              <a:buSzPts val="1400"/>
              <a:buNone/>
            </a:pPr>
            <a:endParaRPr/>
          </a:p>
        </p:txBody>
      </p:sp>
      <p:sp>
        <p:nvSpPr>
          <p:cNvPr id="313" name="Google Shape;313;p25: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6: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6: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Draw AD shift to left </a:t>
            </a:r>
            <a:endParaRPr/>
          </a:p>
          <a:p>
            <a:pPr marL="0" lvl="0" indent="0" algn="l" rtl="0">
              <a:lnSpc>
                <a:spcPct val="100000"/>
              </a:lnSpc>
              <a:spcBef>
                <a:spcPts val="0"/>
              </a:spcBef>
              <a:spcAft>
                <a:spcPts val="0"/>
              </a:spcAft>
              <a:buSzPts val="1400"/>
              <a:buNone/>
            </a:pPr>
            <a:r>
              <a:rPr lang="en-NZ"/>
              <a:t>Decrease inflation</a:t>
            </a:r>
            <a:endParaRPr/>
          </a:p>
          <a:p>
            <a:pPr marL="0" lvl="0" indent="0" algn="l" rtl="0">
              <a:lnSpc>
                <a:spcPct val="100000"/>
              </a:lnSpc>
              <a:spcBef>
                <a:spcPts val="0"/>
              </a:spcBef>
              <a:spcAft>
                <a:spcPts val="0"/>
              </a:spcAft>
              <a:buSzPts val="1400"/>
              <a:buNone/>
            </a:pPr>
            <a:r>
              <a:rPr lang="en-NZ"/>
              <a:t>Decrease growth</a:t>
            </a:r>
            <a:endParaRPr/>
          </a:p>
        </p:txBody>
      </p:sp>
      <p:sp>
        <p:nvSpPr>
          <p:cNvPr id="321" name="Google Shape;321;p26: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e59b93d6bc_0_1: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e59b93d6bc_0_1: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endParaRPr/>
          </a:p>
        </p:txBody>
      </p:sp>
      <p:sp>
        <p:nvSpPr>
          <p:cNvPr id="331" name="Google Shape;331;g3e59b93d6bc_0_1: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7: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p27: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90000"/>
              </a:lnSpc>
              <a:spcBef>
                <a:spcPts val="1000"/>
              </a:spcBef>
              <a:spcAft>
                <a:spcPts val="0"/>
              </a:spcAft>
              <a:buClr>
                <a:schemeClr val="dk1"/>
              </a:buClr>
              <a:buSzPts val="1100"/>
              <a:buFont typeface="Arial"/>
              <a:buNone/>
            </a:pPr>
            <a:r>
              <a:rPr lang="en-NZ" sz="1400">
                <a:latin typeface="Arial"/>
                <a:ea typeface="Arial"/>
                <a:cs typeface="Arial"/>
                <a:sym typeface="Arial"/>
              </a:rPr>
              <a:t>The </a:t>
            </a:r>
            <a:r>
              <a:rPr lang="en-NZ" sz="1400" b="1">
                <a:latin typeface="Arial"/>
                <a:ea typeface="Arial"/>
                <a:cs typeface="Arial"/>
                <a:sym typeface="Arial"/>
              </a:rPr>
              <a:t>3% inflation is temporary</a:t>
            </a:r>
            <a:r>
              <a:rPr lang="en-NZ" sz="1400">
                <a:latin typeface="Arial"/>
                <a:ea typeface="Arial"/>
                <a:cs typeface="Arial"/>
                <a:sym typeface="Arial"/>
              </a:rPr>
              <a:t>, it is being driven by one-off cost factors, not persistent demand pressure</a:t>
            </a:r>
            <a:endParaRPr sz="1400">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r>
              <a:rPr lang="en-NZ" sz="1400">
                <a:latin typeface="Arial"/>
                <a:ea typeface="Arial"/>
                <a:cs typeface="Arial"/>
                <a:sym typeface="Arial"/>
              </a:rPr>
              <a:t>There is </a:t>
            </a:r>
            <a:r>
              <a:rPr lang="en-NZ" sz="1400" b="1">
                <a:latin typeface="Arial"/>
                <a:ea typeface="Arial"/>
                <a:cs typeface="Arial"/>
                <a:sym typeface="Arial"/>
              </a:rPr>
              <a:t>significant spare capacity</a:t>
            </a:r>
            <a:r>
              <a:rPr lang="en-NZ" sz="1400">
                <a:latin typeface="Arial"/>
                <a:ea typeface="Arial"/>
                <a:cs typeface="Arial"/>
                <a:sym typeface="Arial"/>
              </a:rPr>
              <a:t> in the economy — unemployment is up, firms are underutilising resources, and the economy is operating below potential output</a:t>
            </a:r>
            <a:endParaRPr sz="1400">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r>
              <a:rPr lang="en-NZ" sz="1400">
                <a:latin typeface="Arial"/>
                <a:ea typeface="Arial"/>
                <a:cs typeface="Arial"/>
                <a:sym typeface="Arial"/>
              </a:rPr>
              <a:t>With output below potential, </a:t>
            </a:r>
            <a:r>
              <a:rPr lang="en-NZ" sz="1400" b="1">
                <a:latin typeface="Arial"/>
                <a:ea typeface="Arial"/>
                <a:cs typeface="Arial"/>
                <a:sym typeface="Arial"/>
              </a:rPr>
              <a:t>inflation will naturally fall back</a:t>
            </a:r>
            <a:r>
              <a:rPr lang="en-NZ" sz="1400">
                <a:latin typeface="Arial"/>
                <a:ea typeface="Arial"/>
                <a:cs typeface="Arial"/>
                <a:sym typeface="Arial"/>
              </a:rPr>
              <a:t> toward 2% without needing tight policy</a:t>
            </a:r>
            <a:endParaRPr sz="1400">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r>
              <a:rPr lang="en-NZ" sz="1400">
                <a:latin typeface="Arial"/>
                <a:ea typeface="Arial"/>
                <a:cs typeface="Arial"/>
                <a:sym typeface="Arial"/>
              </a:rPr>
              <a:t>The bigger risk is that the economy stays </a:t>
            </a:r>
            <a:r>
              <a:rPr lang="en-NZ" sz="1400" b="1">
                <a:latin typeface="Arial"/>
                <a:ea typeface="Arial"/>
                <a:cs typeface="Arial"/>
                <a:sym typeface="Arial"/>
              </a:rPr>
              <a:t>too weak for too long</a:t>
            </a:r>
            <a:r>
              <a:rPr lang="en-NZ" sz="1400">
                <a:latin typeface="Arial"/>
                <a:ea typeface="Arial"/>
                <a:cs typeface="Arial"/>
                <a:sym typeface="Arial"/>
              </a:rPr>
              <a:t>, causing inflation to undershoot the target rather than overshoot it</a:t>
            </a:r>
            <a:endParaRPr sz="1400">
              <a:latin typeface="Arial"/>
              <a:ea typeface="Arial"/>
              <a:cs typeface="Arial"/>
              <a:sym typeface="Arial"/>
            </a:endParaRPr>
          </a:p>
          <a:p>
            <a:pPr marL="0" lvl="0" indent="0" algn="l" rtl="0">
              <a:lnSpc>
                <a:spcPct val="90000"/>
              </a:lnSpc>
              <a:spcBef>
                <a:spcPts val="1000"/>
              </a:spcBef>
              <a:spcAft>
                <a:spcPts val="0"/>
              </a:spcAft>
              <a:buClr>
                <a:schemeClr val="dk1"/>
              </a:buClr>
              <a:buSzPts val="1100"/>
              <a:buFont typeface="Arial"/>
              <a:buNone/>
            </a:pPr>
            <a:r>
              <a:rPr lang="en-NZ" sz="1400">
                <a:latin typeface="Arial"/>
                <a:ea typeface="Arial"/>
                <a:cs typeface="Arial"/>
                <a:sym typeface="Arial"/>
              </a:rPr>
              <a:t>In ADAS terms — the economy is at Y₁ below Yp, so cutting rates to shift AD right helps close the gap and stabilise inflation near the midpoint</a:t>
            </a:r>
            <a:endParaRPr/>
          </a:p>
        </p:txBody>
      </p:sp>
      <p:sp>
        <p:nvSpPr>
          <p:cNvPr id="338" name="Google Shape;338;p27: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102" name="Google Shape;102;p3: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e59b93d6bc_0_20: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3e59b93d6bc_0_20: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endParaRPr/>
          </a:p>
        </p:txBody>
      </p:sp>
      <p:sp>
        <p:nvSpPr>
          <p:cNvPr id="348" name="Google Shape;348;g3e59b93d6bc_0_20: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0: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353" name="Google Shape;353;p30: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1: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31: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1: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e59b93d6bc_0_36: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3e59b93d6bc_0_36: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endParaRPr/>
          </a:p>
        </p:txBody>
      </p:sp>
      <p:sp>
        <p:nvSpPr>
          <p:cNvPr id="370" name="Google Shape;370;g3e59b93d6bc_0_36: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e59b93d6bc_0_29: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e59b93d6bc_0_29: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NZ"/>
              <a:t>The first step is that the SRPC itself shifts downward. This happens because inflation expectations fall. Currently expectations are elevated, which is why SRPC₁ sits higher. As the temporary cost pressures (petrol, energy, council rates) dissipate and people see inflation returning toward 2%, their expectations adjust downward and the whole curve drops to SRPC₂.</a:t>
            </a:r>
            <a:endParaRPr/>
          </a:p>
          <a:p>
            <a:pPr marL="0" lvl="0" indent="0" algn="l" rtl="0">
              <a:lnSpc>
                <a:spcPct val="115000"/>
              </a:lnSpc>
              <a:spcBef>
                <a:spcPts val="1200"/>
              </a:spcBef>
              <a:spcAft>
                <a:spcPts val="0"/>
              </a:spcAft>
              <a:buClr>
                <a:schemeClr val="dk1"/>
              </a:buClr>
              <a:buSzPts val="1100"/>
              <a:buFont typeface="Arial"/>
              <a:buNone/>
            </a:pPr>
            <a:r>
              <a:rPr lang="en-NZ"/>
              <a:t>The second step is that the OCR cuts boost AD, which brings unemployment down toward the natural rate u*. So the economy moves along the new lower SRPC₂ toward point B.</a:t>
            </a:r>
            <a:endParaRPr/>
          </a:p>
          <a:p>
            <a:pPr marL="0" lvl="0" indent="0" algn="l" rtl="0">
              <a:lnSpc>
                <a:spcPct val="115000"/>
              </a:lnSpc>
              <a:spcBef>
                <a:spcPts val="1200"/>
              </a:spcBef>
              <a:spcAft>
                <a:spcPts val="0"/>
              </a:spcAft>
              <a:buClr>
                <a:schemeClr val="dk1"/>
              </a:buClr>
              <a:buSzPts val="1100"/>
              <a:buFont typeface="Arial"/>
              <a:buNone/>
            </a:pPr>
            <a:r>
              <a:rPr lang="en-NZ"/>
              <a:t>The end result is that NZ reaches 2% inflation at u* — the best of both outcomes. Inflation falls not because unemployment was deliberately pushed up, but because the curve itself shifted. This is exactly what the RBNZ means when it says inflation will return to 2% by mid-2026 while the labour market also recovers.</a:t>
            </a:r>
            <a:endParaRPr/>
          </a:p>
          <a:p>
            <a:pPr marL="0" lvl="0" indent="0" algn="l" rtl="0">
              <a:lnSpc>
                <a:spcPct val="115000"/>
              </a:lnSpc>
              <a:spcBef>
                <a:spcPts val="1200"/>
              </a:spcBef>
              <a:spcAft>
                <a:spcPts val="0"/>
              </a:spcAft>
              <a:buClr>
                <a:schemeClr val="dk1"/>
              </a:buClr>
              <a:buSzPts val="1100"/>
              <a:buFont typeface="Arial"/>
              <a:buNone/>
            </a:pPr>
            <a:r>
              <a:rPr lang="en-NZ"/>
              <a:t>The key phrase from the release that supports this is that "household inflation expectations have fallen" — that is the mechanism driving the SRPC downward.</a:t>
            </a:r>
            <a:endParaRPr/>
          </a:p>
          <a:p>
            <a:pPr marL="0" lvl="0" indent="0" algn="l" rtl="0">
              <a:spcBef>
                <a:spcPts val="1200"/>
              </a:spcBef>
              <a:spcAft>
                <a:spcPts val="0"/>
              </a:spcAft>
              <a:buNone/>
            </a:pPr>
            <a:endParaRPr/>
          </a:p>
        </p:txBody>
      </p:sp>
      <p:sp>
        <p:nvSpPr>
          <p:cNvPr id="376" name="Google Shape;376;g3e59b93d6bc_0_29: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e59b93d6bc_0_44:notes"/>
          <p:cNvSpPr>
            <a:spLocks noGrp="1" noRot="1" noChangeAspect="1"/>
          </p:cNvSpPr>
          <p:nvPr>
            <p:ph type="sldImg" idx="2"/>
          </p:nvPr>
        </p:nvSpPr>
        <p:spPr>
          <a:xfrm>
            <a:off x="442913" y="1250950"/>
            <a:ext cx="5997600" cy="3375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3e59b93d6bc_0_44: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endParaRPr/>
          </a:p>
        </p:txBody>
      </p:sp>
      <p:sp>
        <p:nvSpPr>
          <p:cNvPr id="383" name="Google Shape;383;g3e59b93d6bc_0_44: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Q3.</a:t>
            </a:r>
            <a:r>
              <a:rPr lang="en-NZ" dirty="0"/>
              <a:t> Moving </a:t>
            </a:r>
            <a:r>
              <a:rPr lang="en-NZ" i="1" dirty="0"/>
              <a:t>along</a:t>
            </a:r>
            <a:r>
              <a:rPr lang="en-NZ" dirty="0"/>
              <a:t> the curve means more capital per worker (K/L increases) but with diminishing returns, e.g. buying more machines for the same workforce. </a:t>
            </a:r>
          </a:p>
          <a:p>
            <a:r>
              <a:rPr lang="en-NZ" dirty="0"/>
              <a:t>Shifting the curve </a:t>
            </a:r>
            <a:r>
              <a:rPr lang="en-NZ" i="1" dirty="0"/>
              <a:t>upward</a:t>
            </a:r>
            <a:r>
              <a:rPr lang="en-NZ" dirty="0"/>
              <a:t> means getting more output from the same capital, driven by things like better education, technology, or innovation. </a:t>
            </a:r>
          </a:p>
          <a:p>
            <a:r>
              <a:rPr lang="en-NZ" dirty="0"/>
              <a:t>The first is accumulation; the second is productivity.</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NZ" sz="1300" b="0" i="0" u="none" strike="noStrike" cap="none" smtClean="0">
                <a:solidFill>
                  <a:schemeClr val="dk1"/>
                </a:solidFill>
                <a:latin typeface="Calibri"/>
                <a:ea typeface="Calibri"/>
                <a:cs typeface="Calibri"/>
                <a:sym typeface="Calibri"/>
              </a:rPr>
              <a:t>37</a:t>
            </a:fld>
            <a:endParaRPr lang="en-NZ"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3888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4: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4: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marR="0" lvl="0" indent="0" algn="l" rtl="0">
              <a:lnSpc>
                <a:spcPct val="100000"/>
              </a:lnSpc>
              <a:spcBef>
                <a:spcPts val="0"/>
              </a:spcBef>
              <a:spcAft>
                <a:spcPts val="0"/>
              </a:spcAft>
              <a:buClr>
                <a:srgbClr val="FF0000"/>
              </a:buClr>
              <a:buSzPts val="1200"/>
              <a:buFont typeface="Calibri"/>
              <a:buNone/>
            </a:pPr>
            <a:r>
              <a:rPr lang="en-NZ">
                <a:solidFill>
                  <a:srgbClr val="FF0000"/>
                </a:solidFill>
              </a:rPr>
              <a:t>Worth 10 marks </a:t>
            </a:r>
            <a:endParaRPr/>
          </a:p>
          <a:p>
            <a:pPr marL="0" lvl="0" indent="0" algn="l" rtl="0">
              <a:lnSpc>
                <a:spcPct val="100000"/>
              </a:lnSpc>
              <a:spcBef>
                <a:spcPts val="0"/>
              </a:spcBef>
              <a:spcAft>
                <a:spcPts val="0"/>
              </a:spcAft>
              <a:buSzPts val="1400"/>
              <a:buNone/>
            </a:pPr>
            <a:endParaRPr/>
          </a:p>
        </p:txBody>
      </p:sp>
      <p:sp>
        <p:nvSpPr>
          <p:cNvPr id="390" name="Google Shape;390;p34: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5: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35: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dirty="0"/>
              <a:t>Examples of questions for exam:</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Why was deflation such as that seen in The Great Depression such a significant problem?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Why was a belief that house prices would continue to rise was an important contributor to the 2008 Global Financial Crisis?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Impossible trinity is that a country can only have 2 of the parts in the diagram at any one time. </a:t>
            </a:r>
            <a:endParaRPr dirty="0"/>
          </a:p>
          <a:p>
            <a:pPr marL="457200" lvl="0" indent="-317500" algn="l" rtl="0">
              <a:lnSpc>
                <a:spcPct val="100000"/>
              </a:lnSpc>
              <a:spcBef>
                <a:spcPts val="0"/>
              </a:spcBef>
              <a:spcAft>
                <a:spcPts val="0"/>
              </a:spcAft>
              <a:buSzPts val="1400"/>
              <a:buChar char="-"/>
            </a:pPr>
            <a:r>
              <a:rPr lang="en-NZ" dirty="0"/>
              <a:t>Free financial flows</a:t>
            </a:r>
            <a:endParaRPr dirty="0"/>
          </a:p>
          <a:p>
            <a:pPr marL="457200" lvl="0" indent="-317500" algn="l" rtl="0">
              <a:lnSpc>
                <a:spcPct val="100000"/>
              </a:lnSpc>
              <a:spcBef>
                <a:spcPts val="0"/>
              </a:spcBef>
              <a:spcAft>
                <a:spcPts val="0"/>
              </a:spcAft>
              <a:buSzPts val="1400"/>
              <a:buChar char="-"/>
            </a:pPr>
            <a:r>
              <a:rPr lang="en-NZ" dirty="0"/>
              <a:t>Independent Monetary Policy</a:t>
            </a:r>
            <a:endParaRPr dirty="0"/>
          </a:p>
          <a:p>
            <a:pPr marL="457200" lvl="0" indent="-317500" algn="l" rtl="0">
              <a:lnSpc>
                <a:spcPct val="100000"/>
              </a:lnSpc>
              <a:spcBef>
                <a:spcPts val="0"/>
              </a:spcBef>
              <a:spcAft>
                <a:spcPts val="0"/>
              </a:spcAft>
              <a:buSzPts val="1400"/>
              <a:buChar char="-"/>
            </a:pPr>
            <a:r>
              <a:rPr lang="en-NZ" dirty="0"/>
              <a:t>Fixed Er</a:t>
            </a:r>
            <a:endParaRPr dirty="0"/>
          </a:p>
          <a:p>
            <a:pPr marL="0" lvl="0" indent="0" algn="l" rtl="0">
              <a:lnSpc>
                <a:spcPct val="100000"/>
              </a:lnSpc>
              <a:spcBef>
                <a:spcPts val="0"/>
              </a:spcBef>
              <a:spcAft>
                <a:spcPts val="0"/>
              </a:spcAft>
              <a:buNone/>
            </a:pPr>
            <a:r>
              <a:rPr lang="en-NZ" dirty="0"/>
              <a:t>Cannot have a fixed Er as seen in the past, therefore if the RBNZ raises interest rates (Monetary Policy) money will flow in from overseas as NZ more attractive, so free financial flows increases. As a result free financial flows drives up the Er as higher demand and reduced supply of NZD. But if the RBNZ tries to prevent rise in Er would have to sell off stored NZD to depreciate and therefore increases Money Supply and lowering interest rates again. So a cycle.</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NZ" dirty="0"/>
              <a:t>Taxation:</a:t>
            </a:r>
            <a:endParaRPr dirty="0"/>
          </a:p>
          <a:p>
            <a:pPr marL="457200" lvl="0" indent="-317500" algn="l" rtl="0">
              <a:lnSpc>
                <a:spcPct val="100000"/>
              </a:lnSpc>
              <a:spcBef>
                <a:spcPts val="0"/>
              </a:spcBef>
              <a:spcAft>
                <a:spcPts val="0"/>
              </a:spcAft>
              <a:buSzPts val="1400"/>
              <a:buChar char="-"/>
            </a:pPr>
            <a:r>
              <a:rPr lang="en-NZ" dirty="0"/>
              <a:t>Vertical Equity - people with different abilities to pay should be traded differently. What we have at the moment  ~ progressive taxation system</a:t>
            </a:r>
            <a:endParaRPr dirty="0"/>
          </a:p>
          <a:p>
            <a:pPr marL="457200" lvl="0" indent="-317500" algn="l" rtl="0">
              <a:lnSpc>
                <a:spcPct val="100000"/>
              </a:lnSpc>
              <a:spcBef>
                <a:spcPts val="0"/>
              </a:spcBef>
              <a:spcAft>
                <a:spcPts val="0"/>
              </a:spcAft>
              <a:buSzPts val="1400"/>
              <a:buChar char="-"/>
            </a:pPr>
            <a:r>
              <a:rPr lang="en-NZ" dirty="0"/>
              <a:t>Horizontal Equity - people in similar economic circumstances treated same- i.e. income doesn’t affect your taxation</a:t>
            </a:r>
            <a:endParaRPr dirty="0"/>
          </a:p>
          <a:p>
            <a:pPr marL="0" lvl="0" indent="0" algn="l" rtl="0">
              <a:lnSpc>
                <a:spcPct val="100000"/>
              </a:lnSpc>
              <a:spcBef>
                <a:spcPts val="0"/>
              </a:spcBef>
              <a:spcAft>
                <a:spcPts val="0"/>
              </a:spcAft>
              <a:buNone/>
            </a:pPr>
            <a:endParaRPr dirty="0"/>
          </a:p>
          <a:p>
            <a:pPr marL="0" lvl="0" indent="0" algn="l" rtl="0">
              <a:lnSpc>
                <a:spcPct val="100000"/>
              </a:lnSpc>
              <a:spcBef>
                <a:spcPts val="0"/>
              </a:spcBef>
              <a:spcAft>
                <a:spcPts val="0"/>
              </a:spcAft>
              <a:buNone/>
            </a:pPr>
            <a:r>
              <a:rPr lang="en-NZ" dirty="0"/>
              <a:t>Consequences:</a:t>
            </a:r>
            <a:endParaRPr dirty="0"/>
          </a:p>
          <a:p>
            <a:pPr marL="457200" lvl="0" indent="-317500" algn="l" rtl="0">
              <a:lnSpc>
                <a:spcPct val="100000"/>
              </a:lnSpc>
              <a:spcBef>
                <a:spcPts val="0"/>
              </a:spcBef>
              <a:spcAft>
                <a:spcPts val="0"/>
              </a:spcAft>
              <a:buSzPts val="1400"/>
              <a:buChar char="-"/>
            </a:pPr>
            <a:r>
              <a:rPr lang="en-NZ" dirty="0"/>
              <a:t>Fiscal drag = occurs when tax rates are progressive but due to inflation, as nominal wages increase (wages increase due to inflation), workers will move up tax brackets however be effectively earning the same amount i.e. take home income is less now due to the higher tax bracket. </a:t>
            </a:r>
            <a:endParaRPr dirty="0"/>
          </a:p>
          <a:p>
            <a:pPr marL="0" lvl="0" indent="0" algn="l" rtl="0">
              <a:lnSpc>
                <a:spcPct val="100000"/>
              </a:lnSpc>
              <a:spcBef>
                <a:spcPts val="0"/>
              </a:spcBef>
              <a:spcAft>
                <a:spcPts val="0"/>
              </a:spcAft>
              <a:buNone/>
            </a:pPr>
            <a:endParaRPr lang="en-NZ" dirty="0"/>
          </a:p>
          <a:p>
            <a:pPr marL="0" lvl="0" indent="0" algn="l" rtl="0">
              <a:lnSpc>
                <a:spcPct val="100000"/>
              </a:lnSpc>
              <a:spcBef>
                <a:spcPts val="0"/>
              </a:spcBef>
              <a:spcAft>
                <a:spcPts val="0"/>
              </a:spcAft>
              <a:buNone/>
            </a:pPr>
            <a:r>
              <a:rPr lang="en-GB"/>
              <a:t>Effective Rate </a:t>
            </a:r>
            <a:endParaRPr dirty="0"/>
          </a:p>
        </p:txBody>
      </p:sp>
      <p:sp>
        <p:nvSpPr>
          <p:cNvPr id="397" name="Google Shape;397;p35: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Q1.</a:t>
            </a:r>
            <a:r>
              <a:rPr lang="en-NZ" dirty="0"/>
              <a:t> Fiscal drag: inflation pushes nominal wages up, dragging workers into higher tax brackets even though their real purchasing power hasn't changed. Result: real after-tax income falls. Two fixes: (1) index tax brackets to inflation, or (2) reduce the progressivity of the scale.</a:t>
            </a:r>
          </a:p>
          <a:p>
            <a:endParaRPr lang="en-NZ" dirty="0"/>
          </a:p>
          <a:p>
            <a:endParaRPr lang="en-NZ" dirty="0"/>
          </a:p>
          <a:p>
            <a:r>
              <a:rPr lang="en-NZ" b="1" dirty="0"/>
              <a:t>Q2.</a:t>
            </a:r>
            <a:r>
              <a:rPr lang="en-NZ" dirty="0"/>
              <a:t> Tax on first $20,000: 20% × $20,000 = $4,000. Tax on next $15,000: 33% × $15,000 = $4,950. </a:t>
            </a:r>
            <a:r>
              <a:rPr lang="en-NZ" b="1" dirty="0"/>
              <a:t>Total tax = $8,950. Effective rate = $8,950 / $35,000 = 25.6%.</a:t>
            </a:r>
          </a:p>
          <a:p>
            <a:endParaRPr lang="en-NZ" b="1" dirty="0"/>
          </a:p>
          <a:p>
            <a:endParaRPr lang="en-NZ" dirty="0"/>
          </a:p>
          <a:p>
            <a:r>
              <a:rPr lang="en-NZ" b="1" dirty="0"/>
              <a:t>Q3.</a:t>
            </a:r>
            <a:r>
              <a:rPr lang="en-NZ" dirty="0"/>
              <a:t> </a:t>
            </a:r>
            <a:r>
              <a:rPr lang="en-NZ" i="1" dirty="0"/>
              <a:t>For:</a:t>
            </a:r>
            <a:r>
              <a:rPr lang="en-NZ" dirty="0"/>
              <a:t> redistributes income from high to low earners, reducing inequality and funding public services those on lower incomes rely on most. </a:t>
            </a:r>
          </a:p>
          <a:p>
            <a:r>
              <a:rPr lang="en-NZ" i="1" dirty="0"/>
              <a:t>Against:</a:t>
            </a:r>
            <a:r>
              <a:rPr lang="en-NZ" dirty="0"/>
              <a:t> reduces incentive to earn more at higher income levels, potentially discouraging work, investment, or causing high earners to shift income offshore.</a:t>
            </a:r>
          </a:p>
          <a:p>
            <a:endParaRPr lang="en-NZ"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NZ" sz="1300" b="0" i="0" u="none" strike="noStrike" cap="none" smtClean="0">
                <a:solidFill>
                  <a:schemeClr val="dk1"/>
                </a:solidFill>
                <a:latin typeface="Calibri"/>
                <a:ea typeface="Calibri"/>
                <a:cs typeface="Calibri"/>
                <a:sym typeface="Calibri"/>
              </a:rPr>
              <a:t>41</a:t>
            </a:fld>
            <a:endParaRPr lang="en-NZ"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1660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NZ" sz="1300" b="0" i="0" u="none" strike="noStrike" cap="none" smtClean="0">
                <a:solidFill>
                  <a:schemeClr val="dk1"/>
                </a:solidFill>
                <a:latin typeface="Calibri"/>
                <a:ea typeface="Calibri"/>
                <a:cs typeface="Calibri"/>
                <a:sym typeface="Calibri"/>
              </a:rPr>
              <a:t>42</a:t>
            </a:fld>
            <a:endParaRPr lang="en-NZ"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85267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40: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40: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441" name="Google Shape;441;p40: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43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e516c20e10_0_15: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e516c20e10_0_15:notes"/>
          <p:cNvSpPr txBox="1">
            <a:spLocks noGrp="1"/>
          </p:cNvSpPr>
          <p:nvPr>
            <p:ph type="body" idx="1"/>
          </p:nvPr>
        </p:nvSpPr>
        <p:spPr>
          <a:xfrm>
            <a:off x="688182" y="4813866"/>
            <a:ext cx="5505600" cy="3938700"/>
          </a:xfrm>
          <a:prstGeom prst="rect">
            <a:avLst/>
          </a:prstGeom>
        </p:spPr>
        <p:txBody>
          <a:bodyPr spcFirstLastPara="1" wrap="square" lIns="96475" tIns="48225" rIns="96475" bIns="48225" anchor="t" anchorCtr="0">
            <a:noAutofit/>
          </a:bodyPr>
          <a:lstStyle/>
          <a:p>
            <a:pPr marL="0" lvl="0" indent="0" algn="l" rtl="0">
              <a:spcBef>
                <a:spcPts val="0"/>
              </a:spcBef>
              <a:spcAft>
                <a:spcPts val="0"/>
              </a:spcAft>
              <a:buNone/>
            </a:pPr>
            <a:endParaRPr dirty="0"/>
          </a:p>
        </p:txBody>
      </p:sp>
      <p:sp>
        <p:nvSpPr>
          <p:cNvPr id="116" name="Google Shape;116;g3e516c20e10_0_15:notes"/>
          <p:cNvSpPr txBox="1">
            <a:spLocks noGrp="1"/>
          </p:cNvSpPr>
          <p:nvPr>
            <p:ph type="sldNum" idx="12"/>
          </p:nvPr>
        </p:nvSpPr>
        <p:spPr>
          <a:xfrm>
            <a:off x="3898102" y="9500961"/>
            <a:ext cx="2982000" cy="501900"/>
          </a:xfrm>
          <a:prstGeom prst="rect">
            <a:avLst/>
          </a:prstGeom>
        </p:spPr>
        <p:txBody>
          <a:bodyPr spcFirstLastPara="1" wrap="square" lIns="96475" tIns="48225" rIns="96475" bIns="482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NZ"/>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marR="0" lvl="0" indent="0" algn="l" rtl="0">
              <a:lnSpc>
                <a:spcPct val="90000"/>
              </a:lnSpc>
              <a:spcBef>
                <a:spcPts val="0"/>
              </a:spcBef>
              <a:spcAft>
                <a:spcPts val="0"/>
              </a:spcAft>
              <a:buClr>
                <a:schemeClr val="lt1"/>
              </a:buClr>
              <a:buSzPts val="2800"/>
              <a:buFont typeface="Arial"/>
              <a:buNone/>
            </a:pPr>
            <a:r>
              <a:rPr lang="en-GB" sz="1200" b="0" i="0" u="none" strike="noStrike" cap="none" dirty="0">
                <a:solidFill>
                  <a:schemeClr val="lt1"/>
                </a:solidFill>
                <a:latin typeface="Josefin Sans"/>
                <a:ea typeface="Josefin Sans"/>
                <a:cs typeface="Josefin Sans"/>
                <a:sym typeface="Josefin Sans"/>
              </a:rPr>
              <a:t>CAB = - ROW Savings</a:t>
            </a:r>
            <a:endParaRPr lang="en-GB" sz="8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r>
              <a:rPr lang="en-GB" sz="1200" b="0" i="0" u="none" strike="noStrike" cap="none" dirty="0">
                <a:solidFill>
                  <a:schemeClr val="lt1"/>
                </a:solidFill>
                <a:latin typeface="Josefin Sans"/>
                <a:ea typeface="Josefin Sans"/>
                <a:cs typeface="Josefin Sans"/>
                <a:sym typeface="Josefin Sans"/>
              </a:rPr>
              <a:t>I = S</a:t>
            </a:r>
            <a:r>
              <a:rPr lang="en-GB" sz="1200" b="0" i="0" u="none" strike="noStrike" cap="none" baseline="-25000" dirty="0">
                <a:solidFill>
                  <a:schemeClr val="lt1"/>
                </a:solidFill>
                <a:latin typeface="Josefin Sans"/>
                <a:ea typeface="Josefin Sans"/>
                <a:cs typeface="Josefin Sans"/>
                <a:sym typeface="Josefin Sans"/>
              </a:rPr>
              <a:t>P</a:t>
            </a:r>
            <a:r>
              <a:rPr lang="en-GB" sz="1200" b="0" i="0" u="none" strike="noStrike" cap="none" dirty="0">
                <a:solidFill>
                  <a:schemeClr val="lt1"/>
                </a:solidFill>
                <a:latin typeface="Josefin Sans"/>
                <a:ea typeface="Josefin Sans"/>
                <a:cs typeface="Josefin Sans"/>
                <a:sym typeface="Josefin Sans"/>
              </a:rPr>
              <a:t> + S</a:t>
            </a:r>
            <a:r>
              <a:rPr lang="en-GB" sz="1200" b="0" i="0" u="none" strike="noStrike" cap="none" baseline="-25000" dirty="0">
                <a:solidFill>
                  <a:schemeClr val="lt1"/>
                </a:solidFill>
                <a:latin typeface="Josefin Sans"/>
                <a:ea typeface="Josefin Sans"/>
                <a:cs typeface="Josefin Sans"/>
                <a:sym typeface="Josefin Sans"/>
              </a:rPr>
              <a:t>G</a:t>
            </a:r>
            <a:r>
              <a:rPr lang="en-GB" sz="1200" b="0" i="0" u="none" strike="noStrike" cap="none" dirty="0">
                <a:solidFill>
                  <a:schemeClr val="lt1"/>
                </a:solidFill>
                <a:latin typeface="Josefin Sans"/>
                <a:ea typeface="Josefin Sans"/>
                <a:cs typeface="Josefin Sans"/>
                <a:sym typeface="Josefin Sans"/>
              </a:rPr>
              <a:t> + ROW Savings</a:t>
            </a:r>
            <a:endParaRPr lang="en-GB" sz="8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r>
              <a:rPr lang="en-GB" sz="1200" b="0" i="0" u="none" strike="noStrike" cap="none" dirty="0">
                <a:solidFill>
                  <a:schemeClr val="lt1"/>
                </a:solidFill>
                <a:latin typeface="Josefin Sans"/>
                <a:ea typeface="Josefin Sans"/>
                <a:cs typeface="Josefin Sans"/>
                <a:sym typeface="Josefin Sans"/>
              </a:rPr>
              <a:t>I = S</a:t>
            </a:r>
            <a:r>
              <a:rPr lang="en-GB" sz="1200" b="0" i="0" u="none" strike="noStrike" cap="none" baseline="-25000" dirty="0">
                <a:solidFill>
                  <a:schemeClr val="lt1"/>
                </a:solidFill>
                <a:latin typeface="Josefin Sans"/>
                <a:ea typeface="Josefin Sans"/>
                <a:cs typeface="Josefin Sans"/>
                <a:sym typeface="Josefin Sans"/>
              </a:rPr>
              <a:t>NZ</a:t>
            </a:r>
            <a:r>
              <a:rPr lang="en-GB" sz="1200" b="0" i="0" u="none" strike="noStrike" cap="none" dirty="0">
                <a:solidFill>
                  <a:schemeClr val="lt1"/>
                </a:solidFill>
                <a:latin typeface="Josefin Sans"/>
                <a:ea typeface="Josefin Sans"/>
                <a:cs typeface="Josefin Sans"/>
                <a:sym typeface="Josefin Sans"/>
              </a:rPr>
              <a:t> + ROW Savings</a:t>
            </a:r>
            <a:endParaRPr lang="en-GB" sz="8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r>
              <a:rPr lang="en-GB" sz="1200" b="0" i="0" u="none" strike="noStrike" cap="none" dirty="0">
                <a:solidFill>
                  <a:schemeClr val="lt1"/>
                </a:solidFill>
                <a:latin typeface="Josefin Sans"/>
                <a:ea typeface="Josefin Sans"/>
                <a:cs typeface="Josefin Sans"/>
                <a:sym typeface="Josefin Sans"/>
              </a:rPr>
              <a:t>If the CAB is negative (deficit) then ROW Savings must be positive and NZ is borrowing money to fund investment. </a:t>
            </a:r>
            <a:endParaRPr lang="en-GB" sz="8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r>
              <a:rPr lang="en-GB" sz="1200" b="0" i="0" u="none" strike="noStrike" cap="none" dirty="0">
                <a:solidFill>
                  <a:schemeClr val="lt1"/>
                </a:solidFill>
                <a:latin typeface="Josefin Sans"/>
                <a:ea typeface="Josefin Sans"/>
                <a:cs typeface="Josefin Sans"/>
                <a:sym typeface="Josefin Sans"/>
              </a:rPr>
              <a:t>Domestic savings must be lower than investment. </a:t>
            </a:r>
            <a:endParaRPr lang="en-GB" sz="8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123" name="Google Shape;123;p5: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r>
              <a:rPr lang="en-NZ"/>
              <a:t>The key association is that the current account balance = negative rest of world savings. </a:t>
            </a:r>
            <a:endParaRPr/>
          </a:p>
        </p:txBody>
      </p:sp>
      <p:sp>
        <p:nvSpPr>
          <p:cNvPr id="132" name="Google Shape;132;p6: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lnSpc>
                <a:spcPct val="100000"/>
              </a:lnSpc>
              <a:spcBef>
                <a:spcPts val="0"/>
              </a:spcBef>
              <a:spcAft>
                <a:spcPts val="0"/>
              </a:spcAft>
              <a:buSzPts val="1400"/>
              <a:buNone/>
            </a:pPr>
            <a:endParaRPr/>
          </a:p>
        </p:txBody>
      </p:sp>
      <p:sp>
        <p:nvSpPr>
          <p:cNvPr id="140" name="Google Shape;140;p7: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171450" lvl="0" indent="-171450" algn="l" rtl="0">
              <a:lnSpc>
                <a:spcPct val="100000"/>
              </a:lnSpc>
              <a:spcBef>
                <a:spcPts val="0"/>
              </a:spcBef>
              <a:spcAft>
                <a:spcPts val="0"/>
              </a:spcAft>
              <a:buSzPts val="1400"/>
              <a:buFontTx/>
              <a:buChar char="-"/>
            </a:pPr>
            <a:r>
              <a:rPr lang="en-NZ" dirty="0"/>
              <a:t>Here if oil exports rise then the purchase of oil on global markets increases where transactions occur in NZD</a:t>
            </a:r>
          </a:p>
          <a:p>
            <a:pPr marL="171450" lvl="0" indent="-171450" algn="l" rtl="0">
              <a:lnSpc>
                <a:spcPct val="100000"/>
              </a:lnSpc>
              <a:spcBef>
                <a:spcPts val="0"/>
              </a:spcBef>
              <a:spcAft>
                <a:spcPts val="0"/>
              </a:spcAft>
              <a:buSzPts val="1400"/>
              <a:buFontTx/>
              <a:buChar char="-"/>
            </a:pPr>
            <a:r>
              <a:rPr lang="en-NZ" dirty="0"/>
              <a:t>Greater transactions in NZD means foreigners have to trade their currency for NZD therefore demand for NZD rises</a:t>
            </a:r>
          </a:p>
          <a:p>
            <a:pPr marL="171450" lvl="0" indent="-171450" algn="l" rtl="0">
              <a:lnSpc>
                <a:spcPct val="100000"/>
              </a:lnSpc>
              <a:spcBef>
                <a:spcPts val="0"/>
              </a:spcBef>
              <a:spcAft>
                <a:spcPts val="0"/>
              </a:spcAft>
              <a:buSzPts val="1400"/>
              <a:buFontTx/>
              <a:buChar char="-"/>
            </a:pPr>
            <a:r>
              <a:rPr lang="en-NZ" dirty="0"/>
              <a:t>As the Demand for NZD increases, the exchange rate increases so NZD appreciates</a:t>
            </a:r>
          </a:p>
          <a:p>
            <a:pPr marL="171450" lvl="0" indent="-171450" algn="l" rtl="0">
              <a:lnSpc>
                <a:spcPct val="100000"/>
              </a:lnSpc>
              <a:spcBef>
                <a:spcPts val="0"/>
              </a:spcBef>
              <a:spcAft>
                <a:spcPts val="0"/>
              </a:spcAft>
              <a:buSzPts val="1400"/>
              <a:buFontTx/>
              <a:buChar char="-"/>
            </a:pPr>
            <a:r>
              <a:rPr lang="en-NZ" dirty="0"/>
              <a:t>For other industries the cost of their exports will now rise as the appreciation of the NZD causes foreigners to lose purchasing power and in turn reduce global demand for other industry goods.</a:t>
            </a:r>
            <a:endParaRPr dirty="0"/>
          </a:p>
        </p:txBody>
      </p:sp>
      <p:sp>
        <p:nvSpPr>
          <p:cNvPr id="147" name="Google Shape;147;p8: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lnSpc>
                <a:spcPct val="100000"/>
              </a:lnSpc>
              <a:spcBef>
                <a:spcPts val="0"/>
              </a:spcBef>
              <a:spcAft>
                <a:spcPts val="0"/>
              </a:spcAft>
              <a:buSzPts val="1400"/>
              <a:buNone/>
            </a:pPr>
            <a:fld id="{00000000-1234-1234-1234-123412341234}" type="slidenum">
              <a:rPr lang="en-NZ"/>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5" name="Google Shape;7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1" name="Google Shape;81;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0" name="Google Shape;3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6" name="Google Shape;36;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7" name="Google Shape;3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3" name="Google Shape;43;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4" name="Google Shape;44;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45" name="Google Shape;45;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 name="Google Shape;4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61" name="Google Shape;61;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2" name="Google Shape;6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1"/>
          <p:cNvSpPr>
            <a:spLocks noGrp="1"/>
          </p:cNvSpPr>
          <p:nvPr>
            <p:ph type="pic" idx="2"/>
          </p:nvPr>
        </p:nvSpPr>
        <p:spPr>
          <a:xfrm>
            <a:off x="5183188" y="987425"/>
            <a:ext cx="6172200" cy="4873625"/>
          </a:xfrm>
          <a:prstGeom prst="rect">
            <a:avLst/>
          </a:prstGeom>
          <a:noFill/>
          <a:ln>
            <a:noFill/>
          </a:ln>
        </p:spPr>
      </p:sp>
      <p:sp>
        <p:nvSpPr>
          <p:cNvPr id="68" name="Google Shape;68;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69" name="Google Shape;69;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NZ"/>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3429000"/>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ct val="100000"/>
              <a:buFont typeface="Josefin Sans"/>
              <a:buNone/>
            </a:pPr>
            <a:r>
              <a:rPr lang="en-NZ" sz="4400" b="1">
                <a:solidFill>
                  <a:srgbClr val="FFFFFF"/>
                </a:solidFill>
                <a:latin typeface="Josefin Sans"/>
                <a:ea typeface="Josefin Sans"/>
                <a:cs typeface="Josefin Sans"/>
                <a:sym typeface="Josefin Sans"/>
              </a:rPr>
              <a:t>ECON 105 TUTORIAL</a:t>
            </a:r>
            <a:br>
              <a:rPr lang="en-NZ" sz="4400" b="1">
                <a:latin typeface="Josefin Sans"/>
                <a:ea typeface="Josefin Sans"/>
                <a:cs typeface="Josefin Sans"/>
                <a:sym typeface="Josefin Sans"/>
              </a:rPr>
            </a:br>
            <a:br>
              <a:rPr lang="en-NZ" sz="1100" b="1">
                <a:solidFill>
                  <a:srgbClr val="FE0000"/>
                </a:solidFill>
                <a:latin typeface="Josefin Sans"/>
                <a:ea typeface="Josefin Sans"/>
                <a:cs typeface="Josefin Sans"/>
                <a:sym typeface="Josefin Sans"/>
              </a:rPr>
            </a:br>
            <a:r>
              <a:rPr lang="en-NZ" sz="3600" b="1">
                <a:solidFill>
                  <a:srgbClr val="FE0000"/>
                </a:solidFill>
                <a:latin typeface="Josefin Sans"/>
                <a:ea typeface="Josefin Sans"/>
                <a:cs typeface="Josefin Sans"/>
                <a:sym typeface="Josefin Sans"/>
              </a:rPr>
              <a:t>FINAL EXAM</a:t>
            </a:r>
            <a:endParaRPr sz="3600" b="1">
              <a:solidFill>
                <a:srgbClr val="FE0000"/>
              </a:solidFill>
              <a:latin typeface="Josefin Sans"/>
              <a:ea typeface="Josefin Sans"/>
              <a:cs typeface="Josefin Sans"/>
              <a:sym typeface="Josefin Sans"/>
            </a:endParaRPr>
          </a:p>
          <a:p>
            <a:pPr marL="0" lvl="0" indent="0" algn="ctr" rtl="0">
              <a:lnSpc>
                <a:spcPct val="90000"/>
              </a:lnSpc>
              <a:spcBef>
                <a:spcPts val="0"/>
              </a:spcBef>
              <a:spcAft>
                <a:spcPts val="0"/>
              </a:spcAft>
              <a:buClr>
                <a:srgbClr val="FFFFFF"/>
              </a:buClr>
              <a:buSzPts val="3960"/>
              <a:buFont typeface="Josefin Sans"/>
              <a:buNone/>
            </a:pPr>
            <a:endParaRPr sz="1000" b="1">
              <a:solidFill>
                <a:srgbClr val="FF0000"/>
              </a:solidFill>
              <a:latin typeface="Josefin Sans"/>
              <a:ea typeface="Josefin Sans"/>
              <a:cs typeface="Josefin Sans"/>
              <a:sym typeface="Josefin Sans"/>
            </a:endParaRPr>
          </a:p>
          <a:p>
            <a:pPr marL="0" lvl="0" indent="0" algn="ctr" rtl="0">
              <a:lnSpc>
                <a:spcPct val="90000"/>
              </a:lnSpc>
              <a:spcBef>
                <a:spcPts val="0"/>
              </a:spcBef>
              <a:spcAft>
                <a:spcPts val="0"/>
              </a:spcAft>
              <a:buClr>
                <a:srgbClr val="FFFFFF"/>
              </a:buClr>
              <a:buSzPct val="110000"/>
              <a:buFont typeface="Josefin Sans"/>
              <a:buNone/>
            </a:pPr>
            <a:r>
              <a:rPr lang="en-NZ" sz="4000" b="1">
                <a:solidFill>
                  <a:srgbClr val="CCFFCD"/>
                </a:solidFill>
                <a:latin typeface="Josefin Sans"/>
                <a:ea typeface="Josefin Sans"/>
                <a:cs typeface="Josefin Sans"/>
                <a:sym typeface="Josefin Sans"/>
              </a:rPr>
              <a:t>Tuesday June 2nd  </a:t>
            </a:r>
            <a:endParaRPr sz="4000" b="1">
              <a:solidFill>
                <a:srgbClr val="CCFFCD"/>
              </a:solidFill>
              <a:latin typeface="Josefin Sans"/>
              <a:ea typeface="Josefin Sans"/>
              <a:cs typeface="Josefin Sans"/>
              <a:sym typeface="Josefin Sans"/>
            </a:endParaRPr>
          </a:p>
          <a:p>
            <a:pPr marL="0" lvl="0" indent="0" algn="ctr" rtl="0">
              <a:lnSpc>
                <a:spcPct val="90000"/>
              </a:lnSpc>
              <a:spcBef>
                <a:spcPts val="0"/>
              </a:spcBef>
              <a:spcAft>
                <a:spcPts val="0"/>
              </a:spcAft>
              <a:buClr>
                <a:srgbClr val="FFFFFF"/>
              </a:buClr>
              <a:buSzPct val="110000"/>
              <a:buFont typeface="Josefin Sans"/>
              <a:buNone/>
            </a:pPr>
            <a:r>
              <a:rPr lang="en-NZ" sz="4000" b="1">
                <a:solidFill>
                  <a:srgbClr val="CCFFCD"/>
                </a:solidFill>
                <a:latin typeface="Josefin Sans"/>
                <a:ea typeface="Josefin Sans"/>
                <a:cs typeface="Josefin Sans"/>
                <a:sym typeface="Josefin Sans"/>
              </a:rPr>
              <a:t>9 - 10am in F1</a:t>
            </a:r>
            <a:endParaRPr sz="4000" b="1">
              <a:solidFill>
                <a:srgbClr val="CCFFCD"/>
              </a:solidFill>
              <a:latin typeface="Josefin Sans"/>
              <a:ea typeface="Josefin Sans"/>
              <a:cs typeface="Josefin Sans"/>
              <a:sym typeface="Josefin Sans"/>
            </a:endParaRPr>
          </a:p>
        </p:txBody>
      </p:sp>
      <p:pic>
        <p:nvPicPr>
          <p:cNvPr id="90" name="Google Shape;90;p1" descr="Logo&#10;&#10;Description automatically generated"/>
          <p:cNvPicPr preferRelativeResize="0"/>
          <p:nvPr/>
        </p:nvPicPr>
        <p:blipFill rotWithShape="1">
          <a:blip r:embed="rId3">
            <a:alphaModFix/>
          </a:blip>
          <a:srcRect/>
          <a:stretch/>
        </p:blipFill>
        <p:spPr>
          <a:xfrm>
            <a:off x="3015673" y="726958"/>
            <a:ext cx="6160655" cy="21221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9"/>
          <p:cNvSpPr txBox="1">
            <a:spLocks noGrp="1"/>
          </p:cNvSpPr>
          <p:nvPr>
            <p:ph type="title"/>
          </p:nvPr>
        </p:nvSpPr>
        <p:spPr>
          <a:xfrm>
            <a:off x="629813" y="270639"/>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FOREIGN EXCHANGE EXAMPLE QUESTION</a:t>
            </a:r>
            <a:endParaRPr/>
          </a:p>
        </p:txBody>
      </p:sp>
      <p:pic>
        <p:nvPicPr>
          <p:cNvPr id="159" name="Google Shape;159;p9" descr="Macintosh HD:Users:Jarred:Dropbox:Investment Society:logo.jpg"/>
          <p:cNvPicPr preferRelativeResize="0"/>
          <p:nvPr/>
        </p:nvPicPr>
        <p:blipFill rotWithShape="1">
          <a:blip r:embed="rId3">
            <a:alphaModFix/>
          </a:blip>
          <a:srcRect l="8075" t="25436" r="11463" b="30442"/>
          <a:stretch/>
        </p:blipFill>
        <p:spPr>
          <a:xfrm>
            <a:off x="9227820" y="5039177"/>
            <a:ext cx="2125980" cy="1165860"/>
          </a:xfrm>
          <a:prstGeom prst="rect">
            <a:avLst/>
          </a:prstGeom>
          <a:noFill/>
          <a:ln>
            <a:noFill/>
          </a:ln>
        </p:spPr>
      </p:pic>
      <p:sp>
        <p:nvSpPr>
          <p:cNvPr id="160" name="Google Shape;160;p9"/>
          <p:cNvSpPr txBox="1"/>
          <p:nvPr/>
        </p:nvSpPr>
        <p:spPr>
          <a:xfrm>
            <a:off x="346880" y="2872290"/>
            <a:ext cx="6246993" cy="3788943"/>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lnSpc>
                <a:spcPct val="90000"/>
              </a:lnSpc>
              <a:spcBef>
                <a:spcPts val="0"/>
              </a:spcBef>
              <a:spcAft>
                <a:spcPts val="0"/>
              </a:spcAft>
              <a:buClr>
                <a:schemeClr val="lt1"/>
              </a:buClr>
              <a:buSzPct val="100000"/>
              <a:buFont typeface="Arial"/>
              <a:buNone/>
            </a:pPr>
            <a:r>
              <a:rPr lang="en-NZ" sz="2800" b="0" i="0" u="none" strike="noStrike" cap="none">
                <a:solidFill>
                  <a:schemeClr val="lt1"/>
                </a:solidFill>
                <a:latin typeface="Josefin Sans"/>
                <a:ea typeface="Josefin Sans"/>
                <a:cs typeface="Josefin Sans"/>
                <a:sym typeface="Josefin Sans"/>
              </a:rPr>
              <a:t>PART 1: Use a supply and demand diagram to explain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ct val="100000"/>
              <a:buFont typeface="Arial"/>
              <a:buNone/>
            </a:pPr>
            <a:r>
              <a:rPr lang="en-NZ" sz="2800" b="0" i="0" u="none" strike="noStrike" cap="none">
                <a:solidFill>
                  <a:schemeClr val="lt1"/>
                </a:solidFill>
                <a:latin typeface="Josefin Sans"/>
                <a:ea typeface="Josefin Sans"/>
                <a:cs typeface="Josefin Sans"/>
                <a:sym typeface="Josefin Sans"/>
              </a:rPr>
              <a:t>To buy NZ goods (exports): </a:t>
            </a:r>
            <a:endParaRPr sz="1400" b="0" i="0" u="none" strike="noStrike" cap="none">
              <a:solidFill>
                <a:srgbClr val="000000"/>
              </a:solidFill>
              <a:latin typeface="Arial"/>
              <a:ea typeface="Arial"/>
              <a:cs typeface="Arial"/>
              <a:sym typeface="Arial"/>
            </a:endParaRPr>
          </a:p>
          <a:p>
            <a:pPr marL="514350" marR="0" lvl="0" indent="-514350" algn="l" rtl="0">
              <a:lnSpc>
                <a:spcPct val="90000"/>
              </a:lnSpc>
              <a:spcBef>
                <a:spcPts val="1000"/>
              </a:spcBef>
              <a:spcAft>
                <a:spcPts val="0"/>
              </a:spcAft>
              <a:buClr>
                <a:schemeClr val="lt1"/>
              </a:buClr>
              <a:buSzPct val="100000"/>
              <a:buFont typeface="Arial"/>
              <a:buAutoNum type="arabicPeriod"/>
            </a:pPr>
            <a:r>
              <a:rPr lang="en-NZ" sz="2800" b="0" i="0" u="none" strike="noStrike" cap="none">
                <a:solidFill>
                  <a:schemeClr val="lt1"/>
                </a:solidFill>
                <a:latin typeface="Josefin Sans"/>
                <a:ea typeface="Josefin Sans"/>
                <a:cs typeface="Josefin Sans"/>
                <a:sym typeface="Josefin Sans"/>
              </a:rPr>
              <a:t>Foreigners must first change their foreign currency into $NZ.  </a:t>
            </a:r>
            <a:endParaRPr sz="1400" b="0" i="0" u="none" strike="noStrike" cap="none">
              <a:solidFill>
                <a:srgbClr val="000000"/>
              </a:solidFill>
              <a:latin typeface="Arial"/>
              <a:ea typeface="Arial"/>
              <a:cs typeface="Arial"/>
              <a:sym typeface="Arial"/>
            </a:endParaRPr>
          </a:p>
          <a:p>
            <a:pPr marL="514350" marR="0" lvl="0" indent="-514350" algn="l" rtl="0">
              <a:lnSpc>
                <a:spcPct val="90000"/>
              </a:lnSpc>
              <a:spcBef>
                <a:spcPts val="1000"/>
              </a:spcBef>
              <a:spcAft>
                <a:spcPts val="0"/>
              </a:spcAft>
              <a:buClr>
                <a:schemeClr val="lt1"/>
              </a:buClr>
              <a:buSzPct val="100000"/>
              <a:buFont typeface="Arial"/>
              <a:buAutoNum type="arabicPeriod"/>
            </a:pPr>
            <a:r>
              <a:rPr lang="en-NZ" sz="2800" b="0" i="0" u="none" strike="noStrike" cap="none">
                <a:solidFill>
                  <a:schemeClr val="lt1"/>
                </a:solidFill>
                <a:latin typeface="Josefin Sans"/>
                <a:ea typeface="Josefin Sans"/>
                <a:cs typeface="Josefin Sans"/>
                <a:sym typeface="Josefin Sans"/>
              </a:rPr>
              <a:t>An increase in the demand for NZ oil will increase the demand for $NZD. </a:t>
            </a:r>
            <a:endParaRPr sz="1400" b="0" i="0" u="none" strike="noStrike" cap="none">
              <a:solidFill>
                <a:srgbClr val="000000"/>
              </a:solidFill>
              <a:latin typeface="Arial"/>
              <a:ea typeface="Arial"/>
              <a:cs typeface="Arial"/>
              <a:sym typeface="Arial"/>
            </a:endParaRPr>
          </a:p>
          <a:p>
            <a:pPr marL="514350" marR="0" lvl="0" indent="-514350" algn="l" rtl="0">
              <a:lnSpc>
                <a:spcPct val="90000"/>
              </a:lnSpc>
              <a:spcBef>
                <a:spcPts val="1000"/>
              </a:spcBef>
              <a:spcAft>
                <a:spcPts val="0"/>
              </a:spcAft>
              <a:buClr>
                <a:schemeClr val="lt1"/>
              </a:buClr>
              <a:buSzPct val="100000"/>
              <a:buFont typeface="Arial"/>
              <a:buAutoNum type="arabicPeriod"/>
            </a:pPr>
            <a:r>
              <a:rPr lang="en-NZ" sz="2800" b="0" i="0" u="none" strike="noStrike" cap="none">
                <a:solidFill>
                  <a:schemeClr val="lt1"/>
                </a:solidFill>
                <a:latin typeface="Josefin Sans"/>
                <a:ea typeface="Josefin Sans"/>
                <a:cs typeface="Josefin Sans"/>
                <a:sym typeface="Josefin Sans"/>
              </a:rPr>
              <a:t>On our NZ money market market diagram, demand will shift out from D1 to D2. </a:t>
            </a:r>
            <a:endParaRPr sz="1400" b="0" i="0" u="none" strike="noStrike" cap="none">
              <a:solidFill>
                <a:srgbClr val="000000"/>
              </a:solidFill>
              <a:latin typeface="Arial"/>
              <a:ea typeface="Arial"/>
              <a:cs typeface="Arial"/>
              <a:sym typeface="Arial"/>
            </a:endParaRPr>
          </a:p>
          <a:p>
            <a:pPr marL="514350" marR="0" lvl="0" indent="-514350" algn="l" rtl="0">
              <a:lnSpc>
                <a:spcPct val="90000"/>
              </a:lnSpc>
              <a:spcBef>
                <a:spcPts val="1000"/>
              </a:spcBef>
              <a:spcAft>
                <a:spcPts val="0"/>
              </a:spcAft>
              <a:buClr>
                <a:schemeClr val="lt1"/>
              </a:buClr>
              <a:buSzPct val="100000"/>
              <a:buFont typeface="Arial"/>
              <a:buAutoNum type="arabicPeriod"/>
            </a:pPr>
            <a:r>
              <a:rPr lang="en-NZ" sz="2800" b="0" i="0" u="none" strike="noStrike" cap="none">
                <a:solidFill>
                  <a:schemeClr val="lt1"/>
                </a:solidFill>
                <a:latin typeface="Josefin Sans"/>
                <a:ea typeface="Josefin Sans"/>
                <a:cs typeface="Josefin Sans"/>
                <a:sym typeface="Josefin Sans"/>
              </a:rPr>
              <a:t>The quantity of $NZD will increase and the exchange rate will increase. </a:t>
            </a:r>
            <a:endParaRPr sz="1400" b="0" i="0" u="none" strike="noStrike" cap="none">
              <a:solidFill>
                <a:srgbClr val="000000"/>
              </a:solidFill>
              <a:latin typeface="Arial"/>
              <a:ea typeface="Arial"/>
              <a:cs typeface="Arial"/>
              <a:sym typeface="Arial"/>
            </a:endParaRPr>
          </a:p>
        </p:txBody>
      </p:sp>
      <p:pic>
        <p:nvPicPr>
          <p:cNvPr id="161" name="Google Shape;161;p9"/>
          <p:cNvPicPr preferRelativeResize="0"/>
          <p:nvPr/>
        </p:nvPicPr>
        <p:blipFill rotWithShape="1">
          <a:blip r:embed="rId4">
            <a:alphaModFix/>
          </a:blip>
          <a:srcRect b="24870"/>
          <a:stretch/>
        </p:blipFill>
        <p:spPr>
          <a:xfrm>
            <a:off x="0" y="1178012"/>
            <a:ext cx="9294045" cy="1483301"/>
          </a:xfrm>
          <a:prstGeom prst="rect">
            <a:avLst/>
          </a:prstGeom>
          <a:noFill/>
          <a:ln>
            <a:noFill/>
          </a:ln>
        </p:spPr>
      </p:pic>
      <p:pic>
        <p:nvPicPr>
          <p:cNvPr id="162" name="Google Shape;162;p9"/>
          <p:cNvPicPr preferRelativeResize="0"/>
          <p:nvPr/>
        </p:nvPicPr>
        <p:blipFill rotWithShape="1">
          <a:blip r:embed="rId5">
            <a:alphaModFix/>
          </a:blip>
          <a:srcRect/>
          <a:stretch/>
        </p:blipFill>
        <p:spPr>
          <a:xfrm>
            <a:off x="6593873" y="2503575"/>
            <a:ext cx="5731917" cy="415765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657109" y="19676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FOREIGN EXCHANGE EXAMPLE QUESTION</a:t>
            </a:r>
            <a:endParaRPr/>
          </a:p>
        </p:txBody>
      </p:sp>
      <p:pic>
        <p:nvPicPr>
          <p:cNvPr id="179" name="Google Shape;179;p11" descr="Macintosh HD:Users:Jarred:Dropbox:Investment Society:logo.jpg"/>
          <p:cNvPicPr preferRelativeResize="0"/>
          <p:nvPr/>
        </p:nvPicPr>
        <p:blipFill rotWithShape="1">
          <a:blip r:embed="rId3">
            <a:alphaModFix/>
          </a:blip>
          <a:srcRect l="8075" t="25436" r="11463" b="30442"/>
          <a:stretch/>
        </p:blipFill>
        <p:spPr>
          <a:xfrm>
            <a:off x="9227820" y="5039177"/>
            <a:ext cx="2125980" cy="1165860"/>
          </a:xfrm>
          <a:prstGeom prst="rect">
            <a:avLst/>
          </a:prstGeom>
          <a:noFill/>
          <a:ln>
            <a:noFill/>
          </a:ln>
        </p:spPr>
      </p:pic>
      <p:sp>
        <p:nvSpPr>
          <p:cNvPr id="180" name="Google Shape;180;p11"/>
          <p:cNvSpPr txBox="1"/>
          <p:nvPr/>
        </p:nvSpPr>
        <p:spPr>
          <a:xfrm>
            <a:off x="346880" y="2872290"/>
            <a:ext cx="6246993" cy="3788943"/>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Clr>
                <a:schemeClr val="lt1"/>
              </a:buClr>
              <a:buSzPts val="2800"/>
              <a:buFont typeface="Arial"/>
              <a:buNone/>
            </a:pPr>
            <a:r>
              <a:rPr lang="en-NZ" sz="2800" b="0" i="0" u="none" strike="noStrike" cap="none">
                <a:solidFill>
                  <a:schemeClr val="lt1"/>
                </a:solidFill>
                <a:latin typeface="Calibri"/>
                <a:ea typeface="Calibri"/>
                <a:cs typeface="Calibri"/>
                <a:sym typeface="Calibri"/>
              </a:rPr>
              <a:t>PART 2: Why do other industries refer to this as an ‘oil curse’?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r>
              <a:rPr lang="en-NZ" sz="2800" b="0" i="0" u="none" strike="noStrike" cap="none">
                <a:solidFill>
                  <a:schemeClr val="lt1"/>
                </a:solidFill>
                <a:latin typeface="Calibri"/>
                <a:ea typeface="Calibri"/>
                <a:cs typeface="Calibri"/>
                <a:sym typeface="Calibri"/>
              </a:rPr>
              <a:t>The increase in the exchange rate (value of $NZ rise) makes other exports such as tourism and milk more expensive to overseas customers. These industries are therefore less competitive compared to overseas goods so might suffer.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181" name="Google Shape;181;p11"/>
          <p:cNvPicPr preferRelativeResize="0"/>
          <p:nvPr/>
        </p:nvPicPr>
        <p:blipFill rotWithShape="1">
          <a:blip r:embed="rId4">
            <a:alphaModFix/>
          </a:blip>
          <a:srcRect b="24870"/>
          <a:stretch/>
        </p:blipFill>
        <p:spPr>
          <a:xfrm>
            <a:off x="0" y="1178012"/>
            <a:ext cx="9294045" cy="1483301"/>
          </a:xfrm>
          <a:prstGeom prst="rect">
            <a:avLst/>
          </a:prstGeom>
          <a:noFill/>
          <a:ln>
            <a:noFill/>
          </a:ln>
        </p:spPr>
      </p:pic>
      <p:pic>
        <p:nvPicPr>
          <p:cNvPr id="182" name="Google Shape;182;p11"/>
          <p:cNvPicPr preferRelativeResize="0"/>
          <p:nvPr/>
        </p:nvPicPr>
        <p:blipFill rotWithShape="1">
          <a:blip r:embed="rId5">
            <a:alphaModFix/>
          </a:blip>
          <a:srcRect/>
          <a:stretch/>
        </p:blipFill>
        <p:spPr>
          <a:xfrm>
            <a:off x="6593873" y="2503575"/>
            <a:ext cx="5731917" cy="41576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CFFCD"/>
              </a:buClr>
              <a:buSzPts val="6000"/>
              <a:buFont typeface="Josefin Sans"/>
              <a:buNone/>
            </a:pPr>
            <a:r>
              <a:rPr lang="en-NZ" b="1" dirty="0">
                <a:solidFill>
                  <a:srgbClr val="CCFFCD"/>
                </a:solidFill>
                <a:latin typeface="Josefin Sans"/>
                <a:ea typeface="Josefin Sans"/>
                <a:cs typeface="Josefin Sans"/>
                <a:sym typeface="Josefin Sans"/>
              </a:rPr>
              <a:t>LABOUR MARKET</a:t>
            </a:r>
            <a:endParaRPr sz="3600" b="1" dirty="0">
              <a:solidFill>
                <a:srgbClr val="CCFFCD"/>
              </a:solidFill>
              <a:latin typeface="Josefin Sans"/>
              <a:ea typeface="Josefin Sans"/>
              <a:cs typeface="Josefin Sans"/>
              <a:sym typeface="Josefin Sans"/>
            </a:endParaRPr>
          </a:p>
        </p:txBody>
      </p:sp>
      <p:pic>
        <p:nvPicPr>
          <p:cNvPr id="188" name="Google Shape;188;p12"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9D2518-1BA9-2DF1-1558-5459E5D43A66}"/>
              </a:ext>
            </a:extLst>
          </p:cNvPr>
          <p:cNvSpPr>
            <a:spLocks noGrp="1"/>
          </p:cNvSpPr>
          <p:nvPr>
            <p:ph type="body" idx="1"/>
          </p:nvPr>
        </p:nvSpPr>
        <p:spPr>
          <a:xfrm>
            <a:off x="478465" y="315311"/>
            <a:ext cx="10868985" cy="5774340"/>
          </a:xfrm>
        </p:spPr>
        <p:txBody>
          <a:bodyPr/>
          <a:lstStyle/>
          <a:p>
            <a:r>
              <a:rPr lang="en-NZ" b="1" dirty="0">
                <a:solidFill>
                  <a:schemeClr val="accent6">
                    <a:lumMod val="40000"/>
                    <a:lumOff val="60000"/>
                  </a:schemeClr>
                </a:solidFill>
              </a:rPr>
              <a:t>Labour Market Details</a:t>
            </a:r>
          </a:p>
          <a:p>
            <a:pPr marL="514350" indent="-285750">
              <a:buFontTx/>
              <a:buChar char="-"/>
            </a:pPr>
            <a:r>
              <a:rPr lang="en-NZ" sz="1800" dirty="0">
                <a:solidFill>
                  <a:schemeClr val="bg1"/>
                </a:solidFill>
              </a:rPr>
              <a:t>Important to understand Minimum Wages and the effects on different groups</a:t>
            </a:r>
          </a:p>
          <a:p>
            <a:pPr marL="514350" indent="-285750">
              <a:buFontTx/>
              <a:buChar char="-"/>
            </a:pPr>
            <a:r>
              <a:rPr lang="en-NZ" sz="1800" dirty="0">
                <a:solidFill>
                  <a:schemeClr val="bg1"/>
                </a:solidFill>
              </a:rPr>
              <a:t>Have a timeline of the different reforms that occurred especially after 1991 as common multi choice questions</a:t>
            </a:r>
          </a:p>
          <a:p>
            <a:pPr marL="514350" indent="-285750">
              <a:buFontTx/>
              <a:buChar char="-"/>
            </a:pPr>
            <a:r>
              <a:rPr lang="en-NZ" sz="1800" dirty="0">
                <a:solidFill>
                  <a:schemeClr val="bg1"/>
                </a:solidFill>
              </a:rPr>
              <a:t>Understand the differences in unemployment – Frictional, Structural, Cyclical</a:t>
            </a:r>
          </a:p>
          <a:p>
            <a:pPr marL="514350" indent="-285750">
              <a:buFontTx/>
              <a:buChar char="-"/>
            </a:pPr>
            <a:r>
              <a:rPr lang="en-NZ" sz="1800" dirty="0">
                <a:solidFill>
                  <a:schemeClr val="bg1"/>
                </a:solidFill>
              </a:rPr>
              <a:t>What are efficiency wages and why do firms pay them</a:t>
            </a:r>
          </a:p>
          <a:p>
            <a:pPr marL="514350" indent="-285750">
              <a:buFontTx/>
              <a:buChar char="-"/>
            </a:pPr>
            <a:r>
              <a:rPr lang="en-NZ" sz="1800" dirty="0">
                <a:solidFill>
                  <a:schemeClr val="bg1"/>
                </a:solidFill>
              </a:rPr>
              <a:t>What defines someone as Unemployed- Official and Job Seeker definitions</a:t>
            </a:r>
          </a:p>
          <a:p>
            <a:pPr marL="514350" indent="-285750">
              <a:buFontTx/>
              <a:buChar char="-"/>
            </a:pPr>
            <a:r>
              <a:rPr lang="en-NZ" sz="1800" dirty="0">
                <a:solidFill>
                  <a:schemeClr val="bg1"/>
                </a:solidFill>
              </a:rPr>
              <a:t>The participation rate, unemployment rate, underemployed definitions</a:t>
            </a:r>
          </a:p>
          <a:p>
            <a:endParaRPr lang="en-NZ" sz="1800" dirty="0">
              <a:solidFill>
                <a:schemeClr val="bg1"/>
              </a:solidFill>
            </a:endParaRPr>
          </a:p>
        </p:txBody>
      </p:sp>
    </p:spTree>
    <p:extLst>
      <p:ext uri="{BB962C8B-B14F-4D97-AF65-F5344CB8AC3E}">
        <p14:creationId xmlns:p14="http://schemas.microsoft.com/office/powerpoint/2010/main" val="3211513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3"/>
          <p:cNvSpPr txBox="1">
            <a:spLocks noGrp="1"/>
          </p:cNvSpPr>
          <p:nvPr>
            <p:ph type="title"/>
          </p:nvPr>
        </p:nvSpPr>
        <p:spPr>
          <a:xfrm>
            <a:off x="738995" y="34682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LABOUR MARKET</a:t>
            </a:r>
            <a:endParaRPr/>
          </a:p>
        </p:txBody>
      </p:sp>
      <p:sp>
        <p:nvSpPr>
          <p:cNvPr id="195" name="Google Shape;195;p13"/>
          <p:cNvSpPr txBox="1"/>
          <p:nvPr/>
        </p:nvSpPr>
        <p:spPr>
          <a:xfrm>
            <a:off x="518330" y="1672389"/>
            <a:ext cx="6246993" cy="378894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r>
              <a:rPr lang="en-NZ" sz="2800" b="0" i="0" u="none" strike="noStrike" cap="none">
                <a:solidFill>
                  <a:schemeClr val="lt1"/>
                </a:solidFill>
                <a:latin typeface="Josefin Sans"/>
                <a:ea typeface="Josefin Sans"/>
                <a:cs typeface="Josefin Sans"/>
                <a:sym typeface="Josefin Sans"/>
              </a:rPr>
              <a:t>Likely to be in the multi-choice section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196" name="Google Shape;196;p13"/>
          <p:cNvPicPr preferRelativeResize="0"/>
          <p:nvPr/>
        </p:nvPicPr>
        <p:blipFill rotWithShape="1">
          <a:blip r:embed="rId3">
            <a:alphaModFix/>
          </a:blip>
          <a:srcRect/>
          <a:stretch/>
        </p:blipFill>
        <p:spPr>
          <a:xfrm>
            <a:off x="407840" y="2134022"/>
            <a:ext cx="8934465" cy="2378999"/>
          </a:xfrm>
          <a:prstGeom prst="rect">
            <a:avLst/>
          </a:prstGeom>
          <a:noFill/>
          <a:ln>
            <a:noFill/>
          </a:ln>
        </p:spPr>
      </p:pic>
      <p:pic>
        <p:nvPicPr>
          <p:cNvPr id="197" name="Google Shape;197;p13"/>
          <p:cNvPicPr preferRelativeResize="0"/>
          <p:nvPr/>
        </p:nvPicPr>
        <p:blipFill rotWithShape="1">
          <a:blip r:embed="rId4">
            <a:alphaModFix/>
          </a:blip>
          <a:srcRect/>
          <a:stretch/>
        </p:blipFill>
        <p:spPr>
          <a:xfrm>
            <a:off x="407840" y="4513021"/>
            <a:ext cx="7586484" cy="1896621"/>
          </a:xfrm>
          <a:prstGeom prst="rect">
            <a:avLst/>
          </a:prstGeom>
          <a:noFill/>
          <a:ln>
            <a:noFill/>
          </a:ln>
        </p:spPr>
      </p:pic>
      <p:pic>
        <p:nvPicPr>
          <p:cNvPr id="198" name="Google Shape;198;p13" descr="Text&#10;&#10;Description automatically generated"/>
          <p:cNvPicPr preferRelativeResize="0"/>
          <p:nvPr/>
        </p:nvPicPr>
        <p:blipFill rotWithShape="1">
          <a:blip r:embed="rId5">
            <a:alphaModFix/>
          </a:blip>
          <a:srcRect/>
          <a:stretch/>
        </p:blipFill>
        <p:spPr>
          <a:xfrm>
            <a:off x="8807222" y="5228996"/>
            <a:ext cx="2874049" cy="12144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CFFCD"/>
              </a:buClr>
              <a:buSzPts val="6000"/>
              <a:buFont typeface="Josefin Sans"/>
              <a:buNone/>
            </a:pPr>
            <a:r>
              <a:rPr lang="en-NZ" b="1">
                <a:solidFill>
                  <a:srgbClr val="CCFFCD"/>
                </a:solidFill>
                <a:latin typeface="Josefin Sans"/>
                <a:ea typeface="Josefin Sans"/>
                <a:cs typeface="Josefin Sans"/>
                <a:sym typeface="Josefin Sans"/>
              </a:rPr>
              <a:t>MONEY AND INFLATION</a:t>
            </a:r>
            <a:endParaRPr sz="3600" b="1">
              <a:solidFill>
                <a:srgbClr val="CCFFCD"/>
              </a:solidFill>
              <a:latin typeface="Josefin Sans"/>
              <a:ea typeface="Josefin Sans"/>
              <a:cs typeface="Josefin Sans"/>
              <a:sym typeface="Josefin Sans"/>
            </a:endParaRPr>
          </a:p>
        </p:txBody>
      </p:sp>
      <p:pic>
        <p:nvPicPr>
          <p:cNvPr id="216" name="Google Shape;216;p15"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g3e516c20e10_0_29"/>
          <p:cNvSpPr txBox="1">
            <a:spLocks noGrp="1"/>
          </p:cNvSpPr>
          <p:nvPr>
            <p:ph type="title"/>
          </p:nvPr>
        </p:nvSpPr>
        <p:spPr>
          <a:xfrm>
            <a:off x="353100" y="227750"/>
            <a:ext cx="10515600" cy="983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Z" sz="2800">
                <a:solidFill>
                  <a:srgbClr val="CCFFCD"/>
                </a:solidFill>
              </a:rPr>
              <a:t>Money</a:t>
            </a:r>
            <a:endParaRPr sz="2800">
              <a:solidFill>
                <a:srgbClr val="CCFFCD"/>
              </a:solidFill>
            </a:endParaRPr>
          </a:p>
        </p:txBody>
      </p:sp>
      <p:sp>
        <p:nvSpPr>
          <p:cNvPr id="223" name="Google Shape;223;g3e516c20e10_0_29"/>
          <p:cNvSpPr txBox="1">
            <a:spLocks noGrp="1"/>
          </p:cNvSpPr>
          <p:nvPr>
            <p:ph type="body" idx="1"/>
          </p:nvPr>
        </p:nvSpPr>
        <p:spPr>
          <a:xfrm>
            <a:off x="353100" y="1211450"/>
            <a:ext cx="5176200" cy="49653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NZ" sz="1800" u="sng"/>
              <a:t>Money Market</a:t>
            </a:r>
            <a:endParaRPr sz="1800" u="sng"/>
          </a:p>
          <a:p>
            <a:pPr marL="0" lvl="0" indent="0" algn="l" rtl="0">
              <a:spcBef>
                <a:spcPts val="1000"/>
              </a:spcBef>
              <a:spcAft>
                <a:spcPts val="0"/>
              </a:spcAft>
              <a:buNone/>
            </a:pPr>
            <a:r>
              <a:rPr lang="en-NZ" sz="1800"/>
              <a:t>2 Motives for Demand (Md) -&gt; Settle transactions or for speculation</a:t>
            </a:r>
            <a:endParaRPr sz="1800"/>
          </a:p>
          <a:p>
            <a:pPr marL="0" lvl="0" indent="0" algn="l" rtl="0">
              <a:spcBef>
                <a:spcPts val="1000"/>
              </a:spcBef>
              <a:spcAft>
                <a:spcPts val="0"/>
              </a:spcAft>
              <a:buNone/>
            </a:pPr>
            <a:r>
              <a:rPr lang="en-NZ" sz="1800"/>
              <a:t>Shifts in Demand -&gt; Price level or Real GDP increasing causes Md to increase</a:t>
            </a:r>
            <a:endParaRPr sz="1800"/>
          </a:p>
          <a:p>
            <a:pPr marL="0" lvl="0" indent="0" algn="l" rtl="0">
              <a:spcBef>
                <a:spcPts val="1000"/>
              </a:spcBef>
              <a:spcAft>
                <a:spcPts val="0"/>
              </a:spcAft>
              <a:buNone/>
            </a:pPr>
            <a:r>
              <a:rPr lang="en-NZ" sz="1800"/>
              <a:t>Supply (Ms) -&gt; Fixed vertical curves as the central bank policy doesn’t fluctuate with interest rates</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NZ" sz="1800" u="sng"/>
              <a:t>2 Scenarios:</a:t>
            </a:r>
            <a:endParaRPr sz="1800" u="sng"/>
          </a:p>
          <a:p>
            <a:pPr marL="0" lvl="0" indent="0" algn="l" rtl="0">
              <a:spcBef>
                <a:spcPts val="1000"/>
              </a:spcBef>
              <a:spcAft>
                <a:spcPts val="0"/>
              </a:spcAft>
              <a:buNone/>
            </a:pPr>
            <a:r>
              <a:rPr lang="en-NZ" sz="1800"/>
              <a:t>Tightening Monetary Policy - Higher Interest Rates and less Ms </a:t>
            </a:r>
            <a:endParaRPr sz="1800"/>
          </a:p>
          <a:p>
            <a:pPr marL="0" lvl="0" indent="0" algn="l" rtl="0">
              <a:spcBef>
                <a:spcPts val="1000"/>
              </a:spcBef>
              <a:spcAft>
                <a:spcPts val="0"/>
              </a:spcAft>
              <a:buNone/>
            </a:pPr>
            <a:r>
              <a:rPr lang="en-NZ" sz="1800"/>
              <a:t>M -&gt; M2</a:t>
            </a:r>
            <a:endParaRPr sz="1800"/>
          </a:p>
          <a:p>
            <a:pPr marL="0" lvl="0" indent="0" algn="l" rtl="0">
              <a:spcBef>
                <a:spcPts val="1000"/>
              </a:spcBef>
              <a:spcAft>
                <a:spcPts val="0"/>
              </a:spcAft>
              <a:buNone/>
            </a:pPr>
            <a:r>
              <a:rPr lang="en-NZ" sz="1800"/>
              <a:t>Loosening Monetary Policy - Lower Interest Rates and increased Ms</a:t>
            </a:r>
            <a:endParaRPr sz="1800"/>
          </a:p>
          <a:p>
            <a:pPr marL="0" lvl="0" indent="0" algn="l" rtl="0">
              <a:spcBef>
                <a:spcPts val="1000"/>
              </a:spcBef>
              <a:spcAft>
                <a:spcPts val="0"/>
              </a:spcAft>
              <a:buNone/>
            </a:pPr>
            <a:r>
              <a:rPr lang="en-NZ" sz="1800"/>
              <a:t>M -&gt; M1</a:t>
            </a:r>
            <a:endParaRPr sz="1800"/>
          </a:p>
          <a:p>
            <a:pPr marL="0" lvl="0" indent="0" algn="l" rtl="0">
              <a:spcBef>
                <a:spcPts val="1000"/>
              </a:spcBef>
              <a:spcAft>
                <a:spcPts val="0"/>
              </a:spcAft>
              <a:buNone/>
            </a:pPr>
            <a:endParaRPr sz="1800"/>
          </a:p>
        </p:txBody>
      </p:sp>
      <p:pic>
        <p:nvPicPr>
          <p:cNvPr id="224" name="Google Shape;224;g3e516c20e10_0_29"/>
          <p:cNvPicPr preferRelativeResize="0"/>
          <p:nvPr/>
        </p:nvPicPr>
        <p:blipFill>
          <a:blip r:embed="rId3">
            <a:alphaModFix/>
          </a:blip>
          <a:stretch>
            <a:fillRect/>
          </a:stretch>
        </p:blipFill>
        <p:spPr>
          <a:xfrm>
            <a:off x="6041574" y="1000993"/>
            <a:ext cx="5312226" cy="4278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e516c20e10_0_42"/>
          <p:cNvSpPr txBox="1">
            <a:spLocks noGrp="1"/>
          </p:cNvSpPr>
          <p:nvPr>
            <p:ph type="title"/>
          </p:nvPr>
        </p:nvSpPr>
        <p:spPr>
          <a:xfrm>
            <a:off x="353100" y="227750"/>
            <a:ext cx="10515600" cy="983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NZ" sz="2800">
                <a:solidFill>
                  <a:srgbClr val="CCFFCD"/>
                </a:solidFill>
              </a:rPr>
              <a:t>Inflation</a:t>
            </a:r>
            <a:endParaRPr sz="2800">
              <a:solidFill>
                <a:srgbClr val="CCFFCD"/>
              </a:solidFill>
            </a:endParaRPr>
          </a:p>
        </p:txBody>
      </p:sp>
      <p:sp>
        <p:nvSpPr>
          <p:cNvPr id="231" name="Google Shape;231;g3e516c20e10_0_42"/>
          <p:cNvSpPr txBox="1">
            <a:spLocks noGrp="1"/>
          </p:cNvSpPr>
          <p:nvPr>
            <p:ph type="body" idx="1"/>
          </p:nvPr>
        </p:nvSpPr>
        <p:spPr>
          <a:xfrm>
            <a:off x="353100" y="1211450"/>
            <a:ext cx="10860000" cy="49653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Z" sz="1800"/>
              <a:t>Core Formulas:</a:t>
            </a:r>
            <a:endParaRPr sz="1800"/>
          </a:p>
          <a:p>
            <a:pPr marL="0" lvl="0" indent="0" algn="l" rtl="0">
              <a:spcBef>
                <a:spcPts val="1000"/>
              </a:spcBef>
              <a:spcAft>
                <a:spcPts val="0"/>
              </a:spcAft>
              <a:buNone/>
            </a:pPr>
            <a:r>
              <a:rPr lang="en-NZ" sz="1800"/>
              <a:t>V = PL . Y / M </a:t>
            </a:r>
            <a:endParaRPr sz="1800"/>
          </a:p>
          <a:p>
            <a:pPr marL="0" lvl="0" indent="0" algn="l" rtl="0">
              <a:spcBef>
                <a:spcPts val="1000"/>
              </a:spcBef>
              <a:spcAft>
                <a:spcPts val="0"/>
              </a:spcAft>
              <a:buNone/>
            </a:pPr>
            <a:r>
              <a:rPr lang="en-NZ" sz="1800"/>
              <a:t>V= how fast money is circulating the economy to generate a given level of GDP</a:t>
            </a:r>
            <a:endParaRPr sz="1800"/>
          </a:p>
          <a:p>
            <a:pPr marL="0" lvl="0" indent="0" algn="l" rtl="0">
              <a:spcBef>
                <a:spcPts val="1000"/>
              </a:spcBef>
              <a:spcAft>
                <a:spcPts val="0"/>
              </a:spcAft>
              <a:buNone/>
            </a:pPr>
            <a:r>
              <a:rPr lang="en-NZ" sz="1800"/>
              <a:t>PL = Price Level, Y = Real GDP, M = Money Supply</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NZ" sz="1800"/>
              <a:t>%▲ M + %▲ V = %▲ PL + %▲ Y</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NZ" sz="1800"/>
              <a:t>Idea is that if we assume changes in Velocity of circulation is constant then changes in Price Level can be modelled by the difference in changes in money supply and real GDP</a:t>
            </a:r>
            <a:endParaRPr sz="1800"/>
          </a:p>
          <a:p>
            <a:pPr marL="0" lvl="0" indent="0" algn="l" rtl="0">
              <a:spcBef>
                <a:spcPts val="1000"/>
              </a:spcBef>
              <a:spcAft>
                <a:spcPts val="0"/>
              </a:spcAft>
              <a:buNone/>
            </a:pPr>
            <a:r>
              <a:rPr lang="en-NZ" sz="1800"/>
              <a:t>If ▲ Ms  &gt; ▲ Y,  then Inflation occurs</a:t>
            </a:r>
            <a:endParaRPr sz="1800"/>
          </a:p>
          <a:p>
            <a:pPr marL="0" lvl="0" indent="0" algn="l" rtl="0">
              <a:spcBef>
                <a:spcPts val="1000"/>
              </a:spcBef>
              <a:spcAft>
                <a:spcPts val="0"/>
              </a:spcAft>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D598438-847F-7D71-7D0E-ECB3B0A32752}"/>
              </a:ext>
            </a:extLst>
          </p:cNvPr>
          <p:cNvSpPr>
            <a:spLocks noGrp="1"/>
          </p:cNvSpPr>
          <p:nvPr>
            <p:ph type="body" idx="1"/>
          </p:nvPr>
        </p:nvSpPr>
        <p:spPr>
          <a:xfrm>
            <a:off x="699715" y="397565"/>
            <a:ext cx="10654085" cy="5779398"/>
          </a:xfrm>
        </p:spPr>
        <p:txBody>
          <a:bodyPr>
            <a:normAutofit/>
          </a:bodyPr>
          <a:lstStyle/>
          <a:p>
            <a:pPr marL="114300" indent="0">
              <a:buNone/>
            </a:pPr>
            <a:r>
              <a:rPr lang="en-GB" sz="2400" dirty="0">
                <a:solidFill>
                  <a:schemeClr val="bg1"/>
                </a:solidFill>
              </a:rPr>
              <a:t>Q1. Using the quantity theory of money (MV = PY), if money supply grows at 8% and real GDP grows at 3%, what happens to the price level? State your assumption.</a:t>
            </a:r>
          </a:p>
          <a:p>
            <a:pPr marL="114300" indent="0">
              <a:buNone/>
            </a:pPr>
            <a:endParaRPr lang="en-NZ" sz="2400" dirty="0">
              <a:solidFill>
                <a:schemeClr val="bg1"/>
              </a:solidFill>
            </a:endParaRPr>
          </a:p>
          <a:p>
            <a:pPr marL="114300" indent="0">
              <a:buNone/>
            </a:pPr>
            <a:r>
              <a:rPr lang="en-GB" sz="2400" dirty="0">
                <a:solidFill>
                  <a:schemeClr val="bg1"/>
                </a:solidFill>
              </a:rPr>
              <a:t>Q2. What are the two motives for holding money? How does an increase in real GDP affect money demand, and what happens to the interest rate if money supply is held constant?</a:t>
            </a:r>
          </a:p>
        </p:txBody>
      </p:sp>
    </p:spTree>
    <p:extLst>
      <p:ext uri="{BB962C8B-B14F-4D97-AF65-F5344CB8AC3E}">
        <p14:creationId xmlns:p14="http://schemas.microsoft.com/office/powerpoint/2010/main" val="2818886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E12277-6C15-333D-C69D-5CB9B539E1F0}"/>
              </a:ext>
            </a:extLst>
          </p:cNvPr>
          <p:cNvSpPr>
            <a:spLocks noGrp="1"/>
          </p:cNvSpPr>
          <p:nvPr>
            <p:ph type="body" idx="1"/>
          </p:nvPr>
        </p:nvSpPr>
        <p:spPr>
          <a:xfrm>
            <a:off x="508883" y="548640"/>
            <a:ext cx="10844917" cy="5628323"/>
          </a:xfrm>
        </p:spPr>
        <p:txBody>
          <a:bodyPr/>
          <a:lstStyle/>
          <a:p>
            <a:pPr marL="114300" indent="0">
              <a:buNone/>
            </a:pPr>
            <a:r>
              <a:rPr lang="en-NZ" b="1" dirty="0">
                <a:solidFill>
                  <a:srgbClr val="FF0000"/>
                </a:solidFill>
              </a:rPr>
              <a:t>Q1.</a:t>
            </a:r>
            <a:r>
              <a:rPr lang="en-NZ" dirty="0">
                <a:solidFill>
                  <a:srgbClr val="FF0000"/>
                </a:solidFill>
              </a:rPr>
              <a:t> Assuming velocity (V) is constant: %ΔPL = %ΔM − %ΔY = 8% − 3% = </a:t>
            </a:r>
            <a:r>
              <a:rPr lang="en-NZ" b="1" dirty="0">
                <a:solidFill>
                  <a:srgbClr val="FF0000"/>
                </a:solidFill>
              </a:rPr>
              <a:t>5% inflation</a:t>
            </a:r>
            <a:r>
              <a:rPr lang="en-NZ" dirty="0">
                <a:solidFill>
                  <a:srgbClr val="FF0000"/>
                </a:solidFill>
              </a:rPr>
              <a:t>. </a:t>
            </a:r>
          </a:p>
          <a:p>
            <a:pPr marL="114300" indent="0">
              <a:buNone/>
            </a:pPr>
            <a:r>
              <a:rPr lang="en-NZ" dirty="0">
                <a:solidFill>
                  <a:srgbClr val="FF0000"/>
                </a:solidFill>
              </a:rPr>
              <a:t>Extra money supply outpaces real output growth, so prices rise to absorb the difference.</a:t>
            </a:r>
          </a:p>
          <a:p>
            <a:endParaRPr lang="en-NZ" dirty="0">
              <a:solidFill>
                <a:srgbClr val="FF0000"/>
              </a:solidFill>
            </a:endParaRPr>
          </a:p>
          <a:p>
            <a:pPr marL="114300" indent="0">
              <a:buNone/>
            </a:pPr>
            <a:r>
              <a:rPr lang="en-NZ" b="1" dirty="0">
                <a:solidFill>
                  <a:srgbClr val="FF0000"/>
                </a:solidFill>
              </a:rPr>
              <a:t>Q2.</a:t>
            </a:r>
            <a:r>
              <a:rPr lang="en-NZ" dirty="0">
                <a:solidFill>
                  <a:srgbClr val="FF0000"/>
                </a:solidFill>
              </a:rPr>
              <a:t> The two motives are </a:t>
            </a:r>
            <a:r>
              <a:rPr lang="en-NZ" b="1" dirty="0">
                <a:solidFill>
                  <a:srgbClr val="FF0000"/>
                </a:solidFill>
              </a:rPr>
              <a:t>transactions</a:t>
            </a:r>
            <a:r>
              <a:rPr lang="en-NZ" dirty="0">
                <a:solidFill>
                  <a:srgbClr val="FF0000"/>
                </a:solidFill>
              </a:rPr>
              <a:t> (need money to buy things) and </a:t>
            </a:r>
            <a:r>
              <a:rPr lang="en-NZ" b="1" dirty="0">
                <a:solidFill>
                  <a:srgbClr val="FF0000"/>
                </a:solidFill>
              </a:rPr>
              <a:t>speculation</a:t>
            </a:r>
            <a:r>
              <a:rPr lang="en-NZ" dirty="0">
                <a:solidFill>
                  <a:srgbClr val="FF0000"/>
                </a:solidFill>
              </a:rPr>
              <a:t> (hold money instead of assets when returns are uncertain). </a:t>
            </a:r>
          </a:p>
          <a:p>
            <a:r>
              <a:rPr lang="en-NZ" dirty="0">
                <a:solidFill>
                  <a:srgbClr val="FF0000"/>
                </a:solidFill>
              </a:rPr>
              <a:t>A rise in real GDP means more transactions are happening, so money demand shifts right. Like normal demand</a:t>
            </a:r>
          </a:p>
          <a:p>
            <a:r>
              <a:rPr lang="en-NZ" dirty="0">
                <a:solidFill>
                  <a:srgbClr val="FF0000"/>
                </a:solidFill>
              </a:rPr>
              <a:t>With fixed money supply, this excess demand pushes the interest rate </a:t>
            </a:r>
            <a:r>
              <a:rPr lang="en-NZ" b="1" dirty="0">
                <a:solidFill>
                  <a:srgbClr val="FF0000"/>
                </a:solidFill>
              </a:rPr>
              <a:t>up,</a:t>
            </a:r>
            <a:r>
              <a:rPr lang="en-NZ" dirty="0">
                <a:solidFill>
                  <a:srgbClr val="FF0000"/>
                </a:solidFill>
              </a:rPr>
              <a:t> people compete for the same pool of money.</a:t>
            </a:r>
          </a:p>
          <a:p>
            <a:pPr marL="114300" indent="0">
              <a:buNone/>
            </a:pPr>
            <a:endParaRPr lang="en-NZ" dirty="0">
              <a:solidFill>
                <a:srgbClr val="FF0000"/>
              </a:solidFill>
            </a:endParaRPr>
          </a:p>
        </p:txBody>
      </p:sp>
    </p:spTree>
    <p:extLst>
      <p:ext uri="{BB962C8B-B14F-4D97-AF65-F5344CB8AC3E}">
        <p14:creationId xmlns:p14="http://schemas.microsoft.com/office/powerpoint/2010/main" val="3029777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OVERVIEW + Mark Breakdown</a:t>
            </a:r>
            <a:endParaRPr/>
          </a:p>
        </p:txBody>
      </p:sp>
      <p:sp>
        <p:nvSpPr>
          <p:cNvPr id="97" name="Google Shape;97;p2"/>
          <p:cNvSpPr txBox="1">
            <a:spLocks noGrp="1"/>
          </p:cNvSpPr>
          <p:nvPr>
            <p:ph type="body" idx="1"/>
          </p:nvPr>
        </p:nvSpPr>
        <p:spPr>
          <a:xfrm>
            <a:off x="666750" y="1571626"/>
            <a:ext cx="10515600" cy="466725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2800"/>
              <a:buChar char="•"/>
            </a:pPr>
            <a:r>
              <a:rPr lang="en-NZ">
                <a:latin typeface="Josefin Sans"/>
                <a:ea typeface="Josefin Sans"/>
                <a:cs typeface="Josefin Sans"/>
                <a:sym typeface="Josefin Sans"/>
              </a:rPr>
              <a:t>Economic History (5)</a:t>
            </a:r>
            <a:endParaRPr/>
          </a:p>
          <a:p>
            <a:pPr marL="228600" lvl="0" indent="-228600" algn="l" rtl="0">
              <a:lnSpc>
                <a:spcPct val="90000"/>
              </a:lnSpc>
              <a:spcBef>
                <a:spcPts val="1000"/>
              </a:spcBef>
              <a:spcAft>
                <a:spcPts val="0"/>
              </a:spcAft>
              <a:buClr>
                <a:schemeClr val="lt1"/>
              </a:buClr>
              <a:buSzPts val="2800"/>
              <a:buChar char="•"/>
            </a:pPr>
            <a:r>
              <a:rPr lang="en-NZ">
                <a:latin typeface="Josefin Sans"/>
                <a:ea typeface="Josefin Sans"/>
                <a:cs typeface="Josefin Sans"/>
                <a:sym typeface="Josefin Sans"/>
              </a:rPr>
              <a:t>National Accounts, BOP (5)</a:t>
            </a:r>
            <a:endParaRPr/>
          </a:p>
          <a:p>
            <a:pPr marL="228600" lvl="0" indent="-228600" algn="l" rtl="0">
              <a:lnSpc>
                <a:spcPct val="90000"/>
              </a:lnSpc>
              <a:spcBef>
                <a:spcPts val="1000"/>
              </a:spcBef>
              <a:spcAft>
                <a:spcPts val="0"/>
              </a:spcAft>
              <a:buClr>
                <a:schemeClr val="lt1"/>
              </a:buClr>
              <a:buSzPts val="2800"/>
              <a:buChar char="•"/>
            </a:pPr>
            <a:r>
              <a:rPr lang="en-NZ">
                <a:latin typeface="Josefin Sans"/>
                <a:ea typeface="Josefin Sans"/>
                <a:cs typeface="Josefin Sans"/>
                <a:sym typeface="Josefin Sans"/>
              </a:rPr>
              <a:t>Foreign Exchange (5)</a:t>
            </a:r>
            <a:endParaRPr/>
          </a:p>
          <a:p>
            <a:pPr marL="228600" lvl="0" indent="-228600" algn="l" rtl="0">
              <a:lnSpc>
                <a:spcPct val="90000"/>
              </a:lnSpc>
              <a:spcBef>
                <a:spcPts val="1000"/>
              </a:spcBef>
              <a:spcAft>
                <a:spcPts val="0"/>
              </a:spcAft>
              <a:buClr>
                <a:schemeClr val="lt1"/>
              </a:buClr>
              <a:buSzPts val="2800"/>
              <a:buChar char="•"/>
            </a:pPr>
            <a:r>
              <a:rPr lang="en-NZ">
                <a:latin typeface="Josefin Sans"/>
                <a:ea typeface="Josefin Sans"/>
                <a:cs typeface="Josefin Sans"/>
                <a:sym typeface="Josefin Sans"/>
              </a:rPr>
              <a:t>Labour Market (10)</a:t>
            </a:r>
            <a:endParaRPr/>
          </a:p>
          <a:p>
            <a:pPr marL="228600" lvl="0" indent="-228600" algn="l" rtl="0">
              <a:lnSpc>
                <a:spcPct val="90000"/>
              </a:lnSpc>
              <a:spcBef>
                <a:spcPts val="1000"/>
              </a:spcBef>
              <a:spcAft>
                <a:spcPts val="0"/>
              </a:spcAft>
              <a:buClr>
                <a:schemeClr val="lt1"/>
              </a:buClr>
              <a:buSzPts val="2800"/>
              <a:buChar char="•"/>
            </a:pPr>
            <a:r>
              <a:rPr lang="en-NZ">
                <a:latin typeface="Josefin Sans"/>
                <a:ea typeface="Josefin Sans"/>
                <a:cs typeface="Josefin Sans"/>
                <a:sym typeface="Josefin Sans"/>
              </a:rPr>
              <a:t>Money and Inflation (15)</a:t>
            </a:r>
            <a:endParaRPr/>
          </a:p>
          <a:p>
            <a:pPr marL="228600" lvl="0" indent="-228600" algn="l" rtl="0">
              <a:lnSpc>
                <a:spcPct val="90000"/>
              </a:lnSpc>
              <a:spcBef>
                <a:spcPts val="1000"/>
              </a:spcBef>
              <a:spcAft>
                <a:spcPts val="0"/>
              </a:spcAft>
              <a:buClr>
                <a:schemeClr val="lt1"/>
              </a:buClr>
              <a:buSzPts val="2800"/>
              <a:buChar char="•"/>
            </a:pPr>
            <a:r>
              <a:rPr lang="en-NZ">
                <a:latin typeface="Josefin Sans"/>
                <a:ea typeface="Josefin Sans"/>
                <a:cs typeface="Josefin Sans"/>
                <a:sym typeface="Josefin Sans"/>
              </a:rPr>
              <a:t>AD/AS Model (25)</a:t>
            </a:r>
            <a:endParaRPr/>
          </a:p>
          <a:p>
            <a:pPr marL="228600" lvl="0" indent="-228600" algn="l" rtl="0">
              <a:lnSpc>
                <a:spcPct val="90000"/>
              </a:lnSpc>
              <a:spcBef>
                <a:spcPts val="1000"/>
              </a:spcBef>
              <a:spcAft>
                <a:spcPts val="0"/>
              </a:spcAft>
              <a:buClr>
                <a:schemeClr val="lt1"/>
              </a:buClr>
              <a:buSzPts val="2800"/>
              <a:buChar char="•"/>
            </a:pPr>
            <a:r>
              <a:rPr lang="en-NZ">
                <a:latin typeface="Josefin Sans"/>
                <a:ea typeface="Josefin Sans"/>
                <a:cs typeface="Josefin Sans"/>
                <a:sym typeface="Josefin Sans"/>
              </a:rPr>
              <a:t>OCR news release and Economic Growth (30)</a:t>
            </a:r>
            <a:endParaRPr/>
          </a:p>
          <a:p>
            <a:pPr marL="228600" lvl="0" indent="-228600" algn="l" rtl="0">
              <a:lnSpc>
                <a:spcPct val="90000"/>
              </a:lnSpc>
              <a:spcBef>
                <a:spcPts val="1000"/>
              </a:spcBef>
              <a:spcAft>
                <a:spcPts val="0"/>
              </a:spcAft>
              <a:buClr>
                <a:schemeClr val="lt1"/>
              </a:buClr>
              <a:buSzPts val="2800"/>
              <a:buChar char="•"/>
            </a:pPr>
            <a:r>
              <a:rPr lang="en-NZ">
                <a:latin typeface="Josefin Sans"/>
                <a:ea typeface="Josefin Sans"/>
                <a:cs typeface="Josefin Sans"/>
                <a:sym typeface="Josefin Sans"/>
              </a:rPr>
              <a:t>Government and Taxes (5)</a:t>
            </a:r>
            <a:endParaRPr/>
          </a:p>
          <a:p>
            <a:pPr marL="228600" lvl="0" indent="-50800" algn="l" rtl="0">
              <a:lnSpc>
                <a:spcPct val="90000"/>
              </a:lnSpc>
              <a:spcBef>
                <a:spcPts val="1000"/>
              </a:spcBef>
              <a:spcAft>
                <a:spcPts val="0"/>
              </a:spcAft>
              <a:buClr>
                <a:schemeClr val="lt1"/>
              </a:buClr>
              <a:buSzPts val="2800"/>
              <a:buNone/>
            </a:pPr>
            <a:endParaRPr/>
          </a:p>
        </p:txBody>
      </p:sp>
      <p:pic>
        <p:nvPicPr>
          <p:cNvPr id="98" name="Google Shape;98;p2"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420450" y="1709750"/>
            <a:ext cx="11539200" cy="2852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CCFFCD"/>
              </a:buClr>
              <a:buSzPts val="15000"/>
              <a:buFont typeface="Josefin Sans"/>
              <a:buNone/>
            </a:pPr>
            <a:r>
              <a:rPr lang="en-NZ" b="1">
                <a:solidFill>
                  <a:srgbClr val="CCFFCD"/>
                </a:solidFill>
                <a:latin typeface="Josefin Sans"/>
                <a:ea typeface="Josefin Sans"/>
                <a:cs typeface="Josefin Sans"/>
                <a:sym typeface="Josefin Sans"/>
              </a:rPr>
              <a:t>AD/AS, MONETARY POLICY, INFLATION &amp; UNEMPLOYMENT TRADE-OFF</a:t>
            </a:r>
            <a:endParaRPr sz="3600" b="1">
              <a:solidFill>
                <a:srgbClr val="CCFFCD"/>
              </a:solidFill>
              <a:latin typeface="Josefin Sans"/>
              <a:ea typeface="Josefin Sans"/>
              <a:cs typeface="Josefin Sans"/>
              <a:sym typeface="Josefin Sans"/>
            </a:endParaRPr>
          </a:p>
        </p:txBody>
      </p:sp>
      <p:pic>
        <p:nvPicPr>
          <p:cNvPr id="263" name="Google Shape;263;p19"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AD/AS MODEL</a:t>
            </a:r>
            <a:endParaRPr/>
          </a:p>
        </p:txBody>
      </p:sp>
      <p:sp>
        <p:nvSpPr>
          <p:cNvPr id="270" name="Google Shape;270;p20"/>
          <p:cNvSpPr txBox="1"/>
          <p:nvPr/>
        </p:nvSpPr>
        <p:spPr>
          <a:xfrm>
            <a:off x="393142" y="1481138"/>
            <a:ext cx="10827308" cy="4514349"/>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chemeClr val="lt1"/>
              </a:buClr>
              <a:buSzPct val="100000"/>
              <a:buFont typeface="Arial"/>
              <a:buNone/>
            </a:pPr>
            <a:r>
              <a:rPr lang="en-NZ" sz="3200" b="0" i="0" u="none" strike="noStrike" cap="none">
                <a:solidFill>
                  <a:schemeClr val="lt1"/>
                </a:solidFill>
                <a:latin typeface="Josefin Sans"/>
                <a:ea typeface="Josefin Sans"/>
                <a:cs typeface="Josefin Sans"/>
                <a:sym typeface="Josefin Sans"/>
              </a:rPr>
              <a:t>AD shifts if C,I,G,X or M change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ct val="100000"/>
              <a:buFont typeface="Arial"/>
              <a:buNone/>
            </a:pPr>
            <a:endParaRPr sz="3200" b="0" i="0" u="none" strike="noStrike" cap="none">
              <a:solidFill>
                <a:schemeClr val="lt1"/>
              </a:solidFill>
              <a:latin typeface="Josefin Sans"/>
              <a:ea typeface="Josefin Sans"/>
              <a:cs typeface="Josefin Sans"/>
              <a:sym typeface="Josefin Sans"/>
            </a:endParaRPr>
          </a:p>
          <a:p>
            <a:pPr marL="0" marR="0" lvl="0" indent="0" algn="l" rtl="0">
              <a:lnSpc>
                <a:spcPct val="90000"/>
              </a:lnSpc>
              <a:spcBef>
                <a:spcPts val="1000"/>
              </a:spcBef>
              <a:spcAft>
                <a:spcPts val="0"/>
              </a:spcAft>
              <a:buClr>
                <a:schemeClr val="lt1"/>
              </a:buClr>
              <a:buSzPct val="100000"/>
              <a:buFont typeface="Arial"/>
              <a:buNone/>
            </a:pPr>
            <a:r>
              <a:rPr lang="en-NZ" sz="3200" b="0" i="0" u="none" strike="noStrike" cap="none">
                <a:solidFill>
                  <a:schemeClr val="lt1"/>
                </a:solidFill>
                <a:latin typeface="Josefin Sans"/>
                <a:ea typeface="Josefin Sans"/>
                <a:cs typeface="Josefin Sans"/>
                <a:sym typeface="Josefin Sans"/>
              </a:rPr>
              <a:t>SAS shifts if wages or input costs change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ct val="100000"/>
              <a:buFont typeface="Arial"/>
              <a:buNone/>
            </a:pPr>
            <a:endParaRPr sz="3200" b="0" i="0" u="none" strike="noStrike" cap="none">
              <a:solidFill>
                <a:schemeClr val="lt1"/>
              </a:solidFill>
              <a:latin typeface="Josefin Sans"/>
              <a:ea typeface="Josefin Sans"/>
              <a:cs typeface="Josefin Sans"/>
              <a:sym typeface="Josefin Sans"/>
            </a:endParaRPr>
          </a:p>
          <a:p>
            <a:pPr marL="0" marR="0" lvl="0" indent="0" algn="l" rtl="0">
              <a:lnSpc>
                <a:spcPct val="90000"/>
              </a:lnSpc>
              <a:spcBef>
                <a:spcPts val="1000"/>
              </a:spcBef>
              <a:spcAft>
                <a:spcPts val="0"/>
              </a:spcAft>
              <a:buClr>
                <a:schemeClr val="lt1"/>
              </a:buClr>
              <a:buSzPct val="100000"/>
              <a:buFont typeface="Arial"/>
              <a:buNone/>
            </a:pPr>
            <a:r>
              <a:rPr lang="en-NZ" sz="3200" b="0" i="0" u="none" strike="noStrike" cap="none">
                <a:solidFill>
                  <a:schemeClr val="lt1"/>
                </a:solidFill>
                <a:latin typeface="Josefin Sans"/>
                <a:ea typeface="Josefin Sans"/>
                <a:cs typeface="Josefin Sans"/>
                <a:sym typeface="Josefin Sans"/>
              </a:rPr>
              <a:t>LRAS shifts if the economy’s productivity changes with an increase in the quantity of scarce resources, such as inward migration or organic population growth, or improvements in the quality of resources, such as through better education and training</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ct val="100000"/>
              <a:buFont typeface="Arial"/>
              <a:buNone/>
            </a:pPr>
            <a:endParaRPr sz="3200" b="0" i="0" u="none" strike="noStrike" cap="none">
              <a:solidFill>
                <a:schemeClr val="lt1"/>
              </a:solidFill>
              <a:latin typeface="Josefin Sans"/>
              <a:ea typeface="Josefin Sans"/>
              <a:cs typeface="Josefin Sans"/>
              <a:sym typeface="Josefin Sans"/>
            </a:endParaRPr>
          </a:p>
          <a:p>
            <a:pPr marL="0" marR="0" lvl="0" indent="0" algn="l" rtl="0">
              <a:lnSpc>
                <a:spcPct val="90000"/>
              </a:lnSpc>
              <a:spcBef>
                <a:spcPts val="1000"/>
              </a:spcBef>
              <a:spcAft>
                <a:spcPts val="0"/>
              </a:spcAft>
              <a:buClr>
                <a:schemeClr val="lt1"/>
              </a:buClr>
              <a:buSzPct val="100000"/>
              <a:buFont typeface="Arial"/>
              <a:buNone/>
            </a:pPr>
            <a:r>
              <a:rPr lang="en-NZ" sz="3200" b="0" i="0" u="none" strike="noStrike" cap="none">
                <a:solidFill>
                  <a:schemeClr val="lt1"/>
                </a:solidFill>
                <a:latin typeface="Josefin Sans"/>
                <a:ea typeface="Josefin Sans"/>
                <a:cs typeface="Josefin Sans"/>
                <a:sym typeface="Josefin Sans"/>
              </a:rPr>
              <a:t>Label the axes PL and Y</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ct val="100000"/>
              <a:buFont typeface="Arial"/>
              <a:buNone/>
            </a:pPr>
            <a:endParaRPr sz="3200" b="0" i="0" u="none" strike="noStrike" cap="none">
              <a:solidFill>
                <a:srgbClr val="92D050"/>
              </a:solidFill>
              <a:latin typeface="Calibri"/>
              <a:ea typeface="Calibri"/>
              <a:cs typeface="Calibri"/>
              <a:sym typeface="Calibri"/>
            </a:endParaRPr>
          </a:p>
          <a:p>
            <a:pPr marL="0" marR="0" lvl="0" indent="0" algn="l" rtl="0">
              <a:lnSpc>
                <a:spcPct val="90000"/>
              </a:lnSpc>
              <a:spcBef>
                <a:spcPts val="1000"/>
              </a:spcBef>
              <a:spcAft>
                <a:spcPts val="0"/>
              </a:spcAft>
              <a:buClr>
                <a:schemeClr val="lt1"/>
              </a:buClr>
              <a:buSzPct val="100000"/>
              <a:buFont typeface="Arial"/>
              <a:buNone/>
            </a:pPr>
            <a:endParaRPr sz="3200" b="0" i="0" u="none" strike="noStrike" cap="none">
              <a:solidFill>
                <a:srgbClr val="92D050"/>
              </a:solidFill>
              <a:latin typeface="Calibri"/>
              <a:ea typeface="Calibri"/>
              <a:cs typeface="Calibri"/>
              <a:sym typeface="Calibri"/>
            </a:endParaRPr>
          </a:p>
        </p:txBody>
      </p:sp>
      <p:pic>
        <p:nvPicPr>
          <p:cNvPr id="271" name="Google Shape;271;p20"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MONETARY POLICY</a:t>
            </a:r>
            <a:endParaRPr/>
          </a:p>
        </p:txBody>
      </p:sp>
      <p:sp>
        <p:nvSpPr>
          <p:cNvPr id="278" name="Google Shape;278;p21"/>
          <p:cNvSpPr txBox="1"/>
          <p:nvPr/>
        </p:nvSpPr>
        <p:spPr>
          <a:xfrm>
            <a:off x="639790" y="1486151"/>
            <a:ext cx="10515600" cy="4300500"/>
          </a:xfrm>
          <a:prstGeom prst="rect">
            <a:avLst/>
          </a:prstGeom>
          <a:noFill/>
          <a:ln>
            <a:noFill/>
          </a:ln>
        </p:spPr>
        <p:txBody>
          <a:bodyPr spcFirstLastPara="1" wrap="square" lIns="91425" tIns="45700" rIns="91425" bIns="45700" anchor="t" anchorCtr="0">
            <a:normAutofit lnSpcReduction="10000"/>
          </a:bodyPr>
          <a:lstStyle/>
          <a:p>
            <a:pPr marL="228600" marR="0" lvl="0" indent="-228600" algn="l" rtl="0">
              <a:lnSpc>
                <a:spcPct val="90000"/>
              </a:lnSpc>
              <a:spcBef>
                <a:spcPts val="0"/>
              </a:spcBef>
              <a:spcAft>
                <a:spcPts val="0"/>
              </a:spcAft>
              <a:buClr>
                <a:schemeClr val="lt1"/>
              </a:buClr>
              <a:buSzPts val="3200"/>
              <a:buFont typeface="Arial"/>
              <a:buChar char="•"/>
            </a:pPr>
            <a:r>
              <a:rPr lang="en-NZ" sz="3200" b="0" i="0" u="none" strike="noStrike" cap="none">
                <a:solidFill>
                  <a:schemeClr val="lt1"/>
                </a:solidFill>
                <a:latin typeface="Josefin Sans"/>
                <a:ea typeface="Josefin Sans"/>
                <a:cs typeface="Josefin Sans"/>
                <a:sym typeface="Josefin Sans"/>
              </a:rPr>
              <a:t>RBNZ uses the Official Cash Rate (OCR) as a tool for Monetary Policy</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lt1"/>
              </a:buClr>
              <a:buSzPts val="2800"/>
              <a:buFont typeface="Arial"/>
              <a:buChar char="•"/>
            </a:pPr>
            <a:r>
              <a:rPr lang="en-NZ" sz="2800" b="0" i="0" u="none" strike="noStrike" cap="none">
                <a:solidFill>
                  <a:schemeClr val="lt1"/>
                </a:solidFill>
                <a:latin typeface="Josefin Sans"/>
                <a:ea typeface="Josefin Sans"/>
                <a:cs typeface="Josefin Sans"/>
                <a:sym typeface="Josefin Sans"/>
              </a:rPr>
              <a:t>Tightening MP – Raising the OCR</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lt1"/>
              </a:buClr>
              <a:buSzPts val="2800"/>
              <a:buFont typeface="Arial"/>
              <a:buChar char="•"/>
            </a:pPr>
            <a:r>
              <a:rPr lang="en-NZ" sz="2800" b="0" i="0" u="none" strike="noStrike" cap="none">
                <a:solidFill>
                  <a:schemeClr val="lt1"/>
                </a:solidFill>
                <a:latin typeface="Josefin Sans"/>
                <a:ea typeface="Josefin Sans"/>
                <a:cs typeface="Josefin Sans"/>
                <a:sym typeface="Josefin Sans"/>
              </a:rPr>
              <a:t>Loosening MP – Lowering the OCR</a:t>
            </a:r>
            <a:endParaRPr sz="1400" b="0" i="0" u="none" strike="noStrike" cap="none">
              <a:solidFill>
                <a:srgbClr val="000000"/>
              </a:solidFill>
              <a:latin typeface="Arial"/>
              <a:ea typeface="Arial"/>
              <a:cs typeface="Arial"/>
              <a:sym typeface="Arial"/>
            </a:endParaRPr>
          </a:p>
          <a:p>
            <a:pPr marL="228600" marR="0" lvl="0" indent="-25400" algn="l" rtl="0">
              <a:lnSpc>
                <a:spcPct val="90000"/>
              </a:lnSpc>
              <a:spcBef>
                <a:spcPts val="1000"/>
              </a:spcBef>
              <a:spcAft>
                <a:spcPts val="0"/>
              </a:spcAft>
              <a:buClr>
                <a:schemeClr val="lt1"/>
              </a:buClr>
              <a:buSzPts val="3200"/>
              <a:buFont typeface="Arial"/>
              <a:buNone/>
            </a:pPr>
            <a:endParaRPr sz="3200" b="0" i="0" u="none" strike="noStrike" cap="none">
              <a:solidFill>
                <a:schemeClr val="lt1"/>
              </a:solidFill>
              <a:latin typeface="Josefin Sans"/>
              <a:ea typeface="Josefin Sans"/>
              <a:cs typeface="Josefin Sans"/>
              <a:sym typeface="Josefin Sans"/>
            </a:endParaRPr>
          </a:p>
          <a:p>
            <a:pPr marL="228600" marR="0" lvl="0" indent="-228600" algn="l" rtl="0">
              <a:lnSpc>
                <a:spcPct val="90000"/>
              </a:lnSpc>
              <a:spcBef>
                <a:spcPts val="1000"/>
              </a:spcBef>
              <a:spcAft>
                <a:spcPts val="0"/>
              </a:spcAft>
              <a:buClr>
                <a:schemeClr val="lt1"/>
              </a:buClr>
              <a:buSzPts val="3200"/>
              <a:buFont typeface="Arial"/>
              <a:buChar char="•"/>
            </a:pPr>
            <a:r>
              <a:rPr lang="en-NZ" sz="3200" b="0" i="0" u="none" strike="noStrike" cap="none">
                <a:solidFill>
                  <a:schemeClr val="lt1"/>
                </a:solidFill>
                <a:latin typeface="Josefin Sans"/>
                <a:ea typeface="Josefin Sans"/>
                <a:cs typeface="Josefin Sans"/>
                <a:sym typeface="Josefin Sans"/>
              </a:rPr>
              <a:t>Inflation can be influenced through 3 mechanisms</a:t>
            </a:r>
            <a:endParaRPr sz="1400" b="0" i="0" u="none" strike="noStrike" cap="none">
              <a:solidFill>
                <a:srgbClr val="000000"/>
              </a:solidFill>
              <a:latin typeface="Arial"/>
              <a:ea typeface="Arial"/>
              <a:cs typeface="Arial"/>
              <a:sym typeface="Arial"/>
            </a:endParaRPr>
          </a:p>
          <a:p>
            <a:pPr marL="971550" marR="0" lvl="1" indent="-514350" algn="l" rtl="0">
              <a:lnSpc>
                <a:spcPct val="90000"/>
              </a:lnSpc>
              <a:spcBef>
                <a:spcPts val="500"/>
              </a:spcBef>
              <a:spcAft>
                <a:spcPts val="0"/>
              </a:spcAft>
              <a:buClr>
                <a:schemeClr val="lt1"/>
              </a:buClr>
              <a:buSzPts val="2800"/>
              <a:buFont typeface="Calibri"/>
              <a:buAutoNum type="arabicPeriod"/>
            </a:pPr>
            <a:r>
              <a:rPr lang="en-NZ" sz="2800" b="0" i="0" u="none" strike="noStrike" cap="none">
                <a:solidFill>
                  <a:schemeClr val="lt1"/>
                </a:solidFill>
                <a:latin typeface="Josefin Sans"/>
                <a:ea typeface="Josefin Sans"/>
                <a:cs typeface="Josefin Sans"/>
                <a:sym typeface="Josefin Sans"/>
              </a:rPr>
              <a:t>Interest rate</a:t>
            </a:r>
            <a:endParaRPr sz="1400" b="0" i="0" u="none" strike="noStrike" cap="none">
              <a:solidFill>
                <a:srgbClr val="000000"/>
              </a:solidFill>
              <a:latin typeface="Arial"/>
              <a:ea typeface="Arial"/>
              <a:cs typeface="Arial"/>
              <a:sym typeface="Arial"/>
            </a:endParaRPr>
          </a:p>
          <a:p>
            <a:pPr marL="971550" marR="0" lvl="1" indent="-514350" algn="l" rtl="0">
              <a:lnSpc>
                <a:spcPct val="90000"/>
              </a:lnSpc>
              <a:spcBef>
                <a:spcPts val="500"/>
              </a:spcBef>
              <a:spcAft>
                <a:spcPts val="0"/>
              </a:spcAft>
              <a:buClr>
                <a:schemeClr val="lt1"/>
              </a:buClr>
              <a:buSzPts val="2800"/>
              <a:buFont typeface="Calibri"/>
              <a:buAutoNum type="arabicPeriod"/>
            </a:pPr>
            <a:r>
              <a:rPr lang="en-NZ" sz="2800" b="0" i="0" u="none" strike="noStrike" cap="none">
                <a:solidFill>
                  <a:schemeClr val="lt1"/>
                </a:solidFill>
                <a:latin typeface="Josefin Sans"/>
                <a:ea typeface="Josefin Sans"/>
                <a:cs typeface="Josefin Sans"/>
                <a:sym typeface="Josefin Sans"/>
              </a:rPr>
              <a:t>Exchange rate</a:t>
            </a:r>
            <a:endParaRPr sz="1400" b="0" i="0" u="none" strike="noStrike" cap="none">
              <a:solidFill>
                <a:srgbClr val="000000"/>
              </a:solidFill>
              <a:latin typeface="Arial"/>
              <a:ea typeface="Arial"/>
              <a:cs typeface="Arial"/>
              <a:sym typeface="Arial"/>
            </a:endParaRPr>
          </a:p>
          <a:p>
            <a:pPr marL="971550" marR="0" lvl="1" indent="-514350" algn="l" rtl="0">
              <a:lnSpc>
                <a:spcPct val="90000"/>
              </a:lnSpc>
              <a:spcBef>
                <a:spcPts val="500"/>
              </a:spcBef>
              <a:spcAft>
                <a:spcPts val="0"/>
              </a:spcAft>
              <a:buClr>
                <a:schemeClr val="lt1"/>
              </a:buClr>
              <a:buSzPts val="2800"/>
              <a:buFont typeface="Calibri"/>
              <a:buAutoNum type="arabicPeriod"/>
            </a:pPr>
            <a:r>
              <a:rPr lang="en-NZ" sz="2800" b="0" i="0" u="none" strike="noStrike" cap="none">
                <a:solidFill>
                  <a:schemeClr val="lt1"/>
                </a:solidFill>
                <a:latin typeface="Josefin Sans"/>
                <a:ea typeface="Josefin Sans"/>
                <a:cs typeface="Josefin Sans"/>
                <a:sym typeface="Josefin Sans"/>
              </a:rPr>
              <a:t>Inflation expectations</a:t>
            </a:r>
            <a:endParaRPr sz="1400" b="0" i="0" u="none" strike="noStrike" cap="none">
              <a:solidFill>
                <a:srgbClr val="000000"/>
              </a:solidFill>
              <a:latin typeface="Arial"/>
              <a:ea typeface="Arial"/>
              <a:cs typeface="Arial"/>
              <a:sym typeface="Arial"/>
            </a:endParaRPr>
          </a:p>
        </p:txBody>
      </p:sp>
      <p:pic>
        <p:nvPicPr>
          <p:cNvPr id="279" name="Google Shape;279;p21"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g3e516c20e10_0_8"/>
          <p:cNvPicPr preferRelativeResize="0"/>
          <p:nvPr/>
        </p:nvPicPr>
        <p:blipFill>
          <a:blip r:embed="rId3">
            <a:alphaModFix/>
          </a:blip>
          <a:stretch>
            <a:fillRect/>
          </a:stretch>
        </p:blipFill>
        <p:spPr>
          <a:xfrm>
            <a:off x="1646550" y="320500"/>
            <a:ext cx="8305800" cy="5772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MONETARY POLICY </a:t>
            </a:r>
            <a:endParaRPr/>
          </a:p>
        </p:txBody>
      </p:sp>
      <p:sp>
        <p:nvSpPr>
          <p:cNvPr id="292" name="Google Shape;292;p22"/>
          <p:cNvSpPr txBox="1"/>
          <p:nvPr/>
        </p:nvSpPr>
        <p:spPr>
          <a:xfrm>
            <a:off x="435253" y="1546309"/>
            <a:ext cx="10515599" cy="3348489"/>
          </a:xfrm>
          <a:prstGeom prst="rect">
            <a:avLst/>
          </a:prstGeom>
          <a:noFill/>
          <a:ln>
            <a:noFill/>
          </a:ln>
        </p:spPr>
        <p:txBody>
          <a:bodyPr spcFirstLastPara="1" wrap="square" lIns="91425" tIns="45700" rIns="91425" bIns="45700" anchor="t" anchorCtr="0">
            <a:noAutofit/>
          </a:bodyPr>
          <a:lstStyle/>
          <a:p>
            <a:pPr marL="914400" marR="0" lvl="1" indent="-457200" algn="l" rtl="0">
              <a:lnSpc>
                <a:spcPct val="90000"/>
              </a:lnSpc>
              <a:spcBef>
                <a:spcPts val="0"/>
              </a:spcBef>
              <a:spcAft>
                <a:spcPts val="0"/>
              </a:spcAft>
              <a:buClr>
                <a:schemeClr val="lt1"/>
              </a:buClr>
              <a:buSzPts val="3000"/>
              <a:buFont typeface="Calibri"/>
              <a:buAutoNum type="arabicPeriod"/>
            </a:pPr>
            <a:r>
              <a:rPr lang="en-NZ" sz="3000" b="0" i="0" u="none" strike="noStrike" cap="none">
                <a:solidFill>
                  <a:schemeClr val="lt1"/>
                </a:solidFill>
                <a:latin typeface="Josefin Sans"/>
                <a:ea typeface="Josefin Sans"/>
                <a:cs typeface="Josefin Sans"/>
                <a:sym typeface="Josefin Sans"/>
              </a:rPr>
              <a:t>C and I</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chemeClr val="lt1"/>
              </a:buClr>
              <a:buSzPts val="3000"/>
              <a:buFont typeface="Arial"/>
              <a:buNone/>
            </a:pPr>
            <a:r>
              <a:rPr lang="en-NZ" sz="3000" b="0" i="0" u="none" strike="noStrike" cap="none">
                <a:solidFill>
                  <a:schemeClr val="lt1"/>
                </a:solidFill>
                <a:latin typeface="Josefin Sans"/>
                <a:ea typeface="Josefin Sans"/>
                <a:cs typeface="Josefin Sans"/>
                <a:sym typeface="Josefin Sans"/>
              </a:rPr>
              <a:t>Lower interest rate </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chemeClr val="lt1"/>
              </a:buClr>
              <a:buSzPts val="3000"/>
              <a:buFont typeface="Arial"/>
              <a:buNone/>
            </a:pPr>
            <a:r>
              <a:rPr lang="en-NZ" sz="3000" b="0" i="0" u="none" strike="noStrike" cap="none">
                <a:solidFill>
                  <a:schemeClr val="lt1"/>
                </a:solidFill>
                <a:latin typeface="Josefin Sans"/>
                <a:ea typeface="Josefin Sans"/>
                <a:cs typeface="Josefin Sans"/>
                <a:sym typeface="Josefin Sans"/>
              </a:rPr>
              <a:t>= less costly to borrow so borrowers have more disposable income, less incentive to save money consumers have more to spend </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chemeClr val="lt1"/>
              </a:buClr>
              <a:buSzPts val="3000"/>
              <a:buFont typeface="Arial"/>
              <a:buNone/>
            </a:pPr>
            <a:r>
              <a:rPr lang="en-NZ" sz="3000" b="0" i="0" u="none" strike="noStrike" cap="none">
                <a:solidFill>
                  <a:schemeClr val="lt1"/>
                </a:solidFill>
                <a:latin typeface="Josefin Sans"/>
                <a:ea typeface="Josefin Sans"/>
                <a:cs typeface="Josefin Sans"/>
                <a:sym typeface="Josefin Sans"/>
              </a:rPr>
              <a:t>= firms have more incentive to borrow and invest</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chemeClr val="lt1"/>
              </a:buClr>
              <a:buSzPts val="3000"/>
              <a:buFont typeface="Arial"/>
              <a:buChar char="•"/>
            </a:pPr>
            <a:r>
              <a:rPr lang="en-NZ" sz="3000" b="0" i="0" u="none" strike="noStrike" cap="none">
                <a:solidFill>
                  <a:schemeClr val="lt1"/>
                </a:solidFill>
                <a:latin typeface="Josefin Sans"/>
                <a:ea typeface="Josefin Sans"/>
                <a:cs typeface="Josefin Sans"/>
                <a:sym typeface="Josefin Sans"/>
              </a:rPr>
              <a:t>C and I increase</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chemeClr val="lt1"/>
              </a:buClr>
              <a:buSzPts val="3000"/>
              <a:buFont typeface="Arial"/>
              <a:buChar char="•"/>
            </a:pPr>
            <a:r>
              <a:rPr lang="en-NZ" sz="3000" b="0" i="0" u="none" strike="noStrike" cap="none">
                <a:solidFill>
                  <a:schemeClr val="lt1"/>
                </a:solidFill>
                <a:latin typeface="Josefin Sans"/>
                <a:ea typeface="Josefin Sans"/>
                <a:cs typeface="Josefin Sans"/>
                <a:sym typeface="Josefin Sans"/>
              </a:rPr>
              <a:t>AD shifts right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3000"/>
              <a:buFont typeface="Arial"/>
              <a:buNone/>
            </a:pPr>
            <a:r>
              <a:rPr lang="en-NZ" sz="3000" b="0" i="0" u="none" strike="noStrike" cap="none">
                <a:solidFill>
                  <a:schemeClr val="lt1"/>
                </a:solidFill>
                <a:latin typeface="Josefin Sans"/>
                <a:ea typeface="Josefin Sans"/>
                <a:cs typeface="Josefin Sans"/>
                <a:sym typeface="Josefin Sans"/>
              </a:rPr>
              <a:t> </a:t>
            </a:r>
            <a:r>
              <a:rPr lang="en-NZ" sz="3000" b="0" i="0" u="none" strike="noStrike" cap="none">
                <a:solidFill>
                  <a:srgbClr val="92D050"/>
                </a:solidFill>
                <a:latin typeface="Josefin Sans"/>
                <a:ea typeface="Josefin Sans"/>
                <a:cs typeface="Josefin Sans"/>
                <a:sym typeface="Josefin Sans"/>
              </a:rPr>
              <a:t> </a:t>
            </a:r>
            <a:endParaRPr sz="1400" b="0" i="0" u="none" strike="noStrike" cap="none">
              <a:solidFill>
                <a:srgbClr val="000000"/>
              </a:solidFill>
              <a:latin typeface="Arial"/>
              <a:ea typeface="Arial"/>
              <a:cs typeface="Arial"/>
              <a:sym typeface="Arial"/>
            </a:endParaRPr>
          </a:p>
        </p:txBody>
      </p:sp>
      <p:pic>
        <p:nvPicPr>
          <p:cNvPr id="293" name="Google Shape;293;p22"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MONETARY POLICY</a:t>
            </a:r>
            <a:endParaRPr/>
          </a:p>
        </p:txBody>
      </p:sp>
      <p:sp>
        <p:nvSpPr>
          <p:cNvPr id="300" name="Google Shape;300;p23"/>
          <p:cNvSpPr txBox="1"/>
          <p:nvPr/>
        </p:nvSpPr>
        <p:spPr>
          <a:xfrm>
            <a:off x="639790" y="1486151"/>
            <a:ext cx="10515599" cy="33484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000"/>
              <a:buFont typeface="Arial"/>
              <a:buNone/>
            </a:pPr>
            <a:r>
              <a:rPr lang="en-NZ" sz="3000" b="0" i="0" u="none" strike="noStrike" cap="none">
                <a:solidFill>
                  <a:schemeClr val="lt1"/>
                </a:solidFill>
                <a:latin typeface="Calibri"/>
                <a:ea typeface="Calibri"/>
                <a:cs typeface="Calibri"/>
                <a:sym typeface="Calibri"/>
              </a:rPr>
              <a:t>2. </a:t>
            </a:r>
            <a:r>
              <a:rPr lang="en-NZ" sz="3000" b="0" i="0" u="none" strike="noStrike" cap="none">
                <a:solidFill>
                  <a:schemeClr val="lt1"/>
                </a:solidFill>
                <a:latin typeface="Josefin Sans"/>
                <a:ea typeface="Josefin Sans"/>
                <a:cs typeface="Josefin Sans"/>
                <a:sym typeface="Josefin Sans"/>
              </a:rPr>
              <a:t>X and M</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chemeClr val="lt1"/>
              </a:buClr>
              <a:buSzPts val="3000"/>
              <a:buFont typeface="Arial"/>
              <a:buNone/>
            </a:pPr>
            <a:r>
              <a:rPr lang="en-NZ" sz="3000" b="0" i="0" u="none" strike="noStrike" cap="none">
                <a:solidFill>
                  <a:schemeClr val="lt1"/>
                </a:solidFill>
                <a:latin typeface="Josefin Sans"/>
                <a:ea typeface="Josefin Sans"/>
                <a:cs typeface="Josefin Sans"/>
                <a:sym typeface="Josefin Sans"/>
              </a:rPr>
              <a:t>Lower interest rates lead to a lower exchange rate (less demand for NZD)</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chemeClr val="lt1"/>
              </a:buClr>
              <a:buSzPts val="3000"/>
              <a:buFont typeface="Arial"/>
              <a:buNone/>
            </a:pPr>
            <a:r>
              <a:rPr lang="en-NZ" sz="3000" b="0" i="0" u="none" strike="noStrike" cap="none">
                <a:solidFill>
                  <a:schemeClr val="lt1"/>
                </a:solidFill>
                <a:latin typeface="Josefin Sans"/>
                <a:ea typeface="Josefin Sans"/>
                <a:cs typeface="Josefin Sans"/>
                <a:sym typeface="Josefin Sans"/>
              </a:rPr>
              <a:t>= increases demand for NZ goods </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chemeClr val="lt1"/>
              </a:buClr>
              <a:buSzPts val="3000"/>
              <a:buFont typeface="Arial"/>
              <a:buNone/>
            </a:pPr>
            <a:r>
              <a:rPr lang="en-NZ" sz="3000" b="0" i="0" u="none" strike="noStrike" cap="none">
                <a:solidFill>
                  <a:schemeClr val="lt1"/>
                </a:solidFill>
                <a:latin typeface="Josefin Sans"/>
                <a:ea typeface="Josefin Sans"/>
                <a:cs typeface="Josefin Sans"/>
                <a:sym typeface="Josefin Sans"/>
              </a:rPr>
              <a:t>= makes inputs more expensive, raw material imports more expensive</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chemeClr val="lt1"/>
              </a:buClr>
              <a:buSzPts val="3000"/>
              <a:buFont typeface="Arial"/>
              <a:buChar char="•"/>
            </a:pPr>
            <a:r>
              <a:rPr lang="en-NZ" sz="3000" b="0" i="0" u="none" strike="noStrike" cap="none">
                <a:solidFill>
                  <a:schemeClr val="lt1"/>
                </a:solidFill>
                <a:latin typeface="Josefin Sans"/>
                <a:ea typeface="Josefin Sans"/>
                <a:cs typeface="Josefin Sans"/>
                <a:sym typeface="Josefin Sans"/>
              </a:rPr>
              <a:t>X rises and M falls (X-M) rises</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chemeClr val="lt1"/>
              </a:buClr>
              <a:buSzPts val="3000"/>
              <a:buFont typeface="Arial"/>
              <a:buChar char="•"/>
            </a:pPr>
            <a:r>
              <a:rPr lang="en-NZ" sz="3000" b="0" i="0" u="none" strike="noStrike" cap="none">
                <a:solidFill>
                  <a:schemeClr val="lt1"/>
                </a:solidFill>
                <a:latin typeface="Josefin Sans"/>
                <a:ea typeface="Josefin Sans"/>
                <a:cs typeface="Josefin Sans"/>
                <a:sym typeface="Josefin Sans"/>
              </a:rPr>
              <a:t>AD shifts right</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chemeClr val="lt1"/>
              </a:buClr>
              <a:buSzPts val="3000"/>
              <a:buFont typeface="Arial"/>
              <a:buChar char="•"/>
            </a:pPr>
            <a:r>
              <a:rPr lang="en-NZ" sz="3000" b="0" i="0" u="none" strike="noStrike" cap="none">
                <a:solidFill>
                  <a:schemeClr val="lt1"/>
                </a:solidFill>
                <a:latin typeface="Josefin Sans"/>
                <a:ea typeface="Josefin Sans"/>
                <a:cs typeface="Josefin Sans"/>
                <a:sym typeface="Josefin Sans"/>
              </a:rPr>
              <a:t>Inputs fall </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chemeClr val="lt1"/>
              </a:buClr>
              <a:buSzPts val="3000"/>
              <a:buFont typeface="Arial"/>
              <a:buChar char="•"/>
            </a:pPr>
            <a:r>
              <a:rPr lang="en-NZ" sz="3000" b="0" i="0" u="none" strike="noStrike" cap="none">
                <a:solidFill>
                  <a:schemeClr val="lt1"/>
                </a:solidFill>
                <a:latin typeface="Josefin Sans"/>
                <a:ea typeface="Josefin Sans"/>
                <a:cs typeface="Josefin Sans"/>
                <a:sym typeface="Josefin Sans"/>
              </a:rPr>
              <a:t>SAS shifts left but less than AD shifts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3000"/>
              <a:buFont typeface="Arial"/>
              <a:buNone/>
            </a:pPr>
            <a:endParaRPr sz="3000" b="0" i="0" u="none" strike="noStrike" cap="none">
              <a:solidFill>
                <a:srgbClr val="92D050"/>
              </a:solidFill>
              <a:latin typeface="Calibri"/>
              <a:ea typeface="Calibri"/>
              <a:cs typeface="Calibri"/>
              <a:sym typeface="Calibri"/>
            </a:endParaRPr>
          </a:p>
        </p:txBody>
      </p:sp>
      <p:pic>
        <p:nvPicPr>
          <p:cNvPr id="301" name="Google Shape;301;p23"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MONETARY POLICY</a:t>
            </a:r>
            <a:endParaRPr/>
          </a:p>
        </p:txBody>
      </p:sp>
      <p:sp>
        <p:nvSpPr>
          <p:cNvPr id="308" name="Google Shape;308;p24"/>
          <p:cNvSpPr txBox="1"/>
          <p:nvPr/>
        </p:nvSpPr>
        <p:spPr>
          <a:xfrm>
            <a:off x="639790" y="1486151"/>
            <a:ext cx="10515599" cy="33484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000"/>
              <a:buFont typeface="Arial"/>
              <a:buNone/>
            </a:pPr>
            <a:r>
              <a:rPr lang="en-NZ" sz="3000" b="0" i="0" u="none" strike="noStrike" cap="none">
                <a:solidFill>
                  <a:schemeClr val="lt1"/>
                </a:solidFill>
                <a:latin typeface="Calibri"/>
                <a:ea typeface="Calibri"/>
                <a:cs typeface="Calibri"/>
                <a:sym typeface="Calibri"/>
              </a:rPr>
              <a:t>3. INFLATION EXPECTATIONS. PEOPLE MAKE DECISIONS BASED ON WHAT THEY EXPECT PRICES WILL BE IN THE FUTURE</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3000"/>
              <a:buFont typeface="Arial"/>
              <a:buNone/>
            </a:pPr>
            <a:r>
              <a:rPr lang="en-NZ" sz="3000" b="0" i="0" u="none" strike="noStrike" cap="none">
                <a:solidFill>
                  <a:schemeClr val="lt1"/>
                </a:solidFill>
                <a:latin typeface="Calibri"/>
                <a:ea typeface="Calibri"/>
                <a:cs typeface="Calibri"/>
                <a:sym typeface="Calibri"/>
              </a:rPr>
              <a:t>HIGH INFLATION EXPECTATIONS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3000"/>
              <a:buFont typeface="Arial"/>
              <a:buNone/>
            </a:pPr>
            <a:r>
              <a:rPr lang="en-NZ" sz="3000" b="0" i="0" u="none" strike="noStrike" cap="none">
                <a:solidFill>
                  <a:schemeClr val="lt1"/>
                </a:solidFill>
                <a:latin typeface="Calibri"/>
                <a:ea typeface="Calibri"/>
                <a:cs typeface="Calibri"/>
                <a:sym typeface="Calibri"/>
              </a:rPr>
              <a:t>= WORKERS DEMAND WAGE INCREASES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lt1"/>
              </a:buClr>
              <a:buSzPts val="3000"/>
              <a:buFont typeface="Arial"/>
              <a:buChar char="•"/>
            </a:pPr>
            <a:r>
              <a:rPr lang="en-NZ" sz="3000" b="0" i="0" u="none" strike="noStrike" cap="none">
                <a:solidFill>
                  <a:schemeClr val="lt1"/>
                </a:solidFill>
                <a:latin typeface="Calibri"/>
                <a:ea typeface="Calibri"/>
                <a:cs typeface="Calibri"/>
                <a:sym typeface="Calibri"/>
              </a:rPr>
              <a:t>HIGHER WAGES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lt1"/>
              </a:buClr>
              <a:buSzPts val="3000"/>
              <a:buFont typeface="Arial"/>
              <a:buChar char="•"/>
            </a:pPr>
            <a:r>
              <a:rPr lang="en-NZ" sz="3000" b="0" i="0" u="none" strike="noStrike" cap="none">
                <a:solidFill>
                  <a:schemeClr val="lt1"/>
                </a:solidFill>
                <a:latin typeface="Calibri"/>
                <a:ea typeface="Calibri"/>
                <a:cs typeface="Calibri"/>
                <a:sym typeface="Calibri"/>
              </a:rPr>
              <a:t>SAS SHIFTS LEFT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3000"/>
              <a:buFont typeface="Arial"/>
              <a:buNone/>
            </a:pPr>
            <a:endParaRPr sz="3000" b="0" i="0" u="none" strike="noStrike" cap="none">
              <a:solidFill>
                <a:srgbClr val="92D050"/>
              </a:solidFill>
              <a:latin typeface="Calibri"/>
              <a:ea typeface="Calibri"/>
              <a:cs typeface="Calibri"/>
              <a:sym typeface="Calibri"/>
            </a:endParaRPr>
          </a:p>
        </p:txBody>
      </p:sp>
      <p:pic>
        <p:nvPicPr>
          <p:cNvPr id="309" name="Google Shape;309;p24"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25"/>
          <p:cNvSpPr txBox="1">
            <a:spLocks noGrp="1"/>
          </p:cNvSpPr>
          <p:nvPr>
            <p:ph type="title"/>
          </p:nvPr>
        </p:nvSpPr>
        <p:spPr>
          <a:xfrm>
            <a:off x="239850" y="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RBNZ NEWS RELEASE</a:t>
            </a:r>
            <a:endParaRPr/>
          </a:p>
        </p:txBody>
      </p:sp>
      <p:pic>
        <p:nvPicPr>
          <p:cNvPr id="316" name="Google Shape;316;p25"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
        <p:nvSpPr>
          <p:cNvPr id="317" name="Google Shape;317;p25"/>
          <p:cNvSpPr txBox="1"/>
          <p:nvPr/>
        </p:nvSpPr>
        <p:spPr>
          <a:xfrm>
            <a:off x="395200" y="1083250"/>
            <a:ext cx="8662200" cy="50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1600">
                <a:solidFill>
                  <a:schemeClr val="lt1"/>
                </a:solidFill>
                <a:latin typeface="Calibri"/>
                <a:ea typeface="Calibri"/>
                <a:cs typeface="Calibri"/>
                <a:sym typeface="Calibri"/>
              </a:rPr>
              <a:t>Big Picture:</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NZ’s economy has been weak but beginning to recover</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RBNZ has been cutting interest rates to stimulate growth</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Inflation at top of their target band but expected to naturally fall</a:t>
            </a:r>
            <a:endParaRPr sz="1600">
              <a:solidFill>
                <a:schemeClr val="lt1"/>
              </a:solidFill>
              <a:latin typeface="Calibri"/>
              <a:ea typeface="Calibri"/>
              <a:cs typeface="Calibri"/>
              <a:sym typeface="Calibri"/>
            </a:endParaRPr>
          </a:p>
          <a:p>
            <a:pPr marL="0" lvl="0" indent="0" algn="l" rtl="0">
              <a:spcBef>
                <a:spcPts val="0"/>
              </a:spcBef>
              <a:spcAft>
                <a:spcPts val="0"/>
              </a:spcAft>
              <a:buNone/>
            </a:pP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NZ" sz="1600">
                <a:solidFill>
                  <a:schemeClr val="lt1"/>
                </a:solidFill>
                <a:latin typeface="Calibri"/>
                <a:ea typeface="Calibri"/>
                <a:cs typeface="Calibri"/>
                <a:sym typeface="Calibri"/>
              </a:rPr>
              <a:t>The Economy</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Growth stalled mid 2025 due to global uncertainty and cautious households</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Significant spare capacity, businesses aren’t operating at full potential and unemployment has risen</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Early signs of recovery are now emerging heading into late 2025</a:t>
            </a:r>
            <a:endParaRPr sz="1600">
              <a:solidFill>
                <a:schemeClr val="lt1"/>
              </a:solidFill>
              <a:latin typeface="Calibri"/>
              <a:ea typeface="Calibri"/>
              <a:cs typeface="Calibri"/>
              <a:sym typeface="Calibri"/>
            </a:endParaRPr>
          </a:p>
          <a:p>
            <a:pPr marL="457200" lvl="0" indent="0" algn="l" rtl="0">
              <a:spcBef>
                <a:spcPts val="0"/>
              </a:spcBef>
              <a:spcAft>
                <a:spcPts val="0"/>
              </a:spcAft>
              <a:buNone/>
            </a:pP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NZ" sz="1600">
                <a:solidFill>
                  <a:schemeClr val="lt1"/>
                </a:solidFill>
                <a:latin typeface="Calibri"/>
                <a:ea typeface="Calibri"/>
                <a:cs typeface="Calibri"/>
                <a:sym typeface="Calibri"/>
              </a:rPr>
              <a:t>Inflation</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Currently sitting at the top of the target band but driven by temporary factors</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Underlying inflation pressures are actually easing</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Expected to return to 2% midpoint by mid 2026</a:t>
            </a:r>
            <a:endParaRPr sz="1600">
              <a:solidFill>
                <a:schemeClr val="lt1"/>
              </a:solidFill>
              <a:latin typeface="Calibri"/>
              <a:ea typeface="Calibri"/>
              <a:cs typeface="Calibri"/>
              <a:sym typeface="Calibri"/>
            </a:endParaRPr>
          </a:p>
          <a:p>
            <a:pPr marL="0" lvl="0" indent="0" algn="l" rtl="0">
              <a:spcBef>
                <a:spcPts val="0"/>
              </a:spcBef>
              <a:spcAft>
                <a:spcPts val="0"/>
              </a:spcAft>
              <a:buNone/>
            </a:pPr>
            <a:endParaRPr sz="1600">
              <a:solidFill>
                <a:schemeClr val="lt1"/>
              </a:solidFill>
              <a:latin typeface="Calibri"/>
              <a:ea typeface="Calibri"/>
              <a:cs typeface="Calibri"/>
              <a:sym typeface="Calibri"/>
            </a:endParaRPr>
          </a:p>
          <a:p>
            <a:pPr marL="0" lvl="0" indent="0" algn="l" rtl="0">
              <a:spcBef>
                <a:spcPts val="0"/>
              </a:spcBef>
              <a:spcAft>
                <a:spcPts val="0"/>
              </a:spcAft>
              <a:buNone/>
            </a:pPr>
            <a:r>
              <a:rPr lang="en-NZ" sz="1600">
                <a:solidFill>
                  <a:schemeClr val="lt1"/>
                </a:solidFill>
                <a:latin typeface="Calibri"/>
                <a:ea typeface="Calibri"/>
                <a:cs typeface="Calibri"/>
                <a:sym typeface="Calibri"/>
              </a:rPr>
              <a:t>Interest Rates</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RBNZ cut OCR to support recovery</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Lower rates = cheaper borrowing = increased C = economy picks up</a:t>
            </a:r>
            <a:endParaRPr sz="1600">
              <a:solidFill>
                <a:schemeClr val="lt1"/>
              </a:solidFill>
              <a:latin typeface="Calibri"/>
              <a:ea typeface="Calibri"/>
              <a:cs typeface="Calibri"/>
              <a:sym typeface="Calibri"/>
            </a:endParaRPr>
          </a:p>
          <a:p>
            <a:pPr marL="457200" lvl="0" indent="-330200" algn="l" rtl="0">
              <a:spcBef>
                <a:spcPts val="0"/>
              </a:spcBef>
              <a:spcAft>
                <a:spcPts val="0"/>
              </a:spcAft>
              <a:buClr>
                <a:schemeClr val="lt1"/>
              </a:buClr>
              <a:buSzPts val="1600"/>
              <a:buFont typeface="Calibri"/>
              <a:buChar char="-"/>
            </a:pPr>
            <a:r>
              <a:rPr lang="en-NZ" sz="1600">
                <a:solidFill>
                  <a:schemeClr val="lt1"/>
                </a:solidFill>
                <a:latin typeface="Calibri"/>
                <a:ea typeface="Calibri"/>
                <a:cs typeface="Calibri"/>
                <a:sym typeface="Calibri"/>
              </a:rPr>
              <a:t>Concern is not enough inflation / growth not too much</a:t>
            </a:r>
            <a:endParaRPr sz="1600">
              <a:solidFill>
                <a:schemeClr val="lt1"/>
              </a:solidFill>
              <a:latin typeface="Calibri"/>
              <a:ea typeface="Calibri"/>
              <a:cs typeface="Calibri"/>
              <a:sym typeface="Calibri"/>
            </a:endParaRPr>
          </a:p>
          <a:p>
            <a:pPr marL="457200" lvl="0" indent="0" algn="l" rtl="0">
              <a:spcBef>
                <a:spcPts val="0"/>
              </a:spcBef>
              <a:spcAft>
                <a:spcPts val="0"/>
              </a:spcAft>
              <a:buNone/>
            </a:pPr>
            <a:endParaRPr sz="16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RBNZ NEWS RELEASE</a:t>
            </a:r>
            <a:endParaRPr/>
          </a:p>
        </p:txBody>
      </p:sp>
      <p:sp>
        <p:nvSpPr>
          <p:cNvPr id="324" name="Google Shape;324;p26"/>
          <p:cNvSpPr txBox="1"/>
          <p:nvPr/>
        </p:nvSpPr>
        <p:spPr>
          <a:xfrm>
            <a:off x="629652" y="1531648"/>
            <a:ext cx="9063789"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a:solidFill>
                  <a:schemeClr val="lt1"/>
                </a:solidFill>
                <a:latin typeface="Josefin Sans"/>
                <a:ea typeface="Josefin Sans"/>
                <a:cs typeface="Josefin Sans"/>
                <a:sym typeface="Josefin Sans"/>
              </a:rPr>
              <a:t>The exchange rate has fallen, supporting exporters' incomes" and "the New Zealand dollar Trade Weighted Index has depreciated since August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Calibri"/>
              <a:ea typeface="Calibri"/>
              <a:cs typeface="Calibri"/>
              <a:sym typeface="Calibri"/>
            </a:endParaRPr>
          </a:p>
        </p:txBody>
      </p:sp>
      <p:sp>
        <p:nvSpPr>
          <p:cNvPr id="325" name="Google Shape;325;p26"/>
          <p:cNvSpPr txBox="1"/>
          <p:nvPr/>
        </p:nvSpPr>
        <p:spPr>
          <a:xfrm>
            <a:off x="3128211" y="1118561"/>
            <a:ext cx="90637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26"/>
          <p:cNvSpPr txBox="1"/>
          <p:nvPr/>
        </p:nvSpPr>
        <p:spPr>
          <a:xfrm>
            <a:off x="629650" y="2230691"/>
            <a:ext cx="7620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a:solidFill>
                  <a:schemeClr val="lt1"/>
                </a:solidFill>
                <a:latin typeface="Josefin Sans"/>
                <a:ea typeface="Josefin Sans"/>
                <a:cs typeface="Josefin Sans"/>
                <a:sym typeface="Josefin Sans"/>
              </a:rPr>
              <a:t>Draw and explain the effect of the </a:t>
            </a:r>
            <a:r>
              <a:rPr lang="en-NZ" sz="1800" b="1">
                <a:solidFill>
                  <a:schemeClr val="lt1"/>
                </a:solidFill>
                <a:latin typeface="Josefin Sans"/>
                <a:ea typeface="Josefin Sans"/>
                <a:cs typeface="Josefin Sans"/>
                <a:sym typeface="Josefin Sans"/>
              </a:rPr>
              <a:t>exchange rate depreciation</a:t>
            </a:r>
            <a:r>
              <a:rPr lang="en-NZ" sz="1800">
                <a:solidFill>
                  <a:schemeClr val="lt1"/>
                </a:solidFill>
                <a:latin typeface="Josefin Sans"/>
                <a:ea typeface="Josefin Sans"/>
                <a:cs typeface="Josefin Sans"/>
                <a:sym typeface="Josefin Sans"/>
              </a:rPr>
              <a:t> on the NZ economy using ADAS</a:t>
            </a:r>
            <a:endParaRPr sz="1800" i="0" u="none" strike="noStrike" cap="none">
              <a:solidFill>
                <a:schemeClr val="lt1"/>
              </a:solidFill>
              <a:latin typeface="Josefin Sans"/>
              <a:ea typeface="Josefin Sans"/>
              <a:cs typeface="Josefin Sans"/>
              <a:sym typeface="Josefin Sans"/>
            </a:endParaRPr>
          </a:p>
        </p:txBody>
      </p:sp>
      <p:pic>
        <p:nvPicPr>
          <p:cNvPr id="327" name="Google Shape;327;p26"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3e59b93d6bc_0_1"/>
          <p:cNvSpPr txBox="1"/>
          <p:nvPr/>
        </p:nvSpPr>
        <p:spPr>
          <a:xfrm>
            <a:off x="379425" y="237887"/>
            <a:ext cx="4235700" cy="570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1600" b="1">
                <a:solidFill>
                  <a:schemeClr val="lt1"/>
                </a:solidFill>
              </a:rPr>
              <a:t>Exchange rate:</a:t>
            </a:r>
            <a:r>
              <a:rPr lang="en-NZ" sz="1600">
                <a:solidFill>
                  <a:schemeClr val="lt1"/>
                </a:solidFill>
              </a:rPr>
              <a:t> </a:t>
            </a:r>
            <a:endParaRPr sz="1600">
              <a:solidFill>
                <a:schemeClr val="lt1"/>
              </a:solidFill>
            </a:endParaRPr>
          </a:p>
          <a:p>
            <a:pPr marL="0" lvl="0" indent="0" algn="l" rtl="0">
              <a:spcBef>
                <a:spcPts val="0"/>
              </a:spcBef>
              <a:spcAft>
                <a:spcPts val="0"/>
              </a:spcAft>
              <a:buNone/>
            </a:pPr>
            <a:r>
              <a:rPr lang="en-NZ" sz="1600">
                <a:solidFill>
                  <a:schemeClr val="lt1"/>
                </a:solidFill>
              </a:rPr>
              <a:t>AD shifts right because a cheaper NZD boosts export demand. Overseas market has greater purchasing power of our goods so exports relatively cheaper, whilst imports becoming relatively more expensive. (X-M) increases causing AD to increase.</a:t>
            </a:r>
            <a:endParaRPr sz="1600">
              <a:solidFill>
                <a:schemeClr val="lt1"/>
              </a:solidFill>
            </a:endParaRPr>
          </a:p>
          <a:p>
            <a:pPr marL="0" lvl="0" indent="0" algn="l" rtl="0">
              <a:spcBef>
                <a:spcPts val="0"/>
              </a:spcBef>
              <a:spcAft>
                <a:spcPts val="0"/>
              </a:spcAft>
              <a:buNone/>
            </a:pPr>
            <a:endParaRPr sz="1600">
              <a:solidFill>
                <a:schemeClr val="lt1"/>
              </a:solidFill>
            </a:endParaRPr>
          </a:p>
          <a:p>
            <a:pPr marL="0" lvl="0" indent="0" algn="l" rtl="0">
              <a:spcBef>
                <a:spcPts val="0"/>
              </a:spcBef>
              <a:spcAft>
                <a:spcPts val="0"/>
              </a:spcAft>
              <a:buNone/>
            </a:pPr>
            <a:r>
              <a:rPr lang="en-NZ" sz="1600">
                <a:solidFill>
                  <a:schemeClr val="lt1"/>
                </a:solidFill>
              </a:rPr>
              <a:t>Output moves closer to Yf and the price level rises from P₁ to P₂. Note Y₂ is still at or just reaching Yf, consistent with the RBNZ view that the economy is recovering toward potential. </a:t>
            </a:r>
            <a:endParaRPr sz="1600">
              <a:solidFill>
                <a:schemeClr val="lt1"/>
              </a:solidFill>
              <a:latin typeface="Calibri"/>
              <a:ea typeface="Calibri"/>
              <a:cs typeface="Calibri"/>
              <a:sym typeface="Calibri"/>
            </a:endParaRPr>
          </a:p>
        </p:txBody>
      </p:sp>
      <p:pic>
        <p:nvPicPr>
          <p:cNvPr id="334" name="Google Shape;334;g3e59b93d6bc_0_1"/>
          <p:cNvPicPr preferRelativeResize="0"/>
          <p:nvPr/>
        </p:nvPicPr>
        <p:blipFill>
          <a:blip r:embed="rId3">
            <a:alphaModFix/>
          </a:blip>
          <a:stretch>
            <a:fillRect/>
          </a:stretch>
        </p:blipFill>
        <p:spPr>
          <a:xfrm>
            <a:off x="4865200" y="225675"/>
            <a:ext cx="6666550" cy="4775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p:nvPr/>
        </p:nvSpPr>
        <p:spPr>
          <a:xfrm>
            <a:off x="838200" y="1591128"/>
            <a:ext cx="10700657" cy="4901747"/>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lt1"/>
              </a:buClr>
              <a:buSzPts val="2800"/>
              <a:buFont typeface="Arial"/>
              <a:buChar char="•"/>
            </a:pPr>
            <a:r>
              <a:rPr lang="en-NZ" sz="2800" b="0" i="0" u="none" strike="noStrike" cap="none">
                <a:solidFill>
                  <a:schemeClr val="lt1"/>
                </a:solidFill>
                <a:latin typeface="Josefin Sans"/>
                <a:ea typeface="Josefin Sans"/>
                <a:cs typeface="Josefin Sans"/>
                <a:sym typeface="Josefin Sans"/>
              </a:rPr>
              <a:t>Weekly quizzes – all quizzes have re-opened until the day before the exam, you cannot make your grade worse by attempting them</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lt1"/>
              </a:buClr>
              <a:buSzPts val="2800"/>
              <a:buFont typeface="Arial"/>
              <a:buChar char="•"/>
            </a:pPr>
            <a:r>
              <a:rPr lang="en-NZ" sz="2800" b="0" i="0" u="none" strike="noStrike" cap="none">
                <a:solidFill>
                  <a:schemeClr val="lt1"/>
                </a:solidFill>
                <a:latin typeface="Josefin Sans"/>
                <a:ea typeface="Josefin Sans"/>
                <a:cs typeface="Josefin Sans"/>
                <a:sym typeface="Josefin Sans"/>
              </a:rPr>
              <a:t>Past exams</a:t>
            </a:r>
            <a:endParaRPr sz="1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chemeClr val="lt1"/>
              </a:buClr>
              <a:buSzPts val="2800"/>
              <a:buFont typeface="Arial"/>
              <a:buChar char="•"/>
            </a:pPr>
            <a:r>
              <a:rPr lang="en-NZ" sz="2800" b="0" i="0" u="none" strike="noStrike" cap="none">
                <a:solidFill>
                  <a:schemeClr val="lt1"/>
                </a:solidFill>
                <a:latin typeface="Josefin Sans"/>
                <a:ea typeface="Josefin Sans"/>
                <a:cs typeface="Josefin Sans"/>
                <a:sym typeface="Josefin Sans"/>
              </a:rPr>
              <a:t>Past term tests </a:t>
            </a:r>
            <a:endParaRPr sz="2800" b="0" i="0" u="none" strike="noStrike" cap="none">
              <a:solidFill>
                <a:schemeClr val="lt1"/>
              </a:solidFill>
              <a:latin typeface="Josefin Sans"/>
              <a:ea typeface="Josefin Sans"/>
              <a:cs typeface="Josefin Sans"/>
              <a:sym typeface="Josefin Sans"/>
            </a:endParaRPr>
          </a:p>
          <a:p>
            <a:pPr marL="342900" marR="0" lvl="0" indent="-342900" algn="l" rtl="0">
              <a:lnSpc>
                <a:spcPct val="90000"/>
              </a:lnSpc>
              <a:spcBef>
                <a:spcPts val="1000"/>
              </a:spcBef>
              <a:spcAft>
                <a:spcPts val="0"/>
              </a:spcAft>
              <a:buClr>
                <a:schemeClr val="lt1"/>
              </a:buClr>
              <a:buSzPts val="2800"/>
              <a:buFont typeface="Josefin Sans"/>
              <a:buChar char="•"/>
            </a:pPr>
            <a:r>
              <a:rPr lang="en-NZ" sz="2800">
                <a:solidFill>
                  <a:schemeClr val="lt1"/>
                </a:solidFill>
                <a:latin typeface="Josefin Sans"/>
                <a:ea typeface="Josefin Sans"/>
                <a:cs typeface="Josefin Sans"/>
                <a:sym typeface="Josefin Sans"/>
              </a:rPr>
              <a:t>Input the range of Questions to any AI to give you another selection of possible questions.</a:t>
            </a:r>
            <a:endParaRPr sz="2800">
              <a:solidFill>
                <a:schemeClr val="lt1"/>
              </a:solidFill>
              <a:latin typeface="Josefin Sans"/>
              <a:ea typeface="Josefin Sans"/>
              <a:cs typeface="Josefin Sans"/>
              <a:sym typeface="Josefin Sans"/>
            </a:endParaRPr>
          </a:p>
          <a:p>
            <a:pPr marL="0" marR="0" lvl="0" indent="0" algn="l" rtl="0">
              <a:lnSpc>
                <a:spcPct val="90000"/>
              </a:lnSpc>
              <a:spcBef>
                <a:spcPts val="1000"/>
              </a:spcBef>
              <a:spcAft>
                <a:spcPts val="0"/>
              </a:spcAft>
              <a:buClr>
                <a:schemeClr val="lt1"/>
              </a:buClr>
              <a:buSzPts val="2800"/>
              <a:buFont typeface="Arial"/>
              <a:buNone/>
            </a:pPr>
            <a:r>
              <a:rPr lang="en-NZ" sz="2800" b="0" i="0" u="none" strike="noStrike" cap="none">
                <a:solidFill>
                  <a:schemeClr val="lt1"/>
                </a:solidFill>
                <a:latin typeface="Josefin Sans"/>
                <a:ea typeface="Josefin Sans"/>
                <a:cs typeface="Josefin Sans"/>
                <a:sym typeface="Josefin Sans"/>
              </a:rPr>
              <a:t>Economic history can ONLY be </a:t>
            </a:r>
            <a:r>
              <a:rPr lang="en-NZ" sz="2800">
                <a:solidFill>
                  <a:schemeClr val="lt1"/>
                </a:solidFill>
                <a:latin typeface="Josefin Sans"/>
                <a:ea typeface="Josefin Sans"/>
                <a:cs typeface="Josefin Sans"/>
                <a:sym typeface="Josefin Sans"/>
              </a:rPr>
              <a:t>multichoice however broad range </a:t>
            </a:r>
            <a:endParaRPr sz="1400" b="0" i="0" u="none" strike="noStrike" cap="none">
              <a:solidFill>
                <a:srgbClr val="000000"/>
              </a:solidFill>
              <a:latin typeface="Arial"/>
              <a:ea typeface="Arial"/>
              <a:cs typeface="Arial"/>
              <a:sym typeface="Arial"/>
            </a:endParaRPr>
          </a:p>
        </p:txBody>
      </p:sp>
      <p:sp>
        <p:nvSpPr>
          <p:cNvPr id="105" name="Google Shape;10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WAYS TO PRACTICE MULTI-CHOICE QUESTIONS</a:t>
            </a:r>
            <a:endParaRPr/>
          </a:p>
        </p:txBody>
      </p:sp>
      <p:pic>
        <p:nvPicPr>
          <p:cNvPr id="106" name="Google Shape;106;p3" descr="Text&#10;&#10;Description automatically generated"/>
          <p:cNvPicPr preferRelativeResize="0"/>
          <p:nvPr/>
        </p:nvPicPr>
        <p:blipFill rotWithShape="1">
          <a:blip r:embed="rId3">
            <a:alphaModFix/>
          </a:blip>
          <a:srcRect/>
          <a:stretch/>
        </p:blipFill>
        <p:spPr>
          <a:xfrm>
            <a:off x="9171547" y="5496896"/>
            <a:ext cx="2874048" cy="121446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RBNZ NEWS RELEASE</a:t>
            </a:r>
            <a:endParaRPr/>
          </a:p>
        </p:txBody>
      </p:sp>
      <p:sp>
        <p:nvSpPr>
          <p:cNvPr id="341" name="Google Shape;341;p27"/>
          <p:cNvSpPr txBox="1"/>
          <p:nvPr/>
        </p:nvSpPr>
        <p:spPr>
          <a:xfrm>
            <a:off x="3128211" y="1118561"/>
            <a:ext cx="90637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2" name="Google Shape;342;p27"/>
          <p:cNvSpPr txBox="1"/>
          <p:nvPr/>
        </p:nvSpPr>
        <p:spPr>
          <a:xfrm>
            <a:off x="629652" y="1523939"/>
            <a:ext cx="9063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NZ" sz="1800">
                <a:solidFill>
                  <a:schemeClr val="lt1"/>
                </a:solidFill>
                <a:latin typeface="Josefin Sans"/>
                <a:ea typeface="Josefin Sans"/>
                <a:cs typeface="Josefin Sans"/>
                <a:sym typeface="Josefin Sans"/>
              </a:rPr>
              <a:t>Why did the RBNZ cut rates even though inflation is at the top of the band? </a:t>
            </a:r>
            <a:endParaRPr sz="1400" b="0" i="0" u="none" strike="noStrike" cap="none">
              <a:solidFill>
                <a:srgbClr val="000000"/>
              </a:solidFill>
              <a:latin typeface="Arial"/>
              <a:ea typeface="Arial"/>
              <a:cs typeface="Arial"/>
              <a:sym typeface="Arial"/>
            </a:endParaRPr>
          </a:p>
        </p:txBody>
      </p:sp>
      <p:pic>
        <p:nvPicPr>
          <p:cNvPr id="343" name="Google Shape;343;p27"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
        <p:nvSpPr>
          <p:cNvPr id="344" name="Google Shape;344;p27"/>
          <p:cNvSpPr txBox="1"/>
          <p:nvPr/>
        </p:nvSpPr>
        <p:spPr>
          <a:xfrm>
            <a:off x="773400" y="2108525"/>
            <a:ext cx="8694600" cy="319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1800">
                <a:solidFill>
                  <a:schemeClr val="lt1"/>
                </a:solidFill>
                <a:latin typeface="Calibri"/>
                <a:ea typeface="Calibri"/>
                <a:cs typeface="Calibri"/>
                <a:sym typeface="Calibri"/>
              </a:rPr>
              <a:t>Some Ideas:</a:t>
            </a:r>
            <a:endParaRPr sz="1800">
              <a:solidFill>
                <a:schemeClr val="lt1"/>
              </a:solidFill>
              <a:latin typeface="Calibri"/>
              <a:ea typeface="Calibri"/>
              <a:cs typeface="Calibri"/>
              <a:sym typeface="Calibri"/>
            </a:endParaRPr>
          </a:p>
          <a:p>
            <a:pPr marL="457200" lvl="0" indent="-342900" algn="l" rtl="0">
              <a:spcBef>
                <a:spcPts val="0"/>
              </a:spcBef>
              <a:spcAft>
                <a:spcPts val="0"/>
              </a:spcAft>
              <a:buClr>
                <a:schemeClr val="lt1"/>
              </a:buClr>
              <a:buSzPts val="1800"/>
              <a:buFont typeface="Calibri"/>
              <a:buChar char="-"/>
            </a:pPr>
            <a:r>
              <a:rPr lang="en-NZ" sz="1800">
                <a:solidFill>
                  <a:schemeClr val="lt1"/>
                </a:solidFill>
                <a:latin typeface="Calibri"/>
                <a:ea typeface="Calibri"/>
                <a:cs typeface="Calibri"/>
                <a:sym typeface="Calibri"/>
              </a:rPr>
              <a:t>What does cutting rates / OCR mean?</a:t>
            </a:r>
            <a:endParaRPr sz="1800">
              <a:solidFill>
                <a:schemeClr val="lt1"/>
              </a:solidFill>
              <a:latin typeface="Calibri"/>
              <a:ea typeface="Calibri"/>
              <a:cs typeface="Calibri"/>
              <a:sym typeface="Calibri"/>
            </a:endParaRPr>
          </a:p>
          <a:p>
            <a:pPr marL="457200" lvl="0" indent="-342900" algn="l" rtl="0">
              <a:spcBef>
                <a:spcPts val="0"/>
              </a:spcBef>
              <a:spcAft>
                <a:spcPts val="0"/>
              </a:spcAft>
              <a:buClr>
                <a:schemeClr val="lt1"/>
              </a:buClr>
              <a:buSzPts val="1800"/>
              <a:buFont typeface="Calibri"/>
              <a:buChar char="-"/>
            </a:pPr>
            <a:r>
              <a:rPr lang="en-NZ" sz="1800">
                <a:solidFill>
                  <a:schemeClr val="lt1"/>
                </a:solidFill>
                <a:latin typeface="Calibri"/>
                <a:ea typeface="Calibri"/>
                <a:cs typeface="Calibri"/>
                <a:sym typeface="Calibri"/>
              </a:rPr>
              <a:t>How does this influence higher Inflation</a:t>
            </a:r>
            <a:endParaRPr sz="1800">
              <a:solidFill>
                <a:schemeClr val="lt1"/>
              </a:solidFill>
              <a:latin typeface="Calibri"/>
              <a:ea typeface="Calibri"/>
              <a:cs typeface="Calibri"/>
              <a:sym typeface="Calibri"/>
            </a:endParaRPr>
          </a:p>
          <a:p>
            <a:pPr marL="457200" lvl="0" indent="-342900" algn="l" rtl="0">
              <a:spcBef>
                <a:spcPts val="0"/>
              </a:spcBef>
              <a:spcAft>
                <a:spcPts val="0"/>
              </a:spcAft>
              <a:buClr>
                <a:schemeClr val="lt1"/>
              </a:buClr>
              <a:buSzPts val="1800"/>
              <a:buFont typeface="Calibri"/>
              <a:buChar char="-"/>
            </a:pPr>
            <a:r>
              <a:rPr lang="en-NZ" sz="1800">
                <a:solidFill>
                  <a:schemeClr val="lt1"/>
                </a:solidFill>
                <a:latin typeface="Calibri"/>
                <a:ea typeface="Calibri"/>
                <a:cs typeface="Calibri"/>
                <a:sym typeface="Calibri"/>
              </a:rPr>
              <a:t>Is there a short term outcome where the tradeoff for higher inflation can result in a strong economic outcome for NZ?</a:t>
            </a:r>
            <a:endParaRPr sz="1800">
              <a:solidFill>
                <a:schemeClr val="lt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3e59b93d6bc_0_20"/>
          <p:cNvSpPr txBox="1">
            <a:spLocks noGrp="1"/>
          </p:cNvSpPr>
          <p:nvPr>
            <p:ph type="body" idx="1"/>
          </p:nvPr>
        </p:nvSpPr>
        <p:spPr>
          <a:xfrm>
            <a:off x="496275" y="322900"/>
            <a:ext cx="10515600" cy="55704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Z" b="1">
                <a:solidFill>
                  <a:srgbClr val="FE0000"/>
                </a:solidFill>
              </a:rPr>
              <a:t>Overview of Cutting Rates despite Inflation</a:t>
            </a:r>
            <a:endParaRPr b="1">
              <a:solidFill>
                <a:srgbClr val="FE0000"/>
              </a:solidFill>
            </a:endParaRPr>
          </a:p>
          <a:p>
            <a:pPr marL="457200" lvl="0" indent="-381000" algn="l" rtl="0">
              <a:spcBef>
                <a:spcPts val="1000"/>
              </a:spcBef>
              <a:spcAft>
                <a:spcPts val="0"/>
              </a:spcAft>
              <a:buSzPts val="2400"/>
              <a:buChar char="-"/>
            </a:pPr>
            <a:r>
              <a:rPr lang="en-NZ" sz="2400"/>
              <a:t>The economy is currently operating below full capacity</a:t>
            </a:r>
            <a:endParaRPr sz="2400"/>
          </a:p>
          <a:p>
            <a:pPr marL="457200" lvl="0" indent="-381000" algn="l" rtl="0">
              <a:spcBef>
                <a:spcPts val="0"/>
              </a:spcBef>
              <a:spcAft>
                <a:spcPts val="0"/>
              </a:spcAft>
              <a:buSzPts val="2400"/>
              <a:buChar char="-"/>
            </a:pPr>
            <a:r>
              <a:rPr lang="en-NZ" sz="2400"/>
              <a:t>Inflation despite being at the top of the band is not occurring as what we expect.</a:t>
            </a:r>
            <a:endParaRPr sz="2400"/>
          </a:p>
          <a:p>
            <a:pPr marL="457200" lvl="0" indent="-381000" algn="l" rtl="0">
              <a:spcBef>
                <a:spcPts val="0"/>
              </a:spcBef>
              <a:spcAft>
                <a:spcPts val="0"/>
              </a:spcAft>
              <a:buSzPts val="2400"/>
              <a:buChar char="-"/>
            </a:pPr>
            <a:r>
              <a:rPr lang="en-NZ" sz="2400"/>
              <a:t>The reason for Inflation is lagged Covid effects, not the rising demand and consumption of goods</a:t>
            </a:r>
            <a:endParaRPr sz="2400"/>
          </a:p>
          <a:p>
            <a:pPr marL="457200" lvl="0" indent="-381000" algn="l" rtl="0">
              <a:spcBef>
                <a:spcPts val="0"/>
              </a:spcBef>
              <a:spcAft>
                <a:spcPts val="0"/>
              </a:spcAft>
              <a:buSzPts val="2400"/>
              <a:buChar char="-"/>
            </a:pPr>
            <a:r>
              <a:rPr lang="en-NZ" sz="2400"/>
              <a:t>Therefore we have to prioritise an underperforming economy over rising inflation</a:t>
            </a:r>
            <a:endParaRPr sz="2400"/>
          </a:p>
          <a:p>
            <a:pPr marL="457200" lvl="0" indent="-381000" algn="l" rtl="0">
              <a:spcBef>
                <a:spcPts val="0"/>
              </a:spcBef>
              <a:spcAft>
                <a:spcPts val="0"/>
              </a:spcAft>
              <a:buSzPts val="2400"/>
              <a:buChar char="-"/>
            </a:pPr>
            <a:r>
              <a:rPr lang="en-NZ" sz="2400"/>
              <a:t>Once the economy is near full employment then inflation will fall back within the guided target on its own.</a:t>
            </a:r>
            <a:endParaRPr sz="2400"/>
          </a:p>
          <a:p>
            <a:pPr marL="457200" lvl="0" indent="-381000" algn="l" rtl="0">
              <a:spcBef>
                <a:spcPts val="0"/>
              </a:spcBef>
              <a:spcAft>
                <a:spcPts val="0"/>
              </a:spcAft>
              <a:buSzPts val="2400"/>
              <a:buChar char="-"/>
            </a:pPr>
            <a:r>
              <a:rPr lang="en-NZ" sz="2400"/>
              <a:t>Overall the government want to prioritise maximising employment as if the output gap remained then there would be the issue of inflation undershooting its target</a:t>
            </a:r>
            <a:endParaRPr sz="2400"/>
          </a:p>
          <a:p>
            <a:pPr marL="0" lvl="0" indent="0" algn="l" rtl="0">
              <a:spcBef>
                <a:spcPts val="10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CFFCD"/>
              </a:buClr>
              <a:buSzPts val="6000"/>
              <a:buFont typeface="Josefin Sans"/>
              <a:buNone/>
            </a:pPr>
            <a:r>
              <a:rPr lang="en-NZ" b="1">
                <a:solidFill>
                  <a:srgbClr val="CCFFCD"/>
                </a:solidFill>
                <a:latin typeface="Josefin Sans"/>
                <a:ea typeface="Josefin Sans"/>
                <a:cs typeface="Josefin Sans"/>
                <a:sym typeface="Josefin Sans"/>
              </a:rPr>
              <a:t>ECONOMIC GROWTH, INCOME &amp; POVERTY</a:t>
            </a:r>
            <a:endParaRPr sz="3600" b="1">
              <a:solidFill>
                <a:srgbClr val="CCFFCD"/>
              </a:solidFill>
              <a:latin typeface="Josefin Sans"/>
              <a:ea typeface="Josefin Sans"/>
              <a:cs typeface="Josefin Sans"/>
              <a:sym typeface="Josefin Sans"/>
            </a:endParaRPr>
          </a:p>
        </p:txBody>
      </p:sp>
      <p:pic>
        <p:nvPicPr>
          <p:cNvPr id="356" name="Google Shape;356;p30"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1"/>
          <p:cNvSpPr txBox="1">
            <a:spLocks noGrp="1"/>
          </p:cNvSpPr>
          <p:nvPr>
            <p:ph type="title"/>
          </p:nvPr>
        </p:nvSpPr>
        <p:spPr>
          <a:xfrm>
            <a:off x="374175" y="16975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Trade off: Inflation and Growth</a:t>
            </a:r>
            <a:endParaRPr/>
          </a:p>
        </p:txBody>
      </p:sp>
      <p:sp>
        <p:nvSpPr>
          <p:cNvPr id="363" name="Google Shape;363;p31"/>
          <p:cNvSpPr txBox="1"/>
          <p:nvPr/>
        </p:nvSpPr>
        <p:spPr>
          <a:xfrm>
            <a:off x="612302" y="1936350"/>
            <a:ext cx="103578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a:p>
            <a:pPr marL="285750" marR="0" lvl="0" indent="-107950" algn="l" rtl="0">
              <a:lnSpc>
                <a:spcPct val="10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364" name="Google Shape;364;p31"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
        <p:nvSpPr>
          <p:cNvPr id="365" name="Google Shape;365;p31"/>
          <p:cNvSpPr txBox="1"/>
          <p:nvPr/>
        </p:nvSpPr>
        <p:spPr>
          <a:xfrm>
            <a:off x="602425" y="1522375"/>
            <a:ext cx="5190000" cy="37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1800">
                <a:solidFill>
                  <a:schemeClr val="lt1"/>
                </a:solidFill>
                <a:latin typeface="Calibri"/>
                <a:ea typeface="Calibri"/>
                <a:cs typeface="Calibri"/>
                <a:sym typeface="Calibri"/>
              </a:rPr>
              <a:t>When we think about Inflation and Growth Government Policies there is often a trade off involved:</a:t>
            </a:r>
            <a:endParaRPr sz="1800">
              <a:solidFill>
                <a:schemeClr val="lt1"/>
              </a:solidFill>
              <a:latin typeface="Calibri"/>
              <a:ea typeface="Calibri"/>
              <a:cs typeface="Calibri"/>
              <a:sym typeface="Calibri"/>
            </a:endParaRPr>
          </a:p>
          <a:p>
            <a:pPr marL="457200" lvl="0" indent="-342900" algn="l" rtl="0">
              <a:spcBef>
                <a:spcPts val="0"/>
              </a:spcBef>
              <a:spcAft>
                <a:spcPts val="0"/>
              </a:spcAft>
              <a:buClr>
                <a:schemeClr val="lt1"/>
              </a:buClr>
              <a:buSzPts val="1800"/>
              <a:buFont typeface="Calibri"/>
              <a:buChar char="-"/>
            </a:pPr>
            <a:r>
              <a:rPr lang="en-NZ" sz="1800">
                <a:solidFill>
                  <a:schemeClr val="lt1"/>
                </a:solidFill>
                <a:latin typeface="Calibri"/>
                <a:ea typeface="Calibri"/>
                <a:cs typeface="Calibri"/>
                <a:sym typeface="Calibri"/>
              </a:rPr>
              <a:t>As previously discussed the Government’s decision to cut rates despite strong inflation demonstrates these trade offs.</a:t>
            </a:r>
            <a:endParaRPr sz="1800">
              <a:solidFill>
                <a:schemeClr val="lt1"/>
              </a:solidFill>
              <a:latin typeface="Calibri"/>
              <a:ea typeface="Calibri"/>
              <a:cs typeface="Calibri"/>
              <a:sym typeface="Calibri"/>
            </a:endParaRPr>
          </a:p>
          <a:p>
            <a:pPr marL="457200" lvl="0" indent="-342900" algn="l" rtl="0">
              <a:spcBef>
                <a:spcPts val="0"/>
              </a:spcBef>
              <a:spcAft>
                <a:spcPts val="0"/>
              </a:spcAft>
              <a:buClr>
                <a:schemeClr val="lt1"/>
              </a:buClr>
              <a:buSzPts val="1800"/>
              <a:buFont typeface="Calibri"/>
              <a:buChar char="-"/>
            </a:pPr>
            <a:r>
              <a:rPr lang="en-NZ" sz="1800">
                <a:solidFill>
                  <a:schemeClr val="lt1"/>
                </a:solidFill>
                <a:latin typeface="Calibri"/>
                <a:ea typeface="Calibri"/>
                <a:cs typeface="Calibri"/>
                <a:sym typeface="Calibri"/>
              </a:rPr>
              <a:t>We can model this via a Phillips Curve as modelled on the right</a:t>
            </a:r>
            <a:endParaRPr sz="1800">
              <a:solidFill>
                <a:schemeClr val="lt1"/>
              </a:solidFill>
              <a:latin typeface="Calibri"/>
              <a:ea typeface="Calibri"/>
              <a:cs typeface="Calibri"/>
              <a:sym typeface="Calibri"/>
            </a:endParaRPr>
          </a:p>
          <a:p>
            <a:pPr marL="457200" lvl="0" indent="-342900" algn="l" rtl="0">
              <a:spcBef>
                <a:spcPts val="0"/>
              </a:spcBef>
              <a:spcAft>
                <a:spcPts val="0"/>
              </a:spcAft>
              <a:buClr>
                <a:schemeClr val="lt1"/>
              </a:buClr>
              <a:buSzPts val="1800"/>
              <a:buFont typeface="Calibri"/>
              <a:buChar char="-"/>
            </a:pPr>
            <a:r>
              <a:rPr lang="en-NZ" sz="1800">
                <a:solidFill>
                  <a:schemeClr val="lt1"/>
                </a:solidFill>
                <a:latin typeface="Calibri"/>
                <a:ea typeface="Calibri"/>
                <a:cs typeface="Calibri"/>
                <a:sym typeface="Calibri"/>
              </a:rPr>
              <a:t>The SRPC shows there are two outcomes can have strong growth  (low unemployment) but high inflation, or low inflation but low growth (high unemployment).</a:t>
            </a:r>
            <a:endParaRPr sz="1800">
              <a:solidFill>
                <a:schemeClr val="lt1"/>
              </a:solidFill>
              <a:latin typeface="Calibri"/>
              <a:ea typeface="Calibri"/>
              <a:cs typeface="Calibri"/>
              <a:sym typeface="Calibri"/>
            </a:endParaRPr>
          </a:p>
        </p:txBody>
      </p:sp>
      <p:pic>
        <p:nvPicPr>
          <p:cNvPr id="366" name="Google Shape;366;p31"/>
          <p:cNvPicPr preferRelativeResize="0"/>
          <p:nvPr/>
        </p:nvPicPr>
        <p:blipFill>
          <a:blip r:embed="rId4">
            <a:alphaModFix/>
          </a:blip>
          <a:stretch>
            <a:fillRect/>
          </a:stretch>
        </p:blipFill>
        <p:spPr>
          <a:xfrm>
            <a:off x="6199925" y="1245399"/>
            <a:ext cx="5579050" cy="344386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3e59b93d6bc_0_36"/>
          <p:cNvSpPr txBox="1">
            <a:spLocks noGrp="1"/>
          </p:cNvSpPr>
          <p:nvPr>
            <p:ph type="body" idx="1"/>
          </p:nvPr>
        </p:nvSpPr>
        <p:spPr>
          <a:xfrm>
            <a:off x="492525" y="521025"/>
            <a:ext cx="10861200" cy="5655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Z" sz="2400"/>
              <a:t>Using the Phillips Curve, illustrate the RBNZ's expected path for the NZ economy from late 2025 to mid-2026. What trade-off is the RBNZ trying to manage? </a:t>
            </a:r>
            <a:endParaRPr sz="2400"/>
          </a:p>
          <a:p>
            <a:pPr marL="0" lvl="0" indent="0" algn="l" rtl="0">
              <a:spcBef>
                <a:spcPts val="1000"/>
              </a:spcBef>
              <a:spcAft>
                <a:spcPts val="0"/>
              </a:spcAft>
              <a:buNone/>
            </a:pP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3e59b93d6bc_0_29"/>
          <p:cNvSpPr txBox="1">
            <a:spLocks noGrp="1"/>
          </p:cNvSpPr>
          <p:nvPr>
            <p:ph type="body" idx="1"/>
          </p:nvPr>
        </p:nvSpPr>
        <p:spPr>
          <a:xfrm>
            <a:off x="447425" y="521025"/>
            <a:ext cx="4697700" cy="51045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AutoNum type="arabicParenR"/>
            </a:pPr>
            <a:r>
              <a:rPr lang="en-NZ" sz="1800"/>
              <a:t>The SRPC will shift downwards, because inflation expectations fall. </a:t>
            </a:r>
            <a:endParaRPr sz="1800"/>
          </a:p>
          <a:p>
            <a:pPr marL="457200" lvl="0" indent="0" algn="l" rtl="0">
              <a:spcBef>
                <a:spcPts val="1000"/>
              </a:spcBef>
              <a:spcAft>
                <a:spcPts val="0"/>
              </a:spcAft>
              <a:buNone/>
            </a:pPr>
            <a:endParaRPr sz="1800"/>
          </a:p>
          <a:p>
            <a:pPr marL="457200" lvl="0" indent="-342900" algn="l" rtl="0">
              <a:spcBef>
                <a:spcPts val="1000"/>
              </a:spcBef>
              <a:spcAft>
                <a:spcPts val="0"/>
              </a:spcAft>
              <a:buSzPts val="1800"/>
              <a:buAutoNum type="arabicParenR"/>
            </a:pPr>
            <a:r>
              <a:rPr lang="en-NZ" sz="1800"/>
              <a:t>Due to the OCR cuts, the boost in AD causes greater demand and growth in the economy in turn bringing unemployment toward the natural rate (Un).</a:t>
            </a:r>
            <a:endParaRPr sz="1800"/>
          </a:p>
          <a:p>
            <a:pPr marL="457200" lvl="0" indent="0" algn="l" rtl="0">
              <a:spcBef>
                <a:spcPts val="1000"/>
              </a:spcBef>
              <a:spcAft>
                <a:spcPts val="0"/>
              </a:spcAft>
              <a:buNone/>
            </a:pPr>
            <a:endParaRPr sz="1800"/>
          </a:p>
          <a:p>
            <a:pPr marL="457200" lvl="0" indent="-342900" algn="l" rtl="0">
              <a:spcBef>
                <a:spcPts val="1000"/>
              </a:spcBef>
              <a:spcAft>
                <a:spcPts val="0"/>
              </a:spcAft>
              <a:buSzPts val="1800"/>
              <a:buAutoNum type="arabicParenR"/>
            </a:pPr>
            <a:r>
              <a:rPr lang="en-NZ" sz="1800"/>
              <a:t>Here we can see that due to these two factors, we transition from a higher SRPC point A to a lower one point B due to the lower inflation expectations. </a:t>
            </a:r>
            <a:endParaRPr sz="1800"/>
          </a:p>
          <a:p>
            <a:pPr marL="457200" lvl="0" indent="0" algn="l" rtl="0">
              <a:spcBef>
                <a:spcPts val="1000"/>
              </a:spcBef>
              <a:spcAft>
                <a:spcPts val="0"/>
              </a:spcAft>
              <a:buNone/>
            </a:pPr>
            <a:endParaRPr sz="1800"/>
          </a:p>
          <a:p>
            <a:pPr marL="457200" lvl="0" indent="-342900" algn="l" rtl="0">
              <a:spcBef>
                <a:spcPts val="1000"/>
              </a:spcBef>
              <a:spcAft>
                <a:spcPts val="0"/>
              </a:spcAft>
              <a:buSzPts val="1800"/>
              <a:buAutoNum type="arabicParenR"/>
            </a:pPr>
            <a:r>
              <a:rPr lang="en-NZ" sz="1800"/>
              <a:t>We end at a point where inflation is around the midpoint at 2% and unemployment is at the natural rate around 3%.</a:t>
            </a:r>
            <a:endParaRPr sz="1800"/>
          </a:p>
        </p:txBody>
      </p:sp>
      <p:pic>
        <p:nvPicPr>
          <p:cNvPr id="379" name="Google Shape;379;g3e59b93d6bc_0_29"/>
          <p:cNvPicPr preferRelativeResize="0"/>
          <p:nvPr/>
        </p:nvPicPr>
        <p:blipFill>
          <a:blip r:embed="rId3">
            <a:alphaModFix/>
          </a:blip>
          <a:stretch>
            <a:fillRect/>
          </a:stretch>
        </p:blipFill>
        <p:spPr>
          <a:xfrm>
            <a:off x="5614750" y="521025"/>
            <a:ext cx="6332201" cy="4231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3e59b93d6bc_0_44"/>
          <p:cNvSpPr txBox="1">
            <a:spLocks noGrp="1"/>
          </p:cNvSpPr>
          <p:nvPr>
            <p:ph type="body" idx="1"/>
          </p:nvPr>
        </p:nvSpPr>
        <p:spPr>
          <a:xfrm>
            <a:off x="343600" y="557650"/>
            <a:ext cx="4658100" cy="5961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NZ">
                <a:solidFill>
                  <a:srgbClr val="CCFFCD"/>
                </a:solidFill>
              </a:rPr>
              <a:t>Growth Model</a:t>
            </a:r>
            <a:endParaRPr>
              <a:solidFill>
                <a:srgbClr val="CCFFCD"/>
              </a:solidFill>
            </a:endParaRPr>
          </a:p>
          <a:p>
            <a:pPr marL="0" lvl="0" indent="0" algn="l" rtl="0">
              <a:spcBef>
                <a:spcPts val="1000"/>
              </a:spcBef>
              <a:spcAft>
                <a:spcPts val="0"/>
              </a:spcAft>
              <a:buNone/>
            </a:pPr>
            <a:r>
              <a:rPr lang="en-NZ" sz="1800"/>
              <a:t>We can compare countries using this model where our two factors measured are capital per labour (K/L) and output per labour (Y/L).</a:t>
            </a:r>
            <a:endParaRPr sz="1800"/>
          </a:p>
          <a:p>
            <a:pPr marL="0" lvl="0" indent="0" algn="l" rtl="0">
              <a:spcBef>
                <a:spcPts val="1000"/>
              </a:spcBef>
              <a:spcAft>
                <a:spcPts val="0"/>
              </a:spcAft>
              <a:buNone/>
            </a:pPr>
            <a:r>
              <a:rPr lang="en-NZ" sz="1800"/>
              <a:t>Effectively we view how much output a worker produces based on a given amount of capital they can work with. </a:t>
            </a:r>
            <a:endParaRPr sz="1800"/>
          </a:p>
          <a:p>
            <a:pPr marL="0" lvl="0" indent="0" algn="l" rtl="0">
              <a:spcBef>
                <a:spcPts val="1000"/>
              </a:spcBef>
              <a:spcAft>
                <a:spcPts val="0"/>
              </a:spcAft>
              <a:buNone/>
            </a:pPr>
            <a:r>
              <a:rPr lang="en-NZ" sz="1800"/>
              <a:t>The relationship is diminishing, i.e. the rate at which you generate more output given additional capital slows down as there is a limit to the efficiency of a worker where no capital will further improve their performance.</a:t>
            </a:r>
            <a:endParaRPr sz="1800"/>
          </a:p>
          <a:p>
            <a:pPr marL="0" lvl="0" indent="0" algn="l" rtl="0">
              <a:spcBef>
                <a:spcPts val="1000"/>
              </a:spcBef>
              <a:spcAft>
                <a:spcPts val="0"/>
              </a:spcAft>
              <a:buNone/>
            </a:pPr>
            <a:r>
              <a:rPr lang="en-NZ" sz="1800"/>
              <a:t>Comparisons:</a:t>
            </a:r>
            <a:endParaRPr sz="1800"/>
          </a:p>
          <a:p>
            <a:pPr marL="0" lvl="0" indent="0" algn="l" rtl="0">
              <a:spcBef>
                <a:spcPts val="1000"/>
              </a:spcBef>
              <a:spcAft>
                <a:spcPts val="0"/>
              </a:spcAft>
              <a:buNone/>
            </a:pPr>
            <a:r>
              <a:rPr lang="en-NZ" sz="1800"/>
              <a:t>A - Lower output and capital however a faster rate at which they can generate output.</a:t>
            </a:r>
            <a:endParaRPr sz="1800"/>
          </a:p>
          <a:p>
            <a:pPr marL="0" lvl="0" indent="0" algn="l" rtl="0">
              <a:spcBef>
                <a:spcPts val="1000"/>
              </a:spcBef>
              <a:spcAft>
                <a:spcPts val="0"/>
              </a:spcAft>
              <a:buNone/>
            </a:pPr>
            <a:r>
              <a:rPr lang="en-NZ" sz="1800"/>
              <a:t>B - On a higher growth curve could be due to a more efficient use of capital.</a:t>
            </a:r>
            <a:endParaRPr sz="1800"/>
          </a:p>
          <a:p>
            <a:pPr marL="0" lvl="0" indent="0" algn="l" rtl="0">
              <a:spcBef>
                <a:spcPts val="1000"/>
              </a:spcBef>
              <a:spcAft>
                <a:spcPts val="0"/>
              </a:spcAft>
              <a:buNone/>
            </a:pPr>
            <a:r>
              <a:rPr lang="en-NZ" sz="1800"/>
              <a:t>A can move from F1 to F2 if they improve education, skills, innovation.</a:t>
            </a:r>
            <a:endParaRPr sz="1800"/>
          </a:p>
        </p:txBody>
      </p:sp>
      <p:pic>
        <p:nvPicPr>
          <p:cNvPr id="386" name="Google Shape;386;g3e59b93d6bc_0_44"/>
          <p:cNvPicPr preferRelativeResize="0"/>
          <p:nvPr/>
        </p:nvPicPr>
        <p:blipFill>
          <a:blip r:embed="rId3">
            <a:alphaModFix/>
          </a:blip>
          <a:stretch>
            <a:fillRect/>
          </a:stretch>
        </p:blipFill>
        <p:spPr>
          <a:xfrm>
            <a:off x="5146900" y="557650"/>
            <a:ext cx="6885549" cy="47654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1D575D-3413-1D17-F3AA-4E87287B35B7}"/>
              </a:ext>
            </a:extLst>
          </p:cNvPr>
          <p:cNvSpPr>
            <a:spLocks noGrp="1"/>
          </p:cNvSpPr>
          <p:nvPr>
            <p:ph type="body" idx="1"/>
          </p:nvPr>
        </p:nvSpPr>
        <p:spPr>
          <a:xfrm>
            <a:off x="787179" y="397565"/>
            <a:ext cx="10566621" cy="5779398"/>
          </a:xfrm>
        </p:spPr>
        <p:txBody>
          <a:bodyPr/>
          <a:lstStyle/>
          <a:p>
            <a:pPr marL="114300" indent="0">
              <a:buNone/>
            </a:pPr>
            <a:r>
              <a:rPr lang="en-GB" dirty="0">
                <a:solidFill>
                  <a:schemeClr val="bg1"/>
                </a:solidFill>
              </a:rPr>
              <a:t>Q1. What is the difference between moving along the production function versus shifting it upward? What kinds of changes cause each?</a:t>
            </a:r>
          </a:p>
          <a:p>
            <a:pPr marL="114300" indent="0">
              <a:buNone/>
            </a:pPr>
            <a:endParaRPr lang="en-NZ" dirty="0">
              <a:solidFill>
                <a:schemeClr val="bg1"/>
              </a:solidFill>
            </a:endParaRPr>
          </a:p>
        </p:txBody>
      </p:sp>
    </p:spTree>
    <p:extLst>
      <p:ext uri="{BB962C8B-B14F-4D97-AF65-F5344CB8AC3E}">
        <p14:creationId xmlns:p14="http://schemas.microsoft.com/office/powerpoint/2010/main" val="3808022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889317-A7DB-3B52-E7AB-9ABC5A65E1ED}"/>
              </a:ext>
            </a:extLst>
          </p:cNvPr>
          <p:cNvSpPr>
            <a:spLocks noGrp="1"/>
          </p:cNvSpPr>
          <p:nvPr>
            <p:ph type="body" idx="1"/>
          </p:nvPr>
        </p:nvSpPr>
        <p:spPr>
          <a:xfrm>
            <a:off x="838200" y="294198"/>
            <a:ext cx="10515600" cy="5882765"/>
          </a:xfrm>
        </p:spPr>
        <p:txBody>
          <a:bodyPr/>
          <a:lstStyle/>
          <a:p>
            <a:pPr marL="114300" indent="0">
              <a:buNone/>
            </a:pPr>
            <a:r>
              <a:rPr lang="en-NZ" b="1" dirty="0">
                <a:solidFill>
                  <a:srgbClr val="FF0000"/>
                </a:solidFill>
              </a:rPr>
              <a:t>Q1.</a:t>
            </a:r>
            <a:r>
              <a:rPr lang="en-NZ" dirty="0">
                <a:solidFill>
                  <a:srgbClr val="FF0000"/>
                </a:solidFill>
              </a:rPr>
              <a:t> Moving </a:t>
            </a:r>
            <a:r>
              <a:rPr lang="en-NZ" i="1" dirty="0">
                <a:solidFill>
                  <a:srgbClr val="FF0000"/>
                </a:solidFill>
              </a:rPr>
              <a:t>along</a:t>
            </a:r>
            <a:r>
              <a:rPr lang="en-NZ" dirty="0">
                <a:solidFill>
                  <a:srgbClr val="FF0000"/>
                </a:solidFill>
              </a:rPr>
              <a:t> the curve means more capital per worker (K/L increases) but with diminishing returns, e.g. buying more machines for the same workforce. </a:t>
            </a:r>
          </a:p>
          <a:p>
            <a:pPr marL="114300" indent="0">
              <a:buNone/>
            </a:pPr>
            <a:r>
              <a:rPr lang="en-NZ" dirty="0">
                <a:solidFill>
                  <a:srgbClr val="FF0000"/>
                </a:solidFill>
              </a:rPr>
              <a:t>Shifting the curve </a:t>
            </a:r>
            <a:r>
              <a:rPr lang="en-NZ" i="1" dirty="0">
                <a:solidFill>
                  <a:srgbClr val="FF0000"/>
                </a:solidFill>
              </a:rPr>
              <a:t>upward</a:t>
            </a:r>
            <a:r>
              <a:rPr lang="en-NZ" dirty="0">
                <a:solidFill>
                  <a:srgbClr val="FF0000"/>
                </a:solidFill>
              </a:rPr>
              <a:t> means getting more output from the same capital, driven by things like better education, technology, or innovation. </a:t>
            </a:r>
          </a:p>
          <a:p>
            <a:pPr marL="114300" indent="0">
              <a:buNone/>
            </a:pPr>
            <a:r>
              <a:rPr lang="en-NZ" dirty="0">
                <a:solidFill>
                  <a:srgbClr val="FF0000"/>
                </a:solidFill>
              </a:rPr>
              <a:t>The first is accumulation; the second is productivity.</a:t>
            </a:r>
          </a:p>
          <a:p>
            <a:pPr marL="114300" indent="0">
              <a:buNone/>
            </a:pPr>
            <a:endParaRPr lang="en-NZ" dirty="0">
              <a:solidFill>
                <a:srgbClr val="FF0000"/>
              </a:solidFill>
            </a:endParaRPr>
          </a:p>
        </p:txBody>
      </p:sp>
    </p:spTree>
    <p:extLst>
      <p:ext uri="{BB962C8B-B14F-4D97-AF65-F5344CB8AC3E}">
        <p14:creationId xmlns:p14="http://schemas.microsoft.com/office/powerpoint/2010/main" val="5313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CFFCD"/>
              </a:buClr>
              <a:buSzPts val="6000"/>
              <a:buFont typeface="Josefin Sans"/>
              <a:buNone/>
            </a:pPr>
            <a:r>
              <a:rPr lang="en-NZ" b="1">
                <a:solidFill>
                  <a:srgbClr val="CCFFCD"/>
                </a:solidFill>
                <a:latin typeface="Josefin Sans"/>
                <a:ea typeface="Josefin Sans"/>
                <a:cs typeface="Josefin Sans"/>
                <a:sym typeface="Josefin Sans"/>
              </a:rPr>
              <a:t>GOVERNMENT &amp; TAX</a:t>
            </a:r>
            <a:endParaRPr sz="3600" b="1">
              <a:solidFill>
                <a:srgbClr val="CCFFCD"/>
              </a:solidFill>
              <a:latin typeface="Josefin Sans"/>
              <a:ea typeface="Josefin Sans"/>
              <a:cs typeface="Josefin Sans"/>
              <a:sym typeface="Josefin Sans"/>
            </a:endParaRPr>
          </a:p>
        </p:txBody>
      </p:sp>
      <p:pic>
        <p:nvPicPr>
          <p:cNvPr id="393" name="Google Shape;393;p34"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CFFCD"/>
              </a:buClr>
              <a:buSzPts val="6000"/>
              <a:buFont typeface="Josefin Sans"/>
              <a:buNone/>
            </a:pPr>
            <a:r>
              <a:rPr lang="en-NZ" b="1">
                <a:solidFill>
                  <a:srgbClr val="CCFFCD"/>
                </a:solidFill>
                <a:latin typeface="Josefin Sans"/>
                <a:ea typeface="Josefin Sans"/>
                <a:cs typeface="Josefin Sans"/>
                <a:sym typeface="Josefin Sans"/>
              </a:rPr>
              <a:t>PRICES, MEASUREMENT, BOP</a:t>
            </a:r>
            <a:endParaRPr sz="3600" b="1">
              <a:solidFill>
                <a:srgbClr val="CCFFCD"/>
              </a:solidFill>
              <a:latin typeface="Josefin Sans"/>
              <a:ea typeface="Josefin Sans"/>
              <a:cs typeface="Josefin Sans"/>
              <a:sym typeface="Josefin Sans"/>
            </a:endParaRPr>
          </a:p>
        </p:txBody>
      </p:sp>
      <p:pic>
        <p:nvPicPr>
          <p:cNvPr id="112" name="Google Shape;112;p4"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5"/>
          <p:cNvSpPr txBox="1">
            <a:spLocks noGrp="1"/>
          </p:cNvSpPr>
          <p:nvPr>
            <p:ph type="title"/>
          </p:nvPr>
        </p:nvSpPr>
        <p:spPr>
          <a:xfrm>
            <a:off x="838200" y="40606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GOVERNMENT AND TAX</a:t>
            </a:r>
            <a:endParaRPr/>
          </a:p>
        </p:txBody>
      </p:sp>
      <p:pic>
        <p:nvPicPr>
          <p:cNvPr id="400" name="Google Shape;400;p35"/>
          <p:cNvPicPr preferRelativeResize="0"/>
          <p:nvPr/>
        </p:nvPicPr>
        <p:blipFill rotWithShape="1">
          <a:blip r:embed="rId3">
            <a:alphaModFix/>
          </a:blip>
          <a:srcRect/>
          <a:stretch/>
        </p:blipFill>
        <p:spPr>
          <a:xfrm>
            <a:off x="7663935" y="663364"/>
            <a:ext cx="3915770" cy="2545967"/>
          </a:xfrm>
          <a:prstGeom prst="rect">
            <a:avLst/>
          </a:prstGeom>
          <a:noFill/>
          <a:ln>
            <a:noFill/>
          </a:ln>
        </p:spPr>
      </p:pic>
      <p:sp>
        <p:nvSpPr>
          <p:cNvPr id="401" name="Google Shape;401;p35"/>
          <p:cNvSpPr txBox="1"/>
          <p:nvPr/>
        </p:nvSpPr>
        <p:spPr>
          <a:xfrm>
            <a:off x="612295" y="1936348"/>
            <a:ext cx="7453532" cy="35394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Josefin Sans"/>
                <a:ea typeface="Josefin Sans"/>
                <a:cs typeface="Josefin Sans"/>
                <a:sym typeface="Josefin Sans"/>
              </a:rPr>
              <a:t>Fiscal policy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Josefin Sans"/>
                <a:ea typeface="Josefin Sans"/>
                <a:cs typeface="Josefin Sans"/>
                <a:sym typeface="Josefin Sans"/>
              </a:rPr>
              <a:t>Taxes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Josefin Sans"/>
                <a:ea typeface="Josefin Sans"/>
                <a:cs typeface="Josefin Sans"/>
                <a:sym typeface="Josefin Sans"/>
              </a:rPr>
              <a:t>The Impossible Trinity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2800"/>
              <a:buFont typeface="Arial"/>
              <a:buChar char="•"/>
            </a:pPr>
            <a:r>
              <a:rPr lang="en-NZ" sz="2800" b="0" i="0" u="none" strike="noStrike" cap="none">
                <a:solidFill>
                  <a:schemeClr val="lt1"/>
                </a:solidFill>
                <a:latin typeface="Josefin Sans"/>
                <a:ea typeface="Josefin Sans"/>
                <a:cs typeface="Josefin Sans"/>
                <a:sym typeface="Josefin Sans"/>
              </a:rPr>
              <a:t>The GFC and Great Depression</a:t>
            </a:r>
            <a:endParaRPr sz="1400" b="0" i="0" u="none" strike="noStrike" cap="none">
              <a:solidFill>
                <a:srgbClr val="000000"/>
              </a:solidFill>
              <a:latin typeface="Arial"/>
              <a:ea typeface="Arial"/>
              <a:cs typeface="Arial"/>
              <a:sym typeface="Arial"/>
            </a:endParaRPr>
          </a:p>
          <a:p>
            <a:pPr marL="285750" marR="0" lvl="0" indent="-107950" algn="l" rtl="0">
              <a:lnSpc>
                <a:spcPct val="100000"/>
              </a:lnSpc>
              <a:spcBef>
                <a:spcPts val="0"/>
              </a:spcBef>
              <a:spcAft>
                <a:spcPts val="0"/>
              </a:spcAft>
              <a:buClr>
                <a:schemeClr val="lt1"/>
              </a:buClr>
              <a:buSzPts val="2800"/>
              <a:buFont typeface="Arial"/>
              <a:buNone/>
            </a:pPr>
            <a:endParaRPr sz="2800" b="0" i="0" u="none" strike="noStrike" cap="none">
              <a:solidFill>
                <a:schemeClr val="lt1"/>
              </a:solidFill>
              <a:latin typeface="Josefin Sans"/>
              <a:ea typeface="Josefin Sans"/>
              <a:cs typeface="Josefin Sans"/>
              <a:sym typeface="Josefin Sans"/>
            </a:endParaRPr>
          </a:p>
          <a:p>
            <a:pPr marL="0" marR="0" lvl="0" indent="0" algn="l" rtl="0">
              <a:lnSpc>
                <a:spcPct val="100000"/>
              </a:lnSpc>
              <a:spcBef>
                <a:spcPts val="0"/>
              </a:spcBef>
              <a:spcAft>
                <a:spcPts val="0"/>
              </a:spcAft>
              <a:buClr>
                <a:srgbClr val="000000"/>
              </a:buClr>
              <a:buSzPts val="2800"/>
              <a:buFont typeface="Arial"/>
              <a:buNone/>
            </a:pPr>
            <a:r>
              <a:rPr lang="en-NZ" sz="2800" b="0" i="0" u="none" strike="noStrike" cap="none">
                <a:solidFill>
                  <a:schemeClr val="lt1"/>
                </a:solidFill>
                <a:latin typeface="Josefin Sans"/>
                <a:ea typeface="Josefin Sans"/>
                <a:cs typeface="Josefin Sans"/>
                <a:sym typeface="Josefin Sans"/>
              </a:rPr>
              <a:t>Some marks are likely to be multi-choice</a:t>
            </a:r>
            <a:endParaRPr sz="1400" b="0" i="0" u="none" strike="noStrike" cap="none">
              <a:solidFill>
                <a:srgbClr val="000000"/>
              </a:solidFill>
              <a:latin typeface="Arial"/>
              <a:ea typeface="Arial"/>
              <a:cs typeface="Arial"/>
              <a:sym typeface="Arial"/>
            </a:endParaRPr>
          </a:p>
          <a:p>
            <a:pPr marL="285750" marR="0" lvl="0" indent="-107950" algn="l" rtl="0">
              <a:lnSpc>
                <a:spcPct val="100000"/>
              </a:lnSpc>
              <a:spcBef>
                <a:spcPts val="0"/>
              </a:spcBef>
              <a:spcAft>
                <a:spcPts val="0"/>
              </a:spcAft>
              <a:buClr>
                <a:schemeClr val="lt1"/>
              </a:buClr>
              <a:buSzPts val="2800"/>
              <a:buFont typeface="Arial"/>
              <a:buNone/>
            </a:pPr>
            <a:endParaRPr sz="28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lt1"/>
              </a:solidFill>
              <a:latin typeface="Calibri"/>
              <a:ea typeface="Calibri"/>
              <a:cs typeface="Calibri"/>
              <a:sym typeface="Calibri"/>
            </a:endParaRPr>
          </a:p>
        </p:txBody>
      </p:sp>
      <p:pic>
        <p:nvPicPr>
          <p:cNvPr id="402" name="Google Shape;402;p35" descr="Text&#10;&#10;Description automatically generated"/>
          <p:cNvPicPr preferRelativeResize="0"/>
          <p:nvPr/>
        </p:nvPicPr>
        <p:blipFill rotWithShape="1">
          <a:blip r:embed="rId4">
            <a:alphaModFix/>
          </a:blip>
          <a:srcRect/>
          <a:stretch/>
        </p:blipFill>
        <p:spPr>
          <a:xfrm>
            <a:off x="8807222" y="5228996"/>
            <a:ext cx="2874049" cy="121446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C89938-6245-C8A6-8835-1EB04175095E}"/>
              </a:ext>
            </a:extLst>
          </p:cNvPr>
          <p:cNvSpPr>
            <a:spLocks noGrp="1"/>
          </p:cNvSpPr>
          <p:nvPr>
            <p:ph type="body" idx="1"/>
          </p:nvPr>
        </p:nvSpPr>
        <p:spPr>
          <a:xfrm>
            <a:off x="528100" y="386439"/>
            <a:ext cx="11041048" cy="5322598"/>
          </a:xfrm>
        </p:spPr>
        <p:txBody>
          <a:bodyPr>
            <a:normAutofit/>
          </a:bodyPr>
          <a:lstStyle/>
          <a:p>
            <a:pPr marL="114300" indent="0">
              <a:buNone/>
            </a:pPr>
            <a:r>
              <a:rPr lang="en-GB" dirty="0">
                <a:solidFill>
                  <a:schemeClr val="bg1"/>
                </a:solidFill>
              </a:rPr>
              <a:t>Q1. Explain fiscal drag. Why does it reduce real wages even when nominal wages rise with inflation? What are two policy solutions?</a:t>
            </a:r>
          </a:p>
          <a:p>
            <a:pPr marL="114300" indent="0">
              <a:buNone/>
            </a:pPr>
            <a:endParaRPr lang="en-GB" dirty="0">
              <a:solidFill>
                <a:schemeClr val="bg1"/>
              </a:solidFill>
            </a:endParaRPr>
          </a:p>
          <a:p>
            <a:pPr marL="114300" indent="0">
              <a:buNone/>
            </a:pPr>
            <a:r>
              <a:rPr lang="en-GB" dirty="0">
                <a:solidFill>
                  <a:schemeClr val="bg1"/>
                </a:solidFill>
              </a:rPr>
              <a:t>Q2. A worker earns $35,000. Using a progressive tax structure ($0-$20k taxed at 20%, $20,001-$40k at 33%), calculate their total tax bill and effective tax rate.</a:t>
            </a:r>
          </a:p>
          <a:p>
            <a:pPr marL="114300" indent="0">
              <a:buNone/>
            </a:pPr>
            <a:endParaRPr lang="en-GB" dirty="0">
              <a:solidFill>
                <a:schemeClr val="bg1"/>
              </a:solidFill>
            </a:endParaRPr>
          </a:p>
          <a:p>
            <a:pPr marL="114300" indent="0">
              <a:buNone/>
            </a:pPr>
            <a:r>
              <a:rPr lang="en-GB" dirty="0">
                <a:solidFill>
                  <a:schemeClr val="bg1"/>
                </a:solidFill>
              </a:rPr>
              <a:t>Q3. Short answer: Explain one argument for and one argument against progressive taxation.</a:t>
            </a:r>
          </a:p>
          <a:p>
            <a:pPr marL="114300" indent="0">
              <a:buNone/>
            </a:pPr>
            <a:endParaRPr lang="en-NZ" dirty="0">
              <a:solidFill>
                <a:schemeClr val="bg1"/>
              </a:solidFill>
            </a:endParaRPr>
          </a:p>
        </p:txBody>
      </p:sp>
    </p:spTree>
    <p:extLst>
      <p:ext uri="{BB962C8B-B14F-4D97-AF65-F5344CB8AC3E}">
        <p14:creationId xmlns:p14="http://schemas.microsoft.com/office/powerpoint/2010/main" val="2444782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CFA896-4940-BDF5-113A-A87AB76E2879}"/>
              </a:ext>
            </a:extLst>
          </p:cNvPr>
          <p:cNvSpPr>
            <a:spLocks noGrp="1"/>
          </p:cNvSpPr>
          <p:nvPr>
            <p:ph type="body" idx="1"/>
          </p:nvPr>
        </p:nvSpPr>
        <p:spPr>
          <a:xfrm>
            <a:off x="838200" y="508883"/>
            <a:ext cx="10515600" cy="5668080"/>
          </a:xfrm>
        </p:spPr>
        <p:txBody>
          <a:bodyPr>
            <a:normAutofit fontScale="92500" lnSpcReduction="20000"/>
          </a:bodyPr>
          <a:lstStyle/>
          <a:p>
            <a:pPr marL="114300" indent="0">
              <a:buNone/>
            </a:pPr>
            <a:r>
              <a:rPr lang="en-NZ" b="1" dirty="0">
                <a:solidFill>
                  <a:srgbClr val="FF0000"/>
                </a:solidFill>
              </a:rPr>
              <a:t>Q1.</a:t>
            </a:r>
            <a:r>
              <a:rPr lang="en-NZ" dirty="0">
                <a:solidFill>
                  <a:srgbClr val="FF0000"/>
                </a:solidFill>
              </a:rPr>
              <a:t> Fiscal drag: inflation pushes nominal wages up, dragging workers into higher tax brackets even though their real purchasing power hasn't changed. Result: real after-tax income falls. Two fixes: (1) index tax brackets to inflation, or (2) reduce the progressivity of the scale.</a:t>
            </a:r>
          </a:p>
          <a:p>
            <a:endParaRPr lang="en-NZ" dirty="0">
              <a:solidFill>
                <a:srgbClr val="FF0000"/>
              </a:solidFill>
            </a:endParaRPr>
          </a:p>
          <a:p>
            <a:endParaRPr lang="en-NZ" dirty="0">
              <a:solidFill>
                <a:srgbClr val="FF0000"/>
              </a:solidFill>
            </a:endParaRPr>
          </a:p>
          <a:p>
            <a:pPr marL="114300" indent="0">
              <a:buNone/>
            </a:pPr>
            <a:r>
              <a:rPr lang="en-NZ" b="1" dirty="0">
                <a:solidFill>
                  <a:srgbClr val="FF0000"/>
                </a:solidFill>
              </a:rPr>
              <a:t>Q2.</a:t>
            </a:r>
            <a:r>
              <a:rPr lang="en-NZ" dirty="0">
                <a:solidFill>
                  <a:srgbClr val="FF0000"/>
                </a:solidFill>
              </a:rPr>
              <a:t> Tax on first $20,000: 20% × $20,000 = $4,000. Tax on next $15,000: 33% × $15,000 = $4,950. </a:t>
            </a:r>
            <a:r>
              <a:rPr lang="en-NZ" b="1" dirty="0">
                <a:solidFill>
                  <a:srgbClr val="FF0000"/>
                </a:solidFill>
              </a:rPr>
              <a:t>Total tax = $8,950. Effective rate = $8,950 / $35,000 = 25.6%.</a:t>
            </a:r>
          </a:p>
          <a:p>
            <a:endParaRPr lang="en-NZ" b="1" dirty="0">
              <a:solidFill>
                <a:srgbClr val="FF0000"/>
              </a:solidFill>
            </a:endParaRPr>
          </a:p>
          <a:p>
            <a:endParaRPr lang="en-NZ" dirty="0">
              <a:solidFill>
                <a:srgbClr val="FF0000"/>
              </a:solidFill>
            </a:endParaRPr>
          </a:p>
          <a:p>
            <a:pPr marL="114300" indent="0">
              <a:buNone/>
            </a:pPr>
            <a:r>
              <a:rPr lang="en-NZ" b="1" dirty="0">
                <a:solidFill>
                  <a:srgbClr val="FF0000"/>
                </a:solidFill>
              </a:rPr>
              <a:t>Q3.</a:t>
            </a:r>
            <a:r>
              <a:rPr lang="en-NZ" dirty="0">
                <a:solidFill>
                  <a:srgbClr val="FF0000"/>
                </a:solidFill>
              </a:rPr>
              <a:t> </a:t>
            </a:r>
            <a:r>
              <a:rPr lang="en-NZ" i="1" dirty="0">
                <a:solidFill>
                  <a:srgbClr val="FF0000"/>
                </a:solidFill>
              </a:rPr>
              <a:t>For:</a:t>
            </a:r>
            <a:r>
              <a:rPr lang="en-NZ" dirty="0">
                <a:solidFill>
                  <a:srgbClr val="FF0000"/>
                </a:solidFill>
              </a:rPr>
              <a:t> redistributes income from high to low earners, reducing inequality and funding public services those on lower incomes rely on most. </a:t>
            </a:r>
          </a:p>
          <a:p>
            <a:pPr marL="114300" indent="0">
              <a:buNone/>
            </a:pPr>
            <a:r>
              <a:rPr lang="en-NZ" i="1" dirty="0">
                <a:solidFill>
                  <a:srgbClr val="FF0000"/>
                </a:solidFill>
              </a:rPr>
              <a:t>Against:</a:t>
            </a:r>
            <a:r>
              <a:rPr lang="en-NZ" dirty="0">
                <a:solidFill>
                  <a:srgbClr val="FF0000"/>
                </a:solidFill>
              </a:rPr>
              <a:t> reduces incentive to earn more at higher income levels, potentially discouraging work, investment, or causing high earners to shift income offshore.</a:t>
            </a:r>
          </a:p>
          <a:p>
            <a:pPr marL="114300" indent="0">
              <a:buNone/>
            </a:pPr>
            <a:endParaRPr lang="en-NZ" dirty="0">
              <a:solidFill>
                <a:srgbClr val="FF0000"/>
              </a:solidFill>
            </a:endParaRPr>
          </a:p>
        </p:txBody>
      </p:sp>
    </p:spTree>
    <p:extLst>
      <p:ext uri="{BB962C8B-B14F-4D97-AF65-F5344CB8AC3E}">
        <p14:creationId xmlns:p14="http://schemas.microsoft.com/office/powerpoint/2010/main" val="1691343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0"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
        <p:nvSpPr>
          <p:cNvPr id="444" name="Google Shape;444;p40"/>
          <p:cNvSpPr txBox="1">
            <a:spLocks noGrp="1"/>
          </p:cNvSpPr>
          <p:nvPr>
            <p:ph type="title"/>
          </p:nvPr>
        </p:nvSpPr>
        <p:spPr>
          <a:xfrm>
            <a:off x="831850" y="2179931"/>
            <a:ext cx="10515600" cy="1005359"/>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15000"/>
              <a:buFont typeface="Josefin Sans"/>
              <a:buNone/>
            </a:pPr>
            <a:r>
              <a:rPr lang="en-NZ" b="1">
                <a:latin typeface="Josefin Sans"/>
                <a:ea typeface="Josefin Sans"/>
                <a:cs typeface="Josefin Sans"/>
                <a:sym typeface="Josefin Sans"/>
              </a:rPr>
              <a:t>STAY UPDATED FOR EVENTS </a:t>
            </a:r>
            <a:endParaRPr sz="3600" b="1">
              <a:latin typeface="Josefin Sans"/>
              <a:ea typeface="Josefin Sans"/>
              <a:cs typeface="Josefin Sans"/>
              <a:sym typeface="Josefin Sans"/>
            </a:endParaRPr>
          </a:p>
        </p:txBody>
      </p:sp>
      <p:sp>
        <p:nvSpPr>
          <p:cNvPr id="445" name="Google Shape;445;p40"/>
          <p:cNvSpPr txBox="1">
            <a:spLocks noGrp="1"/>
          </p:cNvSpPr>
          <p:nvPr>
            <p:ph type="body" idx="1"/>
          </p:nvPr>
        </p:nvSpPr>
        <p:spPr>
          <a:xfrm>
            <a:off x="844550" y="3110827"/>
            <a:ext cx="10515600" cy="16418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400"/>
              <a:buNone/>
            </a:pPr>
            <a:r>
              <a:rPr lang="en-NZ">
                <a:solidFill>
                  <a:srgbClr val="FF0000"/>
                </a:solidFill>
                <a:latin typeface="Josefin Sans"/>
                <a:ea typeface="Josefin Sans"/>
                <a:cs typeface="Josefin Sans"/>
                <a:sym typeface="Josefin Sans"/>
              </a:rPr>
              <a:t>Facebook Page: The Investment Society</a:t>
            </a:r>
            <a:endParaRPr/>
          </a:p>
          <a:p>
            <a:pPr marL="0" lvl="0" indent="0" algn="l" rtl="0">
              <a:lnSpc>
                <a:spcPct val="90000"/>
              </a:lnSpc>
              <a:spcBef>
                <a:spcPts val="1000"/>
              </a:spcBef>
              <a:spcAft>
                <a:spcPts val="0"/>
              </a:spcAft>
              <a:buClr>
                <a:srgbClr val="FF0000"/>
              </a:buClr>
              <a:buSzPts val="2400"/>
              <a:buNone/>
            </a:pPr>
            <a:r>
              <a:rPr lang="en-NZ">
                <a:solidFill>
                  <a:srgbClr val="FF0000"/>
                </a:solidFill>
                <a:latin typeface="Josefin Sans"/>
                <a:ea typeface="Josefin Sans"/>
                <a:cs typeface="Josefin Sans"/>
                <a:sym typeface="Josefin Sans"/>
              </a:rPr>
              <a:t>Instagram: the_investmentsociety</a:t>
            </a:r>
            <a:endParaRPr>
              <a:solidFill>
                <a:srgbClr val="FF0000"/>
              </a:solidFill>
              <a:latin typeface="Josefin Sans"/>
              <a:ea typeface="Josefin Sans"/>
              <a:cs typeface="Josefin Sans"/>
              <a:sym typeface="Josefin Sans"/>
            </a:endParaRPr>
          </a:p>
          <a:p>
            <a:pPr marL="0" lvl="0" indent="0" algn="l" rtl="0">
              <a:lnSpc>
                <a:spcPct val="90000"/>
              </a:lnSpc>
              <a:spcBef>
                <a:spcPts val="1000"/>
              </a:spcBef>
              <a:spcAft>
                <a:spcPts val="0"/>
              </a:spcAft>
              <a:buClr>
                <a:schemeClr val="lt1"/>
              </a:buClr>
              <a:buSzPts val="2400"/>
              <a:buNone/>
            </a:pPr>
            <a:endParaRPr>
              <a:solidFill>
                <a:srgbClr val="FF0000"/>
              </a:solidFill>
            </a:endParaRPr>
          </a:p>
        </p:txBody>
      </p:sp>
      <p:sp>
        <p:nvSpPr>
          <p:cNvPr id="446" name="Google Shape;446;p40"/>
          <p:cNvSpPr txBox="1"/>
          <p:nvPr/>
        </p:nvSpPr>
        <p:spPr>
          <a:xfrm>
            <a:off x="831850" y="644768"/>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5400"/>
              <a:buFont typeface="Josefin Sans"/>
              <a:buNone/>
            </a:pPr>
            <a:r>
              <a:rPr lang="en-NZ" sz="5400" b="1" i="0" u="none" strike="noStrike" cap="none">
                <a:solidFill>
                  <a:schemeClr val="lt1"/>
                </a:solidFill>
                <a:latin typeface="Josefin Sans"/>
                <a:ea typeface="Josefin Sans"/>
                <a:cs typeface="Josefin Sans"/>
                <a:sym typeface="Josefin Sans"/>
              </a:rPr>
              <a:t>SIGN UP FOR FREE! </a:t>
            </a:r>
            <a:endParaRPr sz="3200" b="1" i="0" u="none" strike="noStrike" cap="none">
              <a:solidFill>
                <a:schemeClr val="lt1"/>
              </a:solidFill>
              <a:latin typeface="Josefin Sans"/>
              <a:ea typeface="Josefin Sans"/>
              <a:cs typeface="Josefin Sans"/>
              <a:sym typeface="Josefin Sans"/>
            </a:endParaRPr>
          </a:p>
        </p:txBody>
      </p:sp>
      <p:sp>
        <p:nvSpPr>
          <p:cNvPr id="447" name="Google Shape;447;p40"/>
          <p:cNvSpPr txBox="1"/>
          <p:nvPr/>
        </p:nvSpPr>
        <p:spPr>
          <a:xfrm>
            <a:off x="831850" y="4293773"/>
            <a:ext cx="10515600" cy="100535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5400"/>
              <a:buFont typeface="Josefin Sans"/>
              <a:buNone/>
            </a:pPr>
            <a:r>
              <a:rPr lang="en-NZ" sz="5400" b="1" i="0" u="none" strike="noStrike" cap="none">
                <a:solidFill>
                  <a:schemeClr val="lt1"/>
                </a:solidFill>
                <a:latin typeface="Josefin Sans"/>
                <a:ea typeface="Josefin Sans"/>
                <a:cs typeface="Josefin Sans"/>
                <a:sym typeface="Josefin Sans"/>
              </a:rPr>
              <a:t>QUESTIONS AND FEEDBACK</a:t>
            </a:r>
            <a:endParaRPr sz="3200" b="1" i="0" u="none" strike="noStrike" cap="none">
              <a:solidFill>
                <a:schemeClr val="lt1"/>
              </a:solidFill>
              <a:latin typeface="Josefin Sans"/>
              <a:ea typeface="Josefin Sans"/>
              <a:cs typeface="Josefin Sans"/>
              <a:sym typeface="Josefin Sans"/>
            </a:endParaRPr>
          </a:p>
        </p:txBody>
      </p:sp>
      <p:sp>
        <p:nvSpPr>
          <p:cNvPr id="448" name="Google Shape;448;p40"/>
          <p:cNvSpPr txBox="1"/>
          <p:nvPr/>
        </p:nvSpPr>
        <p:spPr>
          <a:xfrm>
            <a:off x="831850" y="5256799"/>
            <a:ext cx="10515600" cy="47490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FF0000"/>
              </a:buClr>
              <a:buSzPts val="2400"/>
              <a:buFont typeface="Arial"/>
              <a:buNone/>
            </a:pPr>
            <a:r>
              <a:rPr lang="en-NZ" sz="2400" b="0" i="0" u="none" strike="noStrike" cap="none">
                <a:solidFill>
                  <a:srgbClr val="FF0000"/>
                </a:solidFill>
                <a:latin typeface="Josefin Sans"/>
                <a:ea typeface="Josefin Sans"/>
                <a:cs typeface="Josefin Sans"/>
                <a:sym typeface="Josefin Sans"/>
              </a:rPr>
              <a:t>Email: tutorials@ucinvestmentsociety.com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graphicFrame>
        <p:nvGraphicFramePr>
          <p:cNvPr id="118" name="Google Shape;118;g3e516c20e10_0_15"/>
          <p:cNvGraphicFramePr/>
          <p:nvPr/>
        </p:nvGraphicFramePr>
        <p:xfrm>
          <a:off x="1220050" y="907475"/>
          <a:ext cx="10287000" cy="5547150"/>
        </p:xfrm>
        <a:graphic>
          <a:graphicData uri="http://schemas.openxmlformats.org/drawingml/2006/table">
            <a:tbl>
              <a:tblPr>
                <a:noFill/>
                <a:tableStyleId>{9CCE8841-BC3A-4ACD-B614-59096A5449A2}</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l" rtl="0">
                        <a:lnSpc>
                          <a:spcPct val="90000"/>
                        </a:lnSpc>
                        <a:spcBef>
                          <a:spcPts val="1000"/>
                        </a:spcBef>
                        <a:spcAft>
                          <a:spcPts val="0"/>
                        </a:spcAft>
                        <a:buClr>
                          <a:schemeClr val="dk1"/>
                        </a:buClr>
                        <a:buSzPts val="1100"/>
                        <a:buFont typeface="Arial"/>
                        <a:buNone/>
                      </a:pPr>
                      <a:r>
                        <a:rPr lang="en-NZ" sz="2000">
                          <a:solidFill>
                            <a:schemeClr val="lt1"/>
                          </a:solidFill>
                          <a:latin typeface="Calibri"/>
                          <a:ea typeface="Calibri"/>
                          <a:cs typeface="Calibri"/>
                          <a:sym typeface="Calibri"/>
                        </a:rPr>
                        <a:t>CA = X-M+NFI </a:t>
                      </a:r>
                      <a:endParaRPr sz="2000">
                        <a:solidFill>
                          <a:schemeClr val="lt1"/>
                        </a:solidFill>
                        <a:latin typeface="Calibri"/>
                        <a:ea typeface="Calibri"/>
                        <a:cs typeface="Calibri"/>
                        <a:sym typeface="Calibri"/>
                      </a:endParaRPr>
                    </a:p>
                    <a:p>
                      <a:pPr marL="0" lvl="0" indent="0" algn="l" rtl="0">
                        <a:spcBef>
                          <a:spcPts val="0"/>
                        </a:spcBef>
                        <a:spcAft>
                          <a:spcPts val="0"/>
                        </a:spcAft>
                        <a:buNone/>
                      </a:pPr>
                      <a:endParaRPr sz="2000">
                        <a:solidFill>
                          <a:schemeClr val="lt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NZ" sz="2000">
                          <a:solidFill>
                            <a:schemeClr val="lt1"/>
                          </a:solidFill>
                          <a:latin typeface="Calibri"/>
                          <a:ea typeface="Calibri"/>
                          <a:cs typeface="Calibri"/>
                          <a:sym typeface="Calibri"/>
                        </a:rPr>
                        <a:t>Current Account balance determinant by outflows and inflows between countries</a:t>
                      </a:r>
                      <a:endParaRPr sz="2000">
                        <a:solidFill>
                          <a:schemeClr val="lt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lnSpc>
                          <a:spcPct val="90000"/>
                        </a:lnSpc>
                        <a:spcBef>
                          <a:spcPts val="1000"/>
                        </a:spcBef>
                        <a:spcAft>
                          <a:spcPts val="0"/>
                        </a:spcAft>
                        <a:buNone/>
                      </a:pPr>
                      <a:r>
                        <a:rPr lang="en-NZ" sz="2000">
                          <a:solidFill>
                            <a:schemeClr val="lt1"/>
                          </a:solidFill>
                          <a:latin typeface="Calibri"/>
                          <a:ea typeface="Calibri"/>
                          <a:cs typeface="Calibri"/>
                          <a:sym typeface="Calibri"/>
                        </a:rPr>
                        <a:t>Srow = -CA</a:t>
                      </a:r>
                      <a:endParaRPr sz="2000">
                        <a:solidFill>
                          <a:schemeClr val="lt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NZ" sz="2000">
                          <a:solidFill>
                            <a:schemeClr val="lt1"/>
                          </a:solidFill>
                          <a:latin typeface="Calibri"/>
                          <a:ea typeface="Calibri"/>
                          <a:cs typeface="Calibri"/>
                          <a:sym typeface="Calibri"/>
                        </a:rPr>
                        <a:t>Rest of world savings is negative of NZ’s current account</a:t>
                      </a:r>
                      <a:endParaRPr sz="2000">
                        <a:solidFill>
                          <a:schemeClr val="lt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lnSpc>
                          <a:spcPct val="90000"/>
                        </a:lnSpc>
                        <a:spcBef>
                          <a:spcPts val="1000"/>
                        </a:spcBef>
                        <a:spcAft>
                          <a:spcPts val="0"/>
                        </a:spcAft>
                        <a:buClr>
                          <a:schemeClr val="dk1"/>
                        </a:buClr>
                        <a:buSzPts val="1100"/>
                        <a:buFont typeface="Arial"/>
                        <a:buNone/>
                      </a:pPr>
                      <a:r>
                        <a:rPr lang="en-NZ" sz="2000">
                          <a:solidFill>
                            <a:schemeClr val="lt1"/>
                          </a:solidFill>
                          <a:latin typeface="Calibri"/>
                          <a:ea typeface="Calibri"/>
                          <a:cs typeface="Calibri"/>
                          <a:sym typeface="Calibri"/>
                        </a:rPr>
                        <a:t>GDP = C+G+I+(X-M)</a:t>
                      </a:r>
                      <a:endParaRPr sz="2000">
                        <a:solidFill>
                          <a:schemeClr val="lt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NZ" sz="2000">
                          <a:solidFill>
                            <a:schemeClr val="lt1"/>
                          </a:solidFill>
                          <a:latin typeface="Calibri"/>
                          <a:ea typeface="Calibri"/>
                          <a:cs typeface="Calibri"/>
                          <a:sym typeface="Calibri"/>
                        </a:rPr>
                        <a:t>GDP measured by our 4 main sectors</a:t>
                      </a:r>
                      <a:endParaRPr sz="2000">
                        <a:solidFill>
                          <a:schemeClr val="lt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lnSpc>
                          <a:spcPct val="90000"/>
                        </a:lnSpc>
                        <a:spcBef>
                          <a:spcPts val="1000"/>
                        </a:spcBef>
                        <a:spcAft>
                          <a:spcPts val="0"/>
                        </a:spcAft>
                        <a:buClr>
                          <a:schemeClr val="dk1"/>
                        </a:buClr>
                        <a:buSzPts val="1100"/>
                        <a:buFont typeface="Arial"/>
                        <a:buNone/>
                      </a:pPr>
                      <a:r>
                        <a:rPr lang="en-NZ" sz="2000">
                          <a:solidFill>
                            <a:schemeClr val="lt1"/>
                          </a:solidFill>
                          <a:latin typeface="Calibri"/>
                          <a:ea typeface="Calibri"/>
                          <a:cs typeface="Calibri"/>
                          <a:sym typeface="Calibri"/>
                        </a:rPr>
                        <a:t>NDI = GDP + NFI</a:t>
                      </a:r>
                      <a:endParaRPr sz="2000">
                        <a:solidFill>
                          <a:schemeClr val="lt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NZ" sz="2000">
                          <a:solidFill>
                            <a:schemeClr val="lt1"/>
                          </a:solidFill>
                          <a:latin typeface="Calibri"/>
                          <a:ea typeface="Calibri"/>
                          <a:cs typeface="Calibri"/>
                          <a:sym typeface="Calibri"/>
                        </a:rPr>
                        <a:t>National disposable income measured by GDP and net foreign income</a:t>
                      </a:r>
                      <a:endParaRPr sz="2000">
                        <a:solidFill>
                          <a:schemeClr val="lt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lnSpc>
                          <a:spcPct val="90000"/>
                        </a:lnSpc>
                        <a:spcBef>
                          <a:spcPts val="1000"/>
                        </a:spcBef>
                        <a:spcAft>
                          <a:spcPts val="0"/>
                        </a:spcAft>
                        <a:buClr>
                          <a:schemeClr val="dk1"/>
                        </a:buClr>
                        <a:buSzPts val="1100"/>
                        <a:buFont typeface="Arial"/>
                        <a:buNone/>
                      </a:pPr>
                      <a:r>
                        <a:rPr lang="en-NZ" sz="2000">
                          <a:solidFill>
                            <a:schemeClr val="lt1"/>
                          </a:solidFill>
                          <a:latin typeface="Calibri"/>
                          <a:ea typeface="Calibri"/>
                          <a:cs typeface="Calibri"/>
                          <a:sym typeface="Calibri"/>
                        </a:rPr>
                        <a:t>SG = T-G</a:t>
                      </a:r>
                      <a:endParaRPr sz="2000">
                        <a:solidFill>
                          <a:schemeClr val="lt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NZ" sz="2000">
                          <a:solidFill>
                            <a:schemeClr val="lt1"/>
                          </a:solidFill>
                          <a:latin typeface="Calibri"/>
                          <a:ea typeface="Calibri"/>
                          <a:cs typeface="Calibri"/>
                          <a:sym typeface="Calibri"/>
                        </a:rPr>
                        <a:t>Government savings are tax revenue subtract whatever the government spending was</a:t>
                      </a:r>
                      <a:endParaRPr sz="2000">
                        <a:solidFill>
                          <a:schemeClr val="lt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lnSpc>
                          <a:spcPct val="90000"/>
                        </a:lnSpc>
                        <a:spcBef>
                          <a:spcPts val="1000"/>
                        </a:spcBef>
                        <a:spcAft>
                          <a:spcPts val="0"/>
                        </a:spcAft>
                        <a:buClr>
                          <a:schemeClr val="dk1"/>
                        </a:buClr>
                        <a:buSzPts val="1100"/>
                        <a:buFont typeface="Arial"/>
                        <a:buNone/>
                      </a:pPr>
                      <a:r>
                        <a:rPr lang="en-NZ" sz="2000">
                          <a:solidFill>
                            <a:schemeClr val="lt1"/>
                          </a:solidFill>
                          <a:latin typeface="Calibri"/>
                          <a:ea typeface="Calibri"/>
                          <a:cs typeface="Calibri"/>
                          <a:sym typeface="Calibri"/>
                        </a:rPr>
                        <a:t>Sp = Yd - C - T</a:t>
                      </a:r>
                      <a:endParaRPr sz="2000">
                        <a:solidFill>
                          <a:schemeClr val="lt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NZ" sz="2000">
                          <a:solidFill>
                            <a:schemeClr val="lt1"/>
                          </a:solidFill>
                          <a:latin typeface="Calibri"/>
                          <a:ea typeface="Calibri"/>
                          <a:cs typeface="Calibri"/>
                          <a:sym typeface="Calibri"/>
                        </a:rPr>
                        <a:t>Private savings are the amount of disposable income left over by households and businesses after accounting for expenditure and taxation.</a:t>
                      </a:r>
                      <a:endParaRPr sz="2000">
                        <a:solidFill>
                          <a:schemeClr val="lt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lnSpc>
                          <a:spcPct val="90000"/>
                        </a:lnSpc>
                        <a:spcBef>
                          <a:spcPts val="1000"/>
                        </a:spcBef>
                        <a:spcAft>
                          <a:spcPts val="0"/>
                        </a:spcAft>
                        <a:buClr>
                          <a:schemeClr val="dk1"/>
                        </a:buClr>
                        <a:buSzPts val="1100"/>
                        <a:buFont typeface="Arial"/>
                        <a:buNone/>
                      </a:pPr>
                      <a:r>
                        <a:rPr lang="en-NZ" sz="2000">
                          <a:solidFill>
                            <a:schemeClr val="lt1"/>
                          </a:solidFill>
                          <a:latin typeface="Calibri"/>
                          <a:ea typeface="Calibri"/>
                          <a:cs typeface="Calibri"/>
                          <a:sym typeface="Calibri"/>
                        </a:rPr>
                        <a:t>I = Sp + Sg + Srow</a:t>
                      </a:r>
                      <a:endParaRPr sz="2000">
                        <a:solidFill>
                          <a:schemeClr val="lt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NZ" sz="2000">
                          <a:solidFill>
                            <a:schemeClr val="lt1"/>
                          </a:solidFill>
                          <a:latin typeface="Calibri"/>
                          <a:ea typeface="Calibri"/>
                          <a:cs typeface="Calibri"/>
                          <a:sym typeface="Calibri"/>
                        </a:rPr>
                        <a:t>Investment represents amount spent on capital goods, infrastructure and business expansion</a:t>
                      </a:r>
                      <a:endParaRPr sz="2000">
                        <a:solidFill>
                          <a:schemeClr val="lt1"/>
                        </a:solidFill>
                        <a:latin typeface="Calibri"/>
                        <a:ea typeface="Calibri"/>
                        <a:cs typeface="Calibri"/>
                        <a:sym typeface="Calibri"/>
                      </a:endParaRPr>
                    </a:p>
                  </a:txBody>
                  <a:tcPr marL="91425" marR="91425" marT="91425" marB="91425"/>
                </a:tc>
                <a:extLst>
                  <a:ext uri="{0D108BD9-81ED-4DB2-BD59-A6C34878D82A}">
                    <a16:rowId xmlns:a16="http://schemas.microsoft.com/office/drawing/2014/main" val="10006"/>
                  </a:ext>
                </a:extLst>
              </a:tr>
            </a:tbl>
          </a:graphicData>
        </a:graphic>
      </p:graphicFrame>
      <p:sp>
        <p:nvSpPr>
          <p:cNvPr id="119" name="Google Shape;119;g3e516c20e10_0_15"/>
          <p:cNvSpPr txBox="1"/>
          <p:nvPr/>
        </p:nvSpPr>
        <p:spPr>
          <a:xfrm>
            <a:off x="1114400" y="197200"/>
            <a:ext cx="9180900" cy="90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NZ" sz="2800" b="1">
                <a:solidFill>
                  <a:srgbClr val="CCFFCD"/>
                </a:solidFill>
                <a:latin typeface="Calibri"/>
                <a:ea typeface="Calibri"/>
                <a:cs typeface="Calibri"/>
                <a:sym typeface="Calibri"/>
              </a:rPr>
              <a:t>Core Formulas</a:t>
            </a:r>
            <a:endParaRPr sz="2800" b="1">
              <a:solidFill>
                <a:srgbClr val="CCFFCD"/>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BOP EXAMPLE QUESTION</a:t>
            </a:r>
            <a:endParaRPr/>
          </a:p>
        </p:txBody>
      </p:sp>
      <p:sp>
        <p:nvSpPr>
          <p:cNvPr id="126" name="Google Shape;126;p5"/>
          <p:cNvSpPr txBox="1"/>
          <p:nvPr/>
        </p:nvSpPr>
        <p:spPr>
          <a:xfrm>
            <a:off x="639790" y="1486151"/>
            <a:ext cx="10515600" cy="369946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3200"/>
              <a:buFont typeface="Arial"/>
              <a:buChar char="•"/>
            </a:pPr>
            <a:r>
              <a:rPr lang="en-NZ" sz="3200" b="0" i="0" u="none" strike="noStrike" cap="none">
                <a:solidFill>
                  <a:schemeClr val="lt1"/>
                </a:solidFill>
                <a:latin typeface="Josefin Sans"/>
                <a:ea typeface="Josefin Sans"/>
                <a:cs typeface="Josefin Sans"/>
                <a:sym typeface="Josefin Sans"/>
              </a:rPr>
              <a:t>From 2015 S2 Exam</a:t>
            </a:r>
            <a:endParaRPr sz="2800" b="0" i="0" u="none" strike="noStrike" cap="none">
              <a:solidFill>
                <a:schemeClr val="lt1"/>
              </a:solidFill>
              <a:latin typeface="Josefin Sans"/>
              <a:ea typeface="Josefin Sans"/>
              <a:cs typeface="Josefin Sans"/>
              <a:sym typeface="Josefin Sans"/>
            </a:endParaRPr>
          </a:p>
        </p:txBody>
      </p:sp>
      <p:pic>
        <p:nvPicPr>
          <p:cNvPr id="127" name="Google Shape;127;p5"/>
          <p:cNvPicPr preferRelativeResize="0"/>
          <p:nvPr/>
        </p:nvPicPr>
        <p:blipFill rotWithShape="1">
          <a:blip r:embed="rId3">
            <a:alphaModFix/>
          </a:blip>
          <a:srcRect/>
          <a:stretch/>
        </p:blipFill>
        <p:spPr>
          <a:xfrm>
            <a:off x="639790" y="2356614"/>
            <a:ext cx="10217624" cy="2016636"/>
          </a:xfrm>
          <a:prstGeom prst="rect">
            <a:avLst/>
          </a:prstGeom>
          <a:noFill/>
          <a:ln>
            <a:noFill/>
          </a:ln>
        </p:spPr>
      </p:pic>
      <p:pic>
        <p:nvPicPr>
          <p:cNvPr id="128" name="Google Shape;128;p5" descr="Text&#10;&#10;Description automatically generated"/>
          <p:cNvPicPr preferRelativeResize="0"/>
          <p:nvPr/>
        </p:nvPicPr>
        <p:blipFill rotWithShape="1">
          <a:blip r:embed="rId4">
            <a:alphaModFix/>
          </a:blip>
          <a:srcRect/>
          <a:stretch/>
        </p:blipFill>
        <p:spPr>
          <a:xfrm>
            <a:off x="8807222" y="5228996"/>
            <a:ext cx="2874049" cy="121446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BOP EXAMPLE QUESTION</a:t>
            </a:r>
            <a:endParaRPr/>
          </a:p>
        </p:txBody>
      </p:sp>
      <p:sp>
        <p:nvSpPr>
          <p:cNvPr id="135" name="Google Shape;135;p6"/>
          <p:cNvSpPr txBox="1"/>
          <p:nvPr/>
        </p:nvSpPr>
        <p:spPr>
          <a:xfrm>
            <a:off x="327029" y="2945815"/>
            <a:ext cx="10515600" cy="369946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2800"/>
              <a:buFont typeface="Arial"/>
              <a:buNone/>
            </a:pPr>
            <a:r>
              <a:rPr lang="en-NZ" sz="2800" b="0" i="0" u="none" strike="noStrike" cap="none" dirty="0">
                <a:solidFill>
                  <a:schemeClr val="lt1"/>
                </a:solidFill>
                <a:latin typeface="Josefin Sans"/>
                <a:ea typeface="Josefin Sans"/>
                <a:cs typeface="Josefin Sans"/>
                <a:sym typeface="Josefin Sans"/>
              </a:rPr>
              <a:t>CAB = - ROW Savings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r>
              <a:rPr lang="en-NZ" sz="2800" b="0" i="0" u="none" strike="noStrike" cap="none" dirty="0">
                <a:solidFill>
                  <a:schemeClr val="lt1"/>
                </a:solidFill>
                <a:latin typeface="Josefin Sans"/>
                <a:ea typeface="Josefin Sans"/>
                <a:cs typeface="Josefin Sans"/>
                <a:sym typeface="Josefin Sans"/>
              </a:rPr>
              <a:t>I = S</a:t>
            </a:r>
            <a:r>
              <a:rPr lang="en-NZ" sz="2800" b="0" i="0" u="none" strike="noStrike" cap="none" baseline="-25000" dirty="0">
                <a:solidFill>
                  <a:schemeClr val="lt1"/>
                </a:solidFill>
                <a:latin typeface="Josefin Sans"/>
                <a:ea typeface="Josefin Sans"/>
                <a:cs typeface="Josefin Sans"/>
                <a:sym typeface="Josefin Sans"/>
              </a:rPr>
              <a:t>P</a:t>
            </a:r>
            <a:r>
              <a:rPr lang="en-NZ" sz="2800" b="0" i="0" u="none" strike="noStrike" cap="none" dirty="0">
                <a:solidFill>
                  <a:schemeClr val="lt1"/>
                </a:solidFill>
                <a:latin typeface="Josefin Sans"/>
                <a:ea typeface="Josefin Sans"/>
                <a:cs typeface="Josefin Sans"/>
                <a:sym typeface="Josefin Sans"/>
              </a:rPr>
              <a:t> + S</a:t>
            </a:r>
            <a:r>
              <a:rPr lang="en-NZ" sz="2800" b="0" i="0" u="none" strike="noStrike" cap="none" baseline="-25000" dirty="0">
                <a:solidFill>
                  <a:schemeClr val="lt1"/>
                </a:solidFill>
                <a:latin typeface="Josefin Sans"/>
                <a:ea typeface="Josefin Sans"/>
                <a:cs typeface="Josefin Sans"/>
                <a:sym typeface="Josefin Sans"/>
              </a:rPr>
              <a:t>G</a:t>
            </a:r>
            <a:r>
              <a:rPr lang="en-NZ" sz="2800" b="0" i="0" u="none" strike="noStrike" cap="none" dirty="0">
                <a:solidFill>
                  <a:schemeClr val="lt1"/>
                </a:solidFill>
                <a:latin typeface="Josefin Sans"/>
                <a:ea typeface="Josefin Sans"/>
                <a:cs typeface="Josefin Sans"/>
                <a:sym typeface="Josefin Sans"/>
              </a:rPr>
              <a:t> + ROW Savings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r>
              <a:rPr lang="en-NZ" sz="2800" b="0" i="0" u="none" strike="noStrike" cap="none" dirty="0">
                <a:solidFill>
                  <a:schemeClr val="lt1"/>
                </a:solidFill>
                <a:latin typeface="Josefin Sans"/>
                <a:ea typeface="Josefin Sans"/>
                <a:cs typeface="Josefin Sans"/>
                <a:sym typeface="Josefin Sans"/>
              </a:rPr>
              <a:t>I = S</a:t>
            </a:r>
            <a:r>
              <a:rPr lang="en-NZ" sz="2800" b="0" i="0" u="none" strike="noStrike" cap="none" baseline="-25000" dirty="0">
                <a:solidFill>
                  <a:schemeClr val="lt1"/>
                </a:solidFill>
                <a:latin typeface="Josefin Sans"/>
                <a:ea typeface="Josefin Sans"/>
                <a:cs typeface="Josefin Sans"/>
                <a:sym typeface="Josefin Sans"/>
              </a:rPr>
              <a:t>NZ</a:t>
            </a:r>
            <a:r>
              <a:rPr lang="en-NZ" sz="2800" b="0" i="0" u="none" strike="noStrike" cap="none" dirty="0">
                <a:solidFill>
                  <a:schemeClr val="lt1"/>
                </a:solidFill>
                <a:latin typeface="Josefin Sans"/>
                <a:ea typeface="Josefin Sans"/>
                <a:cs typeface="Josefin Sans"/>
                <a:sym typeface="Josefin Sans"/>
              </a:rPr>
              <a:t> + ROW Savings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r>
              <a:rPr lang="en-NZ" sz="2800" b="0" i="0" u="none" strike="noStrike" cap="none" dirty="0">
                <a:solidFill>
                  <a:schemeClr val="lt1"/>
                </a:solidFill>
                <a:latin typeface="Josefin Sans"/>
                <a:ea typeface="Josefin Sans"/>
                <a:cs typeface="Josefin Sans"/>
                <a:sym typeface="Josefin Sans"/>
              </a:rPr>
              <a:t>If the CAB is negative (deficit) then ROW Savings must be positive and NZ is borrowing money to fund investment.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r>
              <a:rPr lang="en-NZ" sz="2800" b="0" i="0" u="none" strike="noStrike" cap="none" dirty="0">
                <a:solidFill>
                  <a:schemeClr val="lt1"/>
                </a:solidFill>
                <a:latin typeface="Josefin Sans"/>
                <a:ea typeface="Josefin Sans"/>
                <a:cs typeface="Josefin Sans"/>
                <a:sym typeface="Josefin Sans"/>
              </a:rPr>
              <a:t>Domestic savings must be lower than investment.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lt1"/>
              </a:buClr>
              <a:buSzPts val="2800"/>
              <a:buFont typeface="Arial"/>
              <a:buNone/>
            </a:pPr>
            <a:r>
              <a:rPr lang="en-NZ" sz="2800" b="1" i="0" u="none" strike="noStrike" cap="none" dirty="0">
                <a:solidFill>
                  <a:schemeClr val="lt1"/>
                </a:solidFill>
                <a:highlight>
                  <a:srgbClr val="FFFF00"/>
                </a:highlight>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pic>
        <p:nvPicPr>
          <p:cNvPr id="136" name="Google Shape;136;p6"/>
          <p:cNvPicPr preferRelativeResize="0"/>
          <p:nvPr/>
        </p:nvPicPr>
        <p:blipFill rotWithShape="1">
          <a:blip r:embed="rId3">
            <a:alphaModFix/>
          </a:blip>
          <a:srcRect t="5468" b="33536"/>
          <a:stretch/>
        </p:blipFill>
        <p:spPr>
          <a:xfrm>
            <a:off x="476017" y="1417637"/>
            <a:ext cx="10217624" cy="1230030"/>
          </a:xfrm>
          <a:prstGeom prst="rect">
            <a:avLst/>
          </a:prstGeom>
          <a:noFill/>
          <a:ln>
            <a:noFill/>
          </a:ln>
        </p:spPr>
      </p:pic>
      <p:pic>
        <p:nvPicPr>
          <p:cNvPr id="137" name="Google Shape;137;p6" descr="Text&#10;&#10;Description automatically generated"/>
          <p:cNvPicPr preferRelativeResize="0"/>
          <p:nvPr/>
        </p:nvPicPr>
        <p:blipFill rotWithShape="1">
          <a:blip r:embed="rId4">
            <a:alphaModFix/>
          </a:blip>
          <a:srcRect/>
          <a:stretch/>
        </p:blipFill>
        <p:spPr>
          <a:xfrm>
            <a:off x="8807222" y="5228996"/>
            <a:ext cx="2874049" cy="121446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CFFCD"/>
              </a:buClr>
              <a:buSzPts val="6000"/>
              <a:buFont typeface="Josefin Sans"/>
              <a:buNone/>
            </a:pPr>
            <a:r>
              <a:rPr lang="en-NZ" b="1">
                <a:solidFill>
                  <a:srgbClr val="CCFFCD"/>
                </a:solidFill>
                <a:latin typeface="Josefin Sans"/>
                <a:ea typeface="Josefin Sans"/>
                <a:cs typeface="Josefin Sans"/>
                <a:sym typeface="Josefin Sans"/>
              </a:rPr>
              <a:t>FOREIGN EXCHANGE</a:t>
            </a:r>
            <a:endParaRPr sz="3600" b="1">
              <a:solidFill>
                <a:srgbClr val="CCFFCD"/>
              </a:solidFill>
              <a:latin typeface="Josefin Sans"/>
              <a:ea typeface="Josefin Sans"/>
              <a:cs typeface="Josefin Sans"/>
              <a:sym typeface="Josefin Sans"/>
            </a:endParaRPr>
          </a:p>
        </p:txBody>
      </p:sp>
      <p:pic>
        <p:nvPicPr>
          <p:cNvPr id="143" name="Google Shape;143;p7" descr="Text&#10;&#10;Description automatically generated"/>
          <p:cNvPicPr preferRelativeResize="0"/>
          <p:nvPr/>
        </p:nvPicPr>
        <p:blipFill rotWithShape="1">
          <a:blip r:embed="rId3">
            <a:alphaModFix/>
          </a:blip>
          <a:srcRect/>
          <a:stretch/>
        </p:blipFill>
        <p:spPr>
          <a:xfrm>
            <a:off x="8807222" y="5228996"/>
            <a:ext cx="2874049" cy="12144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0000"/>
              </a:buClr>
              <a:buSzPts val="3600"/>
              <a:buFont typeface="Josefin Sans"/>
              <a:buNone/>
            </a:pPr>
            <a:r>
              <a:rPr lang="en-NZ" sz="3600" b="1">
                <a:solidFill>
                  <a:srgbClr val="FE0000"/>
                </a:solidFill>
                <a:latin typeface="Josefin Sans"/>
                <a:ea typeface="Josefin Sans"/>
                <a:cs typeface="Josefin Sans"/>
                <a:sym typeface="Josefin Sans"/>
              </a:rPr>
              <a:t>FOREIGN EXCHANGE EXAMPLE QUESTION</a:t>
            </a:r>
            <a:endParaRPr/>
          </a:p>
        </p:txBody>
      </p:sp>
      <p:sp>
        <p:nvSpPr>
          <p:cNvPr id="150" name="Google Shape;150;p8"/>
          <p:cNvSpPr txBox="1"/>
          <p:nvPr/>
        </p:nvSpPr>
        <p:spPr>
          <a:xfrm>
            <a:off x="639790" y="1486151"/>
            <a:ext cx="10515600" cy="3699460"/>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lt1"/>
              </a:buClr>
              <a:buSzPts val="3200"/>
              <a:buFont typeface="Arial"/>
              <a:buChar char="•"/>
            </a:pPr>
            <a:r>
              <a:rPr lang="en-NZ" sz="3200" b="0" i="0" u="none" strike="noStrike" cap="none">
                <a:solidFill>
                  <a:schemeClr val="lt1"/>
                </a:solidFill>
                <a:latin typeface="Josefin Sans"/>
                <a:ea typeface="Josefin Sans"/>
                <a:cs typeface="Josefin Sans"/>
                <a:sym typeface="Josefin Sans"/>
              </a:rPr>
              <a:t>From 2018 S2 Exam</a:t>
            </a:r>
            <a:endParaRPr sz="2800" b="0" i="0" u="none" strike="noStrike" cap="none">
              <a:solidFill>
                <a:schemeClr val="lt1"/>
              </a:solidFill>
              <a:latin typeface="Josefin Sans"/>
              <a:ea typeface="Josefin Sans"/>
              <a:cs typeface="Josefin Sans"/>
              <a:sym typeface="Josefin Sans"/>
            </a:endParaRPr>
          </a:p>
        </p:txBody>
      </p:sp>
      <p:pic>
        <p:nvPicPr>
          <p:cNvPr id="151" name="Google Shape;151;p8"/>
          <p:cNvPicPr preferRelativeResize="0"/>
          <p:nvPr/>
        </p:nvPicPr>
        <p:blipFill rotWithShape="1">
          <a:blip r:embed="rId3">
            <a:alphaModFix/>
          </a:blip>
          <a:srcRect/>
          <a:stretch/>
        </p:blipFill>
        <p:spPr>
          <a:xfrm>
            <a:off x="0" y="2028362"/>
            <a:ext cx="11853612" cy="2518036"/>
          </a:xfrm>
          <a:prstGeom prst="rect">
            <a:avLst/>
          </a:prstGeom>
          <a:noFill/>
          <a:ln>
            <a:noFill/>
          </a:ln>
        </p:spPr>
      </p:pic>
      <p:pic>
        <p:nvPicPr>
          <p:cNvPr id="152" name="Google Shape;152;p8" descr="Text&#10;&#10;Description automatically generated"/>
          <p:cNvPicPr preferRelativeResize="0"/>
          <p:nvPr/>
        </p:nvPicPr>
        <p:blipFill rotWithShape="1">
          <a:blip r:embed="rId4">
            <a:alphaModFix/>
          </a:blip>
          <a:srcRect/>
          <a:stretch/>
        </p:blipFill>
        <p:spPr>
          <a:xfrm>
            <a:off x="8807222" y="5228996"/>
            <a:ext cx="2874049" cy="121446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c781727-710e-4855-bc4c-690266a1b551}" enabled="0" method="" siteId="{dc781727-710e-4855-bc4c-690266a1b551}" removed="1"/>
</clbl:labelList>
</file>

<file path=docProps/app.xml><?xml version="1.0" encoding="utf-8"?>
<Properties xmlns="http://schemas.openxmlformats.org/officeDocument/2006/extended-properties" xmlns:vt="http://schemas.openxmlformats.org/officeDocument/2006/docPropsVTypes">
  <TotalTime>31</TotalTime>
  <Words>3892</Words>
  <Application>Microsoft Office PowerPoint</Application>
  <PresentationFormat>Widescreen</PresentationFormat>
  <Paragraphs>355</Paragraphs>
  <Slides>43</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Josefin Sans</vt:lpstr>
      <vt:lpstr>Calibri</vt:lpstr>
      <vt:lpstr>Office Theme</vt:lpstr>
      <vt:lpstr>ECON 105 TUTORIAL  FINAL EXAM  Tuesday June 2nd   9 - 10am in F1</vt:lpstr>
      <vt:lpstr>OVERVIEW + Mark Breakdown</vt:lpstr>
      <vt:lpstr>WAYS TO PRACTICE MULTI-CHOICE QUESTIONS</vt:lpstr>
      <vt:lpstr>PRICES, MEASUREMENT, BOP</vt:lpstr>
      <vt:lpstr>PowerPoint Presentation</vt:lpstr>
      <vt:lpstr>BOP EXAMPLE QUESTION</vt:lpstr>
      <vt:lpstr>BOP EXAMPLE QUESTION</vt:lpstr>
      <vt:lpstr>FOREIGN EXCHANGE</vt:lpstr>
      <vt:lpstr>FOREIGN EXCHANGE EXAMPLE QUESTION</vt:lpstr>
      <vt:lpstr>FOREIGN EXCHANGE EXAMPLE QUESTION</vt:lpstr>
      <vt:lpstr>FOREIGN EXCHANGE EXAMPLE QUESTION</vt:lpstr>
      <vt:lpstr>LABOUR MARKET</vt:lpstr>
      <vt:lpstr>PowerPoint Presentation</vt:lpstr>
      <vt:lpstr>LABOUR MARKET</vt:lpstr>
      <vt:lpstr>MONEY AND INFLATION</vt:lpstr>
      <vt:lpstr>Money</vt:lpstr>
      <vt:lpstr>Inflation</vt:lpstr>
      <vt:lpstr>PowerPoint Presentation</vt:lpstr>
      <vt:lpstr>PowerPoint Presentation</vt:lpstr>
      <vt:lpstr>AD/AS, MONETARY POLICY, INFLATION &amp; UNEMPLOYMENT TRADE-OFF</vt:lpstr>
      <vt:lpstr>AD/AS MODEL</vt:lpstr>
      <vt:lpstr>MONETARY POLICY</vt:lpstr>
      <vt:lpstr>PowerPoint Presentation</vt:lpstr>
      <vt:lpstr>MONETARY POLICY </vt:lpstr>
      <vt:lpstr>MONETARY POLICY</vt:lpstr>
      <vt:lpstr>MONETARY POLICY</vt:lpstr>
      <vt:lpstr>RBNZ NEWS RELEASE</vt:lpstr>
      <vt:lpstr>RBNZ NEWS RELEASE</vt:lpstr>
      <vt:lpstr>PowerPoint Presentation</vt:lpstr>
      <vt:lpstr>RBNZ NEWS RELEASE</vt:lpstr>
      <vt:lpstr>PowerPoint Presentation</vt:lpstr>
      <vt:lpstr>ECONOMIC GROWTH, INCOME &amp; POVERTY</vt:lpstr>
      <vt:lpstr>Trade off: Inflation and Growth</vt:lpstr>
      <vt:lpstr>PowerPoint Presentation</vt:lpstr>
      <vt:lpstr>PowerPoint Presentation</vt:lpstr>
      <vt:lpstr>PowerPoint Presentation</vt:lpstr>
      <vt:lpstr>PowerPoint Presentation</vt:lpstr>
      <vt:lpstr>PowerPoint Presentation</vt:lpstr>
      <vt:lpstr>GOVERNMENT &amp; TAX</vt:lpstr>
      <vt:lpstr>GOVERNMENT AND TAX</vt:lpstr>
      <vt:lpstr>PowerPoint Presentation</vt:lpstr>
      <vt:lpstr>PowerPoint Presentation</vt:lpstr>
      <vt:lpstr>STAY UPDATED FOR EVENTS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Chris Wakefield</dc:creator>
  <cp:lastModifiedBy>Sam Buckingham</cp:lastModifiedBy>
  <cp:revision>1</cp:revision>
  <dcterms:created xsi:type="dcterms:W3CDTF">2018-03-05T10:38:11Z</dcterms:created>
  <dcterms:modified xsi:type="dcterms:W3CDTF">2026-06-01T09:05:39Z</dcterms:modified>
</cp:coreProperties>
</file>