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7" r:id="rId20"/>
    <p:sldId id="278" r:id="rId21"/>
    <p:sldId id="273" r:id="rId22"/>
    <p:sldId id="274" r:id="rId2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62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23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0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E826B-B607-057F-2C76-828CF9B33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090719-DE74-DD53-9BC0-CD0CDAD15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804F27-0CFB-23A1-176D-524E734C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BB147-291A-77C0-780D-F96E91774B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71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05143-B252-19A1-069D-12DFCA0EC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9620B6-B35C-CE3C-6731-183141498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0A869A-FE3A-62FC-9772-1B59A360F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29282-1E05-8496-672B-7D528E075A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7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5AA47-3E4D-2E62-6D3D-BF2082153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262B10-A29E-C18A-1B4F-A450E1197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366291-C58C-D7A2-C7AC-E96A73BB3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FED35-8E09-CA50-59FC-9A5546FC3B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306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036" y="502920"/>
            <a:ext cx="4754880" cy="16436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397764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ECON207 Mid Term Tutorial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731520" y="4800600"/>
            <a:ext cx="10698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 14</a:t>
            </a:r>
            <a:r>
              <a:rPr lang="en-US" sz="2000" i="1" baseline="300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</a:t>
            </a:r>
            <a:r>
              <a:rPr lang="en-US" sz="2000" i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August – F1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31520" y="626364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3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Functions &amp; MRS via Calculus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45920"/>
            <a:ext cx="55321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U(X,Y) is a function of consumption of goods X and Y, assuming self-regarding preferences</a:t>
            </a:r>
            <a:endParaRPr lang="en-US" sz="1450" dirty="0"/>
          </a:p>
          <a:p>
            <a:pPr marL="228600" indent="-228600">
              <a:spcAft>
                <a:spcPts val="600"/>
              </a:spcAft>
              <a:buSzPct val="100000"/>
              <a:buChar char="●"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Cobb-Douglas function:  U(X,Y) = √(XY)</a:t>
            </a:r>
            <a:endParaRPr lang="en-US" sz="145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Convex, well-behaved, can rank all bundles, diminishing MRS → gives an interior (tangency) solution</a:t>
            </a:r>
            <a:endParaRPr lang="en-US" sz="1450" dirty="0"/>
          </a:p>
          <a:p>
            <a:pPr marL="228600" indent="-228600">
              <a:spcAft>
                <a:spcPts val="600"/>
              </a:spcAft>
              <a:buSzPct val="100000"/>
              <a:buChar char="●"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Monotonic transformation:</a:t>
            </a:r>
            <a:endParaRPr lang="en-US" sz="145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variation of a utility function that preserves the rank ordering of bundles, e.g. U = 10√(XY) still ranks bundles the same way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6309360" y="1645920"/>
            <a:ext cx="5349240" cy="4480560"/>
          </a:xfrm>
          <a:prstGeom prst="roundRect">
            <a:avLst>
              <a:gd name="adj" fmla="val 1633"/>
            </a:avLst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583680" y="1828800"/>
            <a:ext cx="4800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the tangency condition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583680" y="2240280"/>
            <a:ext cx="48006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tells you how much Y a consumer is willing to give up for another X = slope of the IC</a:t>
            </a:r>
            <a:endParaRPr lang="en-US" sz="13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partial derivatives of U(X,Y) (the Power Rule) to find MUx and MUy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= MUx / MUy</a:t>
            </a:r>
            <a:endParaRPr lang="en-US" sz="13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MRS = Px / Py to find the point of tangency</a:t>
            </a:r>
            <a:endParaRPr lang="en-US" sz="1350" dirty="0"/>
          </a:p>
          <a:p>
            <a:pPr marL="228600" indent="-228600"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Substitute the resulting Y/X ratio into the budget constraint to solve for the BAB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Substitutes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00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1000"/>
              </a:spcAft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 juice (A): price = $0.06     Grape juice (G): price = $0.05     Income = $1.20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48640" y="2286000"/>
            <a:ext cx="3611880" cy="3977640"/>
          </a:xfrm>
          <a:prstGeom prst="roundRect">
            <a:avLst>
              <a:gd name="adj" fmla="val 2025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04672" y="2487168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Compare MRS to relative prices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04672" y="3246120"/>
            <a:ext cx="31089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= 1.33 (constant, straight-line IC)</a:t>
            </a:r>
            <a:endParaRPr lang="en-US" sz="128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Px / Py = 0.06 / 0.05 = 1.2</a:t>
            </a:r>
            <a:endParaRPr lang="en-US" sz="128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1.33 &gt; 1.2 → willing to give up more grape juice than needed → keeps substituting into apple juice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4434840" y="2286000"/>
            <a:ext cx="3611880" cy="3977640"/>
          </a:xfrm>
          <a:prstGeom prst="roundRect">
            <a:avLst>
              <a:gd name="adj" fmla="val 2025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90872" y="2487168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Compare marginal utility per dollar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4690872" y="3246120"/>
            <a:ext cx="31089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 / Pa  &gt;  MUg / Pg</a:t>
            </a:r>
            <a:endParaRPr lang="en-US" sz="128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utility per dollar spent on apple juice</a:t>
            </a:r>
            <a:endParaRPr lang="en-US" sz="128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confirms a corner solution of all apple juice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8321040" y="2286000"/>
            <a:ext cx="3611880" cy="3977640"/>
          </a:xfrm>
          <a:prstGeom prst="roundRect">
            <a:avLst>
              <a:gd name="adj" fmla="val 2025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577072" y="2487168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Compare total utility at each corner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8577072" y="3246120"/>
            <a:ext cx="31089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apple juice: 20 units → utility = 80</a:t>
            </a:r>
            <a:endParaRPr lang="en-US" sz="128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grape juice: 24 units → utility = 72</a:t>
            </a:r>
            <a:endParaRPr lang="en-US" sz="128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2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&gt; 72 → corner solution of all apple juice</a:t>
            </a:r>
            <a:endParaRPr lang="en-US" sz="1280" dirty="0"/>
          </a:p>
        </p:txBody>
      </p:sp>
      <p:sp>
        <p:nvSpPr>
          <p:cNvPr id="15" name="Text 12"/>
          <p:cNvSpPr/>
          <p:nvPr/>
        </p:nvSpPr>
        <p:spPr>
          <a:xfrm>
            <a:off x="548640" y="64008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a 1:1 ratio to be perfect substitutes — the ratio just has to stay constant, no matter the quantity consumed.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Complements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002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must consume 2 bags of popcorn per movie ticket to maximize utility.  </a:t>
            </a:r>
            <a:r>
              <a:rPr lang="en-US" sz="15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= $30, P(movie) = $10, P(popcorn) = $2.50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48640" y="2331720"/>
            <a:ext cx="57607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function:  U = min(2M, C)  — utility is the smaller of the two, weighted by the fixed ratio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units of one good beyond the fixed ratio are wasted expenditure — e.g. 3 popcorn with 1 movie wastes 1 bag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have balanced utility, consume 2 bags of popcorn for every movie ticket: C = 2M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4709160"/>
            <a:ext cx="5760720" cy="1691640"/>
          </a:xfrm>
          <a:prstGeom prst="roundRect">
            <a:avLst>
              <a:gd name="adj" fmla="val 4324"/>
            </a:avLst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22960" y="4864608"/>
            <a:ext cx="5212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Solving the budget constraint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22960" y="5166360"/>
            <a:ext cx="5212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10M + 2.50(2M) = 30   →   15M = 30   →   M = 2
C = 2M = 4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720840" y="2331720"/>
            <a:ext cx="4937760" cy="4069080"/>
          </a:xfrm>
          <a:prstGeom prst="roundRect">
            <a:avLst>
              <a:gd name="adj" fmla="val 1798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995160" y="251460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995160" y="288036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 = (2, 4)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6995160" y="3794760"/>
            <a:ext cx="43891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movies and 4 bags of popcorn — quantity of popcorn consumed is always twice the quantity of movie tickets consumed.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Cobb-Douglas Preferences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002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 has well-behaved preferences   </a:t>
            </a:r>
            <a:r>
              <a:rPr lang="en-US" sz="15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U(X,Y) = √(XY),   Px = $4,   Py = $1,   M = $40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48640" y="2286000"/>
            <a:ext cx="56235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Convexity → MRS is falling as you move along the IC. The BAB is an interior solution: some combination of both goods</a:t>
            </a:r>
            <a:endParaRPr lang="en-US" sz="140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BAB is the point of tangency between the IC and BL — Slope of IC = Slope of BL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4160520"/>
            <a:ext cx="5623560" cy="822960"/>
          </a:xfrm>
          <a:prstGeom prst="roundRect">
            <a:avLst>
              <a:gd name="adj" fmla="val 6667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7240" y="423367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MRS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777240" y="4489704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MUx = 0.5(Y/X)^0.5,  MUy = 0.5(X/Y)^0.5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= MUx / MUy = Y / X</a:t>
            </a:r>
            <a:endParaRPr lang="en-US" sz="1220" dirty="0"/>
          </a:p>
        </p:txBody>
      </p:sp>
      <p:sp>
        <p:nvSpPr>
          <p:cNvPr id="10" name="Shape 7"/>
          <p:cNvSpPr/>
          <p:nvPr/>
        </p:nvSpPr>
        <p:spPr>
          <a:xfrm>
            <a:off x="548640" y="5074920"/>
            <a:ext cx="5623560" cy="822960"/>
          </a:xfrm>
          <a:prstGeom prst="roundRect">
            <a:avLst>
              <a:gd name="adj" fmla="val 6667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77240" y="514807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Tangency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777240" y="5404104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MRS = Px / Py: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/ X = 4 / 1 = 4  →  Y = 4X</a:t>
            </a:r>
            <a:endParaRPr lang="en-US" sz="1220" dirty="0"/>
          </a:p>
        </p:txBody>
      </p:sp>
      <p:sp>
        <p:nvSpPr>
          <p:cNvPr id="13" name="Shape 10"/>
          <p:cNvSpPr/>
          <p:nvPr/>
        </p:nvSpPr>
        <p:spPr>
          <a:xfrm>
            <a:off x="548640" y="5989320"/>
            <a:ext cx="5623560" cy="822960"/>
          </a:xfrm>
          <a:prstGeom prst="roundRect">
            <a:avLst>
              <a:gd name="adj" fmla="val 6667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77240" y="606247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Substitute into BL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77240" y="6318504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4X + 1(4X) = 40  →  8X = 40  →  X = 5,  Y = 20</a:t>
            </a:r>
            <a:endParaRPr lang="en-US" sz="1220" dirty="0"/>
          </a:p>
        </p:txBody>
      </p:sp>
      <p:sp>
        <p:nvSpPr>
          <p:cNvPr id="16" name="Shape 13"/>
          <p:cNvSpPr/>
          <p:nvPr/>
        </p:nvSpPr>
        <p:spPr>
          <a:xfrm>
            <a:off x="6720840" y="2286000"/>
            <a:ext cx="4937760" cy="4114800"/>
          </a:xfrm>
          <a:prstGeom prst="roundRect">
            <a:avLst>
              <a:gd name="adj" fmla="val 1778"/>
            </a:avLst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995160" y="24871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995160" y="288036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= (5, 20)</a:t>
            </a:r>
            <a:endParaRPr lang="en-US" sz="3400" dirty="0"/>
          </a:p>
        </p:txBody>
      </p:sp>
      <p:sp>
        <p:nvSpPr>
          <p:cNvPr id="19" name="Text 16"/>
          <p:cNvSpPr/>
          <p:nvPr/>
        </p:nvSpPr>
        <p:spPr>
          <a:xfrm>
            <a:off x="6995160" y="3794760"/>
            <a:ext cx="4389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 buys 5 units of X and 20 units of Y — spending $20 on each good, exactly exhausting her $40 budget.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6995160" y="5120640"/>
            <a:ext cx="43891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monotonic transform of U (e.g. U = 10√(XY)) would give the exact same BAB.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in Income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91640"/>
            <a:ext cx="5669280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M increases: BL shifts outward, parallel — the slope doesn't change since prices haven't changed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consumer can now reach a BAB on a higher IC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decrease in M is the exact opposite: BL shifts left, consumer lands on a lower IC</a:t>
            </a:r>
            <a:endParaRPr lang="en-US" sz="1500" dirty="0"/>
          </a:p>
          <a:p>
            <a:pPr marL="228600" indent="-228600">
              <a:spcAft>
                <a:spcPts val="200"/>
              </a:spcAft>
              <a:buSzPct val="100000"/>
              <a:buChar char="●"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good:</a:t>
            </a:r>
            <a:endParaRPr lang="en-US" sz="150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consumption moves with income</a:t>
            </a:r>
            <a:endParaRPr lang="en-US" sz="1500" dirty="0"/>
          </a:p>
          <a:p>
            <a:pPr marL="228600" indent="-228600">
              <a:spcAft>
                <a:spcPts val="200"/>
              </a:spcAft>
              <a:buSzPct val="100000"/>
              <a:buChar char="●"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Inferior good:</a:t>
            </a:r>
            <a:endParaRPr lang="en-US" sz="150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M increases, consumption decreases; as M decreases, consumption increases</a:t>
            </a:r>
            <a:endParaRPr lang="en-US" sz="1500" dirty="0"/>
          </a:p>
        </p:txBody>
      </p:sp>
      <p:pic>
        <p:nvPicPr>
          <p:cNvPr id="6" name="Image 1" descr="/home/claude/diagrams/d6_income_effec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20" y="1737360"/>
            <a:ext cx="5166360" cy="36343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in Price — Substitution &amp; Income Effects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55448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fall in Px lets the consumer buy more X with the same income — the BAB moves in two distinct steps: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48640" y="2148840"/>
            <a:ext cx="6309360" cy="2011680"/>
          </a:xfrm>
          <a:prstGeom prst="roundRect">
            <a:avLst>
              <a:gd name="adj" fmla="val 3636"/>
            </a:avLst>
          </a:prstGeom>
          <a:solidFill>
            <a:srgbClr val="141414"/>
          </a:solidFill>
          <a:ln w="12700">
            <a:solidFill>
              <a:srgbClr val="E6394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22960" y="2295144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Substitution Effect (A → B)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22960" y="2679192"/>
            <a:ext cx="576072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500"/>
              </a:spcAft>
              <a:buSzPct val="100000"/>
              <a:buChar char="●"/>
            </a:pPr>
            <a:r>
              <a:rPr lang="en-US" sz="12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Px falls, the consumer substitutes into the now-cheaper good X and away from Y</a:t>
            </a:r>
            <a:endParaRPr lang="en-US" sz="1230" dirty="0"/>
          </a:p>
          <a:p>
            <a:pPr marL="228600" indent="-228600">
              <a:spcAft>
                <a:spcPts val="500"/>
              </a:spcAft>
              <a:buSzPct val="100000"/>
              <a:buChar char="●"/>
            </a:pPr>
            <a:r>
              <a:rPr lang="en-US" sz="12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Moves along the ORIGINAL IC to a bundle with more X, less Y</a:t>
            </a:r>
            <a:endParaRPr lang="en-US" sz="1230" dirty="0"/>
          </a:p>
          <a:p>
            <a:pPr marL="228600" indent="-228600">
              <a:spcAft>
                <a:spcPts val="500"/>
              </a:spcAft>
              <a:buSzPct val="100000"/>
              <a:buChar char="●"/>
            </a:pPr>
            <a:r>
              <a:rPr lang="en-US" sz="12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a line parallel to the new BL (reflecting new relative prices)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548640" y="4434840"/>
            <a:ext cx="6309360" cy="2011680"/>
          </a:xfrm>
          <a:prstGeom prst="roundRect">
            <a:avLst>
              <a:gd name="adj" fmla="val 3636"/>
            </a:avLst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22960" y="4581144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Income Effect (B → C)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22960" y="4965192"/>
            <a:ext cx="576072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500"/>
              </a:spcAft>
              <a:buSzPct val="100000"/>
              <a:buChar char="●"/>
            </a:pPr>
            <a:r>
              <a:rPr lang="en-US" sz="12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Px falls, real income (purchasing power) rises</a:t>
            </a:r>
            <a:endParaRPr lang="en-US" sz="1230" dirty="0"/>
          </a:p>
          <a:p>
            <a:pPr marL="228600" indent="-228600">
              <a:spcAft>
                <a:spcPts val="500"/>
              </a:spcAft>
              <a:buSzPct val="100000"/>
              <a:buChar char="●"/>
            </a:pPr>
            <a:r>
              <a:rPr lang="en-US" sz="12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consumer moves to a new point of tangency on a HIGHER IC</a:t>
            </a:r>
            <a:endParaRPr lang="en-US" sz="1230" dirty="0"/>
          </a:p>
          <a:p>
            <a:pPr marL="228600" indent="-228600">
              <a:spcAft>
                <a:spcPts val="500"/>
              </a:spcAft>
              <a:buSzPct val="100000"/>
              <a:buChar char="●"/>
            </a:pPr>
            <a:r>
              <a:rPr lang="en-US" sz="123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being able to afford more of everything, not just the cheaper good</a:t>
            </a:r>
            <a:endParaRPr lang="en-US" sz="1230" dirty="0"/>
          </a:p>
        </p:txBody>
      </p:sp>
      <p:pic>
        <p:nvPicPr>
          <p:cNvPr id="12" name="Image 1" descr="/home/claude/diagrams/d7_sub_income_effec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2103120"/>
            <a:ext cx="4389120" cy="38053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Inferior &amp; Giffen Goods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91640"/>
            <a:ext cx="1106424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 inferior good, when Px rises: real income falls, and the income effect increases consumption of X (opposite direction to a normal good)</a:t>
            </a:r>
            <a:endParaRPr lang="en-US" sz="1500" dirty="0"/>
          </a:p>
          <a:p>
            <a:pPr marL="228600" indent="-228600">
              <a:spcAft>
                <a:spcPts val="1200"/>
              </a:spcAft>
              <a:buSzPct val="100000"/>
              <a:buChar char="●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increase (from the income effect) doesn't go all the way back past the original quantity — substitution effect still dominates income effect for good X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48640" y="3794760"/>
            <a:ext cx="11064240" cy="2468880"/>
          </a:xfrm>
          <a:prstGeom prst="roundRect">
            <a:avLst>
              <a:gd name="adj" fmla="val 2963"/>
            </a:avLst>
          </a:prstGeom>
          <a:solidFill>
            <a:srgbClr val="141414"/>
          </a:solidFill>
          <a:ln w="12700">
            <a:solidFill>
              <a:srgbClr val="E6394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22960" y="40233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Giffen Goods — the extreme case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4480560"/>
            <a:ext cx="1042416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extreme example of an inferior good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real income decreases, consumers buy MORE of the good — usually because they can only afford one staple (Giffen) good as real income falls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logic as an inferior good, except here the income effect is GREATER than the substitution effect</a:t>
            </a:r>
            <a:endParaRPr lang="en-US" sz="145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450" b="1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result: Px increases and Qd increases — an upward-sloping demand curve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Compensating Variation &amp; the Lump Sum Principle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37360"/>
            <a:ext cx="5440680" cy="4206240"/>
          </a:xfrm>
          <a:prstGeom prst="roundRect">
            <a:avLst>
              <a:gd name="adj" fmla="val 1739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22960" y="1965960"/>
            <a:ext cx="4892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Compensating Variation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22960" y="2514600"/>
            <a:ext cx="4892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concept revolves around the idea of fairness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price increases (e.g. as the result of a tax), the government could compensate certain groups (e.g. low-income households) by giving them cash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263640" y="1737360"/>
            <a:ext cx="5349240" cy="4206240"/>
          </a:xfrm>
          <a:prstGeom prst="roundRect">
            <a:avLst>
              <a:gd name="adj" fmla="val 1739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537960" y="1965960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Lump Sum Principle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537960" y="2514600"/>
            <a:ext cx="48006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deadweight loss (DWL) is generated whether the government puts a tax on goods, or taxes incomes directly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Generally, DWL is lower with a tax on income than with a tax on a specific good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7D7F42-7E0B-D0A9-7711-8C36AC96A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>
            <a:extLst>
              <a:ext uri="{FF2B5EF4-FFF2-40B4-BE49-F238E27FC236}">
                <a16:creationId xmlns:a16="http://schemas.microsoft.com/office/drawing/2014/main" id="{702DD035-52F6-2076-7F99-27845C0B6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71539A6D-CD6C-7F72-48BE-04C3DCBA2688}"/>
              </a:ext>
            </a:extLst>
          </p:cNvPr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TEST PRACTICE, 2024</a:t>
            </a:r>
            <a:endParaRPr lang="en-US" sz="13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20CEFBB-BCCE-0114-856B-59FC4A960ACC}"/>
              </a:ext>
            </a:extLst>
          </p:cNvPr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Theory</a:t>
            </a:r>
            <a:endParaRPr lang="en-US" sz="3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3DD781-5E87-832A-BDBD-A99231136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1403334"/>
            <a:ext cx="6886158" cy="50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37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1D6FBB-0D7E-0BBD-24B9-94EF2AF5E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>
            <a:extLst>
              <a:ext uri="{FF2B5EF4-FFF2-40B4-BE49-F238E27FC236}">
                <a16:creationId xmlns:a16="http://schemas.microsoft.com/office/drawing/2014/main" id="{656C533B-3CBA-4F1A-E8FA-2648DF5D7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E2D9D9AE-203F-ECEF-FBBA-87E2619DA694}"/>
              </a:ext>
            </a:extLst>
          </p:cNvPr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TEST PRACTICE, 2024</a:t>
            </a:r>
            <a:endParaRPr lang="en-US" sz="13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D03BC15-E85E-A252-8ADB-E77876990605}"/>
              </a:ext>
            </a:extLst>
          </p:cNvPr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Theory</a:t>
            </a:r>
            <a:endParaRPr lang="en-US" sz="3400" dirty="0"/>
          </a:p>
        </p:txBody>
      </p:sp>
      <p:pic>
        <p:nvPicPr>
          <p:cNvPr id="12" name="Picture 11" descr="A paper with text and images&#10;&#10;AI-generated content may be incorrect.">
            <a:extLst>
              <a:ext uri="{FF2B5EF4-FFF2-40B4-BE49-F238E27FC236}">
                <a16:creationId xmlns:a16="http://schemas.microsoft.com/office/drawing/2014/main" id="{A18F6CA9-0F84-8862-E143-837FECECE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1414747"/>
            <a:ext cx="6663120" cy="505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7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TUTORIAL ROADMAP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66928" cy="566928"/>
          </a:xfrm>
          <a:prstGeom prst="rect">
            <a:avLst/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0080" y="17830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417320" y="1783080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Constrained Optimization &amp; Rational Choice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40080" y="2532888"/>
            <a:ext cx="566928" cy="566928"/>
          </a:xfrm>
          <a:prstGeom prst="rect">
            <a:avLst/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080" y="25328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417320" y="2532888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Indifference Curves, MRS &amp; Well-Behaved Preferences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40080" y="3282696"/>
            <a:ext cx="566928" cy="566928"/>
          </a:xfrm>
          <a:prstGeom prst="rect">
            <a:avLst/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0080" y="328269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417320" y="3282696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Budget Line &amp; the Best Affordable Bundle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640080" y="4032504"/>
            <a:ext cx="566928" cy="566928"/>
          </a:xfrm>
          <a:prstGeom prst="rect">
            <a:avLst/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0080" y="403250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417320" y="4032504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Functions: Cobb-Douglas, Substitutes &amp; Complements</a:t>
            </a:r>
            <a:endParaRPr lang="en-US" sz="1700" dirty="0"/>
          </a:p>
        </p:txBody>
      </p:sp>
      <p:sp>
        <p:nvSpPr>
          <p:cNvPr id="17" name="Shape 14"/>
          <p:cNvSpPr/>
          <p:nvPr/>
        </p:nvSpPr>
        <p:spPr>
          <a:xfrm>
            <a:off x="640080" y="4782312"/>
            <a:ext cx="566928" cy="566928"/>
          </a:xfrm>
          <a:prstGeom prst="rect">
            <a:avLst/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0080" y="478231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417320" y="4782312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&amp; Price Changes — Substitution vs Income Effects</a:t>
            </a:r>
            <a:endParaRPr lang="en-US" sz="1700" dirty="0"/>
          </a:p>
        </p:txBody>
      </p:sp>
      <p:sp>
        <p:nvSpPr>
          <p:cNvPr id="20" name="Shape 17"/>
          <p:cNvSpPr/>
          <p:nvPr/>
        </p:nvSpPr>
        <p:spPr>
          <a:xfrm>
            <a:off x="640080" y="5532120"/>
            <a:ext cx="566928" cy="566928"/>
          </a:xfrm>
          <a:prstGeom prst="rect">
            <a:avLst/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40080" y="55321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417320" y="5532120"/>
            <a:ext cx="9601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Compensating Variation &amp; Practice Questions</a:t>
            </a:r>
            <a:endParaRPr 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6013F9-59CD-EDA8-4DBC-5E5E168E2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>
            <a:extLst>
              <a:ext uri="{FF2B5EF4-FFF2-40B4-BE49-F238E27FC236}">
                <a16:creationId xmlns:a16="http://schemas.microsoft.com/office/drawing/2014/main" id="{1656A736-B0CB-F2BE-0B61-9F0D533C7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D770E90E-E959-9A1B-EE52-E248B65A7F5A}"/>
              </a:ext>
            </a:extLst>
          </p:cNvPr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TEST PRACTICE, 2024</a:t>
            </a:r>
            <a:endParaRPr lang="en-US" sz="13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94AC045-EC41-ECD0-82CA-3F5E73FAA946}"/>
              </a:ext>
            </a:extLst>
          </p:cNvPr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</a:t>
            </a:r>
            <a:r>
              <a:rPr lang="en-US" sz="3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Behaviour</a:t>
            </a:r>
            <a:endParaRPr lang="en-US" sz="3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C21C5D-3388-49F2-A537-8BA32E5A99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0449"/>
          <a:stretch>
            <a:fillRect/>
          </a:stretch>
        </p:blipFill>
        <p:spPr>
          <a:xfrm>
            <a:off x="548640" y="1674445"/>
            <a:ext cx="6287590" cy="4638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D987DF-4980-117B-F67C-FE9C62C123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9438"/>
          <a:stretch>
            <a:fillRect/>
          </a:stretch>
        </p:blipFill>
        <p:spPr>
          <a:xfrm>
            <a:off x="5311162" y="2922163"/>
            <a:ext cx="6611453" cy="214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97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Quickfire Practice Questions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691640"/>
            <a:ext cx="457200" cy="9144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48640" y="169164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1691640"/>
            <a:ext cx="5074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MRS = 5 and Px/Py = 3, will the consumer increase or decrease consumption of X?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355080" y="1691640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— MRS &gt; Px/Py means the consumer is willing to give up more Y than they have to, so they keep buying X.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" y="2715768"/>
            <a:ext cx="457200" cy="9144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48640" y="2715768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143000" y="2715768"/>
            <a:ext cx="5074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condition defines the Best Affordable Bundle at an interior solution?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355080" y="2715768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Tangency: MRS = Px/Py — the slope of the IC equals the slope of the budget line.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48640" y="3739896"/>
            <a:ext cx="457200" cy="9144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48640" y="3739896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3739896"/>
            <a:ext cx="5074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fall in Px moves the consumer along the original IC in which effect?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355080" y="3739896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substitution effect (A→B); the move to a new, higher IC is the income effect (B→C).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48640" y="4764024"/>
            <a:ext cx="457200" cy="9144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48640" y="4764024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143000" y="4764024"/>
            <a:ext cx="5074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Giffen good, does Qd rise or fall when Px rises?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355080" y="4764024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Rises — the income effect outweighs the substitution effect, giving an upward-sloping demand curve.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548640" y="5788152"/>
            <a:ext cx="457200" cy="9144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548640" y="5788152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Q5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143000" y="5788152"/>
            <a:ext cx="5074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axiom is violated if two indifference curves cross?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6355080" y="5788152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Transitivity.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 &amp; Core Equations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691640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22960" y="1691640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Tangency (interior BAB)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943600" y="1691640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= Px / Py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48640" y="2560320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22960" y="2560320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line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943600" y="2560320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Qy = M/Py − (Px/Py)·Qx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48640" y="3429000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22960" y="3429000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Corner solution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5943600" y="3429000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always &gt; or always &lt; Px/Py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48640" y="4297680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22960" y="4297680"/>
            <a:ext cx="5029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Cobb-Douglas MRS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5943600" y="4297680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= MUx / MUy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48640" y="580644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— questions welcome.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Constrained Optimization &amp; Rational Choice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916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Economists assume people practice </a:t>
            </a: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constrained optimization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48640" y="21488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households, constrained optimization = </a:t>
            </a: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choice theory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48640" y="278892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 households ask two questions: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40080" y="3337560"/>
            <a:ext cx="5120640" cy="1600200"/>
          </a:xfrm>
          <a:prstGeom prst="roundRect">
            <a:avLst>
              <a:gd name="adj" fmla="val 4571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14400" y="35204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914400" y="41605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bundles do I prefer?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14400" y="4572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Described by indifference curves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080760" y="3337560"/>
            <a:ext cx="5120640" cy="1600200"/>
          </a:xfrm>
          <a:prstGeom prst="roundRect">
            <a:avLst>
              <a:gd name="adj" fmla="val 4571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55080" y="35204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6355080" y="41605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bundles can I afford?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55080" y="4572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Described by the budget line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548640" y="53492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these determine the household's </a:t>
            </a: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Affordable Bundle (BAB)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Indifference Curves &amp; MRS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00200"/>
            <a:ext cx="5943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two bundles give a consumer the same satisfaction, the consumer is indifferent between them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indifference curve (IC) shows every bundle that provides the same level of satisfaction</a:t>
            </a:r>
            <a:endParaRPr lang="en-US" sz="1550" dirty="0"/>
          </a:p>
          <a:p>
            <a:pPr marL="228600" indent="-228600">
              <a:spcAft>
                <a:spcPts val="400"/>
              </a:spcAft>
              <a:buSzPct val="100000"/>
              <a:buChar char="●"/>
            </a:pPr>
            <a:r>
              <a:rPr lang="en-US" sz="15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 Rate of Substitution (MRS):</a:t>
            </a:r>
            <a:endParaRPr lang="en-US" sz="155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at which a consumer is willing to give up Y to get another unit of X</a:t>
            </a:r>
            <a:endParaRPr lang="en-US" sz="155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slope at any point on the IC shows the MRS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MRS changes along the curve — as the ratio of goods consumed changes, so does willingness to substitute</a:t>
            </a:r>
            <a:endParaRPr lang="en-US" sz="1550" dirty="0"/>
          </a:p>
          <a:p>
            <a:pPr marL="228600" indent="-228600"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convex IC means a consumer prefers a balanced bundle to an extreme one — the 50/50 average sits on a higher IC</a:t>
            </a:r>
            <a:endParaRPr lang="en-US" sz="1550" dirty="0"/>
          </a:p>
        </p:txBody>
      </p:sp>
      <p:pic>
        <p:nvPicPr>
          <p:cNvPr id="6" name="Image 1" descr="/home/claude/diagrams/d1_indifference_cur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1828800"/>
            <a:ext cx="4846320" cy="37622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Well-Behaved (Convex) Preferences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55448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know a consumer prefers bundles on a higher IC, but not by how much — it isn't a linear measurement. Four axioms define </a:t>
            </a:r>
            <a:r>
              <a:rPr lang="en-US" sz="15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well-behaved preferences: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548640" y="2331720"/>
            <a:ext cx="5394960" cy="1463040"/>
          </a:xfrm>
          <a:prstGeom prst="roundRect">
            <a:avLst>
              <a:gd name="adj" fmla="val 5000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24963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Completeness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68680" y="2898648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households can rank possible bundles — even if they rank them as equal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63640" y="2331720"/>
            <a:ext cx="5394960" cy="1463040"/>
          </a:xfrm>
          <a:prstGeom prst="roundRect">
            <a:avLst>
              <a:gd name="adj" fmla="val 5000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583680" y="24963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Transitivity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583680" y="2898648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Household preferences are consistent at a given point in time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48640" y="4023360"/>
            <a:ext cx="5394960" cy="1463040"/>
          </a:xfrm>
          <a:prstGeom prst="roundRect">
            <a:avLst>
              <a:gd name="adj" fmla="val 5000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68680" y="418795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Non-satiation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868680" y="4590288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is preferred to less, if unused goods can be freely disposed of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263640" y="4023360"/>
            <a:ext cx="5394960" cy="1463040"/>
          </a:xfrm>
          <a:prstGeom prst="roundRect">
            <a:avLst>
              <a:gd name="adj" fmla="val 5000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583680" y="418795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Convexity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6583680" y="4590288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Diminishing MRS as you move down the indifference curve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548640" y="580644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Goods on the axis must be things we want more of — not economic “bads.”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Preference Types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45920"/>
            <a:ext cx="5303520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Indifference curves can't cross — this would violate transitivity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Indifference curves can't slope upward — this would violate non-satiation</a:t>
            </a:r>
            <a:endParaRPr lang="en-US" sz="1450" dirty="0"/>
          </a:p>
          <a:p>
            <a:pPr marL="228600" indent="-228600">
              <a:spcAft>
                <a:spcPts val="200"/>
              </a:spcAft>
              <a:buSzPct val="100000"/>
              <a:buChar char="●"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substitutes:</a:t>
            </a:r>
            <a:endParaRPr lang="en-US" sz="145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straight-line ICs — satisfy convexity only</a:t>
            </a:r>
            <a:endParaRPr lang="en-US" sz="1450" dirty="0"/>
          </a:p>
          <a:p>
            <a:pPr marL="228600" indent="-228600">
              <a:spcAft>
                <a:spcPts val="200"/>
              </a:spcAft>
              <a:buSzPct val="100000"/>
              <a:buChar char="●"/>
            </a:pPr>
            <a:r>
              <a:rPr lang="en-US" sz="14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complements:</a:t>
            </a:r>
            <a:endParaRPr lang="en-US" sz="1450" dirty="0"/>
          </a:p>
          <a:p>
            <a:pPr marL="457200" lvl="1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L-shaped ICs — satisfy non-satiation &amp; convexity</a:t>
            </a:r>
            <a:endParaRPr lang="en-US" sz="1450" dirty="0"/>
          </a:p>
          <a:p>
            <a:pPr marL="228600" indent="-228600"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substitutes &amp; complements, the IC is no longer strictly convex — the consumer may prefer all of one good and none of the other: a corner solution</a:t>
            </a:r>
            <a:endParaRPr lang="en-US" sz="1450" dirty="0"/>
          </a:p>
        </p:txBody>
      </p:sp>
      <p:pic>
        <p:nvPicPr>
          <p:cNvPr id="6" name="Image 1" descr="/home/claude/diagrams/d5a_perfect_substitut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965960"/>
            <a:ext cx="2606040" cy="26060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55080" y="45720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Substitutes</a:t>
            </a:r>
            <a:endParaRPr lang="en-US" sz="1250" dirty="0"/>
          </a:p>
        </p:txBody>
      </p:sp>
      <p:pic>
        <p:nvPicPr>
          <p:cNvPr id="8" name="Image 2" descr="/home/claude/diagrams/d5b_perfect_complement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1965960"/>
            <a:ext cx="2606040" cy="26060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144000" y="45720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Complements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Budget Line / Constraint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91640"/>
            <a:ext cx="5852160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budget line (BL) represents affordability — NOT preferences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E639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the BL: unaffordable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BL: not all income is spent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BL: all income is spent</a:t>
            </a:r>
            <a:endParaRPr lang="en-US" sz="1550" dirty="0"/>
          </a:p>
          <a:p>
            <a:pPr marL="228600" indent="-228600">
              <a:spcAft>
                <a:spcPts val="4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Moana spends all her income on shelter: Q = M / Ps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Moana spends all her income on food: Q = M / Pf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Slope of BL = Px / Py  (quantity, not price, is on the axis)</a:t>
            </a:r>
            <a:endParaRPr lang="en-US" sz="1550" dirty="0"/>
          </a:p>
        </p:txBody>
      </p:sp>
      <p:pic>
        <p:nvPicPr>
          <p:cNvPr id="6" name="Image 1" descr="/home/claude/diagrams/d2_budget_li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1783080"/>
            <a:ext cx="5074920" cy="34119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Affordable Bundle — Tangency Condition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45920"/>
            <a:ext cx="55778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utility-maximizing consumer picks the bundle where the IC is tangent to the BL</a:t>
            </a:r>
            <a:endParaRPr lang="en-US" sz="14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Slope of BL = Slope of IC, and the bundle must sit on the BL (or income isn't fully spent)</a:t>
            </a:r>
            <a:endParaRPr lang="en-US" sz="1450" dirty="0"/>
          </a:p>
          <a:p>
            <a:pPr marL="228600" indent="-228600">
              <a:spcAft>
                <a:spcPts val="600"/>
              </a:spcAft>
              <a:buSzPct val="100000"/>
              <a:buChar char="●"/>
            </a:pPr>
            <a:r>
              <a:rPr lang="en-US" sz="15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tangency: MRS = Px / Py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48640" y="3429000"/>
            <a:ext cx="5577840" cy="2880360"/>
          </a:xfrm>
          <a:prstGeom prst="roundRect">
            <a:avLst>
              <a:gd name="adj" fmla="val 2540"/>
            </a:avLst>
          </a:prstGeom>
          <a:solidFill>
            <a:srgbClr val="141414"/>
          </a:solidFill>
          <a:ln w="1270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22960" y="361188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50292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Assume MRS = 4, Px / Py = 2</a:t>
            </a:r>
            <a:endParaRPr lang="en-US" sz="1400" dirty="0"/>
          </a:p>
          <a:p>
            <a:pPr marL="228600" indent="-2286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is willing to ‘pay’ 4 ham for an egg, but only has to pay 2 ham for an egg</a:t>
            </a:r>
            <a:endParaRPr lang="en-US" sz="140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MRS &gt; Px/Py, Sam keeps buying more eggs, moving down the BL onto a higher IC</a:t>
            </a:r>
            <a:endParaRPr lang="en-US" sz="14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continues until MRS = Px / Py = 2 (the BL has a constant slope)</a:t>
            </a:r>
            <a:endParaRPr lang="en-US" sz="1400" dirty="0"/>
          </a:p>
        </p:txBody>
      </p:sp>
      <p:pic>
        <p:nvPicPr>
          <p:cNvPr id="9" name="Image 1" descr="/home/claude/diagrams/d3_tangency_ba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645920"/>
            <a:ext cx="5257800" cy="36260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1786138352083_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032" y="6111246"/>
            <a:ext cx="1234440" cy="4267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OVERVIEW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Corner Solutions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1691640"/>
            <a:ext cx="5760720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Sometimes a household ends up consuming Q = 0 of one good — a corner solution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happens when MRS is always &gt; Px/Py, or always &lt; Px/Py — the point of tangency is never reached</a:t>
            </a:r>
            <a:endParaRPr lang="en-US" sz="1550" dirty="0"/>
          </a:p>
          <a:p>
            <a:pPr marL="228600" indent="-228600">
              <a:spcAft>
                <a:spcPts val="600"/>
              </a:spcAft>
              <a:buSzPct val="100000"/>
              <a:buChar char="●"/>
            </a:pPr>
            <a:r>
              <a:rPr lang="en-US" sz="15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IC is flatter than BL everywhere → corner solution of all Y</a:t>
            </a:r>
            <a:endParaRPr lang="en-US" sz="15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5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IC is steeper than BL everywhere → corner solution of all X</a:t>
            </a:r>
            <a:endParaRPr lang="en-US" sz="1550" dirty="0"/>
          </a:p>
          <a:p>
            <a:pPr marL="228600" indent="-228600">
              <a:buSzPct val="100000"/>
              <a:buChar char="●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won't happen with strictly well-behaved preferences — the BAB is either an interior tangency, or a corner solution, depending on the consumer's preferences</a:t>
            </a:r>
            <a:endParaRPr lang="en-US" sz="1550" dirty="0"/>
          </a:p>
        </p:txBody>
      </p:sp>
      <p:pic>
        <p:nvPicPr>
          <p:cNvPr id="6" name="Image 1" descr="/home/claude/diagrams/d4_corner_solu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1737360"/>
            <a:ext cx="5074920" cy="43951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c781727-710e-4855-bc4c-690266a1b551}" enabled="0" method="" siteId="{dc781727-710e-4855-bc4c-690266a1b55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2156</Words>
  <Application>Microsoft Macintosh PowerPoint</Application>
  <PresentationFormat>Widescreen</PresentationFormat>
  <Paragraphs>237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Isabella Pithie</cp:lastModifiedBy>
  <cp:revision>3</cp:revision>
  <dcterms:created xsi:type="dcterms:W3CDTF">2026-08-07T21:40:42Z</dcterms:created>
  <dcterms:modified xsi:type="dcterms:W3CDTF">2026-08-14T00:33:45Z</dcterms:modified>
</cp:coreProperties>
</file>