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1" r:id="rId25"/>
    <p:sldId id="282" r:id="rId26"/>
    <p:sldId id="285" r:id="rId27"/>
    <p:sldId id="283" r:id="rId28"/>
    <p:sldId id="279" r:id="rId2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5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7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4166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8281B-99FB-032C-A38C-6C2285561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95840B-8898-44F9-342A-1E0CCE2B0C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779DE8-1EC2-D3D1-CA19-3E57EA7BC5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65CB8-8C63-09CD-42DC-208F6FD36C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1091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25176-F88D-896E-2C6C-38833B425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FB2540-8FCD-DECF-18D6-CCD7A16341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F58783-536B-5CB6-3E1B-9829DF84CA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7B2739-6D0B-D919-98D8-E34051E7D2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2799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2100D-1B35-7336-542B-C5B717CB1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117684-5788-D6BB-110F-191B597EC0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25B6ED-F636-D36C-CC7E-2267429207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158037-C5CF-5C3C-23AF-E4BDB113C7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016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B7647-223C-643D-1E45-921414903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3F2235-3907-9D9E-9D83-2A755CEEE2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20DA12-9D0D-1FC5-0450-F3A6560AE9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E898E-D701-DCCE-CA86-2DC3E87854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452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C3155-9BEE-6DCB-7C28-B6EEDBFED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A0DBCA-F693-0F42-BEB4-D6FA7C2169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CD8162-09C0-4A37-8211-BB8FC61A4D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9FFAE-54FE-E549-1BE4-F2A148874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85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408" y="960120"/>
            <a:ext cx="4754880" cy="16486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3063240"/>
            <a:ext cx="1219169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FINC201 Mid Term Tutorial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0" y="3794760"/>
            <a:ext cx="121916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Wednesday 19</a:t>
            </a:r>
            <a:r>
              <a:rPr lang="en-US" sz="1800" baseline="300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</a:t>
            </a:r>
            <a:r>
              <a:rPr lang="en-US" sz="18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August, 1-2pm in F1</a:t>
            </a:r>
            <a:endParaRPr lang="en-US" sz="1800" dirty="0"/>
          </a:p>
        </p:txBody>
      </p:sp>
      <p:sp>
        <p:nvSpPr>
          <p:cNvPr id="5" name="Shape 2"/>
          <p:cNvSpPr/>
          <p:nvPr/>
        </p:nvSpPr>
        <p:spPr>
          <a:xfrm>
            <a:off x="5272888" y="4434840"/>
            <a:ext cx="640080" cy="41148"/>
          </a:xfrm>
          <a:prstGeom prst="rect">
            <a:avLst/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278728" y="4434840"/>
            <a:ext cx="640080" cy="41148"/>
          </a:xfrm>
          <a:prstGeom prst="rect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FINANCIAL STATEMENTS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Balance Sheet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11091672" cy="1005840"/>
          </a:xfrm>
          <a:prstGeom prst="roundRect">
            <a:avLst>
              <a:gd name="adj" fmla="val 7273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737360"/>
            <a:ext cx="1109167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CCB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Total Assets</a:t>
            </a:r>
            <a:r>
              <a:rPr lang="en-US" sz="2400" dirty="0">
                <a:solidFill>
                  <a:srgbClr val="9A9A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=  </a:t>
            </a:r>
            <a:r>
              <a:rPr lang="en-US" sz="2400" b="1" dirty="0">
                <a:solidFill>
                  <a:srgbClr val="EB32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Total Liabilities</a:t>
            </a:r>
            <a:r>
              <a:rPr lang="en-US" sz="2400" dirty="0">
                <a:solidFill>
                  <a:srgbClr val="9A9A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+  </a:t>
            </a: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Shareholders' Equity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548640" y="2926080"/>
            <a:ext cx="5349240" cy="3108960"/>
          </a:xfrm>
          <a:prstGeom prst="roundRect">
            <a:avLst>
              <a:gd name="adj" fmla="val 2353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8680" y="31089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Liquidity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68680" y="3520440"/>
            <a:ext cx="47548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assets: </a:t>
            </a: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convertible to cash in less than a year without losing value.
</a:t>
            </a: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Liquidity: </a:t>
            </a: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fast &amp; easily an asset can be sold in the financial market.
</a:t>
            </a: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liquid asset: </a:t>
            </a: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cash, followed by marketable securities (e.g. government short-term bonds).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63640" y="2926080"/>
            <a:ext cx="5376672" cy="3108960"/>
          </a:xfrm>
          <a:prstGeom prst="roundRect">
            <a:avLst>
              <a:gd name="adj" fmla="val 2353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583680" y="31089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Shareholders' Equity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583680" y="356616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Issued shares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583680" y="3858768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Shares that have been issued by the company.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583680" y="43434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Outstanding shares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583680" y="4636008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Issued shares currently held by investors.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583680" y="512064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Treasury stock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83680" y="5413248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Repurchased shares held by the company = Issued − Outstanding.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48640" y="617220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ABC is authorized for 2M shares, issues 1M at IPO, then repurchases 200k → 800,000 shares remain outstanding.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FINANCIAL STATEMENTS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 Value vs. Book Value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12080" cy="3749040"/>
          </a:xfrm>
          <a:prstGeom prst="roundRect">
            <a:avLst>
              <a:gd name="adj" fmla="val 1951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196596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Value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572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</a:t>
            </a:r>
            <a:r>
              <a:rPr lang="en-US" sz="13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Backward-looking
</a:t>
            </a:r>
            <a:r>
              <a:rPr lang="en-US" sz="13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</a:t>
            </a:r>
            <a:r>
              <a:rPr lang="en-US" sz="13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Determined by IFRS
</a:t>
            </a:r>
            <a:r>
              <a:rPr lang="en-US" sz="13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</a:t>
            </a:r>
            <a:r>
              <a:rPr lang="en-US" sz="13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Assets: purchase price less depreciation
</a:t>
            </a:r>
            <a:r>
              <a:rPr lang="en-US" sz="13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</a:t>
            </a:r>
            <a:r>
              <a:rPr lang="en-US" sz="13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Equity: capital raised from shareholders historically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263640" y="1783080"/>
            <a:ext cx="5376672" cy="3749040"/>
          </a:xfrm>
          <a:prstGeom prst="roundRect">
            <a:avLst>
              <a:gd name="adj" fmla="val 1951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0" y="196596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Value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583680" y="2514600"/>
            <a:ext cx="47548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Forward-looking
</a:t>
            </a:r>
            <a:r>
              <a:rPr lang="en-US" sz="13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Determined by current market prices
</a:t>
            </a:r>
            <a:r>
              <a:rPr lang="en-US" sz="13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Assets: value if resold in the market
</a:t>
            </a:r>
            <a:r>
              <a:rPr lang="en-US" sz="13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Equity: value of future dividends shareholders expect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5715000"/>
            <a:ext cx="11091672" cy="777240"/>
          </a:xfrm>
          <a:prstGeom prst="roundRect">
            <a:avLst>
              <a:gd name="adj" fmla="val 9412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48640" y="5715000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MV of Equity</a:t>
            </a:r>
            <a:r>
              <a:rPr lang="en-US" sz="15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=  Market Price per Share  ×  Number of Shares Outstanding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FINANCIAL STATEMENTS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Income Statement: Income ≠ Cash Flow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income statement shows revenue, expenses &amp; net income over a period. Two reasons income and cash are not the same: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331720"/>
            <a:ext cx="534924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68680" y="2560320"/>
            <a:ext cx="457200" cy="457200"/>
          </a:xfrm>
          <a:prstGeom prst="ellipse">
            <a:avLst/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8680" y="25603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463040" y="2542032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Depreciation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68680" y="315468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Allocates the cost of a tangible asset over its useful life — a non-cash expense.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68680" y="3794760"/>
            <a:ext cx="4754880" cy="2011680"/>
          </a:xfrm>
          <a:prstGeom prst="roundRect">
            <a:avLst>
              <a:gd name="adj" fmla="val 3636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97280" y="3931920"/>
            <a:ext cx="42976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pay $10,000 for machinery
</a:t>
            </a:r>
            <a:r>
              <a:rPr lang="en-US" sz="12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Finance: </a:t>
            </a: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 cash flow the day it's bought.
</a:t>
            </a:r>
            <a:r>
              <a:rPr lang="en-US" sz="120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Accounting: </a:t>
            </a: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depreciated ~$1,000/year for 10 years, treated as an annual expense.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263640" y="2331720"/>
            <a:ext cx="5376672" cy="3657600"/>
          </a:xfrm>
          <a:prstGeom prst="roundRect">
            <a:avLst>
              <a:gd name="adj" fmla="val 2000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583680" y="2560320"/>
            <a:ext cx="457200" cy="457200"/>
          </a:xfrm>
          <a:prstGeom prst="ellipse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583680" y="25603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178040" y="2542032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Accrual Accounting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583680" y="315468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Records revenues and expenses when they are incurred, regardless of when cash is actually exchanged.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583680" y="521208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interest expense is tax deductible.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FINANCIAL STATEMENTS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Statement of Cash Flows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Shows the firm's cash receipts and payments over a period, organized into three activities. Change in cash balance = Sources of cash − Uses of cash.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3611880" cy="2103120"/>
          </a:xfrm>
          <a:prstGeom prst="roundRect">
            <a:avLst>
              <a:gd name="adj" fmla="val 3478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25146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04672" y="3108960"/>
            <a:ext cx="30998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Activities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04672" y="3566160"/>
            <a:ext cx="30998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Revenues, operating expenses, and day-to-day business.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416552" y="2286000"/>
            <a:ext cx="3611880" cy="2103120"/>
          </a:xfrm>
          <a:prstGeom prst="roundRect">
            <a:avLst>
              <a:gd name="adj" fmla="val 3478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672584" y="25146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672584" y="3108960"/>
            <a:ext cx="30998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Investing Activities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672584" y="3566160"/>
            <a:ext cx="30998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 or purchase of long-term assets.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84464" y="2286000"/>
            <a:ext cx="3611880" cy="2103120"/>
          </a:xfrm>
          <a:prstGeom prst="roundRect">
            <a:avLst>
              <a:gd name="adj" fmla="val 3478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8540496" y="25146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540496" y="3108960"/>
            <a:ext cx="30998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Financing Activities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540496" y="3566160"/>
            <a:ext cx="30998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Issuing shares, raising or repaying debt.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48640" y="4617720"/>
            <a:ext cx="11091672" cy="1508760"/>
          </a:xfrm>
          <a:prstGeom prst="roundRect">
            <a:avLst>
              <a:gd name="adj" fmla="val 4848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68680" y="4800600"/>
            <a:ext cx="10515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inflows (+)  </a:t>
            </a:r>
            <a:r>
              <a:rPr lang="en-US" sz="13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 </a:t>
            </a:r>
            <a:r>
              <a:rPr lang="en-US" sz="130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outflows (−)  </a:t>
            </a:r>
            <a:r>
              <a:rPr lang="en-US" sz="13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netted across all three activities.
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Depreciation is a non-cash expense, so it is added back. </a:t>
            </a:r>
            <a:r>
              <a:rPr lang="en-US" sz="13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working capital = current assets − current liabilities.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FINANCIAL STATEMENTS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Taxes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383280" cy="3794760"/>
          </a:xfrm>
          <a:prstGeom prst="roundRect">
            <a:avLst>
              <a:gd name="adj" fmla="val 2162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2194560"/>
            <a:ext cx="3383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3CCB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28%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548640" y="32461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NZ Corporate Tax Rate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22960" y="3749040"/>
            <a:ext cx="2834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Companies pay tax on their income — a major factor in financial decisions.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160520" y="1783080"/>
            <a:ext cx="3703320" cy="3794760"/>
          </a:xfrm>
          <a:prstGeom prst="roundRect">
            <a:avLst>
              <a:gd name="adj" fmla="val 1975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480560" y="201168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Marginal Tax Rate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4480560" y="2468880"/>
            <a:ext cx="3108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tax paid on each extra dollar of income earned.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8001000" y="1783080"/>
            <a:ext cx="3639312" cy="3794760"/>
          </a:xfrm>
          <a:prstGeom prst="roundRect">
            <a:avLst>
              <a:gd name="adj" fmla="val 2010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321040" y="201168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Tax Rate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321040" y="2468880"/>
            <a:ext cx="3108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tax bill divided by total income.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48640" y="580644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1 April 2025, NZ tax settings are changing slightly — check the current thresholds before the test.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 · MEASURING PERFORMANCE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 Value Added &amp; Economic Value Added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57276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much value has a company added for its shareholders?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48640" y="2057400"/>
            <a:ext cx="5349240" cy="4251960"/>
          </a:xfrm>
          <a:prstGeom prst="roundRect">
            <a:avLst>
              <a:gd name="adj" fmla="val 1720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68680" y="22402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Value Added (MVA)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868680" y="2697480"/>
            <a:ext cx="4754880" cy="594360"/>
          </a:xfrm>
          <a:prstGeom prst="roundRect">
            <a:avLst>
              <a:gd name="adj" fmla="val 12308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68680" y="2697480"/>
            <a:ext cx="4754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MVA = Market Cap − Book Value of Equity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868680" y="3520440"/>
            <a:ext cx="475488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Capitalization
</a:t>
            </a: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Share price × Number of shares outstanding
</a:t>
            </a: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Market-to-Book Ratio
</a:t>
            </a: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Market value of equity / Book value of equity — use alongside other fundamentals to interpret correctly.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263640" y="2057400"/>
            <a:ext cx="5376672" cy="4251960"/>
          </a:xfrm>
          <a:prstGeom prst="roundRect">
            <a:avLst>
              <a:gd name="adj" fmla="val 1720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583680" y="22402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 Value Added (EVA)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583680" y="2651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when market values aren't observable (private companies, divisions of larger firms) — net income minus a charge for the cost of capital employed.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583680" y="3520440"/>
            <a:ext cx="4846320" cy="594360"/>
          </a:xfrm>
          <a:prstGeom prst="roundRect">
            <a:avLst>
              <a:gd name="adj" fmla="val 12308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720840" y="352044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EVA = After-tax Operating Income − (Cost of Capital × Total Capitalization)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583680" y="4251960"/>
            <a:ext cx="4846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After-tax operating income
</a:t>
            </a: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(1 − tax rate) × interest expense + net income
</a:t>
            </a: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capitalization
</a:t>
            </a: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Long-term debt + Shareholders' equity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 · MEASURING PERFORMANCE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Profitability &amp; Financial Leverage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12080" cy="1965960"/>
          </a:xfrm>
          <a:prstGeom prst="roundRect">
            <a:avLst>
              <a:gd name="adj" fmla="val 3721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19659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Accounting Rate of Return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868680" y="2359152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 per dollar of assets — used to compare managers of small vs. large firms.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68680" y="288036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Return on Capital (ROC)</a:t>
            </a:r>
            <a:endParaRPr lang="en-US" sz="12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Return on Assets (ROA)</a:t>
            </a:r>
            <a:endParaRPr lang="en-US" sz="12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Return on Equity (ROE) — higher is better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48640" y="3931920"/>
            <a:ext cx="5212080" cy="1874520"/>
          </a:xfrm>
          <a:prstGeom prst="roundRect">
            <a:avLst>
              <a:gd name="adj" fmla="val 3902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68680" y="41148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Payout Priority in Bankruptcy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868680" y="452628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Debtholders  →  Preferred equity holders  →  Common equity holders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68680" y="5029200"/>
            <a:ext cx="4754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debt in the capital structure = more risk, and a lower probability of full repayment if the firm goes bankrupt.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263640" y="1783080"/>
            <a:ext cx="5376672" cy="4023360"/>
          </a:xfrm>
          <a:prstGeom prst="roundRect">
            <a:avLst>
              <a:gd name="adj" fmla="val 1818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583680" y="196596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Measuring Financial Leverage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583680" y="2359152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Debt increases returns to shareholders in good times, and reduces them in bad times — this creates financial leverage.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583680" y="3154680"/>
            <a:ext cx="4846320" cy="1188720"/>
          </a:xfrm>
          <a:prstGeom prst="roundRect">
            <a:avLst>
              <a:gd name="adj" fmla="val 6154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766560" y="3291840"/>
            <a:ext cx="44805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Debt Ratio
</a:t>
            </a: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0.94 → every $0.94 of long-term capital is debt. A highly levered firm (94% debt is a lot).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583680" y="4480560"/>
            <a:ext cx="4846320" cy="1234440"/>
          </a:xfrm>
          <a:prstGeom prst="roundRect">
            <a:avLst>
              <a:gd name="adj" fmla="val 5926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766560" y="4617720"/>
            <a:ext cx="4480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Times Interest Earned
</a:t>
            </a: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Extent to which interest obligations are covered by earnings. Banks prefer this ratio high, with room to spare. Add back depreciation (non-cash) to increase it.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 · MEASURING PERFORMANCE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Liquidity &amp; Interpreting Ratios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12080" cy="4023360"/>
          </a:xfrm>
          <a:prstGeom prst="roundRect">
            <a:avLst>
              <a:gd name="adj" fmla="val 1818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19659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Measuring Liquidity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2377440"/>
            <a:ext cx="4572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extending credit or making a short-term loan, you care about more than leverage — you want to know if the borrower can get cash to repay you. Liquid assets convert to cash quickly and cheaply.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868680" y="3657600"/>
            <a:ext cx="4572000" cy="1051560"/>
          </a:xfrm>
          <a:prstGeom prst="roundRect">
            <a:avLst>
              <a:gd name="adj" fmla="val 6957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97280" y="37947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Ratio Target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97280" y="411480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 be at least greater than 1.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68680" y="4846320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i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analysts and bankers watch several liquidity measures before extending credit.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263640" y="1783080"/>
            <a:ext cx="5376672" cy="4023360"/>
          </a:xfrm>
          <a:prstGeom prst="roundRect">
            <a:avLst>
              <a:gd name="adj" fmla="val 1818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83680" y="196596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Interpreting Financial Ratios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583680" y="237744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ratios have a natural benchmark. Others vary from year to year and industry to industry — there's no single right level.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583680" y="329184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assessing company performance, managers: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583680" y="3813048"/>
            <a:ext cx="109728" cy="109728"/>
          </a:xfrm>
          <a:prstGeom prst="ellipse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858000" y="365760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at how ratios have changed over time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583680" y="4361688"/>
            <a:ext cx="109728" cy="109728"/>
          </a:xfrm>
          <a:prstGeom prst="ellipse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858000" y="420624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against companies in the same line of business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4 · TIME VALUE OF MONEY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Time Value of Money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91672" cy="1051560"/>
          </a:xfrm>
          <a:prstGeom prst="roundRect">
            <a:avLst>
              <a:gd name="adj" fmla="val 6957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16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CCB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dollar today </a:t>
            </a:r>
            <a:r>
              <a:rPr lang="en-US" sz="2400" dirty="0">
                <a:solidFill>
                  <a:srgbClr val="C9C9C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 worth more than </a:t>
            </a:r>
            <a:r>
              <a:rPr lang="en-US" sz="2400" b="1" dirty="0">
                <a:solidFill>
                  <a:srgbClr val="EB32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dollar in the future.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48640" y="242316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Why? Investment opportunities. The most important concept in finance — used in nearly every financial decision.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548640" y="3063240"/>
            <a:ext cx="5349240" cy="3200400"/>
          </a:xfrm>
          <a:prstGeom prst="roundRect">
            <a:avLst>
              <a:gd name="adj" fmla="val 2286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68680" y="324612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Value (FV)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68680" y="3639312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amount to which an investment will grow after earning interest.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68680" y="4297680"/>
            <a:ext cx="4754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Compound interest: </a:t>
            </a: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earned on interest.
</a:t>
            </a: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 interest: </a:t>
            </a: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earned only on the original investment.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263640" y="3063240"/>
            <a:ext cx="5376672" cy="3200400"/>
          </a:xfrm>
          <a:prstGeom prst="roundRect">
            <a:avLst>
              <a:gd name="adj" fmla="val 2286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83680" y="324612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Flow Timelines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583680" y="3639312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useful tool to illustrate the relationship between PV, FV, and cash flows over time (C = cash flow, R% = interest rate).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583680" y="4480560"/>
            <a:ext cx="48463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cash flows:
</a:t>
            </a: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FV = compound each cash flow to a chosen future point, then sum.
PV = sum of present values of all cash flows, each discounted to a chosen point.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4 · TIME VALUE OF MONEY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Perpetuities &amp; Annuities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12080" cy="1920240"/>
          </a:xfrm>
          <a:prstGeom prst="roundRect">
            <a:avLst>
              <a:gd name="adj" fmla="val 3810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193852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Perpetuity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2313432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evenly spaced stream of level cash flows that never ends.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868680" y="2834640"/>
            <a:ext cx="4572000" cy="685800"/>
          </a:xfrm>
          <a:prstGeom prst="roundRect">
            <a:avLst>
              <a:gd name="adj" fmla="val 10667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68680" y="2834640"/>
            <a:ext cx="4572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PV = C / R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68680" y="356616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= cash payment   ·   R = discount rate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48640" y="3931920"/>
            <a:ext cx="5212080" cy="1874520"/>
          </a:xfrm>
          <a:prstGeom prst="roundRect">
            <a:avLst>
              <a:gd name="adj" fmla="val 3902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68680" y="408736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Annuity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68680" y="4462272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equally spaced stream of level cash flows with a finite maturity (T years).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68680" y="5029200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Ordinary annuity: </a:t>
            </a: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payments at period end.
</a:t>
            </a: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Annuity due: </a:t>
            </a: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payments at period start (one extra period of interest).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263640" y="1783080"/>
            <a:ext cx="5376672" cy="4023360"/>
          </a:xfrm>
          <a:prstGeom prst="roundRect">
            <a:avLst>
              <a:gd name="adj" fmla="val 1818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583680" y="196596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FV of Annuity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583680" y="2377440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Find PV of the annuity, then take it forward to the future.</a:t>
            </a:r>
            <a:endParaRPr lang="en-US" sz="12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Or apply the FV of annuity formula directly.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583680" y="329184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Growing Stream of Cash Flows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583680" y="3657600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Adds a growth rate (G) to the standard annuity/perpetuity formulas to value cash flows that increase each period.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583680" y="4617720"/>
            <a:ext cx="48463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Applications: valuing payment streams, finding the implied interest rate for an annuity, and calculating periodic payments.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We're Covering Today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349240" cy="932688"/>
          </a:xfrm>
          <a:prstGeom prst="roundRect">
            <a:avLst>
              <a:gd name="adj" fmla="val 7843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04672" y="2020824"/>
            <a:ext cx="457200" cy="457200"/>
          </a:xfrm>
          <a:prstGeom prst="ellipse">
            <a:avLst/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04672" y="20208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463040" y="1783080"/>
            <a:ext cx="42519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 of Finance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8640" y="2971800"/>
            <a:ext cx="5349240" cy="932688"/>
          </a:xfrm>
          <a:prstGeom prst="roundRect">
            <a:avLst>
              <a:gd name="adj" fmla="val 7843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804672" y="3209544"/>
            <a:ext cx="457200" cy="457200"/>
          </a:xfrm>
          <a:prstGeom prst="ellipse">
            <a:avLst/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04672" y="32095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463040" y="2971800"/>
            <a:ext cx="42519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Corporations &amp; Markets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48640" y="4160520"/>
            <a:ext cx="5349240" cy="932688"/>
          </a:xfrm>
          <a:prstGeom prst="roundRect">
            <a:avLst>
              <a:gd name="adj" fmla="val 7843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804672" y="4398264"/>
            <a:ext cx="457200" cy="457200"/>
          </a:xfrm>
          <a:prstGeom prst="ellipse">
            <a:avLst/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04672" y="43982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463040" y="4160520"/>
            <a:ext cx="42519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Agency Problem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48640" y="5349240"/>
            <a:ext cx="5349240" cy="932688"/>
          </a:xfrm>
          <a:prstGeom prst="roundRect">
            <a:avLst>
              <a:gd name="adj" fmla="val 7843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04672" y="5586984"/>
            <a:ext cx="457200" cy="457200"/>
          </a:xfrm>
          <a:prstGeom prst="ellipse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04672" y="55869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463040" y="5349240"/>
            <a:ext cx="42519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Statements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355080" y="1783080"/>
            <a:ext cx="5349240" cy="932688"/>
          </a:xfrm>
          <a:prstGeom prst="roundRect">
            <a:avLst>
              <a:gd name="adj" fmla="val 7843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6611112" y="2020824"/>
            <a:ext cx="457200" cy="457200"/>
          </a:xfrm>
          <a:prstGeom prst="ellipse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611112" y="20208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269480" y="1783080"/>
            <a:ext cx="42519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Measuring Performance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355080" y="2971800"/>
            <a:ext cx="5349240" cy="932688"/>
          </a:xfrm>
          <a:prstGeom prst="roundRect">
            <a:avLst>
              <a:gd name="adj" fmla="val 7843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6611112" y="3209544"/>
            <a:ext cx="457200" cy="457200"/>
          </a:xfrm>
          <a:prstGeom prst="ellipse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611112" y="32095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269480" y="2971800"/>
            <a:ext cx="42519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Ratios: Leverage &amp; Liquidity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355080" y="4160520"/>
            <a:ext cx="5349240" cy="932688"/>
          </a:xfrm>
          <a:prstGeom prst="roundRect">
            <a:avLst>
              <a:gd name="adj" fmla="val 7843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6611112" y="4398264"/>
            <a:ext cx="457200" cy="457200"/>
          </a:xfrm>
          <a:prstGeom prst="ellipse">
            <a:avLst/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6611112" y="43982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7269480" y="4160520"/>
            <a:ext cx="42519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Value of Money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355080" y="5349240"/>
            <a:ext cx="5349240" cy="932688"/>
          </a:xfrm>
          <a:prstGeom prst="roundRect">
            <a:avLst>
              <a:gd name="adj" fmla="val 7843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6611112" y="5586984"/>
            <a:ext cx="457200" cy="457200"/>
          </a:xfrm>
          <a:prstGeom prst="ellipse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611112" y="55869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7269480" y="5349240"/>
            <a:ext cx="42519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Inflation &amp; Amortization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4 · TIME VALUE OF MONEY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Compounding: APR vs. EAR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12080" cy="4023360"/>
          </a:xfrm>
          <a:prstGeom prst="roundRect">
            <a:avLst>
              <a:gd name="adj" fmla="val 1818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196596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Percentage Rate (APR)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868680" y="2423160"/>
            <a:ext cx="4754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 rates annualized by multiplying by the number of compounding periods per year. The rate stated in contracts, quoted by banks and brokers.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68680" y="33375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 does not take compounding into account.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68680" y="3840480"/>
            <a:ext cx="4754880" cy="1737360"/>
          </a:xfrm>
          <a:prstGeom prst="roundRect">
            <a:avLst>
              <a:gd name="adj" fmla="val 4211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97280" y="397764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 Interest Rate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1097280" y="4315968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R_per = APR / m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97280" y="4754880"/>
            <a:ext cx="4297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 of interest charged each period; m = compounding periods/year (4 = quarterly, 12 = monthly, 365 = daily).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263640" y="1783080"/>
            <a:ext cx="5376672" cy="4023360"/>
          </a:xfrm>
          <a:prstGeom prst="roundRect">
            <a:avLst>
              <a:gd name="adj" fmla="val 1818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583680" y="196596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 Annual Rate (EAR)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583680" y="24231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annual rate actually being earned, considering compounding — used to compare opportunities with different compounding frequencies.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583680" y="3291840"/>
            <a:ext cx="4846320" cy="685800"/>
          </a:xfrm>
          <a:prstGeom prst="roundRect">
            <a:avLst>
              <a:gd name="adj" fmla="val 10667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583680" y="3291840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EAR = (1 + R/M)^M − 1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583680" y="402336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APR   ·   M = compounding periods per year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583680" y="4480560"/>
            <a:ext cx="4846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EAR ever equal APR?
</a:t>
            </a:r>
            <a:r>
              <a:rPr lang="en-US" sz="1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only with annual compounding (m = 1). If m &gt; 1, EAR is always greater than APR.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4 · TIME VALUE OF MONEY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Amortization &amp; Inflation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12080" cy="4023360"/>
          </a:xfrm>
          <a:prstGeom prst="roundRect">
            <a:avLst>
              <a:gd name="adj" fmla="val 1818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19659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 Amortization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2359152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Paying down debt over time in regular installments of interest and principal.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68680" y="2971800"/>
            <a:ext cx="4754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amortization schedule is a complete table of periodic loan payments, showing the split between principal and interest until the loan is paid off at term end.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68680" y="411480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i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Widely used for: home mortgages, auto loans, business loans, and retirement plans.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68680" y="489204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Discounting/compounding rule: current-dollar cash flows use the nominal rate; real cash flows use the real rate. Always be consistent.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263640" y="1783080"/>
            <a:ext cx="5376672" cy="4023360"/>
          </a:xfrm>
          <a:prstGeom prst="roundRect">
            <a:avLst>
              <a:gd name="adj" fmla="val 1818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583680" y="196596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Nominal vs. Real Interest Rates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583680" y="2359152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Nominal rate: </a:t>
            </a: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quoted rate before inflation.
</a:t>
            </a: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rate: </a:t>
            </a: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adjusts for inflation — the real return on a bond or loan.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583680" y="3200400"/>
            <a:ext cx="4846320" cy="2423160"/>
          </a:xfrm>
          <a:prstGeom prst="roundRect">
            <a:avLst>
              <a:gd name="adj" fmla="val 3019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812280" y="3337560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Example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812280" y="3703320"/>
            <a:ext cx="43891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Nominal rate 6%, inflation 2% → real rate ≈ 3.9%
$100 buys 100 loaves at $1/loaf.
Grows to $106; bread now $1.02/loaf.
106 / 1.02 = 103.92 loaves.
</a:t>
            </a:r>
            <a:r>
              <a:rPr lang="en-US" sz="115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3.9% real return means you can buy 3.9% more bread.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YOU GO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 for the Test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039112"/>
            <a:ext cx="457200" cy="457200"/>
          </a:xfrm>
          <a:prstGeom prst="ellipse">
            <a:avLst/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0391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417320" y="1929384"/>
            <a:ext cx="4251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of the firm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417320" y="2313432"/>
            <a:ext cx="4251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Maximize shareholder wealth — every decision ties back to this.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3218688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77240" y="3474720"/>
            <a:ext cx="457200" cy="457200"/>
          </a:xfrm>
          <a:prstGeom prst="ellipse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77240" y="3474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417320" y="3364992"/>
            <a:ext cx="4251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sheet identity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417320" y="3749040"/>
            <a:ext cx="4251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Assets = Liabilities + Shareholders' Equity — know it cold.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4654296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777240" y="4910328"/>
            <a:ext cx="457200" cy="457200"/>
          </a:xfrm>
          <a:prstGeom prst="ellipse">
            <a:avLst/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77240" y="4910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17320" y="4800600"/>
            <a:ext cx="4251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≠ Income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417320" y="5184648"/>
            <a:ext cx="4251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Depreciation and accrual accounting drive the wedge — expect a question on this.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355080" y="1783080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583680" y="2039112"/>
            <a:ext cx="457200" cy="457200"/>
          </a:xfrm>
          <a:prstGeom prst="ellipse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583680" y="20391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223760" y="1929384"/>
            <a:ext cx="4251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vs. Book Value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223760" y="2313432"/>
            <a:ext cx="4251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cares about market value and the timing of cash flows.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355080" y="3218688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6583680" y="3474720"/>
            <a:ext cx="457200" cy="457200"/>
          </a:xfrm>
          <a:prstGeom prst="ellipse">
            <a:avLst/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583680" y="3474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223760" y="3364992"/>
            <a:ext cx="4251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value of money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7223760" y="3749040"/>
            <a:ext cx="4251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dollar today &gt; a dollar tomorrow. Practice PV/FV, annuities &amp; perpetuities.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355080" y="4654296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6583680" y="4910328"/>
            <a:ext cx="457200" cy="457200"/>
          </a:xfrm>
          <a:prstGeom prst="ellipse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583680" y="4910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7223760" y="4800600"/>
            <a:ext cx="4251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 vs. EAR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7223760" y="5184648"/>
            <a:ext cx="4251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 &gt; APR whenever compounding occurs more than once a year.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035519D6-E403-261C-38F3-05E7A8A2E2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5444"/>
          <a:stretch>
            <a:fillRect/>
          </a:stretch>
        </p:blipFill>
        <p:spPr>
          <a:xfrm>
            <a:off x="525699" y="744083"/>
            <a:ext cx="11140602" cy="16943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C893D9-F233-DA45-F274-541A9F8BA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699" y="3164389"/>
            <a:ext cx="11149823" cy="92147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9DEB6-43E5-28BA-1284-B40F8B032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EDF12DAE-3718-9FFF-C05F-7886CDB9D3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5869"/>
          <a:stretch>
            <a:fillRect/>
          </a:stretch>
        </p:blipFill>
        <p:spPr>
          <a:xfrm>
            <a:off x="577672" y="753139"/>
            <a:ext cx="10872890" cy="2568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9775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30A977-0439-1051-ACDC-3547D3754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B4E0ECB7-EE6A-C395-BA6A-4DDA9736A3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-2394"/>
          <a:stretch>
            <a:fillRect/>
          </a:stretch>
        </p:blipFill>
        <p:spPr>
          <a:xfrm>
            <a:off x="510446" y="540834"/>
            <a:ext cx="10888606" cy="274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299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10FA3D-CD12-7D69-414B-98958BEFA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82CC40-FA5E-FAEF-4999-E99C01D83F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226"/>
          <a:stretch>
            <a:fillRect/>
          </a:stretch>
        </p:blipFill>
        <p:spPr>
          <a:xfrm>
            <a:off x="750907" y="844951"/>
            <a:ext cx="10690185" cy="376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376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A876C1-795F-20FA-4017-E9FEE0F90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paper&#10;&#10;AI-generated content may be incorrect.">
            <a:extLst>
              <a:ext uri="{FF2B5EF4-FFF2-40B4-BE49-F238E27FC236}">
                <a16:creationId xmlns:a16="http://schemas.microsoft.com/office/drawing/2014/main" id="{EF5188CF-7884-2236-DABF-1ABF09ECBA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867" y="772329"/>
            <a:ext cx="10470266" cy="458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233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9BD782-DE62-BCB1-2158-D945E6773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logo.png">
            <a:extLst>
              <a:ext uri="{FF2B5EF4-FFF2-40B4-BE49-F238E27FC236}">
                <a16:creationId xmlns:a16="http://schemas.microsoft.com/office/drawing/2014/main" id="{412599D4-FF53-D64C-9E7D-FF8DA9BF9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4168" y="1554480"/>
            <a:ext cx="4023360" cy="1394460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37788E36-3997-D374-6CB9-43E7354E7DB0}"/>
              </a:ext>
            </a:extLst>
          </p:cNvPr>
          <p:cNvSpPr/>
          <p:nvPr/>
        </p:nvSpPr>
        <p:spPr>
          <a:xfrm>
            <a:off x="0" y="3383280"/>
            <a:ext cx="1219169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Good Luck!</a:t>
            </a:r>
            <a:endParaRPr lang="en-US" sz="3600" dirty="0"/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1AA11D3E-026F-8750-E04D-CAD48B24E3E4}"/>
              </a:ext>
            </a:extLst>
          </p:cNvPr>
          <p:cNvSpPr/>
          <p:nvPr/>
        </p:nvSpPr>
        <p:spPr>
          <a:xfrm>
            <a:off x="5272888" y="4160520"/>
            <a:ext cx="640080" cy="41148"/>
          </a:xfrm>
          <a:prstGeom prst="rect">
            <a:avLst/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C572726B-7EF7-8B6F-C974-0DC9131974CB}"/>
              </a:ext>
            </a:extLst>
          </p:cNvPr>
          <p:cNvSpPr/>
          <p:nvPr/>
        </p:nvSpPr>
        <p:spPr>
          <a:xfrm>
            <a:off x="6278728" y="4160520"/>
            <a:ext cx="640080" cy="41148"/>
          </a:xfrm>
          <a:prstGeom prst="rect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362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 · FOUNDATIONS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Finance?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486400" cy="4297680"/>
          </a:xfrm>
          <a:prstGeom prst="roundRect">
            <a:avLst>
              <a:gd name="adj" fmla="val 1702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20116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 Picture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68680" y="24688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art and science of managing money.
</a:t>
            </a:r>
            <a:r>
              <a:rPr lang="en-US" sz="13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Concerned with the transfer of money among individuals, businesses and governments — through processes, institutions, markets and instruments.
</a:t>
            </a: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 level: </a:t>
            </a:r>
            <a:r>
              <a:rPr lang="en-US" sz="13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institutions &amp; markets within a country and globally.
</a:t>
            </a: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 level: </a:t>
            </a:r>
            <a:r>
              <a:rPr lang="en-US" sz="13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planning, asset management, and fund raising for firms.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263640" y="1783080"/>
            <a:ext cx="5376672" cy="4297680"/>
          </a:xfrm>
          <a:prstGeom prst="roundRect">
            <a:avLst>
              <a:gd name="adj" fmla="val 1702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0" y="20116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Managerial Finance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583680" y="2468880"/>
            <a:ext cx="4754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duties of the financial manager in a business firm — managing the financial affairs of the entity: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583680" y="3346704"/>
            <a:ext cx="109728" cy="109728"/>
          </a:xfrm>
          <a:prstGeom prst="ellipse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858000" y="3182112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583680" y="3968496"/>
            <a:ext cx="109728" cy="109728"/>
          </a:xfrm>
          <a:prstGeom prst="ellipse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858000" y="3803904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Extending credit to customers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583680" y="4590288"/>
            <a:ext cx="109728" cy="109728"/>
          </a:xfrm>
          <a:prstGeom prst="ellipse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858000" y="4425696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Evaluating proposed large expenditures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583680" y="5212080"/>
            <a:ext cx="109728" cy="109728"/>
          </a:xfrm>
          <a:prstGeom prst="ellipse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858000" y="5047488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Raising money to fund operations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 · FOUNDATIONS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Types of Business Organizations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3611880" cy="3200400"/>
          </a:xfrm>
          <a:prstGeom prst="roundRect">
            <a:avLst>
              <a:gd name="adj" fmla="val 2286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22960" y="21488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2148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278892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Sole Proprietorship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3383280"/>
            <a:ext cx="306324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taxes on income. Owner personally liable for business debts.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416552" y="1874520"/>
            <a:ext cx="3611880" cy="3200400"/>
          </a:xfrm>
          <a:prstGeom prst="roundRect">
            <a:avLst>
              <a:gd name="adj" fmla="val 2286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690872" y="21488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690872" y="2148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690872" y="278892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690872" y="3383280"/>
            <a:ext cx="306324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or more people share the business. Personal taxes; liable for debt obligations.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284464" y="1874520"/>
            <a:ext cx="3611880" cy="3200400"/>
          </a:xfrm>
          <a:prstGeom prst="roundRect">
            <a:avLst>
              <a:gd name="adj" fmla="val 2286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558784" y="21488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558784" y="2148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558784" y="278892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Corporation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558784" y="3383280"/>
            <a:ext cx="306324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tax on profit (28% in NZ) + personal tax on dividends. Protected by limited liability.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548640" y="534924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Corporation: </a:t>
            </a:r>
            <a:r>
              <a:rPr lang="en-US" sz="13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separate legal entity owned by shareholders. Shareholders don't directly own real assets — they hold </a:t>
            </a:r>
            <a:r>
              <a:rPr lang="en-US" sz="135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indirect ownership via financial assets (shares).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548640" y="589788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NZ's dividend imputation system eliminates double taxation of cash payouts from a corporation to its shareholders.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 · FOUNDATIONS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Corporation &amp; Its Goal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12080" cy="1965960"/>
          </a:xfrm>
          <a:prstGeom prst="roundRect">
            <a:avLst>
              <a:gd name="adj" fmla="val 3721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19659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Assets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2377440"/>
            <a:ext cx="45720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to produce goods and services (plant, machinery, brand names, patents).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3886200"/>
            <a:ext cx="5212080" cy="1965960"/>
          </a:xfrm>
          <a:prstGeom prst="roundRect">
            <a:avLst>
              <a:gd name="adj" fmla="val 3721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68680" y="40690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Assets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68680" y="4480560"/>
            <a:ext cx="45720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financial claim to the income generated by the firm's real assets (e.g. shares).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989320" y="1783080"/>
            <a:ext cx="5650992" cy="4069080"/>
          </a:xfrm>
          <a:prstGeom prst="roundRect">
            <a:avLst>
              <a:gd name="adj" fmla="val 1798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309360" y="201168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Liability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309360" y="242316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 of a corporation are not personally liable for its obligations.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309360" y="3246120"/>
            <a:ext cx="5029200" cy="0"/>
          </a:xfrm>
          <a:prstGeom prst="line">
            <a:avLst/>
          </a:prstGeom>
          <a:noFill/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309360" y="342900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Goal of the Firm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309360" y="3886200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CCB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Maximize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6309360" y="4526280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Shareholder Wealth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309360" y="5166360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central goal of financial management.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 · FOUNDATIONS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Investment vs. Financing Decisions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managers face two broad questions: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103120"/>
            <a:ext cx="5349240" cy="3977640"/>
          </a:xfrm>
          <a:prstGeom prst="roundRect">
            <a:avLst>
              <a:gd name="adj" fmla="val 1839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68680" y="2331720"/>
            <a:ext cx="457200" cy="457200"/>
          </a:xfrm>
          <a:prstGeom prst="ellipse">
            <a:avLst/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8680" y="2331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463040" y="2286000"/>
            <a:ext cx="4206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investments should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corporation make?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68680" y="324612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Decision
</a:t>
            </a:r>
            <a:r>
              <a:rPr lang="en-US" sz="13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to invest in tangible or intangible assets — the </a:t>
            </a: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budgeting (CAPEX)</a:t>
            </a:r>
            <a:r>
              <a:rPr lang="en-US" sz="13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decision.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68680" y="4526280"/>
            <a:ext cx="4754880" cy="1371600"/>
          </a:xfrm>
          <a:prstGeom prst="roundRect">
            <a:avLst>
              <a:gd name="adj" fmla="val 5333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97280" y="4663440"/>
            <a:ext cx="4297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
</a:t>
            </a: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 spends $7B to develop a new microprocessor.</a:t>
            </a:r>
            <a:endParaRPr lang="en-US" sz="11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Avon spends $200M to launch cosmetics in Europe.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263640" y="2103120"/>
            <a:ext cx="5376672" cy="3977640"/>
          </a:xfrm>
          <a:prstGeom prst="roundRect">
            <a:avLst>
              <a:gd name="adj" fmla="val 1839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583680" y="2331720"/>
            <a:ext cx="457200" cy="457200"/>
          </a:xfrm>
          <a:prstGeom prst="ellipse">
            <a:avLst/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583680" y="2331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178040" y="2286000"/>
            <a:ext cx="4206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should it pay for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investments?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583680" y="324612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Financing Decision
</a:t>
            </a:r>
            <a:r>
              <a:rPr lang="en-US" sz="13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on the sources and amounts of financing — the </a:t>
            </a: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structure</a:t>
            </a:r>
            <a:r>
              <a:rPr lang="en-US" sz="13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(mix of long-term debt &amp; equity).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583680" y="4526280"/>
            <a:ext cx="4754880" cy="1371600"/>
          </a:xfrm>
          <a:prstGeom prst="roundRect">
            <a:avLst>
              <a:gd name="adj" fmla="val 5333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812280" y="4663440"/>
            <a:ext cx="4297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
</a:t>
            </a: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BMW borrows $350M from a bank.</a:t>
            </a:r>
            <a:endParaRPr lang="en-US" sz="11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firm issues new shares or bonds to the market.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 · FOUNDATIONS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Firm &amp; Financial Markets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572768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fund a $2M equipment purchase, a firm chooses between internal financing (retained earnings) or external financing (bank loan, new debt, bonds, stock).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2587752" cy="1554480"/>
          </a:xfrm>
          <a:prstGeom prst="roundRect">
            <a:avLst>
              <a:gd name="adj" fmla="val 4706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49808" y="2468880"/>
            <a:ext cx="2185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Market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749808" y="2971800"/>
            <a:ext cx="21854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 of new securities by corporations.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364992" y="2286000"/>
            <a:ext cx="2587752" cy="1554480"/>
          </a:xfrm>
          <a:prstGeom prst="roundRect">
            <a:avLst>
              <a:gd name="adj" fmla="val 4706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566160" y="2468880"/>
            <a:ext cx="2185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Secondary Market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3566160" y="2971800"/>
            <a:ext cx="21854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Previously issued securities traded among investors.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181344" y="2286000"/>
            <a:ext cx="2587752" cy="1554480"/>
          </a:xfrm>
          <a:prstGeom prst="roundRect">
            <a:avLst>
              <a:gd name="adj" fmla="val 4706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382512" y="2468880"/>
            <a:ext cx="2185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Money Market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382512" y="2971800"/>
            <a:ext cx="21854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Short-term marketable securities.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997696" y="2286000"/>
            <a:ext cx="2587752" cy="1554480"/>
          </a:xfrm>
          <a:prstGeom prst="roundRect">
            <a:avLst>
              <a:gd name="adj" fmla="val 4706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198864" y="2468880"/>
            <a:ext cx="2185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Market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9198864" y="2971800"/>
            <a:ext cx="21854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securities (bonds, stocks).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48640" y="41605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Securities Traded in the Capital Market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548640" y="4617720"/>
            <a:ext cx="2587752" cy="1508760"/>
          </a:xfrm>
          <a:prstGeom prst="roundRect">
            <a:avLst>
              <a:gd name="adj" fmla="val 4848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31520" y="4754880"/>
            <a:ext cx="2221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31520" y="5120640"/>
            <a:ext cx="222199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debt instruments used to raise large sums from diverse lenders.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364992" y="4617720"/>
            <a:ext cx="2587752" cy="1508760"/>
          </a:xfrm>
          <a:prstGeom prst="roundRect">
            <a:avLst>
              <a:gd name="adj" fmla="val 4848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547872" y="4754880"/>
            <a:ext cx="2221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Stock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547872" y="5120640"/>
            <a:ext cx="222199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Units of ownership interest (equity) in a corporation.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181344" y="4617720"/>
            <a:ext cx="2587752" cy="1508760"/>
          </a:xfrm>
          <a:prstGeom prst="roundRect">
            <a:avLst>
              <a:gd name="adj" fmla="val 4848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364224" y="4754880"/>
            <a:ext cx="2221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Preferred Stock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364224" y="5120640"/>
            <a:ext cx="222199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 ownership form with features of both a bond and common stock.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8997696" y="4617720"/>
            <a:ext cx="2587752" cy="1508760"/>
          </a:xfrm>
          <a:prstGeom prst="roundRect">
            <a:avLst>
              <a:gd name="adj" fmla="val 4848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9180576" y="4754880"/>
            <a:ext cx="2221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Securities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9180576" y="5120640"/>
            <a:ext cx="222199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Instruments blending debt and equity characteristics.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48640" y="626364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payments are tax deductible.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 · FOUNDATIONS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Agency Problem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12080" cy="2331720"/>
          </a:xfrm>
          <a:prstGeom prst="roundRect">
            <a:avLst>
              <a:gd name="adj" fmla="val 3137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2011680"/>
            <a:ext cx="4572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Managers are agents for stockholders — and may be tempted to act in their own interests rather than maximizing shareholder value.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868680" y="3063240"/>
            <a:ext cx="4572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shareholders can't manage the corporation directly — they elect a board of directors, who appoint and monitor top managers. This separation gives stability, but opens the door to conflicts.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4251960"/>
            <a:ext cx="5212080" cy="1600200"/>
          </a:xfrm>
          <a:prstGeom prst="roundRect">
            <a:avLst>
              <a:gd name="adj" fmla="val 4571"/>
            </a:avLst>
          </a:prstGeom>
          <a:solidFill>
            <a:srgbClr val="1D1D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68680" y="44348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EB32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Conflicts of Interest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868680" y="48006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Shareholders vs. Managers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68680" y="513892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Managers vs. Employees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68680" y="5477256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Debtholders vs. Shareholders / different equity classes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989320" y="1783080"/>
            <a:ext cx="5650992" cy="5897880"/>
          </a:xfrm>
          <a:prstGeom prst="roundRect">
            <a:avLst>
              <a:gd name="adj" fmla="val 1294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309360" y="2011680"/>
            <a:ext cx="5029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Shareholders Control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Managerial Behavior?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309360" y="2743200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Shareholders vote for the board of directors, who in turn hire the management team.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309360" y="3429000"/>
            <a:ext cx="457200" cy="457200"/>
          </a:xfrm>
          <a:prstGeom prst="ellipse">
            <a:avLst/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309360" y="34290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903720" y="3355848"/>
            <a:ext cx="44805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Managerial contracts are carefully constructed — managers rewarded with shares, aligning incentives.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309360" y="4480560"/>
            <a:ext cx="457200" cy="457200"/>
          </a:xfrm>
          <a:prstGeom prst="ellipse">
            <a:avLst/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309360" y="44805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903720" y="4407408"/>
            <a:ext cx="44805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market for managerial talent exists — poor managers can be replaced.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309360" y="5532120"/>
            <a:ext cx="457200" cy="457200"/>
          </a:xfrm>
          <a:prstGeom prst="ellipse">
            <a:avLst/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309360" y="5532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903720" y="5458968"/>
            <a:ext cx="44805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Managers who fail to maximize share price risk a hostile takeover.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FINANCIAL STATEMENTS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Do We Need Financial Statements?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572768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records of the financial activities and position of a business — used by investors, market analysts, and creditors to evaluate financial health and earnings potential.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48640" y="22860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Players who monitor a corporation's progress: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2057400" cy="777240"/>
          </a:xfrm>
          <a:prstGeom prst="roundRect">
            <a:avLst>
              <a:gd name="adj" fmla="val 9412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697480"/>
            <a:ext cx="2057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Shareholders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788920" y="2697480"/>
            <a:ext cx="2057400" cy="777240"/>
          </a:xfrm>
          <a:prstGeom prst="roundRect">
            <a:avLst>
              <a:gd name="adj" fmla="val 9412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788920" y="2697480"/>
            <a:ext cx="2057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Lenders (Bondholders)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29200" y="2697480"/>
            <a:ext cx="2057400" cy="777240"/>
          </a:xfrm>
          <a:prstGeom prst="roundRect">
            <a:avLst>
              <a:gd name="adj" fmla="val 9412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029200" y="2697480"/>
            <a:ext cx="2057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269480" y="2697480"/>
            <a:ext cx="2057400" cy="777240"/>
          </a:xfrm>
          <a:prstGeom prst="roundRect">
            <a:avLst>
              <a:gd name="adj" fmla="val 9412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269480" y="2697480"/>
            <a:ext cx="2057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9509760" y="2697480"/>
            <a:ext cx="2057400" cy="777240"/>
          </a:xfrm>
          <a:prstGeom prst="roundRect">
            <a:avLst>
              <a:gd name="adj" fmla="val 9412"/>
            </a:avLst>
          </a:prstGeom>
          <a:solidFill>
            <a:srgbClr val="1616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509760" y="2697480"/>
            <a:ext cx="2057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CC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36576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corporation prepares regular financial accounts and arranges for an independent auditor.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48640" y="4251960"/>
            <a:ext cx="3611880" cy="1874520"/>
          </a:xfrm>
          <a:prstGeom prst="roundRect">
            <a:avLst>
              <a:gd name="adj" fmla="val 3902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804672" y="448056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04672" y="5074920"/>
            <a:ext cx="30998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Sheet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804672" y="5532120"/>
            <a:ext cx="30998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of a firm's assets &amp; liabilities at a point in time.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4416552" y="4251960"/>
            <a:ext cx="3611880" cy="1874520"/>
          </a:xfrm>
          <a:prstGeom prst="roundRect">
            <a:avLst>
              <a:gd name="adj" fmla="val 3902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4672584" y="448056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EB32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672584" y="5074920"/>
            <a:ext cx="30998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 Statement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4672584" y="5532120"/>
            <a:ext cx="30998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Revenue, expenses &amp; net income over a period.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8284464" y="4251960"/>
            <a:ext cx="3611880" cy="1874520"/>
          </a:xfrm>
          <a:prstGeom prst="roundRect">
            <a:avLst>
              <a:gd name="adj" fmla="val 3902"/>
            </a:avLst>
          </a:prstGeom>
          <a:solidFill>
            <a:srgbClr val="0D0D0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8540496" y="448056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3CCB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8540496" y="5074920"/>
            <a:ext cx="30998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Statement of Cash Flows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8540496" y="5532120"/>
            <a:ext cx="30998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receipts &amp; payments over a period.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54864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SOCIETY  ·  FINANCE TUTORIAL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1185855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c781727-710e-4855-bc4c-690266a1b551}" enabled="0" method="" siteId="{dc781727-710e-4855-bc4c-690266a1b55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2785</Words>
  <Application>Microsoft Macintosh PowerPoint</Application>
  <PresentationFormat>Widescreen</PresentationFormat>
  <Paragraphs>351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Isabella Pithie</cp:lastModifiedBy>
  <cp:revision>2</cp:revision>
  <dcterms:created xsi:type="dcterms:W3CDTF">2026-08-17T06:27:49Z</dcterms:created>
  <dcterms:modified xsi:type="dcterms:W3CDTF">2026-08-17T21:38:41Z</dcterms:modified>
</cp:coreProperties>
</file>