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4" r:id="rId4"/>
    <p:sldId id="287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8" r:id="rId23"/>
    <p:sldId id="289" r:id="rId24"/>
    <p:sldId id="290" r:id="rId25"/>
    <p:sldId id="291" r:id="rId26"/>
    <p:sldId id="292" r:id="rId27"/>
    <p:sldId id="284" r:id="rId28"/>
    <p:sldId id="285" r:id="rId29"/>
    <p:sldId id="283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176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532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8D083-3368-E112-9343-355070372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BC949-EE44-D99E-9A44-128B0C83E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094EEB-D9C3-059A-B9A0-8B7F1A9D3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C8E7E-726D-781B-16BC-8D6CD0F3E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80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6378-DFA9-190B-5A14-0929AF9F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7CEF0-601B-91BE-676D-1CFB28004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EB673D-072D-9CCD-D67A-1DF6E2577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A647E-F39E-A571-22D3-B1EA26B137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219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63A0A-D990-D61B-E25B-8766801C1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FBEFA-D958-CB36-F0EE-AC9A527D1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2289F5-A8A6-3A27-D816-090DC6695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A7F0D-0726-7A22-3CE3-ECF81D7C9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93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4D479-0B05-1AFF-99D7-F78CF3DF7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FBC0CD-69E0-F9BD-C673-FA4D77806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0A149-6814-B23B-82AA-56E90F92C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8DABB-CF9B-2D58-235C-39B621D984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211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162FC-B16D-14C7-C0C4-F2DEE817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CBB15-AD1F-8E16-BDB6-18E3AB744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9D4F0-2AE4-8535-E000-F9A5F0AE76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B11CC-503A-3687-5612-83421331D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2512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02A0C-CE39-5E49-5B23-1B237826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9B0E81-417D-5B07-74EE-181CD6C28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A04E5-DEEC-303C-7BED-D4F08F2EA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DE1CF-28A9-7DEF-775F-1F2AD1494C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32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648" y="822960"/>
            <a:ext cx="4114800" cy="1417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3749040"/>
            <a:ext cx="1219169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ECON206 TUTORIAL</a:t>
            </a:r>
            <a:endParaRPr lang="en-US" sz="40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 7</a:t>
            </a:r>
            <a:r>
              <a:rPr lang="en-US" sz="3400" b="1" baseline="3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</a:t>
            </a: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September</a:t>
            </a:r>
            <a:endParaRPr lang="en-US" sz="40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2-3pm in F1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640080" y="8229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 FOR FREE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22860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UPDATED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278892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Instagram: the_investmentsociety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34290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AND FEEDBACK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416052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Email: ipi17@uclive.ac.nz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Structure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Coverage:   Week 1 to Week 5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Lectures:    1 - 15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Quizzes:      1 - 4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Sets: 1 – 5</a:t>
            </a:r>
          </a:p>
          <a:p>
            <a:pPr marL="0" indent="0">
              <a:lnSpc>
                <a:spcPct val="112000"/>
              </a:lnSpc>
              <a:buNone/>
            </a:pPr>
            <a:endParaRPr lang="en-US" sz="17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- 15 multiple choice (30 marks) 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- 5 short-answer (40 marks) [8 marks each]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- 2 multiple-part long-answer (30 marks) </a:t>
            </a:r>
          </a:p>
          <a:p>
            <a:pPr marL="0" indent="0">
              <a:lnSpc>
                <a:spcPct val="112000"/>
              </a:lnSpc>
              <a:buNone/>
            </a:pPr>
            <a:endParaRPr lang="en-US" sz="17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written questions in Section B is taken from a problem set.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15 mark questions will be on calculating GDP (Section C)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517BB-C27F-B080-ECD5-CF76DF578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5BFE14F-3451-9C36-FF87-F811C9E299A3}"/>
              </a:ext>
            </a:extLst>
          </p:cNvPr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NATIONAL INCOME &amp; BOP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A69B8B2-8A54-C7F4-2FA3-904290B094AC}"/>
              </a:ext>
            </a:extLst>
          </p:cNvPr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&amp; National Income Accounting</a:t>
            </a:r>
            <a:endParaRPr lang="en-US" sz="3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38F922F-50A1-B0AB-6DA0-03B2F1C93B12}"/>
              </a:ext>
            </a:extLst>
          </p:cNvPr>
          <p:cNvSpPr txBox="1"/>
          <p:nvPr/>
        </p:nvSpPr>
        <p:spPr>
          <a:xfrm>
            <a:off x="548640" y="160020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value of all final goods &amp; services produced in an economy over a given period</a:t>
            </a:r>
            <a:endParaRPr lang="en-US" sz="17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867AA92-2F86-CE8F-F977-74FCFF733ACE}"/>
              </a:ext>
            </a:extLst>
          </p:cNvPr>
          <p:cNvSpPr txBox="1"/>
          <p:nvPr/>
        </p:nvSpPr>
        <p:spPr>
          <a:xfrm>
            <a:off x="548640" y="245973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= C + G + I + EX − IM</a:t>
            </a:r>
            <a:endParaRPr lang="en-US" sz="17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EC662DB-6522-9EB3-E65C-61EB1DD4B4A3}"/>
              </a:ext>
            </a:extLst>
          </p:cNvPr>
          <p:cNvSpPr txBox="1"/>
          <p:nvPr/>
        </p:nvSpPr>
        <p:spPr>
          <a:xfrm>
            <a:off x="548640" y="299008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equivalent approaches:</a:t>
            </a:r>
            <a:endParaRPr lang="en-US" sz="17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2F4E2E6-5AFB-67DD-DC5C-E3EA3183BA69}"/>
              </a:ext>
            </a:extLst>
          </p:cNvPr>
          <p:cNvSpPr txBox="1"/>
          <p:nvPr/>
        </p:nvSpPr>
        <p:spPr>
          <a:xfrm>
            <a:off x="868680" y="3520440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→ sum of value added at each stage</a:t>
            </a: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78B5728-3C59-4C13-A1A6-063E66D98E91}"/>
              </a:ext>
            </a:extLst>
          </p:cNvPr>
          <p:cNvSpPr txBox="1"/>
          <p:nvPr/>
        </p:nvSpPr>
        <p:spPr>
          <a:xfrm>
            <a:off x="868680" y="3941064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Expenditure → C + G + I + EX − IM</a:t>
            </a:r>
            <a:endParaRPr lang="en-US" sz="15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6D463BE-0278-C141-5BD0-413F0BC96103}"/>
              </a:ext>
            </a:extLst>
          </p:cNvPr>
          <p:cNvSpPr txBox="1"/>
          <p:nvPr/>
        </p:nvSpPr>
        <p:spPr>
          <a:xfrm>
            <a:off x="868680" y="4361688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→ after-tax wages + profits + household interest income + taxes paid by firms &amp; households</a:t>
            </a:r>
            <a:endParaRPr lang="en-US" sz="15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636C154-275D-B70E-8501-0228B9989AEC}"/>
              </a:ext>
            </a:extLst>
          </p:cNvPr>
          <p:cNvSpPr txBox="1"/>
          <p:nvPr/>
        </p:nvSpPr>
        <p:spPr>
          <a:xfrm>
            <a:off x="548640" y="50749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goods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(bought by end user) vs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Intermediate goods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(used to produce other goods)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07863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 &amp; Limitations of GDP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of output using base-period (constant) prices — isolates changes in quantity from changes in price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7685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 per capita = Real GDP / Total Population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does NOT capture: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337560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Externalities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758184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Leisure (working more raises GDP even if welfare falls)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178808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Social attributes / distribution of income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of Payments — Current Account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BOP: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of market transactions between a country and the rest of the world (ROW)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7685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Account (CA):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goods, services, income &amp; transfers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= (EX + Primary Income) − (IM + Primary Payments) + Net Secondary Transfers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666744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income/payments: from FDI — wages, interest, dividends, rent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087368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income/payments: given but nothing received in return — superannuation, foreign aid, tax transfers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80060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Equivalently:  CA = (EX − IM) + NFI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Account, GNI &amp; the CA–Savings Link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Account (FA):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involving a change in ownership of assets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7685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BOP = CA + FA  →  CA = −FA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GNI = GDP + NFI = C + G + I + CA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= GNI − (C + G + I) = S − I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6791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&lt; 0 (deficit):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 &gt; income; S &lt; I; funded by borrowing from / selling assets to ROW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72744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&gt; 0 (surplus):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&gt; I; NZ is lending to / acquiring assets in ROW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PRICES &amp; UNEMPLOYMENT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— CPI, Inflation &amp; the GDP Deflator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 rate = (Pt − Pt−1) / Pt−1 × 100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30552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a fixed basket of domestic consumer goods &amp; services over time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60904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Deflator = (Nominal GDP / Real GDP) × 100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covers ALL goods (C, G, I, EX, IM), not just consumer items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2044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 limitations: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50792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 bias — overstates cost of living as weights don't adjust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471416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new goods entering the basket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4892040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Doesn't account for quality improvements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Unemployment &amp; the Labour Force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WAP: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civilians aged 15 and above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4767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"Unemployed" (HLFS test):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job, actively looked in last 4 weeks, could start within 4 weeks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= Employed + Unemployed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 = Unemployed / LF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67912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rate = LF / WAP × 100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98264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excludes underemployed &amp; discouraged workers; includes those with unrealistic wage expectations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Rate of Unemployment (NRU)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NRU: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long-run UR when the labour market is in equilibrium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4767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separation rate (employed → unemployed)      f = job-finding rate (unemployed → employed)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Equilibrium: flows in = flows out  →  fu = s(LF − u)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NRU = u / LF = s / (f + s)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6791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costly job search, time to create jobs, matching workers to jobs — s and f shift with factors like immigration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GROWTH &amp; BUSINESS CYCLES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Growth &amp; the Business Cycle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growth: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long-run (10+ yr) increase in real GDP per capita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30552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annual growth:  g = (Xт / X₀)^(1/T) − 1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60904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cycle: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but irregular ups &amp; downs in aggregate variables — Expansion → Peak → Contraction → Trough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2044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Recession: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falls for 2 consecutive quarters  </a:t>
            </a:r>
          </a:p>
          <a:p>
            <a:pPr>
              <a:lnSpc>
                <a:spcPct val="112000"/>
              </a:lnSpc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Depression: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severe, prolonged trough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7997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gap = Actual output − Potential output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910328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gap → expansionary   |   Negative gap → contractionary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· CONSUMPTION &amp; SAVING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Life-Cycle Hypothesis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Households smooth consumption over their lifetime (diminishing marginal benefit of consumption)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Borrowing constraint: can't borrow against future income without collateral</a:t>
            </a:r>
            <a:endParaRPr lang="en-US" sz="150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drivers: student debt, mortgages, bequests, precautionary saving, government transfers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Resources &amp; the Intertemporal Budget Constraint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resources = Starting Wealth + (Years to Retirement × Expected Earnings)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7685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consumption C = Lifetime resources / Years left to live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 1:  C1 + S = Y1        Period 2:  C2 = Y2 + S(1+r)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Combine:  C1 + C2/(1+r) = Y1 + Y2/(1+r)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(PV of lifetime consumption = PV of lifetime income)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9709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Slope of the intertemporal BL = −(1+r)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r is the price of transferring consumption across time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Intertemporal Choice &amp; Interest Rate Effects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Optimum: BL tangent to IC  →  MRS = ΔC2/ΔC1 = −(1+r)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47672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of r ↑ for a SAVER: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78024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 effect — current consumption becomes more expensive (higher opportunity cost) → C1 ↓, C2 ↑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191256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 effect — more overall resources available → C1 ↑, C2 ↑ (normal goods)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61188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effect: C2 unambiguously ↑; C1 ambiguous — substitution effect usually dominates → C1 ↓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INVESTMENT &amp; CAPITAL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 on goods/services produced now but used to produce future output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5973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fixed · Inventory · Residential · Human capital · Knowledge (R&amp;D)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19272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Investment = total spending on investment goods (part of GDP)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49624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Investment = Gross I − Depreciation = change in capital stock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7997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 &lt; 0 → capital stock is shrinking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Business Fixed Investment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 of capital = MPK (marginal product of capital) — diminishes as K rises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 of capital ("user cost") = (Pk/P)(r + d) — flat, firms are "price takers"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Firms invest until MPK = MC → determines optimal capital stock K*</a:t>
            </a:r>
            <a:endParaRPr lang="en-US" sz="15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↑ → MC ↑ → K* falls → demand for loanable funds ↓   |   r ↓ → opposite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828800" y="3703320"/>
            <a:ext cx="0" cy="265176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828800" y="6355080"/>
            <a:ext cx="81381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3383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MC, MB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9326880" y="642823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(K)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11680" y="3977640"/>
            <a:ext cx="370332" cy="42937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382012" y="4407019"/>
            <a:ext cx="370332" cy="177854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752344" y="4584873"/>
            <a:ext cx="370332" cy="136473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122676" y="4721346"/>
            <a:ext cx="370332" cy="115052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93008" y="4836397"/>
            <a:ext cx="370332" cy="101363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863340" y="4937760"/>
            <a:ext cx="370332" cy="9163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233672" y="5029399"/>
            <a:ext cx="370332" cy="84271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04004" y="5113669"/>
            <a:ext cx="370332" cy="78437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974336" y="5192106"/>
            <a:ext cx="370332" cy="73670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344668" y="5265776"/>
            <a:ext cx="370332" cy="6967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715000" y="5335455"/>
            <a:ext cx="370332" cy="66273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085332" y="5401728"/>
            <a:ext cx="370332" cy="63323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55664" y="5465052"/>
            <a:ext cx="370332" cy="60735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825996" y="5525787"/>
            <a:ext cx="370332" cy="58441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196328" y="5584228"/>
            <a:ext cx="370332" cy="5638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566660" y="5640617"/>
            <a:ext cx="370332" cy="54538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936992" y="5695155"/>
            <a:ext cx="370332" cy="5285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307324" y="5748014"/>
            <a:ext cx="370332" cy="51326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677656" y="5799340"/>
            <a:ext cx="370332" cy="49919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47988" y="5849258"/>
            <a:ext cx="370332" cy="48622"/>
          </a:xfrm>
          <a:prstGeom prst="line">
            <a:avLst/>
          </a:prstGeom>
          <a:noFill/>
          <a:ln w="28575">
            <a:solidFill>
              <a:srgbClr val="C4E0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9235440" y="5852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MPK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920240" y="5294376"/>
            <a:ext cx="758952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7223760" y="49743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 (user cost)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439448" y="5239512"/>
            <a:ext cx="109728" cy="10972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5494312" y="5294376"/>
            <a:ext cx="0" cy="1060704"/>
          </a:xfrm>
          <a:prstGeom prst="line">
            <a:avLst/>
          </a:prstGeom>
          <a:noFill/>
          <a:ln w="9525">
            <a:solidFill>
              <a:srgbClr val="8C8C8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5311432" y="642823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K*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· THE HOUSING MARKET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Housing Market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 housing: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downward-sloping in the real house price (Ph/P) — driven by household formation &amp; immigration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5973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of existing housing: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at a point in time (inelastic)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90088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of new housing: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upward-sloping — higher Ph/P needed to cover rising land, labour &amp; material costs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49624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Long-run equilibrium: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Ph/P such that new investment = depreciation (Net I = 0) — stock is stable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70916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↑ → demand ↓ → Ph/P ↓        Immigration ↑ → demand ↑ → Ph/P ↑ (until new supply catches up)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7 · LOANABLE FUNDS &amp; EXCHANGE RATES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Loanable Funds &amp; the Open Economy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+ FA = 0  →  CA = −FA = S − I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3055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of savings: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(business fixed + housing) &amp; the Current Account (lending to ROW)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90088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 loanable funds: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BFI and housing investment — both rise as r falls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849624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of loanable funds: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saving + government saving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7997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open economy: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the world interest rate rw as given — if S = I at rw, then CA = 0; if I &gt; S, CA &lt; 0 (borrow from ROW, FA &gt; 0)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Rates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Nominal XR (e):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of foreign currency per 1 unit of domestic currency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1947672"/>
            <a:ext cx="10744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Appreciation: e ↑ (more forex per NZD)      Depreciation: e ↓ (less forex per NZD)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6829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XR:  er = e × P / Pf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number of foreign goods that trade for one domestic good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2783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Depreciation (e ↓) → imports more expensive, exports more competitive → CA ↑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087368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protection (tariffs/subsidies) shifts CA but not FA → equilibrium er adjusts to rebalance the BOP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C8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· MONEY, BANKING &amp; PARITY CONDITIONS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&amp; Banking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generally accepted medium of exchange, store of value &amp; unit of account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5973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money: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barter (needs a coincidence of wants) or credit (needs trust/enforcement)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19272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Monetary Base (MB) = currency + bank reserves      M1 = currency held by public + demand deposits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788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Fractional reserve banking creates money via the money multiplier: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709160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 = (1 + cu) / (rr + cu)        M = mm × MB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5239512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</a:t>
            </a:r>
            <a:r>
              <a:rPr lang="en-US" sz="15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 = reserve ratio, cu = currency-drain ratio — the central bank controls MB, not these behavioural ratios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Demand, Inflation &amp; Parity Conditions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demand: 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motive (∝ P×Y) + asset motive (trade-off vs return/liquidity of other assets)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76856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Equilibrium:  M = L(R) × PY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 %ΔM = %ΔL(R) + inflation + real growth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07208"/>
            <a:ext cx="11064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 money supply growth ⇒ inflation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Rate Parity:  (1+R$) = e(1+Rf)/eᶠ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no arbitrage across currencies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97096"/>
            <a:ext cx="110642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 Power Parity (Law of One Price):  Pₑ = Pf</a:t>
            </a:r>
            <a:r>
              <a:rPr lang="en-US" sz="1700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before transport costs, taxes &amp; trade barriers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5B506-BD10-EF3D-DAB7-FFBD3BA62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22D77B-1769-35C5-3D21-060CA7CAB234}"/>
              </a:ext>
            </a:extLst>
          </p:cNvPr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ABF86F-4DAA-0260-A5E7-BA5909393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1371600"/>
            <a:ext cx="8346495" cy="504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7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E38AF-080A-9996-1215-A5B0D42E1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F197695-FE96-BB84-8D2B-6D9B73B09429}"/>
              </a:ext>
            </a:extLst>
          </p:cNvPr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3200" dirty="0"/>
          </a:p>
        </p:txBody>
      </p:sp>
      <p:pic>
        <p:nvPicPr>
          <p:cNvPr id="4" name="Picture 3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56ABB4C0-7125-97D8-0DE6-76E674A438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" t="-1137" r="-340" b="28869"/>
          <a:stretch>
            <a:fillRect/>
          </a:stretch>
        </p:blipFill>
        <p:spPr>
          <a:xfrm>
            <a:off x="548640" y="1531257"/>
            <a:ext cx="8973808" cy="334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05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3154F-9AA1-66ED-483F-0C74023C8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B12AEF5-CDB1-BC42-02DB-3054C35961C9}"/>
              </a:ext>
            </a:extLst>
          </p:cNvPr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3200" dirty="0"/>
          </a:p>
        </p:txBody>
      </p:sp>
      <p:pic>
        <p:nvPicPr>
          <p:cNvPr id="5" name="Picture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3763BC4B-A7C6-087C-2014-53B979CE7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03466"/>
            <a:ext cx="10304200" cy="276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36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ABA6E2-77C7-97DC-C3E5-B9F1B07BF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A67666E-3147-7F6A-5116-BBA1D3917C3E}"/>
              </a:ext>
            </a:extLst>
          </p:cNvPr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3200" dirty="0"/>
          </a:p>
        </p:txBody>
      </p:sp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63A1E227-BABB-BE96-8511-271992D7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89597"/>
            <a:ext cx="10307918" cy="205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50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83AEAA-7D69-0282-AB30-6C4603BE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8641841-F615-834E-4022-7503B6CB9342}"/>
              </a:ext>
            </a:extLst>
          </p:cNvPr>
          <p:cNvSpPr txBox="1"/>
          <p:nvPr/>
        </p:nvSpPr>
        <p:spPr>
          <a:xfrm>
            <a:off x="548640" y="548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3200" dirty="0"/>
          </a:p>
        </p:txBody>
      </p:sp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BAB0667-D876-D7A9-FC86-CDE2869E8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6" y="1500529"/>
            <a:ext cx="9901927" cy="153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65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7BA03F-B15B-D027-F594-16C164E7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0" y="62458"/>
            <a:ext cx="10788571" cy="67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58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text and graphs&#10;&#10;AI-generated content may be incorrect.">
            <a:extLst>
              <a:ext uri="{FF2B5EF4-FFF2-40B4-BE49-F238E27FC236}">
                <a16:creationId xmlns:a16="http://schemas.microsoft.com/office/drawing/2014/main" id="{5CCE35F8-FEDC-D8F6-879A-5F36BE7DF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31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86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648" y="822960"/>
            <a:ext cx="4114800" cy="1417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320040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4E0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0" y="4114800"/>
            <a:ext cx="121916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1920</Words>
  <Application>Microsoft Macintosh PowerPoint</Application>
  <PresentationFormat>Widescreen</PresentationFormat>
  <Paragraphs>184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Isabella Pithie</cp:lastModifiedBy>
  <cp:revision>5</cp:revision>
  <dcterms:created xsi:type="dcterms:W3CDTF">2026-08-30T23:18:18Z</dcterms:created>
  <dcterms:modified xsi:type="dcterms:W3CDTF">2026-09-07T01:22:05Z</dcterms:modified>
</cp:coreProperties>
</file>