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12192000" cy="6858000"/>
  <p:notesSz cx="6881813" cy="10002838"/>
  <p:embeddedFontLst>
    <p:embeddedFont>
      <p:font typeface="Josefin Sans" pitchFamily="2" charset="0"/>
      <p:regular r:id="rId39"/>
      <p:bold r:id="rId40"/>
      <p:italic r:id="rId41"/>
      <p:boldItalic r:id="rId42"/>
    </p:embeddedFont>
    <p:embeddedFont>
      <p:font typeface="Roboto" panose="02000000000000000000" pitchFamily="2"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9" roundtripDataSignature="AMtx7mjH1akRqHUqzB7TsPWFxSQNl7tTu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64E89F-8566-4942-8EAC-7EE514975DAD}" v="20" dt="2026-09-07T00:47:28.5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577" autoAdjust="0"/>
  </p:normalViewPr>
  <p:slideViewPr>
    <p:cSldViewPr snapToGrid="0">
      <p:cViewPr>
        <p:scale>
          <a:sx n="96" d="100"/>
          <a:sy n="96" d="100"/>
        </p:scale>
        <p:origin x="6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font" Target="fonts/font3.fntdata"/><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customschemas.google.com/relationships/presentationmetadata" Target="meta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 Buckingham" userId="72245ff2-de1e-4983-9ca3-ae76a23302ba" providerId="ADAL" clId="{C5B361A3-1C43-4126-9DDA-8532921787BF}"/>
    <pc:docChg chg="custSel modSld">
      <pc:chgData name="Sam Buckingham" userId="72245ff2-de1e-4983-9ca3-ae76a23302ba" providerId="ADAL" clId="{C5B361A3-1C43-4126-9DDA-8532921787BF}" dt="2026-09-07T00:49:28.393" v="142" actId="114"/>
      <pc:docMkLst>
        <pc:docMk/>
      </pc:docMkLst>
      <pc:sldChg chg="modSp mod">
        <pc:chgData name="Sam Buckingham" userId="72245ff2-de1e-4983-9ca3-ae76a23302ba" providerId="ADAL" clId="{C5B361A3-1C43-4126-9DDA-8532921787BF}" dt="2026-09-04T03:13:05.815" v="41" actId="20577"/>
        <pc:sldMkLst>
          <pc:docMk/>
          <pc:sldMk cId="0" sldId="256"/>
        </pc:sldMkLst>
        <pc:spChg chg="mod">
          <ac:chgData name="Sam Buckingham" userId="72245ff2-de1e-4983-9ca3-ae76a23302ba" providerId="ADAL" clId="{C5B361A3-1C43-4126-9DDA-8532921787BF}" dt="2026-09-04T03:13:05.815" v="41" actId="20577"/>
          <ac:spMkLst>
            <pc:docMk/>
            <pc:sldMk cId="0" sldId="256"/>
            <ac:spMk id="89" creationId="{00000000-0000-0000-0000-000000000000}"/>
          </ac:spMkLst>
        </pc:spChg>
        <pc:spChg chg="mod">
          <ac:chgData name="Sam Buckingham" userId="72245ff2-de1e-4983-9ca3-ae76a23302ba" providerId="ADAL" clId="{C5B361A3-1C43-4126-9DDA-8532921787BF}" dt="2026-09-04T03:11:31.235" v="32" actId="20577"/>
          <ac:spMkLst>
            <pc:docMk/>
            <pc:sldMk cId="0" sldId="256"/>
            <ac:spMk id="90" creationId="{00000000-0000-0000-0000-000000000000}"/>
          </ac:spMkLst>
        </pc:spChg>
      </pc:sldChg>
      <pc:sldChg chg="modSp mod">
        <pc:chgData name="Sam Buckingham" userId="72245ff2-de1e-4983-9ca3-ae76a23302ba" providerId="ADAL" clId="{C5B361A3-1C43-4126-9DDA-8532921787BF}" dt="2026-09-07T00:49:28.393" v="142" actId="114"/>
        <pc:sldMkLst>
          <pc:docMk/>
          <pc:sldMk cId="0" sldId="263"/>
        </pc:sldMkLst>
        <pc:spChg chg="mod">
          <ac:chgData name="Sam Buckingham" userId="72245ff2-de1e-4983-9ca3-ae76a23302ba" providerId="ADAL" clId="{C5B361A3-1C43-4126-9DDA-8532921787BF}" dt="2026-09-07T00:49:28.393" v="142" actId="114"/>
          <ac:spMkLst>
            <pc:docMk/>
            <pc:sldMk cId="0" sldId="263"/>
            <ac:spMk id="148" creationId="{00000000-0000-0000-0000-000000000000}"/>
          </ac:spMkLst>
        </pc:spChg>
      </pc:sldChg>
      <pc:sldChg chg="modSp mod modNotesTx">
        <pc:chgData name="Sam Buckingham" userId="72245ff2-de1e-4983-9ca3-ae76a23302ba" providerId="ADAL" clId="{C5B361A3-1C43-4126-9DDA-8532921787BF}" dt="2026-09-07T00:47:07.796" v="132" actId="20577"/>
        <pc:sldMkLst>
          <pc:docMk/>
          <pc:sldMk cId="0" sldId="264"/>
        </pc:sldMkLst>
        <pc:spChg chg="mod">
          <ac:chgData name="Sam Buckingham" userId="72245ff2-de1e-4983-9ca3-ae76a23302ba" providerId="ADAL" clId="{C5B361A3-1C43-4126-9DDA-8532921787BF}" dt="2026-09-07T00:45:12.792" v="131" actId="20577"/>
          <ac:spMkLst>
            <pc:docMk/>
            <pc:sldMk cId="0" sldId="264"/>
            <ac:spMk id="155" creationId="{00000000-0000-0000-0000-000000000000}"/>
          </ac:spMkLst>
        </pc:spChg>
      </pc:sldChg>
      <pc:sldChg chg="addSp delSp modSp mod">
        <pc:chgData name="Sam Buckingham" userId="72245ff2-de1e-4983-9ca3-ae76a23302ba" providerId="ADAL" clId="{C5B361A3-1C43-4126-9DDA-8532921787BF}" dt="2026-09-07T00:45:04.482" v="127" actId="20577"/>
        <pc:sldMkLst>
          <pc:docMk/>
          <pc:sldMk cId="0" sldId="265"/>
        </pc:sldMkLst>
        <pc:spChg chg="add">
          <ac:chgData name="Sam Buckingham" userId="72245ff2-de1e-4983-9ca3-ae76a23302ba" providerId="ADAL" clId="{C5B361A3-1C43-4126-9DDA-8532921787BF}" dt="2026-09-06T21:41:24.530" v="95"/>
          <ac:spMkLst>
            <pc:docMk/>
            <pc:sldMk cId="0" sldId="265"/>
            <ac:spMk id="4" creationId="{4FBC411D-FB02-9250-10E7-E738B474896F}"/>
          </ac:spMkLst>
        </pc:spChg>
        <pc:spChg chg="mod">
          <ac:chgData name="Sam Buckingham" userId="72245ff2-de1e-4983-9ca3-ae76a23302ba" providerId="ADAL" clId="{C5B361A3-1C43-4126-9DDA-8532921787BF}" dt="2026-09-07T00:45:04.482" v="127" actId="20577"/>
          <ac:spMkLst>
            <pc:docMk/>
            <pc:sldMk cId="0" sldId="265"/>
            <ac:spMk id="163" creationId="{00000000-0000-0000-0000-000000000000}"/>
          </ac:spMkLst>
        </pc:spChg>
        <pc:graphicFrameChg chg="add del mod modGraphic">
          <ac:chgData name="Sam Buckingham" userId="72245ff2-de1e-4983-9ca3-ae76a23302ba" providerId="ADAL" clId="{C5B361A3-1C43-4126-9DDA-8532921787BF}" dt="2026-09-06T21:41:32.593" v="97" actId="478"/>
          <ac:graphicFrameMkLst>
            <pc:docMk/>
            <pc:sldMk cId="0" sldId="265"/>
            <ac:graphicFrameMk id="2" creationId="{F4CFAEE1-37DB-3451-BA61-FDD7786288B9}"/>
          </ac:graphicFrameMkLst>
        </pc:graphicFrameChg>
        <pc:graphicFrameChg chg="add del mod">
          <ac:chgData name="Sam Buckingham" userId="72245ff2-de1e-4983-9ca3-ae76a23302ba" providerId="ADAL" clId="{C5B361A3-1C43-4126-9DDA-8532921787BF}" dt="2026-09-07T00:44:10.343" v="109" actId="478"/>
          <ac:graphicFrameMkLst>
            <pc:docMk/>
            <pc:sldMk cId="0" sldId="265"/>
            <ac:graphicFrameMk id="5" creationId="{3DC7D981-9D63-5414-43B3-2F9DE7725FE3}"/>
          </ac:graphicFrameMkLst>
        </pc:graphicFrameChg>
        <pc:picChg chg="add mod">
          <ac:chgData name="Sam Buckingham" userId="72245ff2-de1e-4983-9ca3-ae76a23302ba" providerId="ADAL" clId="{C5B361A3-1C43-4126-9DDA-8532921787BF}" dt="2026-09-07T00:44:53.511" v="116" actId="1076"/>
          <ac:picMkLst>
            <pc:docMk/>
            <pc:sldMk cId="0" sldId="265"/>
            <ac:picMk id="7" creationId="{26C00E46-7EB9-6F27-24CC-D855748DE3C6}"/>
          </ac:picMkLst>
        </pc:picChg>
      </pc:sldChg>
      <pc:sldChg chg="modSp mod">
        <pc:chgData name="Sam Buckingham" userId="72245ff2-de1e-4983-9ca3-ae76a23302ba" providerId="ADAL" clId="{C5B361A3-1C43-4126-9DDA-8532921787BF}" dt="2026-09-06T21:36:30.009" v="43" actId="27636"/>
        <pc:sldMkLst>
          <pc:docMk/>
          <pc:sldMk cId="0" sldId="275"/>
        </pc:sldMkLst>
        <pc:spChg chg="mod">
          <ac:chgData name="Sam Buckingham" userId="72245ff2-de1e-4983-9ca3-ae76a23302ba" providerId="ADAL" clId="{C5B361A3-1C43-4126-9DDA-8532921787BF}" dt="2026-09-06T21:36:30.009" v="43" actId="27636"/>
          <ac:spMkLst>
            <pc:docMk/>
            <pc:sldMk cId="0" sldId="275"/>
            <ac:spMk id="248" creationId="{00000000-0000-0000-0000-000000000000}"/>
          </ac:spMkLst>
        </pc:spChg>
      </pc:sldChg>
      <pc:sldChg chg="modSp mod">
        <pc:chgData name="Sam Buckingham" userId="72245ff2-de1e-4983-9ca3-ae76a23302ba" providerId="ADAL" clId="{C5B361A3-1C43-4126-9DDA-8532921787BF}" dt="2026-09-06T21:36:30.032" v="44" actId="27636"/>
        <pc:sldMkLst>
          <pc:docMk/>
          <pc:sldMk cId="0" sldId="277"/>
        </pc:sldMkLst>
        <pc:spChg chg="mod">
          <ac:chgData name="Sam Buckingham" userId="72245ff2-de1e-4983-9ca3-ae76a23302ba" providerId="ADAL" clId="{C5B361A3-1C43-4126-9DDA-8532921787BF}" dt="2026-09-06T21:36:30.032" v="44" actId="27636"/>
          <ac:spMkLst>
            <pc:docMk/>
            <pc:sldMk cId="0" sldId="277"/>
            <ac:spMk id="263" creationId="{00000000-0000-0000-0000-000000000000}"/>
          </ac:spMkLst>
        </pc:spChg>
      </pc:sldChg>
      <pc:sldChg chg="delSp mod">
        <pc:chgData name="Sam Buckingham" userId="72245ff2-de1e-4983-9ca3-ae76a23302ba" providerId="ADAL" clId="{C5B361A3-1C43-4126-9DDA-8532921787BF}" dt="2026-09-07T00:48:31.526" v="134" actId="478"/>
        <pc:sldMkLst>
          <pc:docMk/>
          <pc:sldMk cId="0" sldId="285"/>
        </pc:sldMkLst>
        <pc:picChg chg="del">
          <ac:chgData name="Sam Buckingham" userId="72245ff2-de1e-4983-9ca3-ae76a23302ba" providerId="ADAL" clId="{C5B361A3-1C43-4126-9DDA-8532921787BF}" dt="2026-09-07T00:48:31.526" v="134" actId="478"/>
          <ac:picMkLst>
            <pc:docMk/>
            <pc:sldMk cId="0" sldId="285"/>
            <ac:picMk id="325" creationId="{00000000-0000-0000-0000-000000000000}"/>
          </ac:picMkLst>
        </pc:picChg>
      </pc:sldChg>
      <pc:sldChg chg="delSp mod">
        <pc:chgData name="Sam Buckingham" userId="72245ff2-de1e-4983-9ca3-ae76a23302ba" providerId="ADAL" clId="{C5B361A3-1C43-4126-9DDA-8532921787BF}" dt="2026-09-07T00:48:38.823" v="135" actId="478"/>
        <pc:sldMkLst>
          <pc:docMk/>
          <pc:sldMk cId="0" sldId="286"/>
        </pc:sldMkLst>
        <pc:picChg chg="del">
          <ac:chgData name="Sam Buckingham" userId="72245ff2-de1e-4983-9ca3-ae76a23302ba" providerId="ADAL" clId="{C5B361A3-1C43-4126-9DDA-8532921787BF}" dt="2026-09-07T00:48:38.823" v="135" actId="478"/>
          <ac:picMkLst>
            <pc:docMk/>
            <pc:sldMk cId="0" sldId="286"/>
            <ac:picMk id="334" creationId="{00000000-0000-0000-0000-000000000000}"/>
          </ac:picMkLst>
        </pc:picChg>
      </pc:sldChg>
      <pc:sldChg chg="delSp mod">
        <pc:chgData name="Sam Buckingham" userId="72245ff2-de1e-4983-9ca3-ae76a23302ba" providerId="ADAL" clId="{C5B361A3-1C43-4126-9DDA-8532921787BF}" dt="2026-09-07T00:48:42.379" v="136" actId="478"/>
        <pc:sldMkLst>
          <pc:docMk/>
          <pc:sldMk cId="0" sldId="287"/>
        </pc:sldMkLst>
        <pc:picChg chg="del">
          <ac:chgData name="Sam Buckingham" userId="72245ff2-de1e-4983-9ca3-ae76a23302ba" providerId="ADAL" clId="{C5B361A3-1C43-4126-9DDA-8532921787BF}" dt="2026-09-07T00:48:42.379" v="136" actId="478"/>
          <ac:picMkLst>
            <pc:docMk/>
            <pc:sldMk cId="0" sldId="287"/>
            <ac:picMk id="344" creationId="{00000000-0000-0000-0000-000000000000}"/>
          </ac:picMkLst>
        </pc:picChg>
      </pc:sldChg>
      <pc:sldChg chg="delSp mod">
        <pc:chgData name="Sam Buckingham" userId="72245ff2-de1e-4983-9ca3-ae76a23302ba" providerId="ADAL" clId="{C5B361A3-1C43-4126-9DDA-8532921787BF}" dt="2026-09-07T00:48:27.103" v="133" actId="478"/>
        <pc:sldMkLst>
          <pc:docMk/>
          <pc:sldMk cId="0" sldId="288"/>
        </pc:sldMkLst>
        <pc:picChg chg="del">
          <ac:chgData name="Sam Buckingham" userId="72245ff2-de1e-4983-9ca3-ae76a23302ba" providerId="ADAL" clId="{C5B361A3-1C43-4126-9DDA-8532921787BF}" dt="2026-09-07T00:48:27.103" v="133" actId="478"/>
          <ac:picMkLst>
            <pc:docMk/>
            <pc:sldMk cId="0" sldId="288"/>
            <ac:picMk id="354" creationId="{00000000-0000-0000-0000-000000000000}"/>
          </ac:picMkLst>
        </pc:picChg>
      </pc:sldChg>
      <pc:sldChg chg="delSp mod">
        <pc:chgData name="Sam Buckingham" userId="72245ff2-de1e-4983-9ca3-ae76a23302ba" providerId="ADAL" clId="{C5B361A3-1C43-4126-9DDA-8532921787BF}" dt="2026-09-07T00:48:46.854" v="137" actId="478"/>
        <pc:sldMkLst>
          <pc:docMk/>
          <pc:sldMk cId="0" sldId="289"/>
        </pc:sldMkLst>
        <pc:picChg chg="del">
          <ac:chgData name="Sam Buckingham" userId="72245ff2-de1e-4983-9ca3-ae76a23302ba" providerId="ADAL" clId="{C5B361A3-1C43-4126-9DDA-8532921787BF}" dt="2026-09-07T00:48:46.854" v="137" actId="478"/>
          <ac:picMkLst>
            <pc:docMk/>
            <pc:sldMk cId="0" sldId="289"/>
            <ac:picMk id="363"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82119" cy="501879"/>
          </a:xfrm>
          <a:prstGeom prst="rect">
            <a:avLst/>
          </a:prstGeom>
          <a:noFill/>
          <a:ln>
            <a:noFill/>
          </a:ln>
        </p:spPr>
        <p:txBody>
          <a:bodyPr spcFirstLastPara="1" wrap="square" lIns="96475" tIns="48225" rIns="96475" bIns="48225" anchor="t"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98102" y="0"/>
            <a:ext cx="2982119" cy="501879"/>
          </a:xfrm>
          <a:prstGeom prst="rect">
            <a:avLst/>
          </a:prstGeom>
          <a:noFill/>
          <a:ln>
            <a:noFill/>
          </a:ln>
        </p:spPr>
        <p:txBody>
          <a:bodyPr spcFirstLastPara="1" wrap="square" lIns="96475" tIns="48225" rIns="96475" bIns="48225" anchor="t" anchorCtr="0">
            <a:noAutofit/>
          </a:bodyPr>
          <a:lstStyle>
            <a:lvl1pPr marR="0" lvl="0" algn="r"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500961"/>
            <a:ext cx="2982119" cy="501878"/>
          </a:xfrm>
          <a:prstGeom prst="rect">
            <a:avLst/>
          </a:prstGeom>
          <a:noFill/>
          <a:ln>
            <a:noFill/>
          </a:ln>
        </p:spPr>
        <p:txBody>
          <a:bodyPr spcFirstLastPara="1" wrap="square" lIns="96475" tIns="48225" rIns="96475" bIns="48225" anchor="b"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NZ" sz="1300" b="0" i="0" u="none" strike="noStrike" cap="none">
                <a:solidFill>
                  <a:schemeClr val="dk1"/>
                </a:solidFill>
                <a:latin typeface="Calibri"/>
                <a:ea typeface="Calibri"/>
                <a:cs typeface="Calibri"/>
                <a:sym typeface="Calibri"/>
              </a:rPr>
              <a:t>‹#›</a:t>
            </a:fld>
            <a:endParaRPr sz="13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p>
            <a:pPr marL="0" lvl="0" indent="0" algn="l" rtl="0">
              <a:lnSpc>
                <a:spcPct val="100000"/>
              </a:lnSpc>
              <a:spcBef>
                <a:spcPts val="0"/>
              </a:spcBef>
              <a:spcAft>
                <a:spcPts val="0"/>
              </a:spcAft>
              <a:buSzPts val="1400"/>
              <a:buNone/>
            </a:pPr>
            <a:r>
              <a:rPr lang="en-NZ" dirty="0"/>
              <a:t>Introduce</a:t>
            </a:r>
            <a:endParaRPr dirty="0"/>
          </a:p>
          <a:p>
            <a:pPr marL="180897" lvl="0" indent="-180897" algn="l" rtl="0">
              <a:lnSpc>
                <a:spcPct val="100000"/>
              </a:lnSpc>
              <a:spcBef>
                <a:spcPts val="0"/>
              </a:spcBef>
              <a:spcAft>
                <a:spcPts val="0"/>
              </a:spcAft>
              <a:buClr>
                <a:schemeClr val="dk1"/>
              </a:buClr>
              <a:buSzPts val="1200"/>
              <a:buFont typeface="Arial"/>
              <a:buChar char="•"/>
            </a:pPr>
            <a:r>
              <a:rPr lang="en-NZ" dirty="0"/>
              <a:t>Ourselves</a:t>
            </a:r>
            <a:endParaRPr dirty="0"/>
          </a:p>
          <a:p>
            <a:pPr marL="180897" lvl="0" indent="-180897" algn="l" rtl="0">
              <a:lnSpc>
                <a:spcPct val="100000"/>
              </a:lnSpc>
              <a:spcBef>
                <a:spcPts val="0"/>
              </a:spcBef>
              <a:spcAft>
                <a:spcPts val="0"/>
              </a:spcAft>
              <a:buClr>
                <a:schemeClr val="dk1"/>
              </a:buClr>
              <a:buSzPts val="1200"/>
              <a:buFont typeface="Arial"/>
              <a:buChar char="•"/>
            </a:pPr>
            <a:r>
              <a:rPr lang="en-NZ" dirty="0"/>
              <a:t>The Club</a:t>
            </a:r>
            <a:endParaRPr dirty="0"/>
          </a:p>
          <a:p>
            <a:pPr marL="180897" lvl="0" indent="-180897" algn="l" rtl="0">
              <a:lnSpc>
                <a:spcPct val="100000"/>
              </a:lnSpc>
              <a:spcBef>
                <a:spcPts val="0"/>
              </a:spcBef>
              <a:spcAft>
                <a:spcPts val="0"/>
              </a:spcAft>
              <a:buClr>
                <a:schemeClr val="dk1"/>
              </a:buClr>
              <a:buSzPts val="1200"/>
              <a:buFont typeface="Arial"/>
              <a:buChar char="•"/>
            </a:pPr>
            <a:r>
              <a:rPr lang="en-NZ" dirty="0"/>
              <a:t>Thank for coming</a:t>
            </a:r>
            <a:endParaRPr dirty="0"/>
          </a:p>
          <a:p>
            <a:pPr marL="180897" lvl="0" indent="-104697" algn="l" rtl="0">
              <a:lnSpc>
                <a:spcPct val="100000"/>
              </a:lnSpc>
              <a:spcBef>
                <a:spcPts val="0"/>
              </a:spcBef>
              <a:spcAft>
                <a:spcPts val="0"/>
              </a:spcAft>
              <a:buClr>
                <a:schemeClr val="dk1"/>
              </a:buClr>
              <a:buSzPts val="1200"/>
              <a:buFont typeface="Arial"/>
              <a:buNone/>
            </a:pPr>
            <a:endParaRPr dirty="0"/>
          </a:p>
          <a:p>
            <a:pPr marL="0" lvl="0" indent="0" algn="l" rtl="0">
              <a:lnSpc>
                <a:spcPct val="100000"/>
              </a:lnSpc>
              <a:spcBef>
                <a:spcPts val="0"/>
              </a:spcBef>
              <a:spcAft>
                <a:spcPts val="0"/>
              </a:spcAft>
              <a:buSzPts val="1400"/>
              <a:buNone/>
            </a:pPr>
            <a:r>
              <a:rPr lang="en-NZ" dirty="0"/>
              <a:t>Explain</a:t>
            </a:r>
            <a:endParaRPr dirty="0"/>
          </a:p>
          <a:p>
            <a:pPr marL="180897" lvl="0" indent="-180897" algn="l" rtl="0">
              <a:lnSpc>
                <a:spcPct val="100000"/>
              </a:lnSpc>
              <a:spcBef>
                <a:spcPts val="0"/>
              </a:spcBef>
              <a:spcAft>
                <a:spcPts val="0"/>
              </a:spcAft>
              <a:buClr>
                <a:schemeClr val="dk1"/>
              </a:buClr>
              <a:buSzPts val="1200"/>
              <a:buFont typeface="Arial"/>
              <a:buChar char="•"/>
            </a:pPr>
            <a:r>
              <a:rPr lang="en-NZ" dirty="0"/>
              <a:t>Thank for submitting</a:t>
            </a:r>
            <a:endParaRPr dirty="0"/>
          </a:p>
          <a:p>
            <a:pPr marL="180897" lvl="0" indent="-180897" algn="l" rtl="0">
              <a:lnSpc>
                <a:spcPct val="100000"/>
              </a:lnSpc>
              <a:spcBef>
                <a:spcPts val="0"/>
              </a:spcBef>
              <a:spcAft>
                <a:spcPts val="0"/>
              </a:spcAft>
              <a:buClr>
                <a:schemeClr val="dk1"/>
              </a:buClr>
              <a:buSzPts val="1200"/>
              <a:buFont typeface="Arial"/>
              <a:buChar char="•"/>
            </a:pPr>
            <a:r>
              <a:rPr lang="en-NZ" dirty="0"/>
              <a:t>Why we are going these</a:t>
            </a:r>
            <a:endParaRPr dirty="0"/>
          </a:p>
          <a:p>
            <a:pPr marL="0" lvl="0" indent="0" algn="l" rtl="0">
              <a:lnSpc>
                <a:spcPct val="100000"/>
              </a:lnSpc>
              <a:spcBef>
                <a:spcPts val="0"/>
              </a:spcBef>
              <a:spcAft>
                <a:spcPts val="0"/>
              </a:spcAft>
              <a:buSzPts val="1400"/>
              <a:buNone/>
            </a:pPr>
            <a:endParaRPr dirty="0"/>
          </a:p>
        </p:txBody>
      </p:sp>
      <p:sp>
        <p:nvSpPr>
          <p:cNvPr id="87" name="Google Shape;87;p1:notes"/>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lvl="0" indent="0" algn="r" rtl="0">
              <a:lnSpc>
                <a:spcPct val="100000"/>
              </a:lnSpc>
              <a:spcBef>
                <a:spcPts val="0"/>
              </a:spcBef>
              <a:spcAft>
                <a:spcPts val="0"/>
              </a:spcAft>
              <a:buSzPts val="1400"/>
              <a:buNone/>
            </a:pPr>
            <a:fld id="{00000000-1234-1234-1234-123412341234}" type="slidenum">
              <a:rPr lang="en-NZ"/>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 name="Google Shape;94;p2:notes"/>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p>
            <a:pPr marL="0" lvl="0" indent="0" algn="l" rtl="0">
              <a:lnSpc>
                <a:spcPct val="100000"/>
              </a:lnSpc>
              <a:spcBef>
                <a:spcPts val="0"/>
              </a:spcBef>
              <a:spcAft>
                <a:spcPts val="0"/>
              </a:spcAft>
              <a:buSzPts val="1400"/>
              <a:buNone/>
            </a:pPr>
            <a:endParaRPr/>
          </a:p>
        </p:txBody>
      </p:sp>
      <p:sp>
        <p:nvSpPr>
          <p:cNvPr id="95" name="Google Shape;95;p2:notes"/>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lvl="0" indent="0" algn="r" rtl="0">
              <a:lnSpc>
                <a:spcPct val="100000"/>
              </a:lnSpc>
              <a:spcBef>
                <a:spcPts val="0"/>
              </a:spcBef>
              <a:spcAft>
                <a:spcPts val="0"/>
              </a:spcAft>
              <a:buSzPts val="1400"/>
              <a:buNone/>
            </a:pPr>
            <a:fld id="{00000000-1234-1234-1234-123412341234}" type="slidenum">
              <a:rPr lang="en-NZ"/>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3: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 name="Google Shape;105;p3:notes"/>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p>
            <a:pPr marL="0" lvl="0" indent="0" algn="l" rtl="0">
              <a:lnSpc>
                <a:spcPct val="100000"/>
              </a:lnSpc>
              <a:spcBef>
                <a:spcPts val="0"/>
              </a:spcBef>
              <a:spcAft>
                <a:spcPts val="0"/>
              </a:spcAft>
              <a:buSzPts val="1400"/>
              <a:buNone/>
            </a:pPr>
            <a:r>
              <a:rPr lang="en-NZ"/>
              <a:t>These tutorials won’t be recorded on ECHO, but we are happy to release these tutorial slides if you think that will be helpful.</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NZ"/>
              <a:t>We received quite a few submissions asking about …. (we have included this in the handout, and recommend going back over the lecture slides and tutorial questions, but we aren’t specifically covering it in this tutorial session)</a:t>
            </a:r>
            <a:endParaRPr/>
          </a:p>
        </p:txBody>
      </p:sp>
      <p:sp>
        <p:nvSpPr>
          <p:cNvPr id="106" name="Google Shape;106;p3:notes"/>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lvl="0" indent="0" algn="r" rtl="0">
              <a:lnSpc>
                <a:spcPct val="100000"/>
              </a:lnSpc>
              <a:spcBef>
                <a:spcPts val="0"/>
              </a:spcBef>
              <a:spcAft>
                <a:spcPts val="0"/>
              </a:spcAft>
              <a:buSzPts val="1400"/>
              <a:buNone/>
            </a:pPr>
            <a:fld id="{00000000-1234-1234-1234-123412341234}" type="slidenum">
              <a:rPr lang="en-NZ"/>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4: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p4:notes"/>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p>
            <a:pPr marL="0" lvl="0" indent="0" algn="l" rtl="0">
              <a:lnSpc>
                <a:spcPct val="100000"/>
              </a:lnSpc>
              <a:spcBef>
                <a:spcPts val="0"/>
              </a:spcBef>
              <a:spcAft>
                <a:spcPts val="0"/>
              </a:spcAft>
              <a:buSzPts val="1400"/>
              <a:buNone/>
            </a:pPr>
            <a:endParaRPr/>
          </a:p>
        </p:txBody>
      </p:sp>
      <p:sp>
        <p:nvSpPr>
          <p:cNvPr id="114" name="Google Shape;114;p4:notes"/>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lvl="0" indent="0" algn="r" rtl="0">
              <a:lnSpc>
                <a:spcPct val="100000"/>
              </a:lnSpc>
              <a:spcBef>
                <a:spcPts val="0"/>
              </a:spcBef>
              <a:spcAft>
                <a:spcPts val="0"/>
              </a:spcAft>
              <a:buSzPts val="1400"/>
              <a:buNone/>
            </a:pPr>
            <a:fld id="{00000000-1234-1234-1234-123412341234}" type="slidenum">
              <a:rPr lang="en-NZ"/>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5: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 name="Google Shape;121;p5:notes"/>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p>
            <a:pPr marL="0" lvl="0" indent="0" algn="l" rtl="0">
              <a:lnSpc>
                <a:spcPct val="100000"/>
              </a:lnSpc>
              <a:spcBef>
                <a:spcPts val="0"/>
              </a:spcBef>
              <a:spcAft>
                <a:spcPts val="0"/>
              </a:spcAft>
              <a:buSzPts val="1400"/>
              <a:buNone/>
            </a:pPr>
            <a:r>
              <a:rPr lang="en-NZ"/>
              <a:t>- Won't go over supply and demand that much as it is probably the most straight forward topic.</a:t>
            </a:r>
            <a:endParaRPr/>
          </a:p>
          <a:p>
            <a:pPr marL="0" lvl="0" indent="0" algn="l" rtl="0">
              <a:lnSpc>
                <a:spcPct val="100000"/>
              </a:lnSpc>
              <a:spcBef>
                <a:spcPts val="0"/>
              </a:spcBef>
              <a:spcAft>
                <a:spcPts val="0"/>
              </a:spcAft>
              <a:buSzPts val="1400"/>
              <a:buNone/>
            </a:pPr>
            <a:r>
              <a:rPr lang="en-NZ"/>
              <a:t>- Happy to take questions if anyone has any specific ones </a:t>
            </a:r>
            <a:endParaRPr/>
          </a:p>
        </p:txBody>
      </p:sp>
      <p:sp>
        <p:nvSpPr>
          <p:cNvPr id="122" name="Google Shape;122;p5:notes"/>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lvl="0" indent="0" algn="r" rtl="0">
              <a:lnSpc>
                <a:spcPct val="100000"/>
              </a:lnSpc>
              <a:spcBef>
                <a:spcPts val="0"/>
              </a:spcBef>
              <a:spcAft>
                <a:spcPts val="0"/>
              </a:spcAft>
              <a:buSzPts val="1400"/>
              <a:buNone/>
            </a:pPr>
            <a:fld id="{00000000-1234-1234-1234-123412341234}" type="slidenum">
              <a:rPr lang="en-NZ"/>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10: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10:notes"/>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p>
            <a:pPr marL="0" lvl="0" indent="0" algn="l" rtl="0">
              <a:spcBef>
                <a:spcPts val="0"/>
              </a:spcBef>
              <a:spcAft>
                <a:spcPts val="0"/>
              </a:spcAft>
              <a:buClr>
                <a:schemeClr val="dk1"/>
              </a:buClr>
              <a:buSzPts val="1400"/>
              <a:buFont typeface="Arial"/>
              <a:buNone/>
            </a:pPr>
            <a:r>
              <a:rPr lang="en-NZ"/>
              <a:t>Adam Smith- Idea of Absolute Advantage where however produced the most should produce which led to specialisation, also the idea of the invisible hand which is the positive externalities that result from prioritising wealth</a:t>
            </a:r>
            <a:endParaRPr/>
          </a:p>
          <a:p>
            <a:pPr marL="0" lvl="0" indent="0" algn="l" rtl="0">
              <a:spcBef>
                <a:spcPts val="0"/>
              </a:spcBef>
              <a:spcAft>
                <a:spcPts val="0"/>
              </a:spcAft>
              <a:buClr>
                <a:schemeClr val="dk1"/>
              </a:buClr>
              <a:buSzPts val="1400"/>
              <a:buFont typeface="Arial"/>
              <a:buNone/>
            </a:pPr>
            <a:endParaRPr/>
          </a:p>
          <a:p>
            <a:pPr marL="0" lvl="0" indent="0" algn="l" rtl="0">
              <a:spcBef>
                <a:spcPts val="0"/>
              </a:spcBef>
              <a:spcAft>
                <a:spcPts val="0"/>
              </a:spcAft>
              <a:buClr>
                <a:schemeClr val="dk1"/>
              </a:buClr>
              <a:buSzPts val="1400"/>
              <a:buFont typeface="Arial"/>
              <a:buNone/>
            </a:pPr>
            <a:r>
              <a:rPr lang="en-NZ"/>
              <a:t>Karl Marx - state essentially protects private property upholding capitalist exploitation of the working class</a:t>
            </a:r>
            <a:endParaRPr/>
          </a:p>
          <a:p>
            <a:pPr marL="0" lvl="0" indent="0" algn="l" rtl="0">
              <a:spcBef>
                <a:spcPts val="0"/>
              </a:spcBef>
              <a:spcAft>
                <a:spcPts val="0"/>
              </a:spcAft>
              <a:buClr>
                <a:schemeClr val="dk1"/>
              </a:buClr>
              <a:buSzPts val="1400"/>
              <a:buFont typeface="Arial"/>
              <a:buNone/>
            </a:pPr>
            <a:endParaRPr/>
          </a:p>
          <a:p>
            <a:pPr marL="0" lvl="0" indent="0" algn="l" rtl="0">
              <a:spcBef>
                <a:spcPts val="0"/>
              </a:spcBef>
              <a:spcAft>
                <a:spcPts val="0"/>
              </a:spcAft>
              <a:buClr>
                <a:schemeClr val="dk1"/>
              </a:buClr>
              <a:buSzPts val="1400"/>
              <a:buFont typeface="Arial"/>
              <a:buNone/>
            </a:pPr>
            <a:r>
              <a:rPr lang="en-NZ"/>
              <a:t>Keynes - Free markets not always self correcting therefore govt should have active role especially fiscal policy i.e. spending more and taxing less depending on economic cycle</a:t>
            </a:r>
            <a:endParaRPr/>
          </a:p>
          <a:p>
            <a:pPr marL="0" lvl="0" indent="0" algn="l" rtl="0">
              <a:spcBef>
                <a:spcPts val="0"/>
              </a:spcBef>
              <a:spcAft>
                <a:spcPts val="0"/>
              </a:spcAft>
              <a:buClr>
                <a:schemeClr val="dk1"/>
              </a:buClr>
              <a:buSzPts val="1400"/>
              <a:buFont typeface="Arial"/>
              <a:buNone/>
            </a:pPr>
            <a:endParaRPr/>
          </a:p>
          <a:p>
            <a:pPr marL="0" lvl="0" indent="0" algn="l" rtl="0">
              <a:spcBef>
                <a:spcPts val="0"/>
              </a:spcBef>
              <a:spcAft>
                <a:spcPts val="0"/>
              </a:spcAft>
              <a:buClr>
                <a:schemeClr val="dk1"/>
              </a:buClr>
              <a:buSzPts val="1400"/>
              <a:buFont typeface="Arial"/>
              <a:buNone/>
            </a:pPr>
            <a:r>
              <a:rPr lang="en-NZ"/>
              <a:t>Friedman- Strong advocate for free markets where Govt limited role in economy and should only control through monetary supply = monetarism</a:t>
            </a:r>
            <a:endParaRPr/>
          </a:p>
          <a:p>
            <a:pPr marL="0" lvl="0" indent="0" algn="l" rtl="0">
              <a:spcBef>
                <a:spcPts val="0"/>
              </a:spcBef>
              <a:spcAft>
                <a:spcPts val="0"/>
              </a:spcAft>
              <a:buClr>
                <a:schemeClr val="dk1"/>
              </a:buClr>
              <a:buSzPts val="1400"/>
              <a:buFont typeface="Arial"/>
              <a:buNone/>
            </a:pPr>
            <a:endParaRPr/>
          </a:p>
          <a:p>
            <a:pPr marL="0" lvl="0" indent="0" algn="l" rtl="0">
              <a:spcBef>
                <a:spcPts val="0"/>
              </a:spcBef>
              <a:spcAft>
                <a:spcPts val="0"/>
              </a:spcAft>
              <a:buClr>
                <a:schemeClr val="dk1"/>
              </a:buClr>
              <a:buSzPts val="1400"/>
              <a:buFont typeface="Arial"/>
              <a:buNone/>
            </a:pPr>
            <a:r>
              <a:rPr lang="en-NZ"/>
              <a:t>Ricardo - Comparative advantage - instead of who produced outright the most consider opportunity cost and what a nation would be best off producing irrespective of volume.</a:t>
            </a:r>
            <a:endParaRPr/>
          </a:p>
          <a:p>
            <a:pPr marL="0" lvl="0" indent="0" algn="l" rtl="0">
              <a:spcBef>
                <a:spcPts val="0"/>
              </a:spcBef>
              <a:spcAft>
                <a:spcPts val="0"/>
              </a:spcAft>
              <a:buClr>
                <a:schemeClr val="dk1"/>
              </a:buClr>
              <a:buSzPts val="1400"/>
              <a:buFont typeface="Arial"/>
              <a:buNone/>
            </a:pPr>
            <a:endParaRPr/>
          </a:p>
          <a:p>
            <a:pPr marL="0" lvl="0" indent="0" algn="l" rtl="0">
              <a:spcBef>
                <a:spcPts val="0"/>
              </a:spcBef>
              <a:spcAft>
                <a:spcPts val="0"/>
              </a:spcAft>
              <a:buClr>
                <a:schemeClr val="dk1"/>
              </a:buClr>
              <a:buSzPts val="1400"/>
              <a:buFont typeface="Arial"/>
              <a:buNone/>
            </a:pPr>
            <a:r>
              <a:rPr lang="en-NZ"/>
              <a:t>Malthus - believed always checks that maintain our population from growing too fast especially a strong disbeliever in technological advancements in agricultural growth</a:t>
            </a:r>
            <a:endParaRPr/>
          </a:p>
          <a:p>
            <a:pPr marL="0" lvl="0" indent="0" algn="l" rtl="0">
              <a:spcBef>
                <a:spcPts val="0"/>
              </a:spcBef>
              <a:spcAft>
                <a:spcPts val="0"/>
              </a:spcAft>
              <a:buClr>
                <a:schemeClr val="dk1"/>
              </a:buClr>
              <a:buSzPts val="1400"/>
              <a:buFont typeface="Arial"/>
              <a:buNone/>
            </a:pPr>
            <a:endParaRPr/>
          </a:p>
          <a:p>
            <a:pPr marL="0" lvl="0" indent="0" algn="l" rtl="0">
              <a:spcBef>
                <a:spcPts val="0"/>
              </a:spcBef>
              <a:spcAft>
                <a:spcPts val="0"/>
              </a:spcAft>
              <a:buClr>
                <a:schemeClr val="dk1"/>
              </a:buClr>
              <a:buSzPts val="1400"/>
              <a:buFont typeface="Arial"/>
              <a:buNone/>
            </a:pPr>
            <a:r>
              <a:rPr lang="en-NZ"/>
              <a:t>Mercantilism- group that believed that wealth was about how much gold/ silver one had not land and promoted high tariffs to restrict trade</a:t>
            </a:r>
            <a:endParaRPr/>
          </a:p>
          <a:p>
            <a:pPr marL="0" lvl="0" indent="0" algn="l" rtl="0">
              <a:spcBef>
                <a:spcPts val="0"/>
              </a:spcBef>
              <a:spcAft>
                <a:spcPts val="0"/>
              </a:spcAft>
              <a:buClr>
                <a:schemeClr val="dk1"/>
              </a:buClr>
              <a:buSzPts val="1400"/>
              <a:buFont typeface="Arial"/>
              <a:buNone/>
            </a:pPr>
            <a:endParaRPr/>
          </a:p>
          <a:p>
            <a:pPr marL="0" lvl="0" indent="0" algn="l" rtl="0">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SzPts val="1400"/>
              <a:buNone/>
            </a:pPr>
            <a:endParaRPr/>
          </a:p>
        </p:txBody>
      </p:sp>
      <p:sp>
        <p:nvSpPr>
          <p:cNvPr id="130" name="Google Shape;130;p10:notes"/>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lvl="0" indent="0" algn="r" rtl="0">
              <a:lnSpc>
                <a:spcPct val="100000"/>
              </a:lnSpc>
              <a:spcBef>
                <a:spcPts val="0"/>
              </a:spcBef>
              <a:spcAft>
                <a:spcPts val="0"/>
              </a:spcAft>
              <a:buSzPts val="1400"/>
              <a:buNone/>
            </a:pPr>
            <a:fld id="{00000000-1234-1234-1234-123412341234}" type="slidenum">
              <a:rPr lang="en-NZ"/>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11: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11:notes"/>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p>
            <a:pPr marL="0" lvl="0" indent="0" algn="l" rtl="0">
              <a:lnSpc>
                <a:spcPct val="100000"/>
              </a:lnSpc>
              <a:spcBef>
                <a:spcPts val="0"/>
              </a:spcBef>
              <a:spcAft>
                <a:spcPts val="0"/>
              </a:spcAft>
              <a:buSzPts val="1400"/>
              <a:buNone/>
            </a:pPr>
            <a:r>
              <a:rPr lang="en-NZ"/>
              <a:t>Adam Smith- Idea of Absolute Advantage where however produced the most should produce which led to specialisation, also the idea of the invisible hand which is the positive externalities that result from prioritising wealth</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NZ"/>
              <a:t>Karl Marx - state essentially protects private property upholding capitalist exploitation of the working class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NZ"/>
              <a:t>Keynes - Free markets not always self correcting therefore govt should have active role especially fiscal policy i.e. spending more and taxing less depending on economic cycle</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NZ"/>
              <a:t>Friedman- Strong advocate for free markets where Govt limited role in economy and should only control through monetary supply = monetarism</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NZ"/>
              <a:t>Ricardo - Comparative advantage - instead of who produced outright the most consider opportunity cost and what a nation would be best off producing irrespective of volume.</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NZ"/>
              <a:t>Malthus - believed always checks that maintain our population from growing too fast especially a strong disbeliever in technological advancements in agricultural growth</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NZ"/>
              <a:t>Mercantilism- group that believed that wealth was about how much gold/ silver one had not land and promoted high tariffs to restrict trade</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138" name="Google Shape;138;p11:notes"/>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lvl="0" indent="0" algn="r" rtl="0">
              <a:lnSpc>
                <a:spcPct val="100000"/>
              </a:lnSpc>
              <a:spcBef>
                <a:spcPts val="0"/>
              </a:spcBef>
              <a:spcAft>
                <a:spcPts val="0"/>
              </a:spcAft>
              <a:buSzPts val="1400"/>
              <a:buNone/>
            </a:pPr>
            <a:fld id="{00000000-1234-1234-1234-123412341234}" type="slidenum">
              <a:rPr lang="en-NZ"/>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12: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p12:notes"/>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p>
            <a:pPr lvl="0"/>
            <a:r>
              <a:rPr lang="en-NZ" dirty="0"/>
              <a:t>Frame first: </a:t>
            </a:r>
            <a:r>
              <a:rPr lang="en-NZ" b="1" dirty="0"/>
              <a:t>zero-sum</a:t>
            </a:r>
            <a:r>
              <a:rPr lang="en-NZ" dirty="0"/>
              <a:t>. Fixed world wealth = bullion. One winner, one loser.</a:t>
            </a:r>
          </a:p>
          <a:p>
            <a:pPr lvl="0"/>
            <a:r>
              <a:rPr lang="en-NZ" dirty="0"/>
              <a:t>Objective in one line: </a:t>
            </a:r>
            <a:r>
              <a:rPr lang="en-NZ" b="1" dirty="0"/>
              <a:t>run a surplus</a:t>
            </a:r>
            <a:r>
              <a:rPr lang="en-NZ" dirty="0"/>
              <a:t> — max exports, min imports. Tools: tariffs, subsidies, navigation laws, colonies (raw materials in, manufactures out).</a:t>
            </a:r>
          </a:p>
          <a:p>
            <a:pPr lvl="0"/>
            <a:r>
              <a:rPr lang="en-NZ" dirty="0"/>
              <a:t>Names and dates: Smith 1723–1790, </a:t>
            </a:r>
            <a:r>
              <a:rPr lang="en-NZ" i="1" dirty="0"/>
              <a:t>Wealth of Nations</a:t>
            </a:r>
            <a:r>
              <a:rPr lang="en-NZ" dirty="0"/>
              <a:t> </a:t>
            </a:r>
            <a:r>
              <a:rPr lang="en-NZ" b="1" dirty="0"/>
              <a:t>1776</a:t>
            </a:r>
            <a:r>
              <a:rPr lang="en-NZ" dirty="0"/>
              <a:t>. Ricardo 1772–1823, </a:t>
            </a:r>
            <a:r>
              <a:rPr lang="en-NZ" b="1" dirty="0"/>
              <a:t>Corn Laws 1815</a:t>
            </a:r>
            <a:r>
              <a:rPr lang="en-NZ" dirty="0"/>
              <a:t>.</a:t>
            </a:r>
          </a:p>
          <a:p>
            <a:pPr lvl="0"/>
            <a:r>
              <a:rPr lang="en-NZ" dirty="0"/>
              <a:t>Smith's two hits: (i) wealth = output, not gold; (ii) specialisation + division of labour → both sides gain.</a:t>
            </a:r>
          </a:p>
          <a:p>
            <a:pPr lvl="0"/>
            <a:r>
              <a:rPr lang="en-NZ" dirty="0"/>
              <a:t>Land the contrast explicitly: </a:t>
            </a:r>
            <a:r>
              <a:rPr lang="en-NZ" b="1" dirty="0"/>
              <a:t>zero-sum vs positive-sum</a:t>
            </a:r>
            <a:r>
              <a:rPr lang="en-NZ" dirty="0"/>
              <a:t>. That's the mark.</a:t>
            </a:r>
          </a:p>
          <a:p>
            <a:pPr lvl="0"/>
            <a:r>
              <a:rPr lang="en-NZ" dirty="0"/>
              <a:t>If time: Ricardo extends absolute → </a:t>
            </a:r>
            <a:r>
              <a:rPr lang="en-NZ" b="1" dirty="0"/>
              <a:t>comparative</a:t>
            </a:r>
            <a:r>
              <a:rPr lang="en-NZ" dirty="0"/>
              <a:t> advantage. Gains exist even when one country is better at everything.</a:t>
            </a:r>
          </a:p>
          <a:p>
            <a:pPr lvl="0"/>
            <a:r>
              <a:rPr lang="en-NZ" dirty="0"/>
              <a:t>Don't drift into the invisible hand or the fall of Rome — no marks there.</a:t>
            </a:r>
          </a:p>
        </p:txBody>
      </p:sp>
      <p:sp>
        <p:nvSpPr>
          <p:cNvPr id="145" name="Google Shape;145;p12:notes"/>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lvl="0" indent="0" algn="r" rtl="0">
              <a:lnSpc>
                <a:spcPct val="100000"/>
              </a:lnSpc>
              <a:spcBef>
                <a:spcPts val="0"/>
              </a:spcBef>
              <a:spcAft>
                <a:spcPts val="0"/>
              </a:spcAft>
              <a:buSzPts val="1400"/>
              <a:buNone/>
            </a:pPr>
            <a:fld id="{00000000-1234-1234-1234-123412341234}" type="slidenum">
              <a:rPr lang="en-NZ"/>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3: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 name="Google Shape;151;p13:notes"/>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p>
            <a:pPr lvl="0"/>
            <a:r>
              <a:rPr lang="en-NZ" dirty="0"/>
              <a:t>Three orthodox planks: </a:t>
            </a:r>
            <a:r>
              <a:rPr lang="en-NZ" b="1" dirty="0"/>
              <a:t>gold standard, balanced budgets, wage/price cuts</a:t>
            </a:r>
            <a:r>
              <a:rPr lang="en-NZ" dirty="0"/>
              <a:t> (+ tariffs).</a:t>
            </a:r>
          </a:p>
          <a:p>
            <a:pPr lvl="0"/>
            <a:r>
              <a:rPr lang="en-NZ" dirty="0"/>
              <a:t>Mechanism sentence: gold fixes the exchange rate, so </a:t>
            </a:r>
            <a:r>
              <a:rPr lang="en-NZ" b="1" dirty="0"/>
              <a:t>all adjustment falls on domestic wages and prices</a:t>
            </a:r>
            <a:r>
              <a:rPr lang="en-NZ" dirty="0"/>
              <a:t>. Say this — it shows you understand </a:t>
            </a:r>
            <a:r>
              <a:rPr lang="en-NZ" i="1" dirty="0"/>
              <a:t>why</a:t>
            </a:r>
            <a:r>
              <a:rPr lang="en-NZ" dirty="0"/>
              <a:t> it was contractionary.</a:t>
            </a:r>
          </a:p>
          <a:p>
            <a:pPr lvl="0"/>
            <a:r>
              <a:rPr lang="en-NZ" dirty="0"/>
              <a:t>Evidence: NZ GDP </a:t>
            </a:r>
            <a:r>
              <a:rPr lang="en-NZ" b="1" dirty="0"/>
              <a:t>−17%, 1929–31</a:t>
            </a:r>
            <a:r>
              <a:rPr lang="en-NZ" dirty="0"/>
              <a:t>.</a:t>
            </a:r>
          </a:p>
          <a:p>
            <a:pPr lvl="0"/>
            <a:r>
              <a:rPr lang="en-NZ" dirty="0"/>
              <a:t>Keynes: wages </a:t>
            </a:r>
            <a:r>
              <a:rPr lang="en-NZ" b="1" dirty="0"/>
              <a:t>sticky downwards</a:t>
            </a:r>
            <a:r>
              <a:rPr lang="en-NZ" dirty="0"/>
              <a:t> → no self-correction → problem is </a:t>
            </a:r>
            <a:r>
              <a:rPr lang="en-NZ" b="1" dirty="0"/>
              <a:t>deficient aggregate demand</a:t>
            </a:r>
            <a:r>
              <a:rPr lang="en-NZ" dirty="0"/>
              <a:t> → fiscal stimulus via the </a:t>
            </a:r>
            <a:r>
              <a:rPr lang="en-NZ" b="1" dirty="0"/>
              <a:t>multiplier</a:t>
            </a:r>
            <a:r>
              <a:rPr lang="en-NZ" dirty="0"/>
              <a:t>.</a:t>
            </a:r>
          </a:p>
          <a:p>
            <a:pPr lvl="0"/>
            <a:r>
              <a:rPr lang="en-NZ" dirty="0"/>
              <a:t>The "not his intention" pivot: demand management became orthodoxy, but governments went further — </a:t>
            </a:r>
            <a:r>
              <a:rPr lang="en-NZ" b="1" dirty="0"/>
              <a:t>welfare states, nationalisation, import licensing, exchange controls</a:t>
            </a:r>
            <a:r>
              <a:rPr lang="en-NZ" dirty="0"/>
              <a:t>. Keynes wanted counter-cyclical spending, not permanent direction of the economy.</a:t>
            </a:r>
          </a:p>
          <a:p>
            <a:pPr lvl="0"/>
            <a:r>
              <a:rPr lang="en-NZ" dirty="0"/>
              <a:t>Example: </a:t>
            </a:r>
            <a:r>
              <a:rPr lang="en-NZ" b="1" dirty="0"/>
              <a:t>USSR 1922–91</a:t>
            </a:r>
            <a:r>
              <a:rPr lang="en-NZ" dirty="0"/>
              <a:t>, state ownership, fixed prices, central planning. (NZ's "Fortress New Zealand" import licensing if you'd rather stay domestic.)</a:t>
            </a:r>
          </a:p>
          <a:p>
            <a:pPr lvl="0"/>
            <a:r>
              <a:rPr lang="en-NZ" dirty="0"/>
              <a:t>Watch the date: Keynes </a:t>
            </a:r>
            <a:r>
              <a:rPr lang="en-NZ" b="1" dirty="0"/>
              <a:t>1883–1946</a:t>
            </a:r>
            <a:r>
              <a:rPr lang="en-NZ" dirty="0"/>
              <a:t> — your draft has "196".</a:t>
            </a:r>
          </a:p>
          <a:p>
            <a:pPr marL="457200" lvl="0" indent="-317500" algn="l" rtl="0">
              <a:lnSpc>
                <a:spcPct val="100000"/>
              </a:lnSpc>
              <a:spcBef>
                <a:spcPts val="0"/>
              </a:spcBef>
              <a:spcAft>
                <a:spcPts val="0"/>
              </a:spcAft>
              <a:buSzPts val="1400"/>
              <a:buChar char="-"/>
            </a:pPr>
            <a:endParaRPr dirty="0"/>
          </a:p>
        </p:txBody>
      </p:sp>
      <p:sp>
        <p:nvSpPr>
          <p:cNvPr id="152" name="Google Shape;152;p13:notes"/>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lvl="0" indent="0" algn="r" rtl="0">
              <a:lnSpc>
                <a:spcPct val="100000"/>
              </a:lnSpc>
              <a:spcBef>
                <a:spcPts val="0"/>
              </a:spcBef>
              <a:spcAft>
                <a:spcPts val="0"/>
              </a:spcAft>
              <a:buSzPts val="1400"/>
              <a:buNone/>
            </a:pPr>
            <a:fld id="{00000000-1234-1234-1234-123412341234}" type="slidenum">
              <a:rPr lang="en-NZ"/>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4: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14:notes"/>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p>
            <a:pPr lvl="0"/>
            <a:r>
              <a:rPr lang="en-NZ" dirty="0"/>
              <a:t>State the rule before using it: </a:t>
            </a:r>
            <a:r>
              <a:rPr lang="en-NZ" b="1" dirty="0"/>
              <a:t>doubling time ≈ 70 ÷ growth rate</a:t>
            </a:r>
            <a:r>
              <a:rPr lang="en-NZ" dirty="0"/>
              <a:t>.</a:t>
            </a:r>
          </a:p>
          <a:p>
            <a:pPr lvl="0"/>
            <a:r>
              <a:rPr lang="en-NZ" dirty="0"/>
              <a:t>Doubling times: France </a:t>
            </a:r>
            <a:r>
              <a:rPr lang="en-NZ" b="1" dirty="0"/>
              <a:t>35 yrs</a:t>
            </a:r>
            <a:r>
              <a:rPr lang="en-NZ" dirty="0"/>
              <a:t>, Egypt </a:t>
            </a:r>
            <a:r>
              <a:rPr lang="en-NZ" b="1" dirty="0"/>
              <a:t>70 yrs</a:t>
            </a:r>
            <a:r>
              <a:rPr lang="en-NZ" dirty="0"/>
              <a:t>.</a:t>
            </a:r>
          </a:p>
          <a:p>
            <a:pPr lvl="0"/>
            <a:r>
              <a:rPr lang="en-NZ" dirty="0"/>
              <a:t>Count doublings, then </a:t>
            </a:r>
            <a:r>
              <a:rPr lang="en-NZ" b="1" dirty="0"/>
              <a:t>multiply — don't add</a:t>
            </a:r>
            <a:r>
              <a:rPr lang="en-NZ" dirty="0"/>
              <a:t>. This is where you lost it last time.</a:t>
            </a:r>
          </a:p>
          <a:p>
            <a:pPr lvl="0"/>
            <a:r>
              <a:rPr lang="en-NZ" dirty="0"/>
              <a:t>1870 (70 yrs): France 2 doublings → </a:t>
            </a:r>
            <a:r>
              <a:rPr lang="en-NZ" b="1" dirty="0"/>
              <a:t>$400</a:t>
            </a:r>
            <a:r>
              <a:rPr lang="en-NZ" dirty="0"/>
              <a:t>; Egypt 1 → </a:t>
            </a:r>
            <a:r>
              <a:rPr lang="en-NZ" b="1" dirty="0"/>
              <a:t>$200</a:t>
            </a:r>
            <a:r>
              <a:rPr lang="en-NZ" dirty="0"/>
              <a:t>. Ratio </a:t>
            </a:r>
            <a:r>
              <a:rPr lang="en-NZ" b="1" dirty="0"/>
              <a:t>2:1</a:t>
            </a:r>
            <a:r>
              <a:rPr lang="en-NZ" dirty="0"/>
              <a:t>.</a:t>
            </a:r>
          </a:p>
          <a:p>
            <a:pPr lvl="0"/>
            <a:r>
              <a:rPr lang="en-NZ" dirty="0"/>
              <a:t>2010 (210 yrs): France 210/35 = 6 → 100 × 2⁶ = </a:t>
            </a:r>
            <a:r>
              <a:rPr lang="en-NZ" b="1" dirty="0"/>
              <a:t>$6,400</a:t>
            </a:r>
            <a:r>
              <a:rPr lang="en-NZ" dirty="0"/>
              <a:t>; Egypt 210/70 = 3 → 100 × 2³ = </a:t>
            </a:r>
            <a:r>
              <a:rPr lang="en-NZ" b="1" dirty="0"/>
              <a:t>$800</a:t>
            </a:r>
            <a:r>
              <a:rPr lang="en-NZ" dirty="0"/>
              <a:t>. Ratio </a:t>
            </a:r>
            <a:r>
              <a:rPr lang="en-NZ" b="1" dirty="0"/>
              <a:t>8:1</a:t>
            </a:r>
            <a:r>
              <a:rPr lang="en-NZ" dirty="0"/>
              <a:t>.</a:t>
            </a:r>
          </a:p>
          <a:p>
            <a:pPr lvl="0"/>
            <a:r>
              <a:rPr lang="en-NZ" dirty="0"/>
              <a:t>Answer both years — the question names 1870 </a:t>
            </a:r>
            <a:r>
              <a:rPr lang="en-NZ" i="1" dirty="0"/>
              <a:t>and</a:t>
            </a:r>
            <a:r>
              <a:rPr lang="en-NZ" dirty="0"/>
              <a:t> 2010, and the comparison of the two ratios </a:t>
            </a:r>
            <a:r>
              <a:rPr lang="en-NZ" i="1" dirty="0"/>
              <a:t>is</a:t>
            </a:r>
            <a:r>
              <a:rPr lang="en-NZ" dirty="0"/>
              <a:t> the argument.</a:t>
            </a:r>
          </a:p>
          <a:p>
            <a:pPr lvl="0"/>
            <a:r>
              <a:rPr lang="en-NZ" dirty="0"/>
              <a:t>Closing line: one percentage point compounds into an 8× gap. Cite </a:t>
            </a:r>
            <a:r>
              <a:rPr lang="en-NZ" b="1" dirty="0"/>
              <a:t>Maddison</a:t>
            </a:r>
            <a:r>
              <a:rPr lang="en-NZ" dirty="0"/>
              <a:t> — similar incomes worldwide pre-1800, divided world after. Great Divergence.</a:t>
            </a:r>
          </a:p>
          <a:p>
            <a:pPr lvl="0"/>
            <a:r>
              <a:rPr lang="en-NZ" dirty="0"/>
              <a:t>Sanity check under exam pressure: 2⁶ = 64, 2³ = 8. If your answer isn't $100 × those, you've added somewhere.</a:t>
            </a:r>
          </a:p>
        </p:txBody>
      </p:sp>
      <p:sp>
        <p:nvSpPr>
          <p:cNvPr id="160" name="Google Shape;160;p14:notes"/>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lvl="0" indent="0" algn="r" rtl="0">
              <a:lnSpc>
                <a:spcPct val="100000"/>
              </a:lnSpc>
              <a:spcBef>
                <a:spcPts val="0"/>
              </a:spcBef>
              <a:spcAft>
                <a:spcPts val="0"/>
              </a:spcAft>
              <a:buSzPts val="1400"/>
              <a:buNone/>
            </a:pPr>
            <a:fld id="{00000000-1234-1234-1234-123412341234}" type="slidenum">
              <a:rPr lang="en-NZ"/>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dedd15439b_0_6:notes"/>
          <p:cNvSpPr>
            <a:spLocks noGrp="1" noRot="1" noChangeAspect="1"/>
          </p:cNvSpPr>
          <p:nvPr>
            <p:ph type="sldImg" idx="2"/>
          </p:nvPr>
        </p:nvSpPr>
        <p:spPr>
          <a:xfrm>
            <a:off x="442913" y="1250950"/>
            <a:ext cx="5997600" cy="3375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3dedd15439b_0_6:notes"/>
          <p:cNvSpPr txBox="1">
            <a:spLocks noGrp="1"/>
          </p:cNvSpPr>
          <p:nvPr>
            <p:ph type="body" idx="1"/>
          </p:nvPr>
        </p:nvSpPr>
        <p:spPr>
          <a:xfrm>
            <a:off x="688182" y="4813866"/>
            <a:ext cx="5505600" cy="3938700"/>
          </a:xfrm>
          <a:prstGeom prst="rect">
            <a:avLst/>
          </a:prstGeom>
        </p:spPr>
        <p:txBody>
          <a:bodyPr spcFirstLastPara="1" wrap="square" lIns="96475" tIns="48225" rIns="96475" bIns="48225" anchor="t" anchorCtr="0">
            <a:noAutofit/>
          </a:bodyPr>
          <a:lstStyle/>
          <a:p>
            <a:pPr marL="0" lvl="0" indent="0" algn="l" rtl="0">
              <a:spcBef>
                <a:spcPts val="0"/>
              </a:spcBef>
              <a:spcAft>
                <a:spcPts val="0"/>
              </a:spcAft>
              <a:buNone/>
            </a:pPr>
            <a:r>
              <a:rPr lang="en-NZ"/>
              <a:t>NFI- primary/ secondary sectors income that either earned overseas coming into NZ (inflow) or vice versa (outflow)</a:t>
            </a:r>
            <a:endParaRPr/>
          </a:p>
          <a:p>
            <a:pPr marL="0" lvl="0" indent="0" algn="l" rtl="0">
              <a:spcBef>
                <a:spcPts val="0"/>
              </a:spcBef>
              <a:spcAft>
                <a:spcPts val="0"/>
              </a:spcAft>
              <a:buNone/>
            </a:pPr>
            <a:r>
              <a:rPr lang="en-NZ"/>
              <a:t>NZ- has a persistent current account deficit as we are borrowers due to the large foreign investment that occurred throughout the 20th century in NZ, hence large percentage of profits of businesses flow out of the country leading to a large -NFI. </a:t>
            </a:r>
            <a:endParaRPr/>
          </a:p>
        </p:txBody>
      </p:sp>
      <p:sp>
        <p:nvSpPr>
          <p:cNvPr id="167" name="Google Shape;167;g3dedd15439b_0_6:notes"/>
          <p:cNvSpPr txBox="1">
            <a:spLocks noGrp="1"/>
          </p:cNvSpPr>
          <p:nvPr>
            <p:ph type="sldNum" idx="12"/>
          </p:nvPr>
        </p:nvSpPr>
        <p:spPr>
          <a:xfrm>
            <a:off x="3898102" y="9500961"/>
            <a:ext cx="2982000" cy="501900"/>
          </a:xfrm>
          <a:prstGeom prst="rect">
            <a:avLst/>
          </a:prstGeom>
        </p:spPr>
        <p:txBody>
          <a:bodyPr spcFirstLastPara="1" wrap="square" lIns="96475" tIns="48225" rIns="96475" bIns="48225" anchor="b"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en-NZ"/>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6: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16:notes"/>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p>
            <a:pPr marL="0" lvl="0" indent="0" algn="l" rtl="0">
              <a:lnSpc>
                <a:spcPct val="100000"/>
              </a:lnSpc>
              <a:spcBef>
                <a:spcPts val="0"/>
              </a:spcBef>
              <a:spcAft>
                <a:spcPts val="0"/>
              </a:spcAft>
              <a:buSzPts val="1400"/>
              <a:buNone/>
            </a:pPr>
            <a:r>
              <a:rPr lang="en-NZ"/>
              <a:t>(i) From our CA equation CA = X-M+NFI we also know that if our current account is negative then money in &lt; money out so the rest of the world is saving</a:t>
            </a:r>
            <a:endParaRPr/>
          </a:p>
          <a:p>
            <a:pPr marL="0" lvl="0" indent="0" algn="l" rtl="0">
              <a:lnSpc>
                <a:spcPct val="100000"/>
              </a:lnSpc>
              <a:spcBef>
                <a:spcPts val="0"/>
              </a:spcBef>
              <a:spcAft>
                <a:spcPts val="0"/>
              </a:spcAft>
              <a:buSzPts val="1400"/>
              <a:buNone/>
            </a:pPr>
            <a:r>
              <a:rPr lang="en-NZ"/>
              <a:t>Therefore Srow = -CA or -(X-M+NFI), Srow = M-X-NFI, Srow = 63-67-(-10) = 6 billion savings for rest of the world</a:t>
            </a:r>
            <a:endParaRPr/>
          </a:p>
        </p:txBody>
      </p:sp>
      <p:sp>
        <p:nvSpPr>
          <p:cNvPr id="174" name="Google Shape;174;p16:notes"/>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lvl="0" indent="0" algn="r" rtl="0">
              <a:lnSpc>
                <a:spcPct val="100000"/>
              </a:lnSpc>
              <a:spcBef>
                <a:spcPts val="0"/>
              </a:spcBef>
              <a:spcAft>
                <a:spcPts val="0"/>
              </a:spcAft>
              <a:buSzPts val="1400"/>
              <a:buNone/>
            </a:pPr>
            <a:fld id="{00000000-1234-1234-1234-123412341234}" type="slidenum">
              <a:rPr lang="en-NZ"/>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7: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17:notes"/>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p>
            <a:pPr marL="0" lvl="0" indent="0" algn="l" rtl="0">
              <a:lnSpc>
                <a:spcPct val="100000"/>
              </a:lnSpc>
              <a:spcBef>
                <a:spcPts val="0"/>
              </a:spcBef>
              <a:spcAft>
                <a:spcPts val="0"/>
              </a:spcAft>
              <a:buSzPts val="1400"/>
              <a:buNone/>
            </a:pPr>
            <a:endParaRPr/>
          </a:p>
        </p:txBody>
      </p:sp>
      <p:sp>
        <p:nvSpPr>
          <p:cNvPr id="182" name="Google Shape;182;p17:notes"/>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lvl="0" indent="0" algn="r" rtl="0">
              <a:lnSpc>
                <a:spcPct val="100000"/>
              </a:lnSpc>
              <a:spcBef>
                <a:spcPts val="0"/>
              </a:spcBef>
              <a:spcAft>
                <a:spcPts val="0"/>
              </a:spcAft>
              <a:buSzPts val="1400"/>
              <a:buNone/>
            </a:pPr>
            <a:fld id="{00000000-1234-1234-1234-123412341234}" type="slidenum">
              <a:rPr lang="en-NZ"/>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8: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 name="Google Shape;190;p18:notes"/>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p>
            <a:pPr marL="0" lvl="0" indent="0" algn="l" rtl="0">
              <a:lnSpc>
                <a:spcPct val="100000"/>
              </a:lnSpc>
              <a:spcBef>
                <a:spcPts val="0"/>
              </a:spcBef>
              <a:spcAft>
                <a:spcPts val="0"/>
              </a:spcAft>
              <a:buSzPts val="1400"/>
              <a:buNone/>
            </a:pPr>
            <a:r>
              <a:rPr lang="en-NZ"/>
              <a:t>(ii) Also we know that from rearranging our formulas to get I = Sp+Sg+Srow instead of calculating Sp = yd-C-T as don’t know taxes, we can use what we already know from (i) Srow = 6, Sg = 3 as given in the question, and I = 51 therefore 51 = Sp+6+3, Sp =51-9= 42 billion in savings for private firms</a:t>
            </a:r>
            <a:endParaRPr/>
          </a:p>
        </p:txBody>
      </p:sp>
      <p:sp>
        <p:nvSpPr>
          <p:cNvPr id="191" name="Google Shape;191;p18:notes"/>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lvl="0" indent="0" algn="r" rtl="0">
              <a:lnSpc>
                <a:spcPct val="100000"/>
              </a:lnSpc>
              <a:spcBef>
                <a:spcPts val="0"/>
              </a:spcBef>
              <a:spcAft>
                <a:spcPts val="0"/>
              </a:spcAft>
              <a:buSzPts val="1400"/>
              <a:buNone/>
            </a:pPr>
            <a:fld id="{00000000-1234-1234-1234-123412341234}" type="slidenum">
              <a:rPr lang="en-NZ"/>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9: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19:notes"/>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p>
            <a:pPr marL="0" lvl="0" indent="0" algn="l" rtl="0">
              <a:lnSpc>
                <a:spcPct val="100000"/>
              </a:lnSpc>
              <a:spcBef>
                <a:spcPts val="0"/>
              </a:spcBef>
              <a:spcAft>
                <a:spcPts val="0"/>
              </a:spcAft>
              <a:buSzPts val="1400"/>
              <a:buNone/>
            </a:pPr>
            <a:r>
              <a:rPr lang="en-NZ"/>
              <a:t>(iii) If CA to become balanced when it’s currently in deficit of 6 million, then need Srow = -CA to fall and reach 0. To do this without changing Investments- S-I = CA, CA increases then national savings (S) must increase. For national savings to increase we could look at either increasing taxes, reducing Government spending from a government savings point of view, in the private savings sector we could look at increase national disposable income or reducing consumption spending which could be achieved by increasing the interest rate to encourage savings. </a:t>
            </a:r>
            <a:endParaRPr/>
          </a:p>
        </p:txBody>
      </p:sp>
      <p:sp>
        <p:nvSpPr>
          <p:cNvPr id="201" name="Google Shape;201;p19:notes"/>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lvl="0" indent="0" algn="r" rtl="0">
              <a:lnSpc>
                <a:spcPct val="100000"/>
              </a:lnSpc>
              <a:spcBef>
                <a:spcPts val="0"/>
              </a:spcBef>
              <a:spcAft>
                <a:spcPts val="0"/>
              </a:spcAft>
              <a:buSzPts val="1400"/>
              <a:buNone/>
            </a:pPr>
            <a:fld id="{00000000-1234-1234-1234-123412341234}" type="slidenum">
              <a:rPr lang="en-NZ"/>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dedd15439b_0_12:notes"/>
          <p:cNvSpPr>
            <a:spLocks noGrp="1" noRot="1" noChangeAspect="1"/>
          </p:cNvSpPr>
          <p:nvPr>
            <p:ph type="sldImg" idx="2"/>
          </p:nvPr>
        </p:nvSpPr>
        <p:spPr>
          <a:xfrm>
            <a:off x="442913" y="1250950"/>
            <a:ext cx="5997600" cy="3375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dedd15439b_0_12:notes"/>
          <p:cNvSpPr txBox="1">
            <a:spLocks noGrp="1"/>
          </p:cNvSpPr>
          <p:nvPr>
            <p:ph type="body" idx="1"/>
          </p:nvPr>
        </p:nvSpPr>
        <p:spPr>
          <a:xfrm>
            <a:off x="688182" y="4813866"/>
            <a:ext cx="5505600" cy="3938700"/>
          </a:xfrm>
          <a:prstGeom prst="rect">
            <a:avLst/>
          </a:prstGeom>
        </p:spPr>
        <p:txBody>
          <a:bodyPr spcFirstLastPara="1" wrap="square" lIns="96475" tIns="48225" rIns="96475" bIns="48225" anchor="t" anchorCtr="0">
            <a:noAutofit/>
          </a:bodyPr>
          <a:lstStyle/>
          <a:p>
            <a:pPr marL="0" lvl="0" indent="0" algn="l" rtl="0">
              <a:spcBef>
                <a:spcPts val="0"/>
              </a:spcBef>
              <a:spcAft>
                <a:spcPts val="0"/>
              </a:spcAft>
              <a:buNone/>
            </a:pPr>
            <a:r>
              <a:rPr lang="en-NZ"/>
              <a:t>Convert Nom- Real: Real value = Nom Value/ Price Index *100</a:t>
            </a:r>
            <a:endParaRPr/>
          </a:p>
          <a:p>
            <a:pPr marL="0" lvl="0" indent="0" algn="l" rtl="0">
              <a:spcBef>
                <a:spcPts val="0"/>
              </a:spcBef>
              <a:spcAft>
                <a:spcPts val="0"/>
              </a:spcAft>
              <a:buNone/>
            </a:pPr>
            <a:endParaRPr/>
          </a:p>
          <a:p>
            <a:pPr marL="0" lvl="0" indent="0" algn="l" rtl="0">
              <a:spcBef>
                <a:spcPts val="0"/>
              </a:spcBef>
              <a:spcAft>
                <a:spcPts val="0"/>
              </a:spcAft>
              <a:buNone/>
            </a:pPr>
            <a:r>
              <a:rPr lang="en-NZ"/>
              <a:t>CPI- Strengths: easy to compile and time efficient only pull prices from current period, Weaknesses: Overstates inflation as consumer substitution effect not considered therefore goods aren’t taken out the basket as soon as they become out of fashion allowing a lag effect/ delay.</a:t>
            </a:r>
            <a:endParaRPr/>
          </a:p>
          <a:p>
            <a:pPr marL="0" lvl="0" indent="0" algn="l" rtl="0">
              <a:spcBef>
                <a:spcPts val="0"/>
              </a:spcBef>
              <a:spcAft>
                <a:spcPts val="0"/>
              </a:spcAft>
              <a:buNone/>
            </a:pPr>
            <a:endParaRPr/>
          </a:p>
          <a:p>
            <a:pPr marL="0" lvl="0" indent="0" algn="l" rtl="0">
              <a:spcBef>
                <a:spcPts val="0"/>
              </a:spcBef>
              <a:spcAft>
                <a:spcPts val="0"/>
              </a:spcAft>
              <a:buNone/>
            </a:pPr>
            <a:r>
              <a:rPr lang="en-NZ"/>
              <a:t>TOT- if export prices increase proportionally then we are able to sell same goods for high value hence now able to buy more goods overseas as our export prices increased proportionally to import prices. </a:t>
            </a:r>
            <a:endParaRPr/>
          </a:p>
          <a:p>
            <a:pPr marL="0" lvl="0" indent="0" algn="l" rtl="0">
              <a:spcBef>
                <a:spcPts val="0"/>
              </a:spcBef>
              <a:spcAft>
                <a:spcPts val="0"/>
              </a:spcAft>
              <a:buNone/>
            </a:pPr>
            <a:endParaRPr/>
          </a:p>
          <a:p>
            <a:pPr marL="0" lvl="0" indent="0" algn="l" rtl="0">
              <a:spcBef>
                <a:spcPts val="0"/>
              </a:spcBef>
              <a:spcAft>
                <a:spcPts val="0"/>
              </a:spcAft>
              <a:buNone/>
            </a:pPr>
            <a:r>
              <a:rPr lang="en-NZ"/>
              <a:t>Seasonality- our seasonal adjustment would tell us that if there is an increase in the trend either means the expected increase was larger than usual, or expected decrease smaller than usual vice versa.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11" name="Google Shape;211;g3dedd15439b_0_12:notes"/>
          <p:cNvSpPr txBox="1">
            <a:spLocks noGrp="1"/>
          </p:cNvSpPr>
          <p:nvPr>
            <p:ph type="sldNum" idx="12"/>
          </p:nvPr>
        </p:nvSpPr>
        <p:spPr>
          <a:xfrm>
            <a:off x="3898102" y="9500961"/>
            <a:ext cx="2982000" cy="501900"/>
          </a:xfrm>
          <a:prstGeom prst="rect">
            <a:avLst/>
          </a:prstGeom>
        </p:spPr>
        <p:txBody>
          <a:bodyPr spcFirstLastPara="1" wrap="square" lIns="96475" tIns="48225" rIns="96475" bIns="48225" anchor="b"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en-NZ"/>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dedd15439b_0_24:notes"/>
          <p:cNvSpPr>
            <a:spLocks noGrp="1" noRot="1" noChangeAspect="1"/>
          </p:cNvSpPr>
          <p:nvPr>
            <p:ph type="sldImg" idx="2"/>
          </p:nvPr>
        </p:nvSpPr>
        <p:spPr>
          <a:xfrm>
            <a:off x="442913" y="1250950"/>
            <a:ext cx="5997600" cy="3375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dedd15439b_0_24:notes"/>
          <p:cNvSpPr txBox="1">
            <a:spLocks noGrp="1"/>
          </p:cNvSpPr>
          <p:nvPr>
            <p:ph type="body" idx="1"/>
          </p:nvPr>
        </p:nvSpPr>
        <p:spPr>
          <a:xfrm>
            <a:off x="688182" y="4813866"/>
            <a:ext cx="5505600" cy="3938700"/>
          </a:xfrm>
          <a:prstGeom prst="rect">
            <a:avLst/>
          </a:prstGeom>
        </p:spPr>
        <p:txBody>
          <a:bodyPr spcFirstLastPara="1" wrap="square" lIns="96475" tIns="48225" rIns="96475" bIns="48225" anchor="t" anchorCtr="0">
            <a:noAutofit/>
          </a:bodyPr>
          <a:lstStyle/>
          <a:p>
            <a:pPr marL="0" lvl="0" indent="0" algn="l" rtl="0">
              <a:spcBef>
                <a:spcPts val="0"/>
              </a:spcBef>
              <a:spcAft>
                <a:spcPts val="0"/>
              </a:spcAft>
              <a:buNone/>
            </a:pPr>
            <a:endParaRPr/>
          </a:p>
        </p:txBody>
      </p:sp>
      <p:sp>
        <p:nvSpPr>
          <p:cNvPr id="218" name="Google Shape;218;g3dedd15439b_0_24:notes"/>
          <p:cNvSpPr txBox="1">
            <a:spLocks noGrp="1"/>
          </p:cNvSpPr>
          <p:nvPr>
            <p:ph type="sldNum" idx="12"/>
          </p:nvPr>
        </p:nvSpPr>
        <p:spPr>
          <a:xfrm>
            <a:off x="3898102" y="9500961"/>
            <a:ext cx="2982000" cy="501900"/>
          </a:xfrm>
          <a:prstGeom prst="rect">
            <a:avLst/>
          </a:prstGeom>
        </p:spPr>
        <p:txBody>
          <a:bodyPr spcFirstLastPara="1" wrap="square" lIns="96475" tIns="48225" rIns="96475" bIns="48225" anchor="b"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en-NZ"/>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26: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6" name="Google Shape;226;p26:notes"/>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p>
            <a:pPr marL="0" lvl="0" indent="0" algn="l" rtl="0">
              <a:lnSpc>
                <a:spcPct val="100000"/>
              </a:lnSpc>
              <a:spcBef>
                <a:spcPts val="0"/>
              </a:spcBef>
              <a:spcAft>
                <a:spcPts val="0"/>
              </a:spcAft>
              <a:buSzPts val="1400"/>
              <a:buNone/>
            </a:pPr>
            <a:endParaRPr/>
          </a:p>
        </p:txBody>
      </p:sp>
      <p:sp>
        <p:nvSpPr>
          <p:cNvPr id="227" name="Google Shape;227;p26:notes"/>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lvl="0" indent="0" algn="r" rtl="0">
              <a:lnSpc>
                <a:spcPct val="100000"/>
              </a:lnSpc>
              <a:spcBef>
                <a:spcPts val="0"/>
              </a:spcBef>
              <a:spcAft>
                <a:spcPts val="0"/>
              </a:spcAft>
              <a:buSzPts val="1400"/>
              <a:buNone/>
            </a:pPr>
            <a:fld id="{00000000-1234-1234-1234-123412341234}" type="slidenum">
              <a:rPr lang="en-NZ"/>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27: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27:notes"/>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p>
            <a:pPr marL="457200" lvl="0" indent="-317500" algn="l" rtl="0">
              <a:lnSpc>
                <a:spcPct val="100000"/>
              </a:lnSpc>
              <a:spcBef>
                <a:spcPts val="0"/>
              </a:spcBef>
              <a:spcAft>
                <a:spcPts val="0"/>
              </a:spcAft>
              <a:buSzPts val="1400"/>
              <a:buChar char="-"/>
            </a:pPr>
            <a:r>
              <a:rPr lang="en-NZ"/>
              <a:t>If NZ discover oil this becomes a resource which we can sell on the overseas market</a:t>
            </a:r>
            <a:endParaRPr/>
          </a:p>
          <a:p>
            <a:pPr marL="457200" lvl="0" indent="-317500" algn="l" rtl="0">
              <a:lnSpc>
                <a:spcPct val="100000"/>
              </a:lnSpc>
              <a:spcBef>
                <a:spcPts val="0"/>
              </a:spcBef>
              <a:spcAft>
                <a:spcPts val="0"/>
              </a:spcAft>
              <a:buSzPts val="1400"/>
              <a:buChar char="-"/>
            </a:pPr>
            <a:r>
              <a:rPr lang="en-NZ"/>
              <a:t>Other countries will demand oil especially as it is highly demanded therefore we will see an increase in demand for exports</a:t>
            </a:r>
            <a:endParaRPr/>
          </a:p>
          <a:p>
            <a:pPr marL="457200" lvl="0" indent="-317500" algn="l" rtl="0">
              <a:lnSpc>
                <a:spcPct val="100000"/>
              </a:lnSpc>
              <a:spcBef>
                <a:spcPts val="0"/>
              </a:spcBef>
              <a:spcAft>
                <a:spcPts val="0"/>
              </a:spcAft>
              <a:buSzPts val="1400"/>
              <a:buChar char="-"/>
            </a:pPr>
            <a:r>
              <a:rPr lang="en-NZ"/>
              <a:t>For foreign countries to buy our exports they must exchange foreign currency for NZD hence this will cause an increase in demand for NZD</a:t>
            </a:r>
            <a:endParaRPr/>
          </a:p>
          <a:p>
            <a:pPr marL="457200" lvl="0" indent="-317500" algn="l" rtl="0">
              <a:lnSpc>
                <a:spcPct val="100000"/>
              </a:lnSpc>
              <a:spcBef>
                <a:spcPts val="0"/>
              </a:spcBef>
              <a:spcAft>
                <a:spcPts val="0"/>
              </a:spcAft>
              <a:buSzPts val="1400"/>
              <a:buChar char="-"/>
            </a:pPr>
            <a:r>
              <a:rPr lang="en-NZ"/>
              <a:t>As demand shifts right on the Forex market for the NZD it will cause the quantity traded of NZD to increase and also the Exchange rate to increase hence an appreciation of the NZD</a:t>
            </a:r>
            <a:endParaRPr/>
          </a:p>
        </p:txBody>
      </p:sp>
      <p:sp>
        <p:nvSpPr>
          <p:cNvPr id="236" name="Google Shape;236;p27:notes"/>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lvl="0" indent="0" algn="r" rtl="0">
              <a:lnSpc>
                <a:spcPct val="100000"/>
              </a:lnSpc>
              <a:spcBef>
                <a:spcPts val="0"/>
              </a:spcBef>
              <a:spcAft>
                <a:spcPts val="0"/>
              </a:spcAft>
              <a:buSzPts val="1400"/>
              <a:buNone/>
            </a:pPr>
            <a:fld id="{00000000-1234-1234-1234-123412341234}" type="slidenum">
              <a:rPr lang="en-NZ"/>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28: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4" name="Google Shape;244;p28:notes"/>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p>
            <a:pPr marL="457200" lvl="0" indent="-317500" algn="l" rtl="0">
              <a:lnSpc>
                <a:spcPct val="100000"/>
              </a:lnSpc>
              <a:spcBef>
                <a:spcPts val="0"/>
              </a:spcBef>
              <a:spcAft>
                <a:spcPts val="0"/>
              </a:spcAft>
              <a:buSzPts val="1400"/>
              <a:buChar char="-"/>
            </a:pPr>
            <a:r>
              <a:rPr lang="en-NZ"/>
              <a:t>Due to the appreciation of the NZD caused by oil exports this positions NZD at a higher premium now</a:t>
            </a:r>
            <a:endParaRPr/>
          </a:p>
          <a:p>
            <a:pPr marL="457200" lvl="0" indent="-317500" algn="l" rtl="0">
              <a:lnSpc>
                <a:spcPct val="100000"/>
              </a:lnSpc>
              <a:spcBef>
                <a:spcPts val="0"/>
              </a:spcBef>
              <a:spcAft>
                <a:spcPts val="0"/>
              </a:spcAft>
              <a:buSzPts val="1400"/>
              <a:buChar char="-"/>
            </a:pPr>
            <a:r>
              <a:rPr lang="en-NZ"/>
              <a:t>In relative terms it costs more of foreign currency to buy the same amount of NZD as before hence exports becoming relatively more expensive.</a:t>
            </a:r>
            <a:endParaRPr/>
          </a:p>
          <a:p>
            <a:pPr marL="457200" lvl="0" indent="-317500" algn="l" rtl="0">
              <a:lnSpc>
                <a:spcPct val="100000"/>
              </a:lnSpc>
              <a:spcBef>
                <a:spcPts val="0"/>
              </a:spcBef>
              <a:spcAft>
                <a:spcPts val="0"/>
              </a:spcAft>
              <a:buSzPts val="1400"/>
              <a:buChar char="-"/>
            </a:pPr>
            <a:r>
              <a:rPr lang="en-NZ"/>
              <a:t>As we understand by law of demand as a good becomes more expensive the demand for said good will decrease therefore our exports from other industries may appear less competitive on global markets</a:t>
            </a:r>
            <a:endParaRPr/>
          </a:p>
          <a:p>
            <a:pPr marL="457200" lvl="0" indent="0" algn="l" rtl="0">
              <a:lnSpc>
                <a:spcPct val="100000"/>
              </a:lnSpc>
              <a:spcBef>
                <a:spcPts val="0"/>
              </a:spcBef>
              <a:spcAft>
                <a:spcPts val="0"/>
              </a:spcAft>
              <a:buNone/>
            </a:pPr>
            <a:endParaRPr/>
          </a:p>
        </p:txBody>
      </p:sp>
      <p:sp>
        <p:nvSpPr>
          <p:cNvPr id="245" name="Google Shape;245;p28:notes"/>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lvl="0" indent="0" algn="r" rtl="0">
              <a:lnSpc>
                <a:spcPct val="100000"/>
              </a:lnSpc>
              <a:spcBef>
                <a:spcPts val="0"/>
              </a:spcBef>
              <a:spcAft>
                <a:spcPts val="0"/>
              </a:spcAft>
              <a:buSzPts val="1400"/>
              <a:buNone/>
            </a:pPr>
            <a:fld id="{00000000-1234-1234-1234-123412341234}" type="slidenum">
              <a:rPr lang="en-NZ"/>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3dedd15439b_0_70:notes"/>
          <p:cNvSpPr>
            <a:spLocks noGrp="1" noRot="1" noChangeAspect="1"/>
          </p:cNvSpPr>
          <p:nvPr>
            <p:ph type="sldImg" idx="2"/>
          </p:nvPr>
        </p:nvSpPr>
        <p:spPr>
          <a:xfrm>
            <a:off x="442913" y="1250950"/>
            <a:ext cx="5997600" cy="3375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3dedd15439b_0_70:notes"/>
          <p:cNvSpPr txBox="1">
            <a:spLocks noGrp="1"/>
          </p:cNvSpPr>
          <p:nvPr>
            <p:ph type="body" idx="1"/>
          </p:nvPr>
        </p:nvSpPr>
        <p:spPr>
          <a:xfrm>
            <a:off x="688182" y="4813866"/>
            <a:ext cx="5505600" cy="3938700"/>
          </a:xfrm>
          <a:prstGeom prst="rect">
            <a:avLst/>
          </a:prstGeom>
        </p:spPr>
        <p:txBody>
          <a:bodyPr spcFirstLastPara="1" wrap="square" lIns="96475" tIns="48225" rIns="96475" bIns="48225" anchor="t" anchorCtr="0">
            <a:noAutofit/>
          </a:bodyPr>
          <a:lstStyle/>
          <a:p>
            <a:pPr marL="457200" lvl="0" indent="-317500" algn="l" rtl="0">
              <a:spcBef>
                <a:spcPts val="0"/>
              </a:spcBef>
              <a:spcAft>
                <a:spcPts val="0"/>
              </a:spcAft>
              <a:buSzPts val="1400"/>
              <a:buAutoNum type="arabicParenR"/>
            </a:pPr>
            <a:r>
              <a:rPr lang="en-NZ"/>
              <a:t>Eppp = 120 / 80 = 1.5 NZD per USD</a:t>
            </a:r>
            <a:endParaRPr/>
          </a:p>
          <a:p>
            <a:pPr marL="457200" lvl="0" indent="-317500" algn="l" rtl="0">
              <a:spcBef>
                <a:spcPts val="0"/>
              </a:spcBef>
              <a:spcAft>
                <a:spcPts val="0"/>
              </a:spcAft>
              <a:buSzPts val="1400"/>
              <a:buAutoNum type="arabicParenR"/>
            </a:pPr>
            <a:r>
              <a:rPr lang="en-NZ"/>
              <a:t>Eppp = 1.5 vs Er = 1.4 so the USD is Er &lt; Eppp = undervalued however we are focused on the NZD which will be overvalued.</a:t>
            </a:r>
            <a:endParaRPr/>
          </a:p>
          <a:p>
            <a:pPr marL="457200" lvl="0" indent="0" algn="l" rtl="0">
              <a:spcBef>
                <a:spcPts val="0"/>
              </a:spcBef>
              <a:spcAft>
                <a:spcPts val="0"/>
              </a:spcAft>
              <a:buNone/>
            </a:pPr>
            <a:r>
              <a:rPr lang="en-NZ"/>
              <a:t>The market will respond as if the NZD is overvalued means NZ goods are relatively expensive and foreign goods relatively cheaper. Therefore NZ consumers will start buying more imports as they are cheaper, whilst foreign consumers buy fewer NZ exports as more expensive. This creates higher demand for the foreign currency (USD) and lower demand for the NZD causing the NZD to depreciate and USD to appreciate until they are fairly valued where Eppp = Er.</a:t>
            </a:r>
            <a:endParaRPr/>
          </a:p>
        </p:txBody>
      </p:sp>
      <p:sp>
        <p:nvSpPr>
          <p:cNvPr id="253" name="Google Shape;253;g3dedd15439b_0_70:notes"/>
          <p:cNvSpPr txBox="1">
            <a:spLocks noGrp="1"/>
          </p:cNvSpPr>
          <p:nvPr>
            <p:ph type="sldNum" idx="12"/>
          </p:nvPr>
        </p:nvSpPr>
        <p:spPr>
          <a:xfrm>
            <a:off x="3898102" y="9500961"/>
            <a:ext cx="2982000" cy="501900"/>
          </a:xfrm>
          <a:prstGeom prst="rect">
            <a:avLst/>
          </a:prstGeom>
        </p:spPr>
        <p:txBody>
          <a:bodyPr spcFirstLastPara="1" wrap="square" lIns="96475" tIns="48225" rIns="96475" bIns="48225" anchor="b"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en-NZ"/>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3dedd15439b_0_32: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3dedd15439b_0_32:notes"/>
          <p:cNvSpPr txBox="1">
            <a:spLocks noGrp="1"/>
          </p:cNvSpPr>
          <p:nvPr>
            <p:ph type="body" idx="1"/>
          </p:nvPr>
        </p:nvSpPr>
        <p:spPr>
          <a:xfrm>
            <a:off x="688182" y="4813866"/>
            <a:ext cx="5505600" cy="3938700"/>
          </a:xfrm>
          <a:prstGeom prst="rect">
            <a:avLst/>
          </a:prstGeom>
        </p:spPr>
        <p:txBody>
          <a:bodyPr spcFirstLastPara="1" wrap="square" lIns="96475" tIns="48225" rIns="96475" bIns="48225" anchor="t" anchorCtr="0">
            <a:noAutofit/>
          </a:bodyPr>
          <a:lstStyle/>
          <a:p>
            <a:pPr marL="0" lvl="0" indent="0" algn="l" rtl="0">
              <a:spcBef>
                <a:spcPts val="0"/>
              </a:spcBef>
              <a:spcAft>
                <a:spcPts val="0"/>
              </a:spcAft>
              <a:buNone/>
            </a:pPr>
            <a:endParaRPr/>
          </a:p>
        </p:txBody>
      </p:sp>
      <p:sp>
        <p:nvSpPr>
          <p:cNvPr id="260" name="Google Shape;260;g3dedd15439b_0_32:notes"/>
          <p:cNvSpPr txBox="1">
            <a:spLocks noGrp="1"/>
          </p:cNvSpPr>
          <p:nvPr>
            <p:ph type="sldNum" idx="12"/>
          </p:nvPr>
        </p:nvSpPr>
        <p:spPr>
          <a:xfrm>
            <a:off x="3898102" y="9500961"/>
            <a:ext cx="2982000" cy="501900"/>
          </a:xfrm>
          <a:prstGeom prst="rect">
            <a:avLst/>
          </a:prstGeom>
        </p:spPr>
        <p:txBody>
          <a:bodyPr spcFirstLastPara="1" wrap="square" lIns="96475" tIns="48225" rIns="96475" bIns="48225" anchor="b"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en-NZ"/>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3dedd15439b_0_44:notes"/>
          <p:cNvSpPr>
            <a:spLocks noGrp="1" noRot="1" noChangeAspect="1"/>
          </p:cNvSpPr>
          <p:nvPr>
            <p:ph type="sldImg" idx="2"/>
          </p:nvPr>
        </p:nvSpPr>
        <p:spPr>
          <a:xfrm>
            <a:off x="442913" y="1250950"/>
            <a:ext cx="5997600" cy="3375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3dedd15439b_0_44:notes"/>
          <p:cNvSpPr txBox="1">
            <a:spLocks noGrp="1"/>
          </p:cNvSpPr>
          <p:nvPr>
            <p:ph type="body" idx="1"/>
          </p:nvPr>
        </p:nvSpPr>
        <p:spPr>
          <a:xfrm>
            <a:off x="688182" y="4813866"/>
            <a:ext cx="5505600" cy="3938700"/>
          </a:xfrm>
          <a:prstGeom prst="rect">
            <a:avLst/>
          </a:prstGeom>
        </p:spPr>
        <p:txBody>
          <a:bodyPr spcFirstLastPara="1" wrap="square" lIns="96475" tIns="48225" rIns="96475" bIns="48225" anchor="t" anchorCtr="0">
            <a:noAutofit/>
          </a:bodyPr>
          <a:lstStyle/>
          <a:p>
            <a:pPr marL="0" lvl="0" indent="0" algn="l" rtl="0">
              <a:spcBef>
                <a:spcPts val="0"/>
              </a:spcBef>
              <a:spcAft>
                <a:spcPts val="0"/>
              </a:spcAft>
              <a:buNone/>
            </a:pPr>
            <a:r>
              <a:rPr lang="en-NZ"/>
              <a:t>If invest 1000 in nz bank -&gt; 1000*1.05= 1050 NZD</a:t>
            </a:r>
            <a:endParaRPr/>
          </a:p>
          <a:p>
            <a:pPr marL="0" lvl="0" indent="0" algn="l" rtl="0">
              <a:spcBef>
                <a:spcPts val="0"/>
              </a:spcBef>
              <a:spcAft>
                <a:spcPts val="0"/>
              </a:spcAft>
              <a:buNone/>
            </a:pPr>
            <a:r>
              <a:rPr lang="en-NZ"/>
              <a:t>If invest 1000 in Aus bank converting it to AUD -&gt; 1000*0.82 = 820 * 1.07 = 877.4 convert back = 877.4 * (1/0.82) = 1070 NZD</a:t>
            </a:r>
            <a:endParaRPr/>
          </a:p>
          <a:p>
            <a:pPr marL="0" lvl="0" indent="0" algn="l" rtl="0">
              <a:spcBef>
                <a:spcPts val="0"/>
              </a:spcBef>
              <a:spcAft>
                <a:spcPts val="0"/>
              </a:spcAft>
              <a:buNone/>
            </a:pPr>
            <a:r>
              <a:rPr lang="en-NZ"/>
              <a:t>So if the forward rate same there is a 20 NZD discrepancy</a:t>
            </a:r>
            <a:endParaRPr/>
          </a:p>
          <a:p>
            <a:pPr marL="0" lvl="0" indent="0" algn="l" rtl="0">
              <a:spcBef>
                <a:spcPts val="0"/>
              </a:spcBef>
              <a:spcAft>
                <a:spcPts val="0"/>
              </a:spcAft>
              <a:buNone/>
            </a:pPr>
            <a:endParaRPr/>
          </a:p>
          <a:p>
            <a:pPr marL="0" lvl="0" indent="0" algn="l" rtl="0">
              <a:spcBef>
                <a:spcPts val="0"/>
              </a:spcBef>
              <a:spcAft>
                <a:spcPts val="0"/>
              </a:spcAft>
              <a:buNone/>
            </a:pPr>
            <a:r>
              <a:rPr lang="en-NZ"/>
              <a:t>Now if we look at what the forward rate should be can use our formula FR = Sr*(1+Rf)/(1+RD) where Rf= foreign int rate, Rd = dom int rate</a:t>
            </a:r>
            <a:endParaRPr/>
          </a:p>
          <a:p>
            <a:pPr marL="0" lvl="0" indent="0" algn="l" rtl="0">
              <a:spcBef>
                <a:spcPts val="0"/>
              </a:spcBef>
              <a:spcAft>
                <a:spcPts val="0"/>
              </a:spcAft>
              <a:buNone/>
            </a:pPr>
            <a:r>
              <a:rPr lang="en-NZ"/>
              <a:t>Therefore FR= 0.82*(1+0.07)/(1+0.05) = 0.8356 ~ 0.836.</a:t>
            </a:r>
            <a:endParaRPr/>
          </a:p>
          <a:p>
            <a:pPr marL="0" lvl="0" indent="0" algn="l" rtl="0">
              <a:spcBef>
                <a:spcPts val="0"/>
              </a:spcBef>
              <a:spcAft>
                <a:spcPts val="0"/>
              </a:spcAft>
              <a:buNone/>
            </a:pPr>
            <a:r>
              <a:rPr lang="en-NZ"/>
              <a:t>This FR makes it more expensive to trade AUD currency back to NZD currency in a years time which accounts for the banks interest rate difference. </a:t>
            </a:r>
            <a:endParaRPr/>
          </a:p>
        </p:txBody>
      </p:sp>
      <p:sp>
        <p:nvSpPr>
          <p:cNvPr id="267" name="Google Shape;267;g3dedd15439b_0_44:notes"/>
          <p:cNvSpPr txBox="1">
            <a:spLocks noGrp="1"/>
          </p:cNvSpPr>
          <p:nvPr>
            <p:ph type="sldNum" idx="12"/>
          </p:nvPr>
        </p:nvSpPr>
        <p:spPr>
          <a:xfrm>
            <a:off x="3898102" y="9500961"/>
            <a:ext cx="2982000" cy="501900"/>
          </a:xfrm>
          <a:prstGeom prst="rect">
            <a:avLst/>
          </a:prstGeom>
        </p:spPr>
        <p:txBody>
          <a:bodyPr spcFirstLastPara="1" wrap="square" lIns="96475" tIns="48225" rIns="96475" bIns="48225" anchor="b"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en-NZ"/>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23: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23:notes"/>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p>
            <a:pPr marL="0" lvl="0" indent="0" algn="l" rtl="0">
              <a:lnSpc>
                <a:spcPct val="100000"/>
              </a:lnSpc>
              <a:spcBef>
                <a:spcPts val="0"/>
              </a:spcBef>
              <a:spcAft>
                <a:spcPts val="0"/>
              </a:spcAft>
              <a:buSzPts val="1400"/>
              <a:buNone/>
            </a:pPr>
            <a:r>
              <a:rPr lang="en-NZ"/>
              <a:t>(i) What happens is as the interest rates in NZ and US are the same there is no interest arbitrage transaction therefore no incentive for investors to take money out from NZ to US vice versa. However if we look at the spot and forward rates we notice that there is an opportunity for risk free profits. If investors swap USD for NZD on the spot market for 0.50: 1 then they can lock in a forward exchange rate of 1 : 0.60 which say they invested $1000 USD they would then have $2000 NZD which can be exchanged for $1200 USD on the forward 12 month rate compared to either interest rates beats it by $100 without investing any money</a:t>
            </a:r>
            <a:endParaRPr/>
          </a:p>
        </p:txBody>
      </p:sp>
      <p:sp>
        <p:nvSpPr>
          <p:cNvPr id="273" name="Google Shape;273;p23:notes"/>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lvl="0" indent="0" algn="r" rtl="0">
              <a:lnSpc>
                <a:spcPct val="100000"/>
              </a:lnSpc>
              <a:spcBef>
                <a:spcPts val="0"/>
              </a:spcBef>
              <a:spcAft>
                <a:spcPts val="0"/>
              </a:spcAft>
              <a:buSzPts val="1400"/>
              <a:buNone/>
            </a:pPr>
            <a:fld id="{00000000-1234-1234-1234-123412341234}" type="slidenum">
              <a:rPr lang="en-NZ"/>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24: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p24:notes"/>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p>
            <a:pPr marL="0" lvl="0" indent="0" algn="l" rtl="0">
              <a:lnSpc>
                <a:spcPct val="100000"/>
              </a:lnSpc>
              <a:spcBef>
                <a:spcPts val="0"/>
              </a:spcBef>
              <a:spcAft>
                <a:spcPts val="0"/>
              </a:spcAft>
              <a:buSzPts val="1400"/>
              <a:buNone/>
            </a:pPr>
            <a:endParaRPr/>
          </a:p>
        </p:txBody>
      </p:sp>
      <p:sp>
        <p:nvSpPr>
          <p:cNvPr id="281" name="Google Shape;281;p24:notes"/>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lvl="0" indent="0" algn="r" rtl="0">
              <a:lnSpc>
                <a:spcPct val="100000"/>
              </a:lnSpc>
              <a:spcBef>
                <a:spcPts val="0"/>
              </a:spcBef>
              <a:spcAft>
                <a:spcPts val="0"/>
              </a:spcAft>
              <a:buSzPts val="1400"/>
              <a:buNone/>
            </a:pPr>
            <a:fld id="{00000000-1234-1234-1234-123412341234}" type="slidenum">
              <a:rPr lang="en-NZ"/>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25: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9" name="Google Shape;289;p25:notes"/>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p>
            <a:pPr marL="0" lvl="0" indent="0" algn="l" rtl="0">
              <a:lnSpc>
                <a:spcPct val="100000"/>
              </a:lnSpc>
              <a:spcBef>
                <a:spcPts val="0"/>
              </a:spcBef>
              <a:spcAft>
                <a:spcPts val="0"/>
              </a:spcAft>
              <a:buSzPts val="1400"/>
              <a:buNone/>
            </a:pPr>
            <a:r>
              <a:rPr lang="en-NZ"/>
              <a:t>(ii) If interest rates don’t adjust we will see that there is more demand for the NZD on the spot market and therefore more supply of USD on the forward market. This causes an appreciation of the NZD on the spot market, and a depreciation of the USD on the spot market. So overall the spot rate of the NZD will rise so more USD required to buy 1 NZD.</a:t>
            </a:r>
            <a:endParaRPr/>
          </a:p>
          <a:p>
            <a:pPr marL="0" lvl="0" indent="0" algn="l" rtl="0">
              <a:lnSpc>
                <a:spcPct val="100000"/>
              </a:lnSpc>
              <a:spcBef>
                <a:spcPts val="0"/>
              </a:spcBef>
              <a:spcAft>
                <a:spcPts val="0"/>
              </a:spcAft>
              <a:buSzPts val="1400"/>
              <a:buNone/>
            </a:pPr>
            <a:r>
              <a:rPr lang="en-NZ"/>
              <a:t>Then we look 12 months into the future in the forward market where there is increased supply of the NZD, and increased demand for USD so other way round where NZD depreciates and USD appreciates so the NZD falls against the USD on the forward market. </a:t>
            </a:r>
            <a:endParaRPr/>
          </a:p>
          <a:p>
            <a:pPr marL="0" lvl="0" indent="0" algn="l" rtl="0">
              <a:lnSpc>
                <a:spcPct val="100000"/>
              </a:lnSpc>
              <a:spcBef>
                <a:spcPts val="0"/>
              </a:spcBef>
              <a:spcAft>
                <a:spcPts val="0"/>
              </a:spcAft>
              <a:buSzPts val="1400"/>
              <a:buNone/>
            </a:pPr>
            <a:r>
              <a:rPr lang="en-NZ"/>
              <a:t>This will occur until the riskless profit is removed i.e. the price of buying 1 NZD with USD will rise in the spot market and the return of USD from 1 NZD will fall in the forward market - both effects reduce the ability to gain riskless profits, and will converge towards a value where they are equal. </a:t>
            </a:r>
            <a:endParaRPr/>
          </a:p>
        </p:txBody>
      </p:sp>
      <p:sp>
        <p:nvSpPr>
          <p:cNvPr id="290" name="Google Shape;290;p25:notes"/>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lvl="0" indent="0" algn="r" rtl="0">
              <a:lnSpc>
                <a:spcPct val="100000"/>
              </a:lnSpc>
              <a:spcBef>
                <a:spcPts val="0"/>
              </a:spcBef>
              <a:spcAft>
                <a:spcPts val="0"/>
              </a:spcAft>
              <a:buSzPts val="1400"/>
              <a:buNone/>
            </a:pPr>
            <a:fld id="{00000000-1234-1234-1234-123412341234}" type="slidenum">
              <a:rPr lang="en-NZ"/>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30: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8" name="Google Shape;298;p30:notes"/>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p>
            <a:pPr marL="0" lvl="0" indent="0" algn="l" rtl="0">
              <a:lnSpc>
                <a:spcPct val="100000"/>
              </a:lnSpc>
              <a:spcBef>
                <a:spcPts val="0"/>
              </a:spcBef>
              <a:spcAft>
                <a:spcPts val="0"/>
              </a:spcAft>
              <a:buSzPts val="1400"/>
              <a:buNone/>
            </a:pPr>
            <a:r>
              <a:rPr lang="en-NZ"/>
              <a:t>Other terms:</a:t>
            </a:r>
            <a:endParaRPr/>
          </a:p>
          <a:p>
            <a:pPr marL="0" lvl="0" indent="0" algn="l" rtl="0">
              <a:lnSpc>
                <a:spcPct val="100000"/>
              </a:lnSpc>
              <a:spcBef>
                <a:spcPts val="0"/>
              </a:spcBef>
              <a:spcAft>
                <a:spcPts val="0"/>
              </a:spcAft>
              <a:buSzPts val="1400"/>
              <a:buNone/>
            </a:pPr>
            <a:r>
              <a:rPr lang="en-NZ"/>
              <a:t>Underutilised = not working as much as they would like i.e. part time worker</a:t>
            </a:r>
            <a:endParaRPr/>
          </a:p>
          <a:p>
            <a:pPr marL="0" lvl="0" indent="0" algn="l" rtl="0">
              <a:lnSpc>
                <a:spcPct val="100000"/>
              </a:lnSpc>
              <a:spcBef>
                <a:spcPts val="0"/>
              </a:spcBef>
              <a:spcAft>
                <a:spcPts val="0"/>
              </a:spcAft>
              <a:buSzPts val="1400"/>
              <a:buNone/>
            </a:pPr>
            <a:r>
              <a:rPr lang="en-NZ"/>
              <a:t>Underemployed = part-timers who want to and are available to work more hours</a:t>
            </a:r>
            <a:endParaRPr/>
          </a:p>
          <a:p>
            <a:pPr marL="0" lvl="0" indent="0" algn="l" rtl="0">
              <a:lnSpc>
                <a:spcPct val="100000"/>
              </a:lnSpc>
              <a:spcBef>
                <a:spcPts val="0"/>
              </a:spcBef>
              <a:spcAft>
                <a:spcPts val="0"/>
              </a:spcAft>
              <a:buSzPts val="1400"/>
              <a:buNone/>
            </a:pPr>
            <a:r>
              <a:rPr lang="en-NZ"/>
              <a:t>Available potential job seekers = not actively seeking but available and wanting a job</a:t>
            </a:r>
            <a:endParaRPr/>
          </a:p>
          <a:p>
            <a:pPr marL="0" lvl="0" indent="0" algn="l" rtl="0">
              <a:lnSpc>
                <a:spcPct val="100000"/>
              </a:lnSpc>
              <a:spcBef>
                <a:spcPts val="0"/>
              </a:spcBef>
              <a:spcAft>
                <a:spcPts val="0"/>
              </a:spcAft>
              <a:buSzPts val="1400"/>
              <a:buNone/>
            </a:pPr>
            <a:r>
              <a:rPr lang="en-NZ"/>
              <a:t>Officially unemployed = actively seeking and available whilst no form of work</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299" name="Google Shape;299;p30:notes"/>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lvl="0" indent="0" algn="r" rtl="0">
              <a:lnSpc>
                <a:spcPct val="100000"/>
              </a:lnSpc>
              <a:spcBef>
                <a:spcPts val="0"/>
              </a:spcBef>
              <a:spcAft>
                <a:spcPts val="0"/>
              </a:spcAft>
              <a:buSzPts val="1400"/>
              <a:buNone/>
            </a:pPr>
            <a:fld id="{00000000-1234-1234-1234-123412341234}" type="slidenum">
              <a:rPr lang="en-NZ"/>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dedd15439b_0_83:notes"/>
          <p:cNvSpPr>
            <a:spLocks noGrp="1" noRot="1" noChangeAspect="1"/>
          </p:cNvSpPr>
          <p:nvPr>
            <p:ph type="sldImg" idx="2"/>
          </p:nvPr>
        </p:nvSpPr>
        <p:spPr>
          <a:xfrm>
            <a:off x="442913" y="1250950"/>
            <a:ext cx="5997600" cy="3375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3dedd15439b_0_83:notes"/>
          <p:cNvSpPr txBox="1">
            <a:spLocks noGrp="1"/>
          </p:cNvSpPr>
          <p:nvPr>
            <p:ph type="body" idx="1"/>
          </p:nvPr>
        </p:nvSpPr>
        <p:spPr>
          <a:xfrm>
            <a:off x="688182" y="4813866"/>
            <a:ext cx="5505600" cy="3938700"/>
          </a:xfrm>
          <a:prstGeom prst="rect">
            <a:avLst/>
          </a:prstGeom>
        </p:spPr>
        <p:txBody>
          <a:bodyPr spcFirstLastPara="1" wrap="square" lIns="96475" tIns="48225" rIns="96475" bIns="48225" anchor="t" anchorCtr="0">
            <a:noAutofit/>
          </a:bodyPr>
          <a:lstStyle/>
          <a:p>
            <a:pPr marL="0" lvl="0" indent="0" algn="l" rtl="0">
              <a:spcBef>
                <a:spcPts val="0"/>
              </a:spcBef>
              <a:spcAft>
                <a:spcPts val="0"/>
              </a:spcAft>
              <a:buClr>
                <a:schemeClr val="dk1"/>
              </a:buClr>
              <a:buSzPts val="1400"/>
              <a:buFont typeface="Arial"/>
              <a:buNone/>
            </a:pPr>
            <a:r>
              <a:rPr lang="en-NZ"/>
              <a:t>Unemployment rate = number unemployed / labour force (employed + unemployed ages 15-64)</a:t>
            </a:r>
            <a:endParaRPr/>
          </a:p>
          <a:p>
            <a:pPr marL="0" lvl="0" indent="0" algn="l" rtl="0">
              <a:spcBef>
                <a:spcPts val="0"/>
              </a:spcBef>
              <a:spcAft>
                <a:spcPts val="0"/>
              </a:spcAft>
              <a:buClr>
                <a:schemeClr val="dk1"/>
              </a:buClr>
              <a:buSzPts val="1400"/>
              <a:buFont typeface="Arial"/>
              <a:buNone/>
            </a:pPr>
            <a:endParaRPr/>
          </a:p>
          <a:p>
            <a:pPr marL="0" lvl="0" indent="0" algn="l" rtl="0">
              <a:spcBef>
                <a:spcPts val="0"/>
              </a:spcBef>
              <a:spcAft>
                <a:spcPts val="0"/>
              </a:spcAft>
              <a:buNone/>
            </a:pPr>
            <a:r>
              <a:rPr lang="en-NZ"/>
              <a:t>Main influences</a:t>
            </a:r>
            <a:endParaRPr/>
          </a:p>
          <a:p>
            <a:pPr marL="457200" lvl="0" indent="-317500" algn="l" rtl="0">
              <a:spcBef>
                <a:spcPts val="0"/>
              </a:spcBef>
              <a:spcAft>
                <a:spcPts val="0"/>
              </a:spcAft>
              <a:buSzPts val="1400"/>
              <a:buChar char="-"/>
            </a:pPr>
            <a:r>
              <a:rPr lang="en-NZ"/>
              <a:t>Job creation and growth of labour force</a:t>
            </a:r>
            <a:endParaRPr/>
          </a:p>
          <a:p>
            <a:pPr marL="0" lvl="0" indent="0" algn="l" rtl="0">
              <a:spcBef>
                <a:spcPts val="0"/>
              </a:spcBef>
              <a:spcAft>
                <a:spcPts val="0"/>
              </a:spcAft>
              <a:buNone/>
            </a:pPr>
            <a:r>
              <a:rPr lang="en-NZ"/>
              <a:t>If growth of labour force exceeds job creation you will see the unemployment rate rise as more people actively seeking working but cannot find any</a:t>
            </a:r>
            <a:endParaRPr/>
          </a:p>
          <a:p>
            <a:pPr marL="0" lvl="0" indent="0" algn="l" rtl="0">
              <a:spcBef>
                <a:spcPts val="0"/>
              </a:spcBef>
              <a:spcAft>
                <a:spcPts val="0"/>
              </a:spcAft>
              <a:buNone/>
            </a:pPr>
            <a:endParaRPr/>
          </a:p>
          <a:p>
            <a:pPr marL="0" lvl="0" indent="0" algn="l" rtl="0">
              <a:spcBef>
                <a:spcPts val="0"/>
              </a:spcBef>
              <a:spcAft>
                <a:spcPts val="0"/>
              </a:spcAft>
              <a:buNone/>
            </a:pPr>
            <a:r>
              <a:rPr lang="en-NZ"/>
              <a:t>Participation rate: proportion of working age pop that is in the labour force who of age is seeking work/ has work</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307" name="Google Shape;307;g3dedd15439b_0_83:notes"/>
          <p:cNvSpPr txBox="1">
            <a:spLocks noGrp="1"/>
          </p:cNvSpPr>
          <p:nvPr>
            <p:ph type="sldNum" idx="12"/>
          </p:nvPr>
        </p:nvSpPr>
        <p:spPr>
          <a:xfrm>
            <a:off x="3898102" y="9500961"/>
            <a:ext cx="2982000" cy="501900"/>
          </a:xfrm>
          <a:prstGeom prst="rect">
            <a:avLst/>
          </a:prstGeom>
        </p:spPr>
        <p:txBody>
          <a:bodyPr spcFirstLastPara="1" wrap="square" lIns="96475" tIns="48225" rIns="96475" bIns="48225" anchor="b"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en-NZ"/>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3dedd15439b_0_76:notes"/>
          <p:cNvSpPr>
            <a:spLocks noGrp="1" noRot="1" noChangeAspect="1"/>
          </p:cNvSpPr>
          <p:nvPr>
            <p:ph type="sldImg" idx="2"/>
          </p:nvPr>
        </p:nvSpPr>
        <p:spPr>
          <a:xfrm>
            <a:off x="442913" y="1250950"/>
            <a:ext cx="5997600" cy="3375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3dedd15439b_0_76:notes"/>
          <p:cNvSpPr txBox="1">
            <a:spLocks noGrp="1"/>
          </p:cNvSpPr>
          <p:nvPr>
            <p:ph type="body" idx="1"/>
          </p:nvPr>
        </p:nvSpPr>
        <p:spPr>
          <a:xfrm>
            <a:off x="688182" y="4813866"/>
            <a:ext cx="5505600" cy="3938700"/>
          </a:xfrm>
          <a:prstGeom prst="rect">
            <a:avLst/>
          </a:prstGeom>
        </p:spPr>
        <p:txBody>
          <a:bodyPr spcFirstLastPara="1" wrap="square" lIns="96475" tIns="48225" rIns="96475" bIns="48225" anchor="t" anchorCtr="0">
            <a:noAutofit/>
          </a:bodyPr>
          <a:lstStyle/>
          <a:p>
            <a:pPr marL="0" lvl="0" indent="0" algn="l" rtl="0">
              <a:spcBef>
                <a:spcPts val="0"/>
              </a:spcBef>
              <a:spcAft>
                <a:spcPts val="0"/>
              </a:spcAft>
              <a:buNone/>
            </a:pPr>
            <a:r>
              <a:rPr lang="en-NZ"/>
              <a:t>Surplus of labour - causes unemployment because quantity supplied of labour increases due to higher wages whilst quantity demanded of labour decreases due to higher cost. As a result there are winners and losers - Winners are those who keep their jobs and enjoy the higher wages, the losers are those who had jobs originally before the policy but now are unemployed due to higher labour costs (could also include those seeking employment cannot enter market either). This effect however is delayed as we believe the effects are all positive with no one becoming unemployed however the true figures are masked in long term figures which are firms taking time to adjust to the new market wage price settings. </a:t>
            </a:r>
            <a:endParaRPr/>
          </a:p>
        </p:txBody>
      </p:sp>
      <p:sp>
        <p:nvSpPr>
          <p:cNvPr id="314" name="Google Shape;314;g3dedd15439b_0_76:notes"/>
          <p:cNvSpPr txBox="1">
            <a:spLocks noGrp="1"/>
          </p:cNvSpPr>
          <p:nvPr>
            <p:ph type="sldNum" idx="12"/>
          </p:nvPr>
        </p:nvSpPr>
        <p:spPr>
          <a:xfrm>
            <a:off x="3898102" y="9500961"/>
            <a:ext cx="2982000" cy="501900"/>
          </a:xfrm>
          <a:prstGeom prst="rect">
            <a:avLst/>
          </a:prstGeom>
        </p:spPr>
        <p:txBody>
          <a:bodyPr spcFirstLastPara="1" wrap="square" lIns="96475" tIns="48225" rIns="96475" bIns="48225" anchor="b"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en-NZ"/>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31: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1" name="Google Shape;321;p31:notes"/>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p>
            <a:pPr marL="0" lvl="0" indent="0" algn="l" rtl="0">
              <a:lnSpc>
                <a:spcPct val="100000"/>
              </a:lnSpc>
              <a:spcBef>
                <a:spcPts val="0"/>
              </a:spcBef>
              <a:spcAft>
                <a:spcPts val="0"/>
              </a:spcAft>
              <a:buSzPts val="1400"/>
              <a:buNone/>
            </a:pPr>
            <a:endParaRPr/>
          </a:p>
        </p:txBody>
      </p:sp>
      <p:sp>
        <p:nvSpPr>
          <p:cNvPr id="322" name="Google Shape;322;p31:notes"/>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lvl="0" indent="0" algn="r" rtl="0">
              <a:lnSpc>
                <a:spcPct val="100000"/>
              </a:lnSpc>
              <a:spcBef>
                <a:spcPts val="0"/>
              </a:spcBef>
              <a:spcAft>
                <a:spcPts val="0"/>
              </a:spcAft>
              <a:buSzPts val="1400"/>
              <a:buNone/>
            </a:pPr>
            <a:fld id="{00000000-1234-1234-1234-123412341234}" type="slidenum">
              <a:rPr lang="en-NZ"/>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32: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0" name="Google Shape;330;p32:notes"/>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p>
            <a:pPr marL="457200" lvl="0" indent="-317500" algn="l" rtl="0">
              <a:lnSpc>
                <a:spcPct val="100000"/>
              </a:lnSpc>
              <a:spcBef>
                <a:spcPts val="0"/>
              </a:spcBef>
              <a:spcAft>
                <a:spcPts val="0"/>
              </a:spcAft>
              <a:buSzPts val="1400"/>
              <a:buChar char="-"/>
            </a:pPr>
            <a:r>
              <a:rPr lang="en-NZ"/>
              <a:t>Work place bargaining replaced national level i.e. employees could negotiate their wages at a firm level (employee to employer) compared to negotiating at a government level</a:t>
            </a:r>
            <a:endParaRPr/>
          </a:p>
          <a:p>
            <a:pPr marL="457200" lvl="0" indent="-317500" algn="l" rtl="0">
              <a:lnSpc>
                <a:spcPct val="100000"/>
              </a:lnSpc>
              <a:spcBef>
                <a:spcPts val="0"/>
              </a:spcBef>
              <a:spcAft>
                <a:spcPts val="0"/>
              </a:spcAft>
              <a:buSzPts val="1400"/>
              <a:buChar char="-"/>
            </a:pPr>
            <a:r>
              <a:rPr lang="en-NZ"/>
              <a:t>Employees went on individual contracts, and had the option to join a union rather than it being compulsory</a:t>
            </a:r>
            <a:endParaRPr/>
          </a:p>
          <a:p>
            <a:pPr marL="457200" lvl="0" indent="-317500" algn="l" rtl="0">
              <a:lnSpc>
                <a:spcPct val="100000"/>
              </a:lnSpc>
              <a:spcBef>
                <a:spcPts val="0"/>
              </a:spcBef>
              <a:spcAft>
                <a:spcPts val="0"/>
              </a:spcAft>
              <a:buSzPts val="1400"/>
              <a:buChar char="-"/>
            </a:pPr>
            <a:r>
              <a:rPr lang="en-NZ"/>
              <a:t>Overall these reforms to the labour market meant employees had greater flexibility as there was less generalisation across industries meaning i.e. wages employees could sit across a spectrum rather than one wage or the other. Flexibility = less unemployment with the cost of less protection for existing workers.</a:t>
            </a:r>
            <a:endParaRPr/>
          </a:p>
        </p:txBody>
      </p:sp>
      <p:sp>
        <p:nvSpPr>
          <p:cNvPr id="331" name="Google Shape;331;p32:notes"/>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lvl="0" indent="0" algn="r" rtl="0">
              <a:lnSpc>
                <a:spcPct val="100000"/>
              </a:lnSpc>
              <a:spcBef>
                <a:spcPts val="0"/>
              </a:spcBef>
              <a:spcAft>
                <a:spcPts val="0"/>
              </a:spcAft>
              <a:buSzPts val="1400"/>
              <a:buNone/>
            </a:pPr>
            <a:fld id="{00000000-1234-1234-1234-123412341234}" type="slidenum">
              <a:rPr lang="en-NZ"/>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33: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33:notes"/>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p>
            <a:pPr marL="0" lvl="0" indent="0" algn="l" rtl="0">
              <a:lnSpc>
                <a:spcPct val="100000"/>
              </a:lnSpc>
              <a:spcBef>
                <a:spcPts val="0"/>
              </a:spcBef>
              <a:spcAft>
                <a:spcPts val="0"/>
              </a:spcAft>
              <a:buSzPts val="1400"/>
              <a:buNone/>
            </a:pPr>
            <a:r>
              <a:rPr lang="en-NZ"/>
              <a:t>Efficiency wages - when firms choose to pay over the equilibrium / market rate.</a:t>
            </a:r>
            <a:endParaRPr/>
          </a:p>
          <a:p>
            <a:pPr marL="0" lvl="0" indent="0" algn="l" rtl="0">
              <a:lnSpc>
                <a:spcPct val="100000"/>
              </a:lnSpc>
              <a:spcBef>
                <a:spcPts val="0"/>
              </a:spcBef>
              <a:spcAft>
                <a:spcPts val="0"/>
              </a:spcAft>
              <a:buSzPts val="1400"/>
              <a:buNone/>
            </a:pPr>
            <a:r>
              <a:rPr lang="en-NZ"/>
              <a:t>Examples:</a:t>
            </a:r>
            <a:endParaRPr/>
          </a:p>
          <a:p>
            <a:pPr marL="457200" lvl="0" indent="-317500" algn="l" rtl="0">
              <a:lnSpc>
                <a:spcPct val="100000"/>
              </a:lnSpc>
              <a:spcBef>
                <a:spcPts val="0"/>
              </a:spcBef>
              <a:spcAft>
                <a:spcPts val="0"/>
              </a:spcAft>
              <a:buSzPts val="1400"/>
              <a:buChar char="-"/>
            </a:pPr>
            <a:r>
              <a:rPr lang="en-NZ"/>
              <a:t>To improve worker health</a:t>
            </a:r>
            <a:endParaRPr/>
          </a:p>
          <a:p>
            <a:pPr marL="457200" lvl="0" indent="-317500" algn="l" rtl="0">
              <a:lnSpc>
                <a:spcPct val="100000"/>
              </a:lnSpc>
              <a:spcBef>
                <a:spcPts val="0"/>
              </a:spcBef>
              <a:spcAft>
                <a:spcPts val="0"/>
              </a:spcAft>
              <a:buSzPts val="1400"/>
              <a:buChar char="-"/>
            </a:pPr>
            <a:r>
              <a:rPr lang="en-NZ"/>
              <a:t>Reduce worker turnover as recruitment costs time and money</a:t>
            </a:r>
            <a:endParaRPr/>
          </a:p>
          <a:p>
            <a:pPr marL="457200" lvl="0" indent="-317500" algn="l" rtl="0">
              <a:lnSpc>
                <a:spcPct val="100000"/>
              </a:lnSpc>
              <a:spcBef>
                <a:spcPts val="0"/>
              </a:spcBef>
              <a:spcAft>
                <a:spcPts val="0"/>
              </a:spcAft>
              <a:buSzPts val="1400"/>
              <a:buChar char="-"/>
            </a:pPr>
            <a:r>
              <a:rPr lang="en-NZ"/>
              <a:t>Improve worker effort - if paid more have greater incentive to provide for the company and add value</a:t>
            </a:r>
            <a:endParaRPr/>
          </a:p>
          <a:p>
            <a:pPr marL="457200" lvl="0" indent="-317500" algn="l" rtl="0">
              <a:lnSpc>
                <a:spcPct val="100000"/>
              </a:lnSpc>
              <a:spcBef>
                <a:spcPts val="0"/>
              </a:spcBef>
              <a:spcAft>
                <a:spcPts val="0"/>
              </a:spcAft>
              <a:buSzPts val="1400"/>
              <a:buChar char="-"/>
            </a:pPr>
            <a:r>
              <a:rPr lang="en-NZ"/>
              <a:t>Attract better applicants - it isn’t only the employees fighting for a role but the employer fighting for the employee</a:t>
            </a:r>
            <a:endParaRPr/>
          </a:p>
        </p:txBody>
      </p:sp>
      <p:sp>
        <p:nvSpPr>
          <p:cNvPr id="341" name="Google Shape;341;p33:notes"/>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lvl="0" indent="0" algn="r" rtl="0">
              <a:lnSpc>
                <a:spcPct val="100000"/>
              </a:lnSpc>
              <a:spcBef>
                <a:spcPts val="0"/>
              </a:spcBef>
              <a:spcAft>
                <a:spcPts val="0"/>
              </a:spcAft>
              <a:buSzPts val="1400"/>
              <a:buNone/>
            </a:pPr>
            <a:fld id="{00000000-1234-1234-1234-123412341234}" type="slidenum">
              <a:rPr lang="en-NZ"/>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34: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0" name="Google Shape;350;p34:notes"/>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p>
            <a:pPr marL="0" lvl="0" indent="0" algn="l" rtl="0">
              <a:lnSpc>
                <a:spcPct val="100000"/>
              </a:lnSpc>
              <a:spcBef>
                <a:spcPts val="0"/>
              </a:spcBef>
              <a:spcAft>
                <a:spcPts val="0"/>
              </a:spcAft>
              <a:buSzPts val="1400"/>
              <a:buNone/>
            </a:pPr>
            <a:endParaRPr/>
          </a:p>
        </p:txBody>
      </p:sp>
      <p:sp>
        <p:nvSpPr>
          <p:cNvPr id="351" name="Google Shape;351;p34:notes"/>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lvl="0" indent="0" algn="r" rtl="0">
              <a:lnSpc>
                <a:spcPct val="100000"/>
              </a:lnSpc>
              <a:spcBef>
                <a:spcPts val="0"/>
              </a:spcBef>
              <a:spcAft>
                <a:spcPts val="0"/>
              </a:spcAft>
              <a:buSzPts val="1400"/>
              <a:buNone/>
            </a:pPr>
            <a:fld id="{00000000-1234-1234-1234-123412341234}" type="slidenum">
              <a:rPr lang="en-NZ"/>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35: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9" name="Google Shape;359;p35:notes"/>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p>
            <a:pPr marL="0" lvl="0" indent="0" algn="l" rtl="0">
              <a:lnSpc>
                <a:spcPct val="100000"/>
              </a:lnSpc>
              <a:spcBef>
                <a:spcPts val="0"/>
              </a:spcBef>
              <a:spcAft>
                <a:spcPts val="0"/>
              </a:spcAft>
              <a:buSzPts val="1400"/>
              <a:buNone/>
            </a:pPr>
            <a:r>
              <a:rPr lang="en-NZ"/>
              <a:t>Rural vs Urban : could have the argument either way</a:t>
            </a:r>
            <a:endParaRPr/>
          </a:p>
          <a:p>
            <a:pPr marL="0" lvl="0" indent="0" algn="l" rtl="0">
              <a:lnSpc>
                <a:spcPct val="100000"/>
              </a:lnSpc>
              <a:spcBef>
                <a:spcPts val="0"/>
              </a:spcBef>
              <a:spcAft>
                <a:spcPts val="0"/>
              </a:spcAft>
              <a:buSzPts val="1400"/>
              <a:buNone/>
            </a:pPr>
            <a:r>
              <a:rPr lang="en-NZ"/>
              <a:t>Urban higher: better measurement of unemployment due to access to data hence could report higher figures, more competition in urban areas for jobs</a:t>
            </a:r>
            <a:endParaRPr/>
          </a:p>
          <a:p>
            <a:pPr marL="0" lvl="0" indent="0" algn="l" rtl="0">
              <a:lnSpc>
                <a:spcPct val="100000"/>
              </a:lnSpc>
              <a:spcBef>
                <a:spcPts val="0"/>
              </a:spcBef>
              <a:spcAft>
                <a:spcPts val="0"/>
              </a:spcAft>
              <a:buSzPts val="1400"/>
              <a:buNone/>
            </a:pPr>
            <a:r>
              <a:rPr lang="en-NZ"/>
              <a:t>Rural higher: fewer opportunities in these areas, less access to job search networks and information</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NZ"/>
              <a:t>Could say something like urban areas have higher measured unemployment due to active job search, whislt rural areas often have lower reported unemployment but higher underemployment, leading to hidden labour market inefficiencies and income disparities.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NZ"/>
              <a:t>Youth vs Older:</a:t>
            </a:r>
            <a:endParaRPr/>
          </a:p>
          <a:p>
            <a:pPr marL="457200" lvl="0" indent="-317500" algn="l" rtl="0">
              <a:lnSpc>
                <a:spcPct val="100000"/>
              </a:lnSpc>
              <a:spcBef>
                <a:spcPts val="0"/>
              </a:spcBef>
              <a:spcAft>
                <a:spcPts val="0"/>
              </a:spcAft>
              <a:buSzPts val="1400"/>
              <a:buChar char="-"/>
            </a:pPr>
            <a:r>
              <a:rPr lang="en-NZ"/>
              <a:t>Youth higher rates because experience gap, job turnover (youth are more frictionally unemployed), education transitions moving between school and work creates temp unemployment, min wage effects- youth could be marginilised out due to a high min wage as would prefer to employ the more productive experienced candidate.</a:t>
            </a:r>
            <a:endParaRPr/>
          </a:p>
        </p:txBody>
      </p:sp>
      <p:sp>
        <p:nvSpPr>
          <p:cNvPr id="360" name="Google Shape;360;p35:notes"/>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lvl="0" indent="0" algn="r" rtl="0">
              <a:lnSpc>
                <a:spcPct val="100000"/>
              </a:lnSpc>
              <a:spcBef>
                <a:spcPts val="0"/>
              </a:spcBef>
              <a:spcAft>
                <a:spcPts val="0"/>
              </a:spcAft>
              <a:buSzPts val="1400"/>
              <a:buNone/>
            </a:pPr>
            <a:fld id="{00000000-1234-1234-1234-123412341234}" type="slidenum">
              <a:rPr lang="en-NZ"/>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36: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8" name="Google Shape;368;p36:notes"/>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p>
            <a:pPr marL="0" lvl="0" indent="0" algn="l" rtl="0">
              <a:lnSpc>
                <a:spcPct val="100000"/>
              </a:lnSpc>
              <a:spcBef>
                <a:spcPts val="0"/>
              </a:spcBef>
              <a:spcAft>
                <a:spcPts val="0"/>
              </a:spcAft>
              <a:buSzPts val="1400"/>
              <a:buNone/>
            </a:pPr>
            <a:endParaRPr/>
          </a:p>
        </p:txBody>
      </p:sp>
      <p:sp>
        <p:nvSpPr>
          <p:cNvPr id="369" name="Google Shape;369;p36:notes"/>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lvl="0" indent="0" algn="r" rtl="0">
              <a:lnSpc>
                <a:spcPct val="100000"/>
              </a:lnSpc>
              <a:spcBef>
                <a:spcPts val="0"/>
              </a:spcBef>
              <a:spcAft>
                <a:spcPts val="0"/>
              </a:spcAft>
              <a:buSzPts val="1400"/>
              <a:buNone/>
            </a:pPr>
            <a:fld id="{00000000-1234-1234-1234-123412341234}" type="slidenum">
              <a:rPr lang="en-NZ"/>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37:notes"/>
          <p:cNvSpPr>
            <a:spLocks noGrp="1" noRot="1" noChangeAspect="1"/>
          </p:cNvSpPr>
          <p:nvPr>
            <p:ph type="sldImg" idx="2"/>
          </p:nvPr>
        </p:nvSpPr>
        <p:spPr>
          <a:xfrm>
            <a:off x="442913" y="1250950"/>
            <a:ext cx="5997575"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p37:notes"/>
          <p:cNvSpPr txBox="1">
            <a:spLocks noGrp="1"/>
          </p:cNvSpPr>
          <p:nvPr>
            <p:ph type="body" idx="1"/>
          </p:nvPr>
        </p:nvSpPr>
        <p:spPr>
          <a:xfrm>
            <a:off x="688182" y="4813866"/>
            <a:ext cx="5505450" cy="3938617"/>
          </a:xfrm>
          <a:prstGeom prst="rect">
            <a:avLst/>
          </a:prstGeom>
          <a:noFill/>
          <a:ln>
            <a:noFill/>
          </a:ln>
        </p:spPr>
        <p:txBody>
          <a:bodyPr spcFirstLastPara="1" wrap="square" lIns="96475" tIns="48225" rIns="96475" bIns="48225" anchor="t" anchorCtr="0">
            <a:noAutofit/>
          </a:bodyPr>
          <a:lstStyle/>
          <a:p>
            <a:pPr marL="0" lvl="0" indent="0" algn="l" rtl="0">
              <a:lnSpc>
                <a:spcPct val="100000"/>
              </a:lnSpc>
              <a:spcBef>
                <a:spcPts val="0"/>
              </a:spcBef>
              <a:spcAft>
                <a:spcPts val="0"/>
              </a:spcAft>
              <a:buSzPts val="1400"/>
              <a:buNone/>
            </a:pPr>
            <a:endParaRPr/>
          </a:p>
        </p:txBody>
      </p:sp>
      <p:sp>
        <p:nvSpPr>
          <p:cNvPr id="378" name="Google Shape;378;p37:notes"/>
          <p:cNvSpPr txBox="1">
            <a:spLocks noGrp="1"/>
          </p:cNvSpPr>
          <p:nvPr>
            <p:ph type="sldNum" idx="12"/>
          </p:nvPr>
        </p:nvSpPr>
        <p:spPr>
          <a:xfrm>
            <a:off x="3898102" y="9500961"/>
            <a:ext cx="2982119" cy="501878"/>
          </a:xfrm>
          <a:prstGeom prst="rect">
            <a:avLst/>
          </a:prstGeom>
          <a:noFill/>
          <a:ln>
            <a:noFill/>
          </a:ln>
        </p:spPr>
        <p:txBody>
          <a:bodyPr spcFirstLastPara="1" wrap="square" lIns="96475" tIns="48225" rIns="96475" bIns="48225" anchor="b" anchorCtr="0">
            <a:noAutofit/>
          </a:bodyPr>
          <a:lstStyle/>
          <a:p>
            <a:pPr marL="0" lvl="0" indent="0" algn="r" rtl="0">
              <a:lnSpc>
                <a:spcPct val="100000"/>
              </a:lnSpc>
              <a:spcBef>
                <a:spcPts val="0"/>
              </a:spcBef>
              <a:spcAft>
                <a:spcPts val="0"/>
              </a:spcAft>
              <a:buSzPts val="1400"/>
              <a:buNone/>
            </a:pPr>
            <a:fld id="{00000000-1234-1234-1234-123412341234}" type="slidenum">
              <a:rPr lang="en-NZ"/>
              <a:t>36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sp>
        <p:nvSpPr>
          <p:cNvPr id="18" name="Google Shape;18;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4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4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400"/>
              <a:buNone/>
              <a:defRPr sz="2400">
                <a:solidFill>
                  <a:schemeClr val="lt1"/>
                </a:solidFill>
              </a:defRPr>
            </a:lvl1pPr>
            <a:lvl2pPr marL="914400" lvl="1" indent="-228600" algn="l">
              <a:lnSpc>
                <a:spcPct val="90000"/>
              </a:lnSpc>
              <a:spcBef>
                <a:spcPts val="500"/>
              </a:spcBef>
              <a:spcAft>
                <a:spcPts val="0"/>
              </a:spcAft>
              <a:buClr>
                <a:schemeClr val="lt1"/>
              </a:buClr>
              <a:buSzPts val="2000"/>
              <a:buNone/>
              <a:defRPr sz="2000">
                <a:solidFill>
                  <a:schemeClr val="lt1"/>
                </a:solidFill>
              </a:defRPr>
            </a:lvl2pPr>
            <a:lvl3pPr marL="1371600" lvl="2" indent="-228600" algn="l">
              <a:lnSpc>
                <a:spcPct val="90000"/>
              </a:lnSpc>
              <a:spcBef>
                <a:spcPts val="500"/>
              </a:spcBef>
              <a:spcAft>
                <a:spcPts val="0"/>
              </a:spcAft>
              <a:buClr>
                <a:schemeClr val="lt1"/>
              </a:buClr>
              <a:buSzPts val="1800"/>
              <a:buNone/>
              <a:defRPr sz="1800">
                <a:solidFill>
                  <a:schemeClr val="lt1"/>
                </a:solidFill>
              </a:defRPr>
            </a:lvl3pPr>
            <a:lvl4pPr marL="1828800" lvl="3" indent="-228600" algn="l">
              <a:lnSpc>
                <a:spcPct val="90000"/>
              </a:lnSpc>
              <a:spcBef>
                <a:spcPts val="500"/>
              </a:spcBef>
              <a:spcAft>
                <a:spcPts val="0"/>
              </a:spcAft>
              <a:buClr>
                <a:schemeClr val="lt1"/>
              </a:buClr>
              <a:buSzPts val="1600"/>
              <a:buNone/>
              <a:defRPr sz="1600">
                <a:solidFill>
                  <a:schemeClr val="lt1"/>
                </a:solidFill>
              </a:defRPr>
            </a:lvl4pPr>
            <a:lvl5pPr marL="2286000" lvl="4" indent="-228600" algn="l">
              <a:lnSpc>
                <a:spcPct val="90000"/>
              </a:lnSpc>
              <a:spcBef>
                <a:spcPts val="500"/>
              </a:spcBef>
              <a:spcAft>
                <a:spcPts val="0"/>
              </a:spcAft>
              <a:buClr>
                <a:schemeClr val="lt1"/>
              </a:buClr>
              <a:buSzPts val="1600"/>
              <a:buNone/>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endParaRPr/>
          </a:p>
        </p:txBody>
      </p:sp>
      <p:sp>
        <p:nvSpPr>
          <p:cNvPr id="24" name="Google Shape;24;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5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5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30" name="Google Shape;30;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5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5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36" name="Google Shape;36;p5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37" name="Google Shape;37;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5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5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lt1"/>
              </a:buClr>
              <a:buSzPts val="2400"/>
              <a:buNone/>
              <a:defRPr sz="2400" b="1"/>
            </a:lvl1pPr>
            <a:lvl2pPr marL="914400" lvl="1" indent="-228600" algn="l">
              <a:lnSpc>
                <a:spcPct val="90000"/>
              </a:lnSpc>
              <a:spcBef>
                <a:spcPts val="500"/>
              </a:spcBef>
              <a:spcAft>
                <a:spcPts val="0"/>
              </a:spcAft>
              <a:buClr>
                <a:schemeClr val="lt1"/>
              </a:buClr>
              <a:buSzPts val="2000"/>
              <a:buNone/>
              <a:defRPr sz="2000" b="1"/>
            </a:lvl2pPr>
            <a:lvl3pPr marL="1371600" lvl="2" indent="-228600" algn="l">
              <a:lnSpc>
                <a:spcPct val="90000"/>
              </a:lnSpc>
              <a:spcBef>
                <a:spcPts val="500"/>
              </a:spcBef>
              <a:spcAft>
                <a:spcPts val="0"/>
              </a:spcAft>
              <a:buClr>
                <a:schemeClr val="lt1"/>
              </a:buClr>
              <a:buSzPts val="1800"/>
              <a:buNone/>
              <a:defRPr sz="1800" b="1"/>
            </a:lvl3pPr>
            <a:lvl4pPr marL="1828800" lvl="3" indent="-228600" algn="l">
              <a:lnSpc>
                <a:spcPct val="90000"/>
              </a:lnSpc>
              <a:spcBef>
                <a:spcPts val="500"/>
              </a:spcBef>
              <a:spcAft>
                <a:spcPts val="0"/>
              </a:spcAft>
              <a:buClr>
                <a:schemeClr val="lt1"/>
              </a:buClr>
              <a:buSzPts val="1600"/>
              <a:buNone/>
              <a:defRPr sz="1600" b="1"/>
            </a:lvl4pPr>
            <a:lvl5pPr marL="2286000" lvl="4" indent="-228600" algn="l">
              <a:lnSpc>
                <a:spcPct val="90000"/>
              </a:lnSpc>
              <a:spcBef>
                <a:spcPts val="500"/>
              </a:spcBef>
              <a:spcAft>
                <a:spcPts val="0"/>
              </a:spcAft>
              <a:buClr>
                <a:schemeClr val="lt1"/>
              </a:buClr>
              <a:buSzPts val="1600"/>
              <a:buNone/>
              <a:defRPr sz="1600" b="1"/>
            </a:lvl5pPr>
            <a:lvl6pPr marL="2743200" lvl="5" indent="-228600" algn="l">
              <a:lnSpc>
                <a:spcPct val="90000"/>
              </a:lnSpc>
              <a:spcBef>
                <a:spcPts val="500"/>
              </a:spcBef>
              <a:spcAft>
                <a:spcPts val="0"/>
              </a:spcAft>
              <a:buClr>
                <a:schemeClr val="lt1"/>
              </a:buClr>
              <a:buSzPts val="1600"/>
              <a:buNone/>
              <a:defRPr sz="1600" b="1"/>
            </a:lvl6pPr>
            <a:lvl7pPr marL="3200400" lvl="6" indent="-228600" algn="l">
              <a:lnSpc>
                <a:spcPct val="90000"/>
              </a:lnSpc>
              <a:spcBef>
                <a:spcPts val="500"/>
              </a:spcBef>
              <a:spcAft>
                <a:spcPts val="0"/>
              </a:spcAft>
              <a:buClr>
                <a:schemeClr val="lt1"/>
              </a:buClr>
              <a:buSzPts val="1600"/>
              <a:buNone/>
              <a:defRPr sz="1600" b="1"/>
            </a:lvl7pPr>
            <a:lvl8pPr marL="3657600" lvl="7" indent="-228600" algn="l">
              <a:lnSpc>
                <a:spcPct val="90000"/>
              </a:lnSpc>
              <a:spcBef>
                <a:spcPts val="500"/>
              </a:spcBef>
              <a:spcAft>
                <a:spcPts val="0"/>
              </a:spcAft>
              <a:buClr>
                <a:schemeClr val="lt1"/>
              </a:buClr>
              <a:buSzPts val="1600"/>
              <a:buNone/>
              <a:defRPr sz="1600" b="1"/>
            </a:lvl8pPr>
            <a:lvl9pPr marL="4114800" lvl="8" indent="-228600" algn="l">
              <a:lnSpc>
                <a:spcPct val="90000"/>
              </a:lnSpc>
              <a:spcBef>
                <a:spcPts val="500"/>
              </a:spcBef>
              <a:spcAft>
                <a:spcPts val="0"/>
              </a:spcAft>
              <a:buClr>
                <a:schemeClr val="lt1"/>
              </a:buClr>
              <a:buSzPts val="1600"/>
              <a:buNone/>
              <a:defRPr sz="1600" b="1"/>
            </a:lvl9pPr>
          </a:lstStyle>
          <a:p>
            <a:endParaRPr/>
          </a:p>
        </p:txBody>
      </p:sp>
      <p:sp>
        <p:nvSpPr>
          <p:cNvPr id="43" name="Google Shape;43;p5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44" name="Google Shape;44;p5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lt1"/>
              </a:buClr>
              <a:buSzPts val="2400"/>
              <a:buNone/>
              <a:defRPr sz="2400" b="1"/>
            </a:lvl1pPr>
            <a:lvl2pPr marL="914400" lvl="1" indent="-228600" algn="l">
              <a:lnSpc>
                <a:spcPct val="90000"/>
              </a:lnSpc>
              <a:spcBef>
                <a:spcPts val="500"/>
              </a:spcBef>
              <a:spcAft>
                <a:spcPts val="0"/>
              </a:spcAft>
              <a:buClr>
                <a:schemeClr val="lt1"/>
              </a:buClr>
              <a:buSzPts val="2000"/>
              <a:buNone/>
              <a:defRPr sz="2000" b="1"/>
            </a:lvl2pPr>
            <a:lvl3pPr marL="1371600" lvl="2" indent="-228600" algn="l">
              <a:lnSpc>
                <a:spcPct val="90000"/>
              </a:lnSpc>
              <a:spcBef>
                <a:spcPts val="500"/>
              </a:spcBef>
              <a:spcAft>
                <a:spcPts val="0"/>
              </a:spcAft>
              <a:buClr>
                <a:schemeClr val="lt1"/>
              </a:buClr>
              <a:buSzPts val="1800"/>
              <a:buNone/>
              <a:defRPr sz="1800" b="1"/>
            </a:lvl3pPr>
            <a:lvl4pPr marL="1828800" lvl="3" indent="-228600" algn="l">
              <a:lnSpc>
                <a:spcPct val="90000"/>
              </a:lnSpc>
              <a:spcBef>
                <a:spcPts val="500"/>
              </a:spcBef>
              <a:spcAft>
                <a:spcPts val="0"/>
              </a:spcAft>
              <a:buClr>
                <a:schemeClr val="lt1"/>
              </a:buClr>
              <a:buSzPts val="1600"/>
              <a:buNone/>
              <a:defRPr sz="1600" b="1"/>
            </a:lvl4pPr>
            <a:lvl5pPr marL="2286000" lvl="4" indent="-228600" algn="l">
              <a:lnSpc>
                <a:spcPct val="90000"/>
              </a:lnSpc>
              <a:spcBef>
                <a:spcPts val="500"/>
              </a:spcBef>
              <a:spcAft>
                <a:spcPts val="0"/>
              </a:spcAft>
              <a:buClr>
                <a:schemeClr val="lt1"/>
              </a:buClr>
              <a:buSzPts val="1600"/>
              <a:buNone/>
              <a:defRPr sz="1600" b="1"/>
            </a:lvl5pPr>
            <a:lvl6pPr marL="2743200" lvl="5" indent="-228600" algn="l">
              <a:lnSpc>
                <a:spcPct val="90000"/>
              </a:lnSpc>
              <a:spcBef>
                <a:spcPts val="500"/>
              </a:spcBef>
              <a:spcAft>
                <a:spcPts val="0"/>
              </a:spcAft>
              <a:buClr>
                <a:schemeClr val="lt1"/>
              </a:buClr>
              <a:buSzPts val="1600"/>
              <a:buNone/>
              <a:defRPr sz="1600" b="1"/>
            </a:lvl6pPr>
            <a:lvl7pPr marL="3200400" lvl="6" indent="-228600" algn="l">
              <a:lnSpc>
                <a:spcPct val="90000"/>
              </a:lnSpc>
              <a:spcBef>
                <a:spcPts val="500"/>
              </a:spcBef>
              <a:spcAft>
                <a:spcPts val="0"/>
              </a:spcAft>
              <a:buClr>
                <a:schemeClr val="lt1"/>
              </a:buClr>
              <a:buSzPts val="1600"/>
              <a:buNone/>
              <a:defRPr sz="1600" b="1"/>
            </a:lvl7pPr>
            <a:lvl8pPr marL="3657600" lvl="7" indent="-228600" algn="l">
              <a:lnSpc>
                <a:spcPct val="90000"/>
              </a:lnSpc>
              <a:spcBef>
                <a:spcPts val="500"/>
              </a:spcBef>
              <a:spcAft>
                <a:spcPts val="0"/>
              </a:spcAft>
              <a:buClr>
                <a:schemeClr val="lt1"/>
              </a:buClr>
              <a:buSzPts val="1600"/>
              <a:buNone/>
              <a:defRPr sz="1600" b="1"/>
            </a:lvl8pPr>
            <a:lvl9pPr marL="4114800" lvl="8" indent="-228600" algn="l">
              <a:lnSpc>
                <a:spcPct val="90000"/>
              </a:lnSpc>
              <a:spcBef>
                <a:spcPts val="500"/>
              </a:spcBef>
              <a:spcAft>
                <a:spcPts val="0"/>
              </a:spcAft>
              <a:buClr>
                <a:schemeClr val="lt1"/>
              </a:buClr>
              <a:buSzPts val="1600"/>
              <a:buNone/>
              <a:defRPr sz="1600" b="1"/>
            </a:lvl9pPr>
          </a:lstStyle>
          <a:p>
            <a:endParaRPr/>
          </a:p>
        </p:txBody>
      </p:sp>
      <p:sp>
        <p:nvSpPr>
          <p:cNvPr id="45" name="Google Shape;45;p5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46" name="Google Shape;46;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5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5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5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lt1"/>
              </a:buClr>
              <a:buSzPts val="3200"/>
              <a:buChar char="•"/>
              <a:defRPr sz="3200"/>
            </a:lvl1pPr>
            <a:lvl2pPr marL="914400" lvl="1" indent="-406400" algn="l">
              <a:lnSpc>
                <a:spcPct val="90000"/>
              </a:lnSpc>
              <a:spcBef>
                <a:spcPts val="500"/>
              </a:spcBef>
              <a:spcAft>
                <a:spcPts val="0"/>
              </a:spcAft>
              <a:buClr>
                <a:schemeClr val="lt1"/>
              </a:buClr>
              <a:buSzPts val="2800"/>
              <a:buChar char="•"/>
              <a:defRPr sz="2800"/>
            </a:lvl2pPr>
            <a:lvl3pPr marL="1371600" lvl="2" indent="-381000" algn="l">
              <a:lnSpc>
                <a:spcPct val="90000"/>
              </a:lnSpc>
              <a:spcBef>
                <a:spcPts val="500"/>
              </a:spcBef>
              <a:spcAft>
                <a:spcPts val="0"/>
              </a:spcAft>
              <a:buClr>
                <a:schemeClr val="lt1"/>
              </a:buClr>
              <a:buSzPts val="2400"/>
              <a:buChar char="•"/>
              <a:defRPr sz="2400"/>
            </a:lvl3pPr>
            <a:lvl4pPr marL="1828800" lvl="3" indent="-355600" algn="l">
              <a:lnSpc>
                <a:spcPct val="90000"/>
              </a:lnSpc>
              <a:spcBef>
                <a:spcPts val="500"/>
              </a:spcBef>
              <a:spcAft>
                <a:spcPts val="0"/>
              </a:spcAft>
              <a:buClr>
                <a:schemeClr val="lt1"/>
              </a:buClr>
              <a:buSzPts val="2000"/>
              <a:buChar char="•"/>
              <a:defRPr sz="2000"/>
            </a:lvl4pPr>
            <a:lvl5pPr marL="2286000" lvl="4" indent="-355600" algn="l">
              <a:lnSpc>
                <a:spcPct val="90000"/>
              </a:lnSpc>
              <a:spcBef>
                <a:spcPts val="500"/>
              </a:spcBef>
              <a:spcAft>
                <a:spcPts val="0"/>
              </a:spcAft>
              <a:buClr>
                <a:schemeClr val="lt1"/>
              </a:buClr>
              <a:buSzPts val="2000"/>
              <a:buChar char="•"/>
              <a:defRPr sz="2000"/>
            </a:lvl5pPr>
            <a:lvl6pPr marL="2743200" lvl="5" indent="-355600" algn="l">
              <a:lnSpc>
                <a:spcPct val="90000"/>
              </a:lnSpc>
              <a:spcBef>
                <a:spcPts val="500"/>
              </a:spcBef>
              <a:spcAft>
                <a:spcPts val="0"/>
              </a:spcAft>
              <a:buClr>
                <a:schemeClr val="lt1"/>
              </a:buClr>
              <a:buSzPts val="2000"/>
              <a:buChar char="•"/>
              <a:defRPr sz="2000"/>
            </a:lvl6pPr>
            <a:lvl7pPr marL="3200400" lvl="6" indent="-355600" algn="l">
              <a:lnSpc>
                <a:spcPct val="90000"/>
              </a:lnSpc>
              <a:spcBef>
                <a:spcPts val="500"/>
              </a:spcBef>
              <a:spcAft>
                <a:spcPts val="0"/>
              </a:spcAft>
              <a:buClr>
                <a:schemeClr val="lt1"/>
              </a:buClr>
              <a:buSzPts val="2000"/>
              <a:buChar char="•"/>
              <a:defRPr sz="2000"/>
            </a:lvl7pPr>
            <a:lvl8pPr marL="3657600" lvl="7" indent="-355600" algn="l">
              <a:lnSpc>
                <a:spcPct val="90000"/>
              </a:lnSpc>
              <a:spcBef>
                <a:spcPts val="500"/>
              </a:spcBef>
              <a:spcAft>
                <a:spcPts val="0"/>
              </a:spcAft>
              <a:buClr>
                <a:schemeClr val="lt1"/>
              </a:buClr>
              <a:buSzPts val="2000"/>
              <a:buChar char="•"/>
              <a:defRPr sz="2000"/>
            </a:lvl8pPr>
            <a:lvl9pPr marL="4114800" lvl="8" indent="-355600" algn="l">
              <a:lnSpc>
                <a:spcPct val="90000"/>
              </a:lnSpc>
              <a:spcBef>
                <a:spcPts val="500"/>
              </a:spcBef>
              <a:spcAft>
                <a:spcPts val="0"/>
              </a:spcAft>
              <a:buClr>
                <a:schemeClr val="lt1"/>
              </a:buClr>
              <a:buSzPts val="2000"/>
              <a:buChar char="•"/>
              <a:defRPr sz="2000"/>
            </a:lvl9pPr>
          </a:lstStyle>
          <a:p>
            <a:endParaRPr/>
          </a:p>
        </p:txBody>
      </p:sp>
      <p:sp>
        <p:nvSpPr>
          <p:cNvPr id="61" name="Google Shape;61;p5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a:lvl1pPr>
            <a:lvl2pPr marL="914400" lvl="1" indent="-228600" algn="l">
              <a:lnSpc>
                <a:spcPct val="90000"/>
              </a:lnSpc>
              <a:spcBef>
                <a:spcPts val="500"/>
              </a:spcBef>
              <a:spcAft>
                <a:spcPts val="0"/>
              </a:spcAft>
              <a:buClr>
                <a:schemeClr val="lt1"/>
              </a:buClr>
              <a:buSzPts val="1400"/>
              <a:buNone/>
              <a:defRPr sz="1400"/>
            </a:lvl2pPr>
            <a:lvl3pPr marL="1371600" lvl="2" indent="-228600" algn="l">
              <a:lnSpc>
                <a:spcPct val="90000"/>
              </a:lnSpc>
              <a:spcBef>
                <a:spcPts val="500"/>
              </a:spcBef>
              <a:spcAft>
                <a:spcPts val="0"/>
              </a:spcAft>
              <a:buClr>
                <a:schemeClr val="lt1"/>
              </a:buClr>
              <a:buSzPts val="1200"/>
              <a:buNone/>
              <a:defRPr sz="1200"/>
            </a:lvl3pPr>
            <a:lvl4pPr marL="1828800" lvl="3" indent="-228600" algn="l">
              <a:lnSpc>
                <a:spcPct val="90000"/>
              </a:lnSpc>
              <a:spcBef>
                <a:spcPts val="500"/>
              </a:spcBef>
              <a:spcAft>
                <a:spcPts val="0"/>
              </a:spcAft>
              <a:buClr>
                <a:schemeClr val="lt1"/>
              </a:buClr>
              <a:buSzPts val="1000"/>
              <a:buNone/>
              <a:defRPr sz="1000"/>
            </a:lvl4pPr>
            <a:lvl5pPr marL="2286000" lvl="4" indent="-228600" algn="l">
              <a:lnSpc>
                <a:spcPct val="90000"/>
              </a:lnSpc>
              <a:spcBef>
                <a:spcPts val="500"/>
              </a:spcBef>
              <a:spcAft>
                <a:spcPts val="0"/>
              </a:spcAft>
              <a:buClr>
                <a:schemeClr val="lt1"/>
              </a:buClr>
              <a:buSzPts val="1000"/>
              <a:buNone/>
              <a:defRPr sz="1000"/>
            </a:lvl5pPr>
            <a:lvl6pPr marL="2743200" lvl="5" indent="-228600" algn="l">
              <a:lnSpc>
                <a:spcPct val="90000"/>
              </a:lnSpc>
              <a:spcBef>
                <a:spcPts val="500"/>
              </a:spcBef>
              <a:spcAft>
                <a:spcPts val="0"/>
              </a:spcAft>
              <a:buClr>
                <a:schemeClr val="lt1"/>
              </a:buClr>
              <a:buSzPts val="1000"/>
              <a:buNone/>
              <a:defRPr sz="1000"/>
            </a:lvl6pPr>
            <a:lvl7pPr marL="3200400" lvl="6" indent="-228600" algn="l">
              <a:lnSpc>
                <a:spcPct val="90000"/>
              </a:lnSpc>
              <a:spcBef>
                <a:spcPts val="500"/>
              </a:spcBef>
              <a:spcAft>
                <a:spcPts val="0"/>
              </a:spcAft>
              <a:buClr>
                <a:schemeClr val="lt1"/>
              </a:buClr>
              <a:buSzPts val="1000"/>
              <a:buNone/>
              <a:defRPr sz="1000"/>
            </a:lvl7pPr>
            <a:lvl8pPr marL="3657600" lvl="7" indent="-228600" algn="l">
              <a:lnSpc>
                <a:spcPct val="90000"/>
              </a:lnSpc>
              <a:spcBef>
                <a:spcPts val="500"/>
              </a:spcBef>
              <a:spcAft>
                <a:spcPts val="0"/>
              </a:spcAft>
              <a:buClr>
                <a:schemeClr val="lt1"/>
              </a:buClr>
              <a:buSzPts val="1000"/>
              <a:buNone/>
              <a:defRPr sz="1000"/>
            </a:lvl8pPr>
            <a:lvl9pPr marL="4114800" lvl="8" indent="-228600" algn="l">
              <a:lnSpc>
                <a:spcPct val="90000"/>
              </a:lnSpc>
              <a:spcBef>
                <a:spcPts val="500"/>
              </a:spcBef>
              <a:spcAft>
                <a:spcPts val="0"/>
              </a:spcAft>
              <a:buClr>
                <a:schemeClr val="lt1"/>
              </a:buClr>
              <a:buSzPts val="1000"/>
              <a:buNone/>
              <a:defRPr sz="1000"/>
            </a:lvl9pPr>
          </a:lstStyle>
          <a:p>
            <a:endParaRPr/>
          </a:p>
        </p:txBody>
      </p:sp>
      <p:sp>
        <p:nvSpPr>
          <p:cNvPr id="62" name="Google Shape;62;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5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59"/>
          <p:cNvSpPr>
            <a:spLocks noGrp="1"/>
          </p:cNvSpPr>
          <p:nvPr>
            <p:ph type="pic" idx="2"/>
          </p:nvPr>
        </p:nvSpPr>
        <p:spPr>
          <a:xfrm>
            <a:off x="5183188" y="987425"/>
            <a:ext cx="6172200" cy="4873625"/>
          </a:xfrm>
          <a:prstGeom prst="rect">
            <a:avLst/>
          </a:prstGeom>
          <a:noFill/>
          <a:ln>
            <a:noFill/>
          </a:ln>
        </p:spPr>
      </p:sp>
      <p:sp>
        <p:nvSpPr>
          <p:cNvPr id="68" name="Google Shape;68;p5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a:lvl1pPr>
            <a:lvl2pPr marL="914400" lvl="1" indent="-228600" algn="l">
              <a:lnSpc>
                <a:spcPct val="90000"/>
              </a:lnSpc>
              <a:spcBef>
                <a:spcPts val="500"/>
              </a:spcBef>
              <a:spcAft>
                <a:spcPts val="0"/>
              </a:spcAft>
              <a:buClr>
                <a:schemeClr val="lt1"/>
              </a:buClr>
              <a:buSzPts val="1400"/>
              <a:buNone/>
              <a:defRPr sz="1400"/>
            </a:lvl2pPr>
            <a:lvl3pPr marL="1371600" lvl="2" indent="-228600" algn="l">
              <a:lnSpc>
                <a:spcPct val="90000"/>
              </a:lnSpc>
              <a:spcBef>
                <a:spcPts val="500"/>
              </a:spcBef>
              <a:spcAft>
                <a:spcPts val="0"/>
              </a:spcAft>
              <a:buClr>
                <a:schemeClr val="lt1"/>
              </a:buClr>
              <a:buSzPts val="1200"/>
              <a:buNone/>
              <a:defRPr sz="1200"/>
            </a:lvl3pPr>
            <a:lvl4pPr marL="1828800" lvl="3" indent="-228600" algn="l">
              <a:lnSpc>
                <a:spcPct val="90000"/>
              </a:lnSpc>
              <a:spcBef>
                <a:spcPts val="500"/>
              </a:spcBef>
              <a:spcAft>
                <a:spcPts val="0"/>
              </a:spcAft>
              <a:buClr>
                <a:schemeClr val="lt1"/>
              </a:buClr>
              <a:buSzPts val="1000"/>
              <a:buNone/>
              <a:defRPr sz="1000"/>
            </a:lvl4pPr>
            <a:lvl5pPr marL="2286000" lvl="4" indent="-228600" algn="l">
              <a:lnSpc>
                <a:spcPct val="90000"/>
              </a:lnSpc>
              <a:spcBef>
                <a:spcPts val="500"/>
              </a:spcBef>
              <a:spcAft>
                <a:spcPts val="0"/>
              </a:spcAft>
              <a:buClr>
                <a:schemeClr val="lt1"/>
              </a:buClr>
              <a:buSzPts val="1000"/>
              <a:buNone/>
              <a:defRPr sz="1000"/>
            </a:lvl5pPr>
            <a:lvl6pPr marL="2743200" lvl="5" indent="-228600" algn="l">
              <a:lnSpc>
                <a:spcPct val="90000"/>
              </a:lnSpc>
              <a:spcBef>
                <a:spcPts val="500"/>
              </a:spcBef>
              <a:spcAft>
                <a:spcPts val="0"/>
              </a:spcAft>
              <a:buClr>
                <a:schemeClr val="lt1"/>
              </a:buClr>
              <a:buSzPts val="1000"/>
              <a:buNone/>
              <a:defRPr sz="1000"/>
            </a:lvl6pPr>
            <a:lvl7pPr marL="3200400" lvl="6" indent="-228600" algn="l">
              <a:lnSpc>
                <a:spcPct val="90000"/>
              </a:lnSpc>
              <a:spcBef>
                <a:spcPts val="500"/>
              </a:spcBef>
              <a:spcAft>
                <a:spcPts val="0"/>
              </a:spcAft>
              <a:buClr>
                <a:schemeClr val="lt1"/>
              </a:buClr>
              <a:buSzPts val="1000"/>
              <a:buNone/>
              <a:defRPr sz="1000"/>
            </a:lvl7pPr>
            <a:lvl8pPr marL="3657600" lvl="7" indent="-228600" algn="l">
              <a:lnSpc>
                <a:spcPct val="90000"/>
              </a:lnSpc>
              <a:spcBef>
                <a:spcPts val="500"/>
              </a:spcBef>
              <a:spcAft>
                <a:spcPts val="0"/>
              </a:spcAft>
              <a:buClr>
                <a:schemeClr val="lt1"/>
              </a:buClr>
              <a:buSzPts val="1000"/>
              <a:buNone/>
              <a:defRPr sz="1000"/>
            </a:lvl8pPr>
            <a:lvl9pPr marL="4114800" lvl="8" indent="-228600" algn="l">
              <a:lnSpc>
                <a:spcPct val="90000"/>
              </a:lnSpc>
              <a:spcBef>
                <a:spcPts val="500"/>
              </a:spcBef>
              <a:spcAft>
                <a:spcPts val="0"/>
              </a:spcAft>
              <a:buClr>
                <a:schemeClr val="lt1"/>
              </a:buClr>
              <a:buSzPts val="1000"/>
              <a:buNone/>
              <a:defRPr sz="1000"/>
            </a:lvl9pPr>
          </a:lstStyle>
          <a:p>
            <a:endParaRPr/>
          </a:p>
        </p:txBody>
      </p:sp>
      <p:sp>
        <p:nvSpPr>
          <p:cNvPr id="69" name="Google Shape;69;p5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5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5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6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6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75" name="Google Shape;75;p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6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6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81" name="Google Shape;81;p6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6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6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
        <p:cNvGrpSpPr/>
        <p:nvPr/>
      </p:nvGrpSpPr>
      <p:grpSpPr>
        <a:xfrm>
          <a:off x="0" y="0"/>
          <a:ext cx="0" cy="0"/>
          <a:chOff x="0" y="0"/>
          <a:chExt cx="0" cy="0"/>
        </a:xfrm>
      </p:grpSpPr>
      <p:sp>
        <p:nvSpPr>
          <p:cNvPr id="10" name="Google Shape;10;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12" name="Google Shape;12;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13" name="Google Shape;13;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14" name="Google Shape;14;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txBox="1"/>
          <p:nvPr/>
        </p:nvSpPr>
        <p:spPr>
          <a:xfrm>
            <a:off x="1524000" y="2483100"/>
            <a:ext cx="9144000" cy="1655762"/>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lt1"/>
              </a:buClr>
              <a:buSzPts val="6000"/>
              <a:buFont typeface="Arial"/>
              <a:buNone/>
            </a:pPr>
            <a:r>
              <a:rPr lang="en-NZ" sz="6000" b="1" i="0" u="none" strike="noStrike" cap="none" dirty="0">
                <a:solidFill>
                  <a:schemeClr val="lt1"/>
                </a:solidFill>
                <a:latin typeface="Arial"/>
                <a:ea typeface="Arial"/>
                <a:cs typeface="Arial"/>
                <a:sym typeface="Arial"/>
              </a:rPr>
              <a:t>ECON </a:t>
            </a:r>
            <a:r>
              <a:rPr lang="en-NZ" sz="6000" b="1" dirty="0">
                <a:solidFill>
                  <a:schemeClr val="lt1"/>
                </a:solidFill>
              </a:rPr>
              <a:t>105 </a:t>
            </a:r>
            <a:br>
              <a:rPr lang="en-NZ" sz="6000" b="1" i="0" u="none" strike="noStrike" cap="none" dirty="0">
                <a:solidFill>
                  <a:schemeClr val="lt1"/>
                </a:solidFill>
                <a:latin typeface="Arial"/>
                <a:ea typeface="Arial"/>
                <a:cs typeface="Arial"/>
                <a:sym typeface="Arial"/>
              </a:rPr>
            </a:br>
            <a:r>
              <a:rPr lang="en-NZ" sz="6000" b="1" i="0" u="none" strike="noStrike" cap="none" dirty="0">
                <a:solidFill>
                  <a:srgbClr val="FF0000"/>
                </a:solidFill>
                <a:latin typeface="Arial"/>
                <a:ea typeface="Arial"/>
                <a:cs typeface="Arial"/>
                <a:sym typeface="Arial"/>
              </a:rPr>
              <a:t>TERM</a:t>
            </a:r>
            <a:r>
              <a:rPr lang="en-NZ" sz="6000" b="1" i="0" u="none" strike="noStrike" cap="none" dirty="0">
                <a:solidFill>
                  <a:schemeClr val="lt1"/>
                </a:solidFill>
                <a:latin typeface="Arial"/>
                <a:ea typeface="Arial"/>
                <a:cs typeface="Arial"/>
                <a:sym typeface="Arial"/>
              </a:rPr>
              <a:t> </a:t>
            </a:r>
            <a:r>
              <a:rPr lang="en-NZ" sz="6000" b="1" i="0" u="none" strike="noStrike" cap="none" dirty="0">
                <a:solidFill>
                  <a:srgbClr val="FF0000"/>
                </a:solidFill>
                <a:latin typeface="Arial"/>
                <a:ea typeface="Arial"/>
                <a:cs typeface="Arial"/>
                <a:sym typeface="Arial"/>
              </a:rPr>
              <a:t>TEST Tutorial </a:t>
            </a:r>
            <a:endParaRPr sz="1400" b="0" i="0" u="none" strike="noStrike" cap="none" dirty="0">
              <a:solidFill>
                <a:srgbClr val="000000"/>
              </a:solidFill>
              <a:latin typeface="Arial"/>
              <a:ea typeface="Arial"/>
              <a:cs typeface="Arial"/>
              <a:sym typeface="Arial"/>
            </a:endParaRPr>
          </a:p>
        </p:txBody>
      </p:sp>
      <p:sp>
        <p:nvSpPr>
          <p:cNvPr id="90" name="Google Shape;90;p1"/>
          <p:cNvSpPr txBox="1">
            <a:spLocks noGrp="1"/>
          </p:cNvSpPr>
          <p:nvPr>
            <p:ph type="subTitle" idx="1"/>
          </p:nvPr>
        </p:nvSpPr>
        <p:spPr>
          <a:xfrm>
            <a:off x="1524000" y="4138862"/>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4400"/>
              <a:buFont typeface="Josefin Sans"/>
              <a:buNone/>
            </a:pPr>
            <a:r>
              <a:rPr lang="en-NZ" sz="4000" b="1" dirty="0">
                <a:solidFill>
                  <a:srgbClr val="CCFFCD"/>
                </a:solidFill>
                <a:latin typeface="Josefin Sans"/>
                <a:ea typeface="Josefin Sans"/>
                <a:cs typeface="Josefin Sans"/>
                <a:sym typeface="Josefin Sans"/>
              </a:rPr>
              <a:t>Monday 7th September</a:t>
            </a:r>
            <a:endParaRPr sz="4000" b="1" dirty="0">
              <a:solidFill>
                <a:srgbClr val="CCFFCD"/>
              </a:solidFill>
              <a:latin typeface="Josefin Sans"/>
              <a:ea typeface="Josefin Sans"/>
              <a:cs typeface="Josefin Sans"/>
              <a:sym typeface="Josefin Sans"/>
            </a:endParaRPr>
          </a:p>
          <a:p>
            <a:pPr marL="0" lvl="0" indent="0" algn="ctr" rtl="0">
              <a:lnSpc>
                <a:spcPct val="90000"/>
              </a:lnSpc>
              <a:spcBef>
                <a:spcPts val="0"/>
              </a:spcBef>
              <a:spcAft>
                <a:spcPts val="0"/>
              </a:spcAft>
              <a:buClr>
                <a:schemeClr val="lt1"/>
              </a:buClr>
              <a:buSzPts val="4400"/>
              <a:buFont typeface="Josefin Sans"/>
              <a:buNone/>
            </a:pPr>
            <a:r>
              <a:rPr lang="en-NZ" sz="4000" b="1" dirty="0">
                <a:solidFill>
                  <a:srgbClr val="CCFFCD"/>
                </a:solidFill>
                <a:latin typeface="Josefin Sans"/>
                <a:ea typeface="Josefin Sans"/>
                <a:cs typeface="Josefin Sans"/>
                <a:sym typeface="Josefin Sans"/>
              </a:rPr>
              <a:t>2 - 3pm in A9</a:t>
            </a:r>
            <a:endParaRPr dirty="0"/>
          </a:p>
        </p:txBody>
      </p:sp>
      <p:pic>
        <p:nvPicPr>
          <p:cNvPr id="91" name="Google Shape;91;p1" descr="Text&#10;&#10;Description automatically generated"/>
          <p:cNvPicPr preferRelativeResize="0"/>
          <p:nvPr/>
        </p:nvPicPr>
        <p:blipFill rotWithShape="1">
          <a:blip r:embed="rId3">
            <a:alphaModFix/>
          </a:blip>
          <a:srcRect/>
          <a:stretch/>
        </p:blipFill>
        <p:spPr>
          <a:xfrm>
            <a:off x="3521438" y="540327"/>
            <a:ext cx="5149123" cy="172092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2"/>
          <p:cNvSpPr txBox="1"/>
          <p:nvPr/>
        </p:nvSpPr>
        <p:spPr>
          <a:xfrm>
            <a:off x="838200" y="2276127"/>
            <a:ext cx="10515600" cy="1005359"/>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lt1"/>
              </a:buClr>
              <a:buSzPts val="4800"/>
              <a:buFont typeface="Arial"/>
              <a:buNone/>
            </a:pPr>
            <a:r>
              <a:rPr lang="en-NZ" sz="4800" b="1" i="0" u="none" strike="noStrike" cap="none">
                <a:solidFill>
                  <a:schemeClr val="lt1"/>
                </a:solidFill>
                <a:latin typeface="Arial"/>
                <a:ea typeface="Arial"/>
                <a:cs typeface="Arial"/>
                <a:sym typeface="Arial"/>
              </a:rPr>
              <a:t>STAY UPDATED FOR EVENTS </a:t>
            </a:r>
            <a:endParaRPr sz="4800" b="1" i="0" u="none" strike="noStrike" cap="none">
              <a:solidFill>
                <a:schemeClr val="lt1"/>
              </a:solidFill>
              <a:latin typeface="Arial"/>
              <a:ea typeface="Arial"/>
              <a:cs typeface="Arial"/>
              <a:sym typeface="Arial"/>
            </a:endParaRPr>
          </a:p>
        </p:txBody>
      </p:sp>
      <p:sp>
        <p:nvSpPr>
          <p:cNvPr id="98" name="Google Shape;98;p2"/>
          <p:cNvSpPr txBox="1"/>
          <p:nvPr/>
        </p:nvSpPr>
        <p:spPr>
          <a:xfrm>
            <a:off x="838200" y="3240706"/>
            <a:ext cx="10515600" cy="868492"/>
          </a:xfrm>
          <a:prstGeom prst="rect">
            <a:avLst/>
          </a:prstGeom>
          <a:noFill/>
          <a:ln>
            <a:noFill/>
          </a:ln>
        </p:spPr>
        <p:txBody>
          <a:bodyPr spcFirstLastPara="1" wrap="square" lIns="91425" tIns="45700" rIns="91425" bIns="45700" anchor="t" anchorCtr="0">
            <a:normAutofit fontScale="92500" lnSpcReduction="10000"/>
          </a:bodyPr>
          <a:lstStyle/>
          <a:p>
            <a:pPr marL="228600" marR="0" lvl="0" indent="-228600" algn="l" rtl="0">
              <a:lnSpc>
                <a:spcPct val="90000"/>
              </a:lnSpc>
              <a:spcBef>
                <a:spcPts val="0"/>
              </a:spcBef>
              <a:spcAft>
                <a:spcPts val="0"/>
              </a:spcAft>
              <a:buClr>
                <a:srgbClr val="FF0000"/>
              </a:buClr>
              <a:buSzPct val="100000"/>
              <a:buFont typeface="Arial"/>
              <a:buChar char="•"/>
            </a:pPr>
            <a:r>
              <a:rPr lang="en-NZ" sz="2800" b="1" i="0" u="none" strike="noStrike" cap="none">
                <a:solidFill>
                  <a:srgbClr val="FF0000"/>
                </a:solidFill>
                <a:latin typeface="Arial"/>
                <a:ea typeface="Arial"/>
                <a:cs typeface="Arial"/>
                <a:sym typeface="Arial"/>
              </a:rPr>
              <a:t>Facebook Page: The Investment Society</a:t>
            </a:r>
            <a:endParaRPr sz="1400" b="0" i="0" u="none" strike="noStrike" cap="none">
              <a:solidFill>
                <a:srgbClr val="000000"/>
              </a:solidFill>
              <a:latin typeface="Arial"/>
              <a:ea typeface="Arial"/>
              <a:cs typeface="Arial"/>
              <a:sym typeface="Arial"/>
            </a:endParaRPr>
          </a:p>
          <a:p>
            <a:pPr marL="228600" marR="0" lvl="0" indent="-228600" algn="l" rtl="0">
              <a:lnSpc>
                <a:spcPct val="90000"/>
              </a:lnSpc>
              <a:spcBef>
                <a:spcPts val="1000"/>
              </a:spcBef>
              <a:spcAft>
                <a:spcPts val="0"/>
              </a:spcAft>
              <a:buClr>
                <a:srgbClr val="FF0000"/>
              </a:buClr>
              <a:buSzPct val="100000"/>
              <a:buFont typeface="Arial"/>
              <a:buChar char="•"/>
            </a:pPr>
            <a:r>
              <a:rPr lang="en-NZ" sz="2800" b="1" i="0" u="none" strike="noStrike" cap="none">
                <a:solidFill>
                  <a:srgbClr val="FF0000"/>
                </a:solidFill>
                <a:latin typeface="Arial"/>
                <a:ea typeface="Arial"/>
                <a:cs typeface="Arial"/>
                <a:sym typeface="Arial"/>
              </a:rPr>
              <a:t>Instagram: the_investmentsociety</a:t>
            </a:r>
            <a:endParaRPr sz="2800" b="0" i="0" u="none" strike="noStrike" cap="none">
              <a:solidFill>
                <a:srgbClr val="FF0000"/>
              </a:solidFill>
              <a:latin typeface="Arial"/>
              <a:ea typeface="Arial"/>
              <a:cs typeface="Arial"/>
              <a:sym typeface="Arial"/>
            </a:endParaRPr>
          </a:p>
        </p:txBody>
      </p:sp>
      <p:sp>
        <p:nvSpPr>
          <p:cNvPr id="99" name="Google Shape;99;p2"/>
          <p:cNvSpPr txBox="1"/>
          <p:nvPr/>
        </p:nvSpPr>
        <p:spPr>
          <a:xfrm>
            <a:off x="838200" y="522166"/>
            <a:ext cx="10515600" cy="1005359"/>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lt1"/>
              </a:buClr>
              <a:buSzPts val="5400"/>
              <a:buFont typeface="Arial"/>
              <a:buNone/>
            </a:pPr>
            <a:r>
              <a:rPr lang="en-NZ" sz="5400" b="1" i="0" u="none" strike="noStrike" cap="none">
                <a:solidFill>
                  <a:schemeClr val="lt1"/>
                </a:solidFill>
                <a:latin typeface="Arial"/>
                <a:ea typeface="Arial"/>
                <a:cs typeface="Arial"/>
                <a:sym typeface="Arial"/>
              </a:rPr>
              <a:t>SIGN UP FOR FREE </a:t>
            </a:r>
            <a:endParaRPr sz="1400" b="0" i="0" u="none" strike="noStrike" cap="none">
              <a:solidFill>
                <a:srgbClr val="000000"/>
              </a:solidFill>
              <a:latin typeface="Arial"/>
              <a:ea typeface="Arial"/>
              <a:cs typeface="Arial"/>
              <a:sym typeface="Arial"/>
            </a:endParaRPr>
          </a:p>
        </p:txBody>
      </p:sp>
      <p:sp>
        <p:nvSpPr>
          <p:cNvPr id="100" name="Google Shape;100;p2"/>
          <p:cNvSpPr txBox="1"/>
          <p:nvPr/>
        </p:nvSpPr>
        <p:spPr>
          <a:xfrm>
            <a:off x="838200" y="1554514"/>
            <a:ext cx="10515600" cy="474906"/>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FF0000"/>
              </a:buClr>
              <a:buSzPts val="2400"/>
              <a:buFont typeface="Arial"/>
              <a:buNone/>
            </a:pPr>
            <a:r>
              <a:rPr lang="en-NZ" sz="2400" b="1" i="0" u="none" strike="noStrike" cap="none">
                <a:solidFill>
                  <a:srgbClr val="FF0000"/>
                </a:solidFill>
                <a:latin typeface="Arial"/>
                <a:ea typeface="Arial"/>
                <a:cs typeface="Arial"/>
                <a:sym typeface="Arial"/>
              </a:rPr>
              <a:t>Website: </a:t>
            </a:r>
            <a:r>
              <a:rPr lang="en-NZ" sz="2400" b="1">
                <a:solidFill>
                  <a:srgbClr val="FF0000"/>
                </a:solidFill>
              </a:rPr>
              <a:t>www.theinvestmentsociety.org</a:t>
            </a:r>
            <a:endParaRPr sz="2400" b="0" i="0" u="none" strike="noStrike" cap="none">
              <a:solidFill>
                <a:srgbClr val="FF0000"/>
              </a:solidFill>
              <a:latin typeface="Arial"/>
              <a:ea typeface="Arial"/>
              <a:cs typeface="Arial"/>
              <a:sym typeface="Arial"/>
            </a:endParaRPr>
          </a:p>
        </p:txBody>
      </p:sp>
      <p:sp>
        <p:nvSpPr>
          <p:cNvPr id="101" name="Google Shape;101;p2"/>
          <p:cNvSpPr txBox="1"/>
          <p:nvPr/>
        </p:nvSpPr>
        <p:spPr>
          <a:xfrm>
            <a:off x="838200" y="4555602"/>
            <a:ext cx="10515600" cy="1005359"/>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lt1"/>
              </a:buClr>
              <a:buSzPts val="4800"/>
              <a:buFont typeface="Arial"/>
              <a:buNone/>
            </a:pPr>
            <a:r>
              <a:rPr lang="en-NZ" sz="4800" b="1" i="0" u="none" strike="noStrike" cap="none">
                <a:solidFill>
                  <a:schemeClr val="lt1"/>
                </a:solidFill>
                <a:latin typeface="Arial"/>
                <a:ea typeface="Arial"/>
                <a:cs typeface="Arial"/>
                <a:sym typeface="Arial"/>
              </a:rPr>
              <a:t>QUESTIONS AND FEEDBACK</a:t>
            </a:r>
            <a:endParaRPr sz="1400" b="0" i="0" u="none" strike="noStrike" cap="none">
              <a:solidFill>
                <a:srgbClr val="000000"/>
              </a:solidFill>
              <a:latin typeface="Arial"/>
              <a:ea typeface="Arial"/>
              <a:cs typeface="Arial"/>
              <a:sym typeface="Arial"/>
            </a:endParaRPr>
          </a:p>
        </p:txBody>
      </p:sp>
      <p:sp>
        <p:nvSpPr>
          <p:cNvPr id="102" name="Google Shape;102;p2"/>
          <p:cNvSpPr txBox="1"/>
          <p:nvPr/>
        </p:nvSpPr>
        <p:spPr>
          <a:xfrm>
            <a:off x="838200" y="5587950"/>
            <a:ext cx="10515600" cy="474906"/>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FF0000"/>
              </a:buClr>
              <a:buSzPts val="2400"/>
              <a:buFont typeface="Arial"/>
              <a:buNone/>
            </a:pPr>
            <a:r>
              <a:rPr lang="en-NZ" sz="2400" b="1" i="0" u="none" strike="noStrike" cap="none">
                <a:solidFill>
                  <a:srgbClr val="FF0000"/>
                </a:solidFill>
                <a:latin typeface="Arial"/>
                <a:ea typeface="Arial"/>
                <a:cs typeface="Arial"/>
                <a:sym typeface="Arial"/>
              </a:rPr>
              <a:t>Email: </a:t>
            </a:r>
            <a:r>
              <a:rPr lang="en-NZ" sz="2400" b="1">
                <a:solidFill>
                  <a:srgbClr val="FF0000"/>
                </a:solidFill>
              </a:rPr>
              <a:t>sbu110@uclive.ac.nz</a:t>
            </a:r>
            <a:endParaRPr sz="2400" b="0" i="0" u="none" strike="noStrike" cap="none">
              <a:solidFill>
                <a:srgbClr val="FF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92D050"/>
              </a:buClr>
              <a:buSzPts val="3600"/>
              <a:buFont typeface="Roboto"/>
              <a:buNone/>
            </a:pPr>
            <a:r>
              <a:rPr lang="en-NZ" sz="3600" b="1">
                <a:solidFill>
                  <a:srgbClr val="92D050"/>
                </a:solidFill>
                <a:latin typeface="Roboto"/>
                <a:ea typeface="Roboto"/>
                <a:cs typeface="Roboto"/>
                <a:sym typeface="Roboto"/>
              </a:rPr>
              <a:t>Overview</a:t>
            </a:r>
            <a:endParaRPr/>
          </a:p>
        </p:txBody>
      </p:sp>
      <p:sp>
        <p:nvSpPr>
          <p:cNvPr id="109" name="Google Shape;109;p3"/>
          <p:cNvSpPr txBox="1">
            <a:spLocks noGrp="1"/>
          </p:cNvSpPr>
          <p:nvPr>
            <p:ph type="body" idx="1"/>
          </p:nvPr>
        </p:nvSpPr>
        <p:spPr>
          <a:xfrm>
            <a:off x="666750" y="1571626"/>
            <a:ext cx="10515600" cy="466725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800"/>
              <a:buChar char="•"/>
            </a:pPr>
            <a:r>
              <a:rPr lang="en-NZ"/>
              <a:t>Multi Choice – where to look, how to practice</a:t>
            </a:r>
            <a:endParaRPr/>
          </a:p>
          <a:p>
            <a:pPr marL="228600" lvl="0" indent="-228600" algn="l" rtl="0">
              <a:lnSpc>
                <a:spcPct val="90000"/>
              </a:lnSpc>
              <a:spcBef>
                <a:spcPts val="1000"/>
              </a:spcBef>
              <a:spcAft>
                <a:spcPts val="0"/>
              </a:spcAft>
              <a:buClr>
                <a:schemeClr val="lt1"/>
              </a:buClr>
              <a:buSzPts val="2800"/>
              <a:buChar char="•"/>
            </a:pPr>
            <a:r>
              <a:rPr lang="en-NZ"/>
              <a:t>Supply and demand</a:t>
            </a:r>
            <a:endParaRPr/>
          </a:p>
          <a:p>
            <a:pPr marL="228600" lvl="0" indent="-228600" algn="l" rtl="0">
              <a:lnSpc>
                <a:spcPct val="90000"/>
              </a:lnSpc>
              <a:spcBef>
                <a:spcPts val="1000"/>
              </a:spcBef>
              <a:spcAft>
                <a:spcPts val="0"/>
              </a:spcAft>
              <a:buClr>
                <a:schemeClr val="lt1"/>
              </a:buClr>
              <a:buSzPts val="2800"/>
              <a:buChar char="•"/>
            </a:pPr>
            <a:r>
              <a:rPr lang="en-NZ"/>
              <a:t>Economic History</a:t>
            </a:r>
            <a:endParaRPr/>
          </a:p>
          <a:p>
            <a:pPr marL="228600" lvl="0" indent="-228600" algn="l" rtl="0">
              <a:lnSpc>
                <a:spcPct val="90000"/>
              </a:lnSpc>
              <a:spcBef>
                <a:spcPts val="1000"/>
              </a:spcBef>
              <a:spcAft>
                <a:spcPts val="0"/>
              </a:spcAft>
              <a:buClr>
                <a:schemeClr val="lt1"/>
              </a:buClr>
              <a:buSzPts val="2800"/>
              <a:buChar char="•"/>
            </a:pPr>
            <a:r>
              <a:rPr lang="en-NZ"/>
              <a:t>National Accounts, BOP</a:t>
            </a:r>
            <a:endParaRPr/>
          </a:p>
          <a:p>
            <a:pPr marL="228600" lvl="0" indent="-228600" algn="l" rtl="0">
              <a:lnSpc>
                <a:spcPct val="90000"/>
              </a:lnSpc>
              <a:spcBef>
                <a:spcPts val="1000"/>
              </a:spcBef>
              <a:spcAft>
                <a:spcPts val="0"/>
              </a:spcAft>
              <a:buClr>
                <a:schemeClr val="lt1"/>
              </a:buClr>
              <a:buSzPts val="2800"/>
              <a:buChar char="•"/>
            </a:pPr>
            <a:r>
              <a:rPr lang="en-NZ"/>
              <a:t>Foreign Exchange</a:t>
            </a:r>
            <a:endParaRPr/>
          </a:p>
          <a:p>
            <a:pPr marL="228600" lvl="0" indent="-228600" algn="l" rtl="0">
              <a:lnSpc>
                <a:spcPct val="90000"/>
              </a:lnSpc>
              <a:spcBef>
                <a:spcPts val="1000"/>
              </a:spcBef>
              <a:spcAft>
                <a:spcPts val="0"/>
              </a:spcAft>
              <a:buClr>
                <a:schemeClr val="lt1"/>
              </a:buClr>
              <a:buSzPts val="2800"/>
              <a:buChar char="•"/>
            </a:pPr>
            <a:r>
              <a:rPr lang="en-NZ"/>
              <a:t>Labour Market</a:t>
            </a:r>
            <a:endParaRPr/>
          </a:p>
          <a:p>
            <a:pPr marL="228600" lvl="0" indent="-50800" algn="l" rtl="0">
              <a:lnSpc>
                <a:spcPct val="90000"/>
              </a:lnSpc>
              <a:spcBef>
                <a:spcPts val="1000"/>
              </a:spcBef>
              <a:spcAft>
                <a:spcPts val="0"/>
              </a:spcAft>
              <a:buClr>
                <a:schemeClr val="lt1"/>
              </a:buClr>
              <a:buSzPts val="2800"/>
              <a:buNone/>
            </a:pPr>
            <a:endParaRPr/>
          </a:p>
        </p:txBody>
      </p:sp>
      <p:pic>
        <p:nvPicPr>
          <p:cNvPr id="110" name="Google Shape;110;p3"/>
          <p:cNvPicPr preferRelativeResize="0"/>
          <p:nvPr/>
        </p:nvPicPr>
        <p:blipFill rotWithShape="1">
          <a:blip r:embed="rId3">
            <a:alphaModFix/>
          </a:blip>
          <a:srcRect/>
          <a:stretch/>
        </p:blipFill>
        <p:spPr>
          <a:xfrm>
            <a:off x="9197622" y="5054871"/>
            <a:ext cx="2743200" cy="143314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92D050"/>
              </a:buClr>
              <a:buSzPts val="3600"/>
              <a:buFont typeface="Roboto"/>
              <a:buNone/>
            </a:pPr>
            <a:r>
              <a:rPr lang="en-NZ" sz="3600" b="1">
                <a:solidFill>
                  <a:srgbClr val="92D050"/>
                </a:solidFill>
                <a:latin typeface="Roboto"/>
                <a:ea typeface="Roboto"/>
                <a:cs typeface="Roboto"/>
                <a:sym typeface="Roboto"/>
              </a:rPr>
              <a:t>The breakdown of exam marks</a:t>
            </a:r>
            <a:endParaRPr/>
          </a:p>
        </p:txBody>
      </p:sp>
      <p:pic>
        <p:nvPicPr>
          <p:cNvPr id="117" name="Google Shape;117;p4" descr="Macintosh HD:Users:Jarred:Dropbox:Investment Society:logo.jpg"/>
          <p:cNvPicPr preferRelativeResize="0"/>
          <p:nvPr/>
        </p:nvPicPr>
        <p:blipFill rotWithShape="1">
          <a:blip r:embed="rId3">
            <a:alphaModFix/>
          </a:blip>
          <a:srcRect l="8075" t="25436" r="11463" b="30442"/>
          <a:stretch/>
        </p:blipFill>
        <p:spPr>
          <a:xfrm>
            <a:off x="9227820" y="5039177"/>
            <a:ext cx="2125980" cy="1165860"/>
          </a:xfrm>
          <a:prstGeom prst="rect">
            <a:avLst/>
          </a:prstGeom>
          <a:noFill/>
          <a:ln>
            <a:noFill/>
          </a:ln>
        </p:spPr>
      </p:pic>
      <p:pic>
        <p:nvPicPr>
          <p:cNvPr id="118" name="Google Shape;118;p4"/>
          <p:cNvPicPr preferRelativeResize="0"/>
          <p:nvPr/>
        </p:nvPicPr>
        <p:blipFill rotWithShape="1">
          <a:blip r:embed="rId4">
            <a:alphaModFix/>
          </a:blip>
          <a:srcRect t="35887" r="27110"/>
          <a:stretch/>
        </p:blipFill>
        <p:spPr>
          <a:xfrm>
            <a:off x="262759" y="1472956"/>
            <a:ext cx="8886496" cy="378395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Shape 123"/>
        <p:cNvGrpSpPr/>
        <p:nvPr/>
      </p:nvGrpSpPr>
      <p:grpSpPr>
        <a:xfrm>
          <a:off x="0" y="0"/>
          <a:ext cx="0" cy="0"/>
          <a:chOff x="0" y="0"/>
          <a:chExt cx="0" cy="0"/>
        </a:xfrm>
      </p:grpSpPr>
      <p:sp>
        <p:nvSpPr>
          <p:cNvPr id="124" name="Google Shape;124;p5"/>
          <p:cNvSpPr txBox="1"/>
          <p:nvPr/>
        </p:nvSpPr>
        <p:spPr>
          <a:xfrm>
            <a:off x="838200" y="2074604"/>
            <a:ext cx="10700657" cy="4901747"/>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90000"/>
              </a:lnSpc>
              <a:spcBef>
                <a:spcPts val="0"/>
              </a:spcBef>
              <a:spcAft>
                <a:spcPts val="0"/>
              </a:spcAft>
              <a:buClr>
                <a:schemeClr val="lt1"/>
              </a:buClr>
              <a:buSzPts val="2800"/>
              <a:buFont typeface="Arial"/>
              <a:buChar char="•"/>
            </a:pPr>
            <a:r>
              <a:rPr lang="en-NZ" sz="2800" b="0" i="0" u="none" strike="noStrike" cap="none">
                <a:solidFill>
                  <a:schemeClr val="lt1"/>
                </a:solidFill>
                <a:latin typeface="Calibri"/>
                <a:ea typeface="Calibri"/>
                <a:cs typeface="Calibri"/>
                <a:sym typeface="Calibri"/>
              </a:rPr>
              <a:t>Term Test Multiple Choice </a:t>
            </a:r>
            <a:endParaRPr sz="1400" b="0" i="0" u="none" strike="noStrike" cap="none">
              <a:solidFill>
                <a:srgbClr val="000000"/>
              </a:solidFill>
              <a:latin typeface="Arial"/>
              <a:ea typeface="Arial"/>
              <a:cs typeface="Arial"/>
              <a:sym typeface="Arial"/>
            </a:endParaRPr>
          </a:p>
          <a:p>
            <a:pPr marL="342900" marR="0" lvl="0" indent="-342900" algn="l" rtl="0">
              <a:lnSpc>
                <a:spcPct val="90000"/>
              </a:lnSpc>
              <a:spcBef>
                <a:spcPts val="1000"/>
              </a:spcBef>
              <a:spcAft>
                <a:spcPts val="0"/>
              </a:spcAft>
              <a:buClr>
                <a:schemeClr val="lt1"/>
              </a:buClr>
              <a:buSzPts val="2800"/>
              <a:buFont typeface="Arial"/>
              <a:buChar char="•"/>
            </a:pPr>
            <a:r>
              <a:rPr lang="en-NZ" sz="2800" b="0" i="0" u="none" strike="noStrike" cap="none">
                <a:solidFill>
                  <a:schemeClr val="lt1"/>
                </a:solidFill>
                <a:latin typeface="Calibri"/>
                <a:ea typeface="Calibri"/>
                <a:cs typeface="Calibri"/>
                <a:sym typeface="Calibri"/>
              </a:rPr>
              <a:t>Weekly quizzes</a:t>
            </a:r>
            <a:endParaRPr sz="1400" b="0" i="0" u="none" strike="noStrike" cap="none">
              <a:solidFill>
                <a:srgbClr val="000000"/>
              </a:solidFill>
              <a:latin typeface="Arial"/>
              <a:ea typeface="Arial"/>
              <a:cs typeface="Arial"/>
              <a:sym typeface="Arial"/>
            </a:endParaRPr>
          </a:p>
          <a:p>
            <a:pPr marL="342900" marR="0" lvl="0" indent="-342900" algn="l" rtl="0">
              <a:lnSpc>
                <a:spcPct val="90000"/>
              </a:lnSpc>
              <a:spcBef>
                <a:spcPts val="1000"/>
              </a:spcBef>
              <a:spcAft>
                <a:spcPts val="0"/>
              </a:spcAft>
              <a:buClr>
                <a:schemeClr val="lt1"/>
              </a:buClr>
              <a:buSzPts val="2800"/>
              <a:buFont typeface="Arial"/>
              <a:buChar char="•"/>
            </a:pPr>
            <a:r>
              <a:rPr lang="en-NZ" sz="2800" b="0" i="0" u="none" strike="noStrike" cap="none">
                <a:solidFill>
                  <a:schemeClr val="lt1"/>
                </a:solidFill>
                <a:latin typeface="Calibri"/>
                <a:ea typeface="Calibri"/>
                <a:cs typeface="Calibri"/>
                <a:sym typeface="Calibri"/>
              </a:rPr>
              <a:t>Past term tests</a:t>
            </a:r>
            <a:endParaRPr sz="1400" b="0" i="0" u="none" strike="noStrike" cap="none">
              <a:solidFill>
                <a:srgbClr val="000000"/>
              </a:solidFill>
              <a:latin typeface="Arial"/>
              <a:ea typeface="Arial"/>
              <a:cs typeface="Arial"/>
              <a:sym typeface="Arial"/>
            </a:endParaRPr>
          </a:p>
          <a:p>
            <a:pPr marL="342900" marR="0" lvl="0" indent="-165100" algn="l" rtl="0">
              <a:lnSpc>
                <a:spcPct val="90000"/>
              </a:lnSpc>
              <a:spcBef>
                <a:spcPts val="1000"/>
              </a:spcBef>
              <a:spcAft>
                <a:spcPts val="0"/>
              </a:spcAft>
              <a:buClr>
                <a:schemeClr val="lt1"/>
              </a:buClr>
              <a:buSzPts val="2800"/>
              <a:buFont typeface="Arial"/>
              <a:buNone/>
            </a:pPr>
            <a:endParaRPr sz="2800" b="0" i="0" u="none" strike="noStrike" cap="none">
              <a:solidFill>
                <a:schemeClr val="lt1"/>
              </a:solidFill>
              <a:latin typeface="Calibri"/>
              <a:ea typeface="Calibri"/>
              <a:cs typeface="Calibri"/>
              <a:sym typeface="Calibri"/>
            </a:endParaRPr>
          </a:p>
          <a:p>
            <a:pPr marL="342900" marR="0" lvl="0" indent="-165100" algn="l" rtl="0">
              <a:lnSpc>
                <a:spcPct val="90000"/>
              </a:lnSpc>
              <a:spcBef>
                <a:spcPts val="1000"/>
              </a:spcBef>
              <a:spcAft>
                <a:spcPts val="0"/>
              </a:spcAft>
              <a:buClr>
                <a:schemeClr val="lt1"/>
              </a:buClr>
              <a:buSzPts val="2800"/>
              <a:buFont typeface="Arial"/>
              <a:buNone/>
            </a:pPr>
            <a:endParaRPr sz="2800" b="0" i="0" u="none" strike="noStrike" cap="none">
              <a:solidFill>
                <a:schemeClr val="lt1"/>
              </a:solidFill>
              <a:latin typeface="Calibri"/>
              <a:ea typeface="Calibri"/>
              <a:cs typeface="Calibri"/>
              <a:sym typeface="Calibri"/>
            </a:endParaRPr>
          </a:p>
          <a:p>
            <a:pPr marL="342900" marR="0" lvl="0" indent="-342900" algn="l" rtl="0">
              <a:lnSpc>
                <a:spcPct val="90000"/>
              </a:lnSpc>
              <a:spcBef>
                <a:spcPts val="1000"/>
              </a:spcBef>
              <a:spcAft>
                <a:spcPts val="0"/>
              </a:spcAft>
              <a:buClr>
                <a:schemeClr val="lt1"/>
              </a:buClr>
              <a:buSzPts val="2800"/>
              <a:buFont typeface="Arial"/>
              <a:buChar char="•"/>
            </a:pPr>
            <a:r>
              <a:rPr lang="en-NZ" sz="2800" b="0" i="0" u="none" strike="noStrike" cap="none">
                <a:solidFill>
                  <a:schemeClr val="lt1"/>
                </a:solidFill>
                <a:latin typeface="Calibri"/>
                <a:ea typeface="Calibri"/>
                <a:cs typeface="Calibri"/>
                <a:sym typeface="Calibri"/>
              </a:rPr>
              <a:t>Multichoice is 25 marks of 75 total</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1000"/>
              </a:spcBef>
              <a:spcAft>
                <a:spcPts val="0"/>
              </a:spcAft>
              <a:buClr>
                <a:schemeClr val="lt1"/>
              </a:buClr>
              <a:buSzPts val="2800"/>
              <a:buFont typeface="Arial"/>
              <a:buNone/>
            </a:pPr>
            <a:endParaRPr sz="2800" b="0" i="0" u="none" strike="noStrike" cap="none">
              <a:solidFill>
                <a:schemeClr val="lt1"/>
              </a:solidFill>
              <a:latin typeface="Calibri"/>
              <a:ea typeface="Calibri"/>
              <a:cs typeface="Calibri"/>
              <a:sym typeface="Calibri"/>
            </a:endParaRPr>
          </a:p>
        </p:txBody>
      </p:sp>
      <p:sp>
        <p:nvSpPr>
          <p:cNvPr id="125" name="Google Shape;125;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92D050"/>
              </a:buClr>
              <a:buSzPts val="3600"/>
              <a:buFont typeface="Roboto"/>
              <a:buNone/>
            </a:pPr>
            <a:r>
              <a:rPr lang="en-NZ" sz="3600" b="1">
                <a:solidFill>
                  <a:srgbClr val="92D050"/>
                </a:solidFill>
                <a:latin typeface="Roboto"/>
                <a:ea typeface="Roboto"/>
                <a:cs typeface="Roboto"/>
                <a:sym typeface="Roboto"/>
              </a:rPr>
              <a:t>Ways to practice multi-choice questions</a:t>
            </a:r>
            <a:endParaRPr/>
          </a:p>
        </p:txBody>
      </p:sp>
      <p:pic>
        <p:nvPicPr>
          <p:cNvPr id="126" name="Google Shape;126;p5" descr="Macintosh HD:Users:Jarred:Dropbox:Investment Society:logo.jpg"/>
          <p:cNvPicPr preferRelativeResize="0"/>
          <p:nvPr/>
        </p:nvPicPr>
        <p:blipFill rotWithShape="1">
          <a:blip r:embed="rId3">
            <a:alphaModFix/>
          </a:blip>
          <a:srcRect l="8075" t="25436" r="11463" b="30442"/>
          <a:stretch/>
        </p:blipFill>
        <p:spPr>
          <a:xfrm>
            <a:off x="9227820" y="5039177"/>
            <a:ext cx="2125980" cy="116586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10"/>
          <p:cNvSpPr txBox="1">
            <a:spLocks noGrp="1"/>
          </p:cNvSpPr>
          <p:nvPr>
            <p:ph type="title"/>
          </p:nvPr>
        </p:nvSpPr>
        <p:spPr>
          <a:xfrm>
            <a:off x="639790" y="346826"/>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92D050"/>
              </a:buClr>
              <a:buSzPts val="4000"/>
              <a:buFont typeface="Roboto"/>
              <a:buNone/>
            </a:pPr>
            <a:r>
              <a:rPr lang="en-NZ" sz="4000" b="1">
                <a:solidFill>
                  <a:srgbClr val="92D050"/>
                </a:solidFill>
                <a:latin typeface="Roboto"/>
                <a:ea typeface="Roboto"/>
                <a:cs typeface="Roboto"/>
                <a:sym typeface="Roboto"/>
              </a:rPr>
              <a:t>Economic History</a:t>
            </a:r>
            <a:endParaRPr/>
          </a:p>
        </p:txBody>
      </p:sp>
      <p:sp>
        <p:nvSpPr>
          <p:cNvPr id="133" name="Google Shape;133;p10"/>
          <p:cNvSpPr txBox="1"/>
          <p:nvPr/>
        </p:nvSpPr>
        <p:spPr>
          <a:xfrm>
            <a:off x="753356" y="1459136"/>
            <a:ext cx="9300300" cy="6526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NZ" sz="2800" b="0" i="0" u="none" strike="noStrike" cap="none">
                <a:solidFill>
                  <a:schemeClr val="lt1"/>
                </a:solidFill>
                <a:latin typeface="Calibri"/>
                <a:ea typeface="Calibri"/>
                <a:cs typeface="Calibri"/>
                <a:sym typeface="Calibri"/>
              </a:rPr>
              <a:t>Which historians are associated with the following concepts?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2800"/>
              <a:buFont typeface="Arial"/>
              <a:buChar char="•"/>
            </a:pPr>
            <a:r>
              <a:rPr lang="en-NZ" sz="2800" b="0" i="0" u="none" strike="noStrike" cap="none">
                <a:solidFill>
                  <a:schemeClr val="lt1"/>
                </a:solidFill>
                <a:latin typeface="Calibri"/>
                <a:ea typeface="Calibri"/>
                <a:cs typeface="Calibri"/>
                <a:sym typeface="Calibri"/>
              </a:rPr>
              <a:t>Invisible hand</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2800"/>
              <a:buFont typeface="Arial"/>
              <a:buChar char="•"/>
            </a:pPr>
            <a:r>
              <a:rPr lang="en-NZ" sz="2800" b="0" i="0" u="none" strike="noStrike" cap="none">
                <a:solidFill>
                  <a:schemeClr val="lt1"/>
                </a:solidFill>
                <a:latin typeface="Calibri"/>
                <a:ea typeface="Calibri"/>
                <a:cs typeface="Calibri"/>
                <a:sym typeface="Calibri"/>
              </a:rPr>
              <a:t>Communism</a:t>
            </a:r>
            <a:endParaRPr sz="280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2800"/>
              <a:buFont typeface="Arial"/>
              <a:buChar char="•"/>
            </a:pPr>
            <a:r>
              <a:rPr lang="en-NZ" sz="2800">
                <a:solidFill>
                  <a:schemeClr val="lt1"/>
                </a:solidFill>
                <a:latin typeface="Calibri"/>
                <a:ea typeface="Calibri"/>
                <a:cs typeface="Calibri"/>
                <a:sym typeface="Calibri"/>
              </a:rPr>
              <a:t>Fiscal Policy </a:t>
            </a:r>
            <a:endParaRPr sz="280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2800"/>
              <a:buFont typeface="Calibri"/>
              <a:buChar char="•"/>
            </a:pPr>
            <a:r>
              <a:rPr lang="en-NZ" sz="2800">
                <a:solidFill>
                  <a:schemeClr val="lt1"/>
                </a:solidFill>
                <a:latin typeface="Calibri"/>
                <a:ea typeface="Calibri"/>
                <a:cs typeface="Calibri"/>
                <a:sym typeface="Calibri"/>
              </a:rPr>
              <a:t>Monetarism</a:t>
            </a:r>
            <a:endParaRPr sz="280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2800"/>
              <a:buFont typeface="Arial"/>
              <a:buChar char="•"/>
            </a:pPr>
            <a:r>
              <a:rPr lang="en-NZ" sz="2800" b="0" i="0" u="none" strike="noStrike" cap="none">
                <a:solidFill>
                  <a:schemeClr val="lt1"/>
                </a:solidFill>
                <a:latin typeface="Calibri"/>
                <a:ea typeface="Calibri"/>
                <a:cs typeface="Calibri"/>
                <a:sym typeface="Calibri"/>
              </a:rPr>
              <a:t>Promotion of trade for mutual benefit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2800"/>
              <a:buFont typeface="Arial"/>
              <a:buChar char="•"/>
            </a:pPr>
            <a:r>
              <a:rPr lang="en-NZ" sz="2800" b="0" i="0" u="none" strike="noStrike" cap="none">
                <a:solidFill>
                  <a:schemeClr val="lt1"/>
                </a:solidFill>
                <a:latin typeface="Calibri"/>
                <a:ea typeface="Calibri"/>
                <a:cs typeface="Calibri"/>
                <a:sym typeface="Calibri"/>
              </a:rPr>
              <a:t>Populations self-correcting</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2800"/>
              <a:buFont typeface="Arial"/>
              <a:buChar char="•"/>
            </a:pPr>
            <a:r>
              <a:rPr lang="en-NZ" sz="2800" b="0" i="0" u="none" strike="noStrike" cap="none">
                <a:solidFill>
                  <a:schemeClr val="lt1"/>
                </a:solidFill>
                <a:latin typeface="Calibri"/>
                <a:ea typeface="Calibri"/>
                <a:cs typeface="Calibri"/>
                <a:sym typeface="Calibri"/>
              </a:rPr>
              <a:t>Accumulation of wealth through high tariffs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4" name="Google Shape;134;p10"/>
          <p:cNvPicPr preferRelativeResize="0"/>
          <p:nvPr/>
        </p:nvPicPr>
        <p:blipFill rotWithShape="1">
          <a:blip r:embed="rId3">
            <a:alphaModFix/>
          </a:blip>
          <a:srcRect/>
          <a:stretch/>
        </p:blipFill>
        <p:spPr>
          <a:xfrm>
            <a:off x="9070622" y="5181871"/>
            <a:ext cx="2743200" cy="143314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1"/>
          <p:cNvSpPr txBox="1">
            <a:spLocks noGrp="1"/>
          </p:cNvSpPr>
          <p:nvPr>
            <p:ph type="title"/>
          </p:nvPr>
        </p:nvSpPr>
        <p:spPr>
          <a:xfrm>
            <a:off x="639790" y="346826"/>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92D050"/>
              </a:buClr>
              <a:buSzPts val="4000"/>
              <a:buFont typeface="Roboto"/>
              <a:buNone/>
            </a:pPr>
            <a:r>
              <a:rPr lang="en-NZ" sz="4000" b="1">
                <a:solidFill>
                  <a:srgbClr val="92D050"/>
                </a:solidFill>
                <a:latin typeface="Roboto"/>
                <a:ea typeface="Roboto"/>
                <a:cs typeface="Roboto"/>
                <a:sym typeface="Roboto"/>
              </a:rPr>
              <a:t>Economic History</a:t>
            </a:r>
            <a:endParaRPr/>
          </a:p>
        </p:txBody>
      </p:sp>
      <p:sp>
        <p:nvSpPr>
          <p:cNvPr id="141" name="Google Shape;141;p11"/>
          <p:cNvSpPr txBox="1"/>
          <p:nvPr/>
        </p:nvSpPr>
        <p:spPr>
          <a:xfrm>
            <a:off x="753356" y="1459136"/>
            <a:ext cx="9300300" cy="6526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NZ" sz="2800" b="0" i="0" u="none" strike="noStrike" cap="none">
                <a:solidFill>
                  <a:schemeClr val="lt1"/>
                </a:solidFill>
                <a:latin typeface="Calibri"/>
                <a:ea typeface="Calibri"/>
                <a:cs typeface="Calibri"/>
                <a:sym typeface="Calibri"/>
              </a:rPr>
              <a:t>Which historians are associated with the following concepts?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2800"/>
              <a:buFont typeface="Arial"/>
              <a:buChar char="•"/>
            </a:pPr>
            <a:r>
              <a:rPr lang="en-NZ" sz="2800" b="0" i="0" u="none" strike="noStrike" cap="none">
                <a:solidFill>
                  <a:schemeClr val="lt1"/>
                </a:solidFill>
                <a:latin typeface="Calibri"/>
                <a:ea typeface="Calibri"/>
                <a:cs typeface="Calibri"/>
                <a:sym typeface="Calibri"/>
              </a:rPr>
              <a:t>Invisible hand </a:t>
            </a:r>
            <a:r>
              <a:rPr lang="en-NZ" sz="2800" b="0" i="0" u="none" strike="noStrike" cap="none">
                <a:solidFill>
                  <a:srgbClr val="FF0000"/>
                </a:solidFill>
                <a:latin typeface="Calibri"/>
                <a:ea typeface="Calibri"/>
                <a:cs typeface="Calibri"/>
                <a:sym typeface="Calibri"/>
              </a:rPr>
              <a:t>– Adam Smith</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2800"/>
              <a:buFont typeface="Arial"/>
              <a:buChar char="•"/>
            </a:pPr>
            <a:r>
              <a:rPr lang="en-NZ" sz="2800" b="0" i="0" u="none" strike="noStrike" cap="none">
                <a:solidFill>
                  <a:schemeClr val="lt1"/>
                </a:solidFill>
                <a:latin typeface="Calibri"/>
                <a:ea typeface="Calibri"/>
                <a:cs typeface="Calibri"/>
                <a:sym typeface="Calibri"/>
              </a:rPr>
              <a:t>Communism </a:t>
            </a:r>
            <a:r>
              <a:rPr lang="en-NZ" sz="2800" b="0" i="0" u="none" strike="noStrike" cap="none">
                <a:solidFill>
                  <a:srgbClr val="FF0000"/>
                </a:solidFill>
                <a:latin typeface="Calibri"/>
                <a:ea typeface="Calibri"/>
                <a:cs typeface="Calibri"/>
                <a:sym typeface="Calibri"/>
              </a:rPr>
              <a:t>– Karl Marx</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2800"/>
              <a:buFont typeface="Arial"/>
              <a:buChar char="•"/>
            </a:pPr>
            <a:r>
              <a:rPr lang="en-NZ" sz="2800">
                <a:solidFill>
                  <a:schemeClr val="lt1"/>
                </a:solidFill>
                <a:latin typeface="Calibri"/>
                <a:ea typeface="Calibri"/>
                <a:cs typeface="Calibri"/>
                <a:sym typeface="Calibri"/>
              </a:rPr>
              <a:t>Fiscal Policy </a:t>
            </a:r>
            <a:r>
              <a:rPr lang="en-NZ" sz="2800">
                <a:solidFill>
                  <a:srgbClr val="FF0000"/>
                </a:solidFill>
                <a:latin typeface="Calibri"/>
                <a:ea typeface="Calibri"/>
                <a:cs typeface="Calibri"/>
                <a:sym typeface="Calibri"/>
              </a:rPr>
              <a:t>– John Keynes</a:t>
            </a:r>
            <a:endParaRPr sz="280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2800"/>
              <a:buFont typeface="Arial"/>
              <a:buChar char="•"/>
            </a:pPr>
            <a:r>
              <a:rPr lang="en-NZ" sz="2800" b="0" i="0" u="none" strike="noStrike" cap="none">
                <a:solidFill>
                  <a:schemeClr val="lt1"/>
                </a:solidFill>
                <a:latin typeface="Calibri"/>
                <a:ea typeface="Calibri"/>
                <a:cs typeface="Calibri"/>
                <a:sym typeface="Calibri"/>
              </a:rPr>
              <a:t>Monetarism </a:t>
            </a:r>
            <a:r>
              <a:rPr lang="en-NZ" sz="2800" b="0" i="0" u="none" strike="noStrike" cap="none">
                <a:solidFill>
                  <a:srgbClr val="FF0000"/>
                </a:solidFill>
                <a:latin typeface="Calibri"/>
                <a:ea typeface="Calibri"/>
                <a:cs typeface="Calibri"/>
                <a:sym typeface="Calibri"/>
              </a:rPr>
              <a:t>– Milton Friedman</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2800"/>
              <a:buFont typeface="Arial"/>
              <a:buChar char="•"/>
            </a:pPr>
            <a:r>
              <a:rPr lang="en-NZ" sz="2800" b="0" i="0" u="none" strike="noStrike" cap="none">
                <a:solidFill>
                  <a:schemeClr val="lt1"/>
                </a:solidFill>
                <a:latin typeface="Calibri"/>
                <a:ea typeface="Calibri"/>
                <a:cs typeface="Calibri"/>
                <a:sym typeface="Calibri"/>
              </a:rPr>
              <a:t>Promotion of trade for mutual benefit </a:t>
            </a:r>
            <a:r>
              <a:rPr lang="en-NZ" sz="2800" b="0" i="0" u="none" strike="noStrike" cap="none">
                <a:solidFill>
                  <a:srgbClr val="FF0000"/>
                </a:solidFill>
                <a:latin typeface="Calibri"/>
                <a:ea typeface="Calibri"/>
                <a:cs typeface="Calibri"/>
                <a:sym typeface="Calibri"/>
              </a:rPr>
              <a:t>– David Ricardo</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2800"/>
              <a:buFont typeface="Arial"/>
              <a:buChar char="•"/>
            </a:pPr>
            <a:r>
              <a:rPr lang="en-NZ" sz="2800" b="0" i="0" u="none" strike="noStrike" cap="none">
                <a:solidFill>
                  <a:schemeClr val="lt1"/>
                </a:solidFill>
                <a:latin typeface="Calibri"/>
                <a:ea typeface="Calibri"/>
                <a:cs typeface="Calibri"/>
                <a:sym typeface="Calibri"/>
              </a:rPr>
              <a:t>Populations self-correcting </a:t>
            </a:r>
            <a:r>
              <a:rPr lang="en-NZ" sz="2800" b="0" i="0" u="none" strike="noStrike" cap="none">
                <a:solidFill>
                  <a:srgbClr val="FF0000"/>
                </a:solidFill>
                <a:latin typeface="Calibri"/>
                <a:ea typeface="Calibri"/>
                <a:cs typeface="Calibri"/>
                <a:sym typeface="Calibri"/>
              </a:rPr>
              <a:t>– Thomas Malthus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2800"/>
              <a:buFont typeface="Arial"/>
              <a:buChar char="•"/>
            </a:pPr>
            <a:r>
              <a:rPr lang="en-NZ" sz="2800" b="0" i="0" u="none" strike="noStrike" cap="none">
                <a:solidFill>
                  <a:schemeClr val="lt1"/>
                </a:solidFill>
                <a:latin typeface="Calibri"/>
                <a:ea typeface="Calibri"/>
                <a:cs typeface="Calibri"/>
                <a:sym typeface="Calibri"/>
              </a:rPr>
              <a:t>Accumulation of wealth through high tariffs </a:t>
            </a:r>
            <a:r>
              <a:rPr lang="en-NZ" sz="2800" b="0" i="0" u="none" strike="noStrike" cap="none">
                <a:solidFill>
                  <a:srgbClr val="FF0000"/>
                </a:solidFill>
                <a:latin typeface="Calibri"/>
                <a:ea typeface="Calibri"/>
                <a:cs typeface="Calibri"/>
                <a:sym typeface="Calibri"/>
              </a:rPr>
              <a:t>- Mercantilists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2"/>
          <p:cNvSpPr txBox="1">
            <a:spLocks noGrp="1"/>
          </p:cNvSpPr>
          <p:nvPr>
            <p:ph type="title"/>
          </p:nvPr>
        </p:nvSpPr>
        <p:spPr>
          <a:xfrm>
            <a:off x="639790" y="346826"/>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92D050"/>
              </a:buClr>
              <a:buSzPts val="3600"/>
              <a:buFont typeface="Roboto"/>
              <a:buNone/>
            </a:pPr>
            <a:r>
              <a:rPr lang="en-NZ" sz="3600" b="1">
                <a:solidFill>
                  <a:srgbClr val="92D050"/>
                </a:solidFill>
                <a:latin typeface="Roboto"/>
                <a:ea typeface="Roboto"/>
                <a:cs typeface="Roboto"/>
                <a:sym typeface="Roboto"/>
              </a:rPr>
              <a:t>Economic History</a:t>
            </a:r>
            <a:endParaRPr/>
          </a:p>
        </p:txBody>
      </p:sp>
      <p:sp>
        <p:nvSpPr>
          <p:cNvPr id="148" name="Google Shape;148;p12"/>
          <p:cNvSpPr txBox="1"/>
          <p:nvPr/>
        </p:nvSpPr>
        <p:spPr>
          <a:xfrm>
            <a:off x="639800" y="1358175"/>
            <a:ext cx="11088600" cy="7325042"/>
          </a:xfrm>
          <a:prstGeom prst="rect">
            <a:avLst/>
          </a:prstGeom>
          <a:noFill/>
          <a:ln>
            <a:noFill/>
          </a:ln>
        </p:spPr>
        <p:txBody>
          <a:bodyPr spcFirstLastPara="1" wrap="square" lIns="91425" tIns="45700" rIns="91425" bIns="45700" anchor="t" anchorCtr="0">
            <a:spAutoFit/>
          </a:bodyPr>
          <a:lstStyle/>
          <a:p>
            <a:pPr algn="just">
              <a:buSzPts val="2400"/>
            </a:pPr>
            <a:r>
              <a:rPr lang="en-NZ" dirty="0">
                <a:solidFill>
                  <a:schemeClr val="bg1"/>
                </a:solidFill>
              </a:rPr>
              <a:t>The Mercantilist school of thought emerges around the 17th century. How did they view trade between countries?  </a:t>
            </a:r>
          </a:p>
          <a:p>
            <a:pPr algn="just">
              <a:buSzPts val="2400"/>
            </a:pPr>
            <a:r>
              <a:rPr lang="en-NZ" dirty="0">
                <a:solidFill>
                  <a:schemeClr val="bg1"/>
                </a:solidFill>
              </a:rPr>
              <a:t>What did they see as the overall objective of trade?  Which economic thinker attacked the mercantilists?  </a:t>
            </a:r>
          </a:p>
          <a:p>
            <a:pPr lvl="0" algn="just">
              <a:buSzPts val="2400"/>
            </a:pPr>
            <a:r>
              <a:rPr lang="en-NZ" dirty="0">
                <a:solidFill>
                  <a:schemeClr val="bg1"/>
                </a:solidFill>
              </a:rPr>
              <a:t>How did his view on trade differ from the mercantilists?</a:t>
            </a:r>
          </a:p>
          <a:p>
            <a:pPr lvl="0" algn="just">
              <a:buSzPts val="2400"/>
            </a:pPr>
            <a:endParaRPr lang="en-NZ" sz="2000" dirty="0">
              <a:solidFill>
                <a:schemeClr val="bg1"/>
              </a:solidFill>
            </a:endParaRPr>
          </a:p>
          <a:p>
            <a:pPr lvl="0" algn="just">
              <a:buSzPts val="2400"/>
            </a:pPr>
            <a:r>
              <a:rPr lang="en-NZ" sz="2000" dirty="0">
                <a:solidFill>
                  <a:schemeClr val="bg1"/>
                </a:solidFill>
              </a:rPr>
              <a:t> </a:t>
            </a:r>
            <a:endParaRPr sz="1900" dirty="0">
              <a:solidFill>
                <a:schemeClr val="bg1"/>
              </a:solidFill>
            </a:endParaRPr>
          </a:p>
          <a:p>
            <a:r>
              <a:rPr lang="en-NZ" sz="1800" dirty="0">
                <a:solidFill>
                  <a:srgbClr val="FF0000"/>
                </a:solidFill>
              </a:rPr>
              <a:t>Mercantilists saw trade as zero-sum. World wealth was assumed fixed and identified with bullion (gold and silver), so one nation's gain was another's loss and national power came from out-trading rivals.</a:t>
            </a:r>
          </a:p>
          <a:p>
            <a:r>
              <a:rPr lang="en-NZ" sz="1800" dirty="0">
                <a:solidFill>
                  <a:srgbClr val="FF0000"/>
                </a:solidFill>
              </a:rPr>
              <a:t>The objective was therefore a persistent trade surplus: maximise exports, minimise imports. Governments used tariffs, export subsidies and navigation laws, and colonies were held as suppliers of cheap raw materials and captive markets for home-made manufactures.</a:t>
            </a:r>
          </a:p>
          <a:p>
            <a:r>
              <a:rPr lang="en-NZ" sz="1800" dirty="0">
                <a:solidFill>
                  <a:srgbClr val="FF0000"/>
                </a:solidFill>
              </a:rPr>
              <a:t>Adam Smith attacked this, later extended by Ricardo. Smith argued wealth is not bullion but what a nation produces and consumes. If countries specialise according to advantage and trade, the division of labour raises output and living standards on both sides - trade is positive-sum, not a contest with a winner and a loser. Ricardo went further: gains exist even when one country is absolutely better at everything, because what matters is comparative advantage. Ricardo's target was the Corn Laws, mercantilist protection for English landowners.</a:t>
            </a:r>
          </a:p>
          <a:p>
            <a:pPr marL="0" lvl="0" indent="0" algn="just" rtl="0">
              <a:spcBef>
                <a:spcPts val="0"/>
              </a:spcBef>
              <a:spcAft>
                <a:spcPts val="0"/>
              </a:spcAft>
              <a:buNone/>
            </a:pPr>
            <a:endParaRPr sz="1100" dirty="0">
              <a:solidFill>
                <a:schemeClr val="bg1"/>
              </a:solidFill>
            </a:endParaRPr>
          </a:p>
          <a:p>
            <a:pPr marL="457200" marR="0" lvl="0" indent="0" algn="just" rtl="0">
              <a:lnSpc>
                <a:spcPct val="100000"/>
              </a:lnSpc>
              <a:spcBef>
                <a:spcPts val="0"/>
              </a:spcBef>
              <a:spcAft>
                <a:spcPts val="0"/>
              </a:spcAft>
              <a:buNone/>
            </a:pPr>
            <a:endParaRPr sz="1900" dirty="0">
              <a:solidFill>
                <a:schemeClr val="bg1"/>
              </a:solidFill>
            </a:endParaRPr>
          </a:p>
          <a:p>
            <a:pPr marL="0" marR="0" lvl="0" indent="0" algn="just" rtl="0">
              <a:lnSpc>
                <a:spcPct val="100000"/>
              </a:lnSpc>
              <a:spcBef>
                <a:spcPts val="0"/>
              </a:spcBef>
              <a:spcAft>
                <a:spcPts val="0"/>
              </a:spcAft>
              <a:buClr>
                <a:srgbClr val="000000"/>
              </a:buClr>
              <a:buSzPts val="2000"/>
              <a:buFont typeface="Arial"/>
              <a:buNone/>
            </a:pPr>
            <a:endParaRPr sz="2000" b="0" i="0" u="none" strike="noStrike" cap="none" dirty="0">
              <a:solidFill>
                <a:schemeClr val="bg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bg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bg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bg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bg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bg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bg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bg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13"/>
          <p:cNvSpPr txBox="1">
            <a:spLocks noGrp="1"/>
          </p:cNvSpPr>
          <p:nvPr>
            <p:ph type="title"/>
          </p:nvPr>
        </p:nvSpPr>
        <p:spPr>
          <a:xfrm>
            <a:off x="639790" y="346826"/>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92D050"/>
              </a:buClr>
              <a:buSzPts val="3600"/>
              <a:buFont typeface="Roboto"/>
              <a:buNone/>
            </a:pPr>
            <a:r>
              <a:rPr lang="en-NZ" sz="3600" b="1">
                <a:solidFill>
                  <a:srgbClr val="92D050"/>
                </a:solidFill>
                <a:latin typeface="Roboto"/>
                <a:ea typeface="Roboto"/>
                <a:cs typeface="Roboto"/>
                <a:sym typeface="Roboto"/>
              </a:rPr>
              <a:t>Economic History</a:t>
            </a:r>
            <a:endParaRPr/>
          </a:p>
        </p:txBody>
      </p:sp>
      <p:sp>
        <p:nvSpPr>
          <p:cNvPr id="155" name="Google Shape;155;p13"/>
          <p:cNvSpPr txBox="1"/>
          <p:nvPr/>
        </p:nvSpPr>
        <p:spPr>
          <a:xfrm>
            <a:off x="729599" y="1257250"/>
            <a:ext cx="11036100" cy="6001603"/>
          </a:xfrm>
          <a:prstGeom prst="rect">
            <a:avLst/>
          </a:prstGeom>
          <a:noFill/>
          <a:ln>
            <a:noFill/>
          </a:ln>
        </p:spPr>
        <p:txBody>
          <a:bodyPr spcFirstLastPara="1" wrap="square" lIns="91425" tIns="45700" rIns="91425" bIns="45700" anchor="t" anchorCtr="0">
            <a:spAutoFit/>
          </a:bodyPr>
          <a:lstStyle/>
          <a:p>
            <a:pPr>
              <a:buSzPts val="2000"/>
            </a:pPr>
            <a:r>
              <a:rPr lang="en-NZ" sz="1600" b="1" dirty="0">
                <a:solidFill>
                  <a:schemeClr val="bg1"/>
                </a:solidFill>
              </a:rPr>
              <a:t>At the time of the Great Depression, what was the orthodox policy response? What type of policy response did Keynes suggest instead? Although not part of Keynes's intention, explain how the level of involvement by government in the economy then changed. Give one example of a high level of government intervention.</a:t>
            </a:r>
          </a:p>
          <a:p>
            <a:pPr>
              <a:buSzPts val="2000"/>
            </a:pPr>
            <a:endParaRPr lang="en-NZ" sz="1600" b="1" dirty="0">
              <a:solidFill>
                <a:srgbClr val="FF0000"/>
              </a:solidFill>
              <a:latin typeface="Calibri"/>
              <a:ea typeface="Calibri"/>
              <a:cs typeface="Calibri"/>
              <a:sym typeface="Calibri"/>
            </a:endParaRPr>
          </a:p>
          <a:p>
            <a:r>
              <a:rPr lang="en-NZ" sz="1600" dirty="0">
                <a:solidFill>
                  <a:srgbClr val="FF0000"/>
                </a:solidFill>
              </a:rPr>
              <a:t>The orthodox response was contractionary: stay on the gold standard, balance the budget, cut wages and prices to restore competitiveness, and raise tariffs. Because gold fixed the exchange rate, all adjustment had to fall on domestic wages and prices. Tariffs collapsed world trade and deepened the slump — NZ GDP fell roughly 17% between 1929 and 1931.</a:t>
            </a:r>
          </a:p>
          <a:p>
            <a:r>
              <a:rPr lang="en-NZ" sz="1600" dirty="0">
                <a:solidFill>
                  <a:srgbClr val="FF0000"/>
                </a:solidFill>
              </a:rPr>
              <a:t>Keynes rejected this. He argued wages were sticky downwards, so the classical self-correction never arrived; the problem was deficient aggregate demand. His answer was fiscal, demand-side policy: government spending financed by deficits, working through the multiplier, since each round of spending becomes someone's income and is partly </a:t>
            </a:r>
            <a:r>
              <a:rPr lang="en-NZ" sz="1600" dirty="0" err="1">
                <a:solidFill>
                  <a:srgbClr val="FF0000"/>
                </a:solidFill>
              </a:rPr>
              <a:t>respent</a:t>
            </a:r>
            <a:r>
              <a:rPr lang="en-NZ" sz="1600" dirty="0">
                <a:solidFill>
                  <a:srgbClr val="FF0000"/>
                </a:solidFill>
              </a:rPr>
              <a:t>.</a:t>
            </a:r>
          </a:p>
          <a:p>
            <a:r>
              <a:rPr lang="en-NZ" sz="1600" dirty="0">
                <a:solidFill>
                  <a:srgbClr val="FF0000"/>
                </a:solidFill>
              </a:rPr>
              <a:t>What followed went well beyond what Keynes intended. Demand management became post-war orthodoxy, but governments took on permanent, structural control - welfare states, nationalised industries, import licensing and exchange controls. Keynes wanted counter-cyclical stimulus, not a permanently directed economy.</a:t>
            </a:r>
          </a:p>
          <a:p>
            <a:r>
              <a:rPr lang="en-NZ" sz="1600" dirty="0">
                <a:solidFill>
                  <a:srgbClr val="FF0000"/>
                </a:solidFill>
              </a:rPr>
              <a:t>An extreme example is the USSR (1922–1991): state ownership of all land, industry and resources, administratively fixed prices and central planning, which produced chronic inefficiency and eventual collapse. (NZ's own "Fortress New Zealand" import licensing regime is a milder domestic example if you'd rather use it.)</a:t>
            </a:r>
          </a:p>
          <a:p>
            <a:pPr>
              <a:buSzPts val="2000"/>
            </a:pPr>
            <a:endParaRPr sz="1600" b="1" dirty="0">
              <a:solidFill>
                <a:schemeClr val="bg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1600" b="1" dirty="0">
              <a:solidFill>
                <a:schemeClr val="bg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1600" b="1" i="0" u="none" strike="noStrike" cap="none" dirty="0">
              <a:solidFill>
                <a:schemeClr val="bg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1600" b="1" i="0" u="none" strike="noStrike" cap="none" dirty="0">
              <a:solidFill>
                <a:schemeClr val="bg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1600" b="1" i="0" u="none" strike="noStrike" cap="none" dirty="0">
              <a:solidFill>
                <a:schemeClr val="bg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1600" b="1" i="0" u="none" strike="noStrike" cap="none" dirty="0">
              <a:solidFill>
                <a:schemeClr val="bg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1600" b="1" i="0" u="none" strike="noStrike" cap="none" dirty="0">
              <a:solidFill>
                <a:schemeClr val="bg1"/>
              </a:solidFill>
              <a:latin typeface="Calibri"/>
              <a:ea typeface="Calibri"/>
              <a:cs typeface="Calibri"/>
              <a:sym typeface="Calibri"/>
            </a:endParaRPr>
          </a:p>
        </p:txBody>
      </p:sp>
      <p:pic>
        <p:nvPicPr>
          <p:cNvPr id="156" name="Google Shape;156;p13"/>
          <p:cNvPicPr preferRelativeResize="0"/>
          <p:nvPr/>
        </p:nvPicPr>
        <p:blipFill rotWithShape="1">
          <a:blip r:embed="rId3">
            <a:alphaModFix/>
          </a:blip>
          <a:srcRect/>
          <a:stretch/>
        </p:blipFill>
        <p:spPr>
          <a:xfrm>
            <a:off x="9536289" y="5435871"/>
            <a:ext cx="2587978" cy="132025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4"/>
          <p:cNvSpPr txBox="1">
            <a:spLocks noGrp="1"/>
          </p:cNvSpPr>
          <p:nvPr>
            <p:ph type="title"/>
          </p:nvPr>
        </p:nvSpPr>
        <p:spPr>
          <a:xfrm>
            <a:off x="639790" y="346826"/>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92D050"/>
              </a:buClr>
              <a:buSzPts val="3600"/>
              <a:buFont typeface="Roboto"/>
              <a:buNone/>
            </a:pPr>
            <a:r>
              <a:rPr lang="en-NZ" sz="3600" b="1">
                <a:solidFill>
                  <a:srgbClr val="92D050"/>
                </a:solidFill>
                <a:latin typeface="Roboto"/>
                <a:ea typeface="Roboto"/>
                <a:cs typeface="Roboto"/>
                <a:sym typeface="Roboto"/>
              </a:rPr>
              <a:t>Economic History</a:t>
            </a:r>
            <a:endParaRPr/>
          </a:p>
        </p:txBody>
      </p:sp>
      <p:sp>
        <p:nvSpPr>
          <p:cNvPr id="163" name="Google Shape;163;p14"/>
          <p:cNvSpPr txBox="1"/>
          <p:nvPr/>
        </p:nvSpPr>
        <p:spPr>
          <a:xfrm>
            <a:off x="753349" y="1459125"/>
            <a:ext cx="10893900" cy="5693826"/>
          </a:xfrm>
          <a:prstGeom prst="rect">
            <a:avLst/>
          </a:prstGeom>
          <a:noFill/>
          <a:ln>
            <a:noFill/>
          </a:ln>
        </p:spPr>
        <p:txBody>
          <a:bodyPr spcFirstLastPara="1" wrap="square" lIns="91425" tIns="45700" rIns="91425" bIns="45700" anchor="t" anchorCtr="0">
            <a:spAutoFit/>
          </a:bodyPr>
          <a:lstStyle/>
          <a:p>
            <a:pPr lvl="0"/>
            <a:r>
              <a:rPr lang="en-NZ" dirty="0">
                <a:solidFill>
                  <a:schemeClr val="bg1"/>
                </a:solidFill>
              </a:rPr>
              <a:t>Small differences in growth rates don't matter all that much over a short period but matter much more over the longer term.  Suppose that in 1800 France and Egypt have the same income per person (say $100) but from 1800 to 2010 France grows at an average rate of 2% per annum while Egypt grows at an average rate of 1%.  Show how time makes a significant difference by comparing annual income for each country in 1870 and in 2010.  (Hint: you can easily use the rule of 70 here).</a:t>
            </a:r>
          </a:p>
          <a:p>
            <a:pPr lvl="0"/>
            <a:endParaRPr lang="en-NZ" dirty="0">
              <a:solidFill>
                <a:schemeClr val="bg1"/>
              </a:solidFill>
            </a:endParaRPr>
          </a:p>
          <a:p>
            <a:r>
              <a:rPr lang="en-NZ" dirty="0">
                <a:solidFill>
                  <a:srgbClr val="FF0000"/>
                </a:solidFill>
              </a:rPr>
              <a:t>Rule of 70: doubling time ≈ 70 ÷ growth rate.</a:t>
            </a:r>
          </a:p>
          <a:p>
            <a:pPr lvl="0"/>
            <a:r>
              <a:rPr lang="en-NZ" dirty="0">
                <a:solidFill>
                  <a:srgbClr val="FF0000"/>
                </a:solidFill>
              </a:rPr>
              <a:t>France at 2%: doubles every </a:t>
            </a:r>
            <a:r>
              <a:rPr lang="en-NZ" b="1" dirty="0">
                <a:solidFill>
                  <a:srgbClr val="FF0000"/>
                </a:solidFill>
              </a:rPr>
              <a:t>35 years</a:t>
            </a:r>
            <a:endParaRPr lang="en-NZ" dirty="0">
              <a:solidFill>
                <a:srgbClr val="FF0000"/>
              </a:solidFill>
            </a:endParaRPr>
          </a:p>
          <a:p>
            <a:pPr lvl="0"/>
            <a:r>
              <a:rPr lang="en-NZ" dirty="0">
                <a:solidFill>
                  <a:srgbClr val="FF0000"/>
                </a:solidFill>
              </a:rPr>
              <a:t>Egypt at 1%: doubles every </a:t>
            </a:r>
            <a:r>
              <a:rPr lang="en-NZ" b="1" dirty="0">
                <a:solidFill>
                  <a:srgbClr val="FF0000"/>
                </a:solidFill>
              </a:rPr>
              <a:t>70 years</a:t>
            </a:r>
            <a:endParaRPr lang="en-NZ" dirty="0">
              <a:solidFill>
                <a:srgbClr val="FF0000"/>
              </a:solidFill>
            </a:endParaRPr>
          </a:p>
          <a:p>
            <a:r>
              <a:rPr lang="en-NZ" b="1" dirty="0">
                <a:solidFill>
                  <a:srgbClr val="FF0000"/>
                </a:solidFill>
              </a:rPr>
              <a:t>1870</a:t>
            </a:r>
            <a:r>
              <a:rPr lang="en-NZ" dirty="0">
                <a:solidFill>
                  <a:srgbClr val="FF0000"/>
                </a:solidFill>
              </a:rPr>
              <a:t> (70 years on): France has doubled twice → $100 → $200 → </a:t>
            </a:r>
            <a:r>
              <a:rPr lang="en-NZ" b="1" dirty="0">
                <a:solidFill>
                  <a:srgbClr val="FF0000"/>
                </a:solidFill>
              </a:rPr>
              <a:t>$400</a:t>
            </a:r>
            <a:r>
              <a:rPr lang="en-NZ" dirty="0">
                <a:solidFill>
                  <a:srgbClr val="FF0000"/>
                </a:solidFill>
              </a:rPr>
              <a:t>. Egypt has doubled once → </a:t>
            </a:r>
            <a:r>
              <a:rPr lang="en-NZ" b="1" dirty="0">
                <a:solidFill>
                  <a:srgbClr val="FF0000"/>
                </a:solidFill>
              </a:rPr>
              <a:t>$200</a:t>
            </a:r>
            <a:r>
              <a:rPr lang="en-NZ" dirty="0">
                <a:solidFill>
                  <a:srgbClr val="FF0000"/>
                </a:solidFill>
              </a:rPr>
              <a:t>.</a:t>
            </a:r>
          </a:p>
          <a:p>
            <a:r>
              <a:rPr lang="en-NZ" b="1" dirty="0">
                <a:solidFill>
                  <a:srgbClr val="FF0000"/>
                </a:solidFill>
              </a:rPr>
              <a:t>2010</a:t>
            </a:r>
            <a:r>
              <a:rPr lang="en-NZ" dirty="0">
                <a:solidFill>
                  <a:srgbClr val="FF0000"/>
                </a:solidFill>
              </a:rPr>
              <a:t> (210 years on): France doubles 210/35 = 6 times → $100 × 2⁶ = </a:t>
            </a:r>
            <a:r>
              <a:rPr lang="en-NZ" b="1" dirty="0">
                <a:solidFill>
                  <a:srgbClr val="FF0000"/>
                </a:solidFill>
              </a:rPr>
              <a:t>$6,400</a:t>
            </a:r>
            <a:r>
              <a:rPr lang="en-NZ" dirty="0">
                <a:solidFill>
                  <a:srgbClr val="FF0000"/>
                </a:solidFill>
              </a:rPr>
              <a:t>. Egypt doubles 210/70 = 3 times → $100 × 2³ = </a:t>
            </a:r>
            <a:r>
              <a:rPr lang="en-NZ" b="1" dirty="0">
                <a:solidFill>
                  <a:srgbClr val="FF0000"/>
                </a:solidFill>
              </a:rPr>
              <a:t>$800</a:t>
            </a:r>
            <a:r>
              <a:rPr lang="en-NZ" dirty="0">
                <a:solidFill>
                  <a:srgbClr val="FF0000"/>
                </a:solidFill>
              </a:rPr>
              <a:t>.</a:t>
            </a:r>
          </a:p>
          <a:p>
            <a:endParaRPr lang="en-NZ" dirty="0">
              <a:solidFill>
                <a:srgbClr val="FF0000"/>
              </a:solidFill>
            </a:endParaRPr>
          </a:p>
          <a:p>
            <a:endParaRPr lang="en-NZ" dirty="0">
              <a:solidFill>
                <a:srgbClr val="FF0000"/>
              </a:solidFill>
            </a:endParaRPr>
          </a:p>
          <a:p>
            <a:endParaRPr lang="en-NZ" dirty="0">
              <a:solidFill>
                <a:srgbClr val="FF0000"/>
              </a:solidFill>
            </a:endParaRPr>
          </a:p>
          <a:p>
            <a:endParaRPr lang="en-NZ" dirty="0">
              <a:solidFill>
                <a:srgbClr val="FF0000"/>
              </a:solidFill>
            </a:endParaRPr>
          </a:p>
          <a:p>
            <a:endParaRPr lang="en-NZ" dirty="0">
              <a:solidFill>
                <a:srgbClr val="FF0000"/>
              </a:solidFill>
            </a:endParaRPr>
          </a:p>
          <a:p>
            <a:endParaRPr lang="en-NZ" dirty="0">
              <a:solidFill>
                <a:srgbClr val="FF0000"/>
              </a:solidFill>
            </a:endParaRPr>
          </a:p>
          <a:p>
            <a:r>
              <a:rPr lang="en-NZ" dirty="0">
                <a:solidFill>
                  <a:srgbClr val="FF0000"/>
                </a:solidFill>
              </a:rPr>
              <a:t>After 70 years France is only twice as rich as Egypt - noticeable but not dramatic. After 210 years it is eight times richer, from a gap of just one percentage point a year. This compounding is why Maddison's estimates show broadly similar incomes worldwide before 1800 and a sharply divided rich–poor world after it: sustained small differences in growth rates, not a single event, produced the Great Divergence.</a:t>
            </a:r>
          </a:p>
          <a:p>
            <a:endParaRPr lang="en-NZ" dirty="0">
              <a:solidFill>
                <a:srgbClr val="FF0000"/>
              </a:solidFill>
            </a:endParaRPr>
          </a:p>
          <a:p>
            <a:endParaRPr lang="en-NZ" dirty="0">
              <a:solidFill>
                <a:srgbClr val="FF0000"/>
              </a:solidFill>
            </a:endParaRPr>
          </a:p>
          <a:p>
            <a:pPr lvl="0"/>
            <a:endParaRPr dirty="0">
              <a:solidFill>
                <a:srgbClr val="FF0000"/>
              </a:solidFill>
            </a:endParaRPr>
          </a:p>
          <a:p>
            <a:pPr marL="0" lvl="0" indent="0" algn="l" rtl="0">
              <a:spcBef>
                <a:spcPts val="0"/>
              </a:spcBef>
              <a:spcAft>
                <a:spcPts val="0"/>
              </a:spcAft>
              <a:buNone/>
            </a:pPr>
            <a:endParaRPr dirty="0">
              <a:solidFill>
                <a:schemeClr val="lt1"/>
              </a:solidFill>
            </a:endParaRPr>
          </a:p>
          <a:p>
            <a:pPr marL="0" lvl="0" indent="0" algn="l" rtl="0">
              <a:spcBef>
                <a:spcPts val="0"/>
              </a:spcBef>
              <a:spcAft>
                <a:spcPts val="0"/>
              </a:spcAft>
              <a:buNone/>
            </a:pPr>
            <a:endParaRPr dirty="0">
              <a:solidFill>
                <a:schemeClr val="lt1"/>
              </a:solidFill>
            </a:endParaRPr>
          </a:p>
          <a:p>
            <a:pPr marL="0" lvl="0" indent="0" algn="l" rtl="0">
              <a:spcBef>
                <a:spcPts val="0"/>
              </a:spcBef>
              <a:spcAft>
                <a:spcPts val="0"/>
              </a:spcAft>
              <a:buNone/>
            </a:pPr>
            <a:endParaRPr dirty="0">
              <a:solidFill>
                <a:schemeClr val="lt1"/>
              </a:solidFill>
            </a:endParaRPr>
          </a:p>
        </p:txBody>
      </p:sp>
      <p:pic>
        <p:nvPicPr>
          <p:cNvPr id="7" name="Picture 6">
            <a:extLst>
              <a:ext uri="{FF2B5EF4-FFF2-40B4-BE49-F238E27FC236}">
                <a16:creationId xmlns:a16="http://schemas.microsoft.com/office/drawing/2014/main" id="{26C00E46-7EB9-6F27-24CC-D855748DE3C6}"/>
              </a:ext>
            </a:extLst>
          </p:cNvPr>
          <p:cNvPicPr>
            <a:picLocks noChangeAspect="1"/>
          </p:cNvPicPr>
          <p:nvPr/>
        </p:nvPicPr>
        <p:blipFill>
          <a:blip r:embed="rId3"/>
          <a:stretch>
            <a:fillRect/>
          </a:stretch>
        </p:blipFill>
        <p:spPr>
          <a:xfrm>
            <a:off x="806357" y="3682005"/>
            <a:ext cx="6883754" cy="112400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g3dedd15439b_0_6"/>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NZ">
                <a:solidFill>
                  <a:srgbClr val="92D050"/>
                </a:solidFill>
              </a:rPr>
              <a:t>Balance of Payments</a:t>
            </a:r>
            <a:endParaRPr>
              <a:solidFill>
                <a:srgbClr val="92D050"/>
              </a:solidFill>
            </a:endParaRPr>
          </a:p>
        </p:txBody>
      </p:sp>
      <p:sp>
        <p:nvSpPr>
          <p:cNvPr id="170" name="Google Shape;170;g3dedd15439b_0_6"/>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NZ"/>
              <a:t>Three main accounts - Current Account, Capital Account and Financial Account which sum to 0</a:t>
            </a:r>
            <a:endParaRPr/>
          </a:p>
          <a:p>
            <a:pPr marL="0" lvl="0" indent="0" algn="l" rtl="0">
              <a:spcBef>
                <a:spcPts val="1000"/>
              </a:spcBef>
              <a:spcAft>
                <a:spcPts val="0"/>
              </a:spcAft>
              <a:buNone/>
            </a:pPr>
            <a:endParaRPr/>
          </a:p>
          <a:p>
            <a:pPr marL="0" lvl="0" indent="0" algn="l" rtl="0">
              <a:spcBef>
                <a:spcPts val="1000"/>
              </a:spcBef>
              <a:spcAft>
                <a:spcPts val="0"/>
              </a:spcAft>
              <a:buNone/>
            </a:pPr>
            <a:r>
              <a:rPr lang="en-NZ"/>
              <a:t>We look at the Current Account as easiest to track which consists of the inflows and outflows of money.</a:t>
            </a:r>
            <a:endParaRPr/>
          </a:p>
          <a:p>
            <a:pPr marL="0" lvl="0" indent="0" algn="l" rtl="0">
              <a:spcBef>
                <a:spcPts val="1000"/>
              </a:spcBef>
              <a:spcAft>
                <a:spcPts val="0"/>
              </a:spcAft>
              <a:buNone/>
            </a:pPr>
            <a:endParaRPr/>
          </a:p>
          <a:p>
            <a:pPr marL="0" lvl="0" indent="0" algn="l" rtl="0">
              <a:spcBef>
                <a:spcPts val="1000"/>
              </a:spcBef>
              <a:spcAft>
                <a:spcPts val="0"/>
              </a:spcAft>
              <a:buNone/>
            </a:pPr>
            <a:r>
              <a:rPr lang="en-NZ"/>
              <a:t>CA = X - M + NFI</a:t>
            </a:r>
            <a:endParaRPr/>
          </a:p>
          <a:p>
            <a:pPr marL="0" lvl="0" indent="0" algn="l" rtl="0">
              <a:spcBef>
                <a:spcPts val="1000"/>
              </a:spcBef>
              <a:spcAft>
                <a:spcPts val="0"/>
              </a:spcAft>
              <a:buNone/>
            </a:pPr>
            <a:r>
              <a:rPr lang="en-NZ"/>
              <a:t>X = exports, M= imports, N = Net Foreign Income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16"/>
          <p:cNvSpPr txBox="1">
            <a:spLocks noGrp="1"/>
          </p:cNvSpPr>
          <p:nvPr>
            <p:ph type="title"/>
          </p:nvPr>
        </p:nvSpPr>
        <p:spPr>
          <a:xfrm>
            <a:off x="464517" y="83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92D050"/>
              </a:buClr>
              <a:buSzPts val="3600"/>
              <a:buFont typeface="Roboto"/>
              <a:buNone/>
            </a:pPr>
            <a:r>
              <a:rPr lang="en-NZ" sz="3600" b="1">
                <a:solidFill>
                  <a:srgbClr val="92D050"/>
                </a:solidFill>
                <a:latin typeface="Roboto"/>
                <a:ea typeface="Roboto"/>
                <a:cs typeface="Roboto"/>
                <a:sym typeface="Roboto"/>
              </a:rPr>
              <a:t>Balance of Payments </a:t>
            </a:r>
            <a:endParaRPr/>
          </a:p>
        </p:txBody>
      </p:sp>
      <p:pic>
        <p:nvPicPr>
          <p:cNvPr id="177" name="Google Shape;177;p16"/>
          <p:cNvPicPr preferRelativeResize="0"/>
          <p:nvPr/>
        </p:nvPicPr>
        <p:blipFill rotWithShape="1">
          <a:blip r:embed="rId3">
            <a:alphaModFix/>
          </a:blip>
          <a:srcRect l="15226" b="36114"/>
          <a:stretch/>
        </p:blipFill>
        <p:spPr>
          <a:xfrm>
            <a:off x="464534" y="1202900"/>
            <a:ext cx="9001903" cy="5144050"/>
          </a:xfrm>
          <a:prstGeom prst="rect">
            <a:avLst/>
          </a:prstGeom>
          <a:noFill/>
          <a:ln>
            <a:noFill/>
          </a:ln>
        </p:spPr>
      </p:pic>
      <p:pic>
        <p:nvPicPr>
          <p:cNvPr id="178" name="Google Shape;178;p16"/>
          <p:cNvPicPr preferRelativeResize="0"/>
          <p:nvPr/>
        </p:nvPicPr>
        <p:blipFill rotWithShape="1">
          <a:blip r:embed="rId4">
            <a:alphaModFix/>
          </a:blip>
          <a:srcRect/>
          <a:stretch/>
        </p:blipFill>
        <p:spPr>
          <a:xfrm>
            <a:off x="9508067" y="5210093"/>
            <a:ext cx="2587978" cy="134848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17"/>
          <p:cNvSpPr txBox="1">
            <a:spLocks noGrp="1"/>
          </p:cNvSpPr>
          <p:nvPr>
            <p:ph type="title"/>
          </p:nvPr>
        </p:nvSpPr>
        <p:spPr>
          <a:xfrm>
            <a:off x="464525" y="9900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92D050"/>
              </a:buClr>
              <a:buSzPts val="3600"/>
              <a:buFont typeface="Roboto"/>
              <a:buNone/>
            </a:pPr>
            <a:r>
              <a:rPr lang="en-NZ" sz="3600" b="1">
                <a:solidFill>
                  <a:srgbClr val="92D050"/>
                </a:solidFill>
                <a:latin typeface="Roboto"/>
                <a:ea typeface="Roboto"/>
                <a:cs typeface="Roboto"/>
                <a:sym typeface="Roboto"/>
              </a:rPr>
              <a:t>Balance of Payments </a:t>
            </a:r>
            <a:endParaRPr/>
          </a:p>
        </p:txBody>
      </p:sp>
      <p:pic>
        <p:nvPicPr>
          <p:cNvPr id="185" name="Google Shape;185;p17"/>
          <p:cNvPicPr preferRelativeResize="0"/>
          <p:nvPr/>
        </p:nvPicPr>
        <p:blipFill rotWithShape="1">
          <a:blip r:embed="rId3">
            <a:alphaModFix/>
          </a:blip>
          <a:srcRect l="15226" t="1" b="65782"/>
          <a:stretch/>
        </p:blipFill>
        <p:spPr>
          <a:xfrm>
            <a:off x="464534" y="1202900"/>
            <a:ext cx="9001903" cy="2755146"/>
          </a:xfrm>
          <a:prstGeom prst="rect">
            <a:avLst/>
          </a:prstGeom>
          <a:noFill/>
          <a:ln>
            <a:noFill/>
          </a:ln>
        </p:spPr>
      </p:pic>
      <p:sp>
        <p:nvSpPr>
          <p:cNvPr id="186" name="Google Shape;186;p17"/>
          <p:cNvSpPr/>
          <p:nvPr/>
        </p:nvSpPr>
        <p:spPr>
          <a:xfrm>
            <a:off x="1362891" y="4259570"/>
            <a:ext cx="7402286"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Part (i)</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1	S</a:t>
            </a:r>
            <a:r>
              <a:rPr lang="en-NZ" sz="1800" b="0" i="0" u="none" strike="noStrike" cap="none" baseline="-25000">
                <a:solidFill>
                  <a:schemeClr val="lt1"/>
                </a:solidFill>
                <a:latin typeface="Calibri"/>
                <a:ea typeface="Calibri"/>
                <a:cs typeface="Calibri"/>
                <a:sym typeface="Calibri"/>
              </a:rPr>
              <a:t>row</a:t>
            </a:r>
            <a:r>
              <a:rPr lang="en-NZ" sz="1800" b="0" i="0" u="none" strike="noStrike" cap="none">
                <a:solidFill>
                  <a:schemeClr val="lt1"/>
                </a:solidFill>
                <a:latin typeface="Calibri"/>
                <a:ea typeface="Calibri"/>
                <a:cs typeface="Calibri"/>
                <a:sym typeface="Calibri"/>
              </a:rPr>
              <a:t> = M – X – NFI (or is the negative of the CAB = X – M + NFI)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1	S</a:t>
            </a:r>
            <a:r>
              <a:rPr lang="en-NZ" sz="1800" b="0" i="0" u="none" strike="noStrike" cap="none" baseline="-25000">
                <a:solidFill>
                  <a:schemeClr val="lt1"/>
                </a:solidFill>
                <a:latin typeface="Calibri"/>
                <a:ea typeface="Calibri"/>
                <a:cs typeface="Calibri"/>
                <a:sym typeface="Calibri"/>
              </a:rPr>
              <a:t>row</a:t>
            </a:r>
            <a:r>
              <a:rPr lang="en-NZ" sz="1800" b="0" i="0" u="none" strike="noStrike" cap="none">
                <a:solidFill>
                  <a:schemeClr val="lt1"/>
                </a:solidFill>
                <a:latin typeface="Calibri"/>
                <a:ea typeface="Calibri"/>
                <a:cs typeface="Calibri"/>
                <a:sym typeface="Calibri"/>
              </a:rPr>
              <a:t> = 63 – 67 – (-10) = 6</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pic>
        <p:nvPicPr>
          <p:cNvPr id="187" name="Google Shape;187;p17"/>
          <p:cNvPicPr preferRelativeResize="0"/>
          <p:nvPr/>
        </p:nvPicPr>
        <p:blipFill rotWithShape="1">
          <a:blip r:embed="rId4">
            <a:alphaModFix/>
          </a:blip>
          <a:srcRect/>
          <a:stretch/>
        </p:blipFill>
        <p:spPr>
          <a:xfrm>
            <a:off x="9037608" y="4998427"/>
            <a:ext cx="2743200" cy="143314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18"/>
          <p:cNvSpPr txBox="1">
            <a:spLocks noGrp="1"/>
          </p:cNvSpPr>
          <p:nvPr>
            <p:ph type="title"/>
          </p:nvPr>
        </p:nvSpPr>
        <p:spPr>
          <a:xfrm>
            <a:off x="464525" y="9897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92D050"/>
              </a:buClr>
              <a:buSzPts val="3600"/>
              <a:buFont typeface="Roboto"/>
              <a:buNone/>
            </a:pPr>
            <a:r>
              <a:rPr lang="en-NZ" sz="3600" b="1">
                <a:solidFill>
                  <a:srgbClr val="92D050"/>
                </a:solidFill>
                <a:latin typeface="Roboto"/>
                <a:ea typeface="Roboto"/>
                <a:cs typeface="Roboto"/>
                <a:sym typeface="Roboto"/>
              </a:rPr>
              <a:t>Balance of Payments </a:t>
            </a:r>
            <a:endParaRPr/>
          </a:p>
        </p:txBody>
      </p:sp>
      <p:pic>
        <p:nvPicPr>
          <p:cNvPr id="194" name="Google Shape;194;p18"/>
          <p:cNvPicPr preferRelativeResize="0"/>
          <p:nvPr/>
        </p:nvPicPr>
        <p:blipFill rotWithShape="1">
          <a:blip r:embed="rId3">
            <a:alphaModFix/>
          </a:blip>
          <a:srcRect l="15226" t="1" b="74542"/>
          <a:stretch/>
        </p:blipFill>
        <p:spPr>
          <a:xfrm>
            <a:off x="464534" y="1202900"/>
            <a:ext cx="9001903" cy="2049751"/>
          </a:xfrm>
          <a:prstGeom prst="rect">
            <a:avLst/>
          </a:prstGeom>
          <a:noFill/>
          <a:ln>
            <a:noFill/>
          </a:ln>
        </p:spPr>
      </p:pic>
      <p:pic>
        <p:nvPicPr>
          <p:cNvPr id="195" name="Google Shape;195;p18"/>
          <p:cNvPicPr preferRelativeResize="0"/>
          <p:nvPr/>
        </p:nvPicPr>
        <p:blipFill rotWithShape="1">
          <a:blip r:embed="rId3">
            <a:alphaModFix/>
          </a:blip>
          <a:srcRect l="15226" t="34791" b="56373"/>
          <a:stretch/>
        </p:blipFill>
        <p:spPr>
          <a:xfrm>
            <a:off x="838200" y="3605349"/>
            <a:ext cx="9001903" cy="711366"/>
          </a:xfrm>
          <a:prstGeom prst="rect">
            <a:avLst/>
          </a:prstGeom>
          <a:noFill/>
          <a:ln>
            <a:noFill/>
          </a:ln>
        </p:spPr>
      </p:pic>
      <p:sp>
        <p:nvSpPr>
          <p:cNvPr id="196" name="Google Shape;196;p18"/>
          <p:cNvSpPr/>
          <p:nvPr/>
        </p:nvSpPr>
        <p:spPr>
          <a:xfrm>
            <a:off x="1650274" y="4536569"/>
            <a:ext cx="6096000"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NZ" sz="1800" b="0" i="1" u="none" strike="noStrike" cap="none">
                <a:solidFill>
                  <a:schemeClr val="lt1"/>
                </a:solidFill>
                <a:latin typeface="Calibri"/>
                <a:ea typeface="Calibri"/>
                <a:cs typeface="Calibri"/>
                <a:sym typeface="Calibri"/>
              </a:rPr>
              <a:t>Part (ii)</a:t>
            </a: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1	I = S</a:t>
            </a:r>
            <a:r>
              <a:rPr lang="en-NZ" sz="1800" b="0" i="0" u="none" strike="noStrike" cap="none" baseline="-25000">
                <a:solidFill>
                  <a:schemeClr val="lt1"/>
                </a:solidFill>
                <a:latin typeface="Calibri"/>
                <a:ea typeface="Calibri"/>
                <a:cs typeface="Calibri"/>
                <a:sym typeface="Calibri"/>
              </a:rPr>
              <a:t>p</a:t>
            </a:r>
            <a:r>
              <a:rPr lang="en-NZ" sz="1800" b="0" i="0" u="none" strike="noStrike" cap="none">
                <a:solidFill>
                  <a:schemeClr val="lt1"/>
                </a:solidFill>
                <a:latin typeface="Calibri"/>
                <a:ea typeface="Calibri"/>
                <a:cs typeface="Calibri"/>
                <a:sym typeface="Calibri"/>
              </a:rPr>
              <a:t> + S</a:t>
            </a:r>
            <a:r>
              <a:rPr lang="en-NZ" sz="1800" b="0" i="0" u="none" strike="noStrike" cap="none" baseline="-25000">
                <a:solidFill>
                  <a:schemeClr val="lt1"/>
                </a:solidFill>
                <a:latin typeface="Calibri"/>
                <a:ea typeface="Calibri"/>
                <a:cs typeface="Calibri"/>
                <a:sym typeface="Calibri"/>
              </a:rPr>
              <a:t>g</a:t>
            </a:r>
            <a:r>
              <a:rPr lang="en-NZ" sz="1800" b="0" i="0" u="none" strike="noStrike" cap="none">
                <a:solidFill>
                  <a:schemeClr val="lt1"/>
                </a:solidFill>
                <a:latin typeface="Calibri"/>
                <a:ea typeface="Calibri"/>
                <a:cs typeface="Calibri"/>
                <a:sym typeface="Calibri"/>
              </a:rPr>
              <a:t> + S</a:t>
            </a:r>
            <a:r>
              <a:rPr lang="en-NZ" sz="1800" b="0" i="0" u="none" strike="noStrike" cap="none" baseline="-25000">
                <a:solidFill>
                  <a:schemeClr val="lt1"/>
                </a:solidFill>
                <a:latin typeface="Calibri"/>
                <a:ea typeface="Calibri"/>
                <a:cs typeface="Calibri"/>
                <a:sym typeface="Calibri"/>
              </a:rPr>
              <a:t>row</a:t>
            </a:r>
            <a:endParaRPr sz="1800" b="0" i="0" u="none" strike="noStrike" cap="none" baseline="-2500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baseline="-25000">
                <a:solidFill>
                  <a:schemeClr val="lt1"/>
                </a:solidFill>
                <a:latin typeface="Calibri"/>
                <a:ea typeface="Calibri"/>
                <a:cs typeface="Calibri"/>
                <a:sym typeface="Calibri"/>
              </a:rPr>
              <a:t>	</a:t>
            </a:r>
            <a:r>
              <a:rPr lang="en-NZ" sz="1800" b="0" i="0" u="none" strike="noStrike" cap="none">
                <a:solidFill>
                  <a:schemeClr val="lt1"/>
                </a:solidFill>
                <a:latin typeface="Calibri"/>
                <a:ea typeface="Calibri"/>
                <a:cs typeface="Calibri"/>
                <a:sym typeface="Calibri"/>
              </a:rPr>
              <a:t>51 = S</a:t>
            </a:r>
            <a:r>
              <a:rPr lang="en-NZ" sz="1800" b="0" i="0" u="none" strike="noStrike" cap="none" baseline="-25000">
                <a:solidFill>
                  <a:schemeClr val="lt1"/>
                </a:solidFill>
                <a:latin typeface="Calibri"/>
                <a:ea typeface="Calibri"/>
                <a:cs typeface="Calibri"/>
                <a:sym typeface="Calibri"/>
              </a:rPr>
              <a:t>p</a:t>
            </a:r>
            <a:r>
              <a:rPr lang="en-NZ" sz="1800" b="0" i="0" u="none" strike="noStrike" cap="none">
                <a:solidFill>
                  <a:schemeClr val="lt1"/>
                </a:solidFill>
                <a:latin typeface="Calibri"/>
                <a:ea typeface="Calibri"/>
                <a:cs typeface="Calibri"/>
                <a:sym typeface="Calibri"/>
              </a:rPr>
              <a:t> + 3 + 6</a:t>
            </a:r>
            <a:endParaRPr sz="1800" b="0" i="0" u="none" strike="noStrike" cap="none" baseline="-2500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1	S</a:t>
            </a:r>
            <a:r>
              <a:rPr lang="en-NZ" sz="1800" b="0" i="0" u="none" strike="noStrike" cap="none" baseline="-25000">
                <a:solidFill>
                  <a:schemeClr val="lt1"/>
                </a:solidFill>
                <a:latin typeface="Calibri"/>
                <a:ea typeface="Calibri"/>
                <a:cs typeface="Calibri"/>
                <a:sym typeface="Calibri"/>
              </a:rPr>
              <a:t>p</a:t>
            </a:r>
            <a:r>
              <a:rPr lang="en-NZ" sz="1800" b="0" i="0" u="none" strike="noStrike" cap="none">
                <a:solidFill>
                  <a:schemeClr val="lt1"/>
                </a:solidFill>
                <a:latin typeface="Calibri"/>
                <a:ea typeface="Calibri"/>
                <a:cs typeface="Calibri"/>
                <a:sym typeface="Calibri"/>
              </a:rPr>
              <a:t> = 42</a:t>
            </a:r>
            <a:endParaRPr sz="1400" b="0" i="0" u="none" strike="noStrike" cap="none">
              <a:solidFill>
                <a:srgbClr val="000000"/>
              </a:solidFill>
              <a:latin typeface="Arial"/>
              <a:ea typeface="Arial"/>
              <a:cs typeface="Arial"/>
              <a:sym typeface="Arial"/>
            </a:endParaRPr>
          </a:p>
        </p:txBody>
      </p:sp>
      <p:pic>
        <p:nvPicPr>
          <p:cNvPr id="197" name="Google Shape;197;p18"/>
          <p:cNvPicPr preferRelativeResize="0"/>
          <p:nvPr/>
        </p:nvPicPr>
        <p:blipFill rotWithShape="1">
          <a:blip r:embed="rId4">
            <a:alphaModFix/>
          </a:blip>
          <a:srcRect/>
          <a:stretch/>
        </p:blipFill>
        <p:spPr>
          <a:xfrm>
            <a:off x="8922589" y="4940918"/>
            <a:ext cx="2743200" cy="143314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19"/>
          <p:cNvSpPr txBox="1">
            <a:spLocks noGrp="1"/>
          </p:cNvSpPr>
          <p:nvPr>
            <p:ph type="title"/>
          </p:nvPr>
        </p:nvSpPr>
        <p:spPr>
          <a:xfrm>
            <a:off x="464525" y="155018"/>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92D050"/>
              </a:buClr>
              <a:buSzPts val="3600"/>
              <a:buFont typeface="Roboto"/>
              <a:buNone/>
            </a:pPr>
            <a:r>
              <a:rPr lang="en-NZ" sz="3600" b="1">
                <a:solidFill>
                  <a:srgbClr val="92D050"/>
                </a:solidFill>
                <a:latin typeface="Roboto"/>
                <a:ea typeface="Roboto"/>
                <a:cs typeface="Roboto"/>
                <a:sym typeface="Roboto"/>
              </a:rPr>
              <a:t>Balance of Payments </a:t>
            </a:r>
            <a:endParaRPr/>
          </a:p>
        </p:txBody>
      </p:sp>
      <p:pic>
        <p:nvPicPr>
          <p:cNvPr id="204" name="Google Shape;204;p19"/>
          <p:cNvPicPr preferRelativeResize="0"/>
          <p:nvPr/>
        </p:nvPicPr>
        <p:blipFill rotWithShape="1">
          <a:blip r:embed="rId3">
            <a:alphaModFix/>
          </a:blip>
          <a:srcRect l="15226" t="1" b="74380"/>
          <a:stretch/>
        </p:blipFill>
        <p:spPr>
          <a:xfrm>
            <a:off x="464534" y="1202900"/>
            <a:ext cx="9001903" cy="2062814"/>
          </a:xfrm>
          <a:prstGeom prst="rect">
            <a:avLst/>
          </a:prstGeom>
          <a:noFill/>
          <a:ln>
            <a:noFill/>
          </a:ln>
        </p:spPr>
      </p:pic>
      <p:pic>
        <p:nvPicPr>
          <p:cNvPr id="205" name="Google Shape;205;p19"/>
          <p:cNvPicPr preferRelativeResize="0"/>
          <p:nvPr/>
        </p:nvPicPr>
        <p:blipFill rotWithShape="1">
          <a:blip r:embed="rId3">
            <a:alphaModFix/>
          </a:blip>
          <a:srcRect l="15226" t="41896" b="36114"/>
          <a:stretch/>
        </p:blipFill>
        <p:spPr>
          <a:xfrm>
            <a:off x="564682" y="3218191"/>
            <a:ext cx="9001903" cy="1770596"/>
          </a:xfrm>
          <a:prstGeom prst="rect">
            <a:avLst/>
          </a:prstGeom>
          <a:noFill/>
          <a:ln>
            <a:noFill/>
          </a:ln>
        </p:spPr>
      </p:pic>
      <p:sp>
        <p:nvSpPr>
          <p:cNvPr id="206" name="Google Shape;206;p19"/>
          <p:cNvSpPr/>
          <p:nvPr/>
        </p:nvSpPr>
        <p:spPr>
          <a:xfrm>
            <a:off x="1088570" y="5119499"/>
            <a:ext cx="7545977" cy="9233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NZ" sz="1800" b="0" i="1" u="none" strike="noStrike" cap="none">
                <a:solidFill>
                  <a:schemeClr val="lt1"/>
                </a:solidFill>
                <a:latin typeface="Calibri"/>
                <a:ea typeface="Calibri"/>
                <a:cs typeface="Calibri"/>
                <a:sym typeface="Calibri"/>
              </a:rPr>
              <a:t>Part (iii)</a:t>
            </a: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1	If the current account is balanced then S</a:t>
            </a:r>
            <a:r>
              <a:rPr lang="en-NZ" sz="1800" b="0" i="0" u="none" strike="noStrike" cap="none" baseline="-25000">
                <a:solidFill>
                  <a:schemeClr val="lt1"/>
                </a:solidFill>
                <a:latin typeface="Calibri"/>
                <a:ea typeface="Calibri"/>
                <a:cs typeface="Calibri"/>
                <a:sym typeface="Calibri"/>
              </a:rPr>
              <a:t>row</a:t>
            </a:r>
            <a:r>
              <a:rPr lang="en-NZ" sz="1800" b="0" i="0" u="none" strike="noStrike" cap="none">
                <a:solidFill>
                  <a:schemeClr val="lt1"/>
                </a:solidFill>
                <a:latin typeface="Calibri"/>
                <a:ea typeface="Calibri"/>
                <a:cs typeface="Calibri"/>
                <a:sym typeface="Calibri"/>
              </a:rPr>
              <a:t> falls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1	in order for I to remain unchanged then national savings must rise</a:t>
            </a:r>
            <a:endParaRPr sz="1400" b="0" i="0" u="none" strike="noStrike" cap="none">
              <a:solidFill>
                <a:srgbClr val="000000"/>
              </a:solidFill>
              <a:latin typeface="Arial"/>
              <a:ea typeface="Arial"/>
              <a:cs typeface="Arial"/>
              <a:sym typeface="Arial"/>
            </a:endParaRPr>
          </a:p>
        </p:txBody>
      </p:sp>
      <p:pic>
        <p:nvPicPr>
          <p:cNvPr id="207" name="Google Shape;207;p19"/>
          <p:cNvPicPr preferRelativeResize="0"/>
          <p:nvPr/>
        </p:nvPicPr>
        <p:blipFill rotWithShape="1">
          <a:blip r:embed="rId4">
            <a:alphaModFix/>
          </a:blip>
          <a:srcRect/>
          <a:stretch/>
        </p:blipFill>
        <p:spPr>
          <a:xfrm>
            <a:off x="9152626" y="5214087"/>
            <a:ext cx="2743200" cy="143314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g3dedd15439b_0_12"/>
          <p:cNvSpPr txBox="1">
            <a:spLocks noGrp="1"/>
          </p:cNvSpPr>
          <p:nvPr>
            <p:ph type="title"/>
          </p:nvPr>
        </p:nvSpPr>
        <p:spPr>
          <a:xfrm>
            <a:off x="57075" y="0"/>
            <a:ext cx="10515600" cy="10074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NZ">
                <a:solidFill>
                  <a:srgbClr val="92D050"/>
                </a:solidFill>
              </a:rPr>
              <a:t>Inflation Terms</a:t>
            </a:r>
            <a:endParaRPr>
              <a:solidFill>
                <a:srgbClr val="92D050"/>
              </a:solidFill>
            </a:endParaRPr>
          </a:p>
        </p:txBody>
      </p:sp>
      <p:sp>
        <p:nvSpPr>
          <p:cNvPr id="214" name="Google Shape;214;g3dedd15439b_0_12"/>
          <p:cNvSpPr txBox="1">
            <a:spLocks noGrp="1"/>
          </p:cNvSpPr>
          <p:nvPr>
            <p:ph type="body" idx="1"/>
          </p:nvPr>
        </p:nvSpPr>
        <p:spPr>
          <a:xfrm>
            <a:off x="203000" y="1007400"/>
            <a:ext cx="11150700" cy="51693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NZ" sz="2000"/>
              <a:t>Nominal Values = observed values at a point in time, changes in nominal prices either to do with price, quantity or both.</a:t>
            </a:r>
            <a:endParaRPr sz="2000"/>
          </a:p>
          <a:p>
            <a:pPr marL="0" lvl="0" indent="0" algn="l" rtl="0">
              <a:spcBef>
                <a:spcPts val="1000"/>
              </a:spcBef>
              <a:spcAft>
                <a:spcPts val="0"/>
              </a:spcAft>
              <a:buNone/>
            </a:pPr>
            <a:endParaRPr sz="2000"/>
          </a:p>
          <a:p>
            <a:pPr marL="0" lvl="0" indent="0" algn="l" rtl="0">
              <a:spcBef>
                <a:spcPts val="1000"/>
              </a:spcBef>
              <a:spcAft>
                <a:spcPts val="0"/>
              </a:spcAft>
              <a:buNone/>
            </a:pPr>
            <a:r>
              <a:rPr lang="en-NZ" sz="2000"/>
              <a:t>Real Values = prices don’t change choose some point in time, therefore changes in real prices only caused by change in quantity.</a:t>
            </a:r>
            <a:endParaRPr sz="2000"/>
          </a:p>
          <a:p>
            <a:pPr marL="0" lvl="0" indent="0" algn="l" rtl="0">
              <a:spcBef>
                <a:spcPts val="1000"/>
              </a:spcBef>
              <a:spcAft>
                <a:spcPts val="0"/>
              </a:spcAft>
              <a:buNone/>
            </a:pPr>
            <a:endParaRPr sz="2000"/>
          </a:p>
          <a:p>
            <a:pPr marL="0" lvl="0" indent="0" algn="l" rtl="0">
              <a:spcBef>
                <a:spcPts val="1000"/>
              </a:spcBef>
              <a:spcAft>
                <a:spcPts val="0"/>
              </a:spcAft>
              <a:buNone/>
            </a:pPr>
            <a:r>
              <a:rPr lang="en-NZ" sz="2000"/>
              <a:t>CPI - Way we measure inflation by indexing values by comparing current values to a base period</a:t>
            </a:r>
            <a:endParaRPr sz="2000"/>
          </a:p>
          <a:p>
            <a:pPr marL="0" lvl="0" indent="0" algn="l" rtl="0">
              <a:spcBef>
                <a:spcPts val="1000"/>
              </a:spcBef>
              <a:spcAft>
                <a:spcPts val="0"/>
              </a:spcAft>
              <a:buNone/>
            </a:pPr>
            <a:endParaRPr sz="2000"/>
          </a:p>
          <a:p>
            <a:pPr marL="0" lvl="0" indent="0" algn="l" rtl="0">
              <a:spcBef>
                <a:spcPts val="1000"/>
              </a:spcBef>
              <a:spcAft>
                <a:spcPts val="0"/>
              </a:spcAft>
              <a:buNone/>
            </a:pPr>
            <a:r>
              <a:rPr lang="en-NZ" sz="2000"/>
              <a:t>TOT- Terms of trade measures how much a country can buy from the rest of the world based on what they have to sell to the rest of the world. It’s the ratio of export prices to import prices</a:t>
            </a:r>
            <a:endParaRPr sz="2000"/>
          </a:p>
          <a:p>
            <a:pPr marL="0" lvl="0" indent="0" algn="l" rtl="0">
              <a:spcBef>
                <a:spcPts val="1000"/>
              </a:spcBef>
              <a:spcAft>
                <a:spcPts val="0"/>
              </a:spcAft>
              <a:buNone/>
            </a:pPr>
            <a:endParaRPr sz="2000"/>
          </a:p>
          <a:p>
            <a:pPr marL="0" lvl="0" indent="0" algn="l" rtl="0">
              <a:spcBef>
                <a:spcPts val="1000"/>
              </a:spcBef>
              <a:spcAft>
                <a:spcPts val="0"/>
              </a:spcAft>
              <a:buNone/>
            </a:pPr>
            <a:r>
              <a:rPr lang="en-NZ" sz="2000"/>
              <a:t>Seasonality- Recurring trends and patterns that happen based on numerous reasons across the year. Seasonal adjustment factors these out by removing the noise and finding the true irregular parts to this consistent pattern.</a:t>
            </a:r>
            <a:endParaRPr sz="20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g3dedd15439b_0_24"/>
          <p:cNvSpPr txBox="1">
            <a:spLocks noGrp="1"/>
          </p:cNvSpPr>
          <p:nvPr>
            <p:ph type="title"/>
          </p:nvPr>
        </p:nvSpPr>
        <p:spPr>
          <a:xfrm>
            <a:off x="785525" y="0"/>
            <a:ext cx="97299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NZ">
                <a:solidFill>
                  <a:srgbClr val="92D050"/>
                </a:solidFill>
              </a:rPr>
              <a:t>Foreign Exchange</a:t>
            </a:r>
            <a:endParaRPr>
              <a:solidFill>
                <a:srgbClr val="92D050"/>
              </a:solidFill>
            </a:endParaRPr>
          </a:p>
        </p:txBody>
      </p:sp>
      <p:sp>
        <p:nvSpPr>
          <p:cNvPr id="221" name="Google Shape;221;g3dedd15439b_0_24"/>
          <p:cNvSpPr txBox="1">
            <a:spLocks noGrp="1"/>
          </p:cNvSpPr>
          <p:nvPr>
            <p:ph type="body" idx="1"/>
          </p:nvPr>
        </p:nvSpPr>
        <p:spPr>
          <a:xfrm>
            <a:off x="785525" y="1137175"/>
            <a:ext cx="10909200" cy="53589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NZ" sz="2000"/>
              <a:t>Demand Side Factors - demand of NZD</a:t>
            </a:r>
            <a:endParaRPr sz="2000"/>
          </a:p>
          <a:p>
            <a:pPr marL="457200" lvl="0" indent="-355600" algn="l" rtl="0">
              <a:spcBef>
                <a:spcPts val="1000"/>
              </a:spcBef>
              <a:spcAft>
                <a:spcPts val="0"/>
              </a:spcAft>
              <a:buSzPts val="2000"/>
              <a:buChar char="-"/>
            </a:pPr>
            <a:r>
              <a:rPr lang="en-NZ" sz="2000"/>
              <a:t>Exports</a:t>
            </a:r>
            <a:endParaRPr sz="2000"/>
          </a:p>
          <a:p>
            <a:pPr marL="457200" lvl="0" indent="-355600" algn="l" rtl="0">
              <a:spcBef>
                <a:spcPts val="0"/>
              </a:spcBef>
              <a:spcAft>
                <a:spcPts val="0"/>
              </a:spcAft>
              <a:buSzPts val="2000"/>
              <a:buChar char="-"/>
            </a:pPr>
            <a:r>
              <a:rPr lang="en-NZ" sz="2000"/>
              <a:t>Domestic Interest rates</a:t>
            </a:r>
            <a:endParaRPr sz="2000"/>
          </a:p>
          <a:p>
            <a:pPr marL="457200" lvl="0" indent="-355600" algn="l" rtl="0">
              <a:spcBef>
                <a:spcPts val="0"/>
              </a:spcBef>
              <a:spcAft>
                <a:spcPts val="0"/>
              </a:spcAft>
              <a:buSzPts val="2000"/>
              <a:buChar char="-"/>
            </a:pPr>
            <a:r>
              <a:rPr lang="en-NZ" sz="2000"/>
              <a:t>Tourism into NZ</a:t>
            </a:r>
            <a:endParaRPr sz="2000"/>
          </a:p>
          <a:p>
            <a:pPr marL="457200" lvl="0" indent="-355600" algn="l" rtl="0">
              <a:spcBef>
                <a:spcPts val="0"/>
              </a:spcBef>
              <a:spcAft>
                <a:spcPts val="0"/>
              </a:spcAft>
              <a:buSzPts val="2000"/>
              <a:buChar char="-"/>
            </a:pPr>
            <a:r>
              <a:rPr lang="en-NZ" sz="2000"/>
              <a:t>Foreign Investment in NZ</a:t>
            </a:r>
            <a:endParaRPr sz="2000"/>
          </a:p>
          <a:p>
            <a:pPr marL="0" lvl="0" indent="0" algn="l" rtl="0">
              <a:spcBef>
                <a:spcPts val="1000"/>
              </a:spcBef>
              <a:spcAft>
                <a:spcPts val="0"/>
              </a:spcAft>
              <a:buNone/>
            </a:pPr>
            <a:endParaRPr sz="2000"/>
          </a:p>
          <a:p>
            <a:pPr marL="0" lvl="0" indent="0" algn="l" rtl="0">
              <a:spcBef>
                <a:spcPts val="1000"/>
              </a:spcBef>
              <a:spcAft>
                <a:spcPts val="0"/>
              </a:spcAft>
              <a:buNone/>
            </a:pPr>
            <a:r>
              <a:rPr lang="en-NZ" sz="2000"/>
              <a:t>Supply Side Factors - supply of NZD</a:t>
            </a:r>
            <a:endParaRPr sz="2000"/>
          </a:p>
          <a:p>
            <a:pPr marL="457200" lvl="0" indent="-355600" algn="l" rtl="0">
              <a:spcBef>
                <a:spcPts val="1000"/>
              </a:spcBef>
              <a:spcAft>
                <a:spcPts val="0"/>
              </a:spcAft>
              <a:buSzPts val="2000"/>
              <a:buChar char="-"/>
            </a:pPr>
            <a:r>
              <a:rPr lang="en-NZ" sz="2000"/>
              <a:t>Imports</a:t>
            </a:r>
            <a:endParaRPr sz="2000"/>
          </a:p>
          <a:p>
            <a:pPr marL="457200" lvl="0" indent="-355600" algn="l" rtl="0">
              <a:spcBef>
                <a:spcPts val="0"/>
              </a:spcBef>
              <a:spcAft>
                <a:spcPts val="0"/>
              </a:spcAft>
              <a:buSzPts val="2000"/>
              <a:buChar char="-"/>
            </a:pPr>
            <a:r>
              <a:rPr lang="en-NZ" sz="2000"/>
              <a:t>Overseas Interest rates</a:t>
            </a:r>
            <a:endParaRPr sz="2000"/>
          </a:p>
          <a:p>
            <a:pPr marL="457200" lvl="0" indent="-355600" algn="l" rtl="0">
              <a:spcBef>
                <a:spcPts val="0"/>
              </a:spcBef>
              <a:spcAft>
                <a:spcPts val="0"/>
              </a:spcAft>
              <a:buSzPts val="2000"/>
              <a:buChar char="-"/>
            </a:pPr>
            <a:r>
              <a:rPr lang="en-NZ" sz="2000"/>
              <a:t>NZ citizens travelling</a:t>
            </a:r>
            <a:endParaRPr sz="2000"/>
          </a:p>
          <a:p>
            <a:pPr marL="457200" lvl="0" indent="-355600" algn="l" rtl="0">
              <a:spcBef>
                <a:spcPts val="0"/>
              </a:spcBef>
              <a:spcAft>
                <a:spcPts val="0"/>
              </a:spcAft>
              <a:buSzPts val="2000"/>
              <a:buChar char="-"/>
            </a:pPr>
            <a:r>
              <a:rPr lang="en-NZ" sz="2000"/>
              <a:t>Investment opportunities overseas</a:t>
            </a:r>
            <a:endParaRPr sz="2000"/>
          </a:p>
          <a:p>
            <a:pPr marL="0" lvl="0" indent="0" algn="l" rtl="0">
              <a:spcBef>
                <a:spcPts val="1000"/>
              </a:spcBef>
              <a:spcAft>
                <a:spcPts val="0"/>
              </a:spcAft>
              <a:buNone/>
            </a:pPr>
            <a:endParaRPr/>
          </a:p>
        </p:txBody>
      </p:sp>
      <p:pic>
        <p:nvPicPr>
          <p:cNvPr id="222" name="Google Shape;222;g3dedd15439b_0_24"/>
          <p:cNvPicPr preferRelativeResize="0"/>
          <p:nvPr/>
        </p:nvPicPr>
        <p:blipFill>
          <a:blip r:embed="rId3">
            <a:alphaModFix/>
          </a:blip>
          <a:stretch>
            <a:fillRect/>
          </a:stretch>
        </p:blipFill>
        <p:spPr>
          <a:xfrm>
            <a:off x="6780150" y="879319"/>
            <a:ext cx="4679501" cy="3582330"/>
          </a:xfrm>
          <a:prstGeom prst="rect">
            <a:avLst/>
          </a:prstGeom>
          <a:noFill/>
          <a:ln>
            <a:noFill/>
          </a:ln>
        </p:spPr>
      </p:pic>
      <p:sp>
        <p:nvSpPr>
          <p:cNvPr id="223" name="Google Shape;223;g3dedd15439b_0_24"/>
          <p:cNvSpPr txBox="1"/>
          <p:nvPr/>
        </p:nvSpPr>
        <p:spPr>
          <a:xfrm>
            <a:off x="5856225" y="4682325"/>
            <a:ext cx="6076800" cy="169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NZ" sz="2000">
                <a:solidFill>
                  <a:schemeClr val="lt1"/>
                </a:solidFill>
                <a:latin typeface="Calibri"/>
                <a:ea typeface="Calibri"/>
                <a:cs typeface="Calibri"/>
                <a:sym typeface="Calibri"/>
              </a:rPr>
              <a:t>Interest Rates in NZ Rise:</a:t>
            </a:r>
            <a:endParaRPr sz="2000">
              <a:solidFill>
                <a:schemeClr val="lt1"/>
              </a:solidFill>
              <a:latin typeface="Calibri"/>
              <a:ea typeface="Calibri"/>
              <a:cs typeface="Calibri"/>
              <a:sym typeface="Calibri"/>
            </a:endParaRPr>
          </a:p>
          <a:p>
            <a:pPr marL="0" lvl="0" indent="0" algn="l" rtl="0">
              <a:spcBef>
                <a:spcPts val="0"/>
              </a:spcBef>
              <a:spcAft>
                <a:spcPts val="0"/>
              </a:spcAft>
              <a:buNone/>
            </a:pPr>
            <a:r>
              <a:rPr lang="en-NZ" sz="2000">
                <a:solidFill>
                  <a:schemeClr val="lt1"/>
                </a:solidFill>
                <a:latin typeface="Calibri"/>
                <a:ea typeface="Calibri"/>
                <a:cs typeface="Calibri"/>
                <a:sym typeface="Calibri"/>
              </a:rPr>
              <a:t>DNZ increase as foreign investors attracted, SNZ decreases as less NZ locals move NZD overseas for better interest rates, therefore both shifts cause Appreciation (higher value) of NZD</a:t>
            </a:r>
            <a:endParaRPr sz="2000">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92D050"/>
              </a:buClr>
              <a:buSzPts val="3600"/>
              <a:buFont typeface="Roboto"/>
              <a:buNone/>
            </a:pPr>
            <a:r>
              <a:rPr lang="en-NZ" sz="3600" b="1">
                <a:solidFill>
                  <a:srgbClr val="92D050"/>
                </a:solidFill>
                <a:latin typeface="Roboto"/>
                <a:ea typeface="Roboto"/>
                <a:cs typeface="Roboto"/>
                <a:sym typeface="Roboto"/>
              </a:rPr>
              <a:t>Foreign Exchange Example Question</a:t>
            </a:r>
            <a:endParaRPr/>
          </a:p>
        </p:txBody>
      </p:sp>
      <p:sp>
        <p:nvSpPr>
          <p:cNvPr id="230" name="Google Shape;230;p26"/>
          <p:cNvSpPr txBox="1"/>
          <p:nvPr/>
        </p:nvSpPr>
        <p:spPr>
          <a:xfrm>
            <a:off x="639790" y="1486151"/>
            <a:ext cx="10515600" cy="3699460"/>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90000"/>
              </a:lnSpc>
              <a:spcBef>
                <a:spcPts val="0"/>
              </a:spcBef>
              <a:spcAft>
                <a:spcPts val="0"/>
              </a:spcAft>
              <a:buClr>
                <a:schemeClr val="lt1"/>
              </a:buClr>
              <a:buSzPts val="3200"/>
              <a:buFont typeface="Arial"/>
              <a:buChar char="•"/>
            </a:pPr>
            <a:r>
              <a:rPr lang="en-NZ" sz="3200" b="1" i="0" u="none" strike="noStrike" cap="none">
                <a:solidFill>
                  <a:schemeClr val="lt1"/>
                </a:solidFill>
                <a:latin typeface="Calibri"/>
                <a:ea typeface="Calibri"/>
                <a:cs typeface="Calibri"/>
                <a:sym typeface="Calibri"/>
              </a:rPr>
              <a:t>From 2018 S2 Exam</a:t>
            </a:r>
            <a:endParaRPr sz="2800" b="1" i="0" u="none" strike="noStrike" cap="none">
              <a:solidFill>
                <a:schemeClr val="lt1"/>
              </a:solidFill>
              <a:latin typeface="Calibri"/>
              <a:ea typeface="Calibri"/>
              <a:cs typeface="Calibri"/>
              <a:sym typeface="Calibri"/>
            </a:endParaRPr>
          </a:p>
        </p:txBody>
      </p:sp>
      <p:pic>
        <p:nvPicPr>
          <p:cNvPr id="231" name="Google Shape;231;p26"/>
          <p:cNvPicPr preferRelativeResize="0"/>
          <p:nvPr/>
        </p:nvPicPr>
        <p:blipFill rotWithShape="1">
          <a:blip r:embed="rId3">
            <a:alphaModFix/>
          </a:blip>
          <a:srcRect/>
          <a:stretch/>
        </p:blipFill>
        <p:spPr>
          <a:xfrm>
            <a:off x="0" y="2028362"/>
            <a:ext cx="11853612" cy="2518036"/>
          </a:xfrm>
          <a:prstGeom prst="rect">
            <a:avLst/>
          </a:prstGeom>
          <a:noFill/>
          <a:ln>
            <a:noFill/>
          </a:ln>
        </p:spPr>
      </p:pic>
      <p:pic>
        <p:nvPicPr>
          <p:cNvPr id="232" name="Google Shape;232;p26"/>
          <p:cNvPicPr preferRelativeResize="0"/>
          <p:nvPr/>
        </p:nvPicPr>
        <p:blipFill rotWithShape="1">
          <a:blip r:embed="rId4">
            <a:alphaModFix/>
          </a:blip>
          <a:srcRect/>
          <a:stretch/>
        </p:blipFill>
        <p:spPr>
          <a:xfrm>
            <a:off x="8951343" y="5038995"/>
            <a:ext cx="2743200" cy="14382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27"/>
          <p:cNvSpPr txBox="1">
            <a:spLocks noGrp="1"/>
          </p:cNvSpPr>
          <p:nvPr>
            <p:ph type="title"/>
          </p:nvPr>
        </p:nvSpPr>
        <p:spPr>
          <a:xfrm>
            <a:off x="629813" y="270639"/>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92D050"/>
              </a:buClr>
              <a:buSzPts val="3600"/>
              <a:buFont typeface="Roboto"/>
              <a:buNone/>
            </a:pPr>
            <a:r>
              <a:rPr lang="en-NZ" sz="3600" b="1">
                <a:solidFill>
                  <a:srgbClr val="92D050"/>
                </a:solidFill>
                <a:latin typeface="Roboto"/>
                <a:ea typeface="Roboto"/>
                <a:cs typeface="Roboto"/>
                <a:sym typeface="Roboto"/>
              </a:rPr>
              <a:t>Foreign Exchange Example Question</a:t>
            </a:r>
            <a:endParaRPr/>
          </a:p>
        </p:txBody>
      </p:sp>
      <p:pic>
        <p:nvPicPr>
          <p:cNvPr id="239" name="Google Shape;239;p27" descr="Macintosh HD:Users:Jarred:Dropbox:Investment Society:logo.jpg"/>
          <p:cNvPicPr preferRelativeResize="0"/>
          <p:nvPr/>
        </p:nvPicPr>
        <p:blipFill rotWithShape="1">
          <a:blip r:embed="rId3">
            <a:alphaModFix/>
          </a:blip>
          <a:srcRect l="8075" t="25436" r="11463" b="30442"/>
          <a:stretch/>
        </p:blipFill>
        <p:spPr>
          <a:xfrm>
            <a:off x="9227820" y="5039177"/>
            <a:ext cx="2125980" cy="1165860"/>
          </a:xfrm>
          <a:prstGeom prst="rect">
            <a:avLst/>
          </a:prstGeom>
          <a:noFill/>
          <a:ln>
            <a:noFill/>
          </a:ln>
        </p:spPr>
      </p:pic>
      <p:sp>
        <p:nvSpPr>
          <p:cNvPr id="240" name="Google Shape;240;p27"/>
          <p:cNvSpPr txBox="1"/>
          <p:nvPr/>
        </p:nvSpPr>
        <p:spPr>
          <a:xfrm>
            <a:off x="430007" y="1708508"/>
            <a:ext cx="6246993" cy="4157658"/>
          </a:xfrm>
          <a:prstGeom prst="rect">
            <a:avLst/>
          </a:prstGeom>
          <a:noFill/>
          <a:ln>
            <a:noFill/>
          </a:ln>
        </p:spPr>
        <p:txBody>
          <a:bodyPr spcFirstLastPara="1" wrap="square" lIns="91425" tIns="45700" rIns="91425" bIns="45700" anchor="t" anchorCtr="0">
            <a:normAutofit fontScale="92500" lnSpcReduction="10000"/>
          </a:bodyPr>
          <a:lstStyle/>
          <a:p>
            <a:pPr marL="0" marR="0" lvl="0" indent="0" algn="l" rtl="0">
              <a:lnSpc>
                <a:spcPct val="90000"/>
              </a:lnSpc>
              <a:spcBef>
                <a:spcPts val="0"/>
              </a:spcBef>
              <a:spcAft>
                <a:spcPts val="0"/>
              </a:spcAft>
              <a:buClr>
                <a:schemeClr val="lt1"/>
              </a:buClr>
              <a:buSzPct val="100000"/>
              <a:buFont typeface="Arial"/>
              <a:buNone/>
            </a:pPr>
            <a:r>
              <a:rPr lang="en-NZ" sz="2800" b="0" i="0" u="none" strike="noStrike" cap="none">
                <a:solidFill>
                  <a:schemeClr val="lt1"/>
                </a:solidFill>
                <a:latin typeface="Calibri"/>
                <a:ea typeface="Calibri"/>
                <a:cs typeface="Calibri"/>
                <a:sym typeface="Calibri"/>
              </a:rPr>
              <a:t>PART 1: Use a supply and demand diagram to explain</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1000"/>
              </a:spcBef>
              <a:spcAft>
                <a:spcPts val="0"/>
              </a:spcAft>
              <a:buClr>
                <a:schemeClr val="lt1"/>
              </a:buClr>
              <a:buSzPct val="100000"/>
              <a:buFont typeface="Arial"/>
              <a:buNone/>
            </a:pPr>
            <a:endParaRPr sz="2800" b="0" i="0" u="none" strike="noStrike" cap="none">
              <a:solidFill>
                <a:schemeClr val="lt1"/>
              </a:solidFill>
              <a:latin typeface="Calibri"/>
              <a:ea typeface="Calibri"/>
              <a:cs typeface="Calibri"/>
              <a:sym typeface="Calibri"/>
            </a:endParaRPr>
          </a:p>
          <a:p>
            <a:pPr marL="0" marR="0" lvl="0" indent="0" algn="l" rtl="0">
              <a:lnSpc>
                <a:spcPct val="90000"/>
              </a:lnSpc>
              <a:spcBef>
                <a:spcPts val="1000"/>
              </a:spcBef>
              <a:spcAft>
                <a:spcPts val="0"/>
              </a:spcAft>
              <a:buClr>
                <a:schemeClr val="lt1"/>
              </a:buClr>
              <a:buSzPct val="100000"/>
              <a:buFont typeface="Arial"/>
              <a:buNone/>
            </a:pPr>
            <a:r>
              <a:rPr lang="en-NZ" sz="2800" b="0" i="0" u="none" strike="noStrike" cap="none">
                <a:solidFill>
                  <a:schemeClr val="lt1"/>
                </a:solidFill>
                <a:latin typeface="Calibri"/>
                <a:ea typeface="Calibri"/>
                <a:cs typeface="Calibri"/>
                <a:sym typeface="Calibri"/>
              </a:rPr>
              <a:t>To buy NZ goods (exports), foreigners must first change their foreign currency into $NZ. </a:t>
            </a:r>
            <a:br>
              <a:rPr lang="en-NZ" sz="2800" b="0" i="0" u="none" strike="noStrike" cap="none">
                <a:solidFill>
                  <a:schemeClr val="lt1"/>
                </a:solidFill>
                <a:latin typeface="Calibri"/>
                <a:ea typeface="Calibri"/>
                <a:cs typeface="Calibri"/>
                <a:sym typeface="Calibri"/>
              </a:rPr>
            </a:br>
            <a:r>
              <a:rPr lang="en-NZ" sz="2800" b="0" i="0" u="none" strike="noStrike" cap="none">
                <a:solidFill>
                  <a:schemeClr val="lt1"/>
                </a:solidFill>
                <a:latin typeface="Calibri"/>
                <a:ea typeface="Calibri"/>
                <a:cs typeface="Calibri"/>
                <a:sym typeface="Calibri"/>
              </a:rPr>
              <a:t>Therefore, an increase in the demand for NZ oil will increase the demand for $NZ. </a:t>
            </a:r>
            <a:br>
              <a:rPr lang="en-NZ" sz="2800" b="0" i="0" u="none" strike="noStrike" cap="none">
                <a:solidFill>
                  <a:schemeClr val="lt1"/>
                </a:solidFill>
                <a:latin typeface="Calibri"/>
                <a:ea typeface="Calibri"/>
                <a:cs typeface="Calibri"/>
                <a:sym typeface="Calibri"/>
              </a:rPr>
            </a:br>
            <a:r>
              <a:rPr lang="en-NZ" sz="2800" b="0" i="0" u="none" strike="noStrike" cap="none">
                <a:solidFill>
                  <a:schemeClr val="lt1"/>
                </a:solidFill>
                <a:latin typeface="Calibri"/>
                <a:ea typeface="Calibri"/>
                <a:cs typeface="Calibri"/>
                <a:sym typeface="Calibri"/>
              </a:rPr>
              <a:t>On our NZ money market diagram we will see this as a rightward shift of the demand for $NZ from D1 to D2. This will cause the quantity of $NZ to increase AND the exchange rate to increase from e1 to e2. </a:t>
            </a:r>
            <a:endParaRPr sz="1400" b="0" i="0" u="none" strike="noStrike" cap="none">
              <a:solidFill>
                <a:srgbClr val="000000"/>
              </a:solidFill>
              <a:latin typeface="Arial"/>
              <a:ea typeface="Arial"/>
              <a:cs typeface="Arial"/>
              <a:sym typeface="Arial"/>
            </a:endParaRPr>
          </a:p>
        </p:txBody>
      </p:sp>
      <p:pic>
        <p:nvPicPr>
          <p:cNvPr id="241" name="Google Shape;241;p27"/>
          <p:cNvPicPr preferRelativeResize="0"/>
          <p:nvPr/>
        </p:nvPicPr>
        <p:blipFill rotWithShape="1">
          <a:blip r:embed="rId4">
            <a:alphaModFix/>
          </a:blip>
          <a:srcRect/>
          <a:stretch/>
        </p:blipFill>
        <p:spPr>
          <a:xfrm>
            <a:off x="6677000" y="2047379"/>
            <a:ext cx="5210200" cy="415765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28"/>
          <p:cNvSpPr txBox="1">
            <a:spLocks noGrp="1"/>
          </p:cNvSpPr>
          <p:nvPr>
            <p:ph type="title"/>
          </p:nvPr>
        </p:nvSpPr>
        <p:spPr>
          <a:xfrm>
            <a:off x="629813" y="270639"/>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92D050"/>
              </a:buClr>
              <a:buSzPts val="3600"/>
              <a:buFont typeface="Roboto"/>
              <a:buNone/>
            </a:pPr>
            <a:r>
              <a:rPr lang="en-NZ" sz="3600" b="1">
                <a:solidFill>
                  <a:srgbClr val="92D050"/>
                </a:solidFill>
                <a:latin typeface="Roboto"/>
                <a:ea typeface="Roboto"/>
                <a:cs typeface="Roboto"/>
                <a:sym typeface="Roboto"/>
              </a:rPr>
              <a:t>Foreign Exchange Example Question</a:t>
            </a:r>
            <a:endParaRPr/>
          </a:p>
        </p:txBody>
      </p:sp>
      <p:sp>
        <p:nvSpPr>
          <p:cNvPr id="248" name="Google Shape;248;p28"/>
          <p:cNvSpPr txBox="1"/>
          <p:nvPr/>
        </p:nvSpPr>
        <p:spPr>
          <a:xfrm>
            <a:off x="629813" y="2463560"/>
            <a:ext cx="10938870" cy="2575617"/>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lt1"/>
              </a:buClr>
              <a:buSzPts val="2800"/>
              <a:buFont typeface="Arial"/>
              <a:buNone/>
            </a:pPr>
            <a:r>
              <a:rPr lang="en-NZ" sz="2800" b="0" i="0" u="none" strike="noStrike" cap="none">
                <a:solidFill>
                  <a:schemeClr val="lt1"/>
                </a:solidFill>
                <a:latin typeface="Calibri"/>
                <a:ea typeface="Calibri"/>
                <a:cs typeface="Calibri"/>
                <a:sym typeface="Calibri"/>
              </a:rPr>
              <a:t>Part 2: Exporters prefer a lower exchange rate, as it makes exports relatively cheaper. The oil curse refers to an appreciation of the currency that makes other industries relatively more expensive and less competitive. </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1000"/>
              </a:spcBef>
              <a:spcAft>
                <a:spcPts val="0"/>
              </a:spcAft>
              <a:buClr>
                <a:schemeClr val="lt1"/>
              </a:buClr>
              <a:buSzPts val="2800"/>
              <a:buFont typeface="Arial"/>
              <a:buNone/>
            </a:pPr>
            <a:endParaRPr sz="2800" b="0" i="0" u="none" strike="noStrike" cap="none">
              <a:solidFill>
                <a:schemeClr val="lt1"/>
              </a:solidFill>
              <a:latin typeface="Calibri"/>
              <a:ea typeface="Calibri"/>
              <a:cs typeface="Calibri"/>
              <a:sym typeface="Calibri"/>
            </a:endParaRPr>
          </a:p>
          <a:p>
            <a:pPr marL="0" marR="0" lvl="0" indent="0" algn="l" rtl="0">
              <a:lnSpc>
                <a:spcPct val="90000"/>
              </a:lnSpc>
              <a:spcBef>
                <a:spcPts val="1000"/>
              </a:spcBef>
              <a:spcAft>
                <a:spcPts val="0"/>
              </a:spcAft>
              <a:buClr>
                <a:schemeClr val="lt1"/>
              </a:buClr>
              <a:buSzPts val="2800"/>
              <a:buFont typeface="Arial"/>
              <a:buNone/>
            </a:pPr>
            <a:endParaRPr sz="2800" b="0" i="0" u="none" strike="noStrike" cap="none">
              <a:solidFill>
                <a:schemeClr val="lt1"/>
              </a:solidFill>
              <a:latin typeface="Calibri"/>
              <a:ea typeface="Calibri"/>
              <a:cs typeface="Calibri"/>
              <a:sym typeface="Calibri"/>
            </a:endParaRPr>
          </a:p>
        </p:txBody>
      </p:sp>
      <p:pic>
        <p:nvPicPr>
          <p:cNvPr id="249" name="Google Shape;249;p28"/>
          <p:cNvPicPr preferRelativeResize="0"/>
          <p:nvPr/>
        </p:nvPicPr>
        <p:blipFill rotWithShape="1">
          <a:blip r:embed="rId3">
            <a:alphaModFix/>
          </a:blip>
          <a:srcRect/>
          <a:stretch/>
        </p:blipFill>
        <p:spPr>
          <a:xfrm>
            <a:off x="9138249" y="4880844"/>
            <a:ext cx="2743200" cy="14382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g3dedd15439b_0_70"/>
          <p:cNvSpPr txBox="1">
            <a:spLocks noGrp="1"/>
          </p:cNvSpPr>
          <p:nvPr>
            <p:ph type="title"/>
          </p:nvPr>
        </p:nvSpPr>
        <p:spPr>
          <a:xfrm>
            <a:off x="474025" y="18305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NZ">
                <a:solidFill>
                  <a:srgbClr val="92D050"/>
                </a:solidFill>
              </a:rPr>
              <a:t>Purchasing Power Parity</a:t>
            </a:r>
            <a:endParaRPr>
              <a:solidFill>
                <a:srgbClr val="92D050"/>
              </a:solidFill>
            </a:endParaRPr>
          </a:p>
        </p:txBody>
      </p:sp>
      <p:sp>
        <p:nvSpPr>
          <p:cNvPr id="256" name="Google Shape;256;g3dedd15439b_0_70"/>
          <p:cNvSpPr txBox="1">
            <a:spLocks noGrp="1"/>
          </p:cNvSpPr>
          <p:nvPr>
            <p:ph type="body" idx="1"/>
          </p:nvPr>
        </p:nvSpPr>
        <p:spPr>
          <a:xfrm>
            <a:off x="677025" y="1354050"/>
            <a:ext cx="10676700" cy="4822800"/>
          </a:xfrm>
          <a:prstGeom prst="rect">
            <a:avLst/>
          </a:prstGeom>
        </p:spPr>
        <p:txBody>
          <a:bodyPr spcFirstLastPara="1" wrap="square" lIns="91425" tIns="45700" rIns="91425" bIns="45700" anchor="t" anchorCtr="0">
            <a:normAutofit/>
          </a:bodyPr>
          <a:lstStyle/>
          <a:p>
            <a:pPr marL="457200" lvl="0" indent="-342900" algn="l" rtl="0">
              <a:spcBef>
                <a:spcPts val="1000"/>
              </a:spcBef>
              <a:spcAft>
                <a:spcPts val="0"/>
              </a:spcAft>
              <a:buSzPts val="1800"/>
              <a:buChar char="•"/>
            </a:pPr>
            <a:r>
              <a:rPr lang="en-NZ"/>
              <a:t>Eppp = Price in Foreign currency / Price in Domestic currency  </a:t>
            </a:r>
            <a:endParaRPr/>
          </a:p>
          <a:p>
            <a:pPr marL="457200" lvl="0" indent="-342900" algn="l" rtl="0">
              <a:spcBef>
                <a:spcPts val="0"/>
              </a:spcBef>
              <a:spcAft>
                <a:spcPts val="0"/>
              </a:spcAft>
              <a:buSzPts val="1800"/>
              <a:buChar char="•"/>
            </a:pPr>
            <a:r>
              <a:rPr lang="en-NZ"/>
              <a:t>If the Er &lt; Eppp then our currency is undervalued</a:t>
            </a:r>
            <a:endParaRPr/>
          </a:p>
          <a:p>
            <a:pPr marL="457200" lvl="0" indent="-342900" algn="l" rtl="0">
              <a:spcBef>
                <a:spcPts val="0"/>
              </a:spcBef>
              <a:spcAft>
                <a:spcPts val="0"/>
              </a:spcAft>
              <a:buSzPts val="1800"/>
              <a:buChar char="•"/>
            </a:pPr>
            <a:r>
              <a:rPr lang="en-NZ"/>
              <a:t>If the Er &gt; Eppp then our currency is overvalued</a:t>
            </a:r>
            <a:endParaRPr/>
          </a:p>
          <a:p>
            <a:pPr marL="457200" lvl="0" indent="-342900" algn="l" rtl="0">
              <a:spcBef>
                <a:spcPts val="0"/>
              </a:spcBef>
              <a:spcAft>
                <a:spcPts val="0"/>
              </a:spcAft>
              <a:buSzPts val="1800"/>
              <a:buChar char="•"/>
            </a:pPr>
            <a:r>
              <a:rPr lang="en-NZ"/>
              <a:t>Arbitrage can occur if prices not set correctly </a:t>
            </a:r>
            <a:endParaRPr/>
          </a:p>
          <a:p>
            <a:pPr marL="0" lvl="0" indent="0" algn="l" rtl="0">
              <a:spcBef>
                <a:spcPts val="1000"/>
              </a:spcBef>
              <a:spcAft>
                <a:spcPts val="0"/>
              </a:spcAft>
              <a:buNone/>
            </a:pPr>
            <a:endParaRPr/>
          </a:p>
          <a:p>
            <a:pPr marL="457200" lvl="0" indent="-406400" algn="l" rtl="0">
              <a:spcBef>
                <a:spcPts val="1000"/>
              </a:spcBef>
              <a:spcAft>
                <a:spcPts val="0"/>
              </a:spcAft>
              <a:buSzPts val="2800"/>
              <a:buAutoNum type="arabicParenR"/>
            </a:pPr>
            <a:r>
              <a:rPr lang="en-NZ"/>
              <a:t>Basket of Goods costs 120 NZD, 80 USD, Calculate Eppp (NZD per USD)?</a:t>
            </a:r>
            <a:endParaRPr/>
          </a:p>
          <a:p>
            <a:pPr marL="457200" lvl="0" indent="-406400" algn="l" rtl="0">
              <a:spcBef>
                <a:spcPts val="0"/>
              </a:spcBef>
              <a:spcAft>
                <a:spcPts val="0"/>
              </a:spcAft>
              <a:buSzPts val="2800"/>
              <a:buAutoNum type="arabicParenR"/>
            </a:pPr>
            <a:r>
              <a:rPr lang="en-NZ"/>
              <a:t>If Er was 1 USD = 1.40 NZD is NZD undervalued or overvalued? Explain how the Exchange rate would adjust to this difference?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g3dedd15439b_0_32"/>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NZ">
                <a:solidFill>
                  <a:srgbClr val="92D050"/>
                </a:solidFill>
              </a:rPr>
              <a:t>Forward and Spot Rates</a:t>
            </a:r>
            <a:endParaRPr>
              <a:solidFill>
                <a:srgbClr val="92D050"/>
              </a:solidFill>
            </a:endParaRPr>
          </a:p>
        </p:txBody>
      </p:sp>
      <p:sp>
        <p:nvSpPr>
          <p:cNvPr id="263" name="Google Shape;263;g3dedd15439b_0_32"/>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NZ"/>
              <a:t>Spot Rate = Todays exchange rate</a:t>
            </a:r>
            <a:endParaRPr/>
          </a:p>
          <a:p>
            <a:pPr marL="0" lvl="0" indent="0" algn="l" rtl="0">
              <a:spcBef>
                <a:spcPts val="1000"/>
              </a:spcBef>
              <a:spcAft>
                <a:spcPts val="0"/>
              </a:spcAft>
              <a:buNone/>
            </a:pPr>
            <a:r>
              <a:rPr lang="en-NZ"/>
              <a:t>Forward Rate = Forward contract rate locked in to exchange later on</a:t>
            </a:r>
            <a:endParaRPr/>
          </a:p>
          <a:p>
            <a:pPr marL="0" lvl="0" indent="0" algn="l" rtl="0">
              <a:spcBef>
                <a:spcPts val="1000"/>
              </a:spcBef>
              <a:spcAft>
                <a:spcPts val="0"/>
              </a:spcAft>
              <a:buNone/>
            </a:pPr>
            <a:endParaRPr/>
          </a:p>
          <a:p>
            <a:pPr marL="0" lvl="0" indent="0" algn="l" rtl="0">
              <a:spcBef>
                <a:spcPts val="1000"/>
              </a:spcBef>
              <a:spcAft>
                <a:spcPts val="0"/>
              </a:spcAft>
              <a:buNone/>
            </a:pPr>
            <a:r>
              <a:rPr lang="en-NZ" u="sng"/>
              <a:t>Useful Formula:</a:t>
            </a:r>
            <a:endParaRPr u="sng"/>
          </a:p>
          <a:p>
            <a:pPr marL="0" lvl="0" indent="0" algn="l" rtl="0">
              <a:spcBef>
                <a:spcPts val="1000"/>
              </a:spcBef>
              <a:spcAft>
                <a:spcPts val="0"/>
              </a:spcAft>
              <a:buNone/>
            </a:pPr>
            <a:r>
              <a:rPr lang="en-NZ"/>
              <a:t>Fr = </a:t>
            </a:r>
            <a:r>
              <a:rPr lang="en-NZ" u="sng"/>
              <a:t>Sr( 1 + Rf )  </a:t>
            </a:r>
            <a:endParaRPr u="sng"/>
          </a:p>
          <a:p>
            <a:pPr marL="0" lvl="0" indent="0" algn="l" rtl="0">
              <a:spcBef>
                <a:spcPts val="1000"/>
              </a:spcBef>
              <a:spcAft>
                <a:spcPts val="0"/>
              </a:spcAft>
              <a:buNone/>
            </a:pPr>
            <a:r>
              <a:rPr lang="en-NZ"/>
              <a:t>          (1 + Rd)</a:t>
            </a:r>
            <a:endParaRPr/>
          </a:p>
          <a:p>
            <a:pPr marL="0" lvl="0" indent="0" algn="l" rtl="0">
              <a:spcBef>
                <a:spcPts val="1000"/>
              </a:spcBef>
              <a:spcAft>
                <a:spcPts val="0"/>
              </a:spcAft>
              <a:buNone/>
            </a:pPr>
            <a:r>
              <a:rPr lang="en-NZ"/>
              <a:t>Sr = spot rate, Rf = foreign interest rate, Rd = domestic interest rate</a:t>
            </a:r>
            <a:endParaRPr/>
          </a:p>
          <a:p>
            <a:pPr marL="0" lvl="0" indent="0" algn="l" rtl="0">
              <a:spcBef>
                <a:spcPts val="1000"/>
              </a:spcBef>
              <a:spcAft>
                <a:spcPts val="0"/>
              </a:spcAft>
              <a:buNone/>
            </a:pPr>
            <a:endParaRPr/>
          </a:p>
          <a:p>
            <a:pPr marL="0" lvl="0" indent="0" algn="l" rtl="0">
              <a:spcBef>
                <a:spcPts val="1000"/>
              </a:spcBef>
              <a:spcAft>
                <a:spcPts val="0"/>
              </a:spcAft>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g3dedd15439b_0_44"/>
          <p:cNvSpPr txBox="1">
            <a:spLocks noGrp="1"/>
          </p:cNvSpPr>
          <p:nvPr>
            <p:ph type="body" idx="1"/>
          </p:nvPr>
        </p:nvSpPr>
        <p:spPr>
          <a:xfrm>
            <a:off x="361875" y="366300"/>
            <a:ext cx="10992000" cy="58104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NZ"/>
              <a:t>Example:</a:t>
            </a:r>
            <a:endParaRPr/>
          </a:p>
          <a:p>
            <a:pPr marL="0" lvl="0" indent="0" algn="l" rtl="0">
              <a:spcBef>
                <a:spcPts val="1000"/>
              </a:spcBef>
              <a:spcAft>
                <a:spcPts val="0"/>
              </a:spcAft>
              <a:buNone/>
            </a:pPr>
            <a:r>
              <a:rPr lang="en-NZ"/>
              <a:t>NZ Int rates = 5% p.a</a:t>
            </a:r>
            <a:endParaRPr/>
          </a:p>
          <a:p>
            <a:pPr marL="0" lvl="0" indent="0" algn="l" rtl="0">
              <a:spcBef>
                <a:spcPts val="1000"/>
              </a:spcBef>
              <a:spcAft>
                <a:spcPts val="0"/>
              </a:spcAft>
              <a:buNone/>
            </a:pPr>
            <a:r>
              <a:rPr lang="en-NZ"/>
              <a:t>AUS Int rates = 7% p.a</a:t>
            </a:r>
            <a:endParaRPr/>
          </a:p>
          <a:p>
            <a:pPr marL="0" lvl="0" indent="0" algn="l" rtl="0">
              <a:spcBef>
                <a:spcPts val="1000"/>
              </a:spcBef>
              <a:spcAft>
                <a:spcPts val="0"/>
              </a:spcAft>
              <a:buNone/>
            </a:pPr>
            <a:r>
              <a:rPr lang="en-NZ"/>
              <a:t>Want to Invest $1000 NZD when current ER = 1 NZD : 0.82 AUD</a:t>
            </a:r>
            <a:endParaRPr/>
          </a:p>
          <a:p>
            <a:pPr marL="0" lvl="0" indent="0" algn="l" rtl="0">
              <a:spcBef>
                <a:spcPts val="1000"/>
              </a:spcBef>
              <a:spcAft>
                <a:spcPts val="0"/>
              </a:spcAft>
              <a:buNone/>
            </a:pPr>
            <a:endParaRPr/>
          </a:p>
          <a:p>
            <a:pPr marL="457200" lvl="0" indent="-342900" algn="l" rtl="0">
              <a:spcBef>
                <a:spcPts val="1000"/>
              </a:spcBef>
              <a:spcAft>
                <a:spcPts val="0"/>
              </a:spcAft>
              <a:buSzPts val="1800"/>
              <a:buAutoNum type="arabicParenR"/>
            </a:pPr>
            <a:r>
              <a:rPr lang="en-NZ"/>
              <a:t>What would the different outcomes be if the forward rate in a years time was the same as the spot rate?</a:t>
            </a:r>
            <a:endParaRPr/>
          </a:p>
          <a:p>
            <a:pPr marL="457200" lvl="0" indent="-342900" algn="l" rtl="0">
              <a:spcBef>
                <a:spcPts val="0"/>
              </a:spcBef>
              <a:spcAft>
                <a:spcPts val="0"/>
              </a:spcAft>
              <a:buSzPts val="1800"/>
              <a:buAutoNum type="arabicParenR"/>
            </a:pPr>
            <a:r>
              <a:rPr lang="en-NZ"/>
              <a:t>What should the forward rate be to avoid people making riskless profit?</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92D050"/>
              </a:buClr>
              <a:buSzPts val="3600"/>
              <a:buFont typeface="Roboto"/>
              <a:buNone/>
            </a:pPr>
            <a:r>
              <a:rPr lang="en-NZ" sz="3600" b="1">
                <a:solidFill>
                  <a:srgbClr val="92D050"/>
                </a:solidFill>
                <a:latin typeface="Roboto"/>
                <a:ea typeface="Roboto"/>
                <a:cs typeface="Roboto"/>
                <a:sym typeface="Roboto"/>
              </a:rPr>
              <a:t>Foreign exchange</a:t>
            </a:r>
            <a:endParaRPr/>
          </a:p>
        </p:txBody>
      </p:sp>
      <p:pic>
        <p:nvPicPr>
          <p:cNvPr id="276" name="Google Shape;276;p23"/>
          <p:cNvPicPr preferRelativeResize="0"/>
          <p:nvPr/>
        </p:nvPicPr>
        <p:blipFill rotWithShape="1">
          <a:blip r:embed="rId3">
            <a:alphaModFix/>
          </a:blip>
          <a:srcRect/>
          <a:stretch/>
        </p:blipFill>
        <p:spPr>
          <a:xfrm>
            <a:off x="832053" y="1622310"/>
            <a:ext cx="8475220" cy="3800892"/>
          </a:xfrm>
          <a:prstGeom prst="rect">
            <a:avLst/>
          </a:prstGeom>
          <a:noFill/>
          <a:ln>
            <a:noFill/>
          </a:ln>
        </p:spPr>
      </p:pic>
      <p:pic>
        <p:nvPicPr>
          <p:cNvPr id="277" name="Google Shape;277;p23"/>
          <p:cNvPicPr preferRelativeResize="0"/>
          <p:nvPr/>
        </p:nvPicPr>
        <p:blipFill rotWithShape="1">
          <a:blip r:embed="rId4">
            <a:alphaModFix/>
          </a:blip>
          <a:srcRect/>
          <a:stretch/>
        </p:blipFill>
        <p:spPr>
          <a:xfrm>
            <a:off x="9382664" y="5182769"/>
            <a:ext cx="2743200" cy="14382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92D050"/>
              </a:buClr>
              <a:buSzPts val="3600"/>
              <a:buFont typeface="Roboto"/>
              <a:buNone/>
            </a:pPr>
            <a:r>
              <a:rPr lang="en-NZ" sz="3600" b="1">
                <a:solidFill>
                  <a:srgbClr val="92D050"/>
                </a:solidFill>
                <a:latin typeface="Roboto"/>
                <a:ea typeface="Roboto"/>
                <a:cs typeface="Roboto"/>
                <a:sym typeface="Roboto"/>
              </a:rPr>
              <a:t>Foreign Exchange</a:t>
            </a:r>
            <a:endParaRPr/>
          </a:p>
        </p:txBody>
      </p:sp>
      <p:sp>
        <p:nvSpPr>
          <p:cNvPr id="284" name="Google Shape;284;p24"/>
          <p:cNvSpPr txBox="1"/>
          <p:nvPr/>
        </p:nvSpPr>
        <p:spPr>
          <a:xfrm>
            <a:off x="751025" y="2129665"/>
            <a:ext cx="9497684" cy="369331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Part (i)</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1	recognising that interest rates are essentially irrelevant or using them to correctly calculate a covered interest arbitrage transaction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1	holders of $US will buy $NZ on the spot market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1	and sell on the forward market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1	because they can make a riskless profit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NZ" sz="1800" b="0" i="1" u="none" strike="noStrike" cap="none">
                <a:solidFill>
                  <a:schemeClr val="lt1"/>
                </a:solidFill>
                <a:latin typeface="Calibri"/>
                <a:ea typeface="Calibri"/>
                <a:cs typeface="Calibri"/>
                <a:sym typeface="Calibri"/>
              </a:rPr>
              <a:t>Example answer</a:t>
            </a: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There is no interest rate advantage to holding either $NZ or $US so holders of $US would convert US$0.50 to NZ$1 at the spot rate and then contract to convert those $NZ’s back to $US’s at the forward rate and receive US$0.60.  They will do this in order to make the riskless profit.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85" name="Google Shape;285;p24"/>
          <p:cNvPicPr preferRelativeResize="0"/>
          <p:nvPr/>
        </p:nvPicPr>
        <p:blipFill rotWithShape="1">
          <a:blip r:embed="rId3">
            <a:alphaModFix/>
          </a:blip>
          <a:srcRect t="43699" b="33456"/>
          <a:stretch/>
        </p:blipFill>
        <p:spPr>
          <a:xfrm>
            <a:off x="1012604" y="1319348"/>
            <a:ext cx="9079068" cy="927464"/>
          </a:xfrm>
          <a:prstGeom prst="rect">
            <a:avLst/>
          </a:prstGeom>
          <a:noFill/>
          <a:ln>
            <a:noFill/>
          </a:ln>
        </p:spPr>
      </p:pic>
      <p:pic>
        <p:nvPicPr>
          <p:cNvPr id="286" name="Google Shape;286;p24"/>
          <p:cNvPicPr preferRelativeResize="0"/>
          <p:nvPr/>
        </p:nvPicPr>
        <p:blipFill rotWithShape="1">
          <a:blip r:embed="rId4">
            <a:alphaModFix/>
          </a:blip>
          <a:srcRect/>
          <a:stretch/>
        </p:blipFill>
        <p:spPr>
          <a:xfrm>
            <a:off x="9210136" y="5225901"/>
            <a:ext cx="2743200" cy="14382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92D050"/>
              </a:buClr>
              <a:buSzPts val="3600"/>
              <a:buFont typeface="Roboto"/>
              <a:buNone/>
            </a:pPr>
            <a:r>
              <a:rPr lang="en-NZ" sz="3600" b="1">
                <a:solidFill>
                  <a:srgbClr val="92D050"/>
                </a:solidFill>
                <a:latin typeface="Roboto"/>
                <a:ea typeface="Roboto"/>
                <a:cs typeface="Roboto"/>
                <a:sym typeface="Roboto"/>
              </a:rPr>
              <a:t>Foreign Exchange</a:t>
            </a:r>
            <a:endParaRPr/>
          </a:p>
        </p:txBody>
      </p:sp>
      <p:sp>
        <p:nvSpPr>
          <p:cNvPr id="293" name="Google Shape;293;p25"/>
          <p:cNvSpPr txBox="1"/>
          <p:nvPr/>
        </p:nvSpPr>
        <p:spPr>
          <a:xfrm>
            <a:off x="592874" y="2866622"/>
            <a:ext cx="8995500" cy="3140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 </a:t>
            </a:r>
            <a:r>
              <a:rPr lang="en-NZ" sz="1800" b="0" i="1" u="none" strike="noStrike" cap="none">
                <a:solidFill>
                  <a:schemeClr val="lt1"/>
                </a:solidFill>
                <a:latin typeface="Calibri"/>
                <a:ea typeface="Calibri"/>
                <a:cs typeface="Calibri"/>
                <a:sym typeface="Calibri"/>
              </a:rPr>
              <a:t>Part (ii)</a:t>
            </a: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1	the spot rate value of the $NZ will rise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1	the forward rate will fall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1	until the riskless profit is removed / until they are equal.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Award the first mark if the student simply states that the value of the $NZ will rise.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NZ" sz="1800" b="0" i="1" u="none" strike="noStrike" cap="none">
                <a:solidFill>
                  <a:schemeClr val="lt1"/>
                </a:solidFill>
                <a:latin typeface="Calibri"/>
                <a:ea typeface="Calibri"/>
                <a:cs typeface="Calibri"/>
                <a:sym typeface="Calibri"/>
              </a:rPr>
              <a:t>Example answer</a:t>
            </a: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The spot rate is likely to rise and the forward rate is likely to fall until they remove the riskless profit (i.e. become equal in fact).</a:t>
            </a:r>
            <a:endParaRPr sz="1400" b="0" i="0" u="none" strike="noStrike" cap="none">
              <a:solidFill>
                <a:srgbClr val="000000"/>
              </a:solidFill>
              <a:latin typeface="Arial"/>
              <a:ea typeface="Arial"/>
              <a:cs typeface="Arial"/>
              <a:sym typeface="Arial"/>
            </a:endParaRPr>
          </a:p>
        </p:txBody>
      </p:sp>
      <p:pic>
        <p:nvPicPr>
          <p:cNvPr id="294" name="Google Shape;294;p25"/>
          <p:cNvPicPr preferRelativeResize="0"/>
          <p:nvPr/>
        </p:nvPicPr>
        <p:blipFill rotWithShape="1">
          <a:blip r:embed="rId3">
            <a:alphaModFix/>
          </a:blip>
          <a:srcRect t="66329"/>
          <a:stretch/>
        </p:blipFill>
        <p:spPr>
          <a:xfrm>
            <a:off x="1264868" y="1499725"/>
            <a:ext cx="9079068" cy="1366897"/>
          </a:xfrm>
          <a:prstGeom prst="rect">
            <a:avLst/>
          </a:prstGeom>
          <a:noFill/>
          <a:ln>
            <a:noFill/>
          </a:ln>
        </p:spPr>
      </p:pic>
      <p:pic>
        <p:nvPicPr>
          <p:cNvPr id="295" name="Google Shape;295;p25"/>
          <p:cNvPicPr preferRelativeResize="0"/>
          <p:nvPr/>
        </p:nvPicPr>
        <p:blipFill rotWithShape="1">
          <a:blip r:embed="rId4">
            <a:alphaModFix/>
          </a:blip>
          <a:srcRect/>
          <a:stretch/>
        </p:blipFill>
        <p:spPr>
          <a:xfrm>
            <a:off x="9368287" y="5326542"/>
            <a:ext cx="2743200" cy="14382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9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9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9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30"/>
          <p:cNvSpPr txBox="1">
            <a:spLocks noGrp="1"/>
          </p:cNvSpPr>
          <p:nvPr>
            <p:ph type="title"/>
          </p:nvPr>
        </p:nvSpPr>
        <p:spPr>
          <a:xfrm>
            <a:off x="620033" y="30486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92D050"/>
              </a:buClr>
              <a:buSzPts val="3600"/>
              <a:buFont typeface="Roboto"/>
              <a:buNone/>
            </a:pPr>
            <a:r>
              <a:rPr lang="en-NZ" sz="3600" b="1">
                <a:solidFill>
                  <a:srgbClr val="92D050"/>
                </a:solidFill>
                <a:latin typeface="Roboto"/>
                <a:ea typeface="Roboto"/>
                <a:cs typeface="Roboto"/>
                <a:sym typeface="Roboto"/>
              </a:rPr>
              <a:t>Labour markets</a:t>
            </a:r>
            <a:endParaRPr/>
          </a:p>
        </p:txBody>
      </p:sp>
      <p:sp>
        <p:nvSpPr>
          <p:cNvPr id="302" name="Google Shape;302;p30"/>
          <p:cNvSpPr txBox="1"/>
          <p:nvPr/>
        </p:nvSpPr>
        <p:spPr>
          <a:xfrm>
            <a:off x="296343" y="-1736990"/>
            <a:ext cx="10938900" cy="54093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lt1"/>
              </a:buClr>
              <a:buSzPts val="2800"/>
              <a:buFont typeface="Arial"/>
              <a:buNone/>
            </a:pPr>
            <a:endParaRPr sz="2800" b="0" i="0" u="none" strike="noStrike" cap="none">
              <a:solidFill>
                <a:schemeClr val="lt1"/>
              </a:solidFill>
              <a:latin typeface="Calibri"/>
              <a:ea typeface="Calibri"/>
              <a:cs typeface="Calibri"/>
              <a:sym typeface="Calibri"/>
            </a:endParaRPr>
          </a:p>
          <a:p>
            <a:pPr marL="0" marR="0" lvl="0" indent="0" algn="l" rtl="0">
              <a:lnSpc>
                <a:spcPct val="90000"/>
              </a:lnSpc>
              <a:spcBef>
                <a:spcPts val="1000"/>
              </a:spcBef>
              <a:spcAft>
                <a:spcPts val="0"/>
              </a:spcAft>
              <a:buClr>
                <a:schemeClr val="lt1"/>
              </a:buClr>
              <a:buSzPts val="2800"/>
              <a:buFont typeface="Arial"/>
              <a:buNone/>
            </a:pPr>
            <a:endParaRPr sz="2800" b="0" i="0" u="none" strike="noStrike" cap="none">
              <a:solidFill>
                <a:schemeClr val="lt1"/>
              </a:solidFill>
              <a:latin typeface="Calibri"/>
              <a:ea typeface="Calibri"/>
              <a:cs typeface="Calibri"/>
              <a:sym typeface="Calibri"/>
            </a:endParaRPr>
          </a:p>
        </p:txBody>
      </p:sp>
      <p:sp>
        <p:nvSpPr>
          <p:cNvPr id="303" name="Google Shape;303;p30"/>
          <p:cNvSpPr txBox="1"/>
          <p:nvPr/>
        </p:nvSpPr>
        <p:spPr>
          <a:xfrm>
            <a:off x="620033" y="1377750"/>
            <a:ext cx="9515700" cy="4032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NZ" sz="3200" b="0" i="0" u="none" strike="noStrike" cap="none">
                <a:solidFill>
                  <a:schemeClr val="lt1"/>
                </a:solidFill>
                <a:latin typeface="Calibri"/>
                <a:ea typeface="Calibri"/>
                <a:cs typeface="Calibri"/>
                <a:sym typeface="Calibri"/>
              </a:rPr>
              <a:t>What characteristics make a person unemployed?</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chemeClr val="lt1"/>
              </a:buClr>
              <a:buSzPts val="3200"/>
              <a:buFont typeface="Arial"/>
              <a:buChar char="•"/>
            </a:pPr>
            <a:r>
              <a:rPr lang="en-NZ" sz="3200" b="0" i="0" u="none" strike="noStrike" cap="none">
                <a:solidFill>
                  <a:schemeClr val="lt1"/>
                </a:solidFill>
                <a:latin typeface="Calibri"/>
                <a:ea typeface="Calibri"/>
                <a:cs typeface="Calibri"/>
                <a:sym typeface="Calibri"/>
              </a:rPr>
              <a:t>Not currently in paid employment</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chemeClr val="lt1"/>
              </a:buClr>
              <a:buSzPts val="3200"/>
              <a:buFont typeface="Arial"/>
              <a:buChar char="•"/>
            </a:pPr>
            <a:r>
              <a:rPr lang="en-NZ" sz="3200" b="0" i="0" u="none" strike="noStrike" cap="none">
                <a:solidFill>
                  <a:schemeClr val="lt1"/>
                </a:solidFill>
                <a:latin typeface="Calibri"/>
                <a:ea typeface="Calibri"/>
                <a:cs typeface="Calibri"/>
                <a:sym typeface="Calibri"/>
              </a:rPr>
              <a:t>Searching for work (in the last 4 weeks)</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chemeClr val="lt1"/>
              </a:buClr>
              <a:buSzPts val="3200"/>
              <a:buFont typeface="Arial"/>
              <a:buChar char="•"/>
            </a:pPr>
            <a:r>
              <a:rPr lang="en-NZ" sz="3200" b="0" i="0" u="none" strike="noStrike" cap="none">
                <a:solidFill>
                  <a:schemeClr val="lt1"/>
                </a:solidFill>
                <a:latin typeface="Calibri"/>
                <a:ea typeface="Calibri"/>
                <a:cs typeface="Calibri"/>
                <a:sym typeface="Calibri"/>
              </a:rPr>
              <a:t>Willing to work</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chemeClr val="lt1"/>
              </a:solidFill>
              <a:latin typeface="Calibri"/>
              <a:ea typeface="Calibri"/>
              <a:cs typeface="Calibri"/>
              <a:sym typeface="Calibri"/>
            </a:endParaRPr>
          </a:p>
          <a:p>
            <a:pPr marL="203200" marR="0" lvl="0" indent="0" algn="l" rtl="0">
              <a:lnSpc>
                <a:spcPct val="100000"/>
              </a:lnSpc>
              <a:spcBef>
                <a:spcPts val="0"/>
              </a:spcBef>
              <a:spcAft>
                <a:spcPts val="0"/>
              </a:spcAft>
              <a:buClr>
                <a:schemeClr val="lt1"/>
              </a:buClr>
              <a:buSzPts val="3200"/>
              <a:buFont typeface="Arial"/>
              <a:buNone/>
            </a:pPr>
            <a:endParaRPr sz="32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200"/>
              <a:buFont typeface="Arial"/>
              <a:buNone/>
            </a:pPr>
            <a:r>
              <a:rPr lang="en-NZ" sz="3200" b="0" i="0" u="none" strike="noStrike" cap="none">
                <a:solidFill>
                  <a:schemeClr val="lt1"/>
                </a:solidFill>
                <a:latin typeface="Calibri"/>
                <a:ea typeface="Calibri"/>
                <a:cs typeface="Calibri"/>
                <a:sym typeface="Calibri"/>
              </a:rPr>
              <a:t>What do we use to measure unemployment?</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chemeClr val="lt1"/>
              </a:buClr>
              <a:buSzPts val="3200"/>
              <a:buFont typeface="Arial"/>
              <a:buChar char="•"/>
            </a:pPr>
            <a:r>
              <a:rPr lang="en-NZ" sz="3200" b="0" i="0" u="none" strike="noStrike" cap="none">
                <a:solidFill>
                  <a:schemeClr val="lt1"/>
                </a:solidFill>
                <a:latin typeface="Calibri"/>
                <a:ea typeface="Calibri"/>
                <a:cs typeface="Calibri"/>
                <a:sym typeface="Calibri"/>
              </a:rPr>
              <a:t>Household labour force survey, published by StatsNZ</a:t>
            </a:r>
            <a:endParaRPr sz="3200" b="0" i="0" u="none" strike="noStrike" cap="none">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g3dedd15439b_0_83"/>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NZ">
                <a:solidFill>
                  <a:srgbClr val="92D050"/>
                </a:solidFill>
              </a:rPr>
              <a:t>Unemployment</a:t>
            </a:r>
            <a:endParaRPr>
              <a:solidFill>
                <a:srgbClr val="92D050"/>
              </a:solidFill>
            </a:endParaRPr>
          </a:p>
        </p:txBody>
      </p:sp>
      <p:sp>
        <p:nvSpPr>
          <p:cNvPr id="310" name="Google Shape;310;g3dedd15439b_0_83"/>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NZ"/>
              <a:t>Unemployment rate = Number unemployed / labour force</a:t>
            </a:r>
            <a:endParaRPr/>
          </a:p>
          <a:p>
            <a:pPr marL="0" lvl="0" indent="0" algn="l" rtl="0">
              <a:spcBef>
                <a:spcPts val="1000"/>
              </a:spcBef>
              <a:spcAft>
                <a:spcPts val="0"/>
              </a:spcAft>
              <a:buNone/>
            </a:pPr>
            <a:r>
              <a:rPr lang="en-NZ"/>
              <a:t>Main Influences:</a:t>
            </a:r>
            <a:endParaRPr/>
          </a:p>
          <a:p>
            <a:pPr marL="457200" lvl="0" indent="-342900" algn="l" rtl="0">
              <a:spcBef>
                <a:spcPts val="1000"/>
              </a:spcBef>
              <a:spcAft>
                <a:spcPts val="0"/>
              </a:spcAft>
              <a:buSzPts val="1800"/>
              <a:buChar char="-"/>
            </a:pPr>
            <a:r>
              <a:rPr lang="en-NZ"/>
              <a:t>Job Creation</a:t>
            </a:r>
            <a:endParaRPr/>
          </a:p>
          <a:p>
            <a:pPr marL="457200" lvl="0" indent="-342900" algn="l" rtl="0">
              <a:spcBef>
                <a:spcPts val="0"/>
              </a:spcBef>
              <a:spcAft>
                <a:spcPts val="0"/>
              </a:spcAft>
              <a:buSzPts val="1800"/>
              <a:buChar char="-"/>
            </a:pPr>
            <a:r>
              <a:rPr lang="en-NZ"/>
              <a:t>Growth of Labour Force</a:t>
            </a:r>
            <a:endParaRPr/>
          </a:p>
          <a:p>
            <a:pPr marL="0" lvl="0" indent="0" algn="l" rtl="0">
              <a:spcBef>
                <a:spcPts val="1000"/>
              </a:spcBef>
              <a:spcAft>
                <a:spcPts val="0"/>
              </a:spcAft>
              <a:buNone/>
            </a:pPr>
            <a:r>
              <a:rPr lang="en-NZ"/>
              <a:t>Factors of Labour Force:</a:t>
            </a:r>
            <a:endParaRPr/>
          </a:p>
          <a:p>
            <a:pPr marL="457200" lvl="0" indent="-342900" algn="l" rtl="0">
              <a:spcBef>
                <a:spcPts val="1000"/>
              </a:spcBef>
              <a:spcAft>
                <a:spcPts val="0"/>
              </a:spcAft>
              <a:buSzPts val="1800"/>
              <a:buChar char="-"/>
            </a:pPr>
            <a:r>
              <a:rPr lang="en-NZ"/>
              <a:t>Population growth</a:t>
            </a:r>
            <a:endParaRPr/>
          </a:p>
          <a:p>
            <a:pPr marL="457200" lvl="0" indent="-342900" algn="l" rtl="0">
              <a:spcBef>
                <a:spcPts val="0"/>
              </a:spcBef>
              <a:spcAft>
                <a:spcPts val="0"/>
              </a:spcAft>
              <a:buSzPts val="1800"/>
              <a:buChar char="-"/>
            </a:pPr>
            <a:r>
              <a:rPr lang="en-NZ"/>
              <a:t>Immigration</a:t>
            </a:r>
            <a:endParaRPr/>
          </a:p>
          <a:p>
            <a:pPr marL="457200" lvl="0" indent="-342900" algn="l" rtl="0">
              <a:spcBef>
                <a:spcPts val="0"/>
              </a:spcBef>
              <a:spcAft>
                <a:spcPts val="0"/>
              </a:spcAft>
              <a:buSzPts val="1800"/>
              <a:buChar char="-"/>
            </a:pPr>
            <a:r>
              <a:rPr lang="en-NZ"/>
              <a:t>School leaving age</a:t>
            </a:r>
            <a:endParaRPr/>
          </a:p>
          <a:p>
            <a:pPr marL="457200" lvl="0" indent="-342900" algn="l" rtl="0">
              <a:spcBef>
                <a:spcPts val="0"/>
              </a:spcBef>
              <a:spcAft>
                <a:spcPts val="0"/>
              </a:spcAft>
              <a:buSzPts val="1800"/>
              <a:buChar char="-"/>
            </a:pPr>
            <a:r>
              <a:rPr lang="en-NZ"/>
              <a:t>Participation rate</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g3dedd15439b_0_76"/>
          <p:cNvSpPr txBox="1">
            <a:spLocks noGrp="1"/>
          </p:cNvSpPr>
          <p:nvPr>
            <p:ph type="title"/>
          </p:nvPr>
        </p:nvSpPr>
        <p:spPr>
          <a:xfrm>
            <a:off x="838200" y="365125"/>
            <a:ext cx="10515600" cy="10170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NZ">
                <a:solidFill>
                  <a:srgbClr val="92D050"/>
                </a:solidFill>
              </a:rPr>
              <a:t>Minimum Wages</a:t>
            </a:r>
            <a:endParaRPr>
              <a:solidFill>
                <a:srgbClr val="92D050"/>
              </a:solidFill>
            </a:endParaRPr>
          </a:p>
        </p:txBody>
      </p:sp>
      <p:sp>
        <p:nvSpPr>
          <p:cNvPr id="317" name="Google Shape;317;g3dedd15439b_0_76"/>
          <p:cNvSpPr txBox="1">
            <a:spLocks noGrp="1"/>
          </p:cNvSpPr>
          <p:nvPr>
            <p:ph type="body" idx="1"/>
          </p:nvPr>
        </p:nvSpPr>
        <p:spPr>
          <a:xfrm>
            <a:off x="382875" y="1608050"/>
            <a:ext cx="5154600" cy="39780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NZ" sz="2000"/>
              <a:t>Minimum wage is a policy that has unequal effects.</a:t>
            </a:r>
            <a:endParaRPr sz="2000"/>
          </a:p>
          <a:p>
            <a:pPr marL="0" lvl="0" indent="0" algn="l" rtl="0">
              <a:spcBef>
                <a:spcPts val="1000"/>
              </a:spcBef>
              <a:spcAft>
                <a:spcPts val="0"/>
              </a:spcAft>
              <a:buNone/>
            </a:pPr>
            <a:r>
              <a:rPr lang="en-NZ" sz="2000"/>
              <a:t>If above equilibrium creates surplus of labour leading to unemployment</a:t>
            </a:r>
            <a:endParaRPr sz="2000"/>
          </a:p>
          <a:p>
            <a:pPr marL="0" lvl="0" indent="0" algn="l" rtl="0">
              <a:spcBef>
                <a:spcPts val="1000"/>
              </a:spcBef>
              <a:spcAft>
                <a:spcPts val="0"/>
              </a:spcAft>
              <a:buNone/>
            </a:pPr>
            <a:r>
              <a:rPr lang="en-NZ" sz="2000"/>
              <a:t>Short run: increase in min wage increases labour income and lower portion become unemployed.</a:t>
            </a:r>
            <a:endParaRPr sz="2000"/>
          </a:p>
          <a:p>
            <a:pPr marL="0" lvl="0" indent="0" algn="l" rtl="0">
              <a:spcBef>
                <a:spcPts val="1000"/>
              </a:spcBef>
              <a:spcAft>
                <a:spcPts val="0"/>
              </a:spcAft>
              <a:buNone/>
            </a:pPr>
            <a:r>
              <a:rPr lang="en-NZ" sz="2000"/>
              <a:t>Long run: As firms adjust to the higher input costs of labour increases unemployment due to the longer time to respond to this higher wage price. </a:t>
            </a:r>
            <a:endParaRPr sz="2000"/>
          </a:p>
          <a:p>
            <a:pPr marL="0" lvl="0" indent="0" algn="l" rtl="0">
              <a:spcBef>
                <a:spcPts val="1000"/>
              </a:spcBef>
              <a:spcAft>
                <a:spcPts val="0"/>
              </a:spcAft>
              <a:buNone/>
            </a:pPr>
            <a:endParaRPr sz="2000"/>
          </a:p>
        </p:txBody>
      </p:sp>
      <p:pic>
        <p:nvPicPr>
          <p:cNvPr id="318" name="Google Shape;318;g3dedd15439b_0_76"/>
          <p:cNvPicPr preferRelativeResize="0"/>
          <p:nvPr/>
        </p:nvPicPr>
        <p:blipFill>
          <a:blip r:embed="rId3">
            <a:alphaModFix/>
          </a:blip>
          <a:stretch>
            <a:fillRect/>
          </a:stretch>
        </p:blipFill>
        <p:spPr>
          <a:xfrm>
            <a:off x="5629827" y="1608040"/>
            <a:ext cx="6349424" cy="39780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31"/>
          <p:cNvSpPr txBox="1">
            <a:spLocks noGrp="1"/>
          </p:cNvSpPr>
          <p:nvPr>
            <p:ph type="title"/>
          </p:nvPr>
        </p:nvSpPr>
        <p:spPr>
          <a:xfrm>
            <a:off x="620033" y="30486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92D050"/>
              </a:buClr>
              <a:buSzPts val="3600"/>
              <a:buFont typeface="Roboto"/>
              <a:buNone/>
            </a:pPr>
            <a:r>
              <a:rPr lang="en-NZ" sz="3600" b="1">
                <a:solidFill>
                  <a:srgbClr val="92D050"/>
                </a:solidFill>
                <a:latin typeface="Roboto"/>
                <a:ea typeface="Roboto"/>
                <a:cs typeface="Roboto"/>
                <a:sym typeface="Roboto"/>
              </a:rPr>
              <a:t>Labour markets</a:t>
            </a:r>
            <a:endParaRPr/>
          </a:p>
        </p:txBody>
      </p:sp>
      <p:sp>
        <p:nvSpPr>
          <p:cNvPr id="326" name="Google Shape;326;p31"/>
          <p:cNvSpPr txBox="1"/>
          <p:nvPr/>
        </p:nvSpPr>
        <p:spPr>
          <a:xfrm>
            <a:off x="346880" y="1251800"/>
            <a:ext cx="10938870" cy="5409434"/>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lt1"/>
              </a:buClr>
              <a:buSzPts val="2800"/>
              <a:buFont typeface="Arial"/>
              <a:buNone/>
            </a:pPr>
            <a:endParaRPr sz="2800" b="0" i="0" u="none" strike="noStrike" cap="none">
              <a:solidFill>
                <a:schemeClr val="lt1"/>
              </a:solidFill>
              <a:latin typeface="Calibri"/>
              <a:ea typeface="Calibri"/>
              <a:cs typeface="Calibri"/>
              <a:sym typeface="Calibri"/>
            </a:endParaRPr>
          </a:p>
          <a:p>
            <a:pPr marL="0" marR="0" lvl="0" indent="0" algn="l" rtl="0">
              <a:lnSpc>
                <a:spcPct val="90000"/>
              </a:lnSpc>
              <a:spcBef>
                <a:spcPts val="1000"/>
              </a:spcBef>
              <a:spcAft>
                <a:spcPts val="0"/>
              </a:spcAft>
              <a:buClr>
                <a:schemeClr val="lt1"/>
              </a:buClr>
              <a:buSzPts val="2800"/>
              <a:buFont typeface="Arial"/>
              <a:buNone/>
            </a:pPr>
            <a:endParaRPr sz="2800" b="0" i="0" u="none" strike="noStrike" cap="none">
              <a:solidFill>
                <a:schemeClr val="lt1"/>
              </a:solidFill>
              <a:latin typeface="Calibri"/>
              <a:ea typeface="Calibri"/>
              <a:cs typeface="Calibri"/>
              <a:sym typeface="Calibri"/>
            </a:endParaRPr>
          </a:p>
        </p:txBody>
      </p:sp>
      <p:pic>
        <p:nvPicPr>
          <p:cNvPr id="327" name="Google Shape;327;p31"/>
          <p:cNvPicPr preferRelativeResize="0"/>
          <p:nvPr/>
        </p:nvPicPr>
        <p:blipFill rotWithShape="1">
          <a:blip r:embed="rId3">
            <a:alphaModFix/>
          </a:blip>
          <a:srcRect l="13444" t="5084" r="12599"/>
          <a:stretch/>
        </p:blipFill>
        <p:spPr>
          <a:xfrm>
            <a:off x="620033" y="1346920"/>
            <a:ext cx="9016865" cy="397576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32"/>
          <p:cNvSpPr txBox="1">
            <a:spLocks noGrp="1"/>
          </p:cNvSpPr>
          <p:nvPr>
            <p:ph type="title"/>
          </p:nvPr>
        </p:nvSpPr>
        <p:spPr>
          <a:xfrm>
            <a:off x="620033" y="30486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92D050"/>
              </a:buClr>
              <a:buSzPts val="3600"/>
              <a:buFont typeface="Roboto"/>
              <a:buNone/>
            </a:pPr>
            <a:r>
              <a:rPr lang="en-NZ" sz="3600" b="1">
                <a:solidFill>
                  <a:srgbClr val="92D050"/>
                </a:solidFill>
                <a:latin typeface="Roboto"/>
                <a:ea typeface="Roboto"/>
                <a:cs typeface="Roboto"/>
                <a:sym typeface="Roboto"/>
              </a:rPr>
              <a:t>Labour markets</a:t>
            </a:r>
            <a:endParaRPr/>
          </a:p>
        </p:txBody>
      </p:sp>
      <p:sp>
        <p:nvSpPr>
          <p:cNvPr id="335" name="Google Shape;335;p32"/>
          <p:cNvSpPr txBox="1"/>
          <p:nvPr/>
        </p:nvSpPr>
        <p:spPr>
          <a:xfrm>
            <a:off x="346880" y="1251800"/>
            <a:ext cx="10938870" cy="5409434"/>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lt1"/>
              </a:buClr>
              <a:buSzPts val="2800"/>
              <a:buFont typeface="Arial"/>
              <a:buNone/>
            </a:pPr>
            <a:endParaRPr sz="2800" b="0" i="0" u="none" strike="noStrike" cap="none">
              <a:solidFill>
                <a:schemeClr val="lt1"/>
              </a:solidFill>
              <a:latin typeface="Calibri"/>
              <a:ea typeface="Calibri"/>
              <a:cs typeface="Calibri"/>
              <a:sym typeface="Calibri"/>
            </a:endParaRPr>
          </a:p>
          <a:p>
            <a:pPr marL="0" marR="0" lvl="0" indent="0" algn="l" rtl="0">
              <a:lnSpc>
                <a:spcPct val="90000"/>
              </a:lnSpc>
              <a:spcBef>
                <a:spcPts val="1000"/>
              </a:spcBef>
              <a:spcAft>
                <a:spcPts val="0"/>
              </a:spcAft>
              <a:buClr>
                <a:schemeClr val="lt1"/>
              </a:buClr>
              <a:buSzPts val="2800"/>
              <a:buFont typeface="Arial"/>
              <a:buNone/>
            </a:pPr>
            <a:endParaRPr sz="2800" b="0" i="0" u="none" strike="noStrike" cap="none">
              <a:solidFill>
                <a:schemeClr val="lt1"/>
              </a:solidFill>
              <a:latin typeface="Calibri"/>
              <a:ea typeface="Calibri"/>
              <a:cs typeface="Calibri"/>
              <a:sym typeface="Calibri"/>
            </a:endParaRPr>
          </a:p>
        </p:txBody>
      </p:sp>
      <p:pic>
        <p:nvPicPr>
          <p:cNvPr id="336" name="Google Shape;336;p32"/>
          <p:cNvPicPr preferRelativeResize="0"/>
          <p:nvPr/>
        </p:nvPicPr>
        <p:blipFill rotWithShape="1">
          <a:blip r:embed="rId3">
            <a:alphaModFix/>
          </a:blip>
          <a:srcRect l="13444" t="5083" r="12599" b="32891"/>
          <a:stretch/>
        </p:blipFill>
        <p:spPr>
          <a:xfrm>
            <a:off x="620033" y="1346920"/>
            <a:ext cx="9016865" cy="2598063"/>
          </a:xfrm>
          <a:prstGeom prst="rect">
            <a:avLst/>
          </a:prstGeom>
          <a:noFill/>
          <a:ln>
            <a:noFill/>
          </a:ln>
        </p:spPr>
      </p:pic>
      <p:sp>
        <p:nvSpPr>
          <p:cNvPr id="337" name="Google Shape;337;p32"/>
          <p:cNvSpPr/>
          <p:nvPr/>
        </p:nvSpPr>
        <p:spPr>
          <a:xfrm>
            <a:off x="620032" y="3944983"/>
            <a:ext cx="8732973" cy="203132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NZ" sz="1800" b="1" i="0" u="none" strike="noStrike" cap="none">
                <a:solidFill>
                  <a:schemeClr val="lt1"/>
                </a:solidFill>
                <a:latin typeface="Calibri"/>
                <a:ea typeface="Calibri"/>
                <a:cs typeface="Calibri"/>
                <a:sym typeface="Calibri"/>
              </a:rPr>
              <a:t>Part (d) 	3 marks</a:t>
            </a: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1	the wage negotiation process moved from being centralised to decentralised (or 	could say shifted from being between govt., employer groups and unions to being 	between employees and employers).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1	employment agreements shifted from being task based, industry wide to being 	between location or workplace based.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1	to increase flexibility.</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33"/>
          <p:cNvSpPr txBox="1">
            <a:spLocks noGrp="1"/>
          </p:cNvSpPr>
          <p:nvPr>
            <p:ph type="title"/>
          </p:nvPr>
        </p:nvSpPr>
        <p:spPr>
          <a:xfrm>
            <a:off x="620033" y="30486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92D050"/>
              </a:buClr>
              <a:buSzPts val="3600"/>
              <a:buFont typeface="Roboto"/>
              <a:buNone/>
            </a:pPr>
            <a:r>
              <a:rPr lang="en-NZ" sz="3600" b="1">
                <a:solidFill>
                  <a:srgbClr val="92D050"/>
                </a:solidFill>
                <a:latin typeface="Roboto"/>
                <a:ea typeface="Roboto"/>
                <a:cs typeface="Roboto"/>
                <a:sym typeface="Roboto"/>
              </a:rPr>
              <a:t>Labour markets</a:t>
            </a:r>
            <a:endParaRPr/>
          </a:p>
        </p:txBody>
      </p:sp>
      <p:sp>
        <p:nvSpPr>
          <p:cNvPr id="345" name="Google Shape;345;p33"/>
          <p:cNvSpPr txBox="1"/>
          <p:nvPr/>
        </p:nvSpPr>
        <p:spPr>
          <a:xfrm>
            <a:off x="346880" y="1251800"/>
            <a:ext cx="10938870" cy="5409434"/>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lt1"/>
              </a:buClr>
              <a:buSzPts val="2800"/>
              <a:buFont typeface="Arial"/>
              <a:buNone/>
            </a:pPr>
            <a:endParaRPr sz="2800" b="0" i="0" u="none" strike="noStrike" cap="none">
              <a:solidFill>
                <a:schemeClr val="lt1"/>
              </a:solidFill>
              <a:latin typeface="Calibri"/>
              <a:ea typeface="Calibri"/>
              <a:cs typeface="Calibri"/>
              <a:sym typeface="Calibri"/>
            </a:endParaRPr>
          </a:p>
          <a:p>
            <a:pPr marL="0" marR="0" lvl="0" indent="0" algn="l" rtl="0">
              <a:lnSpc>
                <a:spcPct val="90000"/>
              </a:lnSpc>
              <a:spcBef>
                <a:spcPts val="1000"/>
              </a:spcBef>
              <a:spcAft>
                <a:spcPts val="0"/>
              </a:spcAft>
              <a:buClr>
                <a:schemeClr val="lt1"/>
              </a:buClr>
              <a:buSzPts val="2800"/>
              <a:buFont typeface="Arial"/>
              <a:buNone/>
            </a:pPr>
            <a:endParaRPr sz="2800" b="0" i="0" u="none" strike="noStrike" cap="none">
              <a:solidFill>
                <a:schemeClr val="lt1"/>
              </a:solidFill>
              <a:latin typeface="Calibri"/>
              <a:ea typeface="Calibri"/>
              <a:cs typeface="Calibri"/>
              <a:sym typeface="Calibri"/>
            </a:endParaRPr>
          </a:p>
        </p:txBody>
      </p:sp>
      <p:pic>
        <p:nvPicPr>
          <p:cNvPr id="346" name="Google Shape;346;p33"/>
          <p:cNvPicPr preferRelativeResize="0"/>
          <p:nvPr/>
        </p:nvPicPr>
        <p:blipFill rotWithShape="1">
          <a:blip r:embed="rId3">
            <a:alphaModFix/>
          </a:blip>
          <a:srcRect l="13444" t="65237" r="12599"/>
          <a:stretch/>
        </p:blipFill>
        <p:spPr>
          <a:xfrm>
            <a:off x="946604" y="1515291"/>
            <a:ext cx="9016865" cy="1456083"/>
          </a:xfrm>
          <a:prstGeom prst="rect">
            <a:avLst/>
          </a:prstGeom>
          <a:noFill/>
          <a:ln>
            <a:noFill/>
          </a:ln>
        </p:spPr>
      </p:pic>
      <p:sp>
        <p:nvSpPr>
          <p:cNvPr id="347" name="Google Shape;347;p33"/>
          <p:cNvSpPr/>
          <p:nvPr/>
        </p:nvSpPr>
        <p:spPr>
          <a:xfrm>
            <a:off x="1389017" y="3130170"/>
            <a:ext cx="6487886" cy="203132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NZ" sz="1800" b="1" i="0" u="none" strike="noStrike" cap="none">
                <a:solidFill>
                  <a:schemeClr val="lt1"/>
                </a:solidFill>
                <a:latin typeface="Calibri"/>
                <a:ea typeface="Calibri"/>
                <a:cs typeface="Calibri"/>
                <a:sym typeface="Calibri"/>
              </a:rPr>
              <a:t>Part (e) 	3 marks</a:t>
            </a: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1	efficiency wages are where firms choose to pay over the 	equilibrium wage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2	1 mark for each reason:  e.g. </a:t>
            </a:r>
            <a:br>
              <a:rPr lang="en-NZ" sz="1800" b="0" i="0" u="none" strike="noStrike" cap="none">
                <a:solidFill>
                  <a:schemeClr val="lt1"/>
                </a:solidFill>
                <a:latin typeface="Calibri"/>
                <a:ea typeface="Calibri"/>
                <a:cs typeface="Calibri"/>
                <a:sym typeface="Calibri"/>
              </a:rPr>
            </a:br>
            <a:r>
              <a:rPr lang="en-NZ" sz="1800" b="0" i="0" u="none" strike="noStrike" cap="none">
                <a:solidFill>
                  <a:schemeClr val="lt1"/>
                </a:solidFill>
                <a:latin typeface="Calibri"/>
                <a:ea typeface="Calibri"/>
                <a:cs typeface="Calibri"/>
                <a:sym typeface="Calibri"/>
              </a:rPr>
              <a:t>- to reduce worker turnover</a:t>
            </a:r>
            <a:br>
              <a:rPr lang="en-NZ" sz="1800" b="0" i="0" u="none" strike="noStrike" cap="none">
                <a:solidFill>
                  <a:schemeClr val="lt1"/>
                </a:solidFill>
                <a:latin typeface="Calibri"/>
                <a:ea typeface="Calibri"/>
                <a:cs typeface="Calibri"/>
                <a:sym typeface="Calibri"/>
              </a:rPr>
            </a:br>
            <a:r>
              <a:rPr lang="en-NZ" sz="1800" b="0" i="0" u="none" strike="noStrike" cap="none">
                <a:solidFill>
                  <a:schemeClr val="lt1"/>
                </a:solidFill>
                <a:latin typeface="Calibri"/>
                <a:ea typeface="Calibri"/>
                <a:cs typeface="Calibri"/>
                <a:sym typeface="Calibri"/>
              </a:rPr>
              <a:t>- to attract better applicants</a:t>
            </a:r>
            <a:br>
              <a:rPr lang="en-NZ" sz="1800" b="0" i="0" u="none" strike="noStrike" cap="none">
                <a:solidFill>
                  <a:schemeClr val="lt1"/>
                </a:solidFill>
                <a:latin typeface="Calibri"/>
                <a:ea typeface="Calibri"/>
                <a:cs typeface="Calibri"/>
                <a:sym typeface="Calibri"/>
              </a:rPr>
            </a:br>
            <a:r>
              <a:rPr lang="en-NZ" sz="1800" b="0" i="0" u="none" strike="noStrike" cap="none">
                <a:solidFill>
                  <a:schemeClr val="lt1"/>
                </a:solidFill>
                <a:latin typeface="Calibri"/>
                <a:ea typeface="Calibri"/>
                <a:cs typeface="Calibri"/>
                <a:sym typeface="Calibri"/>
              </a:rPr>
              <a:t>- to improve worker effort</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34"/>
          <p:cNvSpPr txBox="1">
            <a:spLocks noGrp="1"/>
          </p:cNvSpPr>
          <p:nvPr>
            <p:ph type="title"/>
          </p:nvPr>
        </p:nvSpPr>
        <p:spPr>
          <a:xfrm>
            <a:off x="620033" y="30486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92D050"/>
              </a:buClr>
              <a:buSzPts val="3600"/>
              <a:buFont typeface="Roboto"/>
              <a:buNone/>
            </a:pPr>
            <a:r>
              <a:rPr lang="en-NZ" sz="3600" b="1">
                <a:solidFill>
                  <a:srgbClr val="92D050"/>
                </a:solidFill>
                <a:latin typeface="Roboto"/>
                <a:ea typeface="Roboto"/>
                <a:cs typeface="Roboto"/>
                <a:sym typeface="Roboto"/>
              </a:rPr>
              <a:t>Labour markets</a:t>
            </a:r>
            <a:endParaRPr/>
          </a:p>
        </p:txBody>
      </p:sp>
      <p:sp>
        <p:nvSpPr>
          <p:cNvPr id="355" name="Google Shape;355;p34"/>
          <p:cNvSpPr txBox="1"/>
          <p:nvPr/>
        </p:nvSpPr>
        <p:spPr>
          <a:xfrm>
            <a:off x="346880" y="1251800"/>
            <a:ext cx="10938870" cy="5409434"/>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lt1"/>
              </a:buClr>
              <a:buSzPts val="2800"/>
              <a:buFont typeface="Arial"/>
              <a:buNone/>
            </a:pPr>
            <a:endParaRPr sz="2800" b="0" i="0" u="none" strike="noStrike" cap="none">
              <a:solidFill>
                <a:schemeClr val="lt1"/>
              </a:solidFill>
              <a:latin typeface="Calibri"/>
              <a:ea typeface="Calibri"/>
              <a:cs typeface="Calibri"/>
              <a:sym typeface="Calibri"/>
            </a:endParaRPr>
          </a:p>
          <a:p>
            <a:pPr marL="0" marR="0" lvl="0" indent="0" algn="l" rtl="0">
              <a:lnSpc>
                <a:spcPct val="90000"/>
              </a:lnSpc>
              <a:spcBef>
                <a:spcPts val="1000"/>
              </a:spcBef>
              <a:spcAft>
                <a:spcPts val="0"/>
              </a:spcAft>
              <a:buClr>
                <a:schemeClr val="lt1"/>
              </a:buClr>
              <a:buSzPts val="2800"/>
              <a:buFont typeface="Arial"/>
              <a:buNone/>
            </a:pPr>
            <a:endParaRPr sz="2800" b="0" i="0" u="none" strike="noStrike" cap="none">
              <a:solidFill>
                <a:schemeClr val="lt1"/>
              </a:solidFill>
              <a:latin typeface="Calibri"/>
              <a:ea typeface="Calibri"/>
              <a:cs typeface="Calibri"/>
              <a:sym typeface="Calibri"/>
            </a:endParaRPr>
          </a:p>
        </p:txBody>
      </p:sp>
      <p:pic>
        <p:nvPicPr>
          <p:cNvPr id="356" name="Google Shape;356;p34"/>
          <p:cNvPicPr preferRelativeResize="0"/>
          <p:nvPr/>
        </p:nvPicPr>
        <p:blipFill rotWithShape="1">
          <a:blip r:embed="rId3">
            <a:alphaModFix/>
          </a:blip>
          <a:srcRect l="5868" t="42597" r="7953"/>
          <a:stretch/>
        </p:blipFill>
        <p:spPr>
          <a:xfrm>
            <a:off x="655239" y="1422943"/>
            <a:ext cx="10480394" cy="2665442"/>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35"/>
          <p:cNvSpPr txBox="1">
            <a:spLocks noGrp="1"/>
          </p:cNvSpPr>
          <p:nvPr>
            <p:ph type="title"/>
          </p:nvPr>
        </p:nvSpPr>
        <p:spPr>
          <a:xfrm>
            <a:off x="620033" y="30486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92D050"/>
              </a:buClr>
              <a:buSzPts val="3600"/>
              <a:buFont typeface="Roboto"/>
              <a:buNone/>
            </a:pPr>
            <a:r>
              <a:rPr lang="en-NZ" sz="3600" b="1">
                <a:solidFill>
                  <a:srgbClr val="92D050"/>
                </a:solidFill>
                <a:latin typeface="Roboto"/>
                <a:ea typeface="Roboto"/>
                <a:cs typeface="Roboto"/>
                <a:sym typeface="Roboto"/>
              </a:rPr>
              <a:t>Labour markets</a:t>
            </a:r>
            <a:endParaRPr/>
          </a:p>
        </p:txBody>
      </p:sp>
      <p:sp>
        <p:nvSpPr>
          <p:cNvPr id="364" name="Google Shape;364;p35"/>
          <p:cNvSpPr txBox="1"/>
          <p:nvPr/>
        </p:nvSpPr>
        <p:spPr>
          <a:xfrm>
            <a:off x="346880" y="1251800"/>
            <a:ext cx="10938870" cy="5409434"/>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lt1"/>
              </a:buClr>
              <a:buSzPts val="2800"/>
              <a:buFont typeface="Arial"/>
              <a:buNone/>
            </a:pPr>
            <a:endParaRPr sz="2800" b="0" i="0" u="none" strike="noStrike" cap="none">
              <a:solidFill>
                <a:schemeClr val="lt1"/>
              </a:solidFill>
              <a:latin typeface="Calibri"/>
              <a:ea typeface="Calibri"/>
              <a:cs typeface="Calibri"/>
              <a:sym typeface="Calibri"/>
            </a:endParaRPr>
          </a:p>
          <a:p>
            <a:pPr marL="0" marR="0" lvl="0" indent="0" algn="l" rtl="0">
              <a:lnSpc>
                <a:spcPct val="90000"/>
              </a:lnSpc>
              <a:spcBef>
                <a:spcPts val="1000"/>
              </a:spcBef>
              <a:spcAft>
                <a:spcPts val="0"/>
              </a:spcAft>
              <a:buClr>
                <a:schemeClr val="lt1"/>
              </a:buClr>
              <a:buSzPts val="2800"/>
              <a:buFont typeface="Arial"/>
              <a:buNone/>
            </a:pPr>
            <a:endParaRPr sz="2800" b="0" i="0" u="none" strike="noStrike" cap="none">
              <a:solidFill>
                <a:schemeClr val="lt1"/>
              </a:solidFill>
              <a:latin typeface="Calibri"/>
              <a:ea typeface="Calibri"/>
              <a:cs typeface="Calibri"/>
              <a:sym typeface="Calibri"/>
            </a:endParaRPr>
          </a:p>
        </p:txBody>
      </p:sp>
      <p:sp>
        <p:nvSpPr>
          <p:cNvPr id="365" name="Google Shape;365;p35"/>
          <p:cNvSpPr txBox="1"/>
          <p:nvPr/>
        </p:nvSpPr>
        <p:spPr>
          <a:xfrm>
            <a:off x="754068" y="1488145"/>
            <a:ext cx="10654800" cy="341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1	rural generally have a higher unemployment rate than urban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2	plausible reason – e.g. there are fewer opportunities in rural areas than urban, changing occupations is 	harder, re-training is less available.</a:t>
            </a:r>
            <a:br>
              <a:rPr lang="en-NZ" sz="1800" b="0" i="0" u="none" strike="noStrike" cap="none">
                <a:solidFill>
                  <a:schemeClr val="lt1"/>
                </a:solidFill>
                <a:latin typeface="Calibri"/>
                <a:ea typeface="Calibri"/>
                <a:cs typeface="Calibri"/>
                <a:sym typeface="Calibri"/>
              </a:rPr>
            </a:br>
            <a:r>
              <a:rPr lang="en-NZ" sz="1800" b="0" i="0" u="none" strike="noStrike" cap="none">
                <a:solidFill>
                  <a:schemeClr val="lt1"/>
                </a:solidFill>
                <a:latin typeface="Calibri"/>
                <a:ea typeface="Calibri"/>
                <a:cs typeface="Calibri"/>
                <a:sym typeface="Calibri"/>
              </a:rPr>
              <a:t>	(marks were awarded for plausible arguments for urban being higher, e.g. rural communities may have 	more secure jobs, people move out of choice to rural areas for work they definitely get)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1	youth have a higher unemployment rate than older workers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NZ" sz="1800" b="0" i="0" u="none" strike="noStrike" cap="none">
                <a:solidFill>
                  <a:schemeClr val="lt1"/>
                </a:solidFill>
                <a:latin typeface="Calibri"/>
                <a:ea typeface="Calibri"/>
                <a:cs typeface="Calibri"/>
                <a:sym typeface="Calibri"/>
              </a:rPr>
              <a:t>2	plausible reason – e.g. young workers will be less skilled; have less work history to use; etc.</a:t>
            </a:r>
            <a:br>
              <a:rPr lang="en-NZ" sz="1800" b="0" i="0" u="none" strike="noStrike" cap="none">
                <a:solidFill>
                  <a:schemeClr val="lt1"/>
                </a:solidFill>
                <a:latin typeface="Calibri"/>
                <a:ea typeface="Calibri"/>
                <a:cs typeface="Calibri"/>
                <a:sym typeface="Calibri"/>
              </a:rPr>
            </a:br>
            <a:r>
              <a:rPr lang="en-NZ" sz="1800" b="0" i="0" u="none" strike="noStrike" cap="none">
                <a:solidFill>
                  <a:schemeClr val="lt1"/>
                </a:solidFill>
                <a:latin typeface="Calibri"/>
                <a:ea typeface="Calibri"/>
                <a:cs typeface="Calibri"/>
                <a:sym typeface="Calibri"/>
              </a:rPr>
              <a:t>	(some students argued that the older have a higher rate as more youth are in school – 1 mark.)</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6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6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6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36"/>
          <p:cNvSpPr txBox="1">
            <a:spLocks noGrp="1"/>
          </p:cNvSpPr>
          <p:nvPr>
            <p:ph type="title"/>
          </p:nvPr>
        </p:nvSpPr>
        <p:spPr>
          <a:xfrm>
            <a:off x="620033" y="30486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92D050"/>
              </a:buClr>
              <a:buSzPts val="3600"/>
              <a:buFont typeface="Roboto"/>
              <a:buNone/>
            </a:pPr>
            <a:r>
              <a:rPr lang="en-NZ" sz="3600" b="1">
                <a:solidFill>
                  <a:srgbClr val="92D050"/>
                </a:solidFill>
                <a:latin typeface="Roboto"/>
                <a:ea typeface="Roboto"/>
                <a:cs typeface="Roboto"/>
                <a:sym typeface="Roboto"/>
              </a:rPr>
              <a:t>Final advice</a:t>
            </a:r>
            <a:endParaRPr/>
          </a:p>
        </p:txBody>
      </p:sp>
      <p:sp>
        <p:nvSpPr>
          <p:cNvPr id="372" name="Google Shape;372;p36"/>
          <p:cNvSpPr txBox="1"/>
          <p:nvPr/>
        </p:nvSpPr>
        <p:spPr>
          <a:xfrm>
            <a:off x="346880" y="1251800"/>
            <a:ext cx="10938870" cy="5409434"/>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lt1"/>
              </a:buClr>
              <a:buSzPts val="2800"/>
              <a:buFont typeface="Arial"/>
              <a:buNone/>
            </a:pPr>
            <a:endParaRPr sz="2800" b="0" i="0" u="none" strike="noStrike" cap="none">
              <a:solidFill>
                <a:schemeClr val="lt1"/>
              </a:solidFill>
              <a:latin typeface="Calibri"/>
              <a:ea typeface="Calibri"/>
              <a:cs typeface="Calibri"/>
              <a:sym typeface="Calibri"/>
            </a:endParaRPr>
          </a:p>
          <a:p>
            <a:pPr marL="0" marR="0" lvl="0" indent="0" algn="l" rtl="0">
              <a:lnSpc>
                <a:spcPct val="90000"/>
              </a:lnSpc>
              <a:spcBef>
                <a:spcPts val="1000"/>
              </a:spcBef>
              <a:spcAft>
                <a:spcPts val="0"/>
              </a:spcAft>
              <a:buClr>
                <a:schemeClr val="lt1"/>
              </a:buClr>
              <a:buSzPts val="2800"/>
              <a:buFont typeface="Arial"/>
              <a:buNone/>
            </a:pPr>
            <a:endParaRPr sz="2800" b="0" i="0" u="none" strike="noStrike" cap="none">
              <a:solidFill>
                <a:schemeClr val="lt1"/>
              </a:solidFill>
              <a:latin typeface="Calibri"/>
              <a:ea typeface="Calibri"/>
              <a:cs typeface="Calibri"/>
              <a:sym typeface="Calibri"/>
            </a:endParaRPr>
          </a:p>
        </p:txBody>
      </p:sp>
      <p:sp>
        <p:nvSpPr>
          <p:cNvPr id="373" name="Google Shape;373;p36"/>
          <p:cNvSpPr txBox="1"/>
          <p:nvPr/>
        </p:nvSpPr>
        <p:spPr>
          <a:xfrm>
            <a:off x="910822" y="1914300"/>
            <a:ext cx="9173700" cy="65571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lt1"/>
              </a:buClr>
              <a:buSzPts val="2800"/>
              <a:buFont typeface="Arial"/>
              <a:buChar char="•"/>
            </a:pPr>
            <a:r>
              <a:rPr lang="en-NZ" sz="2800" b="0" i="0" u="none" strike="noStrike" cap="none">
                <a:solidFill>
                  <a:schemeClr val="lt1"/>
                </a:solidFill>
                <a:latin typeface="Calibri"/>
                <a:ea typeface="Calibri"/>
                <a:cs typeface="Calibri"/>
                <a:sym typeface="Calibri"/>
              </a:rPr>
              <a:t>Don’t rewatch lectures- you won’t remember anything</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2800"/>
              <a:buFont typeface="Arial"/>
              <a:buChar char="•"/>
            </a:pPr>
            <a:r>
              <a:rPr lang="en-NZ" sz="2800" b="0" i="0" u="none" strike="noStrike" cap="none">
                <a:solidFill>
                  <a:schemeClr val="lt1"/>
                </a:solidFill>
                <a:latin typeface="Calibri"/>
                <a:ea typeface="Calibri"/>
                <a:cs typeface="Calibri"/>
                <a:sym typeface="Calibri"/>
              </a:rPr>
              <a:t>If you have a free 15 minutes, use it to do Multi choice practice as I found these the most spontaneous </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2800"/>
              <a:buFont typeface="Arial"/>
              <a:buChar char="•"/>
            </a:pPr>
            <a:r>
              <a:rPr lang="en-NZ" sz="2800" b="0" i="0" u="none" strike="noStrike" cap="none">
                <a:solidFill>
                  <a:schemeClr val="lt1"/>
                </a:solidFill>
                <a:latin typeface="Calibri"/>
                <a:ea typeface="Calibri"/>
                <a:cs typeface="Calibri"/>
                <a:sym typeface="Calibri"/>
              </a:rPr>
              <a:t>Past term tests are the best way to practice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2800"/>
              <a:buFont typeface="Arial"/>
              <a:buChar char="•"/>
            </a:pPr>
            <a:r>
              <a:rPr lang="en-NZ" sz="2800" b="0" i="0" u="none" strike="noStrike" cap="none">
                <a:solidFill>
                  <a:schemeClr val="lt1"/>
                </a:solidFill>
                <a:latin typeface="Calibri"/>
                <a:ea typeface="Calibri"/>
                <a:cs typeface="Calibri"/>
                <a:sym typeface="Calibri"/>
              </a:rPr>
              <a:t>All the history questions are online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2800"/>
              <a:buFont typeface="Arial"/>
              <a:buChar char="•"/>
            </a:pPr>
            <a:r>
              <a:rPr lang="en-NZ" sz="2800" b="0" i="0" u="none" strike="noStrike" cap="none">
                <a:solidFill>
                  <a:schemeClr val="lt1"/>
                </a:solidFill>
                <a:latin typeface="Calibri"/>
                <a:ea typeface="Calibri"/>
                <a:cs typeface="Calibri"/>
                <a:sym typeface="Calibri"/>
              </a:rPr>
              <a:t>Questions often repeat themselves</a:t>
            </a:r>
            <a:endParaRPr sz="2800" b="0" i="0" u="none" strike="noStrike" cap="none">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2800"/>
              <a:buFont typeface="Calibri"/>
              <a:buChar char="•"/>
            </a:pPr>
            <a:r>
              <a:rPr lang="en-NZ" sz="2800">
                <a:solidFill>
                  <a:schemeClr val="lt1"/>
                </a:solidFill>
                <a:latin typeface="Calibri"/>
                <a:ea typeface="Calibri"/>
                <a:cs typeface="Calibri"/>
                <a:sym typeface="Calibri"/>
              </a:rPr>
              <a:t>Order your notes as this will help find information faster than causing stress of finding the specific bit</a:t>
            </a:r>
            <a:endParaRPr sz="2800">
              <a:solidFill>
                <a:schemeClr val="lt1"/>
              </a:solidFill>
              <a:latin typeface="Calibri"/>
              <a:ea typeface="Calibri"/>
              <a:cs typeface="Calibri"/>
              <a:sym typeface="Calibri"/>
            </a:endParaRPr>
          </a:p>
          <a:p>
            <a:pPr marL="285750" marR="0" lvl="0" indent="-107950" algn="l" rtl="0">
              <a:lnSpc>
                <a:spcPct val="100000"/>
              </a:lnSpc>
              <a:spcBef>
                <a:spcPts val="0"/>
              </a:spcBef>
              <a:spcAft>
                <a:spcPts val="0"/>
              </a:spcAft>
              <a:buClr>
                <a:schemeClr val="lt1"/>
              </a:buClr>
              <a:buSzPts val="2800"/>
              <a:buFont typeface="Arial"/>
              <a:buNone/>
            </a:pPr>
            <a:endParaRPr sz="2800" b="0" i="0" u="none" strike="noStrike" cap="none">
              <a:solidFill>
                <a:schemeClr val="lt1"/>
              </a:solidFill>
              <a:latin typeface="Calibri"/>
              <a:ea typeface="Calibri"/>
              <a:cs typeface="Calibri"/>
              <a:sym typeface="Calibri"/>
            </a:endParaRPr>
          </a:p>
          <a:p>
            <a:pPr marL="285750" marR="0" lvl="0" indent="-107950" algn="l" rtl="0">
              <a:lnSpc>
                <a:spcPct val="100000"/>
              </a:lnSpc>
              <a:spcBef>
                <a:spcPts val="0"/>
              </a:spcBef>
              <a:spcAft>
                <a:spcPts val="0"/>
              </a:spcAft>
              <a:buClr>
                <a:schemeClr val="lt1"/>
              </a:buClr>
              <a:buSzPts val="2800"/>
              <a:buFont typeface="Arial"/>
              <a:buNone/>
            </a:pPr>
            <a:endParaRPr sz="2800" b="0" i="0" u="none" strike="noStrike" cap="none">
              <a:solidFill>
                <a:schemeClr val="lt1"/>
              </a:solidFill>
              <a:latin typeface="Calibri"/>
              <a:ea typeface="Calibri"/>
              <a:cs typeface="Calibri"/>
              <a:sym typeface="Calibri"/>
            </a:endParaRPr>
          </a:p>
          <a:p>
            <a:pPr marL="285750" marR="0" lvl="0" indent="-107950" algn="l" rtl="0">
              <a:lnSpc>
                <a:spcPct val="100000"/>
              </a:lnSpc>
              <a:spcBef>
                <a:spcPts val="0"/>
              </a:spcBef>
              <a:spcAft>
                <a:spcPts val="0"/>
              </a:spcAft>
              <a:buClr>
                <a:schemeClr val="lt1"/>
              </a:buClr>
              <a:buSzPts val="2800"/>
              <a:buFont typeface="Arial"/>
              <a:buNone/>
            </a:pPr>
            <a:endParaRPr sz="2800" b="0" i="0" u="none" strike="noStrike" cap="none">
              <a:solidFill>
                <a:schemeClr val="lt1"/>
              </a:solidFill>
              <a:latin typeface="Calibri"/>
              <a:ea typeface="Calibri"/>
              <a:cs typeface="Calibri"/>
              <a:sym typeface="Calibri"/>
            </a:endParaRPr>
          </a:p>
          <a:p>
            <a:pPr marL="285750" marR="0" lvl="0" indent="-107950" algn="l" rtl="0">
              <a:lnSpc>
                <a:spcPct val="100000"/>
              </a:lnSpc>
              <a:spcBef>
                <a:spcPts val="0"/>
              </a:spcBef>
              <a:spcAft>
                <a:spcPts val="0"/>
              </a:spcAft>
              <a:buClr>
                <a:schemeClr val="lt1"/>
              </a:buClr>
              <a:buSzPts val="2800"/>
              <a:buFont typeface="Arial"/>
              <a:buNone/>
            </a:pPr>
            <a:endParaRPr sz="2800" b="0" i="0" u="none" strike="noStrike" cap="none">
              <a:solidFill>
                <a:schemeClr val="lt1"/>
              </a:solidFill>
              <a:latin typeface="Calibri"/>
              <a:ea typeface="Calibri"/>
              <a:cs typeface="Calibri"/>
              <a:sym typeface="Calibri"/>
            </a:endParaRPr>
          </a:p>
          <a:p>
            <a:pPr marL="285750" marR="0" lvl="0" indent="-107950" algn="l" rtl="0">
              <a:lnSpc>
                <a:spcPct val="100000"/>
              </a:lnSpc>
              <a:spcBef>
                <a:spcPts val="0"/>
              </a:spcBef>
              <a:spcAft>
                <a:spcPts val="0"/>
              </a:spcAft>
              <a:buClr>
                <a:schemeClr val="lt1"/>
              </a:buClr>
              <a:buSzPts val="2800"/>
              <a:buFont typeface="Arial"/>
              <a:buNone/>
            </a:pPr>
            <a:endParaRPr sz="2800" b="0" i="0" u="none" strike="noStrike" cap="none">
              <a:solidFill>
                <a:schemeClr val="lt1"/>
              </a:solidFill>
              <a:latin typeface="Calibri"/>
              <a:ea typeface="Calibri"/>
              <a:cs typeface="Calibri"/>
              <a:sym typeface="Calibri"/>
            </a:endParaRPr>
          </a:p>
          <a:p>
            <a:pPr marL="285750" marR="0" lvl="0" indent="-107950" algn="l" rtl="0">
              <a:lnSpc>
                <a:spcPct val="100000"/>
              </a:lnSpc>
              <a:spcBef>
                <a:spcPts val="0"/>
              </a:spcBef>
              <a:spcAft>
                <a:spcPts val="0"/>
              </a:spcAft>
              <a:buClr>
                <a:schemeClr val="lt1"/>
              </a:buClr>
              <a:buSzPts val="2800"/>
              <a:buFont typeface="Arial"/>
              <a:buNone/>
            </a:pPr>
            <a:endParaRPr sz="2800" b="0" i="0" u="none" strike="noStrike" cap="none">
              <a:solidFill>
                <a:schemeClr val="lt1"/>
              </a:solidFill>
              <a:latin typeface="Calibri"/>
              <a:ea typeface="Calibri"/>
              <a:cs typeface="Calibri"/>
              <a:sym typeface="Calibri"/>
            </a:endParaRPr>
          </a:p>
          <a:p>
            <a:pPr marL="285750" marR="0" lvl="0" indent="-107950" algn="l" rtl="0">
              <a:lnSpc>
                <a:spcPct val="100000"/>
              </a:lnSpc>
              <a:spcBef>
                <a:spcPts val="0"/>
              </a:spcBef>
              <a:spcAft>
                <a:spcPts val="0"/>
              </a:spcAft>
              <a:buClr>
                <a:schemeClr val="lt1"/>
              </a:buClr>
              <a:buSzPts val="2800"/>
              <a:buFont typeface="Arial"/>
              <a:buNone/>
            </a:pPr>
            <a:endParaRPr sz="2800" b="0" i="0" u="none" strike="noStrike" cap="none">
              <a:solidFill>
                <a:schemeClr val="lt1"/>
              </a:solidFill>
              <a:latin typeface="Calibri"/>
              <a:ea typeface="Calibri"/>
              <a:cs typeface="Calibri"/>
              <a:sym typeface="Calibri"/>
            </a:endParaRPr>
          </a:p>
        </p:txBody>
      </p:sp>
      <p:pic>
        <p:nvPicPr>
          <p:cNvPr id="374" name="Google Shape;374;p36"/>
          <p:cNvPicPr preferRelativeResize="0"/>
          <p:nvPr/>
        </p:nvPicPr>
        <p:blipFill rotWithShape="1">
          <a:blip r:embed="rId3">
            <a:alphaModFix/>
          </a:blip>
          <a:srcRect/>
          <a:stretch/>
        </p:blipFill>
        <p:spPr>
          <a:xfrm>
            <a:off x="8836325" y="4880844"/>
            <a:ext cx="2743200" cy="14382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37"/>
          <p:cNvSpPr txBox="1"/>
          <p:nvPr/>
        </p:nvSpPr>
        <p:spPr>
          <a:xfrm>
            <a:off x="838200" y="2276127"/>
            <a:ext cx="10515600" cy="1005359"/>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lt1"/>
              </a:buClr>
              <a:buSzPts val="4800"/>
              <a:buFont typeface="Arial"/>
              <a:buNone/>
            </a:pPr>
            <a:r>
              <a:rPr lang="en-NZ" sz="4800" b="1" i="0" u="none" strike="noStrike" cap="none">
                <a:solidFill>
                  <a:schemeClr val="lt1"/>
                </a:solidFill>
                <a:latin typeface="Arial"/>
                <a:ea typeface="Arial"/>
                <a:cs typeface="Arial"/>
                <a:sym typeface="Arial"/>
              </a:rPr>
              <a:t>STAY UPDATED FOR EVENTS </a:t>
            </a:r>
            <a:endParaRPr sz="4800" b="1" i="0" u="none" strike="noStrike" cap="none">
              <a:solidFill>
                <a:schemeClr val="lt1"/>
              </a:solidFill>
              <a:latin typeface="Arial"/>
              <a:ea typeface="Arial"/>
              <a:cs typeface="Arial"/>
              <a:sym typeface="Arial"/>
            </a:endParaRPr>
          </a:p>
        </p:txBody>
      </p:sp>
      <p:sp>
        <p:nvSpPr>
          <p:cNvPr id="381" name="Google Shape;381;p37"/>
          <p:cNvSpPr txBox="1"/>
          <p:nvPr/>
        </p:nvSpPr>
        <p:spPr>
          <a:xfrm>
            <a:off x="838200" y="3240706"/>
            <a:ext cx="10515600" cy="868492"/>
          </a:xfrm>
          <a:prstGeom prst="rect">
            <a:avLst/>
          </a:prstGeom>
          <a:noFill/>
          <a:ln>
            <a:noFill/>
          </a:ln>
        </p:spPr>
        <p:txBody>
          <a:bodyPr spcFirstLastPara="1" wrap="square" lIns="91425" tIns="45700" rIns="91425" bIns="45700" anchor="t" anchorCtr="0">
            <a:normAutofit fontScale="92500" lnSpcReduction="10000"/>
          </a:bodyPr>
          <a:lstStyle/>
          <a:p>
            <a:pPr marL="228600" marR="0" lvl="0" indent="-228600" algn="l" rtl="0">
              <a:lnSpc>
                <a:spcPct val="90000"/>
              </a:lnSpc>
              <a:spcBef>
                <a:spcPts val="0"/>
              </a:spcBef>
              <a:spcAft>
                <a:spcPts val="0"/>
              </a:spcAft>
              <a:buClr>
                <a:srgbClr val="FF0000"/>
              </a:buClr>
              <a:buSzPct val="100000"/>
              <a:buFont typeface="Arial"/>
              <a:buChar char="•"/>
            </a:pPr>
            <a:r>
              <a:rPr lang="en-NZ" sz="2800" b="1" i="0" u="none" strike="noStrike" cap="none">
                <a:solidFill>
                  <a:srgbClr val="FF0000"/>
                </a:solidFill>
                <a:latin typeface="Arial"/>
                <a:ea typeface="Arial"/>
                <a:cs typeface="Arial"/>
                <a:sym typeface="Arial"/>
              </a:rPr>
              <a:t>Facebook Page: The Investment Society</a:t>
            </a:r>
            <a:endParaRPr sz="1400" b="0" i="0" u="none" strike="noStrike" cap="none">
              <a:solidFill>
                <a:srgbClr val="000000"/>
              </a:solidFill>
              <a:latin typeface="Arial"/>
              <a:ea typeface="Arial"/>
              <a:cs typeface="Arial"/>
              <a:sym typeface="Arial"/>
            </a:endParaRPr>
          </a:p>
          <a:p>
            <a:pPr marL="228600" marR="0" lvl="0" indent="-228600" algn="l" rtl="0">
              <a:lnSpc>
                <a:spcPct val="90000"/>
              </a:lnSpc>
              <a:spcBef>
                <a:spcPts val="1000"/>
              </a:spcBef>
              <a:spcAft>
                <a:spcPts val="0"/>
              </a:spcAft>
              <a:buClr>
                <a:srgbClr val="FF0000"/>
              </a:buClr>
              <a:buSzPct val="100000"/>
              <a:buFont typeface="Arial"/>
              <a:buChar char="•"/>
            </a:pPr>
            <a:r>
              <a:rPr lang="en-NZ" sz="2800" b="1" i="0" u="none" strike="noStrike" cap="none">
                <a:solidFill>
                  <a:srgbClr val="FF0000"/>
                </a:solidFill>
                <a:latin typeface="Arial"/>
                <a:ea typeface="Arial"/>
                <a:cs typeface="Arial"/>
                <a:sym typeface="Arial"/>
              </a:rPr>
              <a:t>Instagram: the_investmentsociety</a:t>
            </a:r>
            <a:endParaRPr sz="2800" b="0" i="0" u="none" strike="noStrike" cap="none">
              <a:solidFill>
                <a:srgbClr val="FF0000"/>
              </a:solidFill>
              <a:latin typeface="Arial"/>
              <a:ea typeface="Arial"/>
              <a:cs typeface="Arial"/>
              <a:sym typeface="Arial"/>
            </a:endParaRPr>
          </a:p>
        </p:txBody>
      </p:sp>
      <p:sp>
        <p:nvSpPr>
          <p:cNvPr id="382" name="Google Shape;382;p37"/>
          <p:cNvSpPr txBox="1"/>
          <p:nvPr/>
        </p:nvSpPr>
        <p:spPr>
          <a:xfrm>
            <a:off x="838200" y="522166"/>
            <a:ext cx="10515600" cy="1005359"/>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lt1"/>
              </a:buClr>
              <a:buSzPts val="5400"/>
              <a:buFont typeface="Arial"/>
              <a:buNone/>
            </a:pPr>
            <a:r>
              <a:rPr lang="en-NZ" sz="5400" b="1" i="0" u="none" strike="noStrike" cap="none">
                <a:solidFill>
                  <a:schemeClr val="lt1"/>
                </a:solidFill>
                <a:latin typeface="Arial"/>
                <a:ea typeface="Arial"/>
                <a:cs typeface="Arial"/>
                <a:sym typeface="Arial"/>
              </a:rPr>
              <a:t>SIGN UP FOR FREE </a:t>
            </a:r>
            <a:endParaRPr sz="1400" b="0" i="0" u="none" strike="noStrike" cap="none">
              <a:solidFill>
                <a:srgbClr val="000000"/>
              </a:solidFill>
              <a:latin typeface="Arial"/>
              <a:ea typeface="Arial"/>
              <a:cs typeface="Arial"/>
              <a:sym typeface="Arial"/>
            </a:endParaRPr>
          </a:p>
        </p:txBody>
      </p:sp>
      <p:sp>
        <p:nvSpPr>
          <p:cNvPr id="383" name="Google Shape;383;p37"/>
          <p:cNvSpPr txBox="1"/>
          <p:nvPr/>
        </p:nvSpPr>
        <p:spPr>
          <a:xfrm>
            <a:off x="838200" y="1554514"/>
            <a:ext cx="10515600" cy="474906"/>
          </a:xfrm>
          <a:prstGeom prst="rect">
            <a:avLst/>
          </a:prstGeom>
          <a:noFill/>
          <a:ln>
            <a:noFill/>
          </a:ln>
        </p:spPr>
        <p:txBody>
          <a:bodyPr spcFirstLastPara="1" wrap="square" lIns="91425" tIns="45700" rIns="91425" bIns="45700" anchor="t" anchorCtr="0">
            <a:noAutofit/>
          </a:bodyPr>
          <a:lstStyle/>
          <a:p>
            <a:pPr marL="0" marR="0" lvl="0" indent="0" algn="l" rtl="0">
              <a:lnSpc>
                <a:spcPct val="70000"/>
              </a:lnSpc>
              <a:spcBef>
                <a:spcPts val="0"/>
              </a:spcBef>
              <a:spcAft>
                <a:spcPts val="0"/>
              </a:spcAft>
              <a:buClr>
                <a:srgbClr val="FF0000"/>
              </a:buClr>
              <a:buSzPts val="1680"/>
              <a:buFont typeface="Arial"/>
              <a:buNone/>
            </a:pPr>
            <a:r>
              <a:rPr lang="en-NZ" sz="2680" b="1" i="0" u="none" strike="noStrike" cap="none">
                <a:solidFill>
                  <a:srgbClr val="FF0000"/>
                </a:solidFill>
                <a:latin typeface="Arial"/>
                <a:ea typeface="Arial"/>
                <a:cs typeface="Arial"/>
                <a:sym typeface="Arial"/>
              </a:rPr>
              <a:t>Website: </a:t>
            </a:r>
            <a:r>
              <a:rPr lang="en-NZ" sz="2680" b="1">
                <a:solidFill>
                  <a:srgbClr val="FF0000"/>
                </a:solidFill>
              </a:rPr>
              <a:t>www.theinvestmentsociety.org</a:t>
            </a:r>
            <a:endParaRPr sz="2680">
              <a:solidFill>
                <a:srgbClr val="FF0000"/>
              </a:solidFill>
            </a:endParaRPr>
          </a:p>
          <a:p>
            <a:pPr marL="0" marR="0" lvl="0" indent="0" algn="l" rtl="0">
              <a:lnSpc>
                <a:spcPct val="70000"/>
              </a:lnSpc>
              <a:spcBef>
                <a:spcPts val="0"/>
              </a:spcBef>
              <a:spcAft>
                <a:spcPts val="0"/>
              </a:spcAft>
              <a:buClr>
                <a:srgbClr val="FF0000"/>
              </a:buClr>
              <a:buSzPts val="1680"/>
              <a:buFont typeface="Arial"/>
              <a:buNone/>
            </a:pPr>
            <a:endParaRPr sz="1680" b="1">
              <a:solidFill>
                <a:srgbClr val="FF0000"/>
              </a:solidFill>
            </a:endParaRPr>
          </a:p>
        </p:txBody>
      </p:sp>
      <p:sp>
        <p:nvSpPr>
          <p:cNvPr id="384" name="Google Shape;384;p37"/>
          <p:cNvSpPr txBox="1"/>
          <p:nvPr/>
        </p:nvSpPr>
        <p:spPr>
          <a:xfrm>
            <a:off x="838200" y="4555602"/>
            <a:ext cx="10515600" cy="1005359"/>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lt1"/>
              </a:buClr>
              <a:buSzPts val="4800"/>
              <a:buFont typeface="Arial"/>
              <a:buNone/>
            </a:pPr>
            <a:r>
              <a:rPr lang="en-NZ" sz="4800" b="1" i="0" u="none" strike="noStrike" cap="none">
                <a:solidFill>
                  <a:schemeClr val="lt1"/>
                </a:solidFill>
                <a:latin typeface="Arial"/>
                <a:ea typeface="Arial"/>
                <a:cs typeface="Arial"/>
                <a:sym typeface="Arial"/>
              </a:rPr>
              <a:t>QUESTIONS AND FEEDBACK</a:t>
            </a:r>
            <a:endParaRPr sz="1400" b="0" i="0" u="none" strike="noStrike" cap="none">
              <a:solidFill>
                <a:srgbClr val="000000"/>
              </a:solidFill>
              <a:latin typeface="Arial"/>
              <a:ea typeface="Arial"/>
              <a:cs typeface="Arial"/>
              <a:sym typeface="Arial"/>
            </a:endParaRPr>
          </a:p>
        </p:txBody>
      </p:sp>
      <p:sp>
        <p:nvSpPr>
          <p:cNvPr id="385" name="Google Shape;385;p37"/>
          <p:cNvSpPr txBox="1"/>
          <p:nvPr/>
        </p:nvSpPr>
        <p:spPr>
          <a:xfrm>
            <a:off x="838200" y="5587950"/>
            <a:ext cx="10515600" cy="474906"/>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FF0000"/>
              </a:buClr>
              <a:buSzPts val="2400"/>
              <a:buFont typeface="Arial"/>
              <a:buNone/>
            </a:pPr>
            <a:r>
              <a:rPr lang="en-NZ" sz="2400" b="1" i="0" u="none" strike="noStrike" cap="none">
                <a:solidFill>
                  <a:srgbClr val="FF0000"/>
                </a:solidFill>
                <a:latin typeface="Arial"/>
                <a:ea typeface="Arial"/>
                <a:cs typeface="Arial"/>
                <a:sym typeface="Arial"/>
              </a:rPr>
              <a:t>Email: </a:t>
            </a:r>
            <a:r>
              <a:rPr lang="en-NZ" sz="2400" b="1">
                <a:solidFill>
                  <a:srgbClr val="FF0000"/>
                </a:solidFill>
              </a:rPr>
              <a:t>sbu110@uclive.ac.nz</a:t>
            </a:r>
            <a:endParaRPr sz="2400" b="0" i="0" u="none" strike="noStrike" cap="none">
              <a:solidFill>
                <a:srgbClr val="FF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dc781727-710e-4855-bc4c-690266a1b551}" enabled="0" method="" siteId="{dc781727-710e-4855-bc4c-690266a1b551}" removed="1"/>
</clbl:labelList>
</file>

<file path=docProps/app.xml><?xml version="1.0" encoding="utf-8"?>
<Properties xmlns="http://schemas.openxmlformats.org/officeDocument/2006/extended-properties" xmlns:vt="http://schemas.openxmlformats.org/officeDocument/2006/docPropsVTypes">
  <TotalTime>4178</TotalTime>
  <Words>5194</Words>
  <Application>Microsoft Office PowerPoint</Application>
  <PresentationFormat>Widescreen</PresentationFormat>
  <Paragraphs>431</Paragraphs>
  <Slides>36</Slides>
  <Notes>36</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Josefin Sans</vt:lpstr>
      <vt:lpstr>Roboto</vt:lpstr>
      <vt:lpstr>Calibri</vt:lpstr>
      <vt:lpstr>Office Theme</vt:lpstr>
      <vt:lpstr>PowerPoint Presentation</vt:lpstr>
      <vt:lpstr>PowerPoint Presentation</vt:lpstr>
      <vt:lpstr>Overview</vt:lpstr>
      <vt:lpstr>The breakdown of exam marks</vt:lpstr>
      <vt:lpstr>Ways to practice multi-choice questions</vt:lpstr>
      <vt:lpstr>Economic History</vt:lpstr>
      <vt:lpstr>Economic History</vt:lpstr>
      <vt:lpstr>Economic History</vt:lpstr>
      <vt:lpstr>Economic History</vt:lpstr>
      <vt:lpstr>Economic History</vt:lpstr>
      <vt:lpstr>Balance of Payments</vt:lpstr>
      <vt:lpstr>Balance of Payments </vt:lpstr>
      <vt:lpstr>Balance of Payments </vt:lpstr>
      <vt:lpstr>Balance of Payments </vt:lpstr>
      <vt:lpstr>Balance of Payments </vt:lpstr>
      <vt:lpstr>Inflation Terms</vt:lpstr>
      <vt:lpstr>Foreign Exchange</vt:lpstr>
      <vt:lpstr>Foreign Exchange Example Question</vt:lpstr>
      <vt:lpstr>Foreign Exchange Example Question</vt:lpstr>
      <vt:lpstr>Foreign Exchange Example Question</vt:lpstr>
      <vt:lpstr>Purchasing Power Parity</vt:lpstr>
      <vt:lpstr>Forward and Spot Rates</vt:lpstr>
      <vt:lpstr>PowerPoint Presentation</vt:lpstr>
      <vt:lpstr>Foreign exchange</vt:lpstr>
      <vt:lpstr>Foreign Exchange</vt:lpstr>
      <vt:lpstr>Foreign Exchange</vt:lpstr>
      <vt:lpstr>Labour markets</vt:lpstr>
      <vt:lpstr>Unemployment</vt:lpstr>
      <vt:lpstr>Minimum Wages</vt:lpstr>
      <vt:lpstr>Labour markets</vt:lpstr>
      <vt:lpstr>Labour markets</vt:lpstr>
      <vt:lpstr>Labour markets</vt:lpstr>
      <vt:lpstr>Labour markets</vt:lpstr>
      <vt:lpstr>Labour markets</vt:lpstr>
      <vt:lpstr>Final advice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Chris Wakefield</dc:creator>
  <cp:lastModifiedBy>Sam Buckingham</cp:lastModifiedBy>
  <cp:revision>1</cp:revision>
  <dcterms:created xsi:type="dcterms:W3CDTF">2018-03-05T10:38:11Z</dcterms:created>
  <dcterms:modified xsi:type="dcterms:W3CDTF">2026-09-07T00:49:29Z</dcterms:modified>
</cp:coreProperties>
</file>