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embeddedFontLst>
    <p:embeddedFont>
      <p:font typeface="Inter" panose="020B0604020202020204" charset="0"/>
      <p:regular r:id="rId21"/>
      <p:bold r:id="rId22"/>
      <p:italic r:id="rId23"/>
      <p:boldItalic r:id="rId24"/>
    </p:embeddedFont>
    <p:embeddedFont>
      <p:font typeface="Maven Pro" panose="020B0604020202020204" charset="0"/>
      <p:regular r:id="rId25"/>
      <p:bold r:id="rId26"/>
    </p:embeddedFont>
    <p:embeddedFont>
      <p:font typeface="Nunito Light" pitchFamily="2" charset="0"/>
      <p:regular r:id="rId27"/>
      <p: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37">
          <p15:clr>
            <a:srgbClr val="9AA0A6"/>
          </p15:clr>
        </p15:guide>
        <p15:guide id="2" orient="horz" pos="601">
          <p15:clr>
            <a:srgbClr val="9AA0A6"/>
          </p15:clr>
        </p15:guide>
        <p15:guide id="3" orient="horz" pos="1042">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3r272+kB5NhvTY1uBvh87DQgO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pos="337"/>
        <p:guide orient="horz" pos="601"/>
        <p:guide orient="horz" pos="104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Inter"/>
                <a:ea typeface="Inter"/>
                <a:cs typeface="Inter"/>
                <a:sym typeface="Inter"/>
              </a:rPr>
              <a:t>‹#›</a:t>
            </a:fld>
            <a:endParaRPr sz="1200" b="0" i="0" u="none" strike="noStrike" cap="none">
              <a:solidFill>
                <a:schemeClr val="dk1"/>
              </a:solidFill>
              <a:latin typeface="Inter"/>
              <a:ea typeface="Inter"/>
              <a:cs typeface="Inter"/>
              <a:sym typeface="Inte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nnectedge.ca/ze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mailto:luke.mello@pantonium.com" TargetMode="External"/><Relationship Id="rId5" Type="http://schemas.openxmlformats.org/officeDocument/2006/relationships/hyperlink" Target="mailto:frank@indigi-solutions.ca" TargetMode="External"/><Relationship Id="rId4" Type="http://schemas.openxmlformats.org/officeDocument/2006/relationships/hyperlink" Target="https://pantonium.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utritionnorthcanada.gc.ca/eng/1745933919234/174594791282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tc.canada.ca/en/road-transportation/statistics-data/road-safety-canada/2020/road-safety-canada-2020" TargetMode="External"/><Relationship Id="rId4" Type="http://schemas.openxmlformats.org/officeDocument/2006/relationships/hyperlink" Target="https://www150.statcan.gc.ca/n1/daily-quotidien/250521/dq250521a-eng.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bad295f9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bad295f9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Theme, infrastructure for communities specifical transit and people transportation.</a:t>
            </a:r>
            <a:endParaRPr/>
          </a:p>
          <a:p>
            <a:pPr marL="0" lvl="0" indent="0" algn="l" rtl="0">
              <a:lnSpc>
                <a:spcPct val="100000"/>
              </a:lnSpc>
              <a:spcBef>
                <a:spcPts val="0"/>
              </a:spcBef>
              <a:spcAft>
                <a:spcPts val="0"/>
              </a:spcAft>
              <a:buSzPts val="1400"/>
              <a:buNone/>
            </a:pPr>
            <a:r>
              <a:rPr lang="en-CA"/>
              <a:t>Also intro three partners and do housekeeping. q&amp;a, handraiseing, recording will be shared afterwards and hosted. </a:t>
            </a:r>
            <a:endParaRPr/>
          </a:p>
          <a:p>
            <a:pPr marL="0" lvl="0" indent="0" algn="l" rtl="0">
              <a:lnSpc>
                <a:spcPct val="100000"/>
              </a:lnSpc>
              <a:spcBef>
                <a:spcPts val="0"/>
              </a:spcBef>
              <a:spcAft>
                <a:spcPts val="0"/>
              </a:spcAft>
              <a:buSzPts val="1400"/>
              <a:buNone/>
            </a:pPr>
            <a:r>
              <a:rPr lang="en-CA"/>
              <a:t>As part of this project we engaged with over 140 first nation communities and their stakeholders</a:t>
            </a:r>
            <a:endParaRPr/>
          </a:p>
        </p:txBody>
      </p:sp>
      <p:sp>
        <p:nvSpPr>
          <p:cNvPr id="69" name="Google Shape;69;g3bad295f9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b7602b298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3b7602b298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Uber… control over the model is important, lots of different models but not each one is right, example metrolinx fixed route into six nations, no first last mile, means no one uses it.</a:t>
            </a:r>
            <a:endParaRPr/>
          </a:p>
        </p:txBody>
      </p:sp>
      <p:sp>
        <p:nvSpPr>
          <p:cNvPr id="147" name="Google Shape;147;g3b7602b298a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b7602b298a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b7602b298a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We heard from the north, we want to work with them, they have other challenges but even they can use some local transport in many cases.</a:t>
            </a:r>
            <a:endParaRPr/>
          </a:p>
        </p:txBody>
      </p:sp>
      <p:sp>
        <p:nvSpPr>
          <p:cNvPr id="155" name="Google Shape;155;g3b7602b298a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ba5b17735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3ba5b17735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Looks complicated and overwhelming but to get started you only need to really think hard about two of these, your operations, how many people you want to move and where, and how much will it cost to do that. We can help simulate it all out before you even start to test.</a:t>
            </a:r>
            <a:endParaRPr/>
          </a:p>
        </p:txBody>
      </p:sp>
      <p:sp>
        <p:nvSpPr>
          <p:cNvPr id="164" name="Google Shape;164;g3ba5b17735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ba5b17735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ba5b17735f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Transit is a problem, but regardless of size its easy to do its being done across the country, all these nations engaged with their communities and stakeholders, identified issues, build a plan, requested funding and are now getting started deploying transit </a:t>
            </a:r>
            <a:endParaRPr/>
          </a:p>
        </p:txBody>
      </p:sp>
      <p:sp>
        <p:nvSpPr>
          <p:cNvPr id="170" name="Google Shape;170;g3ba5b17735f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b7602b2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b7602b2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CA"/>
              <a:t>From what we’ve seen, the government wants to help, it recognizes transportation for people is critical infrastructure that needs investment and there are billions coming online in the near future to actualize this, also local provincial funding as well. But knowing what you need and having your own story to tell is critical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CA"/>
              <a:t>“A feasibility study takes this same logic and applies it to your Nation’s actual geography, population, services, and priorities — so leadership can make informed decisions using local data.”</a:t>
            </a:r>
            <a:endParaRPr/>
          </a:p>
        </p:txBody>
      </p:sp>
      <p:sp>
        <p:nvSpPr>
          <p:cNvPr id="180" name="Google Shape;180;g3b7602b2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bfcc1c0e9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bfcc1c0e9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sz="2400" u="sng">
                <a:solidFill>
                  <a:srgbClr val="0097A7"/>
                </a:solidFill>
                <a:latin typeface="Maven Pro"/>
                <a:ea typeface="Maven Pro"/>
                <a:cs typeface="Maven Pro"/>
                <a:sym typeface="Maven Pro"/>
                <a:hlinkClick r:id="rId3">
                  <a:extLst>
                    <a:ext uri="{A12FA001-AC4F-418D-AE19-62706E023703}">
                      <ahyp:hlinkClr xmlns:ahyp="http://schemas.microsoft.com/office/drawing/2018/hyperlinkcolor" val="tx"/>
                    </a:ext>
                  </a:extLst>
                </a:hlinkClick>
              </a:rPr>
              <a:t>https://www.connectedge.ca/zev</a:t>
            </a:r>
            <a:endParaRPr sz="2400">
              <a:solidFill>
                <a:srgbClr val="595959"/>
              </a:solidFill>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r>
              <a:rPr lang="en-CA" sz="2400"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https://pantonium.com/</a:t>
            </a:r>
            <a:endParaRPr sz="24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CA" sz="1050" u="sng">
                <a:solidFill>
                  <a:srgbClr val="0097A7"/>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frank@indigi-solutions.ca</a:t>
            </a:r>
            <a:endParaRPr sz="1050">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CA" sz="1050" u="sng">
                <a:solidFill>
                  <a:srgbClr val="0097A7"/>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luke.mellor@pantonium.com</a:t>
            </a:r>
            <a:endParaRPr sz="105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
        <p:nvSpPr>
          <p:cNvPr id="189" name="Google Shape;189;g3bfcc1c0e9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b7602b298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3b7602b298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Is there a solution to this… human issue before the technical details</a:t>
            </a:r>
            <a:endParaRPr/>
          </a:p>
        </p:txBody>
      </p:sp>
      <p:sp>
        <p:nvSpPr>
          <p:cNvPr id="81" name="Google Shape;81;g3b7602b298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ba5b17735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3ba5b17735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Goal is to paint this map, there is a reason why communities invest in transit, they see it as an asset that returns at least 2$ to every 1$ invested</a:t>
            </a:r>
            <a:endParaRPr/>
          </a:p>
        </p:txBody>
      </p:sp>
      <p:sp>
        <p:nvSpPr>
          <p:cNvPr id="90" name="Google Shape;90;g3ba5b17735f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b54ae9303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b54ae9303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Control over things, &gt;set up frank to talk about data and OCAP, control over the asset…</a:t>
            </a:r>
            <a:endParaRPr/>
          </a:p>
        </p:txBody>
      </p:sp>
      <p:sp>
        <p:nvSpPr>
          <p:cNvPr id="97" name="Google Shape;97;g3b54ae93036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bad295f93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bad295f93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100" b="1">
                <a:latin typeface="Arial"/>
                <a:ea typeface="Arial"/>
                <a:cs typeface="Arial"/>
                <a:sym typeface="Arial"/>
              </a:rPr>
              <a:t>Four stories, set up frank first, health care is one that most communities already have covered but it is also the most resource constrained and it really is life or death, employment,, the power that reliable transit has is to unlock this chicken or egg, which we herald time after time especially from ecdev people, it is also a way to generate rev, getting employers to pay for the service, many northern communities do that for mines, or for factories. Local business example of southern ontario nation trying to get people to its businesses wants to provide transit to and from the nearby town… </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CA" sz="1100" b="1">
                <a:latin typeface="Arial"/>
                <a:ea typeface="Arial"/>
                <a:cs typeface="Arial"/>
                <a:sym typeface="Arial"/>
              </a:rPr>
              <a:t>Lower use: 0.5 rides per person per week (26,000 rides/year)</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CA" sz="1100">
                <a:latin typeface="Arial"/>
                <a:ea typeface="Arial"/>
                <a:cs typeface="Arial"/>
                <a:sym typeface="Arial"/>
              </a:rPr>
              <a:t>Annual operating investment: </a:t>
            </a:r>
            <a:r>
              <a:rPr lang="en-CA" sz="1100" b="1">
                <a:latin typeface="Arial"/>
                <a:ea typeface="Arial"/>
                <a:cs typeface="Arial"/>
                <a:sym typeface="Arial"/>
              </a:rPr>
              <a:t>$442K gross</a:t>
            </a:r>
            <a:endParaRPr sz="1100" b="1">
              <a:latin typeface="Arial"/>
              <a:ea typeface="Arial"/>
              <a:cs typeface="Arial"/>
              <a:sym typeface="Arial"/>
            </a:endParaRPr>
          </a:p>
          <a:p>
            <a:pPr marL="0" lvl="0" indent="0" algn="l" rtl="0">
              <a:lnSpc>
                <a:spcPct val="100000"/>
              </a:lnSpc>
              <a:spcBef>
                <a:spcPts val="1200"/>
              </a:spcBef>
              <a:spcAft>
                <a:spcPts val="0"/>
              </a:spcAft>
              <a:buSzPts val="1400"/>
              <a:buNone/>
            </a:pPr>
            <a:r>
              <a:rPr lang="en-CA" sz="1100">
                <a:latin typeface="Arial"/>
                <a:ea typeface="Arial"/>
                <a:cs typeface="Arial"/>
                <a:sym typeface="Arial"/>
              </a:rPr>
              <a:t>At a realistic middle-use level, </a:t>
            </a:r>
            <a:r>
              <a:rPr lang="en-CA" sz="1100" b="1">
                <a:latin typeface="Arial"/>
                <a:ea typeface="Arial"/>
                <a:cs typeface="Arial"/>
                <a:sym typeface="Arial"/>
              </a:rPr>
              <a:t>each $1 invested can unlock about $2 of community value per year</a:t>
            </a:r>
            <a:r>
              <a:rPr lang="en-CA" sz="1100">
                <a:latin typeface="Arial"/>
                <a:ea typeface="Arial"/>
                <a:cs typeface="Arial"/>
                <a:sym typeface="Arial"/>
              </a:rPr>
              <a:t>, before counting longer-term health and workforce impacts.”</a:t>
            </a:r>
            <a:endParaRPr/>
          </a:p>
        </p:txBody>
      </p:sp>
      <p:sp>
        <p:nvSpPr>
          <p:cNvPr id="105" name="Google Shape;105;g3bad295f939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ba5b17735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3ba5b17735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Communities are in competition to get people to people to live there. I want to highlight that cost goes beyond just people needing to buy a car, we spoke to many communiuties worried about the safety of their women and children who have no other option but hitchhiking. Or even bear attacks. Access to food, especially fresh food, leads to health outcomes, access to cultural events leads to better mental health. Overall competition for people to live in the community.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Furthermore there is the environmental cost…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u="sng">
                <a:solidFill>
                  <a:schemeClr val="hlink"/>
                </a:solidFill>
                <a:hlinkClick r:id="rId3"/>
              </a:rPr>
              <a:t>https://www.nutritionnorthcanada.gc.ca/eng/1745933919234/1745947912822</a:t>
            </a:r>
            <a:endParaRPr/>
          </a:p>
          <a:p>
            <a:pPr marL="0" lvl="0" indent="0" algn="l" rtl="0">
              <a:lnSpc>
                <a:spcPct val="100000"/>
              </a:lnSpc>
              <a:spcBef>
                <a:spcPts val="0"/>
              </a:spcBef>
              <a:spcAft>
                <a:spcPts val="0"/>
              </a:spcAft>
              <a:buSzPts val="1400"/>
              <a:buNone/>
            </a:pPr>
            <a:r>
              <a:rPr lang="en-CA" u="sng">
                <a:solidFill>
                  <a:schemeClr val="hlink"/>
                </a:solidFill>
                <a:hlinkClick r:id="rId4"/>
              </a:rPr>
              <a:t>https://www150.statcan.gc.ca/n1/daily-quotidien/250521/dq250521a-eng.htm</a:t>
            </a:r>
            <a:endParaRPr/>
          </a:p>
          <a:p>
            <a:pPr marL="0" lvl="0" indent="0" algn="l" rtl="0">
              <a:lnSpc>
                <a:spcPct val="100000"/>
              </a:lnSpc>
              <a:spcBef>
                <a:spcPts val="0"/>
              </a:spcBef>
              <a:spcAft>
                <a:spcPts val="0"/>
              </a:spcAft>
              <a:buSzPts val="1400"/>
              <a:buNone/>
            </a:pPr>
            <a:r>
              <a:rPr lang="en-CA" u="sng">
                <a:solidFill>
                  <a:schemeClr val="hlink"/>
                </a:solidFill>
                <a:hlinkClick r:id="rId5"/>
              </a:rPr>
              <a:t>https://tc.canada.ca/en/road-transportation/statistics-data/road-safety-canada/2020/road-safety-canada-2020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1" name="Google Shape;111;g3ba5b17735f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bb12cb7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3bb12cb79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First nations are on the front line of climate change, they are some of the most exposed, and they are leaders when it comes to sustainability, when we speak to them, they get it. And thats one of the key reasons public transit is so important, we could solve transportation problems by just getting everyone a car, but that is one of the least efficient means of transport. What all these numbers are talking about is how public transit, can reduce the energy used per person moved, and further more how certain types of transit can be more efficient than others. Especially in low density, long distance areas. The key is shared rides. That is the most important for both environmental and financial sustainability. So think smaller vehicles with more people in them.</a:t>
            </a:r>
            <a:endParaRPr/>
          </a:p>
        </p:txBody>
      </p:sp>
      <p:sp>
        <p:nvSpPr>
          <p:cNvPr id="119" name="Google Shape;119;g3bb12cb79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b7602b298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b7602b298a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Are there already assets to be used, are they in silos, are they maintainable, are there people who can drive them. </a:t>
            </a:r>
            <a:endParaRPr/>
          </a:p>
        </p:txBody>
      </p:sp>
      <p:sp>
        <p:nvSpPr>
          <p:cNvPr id="130" name="Google Shape;130;g3b7602b298a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bbef43e21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bbef43e21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Its the future, its hard, theres was to reduce by just sharing rides. </a:t>
            </a:r>
            <a:endParaRPr/>
          </a:p>
        </p:txBody>
      </p:sp>
      <p:sp>
        <p:nvSpPr>
          <p:cNvPr id="139" name="Google Shape;139;g3bbef43e21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bbef43e215_0_4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3bbef43e215_0_4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3bbef43e215_0_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3bbef43e215_0_8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3bbef43e215_0_8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3bbef43e215_0_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3bbef43e215_0_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bbef43e215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g3bbef43e215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57" name="Google Shape;57;g3bbef43e215_0_9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g3bbef43e215_0_9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g3bbef43e215_0_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1pPr>
            <a:lvl2pPr marL="0" marR="0" lvl="1"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2pPr>
            <a:lvl3pPr marL="0" marR="0" lvl="2"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3pPr>
            <a:lvl4pPr marL="0" marR="0" lvl="3"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4pPr>
            <a:lvl5pPr marL="0" marR="0" lvl="4"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5pPr>
            <a:lvl6pPr marL="0" marR="0" lvl="5"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6pPr>
            <a:lvl7pPr marL="0" marR="0" lvl="6"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7pPr>
            <a:lvl8pPr marL="0" marR="0" lvl="7"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8pPr>
            <a:lvl9pPr marL="0" marR="0" lvl="8"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p:spTree>
      <p:nvGrpSpPr>
        <p:cNvPr id="1" name="Shape 60"/>
        <p:cNvGrpSpPr/>
        <p:nvPr/>
      </p:nvGrpSpPr>
      <p:grpSpPr>
        <a:xfrm>
          <a:off x="0" y="0"/>
          <a:ext cx="0" cy="0"/>
          <a:chOff x="0" y="0"/>
          <a:chExt cx="0" cy="0"/>
        </a:xfrm>
      </p:grpSpPr>
      <p:sp>
        <p:nvSpPr>
          <p:cNvPr id="61" name="Google Shape;61;g3bbef43e215_0_9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2" name="Google Shape;62;g3bbef43e215_0_96"/>
          <p:cNvSpPr txBox="1">
            <a:spLocks noGrp="1"/>
          </p:cNvSpPr>
          <p:nvPr>
            <p:ph type="title"/>
          </p:nvPr>
        </p:nvSpPr>
        <p:spPr>
          <a:xfrm>
            <a:off x="354000" y="1644233"/>
            <a:ext cx="53937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3" name="Google Shape;63;g3bbef43e215_0_96"/>
          <p:cNvSpPr txBox="1">
            <a:spLocks noGrp="1"/>
          </p:cNvSpPr>
          <p:nvPr>
            <p:ph type="subTitle" idx="1"/>
          </p:nvPr>
        </p:nvSpPr>
        <p:spPr>
          <a:xfrm>
            <a:off x="354000" y="3737433"/>
            <a:ext cx="53937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4" name="Google Shape;64;g3bbef43e215_0_96"/>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5" name="Google Shape;65;g3bbef43e215_0_96"/>
          <p:cNvSpPr txBox="1">
            <a:spLocks noGrp="1"/>
          </p:cNvSpPr>
          <p:nvPr>
            <p:ph type="sldNum" idx="12"/>
          </p:nvPr>
        </p:nvSpPr>
        <p:spPr>
          <a:xfrm>
            <a:off x="11305111" y="6271489"/>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1pPr>
            <a:lvl2pPr marL="0" marR="0" lvl="1"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2pPr>
            <a:lvl3pPr marL="0" marR="0" lvl="2"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3pPr>
            <a:lvl4pPr marL="0" marR="0" lvl="3"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4pPr>
            <a:lvl5pPr marL="0" marR="0" lvl="4"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5pPr>
            <a:lvl6pPr marL="0" marR="0" lvl="5"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6pPr>
            <a:lvl7pPr marL="0" marR="0" lvl="6"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7pPr>
            <a:lvl8pPr marL="0" marR="0" lvl="7"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8pPr>
            <a:lvl9pPr marL="0" marR="0" lvl="8" indent="0" algn="r">
              <a:lnSpc>
                <a:spcPct val="100000"/>
              </a:lnSpc>
              <a:spcBef>
                <a:spcPts val="0"/>
              </a:spcBef>
              <a:spcAft>
                <a:spcPts val="0"/>
              </a:spcAft>
              <a:buClr>
                <a:schemeClr val="dk2"/>
              </a:buClr>
              <a:buSzPts val="1333"/>
              <a:buFont typeface="Maven Pro"/>
              <a:buNone/>
              <a:defRPr sz="1333" b="0" i="0" u="none" strike="noStrike" cap="none">
                <a:solidFill>
                  <a:schemeClr val="dk2"/>
                </a:solidFill>
                <a:latin typeface="Maven Pro"/>
                <a:ea typeface="Maven Pro"/>
                <a:cs typeface="Maven Pro"/>
                <a:sym typeface="Maven Pr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3bbef43e215_0_5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3bbef43e215_0_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3bbef43e215_0_5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bbef43e215_0_5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3bbef43e215_0_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3bbef43e215_0_6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3bbef43e215_0_6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3bbef43e215_0_6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3bbef43e215_0_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3bbef43e215_0_6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3bbef43e215_0_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3bbef43e215_0_6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3bbef43e215_0_6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3bbef43e215_0_6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3bbef43e215_0_7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3bbef43e215_0_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3bbef43e215_0_7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3bbef43e215_0_7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3bbef43e215_0_7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3bbef43e215_0_7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3bbef43e215_0_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3bbef43e215_0_8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3bbef43e215_0_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bbef43e215_0_4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3bbef43e215_0_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3bbef43e215_0_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pantonium.com/" TargetMode="External"/><Relationship Id="rId4" Type="http://schemas.openxmlformats.org/officeDocument/2006/relationships/hyperlink" Target="https://www.connectedge.ca/ze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bad295f939_0_0"/>
          <p:cNvSpPr txBox="1">
            <a:spLocks noGrp="1"/>
          </p:cNvSpPr>
          <p:nvPr>
            <p:ph type="title"/>
          </p:nvPr>
        </p:nvSpPr>
        <p:spPr>
          <a:xfrm>
            <a:off x="196525" y="329600"/>
            <a:ext cx="9743700" cy="163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CA" sz="4170" b="1"/>
              <a:t>Building Better Paths: Community Transit for First Nations</a:t>
            </a:r>
            <a:endParaRPr sz="4170" b="1"/>
          </a:p>
        </p:txBody>
      </p:sp>
      <p:pic>
        <p:nvPicPr>
          <p:cNvPr id="72" name="Google Shape;72;g3bad295f939_0_0" title="download.png"/>
          <p:cNvPicPr preferRelativeResize="0"/>
          <p:nvPr/>
        </p:nvPicPr>
        <p:blipFill rotWithShape="1">
          <a:blip r:embed="rId3">
            <a:alphaModFix/>
          </a:blip>
          <a:srcRect/>
          <a:stretch/>
        </p:blipFill>
        <p:spPr>
          <a:xfrm>
            <a:off x="403600" y="5305800"/>
            <a:ext cx="4490700" cy="1391175"/>
          </a:xfrm>
          <a:prstGeom prst="rect">
            <a:avLst/>
          </a:prstGeom>
          <a:noFill/>
          <a:ln>
            <a:noFill/>
          </a:ln>
        </p:spPr>
      </p:pic>
      <p:pic>
        <p:nvPicPr>
          <p:cNvPr id="73" name="Google Shape;73;g3bad295f939_0_0" title="PantoniumLogo.png"/>
          <p:cNvPicPr preferRelativeResize="0"/>
          <p:nvPr/>
        </p:nvPicPr>
        <p:blipFill rotWithShape="1">
          <a:blip r:embed="rId4">
            <a:alphaModFix/>
          </a:blip>
          <a:srcRect/>
          <a:stretch/>
        </p:blipFill>
        <p:spPr>
          <a:xfrm>
            <a:off x="403600" y="3507713"/>
            <a:ext cx="4321425" cy="1529786"/>
          </a:xfrm>
          <a:prstGeom prst="rect">
            <a:avLst/>
          </a:prstGeom>
          <a:noFill/>
          <a:ln>
            <a:noFill/>
          </a:ln>
        </p:spPr>
      </p:pic>
      <p:pic>
        <p:nvPicPr>
          <p:cNvPr id="74" name="Google Shape;74;g3bad295f939_0_0" title="is logo.png"/>
          <p:cNvPicPr preferRelativeResize="0"/>
          <p:nvPr/>
        </p:nvPicPr>
        <p:blipFill rotWithShape="1">
          <a:blip r:embed="rId5">
            <a:alphaModFix/>
          </a:blip>
          <a:srcRect/>
          <a:stretch/>
        </p:blipFill>
        <p:spPr>
          <a:xfrm>
            <a:off x="0" y="1654175"/>
            <a:ext cx="2403100" cy="1982649"/>
          </a:xfrm>
          <a:prstGeom prst="rect">
            <a:avLst/>
          </a:prstGeom>
          <a:noFill/>
          <a:ln>
            <a:noFill/>
          </a:ln>
        </p:spPr>
      </p:pic>
      <p:sp>
        <p:nvSpPr>
          <p:cNvPr id="75" name="Google Shape;75;g3bad295f939_0_0"/>
          <p:cNvSpPr txBox="1"/>
          <p:nvPr/>
        </p:nvSpPr>
        <p:spPr>
          <a:xfrm>
            <a:off x="5132675" y="2072475"/>
            <a:ext cx="4676700" cy="46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0"/>
              </a:spcAft>
              <a:buClr>
                <a:srgbClr val="000000"/>
              </a:buClr>
              <a:buSzPts val="2100"/>
              <a:buFont typeface="Arial"/>
              <a:buNone/>
            </a:pPr>
            <a:r>
              <a:rPr lang="en-CA" sz="2600" b="1">
                <a:solidFill>
                  <a:srgbClr val="222222"/>
                </a:solidFill>
                <a:latin typeface="Maven Pro"/>
                <a:ea typeface="Maven Pro"/>
                <a:cs typeface="Maven Pro"/>
                <a:sym typeface="Maven Pro"/>
              </a:rPr>
              <a:t>Hosts:</a:t>
            </a:r>
            <a:endParaRPr sz="2600" b="1" i="0" u="none" strike="noStrike" cap="none">
              <a:solidFill>
                <a:srgbClr val="222222"/>
              </a:solidFill>
              <a:latin typeface="Maven Pro"/>
              <a:ea typeface="Maven Pro"/>
              <a:cs typeface="Maven Pro"/>
              <a:sym typeface="Maven Pro"/>
            </a:endParaRPr>
          </a:p>
          <a:p>
            <a:pPr marL="0" marR="0" lvl="0" indent="0" algn="l" rtl="0">
              <a:lnSpc>
                <a:spcPct val="100000"/>
              </a:lnSpc>
              <a:spcBef>
                <a:spcPts val="1200"/>
              </a:spcBef>
              <a:spcAft>
                <a:spcPts val="0"/>
              </a:spcAft>
              <a:buClr>
                <a:srgbClr val="000000"/>
              </a:buClr>
              <a:buSzPts val="2100"/>
              <a:buFont typeface="Arial"/>
              <a:buNone/>
            </a:pPr>
            <a:r>
              <a:rPr lang="en-CA" sz="2600" b="0" i="0" u="none" strike="noStrike" cap="none">
                <a:solidFill>
                  <a:srgbClr val="000000"/>
                </a:solidFill>
                <a:latin typeface="Maven Pro"/>
                <a:ea typeface="Maven Pro"/>
                <a:cs typeface="Maven Pro"/>
                <a:sym typeface="Maven Pro"/>
              </a:rPr>
              <a:t>Asennaienton Frank Horn </a:t>
            </a:r>
            <a:r>
              <a:rPr lang="en-CA" sz="2600" b="0" i="0" u="none" strike="noStrike" cap="none">
                <a:solidFill>
                  <a:srgbClr val="222222"/>
                </a:solidFill>
                <a:latin typeface="Maven Pro"/>
                <a:ea typeface="Maven Pro"/>
                <a:cs typeface="Maven Pro"/>
                <a:sym typeface="Maven Pro"/>
              </a:rPr>
              <a:t>of Indigi-Solutions</a:t>
            </a:r>
            <a:r>
              <a:rPr lang="en-CA" sz="2600">
                <a:solidFill>
                  <a:srgbClr val="222222"/>
                </a:solidFill>
                <a:latin typeface="Maven Pro"/>
                <a:ea typeface="Maven Pro"/>
                <a:cs typeface="Maven Pro"/>
                <a:sym typeface="Maven Pro"/>
              </a:rPr>
              <a:t> and Luke Mellor of Pantonium </a:t>
            </a:r>
            <a:endParaRPr sz="2600" i="0" u="none" strike="noStrike" cap="none">
              <a:solidFill>
                <a:srgbClr val="222222"/>
              </a:solidFill>
              <a:latin typeface="Maven Pro"/>
              <a:ea typeface="Maven Pro"/>
              <a:cs typeface="Maven Pro"/>
              <a:sym typeface="Maven Pro"/>
            </a:endParaRPr>
          </a:p>
          <a:p>
            <a:pPr marL="0" marR="0" lvl="0" indent="0" algn="l" rtl="0">
              <a:lnSpc>
                <a:spcPct val="100000"/>
              </a:lnSpc>
              <a:spcBef>
                <a:spcPts val="1200"/>
              </a:spcBef>
              <a:spcAft>
                <a:spcPts val="0"/>
              </a:spcAft>
              <a:buClr>
                <a:schemeClr val="lt1"/>
              </a:buClr>
              <a:buSzPts val="3200"/>
              <a:buFont typeface="Nunito Light"/>
              <a:buNone/>
            </a:pPr>
            <a:r>
              <a:rPr lang="en-CA" sz="2600">
                <a:solidFill>
                  <a:schemeClr val="dk1"/>
                </a:solidFill>
                <a:latin typeface="Maven Pro"/>
                <a:ea typeface="Maven Pro"/>
                <a:cs typeface="Maven Pro"/>
                <a:sym typeface="Maven Pro"/>
              </a:rPr>
              <a:t>Goal: Increase knowledge, awareness, and confidence in </a:t>
            </a:r>
            <a:r>
              <a:rPr lang="en-CA" sz="2600" b="1">
                <a:solidFill>
                  <a:schemeClr val="dk1"/>
                </a:solidFill>
                <a:latin typeface="Maven Pro"/>
                <a:ea typeface="Maven Pro"/>
                <a:cs typeface="Maven Pro"/>
                <a:sym typeface="Maven Pro"/>
              </a:rPr>
              <a:t>low emission transportation </a:t>
            </a:r>
            <a:r>
              <a:rPr lang="en-CA" sz="2600">
                <a:solidFill>
                  <a:schemeClr val="dk1"/>
                </a:solidFill>
                <a:latin typeface="Maven Pro"/>
                <a:ea typeface="Maven Pro"/>
                <a:cs typeface="Maven Pro"/>
                <a:sym typeface="Maven Pro"/>
              </a:rPr>
              <a:t>in Indigenous communities</a:t>
            </a:r>
            <a:endParaRPr sz="2600" i="0" u="none" strike="noStrike" cap="none">
              <a:solidFill>
                <a:srgbClr val="222222"/>
              </a:solidFill>
              <a:latin typeface="Maven Pro"/>
              <a:ea typeface="Maven Pro"/>
              <a:cs typeface="Maven Pro"/>
              <a:sym typeface="Maven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Maven Pro"/>
              <a:ea typeface="Maven Pro"/>
              <a:cs typeface="Maven Pro"/>
              <a:sym typeface="Maven Pro"/>
            </a:endParaRPr>
          </a:p>
        </p:txBody>
      </p:sp>
      <p:pic>
        <p:nvPicPr>
          <p:cNvPr id="76" name="Google Shape;76;g3bad295f939_0_0" descr="Beautify this slide"/>
          <p:cNvPicPr preferRelativeResize="0"/>
          <p:nvPr/>
        </p:nvPicPr>
        <p:blipFill rotWithShape="1">
          <a:blip r:embed="rId6">
            <a:alphaModFix/>
          </a:blip>
          <a:srcRect l="81288"/>
          <a:stretch/>
        </p:blipFill>
        <p:spPr>
          <a:xfrm>
            <a:off x="9940450" y="0"/>
            <a:ext cx="2299176" cy="6858000"/>
          </a:xfrm>
          <a:prstGeom prst="rect">
            <a:avLst/>
          </a:prstGeom>
          <a:noFill/>
          <a:ln>
            <a:noFill/>
          </a:ln>
        </p:spPr>
      </p:pic>
      <p:pic>
        <p:nvPicPr>
          <p:cNvPr id="77" name="Google Shape;77;g3bad295f939_0_0"/>
          <p:cNvPicPr preferRelativeResize="0"/>
          <p:nvPr/>
        </p:nvPicPr>
        <p:blipFill rotWithShape="1">
          <a:blip r:embed="rId7">
            <a:alphaModFix/>
          </a:blip>
          <a:srcRect/>
          <a:stretch/>
        </p:blipFill>
        <p:spPr>
          <a:xfrm>
            <a:off x="2065625" y="2231163"/>
            <a:ext cx="3067050"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b7602b298a_0_28"/>
          <p:cNvSpPr txBox="1">
            <a:spLocks noGrp="1"/>
          </p:cNvSpPr>
          <p:nvPr>
            <p:ph type="title"/>
          </p:nvPr>
        </p:nvSpPr>
        <p:spPr>
          <a:xfrm>
            <a:off x="934125" y="1072500"/>
            <a:ext cx="10515600" cy="1325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1800"/>
              </a:spcBef>
              <a:spcAft>
                <a:spcPts val="0"/>
              </a:spcAft>
              <a:buClr>
                <a:schemeClr val="dk1"/>
              </a:buClr>
              <a:buSzPts val="990"/>
              <a:buFont typeface="Arial"/>
              <a:buNone/>
            </a:pPr>
            <a:r>
              <a:rPr lang="en-CA" sz="3900"/>
              <a:t>What transit models can work in rural and remote Nations?</a:t>
            </a:r>
            <a:endParaRPr sz="3900"/>
          </a:p>
          <a:p>
            <a:pPr marL="0" lvl="0" indent="0" algn="l" rtl="0">
              <a:lnSpc>
                <a:spcPct val="100000"/>
              </a:lnSpc>
              <a:spcBef>
                <a:spcPts val="400"/>
              </a:spcBef>
              <a:spcAft>
                <a:spcPts val="0"/>
              </a:spcAft>
              <a:buSzPts val="990"/>
              <a:buNone/>
            </a:pPr>
            <a:endParaRPr sz="5040"/>
          </a:p>
        </p:txBody>
      </p:sp>
      <p:sp>
        <p:nvSpPr>
          <p:cNvPr id="150" name="Google Shape;150;g3b7602b298a_0_28"/>
          <p:cNvSpPr txBox="1">
            <a:spLocks noGrp="1"/>
          </p:cNvSpPr>
          <p:nvPr>
            <p:ph type="body" idx="1"/>
          </p:nvPr>
        </p:nvSpPr>
        <p:spPr>
          <a:xfrm>
            <a:off x="362500" y="1876450"/>
            <a:ext cx="5073900" cy="4351200"/>
          </a:xfrm>
          <a:prstGeom prst="rect">
            <a:avLst/>
          </a:prstGeom>
          <a:noFill/>
          <a:ln>
            <a:noFill/>
          </a:ln>
        </p:spPr>
        <p:txBody>
          <a:bodyPr spcFirstLastPara="1" wrap="square" lIns="91425" tIns="91425" rIns="91425" bIns="91425" anchor="ctr" anchorCtr="0">
            <a:noAutofit/>
          </a:bodyPr>
          <a:lstStyle/>
          <a:p>
            <a:pPr marL="457200" lvl="0" indent="-354965" algn="l" rtl="0">
              <a:lnSpc>
                <a:spcPct val="95000"/>
              </a:lnSpc>
              <a:spcBef>
                <a:spcPts val="0"/>
              </a:spcBef>
              <a:spcAft>
                <a:spcPts val="0"/>
              </a:spcAft>
              <a:buSzPts val="1990"/>
              <a:buChar char="●"/>
            </a:pPr>
            <a:r>
              <a:rPr lang="en-CA" sz="1990"/>
              <a:t>Fixed route service for predictable travel like work and school peaks</a:t>
            </a:r>
            <a:br>
              <a:rPr lang="en-CA" sz="1990"/>
            </a:br>
            <a:endParaRPr sz="1990"/>
          </a:p>
          <a:p>
            <a:pPr marL="457200" lvl="0" indent="-354965" algn="l" rtl="0">
              <a:lnSpc>
                <a:spcPct val="95000"/>
              </a:lnSpc>
              <a:spcBef>
                <a:spcPts val="0"/>
              </a:spcBef>
              <a:spcAft>
                <a:spcPts val="0"/>
              </a:spcAft>
              <a:buSzPts val="1990"/>
              <a:buChar char="●"/>
            </a:pPr>
            <a:r>
              <a:rPr lang="en-CA" sz="1990"/>
              <a:t>On-demand shared rides booked by phone or app, good for low density areas and Elders</a:t>
            </a:r>
            <a:br>
              <a:rPr lang="en-CA" sz="1990"/>
            </a:br>
            <a:endParaRPr sz="1990"/>
          </a:p>
          <a:p>
            <a:pPr marL="457200" lvl="0" indent="-354965" algn="l" rtl="0">
              <a:lnSpc>
                <a:spcPct val="95000"/>
              </a:lnSpc>
              <a:spcBef>
                <a:spcPts val="0"/>
              </a:spcBef>
              <a:spcAft>
                <a:spcPts val="0"/>
              </a:spcAft>
              <a:buSzPts val="1990"/>
              <a:buChar char="●"/>
            </a:pPr>
            <a:r>
              <a:rPr lang="en-CA" sz="1990"/>
              <a:t>Hybrid service with fixed routes at peak times and on-demand in between</a:t>
            </a:r>
            <a:br>
              <a:rPr lang="en-CA" sz="1990"/>
            </a:br>
            <a:endParaRPr sz="1990"/>
          </a:p>
          <a:p>
            <a:pPr marL="457200" lvl="0" indent="-354965" algn="l" rtl="0">
              <a:lnSpc>
                <a:spcPct val="95000"/>
              </a:lnSpc>
              <a:spcBef>
                <a:spcPts val="0"/>
              </a:spcBef>
              <a:spcAft>
                <a:spcPts val="0"/>
              </a:spcAft>
              <a:buSzPts val="1990"/>
              <a:buChar char="●"/>
            </a:pPr>
            <a:r>
              <a:rPr lang="en-CA" sz="1990"/>
              <a:t>Community shuttle vans for planned trips like groceries, service hubs, events, and group day trips for long distance travel</a:t>
            </a:r>
            <a:br>
              <a:rPr lang="en-CA" sz="1990"/>
            </a:br>
            <a:endParaRPr sz="1990"/>
          </a:p>
          <a:p>
            <a:pPr marL="0" lvl="0" indent="0" algn="l" rtl="0">
              <a:lnSpc>
                <a:spcPct val="95000"/>
              </a:lnSpc>
              <a:spcBef>
                <a:spcPts val="0"/>
              </a:spcBef>
              <a:spcAft>
                <a:spcPts val="0"/>
              </a:spcAft>
              <a:buSzPts val="605"/>
              <a:buNone/>
            </a:pPr>
            <a:endParaRPr sz="989"/>
          </a:p>
        </p:txBody>
      </p:sp>
      <p:pic>
        <p:nvPicPr>
          <p:cNvPr id="151" name="Google Shape;151;g3b7602b298a_0_28" descr="Diagram, engineering drawing&#10;&#10;Description automatically generated"/>
          <p:cNvPicPr preferRelativeResize="0"/>
          <p:nvPr/>
        </p:nvPicPr>
        <p:blipFill rotWithShape="1">
          <a:blip r:embed="rId3">
            <a:alphaModFix/>
          </a:blip>
          <a:srcRect t="14624"/>
          <a:stretch/>
        </p:blipFill>
        <p:spPr>
          <a:xfrm>
            <a:off x="5346650" y="2016025"/>
            <a:ext cx="6914274" cy="3527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b7602b298a_0_66"/>
          <p:cNvSpPr txBox="1">
            <a:spLocks noGrp="1"/>
          </p:cNvSpPr>
          <p:nvPr>
            <p:ph type="title"/>
          </p:nvPr>
        </p:nvSpPr>
        <p:spPr>
          <a:xfrm>
            <a:off x="87400" y="94825"/>
            <a:ext cx="5975100" cy="33348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83333"/>
              <a:buNone/>
            </a:pPr>
            <a:r>
              <a:rPr lang="en-CA"/>
              <a:t>Geographic Challenges: Remote Areas, Water, And More</a:t>
            </a:r>
            <a:endParaRPr/>
          </a:p>
        </p:txBody>
      </p:sp>
      <p:sp>
        <p:nvSpPr>
          <p:cNvPr id="158" name="Google Shape;158;g3b7602b298a_0_66"/>
          <p:cNvSpPr txBox="1">
            <a:spLocks noGrp="1"/>
          </p:cNvSpPr>
          <p:nvPr>
            <p:ph type="subTitle" idx="1"/>
          </p:nvPr>
        </p:nvSpPr>
        <p:spPr>
          <a:xfrm>
            <a:off x="179950" y="3429625"/>
            <a:ext cx="5975100" cy="3334800"/>
          </a:xfrm>
          <a:prstGeom prst="rect">
            <a:avLst/>
          </a:prstGeom>
          <a:noFill/>
          <a:ln>
            <a:noFill/>
          </a:ln>
        </p:spPr>
        <p:txBody>
          <a:bodyPr spcFirstLastPara="1" wrap="square" lIns="91425" tIns="91425" rIns="91425" bIns="91425" anchor="t" anchorCtr="0">
            <a:normAutofit fontScale="62500" lnSpcReduction="10000"/>
          </a:bodyPr>
          <a:lstStyle/>
          <a:p>
            <a:pPr marL="457200" lvl="0" indent="0" algn="l" rtl="0">
              <a:lnSpc>
                <a:spcPct val="100000"/>
              </a:lnSpc>
              <a:spcBef>
                <a:spcPts val="0"/>
              </a:spcBef>
              <a:spcAft>
                <a:spcPts val="0"/>
              </a:spcAft>
              <a:buSzPct val="99173"/>
              <a:buNone/>
            </a:pPr>
            <a:endParaRPr sz="3388"/>
          </a:p>
          <a:p>
            <a:pPr marL="457200" lvl="0" indent="-363092" algn="l" rtl="0">
              <a:lnSpc>
                <a:spcPct val="100000"/>
              </a:lnSpc>
              <a:spcBef>
                <a:spcPts val="0"/>
              </a:spcBef>
              <a:spcAft>
                <a:spcPts val="0"/>
              </a:spcAft>
              <a:buSzPct val="100000"/>
              <a:buChar char="●"/>
            </a:pPr>
            <a:r>
              <a:rPr lang="en-CA" sz="3388"/>
              <a:t>Winter access and extreme weather change impact service design and vehicle choice</a:t>
            </a:r>
            <a:br>
              <a:rPr lang="en-CA" sz="3388"/>
            </a:br>
            <a:r>
              <a:rPr lang="en-CA" sz="3388"/>
              <a:t> </a:t>
            </a:r>
            <a:endParaRPr sz="3388"/>
          </a:p>
          <a:p>
            <a:pPr marL="457200" lvl="0" indent="-363092" algn="l" rtl="0">
              <a:lnSpc>
                <a:spcPct val="100000"/>
              </a:lnSpc>
              <a:spcBef>
                <a:spcPts val="0"/>
              </a:spcBef>
              <a:spcAft>
                <a:spcPts val="0"/>
              </a:spcAft>
              <a:buSzPct val="100000"/>
              <a:buChar char="●"/>
            </a:pPr>
            <a:r>
              <a:rPr lang="en-CA" sz="3388"/>
              <a:t>Remote infrastructure gaps can slow EV transition</a:t>
            </a:r>
            <a:endParaRPr sz="3388"/>
          </a:p>
          <a:p>
            <a:pPr marL="457200" lvl="0" indent="0" algn="l" rtl="0">
              <a:lnSpc>
                <a:spcPct val="100000"/>
              </a:lnSpc>
              <a:spcBef>
                <a:spcPts val="0"/>
              </a:spcBef>
              <a:spcAft>
                <a:spcPts val="0"/>
              </a:spcAft>
              <a:buSzPct val="99173"/>
              <a:buNone/>
            </a:pPr>
            <a:endParaRPr sz="3388"/>
          </a:p>
          <a:p>
            <a:pPr marL="457200" lvl="0" indent="-363092" algn="l" rtl="0">
              <a:lnSpc>
                <a:spcPct val="100000"/>
              </a:lnSpc>
              <a:spcBef>
                <a:spcPts val="0"/>
              </a:spcBef>
              <a:spcAft>
                <a:spcPts val="0"/>
              </a:spcAft>
              <a:buSzPct val="100000"/>
              <a:buChar char="●"/>
            </a:pPr>
            <a:r>
              <a:rPr lang="en-CA" sz="3388"/>
              <a:t>Road transport must integrate and support air travel, water travel for remote communities</a:t>
            </a:r>
            <a:endParaRPr sz="3388"/>
          </a:p>
          <a:p>
            <a:pPr marL="0" lvl="0" indent="0" algn="l" rtl="0">
              <a:lnSpc>
                <a:spcPct val="100000"/>
              </a:lnSpc>
              <a:spcBef>
                <a:spcPts val="0"/>
              </a:spcBef>
              <a:spcAft>
                <a:spcPts val="0"/>
              </a:spcAft>
              <a:buSzPct val="107140"/>
              <a:buNone/>
            </a:pPr>
            <a:endParaRPr/>
          </a:p>
        </p:txBody>
      </p:sp>
      <p:pic>
        <p:nvPicPr>
          <p:cNvPr id="159" name="Google Shape;159;g3b7602b298a_0_66" title="1647311253866.jpg"/>
          <p:cNvPicPr preferRelativeResize="0"/>
          <p:nvPr/>
        </p:nvPicPr>
        <p:blipFill rotWithShape="1">
          <a:blip r:embed="rId3">
            <a:alphaModFix/>
          </a:blip>
          <a:srcRect/>
          <a:stretch/>
        </p:blipFill>
        <p:spPr>
          <a:xfrm>
            <a:off x="6104475" y="1273374"/>
            <a:ext cx="6087526" cy="4058351"/>
          </a:xfrm>
          <a:prstGeom prst="rect">
            <a:avLst/>
          </a:prstGeom>
          <a:noFill/>
          <a:ln>
            <a:noFill/>
          </a:ln>
        </p:spPr>
      </p:pic>
      <p:sp>
        <p:nvSpPr>
          <p:cNvPr id="160" name="Google Shape;160;g3b7602b298a_0_66"/>
          <p:cNvSpPr txBox="1"/>
          <p:nvPr/>
        </p:nvSpPr>
        <p:spPr>
          <a:xfrm>
            <a:off x="6155050" y="5385750"/>
            <a:ext cx="4388100" cy="50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50"/>
              <a:buFont typeface="Arial"/>
              <a:buNone/>
            </a:pPr>
            <a:r>
              <a:rPr lang="en-CA" sz="2050" i="0" u="none" strike="noStrike" cap="none">
                <a:solidFill>
                  <a:schemeClr val="dk1"/>
                </a:solidFill>
                <a:latin typeface="Maven Pro"/>
                <a:ea typeface="Maven Pro"/>
                <a:cs typeface="Maven Pro"/>
                <a:sym typeface="Maven Pro"/>
              </a:rPr>
              <a:t> Kasabonika First Nation, Ontario</a:t>
            </a:r>
            <a:endParaRPr sz="2800" i="0" u="none" strike="noStrike" cap="none">
              <a:solidFill>
                <a:schemeClr val="dk2"/>
              </a:solidFill>
              <a:latin typeface="Maven Pro"/>
              <a:ea typeface="Maven Pro"/>
              <a:cs typeface="Maven Pro"/>
              <a:sym typeface="Maven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3ba5b17735f_0_52" descr="What it takes to get started realistically&#10;&#10;Governance: who sets priorities, approves riders, and sets service rules&#10;&#10;Policy: eligibility, safety, cancellations, no-shows, privacy, complaints&#10;&#10;Operations: booking method, dispatch coverage hours, driver scheduling&#10;&#10;Staffing: drivers, dispatcher or coordinator, backup coverage&#10;&#10;Maintenance: fueling or charging plan, repairs, winter readiness&#10;&#10;Insurance and compliance: vehicle class, accessibility, driver requirements&#10;&#10;Budget: operating costs, wages, fuel, maintenance, software, contingency&#10;&#10;Simple performance tracking: ridership, on-time performance, missed trips, cost per trip"/>
          <p:cNvPicPr preferRelativeResize="0"/>
          <p:nvPr/>
        </p:nvPicPr>
        <p:blipFill rotWithShape="1">
          <a:blip r:embed="rId3">
            <a:alphaModFix/>
          </a:blip>
          <a:srcRect/>
          <a:stretch/>
        </p:blipFill>
        <p:spPr>
          <a:xfrm>
            <a:off x="-47625" y="0"/>
            <a:ext cx="1228725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ba5b17735f_0_60"/>
          <p:cNvSpPr txBox="1">
            <a:spLocks noGrp="1"/>
          </p:cNvSpPr>
          <p:nvPr>
            <p:ph type="title" idx="4294967295"/>
          </p:nvPr>
        </p:nvSpPr>
        <p:spPr>
          <a:xfrm>
            <a:off x="145025" y="177375"/>
            <a:ext cx="10998000" cy="19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sz="4540"/>
              <a:t>What First Nations have already done</a:t>
            </a:r>
            <a:endParaRPr sz="4540"/>
          </a:p>
        </p:txBody>
      </p:sp>
      <p:sp>
        <p:nvSpPr>
          <p:cNvPr id="173" name="Google Shape;173;g3ba5b17735f_0_60"/>
          <p:cNvSpPr txBox="1">
            <a:spLocks noGrp="1"/>
          </p:cNvSpPr>
          <p:nvPr>
            <p:ph type="subTitle" idx="4294967295"/>
          </p:nvPr>
        </p:nvSpPr>
        <p:spPr>
          <a:xfrm>
            <a:off x="145025" y="1130425"/>
            <a:ext cx="7241700" cy="5727600"/>
          </a:xfrm>
          <a:prstGeom prst="rect">
            <a:avLst/>
          </a:prstGeom>
          <a:noFill/>
          <a:ln>
            <a:noFill/>
          </a:ln>
        </p:spPr>
        <p:txBody>
          <a:bodyPr spcFirstLastPara="1" wrap="square" lIns="91425" tIns="91425" rIns="91425" bIns="91425" anchor="t" anchorCtr="0">
            <a:normAutofit fontScale="25000" lnSpcReduction="20000"/>
          </a:bodyPr>
          <a:lstStyle/>
          <a:p>
            <a:pPr marL="0" marR="0" lvl="0" indent="0" algn="l" rtl="0">
              <a:lnSpc>
                <a:spcPct val="115000"/>
              </a:lnSpc>
              <a:spcBef>
                <a:spcPts val="0"/>
              </a:spcBef>
              <a:spcAft>
                <a:spcPts val="0"/>
              </a:spcAft>
              <a:buClr>
                <a:schemeClr val="dk2"/>
              </a:buClr>
              <a:buSzPct val="127433"/>
              <a:buFont typeface="Maven Pro"/>
              <a:buNone/>
            </a:pPr>
            <a:r>
              <a:rPr lang="en-CA" sz="5650" b="1" i="0" u="none" strike="noStrike" cap="none">
                <a:solidFill>
                  <a:schemeClr val="dk2"/>
                </a:solidFill>
                <a:latin typeface="Maven Pro"/>
                <a:ea typeface="Maven Pro"/>
                <a:cs typeface="Maven Pro"/>
                <a:sym typeface="Maven Pro"/>
              </a:rPr>
              <a:t>Old Massett Village Council, Haida Gwaii</a:t>
            </a:r>
            <a:br>
              <a:rPr lang="en-CA" sz="5650" b="1"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Problem: Region-wide access gaps for health, food, and inter-community trips across a large island geography.</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Approach: Built a hybrid plan with fixed plus on-demand service, mapped priority destinations, built capital and operating budgets, and tested options including a passenger-only ferry link.</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Outcome: A council-ready service plan and funding-ready package with clear phases, costs, and EV transition steps.</a:t>
            </a:r>
            <a:br>
              <a:rPr lang="en-CA" sz="5650" b="0" i="0" u="none" strike="noStrike" cap="none">
                <a:solidFill>
                  <a:schemeClr val="dk2"/>
                </a:solidFill>
                <a:latin typeface="Maven Pro"/>
                <a:ea typeface="Maven Pro"/>
                <a:cs typeface="Maven Pro"/>
                <a:sym typeface="Maven Pro"/>
              </a:rPr>
            </a:br>
            <a:endParaRPr sz="5650" b="0" i="0" u="none" strike="noStrike" cap="none">
              <a:solidFill>
                <a:schemeClr val="dk2"/>
              </a:solidFill>
              <a:latin typeface="Maven Pro"/>
              <a:ea typeface="Maven Pro"/>
              <a:cs typeface="Maven Pro"/>
              <a:sym typeface="Maven Pro"/>
            </a:endParaRPr>
          </a:p>
          <a:p>
            <a:pPr marL="0" marR="0" lvl="0" indent="0" algn="l" rtl="0">
              <a:lnSpc>
                <a:spcPct val="115000"/>
              </a:lnSpc>
              <a:spcBef>
                <a:spcPts val="0"/>
              </a:spcBef>
              <a:spcAft>
                <a:spcPts val="0"/>
              </a:spcAft>
              <a:buClr>
                <a:schemeClr val="dk2"/>
              </a:buClr>
              <a:buSzPct val="127433"/>
              <a:buFont typeface="Maven Pro"/>
              <a:buNone/>
            </a:pPr>
            <a:r>
              <a:rPr lang="en-CA" sz="5650" b="1" i="0" u="none" strike="noStrike" cap="none">
                <a:solidFill>
                  <a:schemeClr val="dk2"/>
                </a:solidFill>
                <a:latin typeface="Maven Pro"/>
                <a:ea typeface="Maven Pro"/>
                <a:cs typeface="Maven Pro"/>
                <a:sym typeface="Maven Pro"/>
              </a:rPr>
              <a:t>Nuxalk Nation, Bella Coola</a:t>
            </a:r>
            <a:br>
              <a:rPr lang="en-CA" sz="5650" b="1"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Problem: Limited reliable travel options in a remote coastal context with seasonal risks and long-distance needs.</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Approach: Designed a community-run transit model with governance, staffing, and maintenance planning, then compared vehicle options including EV and hybrid scenarios.</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Outcome: A complete feasibility package that supported successful RTSF funding and a clear implementation path.</a:t>
            </a:r>
            <a:br>
              <a:rPr lang="en-CA" sz="5650" b="0" i="0" u="none" strike="noStrike" cap="none">
                <a:solidFill>
                  <a:schemeClr val="dk2"/>
                </a:solidFill>
                <a:latin typeface="Maven Pro"/>
                <a:ea typeface="Maven Pro"/>
                <a:cs typeface="Maven Pro"/>
                <a:sym typeface="Maven Pro"/>
              </a:rPr>
            </a:br>
            <a:endParaRPr sz="5650" b="0" i="0" u="none" strike="noStrike" cap="none">
              <a:solidFill>
                <a:schemeClr val="dk2"/>
              </a:solidFill>
              <a:latin typeface="Maven Pro"/>
              <a:ea typeface="Maven Pro"/>
              <a:cs typeface="Maven Pro"/>
              <a:sym typeface="Maven Pro"/>
            </a:endParaRPr>
          </a:p>
          <a:p>
            <a:pPr marL="0" marR="0" lvl="0" indent="0" algn="l" rtl="0">
              <a:lnSpc>
                <a:spcPct val="115000"/>
              </a:lnSpc>
              <a:spcBef>
                <a:spcPts val="0"/>
              </a:spcBef>
              <a:spcAft>
                <a:spcPts val="0"/>
              </a:spcAft>
              <a:buClr>
                <a:schemeClr val="dk2"/>
              </a:buClr>
              <a:buSzPct val="127433"/>
              <a:buFont typeface="Maven Pro"/>
              <a:buNone/>
            </a:pPr>
            <a:r>
              <a:rPr lang="en-CA" sz="5650" b="1" i="0" u="none" strike="noStrike" cap="none">
                <a:solidFill>
                  <a:schemeClr val="dk2"/>
                </a:solidFill>
                <a:latin typeface="Maven Pro"/>
                <a:ea typeface="Maven Pro"/>
                <a:cs typeface="Maven Pro"/>
                <a:sym typeface="Maven Pro"/>
              </a:rPr>
              <a:t>Kapawe’no First Nation</a:t>
            </a:r>
            <a:br>
              <a:rPr lang="en-CA" sz="5650" b="1"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Problem: Need for local transit that works in winter and fits a small fleet and limited staffing capacity.</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Approach: Tested EV readiness against local climate and routes, scoped charging and operations requirements, and set a phased plan that starts with reliable service first.</a:t>
            </a:r>
            <a:br>
              <a:rPr lang="en-CA" sz="5650" b="0" i="0" u="none" strike="noStrike" cap="none">
                <a:solidFill>
                  <a:schemeClr val="dk2"/>
                </a:solidFill>
                <a:latin typeface="Maven Pro"/>
                <a:ea typeface="Maven Pro"/>
                <a:cs typeface="Maven Pro"/>
                <a:sym typeface="Maven Pro"/>
              </a:rPr>
            </a:br>
            <a:r>
              <a:rPr lang="en-CA" sz="5650" b="0" i="0" u="none" strike="noStrike" cap="none">
                <a:solidFill>
                  <a:schemeClr val="dk2"/>
                </a:solidFill>
                <a:latin typeface="Maven Pro"/>
                <a:ea typeface="Maven Pro"/>
                <a:cs typeface="Maven Pro"/>
                <a:sym typeface="Maven Pro"/>
              </a:rPr>
              <a:t> Outcome: A risk-managed plan that avoided overcommitting to technology before infrastructure and operations are ready.</a:t>
            </a:r>
            <a:endParaRPr sz="5650" b="0" i="0" u="none" strike="noStrike" cap="none">
              <a:solidFill>
                <a:schemeClr val="dk2"/>
              </a:solidFill>
              <a:latin typeface="Maven Pro"/>
              <a:ea typeface="Maven Pro"/>
              <a:cs typeface="Maven Pro"/>
              <a:sym typeface="Maven Pro"/>
            </a:endParaRPr>
          </a:p>
          <a:p>
            <a:pPr marL="457200" marR="0" lvl="0" indent="0" algn="l" rtl="0">
              <a:lnSpc>
                <a:spcPct val="115000"/>
              </a:lnSpc>
              <a:spcBef>
                <a:spcPts val="0"/>
              </a:spcBef>
              <a:spcAft>
                <a:spcPts val="0"/>
              </a:spcAft>
              <a:buClr>
                <a:schemeClr val="dk2"/>
              </a:buClr>
              <a:buSzPct val="128227"/>
              <a:buFont typeface="Maven Pro"/>
              <a:buNone/>
            </a:pPr>
            <a:endParaRPr sz="5615" b="0" i="0" u="none" strike="noStrike" cap="none">
              <a:solidFill>
                <a:schemeClr val="dk2"/>
              </a:solidFill>
              <a:latin typeface="Maven Pro"/>
              <a:ea typeface="Maven Pro"/>
              <a:cs typeface="Maven Pro"/>
              <a:sym typeface="Maven Pro"/>
            </a:endParaRPr>
          </a:p>
          <a:p>
            <a:pPr marL="0" marR="0" lvl="0" indent="0" algn="l" rtl="0">
              <a:lnSpc>
                <a:spcPct val="115000"/>
              </a:lnSpc>
              <a:spcBef>
                <a:spcPts val="0"/>
              </a:spcBef>
              <a:spcAft>
                <a:spcPts val="0"/>
              </a:spcAft>
              <a:buClr>
                <a:schemeClr val="dk2"/>
              </a:buClr>
              <a:buSzPct val="307692"/>
              <a:buFont typeface="Maven Pro"/>
              <a:buNone/>
            </a:pPr>
            <a:endParaRPr sz="1800" b="0" i="0" u="none" strike="noStrike" cap="none">
              <a:solidFill>
                <a:schemeClr val="dk2"/>
              </a:solidFill>
              <a:latin typeface="Maven Pro"/>
              <a:ea typeface="Maven Pro"/>
              <a:cs typeface="Maven Pro"/>
              <a:sym typeface="Maven Pro"/>
            </a:endParaRPr>
          </a:p>
        </p:txBody>
      </p:sp>
      <p:pic>
        <p:nvPicPr>
          <p:cNvPr id="174" name="Google Shape;174;g3ba5b17735f_0_60"/>
          <p:cNvPicPr preferRelativeResize="0"/>
          <p:nvPr/>
        </p:nvPicPr>
        <p:blipFill rotWithShape="1">
          <a:blip r:embed="rId3">
            <a:alphaModFix/>
          </a:blip>
          <a:srcRect/>
          <a:stretch/>
        </p:blipFill>
        <p:spPr>
          <a:xfrm>
            <a:off x="8523321" y="1336825"/>
            <a:ext cx="1729434" cy="1458767"/>
          </a:xfrm>
          <a:prstGeom prst="rect">
            <a:avLst/>
          </a:prstGeom>
          <a:noFill/>
          <a:ln>
            <a:noFill/>
          </a:ln>
        </p:spPr>
      </p:pic>
      <p:pic>
        <p:nvPicPr>
          <p:cNvPr id="175" name="Google Shape;175;g3ba5b17735f_0_60"/>
          <p:cNvPicPr preferRelativeResize="0"/>
          <p:nvPr/>
        </p:nvPicPr>
        <p:blipFill rotWithShape="1">
          <a:blip r:embed="rId4">
            <a:alphaModFix/>
          </a:blip>
          <a:srcRect/>
          <a:stretch/>
        </p:blipFill>
        <p:spPr>
          <a:xfrm>
            <a:off x="8234170" y="3247842"/>
            <a:ext cx="2307734" cy="1123100"/>
          </a:xfrm>
          <a:prstGeom prst="rect">
            <a:avLst/>
          </a:prstGeom>
          <a:noFill/>
          <a:ln>
            <a:noFill/>
          </a:ln>
        </p:spPr>
      </p:pic>
      <p:pic>
        <p:nvPicPr>
          <p:cNvPr id="176" name="Google Shape;176;g3ba5b17735f_0_60"/>
          <p:cNvPicPr preferRelativeResize="0"/>
          <p:nvPr/>
        </p:nvPicPr>
        <p:blipFill rotWithShape="1">
          <a:blip r:embed="rId5">
            <a:alphaModFix/>
          </a:blip>
          <a:srcRect/>
          <a:stretch/>
        </p:blipFill>
        <p:spPr>
          <a:xfrm>
            <a:off x="7386720" y="5116330"/>
            <a:ext cx="4558733" cy="6721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b7602b298a_0_0"/>
          <p:cNvSpPr txBox="1">
            <a:spLocks noGrp="1"/>
          </p:cNvSpPr>
          <p:nvPr>
            <p:ph type="title"/>
          </p:nvPr>
        </p:nvSpPr>
        <p:spPr>
          <a:xfrm>
            <a:off x="0" y="-125"/>
            <a:ext cx="6079200" cy="1266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CA"/>
              <a:t>Funding Programs</a:t>
            </a:r>
            <a:endParaRPr/>
          </a:p>
        </p:txBody>
      </p:sp>
      <p:sp>
        <p:nvSpPr>
          <p:cNvPr id="183" name="Google Shape;183;g3b7602b298a_0_0"/>
          <p:cNvSpPr txBox="1">
            <a:spLocks noGrp="1"/>
          </p:cNvSpPr>
          <p:nvPr>
            <p:ph type="subTitle" idx="1"/>
          </p:nvPr>
        </p:nvSpPr>
        <p:spPr>
          <a:xfrm>
            <a:off x="97350" y="1518200"/>
            <a:ext cx="5884500" cy="4728300"/>
          </a:xfrm>
          <a:prstGeom prst="rect">
            <a:avLst/>
          </a:prstGeom>
          <a:noFill/>
          <a:ln>
            <a:noFill/>
          </a:ln>
        </p:spPr>
        <p:txBody>
          <a:bodyPr spcFirstLastPara="1" wrap="square" lIns="91425" tIns="91425" rIns="91425" bIns="91425" anchor="t" anchorCtr="0">
            <a:normAutofit fontScale="77500" lnSpcReduction="20000"/>
          </a:bodyPr>
          <a:lstStyle/>
          <a:p>
            <a:pPr marL="457200" lvl="0" indent="-446246" algn="l" rtl="0">
              <a:spcBef>
                <a:spcPts val="0"/>
              </a:spcBef>
              <a:spcAft>
                <a:spcPts val="0"/>
              </a:spcAft>
              <a:buSzPct val="75000"/>
              <a:buChar char="●"/>
            </a:pPr>
            <a:r>
              <a:rPr lang="en-CA"/>
              <a:t>Canada Public Transit Fund</a:t>
            </a:r>
            <a:br>
              <a:rPr lang="en-CA"/>
            </a:br>
            <a:endParaRPr/>
          </a:p>
          <a:p>
            <a:pPr marL="457200" lvl="0" indent="-446246" algn="l" rtl="0">
              <a:spcBef>
                <a:spcPts val="0"/>
              </a:spcBef>
              <a:spcAft>
                <a:spcPts val="0"/>
              </a:spcAft>
              <a:buSzPct val="75000"/>
              <a:buChar char="●"/>
            </a:pPr>
            <a:r>
              <a:rPr lang="en-CA"/>
              <a:t>Rural Transit Solutions Fund </a:t>
            </a:r>
            <a:endParaRPr/>
          </a:p>
          <a:p>
            <a:pPr marL="457200" lvl="0" indent="0" algn="l" rtl="0">
              <a:spcBef>
                <a:spcPts val="0"/>
              </a:spcBef>
              <a:spcAft>
                <a:spcPts val="0"/>
              </a:spcAft>
              <a:buNone/>
            </a:pPr>
            <a:endParaRPr/>
          </a:p>
          <a:p>
            <a:pPr marL="457200" lvl="0" indent="-446246" algn="l" rtl="0">
              <a:spcBef>
                <a:spcPts val="0"/>
              </a:spcBef>
              <a:spcAft>
                <a:spcPts val="0"/>
              </a:spcAft>
              <a:buSzPct val="75000"/>
              <a:buChar char="●"/>
            </a:pPr>
            <a:r>
              <a:rPr lang="en-CA"/>
              <a:t>Zero Emission Transit Fund</a:t>
            </a:r>
            <a:br>
              <a:rPr lang="en-CA"/>
            </a:br>
            <a:endParaRPr/>
          </a:p>
          <a:p>
            <a:pPr marL="457200" lvl="0" indent="-446246" algn="l" rtl="0">
              <a:spcBef>
                <a:spcPts val="0"/>
              </a:spcBef>
              <a:spcAft>
                <a:spcPts val="0"/>
              </a:spcAft>
              <a:buSzPct val="75000"/>
              <a:buChar char="●"/>
            </a:pPr>
            <a:r>
              <a:rPr lang="en-CA"/>
              <a:t>Investing in Canada Infrastructure Program, Public Transit Infrastructure Stream</a:t>
            </a:r>
            <a:br>
              <a:rPr lang="en-CA"/>
            </a:br>
            <a:endParaRPr/>
          </a:p>
          <a:p>
            <a:pPr marL="457200" lvl="0" indent="-446246" algn="l" rtl="0">
              <a:spcBef>
                <a:spcPts val="0"/>
              </a:spcBef>
              <a:spcAft>
                <a:spcPts val="0"/>
              </a:spcAft>
              <a:buSzPct val="75000"/>
              <a:buChar char="●"/>
            </a:pPr>
            <a:r>
              <a:rPr lang="en-CA"/>
              <a:t>Public Transit Infrastructure Fund</a:t>
            </a:r>
            <a:br>
              <a:rPr lang="en-CA"/>
            </a:br>
            <a:endParaRPr/>
          </a:p>
          <a:p>
            <a:pPr marL="457200" lvl="0" indent="-446246" algn="l" rtl="0">
              <a:spcBef>
                <a:spcPts val="0"/>
              </a:spcBef>
              <a:spcAft>
                <a:spcPts val="0"/>
              </a:spcAft>
              <a:buSzPct val="75000"/>
              <a:buChar char="●"/>
            </a:pPr>
            <a:r>
              <a:rPr lang="en-CA"/>
              <a:t>Canada Infrastructure Bank, Public Transit investments</a:t>
            </a:r>
            <a:br>
              <a:rPr lang="en-CA"/>
            </a:br>
            <a:endParaRPr/>
          </a:p>
          <a:p>
            <a:pPr marL="457200" lvl="0" indent="-446246" algn="l" rtl="0">
              <a:spcBef>
                <a:spcPts val="0"/>
              </a:spcBef>
              <a:spcAft>
                <a:spcPts val="0"/>
              </a:spcAft>
              <a:buSzPct val="75000"/>
              <a:buChar char="●"/>
            </a:pPr>
            <a:r>
              <a:rPr lang="en-CA"/>
              <a:t>Green Municipal Fund (Federation of Canadian Municipalities) </a:t>
            </a:r>
            <a:endParaRPr/>
          </a:p>
        </p:txBody>
      </p:sp>
      <p:sp>
        <p:nvSpPr>
          <p:cNvPr id="184" name="Google Shape;184;g3b7602b298a_0_0"/>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endParaRPr/>
          </a:p>
        </p:txBody>
      </p:sp>
      <p:pic>
        <p:nvPicPr>
          <p:cNvPr id="185" name="Google Shape;185;g3b7602b298a_0_0" title="info-eng.jpg"/>
          <p:cNvPicPr preferRelativeResize="0"/>
          <p:nvPr/>
        </p:nvPicPr>
        <p:blipFill rotWithShape="1">
          <a:blip r:embed="rId3">
            <a:alphaModFix/>
          </a:blip>
          <a:srcRect/>
          <a:stretch/>
        </p:blipFill>
        <p:spPr>
          <a:xfrm>
            <a:off x="6495535" y="-125"/>
            <a:ext cx="5296830" cy="68580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3bfcc1c0e96_0_4" descr="keep the same image but leave the links blank so I can drop in actual text"/>
          <p:cNvPicPr preferRelativeResize="0"/>
          <p:nvPr/>
        </p:nvPicPr>
        <p:blipFill>
          <a:blip r:embed="rId3">
            <a:alphaModFix/>
          </a:blip>
          <a:stretch>
            <a:fillRect/>
          </a:stretch>
        </p:blipFill>
        <p:spPr>
          <a:xfrm>
            <a:off x="0" y="0"/>
            <a:ext cx="12320360" cy="6858000"/>
          </a:xfrm>
          <a:prstGeom prst="rect">
            <a:avLst/>
          </a:prstGeom>
          <a:noFill/>
          <a:ln>
            <a:noFill/>
          </a:ln>
        </p:spPr>
      </p:pic>
      <p:sp>
        <p:nvSpPr>
          <p:cNvPr id="192" name="Google Shape;192;g3bfcc1c0e96_0_4"/>
          <p:cNvSpPr txBox="1"/>
          <p:nvPr/>
        </p:nvSpPr>
        <p:spPr>
          <a:xfrm>
            <a:off x="1916075" y="2178350"/>
            <a:ext cx="51483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sz="2100" b="1" u="sng">
                <a:solidFill>
                  <a:schemeClr val="dk1"/>
                </a:solidFill>
                <a:latin typeface="Maven Pro"/>
                <a:ea typeface="Maven Pro"/>
                <a:cs typeface="Maven Pro"/>
                <a:sym typeface="Maven Pro"/>
                <a:hlinkClick r:id="rId4">
                  <a:extLst>
                    <a:ext uri="{A12FA001-AC4F-418D-AE19-62706E023703}">
                      <ahyp:hlinkClr xmlns:ahyp="http://schemas.microsoft.com/office/drawing/2018/hyperlinkcolor" val="tx"/>
                    </a:ext>
                  </a:extLst>
                </a:hlinkClick>
              </a:rPr>
              <a:t>https://www.connectedge.ca/zev</a:t>
            </a:r>
            <a:endParaRPr sz="2100" b="1">
              <a:solidFill>
                <a:schemeClr val="dk1"/>
              </a:solidFill>
            </a:endParaRPr>
          </a:p>
        </p:txBody>
      </p:sp>
      <p:sp>
        <p:nvSpPr>
          <p:cNvPr id="193" name="Google Shape;193;g3bfcc1c0e96_0_4"/>
          <p:cNvSpPr txBox="1"/>
          <p:nvPr/>
        </p:nvSpPr>
        <p:spPr>
          <a:xfrm>
            <a:off x="1916075" y="2944075"/>
            <a:ext cx="51483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CA" sz="2100" b="1" u="sng">
                <a:solidFill>
                  <a:schemeClr val="dk1"/>
                </a:solidFill>
                <a:latin typeface="Maven Pro"/>
                <a:ea typeface="Maven Pro"/>
                <a:cs typeface="Maven Pro"/>
                <a:sym typeface="Maven Pro"/>
                <a:hlinkClick r:id="rId5">
                  <a:extLst>
                    <a:ext uri="{A12FA001-AC4F-418D-AE19-62706E023703}">
                      <ahyp:hlinkClr xmlns:ahyp="http://schemas.microsoft.com/office/drawing/2018/hyperlinkcolor" val="tx"/>
                    </a:ext>
                  </a:extLst>
                </a:hlinkClick>
              </a:rPr>
              <a:t>https://pantonium.com/</a:t>
            </a:r>
            <a:endParaRPr sz="2100" b="1">
              <a:solidFill>
                <a:schemeClr val="dk1"/>
              </a:solidFill>
            </a:endParaRPr>
          </a:p>
        </p:txBody>
      </p:sp>
      <p:sp>
        <p:nvSpPr>
          <p:cNvPr id="194" name="Google Shape;194;g3bfcc1c0e96_0_4"/>
          <p:cNvSpPr txBox="1"/>
          <p:nvPr/>
        </p:nvSpPr>
        <p:spPr>
          <a:xfrm>
            <a:off x="7064375" y="2178350"/>
            <a:ext cx="3717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b="1">
                <a:latin typeface="Maven Pro"/>
                <a:ea typeface="Maven Pro"/>
                <a:cs typeface="Maven Pro"/>
                <a:sym typeface="Maven Pro"/>
              </a:rPr>
              <a:t>frank@indigi-solutions.ca</a:t>
            </a:r>
            <a:endParaRPr/>
          </a:p>
        </p:txBody>
      </p:sp>
      <p:sp>
        <p:nvSpPr>
          <p:cNvPr id="195" name="Google Shape;195;g3bfcc1c0e96_0_4"/>
          <p:cNvSpPr txBox="1"/>
          <p:nvPr/>
        </p:nvSpPr>
        <p:spPr>
          <a:xfrm>
            <a:off x="7064375" y="2977625"/>
            <a:ext cx="4144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b="1">
                <a:solidFill>
                  <a:schemeClr val="dk1"/>
                </a:solidFill>
                <a:latin typeface="Maven Pro"/>
                <a:ea typeface="Maven Pro"/>
                <a:cs typeface="Maven Pro"/>
                <a:sym typeface="Maven Pro"/>
              </a:rPr>
              <a:t>luke.mellor@pantonium.com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b7602b298a_0_19"/>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84" name="Google Shape;84;g3b7602b298a_0_19"/>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85" name="Google Shape;85;g3b7602b298a_0_19" title="lidia-vi-YdIDVFMoRi4-unsplash.jpg"/>
          <p:cNvPicPr preferRelativeResize="0"/>
          <p:nvPr/>
        </p:nvPicPr>
        <p:blipFill rotWithShape="1">
          <a:blip r:embed="rId3">
            <a:alphaModFix/>
          </a:blip>
          <a:srcRect/>
          <a:stretch/>
        </p:blipFill>
        <p:spPr>
          <a:xfrm>
            <a:off x="0" y="-496300"/>
            <a:ext cx="12192000" cy="7447394"/>
          </a:xfrm>
          <a:prstGeom prst="rect">
            <a:avLst/>
          </a:prstGeom>
          <a:noFill/>
          <a:ln>
            <a:noFill/>
          </a:ln>
        </p:spPr>
      </p:pic>
      <p:sp>
        <p:nvSpPr>
          <p:cNvPr id="86" name="Google Shape;86;g3b7602b298a_0_19"/>
          <p:cNvSpPr txBox="1"/>
          <p:nvPr/>
        </p:nvSpPr>
        <p:spPr>
          <a:xfrm>
            <a:off x="3454050" y="1125725"/>
            <a:ext cx="5574900" cy="105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CA" sz="2300" b="1" i="0" u="none" strike="noStrike" cap="none">
                <a:solidFill>
                  <a:schemeClr val="dk2"/>
                </a:solidFill>
                <a:latin typeface="Maven Pro"/>
                <a:ea typeface="Maven Pro"/>
                <a:cs typeface="Maven Pro"/>
                <a:sym typeface="Maven Pro"/>
              </a:rPr>
              <a:t>What is the difference a ride makes?</a:t>
            </a:r>
            <a:endParaRPr sz="2300" b="1" i="0" u="none" strike="noStrike" cap="none">
              <a:solidFill>
                <a:schemeClr val="dk2"/>
              </a:solidFill>
              <a:latin typeface="Maven Pro"/>
              <a:ea typeface="Maven Pro"/>
              <a:cs typeface="Maven Pro"/>
              <a:sym typeface="Maven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3ba5b17735f_0_9" title="G-XebZlXYAAitXw.jpg"/>
          <p:cNvPicPr preferRelativeResize="0"/>
          <p:nvPr/>
        </p:nvPicPr>
        <p:blipFill rotWithShape="1">
          <a:blip r:embed="rId3">
            <a:alphaModFix/>
          </a:blip>
          <a:srcRect/>
          <a:stretch/>
        </p:blipFill>
        <p:spPr>
          <a:xfrm>
            <a:off x="2095787" y="1201450"/>
            <a:ext cx="8000425" cy="5656550"/>
          </a:xfrm>
          <a:prstGeom prst="rect">
            <a:avLst/>
          </a:prstGeom>
          <a:noFill/>
          <a:ln>
            <a:noFill/>
          </a:ln>
        </p:spPr>
      </p:pic>
      <p:sp>
        <p:nvSpPr>
          <p:cNvPr id="93" name="Google Shape;93;g3ba5b17735f_0_9"/>
          <p:cNvSpPr txBox="1">
            <a:spLocks noGrp="1"/>
          </p:cNvSpPr>
          <p:nvPr>
            <p:ph type="title"/>
          </p:nvPr>
        </p:nvSpPr>
        <p:spPr>
          <a:xfrm>
            <a:off x="-12" y="0"/>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Increase Indigenous Transit Access Across Ontario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b54ae93036_0_39"/>
          <p:cNvSpPr txBox="1">
            <a:spLocks noGrp="1"/>
          </p:cNvSpPr>
          <p:nvPr>
            <p:ph type="title" idx="4294967295"/>
          </p:nvPr>
        </p:nvSpPr>
        <p:spPr>
          <a:xfrm>
            <a:off x="427725" y="659725"/>
            <a:ext cx="5832000" cy="24483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15000"/>
              </a:lnSpc>
              <a:spcBef>
                <a:spcPts val="1200"/>
              </a:spcBef>
              <a:spcAft>
                <a:spcPts val="0"/>
              </a:spcAft>
              <a:buClr>
                <a:schemeClr val="dk1"/>
              </a:buClr>
              <a:buSzPts val="990"/>
              <a:buFont typeface="Arial"/>
              <a:buNone/>
            </a:pPr>
            <a:r>
              <a:rPr lang="en-CA" sz="4600"/>
              <a:t>What could this look like for a First Nation of 1000 people?</a:t>
            </a:r>
            <a:endParaRPr sz="4600"/>
          </a:p>
          <a:p>
            <a:pPr marL="0" lvl="0" indent="0" algn="ctr" rtl="0">
              <a:lnSpc>
                <a:spcPct val="100000"/>
              </a:lnSpc>
              <a:spcBef>
                <a:spcPts val="1200"/>
              </a:spcBef>
              <a:spcAft>
                <a:spcPts val="0"/>
              </a:spcAft>
              <a:buSzPct val="113513"/>
              <a:buNone/>
            </a:pPr>
            <a:endParaRPr/>
          </a:p>
        </p:txBody>
      </p:sp>
      <p:sp>
        <p:nvSpPr>
          <p:cNvPr id="100" name="Google Shape;100;g3b54ae93036_0_39"/>
          <p:cNvSpPr txBox="1">
            <a:spLocks noGrp="1"/>
          </p:cNvSpPr>
          <p:nvPr>
            <p:ph type="subTitle" idx="4294967295"/>
          </p:nvPr>
        </p:nvSpPr>
        <p:spPr>
          <a:xfrm>
            <a:off x="427725" y="2460326"/>
            <a:ext cx="5393700" cy="4397700"/>
          </a:xfrm>
          <a:prstGeom prst="rect">
            <a:avLst/>
          </a:prstGeom>
          <a:noFill/>
          <a:ln>
            <a:noFill/>
          </a:ln>
        </p:spPr>
        <p:txBody>
          <a:bodyPr spcFirstLastPara="1" wrap="square" lIns="91425" tIns="91425" rIns="91425" bIns="91425" anchor="t" anchorCtr="0">
            <a:normAutofit/>
          </a:bodyPr>
          <a:lstStyle/>
          <a:p>
            <a:pPr marL="457200" marR="0" lvl="0" indent="-355600" algn="l" rtl="0">
              <a:lnSpc>
                <a:spcPct val="115000"/>
              </a:lnSpc>
              <a:spcBef>
                <a:spcPts val="0"/>
              </a:spcBef>
              <a:spcAft>
                <a:spcPts val="0"/>
              </a:spcAft>
              <a:buClr>
                <a:schemeClr val="dk2"/>
              </a:buClr>
              <a:buSzPts val="2000"/>
              <a:buFont typeface="Maven Pro"/>
              <a:buChar char="●"/>
            </a:pPr>
            <a:r>
              <a:rPr lang="en-CA" sz="2000" b="0" i="0" u="none" strike="noStrike" cap="none">
                <a:solidFill>
                  <a:schemeClr val="dk2"/>
                </a:solidFill>
                <a:latin typeface="Maven Pro"/>
                <a:ea typeface="Maven Pro"/>
                <a:cs typeface="Maven Pro"/>
                <a:sym typeface="Maven Pro"/>
              </a:rPr>
              <a:t>Routes</a:t>
            </a:r>
            <a:r>
              <a:rPr lang="en-CA" sz="2000">
                <a:latin typeface="Maven Pro"/>
                <a:ea typeface="Maven Pro"/>
                <a:cs typeface="Maven Pro"/>
                <a:sym typeface="Maven Pro"/>
              </a:rPr>
              <a:t>, </a:t>
            </a:r>
            <a:r>
              <a:rPr lang="en-CA" sz="2000" b="0" i="0" u="none" strike="noStrike" cap="none">
                <a:solidFill>
                  <a:schemeClr val="dk2"/>
                </a:solidFill>
                <a:latin typeface="Maven Pro"/>
                <a:ea typeface="Maven Pro"/>
                <a:cs typeface="Maven Pro"/>
                <a:sym typeface="Maven Pro"/>
              </a:rPr>
              <a:t>schedules, and identity reflect community priorities, not outside operators</a:t>
            </a:r>
            <a:br>
              <a:rPr lang="en-CA" sz="2000" b="0" i="0" u="none" strike="noStrike" cap="none">
                <a:solidFill>
                  <a:schemeClr val="dk2"/>
                </a:solidFill>
                <a:latin typeface="Maven Pro"/>
                <a:ea typeface="Maven Pro"/>
                <a:cs typeface="Maven Pro"/>
                <a:sym typeface="Maven Pro"/>
              </a:rPr>
            </a:br>
            <a:endParaRPr sz="2000" b="0" i="0" u="none" strike="noStrike" cap="none">
              <a:solidFill>
                <a:schemeClr val="dk2"/>
              </a:solidFill>
              <a:latin typeface="Maven Pro"/>
              <a:ea typeface="Maven Pro"/>
              <a:cs typeface="Maven Pro"/>
              <a:sym typeface="Maven Pro"/>
            </a:endParaRPr>
          </a:p>
          <a:p>
            <a:pPr marL="457200" marR="0" lvl="0" indent="-355600" algn="l" rtl="0">
              <a:lnSpc>
                <a:spcPct val="115000"/>
              </a:lnSpc>
              <a:spcBef>
                <a:spcPts val="0"/>
              </a:spcBef>
              <a:spcAft>
                <a:spcPts val="0"/>
              </a:spcAft>
              <a:buClr>
                <a:schemeClr val="dk2"/>
              </a:buClr>
              <a:buSzPts val="2000"/>
              <a:buFont typeface="Maven Pro"/>
              <a:buChar char="●"/>
            </a:pPr>
            <a:r>
              <a:rPr lang="en-CA" sz="2000" b="0" i="0" u="none" strike="noStrike" cap="none">
                <a:solidFill>
                  <a:schemeClr val="dk2"/>
                </a:solidFill>
                <a:latin typeface="Maven Pro"/>
                <a:ea typeface="Maven Pro"/>
                <a:cs typeface="Maven Pro"/>
                <a:sym typeface="Maven Pro"/>
              </a:rPr>
              <a:t>Service rules can protect Elders, youth, and vulnerable members</a:t>
            </a:r>
            <a:br>
              <a:rPr lang="en-CA" sz="2000" b="0" i="0" u="none" strike="noStrike" cap="none">
                <a:solidFill>
                  <a:schemeClr val="dk2"/>
                </a:solidFill>
                <a:latin typeface="Maven Pro"/>
                <a:ea typeface="Maven Pro"/>
                <a:cs typeface="Maven Pro"/>
                <a:sym typeface="Maven Pro"/>
              </a:rPr>
            </a:br>
            <a:endParaRPr sz="2000" b="0" i="0" u="none" strike="noStrike" cap="none">
              <a:solidFill>
                <a:schemeClr val="dk2"/>
              </a:solidFill>
              <a:latin typeface="Maven Pro"/>
              <a:ea typeface="Maven Pro"/>
              <a:cs typeface="Maven Pro"/>
              <a:sym typeface="Maven Pro"/>
            </a:endParaRPr>
          </a:p>
          <a:p>
            <a:pPr marL="457200" marR="0" lvl="0" indent="-355600" algn="l" rtl="0">
              <a:lnSpc>
                <a:spcPct val="115000"/>
              </a:lnSpc>
              <a:spcBef>
                <a:spcPts val="0"/>
              </a:spcBef>
              <a:spcAft>
                <a:spcPts val="0"/>
              </a:spcAft>
              <a:buClr>
                <a:schemeClr val="dk2"/>
              </a:buClr>
              <a:buSzPts val="2000"/>
              <a:buFont typeface="Maven Pro"/>
              <a:buChar char="●"/>
            </a:pPr>
            <a:r>
              <a:rPr lang="en-CA" sz="2000" b="0" i="0" u="none" strike="noStrike" cap="none">
                <a:solidFill>
                  <a:schemeClr val="dk2"/>
                </a:solidFill>
                <a:latin typeface="Maven Pro"/>
                <a:ea typeface="Maven Pro"/>
                <a:cs typeface="Maven Pro"/>
                <a:sym typeface="Maven Pro"/>
              </a:rPr>
              <a:t>Data stays with the Nation and supports funding and planning</a:t>
            </a:r>
            <a:br>
              <a:rPr lang="en-CA" sz="2000" b="0" i="0" u="none" strike="noStrike" cap="none">
                <a:solidFill>
                  <a:schemeClr val="dk2"/>
                </a:solidFill>
                <a:latin typeface="Maven Pro"/>
                <a:ea typeface="Maven Pro"/>
                <a:cs typeface="Maven Pro"/>
                <a:sym typeface="Maven Pro"/>
              </a:rPr>
            </a:br>
            <a:endParaRPr sz="2000" b="0" i="0" u="none" strike="noStrike" cap="none">
              <a:solidFill>
                <a:schemeClr val="dk2"/>
              </a:solidFill>
              <a:latin typeface="Maven Pro"/>
              <a:ea typeface="Maven Pro"/>
              <a:cs typeface="Maven Pro"/>
              <a:sym typeface="Maven Pro"/>
            </a:endParaRPr>
          </a:p>
          <a:p>
            <a:pPr marL="457200" marR="0" lvl="0" indent="-355600" algn="l" rtl="0">
              <a:lnSpc>
                <a:spcPct val="115000"/>
              </a:lnSpc>
              <a:spcBef>
                <a:spcPts val="0"/>
              </a:spcBef>
              <a:spcAft>
                <a:spcPts val="0"/>
              </a:spcAft>
              <a:buClr>
                <a:schemeClr val="dk2"/>
              </a:buClr>
              <a:buSzPts val="2000"/>
              <a:buFont typeface="Maven Pro"/>
              <a:buChar char="●"/>
            </a:pPr>
            <a:r>
              <a:rPr lang="en-CA" sz="2000" b="0" i="0" u="none" strike="noStrike" cap="none">
                <a:solidFill>
                  <a:schemeClr val="dk2"/>
                </a:solidFill>
                <a:latin typeface="Maven Pro"/>
                <a:ea typeface="Maven Pro"/>
                <a:cs typeface="Maven Pro"/>
                <a:sym typeface="Maven Pro"/>
              </a:rPr>
              <a:t>A transit service becomes a community asset that can grow over time</a:t>
            </a:r>
            <a:endParaRPr sz="2000" b="0" i="0" u="none" strike="noStrike" cap="none">
              <a:solidFill>
                <a:schemeClr val="dk2"/>
              </a:solidFill>
              <a:latin typeface="Maven Pro"/>
              <a:ea typeface="Maven Pro"/>
              <a:cs typeface="Maven Pro"/>
              <a:sym typeface="Maven Pro"/>
            </a:endParaRPr>
          </a:p>
        </p:txBody>
      </p:sp>
      <p:pic>
        <p:nvPicPr>
          <p:cNvPr id="101" name="Google Shape;101;g3b54ae93036_0_39" descr="a first nation owned transit vehicle"/>
          <p:cNvPicPr preferRelativeResize="0"/>
          <p:nvPr/>
        </p:nvPicPr>
        <p:blipFill rotWithShape="1">
          <a:blip r:embed="rId3">
            <a:alphaModFix/>
          </a:blip>
          <a:srcRect/>
          <a:stretch/>
        </p:blipFill>
        <p:spPr>
          <a:xfrm>
            <a:off x="6391550" y="659725"/>
            <a:ext cx="5644575" cy="564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3bad295f939_0_38" descr="make an infographic showing these savings for a first nations community using public transit: Household savings: $550K to $700K&#10;&#10;Employment income enabled: ~$525K&#10;&#10;Healthcare-related savings: $200K to $300K&#10;&#10;Local business and economic activity: $400K+"/>
          <p:cNvPicPr preferRelativeResize="0"/>
          <p:nvPr/>
        </p:nvPicPr>
        <p:blipFill rotWithShape="1">
          <a:blip r:embed="rId3">
            <a:alphaModFix/>
          </a:blip>
          <a:srcRect/>
          <a:stretch/>
        </p:blipFill>
        <p:spPr>
          <a:xfrm>
            <a:off x="-47625" y="0"/>
            <a:ext cx="1228725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ba5b17735f_0_19"/>
          <p:cNvSpPr txBox="1">
            <a:spLocks noGrp="1"/>
          </p:cNvSpPr>
          <p:nvPr>
            <p:ph type="title" idx="4294967295"/>
          </p:nvPr>
        </p:nvSpPr>
        <p:spPr>
          <a:xfrm>
            <a:off x="486750" y="189700"/>
            <a:ext cx="6020100" cy="1941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CA" sz="3940"/>
              <a:t>What lack of transportation is costing the community</a:t>
            </a:r>
            <a:r>
              <a:rPr lang="en-CA" sz="3840"/>
              <a:t> </a:t>
            </a:r>
            <a:endParaRPr sz="3840"/>
          </a:p>
        </p:txBody>
      </p:sp>
      <p:sp>
        <p:nvSpPr>
          <p:cNvPr id="114" name="Google Shape;114;g3ba5b17735f_0_19"/>
          <p:cNvSpPr txBox="1">
            <a:spLocks noGrp="1"/>
          </p:cNvSpPr>
          <p:nvPr>
            <p:ph type="subTitle" idx="4294967295"/>
          </p:nvPr>
        </p:nvSpPr>
        <p:spPr>
          <a:xfrm>
            <a:off x="354000" y="2070675"/>
            <a:ext cx="6285600" cy="47874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15000"/>
              </a:lnSpc>
              <a:spcBef>
                <a:spcPts val="0"/>
              </a:spcBef>
              <a:spcAft>
                <a:spcPts val="0"/>
              </a:spcAft>
              <a:buClr>
                <a:schemeClr val="dk2"/>
              </a:buClr>
              <a:buSzPct val="163636"/>
              <a:buFont typeface="Maven Pro"/>
              <a:buNone/>
            </a:pPr>
            <a:endParaRPr sz="2000" b="0" i="0" u="none" strike="noStrike" cap="none">
              <a:solidFill>
                <a:schemeClr val="dk2"/>
              </a:solidFill>
              <a:latin typeface="Maven Pro"/>
              <a:ea typeface="Maven Pro"/>
              <a:cs typeface="Maven Pro"/>
              <a:sym typeface="Maven Pro"/>
            </a:endParaRPr>
          </a:p>
          <a:p>
            <a:pPr marL="457200" marR="0" lvl="0" indent="-361487" algn="l" rtl="0">
              <a:lnSpc>
                <a:spcPct val="115000"/>
              </a:lnSpc>
              <a:spcBef>
                <a:spcPts val="0"/>
              </a:spcBef>
              <a:spcAft>
                <a:spcPts val="0"/>
              </a:spcAft>
              <a:buClr>
                <a:schemeClr val="dk2"/>
              </a:buClr>
              <a:buSzPct val="134991"/>
              <a:buFont typeface="Maven Pro"/>
              <a:buChar char="●"/>
            </a:pPr>
            <a:r>
              <a:rPr lang="en-CA" sz="2000" b="0" i="0" u="none" strike="noStrike" cap="none">
                <a:solidFill>
                  <a:schemeClr val="dk2"/>
                </a:solidFill>
                <a:latin typeface="Maven Pro"/>
                <a:ea typeface="Maven Pro"/>
                <a:cs typeface="Maven Pro"/>
                <a:sym typeface="Maven Pro"/>
              </a:rPr>
              <a:t>Programs that </a:t>
            </a:r>
            <a:r>
              <a:rPr lang="en-CA" sz="2000" b="1" i="0" u="none" strike="noStrike" cap="none">
                <a:solidFill>
                  <a:schemeClr val="dk2"/>
                </a:solidFill>
                <a:latin typeface="Maven Pro"/>
                <a:ea typeface="Maven Pro"/>
                <a:cs typeface="Maven Pro"/>
                <a:sym typeface="Maven Pro"/>
              </a:rPr>
              <a:t>provide rides to medical visits</a:t>
            </a:r>
            <a:r>
              <a:rPr lang="en-CA" sz="2000" b="0" i="0" u="none" strike="noStrike" cap="none">
                <a:solidFill>
                  <a:schemeClr val="dk2"/>
                </a:solidFill>
                <a:latin typeface="Maven Pro"/>
                <a:ea typeface="Maven Pro"/>
                <a:cs typeface="Maven Pro"/>
                <a:sym typeface="Maven Pro"/>
              </a:rPr>
              <a:t> were associated with </a:t>
            </a:r>
            <a:r>
              <a:rPr lang="en-CA" sz="2000" b="1" i="0" u="none" strike="noStrike" cap="none">
                <a:solidFill>
                  <a:schemeClr val="dk2"/>
                </a:solidFill>
                <a:latin typeface="Maven Pro"/>
                <a:ea typeface="Maven Pro"/>
                <a:cs typeface="Maven Pro"/>
                <a:sym typeface="Maven Pro"/>
              </a:rPr>
              <a:t>about 37% fewer missed appointments</a:t>
            </a:r>
            <a:r>
              <a:rPr lang="en-CA" sz="2000" b="0" i="0" u="none" strike="noStrike" cap="none">
                <a:solidFill>
                  <a:schemeClr val="dk2"/>
                </a:solidFill>
                <a:latin typeface="Maven Pro"/>
                <a:ea typeface="Maven Pro"/>
                <a:cs typeface="Maven Pro"/>
                <a:sym typeface="Maven Pro"/>
              </a:rPr>
              <a:t> in a meta-analysis. </a:t>
            </a:r>
            <a:endParaRPr sz="2000" b="0" i="0" u="none" strike="noStrike" cap="none">
              <a:solidFill>
                <a:schemeClr val="dk2"/>
              </a:solidFill>
              <a:latin typeface="Maven Pro"/>
              <a:ea typeface="Maven Pro"/>
              <a:cs typeface="Maven Pro"/>
              <a:sym typeface="Maven Pro"/>
            </a:endParaRPr>
          </a:p>
          <a:p>
            <a:pPr marL="457200" marR="0" lvl="0" indent="0" algn="l" rtl="0">
              <a:lnSpc>
                <a:spcPct val="115000"/>
              </a:lnSpc>
              <a:spcBef>
                <a:spcPts val="0"/>
              </a:spcBef>
              <a:spcAft>
                <a:spcPts val="0"/>
              </a:spcAft>
              <a:buClr>
                <a:schemeClr val="dk2"/>
              </a:buClr>
              <a:buSzPct val="163636"/>
              <a:buFont typeface="Maven Pro"/>
              <a:buNone/>
            </a:pPr>
            <a:endParaRPr sz="2000" b="0" i="0" u="none" strike="noStrike" cap="none">
              <a:solidFill>
                <a:schemeClr val="dk2"/>
              </a:solidFill>
              <a:latin typeface="Maven Pro"/>
              <a:ea typeface="Maven Pro"/>
              <a:cs typeface="Maven Pro"/>
              <a:sym typeface="Maven Pro"/>
            </a:endParaRPr>
          </a:p>
          <a:p>
            <a:pPr marL="457200" marR="0" lvl="0" indent="-361487" algn="l" rtl="0">
              <a:lnSpc>
                <a:spcPct val="115000"/>
              </a:lnSpc>
              <a:spcBef>
                <a:spcPts val="0"/>
              </a:spcBef>
              <a:spcAft>
                <a:spcPts val="0"/>
              </a:spcAft>
              <a:buClr>
                <a:schemeClr val="dk2"/>
              </a:buClr>
              <a:buSzPct val="134991"/>
              <a:buFont typeface="Maven Pro"/>
              <a:buChar char="●"/>
            </a:pPr>
            <a:r>
              <a:rPr lang="en-CA" sz="2000" b="0" i="0" u="none" strike="noStrike" cap="none">
                <a:solidFill>
                  <a:schemeClr val="dk2"/>
                </a:solidFill>
                <a:latin typeface="Maven Pro"/>
                <a:ea typeface="Maven Pro"/>
                <a:cs typeface="Maven Pro"/>
                <a:sym typeface="Maven Pro"/>
              </a:rPr>
              <a:t>In Canada, </a:t>
            </a:r>
            <a:r>
              <a:rPr lang="en-CA" sz="2000" b="1" i="0" u="none" strike="noStrike" cap="none">
                <a:solidFill>
                  <a:schemeClr val="dk2"/>
                </a:solidFill>
                <a:latin typeface="Maven Pro"/>
                <a:ea typeface="Maven Pro"/>
                <a:cs typeface="Maven Pro"/>
                <a:sym typeface="Maven Pro"/>
              </a:rPr>
              <a:t>about 65% of fatal collisions happened on rural roads</a:t>
            </a:r>
            <a:r>
              <a:rPr lang="en-CA" sz="2000" b="0" i="0" u="none" strike="noStrike" cap="none">
                <a:solidFill>
                  <a:schemeClr val="dk2"/>
                </a:solidFill>
                <a:latin typeface="Maven Pro"/>
                <a:ea typeface="Maven Pro"/>
                <a:cs typeface="Maven Pro"/>
                <a:sym typeface="Maven Pro"/>
              </a:rPr>
              <a:t> (2011-2020). </a:t>
            </a:r>
            <a:endParaRPr sz="2000" b="0" i="0" u="none" strike="noStrike" cap="none">
              <a:solidFill>
                <a:schemeClr val="dk2"/>
              </a:solidFill>
              <a:latin typeface="Maven Pro"/>
              <a:ea typeface="Maven Pro"/>
              <a:cs typeface="Maven Pro"/>
              <a:sym typeface="Maven Pro"/>
            </a:endParaRPr>
          </a:p>
          <a:p>
            <a:pPr marL="457200" marR="0" lvl="0" indent="0" algn="l" rtl="0">
              <a:lnSpc>
                <a:spcPct val="115000"/>
              </a:lnSpc>
              <a:spcBef>
                <a:spcPts val="0"/>
              </a:spcBef>
              <a:spcAft>
                <a:spcPts val="0"/>
              </a:spcAft>
              <a:buClr>
                <a:schemeClr val="dk2"/>
              </a:buClr>
              <a:buSzPct val="163636"/>
              <a:buFont typeface="Maven Pro"/>
              <a:buNone/>
            </a:pPr>
            <a:endParaRPr sz="2000" b="0" i="0" u="none" strike="noStrike" cap="none">
              <a:solidFill>
                <a:schemeClr val="dk2"/>
              </a:solidFill>
              <a:latin typeface="Maven Pro"/>
              <a:ea typeface="Maven Pro"/>
              <a:cs typeface="Maven Pro"/>
              <a:sym typeface="Maven Pro"/>
            </a:endParaRPr>
          </a:p>
          <a:p>
            <a:pPr marL="457200" marR="0" lvl="0" indent="-361487" algn="l" rtl="0">
              <a:lnSpc>
                <a:spcPct val="115000"/>
              </a:lnSpc>
              <a:spcBef>
                <a:spcPts val="0"/>
              </a:spcBef>
              <a:spcAft>
                <a:spcPts val="0"/>
              </a:spcAft>
              <a:buClr>
                <a:schemeClr val="dk2"/>
              </a:buClr>
              <a:buSzPct val="134991"/>
              <a:buFont typeface="Maven Pro"/>
              <a:buChar char="●"/>
            </a:pPr>
            <a:r>
              <a:rPr lang="en-CA" sz="2000" b="0" i="0" u="none" strike="noStrike" cap="none">
                <a:solidFill>
                  <a:schemeClr val="dk2"/>
                </a:solidFill>
                <a:latin typeface="Maven Pro"/>
                <a:ea typeface="Maven Pro"/>
                <a:cs typeface="Maven Pro"/>
                <a:sym typeface="Maven Pro"/>
              </a:rPr>
              <a:t>In 2017, </a:t>
            </a:r>
            <a:r>
              <a:rPr lang="en-CA" sz="2000" b="1" i="0" u="none" strike="noStrike" cap="none">
                <a:solidFill>
                  <a:schemeClr val="dk2"/>
                </a:solidFill>
                <a:latin typeface="Maven Pro"/>
                <a:ea typeface="Maven Pro"/>
                <a:cs typeface="Maven Pro"/>
                <a:sym typeface="Maven Pro"/>
              </a:rPr>
              <a:t>nearly 25%</a:t>
            </a:r>
            <a:r>
              <a:rPr lang="en-CA" sz="2000" b="0" i="0" u="none" strike="noStrike" cap="none">
                <a:solidFill>
                  <a:schemeClr val="dk2"/>
                </a:solidFill>
                <a:latin typeface="Maven Pro"/>
                <a:ea typeface="Maven Pro"/>
                <a:cs typeface="Maven Pro"/>
                <a:sym typeface="Maven Pro"/>
              </a:rPr>
              <a:t> reported </a:t>
            </a:r>
            <a:r>
              <a:rPr lang="en-CA" sz="2000" b="1" i="0" u="none" strike="noStrike" cap="none">
                <a:solidFill>
                  <a:schemeClr val="dk2"/>
                </a:solidFill>
                <a:latin typeface="Maven Pro"/>
                <a:ea typeface="Maven Pro"/>
                <a:cs typeface="Maven Pro"/>
                <a:sym typeface="Maven Pro"/>
              </a:rPr>
              <a:t>difficulty finding work</a:t>
            </a:r>
            <a:r>
              <a:rPr lang="en-CA" sz="2000" b="0" i="0" u="none" strike="noStrike" cap="none">
                <a:solidFill>
                  <a:schemeClr val="dk2"/>
                </a:solidFill>
                <a:latin typeface="Maven Pro"/>
                <a:ea typeface="Maven Pro"/>
                <a:cs typeface="Maven Pro"/>
                <a:sym typeface="Maven Pro"/>
              </a:rPr>
              <a:t> because they lacked transportation to the job site.</a:t>
            </a:r>
            <a:br>
              <a:rPr lang="en-CA" sz="2000" b="0" i="0" u="none" strike="noStrike" cap="none">
                <a:solidFill>
                  <a:schemeClr val="dk2"/>
                </a:solidFill>
                <a:latin typeface="Maven Pro"/>
                <a:ea typeface="Maven Pro"/>
                <a:cs typeface="Maven Pro"/>
                <a:sym typeface="Maven Pro"/>
              </a:rPr>
            </a:br>
            <a:endParaRPr sz="2000" b="0" i="0" u="none" strike="noStrike" cap="none">
              <a:solidFill>
                <a:schemeClr val="dk2"/>
              </a:solidFill>
              <a:latin typeface="Maven Pro"/>
              <a:ea typeface="Maven Pro"/>
              <a:cs typeface="Maven Pro"/>
              <a:sym typeface="Maven Pro"/>
            </a:endParaRPr>
          </a:p>
          <a:p>
            <a:pPr marL="457200" marR="0" lvl="0" indent="-361487" algn="l" rtl="0">
              <a:lnSpc>
                <a:spcPct val="115000"/>
              </a:lnSpc>
              <a:spcBef>
                <a:spcPts val="0"/>
              </a:spcBef>
              <a:spcAft>
                <a:spcPts val="0"/>
              </a:spcAft>
              <a:buClr>
                <a:schemeClr val="dk2"/>
              </a:buClr>
              <a:buSzPct val="134991"/>
              <a:buFont typeface="Maven Pro"/>
              <a:buChar char="●"/>
            </a:pPr>
            <a:r>
              <a:rPr lang="en-CA" sz="2000" b="0" i="0" u="none" strike="noStrike" cap="none">
                <a:solidFill>
                  <a:schemeClr val="dk2"/>
                </a:solidFill>
                <a:latin typeface="Maven Pro"/>
                <a:ea typeface="Maven Pro"/>
                <a:cs typeface="Maven Pro"/>
                <a:sym typeface="Maven Pro"/>
              </a:rPr>
              <a:t>In 2024, </a:t>
            </a:r>
            <a:r>
              <a:rPr lang="en-CA" sz="2000" b="1" i="0" u="none" strike="noStrike" cap="none">
                <a:solidFill>
                  <a:schemeClr val="dk2"/>
                </a:solidFill>
                <a:latin typeface="Maven Pro"/>
                <a:ea typeface="Maven Pro"/>
                <a:cs typeface="Maven Pro"/>
                <a:sym typeface="Maven Pro"/>
              </a:rPr>
              <a:t>45%</a:t>
            </a:r>
            <a:r>
              <a:rPr lang="en-CA" sz="2000" b="0" i="0" u="none" strike="noStrike" cap="none">
                <a:solidFill>
                  <a:schemeClr val="dk2"/>
                </a:solidFill>
                <a:latin typeface="Maven Pro"/>
                <a:ea typeface="Maven Pro"/>
                <a:cs typeface="Maven Pro"/>
                <a:sym typeface="Maven Pro"/>
              </a:rPr>
              <a:t> of First Nations people living off reserve, reported it was difficult to meet basic financial needs, including </a:t>
            </a:r>
            <a:r>
              <a:rPr lang="en-CA" sz="2000" b="1" i="0" u="none" strike="noStrike" cap="none">
                <a:solidFill>
                  <a:schemeClr val="dk2"/>
                </a:solidFill>
                <a:latin typeface="Maven Pro"/>
                <a:ea typeface="Maven Pro"/>
                <a:cs typeface="Maven Pro"/>
                <a:sym typeface="Maven Pro"/>
              </a:rPr>
              <a:t>transportation</a:t>
            </a:r>
            <a:r>
              <a:rPr lang="en-CA" sz="2000" b="0" i="0" u="none" strike="noStrike" cap="none">
                <a:solidFill>
                  <a:schemeClr val="dk2"/>
                </a:solidFill>
                <a:latin typeface="Maven Pro"/>
                <a:ea typeface="Maven Pro"/>
                <a:cs typeface="Maven Pro"/>
                <a:sym typeface="Maven Pro"/>
              </a:rPr>
              <a:t>.</a:t>
            </a:r>
            <a:br>
              <a:rPr lang="en-CA" sz="2000" b="0" i="0" u="none" strike="noStrike" cap="none">
                <a:solidFill>
                  <a:schemeClr val="dk2"/>
                </a:solidFill>
                <a:latin typeface="Maven Pro"/>
                <a:ea typeface="Maven Pro"/>
                <a:cs typeface="Maven Pro"/>
                <a:sym typeface="Maven Pro"/>
              </a:rPr>
            </a:br>
            <a:endParaRPr sz="2000" b="0" i="0" u="none" strike="noStrike" cap="none">
              <a:solidFill>
                <a:schemeClr val="dk2"/>
              </a:solidFill>
              <a:latin typeface="Maven Pro"/>
              <a:ea typeface="Maven Pro"/>
              <a:cs typeface="Maven Pro"/>
              <a:sym typeface="Maven Pro"/>
            </a:endParaRPr>
          </a:p>
          <a:p>
            <a:pPr marL="457200" marR="0" lvl="0" indent="-361487" algn="l" rtl="0">
              <a:lnSpc>
                <a:spcPct val="115000"/>
              </a:lnSpc>
              <a:spcBef>
                <a:spcPts val="0"/>
              </a:spcBef>
              <a:spcAft>
                <a:spcPts val="0"/>
              </a:spcAft>
              <a:buClr>
                <a:schemeClr val="dk2"/>
              </a:buClr>
              <a:buSzPct val="134991"/>
              <a:buFont typeface="Maven Pro"/>
              <a:buChar char="●"/>
            </a:pPr>
            <a:r>
              <a:rPr lang="en-CA" sz="2000" b="1" i="0" u="none" strike="noStrike" cap="none">
                <a:solidFill>
                  <a:schemeClr val="dk2"/>
                </a:solidFill>
                <a:latin typeface="Maven Pro"/>
                <a:ea typeface="Maven Pro"/>
                <a:cs typeface="Maven Pro"/>
                <a:sym typeface="Maven Pro"/>
              </a:rPr>
              <a:t>41%</a:t>
            </a:r>
            <a:r>
              <a:rPr lang="en-CA" sz="2000" b="0" i="0" u="none" strike="noStrike" cap="none">
                <a:solidFill>
                  <a:schemeClr val="dk2"/>
                </a:solidFill>
                <a:latin typeface="Maven Pro"/>
                <a:ea typeface="Maven Pro"/>
                <a:cs typeface="Maven Pro"/>
                <a:sym typeface="Maven Pro"/>
              </a:rPr>
              <a:t> of First Nations people living off reserve said </a:t>
            </a:r>
            <a:r>
              <a:rPr lang="en-CA" sz="2000" b="1" i="0" u="none" strike="noStrike" cap="none">
                <a:solidFill>
                  <a:schemeClr val="dk2"/>
                </a:solidFill>
                <a:latin typeface="Maven Pro"/>
                <a:ea typeface="Maven Pro"/>
                <a:cs typeface="Maven Pro"/>
                <a:sym typeface="Maven Pro"/>
              </a:rPr>
              <a:t>food prices</a:t>
            </a:r>
            <a:r>
              <a:rPr lang="en-CA" sz="2000" b="0" i="0" u="none" strike="noStrike" cap="none">
                <a:solidFill>
                  <a:schemeClr val="dk2"/>
                </a:solidFill>
                <a:latin typeface="Maven Pro"/>
                <a:ea typeface="Maven Pro"/>
                <a:cs typeface="Maven Pro"/>
                <a:sym typeface="Maven Pro"/>
              </a:rPr>
              <a:t> were the area they were most impacted by.</a:t>
            </a:r>
            <a:endParaRPr sz="1800" b="0" i="0" u="none" strike="noStrike" cap="none">
              <a:solidFill>
                <a:schemeClr val="dk2"/>
              </a:solidFill>
              <a:latin typeface="Maven Pro"/>
              <a:ea typeface="Maven Pro"/>
              <a:cs typeface="Maven Pro"/>
              <a:sym typeface="Maven Pro"/>
            </a:endParaRPr>
          </a:p>
        </p:txBody>
      </p:sp>
      <p:pic>
        <p:nvPicPr>
          <p:cNvPr id="115" name="Google Shape;115;g3ba5b17735f_0_19" title="costof cars.png"/>
          <p:cNvPicPr preferRelativeResize="0"/>
          <p:nvPr/>
        </p:nvPicPr>
        <p:blipFill rotWithShape="1">
          <a:blip r:embed="rId3">
            <a:alphaModFix/>
          </a:blip>
          <a:srcRect b="1787"/>
          <a:stretch/>
        </p:blipFill>
        <p:spPr>
          <a:xfrm>
            <a:off x="7389700" y="0"/>
            <a:ext cx="3588500" cy="6436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bb12cb792a_0_0"/>
          <p:cNvSpPr txBox="1">
            <a:spLocks noGrp="1"/>
          </p:cNvSpPr>
          <p:nvPr>
            <p:ph type="title" idx="4294967295"/>
          </p:nvPr>
        </p:nvSpPr>
        <p:spPr>
          <a:xfrm>
            <a:off x="413950" y="294029"/>
            <a:ext cx="5393700" cy="976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400"/>
              <a:t>Sustainability with Transit</a:t>
            </a:r>
            <a:endParaRPr sz="3400"/>
          </a:p>
        </p:txBody>
      </p:sp>
      <p:sp>
        <p:nvSpPr>
          <p:cNvPr id="122" name="Google Shape;122;g3bb12cb792a_0_0"/>
          <p:cNvSpPr txBox="1">
            <a:spLocks noGrp="1"/>
          </p:cNvSpPr>
          <p:nvPr>
            <p:ph type="body" idx="4294967295"/>
          </p:nvPr>
        </p:nvSpPr>
        <p:spPr>
          <a:xfrm>
            <a:off x="6586000" y="5229932"/>
            <a:ext cx="5115900" cy="578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CA" sz="1200" i="1">
                <a:solidFill>
                  <a:schemeClr val="dk1"/>
                </a:solidFill>
              </a:rPr>
              <a:t>Average fuel consumption per ride before and after the on-demand system was instituted (October 1, 2017 to May 1, 2022) NREL</a:t>
            </a:r>
            <a:endParaRPr/>
          </a:p>
        </p:txBody>
      </p:sp>
      <p:pic>
        <p:nvPicPr>
          <p:cNvPr id="123" name="Google Shape;123;g3bb12cb792a_0_0" descr="Chart, line chart&#10;&#10;Description automatically generated"/>
          <p:cNvPicPr preferRelativeResize="0"/>
          <p:nvPr/>
        </p:nvPicPr>
        <p:blipFill rotWithShape="1">
          <a:blip r:embed="rId3">
            <a:alphaModFix/>
          </a:blip>
          <a:srcRect t="10609" b="2214"/>
          <a:stretch/>
        </p:blipFill>
        <p:spPr>
          <a:xfrm>
            <a:off x="6109550" y="1201325"/>
            <a:ext cx="6068799" cy="3967791"/>
          </a:xfrm>
          <a:prstGeom prst="rect">
            <a:avLst/>
          </a:prstGeom>
          <a:noFill/>
          <a:ln>
            <a:noFill/>
          </a:ln>
        </p:spPr>
      </p:pic>
      <p:pic>
        <p:nvPicPr>
          <p:cNvPr id="124" name="Google Shape;124;g3bb12cb792a_0_0"/>
          <p:cNvPicPr preferRelativeResize="0"/>
          <p:nvPr/>
        </p:nvPicPr>
        <p:blipFill rotWithShape="1">
          <a:blip r:embed="rId4">
            <a:alphaModFix/>
          </a:blip>
          <a:srcRect/>
          <a:stretch/>
        </p:blipFill>
        <p:spPr>
          <a:xfrm>
            <a:off x="9471125" y="544987"/>
            <a:ext cx="2081300" cy="595525"/>
          </a:xfrm>
          <a:prstGeom prst="rect">
            <a:avLst/>
          </a:prstGeom>
          <a:noFill/>
          <a:ln>
            <a:noFill/>
          </a:ln>
        </p:spPr>
      </p:pic>
      <p:sp>
        <p:nvSpPr>
          <p:cNvPr id="125" name="Google Shape;125;g3bb12cb792a_0_0"/>
          <p:cNvSpPr txBox="1"/>
          <p:nvPr/>
        </p:nvSpPr>
        <p:spPr>
          <a:xfrm>
            <a:off x="6727275" y="362175"/>
            <a:ext cx="2613600" cy="68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2"/>
                </a:solidFill>
                <a:latin typeface="Maven Pro"/>
                <a:ea typeface="Maven Pro"/>
                <a:cs typeface="Maven Pro"/>
                <a:sym typeface="Maven Pro"/>
              </a:rPr>
              <a:t>Efficiency of on-demand in rural transportation</a:t>
            </a:r>
            <a:endParaRPr sz="1800" b="0" i="0" u="none" strike="noStrike" cap="none">
              <a:solidFill>
                <a:schemeClr val="dk2"/>
              </a:solidFill>
              <a:latin typeface="Maven Pro"/>
              <a:ea typeface="Maven Pro"/>
              <a:cs typeface="Maven Pro"/>
              <a:sym typeface="Maven Pro"/>
            </a:endParaRPr>
          </a:p>
        </p:txBody>
      </p:sp>
      <p:sp>
        <p:nvSpPr>
          <p:cNvPr id="126" name="Google Shape;126;g3bb12cb792a_0_0"/>
          <p:cNvSpPr txBox="1"/>
          <p:nvPr/>
        </p:nvSpPr>
        <p:spPr>
          <a:xfrm>
            <a:off x="540675" y="973625"/>
            <a:ext cx="5659200" cy="5299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300"/>
              <a:buFont typeface="Arial"/>
              <a:buNone/>
            </a:pPr>
            <a:r>
              <a:rPr lang="en-CA" sz="1600">
                <a:solidFill>
                  <a:schemeClr val="dk2"/>
                </a:solidFill>
                <a:latin typeface="Maven Pro"/>
                <a:ea typeface="Maven Pro"/>
                <a:cs typeface="Maven Pro"/>
                <a:sym typeface="Maven Pro"/>
              </a:rPr>
              <a:t>F</a:t>
            </a:r>
            <a:r>
              <a:rPr lang="en-CA" sz="1600" b="0" i="0" u="none" strike="noStrike" cap="none">
                <a:solidFill>
                  <a:schemeClr val="dk2"/>
                </a:solidFill>
                <a:latin typeface="Maven Pro"/>
                <a:ea typeface="Maven Pro"/>
                <a:cs typeface="Maven Pro"/>
                <a:sym typeface="Maven Pro"/>
              </a:rPr>
              <a:t>ixed-route buses vs on-demand minivans case study:</a:t>
            </a:r>
            <a:endParaRPr sz="1600" b="0" i="0" u="none" strike="noStrike" cap="none">
              <a:solidFill>
                <a:schemeClr val="dk2"/>
              </a:solidFill>
              <a:latin typeface="Maven Pro"/>
              <a:ea typeface="Maven Pro"/>
              <a:cs typeface="Maven Pro"/>
              <a:sym typeface="Maven Pro"/>
            </a:endParaRPr>
          </a:p>
          <a:p>
            <a:pPr marL="457200" marR="0" lvl="0" indent="-330200" algn="l" rtl="0">
              <a:lnSpc>
                <a:spcPct val="115000"/>
              </a:lnSpc>
              <a:spcBef>
                <a:spcPts val="1200"/>
              </a:spcBef>
              <a:spcAft>
                <a:spcPts val="0"/>
              </a:spcAft>
              <a:buClr>
                <a:schemeClr val="dk2"/>
              </a:buClr>
              <a:buSzPts val="1600"/>
              <a:buFont typeface="Arial"/>
              <a:buChar char="●"/>
            </a:pPr>
            <a:r>
              <a:rPr lang="en-CA" sz="1600" b="1" i="0" u="none" strike="noStrike" cap="none">
                <a:solidFill>
                  <a:schemeClr val="dk2"/>
                </a:solidFill>
                <a:latin typeface="Maven Pro"/>
                <a:ea typeface="Maven Pro"/>
                <a:cs typeface="Maven Pro"/>
                <a:sym typeface="Maven Pro"/>
              </a:rPr>
              <a:t>CO2 per ride dropped from 10.80 kg to 3.96 kg</a:t>
            </a:r>
            <a:r>
              <a:rPr lang="en-CA" sz="1600" b="0" i="0" u="none" strike="noStrike" cap="none">
                <a:solidFill>
                  <a:schemeClr val="dk2"/>
                </a:solidFill>
                <a:latin typeface="Maven Pro"/>
                <a:ea typeface="Maven Pro"/>
                <a:cs typeface="Maven Pro"/>
                <a:sym typeface="Maven Pro"/>
              </a:rPr>
              <a:t> (about </a:t>
            </a:r>
            <a:r>
              <a:rPr lang="en-CA" sz="1600" b="1" i="0" u="none" strike="noStrike" cap="none">
                <a:solidFill>
                  <a:schemeClr val="dk2"/>
                </a:solidFill>
                <a:latin typeface="Maven Pro"/>
                <a:ea typeface="Maven Pro"/>
                <a:cs typeface="Maven Pro"/>
                <a:sym typeface="Maven Pro"/>
              </a:rPr>
              <a:t>63% lower</a:t>
            </a:r>
            <a:r>
              <a:rPr lang="en-CA" sz="1600" b="0" i="0" u="none" strike="noStrike" cap="none">
                <a:solidFill>
                  <a:schemeClr val="dk2"/>
                </a:solidFill>
                <a:latin typeface="Maven Pro"/>
                <a:ea typeface="Maven Pro"/>
                <a:cs typeface="Maven Pro"/>
                <a:sym typeface="Maven Pro"/>
              </a:rPr>
              <a:t>)</a:t>
            </a:r>
            <a:endParaRPr sz="1600" b="0" i="0" u="none" strike="noStrike" cap="none">
              <a:solidFill>
                <a:schemeClr val="dk2"/>
              </a:solidFill>
              <a:latin typeface="Maven Pro"/>
              <a:ea typeface="Maven Pro"/>
              <a:cs typeface="Maven Pro"/>
              <a:sym typeface="Maven Pro"/>
            </a:endParaRPr>
          </a:p>
          <a:p>
            <a:pPr marL="457200" marR="0" lvl="0" indent="-330200" algn="l" rtl="0">
              <a:lnSpc>
                <a:spcPct val="115000"/>
              </a:lnSpc>
              <a:spcBef>
                <a:spcPts val="0"/>
              </a:spcBef>
              <a:spcAft>
                <a:spcPts val="0"/>
              </a:spcAft>
              <a:buClr>
                <a:schemeClr val="dk2"/>
              </a:buClr>
              <a:buSzPts val="1600"/>
              <a:buFont typeface="Arial"/>
              <a:buChar char="●"/>
            </a:pPr>
            <a:r>
              <a:rPr lang="en-CA" sz="1600" b="0" i="0" u="none" strike="noStrike" cap="none">
                <a:solidFill>
                  <a:schemeClr val="dk2"/>
                </a:solidFill>
                <a:latin typeface="Maven Pro"/>
                <a:ea typeface="Maven Pro"/>
                <a:cs typeface="Maven Pro"/>
                <a:sym typeface="Maven Pro"/>
              </a:rPr>
              <a:t>Total emissions over the 6-month comparison period: </a:t>
            </a:r>
            <a:r>
              <a:rPr lang="en-CA" sz="1600" b="1" i="0" u="none" strike="noStrike" cap="none">
                <a:solidFill>
                  <a:schemeClr val="dk2"/>
                </a:solidFill>
                <a:latin typeface="Maven Pro"/>
                <a:ea typeface="Maven Pro"/>
                <a:cs typeface="Maven Pro"/>
                <a:sym typeface="Maven Pro"/>
              </a:rPr>
              <a:t>213,590 kg CO2 (fixed-route)</a:t>
            </a:r>
            <a:r>
              <a:rPr lang="en-CA" sz="1600" b="0" i="0" u="none" strike="noStrike" cap="none">
                <a:solidFill>
                  <a:schemeClr val="dk2"/>
                </a:solidFill>
                <a:latin typeface="Maven Pro"/>
                <a:ea typeface="Maven Pro"/>
                <a:cs typeface="Maven Pro"/>
                <a:sym typeface="Maven Pro"/>
              </a:rPr>
              <a:t> vs </a:t>
            </a:r>
            <a:r>
              <a:rPr lang="en-CA" sz="1600" b="1" i="0" u="none" strike="noStrike" cap="none">
                <a:solidFill>
                  <a:schemeClr val="dk2"/>
                </a:solidFill>
                <a:latin typeface="Maven Pro"/>
                <a:ea typeface="Maven Pro"/>
                <a:cs typeface="Maven Pro"/>
                <a:sym typeface="Maven Pro"/>
              </a:rPr>
              <a:t>72,785 kg CO2 (on-demand)</a:t>
            </a:r>
            <a:endParaRPr sz="1600" b="1" i="0" u="none" strike="noStrike" cap="none">
              <a:solidFill>
                <a:schemeClr val="dk2"/>
              </a:solidFill>
              <a:latin typeface="Maven Pro"/>
              <a:ea typeface="Maven Pro"/>
              <a:cs typeface="Maven Pro"/>
              <a:sym typeface="Maven Pro"/>
            </a:endParaRPr>
          </a:p>
          <a:p>
            <a:pPr marL="0" marR="0" lvl="0" indent="0" algn="l" rtl="0">
              <a:lnSpc>
                <a:spcPct val="115000"/>
              </a:lnSpc>
              <a:spcBef>
                <a:spcPts val="1200"/>
              </a:spcBef>
              <a:spcAft>
                <a:spcPts val="0"/>
              </a:spcAft>
              <a:buClr>
                <a:srgbClr val="000000"/>
              </a:buClr>
              <a:buSzPts val="1300"/>
              <a:buFont typeface="Arial"/>
              <a:buNone/>
            </a:pPr>
            <a:r>
              <a:rPr lang="en-CA" sz="1600">
                <a:solidFill>
                  <a:schemeClr val="dk2"/>
                </a:solidFill>
                <a:latin typeface="Maven Pro"/>
                <a:ea typeface="Maven Pro"/>
                <a:cs typeface="Maven Pro"/>
                <a:sym typeface="Maven Pro"/>
              </a:rPr>
              <a:t>S</a:t>
            </a:r>
            <a:r>
              <a:rPr lang="en-CA" sz="1600" b="0" i="0" u="none" strike="noStrike" cap="none">
                <a:solidFill>
                  <a:schemeClr val="dk2"/>
                </a:solidFill>
                <a:latin typeface="Maven Pro"/>
                <a:ea typeface="Maven Pro"/>
                <a:cs typeface="Maven Pro"/>
                <a:sym typeface="Maven Pro"/>
              </a:rPr>
              <a:t>maller, more fuel-efficient vehicles mean </a:t>
            </a:r>
            <a:r>
              <a:rPr lang="en-CA" sz="1600" b="1" i="0" u="none" strike="noStrike" cap="none">
                <a:solidFill>
                  <a:schemeClr val="dk2"/>
                </a:solidFill>
                <a:latin typeface="Maven Pro"/>
                <a:ea typeface="Maven Pro"/>
                <a:cs typeface="Maven Pro"/>
                <a:sym typeface="Maven Pro"/>
              </a:rPr>
              <a:t>emissions per km were more than 2x lower</a:t>
            </a:r>
            <a:r>
              <a:rPr lang="en-CA" sz="1600" b="0" i="0" u="none" strike="noStrike" cap="none">
                <a:solidFill>
                  <a:schemeClr val="dk2"/>
                </a:solidFill>
                <a:latin typeface="Maven Pro"/>
                <a:ea typeface="Maven Pro"/>
                <a:cs typeface="Maven Pro"/>
                <a:sym typeface="Maven Pro"/>
              </a:rPr>
              <a:t> than the fixed-route bus system</a:t>
            </a:r>
            <a:endParaRPr sz="1800" b="1" i="0" u="none" strike="noStrike" cap="none">
              <a:solidFill>
                <a:schemeClr val="dk2"/>
              </a:solidFill>
              <a:latin typeface="Maven Pro"/>
              <a:ea typeface="Maven Pro"/>
              <a:cs typeface="Maven Pro"/>
              <a:sym typeface="Maven Pro"/>
            </a:endParaRPr>
          </a:p>
          <a:p>
            <a:pPr marL="457200" marR="0" lvl="0" indent="-330200" algn="l" rtl="0">
              <a:lnSpc>
                <a:spcPct val="115000"/>
              </a:lnSpc>
              <a:spcBef>
                <a:spcPts val="1200"/>
              </a:spcBef>
              <a:spcAft>
                <a:spcPts val="0"/>
              </a:spcAft>
              <a:buClr>
                <a:schemeClr val="dk2"/>
              </a:buClr>
              <a:buSzPts val="1600"/>
              <a:buFont typeface="Arial"/>
              <a:buChar char="●"/>
            </a:pPr>
            <a:r>
              <a:rPr lang="en-CA" sz="1600" b="1" i="0" u="none" strike="noStrike" cap="none">
                <a:solidFill>
                  <a:schemeClr val="dk2"/>
                </a:solidFill>
                <a:latin typeface="Maven Pro"/>
                <a:ea typeface="Maven Pro"/>
                <a:cs typeface="Maven Pro"/>
                <a:sym typeface="Maven Pro"/>
              </a:rPr>
              <a:t>Fuel per passenger-km reduced by nearly 52%</a:t>
            </a:r>
            <a:r>
              <a:rPr lang="en-CA" sz="1600" b="0" i="0" u="none" strike="noStrike" cap="none">
                <a:solidFill>
                  <a:schemeClr val="dk2"/>
                </a:solidFill>
                <a:latin typeface="Maven Pro"/>
                <a:ea typeface="Maven Pro"/>
                <a:cs typeface="Maven Pro"/>
                <a:sym typeface="Maven Pro"/>
              </a:rPr>
              <a:t> </a:t>
            </a:r>
            <a:endParaRPr sz="1600" b="0" i="0" u="none" strike="noStrike" cap="none">
              <a:solidFill>
                <a:schemeClr val="dk2"/>
              </a:solidFill>
              <a:latin typeface="Maven Pro"/>
              <a:ea typeface="Maven Pro"/>
              <a:cs typeface="Maven Pro"/>
              <a:sym typeface="Maven Pro"/>
            </a:endParaRPr>
          </a:p>
          <a:p>
            <a:pPr marL="0" marR="0" lvl="0" indent="0" algn="l" rtl="0">
              <a:lnSpc>
                <a:spcPct val="115000"/>
              </a:lnSpc>
              <a:spcBef>
                <a:spcPts val="1400"/>
              </a:spcBef>
              <a:spcAft>
                <a:spcPts val="0"/>
              </a:spcAft>
              <a:buClr>
                <a:srgbClr val="000000"/>
              </a:buClr>
              <a:buSzPts val="1500"/>
              <a:buFont typeface="Arial"/>
              <a:buNone/>
            </a:pPr>
            <a:r>
              <a:rPr lang="en-CA" sz="1800" b="1" i="0" u="none" strike="noStrike" cap="none">
                <a:solidFill>
                  <a:schemeClr val="dk2"/>
                </a:solidFill>
                <a:latin typeface="Maven Pro"/>
                <a:ea typeface="Maven Pro"/>
                <a:cs typeface="Maven Pro"/>
                <a:sym typeface="Maven Pro"/>
              </a:rPr>
              <a:t>Additional reductions with hybrids and ZEVs</a:t>
            </a:r>
            <a:endParaRPr sz="1600" b="0" i="0" u="none" strike="noStrike" cap="none">
              <a:solidFill>
                <a:schemeClr val="dk2"/>
              </a:solidFill>
              <a:latin typeface="Maven Pro"/>
              <a:ea typeface="Maven Pro"/>
              <a:cs typeface="Maven Pro"/>
              <a:sym typeface="Maven Pro"/>
            </a:endParaRPr>
          </a:p>
          <a:p>
            <a:pPr marL="457200" marR="0" lvl="0" indent="-330200" algn="l" rtl="0">
              <a:lnSpc>
                <a:spcPct val="115000"/>
              </a:lnSpc>
              <a:spcBef>
                <a:spcPts val="1200"/>
              </a:spcBef>
              <a:spcAft>
                <a:spcPts val="0"/>
              </a:spcAft>
              <a:buClr>
                <a:schemeClr val="dk2"/>
              </a:buClr>
              <a:buSzPts val="1600"/>
              <a:buFont typeface="Maven Pro"/>
              <a:buChar char="●"/>
            </a:pPr>
            <a:r>
              <a:rPr lang="en-CA" sz="1600" b="1" i="0" u="none" strike="noStrike" cap="none">
                <a:solidFill>
                  <a:schemeClr val="dk2"/>
                </a:solidFill>
                <a:latin typeface="Maven Pro"/>
                <a:ea typeface="Maven Pro"/>
                <a:cs typeface="Maven Pro"/>
                <a:sym typeface="Maven Pro"/>
              </a:rPr>
              <a:t>Hybrid minivans: </a:t>
            </a:r>
            <a:r>
              <a:rPr lang="en-CA" sz="1600" i="0" u="none" strike="noStrike" cap="none">
                <a:solidFill>
                  <a:schemeClr val="dk2"/>
                </a:solidFill>
                <a:latin typeface="Maven Pro"/>
                <a:ea typeface="Maven Pro"/>
                <a:cs typeface="Maven Pro"/>
                <a:sym typeface="Maven Pro"/>
              </a:rPr>
              <a:t>CO2 per ride reduced 44% </a:t>
            </a:r>
            <a:r>
              <a:rPr lang="en-CA" sz="1600" b="0" i="0" u="none" strike="noStrike" cap="none">
                <a:solidFill>
                  <a:schemeClr val="dk2"/>
                </a:solidFill>
                <a:latin typeface="Maven Pro"/>
                <a:ea typeface="Maven Pro"/>
                <a:cs typeface="Maven Pro"/>
                <a:sym typeface="Maven Pro"/>
              </a:rPr>
              <a:t>vs the gasoline minivan baseline</a:t>
            </a:r>
            <a:endParaRPr sz="1600">
              <a:solidFill>
                <a:schemeClr val="dk2"/>
              </a:solidFill>
              <a:latin typeface="Maven Pro"/>
              <a:ea typeface="Maven Pro"/>
              <a:cs typeface="Maven Pro"/>
              <a:sym typeface="Maven Pro"/>
            </a:endParaRPr>
          </a:p>
          <a:p>
            <a:pPr marL="457200" marR="0" lvl="0" indent="-330200" algn="l" rtl="0">
              <a:lnSpc>
                <a:spcPct val="115000"/>
              </a:lnSpc>
              <a:spcBef>
                <a:spcPts val="0"/>
              </a:spcBef>
              <a:spcAft>
                <a:spcPts val="0"/>
              </a:spcAft>
              <a:buClr>
                <a:schemeClr val="dk2"/>
              </a:buClr>
              <a:buSzPts val="1600"/>
              <a:buFont typeface="Maven Pro"/>
              <a:buChar char="●"/>
            </a:pPr>
            <a:r>
              <a:rPr lang="en-CA" sz="1600" b="1" i="0" u="none" strike="noStrike" cap="none">
                <a:solidFill>
                  <a:schemeClr val="dk2"/>
                </a:solidFill>
                <a:latin typeface="Maven Pro"/>
                <a:ea typeface="Maven Pro"/>
                <a:cs typeface="Maven Pro"/>
                <a:sym typeface="Maven Pro"/>
              </a:rPr>
              <a:t>Plug-in hybrid minivans: </a:t>
            </a:r>
            <a:r>
              <a:rPr lang="en-CA" sz="1600" i="0" u="none" strike="noStrike" cap="none">
                <a:solidFill>
                  <a:schemeClr val="dk2"/>
                </a:solidFill>
                <a:latin typeface="Maven Pro"/>
                <a:ea typeface="Maven Pro"/>
                <a:cs typeface="Maven Pro"/>
                <a:sym typeface="Maven Pro"/>
              </a:rPr>
              <a:t>CO2 per ride reduced 68%</a:t>
            </a:r>
            <a:r>
              <a:rPr lang="en-CA" sz="1600" b="0" i="0" u="none" strike="noStrike" cap="none">
                <a:solidFill>
                  <a:schemeClr val="dk2"/>
                </a:solidFill>
                <a:latin typeface="Maven Pro"/>
                <a:ea typeface="Maven Pro"/>
                <a:cs typeface="Maven Pro"/>
                <a:sym typeface="Maven Pro"/>
              </a:rPr>
              <a:t> vs the gasoline minivan baselin</a:t>
            </a:r>
            <a:r>
              <a:rPr lang="en-CA" sz="1600">
                <a:solidFill>
                  <a:schemeClr val="dk2"/>
                </a:solidFill>
                <a:latin typeface="Maven Pro"/>
                <a:ea typeface="Maven Pro"/>
                <a:cs typeface="Maven Pro"/>
                <a:sym typeface="Maven Pro"/>
              </a:rPr>
              <a:t>e</a:t>
            </a:r>
            <a:endParaRPr sz="2300" b="0" i="0" u="none" strike="noStrike" cap="none">
              <a:solidFill>
                <a:schemeClr val="dk2"/>
              </a:solidFill>
              <a:latin typeface="Maven Pro"/>
              <a:ea typeface="Maven Pro"/>
              <a:cs typeface="Maven Pro"/>
              <a:sym typeface="Maven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b7602b298a_0_38"/>
          <p:cNvSpPr txBox="1">
            <a:spLocks noGrp="1"/>
          </p:cNvSpPr>
          <p:nvPr>
            <p:ph type="title"/>
          </p:nvPr>
        </p:nvSpPr>
        <p:spPr>
          <a:xfrm>
            <a:off x="354000" y="-106017"/>
            <a:ext cx="5393700" cy="1976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CA" sz="4700"/>
              <a:t>Potential transit vehicles</a:t>
            </a:r>
            <a:endParaRPr sz="4700"/>
          </a:p>
        </p:txBody>
      </p:sp>
      <p:sp>
        <p:nvSpPr>
          <p:cNvPr id="133" name="Google Shape;133;g3b7602b298a_0_38"/>
          <p:cNvSpPr txBox="1">
            <a:spLocks noGrp="1"/>
          </p:cNvSpPr>
          <p:nvPr>
            <p:ph type="subTitle" idx="1"/>
          </p:nvPr>
        </p:nvSpPr>
        <p:spPr>
          <a:xfrm>
            <a:off x="354000" y="1870375"/>
            <a:ext cx="5568900" cy="45147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1000"/>
              </a:spcBef>
              <a:spcAft>
                <a:spcPts val="0"/>
              </a:spcAft>
              <a:buSzPts val="2600"/>
              <a:buFont typeface="Maven Pro"/>
              <a:buChar char="●"/>
            </a:pPr>
            <a:r>
              <a:rPr lang="en-CA" sz="2600">
                <a:latin typeface="Maven Pro"/>
                <a:ea typeface="Maven Pro"/>
                <a:cs typeface="Maven Pro"/>
                <a:sym typeface="Maven Pro"/>
              </a:rPr>
              <a:t>Map all vehicles and who controls them today, many community vehicles are kept in silos</a:t>
            </a:r>
            <a:endParaRPr sz="2600">
              <a:latin typeface="Maven Pro"/>
              <a:ea typeface="Maven Pro"/>
              <a:cs typeface="Maven Pro"/>
              <a:sym typeface="Maven Pro"/>
            </a:endParaRPr>
          </a:p>
          <a:p>
            <a:pPr marL="457200" lvl="0" indent="-393700" algn="l" rtl="0">
              <a:lnSpc>
                <a:spcPct val="80000"/>
              </a:lnSpc>
              <a:spcBef>
                <a:spcPts val="1000"/>
              </a:spcBef>
              <a:spcAft>
                <a:spcPts val="0"/>
              </a:spcAft>
              <a:buSzPts val="2600"/>
              <a:buFont typeface="Maven Pro"/>
              <a:buChar char="●"/>
            </a:pPr>
            <a:r>
              <a:rPr lang="en-CA" sz="2600">
                <a:latin typeface="Maven Pro"/>
                <a:ea typeface="Maven Pro"/>
                <a:cs typeface="Maven Pro"/>
                <a:sym typeface="Maven Pro"/>
              </a:rPr>
              <a:t>Community vans and school buses</a:t>
            </a:r>
            <a:endParaRPr sz="2600">
              <a:latin typeface="Maven Pro"/>
              <a:ea typeface="Maven Pro"/>
              <a:cs typeface="Maven Pro"/>
              <a:sym typeface="Maven Pro"/>
            </a:endParaRPr>
          </a:p>
          <a:p>
            <a:pPr marL="457200" lvl="0" indent="-393700" algn="l" rtl="0">
              <a:lnSpc>
                <a:spcPct val="80000"/>
              </a:lnSpc>
              <a:spcBef>
                <a:spcPts val="1000"/>
              </a:spcBef>
              <a:spcAft>
                <a:spcPts val="0"/>
              </a:spcAft>
              <a:buSzPts val="2600"/>
              <a:buFont typeface="Maven Pro"/>
              <a:buChar char="●"/>
            </a:pPr>
            <a:r>
              <a:rPr lang="en-CA" sz="2600">
                <a:latin typeface="Maven Pro"/>
                <a:ea typeface="Maven Pro"/>
                <a:cs typeface="Maven Pro"/>
                <a:sym typeface="Maven Pro"/>
              </a:rPr>
              <a:t>Medical travel vans and program vehicles</a:t>
            </a:r>
            <a:endParaRPr sz="2600">
              <a:latin typeface="Maven Pro"/>
              <a:ea typeface="Maven Pro"/>
              <a:cs typeface="Maven Pro"/>
              <a:sym typeface="Maven Pro"/>
            </a:endParaRPr>
          </a:p>
          <a:p>
            <a:pPr marL="457200" lvl="0" indent="-355600" algn="l" rtl="0">
              <a:lnSpc>
                <a:spcPct val="80000"/>
              </a:lnSpc>
              <a:spcBef>
                <a:spcPts val="1000"/>
              </a:spcBef>
              <a:spcAft>
                <a:spcPts val="0"/>
              </a:spcAft>
              <a:buSzPts val="2000"/>
              <a:buFont typeface="Maven Pro"/>
              <a:buChar char="●"/>
            </a:pPr>
            <a:r>
              <a:rPr lang="en-CA" sz="2600">
                <a:latin typeface="Maven Pro"/>
                <a:ea typeface="Maven Pro"/>
                <a:cs typeface="Maven Pro"/>
                <a:sym typeface="Maven Pro"/>
              </a:rPr>
              <a:t>Identify where seats are empty and where demand is highest</a:t>
            </a:r>
            <a:br>
              <a:rPr lang="en-CA" sz="3400">
                <a:latin typeface="Maven Pro"/>
                <a:ea typeface="Maven Pro"/>
                <a:cs typeface="Maven Pro"/>
                <a:sym typeface="Maven Pro"/>
              </a:rPr>
            </a:br>
            <a:endParaRPr sz="2410">
              <a:latin typeface="Maven Pro"/>
              <a:ea typeface="Maven Pro"/>
              <a:cs typeface="Maven Pro"/>
              <a:sym typeface="Maven Pro"/>
            </a:endParaRPr>
          </a:p>
          <a:p>
            <a:pPr marL="0" lvl="0" indent="0" algn="ctr" rtl="0">
              <a:lnSpc>
                <a:spcPct val="80000"/>
              </a:lnSpc>
              <a:spcBef>
                <a:spcPts val="1000"/>
              </a:spcBef>
              <a:spcAft>
                <a:spcPts val="0"/>
              </a:spcAft>
              <a:buSzPts val="683"/>
              <a:buNone/>
            </a:pPr>
            <a:endParaRPr sz="910"/>
          </a:p>
        </p:txBody>
      </p:sp>
      <p:sp>
        <p:nvSpPr>
          <p:cNvPr id="134" name="Google Shape;134;g3b7602b298a_0_38"/>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endParaRPr/>
          </a:p>
        </p:txBody>
      </p:sp>
      <p:pic>
        <p:nvPicPr>
          <p:cNvPr id="135" name="Google Shape;135;g3b7602b298a_0_38" title="sijmen-van-hooff-XOxcHsdrm2o-unsplash.jpg"/>
          <p:cNvPicPr preferRelativeResize="0"/>
          <p:nvPr/>
        </p:nvPicPr>
        <p:blipFill rotWithShape="1">
          <a:blip r:embed="rId3">
            <a:alphaModFix/>
          </a:blip>
          <a:srcRect l="4619" r="32534"/>
          <a:stretch/>
        </p:blipFill>
        <p:spPr>
          <a:xfrm>
            <a:off x="6072163" y="0"/>
            <a:ext cx="6466324"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bbef43e215_0_1"/>
          <p:cNvSpPr txBox="1">
            <a:spLocks noGrp="1"/>
          </p:cNvSpPr>
          <p:nvPr>
            <p:ph type="title"/>
          </p:nvPr>
        </p:nvSpPr>
        <p:spPr>
          <a:xfrm>
            <a:off x="838200" y="1428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sz="3700"/>
              <a:t>Zero Emission Vehicles (ZEV</a:t>
            </a:r>
            <a:r>
              <a:rPr lang="en-CA"/>
              <a:t>)</a:t>
            </a:r>
            <a:r>
              <a:rPr lang="en-CA" sz="3700"/>
              <a:t> </a:t>
            </a:r>
            <a:endParaRPr sz="3700"/>
          </a:p>
        </p:txBody>
      </p:sp>
      <p:sp>
        <p:nvSpPr>
          <p:cNvPr id="142" name="Google Shape;142;g3bbef43e215_0_1"/>
          <p:cNvSpPr txBox="1">
            <a:spLocks noGrp="1"/>
          </p:cNvSpPr>
          <p:nvPr>
            <p:ph type="body" idx="1"/>
          </p:nvPr>
        </p:nvSpPr>
        <p:spPr>
          <a:xfrm>
            <a:off x="838200" y="1570975"/>
            <a:ext cx="5262600" cy="46059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CA" sz="2400"/>
              <a:t>For zero-emission vehicles key considerations include:</a:t>
            </a:r>
            <a:endParaRPr sz="2400"/>
          </a:p>
          <a:p>
            <a:pPr marL="0" lvl="0" indent="0" algn="l" rtl="0">
              <a:lnSpc>
                <a:spcPct val="70000"/>
              </a:lnSpc>
              <a:spcBef>
                <a:spcPts val="1000"/>
              </a:spcBef>
              <a:spcAft>
                <a:spcPts val="0"/>
              </a:spcAft>
              <a:buClr>
                <a:schemeClr val="dk1"/>
              </a:buClr>
              <a:buSzPts val="1100"/>
              <a:buFont typeface="Arial"/>
              <a:buNone/>
            </a:pPr>
            <a:endParaRPr sz="2400"/>
          </a:p>
          <a:p>
            <a:pPr marL="457200" lvl="0" indent="-381000" algn="l" rtl="0">
              <a:lnSpc>
                <a:spcPct val="70000"/>
              </a:lnSpc>
              <a:spcBef>
                <a:spcPts val="1000"/>
              </a:spcBef>
              <a:spcAft>
                <a:spcPts val="0"/>
              </a:spcAft>
              <a:buClr>
                <a:schemeClr val="dk2"/>
              </a:buClr>
              <a:buSzPts val="2400"/>
              <a:buChar char="●"/>
            </a:pPr>
            <a:r>
              <a:rPr lang="en-CA" sz="2400"/>
              <a:t>Charging infrastructure</a:t>
            </a:r>
            <a:endParaRPr sz="2400"/>
          </a:p>
          <a:p>
            <a:pPr marL="457200" lvl="0" indent="-381000" algn="l" rtl="0">
              <a:lnSpc>
                <a:spcPct val="70000"/>
              </a:lnSpc>
              <a:spcBef>
                <a:spcPts val="1000"/>
              </a:spcBef>
              <a:spcAft>
                <a:spcPts val="0"/>
              </a:spcAft>
              <a:buClr>
                <a:schemeClr val="dk2"/>
              </a:buClr>
              <a:buSzPts val="2400"/>
              <a:buChar char="●"/>
            </a:pPr>
            <a:r>
              <a:rPr lang="en-CA" sz="2400"/>
              <a:t>Electrical capacity</a:t>
            </a:r>
            <a:endParaRPr sz="2400"/>
          </a:p>
          <a:p>
            <a:pPr marL="457200" lvl="0" indent="-381000" algn="l" rtl="0">
              <a:lnSpc>
                <a:spcPct val="70000"/>
              </a:lnSpc>
              <a:spcBef>
                <a:spcPts val="1000"/>
              </a:spcBef>
              <a:spcAft>
                <a:spcPts val="0"/>
              </a:spcAft>
              <a:buClr>
                <a:schemeClr val="dk2"/>
              </a:buClr>
              <a:buSzPts val="2400"/>
              <a:buChar char="●"/>
            </a:pPr>
            <a:r>
              <a:rPr lang="en-CA" sz="2400"/>
              <a:t>Fleet suitability</a:t>
            </a:r>
            <a:endParaRPr sz="2400"/>
          </a:p>
          <a:p>
            <a:pPr marL="457200" lvl="0" indent="-381000" algn="l" rtl="0">
              <a:lnSpc>
                <a:spcPct val="70000"/>
              </a:lnSpc>
              <a:spcBef>
                <a:spcPts val="1000"/>
              </a:spcBef>
              <a:spcAft>
                <a:spcPts val="0"/>
              </a:spcAft>
              <a:buClr>
                <a:schemeClr val="dk2"/>
              </a:buClr>
              <a:buSzPts val="2400"/>
              <a:buChar char="●"/>
            </a:pPr>
            <a:r>
              <a:rPr lang="en-CA" sz="2400"/>
              <a:t>Cold-climate range</a:t>
            </a:r>
            <a:endParaRPr sz="2400"/>
          </a:p>
          <a:p>
            <a:pPr marL="457200" lvl="0" indent="-381000" algn="l" rtl="0">
              <a:lnSpc>
                <a:spcPct val="70000"/>
              </a:lnSpc>
              <a:spcBef>
                <a:spcPts val="1000"/>
              </a:spcBef>
              <a:spcAft>
                <a:spcPts val="0"/>
              </a:spcAft>
              <a:buClr>
                <a:schemeClr val="dk2"/>
              </a:buClr>
              <a:buSzPts val="2400"/>
              <a:buChar char="●"/>
            </a:pPr>
            <a:r>
              <a:rPr lang="en-CA" sz="2400"/>
              <a:t>Maintenance and training</a:t>
            </a:r>
            <a:endParaRPr sz="2400"/>
          </a:p>
          <a:p>
            <a:pPr marL="457200" lvl="0" indent="-381000" algn="l" rtl="0">
              <a:lnSpc>
                <a:spcPct val="70000"/>
              </a:lnSpc>
              <a:spcBef>
                <a:spcPts val="1000"/>
              </a:spcBef>
              <a:spcAft>
                <a:spcPts val="0"/>
              </a:spcAft>
              <a:buClr>
                <a:schemeClr val="dk2"/>
              </a:buClr>
              <a:buSzPts val="2400"/>
              <a:buChar char="●"/>
            </a:pPr>
            <a:r>
              <a:rPr lang="en-CA" sz="2400"/>
              <a:t>Procurement timelines</a:t>
            </a:r>
            <a:endParaRPr sz="2400"/>
          </a:p>
          <a:p>
            <a:pPr marL="457200" lvl="0" indent="-381000" algn="l" rtl="0">
              <a:lnSpc>
                <a:spcPct val="70000"/>
              </a:lnSpc>
              <a:spcBef>
                <a:spcPts val="1000"/>
              </a:spcBef>
              <a:spcAft>
                <a:spcPts val="0"/>
              </a:spcAft>
              <a:buClr>
                <a:schemeClr val="dk2"/>
              </a:buClr>
              <a:buSzPts val="2400"/>
              <a:buChar char="●"/>
            </a:pPr>
            <a:r>
              <a:rPr lang="en-CA" sz="2400"/>
              <a:t>Supplier relations</a:t>
            </a:r>
            <a:endParaRPr sz="1650">
              <a:highlight>
                <a:schemeClr val="accent2"/>
              </a:highlight>
              <a:latin typeface="Arial"/>
              <a:ea typeface="Arial"/>
              <a:cs typeface="Arial"/>
              <a:sym typeface="Arial"/>
            </a:endParaRPr>
          </a:p>
          <a:p>
            <a:pPr marL="0" lvl="0" indent="0" algn="l" rtl="0">
              <a:lnSpc>
                <a:spcPct val="70000"/>
              </a:lnSpc>
              <a:spcBef>
                <a:spcPts val="1000"/>
              </a:spcBef>
              <a:spcAft>
                <a:spcPts val="0"/>
              </a:spcAft>
              <a:buNone/>
            </a:pPr>
            <a:endParaRPr/>
          </a:p>
        </p:txBody>
      </p:sp>
      <p:pic>
        <p:nvPicPr>
          <p:cNvPr id="143" name="Google Shape;143;g3bbef43e215_0_1"/>
          <p:cNvPicPr preferRelativeResize="0"/>
          <p:nvPr/>
        </p:nvPicPr>
        <p:blipFill>
          <a:blip r:embed="rId3">
            <a:alphaModFix/>
          </a:blip>
          <a:stretch>
            <a:fillRect/>
          </a:stretch>
        </p:blipFill>
        <p:spPr>
          <a:xfrm>
            <a:off x="5654374" y="1570976"/>
            <a:ext cx="6532800" cy="3988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554a75-695a-498a-aff3-6a204e3417c6">
      <Terms xmlns="http://schemas.microsoft.com/office/infopath/2007/PartnerControls"/>
    </lcf76f155ced4ddcb4097134ff3c332f>
    <TaxCatchAll xmlns="b750b756-ca1c-467d-82ca-b5aabdb7b7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8ED18B509F84DAC938BB0C8E77B61" ma:contentTypeVersion="11" ma:contentTypeDescription="Create a new document." ma:contentTypeScope="" ma:versionID="8e1d5e74cd45c01b994bbe80f13858a9">
  <xsd:schema xmlns:xsd="http://www.w3.org/2001/XMLSchema" xmlns:xs="http://www.w3.org/2001/XMLSchema" xmlns:p="http://schemas.microsoft.com/office/2006/metadata/properties" xmlns:ns2="3b554a75-695a-498a-aff3-6a204e3417c6" xmlns:ns3="b750b756-ca1c-467d-82ca-b5aabdb7b727" targetNamespace="http://schemas.microsoft.com/office/2006/metadata/properties" ma:root="true" ma:fieldsID="2bfe05e29a5f93db7a90496ac7db4b88" ns2:_="" ns3:_="">
    <xsd:import namespace="3b554a75-695a-498a-aff3-6a204e3417c6"/>
    <xsd:import namespace="b750b756-ca1c-467d-82ca-b5aabdb7b7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4a75-695a-498a-aff3-6a204e341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bedd972-d72d-4fdc-b6fa-91fe4d3874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50b756-ca1c-467d-82ca-b5aabdb7b72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1ba6f14-6f15-4380-a875-242de276e08d}" ma:internalName="TaxCatchAll" ma:showField="CatchAllData" ma:web="b750b756-ca1c-467d-82ca-b5aabdb7b7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41B5B6-885E-4303-90A1-C0D4F573D17C}">
  <ds:schemaRefs>
    <ds:schemaRef ds:uri="http://schemas.microsoft.com/office/2006/metadata/properties"/>
    <ds:schemaRef ds:uri="http://schemas.microsoft.com/office/infopath/2007/PartnerControls"/>
    <ds:schemaRef ds:uri="3b554a75-695a-498a-aff3-6a204e3417c6"/>
    <ds:schemaRef ds:uri="b750b756-ca1c-467d-82ca-b5aabdb7b727"/>
  </ds:schemaRefs>
</ds:datastoreItem>
</file>

<file path=customXml/itemProps2.xml><?xml version="1.0" encoding="utf-8"?>
<ds:datastoreItem xmlns:ds="http://schemas.openxmlformats.org/officeDocument/2006/customXml" ds:itemID="{568F7BFC-B9BC-4FC5-A96E-DB17EAAAB9D6}">
  <ds:schemaRefs>
    <ds:schemaRef ds:uri="http://schemas.microsoft.com/sharepoint/v3/contenttype/forms"/>
  </ds:schemaRefs>
</ds:datastoreItem>
</file>

<file path=customXml/itemProps3.xml><?xml version="1.0" encoding="utf-8"?>
<ds:datastoreItem xmlns:ds="http://schemas.openxmlformats.org/officeDocument/2006/customXml" ds:itemID="{3B46096D-0CC5-4E49-9D49-6C8270EE1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54a75-695a-498a-aff3-6a204e3417c6"/>
    <ds:schemaRef ds:uri="b750b756-ca1c-467d-82ca-b5aabdb7b7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Building Better Paths: Community Transit for First Nations</vt:lpstr>
      <vt:lpstr>PowerPoint Presentation</vt:lpstr>
      <vt:lpstr>Increase Indigenous Transit Access Across Ontario</vt:lpstr>
      <vt:lpstr>What could this look like for a First Nation of 1000 people? </vt:lpstr>
      <vt:lpstr>PowerPoint Presentation</vt:lpstr>
      <vt:lpstr>What lack of transportation is costing the community </vt:lpstr>
      <vt:lpstr>Sustainability with Transit</vt:lpstr>
      <vt:lpstr>Potential transit vehicles</vt:lpstr>
      <vt:lpstr>Zero Emission Vehicles (ZEV) </vt:lpstr>
      <vt:lpstr>What transit models can work in rural and remote Nations? </vt:lpstr>
      <vt:lpstr>Geographic Challenges: Remote Areas, Water, And More</vt:lpstr>
      <vt:lpstr>PowerPoint Presentation</vt:lpstr>
      <vt:lpstr>What First Nations have already done</vt:lpstr>
      <vt:lpstr>Funding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Colin Munn</dc:creator>
  <cp:revision>1</cp:revision>
  <dcterms:created xsi:type="dcterms:W3CDTF">2021-06-23T15:15:45Z</dcterms:created>
  <dcterms:modified xsi:type="dcterms:W3CDTF">2026-03-13T16:34:30Z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0x0101003C08ED18B509F84DAC938BB0C8E77B61</vt:lpwstr>
  </property>
</Properties>
</file>