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1"/>
  </p:notesMasterIdLst>
  <p:sldIdLst>
    <p:sldId id="261" r:id="rId2"/>
    <p:sldId id="256" r:id="rId3"/>
    <p:sldId id="560" r:id="rId4"/>
    <p:sldId id="475" r:id="rId5"/>
    <p:sldId id="477" r:id="rId6"/>
    <p:sldId id="478" r:id="rId7"/>
    <p:sldId id="476" r:id="rId8"/>
    <p:sldId id="257" r:id="rId9"/>
    <p:sldId id="555" r:id="rId10"/>
    <p:sldId id="479" r:id="rId11"/>
    <p:sldId id="483" r:id="rId12"/>
    <p:sldId id="556" r:id="rId13"/>
    <p:sldId id="485" r:id="rId14"/>
    <p:sldId id="557" r:id="rId15"/>
    <p:sldId id="486" r:id="rId16"/>
    <p:sldId id="558" r:id="rId17"/>
    <p:sldId id="490" r:id="rId18"/>
    <p:sldId id="491" r:id="rId19"/>
    <p:sldId id="559" r:id="rId20"/>
    <p:sldId id="487" r:id="rId21"/>
    <p:sldId id="482" r:id="rId22"/>
    <p:sldId id="480" r:id="rId23"/>
    <p:sldId id="258" r:id="rId24"/>
    <p:sldId id="259" r:id="rId25"/>
    <p:sldId id="262" r:id="rId26"/>
    <p:sldId id="263" r:id="rId27"/>
    <p:sldId id="264" r:id="rId28"/>
    <p:sldId id="265" r:id="rId29"/>
    <p:sldId id="272" r:id="rId30"/>
    <p:sldId id="267" r:id="rId31"/>
    <p:sldId id="288" r:id="rId32"/>
    <p:sldId id="275" r:id="rId33"/>
    <p:sldId id="492" r:id="rId34"/>
    <p:sldId id="289" r:id="rId35"/>
    <p:sldId id="276" r:id="rId36"/>
    <p:sldId id="495" r:id="rId37"/>
    <p:sldId id="496" r:id="rId38"/>
    <p:sldId id="497" r:id="rId39"/>
    <p:sldId id="498" r:id="rId40"/>
    <p:sldId id="494" r:id="rId41"/>
    <p:sldId id="499" r:id="rId42"/>
    <p:sldId id="290" r:id="rId43"/>
    <p:sldId id="501" r:id="rId44"/>
    <p:sldId id="502" r:id="rId45"/>
    <p:sldId id="503" r:id="rId46"/>
    <p:sldId id="504" r:id="rId47"/>
    <p:sldId id="500" r:id="rId48"/>
    <p:sldId id="278" r:id="rId49"/>
    <p:sldId id="505" r:id="rId50"/>
    <p:sldId id="507" r:id="rId51"/>
    <p:sldId id="508" r:id="rId52"/>
    <p:sldId id="509" r:id="rId53"/>
    <p:sldId id="510" r:id="rId54"/>
    <p:sldId id="506" r:id="rId55"/>
    <p:sldId id="273" r:id="rId56"/>
    <p:sldId id="279" r:id="rId57"/>
    <p:sldId id="511" r:id="rId58"/>
    <p:sldId id="280" r:id="rId59"/>
    <p:sldId id="291" r:id="rId60"/>
    <p:sldId id="513" r:id="rId61"/>
    <p:sldId id="514" r:id="rId62"/>
    <p:sldId id="515" r:id="rId63"/>
    <p:sldId id="516" r:id="rId64"/>
    <p:sldId id="512" r:id="rId65"/>
    <p:sldId id="292" r:id="rId66"/>
    <p:sldId id="518" r:id="rId67"/>
    <p:sldId id="519" r:id="rId68"/>
    <p:sldId id="517" r:id="rId69"/>
    <p:sldId id="520" r:id="rId70"/>
    <p:sldId id="284" r:id="rId71"/>
    <p:sldId id="522" r:id="rId72"/>
    <p:sldId id="523" r:id="rId73"/>
    <p:sldId id="524" r:id="rId74"/>
    <p:sldId id="521" r:id="rId75"/>
    <p:sldId id="526" r:id="rId76"/>
    <p:sldId id="530" r:id="rId77"/>
    <p:sldId id="531" r:id="rId78"/>
    <p:sldId id="532" r:id="rId79"/>
    <p:sldId id="525" r:id="rId80"/>
    <p:sldId id="527" r:id="rId81"/>
    <p:sldId id="528" r:id="rId82"/>
    <p:sldId id="529" r:id="rId83"/>
    <p:sldId id="294" r:id="rId84"/>
    <p:sldId id="533" r:id="rId85"/>
    <p:sldId id="535" r:id="rId86"/>
    <p:sldId id="536" r:id="rId87"/>
    <p:sldId id="537" r:id="rId88"/>
    <p:sldId id="538" r:id="rId89"/>
    <p:sldId id="539" r:id="rId90"/>
    <p:sldId id="534" r:id="rId91"/>
    <p:sldId id="541" r:id="rId92"/>
    <p:sldId id="540" r:id="rId93"/>
    <p:sldId id="285" r:id="rId94"/>
    <p:sldId id="543" r:id="rId95"/>
    <p:sldId id="544" r:id="rId96"/>
    <p:sldId id="545" r:id="rId97"/>
    <p:sldId id="546" r:id="rId98"/>
    <p:sldId id="542" r:id="rId99"/>
    <p:sldId id="548" r:id="rId100"/>
    <p:sldId id="549" r:id="rId101"/>
    <p:sldId id="547" r:id="rId102"/>
    <p:sldId id="295" r:id="rId103"/>
    <p:sldId id="551" r:id="rId104"/>
    <p:sldId id="553" r:id="rId105"/>
    <p:sldId id="554" r:id="rId106"/>
    <p:sldId id="552" r:id="rId107"/>
    <p:sldId id="562" r:id="rId108"/>
    <p:sldId id="286" r:id="rId109"/>
    <p:sldId id="474"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05"/>
    <p:restoredTop sz="94650"/>
  </p:normalViewPr>
  <p:slideViewPr>
    <p:cSldViewPr snapToGrid="0">
      <p:cViewPr varScale="1">
        <p:scale>
          <a:sx n="103" d="100"/>
          <a:sy n="103" d="100"/>
        </p:scale>
        <p:origin x="200"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BED24-3A87-9B47-B406-2D1848D68176}" type="datetimeFigureOut">
              <a:rPr lang="en-US" smtClean="0"/>
              <a:t>8/24/25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C0B90-7A55-DF42-8310-40A7749D75FC}" type="slidenum">
              <a:rPr lang="en-US" smtClean="0"/>
              <a:t>‹#›</a:t>
            </a:fld>
            <a:endParaRPr lang="en-US" dirty="0"/>
          </a:p>
        </p:txBody>
      </p:sp>
    </p:spTree>
    <p:extLst>
      <p:ext uri="{BB962C8B-B14F-4D97-AF65-F5344CB8AC3E}">
        <p14:creationId xmlns:p14="http://schemas.microsoft.com/office/powerpoint/2010/main" val="255656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2ABB0-CEC8-FD4E-8ECE-C1959F0B53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13C79D-2ABC-9A36-DBA7-4F37EDADDE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5FBD70-900C-E656-F3A0-3266B97D5951}"/>
              </a:ext>
            </a:extLst>
          </p:cNvPr>
          <p:cNvSpPr>
            <a:spLocks noGrp="1"/>
          </p:cNvSpPr>
          <p:nvPr>
            <p:ph type="dt" sz="half" idx="10"/>
          </p:nvPr>
        </p:nvSpPr>
        <p:spPr/>
        <p:txBody>
          <a:bodyPr/>
          <a:lstStyle/>
          <a:p>
            <a:fld id="{07C330EB-6B7C-5A46-9FD6-920F01FC24C8}" type="datetimeFigureOut">
              <a:rPr lang="en-US" smtClean="0"/>
              <a:t>8/24/25</a:t>
            </a:fld>
            <a:endParaRPr lang="en-US" dirty="0"/>
          </a:p>
        </p:txBody>
      </p:sp>
      <p:sp>
        <p:nvSpPr>
          <p:cNvPr id="5" name="Footer Placeholder 4">
            <a:extLst>
              <a:ext uri="{FF2B5EF4-FFF2-40B4-BE49-F238E27FC236}">
                <a16:creationId xmlns:a16="http://schemas.microsoft.com/office/drawing/2014/main" id="{536BE1C2-1D6C-14A3-513F-B4F9B98DE6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88BCBC-C071-44FC-4600-52283F183F70}"/>
              </a:ext>
            </a:extLst>
          </p:cNvPr>
          <p:cNvSpPr>
            <a:spLocks noGrp="1"/>
          </p:cNvSpPr>
          <p:nvPr>
            <p:ph type="sldNum" sz="quarter" idx="12"/>
          </p:nvPr>
        </p:nvSpPr>
        <p:spPr/>
        <p:txBody>
          <a:bodyPr/>
          <a:lstStyle/>
          <a:p>
            <a:fld id="{527AA7A5-D473-0E49-B479-932AD91CA37E}" type="slidenum">
              <a:rPr lang="en-US" smtClean="0"/>
              <a:t>‹#›</a:t>
            </a:fld>
            <a:endParaRPr lang="en-US" dirty="0"/>
          </a:p>
        </p:txBody>
      </p:sp>
    </p:spTree>
    <p:extLst>
      <p:ext uri="{BB962C8B-B14F-4D97-AF65-F5344CB8AC3E}">
        <p14:creationId xmlns:p14="http://schemas.microsoft.com/office/powerpoint/2010/main" val="736330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0E303-47E0-4720-9D70-7250C2E686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CC783-A8ED-136C-A065-CE0078C97D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A56B3E-516A-89F8-192F-16B5E6383381}"/>
              </a:ext>
            </a:extLst>
          </p:cNvPr>
          <p:cNvSpPr>
            <a:spLocks noGrp="1"/>
          </p:cNvSpPr>
          <p:nvPr>
            <p:ph type="dt" sz="half" idx="10"/>
          </p:nvPr>
        </p:nvSpPr>
        <p:spPr/>
        <p:txBody>
          <a:bodyPr/>
          <a:lstStyle/>
          <a:p>
            <a:fld id="{07C330EB-6B7C-5A46-9FD6-920F01FC24C8}" type="datetimeFigureOut">
              <a:rPr lang="en-US" smtClean="0"/>
              <a:t>8/24/25</a:t>
            </a:fld>
            <a:endParaRPr lang="en-US" dirty="0"/>
          </a:p>
        </p:txBody>
      </p:sp>
      <p:sp>
        <p:nvSpPr>
          <p:cNvPr id="5" name="Footer Placeholder 4">
            <a:extLst>
              <a:ext uri="{FF2B5EF4-FFF2-40B4-BE49-F238E27FC236}">
                <a16:creationId xmlns:a16="http://schemas.microsoft.com/office/drawing/2014/main" id="{3094099B-4E43-D3CC-1969-BED73E5848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235220-E5A6-8308-E295-7539898572DB}"/>
              </a:ext>
            </a:extLst>
          </p:cNvPr>
          <p:cNvSpPr>
            <a:spLocks noGrp="1"/>
          </p:cNvSpPr>
          <p:nvPr>
            <p:ph type="sldNum" sz="quarter" idx="12"/>
          </p:nvPr>
        </p:nvSpPr>
        <p:spPr/>
        <p:txBody>
          <a:bodyPr/>
          <a:lstStyle/>
          <a:p>
            <a:fld id="{527AA7A5-D473-0E49-B479-932AD91CA37E}" type="slidenum">
              <a:rPr lang="en-US" smtClean="0"/>
              <a:t>‹#›</a:t>
            </a:fld>
            <a:endParaRPr lang="en-US" dirty="0"/>
          </a:p>
        </p:txBody>
      </p:sp>
    </p:spTree>
    <p:extLst>
      <p:ext uri="{BB962C8B-B14F-4D97-AF65-F5344CB8AC3E}">
        <p14:creationId xmlns:p14="http://schemas.microsoft.com/office/powerpoint/2010/main" val="179084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D0CC80-F884-FC22-9D93-6E666E2775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60262D-755B-49DE-E1AD-B5AC5C1FA9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05E61-0540-6CD6-C13D-42AEC6100C2D}"/>
              </a:ext>
            </a:extLst>
          </p:cNvPr>
          <p:cNvSpPr>
            <a:spLocks noGrp="1"/>
          </p:cNvSpPr>
          <p:nvPr>
            <p:ph type="dt" sz="half" idx="10"/>
          </p:nvPr>
        </p:nvSpPr>
        <p:spPr/>
        <p:txBody>
          <a:bodyPr/>
          <a:lstStyle/>
          <a:p>
            <a:fld id="{07C330EB-6B7C-5A46-9FD6-920F01FC24C8}" type="datetimeFigureOut">
              <a:rPr lang="en-US" smtClean="0"/>
              <a:t>8/24/25</a:t>
            </a:fld>
            <a:endParaRPr lang="en-US" dirty="0"/>
          </a:p>
        </p:txBody>
      </p:sp>
      <p:sp>
        <p:nvSpPr>
          <p:cNvPr id="5" name="Footer Placeholder 4">
            <a:extLst>
              <a:ext uri="{FF2B5EF4-FFF2-40B4-BE49-F238E27FC236}">
                <a16:creationId xmlns:a16="http://schemas.microsoft.com/office/drawing/2014/main" id="{B7D99ABB-ACA4-CED8-CC9D-9968340645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2B56D0-B271-2F2B-BAC0-75A4B40A9D8A}"/>
              </a:ext>
            </a:extLst>
          </p:cNvPr>
          <p:cNvSpPr>
            <a:spLocks noGrp="1"/>
          </p:cNvSpPr>
          <p:nvPr>
            <p:ph type="sldNum" sz="quarter" idx="12"/>
          </p:nvPr>
        </p:nvSpPr>
        <p:spPr/>
        <p:txBody>
          <a:bodyPr/>
          <a:lstStyle/>
          <a:p>
            <a:fld id="{527AA7A5-D473-0E49-B479-932AD91CA37E}" type="slidenum">
              <a:rPr lang="en-US" smtClean="0"/>
              <a:t>‹#›</a:t>
            </a:fld>
            <a:endParaRPr lang="en-US" dirty="0"/>
          </a:p>
        </p:txBody>
      </p:sp>
    </p:spTree>
    <p:extLst>
      <p:ext uri="{BB962C8B-B14F-4D97-AF65-F5344CB8AC3E}">
        <p14:creationId xmlns:p14="http://schemas.microsoft.com/office/powerpoint/2010/main" val="9693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B351-8DC9-D034-CC0D-632EC71AB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602963-7CAE-754A-96CE-171B0C5153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049C8-F7E8-D2AB-F794-6F1E8ECF7EF2}"/>
              </a:ext>
            </a:extLst>
          </p:cNvPr>
          <p:cNvSpPr>
            <a:spLocks noGrp="1"/>
          </p:cNvSpPr>
          <p:nvPr>
            <p:ph type="dt" sz="half" idx="10"/>
          </p:nvPr>
        </p:nvSpPr>
        <p:spPr/>
        <p:txBody>
          <a:bodyPr/>
          <a:lstStyle/>
          <a:p>
            <a:fld id="{07C330EB-6B7C-5A46-9FD6-920F01FC24C8}" type="datetimeFigureOut">
              <a:rPr lang="en-US" smtClean="0"/>
              <a:t>8/24/25</a:t>
            </a:fld>
            <a:endParaRPr lang="en-US" dirty="0"/>
          </a:p>
        </p:txBody>
      </p:sp>
      <p:sp>
        <p:nvSpPr>
          <p:cNvPr id="5" name="Footer Placeholder 4">
            <a:extLst>
              <a:ext uri="{FF2B5EF4-FFF2-40B4-BE49-F238E27FC236}">
                <a16:creationId xmlns:a16="http://schemas.microsoft.com/office/drawing/2014/main" id="{E1248A5F-B83E-E005-CE74-B76CE30FA5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89E7FF-6EC1-02B2-38F9-C52266B27868}"/>
              </a:ext>
            </a:extLst>
          </p:cNvPr>
          <p:cNvSpPr>
            <a:spLocks noGrp="1"/>
          </p:cNvSpPr>
          <p:nvPr>
            <p:ph type="sldNum" sz="quarter" idx="12"/>
          </p:nvPr>
        </p:nvSpPr>
        <p:spPr/>
        <p:txBody>
          <a:bodyPr/>
          <a:lstStyle/>
          <a:p>
            <a:fld id="{527AA7A5-D473-0E49-B479-932AD91CA37E}" type="slidenum">
              <a:rPr lang="en-US" smtClean="0"/>
              <a:t>‹#›</a:t>
            </a:fld>
            <a:endParaRPr lang="en-US" dirty="0"/>
          </a:p>
        </p:txBody>
      </p:sp>
    </p:spTree>
    <p:extLst>
      <p:ext uri="{BB962C8B-B14F-4D97-AF65-F5344CB8AC3E}">
        <p14:creationId xmlns:p14="http://schemas.microsoft.com/office/powerpoint/2010/main" val="12120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409AB-158B-1AF3-F8B7-E031D1D92B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9EB12F-D377-4867-93E7-39477D7BB7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E10C02-08D7-C734-DDC2-67745802C4B5}"/>
              </a:ext>
            </a:extLst>
          </p:cNvPr>
          <p:cNvSpPr>
            <a:spLocks noGrp="1"/>
          </p:cNvSpPr>
          <p:nvPr>
            <p:ph type="dt" sz="half" idx="10"/>
          </p:nvPr>
        </p:nvSpPr>
        <p:spPr/>
        <p:txBody>
          <a:bodyPr/>
          <a:lstStyle/>
          <a:p>
            <a:fld id="{07C330EB-6B7C-5A46-9FD6-920F01FC24C8}" type="datetimeFigureOut">
              <a:rPr lang="en-US" smtClean="0"/>
              <a:t>8/24/25</a:t>
            </a:fld>
            <a:endParaRPr lang="en-US" dirty="0"/>
          </a:p>
        </p:txBody>
      </p:sp>
      <p:sp>
        <p:nvSpPr>
          <p:cNvPr id="5" name="Footer Placeholder 4">
            <a:extLst>
              <a:ext uri="{FF2B5EF4-FFF2-40B4-BE49-F238E27FC236}">
                <a16:creationId xmlns:a16="http://schemas.microsoft.com/office/drawing/2014/main" id="{2F562BCF-3E2E-4105-CAD1-2E9A49834B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DE7B39-E566-084B-FD26-B649268A7720}"/>
              </a:ext>
            </a:extLst>
          </p:cNvPr>
          <p:cNvSpPr>
            <a:spLocks noGrp="1"/>
          </p:cNvSpPr>
          <p:nvPr>
            <p:ph type="sldNum" sz="quarter" idx="12"/>
          </p:nvPr>
        </p:nvSpPr>
        <p:spPr/>
        <p:txBody>
          <a:bodyPr/>
          <a:lstStyle/>
          <a:p>
            <a:fld id="{527AA7A5-D473-0E49-B479-932AD91CA37E}" type="slidenum">
              <a:rPr lang="en-US" smtClean="0"/>
              <a:t>‹#›</a:t>
            </a:fld>
            <a:endParaRPr lang="en-US" dirty="0"/>
          </a:p>
        </p:txBody>
      </p:sp>
    </p:spTree>
    <p:extLst>
      <p:ext uri="{BB962C8B-B14F-4D97-AF65-F5344CB8AC3E}">
        <p14:creationId xmlns:p14="http://schemas.microsoft.com/office/powerpoint/2010/main" val="2909606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6431-91D4-D4FA-3CF7-B0E69C862C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0B67BA-21BC-54ED-3CDC-5D8A90D393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E93E9-474F-DFD9-97CE-8776A2693F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7868E4-41B1-FC91-DA5E-41D3A14AC9C9}"/>
              </a:ext>
            </a:extLst>
          </p:cNvPr>
          <p:cNvSpPr>
            <a:spLocks noGrp="1"/>
          </p:cNvSpPr>
          <p:nvPr>
            <p:ph type="dt" sz="half" idx="10"/>
          </p:nvPr>
        </p:nvSpPr>
        <p:spPr/>
        <p:txBody>
          <a:bodyPr/>
          <a:lstStyle/>
          <a:p>
            <a:fld id="{07C330EB-6B7C-5A46-9FD6-920F01FC24C8}" type="datetimeFigureOut">
              <a:rPr lang="en-US" smtClean="0"/>
              <a:t>8/24/25</a:t>
            </a:fld>
            <a:endParaRPr lang="en-US" dirty="0"/>
          </a:p>
        </p:txBody>
      </p:sp>
      <p:sp>
        <p:nvSpPr>
          <p:cNvPr id="6" name="Footer Placeholder 5">
            <a:extLst>
              <a:ext uri="{FF2B5EF4-FFF2-40B4-BE49-F238E27FC236}">
                <a16:creationId xmlns:a16="http://schemas.microsoft.com/office/drawing/2014/main" id="{D0364A4C-EC46-C81A-3A24-CFEB691FF0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D0A007-2AF8-DD96-F54E-E0E12B151EEB}"/>
              </a:ext>
            </a:extLst>
          </p:cNvPr>
          <p:cNvSpPr>
            <a:spLocks noGrp="1"/>
          </p:cNvSpPr>
          <p:nvPr>
            <p:ph type="sldNum" sz="quarter" idx="12"/>
          </p:nvPr>
        </p:nvSpPr>
        <p:spPr/>
        <p:txBody>
          <a:bodyPr/>
          <a:lstStyle/>
          <a:p>
            <a:fld id="{527AA7A5-D473-0E49-B479-932AD91CA37E}" type="slidenum">
              <a:rPr lang="en-US" smtClean="0"/>
              <a:t>‹#›</a:t>
            </a:fld>
            <a:endParaRPr lang="en-US" dirty="0"/>
          </a:p>
        </p:txBody>
      </p:sp>
    </p:spTree>
    <p:extLst>
      <p:ext uri="{BB962C8B-B14F-4D97-AF65-F5344CB8AC3E}">
        <p14:creationId xmlns:p14="http://schemas.microsoft.com/office/powerpoint/2010/main" val="18332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3BE7-C5B9-4342-F7DF-1CC3161741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843C95-D498-98D6-207E-79BC08813F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FFA56D-81D3-35D7-5146-A8B3AEECE5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FD4B5E-D2FE-794C-8395-0403AD1F5A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4F810A-973C-F931-7C6A-DAB0AB3BAD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685288-CD7B-302F-FDC4-ED86EA7A81E3}"/>
              </a:ext>
            </a:extLst>
          </p:cNvPr>
          <p:cNvSpPr>
            <a:spLocks noGrp="1"/>
          </p:cNvSpPr>
          <p:nvPr>
            <p:ph type="dt" sz="half" idx="10"/>
          </p:nvPr>
        </p:nvSpPr>
        <p:spPr/>
        <p:txBody>
          <a:bodyPr/>
          <a:lstStyle/>
          <a:p>
            <a:fld id="{07C330EB-6B7C-5A46-9FD6-920F01FC24C8}" type="datetimeFigureOut">
              <a:rPr lang="en-US" smtClean="0"/>
              <a:t>8/24/25</a:t>
            </a:fld>
            <a:endParaRPr lang="en-US" dirty="0"/>
          </a:p>
        </p:txBody>
      </p:sp>
      <p:sp>
        <p:nvSpPr>
          <p:cNvPr id="8" name="Footer Placeholder 7">
            <a:extLst>
              <a:ext uri="{FF2B5EF4-FFF2-40B4-BE49-F238E27FC236}">
                <a16:creationId xmlns:a16="http://schemas.microsoft.com/office/drawing/2014/main" id="{D95D21C6-4E0A-F94B-2D42-2D21B08179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812AE26-36FD-017A-6826-B8803DD9E4DD}"/>
              </a:ext>
            </a:extLst>
          </p:cNvPr>
          <p:cNvSpPr>
            <a:spLocks noGrp="1"/>
          </p:cNvSpPr>
          <p:nvPr>
            <p:ph type="sldNum" sz="quarter" idx="12"/>
          </p:nvPr>
        </p:nvSpPr>
        <p:spPr/>
        <p:txBody>
          <a:bodyPr/>
          <a:lstStyle/>
          <a:p>
            <a:fld id="{527AA7A5-D473-0E49-B479-932AD91CA37E}" type="slidenum">
              <a:rPr lang="en-US" smtClean="0"/>
              <a:t>‹#›</a:t>
            </a:fld>
            <a:endParaRPr lang="en-US" dirty="0"/>
          </a:p>
        </p:txBody>
      </p:sp>
    </p:spTree>
    <p:extLst>
      <p:ext uri="{BB962C8B-B14F-4D97-AF65-F5344CB8AC3E}">
        <p14:creationId xmlns:p14="http://schemas.microsoft.com/office/powerpoint/2010/main" val="24054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0DC2A-1474-C283-56F7-CAC6010933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60715D-89FC-3348-53B1-313E5880FDE9}"/>
              </a:ext>
            </a:extLst>
          </p:cNvPr>
          <p:cNvSpPr>
            <a:spLocks noGrp="1"/>
          </p:cNvSpPr>
          <p:nvPr>
            <p:ph type="dt" sz="half" idx="10"/>
          </p:nvPr>
        </p:nvSpPr>
        <p:spPr/>
        <p:txBody>
          <a:bodyPr/>
          <a:lstStyle/>
          <a:p>
            <a:fld id="{07C330EB-6B7C-5A46-9FD6-920F01FC24C8}" type="datetimeFigureOut">
              <a:rPr lang="en-US" smtClean="0"/>
              <a:t>8/24/25</a:t>
            </a:fld>
            <a:endParaRPr lang="en-US" dirty="0"/>
          </a:p>
        </p:txBody>
      </p:sp>
      <p:sp>
        <p:nvSpPr>
          <p:cNvPr id="4" name="Footer Placeholder 3">
            <a:extLst>
              <a:ext uri="{FF2B5EF4-FFF2-40B4-BE49-F238E27FC236}">
                <a16:creationId xmlns:a16="http://schemas.microsoft.com/office/drawing/2014/main" id="{F8BE9A7F-047E-4A2C-EC0E-6DB70597C7F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1815674-99DE-DA65-E545-51F9FD2B97B9}"/>
              </a:ext>
            </a:extLst>
          </p:cNvPr>
          <p:cNvSpPr>
            <a:spLocks noGrp="1"/>
          </p:cNvSpPr>
          <p:nvPr>
            <p:ph type="sldNum" sz="quarter" idx="12"/>
          </p:nvPr>
        </p:nvSpPr>
        <p:spPr/>
        <p:txBody>
          <a:bodyPr/>
          <a:lstStyle/>
          <a:p>
            <a:fld id="{527AA7A5-D473-0E49-B479-932AD91CA37E}" type="slidenum">
              <a:rPr lang="en-US" smtClean="0"/>
              <a:t>‹#›</a:t>
            </a:fld>
            <a:endParaRPr lang="en-US" dirty="0"/>
          </a:p>
        </p:txBody>
      </p:sp>
    </p:spTree>
    <p:extLst>
      <p:ext uri="{BB962C8B-B14F-4D97-AF65-F5344CB8AC3E}">
        <p14:creationId xmlns:p14="http://schemas.microsoft.com/office/powerpoint/2010/main" val="651731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2D87F-54DA-B632-CAC2-C67932841A53}"/>
              </a:ext>
            </a:extLst>
          </p:cNvPr>
          <p:cNvSpPr>
            <a:spLocks noGrp="1"/>
          </p:cNvSpPr>
          <p:nvPr>
            <p:ph type="dt" sz="half" idx="10"/>
          </p:nvPr>
        </p:nvSpPr>
        <p:spPr/>
        <p:txBody>
          <a:bodyPr/>
          <a:lstStyle/>
          <a:p>
            <a:fld id="{07C330EB-6B7C-5A46-9FD6-920F01FC24C8}" type="datetimeFigureOut">
              <a:rPr lang="en-US" smtClean="0"/>
              <a:t>8/24/25</a:t>
            </a:fld>
            <a:endParaRPr lang="en-US" dirty="0"/>
          </a:p>
        </p:txBody>
      </p:sp>
      <p:sp>
        <p:nvSpPr>
          <p:cNvPr id="3" name="Footer Placeholder 2">
            <a:extLst>
              <a:ext uri="{FF2B5EF4-FFF2-40B4-BE49-F238E27FC236}">
                <a16:creationId xmlns:a16="http://schemas.microsoft.com/office/drawing/2014/main" id="{25943674-5E8C-BEDC-3299-D4C02C5E3DE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69E8F2-D4D2-3E3B-20DF-E440F467211F}"/>
              </a:ext>
            </a:extLst>
          </p:cNvPr>
          <p:cNvSpPr>
            <a:spLocks noGrp="1"/>
          </p:cNvSpPr>
          <p:nvPr>
            <p:ph type="sldNum" sz="quarter" idx="12"/>
          </p:nvPr>
        </p:nvSpPr>
        <p:spPr/>
        <p:txBody>
          <a:bodyPr/>
          <a:lstStyle/>
          <a:p>
            <a:fld id="{527AA7A5-D473-0E49-B479-932AD91CA37E}" type="slidenum">
              <a:rPr lang="en-US" smtClean="0"/>
              <a:t>‹#›</a:t>
            </a:fld>
            <a:endParaRPr lang="en-US" dirty="0"/>
          </a:p>
        </p:txBody>
      </p:sp>
    </p:spTree>
    <p:extLst>
      <p:ext uri="{BB962C8B-B14F-4D97-AF65-F5344CB8AC3E}">
        <p14:creationId xmlns:p14="http://schemas.microsoft.com/office/powerpoint/2010/main" val="160258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CC7E1-764D-A194-B354-5F25C08D89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4066AA-DC76-8A37-CA29-0C92DC137D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75D615-0E0B-6DC4-209E-3F1A6F75E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FFA283-1257-BAFC-19F5-EE94E7681DBE}"/>
              </a:ext>
            </a:extLst>
          </p:cNvPr>
          <p:cNvSpPr>
            <a:spLocks noGrp="1"/>
          </p:cNvSpPr>
          <p:nvPr>
            <p:ph type="dt" sz="half" idx="10"/>
          </p:nvPr>
        </p:nvSpPr>
        <p:spPr/>
        <p:txBody>
          <a:bodyPr/>
          <a:lstStyle/>
          <a:p>
            <a:fld id="{07C330EB-6B7C-5A46-9FD6-920F01FC24C8}" type="datetimeFigureOut">
              <a:rPr lang="en-US" smtClean="0"/>
              <a:t>8/24/25</a:t>
            </a:fld>
            <a:endParaRPr lang="en-US" dirty="0"/>
          </a:p>
        </p:txBody>
      </p:sp>
      <p:sp>
        <p:nvSpPr>
          <p:cNvPr id="6" name="Footer Placeholder 5">
            <a:extLst>
              <a:ext uri="{FF2B5EF4-FFF2-40B4-BE49-F238E27FC236}">
                <a16:creationId xmlns:a16="http://schemas.microsoft.com/office/drawing/2014/main" id="{72C51A28-7CC7-685C-5514-D1C870808A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0116F-FF49-994A-343A-D12972A87685}"/>
              </a:ext>
            </a:extLst>
          </p:cNvPr>
          <p:cNvSpPr>
            <a:spLocks noGrp="1"/>
          </p:cNvSpPr>
          <p:nvPr>
            <p:ph type="sldNum" sz="quarter" idx="12"/>
          </p:nvPr>
        </p:nvSpPr>
        <p:spPr/>
        <p:txBody>
          <a:bodyPr/>
          <a:lstStyle/>
          <a:p>
            <a:fld id="{527AA7A5-D473-0E49-B479-932AD91CA37E}" type="slidenum">
              <a:rPr lang="en-US" smtClean="0"/>
              <a:t>‹#›</a:t>
            </a:fld>
            <a:endParaRPr lang="en-US" dirty="0"/>
          </a:p>
        </p:txBody>
      </p:sp>
    </p:spTree>
    <p:extLst>
      <p:ext uri="{BB962C8B-B14F-4D97-AF65-F5344CB8AC3E}">
        <p14:creationId xmlns:p14="http://schemas.microsoft.com/office/powerpoint/2010/main" val="17738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45FA-58C0-4997-E926-01523EF2CD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50F039-7A71-65F9-FCE2-C94158AF76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80A507B-09AB-F585-B601-6FB3B783E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84D4E-0BCD-4FE3-F570-A828AEB6E0F1}"/>
              </a:ext>
            </a:extLst>
          </p:cNvPr>
          <p:cNvSpPr>
            <a:spLocks noGrp="1"/>
          </p:cNvSpPr>
          <p:nvPr>
            <p:ph type="dt" sz="half" idx="10"/>
          </p:nvPr>
        </p:nvSpPr>
        <p:spPr/>
        <p:txBody>
          <a:bodyPr/>
          <a:lstStyle/>
          <a:p>
            <a:fld id="{07C330EB-6B7C-5A46-9FD6-920F01FC24C8}" type="datetimeFigureOut">
              <a:rPr lang="en-US" smtClean="0"/>
              <a:t>8/24/25</a:t>
            </a:fld>
            <a:endParaRPr lang="en-US" dirty="0"/>
          </a:p>
        </p:txBody>
      </p:sp>
      <p:sp>
        <p:nvSpPr>
          <p:cNvPr id="6" name="Footer Placeholder 5">
            <a:extLst>
              <a:ext uri="{FF2B5EF4-FFF2-40B4-BE49-F238E27FC236}">
                <a16:creationId xmlns:a16="http://schemas.microsoft.com/office/drawing/2014/main" id="{6B1EF46D-07DC-6FE6-8B4D-21AE455AA5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CDE1D-D84F-51DF-AFC7-CE0D0AEE1DC2}"/>
              </a:ext>
            </a:extLst>
          </p:cNvPr>
          <p:cNvSpPr>
            <a:spLocks noGrp="1"/>
          </p:cNvSpPr>
          <p:nvPr>
            <p:ph type="sldNum" sz="quarter" idx="12"/>
          </p:nvPr>
        </p:nvSpPr>
        <p:spPr/>
        <p:txBody>
          <a:bodyPr/>
          <a:lstStyle/>
          <a:p>
            <a:fld id="{527AA7A5-D473-0E49-B479-932AD91CA37E}" type="slidenum">
              <a:rPr lang="en-US" smtClean="0"/>
              <a:t>‹#›</a:t>
            </a:fld>
            <a:endParaRPr lang="en-US" dirty="0"/>
          </a:p>
        </p:txBody>
      </p:sp>
    </p:spTree>
    <p:extLst>
      <p:ext uri="{BB962C8B-B14F-4D97-AF65-F5344CB8AC3E}">
        <p14:creationId xmlns:p14="http://schemas.microsoft.com/office/powerpoint/2010/main" val="2637550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BC9A4E-FF43-F318-FFEA-84D50DDB4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9C148F-5F74-E7DE-412E-57A60688D3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4DAC2-3534-0A05-BB94-DE9ADA37D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C330EB-6B7C-5A46-9FD6-920F01FC24C8}" type="datetimeFigureOut">
              <a:rPr lang="en-US" smtClean="0"/>
              <a:t>8/24/25</a:t>
            </a:fld>
            <a:endParaRPr lang="en-US" dirty="0"/>
          </a:p>
        </p:txBody>
      </p:sp>
      <p:sp>
        <p:nvSpPr>
          <p:cNvPr id="5" name="Footer Placeholder 4">
            <a:extLst>
              <a:ext uri="{FF2B5EF4-FFF2-40B4-BE49-F238E27FC236}">
                <a16:creationId xmlns:a16="http://schemas.microsoft.com/office/drawing/2014/main" id="{5C6A2436-92A8-FC4A-2479-A61E3453B5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16FBCC25-8D02-DD16-FAD8-62B88C82E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7AA7A5-D473-0E49-B479-932AD91CA37E}" type="slidenum">
              <a:rPr lang="en-US" smtClean="0"/>
              <a:t>‹#›</a:t>
            </a:fld>
            <a:endParaRPr lang="en-US" dirty="0"/>
          </a:p>
        </p:txBody>
      </p:sp>
    </p:spTree>
    <p:extLst>
      <p:ext uri="{BB962C8B-B14F-4D97-AF65-F5344CB8AC3E}">
        <p14:creationId xmlns:p14="http://schemas.microsoft.com/office/powerpoint/2010/main" val="103638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ienanews.it/economia/business-plan-pmi/"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pixabay.com/en/business-plan-startup-strategy-891339/"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teamquello.com/resources/extended-bmc/" TargetMode="External"/><Relationship Id="rId5" Type="http://schemas.openxmlformats.org/officeDocument/2006/relationships/image" Target="../media/image4.svg"/><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business-plan-startup-strategy-891339/"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n/business-plan-startup-strategy-891339/"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en/business-plan-startup-strategy-891339/"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hyperlink" Target="https://www.google.com/search?client=safari&amp;channel=ipad_bm&amp;sca_esv=b65bf429607cdb9a&amp;cs=0&amp;sxsrf=AE3TifOhWNFKKRydjgtKMFXB6kjlVXJkJA%3A1755891862038&amp;q=United+Nations+Declaration+on+the+Rights+of+Indigenous+Peoples&amp;sa=X&amp;ved=2ahUKEwji36v1lp-PAxW0k4kEHVLzDDEQxccNegQIBBAB&amp;mstk=AUtExfArYx5Rn8GGiA4FMYdtvqyTaazwWa3IZvh-idsCYVPwSPzLl2OSozCMJjf-QJEf_OjvENESQC3X5ySm2qkBzTOsQo1kigt5wy1PRumT-AALdvpDXUGA4A7pl8tP1VZqdDszEOIGa-5XMSlAfS3UwWituidrLatdI3EDALdR-imoxEiXg-girPrbHoDz7GZsHusst6FNVvCz0dfbARzxK8BJ7rZU8mW1vn5z_j4h5UzMOsf8O__dPA2tjDRdRVkM8qtK5HpXFDnpzwiiZOLGdnqk&amp;csui=3" TargetMode="Externa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pixabay.com/en/business-plan-startup-strategy-891339/"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en/business-plan-startup-strategy-891339/"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en/business-plan-startup-strategy-891339/"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google.com/search?client=safari&amp;channel=ipad_bm&amp;sca_esv=b65bf429607cdb9a&amp;cs=0&amp;sxsrf=AE3TifMyo24PUUZ3RqNnGkDGfg_91LJ72A%3A1755892837992&amp;q=Pindigen+Park&amp;sa=X&amp;ved=2ahUKEwiS1NjGmp-PAxX0lokEHYHNC3sQxccNegQIBBAB&amp;mstk=AUtExfCdyMSTMrapRJgRG8pmtlqLDnHyUtOi1R48HCC5oycF21s4xG6IoBVWhD1yq74l_bkeExo3lWncoGSo2I_lhOm-E-5SKwf9zjtykGeQl6KZWgM0EYkjvAouMvT_gUq8QgsA07YdN4SffgjrKWGCrzU2TboIPD8uggqxfOC9vsBgjBK3inNk8jiFWJ2B004pV8sTiP384E_yOyRrsU2R_fMWF9RzZXe6YsYt5dD7XUq5vKUddNdhGmX9nscYBiGa9KafxUtMDl_BqtbRsubuDY5FrHK10IYdkIfcxsWrwxUaqKnFL0GwV5PUjQiClsMQyYlDg8_jfpyIUpBWik9gesj2wBPgjUKxnAHwt4UAfY1M5IlZl5hpaXY2QvY8hkvElnzTznYWe4PQY8Rjgpojtg&amp;csui=3" TargetMode="External"/><Relationship Id="rId7" Type="http://schemas.openxmlformats.org/officeDocument/2006/relationships/hyperlink" Target="https://pixabay.com/en/business-plan-startup-strategy-891339/" TargetMode="External"/><Relationship Id="rId2" Type="http://schemas.openxmlformats.org/officeDocument/2006/relationships/hyperlink" Target="https://www.google.com/search?client=safari&amp;channel=ipad_bm&amp;sca_esv=b65bf429607cdb9a&amp;cs=0&amp;sxsrf=AE3TifMko2oiIZm6Jrl_8xHV1NyLvXJPWw%3A1755892973096&amp;q=Chippewas+of+Sarnia&amp;sa=X&amp;ved=2ahUKEwia7ZOHm5-PAxUEjYkEHaJIOiwQxccNegQIBxAB&amp;mstk=AUtExfB2WmJHDmLY3sWSPjUyFTdCzzoXW3nFBA_UTjbshlKi6ENmijW1CiPGR8RA_VspfoX4FdSDBZaWoBNoADzSvoJ8DOymmmjt42Yo7j9q-H_Y50uGgVeHlRtfALX-Qhl3acctXEWxXnrGuZ1tDdlumeOQfVzNGW6-xD_LoI1pvsxcrfeh0Nf-HC91p69IbBtBRDoSc8Ae0HoYBIjMDWZuSiOiIvSAMPm3HPlsf7FSGKK__oh5dEgKO1dZjLWd4PLQ38FiJqYbk7e7FVXCX88ln-wpjBWf7UHoFJmX2zKPv3HALrZjApO8prvgaMrFRerpCnpvFox_f3-W5bDvZqxYM4qMdQpAuhMOvTmP6OqFqgK_DWWoqpmhdem8kyVX7rgQlP3wVbL9t-3ugFKvZlJIqA&amp;csui=3"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google.com/search?client=safari&amp;channel=ipad_bm&amp;sca_esv=b65bf429607cdb9a&amp;cs=0&amp;sxsrf=AE3TifMyo24PUUZ3RqNnGkDGfg_91LJ72A%3A1755892837992&amp;q=Modoc+Nation&amp;sa=X&amp;ved=2ahUKEwiS1NjGmp-PAxX0lokEHYHNC3sQxccNegQICBAB&amp;mstk=AUtExfCdyMSTMrapRJgRG8pmtlqLDnHyUtOi1R48HCC5oycF21s4xG6IoBVWhD1yq74l_bkeExo3lWncoGSo2I_lhOm-E-5SKwf9zjtykGeQl6KZWgM0EYkjvAouMvT_gUq8QgsA07YdN4SffgjrKWGCrzU2TboIPD8uggqxfOC9vsBgjBK3inNk8jiFWJ2B004pV8sTiP384E_yOyRrsU2R_fMWF9RzZXe6YsYt5dD7XUq5vKUddNdhGmX9nscYBiGa9KafxUtMDl_BqtbRsubuDY5FrHK10IYdkIfcxsWrwxUaqKnFL0GwV5PUjQiClsMQyYlDg8_jfpyIUpBWik9gesj2wBPgjUKxnAHwt4UAfY1M5IlZl5hpaXY2QvY8hkvElnzTznYWe4PQY8Rjgpojtg&amp;csui=3" TargetMode="External"/><Relationship Id="rId10" Type="http://schemas.openxmlformats.org/officeDocument/2006/relationships/image" Target="../media/image5.png"/><Relationship Id="rId4" Type="http://schemas.openxmlformats.org/officeDocument/2006/relationships/hyperlink" Target="https://www.google.com/search?client=safari&amp;channel=ipad_bm&amp;sca_esv=b65bf429607cdb9a&amp;cs=0&amp;sxsrf=AE3TifMyo24PUUZ3RqNnGkDGfg_91LJ72A%3A1755892837992&amp;q=First+Nation+Student+Success+Program&amp;sa=X&amp;ved=2ahUKEwiS1NjGmp-PAxX0lokEHYHNC3sQxccNegQIBBAC&amp;mstk=AUtExfCdyMSTMrapRJgRG8pmtlqLDnHyUtOi1R48HCC5oycF21s4xG6IoBVWhD1yq74l_bkeExo3lWncoGSo2I_lhOm-E-5SKwf9zjtykGeQl6KZWgM0EYkjvAouMvT_gUq8QgsA07YdN4SffgjrKWGCrzU2TboIPD8uggqxfOC9vsBgjBK3inNk8jiFWJ2B004pV8sTiP384E_yOyRrsU2R_fMWF9RzZXe6YsYt5dD7XUq5vKUddNdhGmX9nscYBiGa9KafxUtMDl_BqtbRsubuDY5FrHK10IYdkIfcxsWrwxUaqKnFL0GwV5PUjQiClsMQyYlDg8_jfpyIUpBWik9gesj2wBPgjUKxnAHwt4UAfY1M5IlZl5hpaXY2QvY8hkvElnzTznYWe4PQY8Rjgpojtg&amp;csui=3" TargetMode="External"/><Relationship Id="rId9"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en/business-plan-startup-strategy-891339/"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file:////Users/bryanmarshman/Library/Group%20Containers/UBF8T346G9.ms/WebArchiveCopyPasteTempFiles/com.microsoft.Word/Z"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business-plan-startup-strategy-891339/"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business-plan-startup-strategy-891339/"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hyperlink" Target="https://www.google.com/search?client=safari&amp;channel=ipad_bm&amp;sca_esv=0051b87ac2de4e52&amp;cs=0&amp;sxsrf=AE3TifOwASch22dduO4Pe7Cpswlo3BKcqQ%3A1755896572043&amp;q=Procurement+Strategy+for+Indigenous+Business+%28PSIB%29&amp;sa=X&amp;ved=2ahUKEwjptaa7qJ-PAxWZv4kEHa7zOmIQxccNegQIBBAB&amp;mstk=AUtExfC96ufM7ZZt1y9sIvNdXYICfwmRI20CU7r36hYJr0DdZYe2nzpjTZ42nEuWwCtrXnUD2Nknzl2QPRxWxLe9RM-xa-7ZqqbhKACu5-RSrRby6kaORdN4csaPa2a5gD_eqw5adI3anqXVCpIjuT-x2V8LtVeYi02x0PnkN99_haiROEA&amp;csui=3" TargetMode="External"/><Relationship Id="rId2" Type="http://schemas.openxmlformats.org/officeDocument/2006/relationships/hyperlink" Target="https://www.google.com/search?client=safari&amp;channel=ipad_bm&amp;sca_esv=0051b87ac2de4e52&amp;cs=0&amp;sxsrf=AE3TifNpnnbhDtgQPjMhO5LGvH6hjsOvdQ%3A1755895418712&amp;q=Procurement+Strategy+for+Aboriginal+Business&amp;sa=X&amp;ved=2ahUKEwihi_SUpJ-PAxXww_ACHdiKAfcQxccNegQIaBAB&amp;mstk=AUtExfC8um5JS139UnxvJAoUEyGIa8eaKnsxzKzGqXuag6H30vP1N0mTUFUSmgKaEJtUxBbaC_JrFMIXlJZTSgHOCf1eKBL486f8nfm-N-_Ll1_v4_45S3-wDjFK4FE-2-FmOGheRPOPiFeJBtuY7eyE7F46qvbHsWDdc1Q-QbiCB0ekwcgpdhZ8XdnYupo05l_gZ7GLg13E66OpBF__-Tm0evbmPhxlTlJlDzU8QkkCLz630tyikEOnbp9iJdJgFeuBE_p-qpgTylPlanW_-pyP5wVRwgZ6r4hD4Mtr2crbv3O51Q&amp;csui=3" TargetMode="Externa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business-plan-startup-strategy-891339/"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search?client=safari&amp;channel=ipad_bm&amp;sca_esv=0051b87ac2de4e52&amp;cs=0&amp;sxsrf=AE3TifOvpJeSM6mwLegZOGu_qxLV3jKNaQ%3A1755897846678&amp;q=Aboriginal+Business+Financing+Program+%28ABFP%29&amp;sa=X&amp;ved=2ahUKEwjBueqarZ-PAxXihYkEHVo_NfYQxccNegQIPRAB&amp;mstk=AUtExfDsvMQeJhppwRmxO49Qk4zaSG0YgwGBI0raiMiMRYR1sRc_9Bz5PKla0UmhUarnRpAfysu3rFOmefcRGf5-yJCykhMiRdn-mECPqJUWny0kWAL5R9V6c5mZBuGDgUjP9vwwZJQBZIlX3WyoZOLYE9zx5KMvFQ11GVweoMM4BPl1Gyw&amp;csui=3"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svg"/></Relationships>
</file>

<file path=ppt/slides/_rels/slide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lupinepublishers.com/gynecology-women-health-journal/fulltext/major-issues-related-to-women-health-social-cultural-and-economic-development.ID.000150.php" TargetMode="External"/><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hyperlink" Target="https://lupinepublishers.com/gynecology-women-health-journal/fulltext/major-issues-related-to-women-health-social-cultural-and-economic-development.ID.000150.php"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www.google.com/search?client=safari&amp;channel=ipad_bm&amp;sca_esv=cc2881f0e79ae444&amp;cs=0&amp;sxsrf=AE3TifOKIa9FAlbekPvmOA9tSiEGJwCSJA%3A1755957169850&amp;q=cultural+knowledge&amp;sa=X&amp;ved=2ahUKEwjm_suaiqGPAxWqv4kEHWcFBHAQxccNegQICBAB&amp;mstk=AUtExfBBeqS3cMoZR6EIc-lL8U3Zh1Hv37vPN3JBQdj_AxuIxes1MLqtxqDDjGvZt9Z_0Q9DBkmtYWLwK2qjSnS96_j6giX6fIyBynADA9hlIdGu3f434a0Uwu0XcItk77a8J_O-7P9HAFIplO2UQ63XEywRLQGJwSEOs168Unia9yQWDT0&amp;csui=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business-plan-startup-strategy-891339/"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hyperlink" Target="https://www.google.com/search?client=safari&amp;channel=ipad_bm&amp;sca_esv=cc2881f0e79ae444&amp;cs=0&amp;sxsrf=AE3TifOKIa9FAlbekPvmOA9tSiEGJwCSJA%3A1755957169850&amp;q=talking+stick&amp;sa=X&amp;ved=2ahUKEwjm_suaiqGPAxWqv4kEHWcFBHAQxccNegQIHxAB&amp;mstk=AUtExfBBeqS3cMoZR6EIc-lL8U3Zh1Hv37vPN3JBQdj_AxuIxes1MLqtxqDDjGvZt9Z_0Q9DBkmtYWLwK2qjSnS96_j6giX6fIyBynADA9hlIdGu3f434a0Uwu0XcItk77a8J_O-7P9HAFIplO2UQ63XEywRLQGJwSEOs168Unia9yQWDT0&amp;csui=3"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google.com/search?client=safari&amp;channel=ipad_bm&amp;sca_esv=cc2881f0e79ae444&amp;cs=0&amp;sxsrf=AE3TifOKIa9FAlbekPvmOA9tSiEGJwCSJA%3A1755957169850&amp;q=Indigenous+self-determination&amp;sa=X&amp;ved=2ahUKEwjm_suaiqGPAxWqv4kEHWcFBHAQxccNegQINBAB&amp;mstk=AUtExfBBeqS3cMoZR6EIc-lL8U3Zh1Hv37vPN3JBQdj_AxuIxes1MLqtxqDDjGvZt9Z_0Q9DBkmtYWLwK2qjSnS96_j6giX6fIyBynADA9hlIdGu3f434a0Uwu0XcItk77a8J_O-7P9HAFIplO2UQ63XEywRLQGJwSEOs168Unia9yQWDT0&amp;csui=3"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google.com/search?client=safari&amp;channel=ipad_bm&amp;sca_esv=cc2881f0e79ae444&amp;cs=0&amp;sxsrf=AE3TifOKIa9FAlbekPvmOA9tSiEGJwCSJA%3A1755957169850&amp;q=Truth+and+Reconciliation+Commission&amp;sa=X&amp;ved=2ahUKEwjm_suaiqGPAxWqv4kEHWcFBHAQxccNegQINxAB&amp;mstk=AUtExfBBeqS3cMoZR6EIc-lL8U3Zh1Hv37vPN3JBQdj_AxuIxes1MLqtxqDDjGvZt9Z_0Q9DBkmtYWLwK2qjSnS96_j6giX6fIyBynADA9hlIdGu3f434a0Uwu0XcItk77a8J_O-7P9HAFIplO2UQ63XEywRLQGJwSEOs168Unia9yQWDT0&amp;csui=3"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google.com/search?client=safari&amp;channel=ipad_bm&amp;sca_esv=cc2881f0e79ae444&amp;cs=0&amp;sxsrf=AE3TifOKIa9FAlbekPvmOA9tSiEGJwCSJA%3A1755957169850&amp;q=Business+Reconciliation+in+Canada&amp;sa=X&amp;ved=2ahUKEwjm_suaiqGPAxWqv4kEHWcFBHAQxccNegQITRAB&amp;mstk=AUtExfBBeqS3cMoZR6EIc-lL8U3Zh1Hv37vPN3JBQdj_AxuIxes1MLqtxqDDjGvZt9Z_0Q9DBkmtYWLwK2qjSnS96_j6giX6fIyBynADA9hlIdGu3f434a0Uwu0XcItk77a8J_O-7P9HAFIplO2UQ63XEywRLQGJwSEOs168Unia9yQWDT0&amp;csui=3"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business-plan-startup-strategy-891339/"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business-plan-startup-strategy-891339/"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business-plan-startup-strategy-891339/"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descr="A hand writing on a blackboard&#10;&#10;Description automatically generated">
            <a:extLst>
              <a:ext uri="{FF2B5EF4-FFF2-40B4-BE49-F238E27FC236}">
                <a16:creationId xmlns:a16="http://schemas.microsoft.com/office/drawing/2014/main" id="{5E5B9261-9833-A6E2-A4C6-F874D9C15EC1}"/>
              </a:ext>
            </a:extLst>
          </p:cNvPr>
          <p:cNvPicPr>
            <a:picLocks noChangeAspect="1"/>
          </p:cNvPicPr>
          <p:nvPr/>
        </p:nvPicPr>
        <p:blipFill>
          <a:blip r:embed="rId2">
            <a:extLst>
              <a:ext uri="{837473B0-CC2E-450A-ABE3-18F120FF3D39}">
                <a1611:picAttrSrcUrl xmlns:a1611="http://schemas.microsoft.com/office/drawing/2016/11/main" r:id="rId3"/>
              </a:ext>
            </a:extLst>
          </a:blip>
          <a:srcRect l="5698" r="1396" b="-1"/>
          <a:stretch>
            <a:fillRect/>
          </a:stretch>
        </p:blipFill>
        <p:spPr>
          <a:xfrm>
            <a:off x="20" y="1282"/>
            <a:ext cx="12191980" cy="6856718"/>
          </a:xfrm>
          <a:prstGeom prst="rect">
            <a:avLst/>
          </a:prstGeom>
        </p:spPr>
      </p:pic>
    </p:spTree>
    <p:extLst>
      <p:ext uri="{BB962C8B-B14F-4D97-AF65-F5344CB8AC3E}">
        <p14:creationId xmlns:p14="http://schemas.microsoft.com/office/powerpoint/2010/main" val="463317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484C3-032E-587C-F834-6CD6398D496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99602D3-5B03-BF0E-FEE4-C755B0E63F1C}"/>
              </a:ext>
            </a:extLst>
          </p:cNvPr>
          <p:cNvSpPr txBox="1"/>
          <p:nvPr/>
        </p:nvSpPr>
        <p:spPr>
          <a:xfrm>
            <a:off x="1524000" y="1547132"/>
            <a:ext cx="9144000" cy="584775"/>
          </a:xfrm>
          <a:prstGeom prst="rect">
            <a:avLst/>
          </a:prstGeom>
          <a:noFill/>
        </p:spPr>
        <p:txBody>
          <a:bodyPr wrap="square" rtlCol="0">
            <a:spAutoFit/>
          </a:bodyPr>
          <a:lstStyle/>
          <a:p>
            <a:r>
              <a:rPr lang="en-CA" sz="3200" b="1" kern="10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What is a Business Model? </a:t>
            </a:r>
          </a:p>
        </p:txBody>
      </p:sp>
      <p:pic>
        <p:nvPicPr>
          <p:cNvPr id="4" name="Picture 3" descr="A light bulb with arrows pointing to a light bulb&#10;&#10;Description automatically generated">
            <a:extLst>
              <a:ext uri="{FF2B5EF4-FFF2-40B4-BE49-F238E27FC236}">
                <a16:creationId xmlns:a16="http://schemas.microsoft.com/office/drawing/2014/main" id="{FFD21C2D-9A5C-0A2C-9E79-D08BC6BDEE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877550" y="1"/>
            <a:ext cx="1314449" cy="985837"/>
          </a:xfrm>
          <a:prstGeom prst="rect">
            <a:avLst/>
          </a:prstGeom>
        </p:spPr>
      </p:pic>
      <p:pic>
        <p:nvPicPr>
          <p:cNvPr id="5" name="Graphic 4">
            <a:extLst>
              <a:ext uri="{FF2B5EF4-FFF2-40B4-BE49-F238E27FC236}">
                <a16:creationId xmlns:a16="http://schemas.microsoft.com/office/drawing/2014/main" id="{B389D1EA-A19C-FC9D-2B8E-4ECDC509DB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4113" y="1123861"/>
            <a:ext cx="1111097" cy="584775"/>
          </a:xfrm>
          <a:prstGeom prst="rect">
            <a:avLst/>
          </a:prstGeom>
        </p:spPr>
      </p:pic>
      <p:sp>
        <p:nvSpPr>
          <p:cNvPr id="7" name="TextBox 6">
            <a:extLst>
              <a:ext uri="{FF2B5EF4-FFF2-40B4-BE49-F238E27FC236}">
                <a16:creationId xmlns:a16="http://schemas.microsoft.com/office/drawing/2014/main" id="{F1D0031C-7E47-7324-0577-DE7997FE1998}"/>
              </a:ext>
            </a:extLst>
          </p:cNvPr>
          <p:cNvSpPr txBox="1"/>
          <p:nvPr/>
        </p:nvSpPr>
        <p:spPr>
          <a:xfrm>
            <a:off x="1376516" y="5647134"/>
            <a:ext cx="7772400" cy="230832"/>
          </a:xfrm>
          <a:prstGeom prst="rect">
            <a:avLst/>
          </a:prstGeom>
          <a:noFill/>
        </p:spPr>
        <p:txBody>
          <a:bodyPr wrap="square" rtlCol="0">
            <a:spAutoFit/>
          </a:bodyPr>
          <a:lstStyle/>
          <a:p>
            <a:r>
              <a:rPr lang="en-US" sz="900">
                <a:hlinkClick r:id="rId6" tooltip="https://teamquello.com/resources/extended-bmc/"/>
              </a:rPr>
              <a:t>This Photo</a:t>
            </a:r>
            <a:r>
              <a:rPr lang="en-US" sz="900"/>
              <a:t> by Unknown Author is licensed under </a:t>
            </a:r>
            <a:r>
              <a:rPr lang="en-US" sz="900">
                <a:hlinkClick r:id="rId7" tooltip="https://creativecommons.org/licenses/by-nc-sa/3.0/"/>
              </a:rPr>
              <a:t>CC BY-SA-NC</a:t>
            </a:r>
            <a:endParaRPr lang="en-US" sz="900"/>
          </a:p>
        </p:txBody>
      </p:sp>
      <p:pic>
        <p:nvPicPr>
          <p:cNvPr id="9" name="Picture 8" descr="A white board with blue text and words&#10;&#10;Description automatically generated with medium confidence">
            <a:extLst>
              <a:ext uri="{FF2B5EF4-FFF2-40B4-BE49-F238E27FC236}">
                <a16:creationId xmlns:a16="http://schemas.microsoft.com/office/drawing/2014/main" id="{BA8EB552-0407-DFB6-9E8C-B08CBCE38E3E}"/>
              </a:ext>
            </a:extLst>
          </p:cNvPr>
          <p:cNvPicPr>
            <a:picLocks noChangeAspect="1"/>
          </p:cNvPicPr>
          <p:nvPr/>
        </p:nvPicPr>
        <p:blipFill>
          <a:blip r:embed="rId8">
            <a:extLst>
              <a:ext uri="{837473B0-CC2E-450A-ABE3-18F120FF3D39}">
                <a1611:picAttrSrcUrl xmlns:a1611="http://schemas.microsoft.com/office/drawing/2016/11/main" r:id="rId6"/>
              </a:ext>
            </a:extLst>
          </a:blip>
          <a:stretch>
            <a:fillRect/>
          </a:stretch>
        </p:blipFill>
        <p:spPr>
          <a:xfrm>
            <a:off x="1143579" y="14303"/>
            <a:ext cx="9386309" cy="6819740"/>
          </a:xfrm>
          <a:prstGeom prst="rect">
            <a:avLst/>
          </a:prstGeom>
        </p:spPr>
      </p:pic>
    </p:spTree>
    <p:extLst>
      <p:ext uri="{BB962C8B-B14F-4D97-AF65-F5344CB8AC3E}">
        <p14:creationId xmlns:p14="http://schemas.microsoft.com/office/powerpoint/2010/main" val="35016818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A2AE0-E152-2A43-B29E-E26D39EDD9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2E676-BFB0-4AA1-30EE-6921114BE12E}"/>
              </a:ext>
            </a:extLst>
          </p:cNvPr>
          <p:cNvSpPr>
            <a:spLocks noGrp="1"/>
          </p:cNvSpPr>
          <p:nvPr>
            <p:ph type="title"/>
          </p:nvPr>
        </p:nvSpPr>
        <p:spPr>
          <a:xfrm>
            <a:off x="838200" y="365126"/>
            <a:ext cx="10515600" cy="620712"/>
          </a:xfrm>
        </p:spPr>
        <p:txBody>
          <a:bodyPr>
            <a:normAutofit fontScale="90000"/>
          </a:bodyPr>
          <a:lstStyle/>
          <a:p>
            <a:r>
              <a:rPr lang="en-US" dirty="0">
                <a:solidFill>
                  <a:srgbClr val="FF0000"/>
                </a:solidFill>
              </a:rPr>
              <a:t>Tailoring Your Pitch to Different Audiences</a:t>
            </a:r>
          </a:p>
        </p:txBody>
      </p:sp>
      <p:sp>
        <p:nvSpPr>
          <p:cNvPr id="3" name="Content Placeholder 2">
            <a:extLst>
              <a:ext uri="{FF2B5EF4-FFF2-40B4-BE49-F238E27FC236}">
                <a16:creationId xmlns:a16="http://schemas.microsoft.com/office/drawing/2014/main" id="{B1A2FE8F-B300-A78B-CD4C-C4D8A756A8DE}"/>
              </a:ext>
            </a:extLst>
          </p:cNvPr>
          <p:cNvSpPr>
            <a:spLocks noGrp="1"/>
          </p:cNvSpPr>
          <p:nvPr>
            <p:ph idx="1"/>
          </p:nvPr>
        </p:nvSpPr>
        <p:spPr>
          <a:xfrm>
            <a:off x="838200" y="985838"/>
            <a:ext cx="10995212" cy="4351338"/>
          </a:xfrm>
        </p:spPr>
        <p:txBody>
          <a:bodyPr>
            <a:normAutofit fontScale="25000" lnSpcReduction="20000"/>
          </a:bodyPr>
          <a:lstStyle/>
          <a:p>
            <a:pPr algn="l"/>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Audience 2: Band Council or Community Leaders</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Focus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This audience wants to ensure the business aligns with the community's vision and will create long-term benefits. Trust and transparency are paramount.</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Emphasis in Pitch</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Community Benefits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This is your main focus. Dedicate a significant portion of your pitch to detailing exactly how the business will improve the lives of community members.</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Relationships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Talk about the process of collaboration and how you've engaged with Elders, Knowledge Keepers, and community members throughout the business planning process.</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Shared Vision</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Use language that reflects a shared journey and a collaborative partnership, rather than a top-down business plan.</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Pitch Deck Tips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Use images that show community members, local landmarks, and cultural activities. Keep the language accessible, avoiding corporate jargon.</a:t>
            </a:r>
          </a:p>
          <a:p>
            <a:endParaRPr lang="en-US" dirty="0"/>
          </a:p>
        </p:txBody>
      </p:sp>
    </p:spTree>
    <p:extLst>
      <p:ext uri="{BB962C8B-B14F-4D97-AF65-F5344CB8AC3E}">
        <p14:creationId xmlns:p14="http://schemas.microsoft.com/office/powerpoint/2010/main" val="22373701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A242F-92A1-6895-BC3A-22999318BE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6F7A95-2BBD-3FD1-C934-FFECC9FA2E34}"/>
              </a:ext>
            </a:extLst>
          </p:cNvPr>
          <p:cNvSpPr>
            <a:spLocks noGrp="1"/>
          </p:cNvSpPr>
          <p:nvPr>
            <p:ph type="title"/>
          </p:nvPr>
        </p:nvSpPr>
        <p:spPr>
          <a:xfrm>
            <a:off x="838200" y="365126"/>
            <a:ext cx="10515600" cy="620712"/>
          </a:xfrm>
        </p:spPr>
        <p:txBody>
          <a:bodyPr>
            <a:normAutofit fontScale="90000"/>
          </a:bodyPr>
          <a:lstStyle/>
          <a:p>
            <a:r>
              <a:rPr lang="en-US" dirty="0">
                <a:solidFill>
                  <a:srgbClr val="FF0000"/>
                </a:solidFill>
              </a:rPr>
              <a:t>Tailoring Your Pitch to Different Audiences</a:t>
            </a:r>
          </a:p>
        </p:txBody>
      </p:sp>
      <p:sp>
        <p:nvSpPr>
          <p:cNvPr id="3" name="Content Placeholder 2">
            <a:extLst>
              <a:ext uri="{FF2B5EF4-FFF2-40B4-BE49-F238E27FC236}">
                <a16:creationId xmlns:a16="http://schemas.microsoft.com/office/drawing/2014/main" id="{9747E7E9-EE16-A336-87E9-1CB0813D4309}"/>
              </a:ext>
            </a:extLst>
          </p:cNvPr>
          <p:cNvSpPr>
            <a:spLocks noGrp="1"/>
          </p:cNvSpPr>
          <p:nvPr>
            <p:ph idx="1"/>
          </p:nvPr>
        </p:nvSpPr>
        <p:spPr>
          <a:xfrm>
            <a:off x="838200" y="985838"/>
            <a:ext cx="10995212" cy="4351338"/>
          </a:xfrm>
        </p:spPr>
        <p:txBody>
          <a:bodyPr>
            <a:normAutofit fontScale="25000" lnSpcReduction="20000"/>
          </a:bodyPr>
          <a:lstStyle/>
          <a:p>
            <a:pPr algn="l"/>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Audience 3: Social Impact Investors or Philanthropists</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Focus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This audience is driven by social and environmental impact. They are less concerned with a traditional financial return and more interested in the project's ability to create lasting, positive change.</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Emphasis in Pitch</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The "Why"</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Spend more time on the social problem you are solving and the deeper, systemic change your business aims to create.</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Impact Metrics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Go beyond simple job numbers. Talk about how the business will improve community health, well-being, or cultural pride.</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Storytelling</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Tell powerful stories about the community members who will be impacted by the project.</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Pitch Deck Tips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Use infographics and data points to illustrate the social problem and the impact you plan to have. Include testimonials or quotes from community members.</a:t>
            </a:r>
          </a:p>
          <a:p>
            <a:endParaRPr lang="en-US" dirty="0"/>
          </a:p>
        </p:txBody>
      </p:sp>
    </p:spTree>
    <p:extLst>
      <p:ext uri="{BB962C8B-B14F-4D97-AF65-F5344CB8AC3E}">
        <p14:creationId xmlns:p14="http://schemas.microsoft.com/office/powerpoint/2010/main" val="9201441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AC4D2-9750-6D75-04A1-8C658B7A648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8AE405-AC75-2CBB-B7D2-B419F87B9A9D}"/>
              </a:ext>
            </a:extLst>
          </p:cNvPr>
          <p:cNvSpPr>
            <a:spLocks noGrp="1"/>
          </p:cNvSpPr>
          <p:nvPr>
            <p:ph idx="1"/>
          </p:nvPr>
        </p:nvSpPr>
        <p:spPr/>
        <p:txBody>
          <a:bodyPr>
            <a:normAutofit lnSpcReduction="10000"/>
          </a:bodyPr>
          <a:lstStyle/>
          <a:p>
            <a:pPr marL="514350" lvl="0" indent="-514350">
              <a:buFont typeface="+mj-lt"/>
              <a:buAutoNum type="arabicPeriod" startAt="8"/>
              <a:tabLst>
                <a:tab pos="457200" algn="l"/>
              </a:tabLst>
            </a:pPr>
            <a:r>
              <a:rPr lang="en-CA" sz="3200" b="1" kern="100" dirty="0">
                <a:effectLst/>
                <a:latin typeface="Times New Roman" panose="02020603050405020304" pitchFamily="18" charset="0"/>
                <a:ea typeface="Aptos" panose="020B0004020202020204" pitchFamily="34" charset="0"/>
                <a:cs typeface="Times New Roman" panose="02020603050405020304" pitchFamily="18" charset="0"/>
              </a:rPr>
              <a:t>Supporting Entrepreneurs in the Community</a:t>
            </a:r>
            <a:endParaRPr lang="en-CA"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lvl="1">
              <a:buSzPts val="1000"/>
              <a:buFont typeface="Wingdings" pitchFamily="2" charset="2"/>
              <a:buChar char="ü"/>
              <a:tabLst>
                <a:tab pos="914400" algn="l"/>
              </a:tabLst>
            </a:pPr>
            <a:r>
              <a:rPr lang="en-CA" sz="3200" kern="100" dirty="0">
                <a:effectLst/>
                <a:latin typeface="Times New Roman" panose="02020603050405020304" pitchFamily="18" charset="0"/>
                <a:ea typeface="Aptos" panose="020B0004020202020204" pitchFamily="34" charset="0"/>
                <a:cs typeface="Times New Roman" panose="02020603050405020304" pitchFamily="18" charset="0"/>
              </a:rPr>
              <a:t>Mentorship</a:t>
            </a:r>
          </a:p>
          <a:p>
            <a:pPr lvl="1">
              <a:buSzPts val="1000"/>
              <a:buFont typeface="Wingdings" pitchFamily="2" charset="2"/>
              <a:buChar char="ü"/>
              <a:tabLst>
                <a:tab pos="914400" algn="l"/>
              </a:tabLst>
            </a:pPr>
            <a:r>
              <a:rPr lang="en-CA" sz="3200" kern="100" dirty="0">
                <a:effectLst/>
                <a:latin typeface="Times New Roman" panose="02020603050405020304" pitchFamily="18" charset="0"/>
                <a:ea typeface="Aptos" panose="020B0004020202020204" pitchFamily="34" charset="0"/>
                <a:cs typeface="Times New Roman" panose="02020603050405020304" pitchFamily="18" charset="0"/>
              </a:rPr>
              <a:t>Business incubators</a:t>
            </a:r>
          </a:p>
          <a:p>
            <a:pPr lvl="1">
              <a:buSzPts val="1000"/>
              <a:buFont typeface="Wingdings" pitchFamily="2" charset="2"/>
              <a:buChar char="ü"/>
              <a:tabLst>
                <a:tab pos="914400" algn="l"/>
              </a:tabLst>
            </a:pPr>
            <a:r>
              <a:rPr lang="en-CA" sz="3200" kern="100" dirty="0">
                <a:effectLst/>
                <a:latin typeface="Times New Roman" panose="02020603050405020304" pitchFamily="18" charset="0"/>
                <a:ea typeface="Aptos" panose="020B0004020202020204" pitchFamily="34" charset="0"/>
                <a:cs typeface="Times New Roman" panose="02020603050405020304" pitchFamily="18" charset="0"/>
              </a:rPr>
              <a:t>Peer support</a:t>
            </a:r>
          </a:p>
          <a:p>
            <a:pPr lvl="1">
              <a:buSzPts val="1000"/>
              <a:buFont typeface="Wingdings" pitchFamily="2" charset="2"/>
              <a:buChar char="ü"/>
              <a:tabLst>
                <a:tab pos="914400" algn="l"/>
              </a:tabLst>
            </a:pPr>
            <a:endParaRPr lang="en-CA" sz="9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lvl="1" indent="0">
              <a:buSzPts val="1000"/>
              <a:buNone/>
              <a:tabLst>
                <a:tab pos="914400" algn="l"/>
              </a:tabLst>
            </a:pPr>
            <a:r>
              <a:rPr lang="en-CA" sz="2800" b="0" i="0" u="none" strike="noStrike" dirty="0">
                <a:solidFill>
                  <a:srgbClr val="000000"/>
                </a:solidFill>
                <a:effectLst/>
                <a:latin typeface="Times New Roman" panose="02020603050405020304" pitchFamily="18" charset="0"/>
                <a:cs typeface="Times New Roman" panose="02020603050405020304" pitchFamily="18" charset="0"/>
              </a:rPr>
              <a:t>* Indigenous entrepreneurs can access a wide array of support within their communities and beyond, which is crucial for building successful and sustainable businesses. </a:t>
            </a:r>
          </a:p>
          <a:p>
            <a:pPr marL="457200" lvl="1" indent="0">
              <a:buSzPts val="1000"/>
              <a:buNone/>
              <a:tabLst>
                <a:tab pos="914400" algn="l"/>
              </a:tabLst>
            </a:pPr>
            <a:r>
              <a:rPr lang="en-CA" sz="2800" b="0" i="0" u="none" strike="noStrike" dirty="0">
                <a:solidFill>
                  <a:srgbClr val="000000"/>
                </a:solidFill>
                <a:effectLst/>
                <a:latin typeface="Times New Roman" panose="02020603050405020304" pitchFamily="18" charset="0"/>
                <a:cs typeface="Times New Roman" panose="02020603050405020304" pitchFamily="18" charset="0"/>
              </a:rPr>
              <a:t>* This support often goes beyond standard business advice, incorporating cultural values, peer networks, and holistic development.</a:t>
            </a:r>
            <a:endParaRPr lang="en-CA" sz="2800" dirty="0">
              <a:latin typeface="Times New Roman" panose="02020603050405020304" pitchFamily="18" charset="0"/>
              <a:cs typeface="Times New Roman" panose="02020603050405020304" pitchFamily="18" charset="0"/>
            </a:endParaRPr>
          </a:p>
          <a:p>
            <a:pPr lvl="1">
              <a:buSzPts val="1000"/>
              <a:buFont typeface="Wingdings" pitchFamily="2" charset="2"/>
              <a:buChar char="ü"/>
              <a:tabLst>
                <a:tab pos="914400" algn="l"/>
              </a:tabLst>
            </a:pPr>
            <a:endParaRPr lang="en-CA"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45E0E87A-398E-5E97-4B59-247932BF8A44}"/>
              </a:ext>
            </a:extLst>
          </p:cNvPr>
          <p:cNvSpPr txBox="1">
            <a:spLocks noGrp="1"/>
          </p:cNvSpPr>
          <p:nvPr>
            <p:ph type="title"/>
          </p:nvPr>
        </p:nvSpPr>
        <p:spPr>
          <a:xfrm>
            <a:off x="300037" y="637489"/>
            <a:ext cx="11558587" cy="86793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Objective – </a:t>
            </a:r>
            <a:r>
              <a:rPr lang="en-CA" sz="2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Learn how to finalize and fund a business plan that supports community values.</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2" name="Graphic 1">
            <a:extLst>
              <a:ext uri="{FF2B5EF4-FFF2-40B4-BE49-F238E27FC236}">
                <a16:creationId xmlns:a16="http://schemas.microsoft.com/office/drawing/2014/main" id="{45A07FD1-5D47-270F-883C-728B3A5EAE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spTree>
    <p:extLst>
      <p:ext uri="{BB962C8B-B14F-4D97-AF65-F5344CB8AC3E}">
        <p14:creationId xmlns:p14="http://schemas.microsoft.com/office/powerpoint/2010/main" val="5276199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DFDD6-5EEB-5CCA-4C8C-BCA0461E30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FA670-B7FE-898E-A14E-389510AF27E7}"/>
              </a:ext>
            </a:extLst>
          </p:cNvPr>
          <p:cNvSpPr>
            <a:spLocks noGrp="1"/>
          </p:cNvSpPr>
          <p:nvPr>
            <p:ph idx="1"/>
          </p:nvPr>
        </p:nvSpPr>
        <p:spPr>
          <a:xfrm>
            <a:off x="821530" y="1311519"/>
            <a:ext cx="10515600" cy="4351338"/>
          </a:xfrm>
        </p:spPr>
        <p:txBody>
          <a:bodyPr>
            <a:normAutofit fontScale="25000" lnSpcReduction="20000"/>
          </a:bodyPr>
          <a:lstStyle/>
          <a:p>
            <a:pPr algn="l"/>
            <a:r>
              <a:rPr lang="en-CA" sz="11200" b="0" i="0" u="none" strike="noStrike" dirty="0">
                <a:solidFill>
                  <a:srgbClr val="000000"/>
                </a:solidFill>
                <a:effectLst/>
                <a:latin typeface="Times New Roman" panose="02020603050405020304" pitchFamily="18" charset="0"/>
                <a:cs typeface="Times New Roman" panose="02020603050405020304" pitchFamily="18" charset="0"/>
              </a:rPr>
              <a:t>Many Indigenous entrepreneurs find their most valuable support directly within their own communities or from Indigenous-led organizations.</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Mentorship</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Experienced Indigenous business leaders and Elders often provide guidance to emerging entrepreneurs. This mentorship is unique because it's not just about financial advice; it's about passing on traditional knowledge, navigating community protocols, and balancing business goals with cultural values. Programs like </a:t>
            </a:r>
            <a:r>
              <a:rPr lang="en-CA" sz="11200" b="1" i="0" u="none" strike="noStrike" dirty="0" err="1">
                <a:solidFill>
                  <a:schemeClr val="accent6"/>
                </a:solidFill>
                <a:effectLst/>
                <a:latin typeface="Times New Roman" panose="02020603050405020304" pitchFamily="18" charset="0"/>
                <a:cs typeface="Times New Roman" panose="02020603050405020304" pitchFamily="18" charset="0"/>
              </a:rPr>
              <a:t>Futurpreneur's</a:t>
            </a: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 Indigenous Entrepreneur Startup Program</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and </a:t>
            </a: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Indigenous Tourism Ontario's Business Advisors Program</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specifically offer one-on-one mentorship from Indigenous professionals.</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Peer Support Circles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Entrepreneurship can be a solitary journey. Peer support circles, often organized by local community groups or Friendship Centres, allow entrepreneurs to connect with one another. This creates a safe space to share challenges, celebrate successes, and exchange resources. These networks help build a sense of community and combat feelings of isolation.</a:t>
            </a:r>
          </a:p>
          <a:p>
            <a:pPr lvl="1">
              <a:buSzPts val="1000"/>
              <a:buFont typeface="Wingdings" pitchFamily="2" charset="2"/>
              <a:buChar char="ü"/>
              <a:tabLst>
                <a:tab pos="914400" algn="l"/>
              </a:tabLst>
            </a:pPr>
            <a:endParaRPr lang="en-CA"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69018CA4-7136-614E-EDF4-8D7AE945A0D3}"/>
              </a:ext>
            </a:extLst>
          </p:cNvPr>
          <p:cNvSpPr txBox="1">
            <a:spLocks noGrp="1"/>
          </p:cNvSpPr>
          <p:nvPr>
            <p:ph type="title"/>
          </p:nvPr>
        </p:nvSpPr>
        <p:spPr>
          <a:xfrm>
            <a:off x="300036" y="265805"/>
            <a:ext cx="11558587" cy="535531"/>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Support for Entrepreneurs in the Community</a:t>
            </a:r>
          </a:p>
        </p:txBody>
      </p:sp>
      <p:pic>
        <p:nvPicPr>
          <p:cNvPr id="2" name="Graphic 1">
            <a:extLst>
              <a:ext uri="{FF2B5EF4-FFF2-40B4-BE49-F238E27FC236}">
                <a16:creationId xmlns:a16="http://schemas.microsoft.com/office/drawing/2014/main" id="{F56F2816-352E-5E4A-FB35-B13B3B1EF8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31264" y="230928"/>
            <a:ext cx="3060700" cy="825500"/>
          </a:xfrm>
          <a:prstGeom prst="rect">
            <a:avLst/>
          </a:prstGeom>
        </p:spPr>
      </p:pic>
    </p:spTree>
    <p:extLst>
      <p:ext uri="{BB962C8B-B14F-4D97-AF65-F5344CB8AC3E}">
        <p14:creationId xmlns:p14="http://schemas.microsoft.com/office/powerpoint/2010/main" val="42941420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01479-72AA-C9A4-EA2E-714732766F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DF45EC-327E-669E-7C6D-C87B4C1C3DA0}"/>
              </a:ext>
            </a:extLst>
          </p:cNvPr>
          <p:cNvSpPr>
            <a:spLocks noGrp="1"/>
          </p:cNvSpPr>
          <p:nvPr>
            <p:ph idx="1"/>
          </p:nvPr>
        </p:nvSpPr>
        <p:spPr>
          <a:xfrm>
            <a:off x="821530" y="1311519"/>
            <a:ext cx="10515600" cy="4351338"/>
          </a:xfrm>
        </p:spPr>
        <p:txBody>
          <a:bodyPr>
            <a:normAutofit fontScale="25000" lnSpcReduction="20000"/>
          </a:bodyPr>
          <a:lstStyle/>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Business Incubators and Accelerators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These programs provide a structured environment for new businesses to grow. Indigenous-focused incubators, like the </a:t>
            </a:r>
            <a:r>
              <a:rPr lang="en-CA" sz="11200" b="1" i="0" u="none" strike="noStrike" dirty="0">
                <a:solidFill>
                  <a:srgbClr val="000000"/>
                </a:solidFill>
                <a:effectLst/>
                <a:latin typeface="Times New Roman" panose="02020603050405020304" pitchFamily="18" charset="0"/>
                <a:cs typeface="Times New Roman" panose="02020603050405020304" pitchFamily="18" charset="0"/>
              </a:rPr>
              <a:t>Indigenous Centre for Innovation &amp; Entrepreneurship (ICIE)</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 in Toronto, offer culturally relevant workshops, advisory services, shared workspaces, and a network of other Indigenous entrepreneurs.</a:t>
            </a:r>
          </a:p>
          <a:p>
            <a:pPr algn="l"/>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Organizational Support</a:t>
            </a:r>
          </a:p>
          <a:p>
            <a:pPr algn="l"/>
            <a:r>
              <a:rPr lang="en-CA" sz="11200" b="0" i="0" u="none" strike="noStrike" dirty="0">
                <a:solidFill>
                  <a:srgbClr val="000000"/>
                </a:solidFill>
                <a:effectLst/>
                <a:latin typeface="Times New Roman" panose="02020603050405020304" pitchFamily="18" charset="0"/>
                <a:cs typeface="Times New Roman" panose="02020603050405020304" pitchFamily="18" charset="0"/>
              </a:rPr>
              <a:t>Beyond the immediate community, various organizations provide structured support and resources tailored to Indigenous entrepreneurs.</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Aboriginal Financial Institutions (AFIs)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As mentioned in a previous response, AFIs like the </a:t>
            </a:r>
            <a:r>
              <a:rPr lang="en-CA" sz="11200" b="1" i="0" u="none" strike="noStrike" dirty="0">
                <a:solidFill>
                  <a:srgbClr val="000000"/>
                </a:solidFill>
                <a:effectLst/>
                <a:latin typeface="Times New Roman" panose="02020603050405020304" pitchFamily="18" charset="0"/>
                <a:cs typeface="Times New Roman" panose="02020603050405020304" pitchFamily="18" charset="0"/>
              </a:rPr>
              <a:t>Nishnawbe Aski Development Fund (NADF)</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 are key. Beyond providing financing, they offer essential business advisory services, help with business plan development, and provide ongoing aftercare support.</a:t>
            </a:r>
          </a:p>
          <a:p>
            <a:pPr lvl="1">
              <a:buSzPts val="1000"/>
              <a:buFont typeface="Wingdings" pitchFamily="2" charset="2"/>
              <a:buChar char="ü"/>
              <a:tabLst>
                <a:tab pos="914400" algn="l"/>
              </a:tabLst>
            </a:pPr>
            <a:endParaRPr lang="en-CA"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CE62B245-193A-FE72-B558-C13A2A100CC4}"/>
              </a:ext>
            </a:extLst>
          </p:cNvPr>
          <p:cNvSpPr txBox="1">
            <a:spLocks noGrp="1"/>
          </p:cNvSpPr>
          <p:nvPr>
            <p:ph type="title"/>
          </p:nvPr>
        </p:nvSpPr>
        <p:spPr>
          <a:xfrm>
            <a:off x="300036" y="265805"/>
            <a:ext cx="11558587" cy="535531"/>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Support for Entrepreneurs in the Community</a:t>
            </a:r>
          </a:p>
        </p:txBody>
      </p:sp>
      <p:pic>
        <p:nvPicPr>
          <p:cNvPr id="2" name="Graphic 1">
            <a:extLst>
              <a:ext uri="{FF2B5EF4-FFF2-40B4-BE49-F238E27FC236}">
                <a16:creationId xmlns:a16="http://schemas.microsoft.com/office/drawing/2014/main" id="{85D3E662-4C0C-F2D8-E2D5-1B9F06F2A6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31264" y="230928"/>
            <a:ext cx="3060700" cy="825500"/>
          </a:xfrm>
          <a:prstGeom prst="rect">
            <a:avLst/>
          </a:prstGeom>
        </p:spPr>
      </p:pic>
    </p:spTree>
    <p:extLst>
      <p:ext uri="{BB962C8B-B14F-4D97-AF65-F5344CB8AC3E}">
        <p14:creationId xmlns:p14="http://schemas.microsoft.com/office/powerpoint/2010/main" val="22888531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7AB22-043D-8E1A-6ACD-92C738280CC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2DDC3D-0E84-FB76-680E-83E24CE0CA5E}"/>
              </a:ext>
            </a:extLst>
          </p:cNvPr>
          <p:cNvSpPr>
            <a:spLocks noGrp="1"/>
          </p:cNvSpPr>
          <p:nvPr>
            <p:ph idx="1"/>
          </p:nvPr>
        </p:nvSpPr>
        <p:spPr>
          <a:xfrm>
            <a:off x="821530" y="1311519"/>
            <a:ext cx="10515600" cy="4351338"/>
          </a:xfrm>
        </p:spPr>
        <p:txBody>
          <a:bodyPr>
            <a:normAutofit fontScale="25000" lnSpcReduction="20000"/>
          </a:bodyPr>
          <a:lstStyle/>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Business Development Bank of Canada (BDC)</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BDC has dedicated loan products and resources for Indigenous entrepreneurs. They also collaborate with Indigenous organizations to deliver training and networking events, like the </a:t>
            </a:r>
            <a:r>
              <a:rPr lang="en-CA" sz="11200" b="1" i="0" u="none" strike="noStrike" dirty="0">
                <a:solidFill>
                  <a:srgbClr val="000000"/>
                </a:solidFill>
                <a:effectLst/>
                <a:latin typeface="Times New Roman" panose="02020603050405020304" pitchFamily="18" charset="0"/>
                <a:cs typeface="Times New Roman" panose="02020603050405020304" pitchFamily="18" charset="0"/>
              </a:rPr>
              <a:t>SOAR Accelerator</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 which is a program for high-growth Indigenous businesses.</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Canadian Council for Aboriginal Business (CCAB)</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The CCAB offers valuable resources, research, and networking events for Indigenous businesses and their partners. Their programs, like the </a:t>
            </a:r>
            <a:r>
              <a:rPr lang="en-CA" sz="11200" b="1" i="0" u="none" strike="noStrike" dirty="0">
                <a:solidFill>
                  <a:srgbClr val="000000"/>
                </a:solidFill>
                <a:effectLst/>
                <a:latin typeface="Times New Roman" panose="02020603050405020304" pitchFamily="18" charset="0"/>
                <a:cs typeface="Times New Roman" panose="02020603050405020304" pitchFamily="18" charset="0"/>
              </a:rPr>
              <a:t>Procurement Strategy for Aboriginal Business</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 can help entrepreneurs secure contracts and expand their market reach.</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Pow Wow Pitch</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This is a major competition for Indigenous entrepreneurs across Canada. It provides a platform to pitch business ideas, receive mentorship from industry leaders, and win prize money. It's a great opportunity for visibility, validation, and connecting with a large network of supporters.</a:t>
            </a:r>
          </a:p>
          <a:p>
            <a:pPr lvl="1">
              <a:buSzPts val="1000"/>
              <a:buFont typeface="Wingdings" pitchFamily="2" charset="2"/>
              <a:buChar char="ü"/>
              <a:tabLst>
                <a:tab pos="914400" algn="l"/>
              </a:tabLst>
            </a:pPr>
            <a:endParaRPr lang="en-CA"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A1B9DC69-3FF0-2694-C692-069BEC6C4E6B}"/>
              </a:ext>
            </a:extLst>
          </p:cNvPr>
          <p:cNvSpPr txBox="1">
            <a:spLocks noGrp="1"/>
          </p:cNvSpPr>
          <p:nvPr>
            <p:ph type="title"/>
          </p:nvPr>
        </p:nvSpPr>
        <p:spPr>
          <a:xfrm>
            <a:off x="300036" y="265805"/>
            <a:ext cx="11558587" cy="535531"/>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Support for Entrepreneurs in the Community</a:t>
            </a:r>
          </a:p>
        </p:txBody>
      </p:sp>
      <p:pic>
        <p:nvPicPr>
          <p:cNvPr id="2" name="Graphic 1">
            <a:extLst>
              <a:ext uri="{FF2B5EF4-FFF2-40B4-BE49-F238E27FC236}">
                <a16:creationId xmlns:a16="http://schemas.microsoft.com/office/drawing/2014/main" id="{D3D1713C-9AE3-BF3A-6B0C-D7AF5B1416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31264" y="230928"/>
            <a:ext cx="3060700" cy="825500"/>
          </a:xfrm>
          <a:prstGeom prst="rect">
            <a:avLst/>
          </a:prstGeom>
        </p:spPr>
      </p:pic>
    </p:spTree>
    <p:extLst>
      <p:ext uri="{BB962C8B-B14F-4D97-AF65-F5344CB8AC3E}">
        <p14:creationId xmlns:p14="http://schemas.microsoft.com/office/powerpoint/2010/main" val="41094078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4AA72-4F62-7814-1B33-4FD7F70B0C8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DB1D6-43BE-5BA2-DD83-FE932DB3F0F9}"/>
              </a:ext>
            </a:extLst>
          </p:cNvPr>
          <p:cNvSpPr>
            <a:spLocks noGrp="1"/>
          </p:cNvSpPr>
          <p:nvPr>
            <p:ph idx="1"/>
          </p:nvPr>
        </p:nvSpPr>
        <p:spPr>
          <a:xfrm>
            <a:off x="821530" y="1311519"/>
            <a:ext cx="10515600" cy="4351338"/>
          </a:xfrm>
        </p:spPr>
        <p:txBody>
          <a:bodyPr>
            <a:normAutofit fontScale="25000" lnSpcReduction="20000"/>
          </a:bodyPr>
          <a:lstStyle/>
          <a:p>
            <a:pPr marL="0" indent="0" algn="l">
              <a:buNone/>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Self-Guided Learning &amp; Resources</a:t>
            </a:r>
          </a:p>
          <a:p>
            <a:pPr algn="l"/>
            <a:r>
              <a:rPr lang="en-CA" sz="11200" b="0" i="0" u="none" strike="noStrike" dirty="0">
                <a:solidFill>
                  <a:srgbClr val="000000"/>
                </a:solidFill>
                <a:effectLst/>
                <a:latin typeface="Times New Roman" panose="02020603050405020304" pitchFamily="18" charset="0"/>
                <a:cs typeface="Times New Roman" panose="02020603050405020304" pitchFamily="18" charset="0"/>
              </a:rPr>
              <a:t>In addition to structured programs, there are many self-guided resources available.</a:t>
            </a:r>
          </a:p>
          <a:p>
            <a:pPr algn="l"/>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Online Toolkits and Workshops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Many organizations, including the </a:t>
            </a:r>
            <a:r>
              <a:rPr lang="en-CA" sz="11200" b="1" i="0" u="none" strike="noStrike" dirty="0">
                <a:solidFill>
                  <a:srgbClr val="000000"/>
                </a:solidFill>
                <a:effectLst/>
                <a:latin typeface="Times New Roman" panose="02020603050405020304" pitchFamily="18" charset="0"/>
                <a:cs typeface="Times New Roman" panose="02020603050405020304" pitchFamily="18" charset="0"/>
              </a:rPr>
              <a:t>National Aboriginal Capital Corporations Association (NACCA)</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 and </a:t>
            </a:r>
            <a:r>
              <a:rPr lang="en-CA" sz="11200" b="1" i="0" u="none" strike="noStrike" dirty="0" err="1">
                <a:solidFill>
                  <a:srgbClr val="000000"/>
                </a:solidFill>
                <a:effectLst/>
                <a:latin typeface="Times New Roman" panose="02020603050405020304" pitchFamily="18" charset="0"/>
                <a:cs typeface="Times New Roman" panose="02020603050405020304" pitchFamily="18" charset="0"/>
              </a:rPr>
              <a:t>Futurpreneur</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 provide online resources, workshops, and business planning tools that are designed with an Indigenous perspective.</a:t>
            </a:r>
          </a:p>
          <a:p>
            <a:pPr algn="l">
              <a:buFont typeface="Arial" panose="020B0604020202020204" pitchFamily="34" charset="0"/>
              <a:buChar char="•"/>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Indigenous-Owned Consulting Firms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Many Indigenous-owned consulting and professional services firms specialize in assisting Indigenous entrepreneurs with legal, financial, and strategic planning. These firms are well-versed in navigating the unique legal and cultural landscape.</a:t>
            </a:r>
          </a:p>
          <a:p>
            <a:pPr lvl="1">
              <a:buSzPts val="1000"/>
              <a:buFont typeface="Wingdings" pitchFamily="2" charset="2"/>
              <a:buChar char="ü"/>
              <a:tabLst>
                <a:tab pos="914400" algn="l"/>
              </a:tabLst>
            </a:pPr>
            <a:endParaRPr lang="en-CA"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2281C20B-4FE2-4CFE-4712-726A68491039}"/>
              </a:ext>
            </a:extLst>
          </p:cNvPr>
          <p:cNvSpPr txBox="1">
            <a:spLocks noGrp="1"/>
          </p:cNvSpPr>
          <p:nvPr>
            <p:ph type="title"/>
          </p:nvPr>
        </p:nvSpPr>
        <p:spPr>
          <a:xfrm>
            <a:off x="300036" y="265805"/>
            <a:ext cx="11558587" cy="535531"/>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Support for Entrepreneurs in the Community</a:t>
            </a:r>
          </a:p>
        </p:txBody>
      </p:sp>
      <p:pic>
        <p:nvPicPr>
          <p:cNvPr id="2" name="Graphic 1">
            <a:extLst>
              <a:ext uri="{FF2B5EF4-FFF2-40B4-BE49-F238E27FC236}">
                <a16:creationId xmlns:a16="http://schemas.microsoft.com/office/drawing/2014/main" id="{500F02A0-55F5-3E4F-788E-6175FB3BE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31264" y="230928"/>
            <a:ext cx="3060700" cy="825500"/>
          </a:xfrm>
          <a:prstGeom prst="rect">
            <a:avLst/>
          </a:prstGeom>
        </p:spPr>
      </p:pic>
      <p:pic>
        <p:nvPicPr>
          <p:cNvPr id="5" name="Picture 4" descr="A black and grey text&#10;&#10;Description automatically generated">
            <a:extLst>
              <a:ext uri="{FF2B5EF4-FFF2-40B4-BE49-F238E27FC236}">
                <a16:creationId xmlns:a16="http://schemas.microsoft.com/office/drawing/2014/main" id="{58139C07-2A6C-322A-5525-12CE53050F33}"/>
              </a:ext>
            </a:extLst>
          </p:cNvPr>
          <p:cNvPicPr>
            <a:picLocks noChangeAspect="1"/>
          </p:cNvPicPr>
          <p:nvPr/>
        </p:nvPicPr>
        <p:blipFill>
          <a:blip r:embed="rId4"/>
          <a:stretch>
            <a:fillRect/>
          </a:stretch>
        </p:blipFill>
        <p:spPr>
          <a:xfrm>
            <a:off x="6569269" y="6136453"/>
            <a:ext cx="2105215" cy="721547"/>
          </a:xfrm>
          <a:prstGeom prst="rect">
            <a:avLst/>
          </a:prstGeom>
        </p:spPr>
      </p:pic>
    </p:spTree>
    <p:extLst>
      <p:ext uri="{BB962C8B-B14F-4D97-AF65-F5344CB8AC3E}">
        <p14:creationId xmlns:p14="http://schemas.microsoft.com/office/powerpoint/2010/main" val="32884428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B0D5E-B030-2DC6-5617-150791EC6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20CE12-D722-6F2A-6969-DEF5BCA496DB}"/>
              </a:ext>
            </a:extLst>
          </p:cNvPr>
          <p:cNvSpPr>
            <a:spLocks noGrp="1"/>
          </p:cNvSpPr>
          <p:nvPr>
            <p:ph type="title"/>
          </p:nvPr>
        </p:nvSpPr>
        <p:spPr/>
        <p:txBody>
          <a:bodyPr/>
          <a:lstStyle/>
          <a:p>
            <a:r>
              <a:rPr lang="en-CA" sz="4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Tools for Eco-Tourism, Crafts &amp; More</a:t>
            </a:r>
            <a:br>
              <a:rPr lang="en-CA" sz="4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5C45E10-BE10-9EE5-86E7-F713D4CC935F}"/>
              </a:ext>
            </a:extLst>
          </p:cNvPr>
          <p:cNvSpPr>
            <a:spLocks noGrp="1"/>
          </p:cNvSpPr>
          <p:nvPr>
            <p:ph idx="1"/>
          </p:nvPr>
        </p:nvSpPr>
        <p:spPr>
          <a:xfrm>
            <a:off x="838200" y="1000896"/>
            <a:ext cx="10515600" cy="5733535"/>
          </a:xfrm>
        </p:spPr>
        <p:txBody>
          <a:bodyPr>
            <a:normAutofit fontScale="85000" lnSpcReduction="10000"/>
          </a:bodyPr>
          <a:lstStyle/>
          <a:p>
            <a:pPr>
              <a:buFont typeface="Wingdings" pitchFamily="2" charset="2"/>
              <a:buChar char="ü"/>
            </a:pPr>
            <a:r>
              <a:rPr lang="en-CA" sz="3300" kern="100" dirty="0">
                <a:effectLst/>
                <a:latin typeface="Times New Roman" panose="02020603050405020304" pitchFamily="18" charset="0"/>
                <a:ea typeface="Aptos" panose="020B0004020202020204" pitchFamily="34" charset="0"/>
                <a:cs typeface="Times New Roman" panose="02020603050405020304" pitchFamily="18" charset="0"/>
              </a:rPr>
              <a:t>Advising entrepreneurs in sectors like </a:t>
            </a:r>
            <a:r>
              <a:rPr lang="en-CA" sz="3300" b="1" kern="100" dirty="0">
                <a:effectLst/>
                <a:latin typeface="Times New Roman" panose="02020603050405020304" pitchFamily="18" charset="0"/>
                <a:ea typeface="Aptos" panose="020B0004020202020204" pitchFamily="34" charset="0"/>
                <a:cs typeface="Times New Roman" panose="02020603050405020304" pitchFamily="18" charset="0"/>
              </a:rPr>
              <a:t>eco-tourism, crafts, and hospitality</a:t>
            </a:r>
            <a:r>
              <a:rPr lang="en-CA" sz="3300" kern="100" dirty="0">
                <a:effectLst/>
                <a:latin typeface="Times New Roman" panose="02020603050405020304" pitchFamily="18" charset="0"/>
                <a:ea typeface="Aptos" panose="020B0004020202020204" pitchFamily="34" charset="0"/>
                <a:cs typeface="Times New Roman" panose="02020603050405020304" pitchFamily="18" charset="0"/>
              </a:rPr>
              <a:t> requires a unique toolkit. </a:t>
            </a:r>
          </a:p>
          <a:p>
            <a:pPr>
              <a:buFont typeface="Wingdings" pitchFamily="2" charset="2"/>
              <a:buChar char="ü"/>
            </a:pPr>
            <a:r>
              <a:rPr lang="en-CA" sz="3300" kern="100" dirty="0">
                <a:effectLst/>
                <a:latin typeface="Times New Roman" panose="02020603050405020304" pitchFamily="18" charset="0"/>
                <a:ea typeface="Aptos" panose="020B0004020202020204" pitchFamily="34" charset="0"/>
                <a:cs typeface="Times New Roman" panose="02020603050405020304" pitchFamily="18" charset="0"/>
              </a:rPr>
              <a:t>For eco-tourism, this means focusing on authentic cultural experiences that educate visitors about the local history and traditions. The business plan should include elements like cultural sensitivity training for staff and protocols for respecting sacred sites. </a:t>
            </a:r>
          </a:p>
          <a:p>
            <a:pPr>
              <a:buFont typeface="Wingdings" pitchFamily="2" charset="2"/>
              <a:buChar char="ü"/>
            </a:pPr>
            <a:r>
              <a:rPr lang="en-CA" sz="3300" kern="100" dirty="0">
                <a:effectLst/>
                <a:latin typeface="Times New Roman" panose="02020603050405020304" pitchFamily="18" charset="0"/>
                <a:ea typeface="Aptos" panose="020B0004020202020204" pitchFamily="34" charset="0"/>
                <a:cs typeface="Times New Roman" panose="02020603050405020304" pitchFamily="18" charset="0"/>
              </a:rPr>
              <a:t>For craft businesses, the focus should be on fair trade practices, protecting intellectual property rights for traditional designs, and ensuring artisans are paid fairly for their work. The business plan should also include a way to tell the story behind the crafts, connecting the product to its cultural significance. </a:t>
            </a:r>
          </a:p>
          <a:p>
            <a:pPr>
              <a:buFont typeface="Wingdings" pitchFamily="2" charset="2"/>
              <a:buChar char="ü"/>
            </a:pPr>
            <a:r>
              <a:rPr lang="en-CA" sz="3300" kern="100" dirty="0">
                <a:effectLst/>
                <a:latin typeface="Times New Roman" panose="02020603050405020304" pitchFamily="18" charset="0"/>
                <a:ea typeface="Aptos" panose="020B0004020202020204" pitchFamily="34" charset="0"/>
                <a:cs typeface="Times New Roman" panose="02020603050405020304" pitchFamily="18" charset="0"/>
              </a:rPr>
              <a:t>In any sector, a business plan should not be a static document but a living guide that can be adapted to changing circumstances while remaining true to the business's foundational principles.</a:t>
            </a:r>
          </a:p>
          <a:p>
            <a:endParaRPr lang="en-US" dirty="0"/>
          </a:p>
        </p:txBody>
      </p:sp>
    </p:spTree>
    <p:extLst>
      <p:ext uri="{BB962C8B-B14F-4D97-AF65-F5344CB8AC3E}">
        <p14:creationId xmlns:p14="http://schemas.microsoft.com/office/powerpoint/2010/main" val="29224081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9640A-B966-5E6F-4C91-DC9A8C67524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DE18F9-E0B1-2631-CEBD-C95F9365F301}"/>
              </a:ext>
            </a:extLst>
          </p:cNvPr>
          <p:cNvSpPr>
            <a:spLocks noGrp="1"/>
          </p:cNvSpPr>
          <p:nvPr>
            <p:ph idx="1"/>
          </p:nvPr>
        </p:nvSpPr>
        <p:spPr/>
        <p:txBody>
          <a:bodyPr>
            <a:normAutofit/>
          </a:bodyPr>
          <a:lstStyle/>
          <a:p>
            <a:r>
              <a:rPr lang="en-CA" sz="3600" b="1" kern="100" dirty="0">
                <a:effectLst/>
                <a:latin typeface="Times New Roman" panose="02020603050405020304" pitchFamily="18" charset="0"/>
                <a:ea typeface="Aptos" panose="020B0004020202020204" pitchFamily="34" charset="0"/>
                <a:cs typeface="Times New Roman" panose="02020603050405020304" pitchFamily="18" charset="0"/>
              </a:rPr>
              <a:t>Wrap-Up Group Exercise:</a:t>
            </a:r>
            <a:br>
              <a:rPr lang="en-CA" sz="3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CA" sz="3600" b="1" kern="100" dirty="0">
                <a:effectLst/>
                <a:latin typeface="Times New Roman" panose="02020603050405020304" pitchFamily="18" charset="0"/>
                <a:ea typeface="Aptos" panose="020B0004020202020204" pitchFamily="34" charset="0"/>
                <a:cs typeface="Times New Roman" panose="02020603050405020304" pitchFamily="18" charset="0"/>
              </a:rPr>
              <a:t>Pitch Practice</a:t>
            </a:r>
            <a:r>
              <a:rPr lang="en-CA" sz="3600" kern="100" dirty="0">
                <a:effectLst/>
                <a:latin typeface="Times New Roman" panose="02020603050405020304" pitchFamily="18" charset="0"/>
                <a:ea typeface="Aptos" panose="020B0004020202020204" pitchFamily="34" charset="0"/>
                <a:cs typeface="Times New Roman" panose="02020603050405020304" pitchFamily="18" charset="0"/>
              </a:rPr>
              <a:t> – Each group presents a 2-minute pitch of their mock business plan.</a:t>
            </a:r>
          </a:p>
          <a:p>
            <a:pPr lvl="0">
              <a:buSzPts val="1000"/>
              <a:buFont typeface="Wingdings" pitchFamily="2" charset="2"/>
              <a:buChar char="Ø"/>
              <a:tabLst>
                <a:tab pos="457200" algn="l"/>
              </a:tabLst>
            </a:pPr>
            <a:r>
              <a:rPr lang="en-CA" sz="3600" kern="100" dirty="0">
                <a:effectLst/>
                <a:latin typeface="Times New Roman" panose="02020603050405020304" pitchFamily="18" charset="0"/>
                <a:ea typeface="Aptos" panose="020B0004020202020204" pitchFamily="34" charset="0"/>
                <a:cs typeface="Times New Roman" panose="02020603050405020304" pitchFamily="18" charset="0"/>
              </a:rPr>
              <a:t>Peer and facilitator feedback</a:t>
            </a:r>
          </a:p>
          <a:p>
            <a:pPr lvl="0">
              <a:buSzPts val="1000"/>
              <a:buFont typeface="Wingdings" pitchFamily="2" charset="2"/>
              <a:buChar char="Ø"/>
              <a:tabLst>
                <a:tab pos="457200" algn="l"/>
              </a:tabLst>
            </a:pPr>
            <a:r>
              <a:rPr lang="en-CA" sz="3600" kern="100" dirty="0">
                <a:effectLst/>
                <a:latin typeface="Times New Roman" panose="02020603050405020304" pitchFamily="18" charset="0"/>
                <a:ea typeface="Aptos" panose="020B0004020202020204" pitchFamily="34" charset="0"/>
                <a:cs typeface="Times New Roman" panose="02020603050405020304" pitchFamily="18" charset="0"/>
              </a:rPr>
              <a:t>Celebration of ideas</a:t>
            </a:r>
          </a:p>
        </p:txBody>
      </p:sp>
      <p:sp>
        <p:nvSpPr>
          <p:cNvPr id="4" name="Title 3">
            <a:extLst>
              <a:ext uri="{FF2B5EF4-FFF2-40B4-BE49-F238E27FC236}">
                <a16:creationId xmlns:a16="http://schemas.microsoft.com/office/drawing/2014/main" id="{65A92796-B2E3-8315-E029-6CD9008211BA}"/>
              </a:ext>
            </a:extLst>
          </p:cNvPr>
          <p:cNvSpPr txBox="1">
            <a:spLocks noGrp="1"/>
          </p:cNvSpPr>
          <p:nvPr>
            <p:ph type="title"/>
          </p:nvPr>
        </p:nvSpPr>
        <p:spPr>
          <a:xfrm>
            <a:off x="300037" y="637489"/>
            <a:ext cx="11558587" cy="86793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Objective – </a:t>
            </a:r>
            <a:r>
              <a:rPr lang="en-CA" sz="2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Learn how to finalize and fund a business plan that supports community values.</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2" name="Graphic 1">
            <a:extLst>
              <a:ext uri="{FF2B5EF4-FFF2-40B4-BE49-F238E27FC236}">
                <a16:creationId xmlns:a16="http://schemas.microsoft.com/office/drawing/2014/main" id="{3E66397A-C192-7636-06B9-DD80A2D7D2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pic>
        <p:nvPicPr>
          <p:cNvPr id="5" name="Picture 4" descr="A black and grey text&#10;&#10;Description automatically generated">
            <a:extLst>
              <a:ext uri="{FF2B5EF4-FFF2-40B4-BE49-F238E27FC236}">
                <a16:creationId xmlns:a16="http://schemas.microsoft.com/office/drawing/2014/main" id="{46EFE6B8-A76F-BA4A-1974-4E9707411B5D}"/>
              </a:ext>
            </a:extLst>
          </p:cNvPr>
          <p:cNvPicPr>
            <a:picLocks noChangeAspect="1"/>
          </p:cNvPicPr>
          <p:nvPr/>
        </p:nvPicPr>
        <p:blipFill>
          <a:blip r:embed="rId4"/>
          <a:stretch>
            <a:fillRect/>
          </a:stretch>
        </p:blipFill>
        <p:spPr>
          <a:xfrm>
            <a:off x="6569269" y="6136453"/>
            <a:ext cx="2105215" cy="721547"/>
          </a:xfrm>
          <a:prstGeom prst="rect">
            <a:avLst/>
          </a:prstGeom>
        </p:spPr>
      </p:pic>
    </p:spTree>
    <p:extLst>
      <p:ext uri="{BB962C8B-B14F-4D97-AF65-F5344CB8AC3E}">
        <p14:creationId xmlns:p14="http://schemas.microsoft.com/office/powerpoint/2010/main" val="42203468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841ECD8-EFFA-4324-8289-35D5D384B406}"/>
              </a:ext>
            </a:extLst>
          </p:cNvPr>
          <p:cNvSpPr>
            <a:spLocks noGrp="1" noChangeArrowheads="1"/>
          </p:cNvSpPr>
          <p:nvPr>
            <p:ph type="title"/>
          </p:nvPr>
        </p:nvSpPr>
        <p:spPr>
          <a:xfrm>
            <a:off x="1981200" y="304801"/>
            <a:ext cx="9220200" cy="1139825"/>
          </a:xfrm>
        </p:spPr>
        <p:txBody>
          <a:bodyPr/>
          <a:lstStyle/>
          <a:p>
            <a:pPr eaLnBrk="1" hangingPunct="1"/>
            <a:r>
              <a:rPr lang="en-US" altLang="en-US" sz="5400" b="1" dirty="0"/>
              <a:t>Questions Please ??</a:t>
            </a:r>
          </a:p>
        </p:txBody>
      </p:sp>
      <p:sp>
        <p:nvSpPr>
          <p:cNvPr id="45059" name="Rectangle 3">
            <a:extLst>
              <a:ext uri="{FF2B5EF4-FFF2-40B4-BE49-F238E27FC236}">
                <a16:creationId xmlns:a16="http://schemas.microsoft.com/office/drawing/2014/main" id="{D0CCB821-C6C9-4E35-BF67-7E5656E8AF60}"/>
              </a:ext>
            </a:extLst>
          </p:cNvPr>
          <p:cNvSpPr>
            <a:spLocks noGrp="1" noChangeArrowheads="1"/>
          </p:cNvSpPr>
          <p:nvPr>
            <p:ph type="body" idx="1"/>
          </p:nvPr>
        </p:nvSpPr>
        <p:spPr>
          <a:xfrm>
            <a:off x="1927225" y="2171700"/>
            <a:ext cx="6096000" cy="4343400"/>
          </a:xfrm>
        </p:spPr>
        <p:txBody>
          <a:bodyPr/>
          <a:lstStyle/>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endParaRPr lang="en-US" altLang="en-US" dirty="0"/>
          </a:p>
        </p:txBody>
      </p:sp>
      <p:sp>
        <p:nvSpPr>
          <p:cNvPr id="45060" name="Text Box 4">
            <a:extLst>
              <a:ext uri="{FF2B5EF4-FFF2-40B4-BE49-F238E27FC236}">
                <a16:creationId xmlns:a16="http://schemas.microsoft.com/office/drawing/2014/main" id="{F14B1B31-309B-46A6-A284-7A2F0A7940CD}"/>
              </a:ext>
            </a:extLst>
          </p:cNvPr>
          <p:cNvSpPr txBox="1">
            <a:spLocks noChangeArrowheads="1"/>
          </p:cNvSpPr>
          <p:nvPr/>
        </p:nvSpPr>
        <p:spPr bwMode="auto">
          <a:xfrm>
            <a:off x="1905000" y="45720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50000"/>
              </a:spcBef>
              <a:buClrTx/>
              <a:buSzTx/>
              <a:buFontTx/>
              <a:buNone/>
            </a:pPr>
            <a:endParaRPr lang="en-US" altLang="en-US" sz="2400" dirty="0"/>
          </a:p>
        </p:txBody>
      </p:sp>
      <p:pic>
        <p:nvPicPr>
          <p:cNvPr id="45061" name="Picture 2" descr="A picture containing chart&#10;&#10;Description automatically generated">
            <a:extLst>
              <a:ext uri="{FF2B5EF4-FFF2-40B4-BE49-F238E27FC236}">
                <a16:creationId xmlns:a16="http://schemas.microsoft.com/office/drawing/2014/main" id="{A4E48051-491D-4425-86C5-17F5D270F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50" y="1477963"/>
            <a:ext cx="6732588" cy="448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black and grey text&#10;&#10;Description automatically generated">
            <a:extLst>
              <a:ext uri="{FF2B5EF4-FFF2-40B4-BE49-F238E27FC236}">
                <a16:creationId xmlns:a16="http://schemas.microsoft.com/office/drawing/2014/main" id="{181F3729-BFE1-B53B-1413-3ABA4C541276}"/>
              </a:ext>
            </a:extLst>
          </p:cNvPr>
          <p:cNvPicPr>
            <a:picLocks noChangeAspect="1"/>
          </p:cNvPicPr>
          <p:nvPr/>
        </p:nvPicPr>
        <p:blipFill>
          <a:blip r:embed="rId3"/>
          <a:stretch>
            <a:fillRect/>
          </a:stretch>
        </p:blipFill>
        <p:spPr>
          <a:xfrm>
            <a:off x="6569269" y="6136453"/>
            <a:ext cx="2105215" cy="72154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9074A-B6C7-BFF2-B7DD-337F415A83FE}"/>
              </a:ext>
            </a:extLst>
          </p:cNvPr>
          <p:cNvSpPr>
            <a:spLocks noGrp="1"/>
          </p:cNvSpPr>
          <p:nvPr>
            <p:ph type="title"/>
          </p:nvPr>
        </p:nvSpPr>
        <p:spPr/>
        <p:txBody>
          <a:bodyPr/>
          <a:lstStyle/>
          <a:p>
            <a:r>
              <a:rPr lang="en-US" b="1">
                <a:solidFill>
                  <a:schemeClr val="accent6"/>
                </a:solidFill>
              </a:rPr>
              <a:t>Business Model Canvas</a:t>
            </a:r>
          </a:p>
        </p:txBody>
      </p:sp>
      <p:sp>
        <p:nvSpPr>
          <p:cNvPr id="3" name="Content Placeholder 2">
            <a:extLst>
              <a:ext uri="{FF2B5EF4-FFF2-40B4-BE49-F238E27FC236}">
                <a16:creationId xmlns:a16="http://schemas.microsoft.com/office/drawing/2014/main" id="{919ADCB1-B1EA-03C8-23D1-5CE05700EC52}"/>
              </a:ext>
            </a:extLst>
          </p:cNvPr>
          <p:cNvSpPr>
            <a:spLocks noGrp="1"/>
          </p:cNvSpPr>
          <p:nvPr>
            <p:ph idx="1"/>
          </p:nvPr>
        </p:nvSpPr>
        <p:spPr/>
        <p:txBody>
          <a:bodyPr>
            <a:noAutofit/>
          </a:bodyPr>
          <a:lstStyle/>
          <a:p>
            <a:r>
              <a:rPr lang="en-CA" b="0" i="0" u="none" strike="noStrike" dirty="0">
                <a:solidFill>
                  <a:srgbClr val="474747"/>
                </a:solidFill>
                <a:effectLst/>
                <a:latin typeface="Times New Roman" panose="02020603050405020304" pitchFamily="18" charset="0"/>
                <a:cs typeface="Times New Roman" panose="02020603050405020304" pitchFamily="18" charset="0"/>
              </a:rPr>
              <a:t>The business model canvas (BMC) is a strategic tool that </a:t>
            </a:r>
            <a:r>
              <a:rPr lang="en-CA" b="0" i="0" u="none" strike="noStrike" dirty="0">
                <a:solidFill>
                  <a:srgbClr val="040C28"/>
                </a:solidFill>
                <a:effectLst/>
                <a:latin typeface="Times New Roman" panose="02020603050405020304" pitchFamily="18" charset="0"/>
                <a:cs typeface="Times New Roman" panose="02020603050405020304" pitchFamily="18" charset="0"/>
              </a:rPr>
              <a:t>captures your entire business model on a single page</a:t>
            </a:r>
            <a:r>
              <a:rPr lang="en-CA" b="0" i="0" u="none" strike="noStrike" dirty="0">
                <a:solidFill>
                  <a:srgbClr val="474747"/>
                </a:solidFill>
                <a:effectLst/>
                <a:latin typeface="Times New Roman" panose="02020603050405020304" pitchFamily="18" charset="0"/>
                <a:cs typeface="Times New Roman" panose="02020603050405020304" pitchFamily="18" charset="0"/>
              </a:rPr>
              <a:t>. This visual framework helps you map out nine essential components: Customer segments. Value propositions. Channels.</a:t>
            </a:r>
          </a:p>
          <a:p>
            <a:pPr marL="0" indent="0">
              <a:buNone/>
            </a:pPr>
            <a:endParaRPr lang="en-CA" b="0" i="0" u="none" strike="noStrike" dirty="0">
              <a:solidFill>
                <a:srgbClr val="474747"/>
              </a:solidFill>
              <a:effectLst/>
              <a:latin typeface="Times New Roman" panose="02020603050405020304" pitchFamily="18" charset="0"/>
              <a:cs typeface="Times New Roman" panose="02020603050405020304" pitchFamily="18" charset="0"/>
            </a:endParaRPr>
          </a:p>
          <a:p>
            <a:r>
              <a:rPr lang="en-CA" b="0" i="0" u="none" strike="noStrike" dirty="0">
                <a:solidFill>
                  <a:srgbClr val="474747"/>
                </a:solidFill>
                <a:effectLst/>
                <a:latin typeface="Times New Roman" panose="02020603050405020304" pitchFamily="18" charset="0"/>
                <a:cs typeface="Times New Roman" panose="02020603050405020304" pitchFamily="18" charset="0"/>
              </a:rPr>
              <a:t>The nine essential components of the BMC: </a:t>
            </a:r>
            <a:r>
              <a:rPr lang="en-CA" b="0" i="0" u="none" strike="noStrike" dirty="0">
                <a:solidFill>
                  <a:schemeClr val="accent6"/>
                </a:solidFill>
                <a:effectLst/>
                <a:latin typeface="Times New Roman" panose="02020603050405020304" pitchFamily="18" charset="0"/>
                <a:cs typeface="Times New Roman" panose="02020603050405020304" pitchFamily="18" charset="0"/>
              </a:rPr>
              <a:t>Customer Segments, Value Propositions, Channels, Customer Relationships, Revenue Streams, Key Resources, Key Activities, Key Partners, and Cost Structure.</a:t>
            </a:r>
            <a:endParaRPr lang="en-US" dirty="0">
              <a:solidFill>
                <a:schemeClr val="accent6"/>
              </a:solidFill>
              <a:latin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a16="http://schemas.microsoft.com/office/drawing/2014/main" id="{0F5DDFB8-7449-8E7C-12DF-5B5BE0B9D8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28702" y="270532"/>
            <a:ext cx="3060700" cy="825500"/>
          </a:xfrm>
          <a:prstGeom prst="rect">
            <a:avLst/>
          </a:prstGeom>
        </p:spPr>
      </p:pic>
      <p:pic>
        <p:nvPicPr>
          <p:cNvPr id="5" name="Picture 4" descr="A black and grey text&#10;&#10;Description automatically generated">
            <a:extLst>
              <a:ext uri="{FF2B5EF4-FFF2-40B4-BE49-F238E27FC236}">
                <a16:creationId xmlns:a16="http://schemas.microsoft.com/office/drawing/2014/main" id="{60894187-0022-40DB-C85F-BDDDCA098423}"/>
              </a:ext>
            </a:extLst>
          </p:cNvPr>
          <p:cNvPicPr>
            <a:picLocks noChangeAspect="1"/>
          </p:cNvPicPr>
          <p:nvPr/>
        </p:nvPicPr>
        <p:blipFill>
          <a:blip r:embed="rId4"/>
          <a:stretch>
            <a:fillRect/>
          </a:stretch>
        </p:blipFill>
        <p:spPr>
          <a:xfrm>
            <a:off x="9466386" y="1003927"/>
            <a:ext cx="2105215" cy="758636"/>
          </a:xfrm>
          <a:prstGeom prst="rect">
            <a:avLst/>
          </a:prstGeom>
        </p:spPr>
      </p:pic>
    </p:spTree>
    <p:extLst>
      <p:ext uri="{BB962C8B-B14F-4D97-AF65-F5344CB8AC3E}">
        <p14:creationId xmlns:p14="http://schemas.microsoft.com/office/powerpoint/2010/main" val="2012668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47ACB-817E-BCCE-4158-89B1FD131E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BF4726-2434-B24B-D043-36E8DDA1BD03}"/>
              </a:ext>
            </a:extLst>
          </p:cNvPr>
          <p:cNvSpPr>
            <a:spLocks noGrp="1"/>
          </p:cNvSpPr>
          <p:nvPr>
            <p:ph idx="1"/>
          </p:nvPr>
        </p:nvSpPr>
        <p:spPr>
          <a:xfrm>
            <a:off x="838200" y="1467036"/>
            <a:ext cx="10515600" cy="5238563"/>
          </a:xfrm>
        </p:spPr>
        <p:txBody>
          <a:bodyPr>
            <a:normAutofit fontScale="40000" lnSpcReduction="20000"/>
          </a:bodyPr>
          <a:lstStyle/>
          <a:p>
            <a:pPr algn="l"/>
            <a:r>
              <a:rPr lang="en-CA" sz="8600" b="1" i="0" u="none" strike="noStrike" dirty="0">
                <a:solidFill>
                  <a:schemeClr val="accent6"/>
                </a:solidFill>
                <a:effectLst/>
                <a:latin typeface="Times New Roman" panose="02020603050405020304" pitchFamily="18" charset="0"/>
                <a:cs typeface="Times New Roman" panose="02020603050405020304" pitchFamily="18" charset="0"/>
              </a:rPr>
              <a:t>1. Customer Segment</a:t>
            </a:r>
            <a:r>
              <a:rPr lang="en-CA" sz="5100" b="1" i="0" u="none" strike="noStrike" dirty="0">
                <a:solidFill>
                  <a:schemeClr val="accent6"/>
                </a:solidFill>
                <a:effectLst/>
                <a:latin typeface="Times New Roman" panose="02020603050405020304" pitchFamily="18" charset="0"/>
                <a:cs typeface="Times New Roman" panose="02020603050405020304" pitchFamily="18" charset="0"/>
              </a:rPr>
              <a:t>s</a:t>
            </a:r>
          </a:p>
          <a:p>
            <a:pPr algn="l">
              <a:buFont typeface="Arial" panose="020B0604020202020204" pitchFamily="34" charset="0"/>
              <a:buChar char="•"/>
            </a:pPr>
            <a:r>
              <a:rPr lang="en-CA" sz="7000" b="1" i="0" u="none" strike="noStrike" dirty="0">
                <a:solidFill>
                  <a:schemeClr val="accent6"/>
                </a:solidFill>
                <a:effectLst/>
                <a:latin typeface="Times New Roman" panose="02020603050405020304" pitchFamily="18" charset="0"/>
                <a:cs typeface="Times New Roman" panose="02020603050405020304" pitchFamily="18" charset="0"/>
              </a:rPr>
              <a:t>What it is:</a:t>
            </a:r>
            <a:endParaRPr lang="en-CA" sz="70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7000" b="0" i="0" u="none" strike="noStrike" dirty="0">
                <a:solidFill>
                  <a:srgbClr val="001D35"/>
                </a:solidFill>
                <a:effectLst/>
                <a:latin typeface="Times New Roman" panose="02020603050405020304" pitchFamily="18" charset="0"/>
                <a:cs typeface="Times New Roman" panose="02020603050405020304" pitchFamily="18" charset="0"/>
              </a:rPr>
              <a:t>The specific groups of people or organizations a business aims to reach and serve.</a:t>
            </a:r>
            <a:endParaRPr lang="en-CA" sz="2000" b="0" i="0" u="none" strike="noStrike" dirty="0">
              <a:solidFill>
                <a:srgbClr val="001D35"/>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2000" b="0" i="0" u="none" strike="noStrike" dirty="0">
                <a:solidFill>
                  <a:srgbClr val="001D35"/>
                </a:solidFill>
                <a:effectLst/>
                <a:latin typeface="Times New Roman" panose="02020603050405020304" pitchFamily="18" charset="0"/>
                <a:cs typeface="Times New Roman" panose="02020603050405020304" pitchFamily="18" charset="0"/>
              </a:rPr>
              <a:t> </a:t>
            </a:r>
          </a:p>
          <a:p>
            <a:pPr algn="l">
              <a:buFont typeface="Arial" panose="020B0604020202020204" pitchFamily="34" charset="0"/>
              <a:buChar char="•"/>
            </a:pPr>
            <a:r>
              <a:rPr lang="en-CA" sz="7000" b="1" i="0" u="none" strike="noStrike" dirty="0">
                <a:solidFill>
                  <a:schemeClr val="accent6"/>
                </a:solidFill>
                <a:effectLst/>
                <a:latin typeface="Times New Roman" panose="02020603050405020304" pitchFamily="18" charset="0"/>
                <a:cs typeface="Times New Roman" panose="02020603050405020304" pitchFamily="18" charset="0"/>
              </a:rPr>
              <a:t>What it explains:</a:t>
            </a:r>
            <a:endParaRPr lang="en-CA" sz="70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7000" b="0" i="0" u="none" strike="noStrike" dirty="0">
                <a:solidFill>
                  <a:srgbClr val="001D35"/>
                </a:solidFill>
                <a:effectLst/>
                <a:latin typeface="Times New Roman" panose="02020603050405020304" pitchFamily="18" charset="0"/>
                <a:cs typeface="Times New Roman" panose="02020603050405020304" pitchFamily="18" charset="0"/>
              </a:rPr>
              <a:t>Who are the target customers, what are their needs, and what problems does the business solve for them? </a:t>
            </a:r>
          </a:p>
          <a:p>
            <a:pPr algn="l" fontAlgn="ctr">
              <a:buFont typeface="Arial" panose="020B0604020202020204" pitchFamily="34" charset="0"/>
              <a:buChar char="•"/>
            </a:pPr>
            <a:endParaRPr lang="en-CA" sz="20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7000" b="1" i="0" u="none" strike="noStrike" dirty="0">
                <a:solidFill>
                  <a:schemeClr val="accent6"/>
                </a:solidFill>
                <a:effectLst/>
                <a:latin typeface="Times New Roman" panose="02020603050405020304" pitchFamily="18" charset="0"/>
                <a:cs typeface="Times New Roman" panose="02020603050405020304" pitchFamily="18" charset="0"/>
              </a:rPr>
              <a:t>For Indigenous Businesses:</a:t>
            </a:r>
            <a:r>
              <a:rPr lang="en-CA" sz="7000" b="0" i="0" u="none" strike="noStrike" dirty="0">
                <a:solidFill>
                  <a:schemeClr val="accent6"/>
                </a:solidFill>
                <a:effectLst/>
                <a:latin typeface="Times New Roman" panose="02020603050405020304" pitchFamily="18" charset="0"/>
                <a:cs typeface="Times New Roman" panose="02020603050405020304" pitchFamily="18" charset="0"/>
              </a:rPr>
              <a:t> </a:t>
            </a:r>
          </a:p>
          <a:p>
            <a:pPr algn="l">
              <a:buFont typeface="Arial" panose="020B0604020202020204" pitchFamily="34" charset="0"/>
              <a:buChar char="•"/>
            </a:pPr>
            <a:r>
              <a:rPr lang="en-CA" sz="7000" b="0" i="0" u="none" strike="noStrike" dirty="0">
                <a:solidFill>
                  <a:srgbClr val="000000"/>
                </a:solidFill>
                <a:effectLst/>
                <a:latin typeface="Times New Roman" panose="02020603050405020304" pitchFamily="18" charset="0"/>
                <a:cs typeface="Times New Roman" panose="02020603050405020304" pitchFamily="18" charset="0"/>
              </a:rPr>
              <a:t>Go beyond simple demographics. Consider the various segments within the community (e.g., youth, Elders, local families) as well as external markets. Think about who your business will serve and how it will meet their specific needs, both economically and culturally.</a:t>
            </a:r>
          </a:p>
          <a:p>
            <a:pPr marL="0" indent="0" algn="l" fontAlgn="ctr">
              <a:buNone/>
            </a:pPr>
            <a:endParaRPr lang="en-CA" sz="5100" b="0" i="0" u="none" strike="noStrike" dirty="0">
              <a:solidFill>
                <a:srgbClr val="001D35"/>
              </a:solidFill>
              <a:effectLst/>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Title 1">
            <a:extLst>
              <a:ext uri="{FF2B5EF4-FFF2-40B4-BE49-F238E27FC236}">
                <a16:creationId xmlns:a16="http://schemas.microsoft.com/office/drawing/2014/main" id="{ED1C2FA0-DCFB-40A8-28BB-94E79398FDC9}"/>
              </a:ext>
            </a:extLst>
          </p:cNvPr>
          <p:cNvSpPr>
            <a:spLocks noGrp="1"/>
          </p:cNvSpPr>
          <p:nvPr>
            <p:ph type="title"/>
          </p:nvPr>
        </p:nvSpPr>
        <p:spPr/>
        <p:txBody>
          <a:bodyPr/>
          <a:lstStyle/>
          <a:p>
            <a:r>
              <a:rPr lang="en-US" b="1" dirty="0">
                <a:solidFill>
                  <a:schemeClr val="accent6"/>
                </a:solidFill>
              </a:rPr>
              <a:t>Business Model Canvas</a:t>
            </a:r>
          </a:p>
        </p:txBody>
      </p:sp>
      <p:pic>
        <p:nvPicPr>
          <p:cNvPr id="2" name="Graphic 1">
            <a:extLst>
              <a:ext uri="{FF2B5EF4-FFF2-40B4-BE49-F238E27FC236}">
                <a16:creationId xmlns:a16="http://schemas.microsoft.com/office/drawing/2014/main" id="{C2089221-31D6-057D-01F5-4C5D3BAA14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28702" y="270532"/>
            <a:ext cx="3060700" cy="825500"/>
          </a:xfrm>
          <a:prstGeom prst="rect">
            <a:avLst/>
          </a:prstGeom>
        </p:spPr>
      </p:pic>
      <p:pic>
        <p:nvPicPr>
          <p:cNvPr id="5" name="Picture 4" descr="A black and grey text&#10;&#10;Description automatically generated">
            <a:extLst>
              <a:ext uri="{FF2B5EF4-FFF2-40B4-BE49-F238E27FC236}">
                <a16:creationId xmlns:a16="http://schemas.microsoft.com/office/drawing/2014/main" id="{A895B682-51F1-BB44-BCF2-F7C18C113677}"/>
              </a:ext>
            </a:extLst>
          </p:cNvPr>
          <p:cNvPicPr>
            <a:picLocks noChangeAspect="1"/>
          </p:cNvPicPr>
          <p:nvPr/>
        </p:nvPicPr>
        <p:blipFill>
          <a:blip r:embed="rId4"/>
          <a:stretch>
            <a:fillRect/>
          </a:stretch>
        </p:blipFill>
        <p:spPr>
          <a:xfrm>
            <a:off x="9466386" y="1003927"/>
            <a:ext cx="2105215" cy="758636"/>
          </a:xfrm>
          <a:prstGeom prst="rect">
            <a:avLst/>
          </a:prstGeom>
        </p:spPr>
      </p:pic>
    </p:spTree>
    <p:extLst>
      <p:ext uri="{BB962C8B-B14F-4D97-AF65-F5344CB8AC3E}">
        <p14:creationId xmlns:p14="http://schemas.microsoft.com/office/powerpoint/2010/main" val="402921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A8FF7-CB38-D91B-3941-8C50F8789F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7DBF8C-94DE-7E29-CA18-2A89EEF650E9}"/>
              </a:ext>
            </a:extLst>
          </p:cNvPr>
          <p:cNvSpPr>
            <a:spLocks noGrp="1"/>
          </p:cNvSpPr>
          <p:nvPr>
            <p:ph idx="1"/>
          </p:nvPr>
        </p:nvSpPr>
        <p:spPr>
          <a:xfrm>
            <a:off x="838200" y="1467036"/>
            <a:ext cx="10515600" cy="5238563"/>
          </a:xfrm>
        </p:spPr>
        <p:txBody>
          <a:bodyPr>
            <a:normAutofit fontScale="77500" lnSpcReduction="20000"/>
          </a:bodyPr>
          <a:lstStyle/>
          <a:p>
            <a:pPr marL="0" indent="0" algn="l">
              <a:buNone/>
            </a:pPr>
            <a:r>
              <a:rPr lang="en-CA" sz="5100" b="1" i="0" u="none" strike="noStrike" dirty="0">
                <a:solidFill>
                  <a:schemeClr val="accent6"/>
                </a:solidFill>
                <a:effectLst/>
                <a:latin typeface="Times New Roman" panose="02020603050405020304" pitchFamily="18" charset="0"/>
                <a:cs typeface="Times New Roman" panose="02020603050405020304" pitchFamily="18" charset="0"/>
              </a:rPr>
              <a:t>2. Value Propositions</a:t>
            </a:r>
          </a:p>
          <a:p>
            <a:pPr algn="l">
              <a:buFont typeface="Arial" panose="020B0604020202020204" pitchFamily="34" charset="0"/>
              <a:buChar char="•"/>
            </a:pPr>
            <a:r>
              <a:rPr lang="en-CA" sz="4600" b="1" i="0" u="none" strike="noStrike" dirty="0">
                <a:solidFill>
                  <a:schemeClr val="accent6"/>
                </a:solidFill>
                <a:effectLst/>
                <a:latin typeface="Times New Roman" panose="02020603050405020304" pitchFamily="18" charset="0"/>
                <a:cs typeface="Times New Roman" panose="02020603050405020304" pitchFamily="18" charset="0"/>
              </a:rPr>
              <a:t>What it is:</a:t>
            </a:r>
            <a:endParaRPr lang="en-CA" sz="46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3600" b="0" i="0" u="none" strike="noStrike" dirty="0">
                <a:effectLst/>
                <a:latin typeface="Times New Roman" panose="02020603050405020304" pitchFamily="18" charset="0"/>
                <a:cs typeface="Times New Roman" panose="02020603050405020304" pitchFamily="18" charset="0"/>
              </a:rPr>
              <a:t>The bundle of products and services that create value for a specific Customer Segment. </a:t>
            </a:r>
          </a:p>
          <a:p>
            <a:pPr algn="l">
              <a:buFont typeface="Arial" panose="020B0604020202020204" pitchFamily="34" charset="0"/>
              <a:buChar char="•"/>
            </a:pPr>
            <a:r>
              <a:rPr lang="en-CA" sz="4600" b="1" i="0" u="none" strike="noStrike" dirty="0">
                <a:solidFill>
                  <a:schemeClr val="accent6"/>
                </a:solidFill>
                <a:effectLst/>
                <a:latin typeface="Times New Roman" panose="02020603050405020304" pitchFamily="18" charset="0"/>
                <a:cs typeface="Times New Roman" panose="02020603050405020304" pitchFamily="18" charset="0"/>
              </a:rPr>
              <a:t>What it explains:</a:t>
            </a:r>
            <a:endParaRPr lang="en-CA" sz="46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4000" b="0" i="0" u="none" strike="noStrike" dirty="0">
                <a:effectLst/>
                <a:latin typeface="Times New Roman" panose="02020603050405020304" pitchFamily="18" charset="0"/>
                <a:cs typeface="Times New Roman" panose="02020603050405020304" pitchFamily="18" charset="0"/>
              </a:rPr>
              <a:t>The unique value, benefits, or solutions the business offers to satisfy customer needs, wants, and problems. </a:t>
            </a:r>
          </a:p>
          <a:p>
            <a:pPr fontAlgn="ctr"/>
            <a:r>
              <a:rPr lang="en-CA" sz="4600" b="1" i="0" u="none" strike="noStrike" dirty="0">
                <a:solidFill>
                  <a:schemeClr val="accent6"/>
                </a:solidFill>
                <a:effectLst/>
                <a:latin typeface="Times New Roman" panose="02020603050405020304" pitchFamily="18" charset="0"/>
                <a:cs typeface="Times New Roman" panose="02020603050405020304" pitchFamily="18" charset="0"/>
              </a:rPr>
              <a:t>For Indigenous Businesses:</a:t>
            </a:r>
            <a:r>
              <a:rPr lang="en-CA" sz="4600" b="0" i="0" u="none" strike="noStrike" dirty="0">
                <a:solidFill>
                  <a:schemeClr val="accent6"/>
                </a:solidFill>
                <a:effectLst/>
                <a:latin typeface="Times New Roman" panose="02020603050405020304" pitchFamily="18" charset="0"/>
                <a:cs typeface="Times New Roman" panose="02020603050405020304" pitchFamily="18" charset="0"/>
              </a:rPr>
              <a:t> </a:t>
            </a:r>
          </a:p>
          <a:p>
            <a:pPr fontAlgn="ctr"/>
            <a:r>
              <a:rPr lang="en-CA" sz="4000" b="0" i="0" u="none" strike="noStrike" dirty="0">
                <a:effectLst/>
                <a:latin typeface="Times New Roman" panose="02020603050405020304" pitchFamily="18" charset="0"/>
                <a:cs typeface="Times New Roman" panose="02020603050405020304" pitchFamily="18" charset="0"/>
              </a:rPr>
              <a:t>This is where you highlight your unique cultural value. It's not just about the product; it's about the story, the traditional knowledge, the social impact, and the environmental stewardship that sets your business apart from competitors.</a:t>
            </a:r>
          </a:p>
          <a:p>
            <a:pPr algn="l" fontAlgn="ctr">
              <a:buFont typeface="Arial" panose="020B0604020202020204" pitchFamily="34" charset="0"/>
              <a:buChar char="•"/>
            </a:pPr>
            <a:endParaRPr lang="en-CA" sz="5100" b="0" i="0" u="none" strike="noStrike" dirty="0">
              <a:solidFill>
                <a:srgbClr val="001D35"/>
              </a:solidFill>
              <a:effectLst/>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Title 1">
            <a:extLst>
              <a:ext uri="{FF2B5EF4-FFF2-40B4-BE49-F238E27FC236}">
                <a16:creationId xmlns:a16="http://schemas.microsoft.com/office/drawing/2014/main" id="{5028F4B0-1206-081A-C3FF-145CB4985537}"/>
              </a:ext>
            </a:extLst>
          </p:cNvPr>
          <p:cNvSpPr>
            <a:spLocks noGrp="1"/>
          </p:cNvSpPr>
          <p:nvPr>
            <p:ph type="title"/>
          </p:nvPr>
        </p:nvSpPr>
        <p:spPr/>
        <p:txBody>
          <a:bodyPr/>
          <a:lstStyle/>
          <a:p>
            <a:r>
              <a:rPr lang="en-US" b="1" dirty="0">
                <a:solidFill>
                  <a:schemeClr val="accent6"/>
                </a:solidFill>
              </a:rPr>
              <a:t>Business Model Canvas</a:t>
            </a:r>
          </a:p>
        </p:txBody>
      </p:sp>
      <p:pic>
        <p:nvPicPr>
          <p:cNvPr id="2" name="Graphic 1">
            <a:extLst>
              <a:ext uri="{FF2B5EF4-FFF2-40B4-BE49-F238E27FC236}">
                <a16:creationId xmlns:a16="http://schemas.microsoft.com/office/drawing/2014/main" id="{5221999B-5AD8-9487-C410-070A1D33CA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28702" y="270532"/>
            <a:ext cx="3060700" cy="825500"/>
          </a:xfrm>
          <a:prstGeom prst="rect">
            <a:avLst/>
          </a:prstGeom>
        </p:spPr>
      </p:pic>
      <p:pic>
        <p:nvPicPr>
          <p:cNvPr id="5" name="Picture 4" descr="A black and grey text&#10;&#10;Description automatically generated">
            <a:extLst>
              <a:ext uri="{FF2B5EF4-FFF2-40B4-BE49-F238E27FC236}">
                <a16:creationId xmlns:a16="http://schemas.microsoft.com/office/drawing/2014/main" id="{8433DCC1-3250-60C4-3969-2DFF59ED5E8C}"/>
              </a:ext>
            </a:extLst>
          </p:cNvPr>
          <p:cNvPicPr>
            <a:picLocks noChangeAspect="1"/>
          </p:cNvPicPr>
          <p:nvPr/>
        </p:nvPicPr>
        <p:blipFill>
          <a:blip r:embed="rId4"/>
          <a:stretch>
            <a:fillRect/>
          </a:stretch>
        </p:blipFill>
        <p:spPr>
          <a:xfrm>
            <a:off x="9466386" y="1003927"/>
            <a:ext cx="2105215" cy="758636"/>
          </a:xfrm>
          <a:prstGeom prst="rect">
            <a:avLst/>
          </a:prstGeom>
        </p:spPr>
      </p:pic>
    </p:spTree>
    <p:extLst>
      <p:ext uri="{BB962C8B-B14F-4D97-AF65-F5344CB8AC3E}">
        <p14:creationId xmlns:p14="http://schemas.microsoft.com/office/powerpoint/2010/main" val="37520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0C728-55A3-8134-7705-99AC1AF816A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0E5EA-C92E-6C16-E2E8-ABBFFEE52A8B}"/>
              </a:ext>
            </a:extLst>
          </p:cNvPr>
          <p:cNvSpPr>
            <a:spLocks noGrp="1"/>
          </p:cNvSpPr>
          <p:nvPr>
            <p:ph idx="1"/>
          </p:nvPr>
        </p:nvSpPr>
        <p:spPr>
          <a:xfrm>
            <a:off x="838200" y="839507"/>
            <a:ext cx="10515600" cy="4351338"/>
          </a:xfrm>
        </p:spPr>
        <p:txBody>
          <a:bodyPr>
            <a:normAutofit fontScale="25000" lnSpcReduction="20000"/>
          </a:bodyPr>
          <a:lstStyle/>
          <a:p>
            <a:pPr algn="l"/>
            <a:r>
              <a:rPr lang="en-CA" sz="12800" b="1" i="0" u="none" strike="noStrike" dirty="0">
                <a:solidFill>
                  <a:schemeClr val="accent6"/>
                </a:solidFill>
                <a:effectLst/>
                <a:latin typeface="Times New Roman" panose="02020603050405020304" pitchFamily="18" charset="0"/>
                <a:cs typeface="Times New Roman" panose="02020603050405020304" pitchFamily="18" charset="0"/>
              </a:rPr>
              <a:t>3. Channels</a:t>
            </a:r>
          </a:p>
          <a:p>
            <a:pPr algn="l">
              <a:buFont typeface="Arial" panose="020B0604020202020204" pitchFamily="34" charset="0"/>
              <a:buChar char="•"/>
            </a:pPr>
            <a:r>
              <a:rPr lang="en-CA" sz="12800" b="1" i="0" u="none" strike="noStrike" dirty="0">
                <a:solidFill>
                  <a:schemeClr val="accent6"/>
                </a:solidFill>
                <a:effectLst/>
                <a:latin typeface="Times New Roman" panose="02020603050405020304" pitchFamily="18" charset="0"/>
                <a:cs typeface="Times New Roman" panose="02020603050405020304" pitchFamily="18" charset="0"/>
              </a:rPr>
              <a:t>What it is:</a:t>
            </a:r>
            <a:endParaRPr lang="en-CA" sz="12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11200" b="0" i="0" u="none" strike="noStrike" dirty="0">
                <a:effectLst/>
                <a:latin typeface="Times New Roman" panose="02020603050405020304" pitchFamily="18" charset="0"/>
                <a:cs typeface="Times New Roman" panose="02020603050405020304" pitchFamily="18" charset="0"/>
              </a:rPr>
              <a:t>The ways a company communicates with and delivers its Value Proposition to its Customer Segments. </a:t>
            </a:r>
          </a:p>
          <a:p>
            <a:pPr algn="l" fontAlgn="ctr">
              <a:buFont typeface="Arial" panose="020B0604020202020204" pitchFamily="34" charset="0"/>
              <a:buChar char="•"/>
            </a:pPr>
            <a:endParaRPr lang="en-CA" sz="3200" b="0" i="0" u="none" strike="noStrike" dirty="0">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2800" b="1" i="0" u="none" strike="noStrike" dirty="0">
                <a:solidFill>
                  <a:schemeClr val="accent6"/>
                </a:solidFill>
                <a:effectLst/>
                <a:latin typeface="Times New Roman" panose="02020603050405020304" pitchFamily="18" charset="0"/>
                <a:cs typeface="Times New Roman" panose="02020603050405020304" pitchFamily="18" charset="0"/>
              </a:rPr>
              <a:t>What it explains:</a:t>
            </a:r>
            <a:endParaRPr lang="en-CA" sz="12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11200" b="0" i="0" u="none" strike="noStrike" dirty="0">
                <a:effectLst/>
                <a:latin typeface="Times New Roman" panose="02020603050405020304" pitchFamily="18" charset="0"/>
                <a:cs typeface="Times New Roman" panose="02020603050405020304" pitchFamily="18" charset="0"/>
              </a:rPr>
              <a:t>How the products and services are sold, marketed, and delivered to customers. </a:t>
            </a:r>
          </a:p>
          <a:p>
            <a:pPr algn="l" fontAlgn="ctr">
              <a:buFont typeface="Arial" panose="020B0604020202020204" pitchFamily="34" charset="0"/>
              <a:buChar char="•"/>
            </a:pPr>
            <a:endParaRPr lang="en-CA" sz="3200" b="0" i="0" u="none" strike="noStrike" dirty="0">
              <a:effectLst/>
              <a:latin typeface="Times New Roman" panose="02020603050405020304" pitchFamily="18" charset="0"/>
              <a:cs typeface="Times New Roman" panose="02020603050405020304" pitchFamily="18" charset="0"/>
            </a:endParaRPr>
          </a:p>
          <a:p>
            <a:pPr fontAlgn="ctr"/>
            <a:r>
              <a:rPr lang="en-CA" sz="12800" b="1" i="0" u="none" strike="noStrike" dirty="0">
                <a:solidFill>
                  <a:schemeClr val="accent6"/>
                </a:solidFill>
                <a:effectLst/>
                <a:latin typeface="Times New Roman" panose="02020603050405020304" pitchFamily="18" charset="0"/>
                <a:cs typeface="Times New Roman" panose="02020603050405020304" pitchFamily="18" charset="0"/>
              </a:rPr>
              <a:t>For Indigenous Businesses:</a:t>
            </a:r>
            <a:r>
              <a:rPr lang="en-CA" sz="12800" b="0" i="0" u="none" strike="noStrike" dirty="0">
                <a:solidFill>
                  <a:schemeClr val="accent6"/>
                </a:solidFill>
                <a:effectLst/>
                <a:latin typeface="Times New Roman" panose="02020603050405020304" pitchFamily="18" charset="0"/>
                <a:cs typeface="Times New Roman" panose="02020603050405020304" pitchFamily="18" charset="0"/>
              </a:rPr>
              <a:t> </a:t>
            </a:r>
          </a:p>
          <a:p>
            <a:pPr fontAlgn="ctr"/>
            <a:r>
              <a:rPr lang="en-CA" sz="11200" b="0" i="0" u="none" strike="noStrike" dirty="0">
                <a:effectLst/>
                <a:latin typeface="Times New Roman" panose="02020603050405020304" pitchFamily="18" charset="0"/>
                <a:cs typeface="Times New Roman" panose="02020603050405020304" pitchFamily="18" charset="0"/>
              </a:rPr>
              <a:t>Consider community-specific channels, such as local community events, word-of-mouth networks, or partnerships with the Band Council. You might also focus on e-commerce to reach a broader market while maintaining your local base.</a:t>
            </a:r>
          </a:p>
          <a:p>
            <a:pPr algn="l" fontAlgn="ctr">
              <a:buFont typeface="Arial" panose="020B0604020202020204" pitchFamily="34" charset="0"/>
              <a:buChar char="•"/>
            </a:pPr>
            <a:endParaRPr lang="en-CA" sz="11200" b="0" i="0" u="none" strike="noStrike" dirty="0">
              <a:solidFill>
                <a:srgbClr val="001D35"/>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endParaRPr lang="en-CA" sz="4800" b="1" i="0" u="none" strike="noStrike" dirty="0">
              <a:solidFill>
                <a:srgbClr val="001D35"/>
              </a:solidFill>
              <a:effectLst/>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Title 1">
            <a:extLst>
              <a:ext uri="{FF2B5EF4-FFF2-40B4-BE49-F238E27FC236}">
                <a16:creationId xmlns:a16="http://schemas.microsoft.com/office/drawing/2014/main" id="{30AB5015-A822-0E60-1C30-F7045972924F}"/>
              </a:ext>
            </a:extLst>
          </p:cNvPr>
          <p:cNvSpPr>
            <a:spLocks noGrp="1"/>
          </p:cNvSpPr>
          <p:nvPr>
            <p:ph type="title"/>
          </p:nvPr>
        </p:nvSpPr>
        <p:spPr>
          <a:xfrm>
            <a:off x="838200" y="365126"/>
            <a:ext cx="10515600" cy="334122"/>
          </a:xfrm>
        </p:spPr>
        <p:txBody>
          <a:bodyPr>
            <a:normAutofit fontScale="90000"/>
          </a:bodyPr>
          <a:lstStyle/>
          <a:p>
            <a:r>
              <a:rPr lang="en-US" b="1">
                <a:solidFill>
                  <a:schemeClr val="accent6"/>
                </a:solidFill>
              </a:rPr>
              <a:t>Business Model Canvas</a:t>
            </a:r>
          </a:p>
        </p:txBody>
      </p:sp>
      <p:pic>
        <p:nvPicPr>
          <p:cNvPr id="8" name="Graphic 7">
            <a:extLst>
              <a:ext uri="{FF2B5EF4-FFF2-40B4-BE49-F238E27FC236}">
                <a16:creationId xmlns:a16="http://schemas.microsoft.com/office/drawing/2014/main" id="{BD57BD50-BC79-D4D4-3FAC-F26862CA2A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28702" y="270532"/>
            <a:ext cx="3060700" cy="825500"/>
          </a:xfrm>
          <a:prstGeom prst="rect">
            <a:avLst/>
          </a:prstGeom>
        </p:spPr>
      </p:pic>
      <p:pic>
        <p:nvPicPr>
          <p:cNvPr id="2" name="Picture 1" descr="A black and grey text&#10;&#10;Description automatically generated">
            <a:extLst>
              <a:ext uri="{FF2B5EF4-FFF2-40B4-BE49-F238E27FC236}">
                <a16:creationId xmlns:a16="http://schemas.microsoft.com/office/drawing/2014/main" id="{CE12DFE1-8744-7981-730F-5DA37F393222}"/>
              </a:ext>
            </a:extLst>
          </p:cNvPr>
          <p:cNvPicPr>
            <a:picLocks noChangeAspect="1"/>
          </p:cNvPicPr>
          <p:nvPr/>
        </p:nvPicPr>
        <p:blipFill>
          <a:blip r:embed="rId4"/>
          <a:stretch>
            <a:fillRect/>
          </a:stretch>
        </p:blipFill>
        <p:spPr>
          <a:xfrm>
            <a:off x="9466386" y="1066989"/>
            <a:ext cx="2105215" cy="758636"/>
          </a:xfrm>
          <a:prstGeom prst="rect">
            <a:avLst/>
          </a:prstGeom>
        </p:spPr>
      </p:pic>
    </p:spTree>
    <p:extLst>
      <p:ext uri="{BB962C8B-B14F-4D97-AF65-F5344CB8AC3E}">
        <p14:creationId xmlns:p14="http://schemas.microsoft.com/office/powerpoint/2010/main" val="1973650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6D0AC-9211-5AAC-5E03-DFAD4BBD164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EAB46-C8C9-942C-E0D8-E1FB0B781F47}"/>
              </a:ext>
            </a:extLst>
          </p:cNvPr>
          <p:cNvSpPr>
            <a:spLocks noGrp="1"/>
          </p:cNvSpPr>
          <p:nvPr>
            <p:ph idx="1"/>
          </p:nvPr>
        </p:nvSpPr>
        <p:spPr>
          <a:xfrm>
            <a:off x="838200" y="839506"/>
            <a:ext cx="10515600" cy="6018494"/>
          </a:xfrm>
        </p:spPr>
        <p:txBody>
          <a:bodyPr>
            <a:normAutofit fontScale="40000" lnSpcReduction="20000"/>
          </a:bodyPr>
          <a:lstStyle/>
          <a:p>
            <a:pPr marL="0" indent="0" algn="l">
              <a:buNone/>
            </a:pPr>
            <a:r>
              <a:rPr lang="en-CA" sz="8600" b="1" i="0" u="none" strike="noStrike" dirty="0">
                <a:solidFill>
                  <a:schemeClr val="accent6"/>
                </a:solidFill>
                <a:effectLst/>
                <a:latin typeface="Times New Roman" panose="02020603050405020304" pitchFamily="18" charset="0"/>
                <a:cs typeface="Times New Roman" panose="02020603050405020304" pitchFamily="18" charset="0"/>
              </a:rPr>
              <a:t>4. Customer Relationships</a:t>
            </a:r>
          </a:p>
          <a:p>
            <a:pPr algn="l">
              <a:buFont typeface="Arial" panose="020B0604020202020204" pitchFamily="34" charset="0"/>
              <a:buChar char="•"/>
            </a:pPr>
            <a:r>
              <a:rPr lang="en-CA" sz="8600" b="1" i="0" u="none" strike="noStrike" dirty="0">
                <a:solidFill>
                  <a:schemeClr val="accent6"/>
                </a:solidFill>
                <a:effectLst/>
                <a:latin typeface="Times New Roman" panose="02020603050405020304" pitchFamily="18" charset="0"/>
                <a:cs typeface="Times New Roman" panose="02020603050405020304" pitchFamily="18" charset="0"/>
              </a:rPr>
              <a:t>What it is:</a:t>
            </a:r>
            <a:endParaRPr lang="en-CA" sz="86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8600" b="0" i="0" u="none" strike="noStrike" dirty="0">
                <a:solidFill>
                  <a:srgbClr val="001D35"/>
                </a:solidFill>
                <a:effectLst/>
                <a:latin typeface="Times New Roman" panose="02020603050405020304" pitchFamily="18" charset="0"/>
                <a:cs typeface="Times New Roman" panose="02020603050405020304" pitchFamily="18" charset="0"/>
              </a:rPr>
              <a:t>The type of relationship a company establishes and maintains with its customers. </a:t>
            </a:r>
          </a:p>
          <a:p>
            <a:pPr algn="l" fontAlgn="ctr">
              <a:buFont typeface="Arial" panose="020B0604020202020204" pitchFamily="34" charset="0"/>
              <a:buChar char="•"/>
            </a:pPr>
            <a:endParaRPr lang="en-CA" sz="20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8600" b="1" i="0" u="none" strike="noStrike" dirty="0">
                <a:solidFill>
                  <a:schemeClr val="accent6"/>
                </a:solidFill>
                <a:effectLst/>
                <a:latin typeface="Times New Roman" panose="02020603050405020304" pitchFamily="18" charset="0"/>
                <a:cs typeface="Times New Roman" panose="02020603050405020304" pitchFamily="18" charset="0"/>
              </a:rPr>
              <a:t>What it explains:</a:t>
            </a:r>
            <a:endParaRPr lang="en-CA" sz="86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8600" b="0" i="0" u="none" strike="noStrike" dirty="0">
                <a:solidFill>
                  <a:srgbClr val="001D35"/>
                </a:solidFill>
                <a:effectLst/>
                <a:latin typeface="Times New Roman" panose="02020603050405020304" pitchFamily="18" charset="0"/>
                <a:cs typeface="Times New Roman" panose="02020603050405020304" pitchFamily="18" charset="0"/>
              </a:rPr>
              <a:t>How the business gets, keeps, and grows customers over time, fostering loyalty and engagement. </a:t>
            </a:r>
          </a:p>
          <a:p>
            <a:pPr algn="l" fontAlgn="ctr">
              <a:buFont typeface="Arial" panose="020B0604020202020204" pitchFamily="34" charset="0"/>
              <a:buChar char="•"/>
            </a:pPr>
            <a:endParaRPr lang="en-CA" sz="2500" b="0" i="0" u="none" strike="noStrike" dirty="0">
              <a:solidFill>
                <a:srgbClr val="001D35"/>
              </a:solidFill>
              <a:effectLst/>
              <a:latin typeface="Times New Roman" panose="02020603050405020304" pitchFamily="18" charset="0"/>
              <a:cs typeface="Times New Roman" panose="02020603050405020304" pitchFamily="18" charset="0"/>
            </a:endParaRPr>
          </a:p>
          <a:p>
            <a:pPr fontAlgn="ctr"/>
            <a:r>
              <a:rPr lang="en-CA" sz="8600" b="1" i="0" u="none" strike="noStrike" dirty="0">
                <a:solidFill>
                  <a:schemeClr val="accent6"/>
                </a:solidFill>
                <a:effectLst/>
                <a:latin typeface="Times New Roman" panose="02020603050405020304" pitchFamily="18" charset="0"/>
                <a:cs typeface="Times New Roman" panose="02020603050405020304" pitchFamily="18" charset="0"/>
              </a:rPr>
              <a:t>For Indigenous Businesses:</a:t>
            </a:r>
            <a:r>
              <a:rPr lang="en-CA" sz="8600" b="0" i="0" u="none" strike="noStrike" dirty="0">
                <a:solidFill>
                  <a:schemeClr val="accent6"/>
                </a:solidFill>
                <a:effectLst/>
                <a:latin typeface="Times New Roman" panose="02020603050405020304" pitchFamily="18" charset="0"/>
                <a:cs typeface="Times New Roman" panose="02020603050405020304" pitchFamily="18" charset="0"/>
              </a:rPr>
              <a:t> </a:t>
            </a:r>
          </a:p>
          <a:p>
            <a:pPr fontAlgn="ctr"/>
            <a:r>
              <a:rPr lang="en-CA" sz="8600" b="0" i="0" u="none" strike="noStrike" dirty="0">
                <a:solidFill>
                  <a:srgbClr val="000000"/>
                </a:solidFill>
                <a:effectLst/>
                <a:latin typeface="Times New Roman" panose="02020603050405020304" pitchFamily="18" charset="0"/>
                <a:cs typeface="Times New Roman" panose="02020603050405020304" pitchFamily="18" charset="0"/>
              </a:rPr>
              <a:t>Relationship-building is often a core value. Your business model may emphasize personal relationships, community engagement, and a focus on long-term trust, rather than a purely transactional relationship.</a:t>
            </a:r>
          </a:p>
        </p:txBody>
      </p:sp>
      <p:sp>
        <p:nvSpPr>
          <p:cNvPr id="4" name="Title 1">
            <a:extLst>
              <a:ext uri="{FF2B5EF4-FFF2-40B4-BE49-F238E27FC236}">
                <a16:creationId xmlns:a16="http://schemas.microsoft.com/office/drawing/2014/main" id="{AC97794E-6BEC-EAD4-03E9-C3C48436AF22}"/>
              </a:ext>
            </a:extLst>
          </p:cNvPr>
          <p:cNvSpPr>
            <a:spLocks noGrp="1"/>
          </p:cNvSpPr>
          <p:nvPr>
            <p:ph type="title"/>
          </p:nvPr>
        </p:nvSpPr>
        <p:spPr>
          <a:xfrm>
            <a:off x="838200" y="365126"/>
            <a:ext cx="10515600" cy="334122"/>
          </a:xfrm>
        </p:spPr>
        <p:txBody>
          <a:bodyPr>
            <a:normAutofit fontScale="90000"/>
          </a:bodyPr>
          <a:lstStyle/>
          <a:p>
            <a:r>
              <a:rPr lang="en-US" b="1">
                <a:solidFill>
                  <a:schemeClr val="accent6"/>
                </a:solidFill>
              </a:rPr>
              <a:t>Business Model Canvas</a:t>
            </a:r>
          </a:p>
        </p:txBody>
      </p:sp>
      <p:pic>
        <p:nvPicPr>
          <p:cNvPr id="8" name="Graphic 7">
            <a:extLst>
              <a:ext uri="{FF2B5EF4-FFF2-40B4-BE49-F238E27FC236}">
                <a16:creationId xmlns:a16="http://schemas.microsoft.com/office/drawing/2014/main" id="{45A4DA97-6BDC-1CFE-5E67-E87AD2E5B6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28702" y="270532"/>
            <a:ext cx="3060700" cy="825500"/>
          </a:xfrm>
          <a:prstGeom prst="rect">
            <a:avLst/>
          </a:prstGeom>
        </p:spPr>
      </p:pic>
      <p:pic>
        <p:nvPicPr>
          <p:cNvPr id="9" name="Picture 8" descr="A black and grey text&#10;&#10;Description automatically generated">
            <a:extLst>
              <a:ext uri="{FF2B5EF4-FFF2-40B4-BE49-F238E27FC236}">
                <a16:creationId xmlns:a16="http://schemas.microsoft.com/office/drawing/2014/main" id="{6D66E06A-98C4-407F-F538-6A03B83F3980}"/>
              </a:ext>
            </a:extLst>
          </p:cNvPr>
          <p:cNvPicPr>
            <a:picLocks noChangeAspect="1"/>
          </p:cNvPicPr>
          <p:nvPr/>
        </p:nvPicPr>
        <p:blipFill>
          <a:blip r:embed="rId4"/>
          <a:stretch>
            <a:fillRect/>
          </a:stretch>
        </p:blipFill>
        <p:spPr>
          <a:xfrm>
            <a:off x="9466386" y="1003927"/>
            <a:ext cx="2105215" cy="758636"/>
          </a:xfrm>
          <a:prstGeom prst="rect">
            <a:avLst/>
          </a:prstGeom>
        </p:spPr>
      </p:pic>
    </p:spTree>
    <p:extLst>
      <p:ext uri="{BB962C8B-B14F-4D97-AF65-F5344CB8AC3E}">
        <p14:creationId xmlns:p14="http://schemas.microsoft.com/office/powerpoint/2010/main" val="3527617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302AF-B967-1DA9-F88C-0B0BD99B35E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16B0B1-C648-3E3D-3DCF-378887AFA92F}"/>
              </a:ext>
            </a:extLst>
          </p:cNvPr>
          <p:cNvSpPr>
            <a:spLocks noGrp="1"/>
          </p:cNvSpPr>
          <p:nvPr>
            <p:ph idx="1"/>
          </p:nvPr>
        </p:nvSpPr>
        <p:spPr>
          <a:xfrm>
            <a:off x="838200" y="1452282"/>
            <a:ext cx="10515600" cy="5629836"/>
          </a:xfrm>
        </p:spPr>
        <p:txBody>
          <a:bodyPr>
            <a:normAutofit fontScale="40000" lnSpcReduction="20000"/>
          </a:bodyPr>
          <a:lstStyle/>
          <a:p>
            <a:pPr algn="l"/>
            <a:r>
              <a:rPr lang="en-CA" sz="8600" b="1" i="0" u="none" strike="noStrike" dirty="0">
                <a:solidFill>
                  <a:schemeClr val="accent6"/>
                </a:solidFill>
                <a:effectLst/>
                <a:latin typeface="Times New Roman" panose="02020603050405020304" pitchFamily="18" charset="0"/>
                <a:cs typeface="Times New Roman" panose="02020603050405020304" pitchFamily="18" charset="0"/>
              </a:rPr>
              <a:t>5. Revenue Streams</a:t>
            </a:r>
          </a:p>
          <a:p>
            <a:pPr algn="l" fontAlgn="ctr">
              <a:buFont typeface="Arial" panose="020B0604020202020204" pitchFamily="34" charset="0"/>
              <a:buChar char="•"/>
            </a:pPr>
            <a:r>
              <a:rPr lang="en-CA" sz="8600" b="1" i="0" u="none" strike="noStrike" dirty="0">
                <a:solidFill>
                  <a:schemeClr val="accent6"/>
                </a:solidFill>
                <a:effectLst/>
                <a:latin typeface="Times New Roman" panose="02020603050405020304" pitchFamily="18" charset="0"/>
                <a:cs typeface="Times New Roman" panose="02020603050405020304" pitchFamily="18" charset="0"/>
              </a:rPr>
              <a:t>What it is:</a:t>
            </a:r>
            <a:r>
              <a:rPr lang="en-CA" sz="86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8600" b="0" i="0" u="none" strike="noStrike" dirty="0">
                <a:solidFill>
                  <a:srgbClr val="001D35"/>
                </a:solidFill>
                <a:effectLst/>
                <a:latin typeface="Times New Roman" panose="02020603050405020304" pitchFamily="18" charset="0"/>
                <a:cs typeface="Times New Roman" panose="02020603050405020304" pitchFamily="18" charset="0"/>
              </a:rPr>
              <a:t>The ways a business generates cash from each Customer Segment. </a:t>
            </a:r>
          </a:p>
          <a:p>
            <a:pPr algn="l" fontAlgn="ctr">
              <a:buFont typeface="Arial" panose="020B0604020202020204" pitchFamily="34" charset="0"/>
              <a:buChar char="•"/>
            </a:pPr>
            <a:endParaRPr lang="en-CA" sz="2500" b="0" i="0" u="none" strike="noStrike" dirty="0">
              <a:solidFill>
                <a:srgbClr val="001D35"/>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8600" b="1" i="0" u="none" strike="noStrike" dirty="0">
                <a:solidFill>
                  <a:schemeClr val="accent6"/>
                </a:solidFill>
                <a:effectLst/>
                <a:latin typeface="Times New Roman" panose="02020603050405020304" pitchFamily="18" charset="0"/>
                <a:cs typeface="Times New Roman" panose="02020603050405020304" pitchFamily="18" charset="0"/>
              </a:rPr>
              <a:t>What it explains:</a:t>
            </a:r>
            <a:r>
              <a:rPr lang="en-CA" sz="86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8600" b="0" i="0" u="none" strike="noStrike" dirty="0">
                <a:solidFill>
                  <a:srgbClr val="001D35"/>
                </a:solidFill>
                <a:effectLst/>
                <a:latin typeface="Times New Roman" panose="02020603050405020304" pitchFamily="18" charset="0"/>
                <a:cs typeface="Times New Roman" panose="02020603050405020304" pitchFamily="18" charset="0"/>
              </a:rPr>
              <a:t>How the business makes money, which can include asset sales, usage fees, subscriptions, licensing, or advertising. </a:t>
            </a:r>
          </a:p>
          <a:p>
            <a:pPr algn="l" fontAlgn="ctr">
              <a:buFont typeface="Arial" panose="020B0604020202020204" pitchFamily="34" charset="0"/>
              <a:buChar char="•"/>
            </a:pPr>
            <a:endParaRPr lang="en-CA" sz="25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8000" b="1" i="0" u="none" strike="noStrike" dirty="0">
                <a:solidFill>
                  <a:schemeClr val="accent6"/>
                </a:solidFill>
                <a:effectLst/>
                <a:latin typeface="Times New Roman" panose="02020603050405020304" pitchFamily="18" charset="0"/>
                <a:cs typeface="Times New Roman" panose="02020603050405020304" pitchFamily="18" charset="0"/>
              </a:rPr>
              <a:t>For Indigenous Businesses:</a:t>
            </a:r>
            <a:r>
              <a:rPr lang="en-CA" sz="8000" b="0" i="0" u="none" strike="noStrike" dirty="0">
                <a:solidFill>
                  <a:schemeClr val="accent6"/>
                </a:solidFill>
                <a:effectLst/>
                <a:latin typeface="Times New Roman" panose="02020603050405020304" pitchFamily="18" charset="0"/>
                <a:cs typeface="Times New Roman" panose="02020603050405020304" pitchFamily="18" charset="0"/>
              </a:rPr>
              <a:t> </a:t>
            </a:r>
          </a:p>
          <a:p>
            <a:pPr algn="l" fontAlgn="ctr">
              <a:buFont typeface="Arial" panose="020B0604020202020204" pitchFamily="34" charset="0"/>
              <a:buChar char="•"/>
            </a:pPr>
            <a:r>
              <a:rPr lang="en-CA" sz="8000" b="0" i="0" u="none" strike="noStrike" dirty="0">
                <a:solidFill>
                  <a:srgbClr val="000000"/>
                </a:solidFill>
                <a:effectLst/>
                <a:latin typeface="Times New Roman" panose="02020603050405020304" pitchFamily="18" charset="0"/>
                <a:cs typeface="Times New Roman" panose="02020603050405020304" pitchFamily="18" charset="0"/>
              </a:rPr>
              <a:t>In addition to standard revenue streams, you might consider revenue from government grants, community contracts, or partnership agreements that include a community benefit component. The business plan should clarify how profits will be reinvested into the community.</a:t>
            </a:r>
            <a:endParaRPr lang="en-CA" sz="8000" b="0" i="0" u="none" strike="noStrike" dirty="0">
              <a:solidFill>
                <a:srgbClr val="001D35"/>
              </a:solidFill>
              <a:effectLst/>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79F5D836-E0B9-0F2F-70A2-735D469512A5}"/>
              </a:ext>
            </a:extLst>
          </p:cNvPr>
          <p:cNvSpPr>
            <a:spLocks noGrp="1"/>
          </p:cNvSpPr>
          <p:nvPr>
            <p:ph type="title"/>
          </p:nvPr>
        </p:nvSpPr>
        <p:spPr/>
        <p:txBody>
          <a:bodyPr/>
          <a:lstStyle/>
          <a:p>
            <a:r>
              <a:rPr lang="en-US" b="1">
                <a:solidFill>
                  <a:schemeClr val="accent6"/>
                </a:solidFill>
              </a:rPr>
              <a:t>Business Model Canvas</a:t>
            </a:r>
          </a:p>
        </p:txBody>
      </p:sp>
      <p:pic>
        <p:nvPicPr>
          <p:cNvPr id="2" name="Graphic 1">
            <a:extLst>
              <a:ext uri="{FF2B5EF4-FFF2-40B4-BE49-F238E27FC236}">
                <a16:creationId xmlns:a16="http://schemas.microsoft.com/office/drawing/2014/main" id="{3C5FB777-3678-E4CE-7F4F-BA2B056DA5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28702" y="270532"/>
            <a:ext cx="3060700" cy="825500"/>
          </a:xfrm>
          <a:prstGeom prst="rect">
            <a:avLst/>
          </a:prstGeom>
        </p:spPr>
      </p:pic>
      <p:pic>
        <p:nvPicPr>
          <p:cNvPr id="5" name="Picture 4" descr="A black and grey text&#10;&#10;Description automatically generated">
            <a:extLst>
              <a:ext uri="{FF2B5EF4-FFF2-40B4-BE49-F238E27FC236}">
                <a16:creationId xmlns:a16="http://schemas.microsoft.com/office/drawing/2014/main" id="{8198BAB6-9D5A-D349-88A4-356A066AAF46}"/>
              </a:ext>
            </a:extLst>
          </p:cNvPr>
          <p:cNvPicPr>
            <a:picLocks noChangeAspect="1"/>
          </p:cNvPicPr>
          <p:nvPr/>
        </p:nvPicPr>
        <p:blipFill>
          <a:blip r:embed="rId4"/>
          <a:stretch>
            <a:fillRect/>
          </a:stretch>
        </p:blipFill>
        <p:spPr>
          <a:xfrm>
            <a:off x="9466386" y="1003927"/>
            <a:ext cx="2105215" cy="758636"/>
          </a:xfrm>
          <a:prstGeom prst="rect">
            <a:avLst/>
          </a:prstGeom>
        </p:spPr>
      </p:pic>
    </p:spTree>
    <p:extLst>
      <p:ext uri="{BB962C8B-B14F-4D97-AF65-F5344CB8AC3E}">
        <p14:creationId xmlns:p14="http://schemas.microsoft.com/office/powerpoint/2010/main" val="2345856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7E1C5-7C8F-64C7-7CFA-C90D67D6F6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6FA02-568C-297F-2E93-62606E8DE71B}"/>
              </a:ext>
            </a:extLst>
          </p:cNvPr>
          <p:cNvSpPr>
            <a:spLocks noGrp="1"/>
          </p:cNvSpPr>
          <p:nvPr>
            <p:ph idx="1"/>
          </p:nvPr>
        </p:nvSpPr>
        <p:spPr>
          <a:xfrm>
            <a:off x="838200" y="1452282"/>
            <a:ext cx="10515600" cy="5405718"/>
          </a:xfrm>
        </p:spPr>
        <p:txBody>
          <a:bodyPr>
            <a:normAutofit fontScale="62500" lnSpcReduction="20000"/>
          </a:bodyPr>
          <a:lstStyle/>
          <a:p>
            <a:pPr marL="0" indent="0" algn="l" fontAlgn="ctr">
              <a:buNone/>
            </a:pPr>
            <a:r>
              <a:rPr lang="en-CA" sz="5900" b="1" i="0" u="none" strike="noStrike" dirty="0">
                <a:solidFill>
                  <a:schemeClr val="accent6"/>
                </a:solidFill>
                <a:effectLst/>
                <a:latin typeface="Times New Roman" panose="02020603050405020304" pitchFamily="18" charset="0"/>
                <a:cs typeface="Times New Roman" panose="02020603050405020304" pitchFamily="18" charset="0"/>
              </a:rPr>
              <a:t>6. Key Resources </a:t>
            </a:r>
          </a:p>
          <a:p>
            <a:pPr algn="l">
              <a:buFont typeface="Arial" panose="020B0604020202020204" pitchFamily="34" charset="0"/>
              <a:buChar char="•"/>
            </a:pPr>
            <a:r>
              <a:rPr lang="en-CA" sz="5900" b="1" i="0" u="none" strike="noStrike" dirty="0">
                <a:solidFill>
                  <a:schemeClr val="accent6"/>
                </a:solidFill>
                <a:effectLst/>
                <a:latin typeface="Times New Roman" panose="02020603050405020304" pitchFamily="18" charset="0"/>
                <a:cs typeface="Times New Roman" panose="02020603050405020304" pitchFamily="18" charset="0"/>
              </a:rPr>
              <a:t>What it is:</a:t>
            </a:r>
            <a:r>
              <a:rPr lang="en-CA" sz="59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5900" b="0" i="0" u="none" strike="noStrike" dirty="0">
                <a:solidFill>
                  <a:srgbClr val="001D35"/>
                </a:solidFill>
                <a:effectLst/>
                <a:latin typeface="Times New Roman" panose="02020603050405020304" pitchFamily="18" charset="0"/>
                <a:cs typeface="Times New Roman" panose="02020603050405020304" pitchFamily="18" charset="0"/>
              </a:rPr>
              <a:t>The most important assets a business needs to make its model work.</a:t>
            </a:r>
          </a:p>
          <a:p>
            <a:pPr algn="l">
              <a:buFont typeface="Arial" panose="020B0604020202020204" pitchFamily="34" charset="0"/>
              <a:buChar char="•"/>
            </a:pPr>
            <a:endParaRPr lang="en-CA" sz="15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5900" b="1" i="0" u="none" strike="noStrike" dirty="0">
                <a:solidFill>
                  <a:schemeClr val="accent6"/>
                </a:solidFill>
                <a:effectLst/>
                <a:latin typeface="Times New Roman" panose="02020603050405020304" pitchFamily="18" charset="0"/>
                <a:cs typeface="Times New Roman" panose="02020603050405020304" pitchFamily="18" charset="0"/>
              </a:rPr>
              <a:t>What it explains:</a:t>
            </a:r>
            <a:r>
              <a:rPr lang="en-CA" sz="59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5900" b="0" i="0" u="none" strike="noStrike" dirty="0">
                <a:solidFill>
                  <a:srgbClr val="001D35"/>
                </a:solidFill>
                <a:effectLst/>
                <a:latin typeface="Times New Roman" panose="02020603050405020304" pitchFamily="18" charset="0"/>
                <a:cs typeface="Times New Roman" panose="02020603050405020304" pitchFamily="18" charset="0"/>
              </a:rPr>
              <a:t>These can be physical, intellectual, human, or financial assets required to create, deliver, and capture value.</a:t>
            </a:r>
          </a:p>
          <a:p>
            <a:pPr algn="l">
              <a:buFont typeface="Arial" panose="020B0604020202020204" pitchFamily="34" charset="0"/>
              <a:buChar char="•"/>
            </a:pPr>
            <a:endParaRPr lang="en-CA" sz="15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5900" b="1" i="0" u="none" strike="noStrike" dirty="0">
                <a:solidFill>
                  <a:schemeClr val="accent6"/>
                </a:solidFill>
                <a:effectLst/>
                <a:latin typeface="Times New Roman" panose="02020603050405020304" pitchFamily="18" charset="0"/>
                <a:cs typeface="Times New Roman" panose="02020603050405020304" pitchFamily="18" charset="0"/>
              </a:rPr>
              <a:t>For Indigenous Businesses:</a:t>
            </a:r>
            <a:r>
              <a:rPr lang="en-CA" sz="5900" b="0" i="0" u="none" strike="noStrike" dirty="0">
                <a:solidFill>
                  <a:schemeClr val="accent6"/>
                </a:solidFill>
                <a:effectLst/>
                <a:latin typeface="Times New Roman" panose="02020603050405020304" pitchFamily="18" charset="0"/>
                <a:cs typeface="Times New Roman" panose="02020603050405020304" pitchFamily="18" charset="0"/>
              </a:rPr>
              <a:t> </a:t>
            </a:r>
          </a:p>
          <a:p>
            <a:pPr algn="l">
              <a:buFont typeface="Arial" panose="020B0604020202020204" pitchFamily="34" charset="0"/>
              <a:buChar char="•"/>
            </a:pPr>
            <a:r>
              <a:rPr lang="en-CA" sz="5900" b="0" i="0" u="none" strike="noStrike" dirty="0">
                <a:solidFill>
                  <a:srgbClr val="000000"/>
                </a:solidFill>
                <a:effectLst/>
                <a:latin typeface="Times New Roman" panose="02020603050405020304" pitchFamily="18" charset="0"/>
                <a:cs typeface="Times New Roman" panose="02020603050405020304" pitchFamily="18" charset="0"/>
              </a:rPr>
              <a:t>This section should highlight unique resources such as traditional knowledge, cultural expertise, access to specific land or resources, and the skills of community members.</a:t>
            </a:r>
            <a:endParaRPr lang="en-CA" sz="5900" b="0" i="0" u="none" strike="noStrike" dirty="0">
              <a:solidFill>
                <a:srgbClr val="001D35"/>
              </a:solidFill>
              <a:effectLst/>
              <a:latin typeface="Times New Roman" panose="02020603050405020304" pitchFamily="18" charset="0"/>
              <a:cs typeface="Times New Roman" panose="02020603050405020304" pitchFamily="18" charset="0"/>
            </a:endParaRPr>
          </a:p>
          <a:p>
            <a:endParaRPr lang="en-US" dirty="0"/>
          </a:p>
        </p:txBody>
      </p:sp>
      <p:sp>
        <p:nvSpPr>
          <p:cNvPr id="4" name="Title 1">
            <a:extLst>
              <a:ext uri="{FF2B5EF4-FFF2-40B4-BE49-F238E27FC236}">
                <a16:creationId xmlns:a16="http://schemas.microsoft.com/office/drawing/2014/main" id="{1F6B1303-888E-E122-719C-2A38944B63D4}"/>
              </a:ext>
            </a:extLst>
          </p:cNvPr>
          <p:cNvSpPr>
            <a:spLocks noGrp="1"/>
          </p:cNvSpPr>
          <p:nvPr>
            <p:ph type="title"/>
          </p:nvPr>
        </p:nvSpPr>
        <p:spPr/>
        <p:txBody>
          <a:bodyPr/>
          <a:lstStyle/>
          <a:p>
            <a:r>
              <a:rPr lang="en-US" b="1">
                <a:solidFill>
                  <a:schemeClr val="accent6"/>
                </a:solidFill>
              </a:rPr>
              <a:t>Business Model Canvas</a:t>
            </a:r>
          </a:p>
        </p:txBody>
      </p:sp>
      <p:pic>
        <p:nvPicPr>
          <p:cNvPr id="2" name="Graphic 1">
            <a:extLst>
              <a:ext uri="{FF2B5EF4-FFF2-40B4-BE49-F238E27FC236}">
                <a16:creationId xmlns:a16="http://schemas.microsoft.com/office/drawing/2014/main" id="{D3A72BE5-994A-EB1A-C016-8636E32426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28702" y="270532"/>
            <a:ext cx="3060700" cy="825500"/>
          </a:xfrm>
          <a:prstGeom prst="rect">
            <a:avLst/>
          </a:prstGeom>
        </p:spPr>
      </p:pic>
      <p:pic>
        <p:nvPicPr>
          <p:cNvPr id="5" name="Picture 4" descr="A black and grey text&#10;&#10;Description automatically generated">
            <a:extLst>
              <a:ext uri="{FF2B5EF4-FFF2-40B4-BE49-F238E27FC236}">
                <a16:creationId xmlns:a16="http://schemas.microsoft.com/office/drawing/2014/main" id="{148FD6CA-38F2-8EC2-E06A-027CE69C3DB6}"/>
              </a:ext>
            </a:extLst>
          </p:cNvPr>
          <p:cNvPicPr>
            <a:picLocks noChangeAspect="1"/>
          </p:cNvPicPr>
          <p:nvPr/>
        </p:nvPicPr>
        <p:blipFill>
          <a:blip r:embed="rId4"/>
          <a:stretch>
            <a:fillRect/>
          </a:stretch>
        </p:blipFill>
        <p:spPr>
          <a:xfrm>
            <a:off x="9466386" y="1003927"/>
            <a:ext cx="2105215" cy="758636"/>
          </a:xfrm>
          <a:prstGeom prst="rect">
            <a:avLst/>
          </a:prstGeom>
        </p:spPr>
      </p:pic>
    </p:spTree>
    <p:extLst>
      <p:ext uri="{BB962C8B-B14F-4D97-AF65-F5344CB8AC3E}">
        <p14:creationId xmlns:p14="http://schemas.microsoft.com/office/powerpoint/2010/main" val="2658741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095AF-E6CD-9806-FF0B-EA3469058E5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F0E2B0-8CBC-92CB-9CF9-946E81833F44}"/>
              </a:ext>
            </a:extLst>
          </p:cNvPr>
          <p:cNvSpPr>
            <a:spLocks noGrp="1"/>
          </p:cNvSpPr>
          <p:nvPr>
            <p:ph idx="1"/>
          </p:nvPr>
        </p:nvSpPr>
        <p:spPr>
          <a:xfrm>
            <a:off x="838200" y="824753"/>
            <a:ext cx="10515600" cy="6598023"/>
          </a:xfrm>
        </p:spPr>
        <p:txBody>
          <a:bodyPr>
            <a:noAutofit/>
          </a:bodyPr>
          <a:lstStyle/>
          <a:p>
            <a:pPr algn="l"/>
            <a:r>
              <a:rPr lang="en-CA" b="1" i="0" u="none" strike="noStrike" dirty="0">
                <a:solidFill>
                  <a:schemeClr val="accent6"/>
                </a:solidFill>
                <a:effectLst/>
                <a:latin typeface="Times New Roman" panose="02020603050405020304" pitchFamily="18" charset="0"/>
                <a:cs typeface="Times New Roman" panose="02020603050405020304" pitchFamily="18" charset="0"/>
              </a:rPr>
              <a:t>7. Key Activities</a:t>
            </a:r>
          </a:p>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What it is:</a:t>
            </a:r>
            <a:endParaRPr lang="en-CA"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b="0" i="0" u="none" strike="noStrike" dirty="0">
                <a:solidFill>
                  <a:srgbClr val="001D35"/>
                </a:solidFill>
                <a:effectLst/>
                <a:latin typeface="Times New Roman" panose="02020603050405020304" pitchFamily="18" charset="0"/>
                <a:cs typeface="Times New Roman" panose="02020603050405020304" pitchFamily="18" charset="0"/>
              </a:rPr>
              <a:t>The most important strategic actions a business must perform to create and deliver its Value Proposition. </a:t>
            </a:r>
          </a:p>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What it explains:</a:t>
            </a:r>
            <a:endParaRPr lang="en-CA"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b="0" i="0" u="none" strike="noStrike" dirty="0">
                <a:solidFill>
                  <a:srgbClr val="001D35"/>
                </a:solidFill>
                <a:effectLst/>
                <a:latin typeface="Times New Roman" panose="02020603050405020304" pitchFamily="18" charset="0"/>
                <a:cs typeface="Times New Roman" panose="02020603050405020304" pitchFamily="18" charset="0"/>
              </a:rPr>
              <a:t>These are the core activities, such as production, problem-solving, or platform management, that are crucial to the business's success. </a:t>
            </a:r>
          </a:p>
          <a:p>
            <a:pPr algn="l" fontAlgn="ctr">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For Indigenous Businesses:</a:t>
            </a:r>
            <a:r>
              <a:rPr lang="en-CA" b="0" i="0" u="none" strike="noStrike" dirty="0">
                <a:solidFill>
                  <a:schemeClr val="accent6"/>
                </a:solidFill>
                <a:effectLst/>
                <a:latin typeface="Times New Roman" panose="02020603050405020304" pitchFamily="18" charset="0"/>
                <a:cs typeface="Times New Roman" panose="02020603050405020304" pitchFamily="18" charset="0"/>
              </a:rPr>
              <a:t> </a:t>
            </a:r>
          </a:p>
          <a:p>
            <a:pPr algn="l" fontAlgn="ctr">
              <a:buFont typeface="Arial" panose="020B0604020202020204" pitchFamily="34" charset="0"/>
              <a:buChar char="•"/>
            </a:pPr>
            <a:r>
              <a:rPr lang="en-CA" sz="3200" b="0" i="0" u="none" strike="noStrike" dirty="0">
                <a:solidFill>
                  <a:srgbClr val="000000"/>
                </a:solidFill>
                <a:effectLst/>
                <a:latin typeface="Times New Roman" panose="02020603050405020304" pitchFamily="18" charset="0"/>
                <a:cs typeface="Times New Roman" panose="02020603050405020304" pitchFamily="18" charset="0"/>
              </a:rPr>
              <a:t>Key activities might include a focus on community engagement, cultural workshops, or traditional harvesting, in addition to standard business operations like production, marketing, and sales.</a:t>
            </a:r>
            <a:endParaRPr lang="en-CA" sz="3200" b="0" i="0" u="none" strike="noStrike" dirty="0">
              <a:solidFill>
                <a:srgbClr val="001D35"/>
              </a:solidFill>
              <a:effectLst/>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886B2D85-5018-1B80-88FB-79587545CB53}"/>
              </a:ext>
            </a:extLst>
          </p:cNvPr>
          <p:cNvSpPr>
            <a:spLocks noGrp="1"/>
          </p:cNvSpPr>
          <p:nvPr>
            <p:ph type="title"/>
          </p:nvPr>
        </p:nvSpPr>
        <p:spPr>
          <a:xfrm>
            <a:off x="838200" y="365125"/>
            <a:ext cx="10515600" cy="190687"/>
          </a:xfrm>
        </p:spPr>
        <p:txBody>
          <a:bodyPr>
            <a:normAutofit fontScale="90000"/>
          </a:bodyPr>
          <a:lstStyle/>
          <a:p>
            <a:r>
              <a:rPr lang="en-US" b="1">
                <a:solidFill>
                  <a:schemeClr val="accent6"/>
                </a:solidFill>
              </a:rPr>
              <a:t>Business Model Canvas</a:t>
            </a:r>
          </a:p>
        </p:txBody>
      </p:sp>
      <p:pic>
        <p:nvPicPr>
          <p:cNvPr id="2" name="Graphic 1">
            <a:extLst>
              <a:ext uri="{FF2B5EF4-FFF2-40B4-BE49-F238E27FC236}">
                <a16:creationId xmlns:a16="http://schemas.microsoft.com/office/drawing/2014/main" id="{07965081-ED32-59A9-07A3-2D35DC4894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28702" y="270532"/>
            <a:ext cx="3060700" cy="825500"/>
          </a:xfrm>
          <a:prstGeom prst="rect">
            <a:avLst/>
          </a:prstGeom>
        </p:spPr>
      </p:pic>
      <p:pic>
        <p:nvPicPr>
          <p:cNvPr id="5" name="Picture 4" descr="A black and grey text&#10;&#10;Description automatically generated">
            <a:extLst>
              <a:ext uri="{FF2B5EF4-FFF2-40B4-BE49-F238E27FC236}">
                <a16:creationId xmlns:a16="http://schemas.microsoft.com/office/drawing/2014/main" id="{64B88B8C-F5AE-BBC9-9E26-6B99DEB646F9}"/>
              </a:ext>
            </a:extLst>
          </p:cNvPr>
          <p:cNvPicPr>
            <a:picLocks noChangeAspect="1"/>
          </p:cNvPicPr>
          <p:nvPr/>
        </p:nvPicPr>
        <p:blipFill>
          <a:blip r:embed="rId4"/>
          <a:stretch>
            <a:fillRect/>
          </a:stretch>
        </p:blipFill>
        <p:spPr>
          <a:xfrm>
            <a:off x="9466386" y="1003927"/>
            <a:ext cx="2105215" cy="758636"/>
          </a:xfrm>
          <a:prstGeom prst="rect">
            <a:avLst/>
          </a:prstGeom>
        </p:spPr>
      </p:pic>
    </p:spTree>
    <p:extLst>
      <p:ext uri="{BB962C8B-B14F-4D97-AF65-F5344CB8AC3E}">
        <p14:creationId xmlns:p14="http://schemas.microsoft.com/office/powerpoint/2010/main" val="3983582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3115D-26FE-F8CE-736A-8D6D15E669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B95D9D-2A54-B054-B8AF-752847D1A7C8}"/>
              </a:ext>
            </a:extLst>
          </p:cNvPr>
          <p:cNvSpPr>
            <a:spLocks noGrp="1"/>
          </p:cNvSpPr>
          <p:nvPr>
            <p:ph idx="1"/>
          </p:nvPr>
        </p:nvSpPr>
        <p:spPr>
          <a:xfrm>
            <a:off x="1143000" y="737534"/>
            <a:ext cx="10515600" cy="5739840"/>
          </a:xfrm>
        </p:spPr>
        <p:txBody>
          <a:bodyPr>
            <a:noAutofit/>
          </a:bodyPr>
          <a:lstStyle/>
          <a:p>
            <a:pPr algn="l"/>
            <a:r>
              <a:rPr lang="en-CA" b="1" i="0" u="none" strike="noStrike" dirty="0">
                <a:solidFill>
                  <a:schemeClr val="accent6"/>
                </a:solidFill>
                <a:effectLst/>
                <a:latin typeface="Times New Roman" panose="02020603050405020304" pitchFamily="18" charset="0"/>
                <a:cs typeface="Times New Roman" panose="02020603050405020304" pitchFamily="18" charset="0"/>
              </a:rPr>
              <a:t>8. Key Partners</a:t>
            </a:r>
          </a:p>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What it is:</a:t>
            </a:r>
            <a:endParaRPr lang="en-CA"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b="0" i="0" u="none" strike="noStrike" dirty="0">
                <a:solidFill>
                  <a:srgbClr val="001D35"/>
                </a:solidFill>
                <a:effectLst/>
                <a:latin typeface="Times New Roman" panose="02020603050405020304" pitchFamily="18" charset="0"/>
                <a:cs typeface="Times New Roman" panose="02020603050405020304" pitchFamily="18" charset="0"/>
              </a:rPr>
              <a:t>The network of suppliers and partners that help the business leverage its model. </a:t>
            </a:r>
          </a:p>
          <a:p>
            <a:pPr algn="l">
              <a:buFont typeface="Arial" panose="020B0604020202020204" pitchFamily="34" charset="0"/>
              <a:buChar char="•"/>
            </a:pPr>
            <a:r>
              <a:rPr lang="en-CA" b="1" i="0" u="none" strike="noStrike" dirty="0">
                <a:solidFill>
                  <a:srgbClr val="001D35"/>
                </a:solidFill>
                <a:effectLst/>
                <a:latin typeface="Times New Roman" panose="02020603050405020304" pitchFamily="18" charset="0"/>
                <a:cs typeface="Times New Roman" panose="02020603050405020304" pitchFamily="18" charset="0"/>
              </a:rPr>
              <a:t>What it explains:</a:t>
            </a:r>
            <a:endParaRPr lang="en-CA" b="0" i="0" u="none" strike="noStrike" dirty="0">
              <a:solidFill>
                <a:srgbClr val="001D35"/>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b="0" i="0" u="none" strike="noStrike" dirty="0">
                <a:solidFill>
                  <a:srgbClr val="001D35"/>
                </a:solidFill>
                <a:effectLst/>
                <a:latin typeface="Times New Roman" panose="02020603050405020304" pitchFamily="18" charset="0"/>
                <a:cs typeface="Times New Roman" panose="02020603050405020304" pitchFamily="18" charset="0"/>
              </a:rPr>
              <a:t>External parties like strategic alliances, joint ventures, or buyer-supplier relationships that help the business focus on its core activities and reduce risks. </a:t>
            </a:r>
          </a:p>
          <a:p>
            <a:pPr fontAlgn="ctr"/>
            <a:r>
              <a:rPr lang="en-CA" b="1" i="0" u="none" strike="noStrike" dirty="0">
                <a:solidFill>
                  <a:schemeClr val="accent6"/>
                </a:solidFill>
                <a:effectLst/>
                <a:latin typeface="Times New Roman" panose="02020603050405020304" pitchFamily="18" charset="0"/>
                <a:cs typeface="Times New Roman" panose="02020603050405020304" pitchFamily="18" charset="0"/>
              </a:rPr>
              <a:t>For Indigenous Businesses:</a:t>
            </a:r>
            <a:r>
              <a:rPr lang="en-CA" b="0" i="0" u="none" strike="noStrike" dirty="0">
                <a:solidFill>
                  <a:schemeClr val="accent6"/>
                </a:solidFill>
                <a:effectLst/>
                <a:latin typeface="Times New Roman" panose="02020603050405020304" pitchFamily="18" charset="0"/>
                <a:cs typeface="Times New Roman" panose="02020603050405020304" pitchFamily="18" charset="0"/>
              </a:rPr>
              <a:t> </a:t>
            </a:r>
          </a:p>
          <a:p>
            <a:pPr fontAlgn="ctr"/>
            <a:r>
              <a:rPr lang="en-CA" b="0" i="0" u="none" strike="noStrike" dirty="0">
                <a:solidFill>
                  <a:srgbClr val="000000"/>
                </a:solidFill>
                <a:effectLst/>
                <a:latin typeface="Times New Roman" panose="02020603050405020304" pitchFamily="18" charset="0"/>
                <a:cs typeface="Times New Roman" panose="02020603050405020304" pitchFamily="18" charset="0"/>
              </a:rPr>
              <a:t>This section is vital for outlining partnerships with other Indigenous businesses, AFIs, government agencies, and community organizations. These partnerships are often built on mutual respect and shared goals.</a:t>
            </a:r>
          </a:p>
          <a:p>
            <a:pPr algn="l" fontAlgn="ctr">
              <a:buFont typeface="Arial" panose="020B0604020202020204" pitchFamily="34" charset="0"/>
              <a:buChar char="•"/>
            </a:pPr>
            <a:endParaRPr lang="en-CA" b="0" i="0" u="none" strike="noStrike" dirty="0">
              <a:solidFill>
                <a:srgbClr val="001D35"/>
              </a:solidFill>
              <a:effectLst/>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3399E581-B819-D25F-708E-781AEB98E86A}"/>
              </a:ext>
            </a:extLst>
          </p:cNvPr>
          <p:cNvSpPr>
            <a:spLocks noGrp="1"/>
          </p:cNvSpPr>
          <p:nvPr>
            <p:ph type="title"/>
          </p:nvPr>
        </p:nvSpPr>
        <p:spPr>
          <a:xfrm>
            <a:off x="838200" y="365125"/>
            <a:ext cx="10515600" cy="190687"/>
          </a:xfrm>
        </p:spPr>
        <p:txBody>
          <a:bodyPr>
            <a:normAutofit fontScale="90000"/>
          </a:bodyPr>
          <a:lstStyle/>
          <a:p>
            <a:r>
              <a:rPr lang="en-US" b="1">
                <a:solidFill>
                  <a:schemeClr val="accent6"/>
                </a:solidFill>
              </a:rPr>
              <a:t>Business Model Canvas</a:t>
            </a:r>
          </a:p>
        </p:txBody>
      </p:sp>
      <p:pic>
        <p:nvPicPr>
          <p:cNvPr id="2" name="Graphic 1">
            <a:extLst>
              <a:ext uri="{FF2B5EF4-FFF2-40B4-BE49-F238E27FC236}">
                <a16:creationId xmlns:a16="http://schemas.microsoft.com/office/drawing/2014/main" id="{A3241812-156E-BD69-7A07-86694DCE2C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28702" y="270532"/>
            <a:ext cx="3060700" cy="825500"/>
          </a:xfrm>
          <a:prstGeom prst="rect">
            <a:avLst/>
          </a:prstGeom>
        </p:spPr>
      </p:pic>
      <p:pic>
        <p:nvPicPr>
          <p:cNvPr id="5" name="Picture 4" descr="A black and grey text&#10;&#10;Description automatically generated">
            <a:extLst>
              <a:ext uri="{FF2B5EF4-FFF2-40B4-BE49-F238E27FC236}">
                <a16:creationId xmlns:a16="http://schemas.microsoft.com/office/drawing/2014/main" id="{7FE36952-246D-88E1-AAEA-D17AC64CBDBB}"/>
              </a:ext>
            </a:extLst>
          </p:cNvPr>
          <p:cNvPicPr>
            <a:picLocks noChangeAspect="1"/>
          </p:cNvPicPr>
          <p:nvPr/>
        </p:nvPicPr>
        <p:blipFill>
          <a:blip r:embed="rId4"/>
          <a:stretch>
            <a:fillRect/>
          </a:stretch>
        </p:blipFill>
        <p:spPr>
          <a:xfrm>
            <a:off x="9466386" y="1003927"/>
            <a:ext cx="2105215" cy="758636"/>
          </a:xfrm>
          <a:prstGeom prst="rect">
            <a:avLst/>
          </a:prstGeom>
        </p:spPr>
      </p:pic>
    </p:spTree>
    <p:extLst>
      <p:ext uri="{BB962C8B-B14F-4D97-AF65-F5344CB8AC3E}">
        <p14:creationId xmlns:p14="http://schemas.microsoft.com/office/powerpoint/2010/main" val="321584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6DDD-03E5-0931-1847-76FB2BDC7343}"/>
              </a:ext>
            </a:extLst>
          </p:cNvPr>
          <p:cNvSpPr>
            <a:spLocks noGrp="1"/>
          </p:cNvSpPr>
          <p:nvPr>
            <p:ph type="ctrTitle"/>
          </p:nvPr>
        </p:nvSpPr>
        <p:spPr>
          <a:xfrm>
            <a:off x="1524000" y="665684"/>
            <a:ext cx="9144000" cy="5931059"/>
          </a:xfrm>
        </p:spPr>
        <p:txBody>
          <a:bodyPr>
            <a:normAutofit/>
          </a:bodyPr>
          <a:lstStyle/>
          <a:p>
            <a:pPr algn="l" fontAlgn="ctr"/>
            <a:r>
              <a:rPr lang="en-CA" sz="3600" b="1" kern="100" dirty="0">
                <a:effectLst/>
                <a:latin typeface="Times New Roman" panose="02020603050405020304" pitchFamily="18" charset="0"/>
                <a:ea typeface="Aptos" panose="020B0004020202020204" pitchFamily="34" charset="0"/>
                <a:cs typeface="Times New Roman" panose="02020603050405020304" pitchFamily="18" charset="0"/>
              </a:rPr>
              <a:t>Welcome and Acknowledgment of the Land</a:t>
            </a:r>
            <a:br>
              <a:rPr lang="en-CA" sz="4400" kern="100" dirty="0">
                <a:effectLst/>
                <a:latin typeface="Times New Roman" panose="02020603050405020304" pitchFamily="18" charset="0"/>
                <a:ea typeface="Aptos" panose="020B0004020202020204" pitchFamily="34" charset="0"/>
                <a:cs typeface="Times New Roman" panose="02020603050405020304" pitchFamily="18" charset="0"/>
              </a:rPr>
            </a:br>
            <a:br>
              <a:rPr lang="en-CA" sz="1200" kern="100" dirty="0">
                <a:effectLst/>
                <a:latin typeface="Aptos" panose="020B0004020202020204" pitchFamily="34" charset="0"/>
                <a:ea typeface="Aptos" panose="020B0004020202020204" pitchFamily="34" charset="0"/>
                <a:cs typeface="Times New Roman" panose="02020603050405020304" pitchFamily="18" charset="0"/>
              </a:rPr>
            </a:br>
            <a:r>
              <a:rPr lang="en-CA" sz="2800" dirty="0">
                <a:effectLst/>
              </a:rPr>
              <a:t>"We acknowledge the lands that the Town of Wasaga Beach is located on are the historical territory of the </a:t>
            </a:r>
            <a:r>
              <a:rPr lang="en-CA" sz="2800" dirty="0" err="1">
                <a:effectLst/>
              </a:rPr>
              <a:t>Tionontati</a:t>
            </a:r>
            <a:r>
              <a:rPr lang="en-CA" sz="2800" dirty="0">
                <a:effectLst/>
              </a:rPr>
              <a:t> people and are within the boundaries of Treaty 18, signed with the Anishinaabe. We recognize the enduring presence of the Anishinaabe, Haudenosaunee, and Wendat Nations." In addition, for Sothern Ontario we also acknowledge the  </a:t>
            </a:r>
            <a:r>
              <a:rPr lang="en-CA" sz="2800" b="0" i="0" u="none" strike="noStrike" dirty="0" err="1">
                <a:effectLst/>
                <a:latin typeface="Times New Roman" panose="02020603050405020304" pitchFamily="18" charset="0"/>
                <a:cs typeface="Times New Roman" panose="02020603050405020304" pitchFamily="18" charset="0"/>
              </a:rPr>
              <a:t>Attawandaron</a:t>
            </a:r>
            <a:r>
              <a:rPr lang="en-CA" sz="2800" b="0" i="0" u="none" strike="noStrike" dirty="0">
                <a:effectLst/>
                <a:latin typeface="Times New Roman" panose="02020603050405020304" pitchFamily="18" charset="0"/>
                <a:cs typeface="Times New Roman" panose="02020603050405020304" pitchFamily="18" charset="0"/>
              </a:rPr>
              <a:t> and </a:t>
            </a:r>
            <a:r>
              <a:rPr lang="en-CA" sz="2800" b="0" i="0" u="none" strike="noStrike" dirty="0" err="1">
                <a:effectLst/>
                <a:latin typeface="Times New Roman" panose="02020603050405020304" pitchFamily="18" charset="0"/>
                <a:cs typeface="Times New Roman" panose="02020603050405020304" pitchFamily="18" charset="0"/>
              </a:rPr>
              <a:t>Tionantati</a:t>
            </a:r>
            <a:r>
              <a:rPr lang="en-CA" sz="2800" b="0" i="0" u="none" strike="noStrike" dirty="0">
                <a:effectLst/>
                <a:latin typeface="Times New Roman" panose="02020603050405020304" pitchFamily="18" charset="0"/>
                <a:cs typeface="Times New Roman" panose="02020603050405020304" pitchFamily="18" charset="0"/>
              </a:rPr>
              <a:t>, nations. </a:t>
            </a:r>
            <a:br>
              <a:rPr lang="en-CA" sz="2800" b="0" i="0" u="none" strike="noStrike" dirty="0">
                <a:effectLst/>
                <a:latin typeface="Times New Roman" panose="02020603050405020304" pitchFamily="18" charset="0"/>
                <a:cs typeface="Times New Roman" panose="02020603050405020304" pitchFamily="18" charset="0"/>
              </a:rPr>
            </a:br>
            <a:br>
              <a:rPr lang="en-CA" sz="2800" dirty="0">
                <a:latin typeface="Times New Roman" panose="02020603050405020304" pitchFamily="18" charset="0"/>
                <a:cs typeface="Times New Roman" panose="02020603050405020304" pitchFamily="18" charset="0"/>
              </a:rPr>
            </a:br>
            <a:r>
              <a:rPr lang="en-CA" sz="2800" b="0" i="0" u="none" strike="noStrike" dirty="0">
                <a:effectLst/>
                <a:latin typeface="Google Sans"/>
              </a:rPr>
              <a:t>We are thankful to be welcomed on these lands in friendship. The lands we are situated on are covered under the Williams Treaties and the traditional territory of the </a:t>
            </a:r>
            <a:r>
              <a:rPr lang="en-CA" sz="2800" b="0" i="0" u="none" strike="noStrike" dirty="0" err="1">
                <a:effectLst/>
                <a:latin typeface="Google Sans"/>
              </a:rPr>
              <a:t>Mississaugas</a:t>
            </a:r>
            <a:r>
              <a:rPr lang="en-CA" sz="2800" b="0" i="0" u="none" strike="noStrike" dirty="0">
                <a:effectLst/>
                <a:latin typeface="Google Sans"/>
              </a:rPr>
              <a:t>, a branch of the greater Anishinaabe Nation, including Algonquin, Ojibway, Odawa and Pottawatomi</a:t>
            </a:r>
            <a:r>
              <a:rPr lang="en-CA" sz="2800" dirty="0">
                <a:latin typeface="Google Sans"/>
              </a:rPr>
              <a:t>.</a:t>
            </a:r>
            <a:endParaRPr lang="en-US" sz="2800" dirty="0"/>
          </a:p>
        </p:txBody>
      </p:sp>
      <p:pic>
        <p:nvPicPr>
          <p:cNvPr id="4" name="Picture 3" descr="A light bulb with arrows pointing to a light bulb&#10;&#10;Description automatically generated">
            <a:extLst>
              <a:ext uri="{FF2B5EF4-FFF2-40B4-BE49-F238E27FC236}">
                <a16:creationId xmlns:a16="http://schemas.microsoft.com/office/drawing/2014/main" id="{4104C187-D211-85EB-6721-5D0FAB3C407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428516" y="1"/>
            <a:ext cx="1763483" cy="1322613"/>
          </a:xfrm>
          <a:prstGeom prst="rect">
            <a:avLst/>
          </a:prstGeom>
        </p:spPr>
      </p:pic>
      <p:pic>
        <p:nvPicPr>
          <p:cNvPr id="3" name="Graphic 2">
            <a:extLst>
              <a:ext uri="{FF2B5EF4-FFF2-40B4-BE49-F238E27FC236}">
                <a16:creationId xmlns:a16="http://schemas.microsoft.com/office/drawing/2014/main" id="{C63B35CF-99E7-2EFE-F275-79EF4FE181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322" y="23957"/>
            <a:ext cx="3060700" cy="825500"/>
          </a:xfrm>
          <a:prstGeom prst="rect">
            <a:avLst/>
          </a:prstGeom>
        </p:spPr>
      </p:pic>
      <p:pic>
        <p:nvPicPr>
          <p:cNvPr id="6" name="Picture 5" descr="A black and grey text&#10;&#10;Description automatically generated">
            <a:extLst>
              <a:ext uri="{FF2B5EF4-FFF2-40B4-BE49-F238E27FC236}">
                <a16:creationId xmlns:a16="http://schemas.microsoft.com/office/drawing/2014/main" id="{7C6E67E6-28B2-1D90-4623-62F6244B0AAC}"/>
              </a:ext>
            </a:extLst>
          </p:cNvPr>
          <p:cNvPicPr>
            <a:picLocks noChangeAspect="1"/>
          </p:cNvPicPr>
          <p:nvPr/>
        </p:nvPicPr>
        <p:blipFill>
          <a:blip r:embed="rId6"/>
          <a:stretch>
            <a:fillRect/>
          </a:stretch>
        </p:blipFill>
        <p:spPr>
          <a:xfrm>
            <a:off x="4737718" y="90821"/>
            <a:ext cx="2105215" cy="758636"/>
          </a:xfrm>
          <a:prstGeom prst="rect">
            <a:avLst/>
          </a:prstGeom>
        </p:spPr>
      </p:pic>
    </p:spTree>
    <p:extLst>
      <p:ext uri="{BB962C8B-B14F-4D97-AF65-F5344CB8AC3E}">
        <p14:creationId xmlns:p14="http://schemas.microsoft.com/office/powerpoint/2010/main" val="3520856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65028-C0BB-7359-8366-EF04CCEE16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E515F8-147A-A72E-5486-E758F21E60F5}"/>
              </a:ext>
            </a:extLst>
          </p:cNvPr>
          <p:cNvSpPr>
            <a:spLocks noGrp="1"/>
          </p:cNvSpPr>
          <p:nvPr>
            <p:ph idx="1"/>
          </p:nvPr>
        </p:nvSpPr>
        <p:spPr>
          <a:xfrm>
            <a:off x="838200" y="753036"/>
            <a:ext cx="10515600" cy="5181599"/>
          </a:xfrm>
        </p:spPr>
        <p:txBody>
          <a:bodyPr>
            <a:noAutofit/>
          </a:bodyPr>
          <a:lstStyle/>
          <a:p>
            <a:pPr marL="0" indent="0" algn="l">
              <a:buNone/>
            </a:pPr>
            <a:r>
              <a:rPr lang="en-CA" b="1" i="0" u="none" strike="noStrike" dirty="0">
                <a:solidFill>
                  <a:schemeClr val="accent6"/>
                </a:solidFill>
                <a:effectLst/>
                <a:latin typeface="Times New Roman" panose="02020603050405020304" pitchFamily="18" charset="0"/>
                <a:cs typeface="Times New Roman" panose="02020603050405020304" pitchFamily="18" charset="0"/>
              </a:rPr>
              <a:t>9. Cost Structure</a:t>
            </a:r>
          </a:p>
          <a:p>
            <a:pPr algn="l" fontAlgn="ctr">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What it is:</a:t>
            </a:r>
            <a:r>
              <a:rPr lang="en-CA"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b="0" i="0" u="none" strike="noStrike" dirty="0">
                <a:solidFill>
                  <a:srgbClr val="001D35"/>
                </a:solidFill>
                <a:effectLst/>
                <a:latin typeface="Times New Roman" panose="02020603050405020304" pitchFamily="18" charset="0"/>
                <a:cs typeface="Times New Roman" panose="02020603050405020304" pitchFamily="18" charset="0"/>
              </a:rPr>
              <a:t>All the costs incurred to operate the business. </a:t>
            </a:r>
          </a:p>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What it explains:</a:t>
            </a:r>
            <a:r>
              <a:rPr lang="en-CA"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b="0" i="0" u="none" strike="noStrike" dirty="0">
                <a:solidFill>
                  <a:srgbClr val="001D35"/>
                </a:solidFill>
                <a:effectLst/>
                <a:latin typeface="Times New Roman" panose="02020603050405020304" pitchFamily="18" charset="0"/>
                <a:cs typeface="Times New Roman" panose="02020603050405020304" pitchFamily="18" charset="0"/>
              </a:rPr>
              <a:t>The major costs associated with key resources, key activities, and the value proposition itself, including fixed and variable costs. </a:t>
            </a:r>
          </a:p>
          <a:p>
            <a:pPr algn="l" fontAlgn="ctr">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For Indigenous Businesses:</a:t>
            </a:r>
            <a:r>
              <a:rPr lang="en-CA" b="0" i="0" u="none" strike="noStrike" dirty="0">
                <a:solidFill>
                  <a:schemeClr val="accent6"/>
                </a:solidFill>
                <a:effectLst/>
                <a:latin typeface="Times New Roman" panose="02020603050405020304" pitchFamily="18" charset="0"/>
                <a:cs typeface="Times New Roman" panose="02020603050405020304" pitchFamily="18" charset="0"/>
              </a:rPr>
              <a:t> </a:t>
            </a:r>
          </a:p>
          <a:p>
            <a:pPr algn="l" fontAlgn="ctr">
              <a:buFont typeface="Arial" panose="020B0604020202020204" pitchFamily="34" charset="0"/>
              <a:buChar char="•"/>
            </a:pPr>
            <a:r>
              <a:rPr lang="en-CA" b="0" i="0" u="none" strike="noStrike" dirty="0">
                <a:solidFill>
                  <a:srgbClr val="000000"/>
                </a:solidFill>
                <a:effectLst/>
                <a:latin typeface="Times New Roman" panose="02020603050405020304" pitchFamily="18" charset="0"/>
                <a:cs typeface="Times New Roman" panose="02020603050405020304" pitchFamily="18" charset="0"/>
              </a:rPr>
              <a:t>The cost structure may include investments in community training, cultural protocols, and environmental protection, which are often considered integral to the business model rather than just external costs.</a:t>
            </a:r>
            <a:endParaRPr lang="en-CA" b="0" i="0" u="none" strike="noStrike" dirty="0">
              <a:solidFill>
                <a:srgbClr val="001D35"/>
              </a:solidFill>
              <a:effectLst/>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B850E1A2-D9F9-6815-9E31-8D6E4A7EECAC}"/>
              </a:ext>
            </a:extLst>
          </p:cNvPr>
          <p:cNvSpPr>
            <a:spLocks noGrp="1"/>
          </p:cNvSpPr>
          <p:nvPr>
            <p:ph type="title"/>
          </p:nvPr>
        </p:nvSpPr>
        <p:spPr>
          <a:xfrm>
            <a:off x="838200" y="365125"/>
            <a:ext cx="10515600" cy="190687"/>
          </a:xfrm>
        </p:spPr>
        <p:txBody>
          <a:bodyPr>
            <a:normAutofit fontScale="90000"/>
          </a:bodyPr>
          <a:lstStyle/>
          <a:p>
            <a:r>
              <a:rPr lang="en-US" b="1">
                <a:solidFill>
                  <a:schemeClr val="accent6"/>
                </a:solidFill>
              </a:rPr>
              <a:t>Business Model Canvas</a:t>
            </a:r>
          </a:p>
        </p:txBody>
      </p:sp>
      <p:pic>
        <p:nvPicPr>
          <p:cNvPr id="2" name="Graphic 1">
            <a:extLst>
              <a:ext uri="{FF2B5EF4-FFF2-40B4-BE49-F238E27FC236}">
                <a16:creationId xmlns:a16="http://schemas.microsoft.com/office/drawing/2014/main" id="{4A66AF8B-3C7A-C85B-CC68-15F2E7CF2A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28702" y="270532"/>
            <a:ext cx="3060700" cy="825500"/>
          </a:xfrm>
          <a:prstGeom prst="rect">
            <a:avLst/>
          </a:prstGeom>
        </p:spPr>
      </p:pic>
      <p:pic>
        <p:nvPicPr>
          <p:cNvPr id="5" name="Picture 4" descr="A black and grey text&#10;&#10;Description automatically generated">
            <a:extLst>
              <a:ext uri="{FF2B5EF4-FFF2-40B4-BE49-F238E27FC236}">
                <a16:creationId xmlns:a16="http://schemas.microsoft.com/office/drawing/2014/main" id="{3429E08D-AC13-E1C5-51AB-9D535FB09EFB}"/>
              </a:ext>
            </a:extLst>
          </p:cNvPr>
          <p:cNvPicPr>
            <a:picLocks noChangeAspect="1"/>
          </p:cNvPicPr>
          <p:nvPr/>
        </p:nvPicPr>
        <p:blipFill>
          <a:blip r:embed="rId4"/>
          <a:stretch>
            <a:fillRect/>
          </a:stretch>
        </p:blipFill>
        <p:spPr>
          <a:xfrm>
            <a:off x="9466386" y="1003927"/>
            <a:ext cx="2105215" cy="758636"/>
          </a:xfrm>
          <a:prstGeom prst="rect">
            <a:avLst/>
          </a:prstGeom>
        </p:spPr>
      </p:pic>
    </p:spTree>
    <p:extLst>
      <p:ext uri="{BB962C8B-B14F-4D97-AF65-F5344CB8AC3E}">
        <p14:creationId xmlns:p14="http://schemas.microsoft.com/office/powerpoint/2010/main" val="737700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BC7F-EE37-C5E3-0885-9917930DFDD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8161A8D-16A9-CEFC-F621-36ABD23B65E9}"/>
              </a:ext>
            </a:extLst>
          </p:cNvPr>
          <p:cNvPicPr>
            <a:picLocks noGrp="1" noChangeAspect="1"/>
          </p:cNvPicPr>
          <p:nvPr>
            <p:ph idx="1"/>
          </p:nvPr>
        </p:nvPicPr>
        <p:blipFill>
          <a:blip r:embed="rId2"/>
          <a:srcRect l="22223" t="14565" r="13466" b="22392"/>
          <a:stretch/>
        </p:blipFill>
        <p:spPr>
          <a:xfrm>
            <a:off x="546538" y="0"/>
            <a:ext cx="11098924" cy="6800046"/>
          </a:xfrm>
        </p:spPr>
      </p:pic>
    </p:spTree>
    <p:extLst>
      <p:ext uri="{BB962C8B-B14F-4D97-AF65-F5344CB8AC3E}">
        <p14:creationId xmlns:p14="http://schemas.microsoft.com/office/powerpoint/2010/main" val="3207626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D99B6-D07D-AA1A-3DFF-5EC8FDCE98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8D6570B-682F-2DCD-4B8A-8DE345A79F2F}"/>
              </a:ext>
            </a:extLst>
          </p:cNvPr>
          <p:cNvSpPr txBox="1"/>
          <p:nvPr/>
        </p:nvSpPr>
        <p:spPr>
          <a:xfrm>
            <a:off x="1177159" y="993969"/>
            <a:ext cx="9144000" cy="584775"/>
          </a:xfrm>
          <a:prstGeom prst="rect">
            <a:avLst/>
          </a:prstGeom>
          <a:noFill/>
        </p:spPr>
        <p:txBody>
          <a:bodyPr wrap="square" rtlCol="0">
            <a:spAutoFit/>
          </a:bodyPr>
          <a:lstStyle/>
          <a:p>
            <a:r>
              <a:rPr lang="en-CA" sz="3200" b="1" kern="10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What is a Business Plan? </a:t>
            </a:r>
          </a:p>
        </p:txBody>
      </p:sp>
      <p:pic>
        <p:nvPicPr>
          <p:cNvPr id="4" name="Picture 3" descr="A light bulb with arrows pointing to a light bulb&#10;&#10;Description automatically generated">
            <a:extLst>
              <a:ext uri="{FF2B5EF4-FFF2-40B4-BE49-F238E27FC236}">
                <a16:creationId xmlns:a16="http://schemas.microsoft.com/office/drawing/2014/main" id="{5D9D0971-D9DD-FB89-7CD2-1D75D0F9642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63150" y="1"/>
            <a:ext cx="2228850" cy="1671638"/>
          </a:xfrm>
          <a:prstGeom prst="rect">
            <a:avLst/>
          </a:prstGeom>
        </p:spPr>
      </p:pic>
      <p:pic>
        <p:nvPicPr>
          <p:cNvPr id="5" name="Graphic 4">
            <a:extLst>
              <a:ext uri="{FF2B5EF4-FFF2-40B4-BE49-F238E27FC236}">
                <a16:creationId xmlns:a16="http://schemas.microsoft.com/office/drawing/2014/main" id="{B4C5E382-7854-EDFF-D53F-811A8B3511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322" y="23957"/>
            <a:ext cx="3060700" cy="825500"/>
          </a:xfrm>
          <a:prstGeom prst="rect">
            <a:avLst/>
          </a:prstGeom>
        </p:spPr>
      </p:pic>
      <p:sp>
        <p:nvSpPr>
          <p:cNvPr id="2" name="TextBox 1">
            <a:extLst>
              <a:ext uri="{FF2B5EF4-FFF2-40B4-BE49-F238E27FC236}">
                <a16:creationId xmlns:a16="http://schemas.microsoft.com/office/drawing/2014/main" id="{AD108ECB-B21C-B779-7023-92B03AFF5547}"/>
              </a:ext>
            </a:extLst>
          </p:cNvPr>
          <p:cNvSpPr txBox="1"/>
          <p:nvPr/>
        </p:nvSpPr>
        <p:spPr>
          <a:xfrm>
            <a:off x="1177159" y="2042160"/>
            <a:ext cx="8785991" cy="3724096"/>
          </a:xfrm>
          <a:prstGeom prst="rect">
            <a:avLst/>
          </a:prstGeom>
          <a:noFill/>
        </p:spPr>
        <p:txBody>
          <a:bodyPr wrap="square" rtlCol="0">
            <a:spAutoFit/>
          </a:bodyPr>
          <a:lstStyle/>
          <a:p>
            <a:r>
              <a:rPr lang="en-CA" sz="2800" b="0" i="0" u="none" strike="noStrike">
                <a:solidFill>
                  <a:srgbClr val="001D35"/>
                </a:solidFill>
                <a:effectLst/>
                <a:latin typeface="Times New Roman" panose="02020603050405020304" pitchFamily="18" charset="0"/>
                <a:cs typeface="Times New Roman" panose="02020603050405020304" pitchFamily="18" charset="0"/>
              </a:rPr>
              <a:t>A business plan is an important document because it acts as a roadmap, guiding decision-making, identifying potential problems, and improving the chances of success by forcing thorough research and strategic planning. </a:t>
            </a:r>
          </a:p>
          <a:p>
            <a:endParaRPr lang="en-CA" sz="1200">
              <a:solidFill>
                <a:srgbClr val="001D35"/>
              </a:solidFill>
              <a:latin typeface="Times New Roman" panose="02020603050405020304" pitchFamily="18" charset="0"/>
              <a:cs typeface="Times New Roman" panose="02020603050405020304" pitchFamily="18" charset="0"/>
            </a:endParaRPr>
          </a:p>
          <a:p>
            <a:r>
              <a:rPr lang="en-CA" sz="2800" b="0" i="0" u="none" strike="noStrike">
                <a:solidFill>
                  <a:srgbClr val="001D35"/>
                </a:solidFill>
                <a:effectLst/>
                <a:latin typeface="Times New Roman" panose="02020603050405020304" pitchFamily="18" charset="0"/>
                <a:cs typeface="Times New Roman" panose="02020603050405020304" pitchFamily="18" charset="0"/>
              </a:rPr>
              <a:t>It is essential for securing funding by convincing lenders and investors of a viable opportunity, and it helps to set clear objectives, define a marketing strategy, and establish a framework for operations and growth.</a:t>
            </a:r>
            <a:endParaRPr lang="en-US" sz="2800">
              <a:latin typeface="Times New Roman" panose="02020603050405020304" pitchFamily="18" charset="0"/>
              <a:cs typeface="Times New Roman" panose="02020603050405020304" pitchFamily="18" charset="0"/>
            </a:endParaRPr>
          </a:p>
        </p:txBody>
      </p:sp>
      <p:pic>
        <p:nvPicPr>
          <p:cNvPr id="6" name="Picture 5" descr="A black and grey text&#10;&#10;Description automatically generated">
            <a:extLst>
              <a:ext uri="{FF2B5EF4-FFF2-40B4-BE49-F238E27FC236}">
                <a16:creationId xmlns:a16="http://schemas.microsoft.com/office/drawing/2014/main" id="{51FE4F75-7E29-96A1-B6E0-52577EFF6547}"/>
              </a:ext>
            </a:extLst>
          </p:cNvPr>
          <p:cNvPicPr>
            <a:picLocks noChangeAspect="1"/>
          </p:cNvPicPr>
          <p:nvPr/>
        </p:nvPicPr>
        <p:blipFill>
          <a:blip r:embed="rId6"/>
          <a:stretch>
            <a:fillRect/>
          </a:stretch>
        </p:blipFill>
        <p:spPr>
          <a:xfrm>
            <a:off x="3780578" y="0"/>
            <a:ext cx="2105215" cy="758636"/>
          </a:xfrm>
          <a:prstGeom prst="rect">
            <a:avLst/>
          </a:prstGeom>
        </p:spPr>
      </p:pic>
    </p:spTree>
    <p:extLst>
      <p:ext uri="{BB962C8B-B14F-4D97-AF65-F5344CB8AC3E}">
        <p14:creationId xmlns:p14="http://schemas.microsoft.com/office/powerpoint/2010/main" val="86461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80480-160B-3451-8E9B-48F9E7F527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81084AF-C797-2A40-B5BB-98F18AD0DE70}"/>
              </a:ext>
            </a:extLst>
          </p:cNvPr>
          <p:cNvSpPr txBox="1"/>
          <p:nvPr/>
        </p:nvSpPr>
        <p:spPr>
          <a:xfrm>
            <a:off x="179463" y="1094618"/>
            <a:ext cx="11313290" cy="5509200"/>
          </a:xfrm>
          <a:prstGeom prst="rect">
            <a:avLst/>
          </a:prstGeom>
          <a:noFill/>
        </p:spPr>
        <p:txBody>
          <a:bodyPr wrap="square">
            <a:spAutoFit/>
          </a:bodyPr>
          <a:lstStyle/>
          <a:p>
            <a:r>
              <a:rPr lang="en-CA" sz="3200" kern="10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Why Business Plans Matter in Indigenous Economic Development</a:t>
            </a:r>
            <a:br>
              <a:rPr lang="en-CA" sz="1200" kern="100">
                <a:effectLst/>
                <a:latin typeface="Times New Roman" panose="02020603050405020304" pitchFamily="18" charset="0"/>
                <a:ea typeface="Aptos" panose="020B0004020202020204" pitchFamily="34" charset="0"/>
                <a:cs typeface="Times New Roman" panose="02020603050405020304" pitchFamily="18" charset="0"/>
              </a:rPr>
            </a:br>
            <a:endParaRPr lang="en-CA" sz="1200" kern="100">
              <a:effectLst/>
              <a:latin typeface="Times New Roman" panose="02020603050405020304" pitchFamily="18" charset="0"/>
              <a:ea typeface="Aptos" panose="020B0004020202020204" pitchFamily="34" charset="0"/>
              <a:cs typeface="Times New Roman" panose="02020603050405020304" pitchFamily="18" charset="0"/>
            </a:endParaRPr>
          </a:p>
          <a:p>
            <a:r>
              <a:rPr lang="en-CA" sz="2800" b="0" i="0" u="none" strike="noStrike">
                <a:solidFill>
                  <a:srgbClr val="001D35"/>
                </a:solidFill>
                <a:effectLst/>
                <a:latin typeface="Google Sans"/>
              </a:rPr>
              <a:t>Business plans are essential in Indigenous economic development for several reasons: </a:t>
            </a:r>
          </a:p>
          <a:p>
            <a:pPr marL="457200" indent="-457200">
              <a:buFont typeface="Wingdings" pitchFamily="2" charset="2"/>
              <a:buChar char="ü"/>
            </a:pPr>
            <a:r>
              <a:rPr lang="en-CA" sz="2800" b="0" i="0" u="none" strike="noStrike">
                <a:solidFill>
                  <a:srgbClr val="001D35"/>
                </a:solidFill>
                <a:effectLst/>
                <a:latin typeface="Google Sans"/>
              </a:rPr>
              <a:t>they support sovereignty and self-reliance by providing a strategic roadmap for Indigenous-led growth and control over their economic future; and </a:t>
            </a:r>
          </a:p>
          <a:p>
            <a:pPr marL="457200" indent="-457200">
              <a:buFont typeface="Wingdings" pitchFamily="2" charset="2"/>
              <a:buChar char="ü"/>
            </a:pPr>
            <a:r>
              <a:rPr lang="en-CA" sz="2800" b="0" i="0" u="none" strike="noStrike">
                <a:solidFill>
                  <a:srgbClr val="001D35"/>
                </a:solidFill>
                <a:effectLst/>
                <a:latin typeface="Google Sans"/>
              </a:rPr>
              <a:t>they attract partnerships and funding by demonstrating viability to investors and governments, enabling access to critical capital for business expansion and community infrastructure. </a:t>
            </a:r>
          </a:p>
          <a:p>
            <a:pPr marL="457200" indent="-457200">
              <a:buFont typeface="Wingdings" pitchFamily="2" charset="2"/>
              <a:buChar char="ü"/>
            </a:pPr>
            <a:r>
              <a:rPr lang="en-CA" sz="2800" b="0" i="0" u="none" strike="noStrike">
                <a:solidFill>
                  <a:srgbClr val="001D35"/>
                </a:solidFill>
                <a:effectLst/>
                <a:latin typeface="Google Sans"/>
              </a:rPr>
              <a:t>By providing a clear plan, these documents help solidify long-term economic sustainability and foster a stronger connection between economic prosperity and cultural preservation. </a:t>
            </a:r>
            <a:endParaRPr lang="en-US"/>
          </a:p>
        </p:txBody>
      </p:sp>
      <p:pic>
        <p:nvPicPr>
          <p:cNvPr id="7" name="Picture 6" descr="A light bulb with arrows pointing to a light bulb&#10;&#10;Description automatically generated">
            <a:extLst>
              <a:ext uri="{FF2B5EF4-FFF2-40B4-BE49-F238E27FC236}">
                <a16:creationId xmlns:a16="http://schemas.microsoft.com/office/drawing/2014/main" id="{BB37A404-4141-0B39-4390-6E56A94B38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059392" y="1"/>
            <a:ext cx="1132608" cy="849456"/>
          </a:xfrm>
          <a:prstGeom prst="rect">
            <a:avLst/>
          </a:prstGeom>
        </p:spPr>
      </p:pic>
      <p:pic>
        <p:nvPicPr>
          <p:cNvPr id="2" name="Graphic 1">
            <a:extLst>
              <a:ext uri="{FF2B5EF4-FFF2-40B4-BE49-F238E27FC236}">
                <a16:creationId xmlns:a16="http://schemas.microsoft.com/office/drawing/2014/main" id="{97E2584E-8BBD-EDF8-117F-2C0F062910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322" y="23957"/>
            <a:ext cx="3060700" cy="825500"/>
          </a:xfrm>
          <a:prstGeom prst="rect">
            <a:avLst/>
          </a:prstGeom>
        </p:spPr>
      </p:pic>
      <p:pic>
        <p:nvPicPr>
          <p:cNvPr id="3" name="Picture 2" descr="A black and grey text&#10;&#10;Description automatically generated">
            <a:extLst>
              <a:ext uri="{FF2B5EF4-FFF2-40B4-BE49-F238E27FC236}">
                <a16:creationId xmlns:a16="http://schemas.microsoft.com/office/drawing/2014/main" id="{32500034-2F60-8703-F0B5-9BB6CFC34C97}"/>
              </a:ext>
            </a:extLst>
          </p:cNvPr>
          <p:cNvPicPr>
            <a:picLocks noChangeAspect="1"/>
          </p:cNvPicPr>
          <p:nvPr/>
        </p:nvPicPr>
        <p:blipFill>
          <a:blip r:embed="rId6"/>
          <a:stretch>
            <a:fillRect/>
          </a:stretch>
        </p:blipFill>
        <p:spPr>
          <a:xfrm>
            <a:off x="3780578" y="0"/>
            <a:ext cx="2105215" cy="758636"/>
          </a:xfrm>
          <a:prstGeom prst="rect">
            <a:avLst/>
          </a:prstGeom>
        </p:spPr>
      </p:pic>
    </p:spTree>
    <p:extLst>
      <p:ext uri="{BB962C8B-B14F-4D97-AF65-F5344CB8AC3E}">
        <p14:creationId xmlns:p14="http://schemas.microsoft.com/office/powerpoint/2010/main" val="2973642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A8F5E-DEBC-939E-341B-54B8A2D2DEE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968CDC7-2AFD-F56C-E7F4-7E5634C60666}"/>
              </a:ext>
            </a:extLst>
          </p:cNvPr>
          <p:cNvSpPr txBox="1"/>
          <p:nvPr/>
        </p:nvSpPr>
        <p:spPr>
          <a:xfrm>
            <a:off x="376518" y="987149"/>
            <a:ext cx="11438964" cy="5693866"/>
          </a:xfrm>
          <a:prstGeom prst="rect">
            <a:avLst/>
          </a:prstGeom>
          <a:noFill/>
        </p:spPr>
        <p:txBody>
          <a:bodyPr wrap="square">
            <a:spAutoFit/>
          </a:bodyPr>
          <a:lstStyle/>
          <a:p>
            <a:pPr fontAlgn="ctr"/>
            <a:r>
              <a:rPr lang="en-CA" sz="3200" b="1" kern="10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Culturally-Rooted Entrepreneurship and Nation Building</a:t>
            </a:r>
            <a:endParaRPr lang="en-CA" sz="1200" b="1" kern="10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endParaRPr>
          </a:p>
          <a:p>
            <a:pPr fontAlgn="ctr"/>
            <a:br>
              <a:rPr lang="en-CA" sz="1200" kern="100">
                <a:effectLst/>
                <a:latin typeface="Times New Roman" panose="02020603050405020304" pitchFamily="18" charset="0"/>
                <a:ea typeface="Aptos" panose="020B0004020202020204" pitchFamily="34" charset="0"/>
                <a:cs typeface="Times New Roman" panose="02020603050405020304" pitchFamily="18" charset="0"/>
              </a:rPr>
            </a:br>
            <a:r>
              <a:rPr lang="en-CA" sz="2800">
                <a:effectLst/>
              </a:rPr>
              <a:t>Culturally-rooted entrepreneurship builds economies that sustain Indigenous communities by integrating traditional knowledge, values, and practices into business ventures, fostering community identity and self-determination. </a:t>
            </a:r>
          </a:p>
          <a:p>
            <a:pPr fontAlgn="ctr"/>
            <a:endParaRPr lang="en-CA" sz="1200"/>
          </a:p>
          <a:p>
            <a:pPr fontAlgn="ctr"/>
            <a:r>
              <a:rPr lang="en-CA" sz="2800">
                <a:effectLst/>
              </a:rPr>
              <a:t>These businesses, often rooted in unique cultural expressions like art and craftsmanship, contribute to local economic development, uphold Indigenous sovereignty, and promote the preservation and revitalization of culture, aligning with initiatives like the </a:t>
            </a:r>
            <a:r>
              <a:rPr lang="en-CA" sz="2800" u="sng">
                <a:solidFill>
                  <a:srgbClr val="681DA8"/>
                </a:solidFill>
                <a:effectLst/>
                <a:hlinkClick r:id="rId2"/>
              </a:rPr>
              <a:t>United Nations Declaration on the Rights of Indigenous Peoples</a:t>
            </a:r>
            <a:r>
              <a:rPr lang="en-CA" sz="2800">
                <a:effectLst/>
              </a:rPr>
              <a:t>(UNDRIP). </a:t>
            </a:r>
          </a:p>
          <a:p>
            <a:br>
              <a:rPr lang="en-CA" sz="2800"/>
            </a:br>
            <a:endParaRPr lang="en-US" sz="2800">
              <a:latin typeface="Times New Roman" panose="02020603050405020304" pitchFamily="18" charset="0"/>
              <a:cs typeface="Times New Roman" panose="02020603050405020304" pitchFamily="18" charset="0"/>
            </a:endParaRPr>
          </a:p>
        </p:txBody>
      </p:sp>
      <p:pic>
        <p:nvPicPr>
          <p:cNvPr id="8" name="Picture 7" descr="A light bulb with arrows pointing to a light bulb&#10;&#10;Description automatically generated">
            <a:extLst>
              <a:ext uri="{FF2B5EF4-FFF2-40B4-BE49-F238E27FC236}">
                <a16:creationId xmlns:a16="http://schemas.microsoft.com/office/drawing/2014/main" id="{C41C7457-31F7-96CB-BFD0-617BF6D6D79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434918" y="1"/>
            <a:ext cx="1757081" cy="1317811"/>
          </a:xfrm>
          <a:prstGeom prst="rect">
            <a:avLst/>
          </a:prstGeom>
        </p:spPr>
      </p:pic>
      <p:pic>
        <p:nvPicPr>
          <p:cNvPr id="2" name="Graphic 1">
            <a:extLst>
              <a:ext uri="{FF2B5EF4-FFF2-40B4-BE49-F238E27FC236}">
                <a16:creationId xmlns:a16="http://schemas.microsoft.com/office/drawing/2014/main" id="{FD41BD94-28D4-9F48-E38D-75FE623A27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5322" y="23957"/>
            <a:ext cx="3060700" cy="825500"/>
          </a:xfrm>
          <a:prstGeom prst="rect">
            <a:avLst/>
          </a:prstGeom>
        </p:spPr>
      </p:pic>
      <p:pic>
        <p:nvPicPr>
          <p:cNvPr id="3" name="Picture 2" descr="A black and grey text&#10;&#10;Description automatically generated">
            <a:extLst>
              <a:ext uri="{FF2B5EF4-FFF2-40B4-BE49-F238E27FC236}">
                <a16:creationId xmlns:a16="http://schemas.microsoft.com/office/drawing/2014/main" id="{FB0C1589-25D6-CE8E-4585-29BED0949DE3}"/>
              </a:ext>
            </a:extLst>
          </p:cNvPr>
          <p:cNvPicPr>
            <a:picLocks noChangeAspect="1"/>
          </p:cNvPicPr>
          <p:nvPr/>
        </p:nvPicPr>
        <p:blipFill>
          <a:blip r:embed="rId7"/>
          <a:stretch>
            <a:fillRect/>
          </a:stretch>
        </p:blipFill>
        <p:spPr>
          <a:xfrm>
            <a:off x="3780578" y="0"/>
            <a:ext cx="2105215" cy="758636"/>
          </a:xfrm>
          <a:prstGeom prst="rect">
            <a:avLst/>
          </a:prstGeom>
        </p:spPr>
      </p:pic>
    </p:spTree>
    <p:extLst>
      <p:ext uri="{BB962C8B-B14F-4D97-AF65-F5344CB8AC3E}">
        <p14:creationId xmlns:p14="http://schemas.microsoft.com/office/powerpoint/2010/main" val="863084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7C613-1F2C-502E-E8B5-E3817392A1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3510FF-0E82-6A4D-B082-92045AAB61A9}"/>
              </a:ext>
            </a:extLst>
          </p:cNvPr>
          <p:cNvSpPr>
            <a:spLocks noGrp="1"/>
          </p:cNvSpPr>
          <p:nvPr>
            <p:ph type="ctrTitle"/>
          </p:nvPr>
        </p:nvSpPr>
        <p:spPr>
          <a:xfrm>
            <a:off x="1380565" y="3130457"/>
            <a:ext cx="9144000" cy="2387600"/>
          </a:xfrm>
        </p:spPr>
        <p:txBody>
          <a:bodyPr>
            <a:noAutofit/>
          </a:bodyPr>
          <a:lstStyle/>
          <a:p>
            <a:pPr algn="l" fontAlgn="ctr"/>
            <a:r>
              <a:rPr lang="en-CA" sz="2800" kern="10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Elements of a Strong Community-Based Business Idea</a:t>
            </a:r>
            <a:br>
              <a:rPr lang="en-CA" sz="1200" kern="100">
                <a:effectLst/>
                <a:latin typeface="Times New Roman" panose="02020603050405020304" pitchFamily="18" charset="0"/>
                <a:ea typeface="Aptos" panose="020B0004020202020204" pitchFamily="34" charset="0"/>
                <a:cs typeface="Times New Roman" panose="02020603050405020304" pitchFamily="18" charset="0"/>
              </a:rPr>
            </a:br>
            <a:br>
              <a:rPr lang="en-CA" sz="1200" kern="100">
                <a:effectLst/>
                <a:latin typeface="Times New Roman" panose="02020603050405020304" pitchFamily="18" charset="0"/>
                <a:ea typeface="Aptos" panose="020B0004020202020204" pitchFamily="34" charset="0"/>
                <a:cs typeface="Times New Roman" panose="02020603050405020304" pitchFamily="18" charset="0"/>
              </a:rPr>
            </a:br>
            <a:r>
              <a:rPr lang="en-CA" sz="2800">
                <a:effectLst/>
                <a:latin typeface="Times New Roman" panose="02020603050405020304" pitchFamily="18" charset="0"/>
                <a:cs typeface="Times New Roman" panose="02020603050405020304" pitchFamily="18" charset="0"/>
              </a:rPr>
              <a:t>A strong community-based business idea integrates local needs, leverages local resources (including culture), ensures scalability to grow without losing local roots, and fosters sustainability for long-term impact and viability. </a:t>
            </a:r>
            <a:br>
              <a:rPr lang="en-CA" sz="1200">
                <a:effectLst/>
                <a:latin typeface="Times New Roman" panose="02020603050405020304" pitchFamily="18" charset="0"/>
                <a:cs typeface="Times New Roman" panose="02020603050405020304" pitchFamily="18" charset="0"/>
              </a:rPr>
            </a:br>
            <a:br>
              <a:rPr lang="en-CA" sz="1200">
                <a:effectLst/>
                <a:latin typeface="Times New Roman" panose="02020603050405020304" pitchFamily="18" charset="0"/>
                <a:cs typeface="Times New Roman" panose="02020603050405020304" pitchFamily="18" charset="0"/>
              </a:rPr>
            </a:br>
            <a:r>
              <a:rPr lang="en-CA" sz="2800">
                <a:effectLst/>
                <a:latin typeface="Times New Roman" panose="02020603050405020304" pitchFamily="18" charset="0"/>
                <a:cs typeface="Times New Roman" panose="02020603050405020304" pitchFamily="18" charset="0"/>
              </a:rPr>
              <a:t>Key elements include addressing a clear unmet need within the community, utilizing cultural assets to create unique value, building strong community relationships, and establishing a model that can expand its reach and impact over time while maintaining its commitment to the local area. </a:t>
            </a:r>
            <a:endParaRPr lang="en-US" sz="2800">
              <a:latin typeface="Times New Roman" panose="02020603050405020304" pitchFamily="18" charset="0"/>
              <a:cs typeface="Times New Roman" panose="02020603050405020304" pitchFamily="18" charset="0"/>
            </a:endParaRPr>
          </a:p>
        </p:txBody>
      </p:sp>
      <p:pic>
        <p:nvPicPr>
          <p:cNvPr id="5" name="Picture 4" descr="A light bulb with arrows pointing to a light bulb&#10;&#10;Description automatically generated">
            <a:extLst>
              <a:ext uri="{FF2B5EF4-FFF2-40B4-BE49-F238E27FC236}">
                <a16:creationId xmlns:a16="http://schemas.microsoft.com/office/drawing/2014/main" id="{BDDD061F-641D-4EDA-59D8-F6105E410BF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668000" y="1"/>
            <a:ext cx="1524000" cy="1143000"/>
          </a:xfrm>
          <a:prstGeom prst="rect">
            <a:avLst/>
          </a:prstGeom>
        </p:spPr>
      </p:pic>
      <p:pic>
        <p:nvPicPr>
          <p:cNvPr id="2" name="Graphic 1">
            <a:extLst>
              <a:ext uri="{FF2B5EF4-FFF2-40B4-BE49-F238E27FC236}">
                <a16:creationId xmlns:a16="http://schemas.microsoft.com/office/drawing/2014/main" id="{A1145FD5-1803-4159-4D84-9AAED5EC62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322" y="23957"/>
            <a:ext cx="3060700" cy="825500"/>
          </a:xfrm>
          <a:prstGeom prst="rect">
            <a:avLst/>
          </a:prstGeom>
        </p:spPr>
      </p:pic>
      <p:pic>
        <p:nvPicPr>
          <p:cNvPr id="3" name="Picture 2" descr="A black and grey text&#10;&#10;Description automatically generated">
            <a:extLst>
              <a:ext uri="{FF2B5EF4-FFF2-40B4-BE49-F238E27FC236}">
                <a16:creationId xmlns:a16="http://schemas.microsoft.com/office/drawing/2014/main" id="{67C9292F-D220-F6EC-621C-D1C386E1034B}"/>
              </a:ext>
            </a:extLst>
          </p:cNvPr>
          <p:cNvPicPr>
            <a:picLocks noChangeAspect="1"/>
          </p:cNvPicPr>
          <p:nvPr/>
        </p:nvPicPr>
        <p:blipFill>
          <a:blip r:embed="rId6"/>
          <a:stretch>
            <a:fillRect/>
          </a:stretch>
        </p:blipFill>
        <p:spPr>
          <a:xfrm>
            <a:off x="3780578" y="0"/>
            <a:ext cx="2105215" cy="758636"/>
          </a:xfrm>
          <a:prstGeom prst="rect">
            <a:avLst/>
          </a:prstGeom>
        </p:spPr>
      </p:pic>
    </p:spTree>
    <p:extLst>
      <p:ext uri="{BB962C8B-B14F-4D97-AF65-F5344CB8AC3E}">
        <p14:creationId xmlns:p14="http://schemas.microsoft.com/office/powerpoint/2010/main" val="1486742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F146B-A2EB-DB61-04C1-263C7C5F75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DEF15B-BBC3-040D-6474-0F0F6447E5D2}"/>
              </a:ext>
            </a:extLst>
          </p:cNvPr>
          <p:cNvSpPr>
            <a:spLocks noGrp="1"/>
          </p:cNvSpPr>
          <p:nvPr>
            <p:ph type="ctrTitle"/>
          </p:nvPr>
        </p:nvSpPr>
        <p:spPr>
          <a:xfrm>
            <a:off x="1358262" y="4882979"/>
            <a:ext cx="9144000" cy="2387600"/>
          </a:xfrm>
        </p:spPr>
        <p:txBody>
          <a:bodyPr>
            <a:noAutofit/>
          </a:bodyPr>
          <a:lstStyle/>
          <a:p>
            <a:pPr algn="l"/>
            <a:r>
              <a:rPr lang="en-CA" sz="3200" b="1" kern="10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Types of Indigenous Businesses</a:t>
            </a:r>
            <a:br>
              <a:rPr lang="en-CA" sz="1200" b="1" kern="100">
                <a:solidFill>
                  <a:schemeClr val="accent6"/>
                </a:solidFill>
                <a:latin typeface="Times New Roman" panose="02020603050405020304" pitchFamily="18" charset="0"/>
                <a:ea typeface="Aptos" panose="020B0004020202020204" pitchFamily="34" charset="0"/>
                <a:cs typeface="Times New Roman" panose="02020603050405020304" pitchFamily="18" charset="0"/>
              </a:rPr>
            </a:br>
            <a:br>
              <a:rPr lang="en-CA" sz="1200" b="0" i="0" u="none" strike="noStrike">
                <a:solidFill>
                  <a:srgbClr val="1F1F1F"/>
                </a:solidFill>
                <a:effectLst/>
                <a:latin typeface="Times New Roman" panose="02020603050405020304" pitchFamily="18" charset="0"/>
                <a:cs typeface="Times New Roman" panose="02020603050405020304" pitchFamily="18" charset="0"/>
              </a:rPr>
            </a:br>
            <a:r>
              <a:rPr lang="en-CA" sz="2800" b="0" i="0" u="none" strike="noStrike">
                <a:solidFill>
                  <a:srgbClr val="1F1F1F"/>
                </a:solidFill>
                <a:effectLst/>
                <a:latin typeface="Times New Roman" panose="02020603050405020304" pitchFamily="18" charset="0"/>
                <a:cs typeface="Times New Roman" panose="02020603050405020304" pitchFamily="18" charset="0"/>
              </a:rPr>
              <a:t>Indigenous businesses operate across for-profit, cooperative, social enterprise, and land-based models, leveraging cultural strengths and community ties to create economic and social value.</a:t>
            </a:r>
            <a:br>
              <a:rPr lang="en-CA" sz="2800" b="0" i="0" u="none" strike="noStrike">
                <a:solidFill>
                  <a:srgbClr val="1F1F1F"/>
                </a:solidFill>
                <a:effectLst/>
                <a:latin typeface="Times New Roman" panose="02020603050405020304" pitchFamily="18" charset="0"/>
                <a:cs typeface="Times New Roman" panose="02020603050405020304" pitchFamily="18" charset="0"/>
              </a:rPr>
            </a:br>
            <a:br>
              <a:rPr lang="en-CA" sz="1200" b="0" i="0" u="none" strike="noStrike">
                <a:solidFill>
                  <a:srgbClr val="1F1F1F"/>
                </a:solidFill>
                <a:effectLst/>
                <a:latin typeface="Times New Roman" panose="02020603050405020304" pitchFamily="18" charset="0"/>
                <a:cs typeface="Times New Roman" panose="02020603050405020304" pitchFamily="18" charset="0"/>
              </a:rPr>
            </a:br>
            <a:br>
              <a:rPr lang="en-CA" sz="1200" b="0" i="0" u="none" strike="noStrike">
                <a:solidFill>
                  <a:srgbClr val="1F1F1F"/>
                </a:solidFill>
                <a:effectLst/>
                <a:latin typeface="Times New Roman" panose="02020603050405020304" pitchFamily="18" charset="0"/>
                <a:cs typeface="Times New Roman" panose="02020603050405020304" pitchFamily="18" charset="0"/>
              </a:rPr>
            </a:br>
            <a:r>
              <a:rPr lang="en-CA" sz="2800" b="0" i="0" u="none" strike="noStrike">
                <a:solidFill>
                  <a:srgbClr val="1F1F1F"/>
                </a:solidFill>
                <a:effectLst/>
                <a:latin typeface="Times New Roman" panose="02020603050405020304" pitchFamily="18" charset="0"/>
                <a:cs typeface="Times New Roman" panose="02020603050405020304" pitchFamily="18" charset="0"/>
              </a:rPr>
              <a:t>*For-profit businesses aim for growth and profit, often integrating social goals. </a:t>
            </a:r>
            <a:br>
              <a:rPr lang="en-CA" sz="2800" b="0" i="0" u="none" strike="noStrike">
                <a:solidFill>
                  <a:srgbClr val="1F1F1F"/>
                </a:solidFill>
                <a:effectLst/>
                <a:latin typeface="Times New Roman" panose="02020603050405020304" pitchFamily="18" charset="0"/>
                <a:cs typeface="Times New Roman" panose="02020603050405020304" pitchFamily="18" charset="0"/>
              </a:rPr>
            </a:br>
            <a:r>
              <a:rPr lang="en-CA" sz="2800" b="0" i="0" u="none" strike="noStrike">
                <a:solidFill>
                  <a:srgbClr val="1F1F1F"/>
                </a:solidFill>
                <a:effectLst/>
                <a:latin typeface="Times New Roman" panose="02020603050405020304" pitchFamily="18" charset="0"/>
                <a:cs typeface="Times New Roman" panose="02020603050405020304" pitchFamily="18" charset="0"/>
              </a:rPr>
              <a:t>* Cooperatives, like those in fishing or artisan work, focus on member benefits, shared ownership, and sustainable practices. </a:t>
            </a:r>
            <a:br>
              <a:rPr lang="en-CA" sz="2800" b="0" i="0" u="none" strike="noStrike">
                <a:solidFill>
                  <a:srgbClr val="1F1F1F"/>
                </a:solidFill>
                <a:effectLst/>
                <a:latin typeface="Times New Roman" panose="02020603050405020304" pitchFamily="18" charset="0"/>
                <a:cs typeface="Times New Roman" panose="02020603050405020304" pitchFamily="18" charset="0"/>
              </a:rPr>
            </a:br>
            <a:r>
              <a:rPr lang="en-CA" sz="2800" b="0" i="0" u="none" strike="noStrike">
                <a:solidFill>
                  <a:srgbClr val="1F1F1F"/>
                </a:solidFill>
                <a:effectLst/>
                <a:latin typeface="Times New Roman" panose="02020603050405020304" pitchFamily="18" charset="0"/>
                <a:cs typeface="Times New Roman" panose="02020603050405020304" pitchFamily="18" charset="0"/>
              </a:rPr>
              <a:t>* Social enterprises prioritize social, cultural, or environmental missions, reinvesting profits to achieve their objectives. </a:t>
            </a:r>
            <a:br>
              <a:rPr lang="en-CA" sz="2800" b="0" i="0" u="none" strike="noStrike">
                <a:solidFill>
                  <a:srgbClr val="1F1F1F"/>
                </a:solidFill>
                <a:effectLst/>
                <a:latin typeface="Times New Roman" panose="02020603050405020304" pitchFamily="18" charset="0"/>
                <a:cs typeface="Times New Roman" panose="02020603050405020304" pitchFamily="18" charset="0"/>
              </a:rPr>
            </a:br>
            <a:r>
              <a:rPr lang="en-CA" sz="2800" b="0" i="0" u="none" strike="noStrike">
                <a:solidFill>
                  <a:srgbClr val="1F1F1F"/>
                </a:solidFill>
                <a:effectLst/>
                <a:latin typeface="Times New Roman" panose="02020603050405020304" pitchFamily="18" charset="0"/>
                <a:cs typeface="Times New Roman" panose="02020603050405020304" pitchFamily="18" charset="0"/>
              </a:rPr>
              <a:t>* Land-based businesses, such as eco-tourism or traditional crafts, directly connect economic activity to cultural heritage and the natural environment, fostering sustainability and community well-being.</a:t>
            </a:r>
            <a:br>
              <a:rPr lang="en-CA" sz="2800" b="0" i="0" u="none" strike="noStrike">
                <a:solidFill>
                  <a:srgbClr val="1F1F1F"/>
                </a:solidFill>
                <a:effectLst/>
                <a:latin typeface="Times New Roman" panose="02020603050405020304" pitchFamily="18" charset="0"/>
                <a:cs typeface="Times New Roman" panose="02020603050405020304" pitchFamily="18" charset="0"/>
              </a:rPr>
            </a:br>
            <a:endParaRPr lang="en-US" sz="2800">
              <a:latin typeface="Times New Roman" panose="02020603050405020304" pitchFamily="18" charset="0"/>
              <a:cs typeface="Times New Roman" panose="02020603050405020304" pitchFamily="18" charset="0"/>
            </a:endParaRPr>
          </a:p>
        </p:txBody>
      </p:sp>
      <p:pic>
        <p:nvPicPr>
          <p:cNvPr id="5" name="Picture 4" descr="A light bulb with arrows pointing to a light bulb&#10;&#10;Description automatically generated">
            <a:extLst>
              <a:ext uri="{FF2B5EF4-FFF2-40B4-BE49-F238E27FC236}">
                <a16:creationId xmlns:a16="http://schemas.microsoft.com/office/drawing/2014/main" id="{A4D7D43C-44BE-80BB-9EA6-CCDD8A14244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614214" y="1"/>
            <a:ext cx="1577786" cy="1183340"/>
          </a:xfrm>
          <a:prstGeom prst="rect">
            <a:avLst/>
          </a:prstGeom>
        </p:spPr>
      </p:pic>
      <p:pic>
        <p:nvPicPr>
          <p:cNvPr id="2" name="Graphic 1">
            <a:extLst>
              <a:ext uri="{FF2B5EF4-FFF2-40B4-BE49-F238E27FC236}">
                <a16:creationId xmlns:a16="http://schemas.microsoft.com/office/drawing/2014/main" id="{A955062A-88DA-573A-AF6F-B144BF93F0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53514" y="0"/>
            <a:ext cx="3060700" cy="825500"/>
          </a:xfrm>
          <a:prstGeom prst="rect">
            <a:avLst/>
          </a:prstGeom>
        </p:spPr>
      </p:pic>
    </p:spTree>
    <p:extLst>
      <p:ext uri="{BB962C8B-B14F-4D97-AF65-F5344CB8AC3E}">
        <p14:creationId xmlns:p14="http://schemas.microsoft.com/office/powerpoint/2010/main" val="1769832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8459E-0348-3625-2870-C50507EA0D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D38DFFF-5C9D-4AA2-CB95-70BCBEA07696}"/>
              </a:ext>
            </a:extLst>
          </p:cNvPr>
          <p:cNvSpPr>
            <a:spLocks noGrp="1"/>
          </p:cNvSpPr>
          <p:nvPr>
            <p:ph type="ctrTitle"/>
          </p:nvPr>
        </p:nvSpPr>
        <p:spPr>
          <a:xfrm>
            <a:off x="1237129" y="4152433"/>
            <a:ext cx="9144000" cy="2387600"/>
          </a:xfrm>
        </p:spPr>
        <p:txBody>
          <a:bodyPr>
            <a:noAutofit/>
          </a:bodyPr>
          <a:lstStyle/>
          <a:p>
            <a:pPr algn="l" fontAlgn="ctr"/>
            <a:r>
              <a:rPr lang="en-CA" sz="3200" b="1" kern="10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Indigenous Success Stories</a:t>
            </a:r>
            <a:br>
              <a:rPr lang="en-CA" sz="2800" kern="100">
                <a:effectLst/>
                <a:latin typeface="Times New Roman" panose="02020603050405020304" pitchFamily="18" charset="0"/>
                <a:ea typeface="Aptos" panose="020B0004020202020204" pitchFamily="34" charset="0"/>
                <a:cs typeface="Times New Roman" panose="02020603050405020304" pitchFamily="18" charset="0"/>
              </a:rPr>
            </a:br>
            <a:r>
              <a:rPr lang="en-CA" sz="2800">
                <a:effectLst/>
                <a:latin typeface="Times New Roman" panose="02020603050405020304" pitchFamily="18" charset="0"/>
                <a:cs typeface="Times New Roman" panose="02020603050405020304" pitchFamily="18" charset="0"/>
              </a:rPr>
              <a:t>Indigenous success stories in Ontario's First Nations highlight progress in economic development, like Aamjiwnaang First Nation</a:t>
            </a:r>
            <a:r>
              <a:rPr lang="en-CA" sz="2800">
                <a:effectLst/>
                <a:latin typeface="Times New Roman" panose="02020603050405020304" pitchFamily="18" charset="0"/>
                <a:cs typeface="Times New Roman" panose="02020603050405020304" pitchFamily="18" charset="0"/>
                <a:hlinkClick r:id="rId2"/>
              </a:rPr>
              <a:t>’</a:t>
            </a:r>
            <a:r>
              <a:rPr lang="en-CA" sz="2800">
                <a:effectLst/>
                <a:latin typeface="Times New Roman" panose="02020603050405020304" pitchFamily="18" charset="0"/>
                <a:cs typeface="Times New Roman" panose="02020603050405020304" pitchFamily="18" charset="0"/>
              </a:rPr>
              <a:t>s </a:t>
            </a:r>
            <a:r>
              <a:rPr lang="en-CA" sz="2800">
                <a:solidFill>
                  <a:schemeClr val="accent6"/>
                </a:solidFill>
                <a:effectLst/>
                <a:latin typeface="Times New Roman" panose="02020603050405020304" pitchFamily="18" charset="0"/>
                <a:cs typeface="Times New Roman" panose="02020603050405020304" pitchFamily="18" charset="0"/>
              </a:rPr>
              <a:t>(aka </a:t>
            </a:r>
            <a:r>
              <a:rPr lang="en-CA" sz="2400" b="0" i="0" u="sng" strike="noStrike">
                <a:solidFill>
                  <a:schemeClr val="accent6"/>
                </a:solidFill>
                <a:effectLst/>
                <a:latin typeface="Google Sans"/>
                <a:hlinkClick r:id="rId2">
                  <a:extLst>
                    <a:ext uri="{A12FA001-AC4F-418D-AE19-62706E023703}">
                      <ahyp:hlinkClr xmlns:ahyp="http://schemas.microsoft.com/office/drawing/2018/hyperlinkcolor" val="tx"/>
                    </a:ext>
                  </a:extLst>
                </a:hlinkClick>
              </a:rPr>
              <a:t>Chippewas of Sarnia</a:t>
            </a:r>
            <a:r>
              <a:rPr lang="en-CA" sz="2400" b="0" i="0" u="sng" strike="noStrike">
                <a:solidFill>
                  <a:schemeClr val="accent6"/>
                </a:solidFill>
                <a:effectLst/>
                <a:latin typeface="Google Sans"/>
              </a:rPr>
              <a:t>)</a:t>
            </a:r>
            <a:r>
              <a:rPr lang="en-CA" sz="2400" b="0" i="0" u="none" strike="noStrike">
                <a:solidFill>
                  <a:schemeClr val="accent6"/>
                </a:solidFill>
                <a:effectLst/>
                <a:latin typeface="Google Sans"/>
              </a:rPr>
              <a:t>,  </a:t>
            </a:r>
            <a:r>
              <a:rPr lang="en-CA" sz="2800">
                <a:effectLst/>
                <a:latin typeface="Times New Roman" panose="02020603050405020304" pitchFamily="18" charset="0"/>
                <a:cs typeface="Times New Roman" panose="02020603050405020304" pitchFamily="18" charset="0"/>
              </a:rPr>
              <a:t>commercial plaza and industrial park, and entrepreneurship, seen in </a:t>
            </a:r>
            <a:r>
              <a:rPr lang="en-CA" sz="2800" err="1">
                <a:effectLst/>
                <a:latin typeface="Times New Roman" panose="02020603050405020304" pitchFamily="18" charset="0"/>
                <a:cs typeface="Times New Roman" panose="02020603050405020304" pitchFamily="18" charset="0"/>
              </a:rPr>
              <a:t>Supercom</a:t>
            </a:r>
            <a:r>
              <a:rPr lang="en-CA" sz="2800">
                <a:effectLst/>
                <a:latin typeface="Times New Roman" panose="02020603050405020304" pitchFamily="18" charset="0"/>
                <a:cs typeface="Times New Roman" panose="02020603050405020304" pitchFamily="18" charset="0"/>
              </a:rPr>
              <a:t> Industries </a:t>
            </a:r>
            <a:r>
              <a:rPr lang="en-CA" sz="2800">
                <a:solidFill>
                  <a:schemeClr val="accent6"/>
                </a:solidFill>
                <a:effectLst/>
                <a:latin typeface="Times New Roman" panose="02020603050405020304" pitchFamily="18" charset="0"/>
                <a:cs typeface="Times New Roman" panose="02020603050405020304" pitchFamily="18" charset="0"/>
              </a:rPr>
              <a:t>(6 first nations working together) </a:t>
            </a:r>
            <a:r>
              <a:rPr lang="en-CA" sz="2800">
                <a:effectLst/>
                <a:latin typeface="Times New Roman" panose="02020603050405020304" pitchFamily="18" charset="0"/>
                <a:cs typeface="Times New Roman" panose="02020603050405020304" pitchFamily="18" charset="0"/>
              </a:rPr>
              <a:t>manufacturing initiatives. </a:t>
            </a:r>
            <a:br>
              <a:rPr lang="en-CA" sz="2800">
                <a:effectLst/>
                <a:latin typeface="Times New Roman" panose="02020603050405020304" pitchFamily="18" charset="0"/>
                <a:cs typeface="Times New Roman" panose="02020603050405020304" pitchFamily="18" charset="0"/>
              </a:rPr>
            </a:br>
            <a:r>
              <a:rPr lang="en-CA" sz="2800">
                <a:effectLst/>
                <a:latin typeface="Times New Roman" panose="02020603050405020304" pitchFamily="18" charset="0"/>
                <a:cs typeface="Times New Roman" panose="02020603050405020304" pitchFamily="18" charset="0"/>
              </a:rPr>
              <a:t>Successes also include cultural revitalization through initiatives like </a:t>
            </a:r>
            <a:r>
              <a:rPr lang="en-CA" sz="2800" u="sng">
                <a:solidFill>
                  <a:srgbClr val="681DA8"/>
                </a:solidFill>
                <a:effectLst/>
                <a:latin typeface="Times New Roman" panose="02020603050405020304" pitchFamily="18" charset="0"/>
                <a:cs typeface="Times New Roman" panose="02020603050405020304" pitchFamily="18" charset="0"/>
                <a:hlinkClick r:id="rId3"/>
              </a:rPr>
              <a:t>Pindigen Park</a:t>
            </a:r>
            <a:r>
              <a:rPr lang="en-CA" sz="2800">
                <a:effectLst/>
                <a:latin typeface="Times New Roman" panose="02020603050405020304" pitchFamily="18" charset="0"/>
                <a:cs typeface="Times New Roman" panose="02020603050405020304" pitchFamily="18" charset="0"/>
              </a:rPr>
              <a:t> and educational programs like the </a:t>
            </a:r>
            <a:r>
              <a:rPr lang="en-CA" sz="2800" u="sng">
                <a:solidFill>
                  <a:srgbClr val="681DA8"/>
                </a:solidFill>
                <a:effectLst/>
                <a:latin typeface="Times New Roman" panose="02020603050405020304" pitchFamily="18" charset="0"/>
                <a:cs typeface="Times New Roman" panose="02020603050405020304" pitchFamily="18" charset="0"/>
                <a:hlinkClick r:id="rId4"/>
              </a:rPr>
              <a:t>First Nation Student Success Program</a:t>
            </a:r>
            <a:r>
              <a:rPr lang="en-CA" sz="2800">
                <a:effectLst/>
                <a:latin typeface="Times New Roman" panose="02020603050405020304" pitchFamily="18" charset="0"/>
                <a:cs typeface="Times New Roman" panose="02020603050405020304" pitchFamily="18" charset="0"/>
              </a:rPr>
              <a:t>. Other examples include achievements in advocacy, such as the </a:t>
            </a:r>
            <a:r>
              <a:rPr lang="en-CA" sz="2800" u="sng">
                <a:solidFill>
                  <a:srgbClr val="681DA8"/>
                </a:solidFill>
                <a:effectLst/>
                <a:latin typeface="Times New Roman" panose="02020603050405020304" pitchFamily="18" charset="0"/>
                <a:cs typeface="Times New Roman" panose="02020603050405020304" pitchFamily="18" charset="0"/>
                <a:hlinkClick r:id="rId5"/>
              </a:rPr>
              <a:t>Modoc Nation</a:t>
            </a:r>
            <a:r>
              <a:rPr lang="en-CA" sz="2800">
                <a:effectLst/>
                <a:latin typeface="Times New Roman" panose="02020603050405020304" pitchFamily="18" charset="0"/>
                <a:cs typeface="Times New Roman" panose="02020603050405020304" pitchFamily="18" charset="0"/>
              </a:rPr>
              <a:t>'s wildlife fence removal, and personal triumphs in health and resilience, exemplified by individuals overcoming trauma to find renewed spiritual and physical well-being. </a:t>
            </a:r>
            <a:endParaRPr lang="en-US" sz="2800">
              <a:latin typeface="Times New Roman" panose="02020603050405020304" pitchFamily="18" charset="0"/>
              <a:cs typeface="Times New Roman" panose="02020603050405020304" pitchFamily="18" charset="0"/>
            </a:endParaRPr>
          </a:p>
        </p:txBody>
      </p:sp>
      <p:pic>
        <p:nvPicPr>
          <p:cNvPr id="5" name="Picture 4" descr="A light bulb with arrows pointing to a light bulb&#10;&#10;Description automatically generated">
            <a:extLst>
              <a:ext uri="{FF2B5EF4-FFF2-40B4-BE49-F238E27FC236}">
                <a16:creationId xmlns:a16="http://schemas.microsoft.com/office/drawing/2014/main" id="{5E6E4379-DF6A-6145-FFAA-BB9D904F3D1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0375154" y="1"/>
            <a:ext cx="1816845" cy="1362634"/>
          </a:xfrm>
          <a:prstGeom prst="rect">
            <a:avLst/>
          </a:prstGeom>
        </p:spPr>
      </p:pic>
      <p:pic>
        <p:nvPicPr>
          <p:cNvPr id="2" name="Graphic 1">
            <a:extLst>
              <a:ext uri="{FF2B5EF4-FFF2-40B4-BE49-F238E27FC236}">
                <a16:creationId xmlns:a16="http://schemas.microsoft.com/office/drawing/2014/main" id="{DB4323ED-0202-B7A0-48CA-3FCFBF410D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5322" y="23957"/>
            <a:ext cx="3060700" cy="825500"/>
          </a:xfrm>
          <a:prstGeom prst="rect">
            <a:avLst/>
          </a:prstGeom>
        </p:spPr>
      </p:pic>
      <p:pic>
        <p:nvPicPr>
          <p:cNvPr id="3" name="Picture 2" descr="A black and grey text&#10;&#10;Description automatically generated">
            <a:extLst>
              <a:ext uri="{FF2B5EF4-FFF2-40B4-BE49-F238E27FC236}">
                <a16:creationId xmlns:a16="http://schemas.microsoft.com/office/drawing/2014/main" id="{1FFA8874-8F60-0190-0536-360A7D572694}"/>
              </a:ext>
            </a:extLst>
          </p:cNvPr>
          <p:cNvPicPr>
            <a:picLocks noChangeAspect="1"/>
          </p:cNvPicPr>
          <p:nvPr/>
        </p:nvPicPr>
        <p:blipFill>
          <a:blip r:embed="rId10"/>
          <a:stretch>
            <a:fillRect/>
          </a:stretch>
        </p:blipFill>
        <p:spPr>
          <a:xfrm>
            <a:off x="3780578" y="31531"/>
            <a:ext cx="2105215" cy="758636"/>
          </a:xfrm>
          <a:prstGeom prst="rect">
            <a:avLst/>
          </a:prstGeom>
        </p:spPr>
      </p:pic>
    </p:spTree>
    <p:extLst>
      <p:ext uri="{BB962C8B-B14F-4D97-AF65-F5344CB8AC3E}">
        <p14:creationId xmlns:p14="http://schemas.microsoft.com/office/powerpoint/2010/main" val="3334406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61319-81EF-9225-04EC-83969D1296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52F3C6C-0832-0ED1-47C7-9E642938C596}"/>
              </a:ext>
            </a:extLst>
          </p:cNvPr>
          <p:cNvSpPr txBox="1"/>
          <p:nvPr/>
        </p:nvSpPr>
        <p:spPr>
          <a:xfrm>
            <a:off x="860612" y="1141751"/>
            <a:ext cx="9179859" cy="3970318"/>
          </a:xfrm>
          <a:prstGeom prst="rect">
            <a:avLst/>
          </a:prstGeom>
          <a:noFill/>
        </p:spPr>
        <p:txBody>
          <a:bodyPr wrap="square">
            <a:spAutoFit/>
          </a:bodyPr>
          <a:lstStyle/>
          <a:p>
            <a:br>
              <a:rPr lang="en-CA" sz="2800" kern="100">
                <a:effectLst/>
                <a:latin typeface="Times New Roman" panose="02020603050405020304" pitchFamily="18" charset="0"/>
                <a:ea typeface="Aptos" panose="020B0004020202020204" pitchFamily="34" charset="0"/>
                <a:cs typeface="Times New Roman" panose="02020603050405020304" pitchFamily="18" charset="0"/>
              </a:rPr>
            </a:br>
            <a:r>
              <a:rPr lang="en-CA" sz="2800" b="1" kern="10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Group Activity:</a:t>
            </a:r>
          </a:p>
          <a:p>
            <a:br>
              <a:rPr lang="en-CA" sz="2800" kern="100">
                <a:effectLst/>
                <a:latin typeface="Times New Roman" panose="02020603050405020304" pitchFamily="18" charset="0"/>
                <a:ea typeface="Aptos" panose="020B0004020202020204" pitchFamily="34" charset="0"/>
                <a:cs typeface="Times New Roman" panose="02020603050405020304" pitchFamily="18" charset="0"/>
              </a:rPr>
            </a:br>
            <a:r>
              <a:rPr lang="en-CA" sz="2800" b="1" kern="100">
                <a:effectLst/>
                <a:latin typeface="Times New Roman" panose="02020603050405020304" pitchFamily="18" charset="0"/>
                <a:ea typeface="Aptos" panose="020B0004020202020204" pitchFamily="34" charset="0"/>
                <a:cs typeface="Times New Roman" panose="02020603050405020304" pitchFamily="18" charset="0"/>
              </a:rPr>
              <a:t>Brainstorm Exercise</a:t>
            </a:r>
            <a:r>
              <a:rPr lang="en-CA" sz="2800" kern="100">
                <a:effectLst/>
                <a:latin typeface="Times New Roman" panose="02020603050405020304" pitchFamily="18" charset="0"/>
                <a:ea typeface="Aptos" panose="020B0004020202020204" pitchFamily="34" charset="0"/>
                <a:cs typeface="Times New Roman" panose="02020603050405020304" pitchFamily="18" charset="0"/>
              </a:rPr>
              <a:t> – Participants brainstorm one business idea rooted in:</a:t>
            </a:r>
          </a:p>
          <a:p>
            <a:br>
              <a:rPr lang="en-CA" sz="2800" kern="100">
                <a:effectLst/>
                <a:latin typeface="Times New Roman" panose="02020603050405020304" pitchFamily="18" charset="0"/>
                <a:ea typeface="Aptos" panose="020B0004020202020204" pitchFamily="34" charset="0"/>
                <a:cs typeface="Times New Roman" panose="02020603050405020304" pitchFamily="18" charset="0"/>
              </a:rPr>
            </a:br>
            <a:r>
              <a:rPr lang="en-CA" sz="2800" kern="100">
                <a:effectLst/>
                <a:latin typeface="Times New Roman" panose="02020603050405020304" pitchFamily="18" charset="0"/>
                <a:ea typeface="Aptos" panose="020B0004020202020204" pitchFamily="34" charset="0"/>
                <a:cs typeface="Times New Roman" panose="02020603050405020304" pitchFamily="18" charset="0"/>
              </a:rPr>
              <a:t>* Local community values</a:t>
            </a:r>
            <a:br>
              <a:rPr lang="en-CA" sz="2800" kern="100">
                <a:effectLst/>
                <a:latin typeface="Times New Roman" panose="02020603050405020304" pitchFamily="18" charset="0"/>
                <a:ea typeface="Aptos" panose="020B0004020202020204" pitchFamily="34" charset="0"/>
                <a:cs typeface="Times New Roman" panose="02020603050405020304" pitchFamily="18" charset="0"/>
              </a:rPr>
            </a:br>
            <a:r>
              <a:rPr lang="en-CA" sz="2800" kern="100">
                <a:effectLst/>
                <a:latin typeface="Times New Roman" panose="02020603050405020304" pitchFamily="18" charset="0"/>
                <a:ea typeface="Aptos" panose="020B0004020202020204" pitchFamily="34" charset="0"/>
                <a:cs typeface="Times New Roman" panose="02020603050405020304" pitchFamily="18" charset="0"/>
              </a:rPr>
              <a:t>* Environmental stewardship</a:t>
            </a:r>
            <a:br>
              <a:rPr lang="en-CA" sz="2800" kern="100">
                <a:effectLst/>
                <a:latin typeface="Times New Roman" panose="02020603050405020304" pitchFamily="18" charset="0"/>
                <a:ea typeface="Aptos" panose="020B0004020202020204" pitchFamily="34" charset="0"/>
                <a:cs typeface="Times New Roman" panose="02020603050405020304" pitchFamily="18" charset="0"/>
              </a:rPr>
            </a:br>
            <a:r>
              <a:rPr lang="en-CA" sz="2800" kern="100">
                <a:effectLst/>
                <a:latin typeface="Times New Roman" panose="02020603050405020304" pitchFamily="18" charset="0"/>
                <a:ea typeface="Aptos" panose="020B0004020202020204" pitchFamily="34" charset="0"/>
                <a:cs typeface="Times New Roman" panose="02020603050405020304" pitchFamily="18" charset="0"/>
              </a:rPr>
              <a:t>* Cultural heritage or traditional knowledge</a:t>
            </a:r>
            <a:endParaRPr lang="en-US" sz="2800">
              <a:latin typeface="Times New Roman" panose="02020603050405020304" pitchFamily="18" charset="0"/>
              <a:cs typeface="Times New Roman" panose="02020603050405020304" pitchFamily="18" charset="0"/>
            </a:endParaRPr>
          </a:p>
        </p:txBody>
      </p:sp>
      <p:pic>
        <p:nvPicPr>
          <p:cNvPr id="7" name="Picture 6" descr="A light bulb with arrows pointing to a light bulb&#10;&#10;Description automatically generated">
            <a:extLst>
              <a:ext uri="{FF2B5EF4-FFF2-40B4-BE49-F238E27FC236}">
                <a16:creationId xmlns:a16="http://schemas.microsoft.com/office/drawing/2014/main" id="{4EFC7E05-F46E-B6B0-4897-F5FCB8C67D2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632140" y="1"/>
            <a:ext cx="1559859" cy="1169895"/>
          </a:xfrm>
          <a:prstGeom prst="rect">
            <a:avLst/>
          </a:prstGeom>
        </p:spPr>
      </p:pic>
      <p:pic>
        <p:nvPicPr>
          <p:cNvPr id="2" name="Graphic 1">
            <a:extLst>
              <a:ext uri="{FF2B5EF4-FFF2-40B4-BE49-F238E27FC236}">
                <a16:creationId xmlns:a16="http://schemas.microsoft.com/office/drawing/2014/main" id="{7AAE80B9-173E-A7A2-F123-ADE581EB8F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322" y="79375"/>
            <a:ext cx="3060700" cy="825500"/>
          </a:xfrm>
          <a:prstGeom prst="rect">
            <a:avLst/>
          </a:prstGeom>
        </p:spPr>
      </p:pic>
      <p:pic>
        <p:nvPicPr>
          <p:cNvPr id="3" name="Picture 2" descr="A black and grey text&#10;&#10;Description automatically generated">
            <a:extLst>
              <a:ext uri="{FF2B5EF4-FFF2-40B4-BE49-F238E27FC236}">
                <a16:creationId xmlns:a16="http://schemas.microsoft.com/office/drawing/2014/main" id="{7BD541E4-1F9A-02D4-341E-BC9983B4E9AF}"/>
              </a:ext>
            </a:extLst>
          </p:cNvPr>
          <p:cNvPicPr>
            <a:picLocks noChangeAspect="1"/>
          </p:cNvPicPr>
          <p:nvPr/>
        </p:nvPicPr>
        <p:blipFill>
          <a:blip r:embed="rId6"/>
          <a:stretch>
            <a:fillRect/>
          </a:stretch>
        </p:blipFill>
        <p:spPr>
          <a:xfrm>
            <a:off x="3780578" y="0"/>
            <a:ext cx="2105215" cy="758636"/>
          </a:xfrm>
          <a:prstGeom prst="rect">
            <a:avLst/>
          </a:prstGeom>
        </p:spPr>
      </p:pic>
    </p:spTree>
    <p:extLst>
      <p:ext uri="{BB962C8B-B14F-4D97-AF65-F5344CB8AC3E}">
        <p14:creationId xmlns:p14="http://schemas.microsoft.com/office/powerpoint/2010/main" val="3634830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8D1003-2678-A86D-01EC-551B540BA3D8}"/>
              </a:ext>
            </a:extLst>
          </p:cNvPr>
          <p:cNvSpPr>
            <a:spLocks noGrp="1"/>
          </p:cNvSpPr>
          <p:nvPr>
            <p:ph idx="1"/>
          </p:nvPr>
        </p:nvSpPr>
        <p:spPr>
          <a:xfrm>
            <a:off x="694764" y="849457"/>
            <a:ext cx="10515600" cy="4351338"/>
          </a:xfrm>
        </p:spPr>
        <p:txBody>
          <a:bodyPr>
            <a:normAutofit/>
          </a:bodyPr>
          <a:lstStyle/>
          <a:p>
            <a:pPr marL="0" indent="0">
              <a:buNone/>
            </a:pPr>
            <a:r>
              <a:rPr lang="en-CA" sz="5400" b="1" kern="10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 Core Parts of a Business Plan</a:t>
            </a:r>
          </a:p>
          <a:p>
            <a:endParaRPr lang="en-US" sz="5400">
              <a:latin typeface="Times New Roman" panose="02020603050405020304" pitchFamily="18" charset="0"/>
              <a:cs typeface="Times New Roman" panose="02020603050405020304" pitchFamily="18" charset="0"/>
            </a:endParaRPr>
          </a:p>
        </p:txBody>
      </p:sp>
      <p:pic>
        <p:nvPicPr>
          <p:cNvPr id="2" name="Graphic 1">
            <a:extLst>
              <a:ext uri="{FF2B5EF4-FFF2-40B4-BE49-F238E27FC236}">
                <a16:creationId xmlns:a16="http://schemas.microsoft.com/office/drawing/2014/main" id="{59FAF441-7763-5B3C-0B35-3D504749A3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5322" y="23957"/>
            <a:ext cx="3060700" cy="825500"/>
          </a:xfrm>
          <a:prstGeom prst="rect">
            <a:avLst/>
          </a:prstGeom>
        </p:spPr>
      </p:pic>
      <p:sp>
        <p:nvSpPr>
          <p:cNvPr id="4" name="Rectangle 2">
            <a:extLst>
              <a:ext uri="{FF2B5EF4-FFF2-40B4-BE49-F238E27FC236}">
                <a16:creationId xmlns:a16="http://schemas.microsoft.com/office/drawing/2014/main" id="{5FE8060F-BF02-7190-637C-E78154979DC7}"/>
              </a:ext>
            </a:extLst>
          </p:cNvPr>
          <p:cNvSpPr>
            <a:spLocks noChangeArrowheads="1"/>
          </p:cNvSpPr>
          <p:nvPr/>
        </p:nvSpPr>
        <p:spPr bwMode="auto">
          <a:xfrm>
            <a:off x="981635" y="1657204"/>
            <a:ext cx="1552962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2" descr="A calculator and glasses on a business plan&#10;&#10;Description automatically generated">
            <a:extLst>
              <a:ext uri="{FF2B5EF4-FFF2-40B4-BE49-F238E27FC236}">
                <a16:creationId xmlns:a16="http://schemas.microsoft.com/office/drawing/2014/main" id="{1EE5338C-C1D6-03F1-B734-824363E5A69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81635" y="1657204"/>
            <a:ext cx="7570693" cy="50471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6301FA-9BB4-7C54-04B1-8D40C0DE4C21}"/>
              </a:ext>
            </a:extLst>
          </p:cNvPr>
          <p:cNvSpPr txBox="1"/>
          <p:nvPr/>
        </p:nvSpPr>
        <p:spPr>
          <a:xfrm>
            <a:off x="8552328" y="1702923"/>
            <a:ext cx="3639672" cy="4370427"/>
          </a:xfrm>
          <a:prstGeom prst="rect">
            <a:avLst/>
          </a:prstGeom>
          <a:noFill/>
        </p:spPr>
        <p:txBody>
          <a:bodyPr wrap="square" rtlCol="0">
            <a:spAutoFit/>
          </a:bodyPr>
          <a:lstStyle/>
          <a:p>
            <a:pPr marL="342900" indent="-342900">
              <a:buFont typeface="Wingdings" pitchFamily="2" charset="2"/>
              <a:buChar char="ü"/>
            </a:pPr>
            <a:r>
              <a:rPr lang="en-US" sz="2000" dirty="0">
                <a:latin typeface="Times New Roman" panose="02020603050405020304" pitchFamily="18" charset="0"/>
                <a:cs typeface="Times New Roman" panose="02020603050405020304" pitchFamily="18" charset="0"/>
              </a:rPr>
              <a:t>Table of Contents</a:t>
            </a:r>
          </a:p>
          <a:p>
            <a:pPr marL="342900" indent="-342900">
              <a:buFont typeface="Wingdings" pitchFamily="2" charset="2"/>
              <a:buChar char="ü"/>
            </a:pPr>
            <a:r>
              <a:rPr lang="en-US" sz="2000" dirty="0">
                <a:latin typeface="Times New Roman" panose="02020603050405020304" pitchFamily="18" charset="0"/>
                <a:cs typeface="Times New Roman" panose="02020603050405020304" pitchFamily="18" charset="0"/>
              </a:rPr>
              <a:t>Executive Summary</a:t>
            </a:r>
          </a:p>
          <a:p>
            <a:pPr marL="342900" indent="-342900">
              <a:buFont typeface="Wingdings" pitchFamily="2" charset="2"/>
              <a:buChar char="ü"/>
            </a:pPr>
            <a:r>
              <a:rPr lang="en-US" sz="2000" dirty="0">
                <a:latin typeface="Times New Roman" panose="02020603050405020304" pitchFamily="18" charset="0"/>
                <a:cs typeface="Times New Roman" panose="02020603050405020304" pitchFamily="18" charset="0"/>
              </a:rPr>
              <a:t>General Company Description</a:t>
            </a:r>
          </a:p>
          <a:p>
            <a:pPr marL="342900" indent="-342900">
              <a:buFont typeface="Wingdings" pitchFamily="2" charset="2"/>
              <a:buChar char="ü"/>
            </a:pPr>
            <a:r>
              <a:rPr lang="en-US" sz="2000" dirty="0">
                <a:latin typeface="Times New Roman" panose="02020603050405020304" pitchFamily="18" charset="0"/>
                <a:cs typeface="Times New Roman" panose="02020603050405020304" pitchFamily="18" charset="0"/>
              </a:rPr>
              <a:t>Products or Services</a:t>
            </a:r>
          </a:p>
          <a:p>
            <a:pPr marL="342900" indent="-342900">
              <a:buFont typeface="Wingdings" pitchFamily="2" charset="2"/>
              <a:buChar char="ü"/>
            </a:pPr>
            <a:r>
              <a:rPr lang="en-US" sz="2000" dirty="0">
                <a:latin typeface="Times New Roman" panose="02020603050405020304" pitchFamily="18" charset="0"/>
                <a:cs typeface="Times New Roman" panose="02020603050405020304" pitchFamily="18" charset="0"/>
              </a:rPr>
              <a:t>Marketing Plan</a:t>
            </a:r>
          </a:p>
          <a:p>
            <a:pPr marL="342900" indent="-342900">
              <a:buFont typeface="Wingdings" pitchFamily="2" charset="2"/>
              <a:buChar char="ü"/>
            </a:pPr>
            <a:r>
              <a:rPr lang="en-US" sz="2000" dirty="0">
                <a:latin typeface="Times New Roman" panose="02020603050405020304" pitchFamily="18" charset="0"/>
                <a:cs typeface="Times New Roman" panose="02020603050405020304" pitchFamily="18" charset="0"/>
              </a:rPr>
              <a:t>Operational Plan</a:t>
            </a:r>
          </a:p>
          <a:p>
            <a:pPr marL="342900" indent="-342900">
              <a:buFont typeface="Wingdings" pitchFamily="2" charset="2"/>
              <a:buChar char="ü"/>
            </a:pPr>
            <a:r>
              <a:rPr lang="en-US" sz="2000" dirty="0">
                <a:latin typeface="Times New Roman" panose="02020603050405020304" pitchFamily="18" charset="0"/>
                <a:cs typeface="Times New Roman" panose="02020603050405020304" pitchFamily="18" charset="0"/>
              </a:rPr>
              <a:t>Management and Organization</a:t>
            </a:r>
          </a:p>
          <a:p>
            <a:pPr marL="342900" indent="-342900">
              <a:buFont typeface="Wingdings" pitchFamily="2" charset="2"/>
              <a:buChar char="ü"/>
            </a:pPr>
            <a:r>
              <a:rPr lang="en-US" sz="2000" dirty="0">
                <a:latin typeface="Times New Roman" panose="02020603050405020304" pitchFamily="18" charset="0"/>
                <a:cs typeface="Times New Roman" panose="02020603050405020304" pitchFamily="18" charset="0"/>
              </a:rPr>
              <a:t>Personal Financial Statement</a:t>
            </a:r>
          </a:p>
          <a:p>
            <a:pPr marL="342900" indent="-342900">
              <a:buFont typeface="Wingdings" pitchFamily="2" charset="2"/>
              <a:buChar char="ü"/>
            </a:pPr>
            <a:r>
              <a:rPr lang="en-US" sz="2000" dirty="0">
                <a:latin typeface="Times New Roman" panose="02020603050405020304" pitchFamily="18" charset="0"/>
                <a:cs typeface="Times New Roman" panose="02020603050405020304" pitchFamily="18" charset="0"/>
              </a:rPr>
              <a:t>Startup Expenses and Capitalization</a:t>
            </a:r>
          </a:p>
          <a:p>
            <a:pPr marL="342900" indent="-342900">
              <a:buFont typeface="Wingdings" pitchFamily="2" charset="2"/>
              <a:buChar char="ü"/>
            </a:pPr>
            <a:r>
              <a:rPr lang="en-US" sz="2000" dirty="0">
                <a:latin typeface="Times New Roman" panose="02020603050405020304" pitchFamily="18" charset="0"/>
                <a:cs typeface="Times New Roman" panose="02020603050405020304" pitchFamily="18" charset="0"/>
              </a:rPr>
              <a:t>Financial Plan</a:t>
            </a:r>
          </a:p>
          <a:p>
            <a:pPr marL="342900" indent="-342900">
              <a:buFont typeface="Wingdings" pitchFamily="2" charset="2"/>
              <a:buChar char="ü"/>
            </a:pPr>
            <a:r>
              <a:rPr lang="en-US" sz="2000" dirty="0">
                <a:latin typeface="Times New Roman" panose="02020603050405020304" pitchFamily="18" charset="0"/>
                <a:cs typeface="Times New Roman" panose="02020603050405020304" pitchFamily="18" charset="0"/>
              </a:rPr>
              <a:t>Appendices </a:t>
            </a:r>
          </a:p>
          <a:p>
            <a:endParaRPr lang="en-US" dirty="0"/>
          </a:p>
        </p:txBody>
      </p:sp>
      <p:pic>
        <p:nvPicPr>
          <p:cNvPr id="6" name="Picture 5" descr="A black and grey text&#10;&#10;Description automatically generated">
            <a:extLst>
              <a:ext uri="{FF2B5EF4-FFF2-40B4-BE49-F238E27FC236}">
                <a16:creationId xmlns:a16="http://schemas.microsoft.com/office/drawing/2014/main" id="{D0CCB3A4-835A-A8E2-1E5D-EE9030C5EB02}"/>
              </a:ext>
            </a:extLst>
          </p:cNvPr>
          <p:cNvPicPr>
            <a:picLocks noChangeAspect="1"/>
          </p:cNvPicPr>
          <p:nvPr/>
        </p:nvPicPr>
        <p:blipFill>
          <a:blip r:embed="rId6"/>
          <a:stretch>
            <a:fillRect/>
          </a:stretch>
        </p:blipFill>
        <p:spPr>
          <a:xfrm>
            <a:off x="3780578" y="0"/>
            <a:ext cx="2105215" cy="758636"/>
          </a:xfrm>
          <a:prstGeom prst="rect">
            <a:avLst/>
          </a:prstGeom>
        </p:spPr>
      </p:pic>
    </p:spTree>
    <p:extLst>
      <p:ext uri="{BB962C8B-B14F-4D97-AF65-F5344CB8AC3E}">
        <p14:creationId xmlns:p14="http://schemas.microsoft.com/office/powerpoint/2010/main" val="184679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F651D-60CD-5107-3F38-A334CE4672D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D74304C-1C82-F9FF-5E46-80A29EBAA353}"/>
              </a:ext>
            </a:extLst>
          </p:cNvPr>
          <p:cNvSpPr txBox="1"/>
          <p:nvPr/>
        </p:nvSpPr>
        <p:spPr>
          <a:xfrm>
            <a:off x="386316" y="1128857"/>
            <a:ext cx="11419367" cy="5816977"/>
          </a:xfrm>
          <a:prstGeom prst="rect">
            <a:avLst/>
          </a:prstGeom>
          <a:noFill/>
        </p:spPr>
        <p:txBody>
          <a:bodyPr wrap="square" rtlCol="0">
            <a:spAutoFit/>
          </a:bodyPr>
          <a:lstStyle/>
          <a:p>
            <a:r>
              <a:rPr lang="en-CA" sz="2800" b="1" kern="100" dirty="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Strengthening Your Role in Community Economic Development</a:t>
            </a:r>
            <a:endParaRPr lang="en-CA" sz="800" kern="100" dirty="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endParaRPr>
          </a:p>
          <a:p>
            <a:r>
              <a:rPr lang="en-CA" sz="8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457200" indent="-457200">
              <a:buFont typeface="Wingdings" pitchFamily="2" charset="2"/>
              <a:buChar char="ü"/>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As an advisor, your role is more than just helping a single business succeed; it's about </a:t>
            </a:r>
            <a:r>
              <a:rPr lang="en-CA" sz="2800" b="1" kern="100" dirty="0">
                <a:effectLst/>
                <a:latin typeface="Times New Roman" panose="02020603050405020304" pitchFamily="18" charset="0"/>
                <a:ea typeface="Aptos" panose="020B0004020202020204" pitchFamily="34" charset="0"/>
                <a:cs typeface="Times New Roman" panose="02020603050405020304" pitchFamily="18" charset="0"/>
              </a:rPr>
              <a:t>strengthening the entire community's economic development</a:t>
            </a: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457200" indent="-457200">
              <a:buFont typeface="Wingdings" pitchFamily="2" charset="2"/>
              <a:buChar char="ü"/>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This means understanding the broader economic landscape of the community, identifying gaps, and helping to create a network of interconnected businesses that support each other. </a:t>
            </a:r>
          </a:p>
          <a:p>
            <a:pPr marL="457200" indent="-457200">
              <a:buFont typeface="Wingdings" pitchFamily="2" charset="2"/>
              <a:buChar char="ü"/>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You can play a vital role in capacity-building by providing workshops on business and financial topics. </a:t>
            </a:r>
          </a:p>
          <a:p>
            <a:pPr marL="457200" indent="-457200">
              <a:buFont typeface="Wingdings" pitchFamily="2" charset="2"/>
              <a:buChar char="ü"/>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Your work helps to build a more resilient and self-sufficient community. By focusing on the collective good, you contribute to a future where economic growth is a tool for cultural revitalization and community empowerment.</a:t>
            </a:r>
          </a:p>
          <a:p>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descr="A light bulb with arrows pointing to a light bulb&#10;&#10;Description automatically generated">
            <a:extLst>
              <a:ext uri="{FF2B5EF4-FFF2-40B4-BE49-F238E27FC236}">
                <a16:creationId xmlns:a16="http://schemas.microsoft.com/office/drawing/2014/main" id="{FC61A350-DE4F-9826-D689-9088D2CCE39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547498" y="1"/>
            <a:ext cx="1644502" cy="1233377"/>
          </a:xfrm>
          <a:prstGeom prst="rect">
            <a:avLst/>
          </a:prstGeom>
        </p:spPr>
      </p:pic>
      <p:pic>
        <p:nvPicPr>
          <p:cNvPr id="5" name="Graphic 4">
            <a:extLst>
              <a:ext uri="{FF2B5EF4-FFF2-40B4-BE49-F238E27FC236}">
                <a16:creationId xmlns:a16="http://schemas.microsoft.com/office/drawing/2014/main" id="{F1FDF32B-3671-18F5-223A-A9F42ECC0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322" y="23957"/>
            <a:ext cx="3060700" cy="825500"/>
          </a:xfrm>
          <a:prstGeom prst="rect">
            <a:avLst/>
          </a:prstGeom>
        </p:spPr>
      </p:pic>
      <p:pic>
        <p:nvPicPr>
          <p:cNvPr id="2" name="Picture 1" descr="A black and grey text&#10;&#10;Description automatically generated">
            <a:extLst>
              <a:ext uri="{FF2B5EF4-FFF2-40B4-BE49-F238E27FC236}">
                <a16:creationId xmlns:a16="http://schemas.microsoft.com/office/drawing/2014/main" id="{ECFDBF9E-F2A2-FCAF-3D29-C48497B1EC7C}"/>
              </a:ext>
            </a:extLst>
          </p:cNvPr>
          <p:cNvPicPr>
            <a:picLocks noChangeAspect="1"/>
          </p:cNvPicPr>
          <p:nvPr/>
        </p:nvPicPr>
        <p:blipFill>
          <a:blip r:embed="rId6"/>
          <a:stretch>
            <a:fillRect/>
          </a:stretch>
        </p:blipFill>
        <p:spPr>
          <a:xfrm>
            <a:off x="4737718" y="90821"/>
            <a:ext cx="2105215" cy="758636"/>
          </a:xfrm>
          <a:prstGeom prst="rect">
            <a:avLst/>
          </a:prstGeom>
        </p:spPr>
      </p:pic>
    </p:spTree>
    <p:extLst>
      <p:ext uri="{BB962C8B-B14F-4D97-AF65-F5344CB8AC3E}">
        <p14:creationId xmlns:p14="http://schemas.microsoft.com/office/powerpoint/2010/main" val="483042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890BF-F62F-134B-CB84-45AFF012FBB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8B49B03-E8F9-58FC-3115-88374A386245}"/>
              </a:ext>
            </a:extLst>
          </p:cNvPr>
          <p:cNvSpPr txBox="1"/>
          <p:nvPr/>
        </p:nvSpPr>
        <p:spPr>
          <a:xfrm>
            <a:off x="457200" y="871538"/>
            <a:ext cx="11244262" cy="4832092"/>
          </a:xfrm>
          <a:prstGeom prst="rect">
            <a:avLst/>
          </a:prstGeom>
          <a:noFill/>
        </p:spPr>
        <p:txBody>
          <a:bodyPr wrap="square">
            <a:spAutoFit/>
          </a:bodyPr>
          <a:lstStyle/>
          <a:p>
            <a:pPr marL="342900" lvl="0" indent="-342900">
              <a:buFont typeface="+mj-lt"/>
              <a:buAutoNum type="arabicPeriod"/>
              <a:tabLst>
                <a:tab pos="457200" algn="l"/>
              </a:tabLst>
            </a:pPr>
            <a:r>
              <a:rPr lang="en-CA" sz="2800" b="1" kern="100" dirty="0">
                <a:effectLst/>
                <a:latin typeface="Times New Roman" panose="02020603050405020304" pitchFamily="18" charset="0"/>
                <a:ea typeface="Aptos" panose="020B0004020202020204" pitchFamily="34" charset="0"/>
                <a:cs typeface="Times New Roman" panose="02020603050405020304" pitchFamily="18" charset="0"/>
              </a:rPr>
              <a:t>Executive Summary</a:t>
            </a: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028700" lvl="1" indent="-57150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Who, What, Why (quick snapshot)</a:t>
            </a:r>
          </a:p>
          <a:p>
            <a:pPr marL="1028700" lvl="1" indent="-571500">
              <a:buSzPts val="1000"/>
              <a:buFont typeface="Wingdings" pitchFamily="2" charset="2"/>
              <a:buChar char="ü"/>
              <a:tabLst>
                <a:tab pos="914400" algn="l"/>
              </a:tabLst>
            </a:pP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028700" lvl="1" indent="-571500">
              <a:buSzPts val="1000"/>
              <a:buFont typeface="Wingdings" pitchFamily="2" charset="2"/>
              <a:buChar char="ü"/>
              <a:tabLst>
                <a:tab pos="914400" algn="l"/>
              </a:tabLst>
            </a:pPr>
            <a:r>
              <a:rPr lang="en-CA" sz="2800" b="0" i="0" u="none" strike="noStrike" dirty="0">
                <a:solidFill>
                  <a:srgbClr val="1F1F1F"/>
                </a:solidFill>
                <a:effectLst/>
                <a:latin typeface="Times New Roman" panose="02020603050405020304" pitchFamily="18" charset="0"/>
                <a:cs typeface="Times New Roman" panose="02020603050405020304" pitchFamily="18" charset="0"/>
              </a:rPr>
              <a:t>The executive summary is the elevator pitch for the rest of your business plan. </a:t>
            </a:r>
          </a:p>
          <a:p>
            <a:pPr marL="1028700" lvl="1" indent="-571500">
              <a:buSzPts val="1000"/>
              <a:buFont typeface="Wingdings" pitchFamily="2" charset="2"/>
              <a:buChar char="ü"/>
              <a:tabLst>
                <a:tab pos="914400" algn="l"/>
              </a:tabLst>
            </a:pPr>
            <a:r>
              <a:rPr lang="en-CA" sz="2800" b="0" i="0" u="none" strike="noStrike" dirty="0">
                <a:solidFill>
                  <a:srgbClr val="040C28"/>
                </a:solidFill>
                <a:effectLst/>
                <a:latin typeface="Times New Roman" panose="02020603050405020304" pitchFamily="18" charset="0"/>
                <a:cs typeface="Times New Roman" panose="02020603050405020304" pitchFamily="18" charset="0"/>
              </a:rPr>
              <a:t>Use it to highlight what you do, why you do it and how you'll succeed</a:t>
            </a:r>
            <a:r>
              <a:rPr lang="en-CA" sz="2800" b="0" i="0" u="none" strike="noStrike" dirty="0">
                <a:solidFill>
                  <a:srgbClr val="1F1F1F"/>
                </a:solidFill>
                <a:effectLst/>
                <a:latin typeface="Times New Roman" panose="02020603050405020304" pitchFamily="18" charset="0"/>
                <a:cs typeface="Times New Roman" panose="02020603050405020304" pitchFamily="18" charset="0"/>
              </a:rPr>
              <a:t>. </a:t>
            </a:r>
          </a:p>
          <a:p>
            <a:pPr marL="1028700" lvl="1" indent="-571500">
              <a:buSzPts val="1000"/>
              <a:buFont typeface="Wingdings" pitchFamily="2" charset="2"/>
              <a:buChar char="ü"/>
              <a:tabLst>
                <a:tab pos="914400" algn="l"/>
              </a:tabLst>
            </a:pPr>
            <a:r>
              <a:rPr lang="en-CA" sz="2800" b="0" i="0" u="none" strike="noStrike" dirty="0">
                <a:solidFill>
                  <a:srgbClr val="1F1F1F"/>
                </a:solidFill>
                <a:effectLst/>
                <a:latin typeface="Times New Roman" panose="02020603050405020304" pitchFamily="18" charset="0"/>
                <a:cs typeface="Times New Roman" panose="02020603050405020304" pitchFamily="18" charset="0"/>
              </a:rPr>
              <a:t>It's often the first section that a person will read in your business plan, so this is your opportunity to “sell” your idea and its potential for success.</a:t>
            </a:r>
          </a:p>
          <a:p>
            <a:pPr marL="1028700" lvl="1" indent="-571500">
              <a:buSzPts val="1000"/>
              <a:buFont typeface="Wingdings" pitchFamily="2" charset="2"/>
              <a:buChar char="ü"/>
              <a:tabLst>
                <a:tab pos="914400" algn="l"/>
              </a:tabLst>
            </a:pPr>
            <a:r>
              <a:rPr lang="en-CA" sz="2800" kern="100" dirty="0">
                <a:solidFill>
                  <a:srgbClr val="1F1F1F"/>
                </a:solidFill>
                <a:latin typeface="Times New Roman" panose="02020603050405020304" pitchFamily="18" charset="0"/>
                <a:ea typeface="Aptos" panose="020B0004020202020204" pitchFamily="34" charset="0"/>
                <a:cs typeface="Times New Roman" panose="02020603050405020304" pitchFamily="18" charset="0"/>
              </a:rPr>
              <a:t>Prepared after you have completed the rest of the business plan.</a:t>
            </a: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3DD6074-96E0-C073-1B44-758BA3D53308}"/>
              </a:ext>
            </a:extLst>
          </p:cNvPr>
          <p:cNvSpPr txBox="1"/>
          <p:nvPr/>
        </p:nvSpPr>
        <p:spPr>
          <a:xfrm>
            <a:off x="457200" y="242888"/>
            <a:ext cx="11244263"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Objective – Breaking down each of the sections of a practical business plan</a:t>
            </a:r>
          </a:p>
        </p:txBody>
      </p:sp>
      <p:pic>
        <p:nvPicPr>
          <p:cNvPr id="3" name="Graphic 2">
            <a:extLst>
              <a:ext uri="{FF2B5EF4-FFF2-40B4-BE49-F238E27FC236}">
                <a16:creationId xmlns:a16="http://schemas.microsoft.com/office/drawing/2014/main" id="{5376C5BB-2F1A-3CD0-1E5B-98C790B211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pic>
        <p:nvPicPr>
          <p:cNvPr id="2" name="Picture 1" descr="A black and grey text&#10;&#10;Description automatically generated">
            <a:extLst>
              <a:ext uri="{FF2B5EF4-FFF2-40B4-BE49-F238E27FC236}">
                <a16:creationId xmlns:a16="http://schemas.microsoft.com/office/drawing/2014/main" id="{538F598B-182C-EB4A-3031-CC931E341035}"/>
              </a:ext>
            </a:extLst>
          </p:cNvPr>
          <p:cNvPicPr>
            <a:picLocks noChangeAspect="1"/>
          </p:cNvPicPr>
          <p:nvPr/>
        </p:nvPicPr>
        <p:blipFill>
          <a:blip r:embed="rId4"/>
          <a:stretch>
            <a:fillRect/>
          </a:stretch>
        </p:blipFill>
        <p:spPr>
          <a:xfrm>
            <a:off x="6096000" y="6001349"/>
            <a:ext cx="2105215" cy="721547"/>
          </a:xfrm>
          <a:prstGeom prst="rect">
            <a:avLst/>
          </a:prstGeom>
        </p:spPr>
      </p:pic>
    </p:spTree>
    <p:extLst>
      <p:ext uri="{BB962C8B-B14F-4D97-AF65-F5344CB8AC3E}">
        <p14:creationId xmlns:p14="http://schemas.microsoft.com/office/powerpoint/2010/main" val="332366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8CDF0-8460-D5E1-9137-F81332FE673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B850607-1448-2FFB-D86D-3AC82669CFD6}"/>
              </a:ext>
            </a:extLst>
          </p:cNvPr>
          <p:cNvSpPr txBox="1"/>
          <p:nvPr/>
        </p:nvSpPr>
        <p:spPr>
          <a:xfrm>
            <a:off x="360219" y="871538"/>
            <a:ext cx="11060816" cy="5693866"/>
          </a:xfrm>
          <a:prstGeom prst="rect">
            <a:avLst/>
          </a:prstGeom>
          <a:noFill/>
        </p:spPr>
        <p:txBody>
          <a:bodyPr wrap="square">
            <a:spAutoFit/>
          </a:bodyPr>
          <a:lstStyle/>
          <a:p>
            <a:pPr marL="742950" lvl="0" indent="-742950">
              <a:buFont typeface="+mj-lt"/>
              <a:buAutoNum type="arabicPeriod" startAt="2"/>
              <a:tabLst>
                <a:tab pos="457200" algn="l"/>
              </a:tabLst>
            </a:pPr>
            <a:r>
              <a:rPr lang="en-CA" sz="2800" b="1" kern="100" dirty="0">
                <a:effectLst/>
                <a:latin typeface="Times New Roman" panose="02020603050405020304" pitchFamily="18" charset="0"/>
                <a:ea typeface="Aptos" panose="020B0004020202020204" pitchFamily="34" charset="0"/>
                <a:cs typeface="Times New Roman" panose="02020603050405020304" pitchFamily="18" charset="0"/>
              </a:rPr>
              <a:t>Business Description</a:t>
            </a: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028700" lvl="1" indent="-57150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Vision and Mission statements</a:t>
            </a:r>
          </a:p>
          <a:p>
            <a:pPr marL="1028700" lvl="1" indent="-57150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Connection to Indigenous culture and community needs</a:t>
            </a:r>
          </a:p>
          <a:p>
            <a:pPr fontAlgn="ctr"/>
            <a:r>
              <a:rPr lang="en-CA" sz="2800" dirty="0">
                <a:effectLst/>
                <a:latin typeface="Times New Roman" panose="02020603050405020304" pitchFamily="18" charset="0"/>
                <a:cs typeface="Times New Roman" panose="02020603050405020304" pitchFamily="18" charset="0"/>
              </a:rPr>
              <a:t>* An Indigenous business's description should articulate a purpose beyond profit, weaving Indigenous values, culture, and community needs into its core vision and mission. </a:t>
            </a:r>
          </a:p>
          <a:p>
            <a:pPr fontAlgn="ctr"/>
            <a:r>
              <a:rPr lang="en-CA" sz="2800" dirty="0">
                <a:effectLst/>
                <a:latin typeface="Times New Roman" panose="02020603050405020304" pitchFamily="18" charset="0"/>
                <a:cs typeface="Times New Roman" panose="02020603050405020304" pitchFamily="18" charset="0"/>
              </a:rPr>
              <a:t>* This includes crafting unique vision and mission statements that reflect cultural authenticity, demonstrating respect for community protocols, and identifying tangible ways the business will benefit the Indigenous community and environment. </a:t>
            </a:r>
          </a:p>
          <a:p>
            <a:pPr fontAlgn="ctr"/>
            <a:r>
              <a:rPr lang="en-CA" sz="2800" dirty="0">
                <a:latin typeface="Times New Roman" panose="02020603050405020304" pitchFamily="18" charset="0"/>
                <a:cs typeface="Times New Roman" panose="02020603050405020304" pitchFamily="18" charset="0"/>
              </a:rPr>
              <a:t>* </a:t>
            </a:r>
            <a:r>
              <a:rPr lang="en-CA" sz="2800" dirty="0">
                <a:effectLst/>
                <a:latin typeface="Times New Roman" panose="02020603050405020304" pitchFamily="18" charset="0"/>
                <a:cs typeface="Times New Roman" panose="02020603050405020304" pitchFamily="18" charset="0"/>
              </a:rPr>
              <a:t>The description must also show how the business's activities and products are deeply connected to Indigenous heritage and address specific community needs or gaps. </a:t>
            </a:r>
          </a:p>
        </p:txBody>
      </p:sp>
      <p:sp>
        <p:nvSpPr>
          <p:cNvPr id="4" name="TextBox 3">
            <a:extLst>
              <a:ext uri="{FF2B5EF4-FFF2-40B4-BE49-F238E27FC236}">
                <a16:creationId xmlns:a16="http://schemas.microsoft.com/office/drawing/2014/main" id="{85653E04-8430-9B3F-294E-18B8AD6E81F8}"/>
              </a:ext>
            </a:extLst>
          </p:cNvPr>
          <p:cNvSpPr txBox="1"/>
          <p:nvPr/>
        </p:nvSpPr>
        <p:spPr>
          <a:xfrm>
            <a:off x="360218" y="326014"/>
            <a:ext cx="11341245"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Objective – Breaking down each of the sections of a practical business plan</a:t>
            </a:r>
          </a:p>
        </p:txBody>
      </p:sp>
      <p:pic>
        <p:nvPicPr>
          <p:cNvPr id="3" name="Graphic 2">
            <a:extLst>
              <a:ext uri="{FF2B5EF4-FFF2-40B4-BE49-F238E27FC236}">
                <a16:creationId xmlns:a16="http://schemas.microsoft.com/office/drawing/2014/main" id="{60497DB1-85FE-2510-7712-E3FD8F658A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pic>
        <p:nvPicPr>
          <p:cNvPr id="2" name="Picture 1" descr="A black and grey text&#10;&#10;Description automatically generated">
            <a:extLst>
              <a:ext uri="{FF2B5EF4-FFF2-40B4-BE49-F238E27FC236}">
                <a16:creationId xmlns:a16="http://schemas.microsoft.com/office/drawing/2014/main" id="{4D07E147-009E-5720-476E-EB315764BA8C}"/>
              </a:ext>
            </a:extLst>
          </p:cNvPr>
          <p:cNvPicPr>
            <a:picLocks noChangeAspect="1"/>
          </p:cNvPicPr>
          <p:nvPr/>
        </p:nvPicPr>
        <p:blipFill>
          <a:blip r:embed="rId4"/>
          <a:stretch>
            <a:fillRect/>
          </a:stretch>
        </p:blipFill>
        <p:spPr>
          <a:xfrm>
            <a:off x="6096000" y="6001349"/>
            <a:ext cx="2105215" cy="721547"/>
          </a:xfrm>
          <a:prstGeom prst="rect">
            <a:avLst/>
          </a:prstGeom>
        </p:spPr>
      </p:pic>
    </p:spTree>
    <p:extLst>
      <p:ext uri="{BB962C8B-B14F-4D97-AF65-F5344CB8AC3E}">
        <p14:creationId xmlns:p14="http://schemas.microsoft.com/office/powerpoint/2010/main" val="3183767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7EAA7-8739-35FC-9A81-B98D5CE907A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4DB7F2F-B2D7-7E70-546B-50F58FADBE80}"/>
              </a:ext>
            </a:extLst>
          </p:cNvPr>
          <p:cNvSpPr txBox="1"/>
          <p:nvPr/>
        </p:nvSpPr>
        <p:spPr>
          <a:xfrm>
            <a:off x="367989" y="871538"/>
            <a:ext cx="10766176" cy="5447645"/>
          </a:xfrm>
          <a:prstGeom prst="rect">
            <a:avLst/>
          </a:prstGeom>
          <a:noFill/>
        </p:spPr>
        <p:txBody>
          <a:bodyPr wrap="square">
            <a:spAutoFit/>
          </a:bodyPr>
          <a:lstStyle/>
          <a:p>
            <a:pPr marL="514350" lvl="0" indent="-514350">
              <a:buFont typeface="+mj-lt"/>
              <a:buAutoNum type="arabicPeriod" startAt="3"/>
              <a:tabLst>
                <a:tab pos="457200" algn="l"/>
              </a:tabLst>
            </a:pPr>
            <a:r>
              <a:rPr lang="en-CA" sz="2800" b="1" kern="100" dirty="0">
                <a:effectLst/>
                <a:latin typeface="Times New Roman" panose="02020603050405020304" pitchFamily="18" charset="0"/>
                <a:ea typeface="Aptos" panose="020B0004020202020204" pitchFamily="34" charset="0"/>
                <a:cs typeface="Times New Roman" panose="02020603050405020304" pitchFamily="18" charset="0"/>
              </a:rPr>
              <a:t>Market Research</a:t>
            </a: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971550" lvl="1" indent="-51435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Understanding your audience</a:t>
            </a:r>
          </a:p>
          <a:p>
            <a:pPr marL="971550" lvl="1" indent="-51435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Sources: Elder interviews, community meetings, government data</a:t>
            </a:r>
          </a:p>
          <a:p>
            <a:pPr lvl="1">
              <a:buSzPts val="1000"/>
              <a:tabLst>
                <a:tab pos="914400" algn="l"/>
              </a:tabLst>
            </a:pPr>
            <a:r>
              <a:rPr lang="en-CA" sz="2800" b="0" i="0" u="none" strike="noStrike" dirty="0">
                <a:solidFill>
                  <a:srgbClr val="001D35"/>
                </a:solidFill>
                <a:effectLst/>
                <a:latin typeface="Google Sans"/>
              </a:rPr>
              <a:t>* When conducting market research for an Indigenous business plan, it's crucial to deeply understand your target audience by utilizing various sources like elder interviews, community meetings, and government data to gain insights into their needs, values, and cultural context. </a:t>
            </a:r>
          </a:p>
          <a:p>
            <a:pPr marL="914400" lvl="1" indent="-457200">
              <a:buSzPts val="1000"/>
              <a:buFont typeface="Arial" panose="020B0604020202020204" pitchFamily="34" charset="0"/>
              <a:buChar char="•"/>
              <a:tabLst>
                <a:tab pos="914400" algn="l"/>
              </a:tabLst>
            </a:pPr>
            <a:endParaRPr lang="en-CA" sz="1200" b="0" i="0" u="none" strike="noStrike" dirty="0">
              <a:solidFill>
                <a:srgbClr val="001D35"/>
              </a:solidFill>
              <a:effectLst/>
              <a:latin typeface="Google Sans"/>
            </a:endParaRPr>
          </a:p>
          <a:p>
            <a:pPr lvl="1">
              <a:buSzPts val="1000"/>
              <a:tabLst>
                <a:tab pos="914400" algn="l"/>
              </a:tabLst>
            </a:pPr>
            <a:r>
              <a:rPr lang="en-CA" sz="2800" dirty="0">
                <a:solidFill>
                  <a:srgbClr val="001D35"/>
                </a:solidFill>
                <a:latin typeface="Google Sans"/>
              </a:rPr>
              <a:t>* </a:t>
            </a:r>
            <a:r>
              <a:rPr lang="en-CA" sz="2800" b="0" i="0" u="none" strike="noStrike" dirty="0">
                <a:solidFill>
                  <a:srgbClr val="001D35"/>
                </a:solidFill>
                <a:effectLst/>
                <a:latin typeface="Google Sans"/>
              </a:rPr>
              <a:t>This understanding informs the development of a vision, mission statement, and business strategies that are aligned with the community's priorities and fosters a genuine connection to Indigenous culture.</a:t>
            </a: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8EA9FB7-017A-FA38-919E-665C4DD2F8F6}"/>
              </a:ext>
            </a:extLst>
          </p:cNvPr>
          <p:cNvSpPr txBox="1"/>
          <p:nvPr/>
        </p:nvSpPr>
        <p:spPr>
          <a:xfrm>
            <a:off x="367990" y="312234"/>
            <a:ext cx="11333473"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Objective – Breaking down each of the sections of a practical business plan</a:t>
            </a:r>
          </a:p>
        </p:txBody>
      </p:sp>
      <p:pic>
        <p:nvPicPr>
          <p:cNvPr id="2" name="Graphic 1">
            <a:extLst>
              <a:ext uri="{FF2B5EF4-FFF2-40B4-BE49-F238E27FC236}">
                <a16:creationId xmlns:a16="http://schemas.microsoft.com/office/drawing/2014/main" id="{6BA5306B-8F9F-540B-82EE-51297AD19B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81264" y="6133016"/>
            <a:ext cx="3060700" cy="825500"/>
          </a:xfrm>
          <a:prstGeom prst="rect">
            <a:avLst/>
          </a:prstGeom>
        </p:spPr>
      </p:pic>
      <p:pic>
        <p:nvPicPr>
          <p:cNvPr id="3" name="Picture 2" descr="A black and grey text&#10;&#10;Description automatically generated">
            <a:extLst>
              <a:ext uri="{FF2B5EF4-FFF2-40B4-BE49-F238E27FC236}">
                <a16:creationId xmlns:a16="http://schemas.microsoft.com/office/drawing/2014/main" id="{DF27B5ED-EEDE-7B44-1DCB-7D1422D47B1F}"/>
              </a:ext>
            </a:extLst>
          </p:cNvPr>
          <p:cNvPicPr>
            <a:picLocks noChangeAspect="1"/>
          </p:cNvPicPr>
          <p:nvPr/>
        </p:nvPicPr>
        <p:blipFill>
          <a:blip r:embed="rId4"/>
          <a:stretch>
            <a:fillRect/>
          </a:stretch>
        </p:blipFill>
        <p:spPr>
          <a:xfrm>
            <a:off x="6096000" y="6001349"/>
            <a:ext cx="2105215" cy="721547"/>
          </a:xfrm>
          <a:prstGeom prst="rect">
            <a:avLst/>
          </a:prstGeom>
        </p:spPr>
      </p:pic>
    </p:spTree>
    <p:extLst>
      <p:ext uri="{BB962C8B-B14F-4D97-AF65-F5344CB8AC3E}">
        <p14:creationId xmlns:p14="http://schemas.microsoft.com/office/powerpoint/2010/main" val="478908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A64F4-AA0F-AD5B-A216-A41C5051512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925749C-752B-179F-FFC0-6DE30695CB5B}"/>
              </a:ext>
            </a:extLst>
          </p:cNvPr>
          <p:cNvSpPr txBox="1"/>
          <p:nvPr/>
        </p:nvSpPr>
        <p:spPr>
          <a:xfrm>
            <a:off x="663389" y="871538"/>
            <a:ext cx="10703858" cy="5755422"/>
          </a:xfrm>
          <a:prstGeom prst="rect">
            <a:avLst/>
          </a:prstGeom>
          <a:noFill/>
        </p:spPr>
        <p:txBody>
          <a:bodyPr wrap="square">
            <a:spAutoFit/>
          </a:bodyPr>
          <a:lstStyle/>
          <a:p>
            <a:pPr marL="742950" lvl="0" indent="-742950">
              <a:buFont typeface="+mj-lt"/>
              <a:buAutoNum type="arabicPeriod" startAt="4"/>
              <a:tabLst>
                <a:tab pos="457200" algn="l"/>
              </a:tabLst>
            </a:pPr>
            <a:r>
              <a:rPr lang="en-CA" sz="2800" b="1" kern="100" dirty="0">
                <a:effectLst/>
                <a:latin typeface="Times New Roman" panose="02020603050405020304" pitchFamily="18" charset="0"/>
                <a:ea typeface="Aptos" panose="020B0004020202020204" pitchFamily="34" charset="0"/>
                <a:cs typeface="Times New Roman" panose="02020603050405020304" pitchFamily="18" charset="0"/>
              </a:rPr>
              <a:t>Products and Services</a:t>
            </a: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971550" lvl="1" indent="-51435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What are you offering and why it matters</a:t>
            </a: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Detailed Description:</a:t>
            </a: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Clearly explain the specific goods or services you intend to sell, using simple, easy-to-understand language. </a:t>
            </a:r>
          </a:p>
          <a:p>
            <a:pPr algn="l" fontAlgn="ctr">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Problem/Solution:</a:t>
            </a: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Describe the problem your product or service solves for your customers or community. </a:t>
            </a:r>
          </a:p>
          <a:p>
            <a:pPr algn="l" fontAlgn="ctr">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Unique Selling Proposition (USP):</a:t>
            </a:r>
            <a:endParaRPr lang="en-CA" sz="2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Explain what makes your offering different and superior to your competitors. </a:t>
            </a:r>
          </a:p>
          <a:p>
            <a:endParaRPr lang="en-CA" sz="36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5D103A1-F923-D604-3383-512BFED2B1C2}"/>
              </a:ext>
            </a:extLst>
          </p:cNvPr>
          <p:cNvSpPr txBox="1"/>
          <p:nvPr/>
        </p:nvSpPr>
        <p:spPr>
          <a:xfrm>
            <a:off x="457200" y="242888"/>
            <a:ext cx="11244263"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Objective – Breaking down each of the sections of a practical business plan</a:t>
            </a:r>
          </a:p>
        </p:txBody>
      </p:sp>
      <p:pic>
        <p:nvPicPr>
          <p:cNvPr id="3" name="Graphic 2">
            <a:extLst>
              <a:ext uri="{FF2B5EF4-FFF2-40B4-BE49-F238E27FC236}">
                <a16:creationId xmlns:a16="http://schemas.microsoft.com/office/drawing/2014/main" id="{C43BAB33-22DB-51B4-4701-104EB3AD67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pic>
        <p:nvPicPr>
          <p:cNvPr id="2" name="Picture 1" descr="A black and grey text&#10;&#10;Description automatically generated">
            <a:extLst>
              <a:ext uri="{FF2B5EF4-FFF2-40B4-BE49-F238E27FC236}">
                <a16:creationId xmlns:a16="http://schemas.microsoft.com/office/drawing/2014/main" id="{11F5EAB3-CC34-FC26-0051-617C55B152CE}"/>
              </a:ext>
            </a:extLst>
          </p:cNvPr>
          <p:cNvPicPr>
            <a:picLocks noChangeAspect="1"/>
          </p:cNvPicPr>
          <p:nvPr/>
        </p:nvPicPr>
        <p:blipFill>
          <a:blip r:embed="rId4"/>
          <a:stretch>
            <a:fillRect/>
          </a:stretch>
        </p:blipFill>
        <p:spPr>
          <a:xfrm>
            <a:off x="6096000" y="6001349"/>
            <a:ext cx="2105215" cy="721547"/>
          </a:xfrm>
          <a:prstGeom prst="rect">
            <a:avLst/>
          </a:prstGeom>
        </p:spPr>
      </p:pic>
    </p:spTree>
    <p:extLst>
      <p:ext uri="{BB962C8B-B14F-4D97-AF65-F5344CB8AC3E}">
        <p14:creationId xmlns:p14="http://schemas.microsoft.com/office/powerpoint/2010/main" val="3440648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0C0EC-8400-5952-5D61-60AD2D3FBC0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AD4416F-2C0D-757D-1121-4ED8B0931509}"/>
              </a:ext>
            </a:extLst>
          </p:cNvPr>
          <p:cNvSpPr txBox="1"/>
          <p:nvPr/>
        </p:nvSpPr>
        <p:spPr>
          <a:xfrm>
            <a:off x="663389" y="871538"/>
            <a:ext cx="10703858" cy="5447645"/>
          </a:xfrm>
          <a:prstGeom prst="rect">
            <a:avLst/>
          </a:prstGeom>
          <a:noFill/>
        </p:spPr>
        <p:txBody>
          <a:bodyPr wrap="square">
            <a:spAutoFit/>
          </a:bodyPr>
          <a:lstStyle/>
          <a:p>
            <a:pPr marL="742950" lvl="0" indent="-742950">
              <a:buFont typeface="+mj-lt"/>
              <a:buAutoNum type="arabicPeriod" startAt="4"/>
              <a:tabLst>
                <a:tab pos="457200" algn="l"/>
              </a:tabLst>
            </a:pPr>
            <a:r>
              <a:rPr lang="en-CA" sz="2800" b="1" kern="100" dirty="0">
                <a:effectLst/>
                <a:latin typeface="Times New Roman" panose="02020603050405020304" pitchFamily="18" charset="0"/>
                <a:ea typeface="Aptos" panose="020B0004020202020204" pitchFamily="34" charset="0"/>
                <a:cs typeface="Times New Roman" panose="02020603050405020304" pitchFamily="18" charset="0"/>
              </a:rPr>
              <a:t>Products and Services</a:t>
            </a: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971550" lvl="1" indent="-51435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What are you offering and why it matters</a:t>
            </a: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Detailed Description:</a:t>
            </a:r>
          </a:p>
          <a:p>
            <a:pPr algn="l">
              <a:buFont typeface="Arial" panose="020B0604020202020204" pitchFamily="34" charset="0"/>
              <a:buChar char="•"/>
            </a:pPr>
            <a:endParaRPr lang="en-CA" sz="1200" b="1" i="0" u="none" strike="noStrike" dirty="0">
              <a:solidFill>
                <a:schemeClr val="accent6"/>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Cultural Significance:</a:t>
            </a:r>
            <a:endParaRPr lang="en-CA" sz="2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Weave in the cultural context, history, and values behind your products or services to create an emotional connection with customers. </a:t>
            </a:r>
          </a:p>
          <a:p>
            <a:pPr algn="l" fontAlgn="ctr">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Market Niche:</a:t>
            </a:r>
            <a:endParaRPr lang="en-CA" sz="2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Detail how your offering addresses an unmet need, fills a gap in the local market, or provides something that is not currently available. </a:t>
            </a:r>
          </a:p>
          <a:p>
            <a:pPr marL="971550" lvl="1" indent="-514350">
              <a:buSzPts val="1000"/>
              <a:buFont typeface="+mj-lt"/>
              <a:buAutoNum type="arabicPeriod" startAt="3"/>
              <a:tabLst>
                <a:tab pos="914400" algn="l"/>
              </a:tabLst>
            </a:pPr>
            <a:endParaRPr lang="en-CA" sz="36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CA" sz="36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9212745-0AEB-D0B2-06E5-677C6E93AA25}"/>
              </a:ext>
            </a:extLst>
          </p:cNvPr>
          <p:cNvSpPr txBox="1"/>
          <p:nvPr/>
        </p:nvSpPr>
        <p:spPr>
          <a:xfrm>
            <a:off x="457200" y="242888"/>
            <a:ext cx="11244263"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Objective – Breaking down each of the sections of a practical business plan</a:t>
            </a:r>
          </a:p>
        </p:txBody>
      </p:sp>
      <p:pic>
        <p:nvPicPr>
          <p:cNvPr id="3" name="Graphic 2">
            <a:extLst>
              <a:ext uri="{FF2B5EF4-FFF2-40B4-BE49-F238E27FC236}">
                <a16:creationId xmlns:a16="http://schemas.microsoft.com/office/drawing/2014/main" id="{C3999CFF-4F44-34AE-5551-8C4AAF792D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pic>
        <p:nvPicPr>
          <p:cNvPr id="6" name="Picture 5" descr="A black and grey text&#10;&#10;Description automatically generated">
            <a:extLst>
              <a:ext uri="{FF2B5EF4-FFF2-40B4-BE49-F238E27FC236}">
                <a16:creationId xmlns:a16="http://schemas.microsoft.com/office/drawing/2014/main" id="{0BCDCB1E-97B3-CC9B-F041-43344B98F96F}"/>
              </a:ext>
            </a:extLst>
          </p:cNvPr>
          <p:cNvPicPr>
            <a:picLocks noChangeAspect="1"/>
          </p:cNvPicPr>
          <p:nvPr/>
        </p:nvPicPr>
        <p:blipFill>
          <a:blip r:embed="rId4"/>
          <a:stretch>
            <a:fillRect/>
          </a:stretch>
        </p:blipFill>
        <p:spPr>
          <a:xfrm>
            <a:off x="6096000" y="6001349"/>
            <a:ext cx="2105215" cy="721547"/>
          </a:xfrm>
          <a:prstGeom prst="rect">
            <a:avLst/>
          </a:prstGeom>
        </p:spPr>
      </p:pic>
    </p:spTree>
    <p:extLst>
      <p:ext uri="{BB962C8B-B14F-4D97-AF65-F5344CB8AC3E}">
        <p14:creationId xmlns:p14="http://schemas.microsoft.com/office/powerpoint/2010/main" val="1838533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06C34-377A-C667-C3D3-15AD7145682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87BC3F8-1FEB-8DDF-A823-F97DC50BF1E2}"/>
              </a:ext>
            </a:extLst>
          </p:cNvPr>
          <p:cNvSpPr txBox="1"/>
          <p:nvPr/>
        </p:nvSpPr>
        <p:spPr>
          <a:xfrm>
            <a:off x="681318" y="871538"/>
            <a:ext cx="10165976" cy="6124754"/>
          </a:xfrm>
          <a:prstGeom prst="rect">
            <a:avLst/>
          </a:prstGeom>
          <a:noFill/>
        </p:spPr>
        <p:txBody>
          <a:bodyPr wrap="square">
            <a:spAutoFit/>
          </a:bodyPr>
          <a:lstStyle/>
          <a:p>
            <a:pPr marL="742950" lvl="0" indent="-742950">
              <a:buFont typeface="+mj-lt"/>
              <a:buAutoNum type="arabicPeriod" startAt="5"/>
              <a:tabLst>
                <a:tab pos="457200" algn="l"/>
              </a:tabLst>
            </a:pPr>
            <a:r>
              <a:rPr lang="en-CA" sz="2800" b="1" kern="100" dirty="0">
                <a:effectLst/>
                <a:latin typeface="Times New Roman" panose="02020603050405020304" pitchFamily="18" charset="0"/>
                <a:ea typeface="Aptos" panose="020B0004020202020204" pitchFamily="34" charset="0"/>
                <a:cs typeface="Times New Roman" panose="02020603050405020304" pitchFamily="18" charset="0"/>
              </a:rPr>
              <a:t>Operations Plan</a:t>
            </a: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200150" lvl="1" indent="-74295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How will daily activities be managed?</a:t>
            </a:r>
          </a:p>
          <a:p>
            <a:pPr marL="1200150" lvl="1" indent="-74295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Roles, responsibilities, and logistics</a:t>
            </a:r>
          </a:p>
          <a:p>
            <a:pPr marL="457200" indent="-457200" fontAlgn="ctr">
              <a:buFont typeface="Wingdings" pitchFamily="2" charset="2"/>
              <a:buChar char="ü"/>
            </a:pPr>
            <a:r>
              <a:rPr lang="en-CA" sz="2800" dirty="0">
                <a:effectLst/>
              </a:rPr>
              <a:t>An operations plan for an Indigenous business should outline the daily activities, roles, responsibilities, and logistics required to achieve business goals, integrating Indigenous principles and community needs. </a:t>
            </a:r>
          </a:p>
          <a:p>
            <a:pPr marL="457200" indent="-457200" fontAlgn="ctr">
              <a:buFont typeface="Wingdings" pitchFamily="2" charset="2"/>
              <a:buChar char="ü"/>
            </a:pPr>
            <a:r>
              <a:rPr lang="en-CA" sz="2800" dirty="0">
                <a:effectLst/>
              </a:rPr>
              <a:t>It details the workflows for product/service delivery, including who is responsible for what tasks and when, and how success will be measured. </a:t>
            </a:r>
          </a:p>
          <a:p>
            <a:pPr marL="457200" indent="-457200" fontAlgn="ctr">
              <a:buFont typeface="Wingdings" pitchFamily="2" charset="2"/>
              <a:buChar char="ü"/>
            </a:pPr>
            <a:r>
              <a:rPr lang="en-CA" sz="2800" dirty="0">
                <a:effectLst/>
              </a:rPr>
              <a:t>Key elements include establishing clear roles, managing daily operations, handling logistics like supply chains, and ensuring all activities align with the business's strategic goals and community values. </a:t>
            </a:r>
          </a:p>
        </p:txBody>
      </p:sp>
      <p:sp>
        <p:nvSpPr>
          <p:cNvPr id="4" name="TextBox 3">
            <a:extLst>
              <a:ext uri="{FF2B5EF4-FFF2-40B4-BE49-F238E27FC236}">
                <a16:creationId xmlns:a16="http://schemas.microsoft.com/office/drawing/2014/main" id="{198AA694-1D40-7321-E0F0-AB6CFD0B2470}"/>
              </a:ext>
            </a:extLst>
          </p:cNvPr>
          <p:cNvSpPr txBox="1"/>
          <p:nvPr/>
        </p:nvSpPr>
        <p:spPr>
          <a:xfrm>
            <a:off x="100361" y="242888"/>
            <a:ext cx="1160110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Operations – How the Business Runs</a:t>
            </a:r>
          </a:p>
        </p:txBody>
      </p:sp>
      <p:pic>
        <p:nvPicPr>
          <p:cNvPr id="3" name="Graphic 2">
            <a:extLst>
              <a:ext uri="{FF2B5EF4-FFF2-40B4-BE49-F238E27FC236}">
                <a16:creationId xmlns:a16="http://schemas.microsoft.com/office/drawing/2014/main" id="{A889A5B9-345A-911F-D4EF-2BA6383B8F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5454" y="6155473"/>
            <a:ext cx="2296545" cy="619400"/>
          </a:xfrm>
          <a:prstGeom prst="rect">
            <a:avLst/>
          </a:prstGeom>
        </p:spPr>
      </p:pic>
    </p:spTree>
    <p:extLst>
      <p:ext uri="{BB962C8B-B14F-4D97-AF65-F5344CB8AC3E}">
        <p14:creationId xmlns:p14="http://schemas.microsoft.com/office/powerpoint/2010/main" val="1052615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0F159-BD6D-3CBE-05CB-24E2E960660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D288BBF-B67B-5087-19E3-667227550760}"/>
              </a:ext>
            </a:extLst>
          </p:cNvPr>
          <p:cNvSpPr txBox="1"/>
          <p:nvPr/>
        </p:nvSpPr>
        <p:spPr>
          <a:xfrm>
            <a:off x="681318" y="871538"/>
            <a:ext cx="10165976" cy="5570756"/>
          </a:xfrm>
          <a:prstGeom prst="rect">
            <a:avLst/>
          </a:prstGeom>
          <a:noFill/>
        </p:spPr>
        <p:txBody>
          <a:bodyPr wrap="square">
            <a:spAutoFit/>
          </a:bodyPr>
          <a:lstStyle/>
          <a:p>
            <a:pPr lvl="0">
              <a:tabLst>
                <a:tab pos="457200" algn="l"/>
              </a:tabLst>
            </a:pPr>
            <a:r>
              <a:rPr lang="en-CA" sz="2800" b="1" kern="100" dirty="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Operations Plan</a:t>
            </a:r>
          </a:p>
          <a:p>
            <a:pPr lvl="0">
              <a:tabLst>
                <a:tab pos="457200" algn="l"/>
              </a:tabLst>
            </a:pPr>
            <a:endParaRPr lang="en-CA" sz="1200" b="1" kern="100" dirty="0">
              <a:latin typeface="Times New Roman" panose="02020603050405020304" pitchFamily="18" charset="0"/>
              <a:ea typeface="Aptos" panose="020B0004020202020204" pitchFamily="34" charset="0"/>
              <a:cs typeface="Times New Roman" panose="02020603050405020304" pitchFamily="18" charset="0"/>
            </a:endParaRPr>
          </a:p>
          <a:p>
            <a:pPr algn="l"/>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Daily Activity Management</a:t>
            </a: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Workflow Definition</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Clearly define the day-to-day processes for producing goods or delivering services. </a:t>
            </a:r>
          </a:p>
          <a:p>
            <a:pPr algn="l" fontAlgn="ctr">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Task Management</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Break down overall goals into specific, actionable tasks and assign them to individuals or teams. </a:t>
            </a:r>
          </a:p>
          <a:p>
            <a:pPr algn="l" fontAlgn="ctr">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Performance Indicators</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Establish metrics to track progress and measure the success of daily operations. </a:t>
            </a:r>
          </a:p>
          <a:p>
            <a:pPr algn="l" fontAlgn="ctr">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BCB1EBE-36A9-EEB3-FE9C-8F2955E0403B}"/>
              </a:ext>
            </a:extLst>
          </p:cNvPr>
          <p:cNvSpPr txBox="1"/>
          <p:nvPr/>
        </p:nvSpPr>
        <p:spPr>
          <a:xfrm>
            <a:off x="100361" y="242888"/>
            <a:ext cx="1160110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Operations – How the Business Runs</a:t>
            </a:r>
          </a:p>
        </p:txBody>
      </p:sp>
      <p:pic>
        <p:nvPicPr>
          <p:cNvPr id="3" name="Graphic 2">
            <a:extLst>
              <a:ext uri="{FF2B5EF4-FFF2-40B4-BE49-F238E27FC236}">
                <a16:creationId xmlns:a16="http://schemas.microsoft.com/office/drawing/2014/main" id="{8F1A69B5-2B0A-CF9B-AD42-6716743FAC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5454" y="6155473"/>
            <a:ext cx="2296545" cy="619400"/>
          </a:xfrm>
          <a:prstGeom prst="rect">
            <a:avLst/>
          </a:prstGeom>
        </p:spPr>
      </p:pic>
      <p:pic>
        <p:nvPicPr>
          <p:cNvPr id="2" name="Picture 1" descr="A black and grey text&#10;&#10;Description automatically generated">
            <a:extLst>
              <a:ext uri="{FF2B5EF4-FFF2-40B4-BE49-F238E27FC236}">
                <a16:creationId xmlns:a16="http://schemas.microsoft.com/office/drawing/2014/main" id="{584B32D5-48A7-2B0B-C8D7-B4E583A33ECD}"/>
              </a:ext>
            </a:extLst>
          </p:cNvPr>
          <p:cNvPicPr>
            <a:picLocks noChangeAspect="1"/>
          </p:cNvPicPr>
          <p:nvPr/>
        </p:nvPicPr>
        <p:blipFill>
          <a:blip r:embed="rId4"/>
          <a:stretch>
            <a:fillRect/>
          </a:stretch>
        </p:blipFill>
        <p:spPr>
          <a:xfrm>
            <a:off x="6096000" y="6001349"/>
            <a:ext cx="2105215" cy="721547"/>
          </a:xfrm>
          <a:prstGeom prst="rect">
            <a:avLst/>
          </a:prstGeom>
        </p:spPr>
      </p:pic>
    </p:spTree>
    <p:extLst>
      <p:ext uri="{BB962C8B-B14F-4D97-AF65-F5344CB8AC3E}">
        <p14:creationId xmlns:p14="http://schemas.microsoft.com/office/powerpoint/2010/main" val="99595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8FD8A-9B7F-0250-2F4D-98D68D5B4D6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7D370E9-1508-9D0B-E348-352C9C457E28}"/>
              </a:ext>
            </a:extLst>
          </p:cNvPr>
          <p:cNvSpPr txBox="1"/>
          <p:nvPr/>
        </p:nvSpPr>
        <p:spPr>
          <a:xfrm>
            <a:off x="681318" y="871538"/>
            <a:ext cx="10165976" cy="6186309"/>
          </a:xfrm>
          <a:prstGeom prst="rect">
            <a:avLst/>
          </a:prstGeom>
          <a:noFill/>
        </p:spPr>
        <p:txBody>
          <a:bodyPr wrap="square">
            <a:spAutoFit/>
          </a:bodyPr>
          <a:lstStyle/>
          <a:p>
            <a:pPr lvl="0">
              <a:tabLst>
                <a:tab pos="457200" algn="l"/>
              </a:tabLst>
            </a:pPr>
            <a:r>
              <a:rPr lang="en-CA" sz="2800" b="1" kern="100" dirty="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Operations Plan</a:t>
            </a:r>
          </a:p>
          <a:p>
            <a:pPr algn="l" fontAlgn="ct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Flexibility and Adaptation</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Build in mechanisms to adapt to changing circumstances, as successful operational planning requires flexibility. </a:t>
            </a:r>
          </a:p>
          <a:p>
            <a:pPr algn="l" fontAlgn="ctr"/>
            <a:r>
              <a:rPr lang="en-CA" sz="2800" b="0" i="0" u="none" strike="noStrike" dirty="0">
                <a:solidFill>
                  <a:srgbClr val="001D35"/>
                </a:solidFill>
                <a:effectLst/>
                <a:latin typeface="Times New Roman" panose="02020603050405020304" pitchFamily="18" charset="0"/>
                <a:cs typeface="Times New Roman" panose="02020603050405020304" pitchFamily="18" charset="0"/>
              </a:rPr>
              <a:t>Roles and Responsibilities </a:t>
            </a:r>
          </a:p>
          <a:p>
            <a:pPr algn="l" fontAlgn="ct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Clear Assignments</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2800" b="0" i="0" u="none" strike="noStrike" dirty="0">
                <a:solidFill>
                  <a:srgbClr val="001D35"/>
                </a:solidFill>
                <a:effectLst/>
                <a:latin typeface="Times New Roman" panose="02020603050405020304" pitchFamily="18" charset="0"/>
                <a:cs typeface="Times New Roman" panose="02020603050405020304" pitchFamily="18" charset="0"/>
              </a:rPr>
              <a:t>Define the specific roles and responsibilities of each team member or department involved in operations.</a:t>
            </a:r>
          </a:p>
          <a:p>
            <a:pPr algn="l">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Accountability</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2800" b="0" i="0" u="none" strike="noStrike" dirty="0">
                <a:solidFill>
                  <a:srgbClr val="001D35"/>
                </a:solidFill>
                <a:effectLst/>
                <a:latin typeface="Times New Roman" panose="02020603050405020304" pitchFamily="18" charset="0"/>
                <a:cs typeface="Times New Roman" panose="02020603050405020304" pitchFamily="18" charset="0"/>
              </a:rPr>
              <a:t>Ensure clear lines of accountability for each task and operational stage.</a:t>
            </a:r>
          </a:p>
          <a:p>
            <a:pPr algn="l">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Skill Assessment</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2800" b="0" i="0" u="none" strike="noStrike" dirty="0">
                <a:solidFill>
                  <a:srgbClr val="001D35"/>
                </a:solidFill>
                <a:effectLst/>
                <a:latin typeface="Times New Roman" panose="02020603050405020304" pitchFamily="18" charset="0"/>
                <a:cs typeface="Times New Roman" panose="02020603050405020304" pitchFamily="18" charset="0"/>
              </a:rPr>
              <a:t>Align roles with the skills and expertise of team members.</a:t>
            </a:r>
          </a:p>
          <a:p>
            <a:pPr algn="l">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lvl="0">
              <a:tabLst>
                <a:tab pos="457200" algn="l"/>
              </a:tabLst>
            </a:pP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30C729C-E5FE-1ABE-C987-71C1138D9637}"/>
              </a:ext>
            </a:extLst>
          </p:cNvPr>
          <p:cNvSpPr txBox="1"/>
          <p:nvPr/>
        </p:nvSpPr>
        <p:spPr>
          <a:xfrm>
            <a:off x="100361" y="242888"/>
            <a:ext cx="1160110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Operations – How the Business Runs</a:t>
            </a:r>
          </a:p>
        </p:txBody>
      </p:sp>
      <p:pic>
        <p:nvPicPr>
          <p:cNvPr id="3" name="Graphic 2">
            <a:extLst>
              <a:ext uri="{FF2B5EF4-FFF2-40B4-BE49-F238E27FC236}">
                <a16:creationId xmlns:a16="http://schemas.microsoft.com/office/drawing/2014/main" id="{8E6F218E-EF4A-FAC0-61DC-50CF29D8D3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5454" y="6155473"/>
            <a:ext cx="2296545" cy="619400"/>
          </a:xfrm>
          <a:prstGeom prst="rect">
            <a:avLst/>
          </a:prstGeom>
        </p:spPr>
      </p:pic>
      <p:pic>
        <p:nvPicPr>
          <p:cNvPr id="2" name="Picture 1" descr="A black and grey text&#10;&#10;Description automatically generated">
            <a:extLst>
              <a:ext uri="{FF2B5EF4-FFF2-40B4-BE49-F238E27FC236}">
                <a16:creationId xmlns:a16="http://schemas.microsoft.com/office/drawing/2014/main" id="{EC4185E1-0465-8738-31EA-E6D538774E85}"/>
              </a:ext>
            </a:extLst>
          </p:cNvPr>
          <p:cNvPicPr>
            <a:picLocks noChangeAspect="1"/>
          </p:cNvPicPr>
          <p:nvPr/>
        </p:nvPicPr>
        <p:blipFill>
          <a:blip r:embed="rId4"/>
          <a:stretch>
            <a:fillRect/>
          </a:stretch>
        </p:blipFill>
        <p:spPr>
          <a:xfrm>
            <a:off x="6096000" y="6001349"/>
            <a:ext cx="2105215" cy="721547"/>
          </a:xfrm>
          <a:prstGeom prst="rect">
            <a:avLst/>
          </a:prstGeom>
        </p:spPr>
      </p:pic>
    </p:spTree>
    <p:extLst>
      <p:ext uri="{BB962C8B-B14F-4D97-AF65-F5344CB8AC3E}">
        <p14:creationId xmlns:p14="http://schemas.microsoft.com/office/powerpoint/2010/main" val="2274836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0BC17-6B93-9DBB-1121-6B7C514247C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A685074-94CF-1F93-A2DC-62873FBDE73C}"/>
              </a:ext>
            </a:extLst>
          </p:cNvPr>
          <p:cNvSpPr txBox="1"/>
          <p:nvPr/>
        </p:nvSpPr>
        <p:spPr>
          <a:xfrm>
            <a:off x="681318" y="871538"/>
            <a:ext cx="10165976" cy="5386090"/>
          </a:xfrm>
          <a:prstGeom prst="rect">
            <a:avLst/>
          </a:prstGeom>
          <a:noFill/>
        </p:spPr>
        <p:txBody>
          <a:bodyPr wrap="square">
            <a:spAutoFit/>
          </a:bodyPr>
          <a:lstStyle/>
          <a:p>
            <a:pPr lvl="0">
              <a:tabLst>
                <a:tab pos="457200" algn="l"/>
              </a:tabLst>
            </a:pPr>
            <a:r>
              <a:rPr lang="en-CA" sz="2800" b="1" kern="100" dirty="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Operations Plan</a:t>
            </a:r>
          </a:p>
          <a:p>
            <a:pPr algn="l"/>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Team Alignment</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2800" b="0" i="0" u="none" strike="noStrike" dirty="0">
                <a:solidFill>
                  <a:srgbClr val="001D35"/>
                </a:solidFill>
                <a:effectLst/>
                <a:latin typeface="Times New Roman" panose="02020603050405020304" pitchFamily="18" charset="0"/>
                <a:cs typeface="Times New Roman" panose="02020603050405020304" pitchFamily="18" charset="0"/>
              </a:rPr>
              <a:t>Foster collaborative communication across departments to ensure everyone is working toward common goals.</a:t>
            </a:r>
          </a:p>
          <a:p>
            <a:pPr algn="l"/>
            <a:r>
              <a:rPr lang="en-CA" sz="2800" b="0" i="0" u="none" strike="noStrike" dirty="0">
                <a:solidFill>
                  <a:srgbClr val="001D35"/>
                </a:solidFill>
                <a:effectLst/>
                <a:latin typeface="Times New Roman" panose="02020603050405020304" pitchFamily="18" charset="0"/>
                <a:cs typeface="Times New Roman" panose="02020603050405020304" pitchFamily="18" charset="0"/>
              </a:rPr>
              <a:t>Logistics</a:t>
            </a:r>
          </a:p>
          <a:p>
            <a:pPr algn="l"/>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Supply Chain Management</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Detail the processes for sourcing materials, managing inventory, and ensuring timely delivery of products. </a:t>
            </a:r>
          </a:p>
          <a:p>
            <a:pPr algn="l" fontAlgn="ctr">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Equipment and Technology</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Identify the necessary equipment, technology, and facilities required for day-to-day operations. </a:t>
            </a:r>
          </a:p>
          <a:p>
            <a:pPr lvl="0">
              <a:tabLst>
                <a:tab pos="457200" algn="l"/>
              </a:tabLst>
            </a:pP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D7DBFBB-C3BE-C5C8-9F7C-48FA122072CD}"/>
              </a:ext>
            </a:extLst>
          </p:cNvPr>
          <p:cNvSpPr txBox="1"/>
          <p:nvPr/>
        </p:nvSpPr>
        <p:spPr>
          <a:xfrm>
            <a:off x="100361" y="242888"/>
            <a:ext cx="1160110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Operations – How the Business Runs</a:t>
            </a:r>
          </a:p>
        </p:txBody>
      </p:sp>
      <p:pic>
        <p:nvPicPr>
          <p:cNvPr id="3" name="Graphic 2">
            <a:extLst>
              <a:ext uri="{FF2B5EF4-FFF2-40B4-BE49-F238E27FC236}">
                <a16:creationId xmlns:a16="http://schemas.microsoft.com/office/drawing/2014/main" id="{51F6FD1F-F068-A149-79B7-2D146D841F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5454" y="6155473"/>
            <a:ext cx="2296545" cy="619400"/>
          </a:xfrm>
          <a:prstGeom prst="rect">
            <a:avLst/>
          </a:prstGeom>
        </p:spPr>
      </p:pic>
      <p:pic>
        <p:nvPicPr>
          <p:cNvPr id="2" name="Picture 1" descr="A black and grey text&#10;&#10;Description automatically generated">
            <a:extLst>
              <a:ext uri="{FF2B5EF4-FFF2-40B4-BE49-F238E27FC236}">
                <a16:creationId xmlns:a16="http://schemas.microsoft.com/office/drawing/2014/main" id="{9C1B33F0-324C-EDFE-5A52-A153F2D5E575}"/>
              </a:ext>
            </a:extLst>
          </p:cNvPr>
          <p:cNvPicPr>
            <a:picLocks noChangeAspect="1"/>
          </p:cNvPicPr>
          <p:nvPr/>
        </p:nvPicPr>
        <p:blipFill>
          <a:blip r:embed="rId4"/>
          <a:stretch>
            <a:fillRect/>
          </a:stretch>
        </p:blipFill>
        <p:spPr>
          <a:xfrm>
            <a:off x="6096000" y="6001349"/>
            <a:ext cx="2105215" cy="721547"/>
          </a:xfrm>
          <a:prstGeom prst="rect">
            <a:avLst/>
          </a:prstGeom>
        </p:spPr>
      </p:pic>
    </p:spTree>
    <p:extLst>
      <p:ext uri="{BB962C8B-B14F-4D97-AF65-F5344CB8AC3E}">
        <p14:creationId xmlns:p14="http://schemas.microsoft.com/office/powerpoint/2010/main" val="146035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E255C-3628-CF35-3652-4284DAD8709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5F9019C-301A-2EB0-F157-442E9D5D59A6}"/>
              </a:ext>
            </a:extLst>
          </p:cNvPr>
          <p:cNvSpPr txBox="1"/>
          <p:nvPr/>
        </p:nvSpPr>
        <p:spPr>
          <a:xfrm>
            <a:off x="681318" y="871538"/>
            <a:ext cx="10165976" cy="5632311"/>
          </a:xfrm>
          <a:prstGeom prst="rect">
            <a:avLst/>
          </a:prstGeom>
          <a:noFill/>
        </p:spPr>
        <p:txBody>
          <a:bodyPr wrap="square">
            <a:spAutoFit/>
          </a:bodyPr>
          <a:lstStyle/>
          <a:p>
            <a:pPr lvl="0">
              <a:tabLst>
                <a:tab pos="457200" algn="l"/>
              </a:tabLst>
            </a:pPr>
            <a:r>
              <a:rPr lang="en-CA" sz="2800" b="1" kern="100" dirty="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Operations Plan</a:t>
            </a: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Facility Management</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Outline how physical workspaces and resources will be managed to support operational efficiency. </a:t>
            </a:r>
          </a:p>
          <a:p>
            <a:pPr algn="l" fontAlgn="ctr">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Indigenous Community Integration</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Ensure logistics consider community resources, local suppliers, and potential partnerships with other Indigenous businesses or organizations. </a:t>
            </a:r>
          </a:p>
          <a:p>
            <a:pPr algn="l" fontAlgn="ctr">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Extra Considerations for an Indigenous Business Plan</a:t>
            </a: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Self-Determination</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Incorporate the principles of Indigenous self-determination and self-government into the operational framework. </a:t>
            </a:r>
          </a:p>
        </p:txBody>
      </p:sp>
      <p:sp>
        <p:nvSpPr>
          <p:cNvPr id="4" name="TextBox 3">
            <a:extLst>
              <a:ext uri="{FF2B5EF4-FFF2-40B4-BE49-F238E27FC236}">
                <a16:creationId xmlns:a16="http://schemas.microsoft.com/office/drawing/2014/main" id="{447A35FC-F704-44FB-29E2-02D894B8C491}"/>
              </a:ext>
            </a:extLst>
          </p:cNvPr>
          <p:cNvSpPr txBox="1"/>
          <p:nvPr/>
        </p:nvSpPr>
        <p:spPr>
          <a:xfrm>
            <a:off x="100361" y="242888"/>
            <a:ext cx="1160110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Operations – How the Business Runs</a:t>
            </a:r>
          </a:p>
        </p:txBody>
      </p:sp>
      <p:pic>
        <p:nvPicPr>
          <p:cNvPr id="3" name="Graphic 2">
            <a:extLst>
              <a:ext uri="{FF2B5EF4-FFF2-40B4-BE49-F238E27FC236}">
                <a16:creationId xmlns:a16="http://schemas.microsoft.com/office/drawing/2014/main" id="{63C4F1FA-FF61-1F51-519F-382CDB49D3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5454" y="6155473"/>
            <a:ext cx="2296545" cy="619400"/>
          </a:xfrm>
          <a:prstGeom prst="rect">
            <a:avLst/>
          </a:prstGeom>
        </p:spPr>
      </p:pic>
    </p:spTree>
    <p:extLst>
      <p:ext uri="{BB962C8B-B14F-4D97-AF65-F5344CB8AC3E}">
        <p14:creationId xmlns:p14="http://schemas.microsoft.com/office/powerpoint/2010/main" val="1295648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B2E18-85A3-8A19-B9F3-AD0ABB76F6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D099F54-D875-B202-32EB-7F86FA37201F}"/>
              </a:ext>
            </a:extLst>
          </p:cNvPr>
          <p:cNvSpPr txBox="1"/>
          <p:nvPr/>
        </p:nvSpPr>
        <p:spPr>
          <a:xfrm>
            <a:off x="1267865" y="1413063"/>
            <a:ext cx="9144000" cy="4462760"/>
          </a:xfrm>
          <a:prstGeom prst="rect">
            <a:avLst/>
          </a:prstGeom>
          <a:noFill/>
        </p:spPr>
        <p:txBody>
          <a:bodyPr wrap="square" rtlCol="0">
            <a:spAutoFit/>
          </a:bodyPr>
          <a:lstStyle/>
          <a:p>
            <a:r>
              <a:rPr lang="en-CA" sz="3200" b="1" kern="100" dirty="0">
                <a:solidFill>
                  <a:schemeClr val="accent6"/>
                </a:solidFill>
                <a:latin typeface="Times New Roman" panose="02020603050405020304" pitchFamily="18" charset="0"/>
                <a:ea typeface="Aptos" panose="020B0004020202020204" pitchFamily="34" charset="0"/>
                <a:cs typeface="Times New Roman" panose="02020603050405020304" pitchFamily="18" charset="0"/>
              </a:rPr>
              <a:t>I</a:t>
            </a:r>
            <a:r>
              <a:rPr lang="en-CA" sz="3200" b="1" kern="100" dirty="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ndigenous Business Plans </a:t>
            </a:r>
          </a:p>
          <a:p>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Hello and welcome. </a:t>
            </a:r>
          </a:p>
          <a:p>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Today, we'll delve into the unique aspects of Indigenous business planning. </a:t>
            </a:r>
          </a:p>
          <a:p>
            <a:endParaRPr lang="en-CA" sz="2800" kern="100" dirty="0">
              <a:latin typeface="Times New Roman" panose="02020603050405020304" pitchFamily="18" charset="0"/>
              <a:ea typeface="Aptos" panose="020B0004020202020204" pitchFamily="34" charset="0"/>
              <a:cs typeface="Times New Roman" panose="02020603050405020304" pitchFamily="18" charset="0"/>
            </a:endParaRPr>
          </a:p>
          <a:p>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I'm excited to share some insights with you on how to approach this field with cultural awareness and strategic foresight.</a:t>
            </a:r>
          </a:p>
        </p:txBody>
      </p:sp>
      <p:pic>
        <p:nvPicPr>
          <p:cNvPr id="4" name="Picture 3" descr="A light bulb with arrows pointing to a light bulb&#10;&#10;Description automatically generated">
            <a:extLst>
              <a:ext uri="{FF2B5EF4-FFF2-40B4-BE49-F238E27FC236}">
                <a16:creationId xmlns:a16="http://schemas.microsoft.com/office/drawing/2014/main" id="{05242F47-A7D3-1CE5-24D3-9255006AEE3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63150" y="1"/>
            <a:ext cx="2228850" cy="1671638"/>
          </a:xfrm>
          <a:prstGeom prst="rect">
            <a:avLst/>
          </a:prstGeom>
        </p:spPr>
      </p:pic>
      <p:pic>
        <p:nvPicPr>
          <p:cNvPr id="5" name="Graphic 4">
            <a:extLst>
              <a:ext uri="{FF2B5EF4-FFF2-40B4-BE49-F238E27FC236}">
                <a16:creationId xmlns:a16="http://schemas.microsoft.com/office/drawing/2014/main" id="{B400F2DB-E882-2C74-D1CF-838FFFA1AB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322" y="23957"/>
            <a:ext cx="3060700" cy="825500"/>
          </a:xfrm>
          <a:prstGeom prst="rect">
            <a:avLst/>
          </a:prstGeom>
        </p:spPr>
      </p:pic>
      <p:pic>
        <p:nvPicPr>
          <p:cNvPr id="2" name="Picture 1" descr="A black and grey text&#10;&#10;Description automatically generated">
            <a:extLst>
              <a:ext uri="{FF2B5EF4-FFF2-40B4-BE49-F238E27FC236}">
                <a16:creationId xmlns:a16="http://schemas.microsoft.com/office/drawing/2014/main" id="{8B279DF3-C8C5-AE5E-6A01-386C20955748}"/>
              </a:ext>
            </a:extLst>
          </p:cNvPr>
          <p:cNvPicPr>
            <a:picLocks noChangeAspect="1"/>
          </p:cNvPicPr>
          <p:nvPr/>
        </p:nvPicPr>
        <p:blipFill>
          <a:blip r:embed="rId6"/>
          <a:stretch>
            <a:fillRect/>
          </a:stretch>
        </p:blipFill>
        <p:spPr>
          <a:xfrm>
            <a:off x="4737718" y="90821"/>
            <a:ext cx="2105215" cy="758636"/>
          </a:xfrm>
          <a:prstGeom prst="rect">
            <a:avLst/>
          </a:prstGeom>
        </p:spPr>
      </p:pic>
    </p:spTree>
    <p:extLst>
      <p:ext uri="{BB962C8B-B14F-4D97-AF65-F5344CB8AC3E}">
        <p14:creationId xmlns:p14="http://schemas.microsoft.com/office/powerpoint/2010/main" val="3892615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267D1-5DF3-F764-40B8-1F9FCE9FE67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D24CF6E-4D48-93EB-3D1D-7CBDDF0D7225}"/>
              </a:ext>
            </a:extLst>
          </p:cNvPr>
          <p:cNvSpPr txBox="1"/>
          <p:nvPr/>
        </p:nvSpPr>
        <p:spPr>
          <a:xfrm>
            <a:off x="663388" y="653675"/>
            <a:ext cx="10165976" cy="4955203"/>
          </a:xfrm>
          <a:prstGeom prst="rect">
            <a:avLst/>
          </a:prstGeom>
          <a:noFill/>
        </p:spPr>
        <p:txBody>
          <a:bodyPr wrap="square">
            <a:spAutoFit/>
          </a:bodyPr>
          <a:lstStyle/>
          <a:p>
            <a:pPr lvl="0">
              <a:tabLst>
                <a:tab pos="457200" algn="l"/>
              </a:tabLst>
            </a:pPr>
            <a:r>
              <a:rPr lang="en-CA" sz="2800" b="1" kern="100" dirty="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Operations Plan</a:t>
            </a:r>
          </a:p>
          <a:p>
            <a:pPr algn="l" fontAlgn="ctr">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Extra Considerations for an Indigenous Business Plan</a:t>
            </a: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Community Impact</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Consider how operations will impact and benefit the Indigenous community, potentially creating employment opportunities or supporting local economies. </a:t>
            </a:r>
          </a:p>
          <a:p>
            <a:pPr algn="l" fontAlgn="ctr">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Cultural Values</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Integrate Indigenous cultural values and traditional practices into business operations where appropriate. </a:t>
            </a:r>
          </a:p>
          <a:p>
            <a:pPr algn="l" fontAlgn="ctr">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lvl="0">
              <a:tabLst>
                <a:tab pos="457200" algn="l"/>
              </a:tabLst>
            </a:pP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DA29E3A-84BF-F511-C640-2EBFAF769248}"/>
              </a:ext>
            </a:extLst>
          </p:cNvPr>
          <p:cNvSpPr txBox="1"/>
          <p:nvPr/>
        </p:nvSpPr>
        <p:spPr>
          <a:xfrm>
            <a:off x="100361" y="242888"/>
            <a:ext cx="1160110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Operations – How the Business Runs</a:t>
            </a:r>
          </a:p>
        </p:txBody>
      </p:sp>
      <p:pic>
        <p:nvPicPr>
          <p:cNvPr id="3" name="Graphic 2">
            <a:extLst>
              <a:ext uri="{FF2B5EF4-FFF2-40B4-BE49-F238E27FC236}">
                <a16:creationId xmlns:a16="http://schemas.microsoft.com/office/drawing/2014/main" id="{03E148BC-F44B-D1DE-45D9-905B8966CA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95454" y="6155473"/>
            <a:ext cx="2296545" cy="619400"/>
          </a:xfrm>
          <a:prstGeom prst="rect">
            <a:avLst/>
          </a:prstGeom>
        </p:spPr>
      </p:pic>
      <p:pic>
        <p:nvPicPr>
          <p:cNvPr id="2" name="Picture 1" descr="A black and grey text&#10;&#10;Description automatically generated">
            <a:extLst>
              <a:ext uri="{FF2B5EF4-FFF2-40B4-BE49-F238E27FC236}">
                <a16:creationId xmlns:a16="http://schemas.microsoft.com/office/drawing/2014/main" id="{3B1483F0-44A7-9FDB-EEA1-2F30E9A73D6B}"/>
              </a:ext>
            </a:extLst>
          </p:cNvPr>
          <p:cNvPicPr>
            <a:picLocks noChangeAspect="1"/>
          </p:cNvPicPr>
          <p:nvPr/>
        </p:nvPicPr>
        <p:blipFill>
          <a:blip r:embed="rId4"/>
          <a:stretch>
            <a:fillRect/>
          </a:stretch>
        </p:blipFill>
        <p:spPr>
          <a:xfrm>
            <a:off x="6096000" y="6001349"/>
            <a:ext cx="2105215" cy="721547"/>
          </a:xfrm>
          <a:prstGeom prst="rect">
            <a:avLst/>
          </a:prstGeom>
        </p:spPr>
      </p:pic>
    </p:spTree>
    <p:extLst>
      <p:ext uri="{BB962C8B-B14F-4D97-AF65-F5344CB8AC3E}">
        <p14:creationId xmlns:p14="http://schemas.microsoft.com/office/powerpoint/2010/main" val="2344825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3FF94-F430-DE34-CCCA-A5C6660BA4E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F832783-1471-6AE5-DC6A-922C1753D976}"/>
              </a:ext>
            </a:extLst>
          </p:cNvPr>
          <p:cNvSpPr txBox="1"/>
          <p:nvPr/>
        </p:nvSpPr>
        <p:spPr>
          <a:xfrm>
            <a:off x="663388" y="653675"/>
            <a:ext cx="10165976" cy="6186309"/>
          </a:xfrm>
          <a:prstGeom prst="rect">
            <a:avLst/>
          </a:prstGeom>
          <a:noFill/>
        </p:spPr>
        <p:txBody>
          <a:bodyPr wrap="square">
            <a:spAutoFit/>
          </a:bodyPr>
          <a:lstStyle/>
          <a:p>
            <a:pPr lvl="0">
              <a:tabLst>
                <a:tab pos="457200" algn="l"/>
              </a:tabLst>
            </a:pPr>
            <a:r>
              <a:rPr lang="en-CA" sz="2800" b="1" kern="100" dirty="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Operations Plan</a:t>
            </a:r>
          </a:p>
          <a:p>
            <a:pPr algn="l" fontAlgn="ctr">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Extra Considerations for an Indigenous Business Plan</a:t>
            </a:r>
          </a:p>
          <a:p>
            <a:pPr algn="l" fontAlgn="ct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Partnerships</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Explore partnerships with other Indigenous businesses and organizations to strengthen economic opportunities within the community. </a:t>
            </a:r>
          </a:p>
          <a:p>
            <a:pPr algn="l" fontAlgn="ctr">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Procurement Strategies</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a:t>
            </a:r>
          </a:p>
          <a:p>
            <a:pPr fontAlgn="ctr"/>
            <a:r>
              <a:rPr lang="en-CA" sz="2800" b="0" i="0" u="none" strike="noStrike" dirty="0">
                <a:solidFill>
                  <a:srgbClr val="001D35"/>
                </a:solidFill>
                <a:effectLst/>
                <a:latin typeface="Times New Roman" panose="02020603050405020304" pitchFamily="18" charset="0"/>
                <a:cs typeface="Times New Roman" panose="02020603050405020304" pitchFamily="18" charset="0"/>
              </a:rPr>
              <a:t>Leverage government procurement strategies designed to increase opportunities for Indigenous businesses, such as the </a:t>
            </a:r>
            <a:r>
              <a:rPr lang="en-CA" sz="2800" b="0" i="0" u="sng" strike="noStrike" dirty="0">
                <a:solidFill>
                  <a:srgbClr val="681DA8"/>
                </a:solidFill>
                <a:effectLst/>
                <a:latin typeface="Times New Roman" panose="02020603050405020304" pitchFamily="18" charset="0"/>
                <a:cs typeface="Times New Roman" panose="02020603050405020304" pitchFamily="18" charset="0"/>
                <a:hlinkClick r:id="rId2"/>
              </a:rPr>
              <a:t>Procurement Strategy for Aboriginal Business</a:t>
            </a:r>
            <a:r>
              <a:rPr lang="en-CA" sz="2800" b="0" i="0" u="none" strike="noStrike" dirty="0">
                <a:solidFill>
                  <a:srgbClr val="001D35"/>
                </a:solidFill>
                <a:effectLst/>
                <a:latin typeface="Times New Roman" panose="02020603050405020304" pitchFamily="18" charset="0"/>
                <a:cs typeface="Times New Roman" panose="02020603050405020304" pitchFamily="18" charset="0"/>
              </a:rPr>
              <a:t> (PSAB). </a:t>
            </a:r>
            <a:r>
              <a:rPr lang="en-CA" sz="2000" dirty="0">
                <a:effectLst/>
              </a:rPr>
              <a:t>Although it was replaced by the </a:t>
            </a:r>
            <a:r>
              <a:rPr lang="en-CA" sz="2000" u="sng" dirty="0">
                <a:solidFill>
                  <a:srgbClr val="681DA8"/>
                </a:solidFill>
                <a:effectLst/>
                <a:hlinkClick r:id="rId3"/>
              </a:rPr>
              <a:t>Procurement Strategy for Indigenous Business (PSIB)</a:t>
            </a:r>
            <a:r>
              <a:rPr lang="en-CA" sz="2000" dirty="0">
                <a:effectLst/>
              </a:rPr>
              <a:t> in 2021, the legacy of PSAB remains, as the modern strategy builds upon its goals to foster economic growth, create opportunities, and build capacity within Indigenous businesses through federal purchasing. </a:t>
            </a:r>
          </a:p>
        </p:txBody>
      </p:sp>
      <p:sp>
        <p:nvSpPr>
          <p:cNvPr id="4" name="TextBox 3">
            <a:extLst>
              <a:ext uri="{FF2B5EF4-FFF2-40B4-BE49-F238E27FC236}">
                <a16:creationId xmlns:a16="http://schemas.microsoft.com/office/drawing/2014/main" id="{C9061635-9F76-163E-B060-EEF42A4F79CA}"/>
              </a:ext>
            </a:extLst>
          </p:cNvPr>
          <p:cNvSpPr txBox="1"/>
          <p:nvPr/>
        </p:nvSpPr>
        <p:spPr>
          <a:xfrm>
            <a:off x="100361" y="242888"/>
            <a:ext cx="1160110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Operations – How the Business Runs</a:t>
            </a:r>
          </a:p>
        </p:txBody>
      </p:sp>
      <p:pic>
        <p:nvPicPr>
          <p:cNvPr id="3" name="Graphic 2">
            <a:extLst>
              <a:ext uri="{FF2B5EF4-FFF2-40B4-BE49-F238E27FC236}">
                <a16:creationId xmlns:a16="http://schemas.microsoft.com/office/drawing/2014/main" id="{D391FF15-78B6-24FC-29B6-8348DBC5E7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95454" y="6155473"/>
            <a:ext cx="2296545" cy="619400"/>
          </a:xfrm>
          <a:prstGeom prst="rect">
            <a:avLst/>
          </a:prstGeom>
        </p:spPr>
      </p:pic>
    </p:spTree>
    <p:extLst>
      <p:ext uri="{BB962C8B-B14F-4D97-AF65-F5344CB8AC3E}">
        <p14:creationId xmlns:p14="http://schemas.microsoft.com/office/powerpoint/2010/main" val="3932936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92846-38D1-A187-9535-26F7059F010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38DA7C8-DBAC-207E-F38D-090832B43786}"/>
              </a:ext>
            </a:extLst>
          </p:cNvPr>
          <p:cNvSpPr txBox="1"/>
          <p:nvPr/>
        </p:nvSpPr>
        <p:spPr>
          <a:xfrm>
            <a:off x="484094" y="871538"/>
            <a:ext cx="10466403" cy="6555641"/>
          </a:xfrm>
          <a:prstGeom prst="rect">
            <a:avLst/>
          </a:prstGeom>
          <a:noFill/>
        </p:spPr>
        <p:txBody>
          <a:bodyPr wrap="square">
            <a:spAutoFit/>
          </a:bodyPr>
          <a:lstStyle/>
          <a:p>
            <a:pPr marL="742950" lvl="0" indent="-742950">
              <a:buFont typeface="+mj-lt"/>
              <a:buAutoNum type="arabicPeriod" startAt="6"/>
              <a:tabLst>
                <a:tab pos="457200" algn="l"/>
              </a:tabLst>
            </a:pPr>
            <a:r>
              <a:rPr lang="en-CA" sz="2800" b="1" kern="100" dirty="0">
                <a:effectLst/>
                <a:latin typeface="Times New Roman" panose="02020603050405020304" pitchFamily="18" charset="0"/>
                <a:ea typeface="Aptos" panose="020B0004020202020204" pitchFamily="34" charset="0"/>
                <a:cs typeface="Times New Roman" panose="02020603050405020304" pitchFamily="18" charset="0"/>
              </a:rPr>
              <a:t>Management and Team</a:t>
            </a: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200150" lvl="1" indent="-74295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Who's involved?</a:t>
            </a:r>
          </a:p>
          <a:p>
            <a:pPr marL="1200150" lvl="1" indent="-74295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Elders, youth, leadership, and external partners</a:t>
            </a:r>
          </a:p>
          <a:p>
            <a:pPr marL="457200" indent="-457200" fontAlgn="ctr">
              <a:buFont typeface="Wingdings" pitchFamily="2" charset="2"/>
              <a:buChar char="ü"/>
            </a:pPr>
            <a:r>
              <a:rPr lang="en-CA" sz="2800" dirty="0">
                <a:effectLst/>
              </a:rPr>
              <a:t>* In an Indigenous business plan, the Management and Team section should include Elders for cultural guidance, Youth for new perspectives and innovation, Leadership for strategic vision and governance, and External Partners such as community members, governments, or other businesses for support and resources. </a:t>
            </a:r>
          </a:p>
          <a:p>
            <a:pPr marL="457200" indent="-457200" fontAlgn="ctr">
              <a:buFont typeface="Wingdings" pitchFamily="2" charset="2"/>
              <a:buChar char="ü"/>
            </a:pPr>
            <a:r>
              <a:rPr lang="en-CA" sz="2800" dirty="0"/>
              <a:t>* </a:t>
            </a:r>
            <a:r>
              <a:rPr lang="en-CA" sz="2800" dirty="0">
                <a:effectLst/>
              </a:rPr>
              <a:t>This integrated approach ensures the business is grounded in cultural values, sustainable, and responsive to community needs, while also leveraging external relationships for growth and success. </a:t>
            </a:r>
          </a:p>
          <a:p>
            <a:br>
              <a:rPr lang="en-CA" sz="2800" dirty="0"/>
            </a:br>
            <a:endParaRPr lang="en-CA" sz="2800" b="1"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D50D37C-8508-6FDF-48B9-135445879FF4}"/>
              </a:ext>
            </a:extLst>
          </p:cNvPr>
          <p:cNvSpPr txBox="1"/>
          <p:nvPr/>
        </p:nvSpPr>
        <p:spPr>
          <a:xfrm>
            <a:off x="211874" y="242888"/>
            <a:ext cx="1148959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who are your management and key workers</a:t>
            </a:r>
          </a:p>
        </p:txBody>
      </p:sp>
      <p:pic>
        <p:nvPicPr>
          <p:cNvPr id="3" name="Graphic 2">
            <a:extLst>
              <a:ext uri="{FF2B5EF4-FFF2-40B4-BE49-F238E27FC236}">
                <a16:creationId xmlns:a16="http://schemas.microsoft.com/office/drawing/2014/main" id="{D77523C2-F48D-C968-0396-D7649D6ED7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pic>
        <p:nvPicPr>
          <p:cNvPr id="6" name="Picture 5" descr="A black and grey text&#10;&#10;Description automatically generated">
            <a:extLst>
              <a:ext uri="{FF2B5EF4-FFF2-40B4-BE49-F238E27FC236}">
                <a16:creationId xmlns:a16="http://schemas.microsoft.com/office/drawing/2014/main" id="{8155E226-80A3-CE78-75D4-646CEB24DB7D}"/>
              </a:ext>
            </a:extLst>
          </p:cNvPr>
          <p:cNvPicPr>
            <a:picLocks noChangeAspect="1"/>
          </p:cNvPicPr>
          <p:nvPr/>
        </p:nvPicPr>
        <p:blipFill>
          <a:blip r:embed="rId4"/>
          <a:stretch>
            <a:fillRect/>
          </a:stretch>
        </p:blipFill>
        <p:spPr>
          <a:xfrm>
            <a:off x="6096000" y="6001349"/>
            <a:ext cx="2105215" cy="721547"/>
          </a:xfrm>
          <a:prstGeom prst="rect">
            <a:avLst/>
          </a:prstGeom>
        </p:spPr>
      </p:pic>
    </p:spTree>
    <p:extLst>
      <p:ext uri="{BB962C8B-B14F-4D97-AF65-F5344CB8AC3E}">
        <p14:creationId xmlns:p14="http://schemas.microsoft.com/office/powerpoint/2010/main" val="3519541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ED369-8411-453B-96E3-DA19FEEE48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3762BD-3199-0B2B-E900-89D1060F0C0D}"/>
              </a:ext>
            </a:extLst>
          </p:cNvPr>
          <p:cNvSpPr>
            <a:spLocks noGrp="1"/>
          </p:cNvSpPr>
          <p:nvPr>
            <p:ph idx="1"/>
          </p:nvPr>
        </p:nvSpPr>
        <p:spPr>
          <a:xfrm>
            <a:off x="698869" y="1090519"/>
            <a:ext cx="10515600" cy="4351338"/>
          </a:xfrm>
        </p:spPr>
        <p:txBody>
          <a:bodyPr>
            <a:normAutofit fontScale="25000" lnSpcReduction="20000"/>
          </a:bodyPr>
          <a:lstStyle/>
          <a:p>
            <a:pPr algn="l" fontAlgn="ct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Management and  </a:t>
            </a:r>
            <a:r>
              <a:rPr lang="en-CA" sz="11200" b="1" dirty="0">
                <a:solidFill>
                  <a:schemeClr val="accent6"/>
                </a:solidFill>
                <a:latin typeface="Times New Roman" panose="02020603050405020304" pitchFamily="18" charset="0"/>
                <a:cs typeface="Times New Roman" panose="02020603050405020304" pitchFamily="18" charset="0"/>
              </a:rPr>
              <a:t>Business </a:t>
            </a: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Team</a:t>
            </a:r>
          </a:p>
          <a:p>
            <a:pPr algn="l" fontAlgn="ct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1. Elders: </a:t>
            </a:r>
          </a:p>
          <a:p>
            <a:pPr algn="l" fontAlgn="ctr"/>
            <a:endParaRPr lang="en-CA" sz="4800" b="1" i="0" u="none" strike="noStrike" dirty="0">
              <a:solidFill>
                <a:schemeClr val="accent6"/>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Role:</a:t>
            </a:r>
            <a:endParaRPr lang="en-CA" sz="112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Provide wisdom, traditional knowledge, and cultural protocols to ensure the business operates in alignment with Indigenous values and community well-being.</a:t>
            </a:r>
          </a:p>
          <a:p>
            <a:pPr algn="l">
              <a:buFont typeface="Arial" panose="020B0604020202020204" pitchFamily="34" charset="0"/>
              <a:buChar char="•"/>
            </a:pPr>
            <a:endParaRPr lang="en-CA" sz="48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Involvement:</a:t>
            </a:r>
          </a:p>
          <a:p>
            <a:pPr algn="l">
              <a:buFont typeface="Arial" panose="020B0604020202020204" pitchFamily="34" charset="0"/>
              <a:buChar char="•"/>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They can act as advisors, cultural mentors, or members of a cultural advisory board, offering guidance on long-term vision and decision-making processes.</a:t>
            </a:r>
          </a:p>
          <a:p>
            <a:endParaRPr lang="en-US" dirty="0"/>
          </a:p>
        </p:txBody>
      </p:sp>
      <p:sp>
        <p:nvSpPr>
          <p:cNvPr id="4" name="TextBox 3">
            <a:extLst>
              <a:ext uri="{FF2B5EF4-FFF2-40B4-BE49-F238E27FC236}">
                <a16:creationId xmlns:a16="http://schemas.microsoft.com/office/drawing/2014/main" id="{8A1EBC05-CEFC-1665-8D07-04BB73AD03B0}"/>
              </a:ext>
            </a:extLst>
          </p:cNvPr>
          <p:cNvSpPr txBox="1"/>
          <p:nvPr/>
        </p:nvSpPr>
        <p:spPr>
          <a:xfrm>
            <a:off x="211874" y="242888"/>
            <a:ext cx="1148959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who are your management and key workers</a:t>
            </a:r>
          </a:p>
        </p:txBody>
      </p:sp>
    </p:spTree>
    <p:extLst>
      <p:ext uri="{BB962C8B-B14F-4D97-AF65-F5344CB8AC3E}">
        <p14:creationId xmlns:p14="http://schemas.microsoft.com/office/powerpoint/2010/main" val="806576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1DDA4-507B-EE34-6078-130501F362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AA51EE-3B58-D91D-B798-DB5922C4FF4A}"/>
              </a:ext>
            </a:extLst>
          </p:cNvPr>
          <p:cNvSpPr>
            <a:spLocks noGrp="1"/>
          </p:cNvSpPr>
          <p:nvPr>
            <p:ph idx="1"/>
          </p:nvPr>
        </p:nvSpPr>
        <p:spPr>
          <a:xfrm>
            <a:off x="698869" y="1090519"/>
            <a:ext cx="10515600" cy="4351338"/>
          </a:xfrm>
        </p:spPr>
        <p:txBody>
          <a:bodyPr>
            <a:normAutofit fontScale="25000" lnSpcReduction="20000"/>
          </a:bodyPr>
          <a:lstStyle/>
          <a:p>
            <a:pPr algn="l" fontAlgn="ct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Management and  </a:t>
            </a:r>
            <a:r>
              <a:rPr lang="en-CA" sz="11200" b="1" dirty="0">
                <a:solidFill>
                  <a:schemeClr val="accent6"/>
                </a:solidFill>
                <a:latin typeface="Times New Roman" panose="02020603050405020304" pitchFamily="18" charset="0"/>
                <a:cs typeface="Times New Roman" panose="02020603050405020304" pitchFamily="18" charset="0"/>
              </a:rPr>
              <a:t>Business </a:t>
            </a: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Team</a:t>
            </a:r>
          </a:p>
          <a:p>
            <a:pPr algn="l" fontAlgn="ct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2. Youth: </a:t>
            </a:r>
          </a:p>
          <a:p>
            <a:pPr algn="l" fontAlgn="ctr"/>
            <a:endParaRPr lang="en-CA" sz="112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Role:</a:t>
            </a:r>
            <a:endParaRPr lang="en-CA" sz="112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Bring fresh perspectives, digital literacy, and entrepreneurial drive, ensuring the business remains innovative and relevant to future generations.</a:t>
            </a:r>
          </a:p>
          <a:p>
            <a:pPr algn="l">
              <a:buFont typeface="Arial" panose="020B0604020202020204" pitchFamily="34" charset="0"/>
              <a:buChar char="•"/>
            </a:pPr>
            <a:endParaRPr lang="en-CA" sz="1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Involvement:</a:t>
            </a:r>
            <a:endParaRPr lang="en-CA" sz="112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They can be involved in operations, technology, marketing, or as part of a mentorship program, fostering future leaders and developing new business opportunities.</a:t>
            </a:r>
          </a:p>
          <a:p>
            <a:endParaRPr lang="en-US" dirty="0"/>
          </a:p>
        </p:txBody>
      </p:sp>
      <p:sp>
        <p:nvSpPr>
          <p:cNvPr id="4" name="TextBox 3">
            <a:extLst>
              <a:ext uri="{FF2B5EF4-FFF2-40B4-BE49-F238E27FC236}">
                <a16:creationId xmlns:a16="http://schemas.microsoft.com/office/drawing/2014/main" id="{0D93D737-A752-87A1-07DF-7922B0975AE5}"/>
              </a:ext>
            </a:extLst>
          </p:cNvPr>
          <p:cNvSpPr txBox="1"/>
          <p:nvPr/>
        </p:nvSpPr>
        <p:spPr>
          <a:xfrm>
            <a:off x="211874" y="242888"/>
            <a:ext cx="1148959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who are your management and key workers</a:t>
            </a:r>
          </a:p>
        </p:txBody>
      </p:sp>
    </p:spTree>
    <p:extLst>
      <p:ext uri="{BB962C8B-B14F-4D97-AF65-F5344CB8AC3E}">
        <p14:creationId xmlns:p14="http://schemas.microsoft.com/office/powerpoint/2010/main" val="2040574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F1FF2-6986-8818-8C62-434478C0AF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4AFF46-5E26-551E-3823-961981911678}"/>
              </a:ext>
            </a:extLst>
          </p:cNvPr>
          <p:cNvSpPr>
            <a:spLocks noGrp="1"/>
          </p:cNvSpPr>
          <p:nvPr>
            <p:ph idx="1"/>
          </p:nvPr>
        </p:nvSpPr>
        <p:spPr>
          <a:xfrm>
            <a:off x="698869" y="1090519"/>
            <a:ext cx="10515600" cy="4351338"/>
          </a:xfrm>
        </p:spPr>
        <p:txBody>
          <a:bodyPr>
            <a:normAutofit fontScale="25000" lnSpcReduction="20000"/>
          </a:bodyPr>
          <a:lstStyle/>
          <a:p>
            <a:pPr algn="l" fontAlgn="ct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Management and  </a:t>
            </a:r>
            <a:r>
              <a:rPr lang="en-CA" sz="11200" b="1" dirty="0">
                <a:solidFill>
                  <a:schemeClr val="accent6"/>
                </a:solidFill>
                <a:latin typeface="Times New Roman" panose="02020603050405020304" pitchFamily="18" charset="0"/>
                <a:cs typeface="Times New Roman" panose="02020603050405020304" pitchFamily="18" charset="0"/>
              </a:rPr>
              <a:t>Business </a:t>
            </a: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Team</a:t>
            </a:r>
          </a:p>
          <a:p>
            <a:pPr algn="l"/>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3. Leadership:</a:t>
            </a:r>
          </a:p>
          <a:p>
            <a:pPr algn="l"/>
            <a:endParaRPr lang="en-CA" sz="112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Role:</a:t>
            </a:r>
            <a:endParaRPr lang="en-CA" sz="112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Consists of individuals with proven business acumen and community standing, responsible for strategic planning, operational management, and financial oversight. </a:t>
            </a:r>
          </a:p>
          <a:p>
            <a:pPr algn="l" fontAlgn="ctr">
              <a:buFont typeface="Arial" panose="020B0604020202020204" pitchFamily="34" charset="0"/>
              <a:buChar char="•"/>
            </a:pPr>
            <a:endParaRPr lang="en-CA" sz="1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Involvement:</a:t>
            </a:r>
            <a:endParaRPr lang="en-CA" sz="112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This includes executive management, board members, and project managers who translate cultural and community vision into tangible business goals and outcomes. </a:t>
            </a:r>
          </a:p>
          <a:p>
            <a:endParaRPr lang="en-US" dirty="0"/>
          </a:p>
        </p:txBody>
      </p:sp>
      <p:sp>
        <p:nvSpPr>
          <p:cNvPr id="4" name="TextBox 3">
            <a:extLst>
              <a:ext uri="{FF2B5EF4-FFF2-40B4-BE49-F238E27FC236}">
                <a16:creationId xmlns:a16="http://schemas.microsoft.com/office/drawing/2014/main" id="{CC24DB20-EDE6-7D5D-7BAE-B979360AD6D9}"/>
              </a:ext>
            </a:extLst>
          </p:cNvPr>
          <p:cNvSpPr txBox="1"/>
          <p:nvPr/>
        </p:nvSpPr>
        <p:spPr>
          <a:xfrm>
            <a:off x="211874" y="242888"/>
            <a:ext cx="1148959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who are your management and key workers</a:t>
            </a:r>
          </a:p>
        </p:txBody>
      </p:sp>
    </p:spTree>
    <p:extLst>
      <p:ext uri="{BB962C8B-B14F-4D97-AF65-F5344CB8AC3E}">
        <p14:creationId xmlns:p14="http://schemas.microsoft.com/office/powerpoint/2010/main" val="309791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193C8-BB2F-485C-95C2-7C113DB299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630E14-30AB-F1E3-C7C8-FCAA9CB3290A}"/>
              </a:ext>
            </a:extLst>
          </p:cNvPr>
          <p:cNvSpPr>
            <a:spLocks noGrp="1"/>
          </p:cNvSpPr>
          <p:nvPr>
            <p:ph idx="1"/>
          </p:nvPr>
        </p:nvSpPr>
        <p:spPr>
          <a:xfrm>
            <a:off x="698869" y="1090519"/>
            <a:ext cx="10515600" cy="4351338"/>
          </a:xfrm>
        </p:spPr>
        <p:txBody>
          <a:bodyPr>
            <a:normAutofit fontScale="25000" lnSpcReduction="20000"/>
          </a:bodyPr>
          <a:lstStyle/>
          <a:p>
            <a:pPr algn="l" fontAlgn="ct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Management and  </a:t>
            </a:r>
            <a:r>
              <a:rPr lang="en-CA" sz="11200" b="1" dirty="0">
                <a:solidFill>
                  <a:schemeClr val="accent6"/>
                </a:solidFill>
                <a:latin typeface="Times New Roman" panose="02020603050405020304" pitchFamily="18" charset="0"/>
                <a:cs typeface="Times New Roman" panose="02020603050405020304" pitchFamily="18" charset="0"/>
              </a:rPr>
              <a:t>Business </a:t>
            </a: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Team</a:t>
            </a:r>
          </a:p>
          <a:p>
            <a:pPr algn="l"/>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4. External Partners:</a:t>
            </a:r>
          </a:p>
          <a:p>
            <a:pPr algn="l"/>
            <a:endParaRPr lang="en-CA" sz="112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Role:</a:t>
            </a:r>
            <a:endParaRPr lang="en-CA" sz="112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Provide crucial support through financial investment, technical expertise, market access, and broader community connections. </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Involvement:</a:t>
            </a:r>
          </a:p>
          <a:p>
            <a:pPr algn="l">
              <a:buFont typeface="Arial" panose="020B0604020202020204" pitchFamily="34" charset="0"/>
              <a:buChar char="•"/>
            </a:pPr>
            <a:endParaRPr lang="en-CA" sz="112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This can include government agencies, non-profit organizations, other Indigenous businesses, or community organizations, all contributing to the business's sustainability and growth. </a:t>
            </a:r>
          </a:p>
          <a:p>
            <a:pPr marL="0" indent="0" algn="l">
              <a:buNone/>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 </a:t>
            </a:r>
          </a:p>
          <a:p>
            <a:endParaRPr lang="en-US" dirty="0"/>
          </a:p>
        </p:txBody>
      </p:sp>
      <p:sp>
        <p:nvSpPr>
          <p:cNvPr id="4" name="TextBox 3">
            <a:extLst>
              <a:ext uri="{FF2B5EF4-FFF2-40B4-BE49-F238E27FC236}">
                <a16:creationId xmlns:a16="http://schemas.microsoft.com/office/drawing/2014/main" id="{AA2BF58A-F62B-15DC-5254-B51B12FC6AF6}"/>
              </a:ext>
            </a:extLst>
          </p:cNvPr>
          <p:cNvSpPr txBox="1"/>
          <p:nvPr/>
        </p:nvSpPr>
        <p:spPr>
          <a:xfrm>
            <a:off x="211874" y="242888"/>
            <a:ext cx="1148959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who are your management and key workers</a:t>
            </a:r>
          </a:p>
        </p:txBody>
      </p:sp>
    </p:spTree>
    <p:extLst>
      <p:ext uri="{BB962C8B-B14F-4D97-AF65-F5344CB8AC3E}">
        <p14:creationId xmlns:p14="http://schemas.microsoft.com/office/powerpoint/2010/main" val="1416103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FFC1BA-2410-B0B1-125F-6F698B05A979}"/>
              </a:ext>
            </a:extLst>
          </p:cNvPr>
          <p:cNvSpPr>
            <a:spLocks noGrp="1"/>
          </p:cNvSpPr>
          <p:nvPr>
            <p:ph idx="1"/>
          </p:nvPr>
        </p:nvSpPr>
        <p:spPr>
          <a:xfrm>
            <a:off x="698869" y="1090519"/>
            <a:ext cx="10515600" cy="4351338"/>
          </a:xfrm>
        </p:spPr>
        <p:txBody>
          <a:bodyPr>
            <a:normAutofit fontScale="25000" lnSpcReduction="20000"/>
          </a:bodyPr>
          <a:lstStyle/>
          <a:p>
            <a:pPr algn="l" fontAlgn="ct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Management and  </a:t>
            </a:r>
            <a:r>
              <a:rPr lang="en-CA" sz="11200" b="1" dirty="0">
                <a:solidFill>
                  <a:schemeClr val="accent6"/>
                </a:solidFill>
                <a:latin typeface="Times New Roman" panose="02020603050405020304" pitchFamily="18" charset="0"/>
                <a:cs typeface="Times New Roman" panose="02020603050405020304" pitchFamily="18" charset="0"/>
              </a:rPr>
              <a:t>Business </a:t>
            </a: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Team</a:t>
            </a:r>
          </a:p>
          <a:p>
            <a:pPr algn="l"/>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Key Considerations for Integration:</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Intergenerational Collaboration:</a:t>
            </a:r>
            <a:endParaRPr lang="en-CA" sz="112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Foster an environment where Elders and youth can collaborate, sharing their knowledge and skills to the benefit of the business. </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Governance:</a:t>
            </a:r>
            <a:endParaRPr lang="en-CA" sz="112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Establish a governance structure that reflects Indigenous governance models, empowering the community and ensuring accountability. </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Capacity Building:</a:t>
            </a:r>
            <a:endParaRPr lang="en-CA" sz="112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Invest in training and development for all team members, ensuring they have the skills needed to contribute to the business's success. </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Cultural Alignment:</a:t>
            </a:r>
            <a:endParaRPr lang="en-CA" sz="112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Ensure the business's operations, mission, and values are rooted in and respectful of Indigenous culture. </a:t>
            </a:r>
          </a:p>
          <a:p>
            <a:endParaRPr lang="en-US" dirty="0"/>
          </a:p>
        </p:txBody>
      </p:sp>
      <p:sp>
        <p:nvSpPr>
          <p:cNvPr id="4" name="TextBox 3">
            <a:extLst>
              <a:ext uri="{FF2B5EF4-FFF2-40B4-BE49-F238E27FC236}">
                <a16:creationId xmlns:a16="http://schemas.microsoft.com/office/drawing/2014/main" id="{974C9023-EAA7-88FF-8A87-6446664A6A2E}"/>
              </a:ext>
            </a:extLst>
          </p:cNvPr>
          <p:cNvSpPr txBox="1"/>
          <p:nvPr/>
        </p:nvSpPr>
        <p:spPr>
          <a:xfrm>
            <a:off x="211874" y="242888"/>
            <a:ext cx="1148959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who are your management and key workers</a:t>
            </a:r>
          </a:p>
        </p:txBody>
      </p:sp>
    </p:spTree>
    <p:extLst>
      <p:ext uri="{BB962C8B-B14F-4D97-AF65-F5344CB8AC3E}">
        <p14:creationId xmlns:p14="http://schemas.microsoft.com/office/powerpoint/2010/main" val="3192576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9237A-301B-5FBD-CD06-6DBC910FAC1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7278A6C-6FB2-5E18-4159-4B79384BE532}"/>
              </a:ext>
            </a:extLst>
          </p:cNvPr>
          <p:cNvSpPr txBox="1"/>
          <p:nvPr/>
        </p:nvSpPr>
        <p:spPr>
          <a:xfrm>
            <a:off x="251012" y="871538"/>
            <a:ext cx="11450451" cy="6124754"/>
          </a:xfrm>
          <a:prstGeom prst="rect">
            <a:avLst/>
          </a:prstGeom>
          <a:noFill/>
        </p:spPr>
        <p:txBody>
          <a:bodyPr wrap="square">
            <a:spAutoFit/>
          </a:bodyPr>
          <a:lstStyle/>
          <a:p>
            <a:pPr marL="742950" lvl="0" indent="-742950">
              <a:buFont typeface="+mj-lt"/>
              <a:buAutoNum type="arabicPeriod" startAt="7"/>
              <a:tabLst>
                <a:tab pos="457200" algn="l"/>
              </a:tabLst>
            </a:pPr>
            <a:r>
              <a:rPr lang="en-CA" sz="2800" b="1" kern="100" dirty="0">
                <a:effectLst/>
                <a:latin typeface="Times New Roman" panose="02020603050405020304" pitchFamily="18" charset="0"/>
                <a:ea typeface="Aptos" panose="020B0004020202020204" pitchFamily="34" charset="0"/>
                <a:cs typeface="Times New Roman" panose="02020603050405020304" pitchFamily="18" charset="0"/>
              </a:rPr>
              <a:t>Financial Plan</a:t>
            </a: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200150" lvl="1" indent="-74295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Budgeting basics</a:t>
            </a:r>
          </a:p>
          <a:p>
            <a:pPr marL="1200150" lvl="1" indent="-74295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Revenue projections</a:t>
            </a:r>
          </a:p>
          <a:p>
            <a:pPr marL="1200150" lvl="1" indent="-74295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Funding sources</a:t>
            </a:r>
          </a:p>
          <a:p>
            <a:pPr marL="1200150" lvl="1" indent="-74295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Grant vs. investment models</a:t>
            </a:r>
          </a:p>
          <a:p>
            <a:pPr marL="457200" indent="-457200" fontAlgn="ctr">
              <a:buFont typeface="Arial" panose="020B0604020202020204" pitchFamily="34" charset="0"/>
              <a:buChar char="•"/>
            </a:pPr>
            <a:r>
              <a:rPr lang="en-CA" sz="2800" dirty="0">
                <a:effectLst/>
                <a:latin typeface="Times New Roman" panose="02020603050405020304" pitchFamily="18" charset="0"/>
                <a:cs typeface="Times New Roman" panose="02020603050405020304" pitchFamily="18" charset="0"/>
              </a:rPr>
              <a:t>An Indigenous business financial plan requires a clear budgeting basics to project revenues, identify funding sources like grants and investments from Indigenous Financial Institutions (IFIs), and to differentiate between non-repayable grants and repayable investments. </a:t>
            </a:r>
          </a:p>
          <a:p>
            <a:pPr marL="457200" indent="-457200" fontAlgn="ctr">
              <a:buFont typeface="Arial" panose="020B0604020202020204" pitchFamily="34" charset="0"/>
              <a:buChar char="•"/>
            </a:pPr>
            <a:r>
              <a:rPr lang="en-CA" sz="2800" dirty="0">
                <a:effectLst/>
                <a:latin typeface="Times New Roman" panose="02020603050405020304" pitchFamily="18" charset="0"/>
                <a:cs typeface="Times New Roman" panose="02020603050405020304" pitchFamily="18" charset="0"/>
              </a:rPr>
              <a:t>Focus on creating realistic revenue projections, exploring the unique benefits and conditions of various Indigenous-focused funding programs, and clearly articulating your business's alignment with community needs and economic development goals to secure the necessary capital for your plan. </a:t>
            </a:r>
          </a:p>
        </p:txBody>
      </p:sp>
      <p:sp>
        <p:nvSpPr>
          <p:cNvPr id="4" name="TextBox 3">
            <a:extLst>
              <a:ext uri="{FF2B5EF4-FFF2-40B4-BE49-F238E27FC236}">
                <a16:creationId xmlns:a16="http://schemas.microsoft.com/office/drawing/2014/main" id="{43D48B22-5102-8B2A-DB9C-DA1DBE2CA336}"/>
              </a:ext>
            </a:extLst>
          </p:cNvPr>
          <p:cNvSpPr txBox="1"/>
          <p:nvPr/>
        </p:nvSpPr>
        <p:spPr>
          <a:xfrm>
            <a:off x="457200" y="242888"/>
            <a:ext cx="11244263"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what are our financial expectations? </a:t>
            </a:r>
          </a:p>
        </p:txBody>
      </p:sp>
      <p:pic>
        <p:nvPicPr>
          <p:cNvPr id="2" name="Graphic 1">
            <a:extLst>
              <a:ext uri="{FF2B5EF4-FFF2-40B4-BE49-F238E27FC236}">
                <a16:creationId xmlns:a16="http://schemas.microsoft.com/office/drawing/2014/main" id="{089994D2-52DF-3BB9-7961-EC5B18A4ED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80288" y="242888"/>
            <a:ext cx="3060700" cy="825500"/>
          </a:xfrm>
          <a:prstGeom prst="rect">
            <a:avLst/>
          </a:prstGeom>
        </p:spPr>
      </p:pic>
      <p:pic>
        <p:nvPicPr>
          <p:cNvPr id="3" name="Picture 2" descr="A black and grey text&#10;&#10;Description automatically generated">
            <a:extLst>
              <a:ext uri="{FF2B5EF4-FFF2-40B4-BE49-F238E27FC236}">
                <a16:creationId xmlns:a16="http://schemas.microsoft.com/office/drawing/2014/main" id="{5E966077-1EEE-D044-4FB8-EB2891D31817}"/>
              </a:ext>
            </a:extLst>
          </p:cNvPr>
          <p:cNvPicPr>
            <a:picLocks noChangeAspect="1"/>
          </p:cNvPicPr>
          <p:nvPr/>
        </p:nvPicPr>
        <p:blipFill>
          <a:blip r:embed="rId4"/>
          <a:stretch>
            <a:fillRect/>
          </a:stretch>
        </p:blipFill>
        <p:spPr>
          <a:xfrm>
            <a:off x="9596248" y="1137852"/>
            <a:ext cx="2105215" cy="721547"/>
          </a:xfrm>
          <a:prstGeom prst="rect">
            <a:avLst/>
          </a:prstGeom>
        </p:spPr>
      </p:pic>
    </p:spTree>
    <p:extLst>
      <p:ext uri="{BB962C8B-B14F-4D97-AF65-F5344CB8AC3E}">
        <p14:creationId xmlns:p14="http://schemas.microsoft.com/office/powerpoint/2010/main" val="3873758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B5F5C-D03D-89F2-CE5E-55A895D8CA1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AACBEEF-08FC-8B33-83BD-D3CA3737B97E}"/>
              </a:ext>
            </a:extLst>
          </p:cNvPr>
          <p:cNvSpPr txBox="1"/>
          <p:nvPr/>
        </p:nvSpPr>
        <p:spPr>
          <a:xfrm>
            <a:off x="251012" y="871538"/>
            <a:ext cx="11450451" cy="6124754"/>
          </a:xfrm>
          <a:prstGeom prst="rect">
            <a:avLst/>
          </a:prstGeom>
          <a:noFill/>
        </p:spPr>
        <p:txBody>
          <a:bodyPr wrap="square">
            <a:spAutoFit/>
          </a:bodyPr>
          <a:lstStyle/>
          <a:p>
            <a:pPr marL="742950" lvl="0" indent="-742950">
              <a:buFont typeface="+mj-lt"/>
              <a:buAutoNum type="arabicPeriod" startAt="7"/>
              <a:tabLst>
                <a:tab pos="457200" algn="l"/>
              </a:tabLst>
            </a:pPr>
            <a:r>
              <a:rPr lang="en-CA" sz="2800" b="1" kern="100" dirty="0">
                <a:effectLst/>
                <a:latin typeface="Times New Roman" panose="02020603050405020304" pitchFamily="18" charset="0"/>
                <a:ea typeface="Aptos" panose="020B0004020202020204" pitchFamily="34" charset="0"/>
                <a:cs typeface="Times New Roman" panose="02020603050405020304" pitchFamily="18" charset="0"/>
              </a:rPr>
              <a:t>Financial Plan</a:t>
            </a: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200150" lvl="1" indent="-74295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Budgeting basics</a:t>
            </a:r>
          </a:p>
          <a:p>
            <a:pPr marL="1200150" lvl="1" indent="-74295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Revenue projections</a:t>
            </a:r>
          </a:p>
          <a:p>
            <a:pPr marL="1200150" lvl="1" indent="-74295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Funding sources</a:t>
            </a:r>
          </a:p>
          <a:p>
            <a:pPr marL="1200150" lvl="1" indent="-742950">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Grant vs. investment models</a:t>
            </a:r>
          </a:p>
          <a:p>
            <a:pPr marL="457200" indent="-457200" fontAlgn="ctr">
              <a:buFont typeface="Arial" panose="020B0604020202020204" pitchFamily="34" charset="0"/>
              <a:buChar char="•"/>
            </a:pPr>
            <a:r>
              <a:rPr lang="en-CA" sz="2800" dirty="0">
                <a:effectLst/>
                <a:latin typeface="Times New Roman" panose="02020603050405020304" pitchFamily="18" charset="0"/>
                <a:cs typeface="Times New Roman" panose="02020603050405020304" pitchFamily="18" charset="0"/>
              </a:rPr>
              <a:t>An Indigenous business financial plan requires a clear budgeting basics to project revenues, identify funding sources like grants and investments from Indigenous Financial Institutions (IFIs), and to differentiate between non-repayable grants and repayable investments. </a:t>
            </a:r>
          </a:p>
          <a:p>
            <a:pPr marL="457200" indent="-457200" fontAlgn="ctr">
              <a:buFont typeface="Arial" panose="020B0604020202020204" pitchFamily="34" charset="0"/>
              <a:buChar char="•"/>
            </a:pPr>
            <a:r>
              <a:rPr lang="en-CA" sz="2800" dirty="0">
                <a:effectLst/>
                <a:latin typeface="Times New Roman" panose="02020603050405020304" pitchFamily="18" charset="0"/>
                <a:cs typeface="Times New Roman" panose="02020603050405020304" pitchFamily="18" charset="0"/>
              </a:rPr>
              <a:t>Focus on creating realistic revenue projections, exploring the unique benefits and conditions of various Indigenous-focused funding programs, and clearly articulating your business's alignment with community needs and economic development goals to secure the necessary capital for your plan. </a:t>
            </a:r>
          </a:p>
        </p:txBody>
      </p:sp>
      <p:sp>
        <p:nvSpPr>
          <p:cNvPr id="4" name="TextBox 3">
            <a:extLst>
              <a:ext uri="{FF2B5EF4-FFF2-40B4-BE49-F238E27FC236}">
                <a16:creationId xmlns:a16="http://schemas.microsoft.com/office/drawing/2014/main" id="{CC895457-94AE-3498-0DA3-28677C9DCF0E}"/>
              </a:ext>
            </a:extLst>
          </p:cNvPr>
          <p:cNvSpPr txBox="1"/>
          <p:nvPr/>
        </p:nvSpPr>
        <p:spPr>
          <a:xfrm>
            <a:off x="457200" y="242888"/>
            <a:ext cx="11244263"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what are our financial expectations? </a:t>
            </a:r>
          </a:p>
        </p:txBody>
      </p:sp>
      <p:pic>
        <p:nvPicPr>
          <p:cNvPr id="2" name="Graphic 1">
            <a:extLst>
              <a:ext uri="{FF2B5EF4-FFF2-40B4-BE49-F238E27FC236}">
                <a16:creationId xmlns:a16="http://schemas.microsoft.com/office/drawing/2014/main" id="{E0FA7B5D-835A-BBBC-0624-B3A8BA4133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80288" y="242888"/>
            <a:ext cx="3060700" cy="825500"/>
          </a:xfrm>
          <a:prstGeom prst="rect">
            <a:avLst/>
          </a:prstGeom>
        </p:spPr>
      </p:pic>
      <p:pic>
        <p:nvPicPr>
          <p:cNvPr id="3" name="Picture 2" descr="A black and grey text&#10;&#10;Description automatically generated">
            <a:extLst>
              <a:ext uri="{FF2B5EF4-FFF2-40B4-BE49-F238E27FC236}">
                <a16:creationId xmlns:a16="http://schemas.microsoft.com/office/drawing/2014/main" id="{EB6C90AE-9CCF-47D9-C196-D7642AF7C3AB}"/>
              </a:ext>
            </a:extLst>
          </p:cNvPr>
          <p:cNvPicPr>
            <a:picLocks noChangeAspect="1"/>
          </p:cNvPicPr>
          <p:nvPr/>
        </p:nvPicPr>
        <p:blipFill>
          <a:blip r:embed="rId4"/>
          <a:stretch>
            <a:fillRect/>
          </a:stretch>
        </p:blipFill>
        <p:spPr>
          <a:xfrm>
            <a:off x="9596248" y="1137852"/>
            <a:ext cx="2105215" cy="721547"/>
          </a:xfrm>
          <a:prstGeom prst="rect">
            <a:avLst/>
          </a:prstGeom>
        </p:spPr>
      </p:pic>
    </p:spTree>
    <p:extLst>
      <p:ext uri="{BB962C8B-B14F-4D97-AF65-F5344CB8AC3E}">
        <p14:creationId xmlns:p14="http://schemas.microsoft.com/office/powerpoint/2010/main" val="573503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7CEEF-526A-E081-A096-62865738892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1FDADC-BE4A-3EAC-6832-81F4041DBBDD}"/>
              </a:ext>
            </a:extLst>
          </p:cNvPr>
          <p:cNvSpPr txBox="1"/>
          <p:nvPr/>
        </p:nvSpPr>
        <p:spPr>
          <a:xfrm>
            <a:off x="1208314" y="849457"/>
            <a:ext cx="9144000" cy="5386090"/>
          </a:xfrm>
          <a:prstGeom prst="rect">
            <a:avLst/>
          </a:prstGeom>
          <a:noFill/>
        </p:spPr>
        <p:txBody>
          <a:bodyPr wrap="square" rtlCol="0">
            <a:spAutoFit/>
          </a:bodyPr>
          <a:lstStyle/>
          <a:p>
            <a:r>
              <a:rPr lang="en-CA" sz="3200" b="1" kern="10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Cultural &amp; Community Elements in Indigenous Business Planning</a:t>
            </a:r>
            <a:endParaRPr lang="en-CA" sz="3200" kern="10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endParaRPr>
          </a:p>
          <a:p>
            <a:r>
              <a:rPr lang="en-CA" sz="2800" kern="100">
                <a:effectLst/>
                <a:latin typeface="Times New Roman" panose="02020603050405020304" pitchFamily="18" charset="0"/>
                <a:ea typeface="Aptos" panose="020B0004020202020204" pitchFamily="34" charset="0"/>
                <a:cs typeface="Times New Roman" panose="02020603050405020304" pitchFamily="18" charset="0"/>
              </a:rPr>
              <a:t> </a:t>
            </a:r>
          </a:p>
          <a:p>
            <a:r>
              <a:rPr lang="en-CA" sz="2800" kern="100">
                <a:effectLst/>
                <a:latin typeface="Times New Roman" panose="02020603050405020304" pitchFamily="18" charset="0"/>
                <a:ea typeface="Aptos" panose="020B0004020202020204" pitchFamily="34" charset="0"/>
                <a:cs typeface="Times New Roman" panose="02020603050405020304" pitchFamily="18" charset="0"/>
              </a:rPr>
              <a:t>Indigenous business planning is not just about profit; it's deeply rooted in the </a:t>
            </a:r>
            <a:r>
              <a:rPr lang="en-CA" sz="2800" b="1" kern="100">
                <a:effectLst/>
                <a:latin typeface="Times New Roman" panose="02020603050405020304" pitchFamily="18" charset="0"/>
                <a:ea typeface="Aptos" panose="020B0004020202020204" pitchFamily="34" charset="0"/>
                <a:cs typeface="Times New Roman" panose="02020603050405020304" pitchFamily="18" charset="0"/>
              </a:rPr>
              <a:t>cultural and community values</a:t>
            </a:r>
            <a:r>
              <a:rPr lang="en-CA" sz="2800" kern="100">
                <a:effectLst/>
                <a:latin typeface="Times New Roman" panose="02020603050405020304" pitchFamily="18" charset="0"/>
                <a:ea typeface="Aptos" panose="020B0004020202020204" pitchFamily="34" charset="0"/>
                <a:cs typeface="Times New Roman" panose="02020603050405020304" pitchFamily="18" charset="0"/>
              </a:rPr>
              <a:t> of the people involved. </a:t>
            </a:r>
          </a:p>
          <a:p>
            <a:endParaRPr lang="en-CA" sz="2800" kern="100">
              <a:effectLst/>
              <a:latin typeface="Times New Roman" panose="02020603050405020304" pitchFamily="18" charset="0"/>
              <a:ea typeface="Aptos" panose="020B0004020202020204" pitchFamily="34" charset="0"/>
              <a:cs typeface="Times New Roman" panose="02020603050405020304" pitchFamily="18" charset="0"/>
            </a:endParaRPr>
          </a:p>
          <a:p>
            <a:r>
              <a:rPr lang="en-CA" sz="2800" kern="100">
                <a:effectLst/>
                <a:latin typeface="Times New Roman" panose="02020603050405020304" pitchFamily="18" charset="0"/>
                <a:ea typeface="Aptos" panose="020B0004020202020204" pitchFamily="34" charset="0"/>
                <a:cs typeface="Times New Roman" panose="02020603050405020304" pitchFamily="18" charset="0"/>
              </a:rPr>
              <a:t>The business must be a part of the community, not separate from it. This means incorporating traditional knowledge, language, and spiritual beliefs into the business model. </a:t>
            </a:r>
          </a:p>
          <a:p>
            <a:endParaRPr lang="en-CA" sz="2800" kern="100">
              <a:effectLst/>
              <a:latin typeface="Times New Roman" panose="02020603050405020304" pitchFamily="18" charset="0"/>
              <a:ea typeface="Aptos" panose="020B0004020202020204" pitchFamily="34" charset="0"/>
              <a:cs typeface="Times New Roman" panose="02020603050405020304" pitchFamily="18" charset="0"/>
            </a:endParaRPr>
          </a:p>
          <a:p>
            <a:endParaRPr lang="en-US" sz="2800"/>
          </a:p>
        </p:txBody>
      </p:sp>
      <p:pic>
        <p:nvPicPr>
          <p:cNvPr id="4" name="Picture 3" descr="A light bulb with arrows pointing to a light bulb&#10;&#10;Description automatically generated">
            <a:extLst>
              <a:ext uri="{FF2B5EF4-FFF2-40B4-BE49-F238E27FC236}">
                <a16:creationId xmlns:a16="http://schemas.microsoft.com/office/drawing/2014/main" id="{868D8281-39D2-3966-AAF6-BAB8800A370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52314" y="1"/>
            <a:ext cx="1839686" cy="1379765"/>
          </a:xfrm>
          <a:prstGeom prst="rect">
            <a:avLst/>
          </a:prstGeom>
        </p:spPr>
      </p:pic>
      <p:pic>
        <p:nvPicPr>
          <p:cNvPr id="5" name="Graphic 4">
            <a:extLst>
              <a:ext uri="{FF2B5EF4-FFF2-40B4-BE49-F238E27FC236}">
                <a16:creationId xmlns:a16="http://schemas.microsoft.com/office/drawing/2014/main" id="{08050BEC-FB82-5E73-A663-224794CA13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322" y="23957"/>
            <a:ext cx="3060700" cy="825500"/>
          </a:xfrm>
          <a:prstGeom prst="rect">
            <a:avLst/>
          </a:prstGeom>
        </p:spPr>
      </p:pic>
      <p:pic>
        <p:nvPicPr>
          <p:cNvPr id="2" name="Picture 1" descr="A black and grey text&#10;&#10;Description automatically generated">
            <a:extLst>
              <a:ext uri="{FF2B5EF4-FFF2-40B4-BE49-F238E27FC236}">
                <a16:creationId xmlns:a16="http://schemas.microsoft.com/office/drawing/2014/main" id="{097ED82B-43F8-C493-291A-6990B02C1A8F}"/>
              </a:ext>
            </a:extLst>
          </p:cNvPr>
          <p:cNvPicPr>
            <a:picLocks noChangeAspect="1"/>
          </p:cNvPicPr>
          <p:nvPr/>
        </p:nvPicPr>
        <p:blipFill>
          <a:blip r:embed="rId6"/>
          <a:stretch>
            <a:fillRect/>
          </a:stretch>
        </p:blipFill>
        <p:spPr>
          <a:xfrm>
            <a:off x="4737718" y="90821"/>
            <a:ext cx="2105215" cy="758636"/>
          </a:xfrm>
          <a:prstGeom prst="rect">
            <a:avLst/>
          </a:prstGeom>
        </p:spPr>
      </p:pic>
    </p:spTree>
    <p:extLst>
      <p:ext uri="{BB962C8B-B14F-4D97-AF65-F5344CB8AC3E}">
        <p14:creationId xmlns:p14="http://schemas.microsoft.com/office/powerpoint/2010/main" val="1910596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89674-7384-3BA4-9D6D-C1A075C4BE6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D4FA124-6146-E083-DCBB-85B093801C64}"/>
              </a:ext>
            </a:extLst>
          </p:cNvPr>
          <p:cNvSpPr txBox="1"/>
          <p:nvPr/>
        </p:nvSpPr>
        <p:spPr>
          <a:xfrm>
            <a:off x="251012" y="871538"/>
            <a:ext cx="11450451" cy="5940088"/>
          </a:xfrm>
          <a:prstGeom prst="rect">
            <a:avLst/>
          </a:prstGeom>
          <a:noFill/>
        </p:spPr>
        <p:txBody>
          <a:bodyPr wrap="square">
            <a:spAutoFit/>
          </a:bodyPr>
          <a:lstStyle/>
          <a:p>
            <a:pPr lvl="0">
              <a:tabLst>
                <a:tab pos="457200" algn="l"/>
              </a:tabLst>
            </a:pPr>
            <a:r>
              <a:rPr lang="en-CA" sz="2800" b="1" kern="100" dirty="0">
                <a:effectLst/>
                <a:latin typeface="Times New Roman" panose="02020603050405020304" pitchFamily="18" charset="0"/>
                <a:ea typeface="Aptos" panose="020B0004020202020204" pitchFamily="34" charset="0"/>
                <a:cs typeface="Times New Roman" panose="02020603050405020304" pitchFamily="18" charset="0"/>
              </a:rPr>
              <a:t>Financial Plan</a:t>
            </a: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Purpose:</a:t>
            </a:r>
            <a:endParaRPr lang="en-CA" sz="2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A financial plan demonstrates the viability of your business and how it will generate profit, which is crucial for attracting lenders and investors. </a:t>
            </a:r>
          </a:p>
          <a:p>
            <a:pPr algn="l" fontAlgn="ctr">
              <a:buFont typeface="Arial" panose="020B0604020202020204" pitchFamily="34" charset="0"/>
              <a:buChar char="•"/>
            </a:pPr>
            <a:endParaRPr lang="en-CA" sz="8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Budgeting:</a:t>
            </a:r>
            <a:endParaRPr lang="en-CA" sz="2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This is the process of making assumptions about the future to project both your revenues (money received) and expenses (money spent). A well-prepared budget serves as a base for making sound decisions and adjusting to unforeseen changes. </a:t>
            </a:r>
          </a:p>
          <a:p>
            <a:pPr algn="l" fontAlgn="ctr">
              <a:buFont typeface="Arial" panose="020B0604020202020204" pitchFamily="34" charset="0"/>
              <a:buChar char="•"/>
            </a:pPr>
            <a:endParaRPr lang="en-CA" sz="8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Key Components:</a:t>
            </a:r>
            <a:endParaRPr lang="en-CA" sz="2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Your budget should include operating and capital expenditures, covering costs for personnel, operations, and physical resources. </a:t>
            </a:r>
          </a:p>
          <a:p>
            <a:pPr algn="l" fontAlgn="ctr"/>
            <a:r>
              <a:rPr lang="en-CA" sz="2800" b="0" i="0" u="none" strike="noStrike" dirty="0">
                <a:solidFill>
                  <a:srgbClr val="001D35"/>
                </a:solidFill>
                <a:effectLst/>
                <a:latin typeface="Times New Roman" panose="02020603050405020304" pitchFamily="18" charset="0"/>
                <a:cs typeface="Times New Roman" panose="02020603050405020304" pitchFamily="18" charset="0"/>
              </a:rPr>
              <a:t>Revenue Projections </a:t>
            </a:r>
          </a:p>
        </p:txBody>
      </p:sp>
      <p:sp>
        <p:nvSpPr>
          <p:cNvPr id="4" name="TextBox 3">
            <a:extLst>
              <a:ext uri="{FF2B5EF4-FFF2-40B4-BE49-F238E27FC236}">
                <a16:creationId xmlns:a16="http://schemas.microsoft.com/office/drawing/2014/main" id="{BC4177ED-C0CE-45F7-ADFB-60FB561DC451}"/>
              </a:ext>
            </a:extLst>
          </p:cNvPr>
          <p:cNvSpPr txBox="1"/>
          <p:nvPr/>
        </p:nvSpPr>
        <p:spPr>
          <a:xfrm>
            <a:off x="457200" y="242888"/>
            <a:ext cx="11244263"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what are our financial expectations? </a:t>
            </a:r>
          </a:p>
        </p:txBody>
      </p:sp>
      <p:pic>
        <p:nvPicPr>
          <p:cNvPr id="2" name="Graphic 1">
            <a:extLst>
              <a:ext uri="{FF2B5EF4-FFF2-40B4-BE49-F238E27FC236}">
                <a16:creationId xmlns:a16="http://schemas.microsoft.com/office/drawing/2014/main" id="{B1A82A5A-1C3E-B9F9-4E40-CADBDA893E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80288" y="242888"/>
            <a:ext cx="3060700" cy="825500"/>
          </a:xfrm>
          <a:prstGeom prst="rect">
            <a:avLst/>
          </a:prstGeom>
        </p:spPr>
      </p:pic>
      <p:pic>
        <p:nvPicPr>
          <p:cNvPr id="3" name="Picture 2" descr="A black and grey text&#10;&#10;Description automatically generated">
            <a:extLst>
              <a:ext uri="{FF2B5EF4-FFF2-40B4-BE49-F238E27FC236}">
                <a16:creationId xmlns:a16="http://schemas.microsoft.com/office/drawing/2014/main" id="{C0D76298-2B67-01E5-F443-43E58F6A67DF}"/>
              </a:ext>
            </a:extLst>
          </p:cNvPr>
          <p:cNvPicPr>
            <a:picLocks noChangeAspect="1"/>
          </p:cNvPicPr>
          <p:nvPr/>
        </p:nvPicPr>
        <p:blipFill>
          <a:blip r:embed="rId4"/>
          <a:stretch>
            <a:fillRect/>
          </a:stretch>
        </p:blipFill>
        <p:spPr>
          <a:xfrm>
            <a:off x="9596248" y="1137852"/>
            <a:ext cx="2105215" cy="721547"/>
          </a:xfrm>
          <a:prstGeom prst="rect">
            <a:avLst/>
          </a:prstGeom>
        </p:spPr>
      </p:pic>
    </p:spTree>
    <p:extLst>
      <p:ext uri="{BB962C8B-B14F-4D97-AF65-F5344CB8AC3E}">
        <p14:creationId xmlns:p14="http://schemas.microsoft.com/office/powerpoint/2010/main" val="1508667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C5551-4C38-024A-6390-7988044CB9C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B901269-4C47-3399-C6A9-02360549B3F4}"/>
              </a:ext>
            </a:extLst>
          </p:cNvPr>
          <p:cNvSpPr txBox="1"/>
          <p:nvPr/>
        </p:nvSpPr>
        <p:spPr>
          <a:xfrm>
            <a:off x="251012" y="871538"/>
            <a:ext cx="11450451" cy="5509200"/>
          </a:xfrm>
          <a:prstGeom prst="rect">
            <a:avLst/>
          </a:prstGeom>
          <a:noFill/>
        </p:spPr>
        <p:txBody>
          <a:bodyPr wrap="square">
            <a:spAutoFit/>
          </a:bodyPr>
          <a:lstStyle/>
          <a:p>
            <a:pPr lvl="0">
              <a:tabLst>
                <a:tab pos="457200" algn="l"/>
              </a:tabLst>
            </a:pPr>
            <a:r>
              <a:rPr lang="en-CA" sz="2800" b="1" kern="100" dirty="0">
                <a:effectLst/>
                <a:latin typeface="Times New Roman" panose="02020603050405020304" pitchFamily="18" charset="0"/>
                <a:ea typeface="Aptos" panose="020B0004020202020204" pitchFamily="34" charset="0"/>
                <a:cs typeface="Times New Roman" panose="02020603050405020304" pitchFamily="18" charset="0"/>
              </a:rPr>
              <a:t>Financial Plan</a:t>
            </a: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Cash Flow:</a:t>
            </a:r>
            <a:endParaRPr lang="en-CA" sz="2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Create a cash flow projection showing monthly inflows and outflows of money for the first 12 months, and quarterly or yearly thereafter.</a:t>
            </a:r>
          </a:p>
          <a:p>
            <a:pPr algn="l">
              <a:buFont typeface="Arial" panose="020B0604020202020204" pitchFamily="34" charset="0"/>
              <a:buChar char="•"/>
            </a:pPr>
            <a:endParaRPr lang="en-CA" sz="8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Timing:</a:t>
            </a:r>
            <a:endParaRPr lang="en-CA" sz="2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Do not assume sales equal immediate cash in hand. Enter revenues only when you expect to receive the payment, based on industry averages and your team's experience.</a:t>
            </a:r>
          </a:p>
          <a:p>
            <a:pPr algn="l">
              <a:buFont typeface="Arial" panose="020B0604020202020204" pitchFamily="34" charset="0"/>
              <a:buChar char="•"/>
            </a:pPr>
            <a:endParaRPr lang="en-CA" sz="8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Supporting Documents:</a:t>
            </a:r>
            <a:endParaRPr lang="en-CA" sz="2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Your projections should be detailed and supported by industry data and your understanding of your market.</a:t>
            </a:r>
          </a:p>
          <a:p>
            <a:pPr algn="l"/>
            <a:r>
              <a:rPr lang="en-CA" sz="2800" b="0" i="0" u="none" strike="noStrike" dirty="0">
                <a:solidFill>
                  <a:srgbClr val="001D35"/>
                </a:solidFill>
                <a:effectLst/>
                <a:latin typeface="Times New Roman" panose="02020603050405020304" pitchFamily="18" charset="0"/>
                <a:cs typeface="Times New Roman" panose="02020603050405020304" pitchFamily="18" charset="0"/>
              </a:rPr>
              <a:t>Funding Sources</a:t>
            </a:r>
          </a:p>
        </p:txBody>
      </p:sp>
      <p:sp>
        <p:nvSpPr>
          <p:cNvPr id="4" name="TextBox 3">
            <a:extLst>
              <a:ext uri="{FF2B5EF4-FFF2-40B4-BE49-F238E27FC236}">
                <a16:creationId xmlns:a16="http://schemas.microsoft.com/office/drawing/2014/main" id="{75F1EFAC-C302-BDD3-F691-02B2EF52F0DE}"/>
              </a:ext>
            </a:extLst>
          </p:cNvPr>
          <p:cNvSpPr txBox="1"/>
          <p:nvPr/>
        </p:nvSpPr>
        <p:spPr>
          <a:xfrm>
            <a:off x="457200" y="242888"/>
            <a:ext cx="11244263"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what are our financial expectations? </a:t>
            </a:r>
          </a:p>
        </p:txBody>
      </p:sp>
      <p:pic>
        <p:nvPicPr>
          <p:cNvPr id="2" name="Graphic 1">
            <a:extLst>
              <a:ext uri="{FF2B5EF4-FFF2-40B4-BE49-F238E27FC236}">
                <a16:creationId xmlns:a16="http://schemas.microsoft.com/office/drawing/2014/main" id="{51A4B6B1-10F4-55AF-9EEC-CC8AED9452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80288" y="242888"/>
            <a:ext cx="3060700" cy="825500"/>
          </a:xfrm>
          <a:prstGeom prst="rect">
            <a:avLst/>
          </a:prstGeom>
        </p:spPr>
      </p:pic>
      <p:pic>
        <p:nvPicPr>
          <p:cNvPr id="3" name="Picture 2" descr="A black and grey text&#10;&#10;Description automatically generated">
            <a:extLst>
              <a:ext uri="{FF2B5EF4-FFF2-40B4-BE49-F238E27FC236}">
                <a16:creationId xmlns:a16="http://schemas.microsoft.com/office/drawing/2014/main" id="{3E437E40-3825-226A-FC79-B73F52809E58}"/>
              </a:ext>
            </a:extLst>
          </p:cNvPr>
          <p:cNvPicPr>
            <a:picLocks noChangeAspect="1"/>
          </p:cNvPicPr>
          <p:nvPr/>
        </p:nvPicPr>
        <p:blipFill>
          <a:blip r:embed="rId4"/>
          <a:stretch>
            <a:fillRect/>
          </a:stretch>
        </p:blipFill>
        <p:spPr>
          <a:xfrm>
            <a:off x="9596248" y="1137852"/>
            <a:ext cx="2105215" cy="721547"/>
          </a:xfrm>
          <a:prstGeom prst="rect">
            <a:avLst/>
          </a:prstGeom>
        </p:spPr>
      </p:pic>
    </p:spTree>
    <p:extLst>
      <p:ext uri="{BB962C8B-B14F-4D97-AF65-F5344CB8AC3E}">
        <p14:creationId xmlns:p14="http://schemas.microsoft.com/office/powerpoint/2010/main" val="2275201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F53FD-6110-1824-DDB6-D8DBAD99689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CDA8D2D-B9DD-B2E1-AFFE-3BEE01ED2BD8}"/>
              </a:ext>
            </a:extLst>
          </p:cNvPr>
          <p:cNvSpPr txBox="1"/>
          <p:nvPr/>
        </p:nvSpPr>
        <p:spPr>
          <a:xfrm>
            <a:off x="251012" y="871538"/>
            <a:ext cx="11450451" cy="5940088"/>
          </a:xfrm>
          <a:prstGeom prst="rect">
            <a:avLst/>
          </a:prstGeom>
          <a:noFill/>
        </p:spPr>
        <p:txBody>
          <a:bodyPr wrap="square">
            <a:spAutoFit/>
          </a:bodyPr>
          <a:lstStyle/>
          <a:p>
            <a:pPr lvl="0">
              <a:tabLst>
                <a:tab pos="457200" algn="l"/>
              </a:tabLst>
            </a:pPr>
            <a:r>
              <a:rPr lang="en-CA" sz="2800" b="1" kern="100" dirty="0">
                <a:effectLst/>
                <a:latin typeface="Times New Roman" panose="02020603050405020304" pitchFamily="18" charset="0"/>
                <a:ea typeface="Aptos" panose="020B0004020202020204" pitchFamily="34" charset="0"/>
                <a:cs typeface="Times New Roman" panose="02020603050405020304" pitchFamily="18" charset="0"/>
              </a:rPr>
              <a:t>Financial Plan</a:t>
            </a: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r>
              <a:rPr lang="en-CA" sz="2800" b="0" i="0" u="none" strike="noStrike" dirty="0">
                <a:solidFill>
                  <a:srgbClr val="FF0000"/>
                </a:solidFill>
                <a:effectLst/>
                <a:latin typeface="Times New Roman" panose="02020603050405020304" pitchFamily="18" charset="0"/>
                <a:cs typeface="Times New Roman" panose="02020603050405020304" pitchFamily="18" charset="0"/>
              </a:rPr>
              <a:t>Funding Sources</a:t>
            </a: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Indigenous Financial Institutions (IFIs):</a:t>
            </a: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These are key partners for Indigenous entrepreneurs, offering access to capital through programs like the Aboriginal Entrepreneurship Program. </a:t>
            </a:r>
          </a:p>
          <a:p>
            <a:pPr algn="l" fontAlgn="ctr">
              <a:buFont typeface="Arial" panose="020B0604020202020204" pitchFamily="34" charset="0"/>
              <a:buChar char="•"/>
            </a:pPr>
            <a:endParaRPr lang="en-CA" sz="8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Government Programs:</a:t>
            </a:r>
            <a:endParaRPr lang="en-CA" sz="2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Various levels of government offer funding for Indigenous economic development. Examples include the Aboriginal Business Investment Fund (ABIF) and the </a:t>
            </a:r>
            <a:r>
              <a:rPr lang="en-CA" sz="2800" b="0" i="0" u="sng" strike="noStrike" dirty="0">
                <a:solidFill>
                  <a:srgbClr val="681DA8"/>
                </a:solidFill>
                <a:effectLst/>
                <a:latin typeface="Times New Roman" panose="02020603050405020304" pitchFamily="18" charset="0"/>
                <a:cs typeface="Times New Roman" panose="02020603050405020304" pitchFamily="18" charset="0"/>
                <a:hlinkClick r:id="rId2"/>
              </a:rPr>
              <a:t>Aboriginal Business Financing Program (ABFP)</a:t>
            </a:r>
            <a:r>
              <a:rPr lang="en-CA" sz="2800" b="0" i="0" u="none" strike="noStrike" dirty="0">
                <a:solidFill>
                  <a:srgbClr val="001D35"/>
                </a:solidFill>
                <a:effectLst/>
                <a:latin typeface="Times New Roman" panose="02020603050405020304" pitchFamily="18" charset="0"/>
                <a:cs typeface="Times New Roman" panose="02020603050405020304" pitchFamily="18" charset="0"/>
              </a:rPr>
              <a:t>. </a:t>
            </a:r>
          </a:p>
          <a:p>
            <a:pPr algn="l" fontAlgn="ctr">
              <a:buFont typeface="Arial" panose="020B0604020202020204" pitchFamily="34" charset="0"/>
              <a:buChar char="•"/>
            </a:pPr>
            <a:endParaRPr lang="en-CA" sz="8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Partnerships:</a:t>
            </a:r>
            <a:endParaRPr lang="en-CA" sz="2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Collaborating with other organizations and securing contributions from various funding sources can strengthen your application. </a:t>
            </a:r>
          </a:p>
          <a:p>
            <a:pPr algn="l"/>
            <a:r>
              <a:rPr lang="en-CA" sz="2800" b="0" i="0" u="none" strike="noStrike" dirty="0">
                <a:solidFill>
                  <a:srgbClr val="001D35"/>
                </a:solidFill>
                <a:effectLst/>
                <a:latin typeface="Times New Roman" panose="02020603050405020304" pitchFamily="18" charset="0"/>
                <a:cs typeface="Times New Roman" panose="02020603050405020304" pitchFamily="18" charset="0"/>
              </a:rPr>
              <a:t>Grants vs. Investment Models</a:t>
            </a:r>
          </a:p>
        </p:txBody>
      </p:sp>
      <p:sp>
        <p:nvSpPr>
          <p:cNvPr id="4" name="TextBox 3">
            <a:extLst>
              <a:ext uri="{FF2B5EF4-FFF2-40B4-BE49-F238E27FC236}">
                <a16:creationId xmlns:a16="http://schemas.microsoft.com/office/drawing/2014/main" id="{574AF096-B627-C53A-7BA0-4F0F41984998}"/>
              </a:ext>
            </a:extLst>
          </p:cNvPr>
          <p:cNvSpPr txBox="1"/>
          <p:nvPr/>
        </p:nvSpPr>
        <p:spPr>
          <a:xfrm>
            <a:off x="457200" y="242888"/>
            <a:ext cx="11244263"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what are our financial expectations? </a:t>
            </a:r>
          </a:p>
        </p:txBody>
      </p:sp>
      <p:pic>
        <p:nvPicPr>
          <p:cNvPr id="2" name="Graphic 1">
            <a:extLst>
              <a:ext uri="{FF2B5EF4-FFF2-40B4-BE49-F238E27FC236}">
                <a16:creationId xmlns:a16="http://schemas.microsoft.com/office/drawing/2014/main" id="{59D0264C-6E23-70AC-509E-90A7E50F0B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80288" y="242888"/>
            <a:ext cx="3060700" cy="825500"/>
          </a:xfrm>
          <a:prstGeom prst="rect">
            <a:avLst/>
          </a:prstGeom>
        </p:spPr>
      </p:pic>
      <p:pic>
        <p:nvPicPr>
          <p:cNvPr id="3" name="Picture 2" descr="A black and grey text&#10;&#10;Description automatically generated">
            <a:extLst>
              <a:ext uri="{FF2B5EF4-FFF2-40B4-BE49-F238E27FC236}">
                <a16:creationId xmlns:a16="http://schemas.microsoft.com/office/drawing/2014/main" id="{4FA8BB98-23E4-17D9-047A-0BF9E8B6A726}"/>
              </a:ext>
            </a:extLst>
          </p:cNvPr>
          <p:cNvPicPr>
            <a:picLocks noChangeAspect="1"/>
          </p:cNvPicPr>
          <p:nvPr/>
        </p:nvPicPr>
        <p:blipFill>
          <a:blip r:embed="rId5"/>
          <a:stretch>
            <a:fillRect/>
          </a:stretch>
        </p:blipFill>
        <p:spPr>
          <a:xfrm>
            <a:off x="9596248" y="1137852"/>
            <a:ext cx="2105215" cy="721547"/>
          </a:xfrm>
          <a:prstGeom prst="rect">
            <a:avLst/>
          </a:prstGeom>
        </p:spPr>
      </p:pic>
    </p:spTree>
    <p:extLst>
      <p:ext uri="{BB962C8B-B14F-4D97-AF65-F5344CB8AC3E}">
        <p14:creationId xmlns:p14="http://schemas.microsoft.com/office/powerpoint/2010/main" val="7254197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3809D-28B2-36B1-39E5-7D9E52D87F1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D0118E0-A4C5-723D-B5E2-89FC794169C3}"/>
              </a:ext>
            </a:extLst>
          </p:cNvPr>
          <p:cNvSpPr txBox="1"/>
          <p:nvPr/>
        </p:nvSpPr>
        <p:spPr>
          <a:xfrm>
            <a:off x="251012" y="871538"/>
            <a:ext cx="11450451" cy="5509200"/>
          </a:xfrm>
          <a:prstGeom prst="rect">
            <a:avLst/>
          </a:prstGeom>
          <a:noFill/>
        </p:spPr>
        <p:txBody>
          <a:bodyPr wrap="square">
            <a:spAutoFit/>
          </a:bodyPr>
          <a:lstStyle/>
          <a:p>
            <a:pPr lvl="0">
              <a:tabLst>
                <a:tab pos="457200" algn="l"/>
              </a:tabLst>
            </a:pPr>
            <a:r>
              <a:rPr lang="en-CA" sz="2800" b="1" kern="100" dirty="0">
                <a:effectLst/>
                <a:latin typeface="Times New Roman" panose="02020603050405020304" pitchFamily="18" charset="0"/>
                <a:ea typeface="Aptos" panose="020B0004020202020204" pitchFamily="34" charset="0"/>
                <a:cs typeface="Times New Roman" panose="02020603050405020304" pitchFamily="18" charset="0"/>
              </a:rPr>
              <a:t>Financial Plan</a:t>
            </a: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r>
              <a:rPr lang="en-CA" sz="2800" b="0" i="0" u="none" strike="noStrike" dirty="0">
                <a:solidFill>
                  <a:srgbClr val="FF0000"/>
                </a:solidFill>
                <a:effectLst/>
                <a:latin typeface="Times New Roman" panose="02020603050405020304" pitchFamily="18" charset="0"/>
                <a:cs typeface="Times New Roman" panose="02020603050405020304" pitchFamily="18" charset="0"/>
              </a:rPr>
              <a:t>Funding Sources</a:t>
            </a:r>
          </a:p>
          <a:p>
            <a:pPr algn="l"/>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Grants vs. Investment Models</a:t>
            </a:r>
          </a:p>
          <a:p>
            <a:pPr algn="l"/>
            <a:endParaRPr lang="en-CA" sz="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Grants:</a:t>
            </a:r>
            <a:endParaRPr lang="en-CA" sz="2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These are typically non-repayable contributions, often tied to specific programs that support Indigenous businesses. Eligibility criteria and available funding levels depend on the specific program and the project's scope. </a:t>
            </a:r>
          </a:p>
          <a:p>
            <a:pPr algn="l" fontAlgn="ctr">
              <a:buFont typeface="Arial" panose="020B0604020202020204" pitchFamily="34" charset="0"/>
              <a:buChar char="•"/>
            </a:pPr>
            <a:endParaRPr lang="en-CA" sz="8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Investments:</a:t>
            </a:r>
            <a:endParaRPr lang="en-CA" sz="2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These are repayable funds provided by lenders or investors who expect a return on their money. Investment models are less common for startup capital in many Indigenous entrepreneurship programs, but are a standard component of general financing. </a:t>
            </a:r>
          </a:p>
        </p:txBody>
      </p:sp>
      <p:sp>
        <p:nvSpPr>
          <p:cNvPr id="4" name="TextBox 3">
            <a:extLst>
              <a:ext uri="{FF2B5EF4-FFF2-40B4-BE49-F238E27FC236}">
                <a16:creationId xmlns:a16="http://schemas.microsoft.com/office/drawing/2014/main" id="{847A5C66-2901-38E5-5475-C1B858E1B068}"/>
              </a:ext>
            </a:extLst>
          </p:cNvPr>
          <p:cNvSpPr txBox="1"/>
          <p:nvPr/>
        </p:nvSpPr>
        <p:spPr>
          <a:xfrm>
            <a:off x="457200" y="242888"/>
            <a:ext cx="11244263"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what are our financial expectations? </a:t>
            </a:r>
          </a:p>
        </p:txBody>
      </p:sp>
      <p:pic>
        <p:nvPicPr>
          <p:cNvPr id="2" name="Graphic 1">
            <a:extLst>
              <a:ext uri="{FF2B5EF4-FFF2-40B4-BE49-F238E27FC236}">
                <a16:creationId xmlns:a16="http://schemas.microsoft.com/office/drawing/2014/main" id="{DC722F26-6248-3E24-0E23-6C7E29581F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80288" y="242888"/>
            <a:ext cx="3060700" cy="825500"/>
          </a:xfrm>
          <a:prstGeom prst="rect">
            <a:avLst/>
          </a:prstGeom>
        </p:spPr>
      </p:pic>
      <p:pic>
        <p:nvPicPr>
          <p:cNvPr id="3" name="Picture 2" descr="A black and grey text&#10;&#10;Description automatically generated">
            <a:extLst>
              <a:ext uri="{FF2B5EF4-FFF2-40B4-BE49-F238E27FC236}">
                <a16:creationId xmlns:a16="http://schemas.microsoft.com/office/drawing/2014/main" id="{CB2FE2E0-469A-F127-1461-C40BB7ACDB32}"/>
              </a:ext>
            </a:extLst>
          </p:cNvPr>
          <p:cNvPicPr>
            <a:picLocks noChangeAspect="1"/>
          </p:cNvPicPr>
          <p:nvPr/>
        </p:nvPicPr>
        <p:blipFill>
          <a:blip r:embed="rId4"/>
          <a:stretch>
            <a:fillRect/>
          </a:stretch>
        </p:blipFill>
        <p:spPr>
          <a:xfrm>
            <a:off x="9596248" y="1137852"/>
            <a:ext cx="2105215" cy="721547"/>
          </a:xfrm>
          <a:prstGeom prst="rect">
            <a:avLst/>
          </a:prstGeom>
        </p:spPr>
      </p:pic>
    </p:spTree>
    <p:extLst>
      <p:ext uri="{BB962C8B-B14F-4D97-AF65-F5344CB8AC3E}">
        <p14:creationId xmlns:p14="http://schemas.microsoft.com/office/powerpoint/2010/main" val="1074699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28702-6759-B275-73B0-5C343D85145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99C1659-5188-503D-33BF-C8A16DA66C8F}"/>
              </a:ext>
            </a:extLst>
          </p:cNvPr>
          <p:cNvSpPr txBox="1"/>
          <p:nvPr/>
        </p:nvSpPr>
        <p:spPr>
          <a:xfrm>
            <a:off x="251012" y="871538"/>
            <a:ext cx="11450451" cy="5632311"/>
          </a:xfrm>
          <a:prstGeom prst="rect">
            <a:avLst/>
          </a:prstGeom>
          <a:noFill/>
        </p:spPr>
        <p:txBody>
          <a:bodyPr wrap="square">
            <a:spAutoFit/>
          </a:bodyPr>
          <a:lstStyle/>
          <a:p>
            <a:pPr lvl="0">
              <a:tabLst>
                <a:tab pos="457200" algn="l"/>
              </a:tabLst>
            </a:pPr>
            <a:r>
              <a:rPr lang="en-CA" sz="2800" b="1" kern="100" dirty="0">
                <a:effectLst/>
                <a:latin typeface="Times New Roman" panose="02020603050405020304" pitchFamily="18" charset="0"/>
                <a:ea typeface="Aptos" panose="020B0004020202020204" pitchFamily="34" charset="0"/>
                <a:cs typeface="Times New Roman" panose="02020603050405020304" pitchFamily="18" charset="0"/>
              </a:rPr>
              <a:t>Financial Plan</a:t>
            </a: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r>
              <a:rPr lang="en-CA" sz="2800" b="0" i="0" u="none" strike="noStrike" dirty="0">
                <a:solidFill>
                  <a:srgbClr val="FF0000"/>
                </a:solidFill>
                <a:effectLst/>
                <a:latin typeface="Times New Roman" panose="02020603050405020304" pitchFamily="18" charset="0"/>
                <a:cs typeface="Times New Roman" panose="02020603050405020304" pitchFamily="18" charset="0"/>
              </a:rPr>
              <a:t>Funding Sources</a:t>
            </a:r>
          </a:p>
          <a:p>
            <a:pPr algn="l"/>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Applying to Indigenous-Focused Programs</a:t>
            </a:r>
          </a:p>
          <a:p>
            <a:pPr algn="l"/>
            <a:endParaRPr lang="en-CA" sz="800" b="1" i="0" u="none" strike="noStrike" dirty="0">
              <a:solidFill>
                <a:schemeClr val="accent6"/>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Demonstrate Need:</a:t>
            </a:r>
            <a:endParaRPr lang="en-CA" sz="2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Clearly articulate the need for funding, aligning it with community development and program priorities. </a:t>
            </a:r>
          </a:p>
          <a:p>
            <a:pPr algn="l" fontAlgn="ctr">
              <a:buFont typeface="Arial" panose="020B0604020202020204" pitchFamily="34" charset="0"/>
              <a:buChar char="•"/>
            </a:pPr>
            <a:endParaRPr lang="en-CA" sz="8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Show Viability:</a:t>
            </a:r>
            <a:endParaRPr lang="en-CA" sz="2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Provide a strong business plan with realistic financial projections and an explanation of how your business will generate profit. </a:t>
            </a:r>
          </a:p>
          <a:p>
            <a:pPr algn="l" fontAlgn="ctr">
              <a:buFont typeface="Arial" panose="020B0604020202020204" pitchFamily="34" charset="0"/>
              <a:buChar char="•"/>
            </a:pPr>
            <a:endParaRPr lang="en-CA" sz="8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Align with Indigenous Goals:</a:t>
            </a:r>
            <a:endParaRPr lang="en-CA" sz="28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Highlight how your business contributes to economic development and serves the interests and needs of the Indigenous community. </a:t>
            </a:r>
          </a:p>
        </p:txBody>
      </p:sp>
      <p:sp>
        <p:nvSpPr>
          <p:cNvPr id="4" name="TextBox 3">
            <a:extLst>
              <a:ext uri="{FF2B5EF4-FFF2-40B4-BE49-F238E27FC236}">
                <a16:creationId xmlns:a16="http://schemas.microsoft.com/office/drawing/2014/main" id="{8DB9B117-4007-B73F-F64F-47D03E339DED}"/>
              </a:ext>
            </a:extLst>
          </p:cNvPr>
          <p:cNvSpPr txBox="1"/>
          <p:nvPr/>
        </p:nvSpPr>
        <p:spPr>
          <a:xfrm>
            <a:off x="457200" y="242888"/>
            <a:ext cx="11244263"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 what are our financial expectations? </a:t>
            </a:r>
          </a:p>
        </p:txBody>
      </p:sp>
      <p:pic>
        <p:nvPicPr>
          <p:cNvPr id="2" name="Graphic 1">
            <a:extLst>
              <a:ext uri="{FF2B5EF4-FFF2-40B4-BE49-F238E27FC236}">
                <a16:creationId xmlns:a16="http://schemas.microsoft.com/office/drawing/2014/main" id="{3BCCC84C-A011-CA52-DC50-21EBF3DFD0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80288" y="242888"/>
            <a:ext cx="3060700" cy="825500"/>
          </a:xfrm>
          <a:prstGeom prst="rect">
            <a:avLst/>
          </a:prstGeom>
        </p:spPr>
      </p:pic>
      <p:pic>
        <p:nvPicPr>
          <p:cNvPr id="3" name="Picture 2" descr="A black and grey text&#10;&#10;Description automatically generated">
            <a:extLst>
              <a:ext uri="{FF2B5EF4-FFF2-40B4-BE49-F238E27FC236}">
                <a16:creationId xmlns:a16="http://schemas.microsoft.com/office/drawing/2014/main" id="{5A31F6E9-8360-88E8-EF99-AB8AA3381709}"/>
              </a:ext>
            </a:extLst>
          </p:cNvPr>
          <p:cNvPicPr>
            <a:picLocks noChangeAspect="1"/>
          </p:cNvPicPr>
          <p:nvPr/>
        </p:nvPicPr>
        <p:blipFill>
          <a:blip r:embed="rId4"/>
          <a:stretch>
            <a:fillRect/>
          </a:stretch>
        </p:blipFill>
        <p:spPr>
          <a:xfrm>
            <a:off x="9596248" y="1137852"/>
            <a:ext cx="2105215" cy="721547"/>
          </a:xfrm>
          <a:prstGeom prst="rect">
            <a:avLst/>
          </a:prstGeom>
        </p:spPr>
      </p:pic>
    </p:spTree>
    <p:extLst>
      <p:ext uri="{BB962C8B-B14F-4D97-AF65-F5344CB8AC3E}">
        <p14:creationId xmlns:p14="http://schemas.microsoft.com/office/powerpoint/2010/main" val="31592583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D37C3-5DDF-A5DD-7B61-0F083DA3C58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739FD26-E409-2E0F-CC84-632EF699469F}"/>
              </a:ext>
            </a:extLst>
          </p:cNvPr>
          <p:cNvSpPr txBox="1"/>
          <p:nvPr/>
        </p:nvSpPr>
        <p:spPr>
          <a:xfrm>
            <a:off x="1814513" y="428179"/>
            <a:ext cx="8643937" cy="3970318"/>
          </a:xfrm>
          <a:prstGeom prst="rect">
            <a:avLst/>
          </a:prstGeom>
          <a:noFill/>
        </p:spPr>
        <p:txBody>
          <a:bodyPr wrap="square">
            <a:spAutoFit/>
          </a:bodyPr>
          <a:lstStyle/>
          <a:p>
            <a:r>
              <a:rPr lang="en-CA" sz="36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Hands-On Exercise:</a:t>
            </a:r>
            <a:br>
              <a:rPr lang="en-CA" sz="3600" kern="100" dirty="0">
                <a:effectLst/>
                <a:latin typeface="Times New Roman" panose="02020603050405020304" pitchFamily="18" charset="0"/>
                <a:ea typeface="Aptos" panose="020B0004020202020204" pitchFamily="34" charset="0"/>
                <a:cs typeface="Times New Roman" panose="02020603050405020304" pitchFamily="18" charset="0"/>
              </a:rPr>
            </a:br>
            <a:r>
              <a:rPr lang="en-CA" sz="3600" b="1" kern="100" dirty="0">
                <a:effectLst/>
                <a:latin typeface="Times New Roman" panose="02020603050405020304" pitchFamily="18" charset="0"/>
                <a:ea typeface="Aptos" panose="020B0004020202020204" pitchFamily="34" charset="0"/>
                <a:cs typeface="Times New Roman" panose="02020603050405020304" pitchFamily="18" charset="0"/>
              </a:rPr>
              <a:t>Small Group Activity:</a:t>
            </a:r>
            <a:r>
              <a:rPr lang="en-CA" sz="3600" kern="100" dirty="0">
                <a:effectLst/>
                <a:latin typeface="Times New Roman" panose="02020603050405020304" pitchFamily="18" charset="0"/>
                <a:ea typeface="Aptos" panose="020B0004020202020204" pitchFamily="34" charset="0"/>
                <a:cs typeface="Times New Roman" panose="02020603050405020304" pitchFamily="18" charset="0"/>
              </a:rPr>
              <a:t> Teams fill in a simplified business plan template for a mock business using:</a:t>
            </a:r>
          </a:p>
          <a:p>
            <a:pPr marL="571500" lvl="0" indent="-571500">
              <a:buSzPts val="1000"/>
              <a:buFont typeface="Wingdings" pitchFamily="2" charset="2"/>
              <a:buChar char="Ø"/>
              <a:tabLst>
                <a:tab pos="457200" algn="l"/>
              </a:tabLst>
            </a:pPr>
            <a:r>
              <a:rPr lang="en-CA" sz="3600" kern="100" dirty="0">
                <a:effectLst/>
                <a:latin typeface="Times New Roman" panose="02020603050405020304" pitchFamily="18" charset="0"/>
                <a:ea typeface="Aptos" panose="020B0004020202020204" pitchFamily="34" charset="0"/>
                <a:cs typeface="Times New Roman" panose="02020603050405020304" pitchFamily="18" charset="0"/>
              </a:rPr>
              <a:t>Community values</a:t>
            </a:r>
          </a:p>
          <a:p>
            <a:pPr marL="571500" lvl="0" indent="-571500">
              <a:buSzPts val="1000"/>
              <a:buFont typeface="Wingdings" pitchFamily="2" charset="2"/>
              <a:buChar char="Ø"/>
              <a:tabLst>
                <a:tab pos="457200" algn="l"/>
              </a:tabLst>
            </a:pPr>
            <a:r>
              <a:rPr lang="en-CA" sz="3600" kern="100" dirty="0">
                <a:effectLst/>
                <a:latin typeface="Times New Roman" panose="02020603050405020304" pitchFamily="18" charset="0"/>
                <a:ea typeface="Aptos" panose="020B0004020202020204" pitchFamily="34" charset="0"/>
                <a:cs typeface="Times New Roman" panose="02020603050405020304" pitchFamily="18" charset="0"/>
              </a:rPr>
              <a:t>Sample data and assumptions</a:t>
            </a:r>
          </a:p>
          <a:p>
            <a:pPr marL="571500" lvl="0" indent="-571500">
              <a:buSzPts val="1000"/>
              <a:buFont typeface="Wingdings" pitchFamily="2" charset="2"/>
              <a:buChar char="Ø"/>
              <a:tabLst>
                <a:tab pos="457200" algn="l"/>
              </a:tabLst>
            </a:pPr>
            <a:r>
              <a:rPr lang="en-CA" sz="3600" kern="100" dirty="0">
                <a:effectLst/>
                <a:latin typeface="Times New Roman" panose="02020603050405020304" pitchFamily="18" charset="0"/>
                <a:ea typeface="Aptos" panose="020B0004020202020204" pitchFamily="34" charset="0"/>
                <a:cs typeface="Times New Roman" panose="02020603050405020304" pitchFamily="18" charset="0"/>
              </a:rPr>
              <a:t>Oral and written components</a:t>
            </a:r>
          </a:p>
        </p:txBody>
      </p:sp>
      <p:pic>
        <p:nvPicPr>
          <p:cNvPr id="2" name="Graphic 1">
            <a:extLst>
              <a:ext uri="{FF2B5EF4-FFF2-40B4-BE49-F238E27FC236}">
                <a16:creationId xmlns:a16="http://schemas.microsoft.com/office/drawing/2014/main" id="{DCA8A023-05B0-AF4C-52DB-E030A25993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pic>
        <p:nvPicPr>
          <p:cNvPr id="3" name="Picture 2" descr="A black and grey text&#10;&#10;Description automatically generated">
            <a:extLst>
              <a:ext uri="{FF2B5EF4-FFF2-40B4-BE49-F238E27FC236}">
                <a16:creationId xmlns:a16="http://schemas.microsoft.com/office/drawing/2014/main" id="{9D07BA0A-F596-96EC-5789-FC46C9C28D05}"/>
              </a:ext>
            </a:extLst>
          </p:cNvPr>
          <p:cNvPicPr>
            <a:picLocks noChangeAspect="1"/>
          </p:cNvPicPr>
          <p:nvPr/>
        </p:nvPicPr>
        <p:blipFill>
          <a:blip r:embed="rId4"/>
          <a:stretch>
            <a:fillRect/>
          </a:stretch>
        </p:blipFill>
        <p:spPr>
          <a:xfrm>
            <a:off x="9405842" y="5227826"/>
            <a:ext cx="2105215" cy="721547"/>
          </a:xfrm>
          <a:prstGeom prst="rect">
            <a:avLst/>
          </a:prstGeom>
        </p:spPr>
      </p:pic>
    </p:spTree>
    <p:extLst>
      <p:ext uri="{BB962C8B-B14F-4D97-AF65-F5344CB8AC3E}">
        <p14:creationId xmlns:p14="http://schemas.microsoft.com/office/powerpoint/2010/main" val="34281166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107895-2523-8EB2-C8D3-9EF360C05268}"/>
              </a:ext>
            </a:extLst>
          </p:cNvPr>
          <p:cNvSpPr>
            <a:spLocks noGrp="1"/>
          </p:cNvSpPr>
          <p:nvPr>
            <p:ph idx="1"/>
          </p:nvPr>
        </p:nvSpPr>
        <p:spPr>
          <a:xfrm>
            <a:off x="198120" y="518160"/>
            <a:ext cx="11795760" cy="4599437"/>
          </a:xfrm>
        </p:spPr>
        <p:txBody>
          <a:bodyPr/>
          <a:lstStyle/>
          <a:p>
            <a:pPr marL="0" indent="0">
              <a:buNone/>
            </a:pPr>
            <a:r>
              <a:rPr lang="en-CA" sz="4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Community-Centered Implementation &amp; Funding</a:t>
            </a:r>
            <a:endParaRPr lang="en-CA" sz="4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a:p>
            <a:r>
              <a:rPr lang="en-US" dirty="0">
                <a:solidFill>
                  <a:srgbClr val="FF0000"/>
                </a:solidFill>
              </a:rPr>
              <a:t>Economic Development Plans</a:t>
            </a:r>
          </a:p>
        </p:txBody>
      </p:sp>
      <p:pic>
        <p:nvPicPr>
          <p:cNvPr id="2" name="Graphic 1">
            <a:extLst>
              <a:ext uri="{FF2B5EF4-FFF2-40B4-BE49-F238E27FC236}">
                <a16:creationId xmlns:a16="http://schemas.microsoft.com/office/drawing/2014/main" id="{712F5661-96DF-9909-1ACB-3E3936DFC3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pic>
        <p:nvPicPr>
          <p:cNvPr id="4" name="Content Placeholder 4" descr="A diagram of health and economic&#10;&#10;Description automatically generated">
            <a:extLst>
              <a:ext uri="{FF2B5EF4-FFF2-40B4-BE49-F238E27FC236}">
                <a16:creationId xmlns:a16="http://schemas.microsoft.com/office/drawing/2014/main" id="{201881E5-E400-7B73-0D97-60F33FB95B11}"/>
              </a:ext>
            </a:extLst>
          </p:cNvPr>
          <p:cNvPicPr>
            <a:picLocks noChangeAspect="1"/>
          </p:cNvPicPr>
          <p:nvPr/>
        </p:nvPicPr>
        <p:blipFill>
          <a:blip r:embed="rId4">
            <a:extLst>
              <a:ext uri="{837473B0-CC2E-450A-ABE3-18F120FF3D39}">
                <a1611:picAttrSrcUrl xmlns:a1611="http://schemas.microsoft.com/office/drawing/2016/11/main" r:id="rId5"/>
              </a:ext>
            </a:extLst>
          </a:blip>
          <a:srcRect t="18020" b="7476"/>
          <a:stretch>
            <a:fillRect/>
          </a:stretch>
        </p:blipFill>
        <p:spPr>
          <a:xfrm>
            <a:off x="3007362" y="1691640"/>
            <a:ext cx="9184638" cy="5166360"/>
          </a:xfrm>
          <a:prstGeom prst="rect">
            <a:avLst/>
          </a:prstGeom>
        </p:spPr>
      </p:pic>
    </p:spTree>
    <p:extLst>
      <p:ext uri="{BB962C8B-B14F-4D97-AF65-F5344CB8AC3E}">
        <p14:creationId xmlns:p14="http://schemas.microsoft.com/office/powerpoint/2010/main" val="19174968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health and economic&#10;&#10;Description automatically generated">
            <a:extLst>
              <a:ext uri="{FF2B5EF4-FFF2-40B4-BE49-F238E27FC236}">
                <a16:creationId xmlns:a16="http://schemas.microsoft.com/office/drawing/2014/main" id="{0F797AE5-D0B8-6EAD-15CF-CAE562256598}"/>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rcRect t="18020" b="7476"/>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0616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81D45-0738-3ABD-AF40-74AD88B6489A}"/>
              </a:ext>
            </a:extLst>
          </p:cNvPr>
          <p:cNvSpPr>
            <a:spLocks noGrp="1"/>
          </p:cNvSpPr>
          <p:nvPr>
            <p:ph idx="1"/>
          </p:nvPr>
        </p:nvSpPr>
        <p:spPr>
          <a:xfrm>
            <a:off x="838200" y="1825625"/>
            <a:ext cx="10515600" cy="4898560"/>
          </a:xfrm>
        </p:spPr>
        <p:txBody>
          <a:bodyPr>
            <a:normAutofit fontScale="85000" lnSpcReduction="20000"/>
          </a:bodyPr>
          <a:lstStyle/>
          <a:p>
            <a:pPr marL="0" lvl="0" indent="0">
              <a:buNone/>
              <a:tabLst>
                <a:tab pos="457200" algn="l"/>
              </a:tabLst>
            </a:pPr>
            <a:r>
              <a:rPr lang="en-CA" sz="3300" b="1" kern="100" dirty="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Aligning with Community Economic Development Plans</a:t>
            </a:r>
            <a:endParaRPr lang="en-CA" sz="3300" kern="100" dirty="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CA" sz="3300" kern="100" dirty="0">
                <a:effectLst/>
                <a:latin typeface="Times New Roman" panose="02020603050405020304" pitchFamily="18" charset="0"/>
                <a:ea typeface="Aptos" panose="020B0004020202020204" pitchFamily="34" charset="0"/>
                <a:cs typeface="Times New Roman" panose="02020603050405020304" pitchFamily="18" charset="0"/>
              </a:rPr>
              <a:t>Making sure the business fits local goals and needs</a:t>
            </a:r>
          </a:p>
          <a:p>
            <a:pPr fontAlgn="ctr">
              <a:buFont typeface="Wingdings" pitchFamily="2" charset="2"/>
              <a:buChar char="ü"/>
            </a:pPr>
            <a:r>
              <a:rPr lang="en-CA" sz="3300" dirty="0">
                <a:effectLst/>
                <a:latin typeface="Times New Roman" panose="02020603050405020304" pitchFamily="18" charset="0"/>
                <a:cs typeface="Times New Roman" panose="02020603050405020304" pitchFamily="18" charset="0"/>
              </a:rPr>
              <a:t>To align a business with Indigenous Community Economic Development Plans, you must prioritize self-determination, cultural sensitivity, and community well-being as defined in the plan, rather than solely focusing on profit. </a:t>
            </a:r>
          </a:p>
          <a:p>
            <a:pPr fontAlgn="ctr">
              <a:buFont typeface="Wingdings" pitchFamily="2" charset="2"/>
              <a:buChar char="ü"/>
            </a:pPr>
            <a:r>
              <a:rPr lang="en-CA" sz="3300" dirty="0">
                <a:effectLst/>
                <a:latin typeface="Times New Roman" panose="02020603050405020304" pitchFamily="18" charset="0"/>
                <a:cs typeface="Times New Roman" panose="02020603050405020304" pitchFamily="18" charset="0"/>
              </a:rPr>
              <a:t>A successful business plan will incorporate performance measures for community benefit, demonstrate how the business supports specific local goals and needs like infrastructure or workforce development, and foster mutually beneficial partnerships. </a:t>
            </a:r>
          </a:p>
          <a:p>
            <a:pPr fontAlgn="ctr">
              <a:buFont typeface="Wingdings" pitchFamily="2" charset="2"/>
              <a:buChar char="ü"/>
            </a:pPr>
            <a:r>
              <a:rPr lang="en-CA" sz="3300" dirty="0">
                <a:effectLst/>
                <a:latin typeface="Times New Roman" panose="02020603050405020304" pitchFamily="18" charset="0"/>
                <a:cs typeface="Times New Roman" panose="02020603050405020304" pitchFamily="18" charset="0"/>
              </a:rPr>
              <a:t>Actively engaging with Indigenous partners, understanding community priorities, and building a business that contributes to social impact are crucial for achieving economic reconciliation and enduring success. </a:t>
            </a:r>
          </a:p>
        </p:txBody>
      </p:sp>
      <p:sp>
        <p:nvSpPr>
          <p:cNvPr id="4" name="Title 3">
            <a:extLst>
              <a:ext uri="{FF2B5EF4-FFF2-40B4-BE49-F238E27FC236}">
                <a16:creationId xmlns:a16="http://schemas.microsoft.com/office/drawing/2014/main" id="{42F94923-1EBE-7DB9-156D-212302D6F24D}"/>
              </a:ext>
            </a:extLst>
          </p:cNvPr>
          <p:cNvSpPr txBox="1">
            <a:spLocks noGrp="1"/>
          </p:cNvSpPr>
          <p:nvPr>
            <p:ph type="title"/>
          </p:nvPr>
        </p:nvSpPr>
        <p:spPr>
          <a:xfrm>
            <a:off x="300037" y="637489"/>
            <a:ext cx="11558587" cy="86793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Objective – </a:t>
            </a:r>
            <a:r>
              <a:rPr lang="en-CA" sz="2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Learn how to finalize and fund a business plan that supports community values.</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6AD91CC-9E42-3C08-8953-C6A0DA124EC7}"/>
              </a:ext>
            </a:extLst>
          </p:cNvPr>
          <p:cNvPicPr>
            <a:picLocks noChangeAspect="1"/>
          </p:cNvPicPr>
          <p:nvPr/>
        </p:nvPicPr>
        <p:blipFill>
          <a:blip r:embed="rId2"/>
          <a:srcRect l="23693" r="36234"/>
          <a:stretch/>
        </p:blipFill>
        <p:spPr>
          <a:xfrm>
            <a:off x="10660610" y="1076455"/>
            <a:ext cx="1376362" cy="1498340"/>
          </a:xfrm>
          <a:prstGeom prst="rect">
            <a:avLst/>
          </a:prstGeom>
        </p:spPr>
      </p:pic>
    </p:spTree>
    <p:extLst>
      <p:ext uri="{BB962C8B-B14F-4D97-AF65-F5344CB8AC3E}">
        <p14:creationId xmlns:p14="http://schemas.microsoft.com/office/powerpoint/2010/main" val="4503550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05AC1-CF8B-C216-B379-4D6E156D8BB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AECCA-8A8C-3918-B378-01348AFF685E}"/>
              </a:ext>
            </a:extLst>
          </p:cNvPr>
          <p:cNvSpPr>
            <a:spLocks noGrp="1"/>
          </p:cNvSpPr>
          <p:nvPr>
            <p:ph idx="1"/>
          </p:nvPr>
        </p:nvSpPr>
        <p:spPr>
          <a:xfrm>
            <a:off x="838200" y="1825625"/>
            <a:ext cx="10515600" cy="4862046"/>
          </a:xfrm>
        </p:spPr>
        <p:txBody>
          <a:bodyPr>
            <a:normAutofit lnSpcReduction="10000"/>
          </a:bodyPr>
          <a:lstStyle/>
          <a:p>
            <a:pPr marL="514350" lvl="0" indent="-514350">
              <a:buFont typeface="+mj-lt"/>
              <a:buAutoNum type="arabicPeriod" startAt="2"/>
              <a:tabLst>
                <a:tab pos="457200" algn="l"/>
              </a:tabLst>
            </a:pPr>
            <a:r>
              <a:rPr lang="en-CA" b="1" kern="100" dirty="0">
                <a:effectLst/>
                <a:latin typeface="Times New Roman" panose="02020603050405020304" pitchFamily="18" charset="0"/>
                <a:ea typeface="Aptos" panose="020B0004020202020204" pitchFamily="34" charset="0"/>
                <a:cs typeface="Times New Roman" panose="02020603050405020304" pitchFamily="18" charset="0"/>
              </a:rPr>
              <a:t>Ethical Leadership and Cultural Protocols</a:t>
            </a:r>
            <a:endParaRPr lang="en-CA"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Respecting local traditions and community consent</a:t>
            </a:r>
          </a:p>
          <a:p>
            <a:pPr fontAlgn="ctr"/>
            <a:r>
              <a:rPr lang="en-CA" dirty="0">
                <a:effectLst/>
                <a:latin typeface="Times New Roman" panose="02020603050405020304" pitchFamily="18" charset="0"/>
                <a:cs typeface="Times New Roman" panose="02020603050405020304" pitchFamily="18" charset="0"/>
              </a:rPr>
              <a:t>Ethical leadership involves incorporating cultural protocols and obtaining community consent by building respectful relationships, understanding community-specific traditions, and seeking </a:t>
            </a:r>
            <a:r>
              <a:rPr lang="en-CA" dirty="0">
                <a:latin typeface="Times New Roman" panose="02020603050405020304" pitchFamily="18" charset="0"/>
                <a:cs typeface="Times New Roman" panose="02020603050405020304" pitchFamily="18" charset="0"/>
              </a:rPr>
              <a:t>free, prior, and informed consent (</a:t>
            </a:r>
            <a:r>
              <a:rPr lang="en-CA" dirty="0">
                <a:effectLst/>
                <a:latin typeface="Times New Roman" panose="02020603050405020304" pitchFamily="18" charset="0"/>
                <a:cs typeface="Times New Roman" panose="02020603050405020304" pitchFamily="18" charset="0"/>
              </a:rPr>
              <a:t>FPIC) for business activities that impact a community. </a:t>
            </a:r>
          </a:p>
          <a:p>
            <a:pPr fontAlgn="ctr"/>
            <a:r>
              <a:rPr lang="en-CA" dirty="0">
                <a:effectLst/>
                <a:latin typeface="Times New Roman" panose="02020603050405020304" pitchFamily="18" charset="0"/>
                <a:cs typeface="Times New Roman" panose="02020603050405020304" pitchFamily="18" charset="0"/>
              </a:rPr>
              <a:t>For businesses, this means adapting plans to align with local Indigenous rights and </a:t>
            </a:r>
            <a:r>
              <a:rPr lang="en-CA" u="sng" dirty="0">
                <a:solidFill>
                  <a:srgbClr val="681DA8"/>
                </a:solidFill>
                <a:effectLst/>
                <a:latin typeface="Times New Roman" panose="02020603050405020304" pitchFamily="18" charset="0"/>
                <a:cs typeface="Times New Roman" panose="02020603050405020304" pitchFamily="18" charset="0"/>
                <a:hlinkClick r:id="rId2"/>
              </a:rPr>
              <a:t>cultural knowledge</a:t>
            </a:r>
            <a:r>
              <a:rPr lang="en-CA" dirty="0">
                <a:effectLst/>
                <a:latin typeface="Times New Roman" panose="02020603050405020304" pitchFamily="18" charset="0"/>
                <a:cs typeface="Times New Roman" panose="02020603050405020304" pitchFamily="18" charset="0"/>
              </a:rPr>
              <a:t>, such as the OCAP® Principles of Ownership, Control, Access, and Possession of Indigenous data, ensuring the community benefits and its cultural integrity is preserved. </a:t>
            </a:r>
            <a:endParaRPr lang="en-CA"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US" dirty="0"/>
          </a:p>
        </p:txBody>
      </p:sp>
      <p:sp>
        <p:nvSpPr>
          <p:cNvPr id="4" name="Title 3">
            <a:extLst>
              <a:ext uri="{FF2B5EF4-FFF2-40B4-BE49-F238E27FC236}">
                <a16:creationId xmlns:a16="http://schemas.microsoft.com/office/drawing/2014/main" id="{6563E3CE-88B0-3713-0957-EDEA4A69AD4C}"/>
              </a:ext>
            </a:extLst>
          </p:cNvPr>
          <p:cNvSpPr txBox="1">
            <a:spLocks noGrp="1"/>
          </p:cNvSpPr>
          <p:nvPr>
            <p:ph type="title"/>
          </p:nvPr>
        </p:nvSpPr>
        <p:spPr>
          <a:xfrm>
            <a:off x="300037" y="637489"/>
            <a:ext cx="11558587" cy="86793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Objective – </a:t>
            </a:r>
            <a:r>
              <a:rPr lang="en-CA" sz="2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Learn how to finalize and fund a business plan that supports community values.</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0391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708E1-F92C-EBDB-A59B-3AD69035E60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0D8DFFC-4BB0-4066-F5DB-4EF4C417FA3F}"/>
              </a:ext>
            </a:extLst>
          </p:cNvPr>
          <p:cNvSpPr txBox="1"/>
          <p:nvPr/>
        </p:nvSpPr>
        <p:spPr>
          <a:xfrm>
            <a:off x="1524000" y="1379766"/>
            <a:ext cx="9144000" cy="3662541"/>
          </a:xfrm>
          <a:prstGeom prst="rect">
            <a:avLst/>
          </a:prstGeom>
          <a:noFill/>
        </p:spPr>
        <p:txBody>
          <a:bodyPr wrap="square" rtlCol="0">
            <a:spAutoFit/>
          </a:bodyPr>
          <a:lstStyle/>
          <a:p>
            <a:r>
              <a:rPr lang="en-CA" sz="3200" b="1" kern="10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Cultural &amp; Community Elements in Indigenous Business Planning</a:t>
            </a:r>
            <a:endParaRPr lang="en-CA" sz="3200" kern="10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endParaRPr>
          </a:p>
          <a:p>
            <a:r>
              <a:rPr lang="en-CA" sz="2800" kern="100">
                <a:effectLst/>
                <a:latin typeface="Times New Roman" panose="02020603050405020304" pitchFamily="18" charset="0"/>
                <a:ea typeface="Aptos" panose="020B0004020202020204" pitchFamily="34" charset="0"/>
                <a:cs typeface="Times New Roman" panose="02020603050405020304" pitchFamily="18" charset="0"/>
              </a:rPr>
              <a:t> </a:t>
            </a:r>
          </a:p>
          <a:p>
            <a:r>
              <a:rPr lang="en-CA" sz="2800" kern="100">
                <a:effectLst/>
                <a:latin typeface="Times New Roman" panose="02020603050405020304" pitchFamily="18" charset="0"/>
                <a:ea typeface="Aptos" panose="020B0004020202020204" pitchFamily="34" charset="0"/>
                <a:cs typeface="Times New Roman" panose="02020603050405020304" pitchFamily="18" charset="0"/>
              </a:rPr>
              <a:t>For many Indigenous communities, success is measured not only in financial terms but also by its contribution to social well-being, cultural preservation, and environmental stewardship. </a:t>
            </a:r>
          </a:p>
          <a:p>
            <a:endParaRPr lang="en-US" sz="2800"/>
          </a:p>
        </p:txBody>
      </p:sp>
      <p:pic>
        <p:nvPicPr>
          <p:cNvPr id="4" name="Picture 3" descr="A light bulb with arrows pointing to a light bulb&#10;&#10;Description automatically generated">
            <a:extLst>
              <a:ext uri="{FF2B5EF4-FFF2-40B4-BE49-F238E27FC236}">
                <a16:creationId xmlns:a16="http://schemas.microsoft.com/office/drawing/2014/main" id="{FBFC0328-639F-DED1-7FA3-009378DB5BE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52314" y="1"/>
            <a:ext cx="1839686" cy="1379765"/>
          </a:xfrm>
          <a:prstGeom prst="rect">
            <a:avLst/>
          </a:prstGeom>
        </p:spPr>
      </p:pic>
      <p:pic>
        <p:nvPicPr>
          <p:cNvPr id="5" name="Graphic 4">
            <a:extLst>
              <a:ext uri="{FF2B5EF4-FFF2-40B4-BE49-F238E27FC236}">
                <a16:creationId xmlns:a16="http://schemas.microsoft.com/office/drawing/2014/main" id="{C55AF7A7-B29A-49E6-F3A3-539D398031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322" y="23957"/>
            <a:ext cx="3060700" cy="825500"/>
          </a:xfrm>
          <a:prstGeom prst="rect">
            <a:avLst/>
          </a:prstGeom>
        </p:spPr>
      </p:pic>
      <p:pic>
        <p:nvPicPr>
          <p:cNvPr id="2" name="Picture 1" descr="A black and grey text&#10;&#10;Description automatically generated">
            <a:extLst>
              <a:ext uri="{FF2B5EF4-FFF2-40B4-BE49-F238E27FC236}">
                <a16:creationId xmlns:a16="http://schemas.microsoft.com/office/drawing/2014/main" id="{1354449F-027A-E649-1D96-E9115770E9AA}"/>
              </a:ext>
            </a:extLst>
          </p:cNvPr>
          <p:cNvPicPr>
            <a:picLocks noChangeAspect="1"/>
          </p:cNvPicPr>
          <p:nvPr/>
        </p:nvPicPr>
        <p:blipFill>
          <a:blip r:embed="rId6"/>
          <a:stretch>
            <a:fillRect/>
          </a:stretch>
        </p:blipFill>
        <p:spPr>
          <a:xfrm>
            <a:off x="4737718" y="90821"/>
            <a:ext cx="2105215" cy="758636"/>
          </a:xfrm>
          <a:prstGeom prst="rect">
            <a:avLst/>
          </a:prstGeom>
        </p:spPr>
      </p:pic>
    </p:spTree>
    <p:extLst>
      <p:ext uri="{BB962C8B-B14F-4D97-AF65-F5344CB8AC3E}">
        <p14:creationId xmlns:p14="http://schemas.microsoft.com/office/powerpoint/2010/main" val="34236206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FE8CE-61CC-48AF-8B9C-F370649C7BB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02648A-4367-77FF-E6E7-9FA401A166A5}"/>
              </a:ext>
            </a:extLst>
          </p:cNvPr>
          <p:cNvSpPr>
            <a:spLocks noGrp="1"/>
          </p:cNvSpPr>
          <p:nvPr>
            <p:ph idx="1"/>
          </p:nvPr>
        </p:nvSpPr>
        <p:spPr>
          <a:xfrm>
            <a:off x="838200" y="1825625"/>
            <a:ext cx="10515600" cy="4862046"/>
          </a:xfrm>
        </p:spPr>
        <p:txBody>
          <a:bodyPr>
            <a:noAutofit/>
          </a:bodyPr>
          <a:lstStyle/>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Respect and Relationship Building:</a:t>
            </a:r>
          </a:p>
          <a:p>
            <a:pPr algn="l" fontAlgn="ctr">
              <a:buFont typeface="Arial" panose="020B0604020202020204" pitchFamily="34" charset="0"/>
              <a:buChar char="•"/>
            </a:pPr>
            <a:r>
              <a:rPr lang="en-CA" b="0" i="0" u="none" strike="noStrike" dirty="0">
                <a:solidFill>
                  <a:srgbClr val="001D35"/>
                </a:solidFill>
                <a:effectLst/>
                <a:latin typeface="Times New Roman" panose="02020603050405020304" pitchFamily="18" charset="0"/>
                <a:cs typeface="Times New Roman" panose="02020603050405020304" pitchFamily="18" charset="0"/>
              </a:rPr>
              <a:t>Ethical leadership requires a deep understanding of and respect for local traditions, which can be achieved by building trusting, long-term relationships with community members. </a:t>
            </a:r>
          </a:p>
          <a:p>
            <a:pPr algn="l" fontAlgn="ctr">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Understanding Protocols:</a:t>
            </a:r>
            <a:endParaRPr lang="en-CA"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b="0" i="0" u="none" strike="noStrike" dirty="0">
                <a:solidFill>
                  <a:srgbClr val="001D35"/>
                </a:solidFill>
                <a:effectLst/>
                <a:latin typeface="Times New Roman" panose="02020603050405020304" pitchFamily="18" charset="0"/>
                <a:cs typeface="Times New Roman" panose="02020603050405020304" pitchFamily="18" charset="0"/>
              </a:rPr>
              <a:t>Cultural protocols vary by community and reflect deeply held ethical systems. Learning and practicing them, such as through land acknowledgements, Elder protocols, or the use of a </a:t>
            </a:r>
            <a:r>
              <a:rPr lang="en-CA" b="0" i="0" u="sng" strike="noStrike" dirty="0">
                <a:solidFill>
                  <a:srgbClr val="681DA8"/>
                </a:solidFill>
                <a:effectLst/>
                <a:latin typeface="Times New Roman" panose="02020603050405020304" pitchFamily="18" charset="0"/>
                <a:cs typeface="Times New Roman" panose="02020603050405020304" pitchFamily="18" charset="0"/>
                <a:hlinkClick r:id="rId2"/>
              </a:rPr>
              <a:t>talking stick</a:t>
            </a:r>
            <a:r>
              <a:rPr lang="en-CA" b="0" i="0" u="sng" strike="noStrike" dirty="0">
                <a:solidFill>
                  <a:srgbClr val="681DA8"/>
                </a:solidFill>
                <a:effectLst/>
                <a:latin typeface="Times New Roman" panose="02020603050405020304" pitchFamily="18" charset="0"/>
                <a:cs typeface="Times New Roman" panose="02020603050405020304" pitchFamily="18" charset="0"/>
              </a:rPr>
              <a:t> </a:t>
            </a:r>
            <a:r>
              <a:rPr lang="en-CA" b="0" i="0" u="none" strike="noStrike" dirty="0">
                <a:solidFill>
                  <a:srgbClr val="001D35"/>
                </a:solidFill>
                <a:effectLst/>
                <a:latin typeface="Times New Roman" panose="02020603050405020304" pitchFamily="18" charset="0"/>
                <a:cs typeface="Times New Roman" panose="02020603050405020304" pitchFamily="18" charset="0"/>
              </a:rPr>
              <a:t>protocol, demonstrates respect and awareness. </a:t>
            </a:r>
          </a:p>
        </p:txBody>
      </p:sp>
      <p:sp>
        <p:nvSpPr>
          <p:cNvPr id="4" name="Title 3">
            <a:extLst>
              <a:ext uri="{FF2B5EF4-FFF2-40B4-BE49-F238E27FC236}">
                <a16:creationId xmlns:a16="http://schemas.microsoft.com/office/drawing/2014/main" id="{362EC61E-B50B-27A1-A2AC-416ECCB62640}"/>
              </a:ext>
            </a:extLst>
          </p:cNvPr>
          <p:cNvSpPr txBox="1">
            <a:spLocks noGrp="1"/>
          </p:cNvSpPr>
          <p:nvPr>
            <p:ph type="title"/>
          </p:nvPr>
        </p:nvSpPr>
        <p:spPr>
          <a:xfrm>
            <a:off x="300037" y="831388"/>
            <a:ext cx="11558587" cy="480131"/>
          </a:xfrm>
          <a:prstGeom prst="rect">
            <a:avLst/>
          </a:prstGeom>
          <a:noFill/>
        </p:spPr>
        <p:txBody>
          <a:bodyPr wrap="square" rtlCol="0">
            <a:spAutoFit/>
          </a:bodyPr>
          <a:lstStyle/>
          <a:p>
            <a:r>
              <a:rPr lang="en-CA" sz="2800" dirty="0">
                <a:solidFill>
                  <a:srgbClr val="FF0000"/>
                </a:solidFill>
                <a:latin typeface="Times New Roman" panose="02020603050405020304" pitchFamily="18" charset="0"/>
                <a:cs typeface="Times New Roman" panose="02020603050405020304" pitchFamily="18" charset="0"/>
              </a:rPr>
              <a:t>Ethical Leadership and Cultural Protocols</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55447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B6AE3-203F-68F6-A06D-E54C0D3178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E4BAA3-1AEF-6618-AB1D-AB4A92219E46}"/>
              </a:ext>
            </a:extLst>
          </p:cNvPr>
          <p:cNvSpPr>
            <a:spLocks noGrp="1"/>
          </p:cNvSpPr>
          <p:nvPr>
            <p:ph idx="1"/>
          </p:nvPr>
        </p:nvSpPr>
        <p:spPr>
          <a:xfrm>
            <a:off x="838200" y="1825625"/>
            <a:ext cx="10515600" cy="4862046"/>
          </a:xfrm>
        </p:spPr>
        <p:txBody>
          <a:bodyPr>
            <a:noAutofit/>
          </a:bodyPr>
          <a:lstStyle/>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Free, Prior, and Informed Consent (FPIC):</a:t>
            </a:r>
            <a:endParaRPr lang="en-CA"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b="0" i="0" u="none" strike="noStrike" dirty="0">
                <a:solidFill>
                  <a:srgbClr val="001D35"/>
                </a:solidFill>
                <a:effectLst/>
                <a:latin typeface="Times New Roman" panose="02020603050405020304" pitchFamily="18" charset="0"/>
                <a:cs typeface="Times New Roman" panose="02020603050405020304" pitchFamily="18" charset="0"/>
              </a:rPr>
              <a:t>The principle of FPIC is essential for obtaining approval on projects that affect Indigenous communities. This means that the community has the right to decide on the development and use of their lands and resources, which requires authentic dialogue and mutual agreement. </a:t>
            </a:r>
          </a:p>
          <a:p>
            <a:pPr algn="l" fontAlgn="ctr">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Cultural Sensitivity:</a:t>
            </a:r>
            <a:endParaRPr lang="en-CA"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b="0" i="0" u="none" strike="noStrike" dirty="0">
                <a:solidFill>
                  <a:srgbClr val="001D35"/>
                </a:solidFill>
                <a:effectLst/>
                <a:latin typeface="Times New Roman" panose="02020603050405020304" pitchFamily="18" charset="0"/>
                <a:cs typeface="Times New Roman" panose="02020603050405020304" pitchFamily="18" charset="0"/>
              </a:rPr>
              <a:t>Be mindful of how cultural elements are incorporated. For example, if incorporating aspects of a culture, ask for permission rather than taking without consent, and prioritize the use of the community's preferred language for respectful communication. </a:t>
            </a:r>
          </a:p>
        </p:txBody>
      </p:sp>
      <p:sp>
        <p:nvSpPr>
          <p:cNvPr id="4" name="Title 3">
            <a:extLst>
              <a:ext uri="{FF2B5EF4-FFF2-40B4-BE49-F238E27FC236}">
                <a16:creationId xmlns:a16="http://schemas.microsoft.com/office/drawing/2014/main" id="{41D00DEF-F30D-A773-FF03-AE04D8A9AA05}"/>
              </a:ext>
            </a:extLst>
          </p:cNvPr>
          <p:cNvSpPr txBox="1">
            <a:spLocks noGrp="1"/>
          </p:cNvSpPr>
          <p:nvPr>
            <p:ph type="title"/>
          </p:nvPr>
        </p:nvSpPr>
        <p:spPr>
          <a:xfrm>
            <a:off x="300037" y="831388"/>
            <a:ext cx="11558587" cy="480131"/>
          </a:xfrm>
          <a:prstGeom prst="rect">
            <a:avLst/>
          </a:prstGeom>
          <a:noFill/>
        </p:spPr>
        <p:txBody>
          <a:bodyPr wrap="square" rtlCol="0">
            <a:spAutoFit/>
          </a:bodyPr>
          <a:lstStyle/>
          <a:p>
            <a:r>
              <a:rPr lang="en-CA" sz="2800" dirty="0">
                <a:solidFill>
                  <a:srgbClr val="FF0000"/>
                </a:solidFill>
                <a:latin typeface="Times New Roman" panose="02020603050405020304" pitchFamily="18" charset="0"/>
                <a:cs typeface="Times New Roman" panose="02020603050405020304" pitchFamily="18" charset="0"/>
              </a:rPr>
              <a:t>Ethical Leadership and Cultural Protocols</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16542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CA25E-334D-3D43-23B7-F57C345BEF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8F8B6-8D9A-6B44-B123-6687785D162E}"/>
              </a:ext>
            </a:extLst>
          </p:cNvPr>
          <p:cNvSpPr>
            <a:spLocks noGrp="1"/>
          </p:cNvSpPr>
          <p:nvPr>
            <p:ph idx="1"/>
          </p:nvPr>
        </p:nvSpPr>
        <p:spPr>
          <a:xfrm>
            <a:off x="821530" y="1484966"/>
            <a:ext cx="10515600" cy="4862046"/>
          </a:xfrm>
        </p:spPr>
        <p:txBody>
          <a:bodyPr>
            <a:noAutofit/>
          </a:bodyPr>
          <a:lstStyle/>
          <a:p>
            <a:pPr algn="l"/>
            <a:r>
              <a:rPr lang="en-CA" b="0" i="0" u="none" strike="noStrike" dirty="0">
                <a:solidFill>
                  <a:srgbClr val="FF0000"/>
                </a:solidFill>
                <a:effectLst/>
                <a:latin typeface="Times New Roman" panose="02020603050405020304" pitchFamily="18" charset="0"/>
                <a:cs typeface="Times New Roman" panose="02020603050405020304" pitchFamily="18" charset="0"/>
              </a:rPr>
              <a:t>Integrating Business Plans</a:t>
            </a:r>
          </a:p>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Community-Centric Business Models:</a:t>
            </a:r>
            <a:endParaRPr lang="en-CA"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b="0" i="0" u="none" strike="noStrike" dirty="0">
                <a:solidFill>
                  <a:srgbClr val="001D35"/>
                </a:solidFill>
                <a:effectLst/>
                <a:latin typeface="Times New Roman" panose="02020603050405020304" pitchFamily="18" charset="0"/>
                <a:cs typeface="Times New Roman" panose="02020603050405020304" pitchFamily="18" charset="0"/>
              </a:rPr>
              <a:t>Business plans should be co-created or adapted to align with community-identified priorities, incorporating </a:t>
            </a:r>
            <a:r>
              <a:rPr lang="en-CA" b="0" i="0" u="sng" strike="noStrike" dirty="0">
                <a:solidFill>
                  <a:srgbClr val="681DA8"/>
                </a:solidFill>
                <a:effectLst/>
                <a:latin typeface="Times New Roman" panose="02020603050405020304" pitchFamily="18" charset="0"/>
                <a:cs typeface="Times New Roman" panose="02020603050405020304" pitchFamily="18" charset="0"/>
                <a:hlinkClick r:id="rId2"/>
              </a:rPr>
              <a:t>Indigenous self-determination</a:t>
            </a:r>
            <a:r>
              <a:rPr lang="en-CA" b="0" i="0" u="none" strike="noStrike" dirty="0">
                <a:solidFill>
                  <a:srgbClr val="001D35"/>
                </a:solidFill>
                <a:effectLst/>
                <a:latin typeface="Times New Roman" panose="02020603050405020304" pitchFamily="18" charset="0"/>
                <a:cs typeface="Times New Roman" panose="02020603050405020304" pitchFamily="18" charset="0"/>
              </a:rPr>
              <a:t>. </a:t>
            </a:r>
          </a:p>
          <a:p>
            <a:pPr algn="l" fontAlgn="ctr">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Knowledge Protection:</a:t>
            </a:r>
            <a:endParaRPr lang="en-CA"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b="0" i="0" u="none" strike="noStrike" dirty="0">
                <a:solidFill>
                  <a:srgbClr val="001D35"/>
                </a:solidFill>
                <a:effectLst/>
                <a:latin typeface="Times New Roman" panose="02020603050405020304" pitchFamily="18" charset="0"/>
                <a:cs typeface="Times New Roman" panose="02020603050405020304" pitchFamily="18" charset="0"/>
              </a:rPr>
              <a:t>Acknowledge that traditional knowledge shared is not public property. Respect intellectual property rights and protect community data, for example, through the OCAP® Principles, ensuring communities have control over how their knowledge is used and from which it profits. </a:t>
            </a:r>
          </a:p>
        </p:txBody>
      </p:sp>
      <p:sp>
        <p:nvSpPr>
          <p:cNvPr id="4" name="Title 3">
            <a:extLst>
              <a:ext uri="{FF2B5EF4-FFF2-40B4-BE49-F238E27FC236}">
                <a16:creationId xmlns:a16="http://schemas.microsoft.com/office/drawing/2014/main" id="{E83FB540-1E57-DA1E-AE91-0C4F3CE656D5}"/>
              </a:ext>
            </a:extLst>
          </p:cNvPr>
          <p:cNvSpPr txBox="1">
            <a:spLocks noGrp="1"/>
          </p:cNvSpPr>
          <p:nvPr>
            <p:ph type="title"/>
          </p:nvPr>
        </p:nvSpPr>
        <p:spPr>
          <a:xfrm>
            <a:off x="300037" y="831388"/>
            <a:ext cx="11558587" cy="480131"/>
          </a:xfrm>
          <a:prstGeom prst="rect">
            <a:avLst/>
          </a:prstGeom>
          <a:noFill/>
        </p:spPr>
        <p:txBody>
          <a:bodyPr wrap="square" rtlCol="0">
            <a:spAutoFit/>
          </a:bodyPr>
          <a:lstStyle/>
          <a:p>
            <a:r>
              <a:rPr lang="en-CA" sz="2800" dirty="0">
                <a:solidFill>
                  <a:srgbClr val="FF0000"/>
                </a:solidFill>
                <a:latin typeface="Times New Roman" panose="02020603050405020304" pitchFamily="18" charset="0"/>
                <a:cs typeface="Times New Roman" panose="02020603050405020304" pitchFamily="18" charset="0"/>
              </a:rPr>
              <a:t>Ethical Leadership and Cultural Protocols</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843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3B5CC-B1AB-30C0-C97D-17F7ED1EEC9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75DE5E-4F63-6F33-B641-6FCFFC674001}"/>
              </a:ext>
            </a:extLst>
          </p:cNvPr>
          <p:cNvSpPr>
            <a:spLocks noGrp="1"/>
          </p:cNvSpPr>
          <p:nvPr>
            <p:ph idx="1"/>
          </p:nvPr>
        </p:nvSpPr>
        <p:spPr>
          <a:xfrm>
            <a:off x="821530" y="1484966"/>
            <a:ext cx="10515600" cy="4862046"/>
          </a:xfrm>
        </p:spPr>
        <p:txBody>
          <a:bodyPr>
            <a:noAutofit/>
          </a:bodyPr>
          <a:lstStyle/>
          <a:p>
            <a:pPr algn="l"/>
            <a:r>
              <a:rPr lang="en-CA" b="0" i="0" u="none" strike="noStrike" dirty="0">
                <a:solidFill>
                  <a:srgbClr val="FF0000"/>
                </a:solidFill>
                <a:effectLst/>
                <a:latin typeface="Times New Roman" panose="02020603050405020304" pitchFamily="18" charset="0"/>
                <a:cs typeface="Times New Roman" panose="02020603050405020304" pitchFamily="18" charset="0"/>
              </a:rPr>
              <a:t>Integrating Business Plans</a:t>
            </a:r>
          </a:p>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Benefit Sharing:</a:t>
            </a:r>
            <a:endParaRPr lang="en-CA"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b="0" i="0" u="none" strike="noStrike" dirty="0">
                <a:solidFill>
                  <a:srgbClr val="001D35"/>
                </a:solidFill>
                <a:effectLst/>
                <a:latin typeface="Times New Roman" panose="02020603050405020304" pitchFamily="18" charset="0"/>
                <a:cs typeface="Times New Roman" panose="02020603050405020304" pitchFamily="18" charset="0"/>
              </a:rPr>
              <a:t>Business activities should aim to create shared benefits with the community, promoting ethical, respectful, and sustainable outcomes. </a:t>
            </a:r>
          </a:p>
          <a:p>
            <a:pPr algn="l" fontAlgn="ctr">
              <a:buFont typeface="Arial" panose="020B0604020202020204" pitchFamily="34" charset="0"/>
              <a:buChar char="•"/>
            </a:pPr>
            <a:endParaRPr lang="en-CA" sz="1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Reconciliation:</a:t>
            </a:r>
            <a:endParaRPr lang="en-CA"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b="0" i="0" u="none" strike="noStrike" dirty="0">
                <a:solidFill>
                  <a:srgbClr val="001D35"/>
                </a:solidFill>
                <a:effectLst/>
                <a:latin typeface="Times New Roman" panose="02020603050405020304" pitchFamily="18" charset="0"/>
                <a:cs typeface="Times New Roman" panose="02020603050405020304" pitchFamily="18" charset="0"/>
              </a:rPr>
              <a:t>In Canada, this framework aligns with the </a:t>
            </a:r>
            <a:r>
              <a:rPr lang="en-CA" b="0" i="0" u="sng" strike="noStrike" dirty="0">
                <a:solidFill>
                  <a:srgbClr val="681DA8"/>
                </a:solidFill>
                <a:effectLst/>
                <a:latin typeface="Times New Roman" panose="02020603050405020304" pitchFamily="18" charset="0"/>
                <a:cs typeface="Times New Roman" panose="02020603050405020304" pitchFamily="18" charset="0"/>
                <a:hlinkClick r:id="rId2"/>
              </a:rPr>
              <a:t>Truth and Reconciliation Commission</a:t>
            </a:r>
            <a:r>
              <a:rPr lang="en-CA" b="0" i="0" u="none" strike="noStrike" dirty="0">
                <a:solidFill>
                  <a:srgbClr val="001D35"/>
                </a:solidFill>
                <a:effectLst/>
                <a:latin typeface="Times New Roman" panose="02020603050405020304" pitchFamily="18" charset="0"/>
                <a:cs typeface="Times New Roman" panose="02020603050405020304" pitchFamily="18" charset="0"/>
              </a:rPr>
              <a:t>'s Calls to Action for business. Companies can foster reconciliation by building partnerships and ensuring that their economic activities are sustainable and respectful. </a:t>
            </a:r>
          </a:p>
        </p:txBody>
      </p:sp>
      <p:sp>
        <p:nvSpPr>
          <p:cNvPr id="4" name="Title 3">
            <a:extLst>
              <a:ext uri="{FF2B5EF4-FFF2-40B4-BE49-F238E27FC236}">
                <a16:creationId xmlns:a16="http://schemas.microsoft.com/office/drawing/2014/main" id="{99A6E4A9-9604-3FB2-2428-3541C175BE0F}"/>
              </a:ext>
            </a:extLst>
          </p:cNvPr>
          <p:cNvSpPr txBox="1">
            <a:spLocks noGrp="1"/>
          </p:cNvSpPr>
          <p:nvPr>
            <p:ph type="title"/>
          </p:nvPr>
        </p:nvSpPr>
        <p:spPr>
          <a:xfrm>
            <a:off x="300037" y="831388"/>
            <a:ext cx="11558587" cy="480131"/>
          </a:xfrm>
          <a:prstGeom prst="rect">
            <a:avLst/>
          </a:prstGeom>
          <a:noFill/>
        </p:spPr>
        <p:txBody>
          <a:bodyPr wrap="square" rtlCol="0">
            <a:spAutoFit/>
          </a:bodyPr>
          <a:lstStyle/>
          <a:p>
            <a:r>
              <a:rPr lang="en-CA" sz="2800" dirty="0">
                <a:solidFill>
                  <a:srgbClr val="FF0000"/>
                </a:solidFill>
                <a:latin typeface="Times New Roman" panose="02020603050405020304" pitchFamily="18" charset="0"/>
                <a:cs typeface="Times New Roman" panose="02020603050405020304" pitchFamily="18" charset="0"/>
              </a:rPr>
              <a:t>Ethical Leadership and Cultural Protocols</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9226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71B54-74AC-62C6-C77D-9CEC0F48118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131B84-0F2F-E064-E562-9C63573FF698}"/>
              </a:ext>
            </a:extLst>
          </p:cNvPr>
          <p:cNvSpPr>
            <a:spLocks noGrp="1"/>
          </p:cNvSpPr>
          <p:nvPr>
            <p:ph idx="1"/>
          </p:nvPr>
        </p:nvSpPr>
        <p:spPr>
          <a:xfrm>
            <a:off x="821530" y="1484966"/>
            <a:ext cx="10515600" cy="4862046"/>
          </a:xfrm>
        </p:spPr>
        <p:txBody>
          <a:bodyPr>
            <a:noAutofit/>
          </a:bodyPr>
          <a:lstStyle/>
          <a:p>
            <a:pPr algn="l"/>
            <a:r>
              <a:rPr lang="en-CA" b="0" i="0" u="none" strike="noStrike" dirty="0">
                <a:solidFill>
                  <a:srgbClr val="FF0000"/>
                </a:solidFill>
                <a:effectLst/>
                <a:latin typeface="Times New Roman" panose="02020603050405020304" pitchFamily="18" charset="0"/>
                <a:cs typeface="Times New Roman" panose="02020603050405020304" pitchFamily="18" charset="0"/>
              </a:rPr>
              <a:t>How to Start</a:t>
            </a:r>
          </a:p>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Ask, Listen, and Learn:</a:t>
            </a:r>
            <a:endParaRPr lang="en-CA"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b="0" i="0" u="none" strike="noStrike" dirty="0">
                <a:solidFill>
                  <a:srgbClr val="001D35"/>
                </a:solidFill>
                <a:effectLst/>
                <a:latin typeface="Times New Roman" panose="02020603050405020304" pitchFamily="18" charset="0"/>
                <a:cs typeface="Times New Roman" panose="02020603050405020304" pitchFamily="18" charset="0"/>
              </a:rPr>
              <a:t>When engaging with a community, always ask for permission, listen deeply to their concerns, and take their lead in all engagements. </a:t>
            </a:r>
          </a:p>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Find Local Support:</a:t>
            </a:r>
            <a:endParaRPr lang="en-CA"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b="0" i="0" u="none" strike="noStrike" dirty="0">
                <a:solidFill>
                  <a:srgbClr val="001D35"/>
                </a:solidFill>
                <a:effectLst/>
                <a:latin typeface="Times New Roman" panose="02020603050405020304" pitchFamily="18" charset="0"/>
                <a:cs typeface="Times New Roman" panose="02020603050405020304" pitchFamily="18" charset="0"/>
              </a:rPr>
              <a:t>Seek assistance from within the community for translations and cultural guidance to ensure accurate and respectful engagement. </a:t>
            </a:r>
          </a:p>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Training and Resources:</a:t>
            </a:r>
            <a:endParaRPr lang="en-CA" b="0" i="0" u="none" strike="noStrike" dirty="0">
              <a:solidFill>
                <a:schemeClr val="accent6"/>
              </a:solidFill>
              <a:effectLst/>
              <a:latin typeface="Times New Roman" panose="02020603050405020304" pitchFamily="18" charset="0"/>
              <a:cs typeface="Times New Roman" panose="02020603050405020304" pitchFamily="18" charset="0"/>
            </a:endParaRPr>
          </a:p>
          <a:p>
            <a:pPr algn="l" fontAlgn="ctr">
              <a:buFont typeface="Arial" panose="020B0604020202020204" pitchFamily="34" charset="0"/>
              <a:buChar char="•"/>
            </a:pPr>
            <a:r>
              <a:rPr lang="en-CA" b="0" i="0" u="none" strike="noStrike" dirty="0">
                <a:solidFill>
                  <a:srgbClr val="001D35"/>
                </a:solidFill>
                <a:effectLst/>
                <a:latin typeface="Times New Roman" panose="02020603050405020304" pitchFamily="18" charset="0"/>
                <a:cs typeface="Times New Roman" panose="02020603050405020304" pitchFamily="18" charset="0"/>
              </a:rPr>
              <a:t>Ensure all professionals are trained on the relevant protocols, and utilize resources like the </a:t>
            </a:r>
            <a:r>
              <a:rPr lang="en-CA" b="0" i="0" u="sng" strike="noStrike" dirty="0">
                <a:solidFill>
                  <a:srgbClr val="681DA8"/>
                </a:solidFill>
                <a:effectLst/>
                <a:latin typeface="Times New Roman" panose="02020603050405020304" pitchFamily="18" charset="0"/>
                <a:cs typeface="Times New Roman" panose="02020603050405020304" pitchFamily="18" charset="0"/>
                <a:hlinkClick r:id="rId2"/>
              </a:rPr>
              <a:t>Business Reconciliation in Canada</a:t>
            </a:r>
            <a:r>
              <a:rPr lang="en-CA" b="0" i="0" u="none" strike="noStrike" dirty="0">
                <a:solidFill>
                  <a:srgbClr val="001D35"/>
                </a:solidFill>
                <a:effectLst/>
                <a:latin typeface="Times New Roman" panose="02020603050405020304" pitchFamily="18" charset="0"/>
                <a:cs typeface="Times New Roman" panose="02020603050405020304" pitchFamily="18" charset="0"/>
              </a:rPr>
              <a:t> guidebook to support respectful and sustainable partnerships. </a:t>
            </a:r>
            <a:br>
              <a:rPr lang="en-CA"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11A6E9B4-AAD2-B518-ACB6-9FEC2FF03A00}"/>
              </a:ext>
            </a:extLst>
          </p:cNvPr>
          <p:cNvSpPr txBox="1">
            <a:spLocks noGrp="1"/>
          </p:cNvSpPr>
          <p:nvPr>
            <p:ph type="title"/>
          </p:nvPr>
        </p:nvSpPr>
        <p:spPr>
          <a:xfrm>
            <a:off x="300037" y="831388"/>
            <a:ext cx="11558587" cy="480131"/>
          </a:xfrm>
          <a:prstGeom prst="rect">
            <a:avLst/>
          </a:prstGeom>
          <a:noFill/>
        </p:spPr>
        <p:txBody>
          <a:bodyPr wrap="square" rtlCol="0">
            <a:spAutoFit/>
          </a:bodyPr>
          <a:lstStyle/>
          <a:p>
            <a:r>
              <a:rPr lang="en-CA" sz="2800" dirty="0">
                <a:solidFill>
                  <a:srgbClr val="FF0000"/>
                </a:solidFill>
                <a:latin typeface="Times New Roman" panose="02020603050405020304" pitchFamily="18" charset="0"/>
                <a:cs typeface="Times New Roman" panose="02020603050405020304" pitchFamily="18" charset="0"/>
              </a:rPr>
              <a:t>Ethical Leadership and Cultural Protocols</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901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70275-89EF-3E28-39C2-B3B5F7C70E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A178FF-224C-97D1-603D-8798E8809F30}"/>
              </a:ext>
            </a:extLst>
          </p:cNvPr>
          <p:cNvSpPr>
            <a:spLocks noGrp="1"/>
          </p:cNvSpPr>
          <p:nvPr>
            <p:ph idx="1"/>
          </p:nvPr>
        </p:nvSpPr>
        <p:spPr/>
        <p:txBody>
          <a:bodyPr>
            <a:normAutofit fontScale="92500"/>
          </a:bodyPr>
          <a:lstStyle/>
          <a:p>
            <a:pPr marL="514350" lvl="0" indent="-514350">
              <a:buFont typeface="+mj-lt"/>
              <a:buAutoNum type="arabicPeriod" startAt="3"/>
              <a:tabLst>
                <a:tab pos="457200" algn="l"/>
              </a:tabLst>
            </a:pPr>
            <a:r>
              <a:rPr lang="en-CA" b="1" kern="100" dirty="0">
                <a:effectLst/>
                <a:latin typeface="Times New Roman" panose="02020603050405020304" pitchFamily="18" charset="0"/>
                <a:ea typeface="Aptos" panose="020B0004020202020204" pitchFamily="34" charset="0"/>
                <a:cs typeface="Times New Roman" panose="02020603050405020304" pitchFamily="18" charset="0"/>
              </a:rPr>
              <a:t>Identifying Local Assets and Barriers</a:t>
            </a:r>
            <a:endParaRPr lang="en-CA"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Mapping strengths and potential obstacles</a:t>
            </a:r>
          </a:p>
          <a:p>
            <a:pPr marL="742950" lvl="1" indent="-285750">
              <a:buSzPts val="1000"/>
              <a:buFont typeface="Courier New" panose="02070309020205020404" pitchFamily="49" charset="0"/>
              <a:buChar char="o"/>
              <a:tabLst>
                <a:tab pos="914400" algn="l"/>
              </a:tabLst>
            </a:pPr>
            <a:endParaRPr lang="en-CA" sz="900" kern="100" dirty="0">
              <a:effectLst/>
              <a:latin typeface="Times New Roman" panose="02020603050405020304" pitchFamily="18" charset="0"/>
              <a:ea typeface="Aptos" panose="020B0004020202020204" pitchFamily="34" charset="0"/>
              <a:cs typeface="Times New Roman" panose="02020603050405020304" pitchFamily="18" charset="0"/>
            </a:endParaRPr>
          </a:p>
          <a:p>
            <a:pPr lvl="1">
              <a:buSzPts val="1000"/>
              <a:buFont typeface="Wingdings" pitchFamily="2" charset="2"/>
              <a:buChar char="ü"/>
              <a:tabLst>
                <a:tab pos="914400" algn="l"/>
              </a:tabLst>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Identifying local assets (strengths) and barriers (weaknesses/threats) involves performing a SWOT analysis, which maps internal factors (strengths, weaknesses) and external factors (opportunities, threats) within a community or business. </a:t>
            </a:r>
          </a:p>
          <a:p>
            <a:pPr lvl="1">
              <a:buSzPts val="1000"/>
              <a:buFont typeface="Wingdings" pitchFamily="2" charset="2"/>
              <a:buChar char="ü"/>
              <a:tabLst>
                <a:tab pos="914400" algn="l"/>
              </a:tabLst>
            </a:pPr>
            <a:endParaRPr lang="en-CA" sz="900" b="0" i="0" u="none" strike="noStrike" dirty="0">
              <a:solidFill>
                <a:srgbClr val="001D35"/>
              </a:solidFill>
              <a:effectLst/>
              <a:latin typeface="Times New Roman" panose="02020603050405020304" pitchFamily="18" charset="0"/>
              <a:cs typeface="Times New Roman" panose="02020603050405020304" pitchFamily="18" charset="0"/>
            </a:endParaRPr>
          </a:p>
          <a:p>
            <a:pPr lvl="1">
              <a:buSzPts val="1000"/>
              <a:buFont typeface="Wingdings" pitchFamily="2" charset="2"/>
              <a:buChar char="ü"/>
              <a:tabLst>
                <a:tab pos="914400" algn="l"/>
              </a:tabLst>
            </a:pPr>
            <a:r>
              <a:rPr lang="en-CA" sz="2800" b="0" i="0" u="none" strike="noStrike" dirty="0">
                <a:solidFill>
                  <a:srgbClr val="001D35"/>
                </a:solidFill>
                <a:effectLst/>
                <a:latin typeface="Times New Roman" panose="02020603050405020304" pitchFamily="18" charset="0"/>
                <a:cs typeface="Times New Roman" panose="02020603050405020304" pitchFamily="18" charset="0"/>
              </a:rPr>
              <a:t>A business plan integrates this analysis by using the identified strengths to seize opportunities, addressing weaknesses to mitigate threats, and developing strategies to leverage local resources and overcome obstacles, thereby creating a realistic and achievable path for growth.</a:t>
            </a:r>
            <a:endParaRPr lang="en-CA"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sp>
        <p:nvSpPr>
          <p:cNvPr id="4" name="Title 3">
            <a:extLst>
              <a:ext uri="{FF2B5EF4-FFF2-40B4-BE49-F238E27FC236}">
                <a16:creationId xmlns:a16="http://schemas.microsoft.com/office/drawing/2014/main" id="{2B638DF0-AD66-48EC-550B-94A2A4D62F81}"/>
              </a:ext>
            </a:extLst>
          </p:cNvPr>
          <p:cNvSpPr txBox="1">
            <a:spLocks noGrp="1"/>
          </p:cNvSpPr>
          <p:nvPr>
            <p:ph type="title"/>
          </p:nvPr>
        </p:nvSpPr>
        <p:spPr>
          <a:xfrm>
            <a:off x="300037" y="637489"/>
            <a:ext cx="11558587" cy="86793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Objective – </a:t>
            </a:r>
            <a:r>
              <a:rPr lang="en-CA" sz="2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Learn how to finalize and fund a business plan that supports community values.</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2" name="Graphic 1">
            <a:extLst>
              <a:ext uri="{FF2B5EF4-FFF2-40B4-BE49-F238E27FC236}">
                <a16:creationId xmlns:a16="http://schemas.microsoft.com/office/drawing/2014/main" id="{FECE5556-2B54-41D2-02C2-7664D6112B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pic>
        <p:nvPicPr>
          <p:cNvPr id="5" name="Picture 4" descr="A black and grey text&#10;&#10;Description automatically generated">
            <a:extLst>
              <a:ext uri="{FF2B5EF4-FFF2-40B4-BE49-F238E27FC236}">
                <a16:creationId xmlns:a16="http://schemas.microsoft.com/office/drawing/2014/main" id="{880C4C55-38DD-3647-836B-624109F6C3E0}"/>
              </a:ext>
            </a:extLst>
          </p:cNvPr>
          <p:cNvPicPr>
            <a:picLocks noChangeAspect="1"/>
          </p:cNvPicPr>
          <p:nvPr/>
        </p:nvPicPr>
        <p:blipFill>
          <a:blip r:embed="rId4"/>
          <a:stretch>
            <a:fillRect/>
          </a:stretch>
        </p:blipFill>
        <p:spPr>
          <a:xfrm>
            <a:off x="6569269" y="6136453"/>
            <a:ext cx="2105215" cy="721547"/>
          </a:xfrm>
          <a:prstGeom prst="rect">
            <a:avLst/>
          </a:prstGeom>
        </p:spPr>
      </p:pic>
    </p:spTree>
    <p:extLst>
      <p:ext uri="{BB962C8B-B14F-4D97-AF65-F5344CB8AC3E}">
        <p14:creationId xmlns:p14="http://schemas.microsoft.com/office/powerpoint/2010/main" val="15406455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4D1FB-E5F0-FBA4-8081-8D20E87E13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DE66C8-5054-431E-CD71-5F84F6D95811}"/>
              </a:ext>
            </a:extLst>
          </p:cNvPr>
          <p:cNvSpPr>
            <a:spLocks noGrp="1"/>
          </p:cNvSpPr>
          <p:nvPr>
            <p:ph idx="1"/>
          </p:nvPr>
        </p:nvSpPr>
        <p:spPr>
          <a:xfrm>
            <a:off x="838199" y="1431178"/>
            <a:ext cx="10515600" cy="4351338"/>
          </a:xfrm>
        </p:spPr>
        <p:txBody>
          <a:bodyPr>
            <a:normAutofit fontScale="32500" lnSpcReduction="20000"/>
          </a:bodyPr>
          <a:lstStyle/>
          <a:p>
            <a:pPr algn="l"/>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Identifying Local Assets and Barriers</a:t>
            </a:r>
          </a:p>
          <a:p>
            <a:pPr algn="l" fontAlgn="ctr"/>
            <a:r>
              <a:rPr lang="en-CA" sz="11200" b="0" i="0" u="none" strike="noStrike" dirty="0">
                <a:solidFill>
                  <a:srgbClr val="001D35"/>
                </a:solidFill>
                <a:effectLst/>
                <a:latin typeface="Times New Roman" panose="02020603050405020304" pitchFamily="18" charset="0"/>
                <a:cs typeface="Times New Roman" panose="02020603050405020304" pitchFamily="18" charset="0"/>
              </a:rPr>
              <a:t>This process is best done using a SWOT analysis, which helps categorize factors into four key areas: </a:t>
            </a:r>
          </a:p>
          <a:p>
            <a:pPr algn="l" fontAlgn="ctr"/>
            <a:endParaRPr lang="en-CA" sz="3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Strengths (Assets)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fontAlgn="ctr">
              <a:buFont typeface="Arial" panose="020B0604020202020204" pitchFamily="34" charset="0"/>
              <a:buChar char="•"/>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These are internal positive qualities that provide a competitive advantage or contribute to success. </a:t>
            </a:r>
          </a:p>
          <a:p>
            <a:pPr algn="l" fontAlgn="ctr">
              <a:buFont typeface="Arial" panose="020B0604020202020204" pitchFamily="34" charset="0"/>
              <a:buChar char="•"/>
            </a:pPr>
            <a:r>
              <a:rPr lang="en-CA" sz="11200" b="1" i="0" u="none" strike="noStrike" dirty="0">
                <a:solidFill>
                  <a:srgbClr val="001D35"/>
                </a:solidFill>
                <a:effectLst/>
                <a:latin typeface="Times New Roman" panose="02020603050405020304" pitchFamily="18" charset="0"/>
                <a:cs typeface="Times New Roman" panose="02020603050405020304" pitchFamily="18" charset="0"/>
              </a:rPr>
              <a:t>Examples</a:t>
            </a:r>
            <a:r>
              <a:rPr lang="en-CA" sz="11200" b="0" i="0" u="none" strike="noStrike" dirty="0">
                <a:solidFill>
                  <a:srgbClr val="001D35"/>
                </a:solidFill>
                <a:effectLst/>
                <a:latin typeface="Times New Roman" panose="02020603050405020304" pitchFamily="18" charset="0"/>
                <a:cs typeface="Times New Roman" panose="02020603050405020304" pitchFamily="18" charset="0"/>
              </a:rPr>
              <a:t>: A strong online presence, a positive company culture, valuable intellectual property, or a solid financial foundation. </a:t>
            </a:r>
          </a:p>
          <a:p>
            <a:endParaRPr lang="en-US" dirty="0"/>
          </a:p>
        </p:txBody>
      </p:sp>
      <p:sp>
        <p:nvSpPr>
          <p:cNvPr id="4" name="Title 3">
            <a:extLst>
              <a:ext uri="{FF2B5EF4-FFF2-40B4-BE49-F238E27FC236}">
                <a16:creationId xmlns:a16="http://schemas.microsoft.com/office/drawing/2014/main" id="{A0782754-64BF-500F-F513-8B5E3C48A369}"/>
              </a:ext>
            </a:extLst>
          </p:cNvPr>
          <p:cNvSpPr txBox="1">
            <a:spLocks noGrp="1"/>
          </p:cNvSpPr>
          <p:nvPr>
            <p:ph type="title"/>
          </p:nvPr>
        </p:nvSpPr>
        <p:spPr>
          <a:xfrm>
            <a:off x="316706" y="519153"/>
            <a:ext cx="11558587" cy="480131"/>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Identifying Local Assets and Barriers. – SWOT Analysis </a:t>
            </a:r>
          </a:p>
        </p:txBody>
      </p:sp>
      <p:pic>
        <p:nvPicPr>
          <p:cNvPr id="2" name="Graphic 1">
            <a:extLst>
              <a:ext uri="{FF2B5EF4-FFF2-40B4-BE49-F238E27FC236}">
                <a16:creationId xmlns:a16="http://schemas.microsoft.com/office/drawing/2014/main" id="{DF1D4377-E228-CE85-49E6-BA4A054E1B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pic>
        <p:nvPicPr>
          <p:cNvPr id="5" name="Picture 4" descr="A black and grey text&#10;&#10;Description automatically generated">
            <a:extLst>
              <a:ext uri="{FF2B5EF4-FFF2-40B4-BE49-F238E27FC236}">
                <a16:creationId xmlns:a16="http://schemas.microsoft.com/office/drawing/2014/main" id="{4ED264D4-0960-1436-CA91-05936E0BDAFF}"/>
              </a:ext>
            </a:extLst>
          </p:cNvPr>
          <p:cNvPicPr>
            <a:picLocks noChangeAspect="1"/>
          </p:cNvPicPr>
          <p:nvPr/>
        </p:nvPicPr>
        <p:blipFill>
          <a:blip r:embed="rId4"/>
          <a:stretch>
            <a:fillRect/>
          </a:stretch>
        </p:blipFill>
        <p:spPr>
          <a:xfrm>
            <a:off x="6569269" y="6136453"/>
            <a:ext cx="2105215" cy="721547"/>
          </a:xfrm>
          <a:prstGeom prst="rect">
            <a:avLst/>
          </a:prstGeom>
        </p:spPr>
      </p:pic>
    </p:spTree>
    <p:extLst>
      <p:ext uri="{BB962C8B-B14F-4D97-AF65-F5344CB8AC3E}">
        <p14:creationId xmlns:p14="http://schemas.microsoft.com/office/powerpoint/2010/main" val="14556215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5DC28-4075-DF35-D46C-9544B642631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BD0B8-291B-3714-F1E0-8D295FF39BA0}"/>
              </a:ext>
            </a:extLst>
          </p:cNvPr>
          <p:cNvSpPr>
            <a:spLocks noGrp="1"/>
          </p:cNvSpPr>
          <p:nvPr>
            <p:ph idx="1"/>
          </p:nvPr>
        </p:nvSpPr>
        <p:spPr>
          <a:xfrm>
            <a:off x="838199" y="1431178"/>
            <a:ext cx="10515600" cy="4351338"/>
          </a:xfrm>
        </p:spPr>
        <p:txBody>
          <a:bodyPr>
            <a:normAutofit fontScale="25000" lnSpcReduction="20000"/>
          </a:bodyPr>
          <a:lstStyle/>
          <a:p>
            <a:pPr algn="l"/>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Identifying Local Assets and Barriers</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Weaknesses (Barriers)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fontAlgn="ctr">
              <a:buFont typeface="Arial" panose="020B0604020202020204" pitchFamily="34" charset="0"/>
              <a:buChar char="•"/>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These are internal limitations or areas where the organization is lacking or could improve. </a:t>
            </a:r>
          </a:p>
          <a:p>
            <a:pPr algn="l" fontAlgn="ctr">
              <a:buFont typeface="Arial" panose="020B0604020202020204" pitchFamily="34" charset="0"/>
              <a:buChar char="•"/>
            </a:pPr>
            <a:r>
              <a:rPr lang="en-CA" sz="11200" b="1" i="0" u="none" strike="noStrike" dirty="0">
                <a:solidFill>
                  <a:srgbClr val="001D35"/>
                </a:solidFill>
                <a:effectLst/>
                <a:latin typeface="Times New Roman" panose="02020603050405020304" pitchFamily="18" charset="0"/>
                <a:cs typeface="Times New Roman" panose="02020603050405020304" pitchFamily="18" charset="0"/>
              </a:rPr>
              <a:t>Examples</a:t>
            </a:r>
            <a:r>
              <a:rPr lang="en-CA" sz="11200" b="0" i="0" u="none" strike="noStrike" dirty="0">
                <a:solidFill>
                  <a:srgbClr val="001D35"/>
                </a:solidFill>
                <a:effectLst/>
                <a:latin typeface="Times New Roman" panose="02020603050405020304" pitchFamily="18" charset="0"/>
                <a:cs typeface="Times New Roman" panose="02020603050405020304" pitchFamily="18" charset="0"/>
              </a:rPr>
              <a:t>: High levels of debt, outdated equipment, poor customer satisfaction, or gaps in expertise. </a:t>
            </a:r>
          </a:p>
          <a:p>
            <a:pPr algn="l" fontAlgn="ctr">
              <a:buFont typeface="Arial" panose="020B0604020202020204" pitchFamily="34" charset="0"/>
              <a:buChar char="•"/>
            </a:pPr>
            <a:endParaRPr lang="en-CA" sz="3200" b="0" i="0" u="none" strike="noStrike" dirty="0">
              <a:solidFill>
                <a:srgbClr val="001D35"/>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Opportunities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fontAlgn="ctr">
              <a:buFont typeface="Arial" panose="020B0604020202020204" pitchFamily="34" charset="0"/>
              <a:buChar char="•"/>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These are external factors or trends that a business could exploit to its advantage. </a:t>
            </a:r>
          </a:p>
          <a:p>
            <a:pPr algn="l" fontAlgn="ctr">
              <a:buFont typeface="Arial" panose="020B0604020202020204" pitchFamily="34" charset="0"/>
              <a:buChar char="•"/>
            </a:pPr>
            <a:r>
              <a:rPr lang="en-CA" sz="11200" b="1" i="0" u="none" strike="noStrike" dirty="0">
                <a:solidFill>
                  <a:srgbClr val="001D35"/>
                </a:solidFill>
                <a:effectLst/>
                <a:latin typeface="Times New Roman" panose="02020603050405020304" pitchFamily="18" charset="0"/>
                <a:cs typeface="Times New Roman" panose="02020603050405020304" pitchFamily="18" charset="0"/>
              </a:rPr>
              <a:t>Examples</a:t>
            </a:r>
            <a:r>
              <a:rPr lang="en-CA" sz="11200" b="0" i="0" u="none" strike="noStrike" dirty="0">
                <a:solidFill>
                  <a:srgbClr val="001D35"/>
                </a:solidFill>
                <a:effectLst/>
                <a:latin typeface="Times New Roman" panose="02020603050405020304" pitchFamily="18" charset="0"/>
                <a:cs typeface="Times New Roman" panose="02020603050405020304" pitchFamily="18" charset="0"/>
              </a:rPr>
              <a:t>: Emerging markets, new technologies, positive changes in customer needs, or favorable government policies. </a:t>
            </a:r>
          </a:p>
          <a:p>
            <a:endParaRPr lang="en-US" dirty="0"/>
          </a:p>
        </p:txBody>
      </p:sp>
      <p:sp>
        <p:nvSpPr>
          <p:cNvPr id="4" name="Title 3">
            <a:extLst>
              <a:ext uri="{FF2B5EF4-FFF2-40B4-BE49-F238E27FC236}">
                <a16:creationId xmlns:a16="http://schemas.microsoft.com/office/drawing/2014/main" id="{2115DC3F-0489-5AB3-5543-4FA84974FE37}"/>
              </a:ext>
            </a:extLst>
          </p:cNvPr>
          <p:cNvSpPr txBox="1">
            <a:spLocks noGrp="1"/>
          </p:cNvSpPr>
          <p:nvPr>
            <p:ph type="title"/>
          </p:nvPr>
        </p:nvSpPr>
        <p:spPr>
          <a:xfrm>
            <a:off x="316706" y="519153"/>
            <a:ext cx="11558587" cy="480131"/>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Identifying Local Assets and Barriers. – SWOT Analysis </a:t>
            </a:r>
          </a:p>
        </p:txBody>
      </p:sp>
      <p:pic>
        <p:nvPicPr>
          <p:cNvPr id="2" name="Graphic 1">
            <a:extLst>
              <a:ext uri="{FF2B5EF4-FFF2-40B4-BE49-F238E27FC236}">
                <a16:creationId xmlns:a16="http://schemas.microsoft.com/office/drawing/2014/main" id="{10154397-C540-14E4-0720-ECB1D04889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pic>
        <p:nvPicPr>
          <p:cNvPr id="5" name="Picture 4" descr="A black and grey text&#10;&#10;Description automatically generated">
            <a:extLst>
              <a:ext uri="{FF2B5EF4-FFF2-40B4-BE49-F238E27FC236}">
                <a16:creationId xmlns:a16="http://schemas.microsoft.com/office/drawing/2014/main" id="{311CD8DB-08E2-26A3-25A3-33E6E03A6D79}"/>
              </a:ext>
            </a:extLst>
          </p:cNvPr>
          <p:cNvPicPr>
            <a:picLocks noChangeAspect="1"/>
          </p:cNvPicPr>
          <p:nvPr/>
        </p:nvPicPr>
        <p:blipFill>
          <a:blip r:embed="rId4"/>
          <a:stretch>
            <a:fillRect/>
          </a:stretch>
        </p:blipFill>
        <p:spPr>
          <a:xfrm>
            <a:off x="6569269" y="6136453"/>
            <a:ext cx="2105215" cy="721547"/>
          </a:xfrm>
          <a:prstGeom prst="rect">
            <a:avLst/>
          </a:prstGeom>
        </p:spPr>
      </p:pic>
    </p:spTree>
    <p:extLst>
      <p:ext uri="{BB962C8B-B14F-4D97-AF65-F5344CB8AC3E}">
        <p14:creationId xmlns:p14="http://schemas.microsoft.com/office/powerpoint/2010/main" val="41279236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E844E-19D2-9036-E8EA-770FD99FED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95B6FB-D96A-DC3E-84BD-2907FB90B023}"/>
              </a:ext>
            </a:extLst>
          </p:cNvPr>
          <p:cNvSpPr>
            <a:spLocks noGrp="1"/>
          </p:cNvSpPr>
          <p:nvPr>
            <p:ph idx="1"/>
          </p:nvPr>
        </p:nvSpPr>
        <p:spPr>
          <a:xfrm>
            <a:off x="838199" y="1431178"/>
            <a:ext cx="10515600" cy="4351338"/>
          </a:xfrm>
        </p:spPr>
        <p:txBody>
          <a:bodyPr>
            <a:normAutofit fontScale="25000" lnSpcReduction="20000"/>
          </a:bodyPr>
          <a:lstStyle/>
          <a:p>
            <a:pPr algn="l"/>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Identifying Local Assets and Barriers</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Threats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fontAlgn="ctr">
              <a:buFont typeface="Arial" panose="020B0604020202020204" pitchFamily="34" charset="0"/>
              <a:buChar char="•"/>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These are external challenges or obstacles that could negatively impact the business. </a:t>
            </a:r>
          </a:p>
          <a:p>
            <a:pPr algn="l" fontAlgn="ctr">
              <a:buFont typeface="Arial" panose="020B0604020202020204" pitchFamily="34" charset="0"/>
              <a:buChar char="•"/>
            </a:pPr>
            <a:r>
              <a:rPr lang="en-CA" sz="11200" b="1" i="0" u="none" strike="noStrike" dirty="0">
                <a:solidFill>
                  <a:srgbClr val="001D35"/>
                </a:solidFill>
                <a:effectLst/>
                <a:latin typeface="Times New Roman" panose="02020603050405020304" pitchFamily="18" charset="0"/>
                <a:cs typeface="Times New Roman" panose="02020603050405020304" pitchFamily="18" charset="0"/>
              </a:rPr>
              <a:t>Examples</a:t>
            </a:r>
            <a:r>
              <a:rPr lang="en-CA" sz="11200" b="0" i="0" u="none" strike="noStrike" dirty="0">
                <a:solidFill>
                  <a:srgbClr val="001D35"/>
                </a:solidFill>
                <a:effectLst/>
                <a:latin typeface="Times New Roman" panose="02020603050405020304" pitchFamily="18" charset="0"/>
                <a:cs typeface="Times New Roman" panose="02020603050405020304" pitchFamily="18" charset="0"/>
              </a:rPr>
              <a:t>: Intense competition, evolving market demands, negative publicity, or supply chain disruptions. </a:t>
            </a:r>
          </a:p>
          <a:p>
            <a:pPr algn="l" fontAlgn="ctr">
              <a:buFont typeface="Arial" panose="020B0604020202020204" pitchFamily="34" charset="0"/>
              <a:buChar char="•"/>
            </a:pPr>
            <a:endParaRPr lang="en-CA" sz="3200" b="0" i="0" u="none" strike="noStrike" dirty="0">
              <a:solidFill>
                <a:srgbClr val="001D35"/>
              </a:solidFill>
              <a:effectLst/>
              <a:latin typeface="Times New Roman" panose="02020603050405020304" pitchFamily="18" charset="0"/>
              <a:cs typeface="Times New Roman" panose="02020603050405020304" pitchFamily="18" charset="0"/>
            </a:endParaRPr>
          </a:p>
          <a:p>
            <a:pPr algn="l"/>
            <a:r>
              <a:rPr lang="en-CA" sz="11200" b="0" i="0" u="none" strike="noStrike" dirty="0">
                <a:solidFill>
                  <a:srgbClr val="FF0000"/>
                </a:solidFill>
                <a:effectLst/>
                <a:latin typeface="Times New Roman" panose="02020603050405020304" pitchFamily="18" charset="0"/>
                <a:cs typeface="Times New Roman" panose="02020603050405020304" pitchFamily="18" charset="0"/>
              </a:rPr>
              <a:t>How Business Plans Fit In</a:t>
            </a:r>
          </a:p>
          <a:p>
            <a:pPr algn="l" fontAlgn="ctr"/>
            <a:r>
              <a:rPr lang="en-CA" sz="11200" b="0" i="0" u="none" strike="noStrike" dirty="0">
                <a:solidFill>
                  <a:srgbClr val="001D35"/>
                </a:solidFill>
                <a:effectLst/>
                <a:latin typeface="Times New Roman" panose="02020603050405020304" pitchFamily="18" charset="0"/>
                <a:cs typeface="Times New Roman" panose="02020603050405020304" pitchFamily="18" charset="0"/>
              </a:rPr>
              <a:t>A business plan utilizes the information gathered from a SWOT analysis to create actionable strategies: </a:t>
            </a:r>
          </a:p>
          <a:p>
            <a:pPr marL="0" indent="0" algn="l">
              <a:buNone/>
            </a:pP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1. </a:t>
            </a: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Leverage Strengths and Opportunities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a:t>
            </a:r>
          </a:p>
          <a:p>
            <a:pPr marL="0" indent="0" algn="l" fontAlgn="ctr">
              <a:buNone/>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   The business plan outlines how the company will use its internal strengths to capitalize on external opportunities. </a:t>
            </a:r>
          </a:p>
          <a:p>
            <a:endParaRPr lang="en-US" dirty="0"/>
          </a:p>
        </p:txBody>
      </p:sp>
      <p:sp>
        <p:nvSpPr>
          <p:cNvPr id="4" name="Title 3">
            <a:extLst>
              <a:ext uri="{FF2B5EF4-FFF2-40B4-BE49-F238E27FC236}">
                <a16:creationId xmlns:a16="http://schemas.microsoft.com/office/drawing/2014/main" id="{2A850728-504D-B3B8-62FB-5D8F33978523}"/>
              </a:ext>
            </a:extLst>
          </p:cNvPr>
          <p:cNvSpPr txBox="1">
            <a:spLocks noGrp="1"/>
          </p:cNvSpPr>
          <p:nvPr>
            <p:ph type="title"/>
          </p:nvPr>
        </p:nvSpPr>
        <p:spPr>
          <a:xfrm>
            <a:off x="316706" y="519153"/>
            <a:ext cx="11558587" cy="480131"/>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Identifying Local Assets and Barriers. – SWOT Analysis </a:t>
            </a:r>
          </a:p>
        </p:txBody>
      </p:sp>
      <p:pic>
        <p:nvPicPr>
          <p:cNvPr id="2" name="Graphic 1">
            <a:extLst>
              <a:ext uri="{FF2B5EF4-FFF2-40B4-BE49-F238E27FC236}">
                <a16:creationId xmlns:a16="http://schemas.microsoft.com/office/drawing/2014/main" id="{4BB3E86C-BF10-5654-DB34-E4CA85A861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spTree>
    <p:extLst>
      <p:ext uri="{BB962C8B-B14F-4D97-AF65-F5344CB8AC3E}">
        <p14:creationId xmlns:p14="http://schemas.microsoft.com/office/powerpoint/2010/main" val="4719207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978C-E5F7-0BBE-DE7D-1E0A6B40E5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76D170-3D9B-25AF-7158-37622A07E296}"/>
              </a:ext>
            </a:extLst>
          </p:cNvPr>
          <p:cNvSpPr>
            <a:spLocks noGrp="1"/>
          </p:cNvSpPr>
          <p:nvPr>
            <p:ph idx="1"/>
          </p:nvPr>
        </p:nvSpPr>
        <p:spPr>
          <a:xfrm>
            <a:off x="838199" y="1431178"/>
            <a:ext cx="10515600" cy="4351338"/>
          </a:xfrm>
        </p:spPr>
        <p:txBody>
          <a:bodyPr>
            <a:normAutofit fontScale="25000" lnSpcReduction="20000"/>
          </a:bodyPr>
          <a:lstStyle/>
          <a:p>
            <a:pPr algn="l" fontAlgn="ctr">
              <a:buFont typeface="Arial" panose="020B0604020202020204" pitchFamily="34" charset="0"/>
              <a:buChar char="•"/>
            </a:pPr>
            <a:endParaRPr lang="en-CA" sz="3200" b="0" i="0" u="none" strike="noStrike" dirty="0">
              <a:solidFill>
                <a:srgbClr val="001D35"/>
              </a:solidFill>
              <a:effectLst/>
              <a:latin typeface="Times New Roman" panose="02020603050405020304" pitchFamily="18" charset="0"/>
              <a:cs typeface="Times New Roman" panose="02020603050405020304" pitchFamily="18" charset="0"/>
            </a:endParaRPr>
          </a:p>
          <a:p>
            <a:pPr algn="l"/>
            <a:r>
              <a:rPr lang="en-CA" sz="11200" b="0" i="0" u="none" strike="noStrike" dirty="0">
                <a:solidFill>
                  <a:srgbClr val="FF0000"/>
                </a:solidFill>
                <a:effectLst/>
                <a:latin typeface="Times New Roman" panose="02020603050405020304" pitchFamily="18" charset="0"/>
                <a:cs typeface="Times New Roman" panose="02020603050405020304" pitchFamily="18" charset="0"/>
              </a:rPr>
              <a:t>How Business Plans Fit In</a:t>
            </a:r>
          </a:p>
          <a:p>
            <a:pPr marL="0" indent="0" algn="l">
              <a:buNone/>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 </a:t>
            </a: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Address Weaknesses and Mitigate Threats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fontAlgn="ctr">
              <a:buFont typeface="+mj-lt"/>
              <a:buAutoNum type="arabicPeriod"/>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It details strategies to overcome internal weaknesses and develop plans to counter or avoid external threats. </a:t>
            </a:r>
          </a:p>
          <a:p>
            <a:pPr algn="l" fontAlgn="ctr">
              <a:buFont typeface="+mj-lt"/>
              <a:buAutoNum type="arabicPeriod"/>
            </a:pPr>
            <a:endParaRPr lang="en-CA" sz="3200" b="0" i="0" u="none" strike="noStrike" dirty="0">
              <a:solidFill>
                <a:srgbClr val="001D35"/>
              </a:solidFill>
              <a:effectLst/>
              <a:latin typeface="Times New Roman" panose="02020603050405020304" pitchFamily="18" charset="0"/>
              <a:cs typeface="Times New Roman" panose="02020603050405020304" pitchFamily="18" charset="0"/>
            </a:endParaRPr>
          </a:p>
          <a:p>
            <a:pPr marL="0" indent="0" algn="l">
              <a:buNone/>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Strategic Decision-Making</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fontAlgn="ctr">
              <a:buFont typeface="+mj-lt"/>
              <a:buAutoNum type="arabicPeriod"/>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The SWOT analysis provides a fact-based foundation for making critical decisions about the business's future, helping it to define its competitive position and set realistic goals. </a:t>
            </a:r>
          </a:p>
          <a:p>
            <a:pPr marL="0" indent="0" algn="l">
              <a:buNone/>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Resource Allocation</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a:buFont typeface="+mj-lt"/>
              <a:buAutoNum type="arabicPeriod"/>
            </a:pPr>
            <a:r>
              <a:rPr lang="en-CA" sz="11200" b="0" i="0" u="none" strike="noStrike" dirty="0">
                <a:solidFill>
                  <a:srgbClr val="001D35"/>
                </a:solidFill>
                <a:effectLst/>
                <a:latin typeface="Times New Roman" panose="02020603050405020304" pitchFamily="18" charset="0"/>
                <a:cs typeface="Times New Roman" panose="02020603050405020304" pitchFamily="18" charset="0"/>
              </a:rPr>
              <a:t>The business plan allocates resources, such as capital, training, and technology, to develop strengths, improve weaknesses, and adapt to external conditions, ensuring the company remains agile and competitive. </a:t>
            </a:r>
          </a:p>
          <a:p>
            <a:endParaRPr lang="en-US" dirty="0"/>
          </a:p>
        </p:txBody>
      </p:sp>
      <p:sp>
        <p:nvSpPr>
          <p:cNvPr id="4" name="Title 3">
            <a:extLst>
              <a:ext uri="{FF2B5EF4-FFF2-40B4-BE49-F238E27FC236}">
                <a16:creationId xmlns:a16="http://schemas.microsoft.com/office/drawing/2014/main" id="{284B707D-98F4-6D15-85AB-13BE5BEE5387}"/>
              </a:ext>
            </a:extLst>
          </p:cNvPr>
          <p:cNvSpPr txBox="1">
            <a:spLocks noGrp="1"/>
          </p:cNvSpPr>
          <p:nvPr>
            <p:ph type="title"/>
          </p:nvPr>
        </p:nvSpPr>
        <p:spPr>
          <a:xfrm>
            <a:off x="316706" y="519153"/>
            <a:ext cx="11558587" cy="480131"/>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Identifying Local Assets and Barriers. – SWOT Analysis </a:t>
            </a:r>
          </a:p>
        </p:txBody>
      </p:sp>
      <p:pic>
        <p:nvPicPr>
          <p:cNvPr id="2" name="Graphic 1">
            <a:extLst>
              <a:ext uri="{FF2B5EF4-FFF2-40B4-BE49-F238E27FC236}">
                <a16:creationId xmlns:a16="http://schemas.microsoft.com/office/drawing/2014/main" id="{08068DBD-97E0-3AA4-ED03-021B2CFE13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69935" y="802481"/>
            <a:ext cx="3060700" cy="825500"/>
          </a:xfrm>
          <a:prstGeom prst="rect">
            <a:avLst/>
          </a:prstGeom>
        </p:spPr>
      </p:pic>
    </p:spTree>
    <p:extLst>
      <p:ext uri="{BB962C8B-B14F-4D97-AF65-F5344CB8AC3E}">
        <p14:creationId xmlns:p14="http://schemas.microsoft.com/office/powerpoint/2010/main" val="140754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F135D-C2FF-BF22-B5A6-63F026B37E2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9679082-3BE2-C0F7-295F-3E112C50103F}"/>
              </a:ext>
            </a:extLst>
          </p:cNvPr>
          <p:cNvSpPr txBox="1"/>
          <p:nvPr/>
        </p:nvSpPr>
        <p:spPr>
          <a:xfrm>
            <a:off x="1524000" y="828675"/>
            <a:ext cx="9144000" cy="5386090"/>
          </a:xfrm>
          <a:prstGeom prst="rect">
            <a:avLst/>
          </a:prstGeom>
          <a:noFill/>
        </p:spPr>
        <p:txBody>
          <a:bodyPr wrap="square" rtlCol="0">
            <a:spAutoFit/>
          </a:bodyPr>
          <a:lstStyle/>
          <a:p>
            <a:r>
              <a:rPr lang="en-CA" sz="3200" b="1" kern="10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Cultural &amp; Community Elements in Indigenous Business Planning</a:t>
            </a:r>
            <a:endParaRPr lang="en-CA" sz="3200" kern="10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endParaRPr>
          </a:p>
          <a:p>
            <a:r>
              <a:rPr lang="en-CA" sz="2800" kern="100">
                <a:effectLst/>
                <a:latin typeface="Times New Roman" panose="02020603050405020304" pitchFamily="18" charset="0"/>
                <a:ea typeface="Aptos" panose="020B0004020202020204" pitchFamily="34" charset="0"/>
                <a:cs typeface="Times New Roman" panose="02020603050405020304" pitchFamily="18" charset="0"/>
              </a:rPr>
              <a:t> </a:t>
            </a:r>
          </a:p>
          <a:p>
            <a:r>
              <a:rPr lang="en-CA" sz="2800" kern="100">
                <a:effectLst/>
                <a:latin typeface="Times New Roman" panose="02020603050405020304" pitchFamily="18" charset="0"/>
                <a:ea typeface="Aptos" panose="020B0004020202020204" pitchFamily="34" charset="0"/>
                <a:cs typeface="Times New Roman" panose="02020603050405020304" pitchFamily="18" charset="0"/>
              </a:rPr>
              <a:t>A good business plan will reflect the community's vision and respect the relationship between the people and the land. </a:t>
            </a:r>
          </a:p>
          <a:p>
            <a:endParaRPr lang="en-CA" sz="2800" kern="100">
              <a:latin typeface="Times New Roman" panose="02020603050405020304" pitchFamily="18" charset="0"/>
              <a:ea typeface="Aptos" panose="020B0004020202020204" pitchFamily="34" charset="0"/>
              <a:cs typeface="Times New Roman" panose="02020603050405020304" pitchFamily="18" charset="0"/>
            </a:endParaRPr>
          </a:p>
          <a:p>
            <a:r>
              <a:rPr lang="en-CA" sz="2800" kern="100">
                <a:effectLst/>
                <a:latin typeface="Times New Roman" panose="02020603050405020304" pitchFamily="18" charset="0"/>
                <a:ea typeface="Aptos" panose="020B0004020202020204" pitchFamily="34" charset="0"/>
                <a:cs typeface="Times New Roman" panose="02020603050405020304" pitchFamily="18" charset="0"/>
              </a:rPr>
              <a:t>For example, a business might prioritize using traditional materials or employing community members to preserve skills and knowledge. The decision-making process is often communal, reflecting a collective approach rather than an individualistic one.</a:t>
            </a:r>
          </a:p>
          <a:p>
            <a:endParaRPr lang="en-US" sz="2800"/>
          </a:p>
        </p:txBody>
      </p:sp>
      <p:pic>
        <p:nvPicPr>
          <p:cNvPr id="4" name="Picture 3" descr="A light bulb with arrows pointing to a light bulb&#10;&#10;Description automatically generated">
            <a:extLst>
              <a:ext uri="{FF2B5EF4-FFF2-40B4-BE49-F238E27FC236}">
                <a16:creationId xmlns:a16="http://schemas.microsoft.com/office/drawing/2014/main" id="{7927D3C0-FE0A-C95C-1CDA-66598BCA588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52314" y="1"/>
            <a:ext cx="1839686" cy="1379765"/>
          </a:xfrm>
          <a:prstGeom prst="rect">
            <a:avLst/>
          </a:prstGeom>
        </p:spPr>
      </p:pic>
      <p:pic>
        <p:nvPicPr>
          <p:cNvPr id="5" name="Graphic 4">
            <a:extLst>
              <a:ext uri="{FF2B5EF4-FFF2-40B4-BE49-F238E27FC236}">
                <a16:creationId xmlns:a16="http://schemas.microsoft.com/office/drawing/2014/main" id="{2D9CFD8D-BF22-B8CC-A4BE-2B2FB7C146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322" y="23957"/>
            <a:ext cx="3060700" cy="825500"/>
          </a:xfrm>
          <a:prstGeom prst="rect">
            <a:avLst/>
          </a:prstGeom>
        </p:spPr>
      </p:pic>
      <p:pic>
        <p:nvPicPr>
          <p:cNvPr id="2" name="Picture 1" descr="A black and grey text&#10;&#10;Description automatically generated">
            <a:extLst>
              <a:ext uri="{FF2B5EF4-FFF2-40B4-BE49-F238E27FC236}">
                <a16:creationId xmlns:a16="http://schemas.microsoft.com/office/drawing/2014/main" id="{6DD16D93-FA7B-13CD-E2A9-963187A40BDB}"/>
              </a:ext>
            </a:extLst>
          </p:cNvPr>
          <p:cNvPicPr>
            <a:picLocks noChangeAspect="1"/>
          </p:cNvPicPr>
          <p:nvPr/>
        </p:nvPicPr>
        <p:blipFill>
          <a:blip r:embed="rId6"/>
          <a:stretch>
            <a:fillRect/>
          </a:stretch>
        </p:blipFill>
        <p:spPr>
          <a:xfrm>
            <a:off x="4737718" y="90821"/>
            <a:ext cx="2105215" cy="758636"/>
          </a:xfrm>
          <a:prstGeom prst="rect">
            <a:avLst/>
          </a:prstGeom>
        </p:spPr>
      </p:pic>
    </p:spTree>
    <p:extLst>
      <p:ext uri="{BB962C8B-B14F-4D97-AF65-F5344CB8AC3E}">
        <p14:creationId xmlns:p14="http://schemas.microsoft.com/office/powerpoint/2010/main" val="13875312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30E72-840D-F2BE-BC13-C3DDC7A6979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E89B8-1A3D-5D4F-B123-7F75699D8CB3}"/>
              </a:ext>
            </a:extLst>
          </p:cNvPr>
          <p:cNvSpPr>
            <a:spLocks noGrp="1"/>
          </p:cNvSpPr>
          <p:nvPr>
            <p:ph idx="1"/>
          </p:nvPr>
        </p:nvSpPr>
        <p:spPr/>
        <p:txBody>
          <a:bodyPr>
            <a:normAutofit/>
          </a:bodyPr>
          <a:lstStyle/>
          <a:p>
            <a:pPr marL="342900" lvl="0" indent="-342900">
              <a:buFont typeface="+mj-lt"/>
              <a:buAutoNum type="arabicPeriod" startAt="4"/>
              <a:tabLst>
                <a:tab pos="457200" algn="l"/>
              </a:tabLst>
            </a:pPr>
            <a:r>
              <a:rPr lang="en-CA" b="1" kern="100" dirty="0">
                <a:effectLst/>
                <a:latin typeface="Times New Roman" panose="02020603050405020304" pitchFamily="18" charset="0"/>
                <a:ea typeface="Aptos" panose="020B0004020202020204" pitchFamily="34" charset="0"/>
                <a:cs typeface="Times New Roman" panose="02020603050405020304" pitchFamily="18" charset="0"/>
              </a:rPr>
              <a:t>Community Engagement and Consensus-Building</a:t>
            </a:r>
            <a:endParaRPr lang="en-CA" kern="100" dirty="0">
              <a:effectLst/>
              <a:latin typeface="Times New Roman" panose="02020603050405020304" pitchFamily="18" charset="0"/>
              <a:ea typeface="Aptos" panose="020B0004020202020204" pitchFamily="34" charset="0"/>
              <a:cs typeface="Times New Roman" panose="02020603050405020304" pitchFamily="18" charset="0"/>
            </a:endParaRPr>
          </a:p>
          <a:p>
            <a:pPr lvl="1">
              <a:buSzPts val="1000"/>
              <a:buFont typeface="Wingdings" pitchFamily="2" charset="2"/>
              <a:buChar char="ü"/>
              <a:tabLst>
                <a:tab pos="914400" algn="l"/>
              </a:tabLst>
            </a:pPr>
            <a:r>
              <a:rPr lang="en-CA" sz="2800" kern="100" dirty="0">
                <a:effectLst/>
                <a:latin typeface="Times New Roman" panose="02020603050405020304" pitchFamily="18" charset="0"/>
                <a:ea typeface="Aptos" panose="020B0004020202020204" pitchFamily="34" charset="0"/>
                <a:cs typeface="Times New Roman" panose="02020603050405020304" pitchFamily="18" charset="0"/>
              </a:rPr>
              <a:t>Tools for inclusive decision-making</a:t>
            </a:r>
          </a:p>
          <a:p>
            <a:pPr>
              <a:buFont typeface="Wingdings" pitchFamily="2" charset="2"/>
              <a:buChar char="ü"/>
            </a:pPr>
            <a:r>
              <a:rPr lang="en-CA" b="0" i="0" u="none" strike="noStrike" dirty="0">
                <a:solidFill>
                  <a:srgbClr val="000000"/>
                </a:solidFill>
                <a:effectLst/>
                <a:latin typeface="Times New Roman" panose="02020603050405020304" pitchFamily="18" charset="0"/>
                <a:cs typeface="Times New Roman" panose="02020603050405020304" pitchFamily="18" charset="0"/>
              </a:rPr>
              <a:t>Indigenous community engagement and consensus-building are crucial for respectful and sustainable decision-making. These processes differ from traditional corporate models by prioritizing relationship-building, cultural protocols, and the recognition of Indigenous rights and knowledge systems. </a:t>
            </a:r>
          </a:p>
          <a:p>
            <a:pPr>
              <a:buFont typeface="Wingdings" pitchFamily="2" charset="2"/>
              <a:buChar char="ü"/>
            </a:pPr>
            <a:r>
              <a:rPr lang="en-CA" b="0" i="0" u="none" strike="noStrike" dirty="0">
                <a:solidFill>
                  <a:srgbClr val="000000"/>
                </a:solidFill>
                <a:effectLst/>
                <a:latin typeface="Times New Roman" panose="02020603050405020304" pitchFamily="18" charset="0"/>
                <a:cs typeface="Times New Roman" panose="02020603050405020304" pitchFamily="18" charset="0"/>
              </a:rPr>
              <a:t>Business plans serve as a key tool within this framework, but they must be developed collaboratively to ensure they reflect community values and goals</a:t>
            </a:r>
            <a:endParaRPr lang="en-US"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DC8E25AE-07C5-EF61-B7F9-7275C9638610}"/>
              </a:ext>
            </a:extLst>
          </p:cNvPr>
          <p:cNvSpPr txBox="1">
            <a:spLocks noGrp="1"/>
          </p:cNvSpPr>
          <p:nvPr>
            <p:ph type="title"/>
          </p:nvPr>
        </p:nvSpPr>
        <p:spPr>
          <a:xfrm>
            <a:off x="300037" y="637489"/>
            <a:ext cx="11558587" cy="86793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Objective – </a:t>
            </a:r>
            <a:r>
              <a:rPr lang="en-CA" sz="2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Learn how to finalize and fund a business plan that supports community values.</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2" name="Graphic 1">
            <a:extLst>
              <a:ext uri="{FF2B5EF4-FFF2-40B4-BE49-F238E27FC236}">
                <a16:creationId xmlns:a16="http://schemas.microsoft.com/office/drawing/2014/main" id="{0AF53DB7-6071-CA36-B372-3F08C2037F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pic>
        <p:nvPicPr>
          <p:cNvPr id="5" name="Picture 4" descr="A black and grey text&#10;&#10;Description automatically generated">
            <a:extLst>
              <a:ext uri="{FF2B5EF4-FFF2-40B4-BE49-F238E27FC236}">
                <a16:creationId xmlns:a16="http://schemas.microsoft.com/office/drawing/2014/main" id="{CA8CAFBF-0505-B78C-0752-977E59D35668}"/>
              </a:ext>
            </a:extLst>
          </p:cNvPr>
          <p:cNvPicPr>
            <a:picLocks noChangeAspect="1"/>
          </p:cNvPicPr>
          <p:nvPr/>
        </p:nvPicPr>
        <p:blipFill>
          <a:blip r:embed="rId4"/>
          <a:stretch>
            <a:fillRect/>
          </a:stretch>
        </p:blipFill>
        <p:spPr>
          <a:xfrm>
            <a:off x="6569269" y="6136453"/>
            <a:ext cx="2105215" cy="721547"/>
          </a:xfrm>
          <a:prstGeom prst="rect">
            <a:avLst/>
          </a:prstGeom>
        </p:spPr>
      </p:pic>
    </p:spTree>
    <p:extLst>
      <p:ext uri="{BB962C8B-B14F-4D97-AF65-F5344CB8AC3E}">
        <p14:creationId xmlns:p14="http://schemas.microsoft.com/office/powerpoint/2010/main" val="5691769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708DE-0E72-8309-1D2C-51D233D65A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063C8E-A57B-4360-F38B-0FCD0DE0D975}"/>
              </a:ext>
            </a:extLst>
          </p:cNvPr>
          <p:cNvSpPr>
            <a:spLocks noGrp="1"/>
          </p:cNvSpPr>
          <p:nvPr>
            <p:ph idx="1"/>
          </p:nvPr>
        </p:nvSpPr>
        <p:spPr/>
        <p:txBody>
          <a:bodyPr>
            <a:noAutofit/>
          </a:bodyPr>
          <a:lstStyle/>
          <a:p>
            <a:pPr algn="l"/>
            <a:r>
              <a:rPr lang="en-CA" b="0" i="0" u="none" strike="noStrike" dirty="0">
                <a:solidFill>
                  <a:srgbClr val="000000"/>
                </a:solidFill>
                <a:effectLst/>
                <a:latin typeface="Times New Roman" panose="02020603050405020304" pitchFamily="18" charset="0"/>
                <a:cs typeface="Times New Roman" panose="02020603050405020304" pitchFamily="18" charset="0"/>
              </a:rPr>
              <a:t>Effective engagement and consensus-building with Indigenous communities are founded on principles of respect, trust, and mutual understanding. </a:t>
            </a:r>
          </a:p>
          <a:p>
            <a:pPr algn="l"/>
            <a:r>
              <a:rPr lang="en-CA" b="0" i="0" u="none" strike="noStrike" dirty="0">
                <a:solidFill>
                  <a:srgbClr val="FF0000"/>
                </a:solidFill>
                <a:effectLst/>
                <a:latin typeface="Times New Roman" panose="02020603050405020304" pitchFamily="18" charset="0"/>
                <a:cs typeface="Times New Roman" panose="02020603050405020304" pitchFamily="18" charset="0"/>
              </a:rPr>
              <a:t>Here are some of the key tools and approaches:</a:t>
            </a:r>
          </a:p>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Relationship-Building</a:t>
            </a:r>
            <a:r>
              <a:rPr lang="en-CA" b="0" i="0" u="none" strike="noStrike" dirty="0">
                <a:solidFill>
                  <a:schemeClr val="accent6"/>
                </a:solidFill>
                <a:effectLst/>
                <a:latin typeface="Times New Roman" panose="02020603050405020304" pitchFamily="18" charset="0"/>
                <a:cs typeface="Times New Roman" panose="02020603050405020304" pitchFamily="18" charset="0"/>
              </a:rPr>
              <a:t>: </a:t>
            </a:r>
          </a:p>
          <a:p>
            <a:pPr algn="l">
              <a:buFont typeface="Arial" panose="020B0604020202020204" pitchFamily="34" charset="0"/>
              <a:buChar char="•"/>
            </a:pPr>
            <a:r>
              <a:rPr lang="en-CA" b="0" i="0" u="none" strike="noStrike" dirty="0">
                <a:solidFill>
                  <a:srgbClr val="000000"/>
                </a:solidFill>
                <a:effectLst/>
                <a:latin typeface="Times New Roman" panose="02020603050405020304" pitchFamily="18" charset="0"/>
                <a:cs typeface="Times New Roman" panose="02020603050405020304" pitchFamily="18" charset="0"/>
              </a:rPr>
              <a:t>Before any business is discussed, it's essential to establish a genuine relationship. This involves investing time, listening to Elders and community leaders, attending community events, and understanding local history, culture, and protocols. Avoid a transactional approach and prioritize building long-term, lasting connections.</a:t>
            </a:r>
          </a:p>
        </p:txBody>
      </p:sp>
      <p:sp>
        <p:nvSpPr>
          <p:cNvPr id="4" name="Title 3">
            <a:extLst>
              <a:ext uri="{FF2B5EF4-FFF2-40B4-BE49-F238E27FC236}">
                <a16:creationId xmlns:a16="http://schemas.microsoft.com/office/drawing/2014/main" id="{7EC57BE2-2258-B982-BDDA-0F8EAAC21459}"/>
              </a:ext>
            </a:extLst>
          </p:cNvPr>
          <p:cNvSpPr txBox="1">
            <a:spLocks noGrp="1"/>
          </p:cNvSpPr>
          <p:nvPr>
            <p:ph type="title"/>
          </p:nvPr>
        </p:nvSpPr>
        <p:spPr>
          <a:xfrm>
            <a:off x="300037" y="831388"/>
            <a:ext cx="11558587" cy="480131"/>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Indigenous Community Engagement and Consensus-Building Tools</a:t>
            </a:r>
          </a:p>
        </p:txBody>
      </p:sp>
      <p:pic>
        <p:nvPicPr>
          <p:cNvPr id="2" name="Graphic 1">
            <a:extLst>
              <a:ext uri="{FF2B5EF4-FFF2-40B4-BE49-F238E27FC236}">
                <a16:creationId xmlns:a16="http://schemas.microsoft.com/office/drawing/2014/main" id="{A20F49F3-A5E7-D2ED-132D-24A23793E1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spTree>
    <p:extLst>
      <p:ext uri="{BB962C8B-B14F-4D97-AF65-F5344CB8AC3E}">
        <p14:creationId xmlns:p14="http://schemas.microsoft.com/office/powerpoint/2010/main" val="10573786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46D82-6D6A-B72F-1435-AA71F99A8CC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F9D60-B045-264A-96C0-426D3ADF0C17}"/>
              </a:ext>
            </a:extLst>
          </p:cNvPr>
          <p:cNvSpPr>
            <a:spLocks noGrp="1"/>
          </p:cNvSpPr>
          <p:nvPr>
            <p:ph idx="1"/>
          </p:nvPr>
        </p:nvSpPr>
        <p:spPr>
          <a:xfrm>
            <a:off x="821530" y="1598035"/>
            <a:ext cx="10515600" cy="4351338"/>
          </a:xfrm>
        </p:spPr>
        <p:txBody>
          <a:bodyPr>
            <a:noAutofit/>
          </a:bodyPr>
          <a:lstStyle/>
          <a:p>
            <a:pPr algn="l"/>
            <a:r>
              <a:rPr lang="en-CA" b="0" i="0" u="none" strike="noStrike" dirty="0">
                <a:solidFill>
                  <a:srgbClr val="FF0000"/>
                </a:solidFill>
                <a:effectLst/>
                <a:latin typeface="Times New Roman" panose="02020603050405020304" pitchFamily="18" charset="0"/>
                <a:cs typeface="Times New Roman" panose="02020603050405020304" pitchFamily="18" charset="0"/>
              </a:rPr>
              <a:t>Here are some of the key tools and approaches:</a:t>
            </a:r>
          </a:p>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Consensus-Based Decision-Making</a:t>
            </a:r>
            <a:r>
              <a:rPr lang="en-CA" b="0" i="0" u="none" strike="noStrike" dirty="0">
                <a:solidFill>
                  <a:schemeClr val="accent6"/>
                </a:solidFill>
                <a:effectLst/>
                <a:latin typeface="Times New Roman" panose="02020603050405020304" pitchFamily="18" charset="0"/>
                <a:cs typeface="Times New Roman" panose="02020603050405020304" pitchFamily="18" charset="0"/>
              </a:rPr>
              <a:t>: </a:t>
            </a:r>
          </a:p>
          <a:p>
            <a:pPr algn="l">
              <a:buFont typeface="Arial" panose="020B0604020202020204" pitchFamily="34" charset="0"/>
              <a:buChar char="•"/>
            </a:pPr>
            <a:r>
              <a:rPr lang="en-CA" b="0" i="0" u="none" strike="noStrike" dirty="0">
                <a:solidFill>
                  <a:srgbClr val="000000"/>
                </a:solidFill>
                <a:effectLst/>
                <a:latin typeface="Times New Roman" panose="02020603050405020304" pitchFamily="18" charset="0"/>
                <a:cs typeface="Times New Roman" panose="02020603050405020304" pitchFamily="18" charset="0"/>
              </a:rPr>
              <a:t>Many Indigenous cultures traditionally use consensus-based models where all voices are heard and everyone agrees on a decision. This differs from majority-rule voting, which can create a "winners and losers" dynamic. </a:t>
            </a:r>
          </a:p>
          <a:p>
            <a:pPr algn="l">
              <a:buFont typeface="Arial" panose="020B0604020202020204" pitchFamily="34" charset="0"/>
              <a:buChar char="•"/>
            </a:pPr>
            <a:r>
              <a:rPr lang="en-CA" b="0" i="0" u="none" strike="noStrike" dirty="0">
                <a:solidFill>
                  <a:schemeClr val="accent6"/>
                </a:solidFill>
                <a:effectLst/>
                <a:latin typeface="Times New Roman" panose="02020603050405020304" pitchFamily="18" charset="0"/>
                <a:cs typeface="Times New Roman" panose="02020603050405020304" pitchFamily="18" charset="0"/>
              </a:rPr>
              <a:t>Tools used to facilitate this include:</a:t>
            </a: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Talking Circles</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2800" b="0" i="0" u="none" strike="noStrike" dirty="0">
                <a:solidFill>
                  <a:srgbClr val="000000"/>
                </a:solidFill>
                <a:effectLst/>
                <a:latin typeface="Times New Roman" panose="02020603050405020304" pitchFamily="18" charset="0"/>
                <a:cs typeface="Times New Roman" panose="02020603050405020304" pitchFamily="18" charset="0"/>
              </a:rPr>
              <a:t>A traditional practice where a physical object, like a talking stick, is passed around to give each person an uninterrupted turn to speak. This ensures every individual's perspective is considered.</a:t>
            </a:r>
          </a:p>
        </p:txBody>
      </p:sp>
      <p:sp>
        <p:nvSpPr>
          <p:cNvPr id="4" name="Title 3">
            <a:extLst>
              <a:ext uri="{FF2B5EF4-FFF2-40B4-BE49-F238E27FC236}">
                <a16:creationId xmlns:a16="http://schemas.microsoft.com/office/drawing/2014/main" id="{063B5DBA-8467-BAE7-D13B-F1D4896452F0}"/>
              </a:ext>
            </a:extLst>
          </p:cNvPr>
          <p:cNvSpPr txBox="1">
            <a:spLocks noGrp="1"/>
          </p:cNvSpPr>
          <p:nvPr>
            <p:ph type="title"/>
          </p:nvPr>
        </p:nvSpPr>
        <p:spPr>
          <a:xfrm>
            <a:off x="300037" y="831388"/>
            <a:ext cx="11558587" cy="480131"/>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Indigenous Community Engagement and Consensus-Building Tools</a:t>
            </a:r>
          </a:p>
        </p:txBody>
      </p:sp>
      <p:pic>
        <p:nvPicPr>
          <p:cNvPr id="2" name="Graphic 1">
            <a:extLst>
              <a:ext uri="{FF2B5EF4-FFF2-40B4-BE49-F238E27FC236}">
                <a16:creationId xmlns:a16="http://schemas.microsoft.com/office/drawing/2014/main" id="{04727F54-FCE6-3811-1A3E-9E45E0F580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pic>
        <p:nvPicPr>
          <p:cNvPr id="5" name="Picture 4" descr="A black and grey text&#10;&#10;Description automatically generated">
            <a:extLst>
              <a:ext uri="{FF2B5EF4-FFF2-40B4-BE49-F238E27FC236}">
                <a16:creationId xmlns:a16="http://schemas.microsoft.com/office/drawing/2014/main" id="{2EADD454-A9FD-74E8-C75E-30BE6A16EF7B}"/>
              </a:ext>
            </a:extLst>
          </p:cNvPr>
          <p:cNvPicPr>
            <a:picLocks noChangeAspect="1"/>
          </p:cNvPicPr>
          <p:nvPr/>
        </p:nvPicPr>
        <p:blipFill>
          <a:blip r:embed="rId4"/>
          <a:stretch>
            <a:fillRect/>
          </a:stretch>
        </p:blipFill>
        <p:spPr>
          <a:xfrm>
            <a:off x="6569269" y="6136453"/>
            <a:ext cx="2105215" cy="721547"/>
          </a:xfrm>
          <a:prstGeom prst="rect">
            <a:avLst/>
          </a:prstGeom>
        </p:spPr>
      </p:pic>
    </p:spTree>
    <p:extLst>
      <p:ext uri="{BB962C8B-B14F-4D97-AF65-F5344CB8AC3E}">
        <p14:creationId xmlns:p14="http://schemas.microsoft.com/office/powerpoint/2010/main" val="37031382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3D838-0F96-B2BB-7954-93F22FC3955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19C5F-A1F0-FAD4-5175-53BDA729FC1C}"/>
              </a:ext>
            </a:extLst>
          </p:cNvPr>
          <p:cNvSpPr>
            <a:spLocks noGrp="1"/>
          </p:cNvSpPr>
          <p:nvPr>
            <p:ph idx="1"/>
          </p:nvPr>
        </p:nvSpPr>
        <p:spPr>
          <a:xfrm>
            <a:off x="821530" y="1598035"/>
            <a:ext cx="10515600" cy="4351338"/>
          </a:xfrm>
        </p:spPr>
        <p:txBody>
          <a:bodyPr>
            <a:noAutofit/>
          </a:bodyPr>
          <a:lstStyle/>
          <a:p>
            <a:pPr algn="l">
              <a:buFont typeface="Arial" panose="020B0604020202020204" pitchFamily="34" charset="0"/>
              <a:buChar char="•"/>
            </a:pPr>
            <a:r>
              <a:rPr lang="en-CA" b="0" i="0" u="none" strike="noStrike" dirty="0">
                <a:solidFill>
                  <a:srgbClr val="FF0000"/>
                </a:solidFill>
                <a:effectLst/>
                <a:latin typeface="Times New Roman" panose="02020603050405020304" pitchFamily="18" charset="0"/>
                <a:cs typeface="Times New Roman" panose="02020603050405020304" pitchFamily="18" charset="0"/>
              </a:rPr>
              <a:t>Tools used to facilitate this include:</a:t>
            </a: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Patience and Time</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2800" b="0" i="0" u="none" strike="noStrike" dirty="0">
                <a:solidFill>
                  <a:srgbClr val="000000"/>
                </a:solidFill>
                <a:effectLst/>
                <a:latin typeface="Times New Roman" panose="02020603050405020304" pitchFamily="18" charset="0"/>
                <a:cs typeface="Times New Roman" panose="02020603050405020304" pitchFamily="18" charset="0"/>
              </a:rPr>
              <a:t>Allow sufficient time for the community's internal decision-making processes. Rushing can be seen as disrespectful and can erode trust.</a:t>
            </a:r>
          </a:p>
          <a:p>
            <a:pPr algn="l">
              <a:buFont typeface="Arial" panose="020B0604020202020204" pitchFamily="34" charset="0"/>
              <a:buChar char="•"/>
            </a:pPr>
            <a:r>
              <a:rPr lang="en-CA" sz="2800" b="1" i="0" u="none" strike="noStrike" dirty="0">
                <a:solidFill>
                  <a:schemeClr val="accent6"/>
                </a:solidFill>
                <a:effectLst/>
                <a:latin typeface="Times New Roman" panose="02020603050405020304" pitchFamily="18" charset="0"/>
                <a:cs typeface="Times New Roman" panose="02020603050405020304" pitchFamily="18" charset="0"/>
              </a:rPr>
              <a:t>Free, Prior, and Informed Consent (FPIC)</a:t>
            </a:r>
            <a:r>
              <a:rPr lang="en-CA" sz="28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2800" b="0" i="0" u="none" strike="noStrike" dirty="0">
                <a:solidFill>
                  <a:srgbClr val="000000"/>
                </a:solidFill>
                <a:effectLst/>
                <a:latin typeface="Times New Roman" panose="02020603050405020304" pitchFamily="18" charset="0"/>
                <a:cs typeface="Times New Roman" panose="02020603050405020304" pitchFamily="18" charset="0"/>
              </a:rPr>
              <a:t>As outlined in the United Nations Declaration on the Rights of Indigenous Peoples (UNDRIP), FPIC is a fundamental principle. It means that consent is sought well in advance, without coercion, and with all relevant information provided in an accessible format and language.</a:t>
            </a:r>
          </a:p>
        </p:txBody>
      </p:sp>
      <p:sp>
        <p:nvSpPr>
          <p:cNvPr id="4" name="Title 3">
            <a:extLst>
              <a:ext uri="{FF2B5EF4-FFF2-40B4-BE49-F238E27FC236}">
                <a16:creationId xmlns:a16="http://schemas.microsoft.com/office/drawing/2014/main" id="{EC0DD59E-578D-2DB0-4AA3-B3D3F9879EED}"/>
              </a:ext>
            </a:extLst>
          </p:cNvPr>
          <p:cNvSpPr txBox="1">
            <a:spLocks noGrp="1"/>
          </p:cNvSpPr>
          <p:nvPr>
            <p:ph type="title"/>
          </p:nvPr>
        </p:nvSpPr>
        <p:spPr>
          <a:xfrm>
            <a:off x="300037" y="831388"/>
            <a:ext cx="11558587" cy="480131"/>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Indigenous Community Engagement and Consensus-Building Tools</a:t>
            </a:r>
          </a:p>
        </p:txBody>
      </p:sp>
      <p:pic>
        <p:nvPicPr>
          <p:cNvPr id="2" name="Graphic 1">
            <a:extLst>
              <a:ext uri="{FF2B5EF4-FFF2-40B4-BE49-F238E27FC236}">
                <a16:creationId xmlns:a16="http://schemas.microsoft.com/office/drawing/2014/main" id="{36A621E8-8214-8669-2B3F-C6EC312562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pic>
        <p:nvPicPr>
          <p:cNvPr id="5" name="Picture 4" descr="A black and grey text&#10;&#10;Description automatically generated">
            <a:extLst>
              <a:ext uri="{FF2B5EF4-FFF2-40B4-BE49-F238E27FC236}">
                <a16:creationId xmlns:a16="http://schemas.microsoft.com/office/drawing/2014/main" id="{2FA3BEF1-9D49-A31D-A437-75878F5264B4}"/>
              </a:ext>
            </a:extLst>
          </p:cNvPr>
          <p:cNvPicPr>
            <a:picLocks noChangeAspect="1"/>
          </p:cNvPicPr>
          <p:nvPr/>
        </p:nvPicPr>
        <p:blipFill>
          <a:blip r:embed="rId4"/>
          <a:stretch>
            <a:fillRect/>
          </a:stretch>
        </p:blipFill>
        <p:spPr>
          <a:xfrm>
            <a:off x="6569269" y="6136453"/>
            <a:ext cx="2105215" cy="721547"/>
          </a:xfrm>
          <a:prstGeom prst="rect">
            <a:avLst/>
          </a:prstGeom>
        </p:spPr>
      </p:pic>
    </p:spTree>
    <p:extLst>
      <p:ext uri="{BB962C8B-B14F-4D97-AF65-F5344CB8AC3E}">
        <p14:creationId xmlns:p14="http://schemas.microsoft.com/office/powerpoint/2010/main" val="18404751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BD0D3-1A05-2398-3AE0-D8DF34E1711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F89A4-A602-8B82-9573-8EEE601507C5}"/>
              </a:ext>
            </a:extLst>
          </p:cNvPr>
          <p:cNvSpPr>
            <a:spLocks noGrp="1"/>
          </p:cNvSpPr>
          <p:nvPr>
            <p:ph idx="1"/>
          </p:nvPr>
        </p:nvSpPr>
        <p:spPr>
          <a:xfrm>
            <a:off x="821530" y="1598035"/>
            <a:ext cx="10515600" cy="4351338"/>
          </a:xfrm>
        </p:spPr>
        <p:txBody>
          <a:bodyPr>
            <a:noAutofit/>
          </a:bodyPr>
          <a:lstStyle/>
          <a:p>
            <a:pPr algn="l">
              <a:buFont typeface="Arial" panose="020B0604020202020204" pitchFamily="34" charset="0"/>
              <a:buChar char="•"/>
            </a:pPr>
            <a:r>
              <a:rPr lang="en-CA" b="0" i="0" u="none" strike="noStrike" dirty="0">
                <a:solidFill>
                  <a:srgbClr val="FF0000"/>
                </a:solidFill>
                <a:effectLst/>
                <a:latin typeface="Times New Roman" panose="02020603050405020304" pitchFamily="18" charset="0"/>
                <a:cs typeface="Times New Roman" panose="02020603050405020304" pitchFamily="18" charset="0"/>
              </a:rPr>
              <a:t>Tools used to facilitate this include:</a:t>
            </a:r>
          </a:p>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Cultural Protocols and Knowledge</a:t>
            </a:r>
            <a:r>
              <a:rPr lang="en-CA"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b="0" i="0" u="none" strike="noStrike" dirty="0">
                <a:solidFill>
                  <a:srgbClr val="000000"/>
                </a:solidFill>
                <a:effectLst/>
                <a:latin typeface="Times New Roman" panose="02020603050405020304" pitchFamily="18" charset="0"/>
                <a:cs typeface="Times New Roman" panose="02020603050405020304" pitchFamily="18" charset="0"/>
              </a:rPr>
              <a:t>Acknowledge and respect Indigenous protocols, which can include land acknowledgements, gifting, and showing deference to Elders and Knowledge Keepers. Integrate </a:t>
            </a:r>
            <a:r>
              <a:rPr lang="en-CA" b="1" i="0" u="none" strike="noStrike" dirty="0">
                <a:solidFill>
                  <a:srgbClr val="000000"/>
                </a:solidFill>
                <a:effectLst/>
                <a:latin typeface="Times New Roman" panose="02020603050405020304" pitchFamily="18" charset="0"/>
                <a:cs typeface="Times New Roman" panose="02020603050405020304" pitchFamily="18" charset="0"/>
              </a:rPr>
              <a:t>Indigenous Knowledge</a:t>
            </a:r>
            <a:r>
              <a:rPr lang="en-CA" b="0" i="0" u="none" strike="noStrike" dirty="0">
                <a:solidFill>
                  <a:srgbClr val="000000"/>
                </a:solidFill>
                <a:effectLst/>
                <a:latin typeface="Times New Roman" panose="02020603050405020304" pitchFamily="18" charset="0"/>
                <a:cs typeface="Times New Roman" panose="02020603050405020304" pitchFamily="18" charset="0"/>
              </a:rPr>
              <a:t> into planning and decision-making, as this traditional wisdom can offer valuable insights into environmental stewardship and sustainable practices.</a:t>
            </a:r>
          </a:p>
          <a:p>
            <a:pPr algn="l">
              <a:buFont typeface="Arial" panose="020B0604020202020204" pitchFamily="34" charset="0"/>
              <a:buChar char="•"/>
            </a:pPr>
            <a:r>
              <a:rPr lang="en-CA" b="1" i="0" u="none" strike="noStrike" dirty="0">
                <a:solidFill>
                  <a:schemeClr val="accent6"/>
                </a:solidFill>
                <a:effectLst/>
                <a:latin typeface="Times New Roman" panose="02020603050405020304" pitchFamily="18" charset="0"/>
                <a:cs typeface="Times New Roman" panose="02020603050405020304" pitchFamily="18" charset="0"/>
              </a:rPr>
              <a:t>Transparent Communication</a:t>
            </a:r>
            <a:r>
              <a:rPr lang="en-CA"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b="0" i="0" u="none" strike="noStrike" dirty="0">
                <a:solidFill>
                  <a:srgbClr val="000000"/>
                </a:solidFill>
                <a:effectLst/>
                <a:latin typeface="Times New Roman" panose="02020603050405020304" pitchFamily="18" charset="0"/>
                <a:cs typeface="Times New Roman" panose="02020603050405020304" pitchFamily="18" charset="0"/>
              </a:rPr>
              <a:t>Establish a clear, honest, and continuous two-way communication channel. This includes providing regular updates, being responsive to questions, and being transparent about project goals and potential impacts.</a:t>
            </a:r>
          </a:p>
        </p:txBody>
      </p:sp>
      <p:sp>
        <p:nvSpPr>
          <p:cNvPr id="4" name="Title 3">
            <a:extLst>
              <a:ext uri="{FF2B5EF4-FFF2-40B4-BE49-F238E27FC236}">
                <a16:creationId xmlns:a16="http://schemas.microsoft.com/office/drawing/2014/main" id="{41D7A3B4-0D09-37E4-C70F-5E5E271F1E06}"/>
              </a:ext>
            </a:extLst>
          </p:cNvPr>
          <p:cNvSpPr txBox="1">
            <a:spLocks noGrp="1"/>
          </p:cNvSpPr>
          <p:nvPr>
            <p:ph type="title"/>
          </p:nvPr>
        </p:nvSpPr>
        <p:spPr>
          <a:xfrm>
            <a:off x="300037" y="831388"/>
            <a:ext cx="11558587" cy="480131"/>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Indigenous Community Engagement and Consensus-Building Tools</a:t>
            </a:r>
          </a:p>
        </p:txBody>
      </p:sp>
      <p:pic>
        <p:nvPicPr>
          <p:cNvPr id="2" name="Graphic 1">
            <a:extLst>
              <a:ext uri="{FF2B5EF4-FFF2-40B4-BE49-F238E27FC236}">
                <a16:creationId xmlns:a16="http://schemas.microsoft.com/office/drawing/2014/main" id="{B825F232-F496-FD11-7A33-8C3CC003B9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spTree>
    <p:extLst>
      <p:ext uri="{BB962C8B-B14F-4D97-AF65-F5344CB8AC3E}">
        <p14:creationId xmlns:p14="http://schemas.microsoft.com/office/powerpoint/2010/main" val="37843560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374A0-5939-FD97-0C35-CEC3D186F3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D30F35-1CDD-5458-4F8C-98D579E6B079}"/>
              </a:ext>
            </a:extLst>
          </p:cNvPr>
          <p:cNvSpPr>
            <a:spLocks noGrp="1"/>
          </p:cNvSpPr>
          <p:nvPr>
            <p:ph idx="1"/>
          </p:nvPr>
        </p:nvSpPr>
        <p:spPr/>
        <p:txBody>
          <a:bodyPr>
            <a:normAutofit fontScale="25000" lnSpcReduction="20000"/>
          </a:bodyPr>
          <a:lstStyle/>
          <a:p>
            <a:pPr marL="514350" lvl="0" indent="-514350">
              <a:buFont typeface="+mj-lt"/>
              <a:buAutoNum type="arabicPeriod" startAt="5"/>
              <a:tabLst>
                <a:tab pos="457200" algn="l"/>
              </a:tabLst>
            </a:pPr>
            <a:r>
              <a:rPr lang="en-CA" sz="11200" b="1" kern="100" dirty="0">
                <a:effectLst/>
                <a:latin typeface="Times New Roman" panose="02020603050405020304" pitchFamily="18" charset="0"/>
                <a:ea typeface="Aptos" panose="020B0004020202020204" pitchFamily="34" charset="0"/>
                <a:cs typeface="Times New Roman" panose="02020603050405020304" pitchFamily="18" charset="0"/>
              </a:rPr>
              <a:t>Business Plan Checklist and Red Flags</a:t>
            </a:r>
            <a:endParaRPr lang="en-CA" sz="1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lvl="1">
              <a:buSzPts val="1000"/>
              <a:buFont typeface="Wingdings" pitchFamily="2" charset="2"/>
              <a:buChar char="ü"/>
              <a:tabLst>
                <a:tab pos="914400" algn="l"/>
              </a:tabLst>
            </a:pPr>
            <a:r>
              <a:rPr lang="en-CA" sz="11200" kern="100" dirty="0">
                <a:effectLst/>
                <a:latin typeface="Times New Roman" panose="02020603050405020304" pitchFamily="18" charset="0"/>
                <a:ea typeface="Aptos" panose="020B0004020202020204" pitchFamily="34" charset="0"/>
                <a:cs typeface="Times New Roman" panose="02020603050405020304" pitchFamily="18" charset="0"/>
              </a:rPr>
              <a:t>What to double-check before finalizing</a:t>
            </a:r>
          </a:p>
          <a:p>
            <a:pPr lvl="1">
              <a:buSzPts val="1000"/>
              <a:buFont typeface="Wingdings" pitchFamily="2" charset="2"/>
              <a:buChar char="ü"/>
              <a:tabLst>
                <a:tab pos="914400" algn="l"/>
              </a:tabLst>
            </a:pPr>
            <a:r>
              <a:rPr lang="en-CA" sz="11200" kern="100" dirty="0">
                <a:effectLst/>
                <a:latin typeface="Times New Roman" panose="02020603050405020304" pitchFamily="18" charset="0"/>
                <a:ea typeface="Aptos" panose="020B0004020202020204" pitchFamily="34" charset="0"/>
                <a:cs typeface="Times New Roman" panose="02020603050405020304" pitchFamily="18" charset="0"/>
              </a:rPr>
              <a:t>Common mistakes to avoid</a:t>
            </a:r>
          </a:p>
          <a:p>
            <a:pPr algn="l"/>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Business Plan Checklist for Indigenous Ventures</a:t>
            </a:r>
          </a:p>
          <a:p>
            <a:pPr algn="l"/>
            <a:r>
              <a:rPr lang="en-CA" sz="11200" b="0" i="0" u="none" strike="noStrike" dirty="0">
                <a:solidFill>
                  <a:srgbClr val="000000"/>
                </a:solidFill>
                <a:effectLst/>
                <a:latin typeface="Times New Roman" panose="02020603050405020304" pitchFamily="18" charset="0"/>
                <a:cs typeface="Times New Roman" panose="02020603050405020304" pitchFamily="18" charset="0"/>
              </a:rPr>
              <a:t>Before finalizing your business plan, double-check that you've addressed all the key components, with a specific focus on community and cultural elements.</a:t>
            </a:r>
          </a:p>
          <a:p>
            <a:pPr algn="l">
              <a:buFont typeface="Arial" panose="020B0604020202020204" pitchFamily="34" charset="0"/>
              <a:buChar char="•"/>
            </a:pPr>
            <a:r>
              <a:rPr lang="en-CA" sz="11200" b="1" i="0" u="none" strike="noStrike" dirty="0">
                <a:solidFill>
                  <a:srgbClr val="FF0000"/>
                </a:solidFill>
                <a:effectLst/>
                <a:latin typeface="Times New Roman" panose="02020603050405020304" pitchFamily="18" charset="0"/>
                <a:cs typeface="Times New Roman" panose="02020603050405020304" pitchFamily="18" charset="0"/>
              </a:rPr>
              <a:t>Cultural &amp; Community Alignment</a:t>
            </a:r>
            <a:r>
              <a:rPr lang="en-CA" sz="11200" b="0" i="0" u="none" strike="noStrike" dirty="0">
                <a:solidFill>
                  <a:srgbClr val="FF0000"/>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Vision &amp; Values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Does the plan clearly state how the business aligns with the community's long-term vision and values (e.g., the Seven Generations Principle)?</a:t>
            </a:r>
          </a:p>
          <a:p>
            <a:pPr marL="0" indent="0">
              <a:buNone/>
            </a:pPr>
            <a:endParaRPr lang="en-US" dirty="0"/>
          </a:p>
        </p:txBody>
      </p:sp>
      <p:sp>
        <p:nvSpPr>
          <p:cNvPr id="4" name="Title 3">
            <a:extLst>
              <a:ext uri="{FF2B5EF4-FFF2-40B4-BE49-F238E27FC236}">
                <a16:creationId xmlns:a16="http://schemas.microsoft.com/office/drawing/2014/main" id="{B4A2D254-2DA4-6BF7-E8F7-0F237A0F27E7}"/>
              </a:ext>
            </a:extLst>
          </p:cNvPr>
          <p:cNvSpPr txBox="1">
            <a:spLocks noGrp="1"/>
          </p:cNvSpPr>
          <p:nvPr>
            <p:ph type="title"/>
          </p:nvPr>
        </p:nvSpPr>
        <p:spPr>
          <a:xfrm>
            <a:off x="300037" y="637489"/>
            <a:ext cx="11558587" cy="86793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Objective – </a:t>
            </a:r>
            <a:r>
              <a:rPr lang="en-CA" sz="2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Learn how to finalize and fund a business plan that supports community values.</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2" name="Graphic 1">
            <a:extLst>
              <a:ext uri="{FF2B5EF4-FFF2-40B4-BE49-F238E27FC236}">
                <a16:creationId xmlns:a16="http://schemas.microsoft.com/office/drawing/2014/main" id="{3CB23EE8-3A94-3BFD-BC5F-5E51C8D50C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pic>
        <p:nvPicPr>
          <p:cNvPr id="5" name="Picture 4" descr="A black and grey text&#10;&#10;Description automatically generated">
            <a:extLst>
              <a:ext uri="{FF2B5EF4-FFF2-40B4-BE49-F238E27FC236}">
                <a16:creationId xmlns:a16="http://schemas.microsoft.com/office/drawing/2014/main" id="{DFFB764A-25D6-C03B-7AEF-290015680784}"/>
              </a:ext>
            </a:extLst>
          </p:cNvPr>
          <p:cNvPicPr>
            <a:picLocks noChangeAspect="1"/>
          </p:cNvPicPr>
          <p:nvPr/>
        </p:nvPicPr>
        <p:blipFill>
          <a:blip r:embed="rId4"/>
          <a:stretch>
            <a:fillRect/>
          </a:stretch>
        </p:blipFill>
        <p:spPr>
          <a:xfrm>
            <a:off x="6569269" y="6136453"/>
            <a:ext cx="2105215" cy="721547"/>
          </a:xfrm>
          <a:prstGeom prst="rect">
            <a:avLst/>
          </a:prstGeom>
        </p:spPr>
      </p:pic>
    </p:spTree>
    <p:extLst>
      <p:ext uri="{BB962C8B-B14F-4D97-AF65-F5344CB8AC3E}">
        <p14:creationId xmlns:p14="http://schemas.microsoft.com/office/powerpoint/2010/main" val="21635872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6A281-B0E0-381B-EC9E-12488FEBEC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21BA00-40C8-0665-470F-4B6DB00C4A4A}"/>
              </a:ext>
            </a:extLst>
          </p:cNvPr>
          <p:cNvSpPr>
            <a:spLocks noGrp="1"/>
          </p:cNvSpPr>
          <p:nvPr>
            <p:ph idx="1"/>
          </p:nvPr>
        </p:nvSpPr>
        <p:spPr>
          <a:xfrm>
            <a:off x="821530" y="1598035"/>
            <a:ext cx="10515600" cy="4351338"/>
          </a:xfrm>
        </p:spPr>
        <p:txBody>
          <a:bodyPr>
            <a:normAutofit fontScale="25000" lnSpcReduction="20000"/>
          </a:bodyPr>
          <a:lstStyle/>
          <a:p>
            <a:pPr algn="l"/>
            <a:r>
              <a:rPr lang="en-CA" sz="11200" b="1" i="0" u="none" strike="noStrike" dirty="0">
                <a:solidFill>
                  <a:srgbClr val="FF0000"/>
                </a:solidFill>
                <a:effectLst/>
                <a:latin typeface="Times New Roman" panose="02020603050405020304" pitchFamily="18" charset="0"/>
                <a:cs typeface="Times New Roman" panose="02020603050405020304" pitchFamily="18" charset="0"/>
              </a:rPr>
              <a:t>Potential Red Flags &amp; Common Mistakes</a:t>
            </a:r>
          </a:p>
          <a:p>
            <a:pPr algn="l"/>
            <a:r>
              <a:rPr lang="en-CA" sz="11200" b="0" i="0" u="none" strike="noStrike" dirty="0">
                <a:solidFill>
                  <a:srgbClr val="000000"/>
                </a:solidFill>
                <a:effectLst/>
                <a:latin typeface="Times New Roman" panose="02020603050405020304" pitchFamily="18" charset="0"/>
                <a:cs typeface="Times New Roman" panose="02020603050405020304" pitchFamily="18" charset="0"/>
              </a:rPr>
              <a:t>Look out for these common missteps that can damage trust and undermine the success of an Indigenous business plan.</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Lack of Genuine Engagement</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A common mistake is treating community consultation as a transactional "check the box" requirement rather than a continuous, relationship-building process. If the business plan was written </a:t>
            </a:r>
            <a:r>
              <a:rPr lang="en-CA" sz="11200" b="1" i="0" u="none" strike="noStrike" dirty="0" err="1">
                <a:solidFill>
                  <a:srgbClr val="000000"/>
                </a:solidFill>
                <a:effectLst/>
                <a:latin typeface="Times New Roman" panose="02020603050405020304" pitchFamily="18" charset="0"/>
                <a:cs typeface="Times New Roman" panose="02020603050405020304" pitchFamily="18" charset="0"/>
              </a:rPr>
              <a:t>for</a:t>
            </a:r>
            <a:r>
              <a:rPr lang="en-CA" sz="11200" b="0" i="0" u="none" strike="noStrike" dirty="0" err="1">
                <a:solidFill>
                  <a:srgbClr val="000000"/>
                </a:solidFill>
                <a:effectLst/>
                <a:latin typeface="Times New Roman" panose="02020603050405020304" pitchFamily="18" charset="0"/>
                <a:cs typeface="Times New Roman" panose="02020603050405020304" pitchFamily="18" charset="0"/>
              </a:rPr>
              <a:t>the</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 community instead of </a:t>
            </a:r>
            <a:r>
              <a:rPr lang="en-CA" sz="11200" b="1" i="0" u="none" strike="noStrike" dirty="0">
                <a:solidFill>
                  <a:srgbClr val="000000"/>
                </a:solidFill>
                <a:effectLst/>
                <a:latin typeface="Times New Roman" panose="02020603050405020304" pitchFamily="18" charset="0"/>
                <a:cs typeface="Times New Roman" panose="02020603050405020304" pitchFamily="18" charset="0"/>
              </a:rPr>
              <a:t>with</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 them, it's a major red flag.</a:t>
            </a:r>
          </a:p>
          <a:p>
            <a:pPr algn="l">
              <a:buFont typeface="Arial" panose="020B0604020202020204" pitchFamily="34" charset="0"/>
              <a:buChar char="•"/>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A "One-Size-Fits-All" Approach</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Assuming that what works for one Indigenous community will work for another is a critical error. Each Nation has a unique history, culture, and governance structure that requires a tailored approach.</a:t>
            </a:r>
          </a:p>
          <a:p>
            <a:pPr marL="0" indent="0">
              <a:buNone/>
            </a:pPr>
            <a:endParaRPr lang="en-US" dirty="0"/>
          </a:p>
        </p:txBody>
      </p:sp>
      <p:sp>
        <p:nvSpPr>
          <p:cNvPr id="4" name="Title 3">
            <a:extLst>
              <a:ext uri="{FF2B5EF4-FFF2-40B4-BE49-F238E27FC236}">
                <a16:creationId xmlns:a16="http://schemas.microsoft.com/office/drawing/2014/main" id="{0EDD2142-1196-7E32-6957-24FC189A20A9}"/>
              </a:ext>
            </a:extLst>
          </p:cNvPr>
          <p:cNvSpPr txBox="1">
            <a:spLocks noGrp="1"/>
          </p:cNvSpPr>
          <p:nvPr>
            <p:ph type="title"/>
          </p:nvPr>
        </p:nvSpPr>
        <p:spPr>
          <a:xfrm>
            <a:off x="300037" y="831388"/>
            <a:ext cx="11558587" cy="480131"/>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Checklists &amp; Red Flags</a:t>
            </a:r>
          </a:p>
        </p:txBody>
      </p:sp>
      <p:pic>
        <p:nvPicPr>
          <p:cNvPr id="2" name="Graphic 1">
            <a:extLst>
              <a:ext uri="{FF2B5EF4-FFF2-40B4-BE49-F238E27FC236}">
                <a16:creationId xmlns:a16="http://schemas.microsoft.com/office/drawing/2014/main" id="{CDF90E4A-855B-7056-F5D4-616DA53FCA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pic>
        <p:nvPicPr>
          <p:cNvPr id="5" name="Picture 4" descr="A black and grey text&#10;&#10;Description automatically generated">
            <a:extLst>
              <a:ext uri="{FF2B5EF4-FFF2-40B4-BE49-F238E27FC236}">
                <a16:creationId xmlns:a16="http://schemas.microsoft.com/office/drawing/2014/main" id="{3A983BC8-4321-C0BE-33D1-4611EF87793B}"/>
              </a:ext>
            </a:extLst>
          </p:cNvPr>
          <p:cNvPicPr>
            <a:picLocks noChangeAspect="1"/>
          </p:cNvPicPr>
          <p:nvPr/>
        </p:nvPicPr>
        <p:blipFill>
          <a:blip r:embed="rId4"/>
          <a:stretch>
            <a:fillRect/>
          </a:stretch>
        </p:blipFill>
        <p:spPr>
          <a:xfrm>
            <a:off x="6569269" y="6136453"/>
            <a:ext cx="2105215" cy="721547"/>
          </a:xfrm>
          <a:prstGeom prst="rect">
            <a:avLst/>
          </a:prstGeom>
        </p:spPr>
      </p:pic>
    </p:spTree>
    <p:extLst>
      <p:ext uri="{BB962C8B-B14F-4D97-AF65-F5344CB8AC3E}">
        <p14:creationId xmlns:p14="http://schemas.microsoft.com/office/powerpoint/2010/main" val="23725798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4E448-D3AF-2A86-E690-80F019F9BDA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F49E92-41EF-7D95-7896-9C696B6428D9}"/>
              </a:ext>
            </a:extLst>
          </p:cNvPr>
          <p:cNvSpPr>
            <a:spLocks noGrp="1"/>
          </p:cNvSpPr>
          <p:nvPr>
            <p:ph idx="1"/>
          </p:nvPr>
        </p:nvSpPr>
        <p:spPr>
          <a:xfrm>
            <a:off x="821530" y="1598035"/>
            <a:ext cx="10515600" cy="4351338"/>
          </a:xfrm>
        </p:spPr>
        <p:txBody>
          <a:bodyPr>
            <a:normAutofit fontScale="25000" lnSpcReduction="20000"/>
          </a:bodyPr>
          <a:lstStyle/>
          <a:p>
            <a:pPr algn="l"/>
            <a:r>
              <a:rPr lang="en-CA" sz="11200" b="1" i="0" u="none" strike="noStrike" dirty="0">
                <a:solidFill>
                  <a:srgbClr val="FF0000"/>
                </a:solidFill>
                <a:effectLst/>
                <a:latin typeface="Times New Roman" panose="02020603050405020304" pitchFamily="18" charset="0"/>
                <a:cs typeface="Times New Roman" panose="02020603050405020304" pitchFamily="18" charset="0"/>
              </a:rPr>
              <a:t>Potential Red Flags &amp; Common Mistakes</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Ignoring Traditional Knowledge</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Failing to recognize and incorporate the value of traditional knowledge, especially concerning environmental practices or sustainable resource management, is a missed opportunity and shows a lack of respect.</a:t>
            </a:r>
          </a:p>
          <a:p>
            <a:pPr algn="l">
              <a:buFont typeface="Arial" panose="020B0604020202020204" pitchFamily="34" charset="0"/>
              <a:buChar char="•"/>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Unrealistic Timelines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Indigenous decision-making often involves significant time for consensus-building and community discussion. A business plan with aggressive, inflexible deadlines that doesn't account for this can be a sign of a misunderstanding of cultural processes.</a:t>
            </a:r>
          </a:p>
          <a:p>
            <a:pPr algn="l">
              <a:buFont typeface="Arial" panose="020B0604020202020204" pitchFamily="34" charset="0"/>
              <a:buChar char="•"/>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Overlooking Infrastructure &amp; Skills Gaps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Assuming that all the necessary infrastructure (e.g., high-speed internet, reliable roads) and skilled labor are readily available is a common mistake. The plan should include a realistic assessment of these challenges and a strategy to address them.</a:t>
            </a:r>
          </a:p>
          <a:p>
            <a:pPr marL="0" indent="0">
              <a:buNone/>
            </a:pPr>
            <a:endParaRPr lang="en-US" dirty="0"/>
          </a:p>
        </p:txBody>
      </p:sp>
      <p:sp>
        <p:nvSpPr>
          <p:cNvPr id="4" name="Title 3">
            <a:extLst>
              <a:ext uri="{FF2B5EF4-FFF2-40B4-BE49-F238E27FC236}">
                <a16:creationId xmlns:a16="http://schemas.microsoft.com/office/drawing/2014/main" id="{18A33342-22F4-FFD5-3A34-B0A50CAFDFB0}"/>
              </a:ext>
            </a:extLst>
          </p:cNvPr>
          <p:cNvSpPr txBox="1">
            <a:spLocks noGrp="1"/>
          </p:cNvSpPr>
          <p:nvPr>
            <p:ph type="title"/>
          </p:nvPr>
        </p:nvSpPr>
        <p:spPr>
          <a:xfrm>
            <a:off x="300037" y="831388"/>
            <a:ext cx="11558587" cy="480131"/>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Checklists &amp; Red Flags</a:t>
            </a:r>
          </a:p>
        </p:txBody>
      </p:sp>
      <p:pic>
        <p:nvPicPr>
          <p:cNvPr id="2" name="Graphic 1">
            <a:extLst>
              <a:ext uri="{FF2B5EF4-FFF2-40B4-BE49-F238E27FC236}">
                <a16:creationId xmlns:a16="http://schemas.microsoft.com/office/drawing/2014/main" id="{2E704C55-254A-8DBA-9DB0-D428941BC4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418638"/>
            <a:ext cx="3060700" cy="825500"/>
          </a:xfrm>
          <a:prstGeom prst="rect">
            <a:avLst/>
          </a:prstGeom>
        </p:spPr>
      </p:pic>
    </p:spTree>
    <p:extLst>
      <p:ext uri="{BB962C8B-B14F-4D97-AF65-F5344CB8AC3E}">
        <p14:creationId xmlns:p14="http://schemas.microsoft.com/office/powerpoint/2010/main" val="7541503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BBC48-D804-E4FB-7E9B-04326091CB4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D65AFE-3C11-2011-067C-1BCF8BE50311}"/>
              </a:ext>
            </a:extLst>
          </p:cNvPr>
          <p:cNvSpPr>
            <a:spLocks noGrp="1"/>
          </p:cNvSpPr>
          <p:nvPr>
            <p:ph idx="1"/>
          </p:nvPr>
        </p:nvSpPr>
        <p:spPr>
          <a:xfrm>
            <a:off x="821530" y="1598035"/>
            <a:ext cx="10515600" cy="4351338"/>
          </a:xfrm>
        </p:spPr>
        <p:txBody>
          <a:bodyPr>
            <a:normAutofit fontScale="25000" lnSpcReduction="20000"/>
          </a:bodyPr>
          <a:lstStyle/>
          <a:p>
            <a:pPr algn="l"/>
            <a:r>
              <a:rPr lang="en-CA" sz="11200" b="1" i="0" u="none" strike="noStrike" dirty="0">
                <a:solidFill>
                  <a:srgbClr val="FF0000"/>
                </a:solidFill>
                <a:effectLst/>
                <a:latin typeface="Times New Roman" panose="02020603050405020304" pitchFamily="18" charset="0"/>
                <a:cs typeface="Times New Roman" panose="02020603050405020304" pitchFamily="18" charset="0"/>
              </a:rPr>
              <a:t>Potential Red Flags &amp; Common Mistakes</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Inadequate Community Benefits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If the plan focuses only on profitability for external partners and provides minimal, short-term benefits to the community, it signals a lack of a true partnership and is a major red flag for investors and the community alike.</a:t>
            </a:r>
          </a:p>
          <a:p>
            <a:pPr algn="l">
              <a:buFont typeface="Arial" panose="020B0604020202020204" pitchFamily="34" charset="0"/>
              <a:buChar char="•"/>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r>
              <a:rPr lang="en-CA" sz="11200" b="1" i="0" u="none" strike="noStrike" dirty="0">
                <a:solidFill>
                  <a:srgbClr val="FF0000"/>
                </a:solidFill>
                <a:effectLst/>
                <a:latin typeface="Times New Roman" panose="02020603050405020304" pitchFamily="18" charset="0"/>
                <a:cs typeface="Times New Roman" panose="02020603050405020304" pitchFamily="18" charset="0"/>
              </a:rPr>
              <a:t>What to Double-Check Before Finalizing</a:t>
            </a:r>
          </a:p>
          <a:p>
            <a:pPr algn="l"/>
            <a:r>
              <a:rPr lang="en-CA" sz="11200" b="0" i="0" u="none" strike="noStrike" dirty="0">
                <a:solidFill>
                  <a:srgbClr val="000000"/>
                </a:solidFill>
                <a:effectLst/>
                <a:latin typeface="Times New Roman" panose="02020603050405020304" pitchFamily="18" charset="0"/>
                <a:cs typeface="Times New Roman" panose="02020603050405020304" pitchFamily="18" charset="0"/>
              </a:rPr>
              <a:t>Before the final signature, review the following to ensure the business plan is a robust and respectful document:</a:t>
            </a:r>
          </a:p>
          <a:p>
            <a:pPr algn="l">
              <a:buFont typeface="+mj-lt"/>
              <a:buAutoNum type="arabicPeriod"/>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Read it Aloud</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Have a community representative read the plan to ensure the language is accessible, respectful, and free of corporate jargon.</a:t>
            </a:r>
          </a:p>
          <a:p>
            <a:pPr algn="l">
              <a:buFont typeface="+mj-lt"/>
              <a:buAutoNum type="arabicPeriod"/>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Verify the Benefits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Confirm that the community benefits outlined in the plan are in line with the community's priorities, not just what the business </a:t>
            </a:r>
            <a:r>
              <a:rPr lang="en-CA" sz="11200" b="0" i="1" u="none" strike="noStrike" dirty="0">
                <a:solidFill>
                  <a:srgbClr val="000000"/>
                </a:solidFill>
                <a:effectLst/>
                <a:latin typeface="Times New Roman" panose="02020603050405020304" pitchFamily="18" charset="0"/>
                <a:cs typeface="Times New Roman" panose="02020603050405020304" pitchFamily="18" charset="0"/>
              </a:rPr>
              <a:t>thinks</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 they need.</a:t>
            </a:r>
          </a:p>
          <a:p>
            <a:pPr marL="0" indent="0">
              <a:buNone/>
            </a:pPr>
            <a:endParaRPr lang="en-US" dirty="0"/>
          </a:p>
        </p:txBody>
      </p:sp>
      <p:sp>
        <p:nvSpPr>
          <p:cNvPr id="4" name="Title 3">
            <a:extLst>
              <a:ext uri="{FF2B5EF4-FFF2-40B4-BE49-F238E27FC236}">
                <a16:creationId xmlns:a16="http://schemas.microsoft.com/office/drawing/2014/main" id="{683132BC-6FC9-7431-F29C-C0B7A5DE7E29}"/>
              </a:ext>
            </a:extLst>
          </p:cNvPr>
          <p:cNvSpPr txBox="1">
            <a:spLocks noGrp="1"/>
          </p:cNvSpPr>
          <p:nvPr>
            <p:ph type="title"/>
          </p:nvPr>
        </p:nvSpPr>
        <p:spPr>
          <a:xfrm>
            <a:off x="300037" y="831388"/>
            <a:ext cx="11558587" cy="480131"/>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Checklists &amp; Red Flags</a:t>
            </a:r>
          </a:p>
        </p:txBody>
      </p:sp>
      <p:pic>
        <p:nvPicPr>
          <p:cNvPr id="2" name="Graphic 1">
            <a:extLst>
              <a:ext uri="{FF2B5EF4-FFF2-40B4-BE49-F238E27FC236}">
                <a16:creationId xmlns:a16="http://schemas.microsoft.com/office/drawing/2014/main" id="{B703EAAB-FB00-D86F-5EB0-3D7E2E40C8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31263" y="275380"/>
            <a:ext cx="3060700" cy="825500"/>
          </a:xfrm>
          <a:prstGeom prst="rect">
            <a:avLst/>
          </a:prstGeom>
        </p:spPr>
      </p:pic>
    </p:spTree>
    <p:extLst>
      <p:ext uri="{BB962C8B-B14F-4D97-AF65-F5344CB8AC3E}">
        <p14:creationId xmlns:p14="http://schemas.microsoft.com/office/powerpoint/2010/main" val="15184178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CF32F-0401-0D1C-3DC7-18AB0D57D3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AB77F3-8D50-8C56-FF2D-12A68B6DDAE6}"/>
              </a:ext>
            </a:extLst>
          </p:cNvPr>
          <p:cNvSpPr>
            <a:spLocks noGrp="1"/>
          </p:cNvSpPr>
          <p:nvPr>
            <p:ph idx="1"/>
          </p:nvPr>
        </p:nvSpPr>
        <p:spPr>
          <a:xfrm>
            <a:off x="821530" y="1598035"/>
            <a:ext cx="10515600" cy="4351338"/>
          </a:xfrm>
        </p:spPr>
        <p:txBody>
          <a:bodyPr>
            <a:normAutofit fontScale="25000" lnSpcReduction="20000"/>
          </a:bodyPr>
          <a:lstStyle/>
          <a:p>
            <a:pPr algn="l">
              <a:buFont typeface="Arial" panose="020B0604020202020204" pitchFamily="34" charset="0"/>
              <a:buChar char="•"/>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r>
              <a:rPr lang="en-CA" sz="11200" b="1" i="0" u="none" strike="noStrike" dirty="0">
                <a:solidFill>
                  <a:srgbClr val="FF0000"/>
                </a:solidFill>
                <a:effectLst/>
                <a:latin typeface="Times New Roman" panose="02020603050405020304" pitchFamily="18" charset="0"/>
                <a:cs typeface="Times New Roman" panose="02020603050405020304" pitchFamily="18" charset="0"/>
              </a:rPr>
              <a:t>What to Double-Check Before Finalizing</a:t>
            </a:r>
          </a:p>
          <a:p>
            <a:pPr marL="0" indent="0" algn="l">
              <a:buNone/>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Cross-Reference with Community Agreements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Ensure that every commitment made in the business plan aligns with any pre-existing agreements, like Memorandums of Understanding (MOU) or Impact Benefit Agreements (IBA).</a:t>
            </a:r>
          </a:p>
          <a:p>
            <a:pPr marL="0" indent="0" algn="l">
              <a:buNone/>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marL="0" indent="0" algn="l">
              <a:buNone/>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Confirm the Story</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Does the business plan tell a coherent story that clearly connects the business idea to the community's long-term well-being? It should feel like a shared narrative, not just a financial document.</a:t>
            </a:r>
          </a:p>
          <a:p>
            <a:pPr lvl="1">
              <a:buSzPts val="1000"/>
              <a:buFont typeface="Wingdings" pitchFamily="2" charset="2"/>
              <a:buChar char="ü"/>
              <a:tabLst>
                <a:tab pos="914400" algn="l"/>
              </a:tabLst>
            </a:pPr>
            <a:endParaRPr lang="en-CA" sz="11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en-US" dirty="0"/>
          </a:p>
        </p:txBody>
      </p:sp>
      <p:sp>
        <p:nvSpPr>
          <p:cNvPr id="4" name="Title 3">
            <a:extLst>
              <a:ext uri="{FF2B5EF4-FFF2-40B4-BE49-F238E27FC236}">
                <a16:creationId xmlns:a16="http://schemas.microsoft.com/office/drawing/2014/main" id="{47D53ADF-1C6E-E2B3-BA51-2ADAFAB9B3FA}"/>
              </a:ext>
            </a:extLst>
          </p:cNvPr>
          <p:cNvSpPr txBox="1">
            <a:spLocks noGrp="1"/>
          </p:cNvSpPr>
          <p:nvPr>
            <p:ph type="title"/>
          </p:nvPr>
        </p:nvSpPr>
        <p:spPr>
          <a:xfrm>
            <a:off x="300037" y="831388"/>
            <a:ext cx="11558587" cy="480131"/>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Checklists &amp; Red Flags</a:t>
            </a:r>
          </a:p>
        </p:txBody>
      </p:sp>
      <p:pic>
        <p:nvPicPr>
          <p:cNvPr id="2" name="Graphic 1">
            <a:extLst>
              <a:ext uri="{FF2B5EF4-FFF2-40B4-BE49-F238E27FC236}">
                <a16:creationId xmlns:a16="http://schemas.microsoft.com/office/drawing/2014/main" id="{5B4E2BE4-9411-BAB2-FB72-CE3C26388A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31263" y="275380"/>
            <a:ext cx="3060700" cy="825500"/>
          </a:xfrm>
          <a:prstGeom prst="rect">
            <a:avLst/>
          </a:prstGeom>
        </p:spPr>
      </p:pic>
    </p:spTree>
    <p:extLst>
      <p:ext uri="{BB962C8B-B14F-4D97-AF65-F5344CB8AC3E}">
        <p14:creationId xmlns:p14="http://schemas.microsoft.com/office/powerpoint/2010/main" val="337059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CDFA8-F76F-DC08-4B72-7AA9E82A22A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7458C0-723F-5FD4-EDEA-488478FAB103}"/>
              </a:ext>
            </a:extLst>
          </p:cNvPr>
          <p:cNvSpPr txBox="1"/>
          <p:nvPr/>
        </p:nvSpPr>
        <p:spPr>
          <a:xfrm>
            <a:off x="1524000" y="1547132"/>
            <a:ext cx="9144000" cy="4031873"/>
          </a:xfrm>
          <a:prstGeom prst="rect">
            <a:avLst/>
          </a:prstGeom>
          <a:noFill/>
        </p:spPr>
        <p:txBody>
          <a:bodyPr wrap="square" rtlCol="0">
            <a:spAutoFit/>
          </a:bodyPr>
          <a:lstStyle/>
          <a:p>
            <a:r>
              <a:rPr lang="en-CA" sz="3200" b="1" kern="10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What is a Business Model? </a:t>
            </a:r>
          </a:p>
          <a:p>
            <a:br>
              <a:rPr lang="en-CA" sz="2800" kern="100">
                <a:effectLst/>
                <a:latin typeface="Times New Roman" panose="02020603050405020304" pitchFamily="18" charset="0"/>
                <a:ea typeface="Aptos" panose="020B0004020202020204" pitchFamily="34" charset="0"/>
                <a:cs typeface="Times New Roman" panose="02020603050405020304" pitchFamily="18" charset="0"/>
              </a:rPr>
            </a:br>
            <a:r>
              <a:rPr lang="en-CA" sz="2800" b="0" i="0" u="none" strike="noStrike">
                <a:solidFill>
                  <a:srgbClr val="1F1F1F"/>
                </a:solidFill>
                <a:effectLst/>
                <a:latin typeface="Google Sans"/>
              </a:rPr>
              <a:t>A business model describes how a business organization creates, delivers, and captures value, in economic, social, cultural or other contexts. </a:t>
            </a:r>
          </a:p>
          <a:p>
            <a:endParaRPr lang="en-CA" sz="2800">
              <a:solidFill>
                <a:srgbClr val="1F1F1F"/>
              </a:solidFill>
              <a:latin typeface="Google Sans"/>
            </a:endParaRPr>
          </a:p>
          <a:p>
            <a:r>
              <a:rPr lang="en-CA" sz="2800" b="0" i="0" u="none" strike="noStrike">
                <a:solidFill>
                  <a:srgbClr val="1F1F1F"/>
                </a:solidFill>
                <a:effectLst/>
                <a:latin typeface="Google Sans"/>
              </a:rPr>
              <a:t>The model describes the specific way in which the business conducts itself, spends, and earns money in a way that generates profit.</a:t>
            </a:r>
            <a:endParaRPr lang="en-US" sz="2800"/>
          </a:p>
        </p:txBody>
      </p:sp>
      <p:pic>
        <p:nvPicPr>
          <p:cNvPr id="4" name="Picture 3" descr="A light bulb with arrows pointing to a light bulb&#10;&#10;Description automatically generated">
            <a:extLst>
              <a:ext uri="{FF2B5EF4-FFF2-40B4-BE49-F238E27FC236}">
                <a16:creationId xmlns:a16="http://schemas.microsoft.com/office/drawing/2014/main" id="{BB8FC65E-E5A1-3962-5BA5-BD7D7677DC0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63150" y="1"/>
            <a:ext cx="2228850" cy="1671638"/>
          </a:xfrm>
          <a:prstGeom prst="rect">
            <a:avLst/>
          </a:prstGeom>
        </p:spPr>
      </p:pic>
      <p:pic>
        <p:nvPicPr>
          <p:cNvPr id="5" name="Graphic 4">
            <a:extLst>
              <a:ext uri="{FF2B5EF4-FFF2-40B4-BE49-F238E27FC236}">
                <a16:creationId xmlns:a16="http://schemas.microsoft.com/office/drawing/2014/main" id="{0BF50453-F908-70CB-81D3-7BF4109AA9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322" y="23957"/>
            <a:ext cx="3060700" cy="825500"/>
          </a:xfrm>
          <a:prstGeom prst="rect">
            <a:avLst/>
          </a:prstGeom>
        </p:spPr>
      </p:pic>
      <p:pic>
        <p:nvPicPr>
          <p:cNvPr id="2" name="Picture 1" descr="A black and grey text&#10;&#10;Description automatically generated">
            <a:extLst>
              <a:ext uri="{FF2B5EF4-FFF2-40B4-BE49-F238E27FC236}">
                <a16:creationId xmlns:a16="http://schemas.microsoft.com/office/drawing/2014/main" id="{BAE2A3E6-923A-2DC1-6CA7-74DBAC1D42CF}"/>
              </a:ext>
            </a:extLst>
          </p:cNvPr>
          <p:cNvPicPr>
            <a:picLocks noChangeAspect="1"/>
          </p:cNvPicPr>
          <p:nvPr/>
        </p:nvPicPr>
        <p:blipFill>
          <a:blip r:embed="rId6"/>
          <a:stretch>
            <a:fillRect/>
          </a:stretch>
        </p:blipFill>
        <p:spPr>
          <a:xfrm>
            <a:off x="4737718" y="90821"/>
            <a:ext cx="2105215" cy="758636"/>
          </a:xfrm>
          <a:prstGeom prst="rect">
            <a:avLst/>
          </a:prstGeom>
        </p:spPr>
      </p:pic>
    </p:spTree>
    <p:extLst>
      <p:ext uri="{BB962C8B-B14F-4D97-AF65-F5344CB8AC3E}">
        <p14:creationId xmlns:p14="http://schemas.microsoft.com/office/powerpoint/2010/main" val="17783317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2E032-79F3-2DA6-7BFB-17135A03B46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AC3C25-359B-A3A6-9C01-D98DB8866281}"/>
              </a:ext>
            </a:extLst>
          </p:cNvPr>
          <p:cNvSpPr>
            <a:spLocks noGrp="1"/>
          </p:cNvSpPr>
          <p:nvPr>
            <p:ph idx="1"/>
          </p:nvPr>
        </p:nvSpPr>
        <p:spPr>
          <a:xfrm>
            <a:off x="821530" y="1598035"/>
            <a:ext cx="10515600" cy="4351338"/>
          </a:xfrm>
        </p:spPr>
        <p:txBody>
          <a:bodyPr>
            <a:normAutofit fontScale="25000" lnSpcReduction="20000"/>
          </a:bodyPr>
          <a:lstStyle/>
          <a:p>
            <a:pPr algn="l">
              <a:buFont typeface="Arial" panose="020B0604020202020204" pitchFamily="34" charset="0"/>
              <a:buChar char="•"/>
            </a:pPr>
            <a:r>
              <a:rPr lang="en-CA" sz="11200" b="1" i="0" u="none" strike="noStrike" dirty="0">
                <a:solidFill>
                  <a:srgbClr val="FF0000"/>
                </a:solidFill>
                <a:effectLst/>
                <a:latin typeface="Times New Roman" panose="02020603050405020304" pitchFamily="18" charset="0"/>
                <a:cs typeface="Times New Roman" panose="02020603050405020304" pitchFamily="18" charset="0"/>
              </a:rPr>
              <a:t>Cultural &amp; Community Alignment</a:t>
            </a:r>
            <a:r>
              <a:rPr lang="en-CA" sz="11200" b="0" i="0" u="none" strike="noStrike" dirty="0">
                <a:solidFill>
                  <a:srgbClr val="FF0000"/>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Governance &amp; Decision-Making</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Is the governance structure for the business clearly defined? Does it respect and integrate traditional decision-making processes, such as the authority of Elders or a community-led committee?</a:t>
            </a:r>
          </a:p>
          <a:p>
            <a:pPr algn="l">
              <a:buFont typeface="Arial" panose="020B0604020202020204" pitchFamily="34" charset="0"/>
              <a:buChar char="•"/>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Shared Benefits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Are the tangible benefits for the community explicitly outlined and quantified? This should go beyond employment and include things like revenue sharing, training programs, and infrastructure development.</a:t>
            </a:r>
          </a:p>
          <a:p>
            <a:pPr algn="l">
              <a:buFont typeface="Arial" panose="020B0604020202020204" pitchFamily="34" charset="0"/>
              <a:buChar char="•"/>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Cultural Protocols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Does the plan acknowledge and respect local cultural protocols and traditions? This can include land acknowledgements, using the local language, or integrating Indigenous knowledge into operations.</a:t>
            </a:r>
          </a:p>
          <a:p>
            <a:pPr marL="0" indent="0">
              <a:buNone/>
            </a:pPr>
            <a:endParaRPr lang="en-US" dirty="0"/>
          </a:p>
        </p:txBody>
      </p:sp>
      <p:sp>
        <p:nvSpPr>
          <p:cNvPr id="4" name="Title 3">
            <a:extLst>
              <a:ext uri="{FF2B5EF4-FFF2-40B4-BE49-F238E27FC236}">
                <a16:creationId xmlns:a16="http://schemas.microsoft.com/office/drawing/2014/main" id="{6AB68566-7441-CC3C-176E-10CB6F8E7506}"/>
              </a:ext>
            </a:extLst>
          </p:cNvPr>
          <p:cNvSpPr txBox="1">
            <a:spLocks noGrp="1"/>
          </p:cNvSpPr>
          <p:nvPr>
            <p:ph type="title"/>
          </p:nvPr>
        </p:nvSpPr>
        <p:spPr>
          <a:xfrm>
            <a:off x="300037" y="831388"/>
            <a:ext cx="11558587" cy="480131"/>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Checklists &amp; Red Flags</a:t>
            </a:r>
          </a:p>
        </p:txBody>
      </p:sp>
      <p:pic>
        <p:nvPicPr>
          <p:cNvPr id="2" name="Graphic 1">
            <a:extLst>
              <a:ext uri="{FF2B5EF4-FFF2-40B4-BE49-F238E27FC236}">
                <a16:creationId xmlns:a16="http://schemas.microsoft.com/office/drawing/2014/main" id="{2DA69F58-6E23-485C-9E7D-90172B7F39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spTree>
    <p:extLst>
      <p:ext uri="{BB962C8B-B14F-4D97-AF65-F5344CB8AC3E}">
        <p14:creationId xmlns:p14="http://schemas.microsoft.com/office/powerpoint/2010/main" val="21030729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6D2ED-F9D8-6FDA-EF48-A6C128E2CF8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DC2CD4-7762-E05E-CB8E-8CDCEE72D1A6}"/>
              </a:ext>
            </a:extLst>
          </p:cNvPr>
          <p:cNvSpPr>
            <a:spLocks noGrp="1"/>
          </p:cNvSpPr>
          <p:nvPr>
            <p:ph idx="1"/>
          </p:nvPr>
        </p:nvSpPr>
        <p:spPr>
          <a:xfrm>
            <a:off x="821530" y="1598035"/>
            <a:ext cx="10515600" cy="4351338"/>
          </a:xfrm>
        </p:spPr>
        <p:txBody>
          <a:bodyPr>
            <a:normAutofit fontScale="25000" lnSpcReduction="20000"/>
          </a:bodyPr>
          <a:lstStyle/>
          <a:p>
            <a:pPr algn="l">
              <a:buFont typeface="Arial" panose="020B0604020202020204" pitchFamily="34" charset="0"/>
              <a:buChar char="•"/>
            </a:pPr>
            <a:r>
              <a:rPr lang="en-CA" sz="11200" b="1" i="0" u="none" strike="noStrike" dirty="0">
                <a:solidFill>
                  <a:srgbClr val="FF0000"/>
                </a:solidFill>
                <a:effectLst/>
                <a:latin typeface="Times New Roman" panose="02020603050405020304" pitchFamily="18" charset="0"/>
                <a:cs typeface="Times New Roman" panose="02020603050405020304" pitchFamily="18" charset="0"/>
              </a:rPr>
              <a:t>Operations &amp; Logistics</a:t>
            </a:r>
            <a:r>
              <a:rPr lang="en-CA" sz="11200" b="0" i="0" u="none" strike="noStrike" dirty="0">
                <a:solidFill>
                  <a:srgbClr val="FF0000"/>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Resources &amp; Infrastructure</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Have you accounted for potential logistical challenges in remote or rural communities, such as limited access to reliable internet, transportation, or skilled labor?</a:t>
            </a:r>
          </a:p>
          <a:p>
            <a:pPr algn="l">
              <a:buFont typeface="Arial" panose="020B0604020202020204" pitchFamily="34" charset="0"/>
              <a:buChar char="•"/>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Supply Chain</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Does the plan prioritize and create opportunities for partnerships with other Indigenous-owned businesses and suppliers?</a:t>
            </a:r>
          </a:p>
          <a:p>
            <a:pPr algn="l">
              <a:buFont typeface="Arial" panose="020B0604020202020204" pitchFamily="34" charset="0"/>
              <a:buChar char="•"/>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Human Resources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Is there a clear plan for recruiting, training, and retaining local community members? Does it include mentorship and succession planning?</a:t>
            </a:r>
          </a:p>
          <a:p>
            <a:pPr marL="0" indent="0">
              <a:buNone/>
            </a:pPr>
            <a:endParaRPr lang="en-US" dirty="0"/>
          </a:p>
        </p:txBody>
      </p:sp>
      <p:sp>
        <p:nvSpPr>
          <p:cNvPr id="4" name="Title 3">
            <a:extLst>
              <a:ext uri="{FF2B5EF4-FFF2-40B4-BE49-F238E27FC236}">
                <a16:creationId xmlns:a16="http://schemas.microsoft.com/office/drawing/2014/main" id="{A7D16C66-39A1-E9FE-EFBF-941665B0D063}"/>
              </a:ext>
            </a:extLst>
          </p:cNvPr>
          <p:cNvSpPr txBox="1">
            <a:spLocks noGrp="1"/>
          </p:cNvSpPr>
          <p:nvPr>
            <p:ph type="title"/>
          </p:nvPr>
        </p:nvSpPr>
        <p:spPr>
          <a:xfrm>
            <a:off x="300037" y="831388"/>
            <a:ext cx="11558587" cy="480131"/>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Checklists &amp; Red Flags</a:t>
            </a:r>
          </a:p>
        </p:txBody>
      </p:sp>
      <p:pic>
        <p:nvPicPr>
          <p:cNvPr id="2" name="Graphic 1">
            <a:extLst>
              <a:ext uri="{FF2B5EF4-FFF2-40B4-BE49-F238E27FC236}">
                <a16:creationId xmlns:a16="http://schemas.microsoft.com/office/drawing/2014/main" id="{C55F9457-4643-7F3D-F9BA-EFD6BDB422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spTree>
    <p:extLst>
      <p:ext uri="{BB962C8B-B14F-4D97-AF65-F5344CB8AC3E}">
        <p14:creationId xmlns:p14="http://schemas.microsoft.com/office/powerpoint/2010/main" val="29659775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E7FF1-EC5A-86AA-B7A1-52CB125FC3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C8BDA-1A21-7AA5-C49D-CA8C795C94F9}"/>
              </a:ext>
            </a:extLst>
          </p:cNvPr>
          <p:cNvSpPr>
            <a:spLocks noGrp="1"/>
          </p:cNvSpPr>
          <p:nvPr>
            <p:ph idx="1"/>
          </p:nvPr>
        </p:nvSpPr>
        <p:spPr>
          <a:xfrm>
            <a:off x="821530" y="1598035"/>
            <a:ext cx="10515600" cy="4351338"/>
          </a:xfrm>
        </p:spPr>
        <p:txBody>
          <a:bodyPr>
            <a:normAutofit fontScale="25000" lnSpcReduction="20000"/>
          </a:bodyPr>
          <a:lstStyle/>
          <a:p>
            <a:pPr algn="l">
              <a:buFont typeface="Arial" panose="020B0604020202020204" pitchFamily="34" charset="0"/>
              <a:buChar char="•"/>
            </a:pPr>
            <a:r>
              <a:rPr lang="en-CA" sz="11200" b="1" i="0" u="none" strike="noStrike" dirty="0">
                <a:solidFill>
                  <a:srgbClr val="FF0000"/>
                </a:solidFill>
                <a:effectLst/>
                <a:latin typeface="Times New Roman" panose="02020603050405020304" pitchFamily="18" charset="0"/>
                <a:cs typeface="Times New Roman" panose="02020603050405020304" pitchFamily="18" charset="0"/>
              </a:rPr>
              <a:t>Financial &amp; Legal</a:t>
            </a:r>
            <a:r>
              <a:rPr lang="en-CA" sz="11200" b="0" i="0" u="none" strike="noStrike" dirty="0">
                <a:solidFill>
                  <a:srgbClr val="FF0000"/>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Funding</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Have you explored Indigenous-specific funding sources and capital corporations, in addition to traditional lenders?</a:t>
            </a:r>
          </a:p>
          <a:p>
            <a:pPr algn="l">
              <a:buFont typeface="Arial" panose="020B0604020202020204" pitchFamily="34" charset="0"/>
              <a:buChar char="•"/>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Legal Structure</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Have you considered a legal structure that respects the unique status of the business, especially if it operates on-reserve land?</a:t>
            </a:r>
          </a:p>
          <a:p>
            <a:pPr algn="l">
              <a:buFont typeface="Arial" panose="020B0604020202020204" pitchFamily="34" charset="0"/>
              <a:buChar char="•"/>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Transparency</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Are the financial and reporting mechanisms transparent and accessible to the community? How will the business report back on its progress and financial performance?</a:t>
            </a:r>
          </a:p>
          <a:p>
            <a:pPr marL="0" indent="0">
              <a:buNone/>
            </a:pPr>
            <a:endParaRPr lang="en-US" dirty="0"/>
          </a:p>
        </p:txBody>
      </p:sp>
      <p:sp>
        <p:nvSpPr>
          <p:cNvPr id="4" name="Title 3">
            <a:extLst>
              <a:ext uri="{FF2B5EF4-FFF2-40B4-BE49-F238E27FC236}">
                <a16:creationId xmlns:a16="http://schemas.microsoft.com/office/drawing/2014/main" id="{AD8AC6CF-E412-C56E-1298-F0A710C9313C}"/>
              </a:ext>
            </a:extLst>
          </p:cNvPr>
          <p:cNvSpPr txBox="1">
            <a:spLocks noGrp="1"/>
          </p:cNvSpPr>
          <p:nvPr>
            <p:ph type="title"/>
          </p:nvPr>
        </p:nvSpPr>
        <p:spPr>
          <a:xfrm>
            <a:off x="300037" y="831388"/>
            <a:ext cx="11558587" cy="480131"/>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Business Plan Checklists &amp; Red Flags</a:t>
            </a:r>
          </a:p>
        </p:txBody>
      </p:sp>
      <p:pic>
        <p:nvPicPr>
          <p:cNvPr id="2" name="Graphic 1">
            <a:extLst>
              <a:ext uri="{FF2B5EF4-FFF2-40B4-BE49-F238E27FC236}">
                <a16:creationId xmlns:a16="http://schemas.microsoft.com/office/drawing/2014/main" id="{7B158CFB-1313-6612-D48B-154BED08B4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spTree>
    <p:extLst>
      <p:ext uri="{BB962C8B-B14F-4D97-AF65-F5344CB8AC3E}">
        <p14:creationId xmlns:p14="http://schemas.microsoft.com/office/powerpoint/2010/main" val="35179040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F1AC0-1E19-5896-D4E8-E22A4D586A6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F87DD1-1CF0-C27F-6109-F7EA7D5E5BE8}"/>
              </a:ext>
            </a:extLst>
          </p:cNvPr>
          <p:cNvSpPr>
            <a:spLocks noGrp="1"/>
          </p:cNvSpPr>
          <p:nvPr>
            <p:ph idx="1"/>
          </p:nvPr>
        </p:nvSpPr>
        <p:spPr/>
        <p:txBody>
          <a:bodyPr>
            <a:normAutofit/>
          </a:bodyPr>
          <a:lstStyle/>
          <a:p>
            <a:pPr marL="514350" lvl="0" indent="-514350">
              <a:buFont typeface="+mj-lt"/>
              <a:buAutoNum type="arabicPeriod" startAt="6"/>
              <a:tabLst>
                <a:tab pos="457200" algn="l"/>
              </a:tabLst>
            </a:pPr>
            <a:r>
              <a:rPr lang="en-CA" sz="3200" b="1" kern="100" dirty="0">
                <a:effectLst/>
                <a:latin typeface="Times New Roman" panose="02020603050405020304" pitchFamily="18" charset="0"/>
                <a:ea typeface="Aptos" panose="020B0004020202020204" pitchFamily="34" charset="0"/>
                <a:cs typeface="Times New Roman" panose="02020603050405020304" pitchFamily="18" charset="0"/>
              </a:rPr>
              <a:t>Funding Options</a:t>
            </a:r>
            <a:endParaRPr lang="en-CA"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lvl="1">
              <a:buSzPts val="1000"/>
              <a:buFont typeface="Wingdings" pitchFamily="2" charset="2"/>
              <a:buChar char="ü"/>
              <a:tabLst>
                <a:tab pos="914400" algn="l"/>
              </a:tabLst>
            </a:pPr>
            <a:r>
              <a:rPr lang="en-CA" sz="3200" kern="100" dirty="0">
                <a:effectLst/>
                <a:latin typeface="Times New Roman" panose="02020603050405020304" pitchFamily="18" charset="0"/>
                <a:ea typeface="Aptos" panose="020B0004020202020204" pitchFamily="34" charset="0"/>
                <a:cs typeface="Times New Roman" panose="02020603050405020304" pitchFamily="18" charset="0"/>
              </a:rPr>
              <a:t>Indigenous Services Canada (ISC)</a:t>
            </a:r>
          </a:p>
          <a:p>
            <a:pPr lvl="1">
              <a:buSzPts val="1000"/>
              <a:buFont typeface="Wingdings" pitchFamily="2" charset="2"/>
              <a:buChar char="ü"/>
              <a:tabLst>
                <a:tab pos="914400" algn="l"/>
              </a:tabLst>
            </a:pPr>
            <a:r>
              <a:rPr lang="en-CA" sz="3200" kern="100" dirty="0">
                <a:effectLst/>
                <a:latin typeface="Times New Roman" panose="02020603050405020304" pitchFamily="18" charset="0"/>
                <a:ea typeface="Aptos" panose="020B0004020202020204" pitchFamily="34" charset="0"/>
                <a:cs typeface="Times New Roman" panose="02020603050405020304" pitchFamily="18" charset="0"/>
              </a:rPr>
              <a:t>National Aboriginal Capital Corporations Association (NACCA)</a:t>
            </a:r>
          </a:p>
          <a:p>
            <a:pPr lvl="1">
              <a:buSzPts val="1000"/>
              <a:buFont typeface="Wingdings" pitchFamily="2" charset="2"/>
              <a:buChar char="ü"/>
              <a:tabLst>
                <a:tab pos="914400" algn="l"/>
              </a:tabLst>
            </a:pPr>
            <a:r>
              <a:rPr lang="en-CA" sz="3200" kern="100" dirty="0">
                <a:effectLst/>
                <a:latin typeface="Times New Roman" panose="02020603050405020304" pitchFamily="18" charset="0"/>
                <a:ea typeface="Aptos" panose="020B0004020202020204" pitchFamily="34" charset="0"/>
                <a:cs typeface="Times New Roman" panose="02020603050405020304" pitchFamily="18" charset="0"/>
              </a:rPr>
              <a:t>Aboriginal Financial Institutions (AFIs)</a:t>
            </a:r>
          </a:p>
          <a:p>
            <a:pPr lvl="1">
              <a:buSzPts val="1000"/>
              <a:buFont typeface="Wingdings" pitchFamily="2" charset="2"/>
              <a:buChar char="ü"/>
              <a:tabLst>
                <a:tab pos="914400" algn="l"/>
              </a:tabLst>
            </a:pPr>
            <a:r>
              <a:rPr lang="en-CA" sz="3200" kern="100" dirty="0">
                <a:effectLst/>
                <a:latin typeface="Times New Roman" panose="02020603050405020304" pitchFamily="18" charset="0"/>
                <a:ea typeface="Aptos" panose="020B0004020202020204" pitchFamily="34" charset="0"/>
                <a:cs typeface="Times New Roman" panose="02020603050405020304" pitchFamily="18" charset="0"/>
              </a:rPr>
              <a:t>CMHC (housing/business mix)</a:t>
            </a:r>
          </a:p>
          <a:p>
            <a:pPr lvl="1">
              <a:buSzPts val="1000"/>
              <a:buFont typeface="Wingdings" pitchFamily="2" charset="2"/>
              <a:buChar char="ü"/>
              <a:tabLst>
                <a:tab pos="914400" algn="l"/>
              </a:tabLst>
            </a:pPr>
            <a:r>
              <a:rPr lang="en-CA" sz="3200" kern="100" dirty="0">
                <a:effectLst/>
                <a:latin typeface="Times New Roman" panose="02020603050405020304" pitchFamily="18" charset="0"/>
                <a:ea typeface="Aptos" panose="020B0004020202020204" pitchFamily="34" charset="0"/>
                <a:cs typeface="Times New Roman" panose="02020603050405020304" pitchFamily="18" charset="0"/>
              </a:rPr>
              <a:t>Business Development Bank of Canada (BDC)</a:t>
            </a:r>
          </a:p>
          <a:p>
            <a:pPr lvl="1">
              <a:buSzPts val="1000"/>
              <a:buFont typeface="Wingdings" pitchFamily="2" charset="2"/>
              <a:buChar char="ü"/>
              <a:tabLst>
                <a:tab pos="914400" algn="l"/>
              </a:tabLst>
            </a:pPr>
            <a:r>
              <a:rPr lang="en-CA" sz="3200" kern="100" dirty="0">
                <a:effectLst/>
                <a:latin typeface="Times New Roman" panose="02020603050405020304" pitchFamily="18" charset="0"/>
                <a:ea typeface="Aptos" panose="020B0004020202020204" pitchFamily="34" charset="0"/>
                <a:cs typeface="Times New Roman" panose="02020603050405020304" pitchFamily="18" charset="0"/>
              </a:rPr>
              <a:t>Social enterprise and innovation funds</a:t>
            </a:r>
          </a:p>
          <a:p>
            <a:endParaRPr lang="en-US" dirty="0"/>
          </a:p>
        </p:txBody>
      </p:sp>
      <p:sp>
        <p:nvSpPr>
          <p:cNvPr id="4" name="Title 3">
            <a:extLst>
              <a:ext uri="{FF2B5EF4-FFF2-40B4-BE49-F238E27FC236}">
                <a16:creationId xmlns:a16="http://schemas.microsoft.com/office/drawing/2014/main" id="{228214D2-ABA9-FB92-14CC-EB14140362CD}"/>
              </a:ext>
            </a:extLst>
          </p:cNvPr>
          <p:cNvSpPr txBox="1">
            <a:spLocks noGrp="1"/>
          </p:cNvSpPr>
          <p:nvPr>
            <p:ph type="title"/>
          </p:nvPr>
        </p:nvSpPr>
        <p:spPr>
          <a:xfrm>
            <a:off x="300037" y="637489"/>
            <a:ext cx="11558587" cy="86793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Objective – </a:t>
            </a:r>
            <a:r>
              <a:rPr lang="en-CA" sz="2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Learn how to finalize and fund a business plan that supports community values.</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2" name="Graphic 1">
            <a:extLst>
              <a:ext uri="{FF2B5EF4-FFF2-40B4-BE49-F238E27FC236}">
                <a16:creationId xmlns:a16="http://schemas.microsoft.com/office/drawing/2014/main" id="{B5AF5700-7205-45D5-D8E0-A99381152D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spTree>
    <p:extLst>
      <p:ext uri="{BB962C8B-B14F-4D97-AF65-F5344CB8AC3E}">
        <p14:creationId xmlns:p14="http://schemas.microsoft.com/office/powerpoint/2010/main" val="11854563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1632-B0F7-DDB7-4B22-2E683D348130}"/>
              </a:ext>
            </a:extLst>
          </p:cNvPr>
          <p:cNvSpPr>
            <a:spLocks noGrp="1"/>
          </p:cNvSpPr>
          <p:nvPr>
            <p:ph type="title"/>
          </p:nvPr>
        </p:nvSpPr>
        <p:spPr/>
        <p:txBody>
          <a:bodyPr>
            <a:normAutofit/>
          </a:bodyPr>
          <a:lstStyle/>
          <a:p>
            <a:r>
              <a:rPr lang="en-US" sz="3600" dirty="0">
                <a:solidFill>
                  <a:srgbClr val="FF0000"/>
                </a:solidFill>
              </a:rPr>
              <a:t>Funding Sources for Indigenous Business in Ontario </a:t>
            </a:r>
          </a:p>
        </p:txBody>
      </p:sp>
      <p:sp>
        <p:nvSpPr>
          <p:cNvPr id="3" name="Content Placeholder 2">
            <a:extLst>
              <a:ext uri="{FF2B5EF4-FFF2-40B4-BE49-F238E27FC236}">
                <a16:creationId xmlns:a16="http://schemas.microsoft.com/office/drawing/2014/main" id="{ADEFC026-9049-340F-8E39-698F39DE951E}"/>
              </a:ext>
            </a:extLst>
          </p:cNvPr>
          <p:cNvSpPr>
            <a:spLocks noGrp="1"/>
          </p:cNvSpPr>
          <p:nvPr>
            <p:ph idx="1"/>
          </p:nvPr>
        </p:nvSpPr>
        <p:spPr>
          <a:xfrm>
            <a:off x="963706" y="1449107"/>
            <a:ext cx="10515600" cy="4351338"/>
          </a:xfrm>
        </p:spPr>
        <p:txBody>
          <a:bodyPr>
            <a:normAutofit fontScale="25000" lnSpcReduction="20000"/>
          </a:bodyPr>
          <a:lstStyle/>
          <a:p>
            <a:pPr algn="l"/>
            <a:r>
              <a:rPr lang="en-CA" sz="11200" b="0" i="0" u="none" strike="noStrike" dirty="0">
                <a:solidFill>
                  <a:srgbClr val="000000"/>
                </a:solidFill>
                <a:effectLst/>
                <a:latin typeface="Times New Roman" panose="02020603050405020304" pitchFamily="18" charset="0"/>
                <a:cs typeface="Times New Roman" panose="02020603050405020304" pitchFamily="18" charset="0"/>
              </a:rPr>
              <a:t>Securing capital for an Indigenous business often involves a mix of grants, loans, and equity from a variety of sources. Unlike traditional financing, many of these options are specifically designed to address the unique challenges and opportunities faced by Indigenous entrepreneurs.</a:t>
            </a:r>
          </a:p>
          <a:p>
            <a:pPr algn="l"/>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The Synergistic Approach</a:t>
            </a:r>
          </a:p>
          <a:p>
            <a:pPr algn="l"/>
            <a:r>
              <a:rPr lang="en-CA" sz="11200" b="0" i="0" u="none" strike="noStrike" dirty="0">
                <a:solidFill>
                  <a:srgbClr val="000000"/>
                </a:solidFill>
                <a:effectLst/>
                <a:latin typeface="Times New Roman" panose="02020603050405020304" pitchFamily="18" charset="0"/>
                <a:cs typeface="Times New Roman" panose="02020603050405020304" pitchFamily="18" charset="0"/>
              </a:rPr>
              <a:t>The most successful Indigenous business plans often utilize a combination of funding sources. An entrepreneur might approach their local AFI for a business plan grant and a micro-loan, while simultaneously applying to a government program for a grant to cover training costs. For a larger-scale project, they might work with a mix of an AFI, BDC, and a social impact fund to assemble a complete financial package. This diversified approach demonstrates a strong, well-researched plan to all potential funders.</a:t>
            </a:r>
          </a:p>
          <a:p>
            <a:pPr algn="l"/>
            <a:endParaRPr lang="en-CA" sz="11200" b="0" i="0" u="none" strike="noStrike"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466064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C4AF0-59E7-D0E9-52EE-5500E8CC33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05616-4CAF-7844-3517-FCC5CEB69398}"/>
              </a:ext>
            </a:extLst>
          </p:cNvPr>
          <p:cNvSpPr>
            <a:spLocks noGrp="1"/>
          </p:cNvSpPr>
          <p:nvPr>
            <p:ph type="title"/>
          </p:nvPr>
        </p:nvSpPr>
        <p:spPr/>
        <p:txBody>
          <a:bodyPr>
            <a:normAutofit/>
          </a:bodyPr>
          <a:lstStyle/>
          <a:p>
            <a:r>
              <a:rPr lang="en-US" sz="3600" dirty="0">
                <a:solidFill>
                  <a:srgbClr val="FF0000"/>
                </a:solidFill>
              </a:rPr>
              <a:t>Funding Sources for Indigenous Business in Ontario </a:t>
            </a:r>
          </a:p>
        </p:txBody>
      </p:sp>
      <p:sp>
        <p:nvSpPr>
          <p:cNvPr id="3" name="Content Placeholder 2">
            <a:extLst>
              <a:ext uri="{FF2B5EF4-FFF2-40B4-BE49-F238E27FC236}">
                <a16:creationId xmlns:a16="http://schemas.microsoft.com/office/drawing/2014/main" id="{FE6926B0-F337-4875-CB15-A63C7946492B}"/>
              </a:ext>
            </a:extLst>
          </p:cNvPr>
          <p:cNvSpPr>
            <a:spLocks noGrp="1"/>
          </p:cNvSpPr>
          <p:nvPr>
            <p:ph idx="1"/>
          </p:nvPr>
        </p:nvSpPr>
        <p:spPr>
          <a:xfrm>
            <a:off x="963706" y="1253331"/>
            <a:ext cx="10515600" cy="4351338"/>
          </a:xfrm>
        </p:spPr>
        <p:txBody>
          <a:bodyPr>
            <a:normAutofit fontScale="25000" lnSpcReduction="20000"/>
          </a:bodyPr>
          <a:lstStyle/>
          <a:p>
            <a:pPr marL="0" indent="0" algn="l">
              <a:buNone/>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1. Aboriginal Financial Institutions (AFIs)</a:t>
            </a:r>
          </a:p>
          <a:p>
            <a:pPr algn="l"/>
            <a:r>
              <a:rPr lang="en-CA" sz="11200" b="0" i="0" u="none" strike="noStrike" dirty="0">
                <a:solidFill>
                  <a:srgbClr val="000000"/>
                </a:solidFill>
                <a:effectLst/>
                <a:latin typeface="Times New Roman" panose="02020603050405020304" pitchFamily="18" charset="0"/>
                <a:cs typeface="Times New Roman" panose="02020603050405020304" pitchFamily="18" charset="0"/>
              </a:rPr>
              <a:t>AFIs are the cornerstone of the Indigenous business financing ecosystem. They are Indigenous-controlled, community-based, and understand the specific needs and cultural context of their clients. They are often the first point of contact for an Indigenous entrepreneur.</a:t>
            </a:r>
          </a:p>
          <a:p>
            <a:pPr algn="l"/>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Who they are:</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A network of over 50 organizations across Canada, several of which are in Ontario. Examples in Ontario include the </a:t>
            </a:r>
            <a:r>
              <a:rPr lang="en-CA" sz="11200" b="1" i="0" u="none" strike="noStrike" dirty="0">
                <a:solidFill>
                  <a:srgbClr val="000000"/>
                </a:solidFill>
                <a:effectLst/>
                <a:latin typeface="Times New Roman" panose="02020603050405020304" pitchFamily="18" charset="0"/>
                <a:cs typeface="Times New Roman" panose="02020603050405020304" pitchFamily="18" charset="0"/>
              </a:rPr>
              <a:t>Nishnawbe Aski Development Fund (NADF)</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 </a:t>
            </a:r>
            <a:r>
              <a:rPr lang="en-CA" sz="11200" b="1" i="0" u="none" strike="noStrike" dirty="0" err="1">
                <a:solidFill>
                  <a:srgbClr val="000000"/>
                </a:solidFill>
                <a:effectLst/>
                <a:latin typeface="Times New Roman" panose="02020603050405020304" pitchFamily="18" charset="0"/>
                <a:cs typeface="Times New Roman" panose="02020603050405020304" pitchFamily="18" charset="0"/>
              </a:rPr>
              <a:t>Waubetek</a:t>
            </a:r>
            <a:r>
              <a:rPr lang="en-CA" sz="11200" b="1" i="0" u="none" strike="noStrike" dirty="0">
                <a:solidFill>
                  <a:srgbClr val="000000"/>
                </a:solidFill>
                <a:effectLst/>
                <a:latin typeface="Times New Roman" panose="02020603050405020304" pitchFamily="18" charset="0"/>
                <a:cs typeface="Times New Roman" panose="02020603050405020304" pitchFamily="18" charset="0"/>
              </a:rPr>
              <a:t> Business Development Corporation</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 and </a:t>
            </a:r>
            <a:r>
              <a:rPr lang="en-CA" sz="11200" b="1" i="0" u="none" strike="noStrike" dirty="0">
                <a:solidFill>
                  <a:srgbClr val="000000"/>
                </a:solidFill>
                <a:effectLst/>
                <a:latin typeface="Times New Roman" panose="02020603050405020304" pitchFamily="18" charset="0"/>
                <a:cs typeface="Times New Roman" panose="02020603050405020304" pitchFamily="18" charset="0"/>
              </a:rPr>
              <a:t>Two Rivers Community Development Centre</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What they offer:</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They provide business loans, non-repayable contributions (grants), business advisory services, and aftercare support. They can finance business startups, acquisitions, and expansions, and are often more flexible than conventional banks.</a:t>
            </a:r>
          </a:p>
          <a:p>
            <a:endParaRPr lang="en-US" dirty="0"/>
          </a:p>
        </p:txBody>
      </p:sp>
    </p:spTree>
    <p:extLst>
      <p:ext uri="{BB962C8B-B14F-4D97-AF65-F5344CB8AC3E}">
        <p14:creationId xmlns:p14="http://schemas.microsoft.com/office/powerpoint/2010/main" val="4472075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3B7EE-CD68-92AE-2976-7C14B4999A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0032C-5AB9-2F50-AE19-7BF7A03793F0}"/>
              </a:ext>
            </a:extLst>
          </p:cNvPr>
          <p:cNvSpPr>
            <a:spLocks noGrp="1"/>
          </p:cNvSpPr>
          <p:nvPr>
            <p:ph type="title"/>
          </p:nvPr>
        </p:nvSpPr>
        <p:spPr/>
        <p:txBody>
          <a:bodyPr>
            <a:normAutofit/>
          </a:bodyPr>
          <a:lstStyle/>
          <a:p>
            <a:r>
              <a:rPr lang="en-US" sz="3600" dirty="0">
                <a:solidFill>
                  <a:srgbClr val="FF0000"/>
                </a:solidFill>
              </a:rPr>
              <a:t>Funding Sources for Indigenous Business in Ontario </a:t>
            </a:r>
          </a:p>
        </p:txBody>
      </p:sp>
      <p:sp>
        <p:nvSpPr>
          <p:cNvPr id="3" name="Content Placeholder 2">
            <a:extLst>
              <a:ext uri="{FF2B5EF4-FFF2-40B4-BE49-F238E27FC236}">
                <a16:creationId xmlns:a16="http://schemas.microsoft.com/office/drawing/2014/main" id="{F5D933CA-2CC5-130E-2D30-E3D678DCDD90}"/>
              </a:ext>
            </a:extLst>
          </p:cNvPr>
          <p:cNvSpPr>
            <a:spLocks noGrp="1"/>
          </p:cNvSpPr>
          <p:nvPr>
            <p:ph idx="1"/>
          </p:nvPr>
        </p:nvSpPr>
        <p:spPr>
          <a:xfrm>
            <a:off x="963706" y="1253331"/>
            <a:ext cx="10515600" cy="4351338"/>
          </a:xfrm>
        </p:spPr>
        <p:txBody>
          <a:bodyPr>
            <a:normAutofit fontScale="25000" lnSpcReduction="20000"/>
          </a:bodyPr>
          <a:lstStyle/>
          <a:p>
            <a:pPr marL="0" indent="0" algn="l">
              <a:buNone/>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1. Aboriginal Financial Institutions (AFIs)</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Key Advantage:</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AFIs are experts at risk mitigation in a way that conventional lenders are not. They are embedded in the community, understand the local economy, and can provide culturally appropriate support.</a:t>
            </a:r>
          </a:p>
          <a:p>
            <a:pPr algn="l"/>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2. National Aboriginal Capital Corporations Association (NACCA)</a:t>
            </a:r>
          </a:p>
          <a:p>
            <a:pPr algn="l"/>
            <a:endParaRPr lang="en-CA" sz="3200" b="1" i="0" u="none" strike="noStrike" dirty="0">
              <a:solidFill>
                <a:schemeClr val="accent6"/>
              </a:solidFill>
              <a:effectLst/>
              <a:latin typeface="Times New Roman" panose="02020603050405020304" pitchFamily="18" charset="0"/>
              <a:cs typeface="Times New Roman" panose="02020603050405020304" pitchFamily="18" charset="0"/>
            </a:endParaRPr>
          </a:p>
          <a:p>
            <a:pPr algn="l"/>
            <a:r>
              <a:rPr lang="en-CA" sz="11200" b="0" i="0" u="none" strike="noStrike" dirty="0">
                <a:solidFill>
                  <a:srgbClr val="000000"/>
                </a:solidFill>
                <a:effectLst/>
                <a:latin typeface="Times New Roman" panose="02020603050405020304" pitchFamily="18" charset="0"/>
                <a:cs typeface="Times New Roman" panose="02020603050405020304" pitchFamily="18" charset="0"/>
              </a:rPr>
              <a:t>NACCA is the national association that supports and represents the AFI network. While it doesn't provide direct financing to individuals or businesses, it plays a vital role in the system.</a:t>
            </a:r>
          </a:p>
          <a:p>
            <a:pPr algn="l"/>
            <a:endParaRPr lang="en-CA" sz="3200" b="0" i="0" u="none" strike="noStrike" dirty="0">
              <a:solidFill>
                <a:schemeClr val="accent6"/>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Who they are:</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An umbrella organization that works to increase the availability of capital for Indigenous entrepreneurs by strengthening the AFI network.</a:t>
            </a:r>
          </a:p>
          <a:p>
            <a:endParaRPr lang="en-US" dirty="0"/>
          </a:p>
        </p:txBody>
      </p:sp>
    </p:spTree>
    <p:extLst>
      <p:ext uri="{BB962C8B-B14F-4D97-AF65-F5344CB8AC3E}">
        <p14:creationId xmlns:p14="http://schemas.microsoft.com/office/powerpoint/2010/main" val="23500155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74627-231A-DEFB-D887-CC61F229E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26684E-FDB6-9AC4-AC42-B713B874B902}"/>
              </a:ext>
            </a:extLst>
          </p:cNvPr>
          <p:cNvSpPr>
            <a:spLocks noGrp="1"/>
          </p:cNvSpPr>
          <p:nvPr>
            <p:ph type="title"/>
          </p:nvPr>
        </p:nvSpPr>
        <p:spPr/>
        <p:txBody>
          <a:bodyPr>
            <a:normAutofit/>
          </a:bodyPr>
          <a:lstStyle/>
          <a:p>
            <a:r>
              <a:rPr lang="en-US" sz="3600" dirty="0">
                <a:solidFill>
                  <a:srgbClr val="FF0000"/>
                </a:solidFill>
              </a:rPr>
              <a:t>Funding Sources for Indigenous Business in Ontario </a:t>
            </a:r>
          </a:p>
        </p:txBody>
      </p:sp>
      <p:sp>
        <p:nvSpPr>
          <p:cNvPr id="3" name="Content Placeholder 2">
            <a:extLst>
              <a:ext uri="{FF2B5EF4-FFF2-40B4-BE49-F238E27FC236}">
                <a16:creationId xmlns:a16="http://schemas.microsoft.com/office/drawing/2014/main" id="{070ED6F4-884A-8CD2-0D32-C7A1E0F14C9D}"/>
              </a:ext>
            </a:extLst>
          </p:cNvPr>
          <p:cNvSpPr>
            <a:spLocks noGrp="1"/>
          </p:cNvSpPr>
          <p:nvPr>
            <p:ph idx="1"/>
          </p:nvPr>
        </p:nvSpPr>
        <p:spPr>
          <a:xfrm>
            <a:off x="963706" y="1253331"/>
            <a:ext cx="10515600" cy="4351338"/>
          </a:xfrm>
        </p:spPr>
        <p:txBody>
          <a:bodyPr>
            <a:normAutofit fontScale="25000" lnSpcReduction="20000"/>
          </a:bodyPr>
          <a:lstStyle/>
          <a:p>
            <a:pPr algn="l"/>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2. National Aboriginal Capital Corporations Association (NACCA)</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What they offer:</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They manage national programs and initiatives, such as the </a:t>
            </a:r>
            <a:r>
              <a:rPr lang="en-CA" sz="11200" b="1" i="0" u="none" strike="noStrike" dirty="0">
                <a:solidFill>
                  <a:srgbClr val="000000"/>
                </a:solidFill>
                <a:effectLst/>
                <a:latin typeface="Times New Roman" panose="02020603050405020304" pitchFamily="18" charset="0"/>
                <a:cs typeface="Times New Roman" panose="02020603050405020304" pitchFamily="18" charset="0"/>
              </a:rPr>
              <a:t>Indigenous Growth Fund</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 a new and innovative fund that leverages government investment to raise additional capital for Indigenous businesses. They also offer programs for specific groups, such as the </a:t>
            </a:r>
            <a:r>
              <a:rPr lang="en-CA" sz="11200" b="1" i="0" u="none" strike="noStrike" dirty="0">
                <a:solidFill>
                  <a:srgbClr val="000000"/>
                </a:solidFill>
                <a:effectLst/>
                <a:latin typeface="Times New Roman" panose="02020603050405020304" pitchFamily="18" charset="0"/>
                <a:cs typeface="Times New Roman" panose="02020603050405020304" pitchFamily="18" charset="0"/>
              </a:rPr>
              <a:t>Indigenous Women's Entrepreneurship Initiative</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How they help:</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Your local AFI is often the entry point for accessing the larger funds and resources that NACCA helps to manage.</a:t>
            </a:r>
          </a:p>
          <a:p>
            <a:pPr algn="l">
              <a:buFont typeface="Arial" panose="020B0604020202020204" pitchFamily="34" charset="0"/>
              <a:buChar char="•"/>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3. Indigenous Services Canada (ISC)</a:t>
            </a:r>
          </a:p>
          <a:p>
            <a:pPr algn="l"/>
            <a:r>
              <a:rPr lang="en-CA" sz="11200" b="0" i="0" u="none" strike="noStrike" dirty="0">
                <a:solidFill>
                  <a:srgbClr val="000000"/>
                </a:solidFill>
                <a:effectLst/>
                <a:latin typeface="Times New Roman" panose="02020603050405020304" pitchFamily="18" charset="0"/>
                <a:cs typeface="Times New Roman" panose="02020603050405020304" pitchFamily="18" charset="0"/>
              </a:rPr>
              <a:t>ISC is a federal government department that provides a range of programs and services to Indigenous peoples, including business and economic development support.</a:t>
            </a:r>
          </a:p>
          <a:p>
            <a:endParaRPr lang="en-US" dirty="0"/>
          </a:p>
        </p:txBody>
      </p:sp>
    </p:spTree>
    <p:extLst>
      <p:ext uri="{BB962C8B-B14F-4D97-AF65-F5344CB8AC3E}">
        <p14:creationId xmlns:p14="http://schemas.microsoft.com/office/powerpoint/2010/main" val="1039136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2D046-9490-5876-9620-EBA87614B3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4382E3-26FA-D35A-A743-0827706472C3}"/>
              </a:ext>
            </a:extLst>
          </p:cNvPr>
          <p:cNvSpPr>
            <a:spLocks noGrp="1"/>
          </p:cNvSpPr>
          <p:nvPr>
            <p:ph type="title"/>
          </p:nvPr>
        </p:nvSpPr>
        <p:spPr/>
        <p:txBody>
          <a:bodyPr>
            <a:normAutofit/>
          </a:bodyPr>
          <a:lstStyle/>
          <a:p>
            <a:r>
              <a:rPr lang="en-US" sz="3600" dirty="0">
                <a:solidFill>
                  <a:srgbClr val="FF0000"/>
                </a:solidFill>
              </a:rPr>
              <a:t>Funding Sources for Indigenous Business in Ontario </a:t>
            </a:r>
          </a:p>
        </p:txBody>
      </p:sp>
      <p:sp>
        <p:nvSpPr>
          <p:cNvPr id="3" name="Content Placeholder 2">
            <a:extLst>
              <a:ext uri="{FF2B5EF4-FFF2-40B4-BE49-F238E27FC236}">
                <a16:creationId xmlns:a16="http://schemas.microsoft.com/office/drawing/2014/main" id="{E987D810-9E87-860D-823C-3899F6CE8168}"/>
              </a:ext>
            </a:extLst>
          </p:cNvPr>
          <p:cNvSpPr>
            <a:spLocks noGrp="1"/>
          </p:cNvSpPr>
          <p:nvPr>
            <p:ph idx="1"/>
          </p:nvPr>
        </p:nvSpPr>
        <p:spPr>
          <a:xfrm>
            <a:off x="963706" y="1253331"/>
            <a:ext cx="10515600" cy="4351338"/>
          </a:xfrm>
        </p:spPr>
        <p:txBody>
          <a:bodyPr>
            <a:normAutofit fontScale="25000" lnSpcReduction="20000"/>
          </a:bodyPr>
          <a:lstStyle/>
          <a:p>
            <a:pPr marL="0" indent="0" algn="l">
              <a:buNone/>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3. Indigenous Services Canada (ISC)</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What they offer:</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ISC's </a:t>
            </a:r>
            <a:r>
              <a:rPr lang="en-CA" sz="11200" b="1" i="0" u="none" strike="noStrike" dirty="0">
                <a:solidFill>
                  <a:srgbClr val="000000"/>
                </a:solidFill>
                <a:effectLst/>
                <a:latin typeface="Times New Roman" panose="02020603050405020304" pitchFamily="18" charset="0"/>
                <a:cs typeface="Times New Roman" panose="02020603050405020304" pitchFamily="18" charset="0"/>
              </a:rPr>
              <a:t>Strategic Partnerships Initiative (SPI)</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 and the </a:t>
            </a:r>
            <a:r>
              <a:rPr lang="en-CA" sz="11200" b="1" i="0" u="none" strike="noStrike" dirty="0">
                <a:solidFill>
                  <a:srgbClr val="000000"/>
                </a:solidFill>
                <a:effectLst/>
                <a:latin typeface="Times New Roman" panose="02020603050405020304" pitchFamily="18" charset="0"/>
                <a:cs typeface="Times New Roman" panose="02020603050405020304" pitchFamily="18" charset="0"/>
              </a:rPr>
              <a:t>Aboriginal Entrepreneurship Program (AEP)</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 provide funding and support for economic development. The AEP, for example, is designed to enhance the growth of small and medium-sized Indigenous-owned businesses.</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Key Advantage:</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ISC funding is often non-repayable (grants) and is intended to cover a portion of eligible costs, which can reduce the amount of loan financing required.</a:t>
            </a:r>
          </a:p>
          <a:p>
            <a:endParaRPr lang="en-US" dirty="0"/>
          </a:p>
        </p:txBody>
      </p:sp>
    </p:spTree>
    <p:extLst>
      <p:ext uri="{BB962C8B-B14F-4D97-AF65-F5344CB8AC3E}">
        <p14:creationId xmlns:p14="http://schemas.microsoft.com/office/powerpoint/2010/main" val="14780053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71083-940B-622C-FBE7-A1DF67015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FDC72F-A82A-B579-BFA5-48534C88BF07}"/>
              </a:ext>
            </a:extLst>
          </p:cNvPr>
          <p:cNvSpPr>
            <a:spLocks noGrp="1"/>
          </p:cNvSpPr>
          <p:nvPr>
            <p:ph type="title"/>
          </p:nvPr>
        </p:nvSpPr>
        <p:spPr/>
        <p:txBody>
          <a:bodyPr>
            <a:normAutofit/>
          </a:bodyPr>
          <a:lstStyle/>
          <a:p>
            <a:r>
              <a:rPr lang="en-US" sz="3600" dirty="0">
                <a:solidFill>
                  <a:srgbClr val="FF0000"/>
                </a:solidFill>
              </a:rPr>
              <a:t>Funding Sources for Indigenous Business in Ontario </a:t>
            </a:r>
          </a:p>
        </p:txBody>
      </p:sp>
      <p:sp>
        <p:nvSpPr>
          <p:cNvPr id="3" name="Content Placeholder 2">
            <a:extLst>
              <a:ext uri="{FF2B5EF4-FFF2-40B4-BE49-F238E27FC236}">
                <a16:creationId xmlns:a16="http://schemas.microsoft.com/office/drawing/2014/main" id="{57A9FAD8-C67B-51D9-4EF2-49D0C87155C4}"/>
              </a:ext>
            </a:extLst>
          </p:cNvPr>
          <p:cNvSpPr>
            <a:spLocks noGrp="1"/>
          </p:cNvSpPr>
          <p:nvPr>
            <p:ph idx="1"/>
          </p:nvPr>
        </p:nvSpPr>
        <p:spPr>
          <a:xfrm>
            <a:off x="963706" y="1253331"/>
            <a:ext cx="10515600" cy="4351338"/>
          </a:xfrm>
        </p:spPr>
        <p:txBody>
          <a:bodyPr>
            <a:normAutofit fontScale="25000" lnSpcReduction="20000"/>
          </a:bodyPr>
          <a:lstStyle/>
          <a:p>
            <a:pPr algn="l"/>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4. Government of Ontario Programs</a:t>
            </a:r>
          </a:p>
          <a:p>
            <a:pPr algn="l"/>
            <a:r>
              <a:rPr lang="en-CA" sz="11200" b="0" i="0" u="none" strike="noStrike" dirty="0">
                <a:solidFill>
                  <a:srgbClr val="000000"/>
                </a:solidFill>
                <a:effectLst/>
                <a:latin typeface="Times New Roman" panose="02020603050405020304" pitchFamily="18" charset="0"/>
                <a:cs typeface="Times New Roman" panose="02020603050405020304" pitchFamily="18" charset="0"/>
              </a:rPr>
              <a:t>The provincial government also has dedicated funding to support Indigenous economic development.</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Indigenous Economic Development Fund (IEDF):</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This fund provides grants and financing to Indigenous entrepreneurs, businesses, and communities. It supports projects that diversify Indigenous economies, increase access to employment, and provide startup and expansion financing.</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New Relationship Fund (NRF):</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This fund supports First Nations, Métis communities, and Indigenous organizations in building their capacity to engage in economic development activities.</a:t>
            </a:r>
          </a:p>
          <a:p>
            <a:pPr algn="l">
              <a:buFont typeface="Arial" panose="020B0604020202020204" pitchFamily="34" charset="0"/>
              <a:buChar char="•"/>
            </a:pPr>
            <a:r>
              <a:rPr lang="en-CA" sz="11200" b="1" i="0" u="none" strike="noStrike" dirty="0" err="1">
                <a:solidFill>
                  <a:schemeClr val="accent6"/>
                </a:solidFill>
                <a:effectLst/>
                <a:latin typeface="Times New Roman" panose="02020603050405020304" pitchFamily="18" charset="0"/>
                <a:cs typeface="Times New Roman" panose="02020603050405020304" pitchFamily="18" charset="0"/>
              </a:rPr>
              <a:t>FedDev</a:t>
            </a: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 Ontario:</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The Federal Economic Development Agency for Southern Ontario (</a:t>
            </a:r>
            <a:r>
              <a:rPr lang="en-CA" sz="11200" b="0" i="0" u="none" strike="noStrike" dirty="0" err="1">
                <a:solidFill>
                  <a:srgbClr val="000000"/>
                </a:solidFill>
                <a:effectLst/>
                <a:latin typeface="Times New Roman" panose="02020603050405020304" pitchFamily="18" charset="0"/>
                <a:cs typeface="Times New Roman" panose="02020603050405020304" pitchFamily="18" charset="0"/>
              </a:rPr>
              <a:t>FedDev</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 Ontario) has dedicated funding for Indigenous businesses and organizations in its service area, with a focus on supporting economic development and community projects.</a:t>
            </a:r>
          </a:p>
          <a:p>
            <a:endParaRPr lang="en-US" dirty="0"/>
          </a:p>
        </p:txBody>
      </p:sp>
    </p:spTree>
    <p:extLst>
      <p:ext uri="{BB962C8B-B14F-4D97-AF65-F5344CB8AC3E}">
        <p14:creationId xmlns:p14="http://schemas.microsoft.com/office/powerpoint/2010/main" val="196170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2CF7D-7C5C-FF54-1AFE-82F15AB6610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8B5C66F-7368-0B6D-7CDA-7A66797B771D}"/>
              </a:ext>
            </a:extLst>
          </p:cNvPr>
          <p:cNvSpPr txBox="1"/>
          <p:nvPr/>
        </p:nvSpPr>
        <p:spPr>
          <a:xfrm>
            <a:off x="1524000" y="849457"/>
            <a:ext cx="9144000" cy="6247864"/>
          </a:xfrm>
          <a:prstGeom prst="rect">
            <a:avLst/>
          </a:prstGeom>
          <a:noFill/>
        </p:spPr>
        <p:txBody>
          <a:bodyPr wrap="square" rtlCol="0">
            <a:spAutoFit/>
          </a:bodyPr>
          <a:lstStyle/>
          <a:p>
            <a:r>
              <a:rPr lang="en-CA" sz="3200" b="1" kern="100" dirty="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rPr>
              <a:t>What is a Business Model? </a:t>
            </a:r>
            <a:endParaRPr lang="en-CA" sz="800" b="1" kern="100" dirty="0">
              <a:solidFill>
                <a:schemeClr val="accent6"/>
              </a:solidFill>
              <a:effectLst/>
              <a:latin typeface="Times New Roman" panose="02020603050405020304" pitchFamily="18" charset="0"/>
              <a:ea typeface="Aptos" panose="020B0004020202020204" pitchFamily="34" charset="0"/>
              <a:cs typeface="Times New Roman" panose="02020603050405020304" pitchFamily="18" charset="0"/>
            </a:endParaRPr>
          </a:p>
          <a:p>
            <a:pPr marL="171450" indent="-171450" algn="l">
              <a:buFont typeface="Wingdings" pitchFamily="2" charset="2"/>
              <a:buChar char="ü"/>
            </a:pPr>
            <a:endParaRPr lang="en-CA" sz="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171450" indent="-171450" algn="l">
              <a:buFont typeface="Wingdings" pitchFamily="2" charset="2"/>
              <a:buChar char="ü"/>
            </a:pPr>
            <a:r>
              <a:rPr lang="en-CA" sz="2800" b="0" i="0" u="none" strike="noStrike" dirty="0">
                <a:solidFill>
                  <a:srgbClr val="000000"/>
                </a:solidFill>
                <a:effectLst/>
                <a:latin typeface="Times New Roman" panose="02020603050405020304" pitchFamily="18" charset="0"/>
                <a:cs typeface="Times New Roman" panose="02020603050405020304" pitchFamily="18" charset="0"/>
              </a:rPr>
              <a:t>The Business Model Canvas (BMC) is a strategic management tool that allows you to quickly and visually map out your business idea on a single page. </a:t>
            </a:r>
          </a:p>
          <a:p>
            <a:pPr marL="171450" indent="-171450" algn="l">
              <a:buFont typeface="Wingdings" pitchFamily="2" charset="2"/>
              <a:buChar char="ü"/>
            </a:pPr>
            <a:endParaRPr lang="en-CA" sz="800" dirty="0">
              <a:solidFill>
                <a:srgbClr val="000000"/>
              </a:solidFill>
              <a:latin typeface="Times New Roman" panose="02020603050405020304" pitchFamily="18" charset="0"/>
              <a:cs typeface="Times New Roman" panose="02020603050405020304" pitchFamily="18" charset="0"/>
            </a:endParaRPr>
          </a:p>
          <a:p>
            <a:pPr marL="457200" indent="-457200" algn="l">
              <a:buFont typeface="Wingdings" pitchFamily="2" charset="2"/>
              <a:buChar char="ü"/>
            </a:pPr>
            <a:r>
              <a:rPr lang="en-CA" sz="2800" b="0" i="0" u="none" strike="noStrike" dirty="0">
                <a:solidFill>
                  <a:srgbClr val="000000"/>
                </a:solidFill>
                <a:effectLst/>
                <a:latin typeface="Times New Roman" panose="02020603050405020304" pitchFamily="18" charset="0"/>
                <a:cs typeface="Times New Roman" panose="02020603050405020304" pitchFamily="18" charset="0"/>
              </a:rPr>
              <a:t>It's an excellent tool for Indigenous entrepreneurs as it helps to clarify the core components of the business while also providing a framework for incorporating cultural and community values into each section.</a:t>
            </a:r>
          </a:p>
          <a:p>
            <a:pPr marL="171450" indent="-171450" algn="l">
              <a:buFont typeface="Wingdings" pitchFamily="2" charset="2"/>
              <a:buChar char="ü"/>
            </a:pPr>
            <a:endParaRPr lang="en-CA" sz="800" b="0" i="0" u="none" strike="noStrike" dirty="0">
              <a:solidFill>
                <a:srgbClr val="000000"/>
              </a:solidFill>
              <a:effectLst/>
              <a:latin typeface="Times New Roman" panose="02020603050405020304" pitchFamily="18" charset="0"/>
              <a:cs typeface="Times New Roman" panose="02020603050405020304" pitchFamily="18" charset="0"/>
            </a:endParaRPr>
          </a:p>
          <a:p>
            <a:pPr marL="457200" indent="-457200" algn="l">
              <a:buFont typeface="Wingdings" pitchFamily="2" charset="2"/>
              <a:buChar char="ü"/>
            </a:pPr>
            <a:r>
              <a:rPr lang="en-CA" sz="2800" b="0" i="0" u="none" strike="noStrike" dirty="0">
                <a:solidFill>
                  <a:srgbClr val="000000"/>
                </a:solidFill>
                <a:effectLst/>
                <a:latin typeface="Times New Roman" panose="02020603050405020304" pitchFamily="18" charset="0"/>
                <a:cs typeface="Times New Roman" panose="02020603050405020304" pitchFamily="18" charset="0"/>
              </a:rPr>
              <a:t>The canvas is made up of nine building blocks, each representing a key area of your business. They are typically organized into four main groups: customer, offering, infrastructure, and finances.</a:t>
            </a:r>
          </a:p>
          <a:p>
            <a:endParaRPr lang="en-US" sz="2800" dirty="0"/>
          </a:p>
        </p:txBody>
      </p:sp>
      <p:pic>
        <p:nvPicPr>
          <p:cNvPr id="4" name="Picture 3" descr="A light bulb with arrows pointing to a light bulb&#10;&#10;Description automatically generated">
            <a:extLst>
              <a:ext uri="{FF2B5EF4-FFF2-40B4-BE49-F238E27FC236}">
                <a16:creationId xmlns:a16="http://schemas.microsoft.com/office/drawing/2014/main" id="{85EA9202-98AC-2391-7FA2-4702D746CB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566402" y="1"/>
            <a:ext cx="1625598" cy="1219199"/>
          </a:xfrm>
          <a:prstGeom prst="rect">
            <a:avLst/>
          </a:prstGeom>
        </p:spPr>
      </p:pic>
      <p:pic>
        <p:nvPicPr>
          <p:cNvPr id="5" name="Graphic 4">
            <a:extLst>
              <a:ext uri="{FF2B5EF4-FFF2-40B4-BE49-F238E27FC236}">
                <a16:creationId xmlns:a16="http://schemas.microsoft.com/office/drawing/2014/main" id="{4BAB8192-6953-6A5C-EA6E-9F1F64B9EA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322" y="23957"/>
            <a:ext cx="3060700" cy="825500"/>
          </a:xfrm>
          <a:prstGeom prst="rect">
            <a:avLst/>
          </a:prstGeom>
        </p:spPr>
      </p:pic>
      <p:pic>
        <p:nvPicPr>
          <p:cNvPr id="2" name="Picture 1" descr="A black and grey text&#10;&#10;Description automatically generated">
            <a:extLst>
              <a:ext uri="{FF2B5EF4-FFF2-40B4-BE49-F238E27FC236}">
                <a16:creationId xmlns:a16="http://schemas.microsoft.com/office/drawing/2014/main" id="{863EF53F-5082-5896-957F-34CB721867E3}"/>
              </a:ext>
            </a:extLst>
          </p:cNvPr>
          <p:cNvPicPr>
            <a:picLocks noChangeAspect="1"/>
          </p:cNvPicPr>
          <p:nvPr/>
        </p:nvPicPr>
        <p:blipFill>
          <a:blip r:embed="rId6"/>
          <a:stretch>
            <a:fillRect/>
          </a:stretch>
        </p:blipFill>
        <p:spPr>
          <a:xfrm>
            <a:off x="4737718" y="90821"/>
            <a:ext cx="2105215" cy="758636"/>
          </a:xfrm>
          <a:prstGeom prst="rect">
            <a:avLst/>
          </a:prstGeom>
        </p:spPr>
      </p:pic>
    </p:spTree>
    <p:extLst>
      <p:ext uri="{BB962C8B-B14F-4D97-AF65-F5344CB8AC3E}">
        <p14:creationId xmlns:p14="http://schemas.microsoft.com/office/powerpoint/2010/main" val="24446762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D854B-D89F-3BE4-27D8-FF03FB03D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35E63-1EFC-82CE-273A-E789BB9CA939}"/>
              </a:ext>
            </a:extLst>
          </p:cNvPr>
          <p:cNvSpPr>
            <a:spLocks noGrp="1"/>
          </p:cNvSpPr>
          <p:nvPr>
            <p:ph type="title"/>
          </p:nvPr>
        </p:nvSpPr>
        <p:spPr/>
        <p:txBody>
          <a:bodyPr>
            <a:normAutofit/>
          </a:bodyPr>
          <a:lstStyle/>
          <a:p>
            <a:r>
              <a:rPr lang="en-US" sz="3600" dirty="0">
                <a:solidFill>
                  <a:srgbClr val="FF0000"/>
                </a:solidFill>
              </a:rPr>
              <a:t>Funding Sources for Indigenous Business in Ontario </a:t>
            </a:r>
          </a:p>
        </p:txBody>
      </p:sp>
      <p:sp>
        <p:nvSpPr>
          <p:cNvPr id="3" name="Content Placeholder 2">
            <a:extLst>
              <a:ext uri="{FF2B5EF4-FFF2-40B4-BE49-F238E27FC236}">
                <a16:creationId xmlns:a16="http://schemas.microsoft.com/office/drawing/2014/main" id="{DD1D1102-93C4-2380-F56D-CC7BBA81F7DA}"/>
              </a:ext>
            </a:extLst>
          </p:cNvPr>
          <p:cNvSpPr>
            <a:spLocks noGrp="1"/>
          </p:cNvSpPr>
          <p:nvPr>
            <p:ph idx="1"/>
          </p:nvPr>
        </p:nvSpPr>
        <p:spPr>
          <a:xfrm>
            <a:off x="963706" y="1253331"/>
            <a:ext cx="10515600" cy="4351338"/>
          </a:xfrm>
        </p:spPr>
        <p:txBody>
          <a:bodyPr>
            <a:normAutofit fontScale="25000" lnSpcReduction="20000"/>
          </a:bodyPr>
          <a:lstStyle/>
          <a:p>
            <a:pPr algn="l"/>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5. Business Development Bank of Canada (BDC)</a:t>
            </a:r>
          </a:p>
          <a:p>
            <a:pPr algn="l"/>
            <a:r>
              <a:rPr lang="en-CA" sz="11200" b="0" i="0" u="none" strike="noStrike" dirty="0">
                <a:solidFill>
                  <a:srgbClr val="000000"/>
                </a:solidFill>
                <a:effectLst/>
                <a:latin typeface="Times New Roman" panose="02020603050405020304" pitchFamily="18" charset="0"/>
                <a:cs typeface="Times New Roman" panose="02020603050405020304" pitchFamily="18" charset="0"/>
              </a:rPr>
              <a:t>BDC is a federal Crown corporation that provides financing and advisory services to Canadian businesses. They have specific offerings for Indigenous entrepreneurs.</a:t>
            </a:r>
          </a:p>
          <a:p>
            <a:pPr algn="l"/>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What they offer:</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BDC's </a:t>
            </a:r>
            <a:r>
              <a:rPr lang="en-CA" sz="11200" b="1" i="0" u="none" strike="noStrike" dirty="0">
                <a:solidFill>
                  <a:srgbClr val="000000"/>
                </a:solidFill>
                <a:effectLst/>
                <a:latin typeface="Times New Roman" panose="02020603050405020304" pitchFamily="18" charset="0"/>
                <a:cs typeface="Times New Roman" panose="02020603050405020304" pitchFamily="18" charset="0"/>
              </a:rPr>
              <a:t>Indigenous Entrepreneur Loan</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 provides financing of up to $350,000 to start or grow a business. This loan comes with flexible repayment terms and preferred rates. They also offer advisory services and resources tailored to Indigenous businesses.</a:t>
            </a:r>
          </a:p>
          <a:p>
            <a:pPr algn="l">
              <a:buFont typeface="Arial" panose="020B0604020202020204" pitchFamily="34" charset="0"/>
              <a:buChar char="•"/>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Key Advantage:</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BDC is a major national player and can provide larger loans than many AFIs, often in partnership with them. They are a good option for Indigenous businesses ready to scale up.</a:t>
            </a:r>
          </a:p>
          <a:p>
            <a:endParaRPr lang="en-US" dirty="0"/>
          </a:p>
        </p:txBody>
      </p:sp>
    </p:spTree>
    <p:extLst>
      <p:ext uri="{BB962C8B-B14F-4D97-AF65-F5344CB8AC3E}">
        <p14:creationId xmlns:p14="http://schemas.microsoft.com/office/powerpoint/2010/main" val="15500044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31666-409C-D657-46B7-9E2F5EE4FF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2DF46-32E4-1345-9960-A743A446F704}"/>
              </a:ext>
            </a:extLst>
          </p:cNvPr>
          <p:cNvSpPr>
            <a:spLocks noGrp="1"/>
          </p:cNvSpPr>
          <p:nvPr>
            <p:ph type="title"/>
          </p:nvPr>
        </p:nvSpPr>
        <p:spPr/>
        <p:txBody>
          <a:bodyPr>
            <a:normAutofit/>
          </a:bodyPr>
          <a:lstStyle/>
          <a:p>
            <a:r>
              <a:rPr lang="en-US" sz="3600" dirty="0">
                <a:solidFill>
                  <a:srgbClr val="FF0000"/>
                </a:solidFill>
              </a:rPr>
              <a:t>Funding Sources for Indigenous Business in Ontario </a:t>
            </a:r>
          </a:p>
        </p:txBody>
      </p:sp>
      <p:sp>
        <p:nvSpPr>
          <p:cNvPr id="3" name="Content Placeholder 2">
            <a:extLst>
              <a:ext uri="{FF2B5EF4-FFF2-40B4-BE49-F238E27FC236}">
                <a16:creationId xmlns:a16="http://schemas.microsoft.com/office/drawing/2014/main" id="{04AEFCAA-B460-BB60-832F-3C138BB2A227}"/>
              </a:ext>
            </a:extLst>
          </p:cNvPr>
          <p:cNvSpPr>
            <a:spLocks noGrp="1"/>
          </p:cNvSpPr>
          <p:nvPr>
            <p:ph idx="1"/>
          </p:nvPr>
        </p:nvSpPr>
        <p:spPr>
          <a:xfrm>
            <a:off x="963706" y="1253331"/>
            <a:ext cx="10515600" cy="4351338"/>
          </a:xfrm>
        </p:spPr>
        <p:txBody>
          <a:bodyPr>
            <a:normAutofit fontScale="25000" lnSpcReduction="20000"/>
          </a:bodyPr>
          <a:lstStyle/>
          <a:p>
            <a:pPr algn="l"/>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6. Canada Mortgage and Housing Corporation (CMHC)</a:t>
            </a:r>
          </a:p>
          <a:p>
            <a:pPr algn="l"/>
            <a:r>
              <a:rPr lang="en-CA" sz="11200" b="0" i="0" u="none" strike="noStrike" dirty="0">
                <a:solidFill>
                  <a:srgbClr val="000000"/>
                </a:solidFill>
                <a:effectLst/>
                <a:latin typeface="Times New Roman" panose="02020603050405020304" pitchFamily="18" charset="0"/>
                <a:cs typeface="Times New Roman" panose="02020603050405020304" pitchFamily="18" charset="0"/>
              </a:rPr>
              <a:t>While primarily focused on housing, CMHC has programs that can be relevant for Indigenous businesses, especially those that are integrated with community infrastructure.</a:t>
            </a:r>
          </a:p>
          <a:p>
            <a:pPr algn="l"/>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What they offer:</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CMHC provides funding and financing for housing construction and renovation, which can include mixed-use developments that feature both housing and business space (e.g., a community store or a health centre).</a:t>
            </a:r>
          </a:p>
          <a:p>
            <a:pPr algn="l">
              <a:buFont typeface="Arial" panose="020B0604020202020204" pitchFamily="34" charset="0"/>
              <a:buChar char="•"/>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How it can be used:</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A business plan might include a request for CMHC funding to build a community-owned building that houses a business, an essential service, or a mix of both.</a:t>
            </a:r>
          </a:p>
          <a:p>
            <a:endParaRPr lang="en-US" dirty="0"/>
          </a:p>
        </p:txBody>
      </p:sp>
    </p:spTree>
    <p:extLst>
      <p:ext uri="{BB962C8B-B14F-4D97-AF65-F5344CB8AC3E}">
        <p14:creationId xmlns:p14="http://schemas.microsoft.com/office/powerpoint/2010/main" val="28494123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EB13B-2D24-0592-87CD-4FF96BBD6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2223EF-2CCE-4A83-C9CC-17D0642E859A}"/>
              </a:ext>
            </a:extLst>
          </p:cNvPr>
          <p:cNvSpPr>
            <a:spLocks noGrp="1"/>
          </p:cNvSpPr>
          <p:nvPr>
            <p:ph type="title"/>
          </p:nvPr>
        </p:nvSpPr>
        <p:spPr/>
        <p:txBody>
          <a:bodyPr>
            <a:normAutofit/>
          </a:bodyPr>
          <a:lstStyle/>
          <a:p>
            <a:r>
              <a:rPr lang="en-US" sz="3600" dirty="0">
                <a:solidFill>
                  <a:srgbClr val="FF0000"/>
                </a:solidFill>
              </a:rPr>
              <a:t>Funding Sources for Indigenous Business in Ontario </a:t>
            </a:r>
          </a:p>
        </p:txBody>
      </p:sp>
      <p:sp>
        <p:nvSpPr>
          <p:cNvPr id="3" name="Content Placeholder 2">
            <a:extLst>
              <a:ext uri="{FF2B5EF4-FFF2-40B4-BE49-F238E27FC236}">
                <a16:creationId xmlns:a16="http://schemas.microsoft.com/office/drawing/2014/main" id="{DCBDE318-B4A7-9810-2D4A-219D944F6CDD}"/>
              </a:ext>
            </a:extLst>
          </p:cNvPr>
          <p:cNvSpPr>
            <a:spLocks noGrp="1"/>
          </p:cNvSpPr>
          <p:nvPr>
            <p:ph idx="1"/>
          </p:nvPr>
        </p:nvSpPr>
        <p:spPr>
          <a:xfrm>
            <a:off x="963706" y="1253331"/>
            <a:ext cx="10515600" cy="4351338"/>
          </a:xfrm>
        </p:spPr>
        <p:txBody>
          <a:bodyPr>
            <a:normAutofit fontScale="25000" lnSpcReduction="20000"/>
          </a:bodyPr>
          <a:lstStyle/>
          <a:p>
            <a:pPr algn="l"/>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7. Social Enterprise and Innovation Funds</a:t>
            </a:r>
          </a:p>
          <a:p>
            <a:pPr algn="l"/>
            <a:r>
              <a:rPr lang="en-CA" sz="11200" b="0" i="0" u="none" strike="noStrike" dirty="0">
                <a:solidFill>
                  <a:srgbClr val="000000"/>
                </a:solidFill>
                <a:effectLst/>
                <a:latin typeface="Times New Roman" panose="02020603050405020304" pitchFamily="18" charset="0"/>
                <a:cs typeface="Times New Roman" panose="02020603050405020304" pitchFamily="18" charset="0"/>
              </a:rPr>
              <a:t>A number of funds are emerging that specifically target Indigenous social enterprises and innovative ventures that have a strong community benefit.</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Indigenous Innovation Initiative:</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This fund supports Indigenous-led ideas and solutions that address complex health, social, and economic challenges. It is a good fit for businesses with a clear social mission and an innovative approach.</a:t>
            </a:r>
          </a:p>
          <a:p>
            <a:pPr algn="l">
              <a:buFont typeface="Arial" panose="020B0604020202020204" pitchFamily="34" charset="0"/>
              <a:buChar char="•"/>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Other Social Impact Investors: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Various private foundations and social impact investors are increasingly looking to invest in Indigenous-led ventures that create a positive social and environmental impact. These are often not for-profit or for-benefit organizations that prioritize community well-being over pure profit.</a:t>
            </a:r>
          </a:p>
          <a:p>
            <a:endParaRPr lang="en-US" dirty="0"/>
          </a:p>
        </p:txBody>
      </p:sp>
    </p:spTree>
    <p:extLst>
      <p:ext uri="{BB962C8B-B14F-4D97-AF65-F5344CB8AC3E}">
        <p14:creationId xmlns:p14="http://schemas.microsoft.com/office/powerpoint/2010/main" val="34411561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473E7-B8F6-A57B-B0F7-BF79E77B3A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BCC6A2-8142-E761-7933-CE1CEBE23295}"/>
              </a:ext>
            </a:extLst>
          </p:cNvPr>
          <p:cNvSpPr>
            <a:spLocks noGrp="1"/>
          </p:cNvSpPr>
          <p:nvPr>
            <p:ph idx="1"/>
          </p:nvPr>
        </p:nvSpPr>
        <p:spPr/>
        <p:txBody>
          <a:bodyPr>
            <a:normAutofit/>
          </a:bodyPr>
          <a:lstStyle/>
          <a:p>
            <a:pPr marL="342900" lvl="0" indent="-342900">
              <a:buFont typeface="+mj-lt"/>
              <a:buAutoNum type="arabicPeriod" startAt="7"/>
              <a:tabLst>
                <a:tab pos="457200" algn="l"/>
              </a:tabLst>
            </a:pPr>
            <a:r>
              <a:rPr lang="en-CA" sz="3200" b="1" kern="100" dirty="0">
                <a:effectLst/>
                <a:latin typeface="Times New Roman" panose="02020603050405020304" pitchFamily="18" charset="0"/>
                <a:ea typeface="Aptos" panose="020B0004020202020204" pitchFamily="34" charset="0"/>
                <a:cs typeface="Times New Roman" panose="02020603050405020304" pitchFamily="18" charset="0"/>
              </a:rPr>
              <a:t>How to Pitch Your Plan</a:t>
            </a:r>
            <a:endParaRPr lang="en-CA" sz="3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lvl="1">
              <a:buSzPts val="1000"/>
              <a:buFont typeface="Wingdings" pitchFamily="2" charset="2"/>
              <a:buChar char="ü"/>
              <a:tabLst>
                <a:tab pos="914400" algn="l"/>
              </a:tabLst>
            </a:pPr>
            <a:r>
              <a:rPr lang="en-CA" sz="3200" kern="100" dirty="0">
                <a:effectLst/>
                <a:latin typeface="Times New Roman" panose="02020603050405020304" pitchFamily="18" charset="0"/>
                <a:ea typeface="Aptos" panose="020B0004020202020204" pitchFamily="34" charset="0"/>
                <a:cs typeface="Times New Roman" panose="02020603050405020304" pitchFamily="18" charset="0"/>
              </a:rPr>
              <a:t>Structuring a short presentation</a:t>
            </a:r>
          </a:p>
          <a:p>
            <a:pPr lvl="1">
              <a:buSzPts val="1000"/>
              <a:buFont typeface="Wingdings" pitchFamily="2" charset="2"/>
              <a:buChar char="ü"/>
              <a:tabLst>
                <a:tab pos="914400" algn="l"/>
              </a:tabLst>
            </a:pPr>
            <a:r>
              <a:rPr lang="en-CA" sz="3200" kern="100" dirty="0">
                <a:effectLst/>
                <a:latin typeface="Times New Roman" panose="02020603050405020304" pitchFamily="18" charset="0"/>
                <a:ea typeface="Aptos" panose="020B0004020202020204" pitchFamily="34" charset="0"/>
                <a:cs typeface="Times New Roman" panose="02020603050405020304" pitchFamily="18" charset="0"/>
              </a:rPr>
              <a:t>Tailoring for different audiences (funders, councils, banks)</a:t>
            </a:r>
          </a:p>
          <a:p>
            <a:pPr marL="0" indent="0">
              <a:buNone/>
              <a:tabLst>
                <a:tab pos="457200" algn="l"/>
              </a:tabLst>
            </a:pPr>
            <a:r>
              <a:rPr lang="en-CA" b="0" i="0" u="none" strike="noStrike" dirty="0">
                <a:solidFill>
                  <a:srgbClr val="000000"/>
                </a:solidFill>
                <a:effectLst/>
                <a:latin typeface="Times New Roman" panose="02020603050405020304" pitchFamily="18" charset="0"/>
                <a:cs typeface="Times New Roman" panose="02020603050405020304" pitchFamily="18" charset="0"/>
              </a:rPr>
              <a:t>* A successful pitch for an Indigenous business plan goes beyond financial metrics. It's about weaving a compelling narrative that respects the community's vision, highlights the cultural significance of the venture, and demonstrates the social and economic returns. </a:t>
            </a:r>
          </a:p>
          <a:p>
            <a:pPr marL="0" indent="0">
              <a:buNone/>
              <a:tabLst>
                <a:tab pos="457200" algn="l"/>
              </a:tabLst>
            </a:pPr>
            <a:r>
              <a:rPr lang="en-CA" dirty="0">
                <a:solidFill>
                  <a:srgbClr val="000000"/>
                </a:solidFill>
                <a:latin typeface="Times New Roman" panose="02020603050405020304" pitchFamily="18" charset="0"/>
                <a:cs typeface="Times New Roman" panose="02020603050405020304" pitchFamily="18" charset="0"/>
              </a:rPr>
              <a:t>* </a:t>
            </a:r>
            <a:r>
              <a:rPr lang="en-CA" b="0" i="0" u="none" strike="noStrike" dirty="0">
                <a:solidFill>
                  <a:srgbClr val="000000"/>
                </a:solidFill>
                <a:effectLst/>
                <a:latin typeface="Times New Roman" panose="02020603050405020304" pitchFamily="18" charset="0"/>
                <a:cs typeface="Times New Roman" panose="02020603050405020304" pitchFamily="18" charset="0"/>
              </a:rPr>
              <a:t>Tailoring this story to different audiences is key.</a:t>
            </a:r>
          </a:p>
          <a:p>
            <a:pPr marL="0" lvl="0" indent="0">
              <a:buNone/>
              <a:tabLst>
                <a:tab pos="457200" algn="l"/>
              </a:tabLst>
            </a:pPr>
            <a:endParaRPr lang="en-CA"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B781BE0E-2104-14BA-4C28-A6513FA622E4}"/>
              </a:ext>
            </a:extLst>
          </p:cNvPr>
          <p:cNvSpPr txBox="1">
            <a:spLocks noGrp="1"/>
          </p:cNvSpPr>
          <p:nvPr>
            <p:ph type="title"/>
          </p:nvPr>
        </p:nvSpPr>
        <p:spPr>
          <a:xfrm>
            <a:off x="300037" y="637489"/>
            <a:ext cx="11558587" cy="86793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Objective – </a:t>
            </a:r>
            <a:r>
              <a:rPr lang="en-CA" sz="2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Learn how to finalize and fund a business plan that supports community values.</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2" name="Graphic 1">
            <a:extLst>
              <a:ext uri="{FF2B5EF4-FFF2-40B4-BE49-F238E27FC236}">
                <a16:creationId xmlns:a16="http://schemas.microsoft.com/office/drawing/2014/main" id="{27D88F90-1B40-9B70-C5AB-1FE5CFAA55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1300" y="5949373"/>
            <a:ext cx="3060700" cy="825500"/>
          </a:xfrm>
          <a:prstGeom prst="rect">
            <a:avLst/>
          </a:prstGeom>
        </p:spPr>
      </p:pic>
    </p:spTree>
    <p:extLst>
      <p:ext uri="{BB962C8B-B14F-4D97-AF65-F5344CB8AC3E}">
        <p14:creationId xmlns:p14="http://schemas.microsoft.com/office/powerpoint/2010/main" val="17502081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D5994-7B9D-22AD-5220-B5A8F3AB8C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16A0D4-C8FE-D69C-B3D1-23E1D114AFE1}"/>
              </a:ext>
            </a:extLst>
          </p:cNvPr>
          <p:cNvSpPr>
            <a:spLocks noGrp="1"/>
          </p:cNvSpPr>
          <p:nvPr>
            <p:ph type="title"/>
          </p:nvPr>
        </p:nvSpPr>
        <p:spPr/>
        <p:txBody>
          <a:bodyPr/>
          <a:lstStyle/>
          <a:p>
            <a:r>
              <a:rPr lang="en-US" dirty="0">
                <a:solidFill>
                  <a:srgbClr val="FF0000"/>
                </a:solidFill>
              </a:rPr>
              <a:t>Structuring Your Pitch Presentation &amp; Deck</a:t>
            </a:r>
          </a:p>
        </p:txBody>
      </p:sp>
      <p:sp>
        <p:nvSpPr>
          <p:cNvPr id="3" name="Content Placeholder 2">
            <a:extLst>
              <a:ext uri="{FF2B5EF4-FFF2-40B4-BE49-F238E27FC236}">
                <a16:creationId xmlns:a16="http://schemas.microsoft.com/office/drawing/2014/main" id="{D1CCC399-95F6-F48C-6FCA-A9603955DB33}"/>
              </a:ext>
            </a:extLst>
          </p:cNvPr>
          <p:cNvSpPr>
            <a:spLocks noGrp="1"/>
          </p:cNvSpPr>
          <p:nvPr>
            <p:ph idx="1"/>
          </p:nvPr>
        </p:nvSpPr>
        <p:spPr>
          <a:xfrm>
            <a:off x="838200" y="1520825"/>
            <a:ext cx="10515600" cy="4351338"/>
          </a:xfrm>
        </p:spPr>
        <p:txBody>
          <a:bodyPr>
            <a:normAutofit fontScale="25000" lnSpcReduction="20000"/>
          </a:bodyPr>
          <a:lstStyle/>
          <a:p>
            <a:pPr algn="l"/>
            <a:r>
              <a:rPr lang="en-CA" sz="11200" b="0" i="0" u="none" strike="noStrike" dirty="0">
                <a:solidFill>
                  <a:srgbClr val="000000"/>
                </a:solidFill>
                <a:effectLst/>
                <a:latin typeface="Times New Roman" panose="02020603050405020304" pitchFamily="18" charset="0"/>
                <a:cs typeface="Times New Roman" panose="02020603050405020304" pitchFamily="18" charset="0"/>
              </a:rPr>
              <a:t>Your presentation should be concise, memorable, and tell a complete story. A good structure for a 10-15 minute pitch is:</a:t>
            </a:r>
          </a:p>
          <a:p>
            <a:pPr algn="l"/>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algn="l">
              <a:buFont typeface="+mj-lt"/>
              <a:buAutoNum type="arabicPeriod"/>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Opening: The Story and the "Why"</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(1-2 minutes)</a:t>
            </a:r>
          </a:p>
          <a:p>
            <a:pPr marL="742950" lvl="1" indent="-285750" algn="l">
              <a:buFont typeface="+mj-lt"/>
              <a:buAutoNum type="arabicPeriod"/>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The Hook</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Start with a personal story or a brief, impactful statement about the business's purpose. This immediately connects your audience to the heart of the project.</a:t>
            </a:r>
          </a:p>
          <a:p>
            <a:pPr marL="742950" lvl="1" indent="-285750" algn="l">
              <a:buFont typeface="+mj-lt"/>
              <a:buAutoNum type="arabicPeriod"/>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Land Acknowledgment</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Begin with a sincere land acknowledgment, showing respect for the traditional territory you are on and the people who have stewarded it for generations.</a:t>
            </a:r>
          </a:p>
          <a:p>
            <a:pPr marL="742950" lvl="1" indent="-285750" algn="l">
              <a:buFont typeface="+mj-lt"/>
              <a:buAutoNum type="arabicPeriod"/>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The "Why"</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Clearly articulate the problem you are solving and why this business is important for the community. Is it creating jobs, revitalizing culture, or providing a much-needed service?</a:t>
            </a:r>
          </a:p>
          <a:p>
            <a:endParaRPr lang="en-US" dirty="0"/>
          </a:p>
        </p:txBody>
      </p:sp>
    </p:spTree>
    <p:extLst>
      <p:ext uri="{BB962C8B-B14F-4D97-AF65-F5344CB8AC3E}">
        <p14:creationId xmlns:p14="http://schemas.microsoft.com/office/powerpoint/2010/main" val="18156822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F1388-E6EA-A2D0-0C2C-E6FAAF1BFF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56CA6-CAF8-E97A-1E93-C61A6F5BA314}"/>
              </a:ext>
            </a:extLst>
          </p:cNvPr>
          <p:cNvSpPr>
            <a:spLocks noGrp="1"/>
          </p:cNvSpPr>
          <p:nvPr>
            <p:ph type="title"/>
          </p:nvPr>
        </p:nvSpPr>
        <p:spPr/>
        <p:txBody>
          <a:bodyPr/>
          <a:lstStyle/>
          <a:p>
            <a:r>
              <a:rPr lang="en-US" dirty="0">
                <a:solidFill>
                  <a:srgbClr val="FF0000"/>
                </a:solidFill>
              </a:rPr>
              <a:t>Structuring Your Pitch Presentation &amp; Deck</a:t>
            </a:r>
          </a:p>
        </p:txBody>
      </p:sp>
      <p:sp>
        <p:nvSpPr>
          <p:cNvPr id="3" name="Content Placeholder 2">
            <a:extLst>
              <a:ext uri="{FF2B5EF4-FFF2-40B4-BE49-F238E27FC236}">
                <a16:creationId xmlns:a16="http://schemas.microsoft.com/office/drawing/2014/main" id="{77E8BA4B-A073-1634-A29D-C505E88117E1}"/>
              </a:ext>
            </a:extLst>
          </p:cNvPr>
          <p:cNvSpPr>
            <a:spLocks noGrp="1"/>
          </p:cNvSpPr>
          <p:nvPr>
            <p:ph idx="1"/>
          </p:nvPr>
        </p:nvSpPr>
        <p:spPr>
          <a:xfrm>
            <a:off x="838200" y="1520825"/>
            <a:ext cx="10515600" cy="4351338"/>
          </a:xfrm>
        </p:spPr>
        <p:txBody>
          <a:bodyPr>
            <a:normAutofit fontScale="25000" lnSpcReduction="20000"/>
          </a:bodyPr>
          <a:lstStyle/>
          <a:p>
            <a:pPr algn="l"/>
            <a:r>
              <a:rPr lang="en-CA" sz="11200" b="0" i="0" u="none" strike="noStrike" dirty="0">
                <a:solidFill>
                  <a:srgbClr val="000000"/>
                </a:solidFill>
                <a:effectLst/>
                <a:latin typeface="Times New Roman" panose="02020603050405020304" pitchFamily="18" charset="0"/>
                <a:cs typeface="Times New Roman" panose="02020603050405020304" pitchFamily="18" charset="0"/>
              </a:rPr>
              <a:t>Your presentation should be concise, memorable, and tell a complete story. A good structure for a 10-15 minute pitch is:</a:t>
            </a:r>
          </a:p>
          <a:p>
            <a:pPr marL="0" indent="0" algn="l">
              <a:buNone/>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The Business Opportunity</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(2-3 minutes)</a:t>
            </a:r>
          </a:p>
          <a:p>
            <a:pPr marL="0" indent="0" algn="l">
              <a:buNone/>
            </a:pPr>
            <a:endParaRPr lang="en-CA" sz="3200" b="0" i="0" u="none" strike="noStrike" dirty="0">
              <a:solidFill>
                <a:schemeClr val="accent6"/>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The Idea</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Describe your product or service in simple, clear terms.</a:t>
            </a:r>
          </a:p>
          <a:p>
            <a:pPr marL="742950" lvl="1" indent="-285750" algn="l">
              <a:buFont typeface="+mj-lt"/>
              <a:buAutoNum type="arabicPeriod"/>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The Market</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Who is your target customer? What is the size of the market? Be specific.</a:t>
            </a:r>
          </a:p>
          <a:p>
            <a:pPr marL="742950" lvl="1" indent="-285750" algn="l">
              <a:buFont typeface="+mj-lt"/>
              <a:buAutoNum type="arabicPeriod"/>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The Competitive Advantage</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What makes your business unique? This is where you can highlight Indigenous knowledge, cultural authenticity, or a unique community-based approach that a competitor can't replicate.</a:t>
            </a:r>
          </a:p>
          <a:p>
            <a:endParaRPr lang="en-US" dirty="0"/>
          </a:p>
        </p:txBody>
      </p:sp>
    </p:spTree>
    <p:extLst>
      <p:ext uri="{BB962C8B-B14F-4D97-AF65-F5344CB8AC3E}">
        <p14:creationId xmlns:p14="http://schemas.microsoft.com/office/powerpoint/2010/main" val="13682646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7A0E9-E750-CBEA-EDA5-E42BFCA80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8A869-CEF7-6F21-5236-0AF9EC378FCC}"/>
              </a:ext>
            </a:extLst>
          </p:cNvPr>
          <p:cNvSpPr>
            <a:spLocks noGrp="1"/>
          </p:cNvSpPr>
          <p:nvPr>
            <p:ph type="title"/>
          </p:nvPr>
        </p:nvSpPr>
        <p:spPr/>
        <p:txBody>
          <a:bodyPr/>
          <a:lstStyle/>
          <a:p>
            <a:r>
              <a:rPr lang="en-US" dirty="0">
                <a:solidFill>
                  <a:srgbClr val="FF0000"/>
                </a:solidFill>
              </a:rPr>
              <a:t>Structuring Your Pitch Presentation &amp; Deck</a:t>
            </a:r>
          </a:p>
        </p:txBody>
      </p:sp>
      <p:sp>
        <p:nvSpPr>
          <p:cNvPr id="3" name="Content Placeholder 2">
            <a:extLst>
              <a:ext uri="{FF2B5EF4-FFF2-40B4-BE49-F238E27FC236}">
                <a16:creationId xmlns:a16="http://schemas.microsoft.com/office/drawing/2014/main" id="{E9D26C48-A7B9-8D63-5B4B-C689968B8DA8}"/>
              </a:ext>
            </a:extLst>
          </p:cNvPr>
          <p:cNvSpPr>
            <a:spLocks noGrp="1"/>
          </p:cNvSpPr>
          <p:nvPr>
            <p:ph idx="1"/>
          </p:nvPr>
        </p:nvSpPr>
        <p:spPr>
          <a:xfrm>
            <a:off x="838200" y="1520825"/>
            <a:ext cx="10515600" cy="4351338"/>
          </a:xfrm>
        </p:spPr>
        <p:txBody>
          <a:bodyPr>
            <a:normAutofit fontScale="25000" lnSpcReduction="20000"/>
          </a:bodyPr>
          <a:lstStyle/>
          <a:p>
            <a:pPr marL="0" indent="0" algn="l">
              <a:buNone/>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The Social &amp; Cultural Impact</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(2-3 minutes)</a:t>
            </a:r>
          </a:p>
          <a:p>
            <a:pPr marL="0" indent="0" algn="l">
              <a:buNone/>
            </a:pPr>
            <a:endParaRPr lang="en-CA" sz="3200" b="0" i="0" u="none" strike="noStrike" dirty="0">
              <a:solidFill>
                <a:schemeClr val="accent6"/>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Community Benefits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This is the most crucial part of an Indigenous business pitch. Don't treat it as an afterthought. Detail how the business will benefit the community:</a:t>
            </a:r>
          </a:p>
          <a:p>
            <a:pPr marL="1143000" lvl="2" indent="-228600" algn="l">
              <a:buFont typeface="+mj-lt"/>
              <a:buAutoNum type="arabicPeriod"/>
            </a:pPr>
            <a:r>
              <a:rPr lang="en-CA" sz="11200" b="0" i="0" u="none" strike="noStrike" dirty="0">
                <a:solidFill>
                  <a:srgbClr val="000000"/>
                </a:solidFill>
                <a:effectLst/>
                <a:latin typeface="Times New Roman" panose="02020603050405020304" pitchFamily="18" charset="0"/>
                <a:cs typeface="Times New Roman" panose="02020603050405020304" pitchFamily="18" charset="0"/>
              </a:rPr>
              <a:t>Job creation (number of jobs, type of training)</a:t>
            </a:r>
          </a:p>
          <a:p>
            <a:pPr marL="1143000" lvl="2" indent="-228600" algn="l">
              <a:buFont typeface="+mj-lt"/>
              <a:buAutoNum type="arabicPeriod"/>
            </a:pPr>
            <a:r>
              <a:rPr lang="en-CA" sz="11200" b="0" i="0" u="none" strike="noStrike" dirty="0">
                <a:solidFill>
                  <a:srgbClr val="000000"/>
                </a:solidFill>
                <a:effectLst/>
                <a:latin typeface="Times New Roman" panose="02020603050405020304" pitchFamily="18" charset="0"/>
                <a:cs typeface="Times New Roman" panose="02020603050405020304" pitchFamily="18" charset="0"/>
              </a:rPr>
              <a:t>Revenue sharing or profit distribution</a:t>
            </a:r>
          </a:p>
          <a:p>
            <a:pPr marL="1143000" lvl="2" indent="-228600" algn="l">
              <a:buFont typeface="+mj-lt"/>
              <a:buAutoNum type="arabicPeriod"/>
            </a:pPr>
            <a:r>
              <a:rPr lang="en-CA" sz="11200" b="0" i="0" u="none" strike="noStrike" dirty="0">
                <a:solidFill>
                  <a:srgbClr val="000000"/>
                </a:solidFill>
                <a:effectLst/>
                <a:latin typeface="Times New Roman" panose="02020603050405020304" pitchFamily="18" charset="0"/>
                <a:cs typeface="Times New Roman" panose="02020603050405020304" pitchFamily="18" charset="0"/>
              </a:rPr>
              <a:t>Skills training and capacity-building</a:t>
            </a:r>
          </a:p>
          <a:p>
            <a:pPr marL="1143000" lvl="2" indent="-228600" algn="l">
              <a:buFont typeface="+mj-lt"/>
              <a:buAutoNum type="arabicPeriod"/>
            </a:pPr>
            <a:r>
              <a:rPr lang="en-CA" sz="11200" b="0" i="0" u="none" strike="noStrike" dirty="0">
                <a:solidFill>
                  <a:srgbClr val="000000"/>
                </a:solidFill>
                <a:effectLst/>
                <a:latin typeface="Times New Roman" panose="02020603050405020304" pitchFamily="18" charset="0"/>
                <a:cs typeface="Times New Roman" panose="02020603050405020304" pitchFamily="18" charset="0"/>
              </a:rPr>
              <a:t>Cultural preservation and language revitalization</a:t>
            </a:r>
          </a:p>
          <a:p>
            <a:pPr marL="1143000" lvl="2" indent="-228600" algn="l">
              <a:buFont typeface="+mj-lt"/>
              <a:buAutoNum type="arabicPeriod"/>
            </a:pPr>
            <a:r>
              <a:rPr lang="en-CA" sz="11200" b="0" i="0" u="none" strike="noStrike" dirty="0">
                <a:solidFill>
                  <a:srgbClr val="000000"/>
                </a:solidFill>
                <a:effectLst/>
                <a:latin typeface="Times New Roman" panose="02020603050405020304" pitchFamily="18" charset="0"/>
                <a:cs typeface="Times New Roman" panose="02020603050405020304" pitchFamily="18" charset="0"/>
              </a:rPr>
              <a:t>Environmental stewardship</a:t>
            </a:r>
          </a:p>
          <a:p>
            <a:pPr marL="1143000" lvl="2" indent="-228600" algn="l">
              <a:buFont typeface="+mj-lt"/>
              <a:buAutoNum type="arabicPeriod"/>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Key Partners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Acknowledge the support of key community leaders, Elders, or organizations. This demonstrates that you have community buy-in.</a:t>
            </a:r>
          </a:p>
          <a:p>
            <a:endParaRPr lang="en-US" dirty="0"/>
          </a:p>
        </p:txBody>
      </p:sp>
    </p:spTree>
    <p:extLst>
      <p:ext uri="{BB962C8B-B14F-4D97-AF65-F5344CB8AC3E}">
        <p14:creationId xmlns:p14="http://schemas.microsoft.com/office/powerpoint/2010/main" val="23934827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9A349-E0F8-E618-B353-D81264D77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DE8191-A35D-A00B-0514-0578AB22544E}"/>
              </a:ext>
            </a:extLst>
          </p:cNvPr>
          <p:cNvSpPr>
            <a:spLocks noGrp="1"/>
          </p:cNvSpPr>
          <p:nvPr>
            <p:ph type="title"/>
          </p:nvPr>
        </p:nvSpPr>
        <p:spPr/>
        <p:txBody>
          <a:bodyPr/>
          <a:lstStyle/>
          <a:p>
            <a:r>
              <a:rPr lang="en-US" dirty="0">
                <a:solidFill>
                  <a:srgbClr val="FF0000"/>
                </a:solidFill>
              </a:rPr>
              <a:t>Structuring Your Pitch Presentation &amp; Deck</a:t>
            </a:r>
          </a:p>
        </p:txBody>
      </p:sp>
      <p:sp>
        <p:nvSpPr>
          <p:cNvPr id="3" name="Content Placeholder 2">
            <a:extLst>
              <a:ext uri="{FF2B5EF4-FFF2-40B4-BE49-F238E27FC236}">
                <a16:creationId xmlns:a16="http://schemas.microsoft.com/office/drawing/2014/main" id="{9BBB53A1-9A7F-DA7D-78BA-D0A77B26DF66}"/>
              </a:ext>
            </a:extLst>
          </p:cNvPr>
          <p:cNvSpPr>
            <a:spLocks noGrp="1"/>
          </p:cNvSpPr>
          <p:nvPr>
            <p:ph idx="1"/>
          </p:nvPr>
        </p:nvSpPr>
        <p:spPr>
          <a:xfrm>
            <a:off x="838200" y="1520825"/>
            <a:ext cx="10515600" cy="4351338"/>
          </a:xfrm>
        </p:spPr>
        <p:txBody>
          <a:bodyPr>
            <a:normAutofit fontScale="25000" lnSpcReduction="20000"/>
          </a:bodyPr>
          <a:lstStyle/>
          <a:p>
            <a:pPr marL="0" indent="0" algn="l">
              <a:buNone/>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The Financials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(2-3 minutes)</a:t>
            </a:r>
          </a:p>
          <a:p>
            <a:pPr marL="0" indent="0" algn="l">
              <a:buNone/>
            </a:pPr>
            <a:endParaRPr lang="en-CA" sz="3200" b="0" i="0" u="none" strike="noStrike" dirty="0">
              <a:solidFill>
                <a:schemeClr val="accent6"/>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Ask</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Clearly state how much money you are seeking and what you will use it for (e.g., equipment, marketing, salaries).</a:t>
            </a:r>
          </a:p>
          <a:p>
            <a:pPr marL="742950" lvl="1" indent="-285750" algn="l">
              <a:buFont typeface="+mj-lt"/>
              <a:buAutoNum type="arabicPeriod"/>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Projections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Provide a high-level overview of your financial projections (revenue, expenses, profitability). Focus on a few key numbers that show the business is viable.</a:t>
            </a:r>
          </a:p>
          <a:p>
            <a:pPr marL="742950" lvl="1" indent="-285750" algn="l">
              <a:buFont typeface="+mj-lt"/>
              <a:buAutoNum type="arabicPeriod"/>
            </a:pPr>
            <a:endParaRPr lang="en-CA" sz="3200" b="0" i="0" u="none" strike="noStrike" dirty="0">
              <a:solidFill>
                <a:srgbClr val="00000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Return on Investment (ROI)</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Go beyond just financial returns. Frame the ROI in terms of social, cultural, and economic benefits.</a:t>
            </a:r>
          </a:p>
          <a:p>
            <a:endParaRPr lang="en-US" dirty="0"/>
          </a:p>
        </p:txBody>
      </p:sp>
    </p:spTree>
    <p:extLst>
      <p:ext uri="{BB962C8B-B14F-4D97-AF65-F5344CB8AC3E}">
        <p14:creationId xmlns:p14="http://schemas.microsoft.com/office/powerpoint/2010/main" val="29488550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692D-4951-F4E9-E363-4D8CF8E9C321}"/>
              </a:ext>
            </a:extLst>
          </p:cNvPr>
          <p:cNvSpPr>
            <a:spLocks noGrp="1"/>
          </p:cNvSpPr>
          <p:nvPr>
            <p:ph type="title"/>
          </p:nvPr>
        </p:nvSpPr>
        <p:spPr/>
        <p:txBody>
          <a:bodyPr/>
          <a:lstStyle/>
          <a:p>
            <a:r>
              <a:rPr lang="en-US" dirty="0">
                <a:solidFill>
                  <a:srgbClr val="FF0000"/>
                </a:solidFill>
              </a:rPr>
              <a:t>Structuring Your Pitch Presentation &amp; Deck</a:t>
            </a:r>
          </a:p>
        </p:txBody>
      </p:sp>
      <p:sp>
        <p:nvSpPr>
          <p:cNvPr id="3" name="Content Placeholder 2">
            <a:extLst>
              <a:ext uri="{FF2B5EF4-FFF2-40B4-BE49-F238E27FC236}">
                <a16:creationId xmlns:a16="http://schemas.microsoft.com/office/drawing/2014/main" id="{B7148D73-449A-1099-3D8A-D775772C9473}"/>
              </a:ext>
            </a:extLst>
          </p:cNvPr>
          <p:cNvSpPr>
            <a:spLocks noGrp="1"/>
          </p:cNvSpPr>
          <p:nvPr>
            <p:ph idx="1"/>
          </p:nvPr>
        </p:nvSpPr>
        <p:spPr>
          <a:xfrm>
            <a:off x="838200" y="1520825"/>
            <a:ext cx="10515600" cy="4351338"/>
          </a:xfrm>
        </p:spPr>
        <p:txBody>
          <a:bodyPr>
            <a:normAutofit fontScale="32500" lnSpcReduction="20000"/>
          </a:bodyPr>
          <a:lstStyle/>
          <a:p>
            <a:pPr marL="0" indent="0" algn="l">
              <a:buNone/>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The Team &amp; The Ask</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(1-2 minutes)</a:t>
            </a:r>
          </a:p>
          <a:p>
            <a:pPr marL="0" indent="0" algn="l">
              <a:buNone/>
            </a:pPr>
            <a:endParaRPr lang="en-CA" sz="2500" b="0" i="0" u="none" strike="noStrike" dirty="0">
              <a:solidFill>
                <a:schemeClr val="accent6"/>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The Team</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Introduce your team, highlighting their skills and connection to the community. Emphasize their commitment and passion.</a:t>
            </a:r>
          </a:p>
          <a:p>
            <a:pPr marL="742950" lvl="1" indent="-285750" algn="l">
              <a:buFont typeface="+mj-lt"/>
              <a:buAutoNum type="arabicPeriod"/>
            </a:pPr>
            <a:endParaRPr lang="en-CA" sz="2500" b="0" i="0" u="none" strike="noStrike" dirty="0">
              <a:solidFill>
                <a:srgbClr val="000000"/>
              </a:solidFill>
              <a:effectLst/>
              <a:latin typeface="Times New Roman" panose="02020603050405020304" pitchFamily="18" charset="0"/>
              <a:cs typeface="Times New Roman" panose="02020603050405020304" pitchFamily="18" charset="0"/>
            </a:endParaRPr>
          </a:p>
          <a:p>
            <a:pPr marL="742950" lvl="1" indent="-285750" algn="l">
              <a:buFont typeface="+mj-lt"/>
              <a:buAutoNum type="arabicPeriod"/>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The Ask </a:t>
            </a:r>
            <a:r>
              <a:rPr lang="en-CA" sz="11200" b="1" i="0" u="none" strike="noStrike" dirty="0">
                <a:solidFill>
                  <a:srgbClr val="000000"/>
                </a:solidFill>
                <a:effectLst/>
                <a:latin typeface="Times New Roman" panose="02020603050405020304" pitchFamily="18" charset="0"/>
                <a:cs typeface="Times New Roman" panose="02020603050405020304" pitchFamily="18" charset="0"/>
              </a:rPr>
              <a:t>(revisited)</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 Reiterate your request and open the floor for questions. End on a powerful, forward-looking statement about the partnership you wish to build.</a:t>
            </a:r>
          </a:p>
          <a:p>
            <a:endParaRPr lang="en-US" dirty="0"/>
          </a:p>
        </p:txBody>
      </p:sp>
    </p:spTree>
    <p:extLst>
      <p:ext uri="{BB962C8B-B14F-4D97-AF65-F5344CB8AC3E}">
        <p14:creationId xmlns:p14="http://schemas.microsoft.com/office/powerpoint/2010/main" val="9583945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D39E0-0B2C-BA51-A0C9-54DB107CA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A34D72-5316-CF86-F56F-342281FAE6DD}"/>
              </a:ext>
            </a:extLst>
          </p:cNvPr>
          <p:cNvSpPr>
            <a:spLocks noGrp="1"/>
          </p:cNvSpPr>
          <p:nvPr>
            <p:ph type="title"/>
          </p:nvPr>
        </p:nvSpPr>
        <p:spPr>
          <a:xfrm>
            <a:off x="838200" y="365126"/>
            <a:ext cx="10515600" cy="405840"/>
          </a:xfrm>
        </p:spPr>
        <p:txBody>
          <a:bodyPr>
            <a:normAutofit fontScale="90000"/>
          </a:bodyPr>
          <a:lstStyle/>
          <a:p>
            <a:r>
              <a:rPr lang="en-US" dirty="0">
                <a:solidFill>
                  <a:srgbClr val="FF0000"/>
                </a:solidFill>
              </a:rPr>
              <a:t>Tailoring Your Pitch to Different Audiences</a:t>
            </a:r>
          </a:p>
        </p:txBody>
      </p:sp>
      <p:sp>
        <p:nvSpPr>
          <p:cNvPr id="3" name="Content Placeholder 2">
            <a:extLst>
              <a:ext uri="{FF2B5EF4-FFF2-40B4-BE49-F238E27FC236}">
                <a16:creationId xmlns:a16="http://schemas.microsoft.com/office/drawing/2014/main" id="{29234014-B993-4797-0F86-96AFD151EE38}"/>
              </a:ext>
            </a:extLst>
          </p:cNvPr>
          <p:cNvSpPr>
            <a:spLocks noGrp="1"/>
          </p:cNvSpPr>
          <p:nvPr>
            <p:ph idx="1"/>
          </p:nvPr>
        </p:nvSpPr>
        <p:spPr>
          <a:xfrm>
            <a:off x="268941" y="947084"/>
            <a:ext cx="11564471" cy="4351338"/>
          </a:xfrm>
        </p:spPr>
        <p:txBody>
          <a:bodyPr>
            <a:normAutofit fontScale="25000" lnSpcReduction="20000"/>
          </a:bodyPr>
          <a:lstStyle/>
          <a:p>
            <a:pPr algn="l"/>
            <a:r>
              <a:rPr lang="en-CA" sz="11200" b="0" i="0" u="none" strike="noStrike" dirty="0">
                <a:solidFill>
                  <a:srgbClr val="000000"/>
                </a:solidFill>
                <a:effectLst/>
                <a:latin typeface="Times New Roman" panose="02020603050405020304" pitchFamily="18" charset="0"/>
                <a:cs typeface="Times New Roman" panose="02020603050405020304" pitchFamily="18" charset="0"/>
              </a:rPr>
              <a:t>The core of your pitch remains the same, but you will need to adjust the emphasis and language for each audience.</a:t>
            </a:r>
          </a:p>
          <a:p>
            <a:pPr algn="l"/>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Audience 1: Potential Funders (Banks, AFIs, Government Programs)</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Focus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This audience wants to see a balance between your cultural mission and business viability. They are looking for a return on their investment—which can be financial or social.</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Emphasis in Pitch</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Financials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Spend more time on your financial projections, showing a clear path to profitability and how their investment will be repaid.</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Risk Mitigation</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Address potential risks head-on and explain how you will mitigate them. For example, if on-reserve land is a factor, explain your legal and governance structure.</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Social ROI</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Clearly articulate the social and community benefits, framing them as a unique competitive advantage and a reason for their investment.</a:t>
            </a:r>
          </a:p>
          <a:p>
            <a:pPr algn="l">
              <a:buFont typeface="Arial" panose="020B0604020202020204" pitchFamily="34" charset="0"/>
              <a:buChar char="•"/>
            </a:pPr>
            <a:r>
              <a:rPr lang="en-CA" sz="11200" b="1" i="0" u="none" strike="noStrike" dirty="0">
                <a:solidFill>
                  <a:schemeClr val="accent6"/>
                </a:solidFill>
                <a:effectLst/>
                <a:latin typeface="Times New Roman" panose="02020603050405020304" pitchFamily="18" charset="0"/>
                <a:cs typeface="Times New Roman" panose="02020603050405020304" pitchFamily="18" charset="0"/>
              </a:rPr>
              <a:t>Pitch Deck Tips</a:t>
            </a:r>
            <a:r>
              <a:rPr lang="en-CA" sz="11200" b="0" i="0" u="none" strike="noStrike" dirty="0">
                <a:solidFill>
                  <a:schemeClr val="accent6"/>
                </a:solidFill>
                <a:effectLst/>
                <a:latin typeface="Times New Roman" panose="02020603050405020304" pitchFamily="18" charset="0"/>
                <a:cs typeface="Times New Roman" panose="02020603050405020304" pitchFamily="18" charset="0"/>
              </a:rPr>
              <a:t>: </a:t>
            </a:r>
            <a:r>
              <a:rPr lang="en-CA" sz="11200" b="0" i="0" u="none" strike="noStrike" dirty="0">
                <a:solidFill>
                  <a:srgbClr val="000000"/>
                </a:solidFill>
                <a:effectLst/>
                <a:latin typeface="Times New Roman" panose="02020603050405020304" pitchFamily="18" charset="0"/>
                <a:cs typeface="Times New Roman" panose="02020603050405020304" pitchFamily="18" charset="0"/>
              </a:rPr>
              <a:t>Include detailed financial charts, a team slide that highlights business and technical expertise, and a clear "Use of Funds" slide.</a:t>
            </a:r>
          </a:p>
          <a:p>
            <a:pPr marL="742950" lvl="1" indent="-285750" algn="l">
              <a:buFont typeface="Arial" panose="020B0604020202020204" pitchFamily="34" charset="0"/>
              <a:buChar char="•"/>
            </a:pPr>
            <a:endParaRPr lang="en-CA" sz="11200" b="0" i="0" u="none" strike="noStrike"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7802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3380</TotalTime>
  <Words>9964</Words>
  <Application>Microsoft Macintosh PowerPoint</Application>
  <PresentationFormat>Widescreen</PresentationFormat>
  <Paragraphs>747</Paragraphs>
  <Slides>109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109</vt:i4>
      </vt:variant>
    </vt:vector>
  </HeadingPairs>
  <TitlesOfParts>
    <vt:vector size="117" baseType="lpstr">
      <vt:lpstr>Aptos</vt:lpstr>
      <vt:lpstr>Aptos Display</vt:lpstr>
      <vt:lpstr>Arial</vt:lpstr>
      <vt:lpstr>Courier New</vt:lpstr>
      <vt:lpstr>Google Sans</vt:lpstr>
      <vt:lpstr>Times New Roman</vt:lpstr>
      <vt:lpstr>Wingdings</vt:lpstr>
      <vt:lpstr>Office Theme</vt:lpstr>
      <vt:lpstr>PowerPoint Presentation</vt:lpstr>
      <vt:lpstr>Welcome and Acknowledgment of the Land  "We acknowledge the lands that the Town of Wasaga Beach is located on are the historical territory of the Tionontati people and are within the boundaries of Treaty 18, signed with the Anishinaabe. We recognize the enduring presence of the Anishinaabe, Haudenosaunee, and Wendat Nations." In addition, for Sothern Ontario we also acknowledge the  Attawandaron and Tionantati, nations.   We are thankful to be welcomed on these lands in friendship. The lands we are situated on are covered under the Williams Treaties and the traditional territory of the Mississaugas, a branch of the greater Anishinaabe Nation, including Algonquin, Ojibway, Odawa and Pottawatomi.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Model Canvas</vt:lpstr>
      <vt:lpstr>Business Model Canvas</vt:lpstr>
      <vt:lpstr>Business Model Canvas</vt:lpstr>
      <vt:lpstr>Business Model Canvas</vt:lpstr>
      <vt:lpstr>Business Model Canvas</vt:lpstr>
      <vt:lpstr>Business Model Canvas</vt:lpstr>
      <vt:lpstr>Business Model Canvas</vt:lpstr>
      <vt:lpstr>Business Model Canvas</vt:lpstr>
      <vt:lpstr>Business Model Canvas</vt:lpstr>
      <vt:lpstr>Business Model Canvas</vt:lpstr>
      <vt:lpstr>PowerPoint Presentation</vt:lpstr>
      <vt:lpstr>PowerPoint Presentation</vt:lpstr>
      <vt:lpstr>PowerPoint Presentation</vt:lpstr>
      <vt:lpstr>PowerPoint Presentation</vt:lpstr>
      <vt:lpstr>Elements of a Strong Community-Based Business Idea  A strong community-based business idea integrates local needs, leverages local resources (including culture), ensures scalability to grow without losing local roots, and fosters sustainability for long-term impact and viability.   Key elements include addressing a clear unmet need within the community, utilizing cultural assets to create unique value, building strong community relationships, and establishing a model that can expand its reach and impact over time while maintaining its commitment to the local area. </vt:lpstr>
      <vt:lpstr>Types of Indigenous Businesses  Indigenous businesses operate across for-profit, cooperative, social enterprise, and land-based models, leveraging cultural strengths and community ties to create economic and social value.   *For-profit businesses aim for growth and profit, often integrating social goals.  * Cooperatives, like those in fishing or artisan work, focus on member benefits, shared ownership, and sustainable practices.  * Social enterprises prioritize social, cultural, or environmental missions, reinvesting profits to achieve their objectives.  * Land-based businesses, such as eco-tourism or traditional crafts, directly connect economic activity to cultural heritage and the natural environment, fostering sustainability and community well-being. </vt:lpstr>
      <vt:lpstr>Indigenous Success Stories Indigenous success stories in Ontario's First Nations highlight progress in economic development, like Aamjiwnaang First Nation’s (aka Chippewas of Sarnia),  commercial plaza and industrial park, and entrepreneurship, seen in Supercom Industries (6 first nations working together) manufacturing initiatives.  Successes also include cultural revitalization through initiatives like Pindigen Park and educational programs like the First Nation Student Success Program. Other examples include achievements in advocacy, such as the Modoc Nation's wildlife fence removal, and personal triumphs in health and resilience, exemplified by individuals overcoming trauma to find renewed spiritual and physical well-being.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 Learn how to finalize and fund a business plan that supports community values.</vt:lpstr>
      <vt:lpstr>Objective – Learn how to finalize and fund a business plan that supports community values.</vt:lpstr>
      <vt:lpstr>Ethical Leadership and Cultural Protocols</vt:lpstr>
      <vt:lpstr>Ethical Leadership and Cultural Protocols</vt:lpstr>
      <vt:lpstr>Ethical Leadership and Cultural Protocols</vt:lpstr>
      <vt:lpstr>Ethical Leadership and Cultural Protocols</vt:lpstr>
      <vt:lpstr>Ethical Leadership and Cultural Protocols</vt:lpstr>
      <vt:lpstr>Objective – Learn how to finalize and fund a business plan that supports community values.</vt:lpstr>
      <vt:lpstr>Identifying Local Assets and Barriers. – SWOT Analysis </vt:lpstr>
      <vt:lpstr>Identifying Local Assets and Barriers. – SWOT Analysis </vt:lpstr>
      <vt:lpstr>Identifying Local Assets and Barriers. – SWOT Analysis </vt:lpstr>
      <vt:lpstr>Identifying Local Assets and Barriers. – SWOT Analysis </vt:lpstr>
      <vt:lpstr>Objective – Learn how to finalize and fund a business plan that supports community values.</vt:lpstr>
      <vt:lpstr>Indigenous Community Engagement and Consensus-Building Tools</vt:lpstr>
      <vt:lpstr>Indigenous Community Engagement and Consensus-Building Tools</vt:lpstr>
      <vt:lpstr>Indigenous Community Engagement and Consensus-Building Tools</vt:lpstr>
      <vt:lpstr>Indigenous Community Engagement and Consensus-Building Tools</vt:lpstr>
      <vt:lpstr>Objective – Learn how to finalize and fund a business plan that supports community values.</vt:lpstr>
      <vt:lpstr>Business Plan Checklists &amp; Red Flags</vt:lpstr>
      <vt:lpstr>Business Plan Checklists &amp; Red Flags</vt:lpstr>
      <vt:lpstr>Business Plan Checklists &amp; Red Flags</vt:lpstr>
      <vt:lpstr>Business Plan Checklists &amp; Red Flags</vt:lpstr>
      <vt:lpstr>Business Plan Checklists &amp; Red Flags</vt:lpstr>
      <vt:lpstr>Business Plan Checklists &amp; Red Flags</vt:lpstr>
      <vt:lpstr>Business Plan Checklists &amp; Red Flags</vt:lpstr>
      <vt:lpstr>Objective – Learn how to finalize and fund a business plan that supports community values.</vt:lpstr>
      <vt:lpstr>Funding Sources for Indigenous Business in Ontario </vt:lpstr>
      <vt:lpstr>Funding Sources for Indigenous Business in Ontario </vt:lpstr>
      <vt:lpstr>Funding Sources for Indigenous Business in Ontario </vt:lpstr>
      <vt:lpstr>Funding Sources for Indigenous Business in Ontario </vt:lpstr>
      <vt:lpstr>Funding Sources for Indigenous Business in Ontario </vt:lpstr>
      <vt:lpstr>Funding Sources for Indigenous Business in Ontario </vt:lpstr>
      <vt:lpstr>Funding Sources for Indigenous Business in Ontario </vt:lpstr>
      <vt:lpstr>Funding Sources for Indigenous Business in Ontario </vt:lpstr>
      <vt:lpstr>Funding Sources for Indigenous Business in Ontario </vt:lpstr>
      <vt:lpstr>Objective – Learn how to finalize and fund a business plan that supports community values.</vt:lpstr>
      <vt:lpstr>Structuring Your Pitch Presentation &amp; Deck</vt:lpstr>
      <vt:lpstr>Structuring Your Pitch Presentation &amp; Deck</vt:lpstr>
      <vt:lpstr>Structuring Your Pitch Presentation &amp; Deck</vt:lpstr>
      <vt:lpstr>Structuring Your Pitch Presentation &amp; Deck</vt:lpstr>
      <vt:lpstr>Structuring Your Pitch Presentation &amp; Deck</vt:lpstr>
      <vt:lpstr>Tailoring Your Pitch to Different Audiences</vt:lpstr>
      <vt:lpstr>Tailoring Your Pitch to Different Audiences</vt:lpstr>
      <vt:lpstr>Tailoring Your Pitch to Different Audiences</vt:lpstr>
      <vt:lpstr>Objective – Learn how to finalize and fund a business plan that supports community values.</vt:lpstr>
      <vt:lpstr>Support for Entrepreneurs in the Community</vt:lpstr>
      <vt:lpstr>Support for Entrepreneurs in the Community</vt:lpstr>
      <vt:lpstr>Support for Entrepreneurs in the Community</vt:lpstr>
      <vt:lpstr>Support for Entrepreneurs in the Community</vt:lpstr>
      <vt:lpstr>Tools for Eco-Tourism, Crafts &amp; More </vt:lpstr>
      <vt:lpstr>Objective – Learn how to finalize and fund a business plan that supports community values.</vt:lpstr>
      <vt:lpstr>Questions Please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Bryan Marshman</dc:creator>
  <cp:lastModifiedBy>Bryan Marshman</cp:lastModifiedBy>
  <cp:revision>30</cp:revision>
  <dcterms:created xsi:type="dcterms:W3CDTF">2025-07-29T22:21:08Z</dcterms:created>
  <dcterms:modified xsi:type="dcterms:W3CDTF">2025-08-24T21:28:32Z</dcterms:modified>
</cp:coreProperties>
</file>