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Akzidenz-Grotesk" panose="020B0604020202020204" charset="0"/>
      <p:regular r:id="rId12"/>
    </p:embeddedFont>
    <p:embeddedFont>
      <p:font typeface="Akzidenz-Grotesk Bold" panose="020B0604020202020204" charset="0"/>
      <p:regular r:id="rId13"/>
    </p:embeddedFont>
    <p:embeddedFont>
      <p:font typeface="Canva Sans Bold" panose="020B0604020202020204" charset="0"/>
      <p:regular r:id="rId14"/>
    </p:embeddedFont>
    <p:embeddedFont>
      <p:font typeface="Swiss 721 Devanagari" panose="020B0604020202020204" charset="0"/>
      <p:regular r:id="rId15"/>
    </p:embeddedFont>
    <p:embeddedFont>
      <p:font typeface="Swiss 721 Devanagari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467" autoAdjust="0"/>
  </p:normalViewPr>
  <p:slideViewPr>
    <p:cSldViewPr>
      <p:cViewPr varScale="1">
        <p:scale>
          <a:sx n="66" d="100"/>
          <a:sy n="66" d="100"/>
        </p:scale>
        <p:origin x="101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sv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svg"/><Relationship Id="rId7" Type="http://schemas.openxmlformats.org/officeDocument/2006/relationships/image" Target="../media/image11.jpe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3.sv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sv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DE0"/>
        </a:solidFill>
        <a:effectLst/>
      </p:bgPr>
    </p:bg>
    <p:spTree>
      <p:nvGrpSpPr>
        <p:cNvPr id="1" name=""/>
        <p:cNvGrpSpPr/>
        <p:nvPr/>
      </p:nvGrpSpPr>
      <p:grpSpPr>
        <a:xfrm>
          <a:off x="0" y="0"/>
          <a:ext cx="0" cy="0"/>
          <a:chOff x="0" y="0"/>
          <a:chExt cx="0" cy="0"/>
        </a:xfrm>
      </p:grpSpPr>
      <p:sp>
        <p:nvSpPr>
          <p:cNvPr id="2" name="Freeform 2"/>
          <p:cNvSpPr/>
          <p:nvPr/>
        </p:nvSpPr>
        <p:spPr>
          <a:xfrm>
            <a:off x="0" y="1003478"/>
            <a:ext cx="3735279" cy="1017660"/>
          </a:xfrm>
          <a:custGeom>
            <a:avLst/>
            <a:gdLst/>
            <a:ahLst/>
            <a:cxnLst/>
            <a:rect l="l" t="t" r="r" b="b"/>
            <a:pathLst>
              <a:path w="5928135" h="1017660">
                <a:moveTo>
                  <a:pt x="0" y="0"/>
                </a:moveTo>
                <a:lnTo>
                  <a:pt x="5928135" y="0"/>
                </a:lnTo>
                <a:lnTo>
                  <a:pt x="5928135" y="1017660"/>
                </a:lnTo>
                <a:lnTo>
                  <a:pt x="0" y="1017660"/>
                </a:lnTo>
                <a:lnTo>
                  <a:pt x="0" y="0"/>
                </a:lnTo>
                <a:close/>
              </a:path>
            </a:pathLst>
          </a:custGeom>
          <a:blipFill>
            <a:blip>
              <a:extLst>
                <a:ext uri="{96DAC541-7B7A-43D3-8B79-37D633B846F1}">
                  <asvg:svgBlip xmlns:asvg="http://schemas.microsoft.com/office/drawing/2016/SVG/main" r:embed="rId2"/>
                </a:ext>
              </a:extLst>
            </a:blip>
            <a:stretch>
              <a:fillRect b="-206554"/>
            </a:stretch>
          </a:blipFill>
        </p:spPr>
        <p:txBody>
          <a:bodyPr/>
          <a:lstStyle/>
          <a:p>
            <a:endParaRPr lang="en-US"/>
          </a:p>
        </p:txBody>
      </p:sp>
      <p:grpSp>
        <p:nvGrpSpPr>
          <p:cNvPr id="3" name="Group 3"/>
          <p:cNvGrpSpPr/>
          <p:nvPr/>
        </p:nvGrpSpPr>
        <p:grpSpPr>
          <a:xfrm>
            <a:off x="11972240" y="2463766"/>
            <a:ext cx="6315760" cy="7823234"/>
            <a:chOff x="0" y="0"/>
            <a:chExt cx="672299" cy="812800"/>
          </a:xfrm>
        </p:grpSpPr>
        <p:sp>
          <p:nvSpPr>
            <p:cNvPr id="4" name="Freeform 4"/>
            <p:cNvSpPr/>
            <p:nvPr/>
          </p:nvSpPr>
          <p:spPr>
            <a:xfrm>
              <a:off x="0" y="0"/>
              <a:ext cx="672299" cy="812800"/>
            </a:xfrm>
            <a:custGeom>
              <a:avLst/>
              <a:gdLst/>
              <a:ahLst/>
              <a:cxnLst/>
              <a:rect l="l" t="t" r="r" b="b"/>
              <a:pathLst>
                <a:path w="672299" h="812800">
                  <a:moveTo>
                    <a:pt x="0" y="0"/>
                  </a:moveTo>
                  <a:lnTo>
                    <a:pt x="672299" y="0"/>
                  </a:lnTo>
                  <a:lnTo>
                    <a:pt x="672299" y="812800"/>
                  </a:lnTo>
                  <a:lnTo>
                    <a:pt x="0" y="812800"/>
                  </a:lnTo>
                  <a:close/>
                </a:path>
              </a:pathLst>
            </a:custGeom>
            <a:blipFill>
              <a:blip r:embed="rId3"/>
              <a:stretch>
                <a:fillRect l="-14612" r="-66570"/>
              </a:stretch>
            </a:blipFill>
          </p:spPr>
          <p:txBody>
            <a:bodyPr/>
            <a:lstStyle/>
            <a:p>
              <a:endParaRPr lang="en-US"/>
            </a:p>
          </p:txBody>
        </p:sp>
      </p:grpSp>
      <p:sp>
        <p:nvSpPr>
          <p:cNvPr id="5" name="Freeform 5"/>
          <p:cNvSpPr/>
          <p:nvPr/>
        </p:nvSpPr>
        <p:spPr>
          <a:xfrm rot="5400000">
            <a:off x="7629951" y="6855782"/>
            <a:ext cx="9549140" cy="765108"/>
          </a:xfrm>
          <a:custGeom>
            <a:avLst/>
            <a:gdLst/>
            <a:ahLst/>
            <a:cxnLst/>
            <a:rect l="l" t="t" r="r" b="b"/>
            <a:pathLst>
              <a:path w="9549140" h="765108">
                <a:moveTo>
                  <a:pt x="0" y="0"/>
                </a:moveTo>
                <a:lnTo>
                  <a:pt x="9549140" y="0"/>
                </a:lnTo>
                <a:lnTo>
                  <a:pt x="9549140" y="765108"/>
                </a:lnTo>
                <a:lnTo>
                  <a:pt x="0" y="765108"/>
                </a:lnTo>
                <a:lnTo>
                  <a:pt x="0" y="0"/>
                </a:lnTo>
                <a:close/>
              </a:path>
            </a:pathLst>
          </a:custGeom>
          <a:blipFill>
            <a:blip>
              <a:extLst>
                <a:ext uri="{96DAC541-7B7A-43D3-8B79-37D633B846F1}">
                  <asvg:svgBlip xmlns:asvg="http://schemas.microsoft.com/office/drawing/2016/SVG/main" r:embed="rId4"/>
                </a:ext>
              </a:extLst>
            </a:blip>
            <a:stretch>
              <a:fillRect b="-556801"/>
            </a:stretch>
          </a:blipFill>
        </p:spPr>
        <p:txBody>
          <a:bodyPr/>
          <a:lstStyle/>
          <a:p>
            <a:endParaRPr lang="en-US"/>
          </a:p>
        </p:txBody>
      </p:sp>
      <p:sp>
        <p:nvSpPr>
          <p:cNvPr id="6" name="Freeform 6"/>
          <p:cNvSpPr/>
          <p:nvPr/>
        </p:nvSpPr>
        <p:spPr>
          <a:xfrm>
            <a:off x="8797364" y="7238336"/>
            <a:ext cx="2722471" cy="2744897"/>
          </a:xfrm>
          <a:custGeom>
            <a:avLst/>
            <a:gdLst/>
            <a:ahLst/>
            <a:cxnLst/>
            <a:rect l="l" t="t" r="r" b="b"/>
            <a:pathLst>
              <a:path w="2722471" h="2744897">
                <a:moveTo>
                  <a:pt x="0" y="0"/>
                </a:moveTo>
                <a:lnTo>
                  <a:pt x="2722471" y="0"/>
                </a:lnTo>
                <a:lnTo>
                  <a:pt x="2722471" y="2744897"/>
                </a:lnTo>
                <a:lnTo>
                  <a:pt x="0" y="2744897"/>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609600" y="3093142"/>
            <a:ext cx="11379279" cy="1359346"/>
          </a:xfrm>
          <a:prstGeom prst="rect">
            <a:avLst/>
          </a:prstGeom>
        </p:spPr>
        <p:txBody>
          <a:bodyPr wrap="square" lIns="0" tIns="0" rIns="0" bIns="0" rtlCol="0" anchor="t">
            <a:spAutoFit/>
          </a:bodyPr>
          <a:lstStyle/>
          <a:p>
            <a:pPr algn="l">
              <a:lnSpc>
                <a:spcPts val="10482"/>
              </a:lnSpc>
            </a:pPr>
            <a:r>
              <a:rPr lang="en-US" sz="10482" b="1" dirty="0">
                <a:solidFill>
                  <a:srgbClr val="2C2F39"/>
                </a:solidFill>
                <a:latin typeface="Akzidenz-Grotesk Bold"/>
                <a:ea typeface="Akzidenz-Grotesk Bold"/>
                <a:cs typeface="Akzidenz-Grotesk Bold"/>
                <a:sym typeface="Akzidenz-Grotesk Bold"/>
              </a:rPr>
              <a:t>ENTREPRENEUR</a:t>
            </a:r>
          </a:p>
        </p:txBody>
      </p:sp>
      <p:sp>
        <p:nvSpPr>
          <p:cNvPr id="8" name="TextBox 8"/>
          <p:cNvSpPr txBox="1"/>
          <p:nvPr/>
        </p:nvSpPr>
        <p:spPr>
          <a:xfrm>
            <a:off x="609600" y="4452488"/>
            <a:ext cx="10960179" cy="1605632"/>
          </a:xfrm>
          <a:prstGeom prst="rect">
            <a:avLst/>
          </a:prstGeom>
        </p:spPr>
        <p:txBody>
          <a:bodyPr lIns="0" tIns="0" rIns="0" bIns="0" rtlCol="0" anchor="t">
            <a:spAutoFit/>
          </a:bodyPr>
          <a:lstStyle/>
          <a:p>
            <a:pPr algn="l">
              <a:lnSpc>
                <a:spcPts val="10482"/>
              </a:lnSpc>
            </a:pPr>
            <a:r>
              <a:rPr lang="en-US" sz="10482" b="1" dirty="0">
                <a:solidFill>
                  <a:srgbClr val="2C2F39"/>
                </a:solidFill>
                <a:latin typeface="Akzidenz-Grotesk Bold"/>
                <a:ea typeface="Akzidenz-Grotesk Bold"/>
                <a:cs typeface="Akzidenz-Grotesk Bold"/>
                <a:sym typeface="Akzidenz-Grotesk Bold"/>
              </a:rPr>
              <a:t>DEVELOPMENT</a:t>
            </a:r>
          </a:p>
        </p:txBody>
      </p:sp>
      <p:sp>
        <p:nvSpPr>
          <p:cNvPr id="9" name="TextBox 9"/>
          <p:cNvSpPr txBox="1"/>
          <p:nvPr/>
        </p:nvSpPr>
        <p:spPr>
          <a:xfrm>
            <a:off x="576512" y="5753030"/>
            <a:ext cx="10960179" cy="1602136"/>
          </a:xfrm>
          <a:prstGeom prst="rect">
            <a:avLst/>
          </a:prstGeom>
        </p:spPr>
        <p:txBody>
          <a:bodyPr lIns="0" tIns="0" rIns="0" bIns="0" rtlCol="0" anchor="t">
            <a:spAutoFit/>
          </a:bodyPr>
          <a:lstStyle/>
          <a:p>
            <a:pPr algn="l">
              <a:lnSpc>
                <a:spcPts val="10482"/>
              </a:lnSpc>
            </a:pPr>
            <a:r>
              <a:rPr lang="en-US" sz="10482" b="1" dirty="0">
                <a:solidFill>
                  <a:srgbClr val="2C2F39"/>
                </a:solidFill>
                <a:latin typeface="Akzidenz-Grotesk Bold"/>
                <a:ea typeface="Akzidenz-Grotesk Bold"/>
                <a:cs typeface="Akzidenz-Grotesk Bold"/>
                <a:sym typeface="Akzidenz-Grotesk Bold"/>
              </a:rPr>
              <a:t>PRESENTATION</a:t>
            </a:r>
          </a:p>
        </p:txBody>
      </p:sp>
      <p:sp>
        <p:nvSpPr>
          <p:cNvPr id="10" name="TextBox 10"/>
          <p:cNvSpPr txBox="1"/>
          <p:nvPr/>
        </p:nvSpPr>
        <p:spPr>
          <a:xfrm>
            <a:off x="1028700" y="1294662"/>
            <a:ext cx="2480598"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SESSION 01</a:t>
            </a:r>
          </a:p>
        </p:txBody>
      </p:sp>
      <p:sp>
        <p:nvSpPr>
          <p:cNvPr id="11" name="TextBox 11"/>
          <p:cNvSpPr txBox="1"/>
          <p:nvPr/>
        </p:nvSpPr>
        <p:spPr>
          <a:xfrm>
            <a:off x="1028700" y="8769708"/>
            <a:ext cx="4945584" cy="344805"/>
          </a:xfrm>
          <a:prstGeom prst="rect">
            <a:avLst/>
          </a:prstGeom>
        </p:spPr>
        <p:txBody>
          <a:bodyPr lIns="0" tIns="0" rIns="0" bIns="0" rtlCol="0" anchor="t">
            <a:spAutoFit/>
          </a:bodyPr>
          <a:lstStyle/>
          <a:p>
            <a:pPr marL="0" lvl="0" indent="0" algn="l">
              <a:lnSpc>
                <a:spcPts val="2519"/>
              </a:lnSpc>
            </a:pPr>
            <a:r>
              <a:rPr lang="en-US" sz="1799">
                <a:solidFill>
                  <a:srgbClr val="2C2F39"/>
                </a:solidFill>
                <a:latin typeface="Akzidenz-Grotesk"/>
                <a:ea typeface="Akzidenz-Grotesk"/>
                <a:cs typeface="Akzidenz-Grotesk"/>
                <a:sym typeface="Akzidenz-Grotesk"/>
              </a:rPr>
              <a:t>WWW.THREESISTERSCONSULTING.COM</a:t>
            </a:r>
          </a:p>
        </p:txBody>
      </p:sp>
      <p:sp>
        <p:nvSpPr>
          <p:cNvPr id="12" name="TextBox 12"/>
          <p:cNvSpPr txBox="1"/>
          <p:nvPr/>
        </p:nvSpPr>
        <p:spPr>
          <a:xfrm>
            <a:off x="16440512" y="1294662"/>
            <a:ext cx="1190263" cy="344805"/>
          </a:xfrm>
          <a:prstGeom prst="rect">
            <a:avLst/>
          </a:prstGeom>
        </p:spPr>
        <p:txBody>
          <a:bodyPr lIns="0" tIns="0" rIns="0" bIns="0" rtlCol="0" anchor="t">
            <a:spAutoFit/>
          </a:bodyPr>
          <a:lstStyle/>
          <a:p>
            <a:pPr marL="0" lvl="0" indent="0" algn="l">
              <a:lnSpc>
                <a:spcPts val="2519"/>
              </a:lnSpc>
            </a:pPr>
            <a:r>
              <a:rPr lang="en-US" sz="1799" b="1">
                <a:solidFill>
                  <a:srgbClr val="2C2F39"/>
                </a:solidFill>
                <a:latin typeface="Akzidenz-Grotesk Bold"/>
                <a:ea typeface="Akzidenz-Grotesk Bold"/>
                <a:cs typeface="Akzidenz-Grotesk Bold"/>
                <a:sym typeface="Akzidenz-Grotesk Bold"/>
              </a:rPr>
              <a:t>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DE0"/>
        </a:solidFill>
        <a:effectLst/>
      </p:bgPr>
    </p:bg>
    <p:spTree>
      <p:nvGrpSpPr>
        <p:cNvPr id="1" name=""/>
        <p:cNvGrpSpPr/>
        <p:nvPr/>
      </p:nvGrpSpPr>
      <p:grpSpPr>
        <a:xfrm>
          <a:off x="0" y="0"/>
          <a:ext cx="0" cy="0"/>
          <a:chOff x="0" y="0"/>
          <a:chExt cx="0" cy="0"/>
        </a:xfrm>
      </p:grpSpPr>
      <p:sp>
        <p:nvSpPr>
          <p:cNvPr id="2" name="Freeform 2"/>
          <p:cNvSpPr/>
          <p:nvPr/>
        </p:nvSpPr>
        <p:spPr>
          <a:xfrm>
            <a:off x="0" y="1003478"/>
            <a:ext cx="3735279" cy="1017660"/>
          </a:xfrm>
          <a:custGeom>
            <a:avLst/>
            <a:gdLst/>
            <a:ahLst/>
            <a:cxnLst/>
            <a:rect l="l" t="t" r="r" b="b"/>
            <a:pathLst>
              <a:path w="5928135" h="1017660">
                <a:moveTo>
                  <a:pt x="0" y="0"/>
                </a:moveTo>
                <a:lnTo>
                  <a:pt x="5928135" y="0"/>
                </a:lnTo>
                <a:lnTo>
                  <a:pt x="5928135" y="1017660"/>
                </a:lnTo>
                <a:lnTo>
                  <a:pt x="0" y="1017660"/>
                </a:lnTo>
                <a:lnTo>
                  <a:pt x="0" y="0"/>
                </a:lnTo>
                <a:close/>
              </a:path>
            </a:pathLst>
          </a:custGeom>
          <a:blipFill>
            <a:blip>
              <a:extLst>
                <a:ext uri="{96DAC541-7B7A-43D3-8B79-37D633B846F1}">
                  <asvg:svgBlip xmlns:asvg="http://schemas.microsoft.com/office/drawing/2016/SVG/main" r:embed="rId2"/>
                </a:ext>
              </a:extLst>
            </a:blip>
            <a:stretch>
              <a:fillRect b="-206554"/>
            </a:stretch>
          </a:blipFill>
        </p:spPr>
        <p:txBody>
          <a:bodyPr/>
          <a:lstStyle/>
          <a:p>
            <a:endParaRPr lang="en-US"/>
          </a:p>
        </p:txBody>
      </p:sp>
      <p:sp>
        <p:nvSpPr>
          <p:cNvPr id="3" name="Freeform 3"/>
          <p:cNvSpPr/>
          <p:nvPr/>
        </p:nvSpPr>
        <p:spPr>
          <a:xfrm>
            <a:off x="14859362" y="-813289"/>
            <a:ext cx="9599894" cy="11913577"/>
          </a:xfrm>
          <a:custGeom>
            <a:avLst/>
            <a:gdLst/>
            <a:ahLst/>
            <a:cxnLst/>
            <a:rect l="l" t="t" r="r" b="b"/>
            <a:pathLst>
              <a:path w="9599894" h="11913577">
                <a:moveTo>
                  <a:pt x="0" y="0"/>
                </a:moveTo>
                <a:lnTo>
                  <a:pt x="9599894" y="0"/>
                </a:lnTo>
                <a:lnTo>
                  <a:pt x="9599894" y="11913578"/>
                </a:lnTo>
                <a:lnTo>
                  <a:pt x="0" y="11913578"/>
                </a:lnTo>
                <a:lnTo>
                  <a:pt x="0" y="0"/>
                </a:lnTo>
                <a:close/>
              </a:path>
            </a:pathLst>
          </a:custGeom>
          <a:blipFill>
            <a:blip>
              <a:extLst>
                <a:ext uri="{96DAC541-7B7A-43D3-8B79-37D633B846F1}">
                  <asvg:svgBlip xmlns:asvg="http://schemas.microsoft.com/office/drawing/2016/SVG/main" r:embed="rId3"/>
                </a:ext>
              </a:extLst>
            </a:blip>
            <a:stretch>
              <a:fillRect r="-135821"/>
            </a:stretch>
          </a:blipFill>
        </p:spPr>
        <p:txBody>
          <a:bodyPr/>
          <a:lstStyle/>
          <a:p>
            <a:endParaRPr lang="en-US"/>
          </a:p>
        </p:txBody>
      </p:sp>
      <p:sp>
        <p:nvSpPr>
          <p:cNvPr id="4" name="Freeform 4"/>
          <p:cNvSpPr/>
          <p:nvPr/>
        </p:nvSpPr>
        <p:spPr>
          <a:xfrm>
            <a:off x="3914545" y="8923681"/>
            <a:ext cx="414722" cy="414722"/>
          </a:xfrm>
          <a:custGeom>
            <a:avLst/>
            <a:gdLst/>
            <a:ahLst/>
            <a:cxnLst/>
            <a:rect l="l" t="t" r="r" b="b"/>
            <a:pathLst>
              <a:path w="414722" h="414722">
                <a:moveTo>
                  <a:pt x="0" y="0"/>
                </a:moveTo>
                <a:lnTo>
                  <a:pt x="414723" y="0"/>
                </a:lnTo>
                <a:lnTo>
                  <a:pt x="414723" y="414723"/>
                </a:lnTo>
                <a:lnTo>
                  <a:pt x="0" y="41472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2021498" y="2274564"/>
            <a:ext cx="5237802" cy="6983736"/>
          </a:xfrm>
          <a:custGeom>
            <a:avLst/>
            <a:gdLst/>
            <a:ahLst/>
            <a:cxnLst/>
            <a:rect l="l" t="t" r="r" b="b"/>
            <a:pathLst>
              <a:path w="5237802" h="6983736">
                <a:moveTo>
                  <a:pt x="0" y="0"/>
                </a:moveTo>
                <a:lnTo>
                  <a:pt x="5237802" y="0"/>
                </a:lnTo>
                <a:lnTo>
                  <a:pt x="5237802" y="6983736"/>
                </a:lnTo>
                <a:lnTo>
                  <a:pt x="0" y="6983736"/>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028700" y="1294662"/>
            <a:ext cx="2480598"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SESSION 01</a:t>
            </a:r>
          </a:p>
        </p:txBody>
      </p:sp>
      <p:sp>
        <p:nvSpPr>
          <p:cNvPr id="7" name="TextBox 7"/>
          <p:cNvSpPr txBox="1"/>
          <p:nvPr/>
        </p:nvSpPr>
        <p:spPr>
          <a:xfrm>
            <a:off x="16440512" y="1294662"/>
            <a:ext cx="1190263"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2026</a:t>
            </a:r>
          </a:p>
        </p:txBody>
      </p:sp>
      <p:sp>
        <p:nvSpPr>
          <p:cNvPr id="8" name="TextBox 8"/>
          <p:cNvSpPr txBox="1"/>
          <p:nvPr/>
        </p:nvSpPr>
        <p:spPr>
          <a:xfrm>
            <a:off x="646518" y="3177942"/>
            <a:ext cx="7956244" cy="1599768"/>
          </a:xfrm>
          <a:prstGeom prst="rect">
            <a:avLst/>
          </a:prstGeom>
        </p:spPr>
        <p:txBody>
          <a:bodyPr lIns="0" tIns="0" rIns="0" bIns="0" rtlCol="0" anchor="t">
            <a:spAutoFit/>
          </a:bodyPr>
          <a:lstStyle/>
          <a:p>
            <a:pPr algn="l">
              <a:lnSpc>
                <a:spcPts val="10482"/>
              </a:lnSpc>
            </a:pPr>
            <a:r>
              <a:rPr lang="en-US" sz="10482" b="1">
                <a:solidFill>
                  <a:srgbClr val="2C2F39"/>
                </a:solidFill>
                <a:latin typeface="Akzidenz-Grotesk Bold"/>
                <a:ea typeface="Akzidenz-Grotesk Bold"/>
                <a:cs typeface="Akzidenz-Grotesk Bold"/>
                <a:sym typeface="Akzidenz-Grotesk Bold"/>
              </a:rPr>
              <a:t>ANUSHIIK</a:t>
            </a:r>
          </a:p>
        </p:txBody>
      </p:sp>
      <p:sp>
        <p:nvSpPr>
          <p:cNvPr id="9" name="TextBox 9"/>
          <p:cNvSpPr txBox="1"/>
          <p:nvPr/>
        </p:nvSpPr>
        <p:spPr>
          <a:xfrm>
            <a:off x="4505422" y="8898003"/>
            <a:ext cx="5237802" cy="338106"/>
          </a:xfrm>
          <a:prstGeom prst="rect">
            <a:avLst/>
          </a:prstGeom>
        </p:spPr>
        <p:txBody>
          <a:bodyPr wrap="square" lIns="0" tIns="0" rIns="0" bIns="0" rtlCol="0" anchor="t">
            <a:spAutoFit/>
          </a:bodyPr>
          <a:lstStyle/>
          <a:p>
            <a:pPr marL="0" lvl="0" indent="0" algn="l">
              <a:lnSpc>
                <a:spcPts val="2764"/>
              </a:lnSpc>
            </a:pPr>
            <a:r>
              <a:rPr lang="en-US" sz="1974" dirty="0">
                <a:solidFill>
                  <a:srgbClr val="2C2F39"/>
                </a:solidFill>
                <a:latin typeface="Akzidenz-Grotesk"/>
                <a:ea typeface="Akzidenz-Grotesk"/>
                <a:cs typeface="Akzidenz-Grotesk"/>
                <a:sym typeface="Akzidenz-Grotesk"/>
              </a:rPr>
              <a:t>WWW.THREESISTERSCONSULTING.COM</a:t>
            </a:r>
          </a:p>
        </p:txBody>
      </p:sp>
      <p:sp>
        <p:nvSpPr>
          <p:cNvPr id="10" name="Freeform 10"/>
          <p:cNvSpPr/>
          <p:nvPr/>
        </p:nvSpPr>
        <p:spPr>
          <a:xfrm>
            <a:off x="771212" y="5143500"/>
            <a:ext cx="2722471" cy="2744897"/>
          </a:xfrm>
          <a:custGeom>
            <a:avLst/>
            <a:gdLst/>
            <a:ahLst/>
            <a:cxnLst/>
            <a:rect l="l" t="t" r="r" b="b"/>
            <a:pathLst>
              <a:path w="2722471" h="2744897">
                <a:moveTo>
                  <a:pt x="0" y="0"/>
                </a:moveTo>
                <a:lnTo>
                  <a:pt x="2722471" y="0"/>
                </a:lnTo>
                <a:lnTo>
                  <a:pt x="2722471" y="2744897"/>
                </a:lnTo>
                <a:lnTo>
                  <a:pt x="0" y="2744897"/>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4890554" y="5181635"/>
            <a:ext cx="5504777" cy="1334313"/>
          </a:xfrm>
          <a:prstGeom prst="rect">
            <a:avLst/>
          </a:prstGeom>
        </p:spPr>
        <p:txBody>
          <a:bodyPr lIns="0" tIns="0" rIns="0" bIns="0" rtlCol="0" anchor="t">
            <a:spAutoFit/>
          </a:bodyPr>
          <a:lstStyle/>
          <a:p>
            <a:pPr algn="ctr">
              <a:lnSpc>
                <a:spcPts val="3370"/>
              </a:lnSpc>
              <a:spcBef>
                <a:spcPct val="0"/>
              </a:spcBef>
            </a:pPr>
            <a:r>
              <a:rPr lang="en-US" sz="3064">
                <a:solidFill>
                  <a:srgbClr val="000000"/>
                </a:solidFill>
                <a:latin typeface="Akzidenz-Grotesk"/>
                <a:ea typeface="Akzidenz-Grotesk"/>
                <a:cs typeface="Akzidenz-Grotesk"/>
                <a:sym typeface="Akzidenz-Grotesk"/>
              </a:rPr>
              <a:t>FEEDBACK IS A GIFT, PLEASE CONSIDER SHARING YOUR EXPERIENCE WITH 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C9B53"/>
        </a:solidFill>
        <a:effectLst/>
      </p:bgPr>
    </p:bg>
    <p:spTree>
      <p:nvGrpSpPr>
        <p:cNvPr id="1" name=""/>
        <p:cNvGrpSpPr/>
        <p:nvPr/>
      </p:nvGrpSpPr>
      <p:grpSpPr>
        <a:xfrm>
          <a:off x="0" y="0"/>
          <a:ext cx="0" cy="0"/>
          <a:chOff x="0" y="0"/>
          <a:chExt cx="0" cy="0"/>
        </a:xfrm>
      </p:grpSpPr>
      <p:sp>
        <p:nvSpPr>
          <p:cNvPr id="4" name="Freeform 4"/>
          <p:cNvSpPr/>
          <p:nvPr/>
        </p:nvSpPr>
        <p:spPr>
          <a:xfrm>
            <a:off x="16208892" y="3113710"/>
            <a:ext cx="957284" cy="938714"/>
          </a:xfrm>
          <a:custGeom>
            <a:avLst/>
            <a:gdLst/>
            <a:ahLst/>
            <a:cxnLst/>
            <a:rect l="l" t="t" r="r" b="b"/>
            <a:pathLst>
              <a:path w="957284" h="938714">
                <a:moveTo>
                  <a:pt x="0" y="0"/>
                </a:moveTo>
                <a:lnTo>
                  <a:pt x="957284" y="0"/>
                </a:lnTo>
                <a:lnTo>
                  <a:pt x="957284" y="938714"/>
                </a:lnTo>
                <a:lnTo>
                  <a:pt x="0" y="938714"/>
                </a:lnTo>
                <a:lnTo>
                  <a:pt x="0" y="0"/>
                </a:lnTo>
                <a:close/>
              </a:path>
            </a:pathLst>
          </a:custGeom>
          <a:blipFill>
            <a:blip>
              <a:extLst>
                <a:ext uri="{96DAC541-7B7A-43D3-8B79-37D633B846F1}">
                  <asvg:svgBlip xmlns:asvg="http://schemas.microsoft.com/office/drawing/2016/SVG/main" r:embed="rId2"/>
                </a:ext>
              </a:extLst>
            </a:blip>
            <a:stretch>
              <a:fillRect l="-144382" t="-40537" r="-503995" b="-1024627"/>
            </a:stretch>
          </a:blipFill>
        </p:spPr>
        <p:txBody>
          <a:bodyPr/>
          <a:lstStyle/>
          <a:p>
            <a:endParaRPr lang="en-US"/>
          </a:p>
        </p:txBody>
      </p:sp>
      <p:sp>
        <p:nvSpPr>
          <p:cNvPr id="5" name="Freeform 5"/>
          <p:cNvSpPr/>
          <p:nvPr/>
        </p:nvSpPr>
        <p:spPr>
          <a:xfrm>
            <a:off x="30122" y="6913118"/>
            <a:ext cx="9144000" cy="3379474"/>
          </a:xfrm>
          <a:custGeom>
            <a:avLst/>
            <a:gdLst/>
            <a:ahLst/>
            <a:cxnLst/>
            <a:rect l="l" t="t" r="r" b="b"/>
            <a:pathLst>
              <a:path w="12165289" h="3379474">
                <a:moveTo>
                  <a:pt x="0" y="0"/>
                </a:moveTo>
                <a:lnTo>
                  <a:pt x="12165289" y="0"/>
                </a:lnTo>
                <a:lnTo>
                  <a:pt x="12165289" y="3379474"/>
                </a:lnTo>
                <a:lnTo>
                  <a:pt x="0" y="3379474"/>
                </a:lnTo>
                <a:lnTo>
                  <a:pt x="0" y="0"/>
                </a:lnTo>
                <a:close/>
              </a:path>
            </a:pathLst>
          </a:custGeom>
          <a:blipFill>
            <a:blip>
              <a:extLst>
                <a:ext uri="{96DAC541-7B7A-43D3-8B79-37D633B846F1}">
                  <asvg:svgBlip xmlns:asvg="http://schemas.microsoft.com/office/drawing/2016/SVG/main" r:embed="rId3"/>
                </a:ext>
              </a:extLst>
            </a:blip>
            <a:stretch>
              <a:fillRect b="-89437"/>
            </a:stretch>
          </a:blipFill>
        </p:spPr>
        <p:txBody>
          <a:bodyPr/>
          <a:lstStyle/>
          <a:p>
            <a:endParaRPr lang="en-US"/>
          </a:p>
        </p:txBody>
      </p:sp>
      <p:sp>
        <p:nvSpPr>
          <p:cNvPr id="6" name="Freeform 6"/>
          <p:cNvSpPr/>
          <p:nvPr/>
        </p:nvSpPr>
        <p:spPr>
          <a:xfrm>
            <a:off x="0" y="1003478"/>
            <a:ext cx="3735279" cy="1017660"/>
          </a:xfrm>
          <a:custGeom>
            <a:avLst/>
            <a:gdLst/>
            <a:ahLst/>
            <a:cxnLst/>
            <a:rect l="l" t="t" r="r" b="b"/>
            <a:pathLst>
              <a:path w="5928135" h="1017660">
                <a:moveTo>
                  <a:pt x="0" y="0"/>
                </a:moveTo>
                <a:lnTo>
                  <a:pt x="5928135" y="0"/>
                </a:lnTo>
                <a:lnTo>
                  <a:pt x="5928135" y="1017660"/>
                </a:lnTo>
                <a:lnTo>
                  <a:pt x="0" y="1017660"/>
                </a:lnTo>
                <a:lnTo>
                  <a:pt x="0" y="0"/>
                </a:lnTo>
                <a:close/>
              </a:path>
            </a:pathLst>
          </a:custGeom>
          <a:blipFill>
            <a:blip>
              <a:extLst>
                <a:ext uri="{96DAC541-7B7A-43D3-8B79-37D633B846F1}">
                  <asvg:svgBlip xmlns:asvg="http://schemas.microsoft.com/office/drawing/2016/SVG/main" r:embed="rId4"/>
                </a:ext>
              </a:extLst>
            </a:blip>
            <a:stretch>
              <a:fillRect b="-206554"/>
            </a:stretch>
          </a:blipFill>
        </p:spPr>
        <p:txBody>
          <a:bodyPr/>
          <a:lstStyle/>
          <a:p>
            <a:endParaRPr lang="en-US"/>
          </a:p>
        </p:txBody>
      </p:sp>
      <p:sp>
        <p:nvSpPr>
          <p:cNvPr id="7" name="TextBox 7"/>
          <p:cNvSpPr txBox="1"/>
          <p:nvPr/>
        </p:nvSpPr>
        <p:spPr>
          <a:xfrm>
            <a:off x="11544923" y="3108101"/>
            <a:ext cx="4476709" cy="501106"/>
          </a:xfrm>
          <a:prstGeom prst="rect">
            <a:avLst/>
          </a:prstGeom>
        </p:spPr>
        <p:txBody>
          <a:bodyPr lIns="0" tIns="0" rIns="0" bIns="0" rtlCol="0" anchor="t">
            <a:spAutoFit/>
          </a:bodyPr>
          <a:lstStyle/>
          <a:p>
            <a:pPr algn="l">
              <a:lnSpc>
                <a:spcPts val="3370"/>
              </a:lnSpc>
            </a:pPr>
            <a:r>
              <a:rPr lang="en-US" sz="3064" b="1">
                <a:solidFill>
                  <a:srgbClr val="F8F8F8"/>
                </a:solidFill>
                <a:latin typeface="Akzidenz-Grotesk Bold"/>
                <a:ea typeface="Akzidenz-Grotesk Bold"/>
                <a:cs typeface="Akzidenz-Grotesk Bold"/>
                <a:sym typeface="Akzidenz-Grotesk Bold"/>
              </a:rPr>
              <a:t>INTRODUCTION</a:t>
            </a:r>
          </a:p>
        </p:txBody>
      </p:sp>
      <p:sp>
        <p:nvSpPr>
          <p:cNvPr id="8" name="TextBox 8"/>
          <p:cNvSpPr txBox="1"/>
          <p:nvPr/>
        </p:nvSpPr>
        <p:spPr>
          <a:xfrm>
            <a:off x="10563183" y="3108101"/>
            <a:ext cx="538775"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01</a:t>
            </a:r>
          </a:p>
        </p:txBody>
      </p:sp>
      <p:sp>
        <p:nvSpPr>
          <p:cNvPr id="9" name="TextBox 9"/>
          <p:cNvSpPr txBox="1"/>
          <p:nvPr/>
        </p:nvSpPr>
        <p:spPr>
          <a:xfrm>
            <a:off x="10563183" y="6665099"/>
            <a:ext cx="509400"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05</a:t>
            </a:r>
          </a:p>
        </p:txBody>
      </p:sp>
      <p:sp>
        <p:nvSpPr>
          <p:cNvPr id="10" name="TextBox 10"/>
          <p:cNvSpPr txBox="1"/>
          <p:nvPr/>
        </p:nvSpPr>
        <p:spPr>
          <a:xfrm>
            <a:off x="10563183" y="4004799"/>
            <a:ext cx="538775"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02</a:t>
            </a:r>
          </a:p>
        </p:txBody>
      </p:sp>
      <p:sp>
        <p:nvSpPr>
          <p:cNvPr id="11" name="TextBox 11"/>
          <p:cNvSpPr txBox="1"/>
          <p:nvPr/>
        </p:nvSpPr>
        <p:spPr>
          <a:xfrm>
            <a:off x="10563183" y="7551663"/>
            <a:ext cx="509400"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06</a:t>
            </a:r>
          </a:p>
        </p:txBody>
      </p:sp>
      <p:sp>
        <p:nvSpPr>
          <p:cNvPr id="12" name="TextBox 12"/>
          <p:cNvSpPr txBox="1"/>
          <p:nvPr/>
        </p:nvSpPr>
        <p:spPr>
          <a:xfrm>
            <a:off x="10563183" y="4886905"/>
            <a:ext cx="538775"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03</a:t>
            </a:r>
          </a:p>
        </p:txBody>
      </p:sp>
      <p:sp>
        <p:nvSpPr>
          <p:cNvPr id="13" name="TextBox 13"/>
          <p:cNvSpPr txBox="1"/>
          <p:nvPr/>
        </p:nvSpPr>
        <p:spPr>
          <a:xfrm>
            <a:off x="10563183" y="5773469"/>
            <a:ext cx="538775"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04</a:t>
            </a:r>
          </a:p>
        </p:txBody>
      </p:sp>
      <p:sp>
        <p:nvSpPr>
          <p:cNvPr id="14" name="TextBox 14"/>
          <p:cNvSpPr txBox="1"/>
          <p:nvPr/>
        </p:nvSpPr>
        <p:spPr>
          <a:xfrm>
            <a:off x="11495850" y="6665099"/>
            <a:ext cx="5839650" cy="505638"/>
          </a:xfrm>
          <a:prstGeom prst="rect">
            <a:avLst/>
          </a:prstGeom>
        </p:spPr>
        <p:txBody>
          <a:bodyPr lIns="0" tIns="0" rIns="0" bIns="0" rtlCol="0" anchor="t">
            <a:spAutoFit/>
          </a:bodyPr>
          <a:lstStyle/>
          <a:p>
            <a:pPr algn="just">
              <a:lnSpc>
                <a:spcPts val="3370"/>
              </a:lnSpc>
            </a:pPr>
            <a:r>
              <a:rPr lang="en-US" sz="3064" b="1">
                <a:solidFill>
                  <a:srgbClr val="F8F8F8"/>
                </a:solidFill>
                <a:latin typeface="Akzidenz-Grotesk Bold"/>
                <a:ea typeface="Akzidenz-Grotesk Bold"/>
                <a:cs typeface="Akzidenz-Grotesk Bold"/>
                <a:sym typeface="Akzidenz-Grotesk Bold"/>
              </a:rPr>
              <a:t>MYTHS &amp; MISCONCEPTIONS</a:t>
            </a:r>
          </a:p>
        </p:txBody>
      </p:sp>
      <p:sp>
        <p:nvSpPr>
          <p:cNvPr id="15" name="TextBox 15"/>
          <p:cNvSpPr txBox="1"/>
          <p:nvPr/>
        </p:nvSpPr>
        <p:spPr>
          <a:xfrm>
            <a:off x="11495850" y="7551663"/>
            <a:ext cx="5839650" cy="505638"/>
          </a:xfrm>
          <a:prstGeom prst="rect">
            <a:avLst/>
          </a:prstGeom>
        </p:spPr>
        <p:txBody>
          <a:bodyPr lIns="0" tIns="0" rIns="0" bIns="0" rtlCol="0" anchor="t">
            <a:spAutoFit/>
          </a:bodyPr>
          <a:lstStyle/>
          <a:p>
            <a:pPr algn="just">
              <a:lnSpc>
                <a:spcPts val="3370"/>
              </a:lnSpc>
            </a:pPr>
            <a:r>
              <a:rPr lang="en-US" sz="3064" b="1">
                <a:solidFill>
                  <a:srgbClr val="F8F8F8"/>
                </a:solidFill>
                <a:latin typeface="Akzidenz-Grotesk Bold"/>
                <a:ea typeface="Akzidenz-Grotesk Bold"/>
                <a:cs typeface="Akzidenz-Grotesk Bold"/>
                <a:sym typeface="Akzidenz-Grotesk Bold"/>
              </a:rPr>
              <a:t>BUSINESS STRUCTURES</a:t>
            </a:r>
          </a:p>
        </p:txBody>
      </p:sp>
      <p:sp>
        <p:nvSpPr>
          <p:cNvPr id="16" name="TextBox 16"/>
          <p:cNvSpPr txBox="1"/>
          <p:nvPr/>
        </p:nvSpPr>
        <p:spPr>
          <a:xfrm>
            <a:off x="11544923" y="3999732"/>
            <a:ext cx="4476709" cy="501106"/>
          </a:xfrm>
          <a:prstGeom prst="rect">
            <a:avLst/>
          </a:prstGeom>
        </p:spPr>
        <p:txBody>
          <a:bodyPr lIns="0" tIns="0" rIns="0" bIns="0" rtlCol="0" anchor="t">
            <a:spAutoFit/>
          </a:bodyPr>
          <a:lstStyle/>
          <a:p>
            <a:pPr algn="l">
              <a:lnSpc>
                <a:spcPts val="3370"/>
              </a:lnSpc>
            </a:pPr>
            <a:r>
              <a:rPr lang="en-US" sz="3064" b="1">
                <a:solidFill>
                  <a:srgbClr val="F8F8F8"/>
                </a:solidFill>
                <a:latin typeface="Akzidenz-Grotesk Bold"/>
                <a:ea typeface="Akzidenz-Grotesk Bold"/>
                <a:cs typeface="Akzidenz-Grotesk Bold"/>
                <a:sym typeface="Akzidenz-Grotesk Bold"/>
              </a:rPr>
              <a:t>OBJECTIVES</a:t>
            </a:r>
          </a:p>
        </p:txBody>
      </p:sp>
      <p:sp>
        <p:nvSpPr>
          <p:cNvPr id="17" name="TextBox 17"/>
          <p:cNvSpPr txBox="1"/>
          <p:nvPr/>
        </p:nvSpPr>
        <p:spPr>
          <a:xfrm>
            <a:off x="11544923" y="4881838"/>
            <a:ext cx="5142611" cy="505666"/>
          </a:xfrm>
          <a:prstGeom prst="rect">
            <a:avLst/>
          </a:prstGeom>
        </p:spPr>
        <p:txBody>
          <a:bodyPr lIns="0" tIns="0" rIns="0" bIns="0" rtlCol="0" anchor="t">
            <a:spAutoFit/>
          </a:bodyPr>
          <a:lstStyle/>
          <a:p>
            <a:pPr algn="l">
              <a:lnSpc>
                <a:spcPts val="3370"/>
              </a:lnSpc>
            </a:pPr>
            <a:r>
              <a:rPr lang="en-US" sz="3064" b="1">
                <a:solidFill>
                  <a:srgbClr val="F8F8F8"/>
                </a:solidFill>
                <a:latin typeface="Akzidenz-Grotesk Bold"/>
                <a:ea typeface="Akzidenz-Grotesk Bold"/>
                <a:cs typeface="Akzidenz-Grotesk Bold"/>
                <a:sym typeface="Akzidenz-Grotesk Bold"/>
              </a:rPr>
              <a:t>ENTREPRENEUR PROFILE</a:t>
            </a:r>
          </a:p>
        </p:txBody>
      </p:sp>
      <p:sp>
        <p:nvSpPr>
          <p:cNvPr id="18" name="TextBox 18"/>
          <p:cNvSpPr txBox="1"/>
          <p:nvPr/>
        </p:nvSpPr>
        <p:spPr>
          <a:xfrm>
            <a:off x="11544923" y="5773469"/>
            <a:ext cx="5251622" cy="505666"/>
          </a:xfrm>
          <a:prstGeom prst="rect">
            <a:avLst/>
          </a:prstGeom>
        </p:spPr>
        <p:txBody>
          <a:bodyPr lIns="0" tIns="0" rIns="0" bIns="0" rtlCol="0" anchor="t">
            <a:spAutoFit/>
          </a:bodyPr>
          <a:lstStyle/>
          <a:p>
            <a:pPr algn="l">
              <a:lnSpc>
                <a:spcPts val="3370"/>
              </a:lnSpc>
            </a:pPr>
            <a:r>
              <a:rPr lang="en-US" sz="3064" b="1">
                <a:solidFill>
                  <a:srgbClr val="F8F8F8"/>
                </a:solidFill>
                <a:latin typeface="Akzidenz-Grotesk Bold"/>
                <a:ea typeface="Akzidenz-Grotesk Bold"/>
                <a:cs typeface="Akzidenz-Grotesk Bold"/>
                <a:sym typeface="Akzidenz-Grotesk Bold"/>
              </a:rPr>
              <a:t>GROUP INTRODUCTIONS</a:t>
            </a:r>
          </a:p>
        </p:txBody>
      </p:sp>
      <p:sp>
        <p:nvSpPr>
          <p:cNvPr id="19" name="TextBox 19"/>
          <p:cNvSpPr txBox="1"/>
          <p:nvPr/>
        </p:nvSpPr>
        <p:spPr>
          <a:xfrm>
            <a:off x="10563183" y="8438227"/>
            <a:ext cx="509400"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07</a:t>
            </a:r>
          </a:p>
        </p:txBody>
      </p:sp>
      <p:sp>
        <p:nvSpPr>
          <p:cNvPr id="20" name="TextBox 20"/>
          <p:cNvSpPr txBox="1"/>
          <p:nvPr/>
        </p:nvSpPr>
        <p:spPr>
          <a:xfrm>
            <a:off x="11495850" y="8438227"/>
            <a:ext cx="6030741" cy="505638"/>
          </a:xfrm>
          <a:prstGeom prst="rect">
            <a:avLst/>
          </a:prstGeom>
        </p:spPr>
        <p:txBody>
          <a:bodyPr lIns="0" tIns="0" rIns="0" bIns="0" rtlCol="0" anchor="t">
            <a:spAutoFit/>
          </a:bodyPr>
          <a:lstStyle/>
          <a:p>
            <a:pPr algn="just">
              <a:lnSpc>
                <a:spcPts val="3370"/>
              </a:lnSpc>
            </a:pPr>
            <a:r>
              <a:rPr lang="en-US" sz="3064" b="1">
                <a:solidFill>
                  <a:srgbClr val="F8F8F8"/>
                </a:solidFill>
                <a:latin typeface="Akzidenz-Grotesk Bold"/>
                <a:ea typeface="Akzidenz-Grotesk Bold"/>
                <a:cs typeface="Akzidenz-Grotesk Bold"/>
                <a:sym typeface="Akzidenz-Grotesk Bold"/>
              </a:rPr>
              <a:t>SUPPORTING ORGANIZATIONS</a:t>
            </a:r>
          </a:p>
        </p:txBody>
      </p:sp>
      <p:sp>
        <p:nvSpPr>
          <p:cNvPr id="21" name="TextBox 21"/>
          <p:cNvSpPr txBox="1"/>
          <p:nvPr/>
        </p:nvSpPr>
        <p:spPr>
          <a:xfrm>
            <a:off x="1028700" y="8167623"/>
            <a:ext cx="7689027" cy="993732"/>
          </a:xfrm>
          <a:prstGeom prst="rect">
            <a:avLst/>
          </a:prstGeom>
        </p:spPr>
        <p:txBody>
          <a:bodyPr lIns="0" tIns="0" rIns="0" bIns="0" rtlCol="0" anchor="t">
            <a:spAutoFit/>
          </a:bodyPr>
          <a:lstStyle/>
          <a:p>
            <a:pPr algn="l">
              <a:lnSpc>
                <a:spcPts val="6501"/>
              </a:lnSpc>
            </a:pPr>
            <a:r>
              <a:rPr lang="en-US" sz="6501" b="1">
                <a:solidFill>
                  <a:srgbClr val="2C2F39"/>
                </a:solidFill>
                <a:latin typeface="Akzidenz-Grotesk Bold"/>
                <a:ea typeface="Akzidenz-Grotesk Bold"/>
                <a:cs typeface="Akzidenz-Grotesk Bold"/>
                <a:sym typeface="Akzidenz-Grotesk Bold"/>
              </a:rPr>
              <a:t>Table of Contents</a:t>
            </a:r>
          </a:p>
        </p:txBody>
      </p:sp>
      <p:sp>
        <p:nvSpPr>
          <p:cNvPr id="22" name="TextBox 22"/>
          <p:cNvSpPr txBox="1"/>
          <p:nvPr/>
        </p:nvSpPr>
        <p:spPr>
          <a:xfrm>
            <a:off x="1028700" y="1294662"/>
            <a:ext cx="2480598"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SESSION 01</a:t>
            </a:r>
          </a:p>
        </p:txBody>
      </p:sp>
      <p:sp>
        <p:nvSpPr>
          <p:cNvPr id="23" name="TextBox 23"/>
          <p:cNvSpPr txBox="1"/>
          <p:nvPr/>
        </p:nvSpPr>
        <p:spPr>
          <a:xfrm>
            <a:off x="16440512" y="1294662"/>
            <a:ext cx="1190263"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2026</a:t>
            </a:r>
          </a:p>
        </p:txBody>
      </p:sp>
      <p:pic>
        <p:nvPicPr>
          <p:cNvPr id="29" name="Picture 28">
            <a:extLst>
              <a:ext uri="{FF2B5EF4-FFF2-40B4-BE49-F238E27FC236}">
                <a16:creationId xmlns:a16="http://schemas.microsoft.com/office/drawing/2014/main" id="{FBAB2F10-074A-899B-6D25-844E0BFB95C3}"/>
              </a:ext>
            </a:extLst>
          </p:cNvPr>
          <p:cNvPicPr>
            <a:picLocks noChangeAspect="1"/>
          </p:cNvPicPr>
          <p:nvPr/>
        </p:nvPicPr>
        <p:blipFill>
          <a:blip r:embed="rId5"/>
          <a:stretch>
            <a:fillRect/>
          </a:stretch>
        </p:blipFill>
        <p:spPr>
          <a:xfrm>
            <a:off x="1385980" y="2459976"/>
            <a:ext cx="6319173" cy="42051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DE0"/>
        </a:solidFill>
        <a:effectLst/>
      </p:bgPr>
    </p:bg>
    <p:spTree>
      <p:nvGrpSpPr>
        <p:cNvPr id="1" name=""/>
        <p:cNvGrpSpPr/>
        <p:nvPr/>
      </p:nvGrpSpPr>
      <p:grpSpPr>
        <a:xfrm>
          <a:off x="0" y="0"/>
          <a:ext cx="0" cy="0"/>
          <a:chOff x="0" y="0"/>
          <a:chExt cx="0" cy="0"/>
        </a:xfrm>
      </p:grpSpPr>
      <p:sp>
        <p:nvSpPr>
          <p:cNvPr id="2" name="Freeform 2"/>
          <p:cNvSpPr/>
          <p:nvPr/>
        </p:nvSpPr>
        <p:spPr>
          <a:xfrm>
            <a:off x="0" y="1003478"/>
            <a:ext cx="3735279" cy="1017660"/>
          </a:xfrm>
          <a:custGeom>
            <a:avLst/>
            <a:gdLst/>
            <a:ahLst/>
            <a:cxnLst/>
            <a:rect l="l" t="t" r="r" b="b"/>
            <a:pathLst>
              <a:path w="5928135" h="1017660">
                <a:moveTo>
                  <a:pt x="0" y="0"/>
                </a:moveTo>
                <a:lnTo>
                  <a:pt x="5928135" y="0"/>
                </a:lnTo>
                <a:lnTo>
                  <a:pt x="5928135" y="1017660"/>
                </a:lnTo>
                <a:lnTo>
                  <a:pt x="0" y="1017660"/>
                </a:lnTo>
                <a:lnTo>
                  <a:pt x="0" y="0"/>
                </a:lnTo>
                <a:close/>
              </a:path>
            </a:pathLst>
          </a:custGeom>
          <a:blipFill>
            <a:blip>
              <a:extLst>
                <a:ext uri="{96DAC541-7B7A-43D3-8B79-37D633B846F1}">
                  <asvg:svgBlip xmlns:asvg="http://schemas.microsoft.com/office/drawing/2016/SVG/main" r:embed="rId2"/>
                </a:ext>
              </a:extLst>
            </a:blip>
            <a:stretch>
              <a:fillRect b="-206554"/>
            </a:stretch>
          </a:blipFill>
        </p:spPr>
        <p:txBody>
          <a:bodyPr/>
          <a:lstStyle/>
          <a:p>
            <a:endParaRPr lang="en-US"/>
          </a:p>
        </p:txBody>
      </p:sp>
      <p:sp>
        <p:nvSpPr>
          <p:cNvPr id="3" name="Freeform 3"/>
          <p:cNvSpPr/>
          <p:nvPr/>
        </p:nvSpPr>
        <p:spPr>
          <a:xfrm>
            <a:off x="9050117" y="7512921"/>
            <a:ext cx="9306029" cy="2774080"/>
          </a:xfrm>
          <a:custGeom>
            <a:avLst/>
            <a:gdLst/>
            <a:ahLst/>
            <a:cxnLst/>
            <a:rect l="l" t="t" r="r" b="b"/>
            <a:pathLst>
              <a:path w="27101610" h="9787023">
                <a:moveTo>
                  <a:pt x="0" y="0"/>
                </a:moveTo>
                <a:lnTo>
                  <a:pt x="27101610" y="0"/>
                </a:lnTo>
                <a:lnTo>
                  <a:pt x="27101610" y="9787023"/>
                </a:lnTo>
                <a:lnTo>
                  <a:pt x="0" y="9787023"/>
                </a:lnTo>
                <a:lnTo>
                  <a:pt x="0" y="0"/>
                </a:lnTo>
                <a:close/>
              </a:path>
            </a:pathLst>
          </a:custGeom>
          <a:blipFill>
            <a:blip>
              <a:extLst>
                <a:ext uri="{96DAC541-7B7A-43D3-8B79-37D633B846F1}">
                  <asvg:svgBlip xmlns:asvg="http://schemas.microsoft.com/office/drawing/2016/SVG/main" r:embed="rId3"/>
                </a:ext>
              </a:extLst>
            </a:blip>
            <a:stretch>
              <a:fillRect b="-45725"/>
            </a:stretch>
          </a:blipFill>
        </p:spPr>
        <p:txBody>
          <a:bodyPr/>
          <a:lstStyle/>
          <a:p>
            <a:endParaRPr lang="en-US" dirty="0"/>
          </a:p>
        </p:txBody>
      </p:sp>
      <p:sp>
        <p:nvSpPr>
          <p:cNvPr id="4" name="Freeform 4"/>
          <p:cNvSpPr/>
          <p:nvPr/>
        </p:nvSpPr>
        <p:spPr>
          <a:xfrm>
            <a:off x="0" y="7512921"/>
            <a:ext cx="10401154" cy="2774079"/>
          </a:xfrm>
          <a:custGeom>
            <a:avLst/>
            <a:gdLst/>
            <a:ahLst/>
            <a:cxnLst/>
            <a:rect l="l" t="t" r="r" b="b"/>
            <a:pathLst>
              <a:path w="12165289" h="3379474">
                <a:moveTo>
                  <a:pt x="0" y="0"/>
                </a:moveTo>
                <a:lnTo>
                  <a:pt x="12165288" y="0"/>
                </a:lnTo>
                <a:lnTo>
                  <a:pt x="12165288" y="3379474"/>
                </a:lnTo>
                <a:lnTo>
                  <a:pt x="0" y="3379474"/>
                </a:lnTo>
                <a:lnTo>
                  <a:pt x="0" y="0"/>
                </a:lnTo>
                <a:close/>
              </a:path>
            </a:pathLst>
          </a:custGeom>
          <a:blipFill>
            <a:blip>
              <a:extLst>
                <a:ext uri="{96DAC541-7B7A-43D3-8B79-37D633B846F1}">
                  <asvg:svgBlip xmlns:asvg="http://schemas.microsoft.com/office/drawing/2016/SVG/main" r:embed="rId4"/>
                </a:ext>
              </a:extLst>
            </a:blip>
            <a:stretch>
              <a:fillRect b="-89437"/>
            </a:stretch>
          </a:blipFill>
        </p:spPr>
        <p:txBody>
          <a:bodyPr/>
          <a:lstStyle/>
          <a:p>
            <a:endParaRPr lang="en-US"/>
          </a:p>
        </p:txBody>
      </p:sp>
      <p:sp>
        <p:nvSpPr>
          <p:cNvPr id="5" name="Freeform 5"/>
          <p:cNvSpPr/>
          <p:nvPr/>
        </p:nvSpPr>
        <p:spPr>
          <a:xfrm>
            <a:off x="15723560" y="354"/>
            <a:ext cx="2564440" cy="3419253"/>
          </a:xfrm>
          <a:custGeom>
            <a:avLst/>
            <a:gdLst/>
            <a:ahLst/>
            <a:cxnLst/>
            <a:rect l="l" t="t" r="r" b="b"/>
            <a:pathLst>
              <a:path w="2564440" h="3419253">
                <a:moveTo>
                  <a:pt x="0" y="0"/>
                </a:moveTo>
                <a:lnTo>
                  <a:pt x="2564440" y="0"/>
                </a:lnTo>
                <a:lnTo>
                  <a:pt x="2564440" y="3419254"/>
                </a:lnTo>
                <a:lnTo>
                  <a:pt x="0" y="3419254"/>
                </a:lnTo>
                <a:lnTo>
                  <a:pt x="0" y="0"/>
                </a:lnTo>
                <a:close/>
              </a:path>
            </a:pathLst>
          </a:custGeom>
          <a:blipFill>
            <a:blip r:embed="rId5"/>
            <a:stretch>
              <a:fillRect/>
            </a:stretch>
          </a:blipFill>
        </p:spPr>
        <p:txBody>
          <a:bodyPr/>
          <a:lstStyle/>
          <a:p>
            <a:endParaRPr lang="en-US"/>
          </a:p>
        </p:txBody>
      </p:sp>
      <p:sp>
        <p:nvSpPr>
          <p:cNvPr id="6" name="Freeform 6"/>
          <p:cNvSpPr/>
          <p:nvPr/>
        </p:nvSpPr>
        <p:spPr>
          <a:xfrm>
            <a:off x="9240159" y="3626757"/>
            <a:ext cx="5237600" cy="3928200"/>
          </a:xfrm>
          <a:custGeom>
            <a:avLst/>
            <a:gdLst/>
            <a:ahLst/>
            <a:cxnLst/>
            <a:rect l="l" t="t" r="r" b="b"/>
            <a:pathLst>
              <a:path w="5237600" h="3928200">
                <a:moveTo>
                  <a:pt x="0" y="0"/>
                </a:moveTo>
                <a:lnTo>
                  <a:pt x="5237601" y="0"/>
                </a:lnTo>
                <a:lnTo>
                  <a:pt x="5237601" y="3928200"/>
                </a:lnTo>
                <a:lnTo>
                  <a:pt x="0" y="3928200"/>
                </a:lnTo>
                <a:lnTo>
                  <a:pt x="0" y="0"/>
                </a:lnTo>
                <a:close/>
              </a:path>
            </a:pathLst>
          </a:custGeom>
          <a:blipFill>
            <a:blip r:embed="rId6"/>
            <a:stretch>
              <a:fillRect/>
            </a:stretch>
          </a:blipFill>
        </p:spPr>
        <p:txBody>
          <a:bodyPr/>
          <a:lstStyle/>
          <a:p>
            <a:endParaRPr lang="en-US"/>
          </a:p>
        </p:txBody>
      </p:sp>
      <p:sp>
        <p:nvSpPr>
          <p:cNvPr id="7" name="Freeform 7"/>
          <p:cNvSpPr/>
          <p:nvPr/>
        </p:nvSpPr>
        <p:spPr>
          <a:xfrm>
            <a:off x="8332477" y="0"/>
            <a:ext cx="4559476" cy="3419607"/>
          </a:xfrm>
          <a:custGeom>
            <a:avLst/>
            <a:gdLst/>
            <a:ahLst/>
            <a:cxnLst/>
            <a:rect l="l" t="t" r="r" b="b"/>
            <a:pathLst>
              <a:path w="4559476" h="3419607">
                <a:moveTo>
                  <a:pt x="0" y="0"/>
                </a:moveTo>
                <a:lnTo>
                  <a:pt x="4559476" y="0"/>
                </a:lnTo>
                <a:lnTo>
                  <a:pt x="4559476" y="3419607"/>
                </a:lnTo>
                <a:lnTo>
                  <a:pt x="0" y="3419607"/>
                </a:lnTo>
                <a:lnTo>
                  <a:pt x="0" y="0"/>
                </a:lnTo>
                <a:close/>
              </a:path>
            </a:pathLst>
          </a:custGeom>
          <a:blipFill>
            <a:blip r:embed="rId7"/>
            <a:stretch>
              <a:fillRect/>
            </a:stretch>
          </a:blipFill>
        </p:spPr>
        <p:txBody>
          <a:bodyPr/>
          <a:lstStyle/>
          <a:p>
            <a:endParaRPr lang="en-US"/>
          </a:p>
        </p:txBody>
      </p:sp>
      <p:sp>
        <p:nvSpPr>
          <p:cNvPr id="8" name="Freeform 8"/>
          <p:cNvSpPr/>
          <p:nvPr/>
        </p:nvSpPr>
        <p:spPr>
          <a:xfrm>
            <a:off x="12891953" y="644396"/>
            <a:ext cx="2856809" cy="3809079"/>
          </a:xfrm>
          <a:custGeom>
            <a:avLst/>
            <a:gdLst/>
            <a:ahLst/>
            <a:cxnLst/>
            <a:rect l="l" t="t" r="r" b="b"/>
            <a:pathLst>
              <a:path w="2856809" h="3809079">
                <a:moveTo>
                  <a:pt x="0" y="0"/>
                </a:moveTo>
                <a:lnTo>
                  <a:pt x="2856809" y="0"/>
                </a:lnTo>
                <a:lnTo>
                  <a:pt x="2856809" y="3809079"/>
                </a:lnTo>
                <a:lnTo>
                  <a:pt x="0" y="3809079"/>
                </a:lnTo>
                <a:lnTo>
                  <a:pt x="0" y="0"/>
                </a:lnTo>
                <a:close/>
              </a:path>
            </a:pathLst>
          </a:custGeom>
          <a:blipFill>
            <a:blip r:embed="rId8"/>
            <a:stretch>
              <a:fillRect/>
            </a:stretch>
          </a:blipFill>
        </p:spPr>
        <p:txBody>
          <a:bodyPr/>
          <a:lstStyle/>
          <a:p>
            <a:endParaRPr lang="en-US"/>
          </a:p>
        </p:txBody>
      </p:sp>
      <p:sp>
        <p:nvSpPr>
          <p:cNvPr id="9" name="Freeform 9"/>
          <p:cNvSpPr/>
          <p:nvPr/>
        </p:nvSpPr>
        <p:spPr>
          <a:xfrm>
            <a:off x="14280752" y="4602658"/>
            <a:ext cx="4007248" cy="2910264"/>
          </a:xfrm>
          <a:custGeom>
            <a:avLst/>
            <a:gdLst/>
            <a:ahLst/>
            <a:cxnLst/>
            <a:rect l="l" t="t" r="r" b="b"/>
            <a:pathLst>
              <a:path w="4007248" h="2910264">
                <a:moveTo>
                  <a:pt x="0" y="0"/>
                </a:moveTo>
                <a:lnTo>
                  <a:pt x="4007248" y="0"/>
                </a:lnTo>
                <a:lnTo>
                  <a:pt x="4007248" y="2910263"/>
                </a:lnTo>
                <a:lnTo>
                  <a:pt x="0" y="2910263"/>
                </a:lnTo>
                <a:lnTo>
                  <a:pt x="0" y="0"/>
                </a:lnTo>
                <a:close/>
              </a:path>
            </a:pathLst>
          </a:custGeom>
          <a:blipFill>
            <a:blip r:embed="rId9"/>
            <a:stretch>
              <a:fillRect/>
            </a:stretch>
          </a:blipFill>
        </p:spPr>
        <p:txBody>
          <a:bodyPr/>
          <a:lstStyle/>
          <a:p>
            <a:endParaRPr lang="en-US"/>
          </a:p>
        </p:txBody>
      </p:sp>
      <p:sp>
        <p:nvSpPr>
          <p:cNvPr id="10" name="Freeform 10"/>
          <p:cNvSpPr/>
          <p:nvPr/>
        </p:nvSpPr>
        <p:spPr>
          <a:xfrm>
            <a:off x="6758428" y="7501619"/>
            <a:ext cx="3659115" cy="2785382"/>
          </a:xfrm>
          <a:custGeom>
            <a:avLst/>
            <a:gdLst/>
            <a:ahLst/>
            <a:cxnLst/>
            <a:rect l="l" t="t" r="r" b="b"/>
            <a:pathLst>
              <a:path w="3642724" h="2732043">
                <a:moveTo>
                  <a:pt x="0" y="0"/>
                </a:moveTo>
                <a:lnTo>
                  <a:pt x="3642724" y="0"/>
                </a:lnTo>
                <a:lnTo>
                  <a:pt x="3642724" y="2732043"/>
                </a:lnTo>
                <a:lnTo>
                  <a:pt x="0" y="2732043"/>
                </a:lnTo>
                <a:lnTo>
                  <a:pt x="0" y="0"/>
                </a:lnTo>
                <a:close/>
              </a:path>
            </a:pathLst>
          </a:custGeom>
          <a:blipFill>
            <a:blip r:embed="rId10"/>
            <a:stretch>
              <a:fillRect/>
            </a:stretch>
          </a:blipFill>
        </p:spPr>
        <p:txBody>
          <a:bodyPr/>
          <a:lstStyle/>
          <a:p>
            <a:endParaRPr lang="en-US"/>
          </a:p>
        </p:txBody>
      </p:sp>
      <p:sp>
        <p:nvSpPr>
          <p:cNvPr id="11" name="TextBox 11"/>
          <p:cNvSpPr txBox="1"/>
          <p:nvPr/>
        </p:nvSpPr>
        <p:spPr>
          <a:xfrm>
            <a:off x="1028700" y="8769708"/>
            <a:ext cx="4945584" cy="344805"/>
          </a:xfrm>
          <a:prstGeom prst="rect">
            <a:avLst/>
          </a:prstGeom>
        </p:spPr>
        <p:txBody>
          <a:bodyPr lIns="0" tIns="0" rIns="0" bIns="0" rtlCol="0" anchor="t">
            <a:spAutoFit/>
          </a:bodyPr>
          <a:lstStyle/>
          <a:p>
            <a:pPr marL="0" lvl="0" indent="0" algn="l">
              <a:lnSpc>
                <a:spcPts val="2519"/>
              </a:lnSpc>
            </a:pPr>
            <a:r>
              <a:rPr lang="en-US" sz="1799">
                <a:solidFill>
                  <a:srgbClr val="F8F8F8"/>
                </a:solidFill>
                <a:latin typeface="Akzidenz-Grotesk"/>
                <a:ea typeface="Akzidenz-Grotesk"/>
                <a:cs typeface="Akzidenz-Grotesk"/>
                <a:sym typeface="Akzidenz-Grotesk"/>
              </a:rPr>
              <a:t>WWW.THREESISTERSCONSULTING.COM</a:t>
            </a:r>
          </a:p>
        </p:txBody>
      </p:sp>
      <p:sp>
        <p:nvSpPr>
          <p:cNvPr id="12" name="TextBox 12"/>
          <p:cNvSpPr txBox="1"/>
          <p:nvPr/>
        </p:nvSpPr>
        <p:spPr>
          <a:xfrm>
            <a:off x="1028700" y="2903437"/>
            <a:ext cx="6724906" cy="993732"/>
          </a:xfrm>
          <a:prstGeom prst="rect">
            <a:avLst/>
          </a:prstGeom>
        </p:spPr>
        <p:txBody>
          <a:bodyPr lIns="0" tIns="0" rIns="0" bIns="0" rtlCol="0" anchor="t">
            <a:spAutoFit/>
          </a:bodyPr>
          <a:lstStyle/>
          <a:p>
            <a:pPr algn="l">
              <a:lnSpc>
                <a:spcPts val="6501"/>
              </a:lnSpc>
            </a:pPr>
            <a:r>
              <a:rPr lang="en-US" sz="6501" b="1">
                <a:solidFill>
                  <a:srgbClr val="2C2F39"/>
                </a:solidFill>
                <a:latin typeface="Akzidenz-Grotesk Bold"/>
                <a:ea typeface="Akzidenz-Grotesk Bold"/>
                <a:cs typeface="Akzidenz-Grotesk Bold"/>
                <a:sym typeface="Akzidenz-Grotesk Bold"/>
              </a:rPr>
              <a:t>INTRODUCTION</a:t>
            </a:r>
          </a:p>
        </p:txBody>
      </p:sp>
      <p:sp>
        <p:nvSpPr>
          <p:cNvPr id="13" name="TextBox 13"/>
          <p:cNvSpPr txBox="1"/>
          <p:nvPr/>
        </p:nvSpPr>
        <p:spPr>
          <a:xfrm>
            <a:off x="11378639" y="7875090"/>
            <a:ext cx="5657005" cy="1334090"/>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TRAINING AND DEVELOPMENT IS A VITAL COMPONENT OF ORGANIZATIONAL GROWTH</a:t>
            </a:r>
          </a:p>
        </p:txBody>
      </p:sp>
      <p:sp>
        <p:nvSpPr>
          <p:cNvPr id="14" name="TextBox 14"/>
          <p:cNvSpPr txBox="1"/>
          <p:nvPr/>
        </p:nvSpPr>
        <p:spPr>
          <a:xfrm>
            <a:off x="1028700" y="5057775"/>
            <a:ext cx="8988907" cy="1012825"/>
          </a:xfrm>
          <a:prstGeom prst="rect">
            <a:avLst/>
          </a:prstGeom>
        </p:spPr>
        <p:txBody>
          <a:bodyPr lIns="0" tIns="0" rIns="0" bIns="0" rtlCol="0" anchor="t">
            <a:spAutoFit/>
          </a:bodyPr>
          <a:lstStyle/>
          <a:p>
            <a:pPr marL="345441" lvl="1" indent="-172721" algn="l">
              <a:lnSpc>
                <a:spcPts val="2720"/>
              </a:lnSpc>
              <a:buFont typeface="Arial"/>
              <a:buChar char="•"/>
            </a:pPr>
            <a:r>
              <a:rPr lang="en-US" sz="1600">
                <a:solidFill>
                  <a:srgbClr val="504E4E"/>
                </a:solidFill>
                <a:latin typeface="Swiss 721 Devanagari"/>
                <a:ea typeface="Swiss 721 Devanagari"/>
                <a:cs typeface="Swiss 721 Devanagari"/>
                <a:sym typeface="Swiss 721 Devanagari"/>
              </a:rPr>
              <a:t>Lenape mother of 2</a:t>
            </a:r>
          </a:p>
          <a:p>
            <a:pPr marL="345441" lvl="1" indent="-172721" algn="l">
              <a:lnSpc>
                <a:spcPts val="2720"/>
              </a:lnSpc>
              <a:buFont typeface="Arial"/>
              <a:buChar char="•"/>
            </a:pPr>
            <a:r>
              <a:rPr lang="en-US" sz="1600">
                <a:solidFill>
                  <a:srgbClr val="504E4E"/>
                </a:solidFill>
                <a:latin typeface="Swiss 721 Devanagari"/>
                <a:ea typeface="Swiss 721 Devanagari"/>
                <a:cs typeface="Swiss 721 Devanagari"/>
                <a:sym typeface="Swiss 721 Devanagari"/>
              </a:rPr>
              <a:t>Three Sisters Consulting has been in operation since 2018</a:t>
            </a:r>
          </a:p>
          <a:p>
            <a:pPr marL="345441" lvl="1" indent="-172721" algn="l">
              <a:lnSpc>
                <a:spcPts val="2720"/>
              </a:lnSpc>
              <a:buFont typeface="Arial"/>
              <a:buChar char="•"/>
            </a:pPr>
            <a:r>
              <a:rPr lang="en-US" sz="1600">
                <a:solidFill>
                  <a:srgbClr val="504E4E"/>
                </a:solidFill>
                <a:latin typeface="Swiss 721 Devanagari"/>
                <a:ea typeface="Swiss 721 Devanagari"/>
                <a:cs typeface="Swiss 721 Devanagari"/>
                <a:sym typeface="Swiss 721 Devanagari"/>
              </a:rPr>
              <a:t>Consulting - largely strategic planning, facilitation &amp; engagement, training, coaching</a:t>
            </a:r>
          </a:p>
        </p:txBody>
      </p:sp>
      <p:sp>
        <p:nvSpPr>
          <p:cNvPr id="15" name="TextBox 15"/>
          <p:cNvSpPr txBox="1"/>
          <p:nvPr/>
        </p:nvSpPr>
        <p:spPr>
          <a:xfrm>
            <a:off x="1028700" y="1294662"/>
            <a:ext cx="2480598"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SESSION 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DE0"/>
        </a:solidFill>
        <a:effectLst/>
      </p:bgPr>
    </p:bg>
    <p:spTree>
      <p:nvGrpSpPr>
        <p:cNvPr id="1" name=""/>
        <p:cNvGrpSpPr/>
        <p:nvPr/>
      </p:nvGrpSpPr>
      <p:grpSpPr>
        <a:xfrm>
          <a:off x="0" y="0"/>
          <a:ext cx="0" cy="0"/>
          <a:chOff x="0" y="0"/>
          <a:chExt cx="0" cy="0"/>
        </a:xfrm>
      </p:grpSpPr>
      <p:sp>
        <p:nvSpPr>
          <p:cNvPr id="2" name="Freeform 2"/>
          <p:cNvSpPr/>
          <p:nvPr/>
        </p:nvSpPr>
        <p:spPr>
          <a:xfrm rot="-5400000">
            <a:off x="5417360" y="3386405"/>
            <a:ext cx="6872062" cy="5073250"/>
          </a:xfrm>
          <a:custGeom>
            <a:avLst/>
            <a:gdLst/>
            <a:ahLst/>
            <a:cxnLst/>
            <a:rect l="l" t="t" r="r" b="b"/>
            <a:pathLst>
              <a:path w="6872062" h="5073250">
                <a:moveTo>
                  <a:pt x="0" y="0"/>
                </a:moveTo>
                <a:lnTo>
                  <a:pt x="6872061" y="0"/>
                </a:lnTo>
                <a:lnTo>
                  <a:pt x="6872061" y="5073250"/>
                </a:lnTo>
                <a:lnTo>
                  <a:pt x="0" y="5073250"/>
                </a:lnTo>
                <a:lnTo>
                  <a:pt x="0" y="0"/>
                </a:lnTo>
                <a:close/>
              </a:path>
            </a:pathLst>
          </a:custGeom>
          <a:blipFill>
            <a:blip>
              <a:extLst>
                <a:ext uri="{96DAC541-7B7A-43D3-8B79-37D633B846F1}">
                  <asvg:svgBlip xmlns:asvg="http://schemas.microsoft.com/office/drawing/2016/SVG/main" r:embed="rId2"/>
                </a:ext>
              </a:extLst>
            </a:blip>
            <a:stretch>
              <a:fillRect l="-52881" b="-8980"/>
            </a:stretch>
          </a:blipFill>
        </p:spPr>
        <p:txBody>
          <a:bodyPr/>
          <a:lstStyle/>
          <a:p>
            <a:endParaRPr lang="en-US"/>
          </a:p>
        </p:txBody>
      </p:sp>
      <p:sp>
        <p:nvSpPr>
          <p:cNvPr id="3" name="Freeform 3"/>
          <p:cNvSpPr/>
          <p:nvPr/>
        </p:nvSpPr>
        <p:spPr>
          <a:xfrm rot="-5400000">
            <a:off x="11128784" y="3386405"/>
            <a:ext cx="6872062" cy="5073250"/>
          </a:xfrm>
          <a:custGeom>
            <a:avLst/>
            <a:gdLst/>
            <a:ahLst/>
            <a:cxnLst/>
            <a:rect l="l" t="t" r="r" b="b"/>
            <a:pathLst>
              <a:path w="6872062" h="5073250">
                <a:moveTo>
                  <a:pt x="0" y="0"/>
                </a:moveTo>
                <a:lnTo>
                  <a:pt x="6872062" y="0"/>
                </a:lnTo>
                <a:lnTo>
                  <a:pt x="6872062" y="5073250"/>
                </a:lnTo>
                <a:lnTo>
                  <a:pt x="0" y="5073250"/>
                </a:lnTo>
                <a:lnTo>
                  <a:pt x="0" y="0"/>
                </a:lnTo>
                <a:close/>
              </a:path>
            </a:pathLst>
          </a:custGeom>
          <a:blipFill>
            <a:blip>
              <a:extLst>
                <a:ext uri="{96DAC541-7B7A-43D3-8B79-37D633B846F1}">
                  <asvg:svgBlip xmlns:asvg="http://schemas.microsoft.com/office/drawing/2016/SVG/main" r:embed="rId3"/>
                </a:ext>
              </a:extLst>
            </a:blip>
            <a:stretch>
              <a:fillRect l="-52881" b="-8980"/>
            </a:stretch>
          </a:blipFill>
        </p:spPr>
        <p:txBody>
          <a:bodyPr/>
          <a:lstStyle/>
          <a:p>
            <a:endParaRPr lang="en-US"/>
          </a:p>
        </p:txBody>
      </p:sp>
      <p:sp>
        <p:nvSpPr>
          <p:cNvPr id="4" name="Freeform 4"/>
          <p:cNvSpPr/>
          <p:nvPr/>
        </p:nvSpPr>
        <p:spPr>
          <a:xfrm>
            <a:off x="0" y="1003478"/>
            <a:ext cx="3735279" cy="1017660"/>
          </a:xfrm>
          <a:custGeom>
            <a:avLst/>
            <a:gdLst/>
            <a:ahLst/>
            <a:cxnLst/>
            <a:rect l="l" t="t" r="r" b="b"/>
            <a:pathLst>
              <a:path w="5928135" h="1017660">
                <a:moveTo>
                  <a:pt x="0" y="0"/>
                </a:moveTo>
                <a:lnTo>
                  <a:pt x="5928135" y="0"/>
                </a:lnTo>
                <a:lnTo>
                  <a:pt x="5928135" y="1017660"/>
                </a:lnTo>
                <a:lnTo>
                  <a:pt x="0" y="1017660"/>
                </a:lnTo>
                <a:lnTo>
                  <a:pt x="0" y="0"/>
                </a:lnTo>
                <a:close/>
              </a:path>
            </a:pathLst>
          </a:custGeom>
          <a:blipFill>
            <a:blip>
              <a:extLst>
                <a:ext uri="{96DAC541-7B7A-43D3-8B79-37D633B846F1}">
                  <asvg:svgBlip xmlns:asvg="http://schemas.microsoft.com/office/drawing/2016/SVG/main" r:embed="rId4"/>
                </a:ext>
              </a:extLst>
            </a:blip>
            <a:stretch>
              <a:fillRect b="-206554"/>
            </a:stretch>
          </a:blipFill>
        </p:spPr>
        <p:txBody>
          <a:bodyPr/>
          <a:lstStyle/>
          <a:p>
            <a:endParaRPr lang="en-US"/>
          </a:p>
        </p:txBody>
      </p:sp>
      <p:sp>
        <p:nvSpPr>
          <p:cNvPr id="5" name="Freeform 5"/>
          <p:cNvSpPr/>
          <p:nvPr/>
        </p:nvSpPr>
        <p:spPr>
          <a:xfrm>
            <a:off x="7443710" y="4071669"/>
            <a:ext cx="2655704" cy="3005040"/>
          </a:xfrm>
          <a:custGeom>
            <a:avLst/>
            <a:gdLst/>
            <a:ahLst/>
            <a:cxnLst/>
            <a:rect l="l" t="t" r="r" b="b"/>
            <a:pathLst>
              <a:path w="2655704" h="3005040">
                <a:moveTo>
                  <a:pt x="0" y="0"/>
                </a:moveTo>
                <a:lnTo>
                  <a:pt x="2655705" y="0"/>
                </a:lnTo>
                <a:lnTo>
                  <a:pt x="2655705" y="3005041"/>
                </a:lnTo>
                <a:lnTo>
                  <a:pt x="0" y="300504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3314065" y="4071669"/>
            <a:ext cx="2479980" cy="3107036"/>
          </a:xfrm>
          <a:custGeom>
            <a:avLst/>
            <a:gdLst/>
            <a:ahLst/>
            <a:cxnLst/>
            <a:rect l="l" t="t" r="r" b="b"/>
            <a:pathLst>
              <a:path w="2479980" h="3107036">
                <a:moveTo>
                  <a:pt x="0" y="0"/>
                </a:moveTo>
                <a:lnTo>
                  <a:pt x="2479980" y="0"/>
                </a:lnTo>
                <a:lnTo>
                  <a:pt x="2479980" y="3107036"/>
                </a:lnTo>
                <a:lnTo>
                  <a:pt x="0" y="310703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7607176" y="3123353"/>
            <a:ext cx="2746472" cy="760081"/>
          </a:xfrm>
          <a:prstGeom prst="rect">
            <a:avLst/>
          </a:prstGeom>
        </p:spPr>
        <p:txBody>
          <a:bodyPr lIns="0" tIns="0" rIns="0" bIns="0" rtlCol="0" anchor="t">
            <a:spAutoFit/>
          </a:bodyPr>
          <a:lstStyle/>
          <a:p>
            <a:pPr algn="l">
              <a:lnSpc>
                <a:spcPts val="2750"/>
              </a:lnSpc>
            </a:pPr>
            <a:r>
              <a:rPr lang="en-US" sz="2500" b="1">
                <a:solidFill>
                  <a:srgbClr val="F8F8F8"/>
                </a:solidFill>
                <a:latin typeface="Akzidenz-Grotesk Bold"/>
                <a:ea typeface="Akzidenz-Grotesk Bold"/>
                <a:cs typeface="Akzidenz-Grotesk Bold"/>
                <a:sym typeface="Akzidenz-Grotesk Bold"/>
              </a:rPr>
              <a:t>SHARING EXPERIENCES</a:t>
            </a:r>
          </a:p>
        </p:txBody>
      </p:sp>
      <p:sp>
        <p:nvSpPr>
          <p:cNvPr id="8" name="TextBox 8"/>
          <p:cNvSpPr txBox="1"/>
          <p:nvPr/>
        </p:nvSpPr>
        <p:spPr>
          <a:xfrm>
            <a:off x="13318601" y="3123353"/>
            <a:ext cx="3023340" cy="760081"/>
          </a:xfrm>
          <a:prstGeom prst="rect">
            <a:avLst/>
          </a:prstGeom>
        </p:spPr>
        <p:txBody>
          <a:bodyPr lIns="0" tIns="0" rIns="0" bIns="0" rtlCol="0" anchor="t">
            <a:spAutoFit/>
          </a:bodyPr>
          <a:lstStyle/>
          <a:p>
            <a:pPr algn="l">
              <a:lnSpc>
                <a:spcPts val="2750"/>
              </a:lnSpc>
            </a:pPr>
            <a:r>
              <a:rPr lang="en-US" sz="2500" b="1">
                <a:solidFill>
                  <a:srgbClr val="F8F8F8"/>
                </a:solidFill>
                <a:latin typeface="Akzidenz-Grotesk Bold"/>
                <a:ea typeface="Akzidenz-Grotesk Bold"/>
                <a:cs typeface="Akzidenz-Grotesk Bold"/>
                <a:sym typeface="Akzidenz-Grotesk Bold"/>
              </a:rPr>
              <a:t>LEARNING FROM EACH OTHER</a:t>
            </a:r>
          </a:p>
        </p:txBody>
      </p:sp>
      <p:sp>
        <p:nvSpPr>
          <p:cNvPr id="9" name="TextBox 9"/>
          <p:cNvSpPr txBox="1"/>
          <p:nvPr/>
        </p:nvSpPr>
        <p:spPr>
          <a:xfrm>
            <a:off x="6816637" y="3113828"/>
            <a:ext cx="538775"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01</a:t>
            </a:r>
          </a:p>
        </p:txBody>
      </p:sp>
      <p:sp>
        <p:nvSpPr>
          <p:cNvPr id="10" name="TextBox 10"/>
          <p:cNvSpPr txBox="1"/>
          <p:nvPr/>
        </p:nvSpPr>
        <p:spPr>
          <a:xfrm>
            <a:off x="12528062" y="3113828"/>
            <a:ext cx="538775"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02</a:t>
            </a:r>
          </a:p>
        </p:txBody>
      </p:sp>
      <p:sp>
        <p:nvSpPr>
          <p:cNvPr id="11" name="TextBox 11"/>
          <p:cNvSpPr txBox="1"/>
          <p:nvPr/>
        </p:nvSpPr>
        <p:spPr>
          <a:xfrm>
            <a:off x="6816637" y="7398903"/>
            <a:ext cx="4149083" cy="1012825"/>
          </a:xfrm>
          <a:prstGeom prst="rect">
            <a:avLst/>
          </a:prstGeom>
        </p:spPr>
        <p:txBody>
          <a:bodyPr lIns="0" tIns="0" rIns="0" bIns="0" rtlCol="0" anchor="t">
            <a:spAutoFit/>
          </a:bodyPr>
          <a:lstStyle/>
          <a:p>
            <a:pPr algn="ctr">
              <a:lnSpc>
                <a:spcPts val="2720"/>
              </a:lnSpc>
            </a:pPr>
            <a:r>
              <a:rPr lang="en-US" sz="1600">
                <a:solidFill>
                  <a:srgbClr val="F8F8F8"/>
                </a:solidFill>
                <a:latin typeface="Swiss 721 Devanagari"/>
                <a:ea typeface="Swiss 721 Devanagari"/>
                <a:cs typeface="Swiss 721 Devanagari"/>
                <a:sym typeface="Swiss 721 Devanagari"/>
              </a:rPr>
              <a:t>Participants are encouraged to share their journey and learning moments. How can we help each other?</a:t>
            </a:r>
          </a:p>
        </p:txBody>
      </p:sp>
      <p:sp>
        <p:nvSpPr>
          <p:cNvPr id="12" name="TextBox 12"/>
          <p:cNvSpPr txBox="1"/>
          <p:nvPr/>
        </p:nvSpPr>
        <p:spPr>
          <a:xfrm>
            <a:off x="12528062" y="7398903"/>
            <a:ext cx="4149083" cy="1012825"/>
          </a:xfrm>
          <a:prstGeom prst="rect">
            <a:avLst/>
          </a:prstGeom>
        </p:spPr>
        <p:txBody>
          <a:bodyPr lIns="0" tIns="0" rIns="0" bIns="0" rtlCol="0" anchor="t">
            <a:spAutoFit/>
          </a:bodyPr>
          <a:lstStyle/>
          <a:p>
            <a:pPr algn="ctr">
              <a:lnSpc>
                <a:spcPts val="2720"/>
              </a:lnSpc>
            </a:pPr>
            <a:r>
              <a:rPr lang="en-US" sz="1600">
                <a:solidFill>
                  <a:srgbClr val="F8F8F8"/>
                </a:solidFill>
                <a:latin typeface="Swiss 721 Devanagari"/>
                <a:ea typeface="Swiss 721 Devanagari"/>
                <a:cs typeface="Swiss 721 Devanagari"/>
                <a:sym typeface="Swiss 721 Devanagari"/>
              </a:rPr>
              <a:t>There’s always opportunity to learn something that can help you in your entrepreneurial journey.</a:t>
            </a:r>
          </a:p>
        </p:txBody>
      </p:sp>
      <p:sp>
        <p:nvSpPr>
          <p:cNvPr id="13" name="TextBox 13"/>
          <p:cNvSpPr txBox="1"/>
          <p:nvPr/>
        </p:nvSpPr>
        <p:spPr>
          <a:xfrm>
            <a:off x="1038225" y="5426991"/>
            <a:ext cx="4476709" cy="496039"/>
          </a:xfrm>
          <a:prstGeom prst="rect">
            <a:avLst/>
          </a:prstGeom>
        </p:spPr>
        <p:txBody>
          <a:bodyPr lIns="0" tIns="0" rIns="0" bIns="0" rtlCol="0" anchor="t">
            <a:spAutoFit/>
          </a:bodyPr>
          <a:lstStyle/>
          <a:p>
            <a:pPr algn="l">
              <a:lnSpc>
                <a:spcPts val="3370"/>
              </a:lnSpc>
            </a:pPr>
            <a:r>
              <a:rPr lang="en-US" sz="3064">
                <a:solidFill>
                  <a:srgbClr val="2C2F39"/>
                </a:solidFill>
                <a:latin typeface="Akzidenz-Grotesk"/>
                <a:ea typeface="Akzidenz-Grotesk"/>
                <a:cs typeface="Akzidenz-Grotesk"/>
                <a:sym typeface="Akzidenz-Grotesk"/>
              </a:rPr>
              <a:t>OBJECTIVES</a:t>
            </a:r>
          </a:p>
        </p:txBody>
      </p:sp>
      <p:sp>
        <p:nvSpPr>
          <p:cNvPr id="14" name="TextBox 14"/>
          <p:cNvSpPr txBox="1"/>
          <p:nvPr/>
        </p:nvSpPr>
        <p:spPr>
          <a:xfrm>
            <a:off x="1038225" y="6122159"/>
            <a:ext cx="4476709" cy="2384425"/>
          </a:xfrm>
          <a:prstGeom prst="rect">
            <a:avLst/>
          </a:prstGeom>
        </p:spPr>
        <p:txBody>
          <a:bodyPr lIns="0" tIns="0" rIns="0" bIns="0" rtlCol="0" anchor="t">
            <a:spAutoFit/>
          </a:bodyPr>
          <a:lstStyle/>
          <a:p>
            <a:pPr algn="l">
              <a:lnSpc>
                <a:spcPts val="2720"/>
              </a:lnSpc>
            </a:pPr>
            <a:r>
              <a:rPr lang="en-US" sz="1600">
                <a:solidFill>
                  <a:srgbClr val="504E4E"/>
                </a:solidFill>
                <a:latin typeface="Swiss 721 Devanagari"/>
                <a:ea typeface="Swiss 721 Devanagari"/>
                <a:cs typeface="Swiss 721 Devanagari"/>
                <a:sym typeface="Swiss 721 Devanagari"/>
              </a:rPr>
              <a:t>this year, OFNEDA is looking to grow entrepreneurial membership and provide supports to entrepreneurs by entrepreneurs. We learn from experiences and can support each other’s growth along the way. This helps us to stay grounded and empowers us to incorporate our identity into our business.</a:t>
            </a:r>
          </a:p>
        </p:txBody>
      </p:sp>
      <p:sp>
        <p:nvSpPr>
          <p:cNvPr id="15" name="TextBox 15"/>
          <p:cNvSpPr txBox="1"/>
          <p:nvPr/>
        </p:nvSpPr>
        <p:spPr>
          <a:xfrm>
            <a:off x="1028700" y="2788148"/>
            <a:ext cx="5339701" cy="1812807"/>
          </a:xfrm>
          <a:prstGeom prst="rect">
            <a:avLst/>
          </a:prstGeom>
        </p:spPr>
        <p:txBody>
          <a:bodyPr lIns="0" tIns="0" rIns="0" bIns="0" rtlCol="0" anchor="t">
            <a:spAutoFit/>
          </a:bodyPr>
          <a:lstStyle/>
          <a:p>
            <a:pPr algn="l">
              <a:lnSpc>
                <a:spcPts val="6501"/>
              </a:lnSpc>
            </a:pPr>
            <a:r>
              <a:rPr lang="en-US" sz="6501" b="1">
                <a:solidFill>
                  <a:srgbClr val="2C2F39"/>
                </a:solidFill>
                <a:latin typeface="Akzidenz-Grotesk Bold"/>
                <a:ea typeface="Akzidenz-Grotesk Bold"/>
                <a:cs typeface="Akzidenz-Grotesk Bold"/>
                <a:sym typeface="Akzidenz-Grotesk Bold"/>
              </a:rPr>
              <a:t>PRIMARY OBJECTIVES</a:t>
            </a:r>
          </a:p>
        </p:txBody>
      </p:sp>
      <p:sp>
        <p:nvSpPr>
          <p:cNvPr id="16" name="TextBox 16"/>
          <p:cNvSpPr txBox="1"/>
          <p:nvPr/>
        </p:nvSpPr>
        <p:spPr>
          <a:xfrm>
            <a:off x="1028700" y="1294662"/>
            <a:ext cx="2480598"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SESSION 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DE0"/>
        </a:solidFill>
        <a:effectLst/>
      </p:bgPr>
    </p:bg>
    <p:spTree>
      <p:nvGrpSpPr>
        <p:cNvPr id="1" name=""/>
        <p:cNvGrpSpPr/>
        <p:nvPr/>
      </p:nvGrpSpPr>
      <p:grpSpPr>
        <a:xfrm>
          <a:off x="0" y="0"/>
          <a:ext cx="0" cy="0"/>
          <a:chOff x="0" y="0"/>
          <a:chExt cx="0" cy="0"/>
        </a:xfrm>
      </p:grpSpPr>
      <p:sp>
        <p:nvSpPr>
          <p:cNvPr id="2" name="Freeform 2"/>
          <p:cNvSpPr/>
          <p:nvPr/>
        </p:nvSpPr>
        <p:spPr>
          <a:xfrm>
            <a:off x="0" y="20818"/>
            <a:ext cx="18288000" cy="10266182"/>
          </a:xfrm>
          <a:custGeom>
            <a:avLst/>
            <a:gdLst/>
            <a:ahLst/>
            <a:cxnLst/>
            <a:rect l="l" t="t" r="r" b="b"/>
            <a:pathLst>
              <a:path w="18288000" h="10266182">
                <a:moveTo>
                  <a:pt x="0" y="0"/>
                </a:moveTo>
                <a:lnTo>
                  <a:pt x="18288000" y="0"/>
                </a:lnTo>
                <a:lnTo>
                  <a:pt x="18288000" y="10266182"/>
                </a:lnTo>
                <a:lnTo>
                  <a:pt x="0" y="10266182"/>
                </a:lnTo>
                <a:lnTo>
                  <a:pt x="0" y="0"/>
                </a:lnTo>
                <a:close/>
              </a:path>
            </a:pathLst>
          </a:custGeom>
          <a:blipFill>
            <a:blip r:embed="rId2"/>
            <a:stretch>
              <a:fillRect l="-979" t="-6263" r="-3439" b="-17664"/>
            </a:stretch>
          </a:blipFill>
        </p:spPr>
        <p:txBody>
          <a:bodyPr/>
          <a:lstStyle/>
          <a:p>
            <a:endParaRPr lang="en-US"/>
          </a:p>
        </p:txBody>
      </p:sp>
      <p:sp>
        <p:nvSpPr>
          <p:cNvPr id="3" name="TextBox 3"/>
          <p:cNvSpPr txBox="1"/>
          <p:nvPr/>
        </p:nvSpPr>
        <p:spPr>
          <a:xfrm>
            <a:off x="6562743" y="6967369"/>
            <a:ext cx="1034802" cy="389254"/>
          </a:xfrm>
          <a:prstGeom prst="rect">
            <a:avLst/>
          </a:prstGeom>
        </p:spPr>
        <p:txBody>
          <a:bodyPr lIns="0" tIns="0" rIns="0" bIns="0" rtlCol="0" anchor="t">
            <a:spAutoFit/>
          </a:bodyPr>
          <a:lstStyle/>
          <a:p>
            <a:pPr algn="ctr">
              <a:lnSpc>
                <a:spcPts val="3220"/>
              </a:lnSpc>
            </a:pPr>
            <a:r>
              <a:rPr lang="en-US" sz="2300" b="1">
                <a:solidFill>
                  <a:srgbClr val="51662F"/>
                </a:solidFill>
                <a:latin typeface="Canva Sans Bold"/>
                <a:ea typeface="Canva Sans Bold"/>
                <a:cs typeface="Canva Sans Bold"/>
                <a:sym typeface="Canva Sans Bold"/>
              </a:rPr>
              <a:t>(+2.2%)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DE0"/>
        </a:solidFill>
        <a:effectLst/>
      </p:bgPr>
    </p:bg>
    <p:spTree>
      <p:nvGrpSpPr>
        <p:cNvPr id="1" name=""/>
        <p:cNvGrpSpPr/>
        <p:nvPr/>
      </p:nvGrpSpPr>
      <p:grpSpPr>
        <a:xfrm>
          <a:off x="0" y="0"/>
          <a:ext cx="0" cy="0"/>
          <a:chOff x="0" y="0"/>
          <a:chExt cx="0" cy="0"/>
        </a:xfrm>
      </p:grpSpPr>
      <p:sp>
        <p:nvSpPr>
          <p:cNvPr id="2" name="TextBox 2"/>
          <p:cNvSpPr txBox="1"/>
          <p:nvPr/>
        </p:nvSpPr>
        <p:spPr>
          <a:xfrm>
            <a:off x="1028700" y="2711948"/>
            <a:ext cx="7539800" cy="993806"/>
          </a:xfrm>
          <a:prstGeom prst="rect">
            <a:avLst/>
          </a:prstGeom>
        </p:spPr>
        <p:txBody>
          <a:bodyPr lIns="0" tIns="0" rIns="0" bIns="0" rtlCol="0" anchor="t">
            <a:spAutoFit/>
          </a:bodyPr>
          <a:lstStyle/>
          <a:p>
            <a:pPr algn="l">
              <a:lnSpc>
                <a:spcPts val="6501"/>
              </a:lnSpc>
            </a:pPr>
            <a:r>
              <a:rPr lang="en-US" sz="6501" b="1">
                <a:solidFill>
                  <a:srgbClr val="2C2F39"/>
                </a:solidFill>
                <a:latin typeface="Akzidenz-Grotesk Bold"/>
                <a:ea typeface="Akzidenz-Grotesk Bold"/>
                <a:cs typeface="Akzidenz-Grotesk Bold"/>
                <a:sym typeface="Akzidenz-Grotesk Bold"/>
              </a:rPr>
              <a:t>TRUE COLOURS</a:t>
            </a:r>
          </a:p>
        </p:txBody>
      </p:sp>
      <p:sp>
        <p:nvSpPr>
          <p:cNvPr id="3" name="Freeform 3"/>
          <p:cNvSpPr/>
          <p:nvPr/>
        </p:nvSpPr>
        <p:spPr>
          <a:xfrm>
            <a:off x="0" y="1003478"/>
            <a:ext cx="3735279" cy="1017660"/>
          </a:xfrm>
          <a:custGeom>
            <a:avLst/>
            <a:gdLst/>
            <a:ahLst/>
            <a:cxnLst/>
            <a:rect l="l" t="t" r="r" b="b"/>
            <a:pathLst>
              <a:path w="5928135" h="1017660">
                <a:moveTo>
                  <a:pt x="0" y="0"/>
                </a:moveTo>
                <a:lnTo>
                  <a:pt x="5928135" y="0"/>
                </a:lnTo>
                <a:lnTo>
                  <a:pt x="5928135" y="1017660"/>
                </a:lnTo>
                <a:lnTo>
                  <a:pt x="0" y="1017660"/>
                </a:lnTo>
                <a:lnTo>
                  <a:pt x="0" y="0"/>
                </a:lnTo>
                <a:close/>
              </a:path>
            </a:pathLst>
          </a:custGeom>
          <a:blipFill>
            <a:blip>
              <a:extLst>
                <a:ext uri="{96DAC541-7B7A-43D3-8B79-37D633B846F1}">
                  <asvg:svgBlip xmlns:asvg="http://schemas.microsoft.com/office/drawing/2016/SVG/main" r:embed="rId2"/>
                </a:ext>
              </a:extLst>
            </a:blip>
            <a:stretch>
              <a:fillRect b="-206554"/>
            </a:stretch>
          </a:blipFill>
        </p:spPr>
        <p:txBody>
          <a:bodyPr/>
          <a:lstStyle/>
          <a:p>
            <a:endParaRPr lang="en-US"/>
          </a:p>
        </p:txBody>
      </p:sp>
      <p:sp>
        <p:nvSpPr>
          <p:cNvPr id="4" name="Freeform 4"/>
          <p:cNvSpPr/>
          <p:nvPr/>
        </p:nvSpPr>
        <p:spPr>
          <a:xfrm>
            <a:off x="8001000" y="0"/>
            <a:ext cx="10287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028700" y="1294662"/>
            <a:ext cx="2480598"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SESSION 01</a:t>
            </a:r>
          </a:p>
        </p:txBody>
      </p:sp>
      <p:sp>
        <p:nvSpPr>
          <p:cNvPr id="6" name="TextBox 6"/>
          <p:cNvSpPr txBox="1"/>
          <p:nvPr/>
        </p:nvSpPr>
        <p:spPr>
          <a:xfrm>
            <a:off x="354606" y="4038114"/>
            <a:ext cx="6726998" cy="4927601"/>
          </a:xfrm>
          <a:prstGeom prst="rect">
            <a:avLst/>
          </a:prstGeom>
        </p:spPr>
        <p:txBody>
          <a:bodyPr lIns="0" tIns="0" rIns="0" bIns="0" rtlCol="0" anchor="t">
            <a:spAutoFit/>
          </a:bodyPr>
          <a:lstStyle/>
          <a:p>
            <a:pPr algn="just">
              <a:lnSpc>
                <a:spcPts val="3499"/>
              </a:lnSpc>
            </a:pPr>
            <a:r>
              <a:rPr lang="en-US" sz="2499" b="1">
                <a:solidFill>
                  <a:srgbClr val="000000"/>
                </a:solidFill>
                <a:latin typeface="Akzidenz-Grotesk Bold"/>
                <a:ea typeface="Akzidenz-Grotesk Bold"/>
                <a:cs typeface="Akzidenz-Grotesk Bold"/>
                <a:sym typeface="Akzidenz-Grotesk Bold"/>
              </a:rPr>
              <a:t>BENEFITS:</a:t>
            </a:r>
          </a:p>
          <a:p>
            <a:pPr algn="just">
              <a:lnSpc>
                <a:spcPts val="3499"/>
              </a:lnSpc>
            </a:pPr>
            <a:endParaRPr lang="en-US" sz="2499" b="1">
              <a:solidFill>
                <a:srgbClr val="000000"/>
              </a:solidFill>
              <a:latin typeface="Akzidenz-Grotesk Bold"/>
              <a:ea typeface="Akzidenz-Grotesk Bold"/>
              <a:cs typeface="Akzidenz-Grotesk Bold"/>
              <a:sym typeface="Akzidenz-Grotesk Bold"/>
            </a:endParaRPr>
          </a:p>
          <a:p>
            <a:pPr marL="539743" lvl="1" indent="-269871" algn="l">
              <a:lnSpc>
                <a:spcPts val="3499"/>
              </a:lnSpc>
              <a:buFont typeface="Arial"/>
              <a:buChar char="•"/>
            </a:pPr>
            <a:r>
              <a:rPr lang="en-US" sz="2499" b="1">
                <a:solidFill>
                  <a:srgbClr val="000000"/>
                </a:solidFill>
                <a:latin typeface="Akzidenz-Grotesk Bold"/>
                <a:ea typeface="Akzidenz-Grotesk Bold"/>
                <a:cs typeface="Akzidenz-Grotesk Bold"/>
                <a:sym typeface="Akzidenz-Grotesk Bold"/>
              </a:rPr>
              <a:t>UNDERSTANDING YOUR STYLE OF LEADERSHIP</a:t>
            </a:r>
          </a:p>
          <a:p>
            <a:pPr algn="l">
              <a:lnSpc>
                <a:spcPts val="3499"/>
              </a:lnSpc>
            </a:pPr>
            <a:endParaRPr lang="en-US" sz="2499" b="1">
              <a:solidFill>
                <a:srgbClr val="000000"/>
              </a:solidFill>
              <a:latin typeface="Akzidenz-Grotesk Bold"/>
              <a:ea typeface="Akzidenz-Grotesk Bold"/>
              <a:cs typeface="Akzidenz-Grotesk Bold"/>
              <a:sym typeface="Akzidenz-Grotesk Bold"/>
            </a:endParaRPr>
          </a:p>
          <a:p>
            <a:pPr marL="539743" lvl="1" indent="-269871" algn="l">
              <a:lnSpc>
                <a:spcPts val="3499"/>
              </a:lnSpc>
              <a:buFont typeface="Arial"/>
              <a:buChar char="•"/>
            </a:pPr>
            <a:r>
              <a:rPr lang="en-US" sz="2499" b="1">
                <a:solidFill>
                  <a:srgbClr val="000000"/>
                </a:solidFill>
                <a:latin typeface="Akzidenz-Grotesk Bold"/>
                <a:ea typeface="Akzidenz-Grotesk Bold"/>
                <a:cs typeface="Akzidenz-Grotesk Bold"/>
                <a:sym typeface="Akzidenz-Grotesk Bold"/>
              </a:rPr>
              <a:t>LEARNING HOW TO COMMUNICATE WITH THOSE AROUND YOU</a:t>
            </a:r>
          </a:p>
          <a:p>
            <a:pPr algn="l">
              <a:lnSpc>
                <a:spcPts val="3499"/>
              </a:lnSpc>
            </a:pPr>
            <a:endParaRPr lang="en-US" sz="2499" b="1">
              <a:solidFill>
                <a:srgbClr val="000000"/>
              </a:solidFill>
              <a:latin typeface="Akzidenz-Grotesk Bold"/>
              <a:ea typeface="Akzidenz-Grotesk Bold"/>
              <a:cs typeface="Akzidenz-Grotesk Bold"/>
              <a:sym typeface="Akzidenz-Grotesk Bold"/>
            </a:endParaRPr>
          </a:p>
          <a:p>
            <a:pPr marL="539743" lvl="1" indent="-269871" algn="l">
              <a:lnSpc>
                <a:spcPts val="3499"/>
              </a:lnSpc>
              <a:buFont typeface="Arial"/>
              <a:buChar char="•"/>
            </a:pPr>
            <a:r>
              <a:rPr lang="en-US" sz="2499" b="1">
                <a:solidFill>
                  <a:srgbClr val="000000"/>
                </a:solidFill>
                <a:latin typeface="Akzidenz-Grotesk Bold"/>
                <a:ea typeface="Akzidenz-Grotesk Bold"/>
                <a:cs typeface="Akzidenz-Grotesk Bold"/>
                <a:sym typeface="Akzidenz-Grotesk Bold"/>
              </a:rPr>
              <a:t>SURROUND YOURSELF WITH A VARIETY OF PERSONALITIES TO FIND BALANCE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C9B53"/>
        </a:solidFill>
        <a:effectLst/>
      </p:bgPr>
    </p:bg>
    <p:spTree>
      <p:nvGrpSpPr>
        <p:cNvPr id="1" name=""/>
        <p:cNvGrpSpPr/>
        <p:nvPr/>
      </p:nvGrpSpPr>
      <p:grpSpPr>
        <a:xfrm>
          <a:off x="0" y="0"/>
          <a:ext cx="0" cy="0"/>
          <a:chOff x="0" y="0"/>
          <a:chExt cx="0" cy="0"/>
        </a:xfrm>
      </p:grpSpPr>
      <p:sp>
        <p:nvSpPr>
          <p:cNvPr id="2" name="Freeform 2"/>
          <p:cNvSpPr/>
          <p:nvPr/>
        </p:nvSpPr>
        <p:spPr>
          <a:xfrm>
            <a:off x="0" y="1003478"/>
            <a:ext cx="3735279" cy="1017660"/>
          </a:xfrm>
          <a:custGeom>
            <a:avLst/>
            <a:gdLst/>
            <a:ahLst/>
            <a:cxnLst/>
            <a:rect l="l" t="t" r="r" b="b"/>
            <a:pathLst>
              <a:path w="5928135" h="1017660">
                <a:moveTo>
                  <a:pt x="0" y="0"/>
                </a:moveTo>
                <a:lnTo>
                  <a:pt x="5928135" y="0"/>
                </a:lnTo>
                <a:lnTo>
                  <a:pt x="5928135" y="1017660"/>
                </a:lnTo>
                <a:lnTo>
                  <a:pt x="0" y="1017660"/>
                </a:lnTo>
                <a:lnTo>
                  <a:pt x="0" y="0"/>
                </a:lnTo>
                <a:close/>
              </a:path>
            </a:pathLst>
          </a:custGeom>
          <a:blipFill>
            <a:blip>
              <a:extLst>
                <a:ext uri="{96DAC541-7B7A-43D3-8B79-37D633B846F1}">
                  <asvg:svgBlip xmlns:asvg="http://schemas.microsoft.com/office/drawing/2016/SVG/main" r:embed="rId2"/>
                </a:ext>
              </a:extLst>
            </a:blip>
            <a:stretch>
              <a:fillRect b="-206554"/>
            </a:stretch>
          </a:blipFill>
        </p:spPr>
        <p:txBody>
          <a:bodyPr/>
          <a:lstStyle/>
          <a:p>
            <a:endParaRPr lang="en-US"/>
          </a:p>
        </p:txBody>
      </p:sp>
      <p:sp>
        <p:nvSpPr>
          <p:cNvPr id="3" name="Freeform 3"/>
          <p:cNvSpPr/>
          <p:nvPr/>
        </p:nvSpPr>
        <p:spPr>
          <a:xfrm>
            <a:off x="8813288" y="7542103"/>
            <a:ext cx="2722471" cy="2744897"/>
          </a:xfrm>
          <a:custGeom>
            <a:avLst/>
            <a:gdLst/>
            <a:ahLst/>
            <a:cxnLst/>
            <a:rect l="l" t="t" r="r" b="b"/>
            <a:pathLst>
              <a:path w="2722471" h="2744897">
                <a:moveTo>
                  <a:pt x="0" y="0"/>
                </a:moveTo>
                <a:lnTo>
                  <a:pt x="2722471" y="0"/>
                </a:lnTo>
                <a:lnTo>
                  <a:pt x="2722471" y="2744897"/>
                </a:lnTo>
                <a:lnTo>
                  <a:pt x="0" y="2744897"/>
                </a:lnTo>
                <a:lnTo>
                  <a:pt x="0" y="0"/>
                </a:lnTo>
                <a:close/>
              </a:path>
            </a:pathLst>
          </a:custGeom>
          <a:blipFill>
            <a:blip r:embed="rId3"/>
            <a:stretch>
              <a:fillRect/>
            </a:stretch>
          </a:blipFill>
        </p:spPr>
        <p:txBody>
          <a:bodyPr/>
          <a:lstStyle/>
          <a:p>
            <a:endParaRPr lang="en-US"/>
          </a:p>
        </p:txBody>
      </p:sp>
      <p:sp>
        <p:nvSpPr>
          <p:cNvPr id="4" name="Freeform 4"/>
          <p:cNvSpPr/>
          <p:nvPr/>
        </p:nvSpPr>
        <p:spPr>
          <a:xfrm>
            <a:off x="8293670" y="1428928"/>
            <a:ext cx="3348819" cy="3348819"/>
          </a:xfrm>
          <a:custGeom>
            <a:avLst/>
            <a:gdLst/>
            <a:ahLst/>
            <a:cxnLst/>
            <a:rect l="l" t="t" r="r" b="b"/>
            <a:pathLst>
              <a:path w="3348819" h="3348819">
                <a:moveTo>
                  <a:pt x="0" y="0"/>
                </a:moveTo>
                <a:lnTo>
                  <a:pt x="3348819" y="0"/>
                </a:lnTo>
                <a:lnTo>
                  <a:pt x="3348819" y="3348819"/>
                </a:lnTo>
                <a:lnTo>
                  <a:pt x="0" y="3348819"/>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028700" y="1294662"/>
            <a:ext cx="2480598"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SESSION 01</a:t>
            </a:r>
          </a:p>
        </p:txBody>
      </p:sp>
      <p:sp>
        <p:nvSpPr>
          <p:cNvPr id="6" name="TextBox 6"/>
          <p:cNvSpPr txBox="1"/>
          <p:nvPr/>
        </p:nvSpPr>
        <p:spPr>
          <a:xfrm>
            <a:off x="1028700" y="2814821"/>
            <a:ext cx="6730421" cy="3451256"/>
          </a:xfrm>
          <a:prstGeom prst="rect">
            <a:avLst/>
          </a:prstGeom>
        </p:spPr>
        <p:txBody>
          <a:bodyPr lIns="0" tIns="0" rIns="0" bIns="0" rtlCol="0" anchor="t">
            <a:spAutoFit/>
          </a:bodyPr>
          <a:lstStyle/>
          <a:p>
            <a:pPr algn="l">
              <a:lnSpc>
                <a:spcPts val="6501"/>
              </a:lnSpc>
            </a:pPr>
            <a:r>
              <a:rPr lang="en-US" sz="6501" b="1">
                <a:solidFill>
                  <a:srgbClr val="F8F8F8"/>
                </a:solidFill>
                <a:latin typeface="Akzidenz-Grotesk Bold"/>
                <a:ea typeface="Akzidenz-Grotesk Bold"/>
                <a:cs typeface="Akzidenz-Grotesk Bold"/>
                <a:sym typeface="Akzidenz-Grotesk Bold"/>
              </a:rPr>
              <a:t>COMMON MYTHS ABOUT FIRST NATION BUSINESS</a:t>
            </a:r>
          </a:p>
        </p:txBody>
      </p:sp>
      <p:sp>
        <p:nvSpPr>
          <p:cNvPr id="7" name="TextBox 7"/>
          <p:cNvSpPr txBox="1"/>
          <p:nvPr/>
        </p:nvSpPr>
        <p:spPr>
          <a:xfrm>
            <a:off x="1028700" y="7182961"/>
            <a:ext cx="6635563" cy="1355725"/>
          </a:xfrm>
          <a:prstGeom prst="rect">
            <a:avLst/>
          </a:prstGeom>
        </p:spPr>
        <p:txBody>
          <a:bodyPr lIns="0" tIns="0" rIns="0" bIns="0" rtlCol="0" anchor="t">
            <a:spAutoFit/>
          </a:bodyPr>
          <a:lstStyle/>
          <a:p>
            <a:pPr algn="l">
              <a:lnSpc>
                <a:spcPts val="2720"/>
              </a:lnSpc>
            </a:pPr>
            <a:r>
              <a:rPr lang="en-US" sz="1600">
                <a:solidFill>
                  <a:srgbClr val="F8F8F8"/>
                </a:solidFill>
                <a:latin typeface="Swiss 721 Devanagari"/>
                <a:ea typeface="Swiss 721 Devanagari"/>
                <a:cs typeface="Swiss 721 Devanagari"/>
                <a:sym typeface="Swiss 721 Devanagari"/>
              </a:rPr>
              <a:t>Some of these myths come from the outside out, some come from within us. All should be addressed.  Sometimes saying the words out loud allow us to move past the myths that stop us, slow our progress or cause us to overthink our direction.</a:t>
            </a:r>
          </a:p>
        </p:txBody>
      </p:sp>
      <p:sp>
        <p:nvSpPr>
          <p:cNvPr id="8" name="TextBox 8"/>
          <p:cNvSpPr txBox="1"/>
          <p:nvPr/>
        </p:nvSpPr>
        <p:spPr>
          <a:xfrm>
            <a:off x="13913344" y="1008313"/>
            <a:ext cx="3169762" cy="1012825"/>
          </a:xfrm>
          <a:prstGeom prst="rect">
            <a:avLst/>
          </a:prstGeom>
        </p:spPr>
        <p:txBody>
          <a:bodyPr lIns="0" tIns="0" rIns="0" bIns="0" rtlCol="0" anchor="t">
            <a:spAutoFit/>
          </a:bodyPr>
          <a:lstStyle/>
          <a:p>
            <a:pPr algn="just">
              <a:lnSpc>
                <a:spcPts val="2720"/>
              </a:lnSpc>
            </a:pPr>
            <a:r>
              <a:rPr lang="en-US" sz="1600">
                <a:solidFill>
                  <a:srgbClr val="F8F8F8"/>
                </a:solidFill>
                <a:latin typeface="Swiss 721 Devanagari"/>
                <a:ea typeface="Swiss 721 Devanagari"/>
                <a:cs typeface="Swiss 721 Devanagari"/>
                <a:sym typeface="Swiss 721 Devanagari"/>
              </a:rPr>
              <a:t>We still pay HST when taking on off reserve clients, payroll taxes and corprate taxes.</a:t>
            </a:r>
          </a:p>
        </p:txBody>
      </p:sp>
      <p:sp>
        <p:nvSpPr>
          <p:cNvPr id="9" name="TextBox 9"/>
          <p:cNvSpPr txBox="1"/>
          <p:nvPr/>
        </p:nvSpPr>
        <p:spPr>
          <a:xfrm>
            <a:off x="13913344" y="5741790"/>
            <a:ext cx="3218979" cy="1355725"/>
          </a:xfrm>
          <a:prstGeom prst="rect">
            <a:avLst/>
          </a:prstGeom>
        </p:spPr>
        <p:txBody>
          <a:bodyPr lIns="0" tIns="0" rIns="0" bIns="0" rtlCol="0" anchor="t">
            <a:spAutoFit/>
          </a:bodyPr>
          <a:lstStyle/>
          <a:p>
            <a:pPr algn="just">
              <a:lnSpc>
                <a:spcPts val="2720"/>
              </a:lnSpc>
            </a:pPr>
            <a:r>
              <a:rPr lang="en-US" sz="1600" dirty="0">
                <a:solidFill>
                  <a:srgbClr val="F8F8F8"/>
                </a:solidFill>
                <a:latin typeface="Swiss 721 Devanagari"/>
                <a:ea typeface="Swiss 721 Devanagari"/>
                <a:cs typeface="Swiss 721 Devanagari"/>
                <a:sym typeface="Swiss 721 Devanagari"/>
              </a:rPr>
              <a:t>We typically operate small businesses but with a deep level of expertise accompanied by cultural grounding &amp; understanding.</a:t>
            </a:r>
          </a:p>
        </p:txBody>
      </p:sp>
      <p:sp>
        <p:nvSpPr>
          <p:cNvPr id="10" name="TextBox 10"/>
          <p:cNvSpPr txBox="1"/>
          <p:nvPr/>
        </p:nvSpPr>
        <p:spPr>
          <a:xfrm>
            <a:off x="13944775" y="3532386"/>
            <a:ext cx="3460088" cy="1012825"/>
          </a:xfrm>
          <a:prstGeom prst="rect">
            <a:avLst/>
          </a:prstGeom>
        </p:spPr>
        <p:txBody>
          <a:bodyPr lIns="0" tIns="0" rIns="0" bIns="0" rtlCol="0" anchor="t">
            <a:spAutoFit/>
          </a:bodyPr>
          <a:lstStyle/>
          <a:p>
            <a:pPr algn="just">
              <a:lnSpc>
                <a:spcPts val="2720"/>
              </a:lnSpc>
            </a:pPr>
            <a:r>
              <a:rPr lang="en-US" sz="1600" dirty="0">
                <a:solidFill>
                  <a:srgbClr val="F8F8F8"/>
                </a:solidFill>
                <a:latin typeface="Swiss 721 Devanagari"/>
                <a:ea typeface="Swiss 721 Devanagari"/>
                <a:cs typeface="Swiss 721 Devanagari"/>
                <a:sym typeface="Swiss 721 Devanagari"/>
              </a:rPr>
              <a:t>When we’re successful, this is often accompanied by imposter syndrome and a feeling of “selling out”</a:t>
            </a:r>
          </a:p>
        </p:txBody>
      </p:sp>
      <p:sp>
        <p:nvSpPr>
          <p:cNvPr id="11" name="TextBox 11"/>
          <p:cNvSpPr txBox="1"/>
          <p:nvPr/>
        </p:nvSpPr>
        <p:spPr>
          <a:xfrm>
            <a:off x="13913344" y="243397"/>
            <a:ext cx="2746472" cy="760081"/>
          </a:xfrm>
          <a:prstGeom prst="rect">
            <a:avLst/>
          </a:prstGeom>
        </p:spPr>
        <p:txBody>
          <a:bodyPr lIns="0" tIns="0" rIns="0" bIns="0" rtlCol="0" anchor="t">
            <a:spAutoFit/>
          </a:bodyPr>
          <a:lstStyle/>
          <a:p>
            <a:pPr algn="l">
              <a:lnSpc>
                <a:spcPts val="2750"/>
              </a:lnSpc>
            </a:pPr>
            <a:r>
              <a:rPr lang="en-US" sz="2500" b="1">
                <a:solidFill>
                  <a:srgbClr val="F8F8F8"/>
                </a:solidFill>
                <a:latin typeface="Akzidenz-Grotesk Bold"/>
                <a:ea typeface="Akzidenz-Grotesk Bold"/>
                <a:cs typeface="Akzidenz-Grotesk Bold"/>
                <a:sym typeface="Akzidenz-Grotesk Bold"/>
              </a:rPr>
              <a:t>WE DON’T PAY TAXES</a:t>
            </a:r>
          </a:p>
        </p:txBody>
      </p:sp>
      <p:sp>
        <p:nvSpPr>
          <p:cNvPr id="12" name="TextBox 12"/>
          <p:cNvSpPr txBox="1"/>
          <p:nvPr/>
        </p:nvSpPr>
        <p:spPr>
          <a:xfrm>
            <a:off x="13913344" y="4987666"/>
            <a:ext cx="3169762" cy="718145"/>
          </a:xfrm>
          <a:prstGeom prst="rect">
            <a:avLst/>
          </a:prstGeom>
        </p:spPr>
        <p:txBody>
          <a:bodyPr wrap="square" lIns="0" tIns="0" rIns="0" bIns="0" rtlCol="0" anchor="t">
            <a:spAutoFit/>
          </a:bodyPr>
          <a:lstStyle/>
          <a:p>
            <a:pPr algn="l">
              <a:lnSpc>
                <a:spcPts val="2750"/>
              </a:lnSpc>
            </a:pPr>
            <a:r>
              <a:rPr lang="en-US" sz="2500" b="1" dirty="0">
                <a:solidFill>
                  <a:srgbClr val="F8F8F8"/>
                </a:solidFill>
                <a:latin typeface="Akzidenz-Grotesk Bold"/>
                <a:ea typeface="Akzidenz-Grotesk Bold"/>
                <a:cs typeface="Akzidenz-Grotesk Bold"/>
                <a:sym typeface="Akzidenz-Grotesk Bold"/>
              </a:rPr>
              <a:t>SMALL BUSINESS IS INEXPERIENCED</a:t>
            </a:r>
          </a:p>
        </p:txBody>
      </p:sp>
      <p:sp>
        <p:nvSpPr>
          <p:cNvPr id="13" name="TextBox 13"/>
          <p:cNvSpPr txBox="1"/>
          <p:nvPr/>
        </p:nvSpPr>
        <p:spPr>
          <a:xfrm>
            <a:off x="13913344" y="2119369"/>
            <a:ext cx="3698952" cy="1109954"/>
          </a:xfrm>
          <a:prstGeom prst="rect">
            <a:avLst/>
          </a:prstGeom>
        </p:spPr>
        <p:txBody>
          <a:bodyPr lIns="0" tIns="0" rIns="0" bIns="0" rtlCol="0" anchor="t">
            <a:spAutoFit/>
          </a:bodyPr>
          <a:lstStyle/>
          <a:p>
            <a:pPr algn="l">
              <a:lnSpc>
                <a:spcPts val="2750"/>
              </a:lnSpc>
            </a:pPr>
            <a:r>
              <a:rPr lang="en-US" sz="2500" b="1" dirty="0">
                <a:solidFill>
                  <a:srgbClr val="F8F8F8"/>
                </a:solidFill>
                <a:latin typeface="Akzidenz-Grotesk Bold"/>
                <a:ea typeface="Akzidenz-Grotesk Bold"/>
                <a:cs typeface="Akzidenz-Grotesk Bold"/>
                <a:sym typeface="Akzidenz-Grotesk Bold"/>
              </a:rPr>
              <a:t>ECONOMIC SUCCESS UNDERMINES INDIGENOUS IDENTITY</a:t>
            </a:r>
          </a:p>
        </p:txBody>
      </p:sp>
      <p:sp>
        <p:nvSpPr>
          <p:cNvPr id="14" name="TextBox 14"/>
          <p:cNvSpPr txBox="1"/>
          <p:nvPr/>
        </p:nvSpPr>
        <p:spPr>
          <a:xfrm>
            <a:off x="13154532" y="233872"/>
            <a:ext cx="538775"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01</a:t>
            </a:r>
          </a:p>
        </p:txBody>
      </p:sp>
      <p:sp>
        <p:nvSpPr>
          <p:cNvPr id="15" name="TextBox 15"/>
          <p:cNvSpPr txBox="1"/>
          <p:nvPr/>
        </p:nvSpPr>
        <p:spPr>
          <a:xfrm>
            <a:off x="13154532" y="4987666"/>
            <a:ext cx="538775" cy="496039"/>
          </a:xfrm>
          <a:prstGeom prst="rect">
            <a:avLst/>
          </a:prstGeom>
        </p:spPr>
        <p:txBody>
          <a:bodyPr lIns="0" tIns="0" rIns="0" bIns="0" rtlCol="0" anchor="t">
            <a:spAutoFit/>
          </a:bodyPr>
          <a:lstStyle/>
          <a:p>
            <a:pPr algn="l">
              <a:lnSpc>
                <a:spcPts val="3370"/>
              </a:lnSpc>
            </a:pPr>
            <a:r>
              <a:rPr lang="en-US" sz="3064" dirty="0">
                <a:solidFill>
                  <a:srgbClr val="F8F8F8"/>
                </a:solidFill>
                <a:latin typeface="Akzidenz-Grotesk"/>
                <a:ea typeface="Akzidenz-Grotesk"/>
                <a:cs typeface="Akzidenz-Grotesk"/>
                <a:sym typeface="Akzidenz-Grotesk"/>
              </a:rPr>
              <a:t>03</a:t>
            </a:r>
          </a:p>
        </p:txBody>
      </p:sp>
      <p:sp>
        <p:nvSpPr>
          <p:cNvPr id="16" name="TextBox 16"/>
          <p:cNvSpPr txBox="1"/>
          <p:nvPr/>
        </p:nvSpPr>
        <p:spPr>
          <a:xfrm>
            <a:off x="13154531" y="2119369"/>
            <a:ext cx="538775" cy="496039"/>
          </a:xfrm>
          <a:prstGeom prst="rect">
            <a:avLst/>
          </a:prstGeom>
        </p:spPr>
        <p:txBody>
          <a:bodyPr lIns="0" tIns="0" rIns="0" bIns="0" rtlCol="0" anchor="t">
            <a:spAutoFit/>
          </a:bodyPr>
          <a:lstStyle/>
          <a:p>
            <a:pPr algn="l">
              <a:lnSpc>
                <a:spcPts val="3370"/>
              </a:lnSpc>
            </a:pPr>
            <a:r>
              <a:rPr lang="en-US" sz="3064" dirty="0">
                <a:solidFill>
                  <a:srgbClr val="F8F8F8"/>
                </a:solidFill>
                <a:latin typeface="Akzidenz-Grotesk"/>
                <a:ea typeface="Akzidenz-Grotesk"/>
                <a:cs typeface="Akzidenz-Grotesk"/>
                <a:sym typeface="Akzidenz-Grotesk"/>
              </a:rPr>
              <a:t>02</a:t>
            </a:r>
          </a:p>
        </p:txBody>
      </p:sp>
      <p:sp>
        <p:nvSpPr>
          <p:cNvPr id="17" name="TextBox 17"/>
          <p:cNvSpPr txBox="1"/>
          <p:nvPr/>
        </p:nvSpPr>
        <p:spPr>
          <a:xfrm>
            <a:off x="13154532" y="7364710"/>
            <a:ext cx="538775" cy="496113"/>
          </a:xfrm>
          <a:prstGeom prst="rect">
            <a:avLst/>
          </a:prstGeom>
        </p:spPr>
        <p:txBody>
          <a:bodyPr lIns="0" tIns="0" rIns="0" bIns="0" rtlCol="0" anchor="t">
            <a:spAutoFit/>
          </a:bodyPr>
          <a:lstStyle/>
          <a:p>
            <a:pPr algn="l">
              <a:lnSpc>
                <a:spcPts val="3370"/>
              </a:lnSpc>
            </a:pPr>
            <a:r>
              <a:rPr lang="en-US" sz="3064" dirty="0">
                <a:solidFill>
                  <a:srgbClr val="F8F8F8"/>
                </a:solidFill>
                <a:latin typeface="Akzidenz-Grotesk"/>
                <a:ea typeface="Akzidenz-Grotesk"/>
                <a:cs typeface="Akzidenz-Grotesk"/>
                <a:sym typeface="Akzidenz-Grotesk"/>
              </a:rPr>
              <a:t>04</a:t>
            </a:r>
          </a:p>
        </p:txBody>
      </p:sp>
      <p:sp>
        <p:nvSpPr>
          <p:cNvPr id="18" name="TextBox 18"/>
          <p:cNvSpPr txBox="1"/>
          <p:nvPr/>
        </p:nvSpPr>
        <p:spPr>
          <a:xfrm>
            <a:off x="13888736" y="7309344"/>
            <a:ext cx="3870846" cy="760081"/>
          </a:xfrm>
          <a:prstGeom prst="rect">
            <a:avLst/>
          </a:prstGeom>
        </p:spPr>
        <p:txBody>
          <a:bodyPr lIns="0" tIns="0" rIns="0" bIns="0" rtlCol="0" anchor="t">
            <a:spAutoFit/>
          </a:bodyPr>
          <a:lstStyle/>
          <a:p>
            <a:pPr algn="l">
              <a:lnSpc>
                <a:spcPts val="2750"/>
              </a:lnSpc>
            </a:pPr>
            <a:r>
              <a:rPr lang="en-US" sz="2500" b="1" dirty="0">
                <a:solidFill>
                  <a:srgbClr val="F8F8F8"/>
                </a:solidFill>
                <a:latin typeface="Akzidenz-Grotesk Bold"/>
                <a:ea typeface="Akzidenz-Grotesk Bold"/>
                <a:cs typeface="Akzidenz-Grotesk Bold"/>
                <a:sym typeface="Akzidenz-Grotesk Bold"/>
              </a:rPr>
              <a:t>WE RELY ON GOVERNMENT FUNDING</a:t>
            </a:r>
          </a:p>
        </p:txBody>
      </p:sp>
      <p:sp>
        <p:nvSpPr>
          <p:cNvPr id="19" name="TextBox 19"/>
          <p:cNvSpPr txBox="1"/>
          <p:nvPr/>
        </p:nvSpPr>
        <p:spPr>
          <a:xfrm>
            <a:off x="13933816" y="8352502"/>
            <a:ext cx="3370564" cy="1698625"/>
          </a:xfrm>
          <a:prstGeom prst="rect">
            <a:avLst/>
          </a:prstGeom>
        </p:spPr>
        <p:txBody>
          <a:bodyPr lIns="0" tIns="0" rIns="0" bIns="0" rtlCol="0" anchor="t">
            <a:spAutoFit/>
          </a:bodyPr>
          <a:lstStyle/>
          <a:p>
            <a:pPr algn="just">
              <a:lnSpc>
                <a:spcPts val="2720"/>
              </a:lnSpc>
            </a:pPr>
            <a:r>
              <a:rPr lang="en-US" sz="1600" dirty="0">
                <a:solidFill>
                  <a:srgbClr val="F8F8F8"/>
                </a:solidFill>
                <a:latin typeface="Swiss 721 Devanagari"/>
                <a:ea typeface="Swiss 721 Devanagari"/>
                <a:cs typeface="Swiss 721 Devanagari"/>
                <a:sym typeface="Swiss 721 Devanagari"/>
              </a:rPr>
              <a:t>The assumption is that because there’s set aside funding that we’re “cashing in” however, the reason there is set aside funding is because of the generations of lack of support.</a:t>
            </a:r>
          </a:p>
        </p:txBody>
      </p:sp>
      <p:sp>
        <p:nvSpPr>
          <p:cNvPr id="20" name="TextBox 20"/>
          <p:cNvSpPr txBox="1"/>
          <p:nvPr/>
        </p:nvSpPr>
        <p:spPr>
          <a:xfrm rot="1704533">
            <a:off x="8863136" y="2544663"/>
            <a:ext cx="2051447" cy="1041403"/>
          </a:xfrm>
          <a:prstGeom prst="rect">
            <a:avLst/>
          </a:prstGeom>
        </p:spPr>
        <p:txBody>
          <a:bodyPr lIns="0" tIns="0" rIns="0" bIns="0" rtlCol="0" anchor="t">
            <a:spAutoFit/>
          </a:bodyPr>
          <a:lstStyle/>
          <a:p>
            <a:pPr algn="ctr">
              <a:lnSpc>
                <a:spcPts val="7699"/>
              </a:lnSpc>
              <a:spcBef>
                <a:spcPct val="0"/>
              </a:spcBef>
            </a:pPr>
            <a:r>
              <a:rPr lang="en-US" sz="5499" b="1">
                <a:solidFill>
                  <a:srgbClr val="A41115"/>
                </a:solidFill>
                <a:latin typeface="Akzidenz-Grotesk Bold"/>
                <a:ea typeface="Akzidenz-Grotesk Bold"/>
                <a:cs typeface="Akzidenz-Grotesk Bold"/>
                <a:sym typeface="Akzidenz-Grotesk Bold"/>
              </a:rPr>
              <a:t>MYTH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DE0"/>
        </a:solidFill>
        <a:effectLst/>
      </p:bgPr>
    </p:bg>
    <p:spTree>
      <p:nvGrpSpPr>
        <p:cNvPr id="1" name=""/>
        <p:cNvGrpSpPr/>
        <p:nvPr/>
      </p:nvGrpSpPr>
      <p:grpSpPr>
        <a:xfrm>
          <a:off x="0" y="0"/>
          <a:ext cx="0" cy="0"/>
          <a:chOff x="0" y="0"/>
          <a:chExt cx="0" cy="0"/>
        </a:xfrm>
      </p:grpSpPr>
      <p:sp>
        <p:nvSpPr>
          <p:cNvPr id="2" name="Freeform 2"/>
          <p:cNvSpPr/>
          <p:nvPr/>
        </p:nvSpPr>
        <p:spPr>
          <a:xfrm>
            <a:off x="0" y="1003478"/>
            <a:ext cx="3735279" cy="1017660"/>
          </a:xfrm>
          <a:custGeom>
            <a:avLst/>
            <a:gdLst/>
            <a:ahLst/>
            <a:cxnLst/>
            <a:rect l="l" t="t" r="r" b="b"/>
            <a:pathLst>
              <a:path w="5928135" h="1017660">
                <a:moveTo>
                  <a:pt x="0" y="0"/>
                </a:moveTo>
                <a:lnTo>
                  <a:pt x="5928135" y="0"/>
                </a:lnTo>
                <a:lnTo>
                  <a:pt x="5928135" y="1017660"/>
                </a:lnTo>
                <a:lnTo>
                  <a:pt x="0" y="1017660"/>
                </a:lnTo>
                <a:lnTo>
                  <a:pt x="0" y="0"/>
                </a:lnTo>
                <a:close/>
              </a:path>
            </a:pathLst>
          </a:custGeom>
          <a:blipFill>
            <a:blip>
              <a:extLst>
                <a:ext uri="{96DAC541-7B7A-43D3-8B79-37D633B846F1}">
                  <asvg:svgBlip xmlns:asvg="http://schemas.microsoft.com/office/drawing/2016/SVG/main" r:embed="rId2"/>
                </a:ext>
              </a:extLst>
            </a:blip>
            <a:stretch>
              <a:fillRect b="-206554"/>
            </a:stretch>
          </a:blipFill>
        </p:spPr>
        <p:txBody>
          <a:bodyPr/>
          <a:lstStyle/>
          <a:p>
            <a:endParaRPr lang="en-US"/>
          </a:p>
        </p:txBody>
      </p:sp>
      <p:sp>
        <p:nvSpPr>
          <p:cNvPr id="3" name="Freeform 3"/>
          <p:cNvSpPr/>
          <p:nvPr/>
        </p:nvSpPr>
        <p:spPr>
          <a:xfrm rot="-5400000">
            <a:off x="2119559" y="1742666"/>
            <a:ext cx="3846397" cy="6028116"/>
          </a:xfrm>
          <a:custGeom>
            <a:avLst/>
            <a:gdLst/>
            <a:ahLst/>
            <a:cxnLst/>
            <a:rect l="l" t="t" r="r" b="b"/>
            <a:pathLst>
              <a:path w="3846397" h="6028116">
                <a:moveTo>
                  <a:pt x="0" y="0"/>
                </a:moveTo>
                <a:lnTo>
                  <a:pt x="3846398" y="0"/>
                </a:lnTo>
                <a:lnTo>
                  <a:pt x="3846398" y="6028116"/>
                </a:lnTo>
                <a:lnTo>
                  <a:pt x="0" y="6028116"/>
                </a:lnTo>
                <a:lnTo>
                  <a:pt x="0" y="0"/>
                </a:lnTo>
                <a:close/>
              </a:path>
            </a:pathLst>
          </a:custGeom>
          <a:blipFill>
            <a:blip>
              <a:extLst>
                <a:ext uri="{96DAC541-7B7A-43D3-8B79-37D633B846F1}">
                  <asvg:svgBlip xmlns:asvg="http://schemas.microsoft.com/office/drawing/2016/SVG/main" r:embed="rId3"/>
                </a:ext>
              </a:extLst>
            </a:blip>
            <a:stretch>
              <a:fillRect l="-197807"/>
            </a:stretch>
          </a:blipFill>
        </p:spPr>
        <p:txBody>
          <a:bodyPr/>
          <a:lstStyle/>
          <a:p>
            <a:endParaRPr lang="en-US"/>
          </a:p>
        </p:txBody>
      </p:sp>
      <p:sp>
        <p:nvSpPr>
          <p:cNvPr id="4" name="Freeform 4"/>
          <p:cNvSpPr/>
          <p:nvPr/>
        </p:nvSpPr>
        <p:spPr>
          <a:xfrm rot="-5400000">
            <a:off x="8395325" y="1742666"/>
            <a:ext cx="3846397" cy="6028116"/>
          </a:xfrm>
          <a:custGeom>
            <a:avLst/>
            <a:gdLst/>
            <a:ahLst/>
            <a:cxnLst/>
            <a:rect l="l" t="t" r="r" b="b"/>
            <a:pathLst>
              <a:path w="3846397" h="6028116">
                <a:moveTo>
                  <a:pt x="0" y="0"/>
                </a:moveTo>
                <a:lnTo>
                  <a:pt x="3846397" y="0"/>
                </a:lnTo>
                <a:lnTo>
                  <a:pt x="3846397" y="6028116"/>
                </a:lnTo>
                <a:lnTo>
                  <a:pt x="0" y="6028116"/>
                </a:lnTo>
                <a:lnTo>
                  <a:pt x="0" y="0"/>
                </a:lnTo>
                <a:close/>
              </a:path>
            </a:pathLst>
          </a:custGeom>
          <a:blipFill>
            <a:blip>
              <a:extLst>
                <a:ext uri="{96DAC541-7B7A-43D3-8B79-37D633B846F1}">
                  <asvg:svgBlip xmlns:asvg="http://schemas.microsoft.com/office/drawing/2016/SVG/main" r:embed="rId4"/>
                </a:ext>
              </a:extLst>
            </a:blip>
            <a:stretch>
              <a:fillRect l="-197807"/>
            </a:stretch>
          </a:blipFill>
        </p:spPr>
        <p:txBody>
          <a:bodyPr/>
          <a:lstStyle/>
          <a:p>
            <a:endParaRPr lang="en-US"/>
          </a:p>
        </p:txBody>
      </p:sp>
      <p:grpSp>
        <p:nvGrpSpPr>
          <p:cNvPr id="5" name="Group 5"/>
          <p:cNvGrpSpPr/>
          <p:nvPr/>
        </p:nvGrpSpPr>
        <p:grpSpPr>
          <a:xfrm>
            <a:off x="14340079" y="2222264"/>
            <a:ext cx="5657005" cy="7036036"/>
            <a:chOff x="0" y="0"/>
            <a:chExt cx="421683" cy="524479"/>
          </a:xfrm>
        </p:grpSpPr>
        <p:sp>
          <p:nvSpPr>
            <p:cNvPr id="6" name="Freeform 6"/>
            <p:cNvSpPr/>
            <p:nvPr/>
          </p:nvSpPr>
          <p:spPr>
            <a:xfrm>
              <a:off x="0" y="0"/>
              <a:ext cx="421683" cy="524479"/>
            </a:xfrm>
            <a:custGeom>
              <a:avLst/>
              <a:gdLst/>
              <a:ahLst/>
              <a:cxnLst/>
              <a:rect l="l" t="t" r="r" b="b"/>
              <a:pathLst>
                <a:path w="421683" h="524479">
                  <a:moveTo>
                    <a:pt x="0" y="0"/>
                  </a:moveTo>
                  <a:lnTo>
                    <a:pt x="421683" y="0"/>
                  </a:lnTo>
                  <a:lnTo>
                    <a:pt x="421683" y="524479"/>
                  </a:lnTo>
                  <a:lnTo>
                    <a:pt x="0" y="524479"/>
                  </a:lnTo>
                  <a:close/>
                </a:path>
              </a:pathLst>
            </a:custGeom>
            <a:blipFill>
              <a:blip r:embed="rId5"/>
              <a:stretch>
                <a:fillRect l="-16648" t="-23707" r="-9454" b="-28236"/>
              </a:stretch>
            </a:blipFill>
          </p:spPr>
          <p:txBody>
            <a:bodyPr/>
            <a:lstStyle/>
            <a:p>
              <a:endParaRPr lang="en-US"/>
            </a:p>
          </p:txBody>
        </p:sp>
      </p:grpSp>
      <p:sp>
        <p:nvSpPr>
          <p:cNvPr id="7" name="TextBox 7"/>
          <p:cNvSpPr txBox="1"/>
          <p:nvPr/>
        </p:nvSpPr>
        <p:spPr>
          <a:xfrm>
            <a:off x="1028700" y="1294662"/>
            <a:ext cx="2480598"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SESSION 01</a:t>
            </a:r>
          </a:p>
        </p:txBody>
      </p:sp>
      <p:sp>
        <p:nvSpPr>
          <p:cNvPr id="8" name="TextBox 8"/>
          <p:cNvSpPr txBox="1"/>
          <p:nvPr/>
        </p:nvSpPr>
        <p:spPr>
          <a:xfrm>
            <a:off x="16440512" y="1294662"/>
            <a:ext cx="1190263" cy="344805"/>
          </a:xfrm>
          <a:prstGeom prst="rect">
            <a:avLst/>
          </a:prstGeom>
        </p:spPr>
        <p:txBody>
          <a:bodyPr lIns="0" tIns="0" rIns="0" bIns="0" rtlCol="0" anchor="t">
            <a:spAutoFit/>
          </a:bodyPr>
          <a:lstStyle/>
          <a:p>
            <a:pPr marL="0" lvl="0" indent="0" algn="l">
              <a:lnSpc>
                <a:spcPts val="2519"/>
              </a:lnSpc>
            </a:pPr>
            <a:r>
              <a:rPr lang="en-US" sz="1799" b="1">
                <a:solidFill>
                  <a:srgbClr val="2C2F39"/>
                </a:solidFill>
                <a:latin typeface="Akzidenz-Grotesk Bold"/>
                <a:ea typeface="Akzidenz-Grotesk Bold"/>
                <a:cs typeface="Akzidenz-Grotesk Bold"/>
                <a:sym typeface="Akzidenz-Grotesk Bold"/>
              </a:rPr>
              <a:t>2026</a:t>
            </a:r>
          </a:p>
        </p:txBody>
      </p:sp>
      <p:sp>
        <p:nvSpPr>
          <p:cNvPr id="9" name="TextBox 9"/>
          <p:cNvSpPr txBox="1"/>
          <p:nvPr/>
        </p:nvSpPr>
        <p:spPr>
          <a:xfrm>
            <a:off x="8267649" y="8074001"/>
            <a:ext cx="5311458" cy="1698625"/>
          </a:xfrm>
          <a:prstGeom prst="rect">
            <a:avLst/>
          </a:prstGeom>
        </p:spPr>
        <p:txBody>
          <a:bodyPr lIns="0" tIns="0" rIns="0" bIns="0" rtlCol="0" anchor="t">
            <a:spAutoFit/>
          </a:bodyPr>
          <a:lstStyle/>
          <a:p>
            <a:pPr algn="l">
              <a:lnSpc>
                <a:spcPts val="2720"/>
              </a:lnSpc>
            </a:pPr>
            <a:r>
              <a:rPr lang="en-US" sz="1600">
                <a:solidFill>
                  <a:srgbClr val="504E4E"/>
                </a:solidFill>
                <a:latin typeface="Swiss 721 Devanagari"/>
                <a:ea typeface="Swiss 721 Devanagari"/>
                <a:cs typeface="Swiss 721 Devanagari"/>
                <a:sym typeface="Swiss 721 Devanagari"/>
              </a:rPr>
              <a:t>The structure can change over time as your business, focus, and area of operation changes. It’s important to know the structures up front to be prepared in advance of change to allow time to create and adapt to the new structure.</a:t>
            </a:r>
          </a:p>
        </p:txBody>
      </p:sp>
      <p:sp>
        <p:nvSpPr>
          <p:cNvPr id="10" name="TextBox 10"/>
          <p:cNvSpPr txBox="1"/>
          <p:nvPr/>
        </p:nvSpPr>
        <p:spPr>
          <a:xfrm>
            <a:off x="8267649" y="7321519"/>
            <a:ext cx="4476709" cy="496113"/>
          </a:xfrm>
          <a:prstGeom prst="rect">
            <a:avLst/>
          </a:prstGeom>
        </p:spPr>
        <p:txBody>
          <a:bodyPr lIns="0" tIns="0" rIns="0" bIns="0" rtlCol="0" anchor="t">
            <a:spAutoFit/>
          </a:bodyPr>
          <a:lstStyle/>
          <a:p>
            <a:pPr algn="l">
              <a:lnSpc>
                <a:spcPts val="3370"/>
              </a:lnSpc>
            </a:pPr>
            <a:r>
              <a:rPr lang="en-US" sz="3064">
                <a:solidFill>
                  <a:srgbClr val="2C2F39"/>
                </a:solidFill>
                <a:latin typeface="Akzidenz-Grotesk"/>
                <a:ea typeface="Akzidenz-Grotesk"/>
                <a:cs typeface="Akzidenz-Grotesk"/>
                <a:sym typeface="Akzidenz-Grotesk"/>
              </a:rPr>
              <a:t>THERE IS NO ONE WAY</a:t>
            </a:r>
          </a:p>
        </p:txBody>
      </p:sp>
      <p:sp>
        <p:nvSpPr>
          <p:cNvPr id="11" name="TextBox 11"/>
          <p:cNvSpPr txBox="1"/>
          <p:nvPr/>
        </p:nvSpPr>
        <p:spPr>
          <a:xfrm>
            <a:off x="1028700" y="7407244"/>
            <a:ext cx="6327462" cy="1812956"/>
          </a:xfrm>
          <a:prstGeom prst="rect">
            <a:avLst/>
          </a:prstGeom>
        </p:spPr>
        <p:txBody>
          <a:bodyPr lIns="0" tIns="0" rIns="0" bIns="0" rtlCol="0" anchor="t">
            <a:spAutoFit/>
          </a:bodyPr>
          <a:lstStyle/>
          <a:p>
            <a:pPr algn="l">
              <a:lnSpc>
                <a:spcPts val="6501"/>
              </a:lnSpc>
            </a:pPr>
            <a:r>
              <a:rPr lang="en-US" sz="6501" b="1">
                <a:solidFill>
                  <a:srgbClr val="2C2F39"/>
                </a:solidFill>
                <a:latin typeface="Akzidenz-Grotesk Bold"/>
                <a:ea typeface="Akzidenz-Grotesk Bold"/>
                <a:cs typeface="Akzidenz-Grotesk Bold"/>
                <a:sym typeface="Akzidenz-Grotesk Bold"/>
              </a:rPr>
              <a:t>BUSINESS STRTUCTURE</a:t>
            </a:r>
          </a:p>
        </p:txBody>
      </p:sp>
      <p:sp>
        <p:nvSpPr>
          <p:cNvPr id="12" name="TextBox 12"/>
          <p:cNvSpPr txBox="1"/>
          <p:nvPr/>
        </p:nvSpPr>
        <p:spPr>
          <a:xfrm>
            <a:off x="1563914" y="4766498"/>
            <a:ext cx="5091745" cy="1355725"/>
          </a:xfrm>
          <a:prstGeom prst="rect">
            <a:avLst/>
          </a:prstGeom>
        </p:spPr>
        <p:txBody>
          <a:bodyPr lIns="0" tIns="0" rIns="0" bIns="0" rtlCol="0" anchor="t">
            <a:spAutoFit/>
          </a:bodyPr>
          <a:lstStyle/>
          <a:p>
            <a:pPr marL="345441" lvl="1" indent="-172721" algn="l">
              <a:lnSpc>
                <a:spcPts val="2720"/>
              </a:lnSpc>
              <a:buFont typeface="Arial"/>
              <a:buChar char="•"/>
            </a:pPr>
            <a:r>
              <a:rPr lang="en-US" sz="1600">
                <a:solidFill>
                  <a:srgbClr val="F8F8F8"/>
                </a:solidFill>
                <a:latin typeface="Swiss 721 Devanagari"/>
                <a:ea typeface="Swiss 721 Devanagari"/>
                <a:cs typeface="Swiss 721 Devanagari"/>
                <a:sym typeface="Swiss 721 Devanagari"/>
              </a:rPr>
              <a:t>Sole Proprietorship</a:t>
            </a:r>
          </a:p>
          <a:p>
            <a:pPr marL="345441" lvl="1" indent="-172721" algn="l">
              <a:lnSpc>
                <a:spcPts val="2720"/>
              </a:lnSpc>
              <a:buFont typeface="Arial"/>
              <a:buChar char="•"/>
            </a:pPr>
            <a:r>
              <a:rPr lang="en-US" sz="1600">
                <a:solidFill>
                  <a:srgbClr val="F8F8F8"/>
                </a:solidFill>
                <a:latin typeface="Swiss 721 Devanagari"/>
                <a:ea typeface="Swiss 721 Devanagari"/>
                <a:cs typeface="Swiss 721 Devanagari"/>
                <a:sym typeface="Swiss 721 Devanagari"/>
              </a:rPr>
              <a:t>Partnership</a:t>
            </a:r>
          </a:p>
          <a:p>
            <a:pPr marL="345441" lvl="1" indent="-172721" algn="l">
              <a:lnSpc>
                <a:spcPts val="2720"/>
              </a:lnSpc>
              <a:buFont typeface="Arial"/>
              <a:buChar char="•"/>
            </a:pPr>
            <a:r>
              <a:rPr lang="en-US" sz="1600">
                <a:solidFill>
                  <a:srgbClr val="F8F8F8"/>
                </a:solidFill>
                <a:latin typeface="Swiss 721 Devanagari"/>
                <a:ea typeface="Swiss 721 Devanagari"/>
                <a:cs typeface="Swiss 721 Devanagari"/>
                <a:sym typeface="Swiss 721 Devanagari"/>
              </a:rPr>
              <a:t>Joint Venture</a:t>
            </a:r>
          </a:p>
          <a:p>
            <a:pPr marL="345441" lvl="1" indent="-172721" algn="l">
              <a:lnSpc>
                <a:spcPts val="2720"/>
              </a:lnSpc>
              <a:buFont typeface="Arial"/>
              <a:buChar char="•"/>
            </a:pPr>
            <a:r>
              <a:rPr lang="en-US" sz="1600">
                <a:solidFill>
                  <a:srgbClr val="F8F8F8"/>
                </a:solidFill>
                <a:latin typeface="Swiss 721 Devanagari"/>
                <a:ea typeface="Swiss 721 Devanagari"/>
                <a:cs typeface="Swiss 721 Devanagari"/>
                <a:sym typeface="Swiss 721 Devanagari"/>
              </a:rPr>
              <a:t>Corporation</a:t>
            </a:r>
          </a:p>
        </p:txBody>
      </p:sp>
      <p:sp>
        <p:nvSpPr>
          <p:cNvPr id="13" name="TextBox 13"/>
          <p:cNvSpPr txBox="1"/>
          <p:nvPr/>
        </p:nvSpPr>
        <p:spPr>
          <a:xfrm>
            <a:off x="7839680" y="4766498"/>
            <a:ext cx="5091745" cy="1012825"/>
          </a:xfrm>
          <a:prstGeom prst="rect">
            <a:avLst/>
          </a:prstGeom>
        </p:spPr>
        <p:txBody>
          <a:bodyPr lIns="0" tIns="0" rIns="0" bIns="0" rtlCol="0" anchor="t">
            <a:spAutoFit/>
          </a:bodyPr>
          <a:lstStyle/>
          <a:p>
            <a:pPr marL="345441" lvl="1" indent="-172721" algn="l">
              <a:lnSpc>
                <a:spcPts val="2720"/>
              </a:lnSpc>
              <a:buFont typeface="Arial"/>
              <a:buChar char="•"/>
            </a:pPr>
            <a:r>
              <a:rPr lang="en-US" sz="1600">
                <a:solidFill>
                  <a:srgbClr val="F8F8F8"/>
                </a:solidFill>
                <a:latin typeface="Swiss 721 Devanagari"/>
                <a:ea typeface="Swiss 721 Devanagari"/>
                <a:cs typeface="Swiss 721 Devanagari"/>
                <a:sym typeface="Swiss 721 Devanagari"/>
              </a:rPr>
              <a:t>Economic Development Corporation</a:t>
            </a:r>
          </a:p>
          <a:p>
            <a:pPr marL="345441" lvl="1" indent="-172721" algn="l">
              <a:lnSpc>
                <a:spcPts val="2720"/>
              </a:lnSpc>
              <a:buFont typeface="Arial"/>
              <a:buChar char="•"/>
            </a:pPr>
            <a:r>
              <a:rPr lang="en-US" sz="1600">
                <a:solidFill>
                  <a:srgbClr val="F8F8F8"/>
                </a:solidFill>
                <a:latin typeface="Swiss 721 Devanagari"/>
                <a:ea typeface="Swiss 721 Devanagari"/>
                <a:cs typeface="Swiss 721 Devanagari"/>
                <a:sym typeface="Swiss 721 Devanagari"/>
              </a:rPr>
              <a:t>Band-Owned Enterprise</a:t>
            </a:r>
          </a:p>
          <a:p>
            <a:pPr marL="345441" lvl="1" indent="-172721" algn="l">
              <a:lnSpc>
                <a:spcPts val="2720"/>
              </a:lnSpc>
              <a:buFont typeface="Arial"/>
              <a:buChar char="•"/>
            </a:pPr>
            <a:r>
              <a:rPr lang="en-US" sz="1600">
                <a:solidFill>
                  <a:srgbClr val="F8F8F8"/>
                </a:solidFill>
                <a:latin typeface="Swiss 721 Devanagari"/>
                <a:ea typeface="Swiss 721 Devanagari"/>
                <a:cs typeface="Swiss 721 Devanagari"/>
                <a:sym typeface="Swiss 721 Devanagari"/>
              </a:rPr>
              <a:t>Non-Profit</a:t>
            </a:r>
          </a:p>
        </p:txBody>
      </p:sp>
      <p:sp>
        <p:nvSpPr>
          <p:cNvPr id="14" name="TextBox 14"/>
          <p:cNvSpPr txBox="1"/>
          <p:nvPr/>
        </p:nvSpPr>
        <p:spPr>
          <a:xfrm>
            <a:off x="2354452" y="3262240"/>
            <a:ext cx="3613184" cy="760081"/>
          </a:xfrm>
          <a:prstGeom prst="rect">
            <a:avLst/>
          </a:prstGeom>
        </p:spPr>
        <p:txBody>
          <a:bodyPr lIns="0" tIns="0" rIns="0" bIns="0" rtlCol="0" anchor="t">
            <a:spAutoFit/>
          </a:bodyPr>
          <a:lstStyle/>
          <a:p>
            <a:pPr algn="l">
              <a:lnSpc>
                <a:spcPts val="2750"/>
              </a:lnSpc>
            </a:pPr>
            <a:r>
              <a:rPr lang="en-US" sz="2500" b="1">
                <a:solidFill>
                  <a:srgbClr val="F8F8F8"/>
                </a:solidFill>
                <a:latin typeface="Akzidenz-Grotesk Bold"/>
                <a:ea typeface="Akzidenz-Grotesk Bold"/>
                <a:cs typeface="Akzidenz-Grotesk Bold"/>
                <a:sym typeface="Akzidenz-Grotesk Bold"/>
              </a:rPr>
              <a:t>COMMON STRUCTURES</a:t>
            </a:r>
          </a:p>
        </p:txBody>
      </p:sp>
      <p:sp>
        <p:nvSpPr>
          <p:cNvPr id="15" name="TextBox 15"/>
          <p:cNvSpPr txBox="1"/>
          <p:nvPr/>
        </p:nvSpPr>
        <p:spPr>
          <a:xfrm>
            <a:off x="8630218" y="3262240"/>
            <a:ext cx="3988720" cy="760081"/>
          </a:xfrm>
          <a:prstGeom prst="rect">
            <a:avLst/>
          </a:prstGeom>
        </p:spPr>
        <p:txBody>
          <a:bodyPr lIns="0" tIns="0" rIns="0" bIns="0" rtlCol="0" anchor="t">
            <a:spAutoFit/>
          </a:bodyPr>
          <a:lstStyle/>
          <a:p>
            <a:pPr algn="l">
              <a:lnSpc>
                <a:spcPts val="2750"/>
              </a:lnSpc>
            </a:pPr>
            <a:r>
              <a:rPr lang="en-US" sz="2500" b="1">
                <a:solidFill>
                  <a:srgbClr val="F8F8F8"/>
                </a:solidFill>
                <a:latin typeface="Akzidenz-Grotesk Bold"/>
                <a:ea typeface="Akzidenz-Grotesk Bold"/>
                <a:cs typeface="Akzidenz-Grotesk Bold"/>
                <a:sym typeface="Akzidenz-Grotesk Bold"/>
              </a:rPr>
              <a:t>COMMUNITY - OWNED MODELS</a:t>
            </a:r>
          </a:p>
        </p:txBody>
      </p:sp>
      <p:sp>
        <p:nvSpPr>
          <p:cNvPr id="16" name="TextBox 16"/>
          <p:cNvSpPr txBox="1"/>
          <p:nvPr/>
        </p:nvSpPr>
        <p:spPr>
          <a:xfrm>
            <a:off x="1563914" y="3252715"/>
            <a:ext cx="538775"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01</a:t>
            </a:r>
          </a:p>
        </p:txBody>
      </p:sp>
      <p:sp>
        <p:nvSpPr>
          <p:cNvPr id="17" name="TextBox 17"/>
          <p:cNvSpPr txBox="1"/>
          <p:nvPr/>
        </p:nvSpPr>
        <p:spPr>
          <a:xfrm>
            <a:off x="7839680" y="3252715"/>
            <a:ext cx="538775" cy="496113"/>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DE0"/>
        </a:solidFill>
        <a:effectLst/>
      </p:bgPr>
    </p:bg>
    <p:spTree>
      <p:nvGrpSpPr>
        <p:cNvPr id="1" name=""/>
        <p:cNvGrpSpPr/>
        <p:nvPr/>
      </p:nvGrpSpPr>
      <p:grpSpPr>
        <a:xfrm>
          <a:off x="0" y="0"/>
          <a:ext cx="0" cy="0"/>
          <a:chOff x="0" y="0"/>
          <a:chExt cx="0" cy="0"/>
        </a:xfrm>
      </p:grpSpPr>
      <p:sp>
        <p:nvSpPr>
          <p:cNvPr id="2" name="Freeform 2"/>
          <p:cNvSpPr/>
          <p:nvPr/>
        </p:nvSpPr>
        <p:spPr>
          <a:xfrm>
            <a:off x="0" y="1003478"/>
            <a:ext cx="3735279" cy="1017660"/>
          </a:xfrm>
          <a:custGeom>
            <a:avLst/>
            <a:gdLst/>
            <a:ahLst/>
            <a:cxnLst/>
            <a:rect l="l" t="t" r="r" b="b"/>
            <a:pathLst>
              <a:path w="5928135" h="1017660">
                <a:moveTo>
                  <a:pt x="0" y="0"/>
                </a:moveTo>
                <a:lnTo>
                  <a:pt x="5928135" y="0"/>
                </a:lnTo>
                <a:lnTo>
                  <a:pt x="5928135" y="1017660"/>
                </a:lnTo>
                <a:lnTo>
                  <a:pt x="0" y="1017660"/>
                </a:lnTo>
                <a:lnTo>
                  <a:pt x="0" y="0"/>
                </a:lnTo>
                <a:close/>
              </a:path>
            </a:pathLst>
          </a:custGeom>
          <a:blipFill>
            <a:blip>
              <a:extLst>
                <a:ext uri="{96DAC541-7B7A-43D3-8B79-37D633B846F1}">
                  <asvg:svgBlip xmlns:asvg="http://schemas.microsoft.com/office/drawing/2016/SVG/main" r:embed="rId2"/>
                </a:ext>
              </a:extLst>
            </a:blip>
            <a:stretch>
              <a:fillRect b="-206554"/>
            </a:stretch>
          </a:blipFill>
        </p:spPr>
        <p:txBody>
          <a:bodyPr/>
          <a:lstStyle/>
          <a:p>
            <a:endParaRPr lang="en-US"/>
          </a:p>
        </p:txBody>
      </p:sp>
      <p:sp>
        <p:nvSpPr>
          <p:cNvPr id="3" name="Freeform 3"/>
          <p:cNvSpPr/>
          <p:nvPr/>
        </p:nvSpPr>
        <p:spPr>
          <a:xfrm rot="-5400000">
            <a:off x="1892033" y="4439761"/>
            <a:ext cx="3002218" cy="4728885"/>
          </a:xfrm>
          <a:custGeom>
            <a:avLst/>
            <a:gdLst/>
            <a:ahLst/>
            <a:cxnLst/>
            <a:rect l="l" t="t" r="r" b="b"/>
            <a:pathLst>
              <a:path w="3002218" h="4728885">
                <a:moveTo>
                  <a:pt x="0" y="0"/>
                </a:moveTo>
                <a:lnTo>
                  <a:pt x="3002218" y="0"/>
                </a:lnTo>
                <a:lnTo>
                  <a:pt x="3002218" y="4728885"/>
                </a:lnTo>
                <a:lnTo>
                  <a:pt x="0" y="4728885"/>
                </a:lnTo>
                <a:lnTo>
                  <a:pt x="0" y="0"/>
                </a:lnTo>
                <a:close/>
              </a:path>
            </a:pathLst>
          </a:custGeom>
          <a:blipFill>
            <a:blip>
              <a:extLst>
                <a:ext uri="{96DAC541-7B7A-43D3-8B79-37D633B846F1}">
                  <asvg:svgBlip xmlns:asvg="http://schemas.microsoft.com/office/drawing/2016/SVG/main" r:embed="rId3"/>
                </a:ext>
              </a:extLst>
            </a:blip>
            <a:stretch>
              <a:fillRect l="-249944" b="-16916"/>
            </a:stretch>
          </a:blipFill>
        </p:spPr>
        <p:txBody>
          <a:bodyPr/>
          <a:lstStyle/>
          <a:p>
            <a:endParaRPr lang="en-US"/>
          </a:p>
        </p:txBody>
      </p:sp>
      <p:sp>
        <p:nvSpPr>
          <p:cNvPr id="4" name="Freeform 4"/>
          <p:cNvSpPr/>
          <p:nvPr/>
        </p:nvSpPr>
        <p:spPr>
          <a:xfrm rot="-5400000">
            <a:off x="6767116" y="4439761"/>
            <a:ext cx="3002218" cy="4728885"/>
          </a:xfrm>
          <a:custGeom>
            <a:avLst/>
            <a:gdLst/>
            <a:ahLst/>
            <a:cxnLst/>
            <a:rect l="l" t="t" r="r" b="b"/>
            <a:pathLst>
              <a:path w="3002218" h="4728885">
                <a:moveTo>
                  <a:pt x="0" y="0"/>
                </a:moveTo>
                <a:lnTo>
                  <a:pt x="3002218" y="0"/>
                </a:lnTo>
                <a:lnTo>
                  <a:pt x="3002218" y="4728885"/>
                </a:lnTo>
                <a:lnTo>
                  <a:pt x="0" y="4728885"/>
                </a:lnTo>
                <a:lnTo>
                  <a:pt x="0" y="0"/>
                </a:lnTo>
                <a:close/>
              </a:path>
            </a:pathLst>
          </a:custGeom>
          <a:blipFill>
            <a:blip>
              <a:extLst>
                <a:ext uri="{96DAC541-7B7A-43D3-8B79-37D633B846F1}">
                  <asvg:svgBlip xmlns:asvg="http://schemas.microsoft.com/office/drawing/2016/SVG/main" r:embed="rId4"/>
                </a:ext>
              </a:extLst>
            </a:blip>
            <a:stretch>
              <a:fillRect l="-249944" b="-16916"/>
            </a:stretch>
          </a:blipFill>
        </p:spPr>
        <p:txBody>
          <a:bodyPr/>
          <a:lstStyle/>
          <a:p>
            <a:endParaRPr lang="en-US"/>
          </a:p>
        </p:txBody>
      </p:sp>
      <p:sp>
        <p:nvSpPr>
          <p:cNvPr id="5" name="TextBox 5"/>
          <p:cNvSpPr txBox="1"/>
          <p:nvPr/>
        </p:nvSpPr>
        <p:spPr>
          <a:xfrm>
            <a:off x="1028700" y="1294662"/>
            <a:ext cx="2480598" cy="344805"/>
          </a:xfrm>
          <a:prstGeom prst="rect">
            <a:avLst/>
          </a:prstGeom>
        </p:spPr>
        <p:txBody>
          <a:bodyPr lIns="0" tIns="0" rIns="0" bIns="0" rtlCol="0" anchor="t">
            <a:spAutoFit/>
          </a:bodyPr>
          <a:lstStyle/>
          <a:p>
            <a:pPr marL="0" lvl="0" indent="0" algn="l">
              <a:lnSpc>
                <a:spcPts val="2519"/>
              </a:lnSpc>
            </a:pPr>
            <a:r>
              <a:rPr lang="en-US" sz="1799" b="1">
                <a:solidFill>
                  <a:srgbClr val="F8F8F8"/>
                </a:solidFill>
                <a:latin typeface="Akzidenz-Grotesk Bold"/>
                <a:ea typeface="Akzidenz-Grotesk Bold"/>
                <a:cs typeface="Akzidenz-Grotesk Bold"/>
                <a:sym typeface="Akzidenz-Grotesk Bold"/>
              </a:rPr>
              <a:t>SESSION 01</a:t>
            </a:r>
          </a:p>
        </p:txBody>
      </p:sp>
      <p:sp>
        <p:nvSpPr>
          <p:cNvPr id="6" name="TextBox 6"/>
          <p:cNvSpPr txBox="1"/>
          <p:nvPr/>
        </p:nvSpPr>
        <p:spPr>
          <a:xfrm>
            <a:off x="1028699" y="2490692"/>
            <a:ext cx="9365865" cy="993806"/>
          </a:xfrm>
          <a:prstGeom prst="rect">
            <a:avLst/>
          </a:prstGeom>
        </p:spPr>
        <p:txBody>
          <a:bodyPr lIns="0" tIns="0" rIns="0" bIns="0" rtlCol="0" anchor="t">
            <a:spAutoFit/>
          </a:bodyPr>
          <a:lstStyle/>
          <a:p>
            <a:pPr algn="l">
              <a:lnSpc>
                <a:spcPts val="6501"/>
              </a:lnSpc>
            </a:pPr>
            <a:r>
              <a:rPr lang="en-US" sz="6501" b="1" dirty="0">
                <a:solidFill>
                  <a:srgbClr val="2C2F39"/>
                </a:solidFill>
                <a:latin typeface="Akzidenz-Grotesk Bold"/>
                <a:ea typeface="Akzidenz-Grotesk Bold"/>
                <a:cs typeface="Akzidenz-Grotesk Bold"/>
                <a:sym typeface="Akzidenz-Grotesk Bold"/>
              </a:rPr>
              <a:t>BUSINESS SUPPORTS</a:t>
            </a:r>
          </a:p>
        </p:txBody>
      </p:sp>
      <p:sp>
        <p:nvSpPr>
          <p:cNvPr id="7" name="TextBox 7"/>
          <p:cNvSpPr txBox="1"/>
          <p:nvPr/>
        </p:nvSpPr>
        <p:spPr>
          <a:xfrm>
            <a:off x="1028700" y="4080720"/>
            <a:ext cx="9750165" cy="1012825"/>
          </a:xfrm>
          <a:prstGeom prst="rect">
            <a:avLst/>
          </a:prstGeom>
        </p:spPr>
        <p:txBody>
          <a:bodyPr lIns="0" tIns="0" rIns="0" bIns="0" rtlCol="0" anchor="t">
            <a:spAutoFit/>
          </a:bodyPr>
          <a:lstStyle/>
          <a:p>
            <a:pPr algn="l">
              <a:lnSpc>
                <a:spcPts val="2720"/>
              </a:lnSpc>
            </a:pPr>
            <a:r>
              <a:rPr lang="en-US" sz="1600">
                <a:solidFill>
                  <a:srgbClr val="504E4E"/>
                </a:solidFill>
                <a:latin typeface="Swiss 721 Devanagari"/>
                <a:ea typeface="Swiss 721 Devanagari"/>
                <a:cs typeface="Swiss 721 Devanagari"/>
                <a:sym typeface="Swiss 721 Devanagari"/>
              </a:rPr>
              <a:t>The first outreach I recommend is to your </a:t>
            </a:r>
            <a:r>
              <a:rPr lang="en-US" sz="1600" b="1">
                <a:solidFill>
                  <a:srgbClr val="504E4E"/>
                </a:solidFill>
                <a:latin typeface="Swiss 721 Devanagari Bold"/>
                <a:ea typeface="Swiss 721 Devanagari Bold"/>
                <a:cs typeface="Swiss 721 Devanagari Bold"/>
                <a:sym typeface="Swiss 721 Devanagari Bold"/>
              </a:rPr>
              <a:t>Economic Development Officer.</a:t>
            </a:r>
            <a:r>
              <a:rPr lang="en-US" sz="1600">
                <a:solidFill>
                  <a:srgbClr val="504E4E"/>
                </a:solidFill>
                <a:latin typeface="Swiss 721 Devanagari"/>
                <a:ea typeface="Swiss 721 Devanagari"/>
                <a:cs typeface="Swiss 721 Devanagari"/>
                <a:sym typeface="Swiss 721 Devanagari"/>
              </a:rPr>
              <a:t>  They have contacts to all the options below and more.  Often, as entrepreneurs, our needs are in many areas and they can help to find the best fit.</a:t>
            </a:r>
          </a:p>
        </p:txBody>
      </p:sp>
      <p:sp>
        <p:nvSpPr>
          <p:cNvPr id="8" name="TextBox 8"/>
          <p:cNvSpPr txBox="1"/>
          <p:nvPr/>
        </p:nvSpPr>
        <p:spPr>
          <a:xfrm>
            <a:off x="2319983" y="5736189"/>
            <a:ext cx="2746472" cy="410209"/>
          </a:xfrm>
          <a:prstGeom prst="rect">
            <a:avLst/>
          </a:prstGeom>
        </p:spPr>
        <p:txBody>
          <a:bodyPr lIns="0" tIns="0" rIns="0" bIns="0" rtlCol="0" anchor="t">
            <a:spAutoFit/>
          </a:bodyPr>
          <a:lstStyle/>
          <a:p>
            <a:pPr algn="l">
              <a:lnSpc>
                <a:spcPts val="2750"/>
              </a:lnSpc>
            </a:pPr>
            <a:r>
              <a:rPr lang="en-US" sz="2500" b="1">
                <a:solidFill>
                  <a:srgbClr val="F8F8F8"/>
                </a:solidFill>
                <a:latin typeface="Akzidenz-Grotesk Bold"/>
                <a:ea typeface="Akzidenz-Grotesk Bold"/>
                <a:cs typeface="Akzidenz-Grotesk Bold"/>
                <a:sym typeface="Akzidenz-Grotesk Bold"/>
              </a:rPr>
              <a:t>IFI’S &amp; CFDC’S</a:t>
            </a:r>
          </a:p>
        </p:txBody>
      </p:sp>
      <p:sp>
        <p:nvSpPr>
          <p:cNvPr id="9" name="TextBox 9"/>
          <p:cNvSpPr txBox="1"/>
          <p:nvPr/>
        </p:nvSpPr>
        <p:spPr>
          <a:xfrm>
            <a:off x="7195066" y="5736189"/>
            <a:ext cx="3074191" cy="410209"/>
          </a:xfrm>
          <a:prstGeom prst="rect">
            <a:avLst/>
          </a:prstGeom>
        </p:spPr>
        <p:txBody>
          <a:bodyPr lIns="0" tIns="0" rIns="0" bIns="0" rtlCol="0" anchor="t">
            <a:spAutoFit/>
          </a:bodyPr>
          <a:lstStyle/>
          <a:p>
            <a:pPr algn="l">
              <a:lnSpc>
                <a:spcPts val="2750"/>
              </a:lnSpc>
            </a:pPr>
            <a:r>
              <a:rPr lang="en-US" sz="2500" b="1">
                <a:solidFill>
                  <a:srgbClr val="F8F8F8"/>
                </a:solidFill>
                <a:latin typeface="Akzidenz-Grotesk Bold"/>
                <a:ea typeface="Akzidenz-Grotesk Bold"/>
                <a:cs typeface="Akzidenz-Grotesk Bold"/>
                <a:sym typeface="Akzidenz-Grotesk Bold"/>
              </a:rPr>
              <a:t>BANKS</a:t>
            </a:r>
          </a:p>
        </p:txBody>
      </p:sp>
      <p:sp>
        <p:nvSpPr>
          <p:cNvPr id="10" name="TextBox 10"/>
          <p:cNvSpPr txBox="1"/>
          <p:nvPr/>
        </p:nvSpPr>
        <p:spPr>
          <a:xfrm>
            <a:off x="1529445" y="5726664"/>
            <a:ext cx="538775" cy="496039"/>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01</a:t>
            </a:r>
          </a:p>
        </p:txBody>
      </p:sp>
      <p:sp>
        <p:nvSpPr>
          <p:cNvPr id="11" name="TextBox 11"/>
          <p:cNvSpPr txBox="1"/>
          <p:nvPr/>
        </p:nvSpPr>
        <p:spPr>
          <a:xfrm>
            <a:off x="6404527" y="5726664"/>
            <a:ext cx="538775" cy="496113"/>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02</a:t>
            </a:r>
          </a:p>
        </p:txBody>
      </p:sp>
      <p:sp>
        <p:nvSpPr>
          <p:cNvPr id="12" name="TextBox 12"/>
          <p:cNvSpPr txBox="1"/>
          <p:nvPr/>
        </p:nvSpPr>
        <p:spPr>
          <a:xfrm>
            <a:off x="1576934" y="6254929"/>
            <a:ext cx="3864729" cy="1355725"/>
          </a:xfrm>
          <a:prstGeom prst="rect">
            <a:avLst/>
          </a:prstGeom>
        </p:spPr>
        <p:txBody>
          <a:bodyPr lIns="0" tIns="0" rIns="0" bIns="0" rtlCol="0" anchor="t">
            <a:spAutoFit/>
          </a:bodyPr>
          <a:lstStyle/>
          <a:p>
            <a:pPr algn="l">
              <a:lnSpc>
                <a:spcPts val="2720"/>
              </a:lnSpc>
            </a:pPr>
            <a:r>
              <a:rPr lang="en-US" sz="1600">
                <a:solidFill>
                  <a:srgbClr val="F8F8F8"/>
                </a:solidFill>
                <a:latin typeface="Swiss 721 Devanagari"/>
                <a:ea typeface="Swiss 721 Devanagari"/>
                <a:cs typeface="Swiss 721 Devanagari"/>
                <a:sym typeface="Swiss 721 Devanagari"/>
              </a:rPr>
              <a:t>Loans, some grants, workshops, specific areas of focus including women in business. Some mentorship - regional focused.</a:t>
            </a:r>
          </a:p>
        </p:txBody>
      </p:sp>
      <p:sp>
        <p:nvSpPr>
          <p:cNvPr id="13" name="TextBox 13"/>
          <p:cNvSpPr txBox="1"/>
          <p:nvPr/>
        </p:nvSpPr>
        <p:spPr>
          <a:xfrm>
            <a:off x="6404527" y="6254929"/>
            <a:ext cx="3864729" cy="1012825"/>
          </a:xfrm>
          <a:prstGeom prst="rect">
            <a:avLst/>
          </a:prstGeom>
        </p:spPr>
        <p:txBody>
          <a:bodyPr lIns="0" tIns="0" rIns="0" bIns="0" rtlCol="0" anchor="t">
            <a:spAutoFit/>
          </a:bodyPr>
          <a:lstStyle/>
          <a:p>
            <a:pPr algn="l">
              <a:lnSpc>
                <a:spcPts val="2720"/>
              </a:lnSpc>
            </a:pPr>
            <a:r>
              <a:rPr lang="en-US" sz="1600">
                <a:solidFill>
                  <a:srgbClr val="F8F8F8"/>
                </a:solidFill>
                <a:latin typeface="Swiss 721 Devanagari"/>
                <a:ea typeface="Swiss 721 Devanagari"/>
                <a:cs typeface="Swiss 721 Devanagari"/>
                <a:sym typeface="Swiss 721 Devanagari"/>
              </a:rPr>
              <a:t>Major banks have an Indigenous-focused department.  It’s important to develop a relationship with your bank.</a:t>
            </a:r>
          </a:p>
        </p:txBody>
      </p:sp>
      <p:sp>
        <p:nvSpPr>
          <p:cNvPr id="14" name="Freeform 14"/>
          <p:cNvSpPr/>
          <p:nvPr/>
        </p:nvSpPr>
        <p:spPr>
          <a:xfrm rot="-5400000">
            <a:off x="11743651" y="4439761"/>
            <a:ext cx="3002218" cy="4728885"/>
          </a:xfrm>
          <a:custGeom>
            <a:avLst/>
            <a:gdLst/>
            <a:ahLst/>
            <a:cxnLst/>
            <a:rect l="l" t="t" r="r" b="b"/>
            <a:pathLst>
              <a:path w="3002218" h="4728885">
                <a:moveTo>
                  <a:pt x="0" y="0"/>
                </a:moveTo>
                <a:lnTo>
                  <a:pt x="3002218" y="0"/>
                </a:lnTo>
                <a:lnTo>
                  <a:pt x="3002218" y="4728885"/>
                </a:lnTo>
                <a:lnTo>
                  <a:pt x="0" y="4728885"/>
                </a:lnTo>
                <a:lnTo>
                  <a:pt x="0" y="0"/>
                </a:lnTo>
                <a:close/>
              </a:path>
            </a:pathLst>
          </a:custGeom>
          <a:blipFill>
            <a:blip>
              <a:extLst>
                <a:ext uri="{96DAC541-7B7A-43D3-8B79-37D633B846F1}">
                  <asvg:svgBlip xmlns:asvg="http://schemas.microsoft.com/office/drawing/2016/SVG/main" r:embed="rId4"/>
                </a:ext>
              </a:extLst>
            </a:blip>
            <a:stretch>
              <a:fillRect l="-249944" b="-16916"/>
            </a:stretch>
          </a:blipFill>
        </p:spPr>
        <p:txBody>
          <a:bodyPr/>
          <a:lstStyle/>
          <a:p>
            <a:endParaRPr lang="en-US"/>
          </a:p>
        </p:txBody>
      </p:sp>
      <p:sp>
        <p:nvSpPr>
          <p:cNvPr id="15" name="TextBox 15"/>
          <p:cNvSpPr txBox="1"/>
          <p:nvPr/>
        </p:nvSpPr>
        <p:spPr>
          <a:xfrm>
            <a:off x="11280367" y="5726590"/>
            <a:ext cx="538775" cy="496113"/>
          </a:xfrm>
          <a:prstGeom prst="rect">
            <a:avLst/>
          </a:prstGeom>
        </p:spPr>
        <p:txBody>
          <a:bodyPr lIns="0" tIns="0" rIns="0" bIns="0" rtlCol="0" anchor="t">
            <a:spAutoFit/>
          </a:bodyPr>
          <a:lstStyle/>
          <a:p>
            <a:pPr algn="l">
              <a:lnSpc>
                <a:spcPts val="3370"/>
              </a:lnSpc>
            </a:pPr>
            <a:r>
              <a:rPr lang="en-US" sz="3064">
                <a:solidFill>
                  <a:srgbClr val="F8F8F8"/>
                </a:solidFill>
                <a:latin typeface="Akzidenz-Grotesk"/>
                <a:ea typeface="Akzidenz-Grotesk"/>
                <a:cs typeface="Akzidenz-Grotesk"/>
                <a:sym typeface="Akzidenz-Grotesk"/>
              </a:rPr>
              <a:t>02</a:t>
            </a:r>
          </a:p>
        </p:txBody>
      </p:sp>
      <p:sp>
        <p:nvSpPr>
          <p:cNvPr id="16" name="TextBox 16"/>
          <p:cNvSpPr txBox="1"/>
          <p:nvPr/>
        </p:nvSpPr>
        <p:spPr>
          <a:xfrm>
            <a:off x="12220285" y="5736189"/>
            <a:ext cx="3074191" cy="410209"/>
          </a:xfrm>
          <a:prstGeom prst="rect">
            <a:avLst/>
          </a:prstGeom>
        </p:spPr>
        <p:txBody>
          <a:bodyPr lIns="0" tIns="0" rIns="0" bIns="0" rtlCol="0" anchor="t">
            <a:spAutoFit/>
          </a:bodyPr>
          <a:lstStyle/>
          <a:p>
            <a:pPr algn="l">
              <a:lnSpc>
                <a:spcPts val="2750"/>
              </a:lnSpc>
            </a:pPr>
            <a:r>
              <a:rPr lang="en-US" sz="2500" b="1">
                <a:solidFill>
                  <a:srgbClr val="F8F8F8"/>
                </a:solidFill>
                <a:latin typeface="Akzidenz-Grotesk Bold"/>
                <a:ea typeface="Akzidenz-Grotesk Bold"/>
                <a:cs typeface="Akzidenz-Grotesk Bold"/>
                <a:sym typeface="Akzidenz-Grotesk Bold"/>
              </a:rPr>
              <a:t>MEMBERSHIP</a:t>
            </a:r>
          </a:p>
        </p:txBody>
      </p:sp>
      <p:sp>
        <p:nvSpPr>
          <p:cNvPr id="17" name="TextBox 17"/>
          <p:cNvSpPr txBox="1"/>
          <p:nvPr/>
        </p:nvSpPr>
        <p:spPr>
          <a:xfrm>
            <a:off x="11280367" y="6254929"/>
            <a:ext cx="4109654" cy="1698625"/>
          </a:xfrm>
          <a:prstGeom prst="rect">
            <a:avLst/>
          </a:prstGeom>
        </p:spPr>
        <p:txBody>
          <a:bodyPr lIns="0" tIns="0" rIns="0" bIns="0" rtlCol="0" anchor="t">
            <a:spAutoFit/>
          </a:bodyPr>
          <a:lstStyle/>
          <a:p>
            <a:pPr algn="l">
              <a:lnSpc>
                <a:spcPts val="2720"/>
              </a:lnSpc>
            </a:pPr>
            <a:r>
              <a:rPr lang="en-US" sz="1600">
                <a:solidFill>
                  <a:srgbClr val="F8F8F8"/>
                </a:solidFill>
                <a:latin typeface="Swiss 721 Devanagari"/>
                <a:ea typeface="Swiss 721 Devanagari"/>
                <a:cs typeface="Swiss 721 Devanagari"/>
                <a:sym typeface="Swiss 721 Devanagari"/>
              </a:rPr>
              <a:t>CCIB and CAMSC are national organizations that provide workshops and self-guided training. They also provide verification of Indigenous Businesses and promote our business with corporate clients.</a:t>
            </a:r>
          </a:p>
        </p:txBody>
      </p:sp>
      <p:sp>
        <p:nvSpPr>
          <p:cNvPr id="18" name="Freeform 18"/>
          <p:cNvSpPr/>
          <p:nvPr/>
        </p:nvSpPr>
        <p:spPr>
          <a:xfrm>
            <a:off x="9525014" y="298530"/>
            <a:ext cx="8464732" cy="2144663"/>
          </a:xfrm>
          <a:custGeom>
            <a:avLst/>
            <a:gdLst/>
            <a:ahLst/>
            <a:cxnLst/>
            <a:rect l="l" t="t" r="r" b="b"/>
            <a:pathLst>
              <a:path w="8464732" h="2144663">
                <a:moveTo>
                  <a:pt x="0" y="0"/>
                </a:moveTo>
                <a:lnTo>
                  <a:pt x="8464732" y="0"/>
                </a:lnTo>
                <a:lnTo>
                  <a:pt x="8464732" y="2144663"/>
                </a:lnTo>
                <a:lnTo>
                  <a:pt x="0" y="2144663"/>
                </a:lnTo>
                <a:lnTo>
                  <a:pt x="0" y="0"/>
                </a:lnTo>
                <a:close/>
              </a:path>
            </a:pathLst>
          </a:custGeom>
          <a:blipFill>
            <a:blip r:embed="rId5"/>
            <a:stretch>
              <a:fillRect t="-8539"/>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597</Words>
  <Application>Microsoft Office PowerPoint</Application>
  <PresentationFormat>Custom</PresentationFormat>
  <Paragraphs>99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Swiss 721 Devanagari Bold</vt:lpstr>
      <vt:lpstr>Akzidenz-Grotesk</vt:lpstr>
      <vt:lpstr>Arial</vt:lpstr>
      <vt:lpstr>Akzidenz-Grotesk Bold</vt:lpstr>
      <vt:lpstr>Canva Sans Bold</vt:lpstr>
      <vt:lpstr>Swiss 721 Devanagari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OFNEDA S1 Presentation</dc:title>
  <dc:creator>sarah</dc:creator>
  <cp:lastModifiedBy>Sarah Hopkins</cp:lastModifiedBy>
  <cp:revision>3</cp:revision>
  <dcterms:created xsi:type="dcterms:W3CDTF">2006-08-16T00:00:00Z</dcterms:created>
  <dcterms:modified xsi:type="dcterms:W3CDTF">2026-05-25T15:54:26Z</dcterms:modified>
  <dc:identifier>DAHCQzwkQqI</dc:identifier>
</cp:coreProperties>
</file>