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5143500" cy="9144000"/>
  <p:embeddedFontLst>
    <p:embeddedFont>
      <p:font typeface="Inter" panose="02000503000000020004"/>
      <p:regular r:id="rId49"/>
      <p:bold r:id="rId50"/>
      <p:italic r:id="rId51"/>
      <p:boldItalic r:id="rId52"/>
    </p:embeddedFont>
    <p:embeddedFont>
      <p:font typeface="Inter SemiBold" panose="02000503000000020004"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OKXhYUHIf5SCai/0815e/hF1d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46" d="100"/>
          <a:sy n="146" d="100"/>
        </p:scale>
        <p:origin x="6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400" y="685800"/>
            <a:ext cx="3429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514350" y="4343400"/>
            <a:ext cx="41148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
        <p:cNvGrpSpPr/>
        <p:nvPr/>
      </p:nvGrpSpPr>
      <p:grpSpPr>
        <a:xfrm>
          <a:off x="0" y="0"/>
          <a:ext cx="0" cy="0"/>
          <a:chOff x="0" y="0"/>
          <a:chExt cx="0" cy="0"/>
        </a:xfrm>
      </p:grpSpPr>
      <p:sp>
        <p:nvSpPr>
          <p:cNvPr id="8" name="Google Shape;8;p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 name="Google Shape;9;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 name="Google Shape;10;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a:t>
            </a:fld>
            <a:endParaRPr sz="18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ea26a8b28_1_219: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eea26a8b28_1_219: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 This feels like a simple email, but anyone who has received one of these emails knows that it’s not. CBAs are relationship documents, and often have high stakes for communities, so asking for the best person implies a lot of trust to make that connection, and handle this request on behalf of community.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 </a:t>
            </a:r>
            <a:endParaRPr sz="1200">
              <a:solidFill>
                <a:schemeClr val="dk1"/>
              </a:solidFill>
              <a:latin typeface="Arial"/>
              <a:ea typeface="Arial"/>
              <a:cs typeface="Arial"/>
              <a:sym typeface="Arial"/>
            </a:endParaRPr>
          </a:p>
        </p:txBody>
      </p:sp>
      <p:sp>
        <p:nvSpPr>
          <p:cNvPr id="193" name="Google Shape;193;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11</a:t>
            </a:fld>
            <a:endParaRPr sz="18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0" name="Google Shape;210;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12</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224" name="Google Shape;224;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13</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eb8ef999c4_0_42: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eb8ef999c4_0_42: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 If you need to take an external request to your council, or other stakeholders, or anywhere and this takes X amount of time, tell them that. If you don’t work on Friday, stick it in your signature. </a:t>
            </a:r>
            <a:endParaRPr/>
          </a:p>
          <a:p>
            <a:pPr marL="0" lvl="0" indent="0" algn="l" rtl="0">
              <a:spcBef>
                <a:spcPts val="0"/>
              </a:spcBef>
              <a:spcAft>
                <a:spcPts val="0"/>
              </a:spcAft>
              <a:buNone/>
            </a:pPr>
            <a:endParaRPr/>
          </a:p>
          <a:p>
            <a:pPr marL="0" lvl="0" indent="0" algn="l" rtl="0">
              <a:spcBef>
                <a:spcPts val="0"/>
              </a:spcBef>
              <a:spcAft>
                <a:spcPts val="0"/>
              </a:spcAft>
              <a:buNone/>
            </a:pPr>
            <a:r>
              <a:rPr lang="en-US"/>
              <a:t>If summer is a slower season for you (which should be the goal for all of us), make that clear. You don’t owe anyone a response under some capitalist construct of a response time. You do yourself a service by setting an expectation that the response will come when it comes. </a:t>
            </a:r>
            <a:endParaRPr/>
          </a:p>
          <a:p>
            <a:pPr marL="0" lvl="0" indent="0" algn="l" rtl="0">
              <a:spcBef>
                <a:spcPts val="0"/>
              </a:spcBef>
              <a:spcAft>
                <a:spcPts val="0"/>
              </a:spcAft>
              <a:buNone/>
            </a:pPr>
            <a:endParaRPr/>
          </a:p>
          <a:p>
            <a:pPr marL="0" lvl="0" indent="0" algn="l" rtl="0">
              <a:spcBef>
                <a:spcPts val="0"/>
              </a:spcBef>
              <a:spcAft>
                <a:spcPts val="0"/>
              </a:spcAft>
              <a:buNone/>
            </a:pPr>
            <a:r>
              <a:rPr lang="en-US"/>
              <a:t>If things work a certain way in your community, then they work a certain way in your community. Share as much as you feel you need to, as clearly as you can to ensure people understand how the relationship will work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eea26a8b28_1_371: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eea26a8b28_1_371: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 This is based on a response I received from a FN around consulting on behalf of a mine. It’s very clear, and sets expectations around how engagement might be conducted, and provides the FN’s expectations.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was a really great email. It set clear expectations for engagement, and boundaries. It doesn’t make things easy, but it is authentic, and to be expected, given past relationships.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272" name="Google Shape;272;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16</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eb8ef999c4_0_117: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eb8ef999c4_0_117: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KS CS Let’s pause here for a minute and come up with some examples of each!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eb8ef999c4_0_97: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eb8ef999c4_0_97: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 I am the person in every ec dev consulting conversation saying this report is too long. No one will read this if it’s too long. No one will execute if if they don’t read it. It needs to written at a level that your audience can access.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week, I cut a 100 page report for community stakeholders down to 35, and firmly made a case for it. As an economic developer, I don’t want to work on reports that stay on the shelf. I want to create things that communities can sell to their stakeholders and execute.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value I bring to my work, and it comes from taking a comms lens to my work. If you want people to buy into your work, they need to understand it.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 </a:t>
            </a:r>
            <a:endParaRPr sz="1200">
              <a:solidFill>
                <a:schemeClr val="dk1"/>
              </a:solidFill>
              <a:latin typeface="Arial"/>
              <a:ea typeface="Arial"/>
              <a:cs typeface="Arial"/>
              <a:sym typeface="Arial"/>
            </a:endParaRPr>
          </a:p>
        </p:txBody>
      </p:sp>
      <p:sp>
        <p:nvSpPr>
          <p:cNvPr id="320" name="Google Shape;320;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19</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 name="Google Shape;25;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6" name="Google Shape;26;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331" name="Google Shape;331;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20</a:t>
            </a:fld>
            <a:endParaRPr sz="18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eb8ef999c4_0_161: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eb8ef999c4_0_161: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f10b534615_0_206: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f10b534615_0_206: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a:t>
            </a:r>
            <a:endParaRPr sz="1200">
              <a:solidFill>
                <a:schemeClr val="dk1"/>
              </a:solidFill>
              <a:latin typeface="Arial"/>
              <a:ea typeface="Arial"/>
              <a:cs typeface="Arial"/>
              <a:sym typeface="Arial"/>
            </a:endParaRPr>
          </a:p>
        </p:txBody>
      </p:sp>
      <p:sp>
        <p:nvSpPr>
          <p:cNvPr id="374" name="Google Shape;374;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23</a:t>
            </a:fld>
            <a:endParaRPr sz="18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eea26a8b28_1_48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g3eea26a8b28_1_48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402" name="Google Shape;402;g3eea26a8b28_1_48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24</a:t>
            </a:fld>
            <a:endParaRPr sz="18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f10b534615_0_0: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f10b534615_0_0: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446" name="Google Shape;446;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26</a:t>
            </a:fld>
            <a:endParaRPr sz="18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eea26a8b28_1_627: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eea26a8b28_1_627: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eea26a8b28_1_622: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eea26a8b28_1_622: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f10b534615_0_220: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f10b534615_0_220: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 name="Google Shape;44;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a:t>
            </a:r>
            <a:endParaRPr sz="1200">
              <a:solidFill>
                <a:schemeClr val="dk1"/>
              </a:solidFill>
              <a:latin typeface="Arial"/>
              <a:ea typeface="Arial"/>
              <a:cs typeface="Arial"/>
              <a:sym typeface="Arial"/>
            </a:endParaRPr>
          </a:p>
        </p:txBody>
      </p:sp>
      <p:sp>
        <p:nvSpPr>
          <p:cNvPr id="45" name="Google Shape;45;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a:t>
            </a:fld>
            <a:endParaRPr sz="18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8" name="Google Shape;478;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a:t>
            </a:r>
            <a:endParaRPr sz="1200">
              <a:solidFill>
                <a:schemeClr val="dk1"/>
              </a:solidFill>
              <a:latin typeface="Arial"/>
              <a:ea typeface="Arial"/>
              <a:cs typeface="Arial"/>
              <a:sym typeface="Arial"/>
            </a:endParaRPr>
          </a:p>
        </p:txBody>
      </p:sp>
      <p:sp>
        <p:nvSpPr>
          <p:cNvPr id="479" name="Google Shape;479;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30</a:t>
            </a:fld>
            <a:endParaRPr sz="18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eea26a8b28_1_634: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eea26a8b28_1_634: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0" name="Google Shape;510;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a:t>
            </a:r>
            <a:endParaRPr sz="1200">
              <a:solidFill>
                <a:schemeClr val="dk1"/>
              </a:solidFill>
              <a:latin typeface="Arial"/>
              <a:ea typeface="Arial"/>
              <a:cs typeface="Arial"/>
              <a:sym typeface="Arial"/>
            </a:endParaRPr>
          </a:p>
        </p:txBody>
      </p:sp>
      <p:sp>
        <p:nvSpPr>
          <p:cNvPr id="511" name="Google Shape;511;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32</a:t>
            </a:fld>
            <a:endParaRPr sz="18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1" name="Google Shape;521;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22" name="Google Shape;522;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33</a:t>
            </a:fld>
            <a:endParaRPr sz="18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33" name="Google Shape;53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34</a:t>
            </a:fld>
            <a:endParaRPr sz="18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9: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3" name="Google Shape;543;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44" name="Google Shape;544;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35</a:t>
            </a:fld>
            <a:endParaRPr sz="18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0: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7" name="Google Shape;557;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558" name="Google Shape;558;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36</a:t>
            </a:fld>
            <a:endParaRPr sz="18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f10b534615_0_11: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f10b534615_0_11: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0" name="Google Shape;600;p2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a:t>
            </a:r>
            <a:endParaRPr sz="1200">
              <a:solidFill>
                <a:schemeClr val="dk1"/>
              </a:solidFill>
              <a:latin typeface="Arial"/>
              <a:ea typeface="Arial"/>
              <a:cs typeface="Arial"/>
              <a:sym typeface="Arial"/>
            </a:endParaRPr>
          </a:p>
        </p:txBody>
      </p:sp>
      <p:sp>
        <p:nvSpPr>
          <p:cNvPr id="601" name="Google Shape;601;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38</a:t>
            </a:fld>
            <a:endParaRPr sz="18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2: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4" name="Google Shape;614;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a:t>
            </a:r>
            <a:endParaRPr sz="1200">
              <a:solidFill>
                <a:schemeClr val="dk1"/>
              </a:solidFill>
              <a:latin typeface="Arial"/>
              <a:ea typeface="Arial"/>
              <a:cs typeface="Arial"/>
              <a:sym typeface="Arial"/>
            </a:endParaRPr>
          </a:p>
        </p:txBody>
      </p:sp>
      <p:sp>
        <p:nvSpPr>
          <p:cNvPr id="615" name="Google Shape;615;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39</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ea4eb1fe0a_0_2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3ea4eb1fe0a_0_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88" name="Google Shape;88;g3ea4eb1fe0a_0_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a:t>
            </a:fld>
            <a:endParaRPr sz="180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e8c5b019e5_0_12: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e8c5b019e5_0_12: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CS You risk losing legitimacy with overuse.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3: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5" name="Google Shape;645;p2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 Acknowledge when biases have been/are problematic for FN communities. </a:t>
            </a:r>
            <a:endParaRPr sz="1200">
              <a:solidFill>
                <a:schemeClr val="dk1"/>
              </a:solidFill>
              <a:latin typeface="Arial"/>
              <a:ea typeface="Arial"/>
              <a:cs typeface="Arial"/>
              <a:sym typeface="Arial"/>
            </a:endParaRPr>
          </a:p>
        </p:txBody>
      </p:sp>
      <p:sp>
        <p:nvSpPr>
          <p:cNvPr id="646" name="Google Shape;646;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41</a:t>
            </a:fld>
            <a:endParaRPr sz="18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f10b534615_0_22: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f10b534615_0_22: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CS This is an actual response I got from a federal funding officer who was asked by his superior to review a confidential report that the federal funding agency commissioned. I asked for feedback on the strengths of the plan, it’s viability, and any material that the funding agency would need to see to meet the terms of the funding and to receive further funding.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officer put the report through Chat GPT, and probably an unpaid version, since the federal government notes: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AI cannot be the only source of information for important business decisions.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Attention!</a:t>
            </a:r>
            <a:endParaRPr b="1">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b="1">
                <a:solidFill>
                  <a:schemeClr val="dk1"/>
                </a:solidFill>
              </a:rPr>
              <a:t>Never</a:t>
            </a:r>
            <a:r>
              <a:rPr lang="en-US">
                <a:solidFill>
                  <a:schemeClr val="dk1"/>
                </a:solidFill>
              </a:rPr>
              <a:t> input protected, classified or personal information into public generative AI tools. Use these tools </a:t>
            </a:r>
            <a:r>
              <a:rPr lang="en-US" b="1">
                <a:solidFill>
                  <a:schemeClr val="dk1"/>
                </a:solidFill>
              </a:rPr>
              <a:t>only</a:t>
            </a:r>
            <a:r>
              <a:rPr lang="en-US">
                <a:solidFill>
                  <a:schemeClr val="dk1"/>
                </a:solidFill>
              </a:rPr>
              <a:t> for suitable unclassified information.</a:t>
            </a:r>
            <a:endParaRPr>
              <a:solidFill>
                <a:schemeClr val="dk1"/>
              </a:solidFill>
            </a:endParaRPr>
          </a:p>
          <a:p>
            <a:pPr marL="0" lvl="0" indent="0" algn="l" rtl="0">
              <a:spcBef>
                <a:spcPts val="1200"/>
              </a:spcBef>
              <a:spcAft>
                <a:spcPts val="0"/>
              </a:spcAft>
              <a:buClr>
                <a:schemeClr val="dk1"/>
              </a:buClr>
              <a:buSzPts val="1100"/>
              <a:buFont typeface="Arial"/>
              <a:buNone/>
            </a:pPr>
            <a:r>
              <a:rPr lang="en-US">
                <a:solidFill>
                  <a:schemeClr val="dk1"/>
                </a:solidFill>
              </a:rPr>
              <a:t>It’s also completely not helpful to the exercise (if he was better at querying, it could have been helpful, to a point, but it still didn’t meet the federal government’s terms of AI use).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Anyone want to pick out the CHAT GPT specific tells in this email?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8" name="Google Shape;668;p2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 </a:t>
            </a:r>
            <a:endParaRPr sz="1200">
              <a:solidFill>
                <a:schemeClr val="dk1"/>
              </a:solidFill>
              <a:latin typeface="Arial"/>
              <a:ea typeface="Arial"/>
              <a:cs typeface="Arial"/>
              <a:sym typeface="Arial"/>
            </a:endParaRPr>
          </a:p>
        </p:txBody>
      </p:sp>
      <p:sp>
        <p:nvSpPr>
          <p:cNvPr id="669" name="Google Shape;669;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43</a:t>
            </a:fld>
            <a:endParaRPr sz="18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9" name="Google Shape;679;p2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 </a:t>
            </a:r>
            <a:endParaRPr sz="1200">
              <a:solidFill>
                <a:schemeClr val="dk1"/>
              </a:solidFill>
              <a:latin typeface="Arial"/>
              <a:ea typeface="Arial"/>
              <a:cs typeface="Arial"/>
              <a:sym typeface="Arial"/>
            </a:endParaRPr>
          </a:p>
        </p:txBody>
      </p:sp>
      <p:sp>
        <p:nvSpPr>
          <p:cNvPr id="680" name="Google Shape;680;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44</a:t>
            </a:fld>
            <a:endParaRPr sz="18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2" name="Google Shape;702;p2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KS - Be yourself in your communications and you can’t go wrong–authentic, transparent, honest, tailored to your audience. Leverage tools and channels as appropriate.</a:t>
            </a:r>
            <a:endParaRPr sz="1200">
              <a:solidFill>
                <a:schemeClr val="dk1"/>
              </a:solidFill>
              <a:latin typeface="Arial"/>
              <a:ea typeface="Arial"/>
              <a:cs typeface="Arial"/>
              <a:sym typeface="Arial"/>
            </a:endParaRPr>
          </a:p>
        </p:txBody>
      </p:sp>
      <p:sp>
        <p:nvSpPr>
          <p:cNvPr id="703" name="Google Shape;703;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45</a:t>
            </a:fld>
            <a:endParaRPr sz="18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7: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2" name="Google Shape;732;p2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33" name="Google Shape;733;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46</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0" name="Google Shape;110;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5</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ea26a8b28_0_0: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eea26a8b28_0_0: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KS  </a:t>
            </a:r>
            <a:endParaRPr/>
          </a:p>
          <a:p>
            <a:pPr marL="0" lvl="0" indent="0" algn="l" rtl="0">
              <a:spcBef>
                <a:spcPts val="0"/>
              </a:spcBef>
              <a:spcAft>
                <a:spcPts val="0"/>
              </a:spcAft>
              <a:buNone/>
            </a:pPr>
            <a:endParaRPr/>
          </a:p>
          <a:p>
            <a:pPr marL="0" lvl="0" indent="0" algn="l" rtl="0">
              <a:spcBef>
                <a:spcPts val="0"/>
              </a:spcBef>
              <a:spcAft>
                <a:spcPts val="0"/>
              </a:spcAft>
              <a:buNone/>
            </a:pPr>
            <a:r>
              <a:rPr lang="en-US"/>
              <a:t>Icebreaker! Tell us why you’re here! </a:t>
            </a:r>
            <a:endParaRPr/>
          </a:p>
          <a:p>
            <a:pPr marL="0" lvl="0" indent="0" algn="l" rtl="0">
              <a:spcBef>
                <a:spcPts val="0"/>
              </a:spcBef>
              <a:spcAft>
                <a:spcPts val="0"/>
              </a:spcAft>
              <a:buNone/>
            </a:pPr>
            <a:endParaRPr/>
          </a:p>
          <a:p>
            <a:pPr marL="0" lvl="0" indent="0" algn="l" rtl="0">
              <a:spcBef>
                <a:spcPts val="0"/>
              </a:spcBef>
              <a:spcAft>
                <a:spcPts val="0"/>
              </a:spcAft>
              <a:buNone/>
            </a:pPr>
            <a:r>
              <a:rPr lang="en-US"/>
              <a:t>OR</a:t>
            </a:r>
            <a:endParaRPr/>
          </a:p>
          <a:p>
            <a:pPr marL="0" lvl="0" indent="0" algn="l" rtl="0">
              <a:spcBef>
                <a:spcPts val="0"/>
              </a:spcBef>
              <a:spcAft>
                <a:spcPts val="0"/>
              </a:spcAft>
              <a:buNone/>
            </a:pPr>
            <a:endParaRPr/>
          </a:p>
          <a:p>
            <a:pPr marL="0" lvl="0" indent="0" algn="l" rtl="0">
              <a:spcBef>
                <a:spcPts val="0"/>
              </a:spcBef>
              <a:spcAft>
                <a:spcPts val="0"/>
              </a:spcAft>
              <a:buNone/>
            </a:pPr>
            <a:r>
              <a:rPr lang="en-US"/>
              <a:t>When was a time when you felt something was poorly communicated to you?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rPr>
              <a:t>CS I’ve put a phone here because I’m old school. I like picking up the phone after an email. Today, picking up the phone isn’t done all that often, so it kind of stops people in their tracks and usually it ends up resulting in a better conversation than I’d have over email. </a:t>
            </a:r>
            <a:endParaRPr sz="1200">
              <a:solidFill>
                <a:schemeClr val="dk1"/>
              </a:solidFill>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This presentation mostly talks about written communication, but I wanted to note upfront that the principles still apply on the phone, or on zoom or teams or whatever you use. </a:t>
            </a:r>
            <a:endParaRPr sz="1200">
              <a:solidFill>
                <a:schemeClr val="dk1"/>
              </a:solidFill>
            </a:endParaRPr>
          </a:p>
        </p:txBody>
      </p:sp>
      <p:sp>
        <p:nvSpPr>
          <p:cNvPr id="144" name="Google Shape;14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7</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e8c5b019e5_0_16:notes"/>
          <p:cNvSpPr>
            <a:spLocks noGrp="1" noRot="1" noChangeAspect="1"/>
          </p:cNvSpPr>
          <p:nvPr>
            <p:ph type="sldImg" idx="2"/>
          </p:nvPr>
        </p:nvSpPr>
        <p:spPr>
          <a:xfrm>
            <a:off x="8574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e8c5b019e5_0_16:notes"/>
          <p:cNvSpPr txBox="1">
            <a:spLocks noGrp="1"/>
          </p:cNvSpPr>
          <p:nvPr>
            <p:ph type="body" idx="1"/>
          </p:nvPr>
        </p:nvSpPr>
        <p:spPr>
          <a:xfrm>
            <a:off x="514350" y="4343400"/>
            <a:ext cx="41148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KS Communication and trust are inextricably linked. You cannot have meaningful, effective communication without trust, and trust cannot be established or maintained without communication. When people feel they can express themselves safely, they are far more likely to collaborate and share valuable feedback.</a:t>
            </a:r>
            <a:endParaRPr sz="1200">
              <a:solidFill>
                <a:schemeClr val="dk1"/>
              </a:solidFill>
            </a:endParaRPr>
          </a:p>
          <a:p>
            <a:pPr marL="0" lvl="0" indent="0" algn="l" rtl="0">
              <a:lnSpc>
                <a:spcPct val="115000"/>
              </a:lnSpc>
              <a:spcBef>
                <a:spcPts val="1200"/>
              </a:spcBef>
              <a:spcAft>
                <a:spcPts val="0"/>
              </a:spcAft>
              <a:buNone/>
            </a:pPr>
            <a:r>
              <a:rPr lang="en-US" sz="1200">
                <a:solidFill>
                  <a:schemeClr val="dk1"/>
                </a:solidFill>
              </a:rPr>
              <a:t>Because strong relationships require a balance of both, you can approach this dynamic in many practical ways:</a:t>
            </a: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US" sz="1200">
                <a:solidFill>
                  <a:schemeClr val="dk1"/>
                </a:solidFill>
              </a:rPr>
              <a:t>Radical Transparency: Be open about successes, failures, and the "why" behind your decisions to build credibility.</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Consistent Delivery: Ensure that your words consistently align with your actions over time.</a:t>
            </a:r>
            <a:endParaRPr sz="1200">
              <a:solidFill>
                <a:schemeClr val="dk1"/>
              </a:solidFill>
            </a:endParaRPr>
          </a:p>
          <a:p>
            <a:pPr marL="0" lvl="0" indent="0" algn="l" rtl="0">
              <a:spcBef>
                <a:spcPts val="21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CS I’m looking for some help with a request I got about a CBA. Who is the best person to help with this?</a:t>
            </a:r>
            <a:endParaRPr sz="1200">
              <a:solidFill>
                <a:schemeClr val="dk1"/>
              </a:solidFill>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endParaRPr sz="1200">
              <a:solidFill>
                <a:schemeClr val="dk1"/>
              </a:solidFill>
            </a:endParaRPr>
          </a:p>
        </p:txBody>
      </p:sp>
      <p:sp>
        <p:nvSpPr>
          <p:cNvPr id="166" name="Google Shape;166;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9</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mssltd.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ewswire.ca/news-releases/webequie-first-nation-and-the-province-of-ontario-sign-community-partnership-agreement-to-advance-critical-infrastructure-and-economic-development-864084630.html"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renewcanada.net/ontario-and-webequie-first-nation-sign-agreement-to-unlock-the-ring-of-fi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11"/>
        <p:cNvGrpSpPr/>
        <p:nvPr/>
      </p:nvGrpSpPr>
      <p:grpSpPr>
        <a:xfrm>
          <a:off x="0" y="0"/>
          <a:ext cx="0" cy="0"/>
          <a:chOff x="0" y="0"/>
          <a:chExt cx="0" cy="0"/>
        </a:xfrm>
      </p:grpSpPr>
      <p:sp>
        <p:nvSpPr>
          <p:cNvPr id="12" name="Google Shape;12;p1"/>
          <p:cNvSpPr/>
          <p:nvPr/>
        </p:nvSpPr>
        <p:spPr>
          <a:xfrm>
            <a:off x="0" y="0"/>
            <a:ext cx="164592" cy="51435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
          <p:cNvSpPr/>
          <p:nvPr/>
        </p:nvSpPr>
        <p:spPr>
          <a:xfrm>
            <a:off x="6400800" y="0"/>
            <a:ext cx="2743200" cy="5143500"/>
          </a:xfrm>
          <a:prstGeom prst="rect">
            <a:avLst/>
          </a:prstGeom>
          <a:solidFill>
            <a:srgbClr val="EBF3FA"/>
          </a:solidFill>
          <a:ln w="12700" cap="flat" cmpd="sng">
            <a:solidFill>
              <a:srgbClr val="EBF3F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
          <p:cNvSpPr/>
          <p:nvPr/>
        </p:nvSpPr>
        <p:spPr>
          <a:xfrm>
            <a:off x="6400800" y="0"/>
            <a:ext cx="2743200"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1"/>
          <p:cNvSpPr/>
          <p:nvPr/>
        </p:nvSpPr>
        <p:spPr>
          <a:xfrm>
            <a:off x="438912" y="457200"/>
            <a:ext cx="54864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900"/>
              <a:buFont typeface="Inter"/>
              <a:buNone/>
            </a:pPr>
            <a:r>
              <a:rPr lang="en-US" sz="900">
                <a:solidFill>
                  <a:srgbClr val="8FA3B1"/>
                </a:solidFill>
                <a:latin typeface="Inter"/>
                <a:ea typeface="Inter"/>
                <a:cs typeface="Inter"/>
                <a:sym typeface="Inter"/>
              </a:rPr>
              <a:t>OFNEIDA</a:t>
            </a:r>
            <a:endParaRPr sz="900">
              <a:solidFill>
                <a:schemeClr val="dk1"/>
              </a:solidFill>
              <a:latin typeface="Calibri"/>
              <a:ea typeface="Calibri"/>
              <a:cs typeface="Calibri"/>
              <a:sym typeface="Calibri"/>
            </a:endParaRPr>
          </a:p>
        </p:txBody>
      </p:sp>
      <p:sp>
        <p:nvSpPr>
          <p:cNvPr id="16" name="Google Shape;16;p1"/>
          <p:cNvSpPr/>
          <p:nvPr/>
        </p:nvSpPr>
        <p:spPr>
          <a:xfrm>
            <a:off x="438912" y="896112"/>
            <a:ext cx="5669280" cy="27432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1A2530"/>
              </a:buClr>
              <a:buSzPts val="3000"/>
              <a:buFont typeface="Inter"/>
              <a:buNone/>
            </a:pPr>
            <a:r>
              <a:rPr lang="en-US" sz="3000" b="1">
                <a:solidFill>
                  <a:srgbClr val="1A2530"/>
                </a:solidFill>
                <a:latin typeface="Inter"/>
                <a:ea typeface="Inter"/>
                <a:cs typeface="Inter"/>
                <a:sym typeface="Inter"/>
              </a:rPr>
              <a:t>Intro to</a:t>
            </a:r>
            <a:endParaRPr sz="300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rgbClr val="1A2530"/>
              </a:buClr>
              <a:buSzPts val="3000"/>
              <a:buFont typeface="Inter"/>
              <a:buNone/>
            </a:pPr>
            <a:r>
              <a:rPr lang="en-US" sz="3000" b="1">
                <a:solidFill>
                  <a:srgbClr val="1A2530"/>
                </a:solidFill>
                <a:latin typeface="Inter"/>
                <a:ea typeface="Inter"/>
                <a:cs typeface="Inter"/>
                <a:sym typeface="Inter"/>
              </a:rPr>
              <a:t>Communications</a:t>
            </a:r>
            <a:endParaRPr sz="300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rgbClr val="1A2530"/>
              </a:buClr>
              <a:buSzPts val="3000"/>
              <a:buFont typeface="Inter"/>
              <a:buNone/>
            </a:pPr>
            <a:r>
              <a:rPr lang="en-US" sz="3000" b="1">
                <a:solidFill>
                  <a:srgbClr val="1A2530"/>
                </a:solidFill>
                <a:latin typeface="Inter"/>
                <a:ea typeface="Inter"/>
                <a:cs typeface="Inter"/>
                <a:sym typeface="Inter"/>
              </a:rPr>
              <a:t>for Community</a:t>
            </a:r>
            <a:endParaRPr sz="300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rgbClr val="1A2530"/>
              </a:buClr>
              <a:buSzPts val="3000"/>
              <a:buFont typeface="Inter"/>
              <a:buNone/>
            </a:pPr>
            <a:r>
              <a:rPr lang="en-US" sz="3000" b="1">
                <a:solidFill>
                  <a:srgbClr val="1A2530"/>
                </a:solidFill>
                <a:latin typeface="Inter"/>
                <a:ea typeface="Inter"/>
                <a:cs typeface="Inter"/>
                <a:sym typeface="Inter"/>
              </a:rPr>
              <a:t>Economic Development</a:t>
            </a:r>
            <a:endParaRPr sz="3000">
              <a:solidFill>
                <a:schemeClr val="dk1"/>
              </a:solidFill>
              <a:latin typeface="Calibri"/>
              <a:ea typeface="Calibri"/>
              <a:cs typeface="Calibri"/>
              <a:sym typeface="Calibri"/>
            </a:endParaRPr>
          </a:p>
        </p:txBody>
      </p:sp>
      <p:sp>
        <p:nvSpPr>
          <p:cNvPr id="17" name="Google Shape;17;p1"/>
          <p:cNvSpPr/>
          <p:nvPr/>
        </p:nvSpPr>
        <p:spPr>
          <a:xfrm>
            <a:off x="438912" y="3749040"/>
            <a:ext cx="2011680" cy="4572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
          <p:cNvSpPr/>
          <p:nvPr/>
        </p:nvSpPr>
        <p:spPr>
          <a:xfrm>
            <a:off x="438912" y="3913632"/>
            <a:ext cx="5669280" cy="34747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1300"/>
              <a:buFont typeface="Inter"/>
              <a:buNone/>
            </a:pPr>
            <a:r>
              <a:rPr lang="en-US" sz="1300">
                <a:solidFill>
                  <a:srgbClr val="8FA3B1"/>
                </a:solidFill>
                <a:latin typeface="Inter"/>
                <a:ea typeface="Inter"/>
                <a:cs typeface="Inter"/>
                <a:sym typeface="Inter"/>
              </a:rPr>
              <a:t>Communications Training</a:t>
            </a:r>
            <a:endParaRPr sz="1300">
              <a:solidFill>
                <a:schemeClr val="dk1"/>
              </a:solidFill>
              <a:latin typeface="Calibri"/>
              <a:ea typeface="Calibri"/>
              <a:cs typeface="Calibri"/>
              <a:sym typeface="Calibri"/>
            </a:endParaRPr>
          </a:p>
        </p:txBody>
      </p:sp>
      <p:sp>
        <p:nvSpPr>
          <p:cNvPr id="19" name="Google Shape;19;p1"/>
          <p:cNvSpPr/>
          <p:nvPr/>
        </p:nvSpPr>
        <p:spPr>
          <a:xfrm>
            <a:off x="6537960" y="1280160"/>
            <a:ext cx="2468880" cy="274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8FA3B1"/>
              </a:buClr>
              <a:buSzPts val="900"/>
              <a:buFont typeface="Inter"/>
              <a:buNone/>
            </a:pPr>
            <a:r>
              <a:rPr lang="en-US" sz="900">
                <a:solidFill>
                  <a:srgbClr val="8FA3B1"/>
                </a:solidFill>
                <a:latin typeface="Inter"/>
                <a:ea typeface="Inter"/>
                <a:cs typeface="Inter"/>
                <a:sym typeface="Inter"/>
              </a:rPr>
              <a:t>Presented by</a:t>
            </a:r>
            <a:endParaRPr sz="900">
              <a:solidFill>
                <a:schemeClr val="dk1"/>
              </a:solidFill>
              <a:latin typeface="Calibri"/>
              <a:ea typeface="Calibri"/>
              <a:cs typeface="Calibri"/>
              <a:sym typeface="Calibri"/>
            </a:endParaRPr>
          </a:p>
        </p:txBody>
      </p:sp>
      <p:sp>
        <p:nvSpPr>
          <p:cNvPr id="20" name="Google Shape;20;p1"/>
          <p:cNvSpPr/>
          <p:nvPr/>
        </p:nvSpPr>
        <p:spPr>
          <a:xfrm>
            <a:off x="6537960" y="1664208"/>
            <a:ext cx="2468880" cy="100584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5A8FB8"/>
              </a:buClr>
              <a:buSzPts val="2200"/>
              <a:buFont typeface="Inter"/>
              <a:buNone/>
            </a:pPr>
            <a:r>
              <a:rPr lang="en-US" sz="2200" b="1">
                <a:solidFill>
                  <a:srgbClr val="5A8FB8"/>
                </a:solidFill>
                <a:latin typeface="Inter"/>
                <a:ea typeface="Inter"/>
                <a:cs typeface="Inter"/>
                <a:sym typeface="Inter"/>
              </a:rPr>
              <a:t>Locality</a:t>
            </a:r>
            <a:endParaRPr sz="220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5A8FB8"/>
              </a:buClr>
              <a:buSzPts val="2200"/>
              <a:buFont typeface="Inter"/>
              <a:buNone/>
            </a:pPr>
            <a:r>
              <a:rPr lang="en-US" sz="2200" b="1">
                <a:solidFill>
                  <a:srgbClr val="5A8FB8"/>
                </a:solidFill>
                <a:latin typeface="Inter"/>
                <a:ea typeface="Inter"/>
                <a:cs typeface="Inter"/>
                <a:sym typeface="Inter"/>
              </a:rPr>
              <a:t>Consulting</a:t>
            </a:r>
            <a:endParaRPr sz="2200">
              <a:solidFill>
                <a:schemeClr val="dk1"/>
              </a:solidFill>
              <a:latin typeface="Calibri"/>
              <a:ea typeface="Calibri"/>
              <a:cs typeface="Calibri"/>
              <a:sym typeface="Calibri"/>
            </a:endParaRPr>
          </a:p>
        </p:txBody>
      </p:sp>
      <p:sp>
        <p:nvSpPr>
          <p:cNvPr id="21" name="Google Shape;21;p1"/>
          <p:cNvSpPr/>
          <p:nvPr/>
        </p:nvSpPr>
        <p:spPr>
          <a:xfrm>
            <a:off x="7223760" y="2798064"/>
            <a:ext cx="1097280" cy="4572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1"/>
          <p:cNvSpPr/>
          <p:nvPr/>
        </p:nvSpPr>
        <p:spPr>
          <a:xfrm>
            <a:off x="6537960" y="2944368"/>
            <a:ext cx="2468880" cy="274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19684"/>
              </a:buClr>
              <a:buSzPts val="1000"/>
              <a:buFont typeface="Inter"/>
              <a:buNone/>
            </a:pPr>
            <a:r>
              <a:rPr lang="en-US" sz="1000">
                <a:solidFill>
                  <a:srgbClr val="F19684"/>
                </a:solidFill>
                <a:latin typeface="Inter"/>
                <a:ea typeface="Inter"/>
                <a:cs typeface="Inter"/>
                <a:sym typeface="Inter"/>
              </a:rPr>
              <a:t>localityconsulting.com</a:t>
            </a:r>
            <a:endParaRPr sz="1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g3eea26a8b28_1_219"/>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79" name="Google Shape;179;g3eea26a8b28_1_219"/>
          <p:cNvGrpSpPr/>
          <p:nvPr/>
        </p:nvGrpSpPr>
        <p:grpSpPr>
          <a:xfrm>
            <a:off x="411480" y="164592"/>
            <a:ext cx="8321100" cy="475500"/>
            <a:chOff x="411480" y="164592"/>
            <a:chExt cx="8321100" cy="475500"/>
          </a:xfrm>
        </p:grpSpPr>
        <p:sp>
          <p:nvSpPr>
            <p:cNvPr id="180" name="Google Shape;180;g3eea26a8b28_1_219"/>
            <p:cNvSpPr/>
            <p:nvPr/>
          </p:nvSpPr>
          <p:spPr>
            <a:xfrm>
              <a:off x="411480" y="164592"/>
              <a:ext cx="8321100" cy="475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1" name="Google Shape;181;g3eea26a8b28_1_219"/>
            <p:cNvSpPr txBox="1"/>
            <p:nvPr/>
          </p:nvSpPr>
          <p:spPr>
            <a:xfrm>
              <a:off x="411480" y="164592"/>
              <a:ext cx="8321100" cy="47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Internal Communication: An inquiry</a:t>
              </a:r>
              <a:endParaRPr sz="1800" b="1">
                <a:solidFill>
                  <a:srgbClr val="1A2530"/>
                </a:solidFill>
                <a:latin typeface="Inter"/>
                <a:ea typeface="Inter"/>
                <a:cs typeface="Inter"/>
                <a:sym typeface="Inter"/>
              </a:endParaRPr>
            </a:p>
          </p:txBody>
        </p:sp>
      </p:grpSp>
      <p:sp>
        <p:nvSpPr>
          <p:cNvPr id="182" name="Google Shape;182;g3eea26a8b28_1_219"/>
          <p:cNvSpPr/>
          <p:nvPr/>
        </p:nvSpPr>
        <p:spPr>
          <a:xfrm>
            <a:off x="411480" y="713232"/>
            <a:ext cx="1097400" cy="366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83" name="Google Shape;183;g3eea26a8b28_1_219"/>
          <p:cNvGrpSpPr/>
          <p:nvPr/>
        </p:nvGrpSpPr>
        <p:grpSpPr>
          <a:xfrm>
            <a:off x="411480" y="952500"/>
            <a:ext cx="8321100" cy="3619500"/>
            <a:chOff x="411480" y="952500"/>
            <a:chExt cx="8321100" cy="3619500"/>
          </a:xfrm>
        </p:grpSpPr>
        <p:sp>
          <p:nvSpPr>
            <p:cNvPr id="184" name="Google Shape;184;g3eea26a8b28_1_219"/>
            <p:cNvSpPr/>
            <p:nvPr/>
          </p:nvSpPr>
          <p:spPr>
            <a:xfrm>
              <a:off x="411480" y="952500"/>
              <a:ext cx="8321100" cy="3619500"/>
            </a:xfrm>
            <a:prstGeom prst="roundRect">
              <a:avLst>
                <a:gd name="adj" fmla="val 3157"/>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5" name="Google Shape;185;g3eea26a8b28_1_219"/>
            <p:cNvSpPr/>
            <p:nvPr/>
          </p:nvSpPr>
          <p:spPr>
            <a:xfrm>
              <a:off x="411480" y="952500"/>
              <a:ext cx="83211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6" name="Google Shape;186;g3eea26a8b28_1_219"/>
            <p:cNvSpPr txBox="1"/>
            <p:nvPr/>
          </p:nvSpPr>
          <p:spPr>
            <a:xfrm>
              <a:off x="697230" y="1219200"/>
              <a:ext cx="7749600" cy="308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400" b="1">
                  <a:solidFill>
                    <a:srgbClr val="1A2530"/>
                  </a:solidFill>
                  <a:latin typeface="Inter"/>
                  <a:ea typeface="Inter"/>
                  <a:cs typeface="Inter"/>
                  <a:sym typeface="Inter"/>
                </a:rPr>
                <a:t>Subject: </a:t>
              </a:r>
              <a:r>
                <a:rPr lang="en-US" sz="1400" b="0">
                  <a:solidFill>
                    <a:srgbClr val="5A8FB8"/>
                  </a:solidFill>
                  <a:latin typeface="Inter"/>
                  <a:ea typeface="Inter"/>
                  <a:cs typeface="Inter"/>
                  <a:sym typeface="Inter"/>
                </a:rPr>
                <a:t>CBA update request from the gold mine</a:t>
              </a:r>
              <a:endParaRPr sz="1400" b="1">
                <a:solidFill>
                  <a:srgbClr val="1A2530"/>
                </a:solidFill>
                <a:latin typeface="Inter"/>
                <a:ea typeface="Inter"/>
                <a:cs typeface="Inter"/>
                <a:sym typeface="Inter"/>
              </a:endParaRPr>
            </a:p>
            <a:p>
              <a:pPr marL="0" lvl="0" indent="0" algn="l" rtl="0">
                <a:spcBef>
                  <a:spcPts val="1500"/>
                </a:spcBef>
                <a:spcAft>
                  <a:spcPts val="0"/>
                </a:spcAft>
                <a:buNone/>
              </a:pPr>
              <a:r>
                <a:rPr lang="en-US" sz="1400" b="1">
                  <a:solidFill>
                    <a:srgbClr val="3D4E5C"/>
                  </a:solidFill>
                  <a:latin typeface="Inter"/>
                  <a:ea typeface="Inter"/>
                  <a:cs typeface="Inter"/>
                  <a:sym typeface="Inter"/>
                </a:rPr>
                <a:t>Hi John,</a:t>
              </a:r>
              <a:endParaRPr sz="1400" b="1">
                <a:solidFill>
                  <a:srgbClr val="3D4E5C"/>
                </a:solidFill>
                <a:latin typeface="Inter"/>
                <a:ea typeface="Inter"/>
                <a:cs typeface="Inter"/>
                <a:sym typeface="Inter"/>
              </a:endParaRPr>
            </a:p>
            <a:p>
              <a:pPr marL="0" lvl="0" indent="0" algn="l" rtl="0">
                <a:spcBef>
                  <a:spcPts val="1125"/>
                </a:spcBef>
                <a:spcAft>
                  <a:spcPts val="0"/>
                </a:spcAft>
                <a:buNone/>
              </a:pPr>
              <a:r>
                <a:rPr lang="en-US" sz="1400" b="1">
                  <a:solidFill>
                    <a:srgbClr val="3D4E5C"/>
                  </a:solidFill>
                  <a:latin typeface="Inter"/>
                  <a:ea typeface="Inter"/>
                  <a:cs typeface="Inter"/>
                  <a:sym typeface="Inter"/>
                </a:rPr>
                <a:t>I got a request to discuss updates to the CBA from the new mine manager. Can you tell me who the best person is to handle this request?</a:t>
              </a:r>
              <a:endParaRPr sz="1400" b="1">
                <a:solidFill>
                  <a:srgbClr val="3D4E5C"/>
                </a:solidFill>
                <a:latin typeface="Inter"/>
                <a:ea typeface="Inter"/>
                <a:cs typeface="Inter"/>
                <a:sym typeface="Inter"/>
              </a:endParaRPr>
            </a:p>
            <a:p>
              <a:pPr marL="0" lvl="0" indent="0" algn="l" rtl="0">
                <a:spcBef>
                  <a:spcPts val="2250"/>
                </a:spcBef>
                <a:spcAft>
                  <a:spcPts val="0"/>
                </a:spcAft>
                <a:buNone/>
              </a:pPr>
              <a:r>
                <a:rPr lang="en-US" sz="1400" b="1">
                  <a:solidFill>
                    <a:srgbClr val="3D4E5C"/>
                  </a:solidFill>
                  <a:latin typeface="Inter"/>
                  <a:ea typeface="Inter"/>
                  <a:cs typeface="Inter"/>
                  <a:sym typeface="Inter"/>
                </a:rPr>
                <a:t>Thanks,</a:t>
              </a:r>
              <a:endParaRPr sz="1400" b="1">
                <a:solidFill>
                  <a:srgbClr val="3D4E5C"/>
                </a:solidFill>
                <a:latin typeface="Inter"/>
                <a:ea typeface="Inter"/>
                <a:cs typeface="Inter"/>
                <a:sym typeface="Inter"/>
              </a:endParaRPr>
            </a:p>
            <a:p>
              <a:pPr marL="0" lvl="0" indent="0" algn="l" rtl="0">
                <a:spcBef>
                  <a:spcPts val="375"/>
                </a:spcBef>
                <a:spcAft>
                  <a:spcPts val="0"/>
                </a:spcAft>
                <a:buNone/>
              </a:pPr>
              <a:r>
                <a:rPr lang="en-US" sz="1400" b="1">
                  <a:solidFill>
                    <a:srgbClr val="3D4E5C"/>
                  </a:solidFill>
                  <a:latin typeface="Inter"/>
                  <a:ea typeface="Inter"/>
                  <a:cs typeface="Inter"/>
                  <a:sym typeface="Inter"/>
                </a:rPr>
                <a:t>Jane</a:t>
              </a:r>
              <a:endParaRPr sz="1400" b="1">
                <a:solidFill>
                  <a:srgbClr val="3D4E5C"/>
                </a:solidFill>
                <a:latin typeface="Inter"/>
                <a:ea typeface="Inter"/>
                <a:cs typeface="Inter"/>
                <a:sym typeface="Inter"/>
              </a:endParaRPr>
            </a:p>
          </p:txBody>
        </p:sp>
      </p:grpSp>
      <p:grpSp>
        <p:nvGrpSpPr>
          <p:cNvPr id="187" name="Google Shape;187;g3eea26a8b28_1_219"/>
          <p:cNvGrpSpPr/>
          <p:nvPr/>
        </p:nvGrpSpPr>
        <p:grpSpPr>
          <a:xfrm>
            <a:off x="6949440" y="4864608"/>
            <a:ext cx="2011800" cy="201300"/>
            <a:chOff x="6949440" y="4864608"/>
            <a:chExt cx="2011800" cy="201300"/>
          </a:xfrm>
        </p:grpSpPr>
        <p:sp>
          <p:nvSpPr>
            <p:cNvPr id="188" name="Google Shape;188;g3eea26a8b28_1_219"/>
            <p:cNvSpPr/>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9" name="Google Shape;189;g3eea26a8b28_1_219"/>
            <p:cNvSpPr txBox="1"/>
            <p:nvPr/>
          </p:nvSpPr>
          <p:spPr>
            <a:xfrm>
              <a:off x="6949440" y="4864608"/>
              <a:ext cx="2011800" cy="201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194"/>
        <p:cNvGrpSpPr/>
        <p:nvPr/>
      </p:nvGrpSpPr>
      <p:grpSpPr>
        <a:xfrm>
          <a:off x="0" y="0"/>
          <a:ext cx="0" cy="0"/>
          <a:chOff x="0" y="0"/>
          <a:chExt cx="0" cy="0"/>
        </a:xfrm>
      </p:grpSpPr>
      <p:sp>
        <p:nvSpPr>
          <p:cNvPr id="195" name="Google Shape;195;p7"/>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411480" y="164592"/>
            <a:ext cx="8321100" cy="475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Reaching a Range of Internal Audiences</a:t>
            </a:r>
            <a:endParaRPr sz="1800">
              <a:solidFill>
                <a:schemeClr val="dk1"/>
              </a:solidFill>
              <a:latin typeface="Calibri"/>
              <a:ea typeface="Calibri"/>
              <a:cs typeface="Calibri"/>
              <a:sym typeface="Calibri"/>
            </a:endParaRPr>
          </a:p>
        </p:txBody>
      </p:sp>
      <p:sp>
        <p:nvSpPr>
          <p:cNvPr id="197" name="Google Shape;197;p7"/>
          <p:cNvSpPr/>
          <p:nvPr/>
        </p:nvSpPr>
        <p:spPr>
          <a:xfrm>
            <a:off x="411480" y="713232"/>
            <a:ext cx="1097400" cy="366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7"/>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grpSp>
        <p:nvGrpSpPr>
          <p:cNvPr id="199" name="Google Shape;199;p7"/>
          <p:cNvGrpSpPr/>
          <p:nvPr/>
        </p:nvGrpSpPr>
        <p:grpSpPr>
          <a:xfrm>
            <a:off x="381000" y="952500"/>
            <a:ext cx="4048200" cy="3619500"/>
            <a:chOff x="381000" y="952500"/>
            <a:chExt cx="4048200" cy="3619500"/>
          </a:xfrm>
        </p:grpSpPr>
        <p:sp>
          <p:nvSpPr>
            <p:cNvPr id="200" name="Google Shape;200;p7"/>
            <p:cNvSpPr/>
            <p:nvPr/>
          </p:nvSpPr>
          <p:spPr>
            <a:xfrm>
              <a:off x="381000" y="952500"/>
              <a:ext cx="4048200" cy="3619500"/>
            </a:xfrm>
            <a:prstGeom prst="roundRect">
              <a:avLst>
                <a:gd name="adj" fmla="val 3157"/>
              </a:avLst>
            </a:prstGeom>
            <a:solidFill>
              <a:srgbClr val="FFFFFF"/>
            </a:solidFill>
            <a:ln w="9525" cap="flat" cmpd="sng">
              <a:solidFill>
                <a:srgbClr val="EBF3FA"/>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1" name="Google Shape;201;p7"/>
            <p:cNvSpPr/>
            <p:nvPr/>
          </p:nvSpPr>
          <p:spPr>
            <a:xfrm>
              <a:off x="381000" y="952500"/>
              <a:ext cx="40482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2" name="Google Shape;202;p7"/>
            <p:cNvSpPr txBox="1"/>
            <p:nvPr/>
          </p:nvSpPr>
          <p:spPr>
            <a:xfrm>
              <a:off x="619125" y="1190625"/>
              <a:ext cx="3571800" cy="314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400" b="1">
                  <a:solidFill>
                    <a:srgbClr val="5A8FB8"/>
                  </a:solidFill>
                  <a:latin typeface="Material Icons"/>
                  <a:ea typeface="Material Icons"/>
                  <a:cs typeface="Material Icons"/>
                  <a:sym typeface="Material Icons"/>
                </a:rPr>
                <a:t>trending_up</a:t>
              </a:r>
              <a:r>
                <a:rPr lang="en-US" sz="1600" b="1">
                  <a:solidFill>
                    <a:srgbClr val="5A8FB8"/>
                  </a:solidFill>
                  <a:latin typeface="Inter"/>
                  <a:ea typeface="Inter"/>
                  <a:cs typeface="Inter"/>
                  <a:sym typeface="Inter"/>
                </a:rPr>
                <a:t>Leadership &amp; Decision-Makers</a:t>
              </a:r>
              <a:endParaRPr b="1">
                <a:latin typeface="Inter"/>
                <a:ea typeface="Inter"/>
                <a:cs typeface="Inter"/>
                <a:sym typeface="Inter"/>
              </a:endParaRPr>
            </a:p>
            <a:p>
              <a:pPr marL="0" lvl="0" indent="0" algn="l" rtl="0">
                <a:spcBef>
                  <a:spcPts val="1500"/>
                </a:spcBef>
                <a:spcAft>
                  <a:spcPts val="0"/>
                </a:spcAft>
                <a:buNone/>
              </a:pPr>
              <a:r>
                <a:rPr lang="en-US" b="1">
                  <a:solidFill>
                    <a:srgbClr val="9DC0E3"/>
                  </a:solidFill>
                  <a:latin typeface="Inter"/>
                  <a:ea typeface="Inter"/>
                  <a:cs typeface="Inter"/>
                  <a:sym typeface="Inter"/>
                </a:rPr>
                <a:t>•</a:t>
              </a:r>
              <a:r>
                <a:rPr lang="en-US" sz="1250" b="1">
                  <a:solidFill>
                    <a:srgbClr val="3D4E5C"/>
                  </a:solidFill>
                  <a:latin typeface="Inter"/>
                  <a:ea typeface="Inter"/>
                  <a:cs typeface="Inter"/>
                  <a:sym typeface="Inter"/>
                </a:rPr>
                <a:t>Lead with the recommendation or ask, in the subject line when possible</a:t>
              </a:r>
              <a:endParaRPr b="1">
                <a:latin typeface="Inter"/>
                <a:ea typeface="Inter"/>
                <a:cs typeface="Inter"/>
                <a:sym typeface="Inter"/>
              </a:endParaRPr>
            </a:p>
            <a:p>
              <a:pPr marL="0" lvl="0" indent="0" algn="l" rtl="0">
                <a:spcBef>
                  <a:spcPts val="1350"/>
                </a:spcBef>
                <a:spcAft>
                  <a:spcPts val="0"/>
                </a:spcAft>
                <a:buNone/>
              </a:pPr>
              <a:r>
                <a:rPr lang="en-US" b="1">
                  <a:solidFill>
                    <a:srgbClr val="9DC0E3"/>
                  </a:solidFill>
                  <a:latin typeface="Inter"/>
                  <a:ea typeface="Inter"/>
                  <a:cs typeface="Inter"/>
                  <a:sym typeface="Inter"/>
                </a:rPr>
                <a:t>•</a:t>
              </a:r>
              <a:r>
                <a:rPr lang="en-US" sz="1250" b="1">
                  <a:solidFill>
                    <a:srgbClr val="3D4E5C"/>
                  </a:solidFill>
                  <a:latin typeface="Inter"/>
                  <a:ea typeface="Inter"/>
                  <a:cs typeface="Inter"/>
                  <a:sym typeface="Inter"/>
                </a:rPr>
                <a:t>Summarize the need to know information</a:t>
              </a:r>
              <a:endParaRPr b="1">
                <a:latin typeface="Inter"/>
                <a:ea typeface="Inter"/>
                <a:cs typeface="Inter"/>
                <a:sym typeface="Inter"/>
              </a:endParaRPr>
            </a:p>
            <a:p>
              <a:pPr marL="0" lvl="0" indent="0" algn="l" rtl="0">
                <a:spcBef>
                  <a:spcPts val="1350"/>
                </a:spcBef>
                <a:spcAft>
                  <a:spcPts val="0"/>
                </a:spcAft>
                <a:buNone/>
              </a:pPr>
              <a:r>
                <a:rPr lang="en-US" b="1">
                  <a:solidFill>
                    <a:srgbClr val="9DC0E3"/>
                  </a:solidFill>
                  <a:latin typeface="Inter"/>
                  <a:ea typeface="Inter"/>
                  <a:cs typeface="Inter"/>
                  <a:sym typeface="Inter"/>
                </a:rPr>
                <a:t>•</a:t>
              </a:r>
              <a:r>
                <a:rPr lang="en-US" sz="1250" b="1">
                  <a:solidFill>
                    <a:srgbClr val="3D4E5C"/>
                  </a:solidFill>
                  <a:latin typeface="Inter"/>
                  <a:ea typeface="Inter"/>
                  <a:cs typeface="Inter"/>
                  <a:sym typeface="Inter"/>
                </a:rPr>
                <a:t>Frame impact in terms of relevance and importance</a:t>
              </a:r>
              <a:endParaRPr b="1">
                <a:latin typeface="Inter"/>
                <a:ea typeface="Inter"/>
                <a:cs typeface="Inter"/>
                <a:sym typeface="Inter"/>
              </a:endParaRPr>
            </a:p>
          </p:txBody>
        </p:sp>
      </p:grpSp>
      <p:grpSp>
        <p:nvGrpSpPr>
          <p:cNvPr id="203" name="Google Shape;203;p7"/>
          <p:cNvGrpSpPr/>
          <p:nvPr/>
        </p:nvGrpSpPr>
        <p:grpSpPr>
          <a:xfrm>
            <a:off x="4714875" y="952500"/>
            <a:ext cx="4048200" cy="3619500"/>
            <a:chOff x="4714875" y="952500"/>
            <a:chExt cx="4048200" cy="3619500"/>
          </a:xfrm>
        </p:grpSpPr>
        <p:sp>
          <p:nvSpPr>
            <p:cNvPr id="204" name="Google Shape;204;p7"/>
            <p:cNvSpPr/>
            <p:nvPr/>
          </p:nvSpPr>
          <p:spPr>
            <a:xfrm>
              <a:off x="4714875" y="952500"/>
              <a:ext cx="4048200" cy="3619500"/>
            </a:xfrm>
            <a:prstGeom prst="roundRect">
              <a:avLst>
                <a:gd name="adj" fmla="val 3157"/>
              </a:avLst>
            </a:prstGeom>
            <a:solidFill>
              <a:srgbClr val="FFFFFF"/>
            </a:solidFill>
            <a:ln w="9525" cap="flat" cmpd="sng">
              <a:solidFill>
                <a:srgbClr val="FDE8E3"/>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5" name="Google Shape;205;p7"/>
            <p:cNvSpPr/>
            <p:nvPr/>
          </p:nvSpPr>
          <p:spPr>
            <a:xfrm>
              <a:off x="4714875" y="952500"/>
              <a:ext cx="4048200" cy="762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4953000" y="1190625"/>
              <a:ext cx="3571800" cy="314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400" b="1">
                  <a:solidFill>
                    <a:srgbClr val="C96B55"/>
                  </a:solidFill>
                  <a:latin typeface="Material Icons"/>
                  <a:ea typeface="Material Icons"/>
                  <a:cs typeface="Material Icons"/>
                  <a:sym typeface="Material Icons"/>
                </a:rPr>
                <a:t>groups</a:t>
              </a:r>
              <a:r>
                <a:rPr lang="en-US" sz="1600" b="1">
                  <a:solidFill>
                    <a:srgbClr val="C96B55"/>
                  </a:solidFill>
                  <a:latin typeface="Inter"/>
                  <a:ea typeface="Inter"/>
                  <a:cs typeface="Inter"/>
                  <a:sym typeface="Inter"/>
                </a:rPr>
                <a:t>Frontline Staff &amp; Colleagues</a:t>
              </a:r>
              <a:endParaRPr b="1">
                <a:latin typeface="Inter"/>
                <a:ea typeface="Inter"/>
                <a:cs typeface="Inter"/>
                <a:sym typeface="Inter"/>
              </a:endParaRPr>
            </a:p>
            <a:p>
              <a:pPr marL="0" lvl="0" indent="0" algn="l" rtl="0">
                <a:spcBef>
                  <a:spcPts val="1500"/>
                </a:spcBef>
                <a:spcAft>
                  <a:spcPts val="0"/>
                </a:spcAft>
                <a:buNone/>
              </a:pPr>
              <a:r>
                <a:rPr lang="en-US" b="1">
                  <a:solidFill>
                    <a:srgbClr val="F19684"/>
                  </a:solidFill>
                  <a:latin typeface="Inter"/>
                  <a:ea typeface="Inter"/>
                  <a:cs typeface="Inter"/>
                  <a:sym typeface="Inter"/>
                </a:rPr>
                <a:t>•</a:t>
              </a:r>
              <a:r>
                <a:rPr lang="en-US" sz="1250" b="1">
                  <a:solidFill>
                    <a:srgbClr val="3D4E5C"/>
                  </a:solidFill>
                  <a:latin typeface="Inter"/>
                  <a:ea typeface="Inter"/>
                  <a:cs typeface="Inter"/>
                  <a:sym typeface="Inter"/>
                </a:rPr>
                <a:t>Be specific about what you need from them</a:t>
              </a:r>
              <a:endParaRPr b="1">
                <a:latin typeface="Inter"/>
                <a:ea typeface="Inter"/>
                <a:cs typeface="Inter"/>
                <a:sym typeface="Inter"/>
              </a:endParaRPr>
            </a:p>
            <a:p>
              <a:pPr marL="0" lvl="0" indent="0" algn="l" rtl="0">
                <a:spcBef>
                  <a:spcPts val="900"/>
                </a:spcBef>
                <a:spcAft>
                  <a:spcPts val="0"/>
                </a:spcAft>
                <a:buNone/>
              </a:pPr>
              <a:r>
                <a:rPr lang="en-US" b="1">
                  <a:solidFill>
                    <a:srgbClr val="F19684"/>
                  </a:solidFill>
                  <a:latin typeface="Inter"/>
                  <a:ea typeface="Inter"/>
                  <a:cs typeface="Inter"/>
                  <a:sym typeface="Inter"/>
                </a:rPr>
                <a:t>•</a:t>
              </a:r>
              <a:r>
                <a:rPr lang="en-US" sz="1250" b="1">
                  <a:solidFill>
                    <a:srgbClr val="3D4E5C"/>
                  </a:solidFill>
                  <a:latin typeface="Inter"/>
                  <a:ea typeface="Inter"/>
                  <a:cs typeface="Inter"/>
                  <a:sym typeface="Inter"/>
                </a:rPr>
                <a:t>Give context: the 'why' matters for buy-in</a:t>
              </a:r>
              <a:endParaRPr b="1">
                <a:latin typeface="Inter"/>
                <a:ea typeface="Inter"/>
                <a:cs typeface="Inter"/>
                <a:sym typeface="Inter"/>
              </a:endParaRPr>
            </a:p>
            <a:p>
              <a:pPr marL="0" lvl="0" indent="0" algn="l" rtl="0">
                <a:spcBef>
                  <a:spcPts val="900"/>
                </a:spcBef>
                <a:spcAft>
                  <a:spcPts val="0"/>
                </a:spcAft>
                <a:buNone/>
              </a:pPr>
              <a:r>
                <a:rPr lang="en-US" b="1">
                  <a:solidFill>
                    <a:srgbClr val="F19684"/>
                  </a:solidFill>
                  <a:latin typeface="Inter"/>
                  <a:ea typeface="Inter"/>
                  <a:cs typeface="Inter"/>
                  <a:sym typeface="Inter"/>
                </a:rPr>
                <a:t>•</a:t>
              </a:r>
              <a:r>
                <a:rPr lang="en-US" sz="1250" b="1">
                  <a:solidFill>
                    <a:srgbClr val="3D4E5C"/>
                  </a:solidFill>
                  <a:latin typeface="Inter"/>
                  <a:ea typeface="Inter"/>
                  <a:cs typeface="Inter"/>
                  <a:sym typeface="Inter"/>
                </a:rPr>
                <a:t>Use straightforward language</a:t>
              </a:r>
              <a:endParaRPr b="1">
                <a:latin typeface="Inter"/>
                <a:ea typeface="Inter"/>
                <a:cs typeface="Inter"/>
                <a:sym typeface="Inter"/>
              </a:endParaRPr>
            </a:p>
            <a:p>
              <a:pPr marL="0" lvl="0" indent="0" algn="l" rtl="0">
                <a:spcBef>
                  <a:spcPts val="900"/>
                </a:spcBef>
                <a:spcAft>
                  <a:spcPts val="0"/>
                </a:spcAft>
                <a:buNone/>
              </a:pPr>
              <a:r>
                <a:rPr lang="en-US" b="1">
                  <a:solidFill>
                    <a:srgbClr val="F19684"/>
                  </a:solidFill>
                  <a:latin typeface="Inter"/>
                  <a:ea typeface="Inter"/>
                  <a:cs typeface="Inter"/>
                  <a:sym typeface="Inter"/>
                </a:rPr>
                <a:t>•</a:t>
              </a:r>
              <a:r>
                <a:rPr lang="en-US" sz="1250" b="1">
                  <a:solidFill>
                    <a:srgbClr val="3D4E5C"/>
                  </a:solidFill>
                  <a:latin typeface="Inter"/>
                  <a:ea typeface="Inter"/>
                  <a:cs typeface="Inter"/>
                  <a:sym typeface="Inter"/>
                </a:rPr>
                <a:t>Acknowledge workload and constraints</a:t>
              </a:r>
              <a:endParaRPr b="1">
                <a:latin typeface="Inter"/>
                <a:ea typeface="Inter"/>
                <a:cs typeface="Inter"/>
                <a:sym typeface="Inter"/>
              </a:endParaRPr>
            </a:p>
            <a:p>
              <a:pPr marL="0" lvl="0" indent="0" algn="l" rtl="0">
                <a:spcBef>
                  <a:spcPts val="900"/>
                </a:spcBef>
                <a:spcAft>
                  <a:spcPts val="0"/>
                </a:spcAft>
                <a:buNone/>
              </a:pPr>
              <a:r>
                <a:rPr lang="en-US" b="1">
                  <a:solidFill>
                    <a:srgbClr val="F19684"/>
                  </a:solidFill>
                  <a:latin typeface="Inter"/>
                  <a:ea typeface="Inter"/>
                  <a:cs typeface="Inter"/>
                  <a:sym typeface="Inter"/>
                </a:rPr>
                <a:t>•</a:t>
              </a:r>
              <a:r>
                <a:rPr lang="en-US" sz="1250" b="1">
                  <a:solidFill>
                    <a:srgbClr val="3D4E5C"/>
                  </a:solidFill>
                  <a:latin typeface="Inter"/>
                  <a:ea typeface="Inter"/>
                  <a:cs typeface="Inter"/>
                  <a:sym typeface="Inter"/>
                </a:rPr>
                <a:t>Invite questions and feedback explicitly</a:t>
              </a:r>
              <a:endParaRPr b="1">
                <a:latin typeface="Inter"/>
                <a:ea typeface="Inter"/>
                <a:cs typeface="Inter"/>
                <a:sym typeface="Inte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211"/>
        <p:cNvGrpSpPr/>
        <p:nvPr/>
      </p:nvGrpSpPr>
      <p:grpSpPr>
        <a:xfrm>
          <a:off x="0" y="0"/>
          <a:ext cx="0" cy="0"/>
          <a:chOff x="0" y="0"/>
          <a:chExt cx="0" cy="0"/>
        </a:xfrm>
      </p:grpSpPr>
      <p:sp>
        <p:nvSpPr>
          <p:cNvPr id="212" name="Google Shape;212;p8"/>
          <p:cNvSpPr/>
          <p:nvPr/>
        </p:nvSpPr>
        <p:spPr>
          <a:xfrm>
            <a:off x="0" y="0"/>
            <a:ext cx="3200400" cy="5143500"/>
          </a:xfrm>
          <a:prstGeom prst="rect">
            <a:avLst/>
          </a:prstGeom>
          <a:solidFill>
            <a:srgbClr val="FDE8E3"/>
          </a:solidFill>
          <a:ln w="12700" cap="flat" cmpd="sng">
            <a:solidFill>
              <a:srgbClr val="FDE8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8"/>
          <p:cNvSpPr/>
          <p:nvPr/>
        </p:nvSpPr>
        <p:spPr>
          <a:xfrm>
            <a:off x="0" y="0"/>
            <a:ext cx="3200400"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8"/>
          <p:cNvSpPr/>
          <p:nvPr/>
        </p:nvSpPr>
        <p:spPr>
          <a:xfrm>
            <a:off x="3154680" y="0"/>
            <a:ext cx="50292" cy="51435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p:nvPr/>
        </p:nvSpPr>
        <p:spPr>
          <a:xfrm>
            <a:off x="347472" y="411480"/>
            <a:ext cx="256032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SECTION</a:t>
            </a:r>
            <a:endParaRPr sz="800">
              <a:solidFill>
                <a:schemeClr val="dk1"/>
              </a:solidFill>
              <a:latin typeface="Calibri"/>
              <a:ea typeface="Calibri"/>
              <a:cs typeface="Calibri"/>
              <a:sym typeface="Calibri"/>
            </a:endParaRPr>
          </a:p>
        </p:txBody>
      </p:sp>
      <p:sp>
        <p:nvSpPr>
          <p:cNvPr id="216" name="Google Shape;216;p8"/>
          <p:cNvSpPr/>
          <p:nvPr/>
        </p:nvSpPr>
        <p:spPr>
          <a:xfrm>
            <a:off x="164592" y="749808"/>
            <a:ext cx="283464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F19684"/>
              </a:buClr>
              <a:buSzPts val="9600"/>
              <a:buFont typeface="Inter"/>
              <a:buNone/>
            </a:pPr>
            <a:r>
              <a:rPr lang="en-US" sz="9600" b="1">
                <a:solidFill>
                  <a:srgbClr val="F19684"/>
                </a:solidFill>
                <a:latin typeface="Inter"/>
                <a:ea typeface="Inter"/>
                <a:cs typeface="Inter"/>
                <a:sym typeface="Inter"/>
              </a:rPr>
              <a:t>02</a:t>
            </a:r>
            <a:endParaRPr sz="9600">
              <a:solidFill>
                <a:schemeClr val="dk1"/>
              </a:solidFill>
              <a:latin typeface="Calibri"/>
              <a:ea typeface="Calibri"/>
              <a:cs typeface="Calibri"/>
              <a:sym typeface="Calibri"/>
            </a:endParaRPr>
          </a:p>
        </p:txBody>
      </p:sp>
      <p:sp>
        <p:nvSpPr>
          <p:cNvPr id="217" name="Google Shape;217;p8"/>
          <p:cNvSpPr/>
          <p:nvPr/>
        </p:nvSpPr>
        <p:spPr>
          <a:xfrm>
            <a:off x="347472" y="4791456"/>
            <a:ext cx="2606040" cy="2377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218" name="Google Shape;218;p8"/>
          <p:cNvSpPr/>
          <p:nvPr/>
        </p:nvSpPr>
        <p:spPr>
          <a:xfrm>
            <a:off x="3520440" y="1280160"/>
            <a:ext cx="5394960" cy="1828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1A2530"/>
              </a:buClr>
              <a:buSzPts val="2800"/>
              <a:buFont typeface="Inter"/>
              <a:buNone/>
            </a:pPr>
            <a:r>
              <a:rPr lang="en-US" sz="2800" b="1">
                <a:solidFill>
                  <a:srgbClr val="1A2530"/>
                </a:solidFill>
                <a:latin typeface="Inter"/>
                <a:ea typeface="Inter"/>
                <a:cs typeface="Inter"/>
                <a:sym typeface="Inter"/>
              </a:rPr>
              <a:t>External Communications</a:t>
            </a:r>
            <a:endParaRPr sz="2800">
              <a:solidFill>
                <a:schemeClr val="dk1"/>
              </a:solidFill>
              <a:latin typeface="Calibri"/>
              <a:ea typeface="Calibri"/>
              <a:cs typeface="Calibri"/>
              <a:sym typeface="Calibri"/>
            </a:endParaRPr>
          </a:p>
        </p:txBody>
      </p:sp>
      <p:sp>
        <p:nvSpPr>
          <p:cNvPr id="219" name="Google Shape;219;p8"/>
          <p:cNvSpPr/>
          <p:nvPr/>
        </p:nvSpPr>
        <p:spPr>
          <a:xfrm>
            <a:off x="3520440" y="3200400"/>
            <a:ext cx="2194560" cy="4572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8"/>
          <p:cNvSpPr/>
          <p:nvPr/>
        </p:nvSpPr>
        <p:spPr>
          <a:xfrm>
            <a:off x="3520440" y="3383280"/>
            <a:ext cx="5394960" cy="594360"/>
          </a:xfrm>
          <a:prstGeom prst="rect">
            <a:avLst/>
          </a:prstGeom>
          <a:noFill/>
          <a:ln>
            <a:noFill/>
          </a:ln>
        </p:spPr>
        <p:txBody>
          <a:bodyPr spcFirstLastPara="1" wrap="square" lIns="0" tIns="0" rIns="0" bIns="0" anchor="ctr" anchorCtr="0">
            <a:noAutofit/>
          </a:bodyPr>
          <a:lstStyle/>
          <a:p>
            <a:pPr marL="0" marR="0" lvl="0" indent="0" algn="l" rtl="0">
              <a:lnSpc>
                <a:spcPct val="130000"/>
              </a:lnSpc>
              <a:spcBef>
                <a:spcPts val="0"/>
              </a:spcBef>
              <a:spcAft>
                <a:spcPts val="0"/>
              </a:spcAft>
              <a:buClr>
                <a:srgbClr val="8FA3B1"/>
              </a:buClr>
              <a:buSzPts val="1300"/>
              <a:buFont typeface="Inter"/>
              <a:buNone/>
            </a:pPr>
            <a:r>
              <a:rPr lang="en-US" sz="1300">
                <a:solidFill>
                  <a:srgbClr val="8FA3B1"/>
                </a:solidFill>
                <a:latin typeface="Inter"/>
                <a:ea typeface="Inter"/>
                <a:cs typeface="Inter"/>
                <a:sym typeface="Inter"/>
              </a:rPr>
              <a:t>Speaking for community to partners and beyond. </a:t>
            </a:r>
            <a:endParaRPr sz="13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9"/>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9"/>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8" name="Google Shape;228;p9"/>
          <p:cNvSpPr/>
          <p:nvPr/>
        </p:nvSpPr>
        <p:spPr>
          <a:xfrm>
            <a:off x="411480" y="164592"/>
            <a:ext cx="8321100" cy="475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1A2530"/>
                </a:solidFill>
                <a:latin typeface="Inter"/>
                <a:ea typeface="Inter"/>
                <a:cs typeface="Inter"/>
                <a:sym typeface="Inter"/>
              </a:rPr>
              <a:t>Writing for Specific Audiences</a:t>
            </a:r>
            <a:endParaRPr sz="2400" b="1">
              <a:solidFill>
                <a:srgbClr val="1A2530"/>
              </a:solidFill>
              <a:latin typeface="Inter"/>
              <a:ea typeface="Inter"/>
              <a:cs typeface="Inter"/>
              <a:sym typeface="Inter"/>
            </a:endParaRPr>
          </a:p>
        </p:txBody>
      </p:sp>
      <p:sp>
        <p:nvSpPr>
          <p:cNvPr id="229" name="Google Shape;229;p9"/>
          <p:cNvSpPr/>
          <p:nvPr/>
        </p:nvSpPr>
        <p:spPr>
          <a:xfrm>
            <a:off x="411480" y="713232"/>
            <a:ext cx="1097400" cy="36600"/>
          </a:xfrm>
          <a:prstGeom prst="rect">
            <a:avLst/>
          </a:prstGeom>
          <a:solidFill>
            <a:srgbClr val="F19684"/>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381000" y="1047750"/>
            <a:ext cx="4000500" cy="3429000"/>
            <a:chOff x="381000" y="1047750"/>
            <a:chExt cx="4000500" cy="3429000"/>
          </a:xfrm>
        </p:grpSpPr>
        <p:sp>
          <p:nvSpPr>
            <p:cNvPr id="231" name="Google Shape;231;p9"/>
            <p:cNvSpPr/>
            <p:nvPr/>
          </p:nvSpPr>
          <p:spPr>
            <a:xfrm>
              <a:off x="381000" y="1047750"/>
              <a:ext cx="4000500" cy="3429000"/>
            </a:xfrm>
            <a:prstGeom prst="roundRect">
              <a:avLst>
                <a:gd name="adj" fmla="val 3333"/>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2" name="Google Shape;232;p9"/>
            <p:cNvSpPr/>
            <p:nvPr/>
          </p:nvSpPr>
          <p:spPr>
            <a:xfrm>
              <a:off x="381000" y="1047750"/>
              <a:ext cx="40005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233" name="Google Shape;233;p9"/>
          <p:cNvSpPr/>
          <p:nvPr/>
        </p:nvSpPr>
        <p:spPr>
          <a:xfrm>
            <a:off x="571500" y="1285875"/>
            <a:ext cx="3619500" cy="381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500" b="1">
                <a:solidFill>
                  <a:srgbClr val="5A8FB8"/>
                </a:solidFill>
                <a:latin typeface="Inter"/>
                <a:ea typeface="Inter"/>
                <a:cs typeface="Inter"/>
                <a:sym typeface="Inter"/>
              </a:rPr>
              <a:t>Know Your Audience First</a:t>
            </a:r>
            <a:endParaRPr sz="1500" b="1">
              <a:solidFill>
                <a:srgbClr val="5A8FB8"/>
              </a:solidFill>
              <a:latin typeface="Inter"/>
              <a:ea typeface="Inter"/>
              <a:cs typeface="Inter"/>
              <a:sym typeface="Inter"/>
            </a:endParaRPr>
          </a:p>
        </p:txBody>
      </p:sp>
      <p:sp>
        <p:nvSpPr>
          <p:cNvPr id="234" name="Google Shape;234;p9"/>
          <p:cNvSpPr/>
          <p:nvPr/>
        </p:nvSpPr>
        <p:spPr>
          <a:xfrm>
            <a:off x="571500" y="1762125"/>
            <a:ext cx="3619500" cy="2476500"/>
          </a:xfrm>
          <a:prstGeom prst="rect">
            <a:avLst/>
          </a:prstGeom>
          <a:solidFill>
            <a:srgbClr val="000000">
              <a:alpha val="0"/>
            </a:srgbClr>
          </a:solidFill>
          <a:ln>
            <a:noFill/>
          </a:ln>
        </p:spPr>
        <p:txBody>
          <a:bodyPr spcFirstLastPara="1" wrap="square" lIns="0" tIns="0" rIns="0" bIns="0" anchor="t" anchorCtr="0">
            <a:noAutofit/>
          </a:bodyPr>
          <a:lstStyle/>
          <a:p>
            <a:pPr marL="457200" lvl="0" indent="-301625" algn="l" rtl="0">
              <a:spcBef>
                <a:spcPts val="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What do they already know about you?</a:t>
            </a:r>
            <a:endParaRPr sz="1150" b="1">
              <a:solidFill>
                <a:srgbClr val="3D4E5C"/>
              </a:solidFill>
              <a:latin typeface="Inter"/>
              <a:ea typeface="Inter"/>
              <a:cs typeface="Inter"/>
              <a:sym typeface="Inter"/>
            </a:endParaRPr>
          </a:p>
          <a:p>
            <a:pPr marL="457200" lvl="0" indent="-301625" algn="l" rtl="0">
              <a:spcBef>
                <a:spcPts val="120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What do they care about? (outcomes vs. process) How do you want them to feel?</a:t>
            </a:r>
            <a:endParaRPr sz="1150" b="1">
              <a:solidFill>
                <a:srgbClr val="3D4E5C"/>
              </a:solidFill>
              <a:latin typeface="Inter"/>
              <a:ea typeface="Inter"/>
              <a:cs typeface="Inter"/>
              <a:sym typeface="Inter"/>
            </a:endParaRPr>
          </a:p>
          <a:p>
            <a:pPr marL="457200" lvl="0" indent="-301625" algn="l" rtl="0">
              <a:spcBef>
                <a:spcPts val="120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What action do you want them to take?</a:t>
            </a:r>
            <a:endParaRPr sz="1150" b="1">
              <a:solidFill>
                <a:srgbClr val="3D4E5C"/>
              </a:solidFill>
              <a:latin typeface="Inter"/>
              <a:ea typeface="Inter"/>
              <a:cs typeface="Inter"/>
              <a:sym typeface="Inter"/>
            </a:endParaRPr>
          </a:p>
          <a:p>
            <a:pPr marL="457200" lvl="0" indent="-301625" algn="l" rtl="0">
              <a:spcBef>
                <a:spcPts val="120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What tone matches your relationship with them? </a:t>
            </a:r>
            <a:endParaRPr sz="1150" b="1">
              <a:solidFill>
                <a:srgbClr val="3D4E5C"/>
              </a:solidFill>
              <a:latin typeface="Inter"/>
              <a:ea typeface="Inter"/>
              <a:cs typeface="Inter"/>
              <a:sym typeface="Inter"/>
            </a:endParaRPr>
          </a:p>
          <a:p>
            <a:pPr marL="457200" lvl="0" indent="-301625" algn="l" rtl="0">
              <a:spcBef>
                <a:spcPts val="120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Government vs. partner vs. media vs. community member</a:t>
            </a:r>
            <a:endParaRPr sz="1150" b="1">
              <a:solidFill>
                <a:srgbClr val="3D4E5C"/>
              </a:solidFill>
              <a:latin typeface="Inter"/>
              <a:ea typeface="Inter"/>
              <a:cs typeface="Inter"/>
              <a:sym typeface="Inter"/>
            </a:endParaRPr>
          </a:p>
        </p:txBody>
      </p:sp>
      <p:grpSp>
        <p:nvGrpSpPr>
          <p:cNvPr id="235" name="Google Shape;235;p9"/>
          <p:cNvGrpSpPr/>
          <p:nvPr/>
        </p:nvGrpSpPr>
        <p:grpSpPr>
          <a:xfrm>
            <a:off x="4762500" y="1047750"/>
            <a:ext cx="4000500" cy="3429000"/>
            <a:chOff x="4762500" y="1047750"/>
            <a:chExt cx="4000500" cy="3429000"/>
          </a:xfrm>
        </p:grpSpPr>
        <p:sp>
          <p:nvSpPr>
            <p:cNvPr id="236" name="Google Shape;236;p9"/>
            <p:cNvSpPr/>
            <p:nvPr/>
          </p:nvSpPr>
          <p:spPr>
            <a:xfrm>
              <a:off x="4762500" y="1047750"/>
              <a:ext cx="4000500" cy="3429000"/>
            </a:xfrm>
            <a:prstGeom prst="roundRect">
              <a:avLst>
                <a:gd name="adj" fmla="val 3333"/>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7" name="Google Shape;237;p9"/>
            <p:cNvSpPr/>
            <p:nvPr/>
          </p:nvSpPr>
          <p:spPr>
            <a:xfrm>
              <a:off x="4762500" y="1047750"/>
              <a:ext cx="4000500" cy="762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238" name="Google Shape;238;p9"/>
          <p:cNvSpPr/>
          <p:nvPr/>
        </p:nvSpPr>
        <p:spPr>
          <a:xfrm>
            <a:off x="4953000" y="1285875"/>
            <a:ext cx="3619500" cy="381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500" b="1">
                <a:solidFill>
                  <a:srgbClr val="C96B55"/>
                </a:solidFill>
                <a:latin typeface="Inter"/>
                <a:ea typeface="Inter"/>
                <a:cs typeface="Inter"/>
                <a:sym typeface="Inter"/>
              </a:rPr>
              <a:t>Adapting Your Message</a:t>
            </a:r>
            <a:endParaRPr sz="1500" b="1">
              <a:solidFill>
                <a:srgbClr val="C96B55"/>
              </a:solidFill>
              <a:latin typeface="Inter"/>
              <a:ea typeface="Inter"/>
              <a:cs typeface="Inter"/>
              <a:sym typeface="Inter"/>
            </a:endParaRPr>
          </a:p>
        </p:txBody>
      </p:sp>
      <p:sp>
        <p:nvSpPr>
          <p:cNvPr id="239" name="Google Shape;239;p9"/>
          <p:cNvSpPr/>
          <p:nvPr/>
        </p:nvSpPr>
        <p:spPr>
          <a:xfrm>
            <a:off x="4953000" y="1762125"/>
            <a:ext cx="3619500" cy="2476500"/>
          </a:xfrm>
          <a:prstGeom prst="rect">
            <a:avLst/>
          </a:prstGeom>
          <a:solidFill>
            <a:srgbClr val="000000">
              <a:alpha val="0"/>
            </a:srgbClr>
          </a:solidFill>
          <a:ln>
            <a:noFill/>
          </a:ln>
        </p:spPr>
        <p:txBody>
          <a:bodyPr spcFirstLastPara="1" wrap="square" lIns="0" tIns="0" rIns="0" bIns="0" anchor="t" anchorCtr="0">
            <a:noAutofit/>
          </a:bodyPr>
          <a:lstStyle/>
          <a:p>
            <a:pPr marL="457200" lvl="0" indent="-301625" algn="l" rtl="0">
              <a:spcBef>
                <a:spcPts val="0"/>
              </a:spcBef>
              <a:spcAft>
                <a:spcPts val="0"/>
              </a:spcAft>
              <a:buClr>
                <a:srgbClr val="3D4E5C"/>
              </a:buClr>
              <a:buSzPts val="1150"/>
              <a:buFont typeface="Inter"/>
              <a:buChar char="●"/>
            </a:pPr>
            <a:r>
              <a:rPr lang="en-US" sz="1150" b="1">
                <a:solidFill>
                  <a:srgbClr val="C96B55"/>
                </a:solidFill>
                <a:latin typeface="Inter"/>
                <a:ea typeface="Inter"/>
                <a:cs typeface="Inter"/>
                <a:sym typeface="Inter"/>
              </a:rPr>
              <a:t>Partner:</a:t>
            </a:r>
            <a:r>
              <a:rPr lang="en-US" sz="1150" b="1">
                <a:solidFill>
                  <a:srgbClr val="3D4E5C"/>
                </a:solidFill>
                <a:latin typeface="Inter"/>
                <a:ea typeface="Inter"/>
                <a:cs typeface="Inter"/>
                <a:sym typeface="Inter"/>
              </a:rPr>
              <a:t> align to their priorities and language</a:t>
            </a:r>
            <a:endParaRPr sz="1150" b="1">
              <a:solidFill>
                <a:srgbClr val="3D4E5C"/>
              </a:solidFill>
              <a:latin typeface="Inter"/>
              <a:ea typeface="Inter"/>
              <a:cs typeface="Inter"/>
              <a:sym typeface="Inter"/>
            </a:endParaRPr>
          </a:p>
          <a:p>
            <a:pPr marL="457200" lvl="0" indent="-301625" algn="l" rtl="0">
              <a:spcBef>
                <a:spcPts val="800"/>
              </a:spcBef>
              <a:spcAft>
                <a:spcPts val="0"/>
              </a:spcAft>
              <a:buClr>
                <a:srgbClr val="3D4E5C"/>
              </a:buClr>
              <a:buSzPts val="1150"/>
              <a:buFont typeface="Inter"/>
              <a:buChar char="●"/>
            </a:pPr>
            <a:r>
              <a:rPr lang="en-US" sz="1150" b="1">
                <a:solidFill>
                  <a:srgbClr val="C96B55"/>
                </a:solidFill>
                <a:latin typeface="Inter"/>
                <a:ea typeface="Inter"/>
                <a:cs typeface="Inter"/>
                <a:sym typeface="Inter"/>
              </a:rPr>
              <a:t>Government:</a:t>
            </a:r>
            <a:r>
              <a:rPr lang="en-US" sz="1150" b="1">
                <a:solidFill>
                  <a:srgbClr val="3D4E5C"/>
                </a:solidFill>
                <a:latin typeface="Inter"/>
                <a:ea typeface="Inter"/>
                <a:cs typeface="Inter"/>
                <a:sym typeface="Inter"/>
              </a:rPr>
              <a:t> formal, precise, evidence-based</a:t>
            </a:r>
            <a:endParaRPr sz="1150" b="1">
              <a:solidFill>
                <a:srgbClr val="3D4E5C"/>
              </a:solidFill>
              <a:latin typeface="Inter"/>
              <a:ea typeface="Inter"/>
              <a:cs typeface="Inter"/>
              <a:sym typeface="Inter"/>
            </a:endParaRPr>
          </a:p>
          <a:p>
            <a:pPr marL="457200" lvl="0" indent="-301625" algn="l" rtl="0">
              <a:spcBef>
                <a:spcPts val="800"/>
              </a:spcBef>
              <a:spcAft>
                <a:spcPts val="0"/>
              </a:spcAft>
              <a:buClr>
                <a:srgbClr val="3D4E5C"/>
              </a:buClr>
              <a:buSzPts val="1150"/>
              <a:buFont typeface="Inter"/>
              <a:buChar char="●"/>
            </a:pPr>
            <a:r>
              <a:rPr lang="en-US" sz="1150" b="1">
                <a:solidFill>
                  <a:srgbClr val="C96B55"/>
                </a:solidFill>
                <a:latin typeface="Inter"/>
                <a:ea typeface="Inter"/>
                <a:cs typeface="Inter"/>
                <a:sym typeface="Inter"/>
              </a:rPr>
              <a:t>Media:</a:t>
            </a:r>
            <a:r>
              <a:rPr lang="en-US" sz="1150" b="1">
                <a:solidFill>
                  <a:srgbClr val="3D4E5C"/>
                </a:solidFill>
                <a:latin typeface="Inter"/>
                <a:ea typeface="Inter"/>
                <a:cs typeface="Inter"/>
                <a:sym typeface="Inter"/>
              </a:rPr>
              <a:t> clear hook, short sentences, quotable lines</a:t>
            </a:r>
            <a:endParaRPr sz="1150" b="1">
              <a:solidFill>
                <a:srgbClr val="3D4E5C"/>
              </a:solidFill>
              <a:latin typeface="Inter"/>
              <a:ea typeface="Inter"/>
              <a:cs typeface="Inter"/>
              <a:sym typeface="Inter"/>
            </a:endParaRPr>
          </a:p>
          <a:p>
            <a:pPr marL="457200" lvl="0" indent="-301625" algn="l" rtl="0">
              <a:spcBef>
                <a:spcPts val="800"/>
              </a:spcBef>
              <a:spcAft>
                <a:spcPts val="0"/>
              </a:spcAft>
              <a:buClr>
                <a:srgbClr val="3D4E5C"/>
              </a:buClr>
              <a:buSzPts val="1150"/>
              <a:buFont typeface="Inter"/>
              <a:buChar char="●"/>
            </a:pPr>
            <a:r>
              <a:rPr lang="en-US" sz="1150" b="1">
                <a:solidFill>
                  <a:srgbClr val="C96B55"/>
                </a:solidFill>
                <a:latin typeface="Inter"/>
                <a:ea typeface="Inter"/>
                <a:cs typeface="Inter"/>
                <a:sym typeface="Inter"/>
              </a:rPr>
              <a:t>Community:</a:t>
            </a:r>
            <a:r>
              <a:rPr lang="en-US" sz="1150" b="1">
                <a:solidFill>
                  <a:srgbClr val="3D4E5C"/>
                </a:solidFill>
                <a:latin typeface="Inter"/>
                <a:ea typeface="Inter"/>
                <a:cs typeface="Inter"/>
                <a:sym typeface="Inter"/>
              </a:rPr>
              <a:t> accessible, warm, action-oriented</a:t>
            </a:r>
            <a:endParaRPr sz="1150" b="1">
              <a:solidFill>
                <a:srgbClr val="3D4E5C"/>
              </a:solidFill>
              <a:latin typeface="Inter"/>
              <a:ea typeface="Inter"/>
              <a:cs typeface="Inter"/>
              <a:sym typeface="Inter"/>
            </a:endParaRPr>
          </a:p>
          <a:p>
            <a:pPr marL="457200" lvl="0" indent="-301625" algn="l" rtl="0">
              <a:spcBef>
                <a:spcPts val="800"/>
              </a:spcBef>
              <a:spcAft>
                <a:spcPts val="0"/>
              </a:spcAft>
              <a:buClr>
                <a:srgbClr val="3D4E5C"/>
              </a:buClr>
              <a:buSzPts val="1150"/>
              <a:buFont typeface="Inter"/>
              <a:buChar char="●"/>
            </a:pPr>
            <a:r>
              <a:rPr lang="en-US" sz="1150" b="1">
                <a:solidFill>
                  <a:srgbClr val="3D4E5C"/>
                </a:solidFill>
                <a:latin typeface="Inter"/>
                <a:ea typeface="Inter"/>
                <a:cs typeface="Inter"/>
                <a:sym typeface="Inter"/>
              </a:rPr>
              <a:t>Always define acronyms; even familiar ones</a:t>
            </a:r>
            <a:endParaRPr sz="1150" b="1">
              <a:solidFill>
                <a:srgbClr val="3D4E5C"/>
              </a:solidFill>
              <a:latin typeface="Inter"/>
              <a:ea typeface="Inter"/>
              <a:cs typeface="Inter"/>
              <a:sym typeface="Inter"/>
            </a:endParaRPr>
          </a:p>
        </p:txBody>
      </p:sp>
      <p:sp>
        <p:nvSpPr>
          <p:cNvPr id="240" name="Google Shape;240;p9"/>
          <p:cNvSpPr/>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g3eb8ef999c4_0_42"/>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246" name="Google Shape;246;g3eb8ef999c4_0_42"/>
          <p:cNvGrpSpPr/>
          <p:nvPr/>
        </p:nvGrpSpPr>
        <p:grpSpPr>
          <a:xfrm>
            <a:off x="501800" y="1345175"/>
            <a:ext cx="8196000" cy="2857500"/>
            <a:chOff x="501800" y="1143000"/>
            <a:chExt cx="8196000" cy="2857500"/>
          </a:xfrm>
        </p:grpSpPr>
        <p:sp>
          <p:nvSpPr>
            <p:cNvPr id="247" name="Google Shape;247;g3eb8ef999c4_0_42"/>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8" name="Google Shape;248;g3eb8ef999c4_0_42"/>
            <p:cNvSpPr txBox="1"/>
            <p:nvPr/>
          </p:nvSpPr>
          <p:spPr>
            <a:xfrm>
              <a:off x="501800" y="1143000"/>
              <a:ext cx="8196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7200" b="1">
                  <a:solidFill>
                    <a:srgbClr val="1A2530"/>
                  </a:solidFill>
                  <a:latin typeface="Inter"/>
                  <a:ea typeface="Inter"/>
                  <a:cs typeface="Inter"/>
                  <a:sym typeface="Inter"/>
                </a:rPr>
                <a:t>Set Expectations.</a:t>
              </a:r>
              <a:endParaRPr sz="7200" b="1">
                <a:solidFill>
                  <a:srgbClr val="1A2530"/>
                </a:solidFill>
                <a:latin typeface="Inter"/>
                <a:ea typeface="Inter"/>
                <a:cs typeface="Inter"/>
                <a:sym typeface="Inter"/>
              </a:endParaRPr>
            </a:p>
          </p:txBody>
        </p:sp>
      </p:grpSp>
      <p:grpSp>
        <p:nvGrpSpPr>
          <p:cNvPr id="249" name="Google Shape;249;g3eb8ef999c4_0_42"/>
          <p:cNvGrpSpPr/>
          <p:nvPr/>
        </p:nvGrpSpPr>
        <p:grpSpPr>
          <a:xfrm>
            <a:off x="0" y="0"/>
            <a:ext cx="9144000" cy="126492"/>
            <a:chOff x="0" y="0"/>
            <a:chExt cx="9144000" cy="126492"/>
          </a:xfrm>
        </p:grpSpPr>
        <p:sp>
          <p:nvSpPr>
            <p:cNvPr id="250" name="Google Shape;250;g3eb8ef999c4_0_42"/>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1" name="Google Shape;251;g3eb8ef999c4_0_42"/>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252" name="Google Shape;252;g3eb8ef999c4_0_42"/>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g3eea26a8b28_1_371"/>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258" name="Google Shape;258;g3eea26a8b28_1_371"/>
          <p:cNvGrpSpPr/>
          <p:nvPr/>
        </p:nvGrpSpPr>
        <p:grpSpPr>
          <a:xfrm>
            <a:off x="411480" y="164592"/>
            <a:ext cx="8321100" cy="475500"/>
            <a:chOff x="411480" y="164592"/>
            <a:chExt cx="8321100" cy="475500"/>
          </a:xfrm>
        </p:grpSpPr>
        <p:sp>
          <p:nvSpPr>
            <p:cNvPr id="259" name="Google Shape;259;g3eea26a8b28_1_371"/>
            <p:cNvSpPr/>
            <p:nvPr/>
          </p:nvSpPr>
          <p:spPr>
            <a:xfrm>
              <a:off x="411480" y="164592"/>
              <a:ext cx="8321100" cy="475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0" name="Google Shape;260;g3eea26a8b28_1_371"/>
            <p:cNvSpPr txBox="1"/>
            <p:nvPr/>
          </p:nvSpPr>
          <p:spPr>
            <a:xfrm>
              <a:off x="411480" y="164592"/>
              <a:ext cx="8321100" cy="47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External Communication: Responding to an inquiry</a:t>
              </a:r>
              <a:endParaRPr sz="1800" b="1">
                <a:solidFill>
                  <a:srgbClr val="1A2530"/>
                </a:solidFill>
                <a:latin typeface="Inter"/>
                <a:ea typeface="Inter"/>
                <a:cs typeface="Inter"/>
                <a:sym typeface="Inter"/>
              </a:endParaRPr>
            </a:p>
          </p:txBody>
        </p:sp>
      </p:grpSp>
      <p:sp>
        <p:nvSpPr>
          <p:cNvPr id="261" name="Google Shape;261;g3eea26a8b28_1_371"/>
          <p:cNvSpPr/>
          <p:nvPr/>
        </p:nvSpPr>
        <p:spPr>
          <a:xfrm>
            <a:off x="411480" y="713232"/>
            <a:ext cx="1097400" cy="366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262" name="Google Shape;262;g3eea26a8b28_1_371"/>
          <p:cNvGrpSpPr/>
          <p:nvPr/>
        </p:nvGrpSpPr>
        <p:grpSpPr>
          <a:xfrm>
            <a:off x="411431" y="952445"/>
            <a:ext cx="8732162" cy="3911956"/>
            <a:chOff x="411480" y="952500"/>
            <a:chExt cx="8321100" cy="3619500"/>
          </a:xfrm>
        </p:grpSpPr>
        <p:sp>
          <p:nvSpPr>
            <p:cNvPr id="263" name="Google Shape;263;g3eea26a8b28_1_371"/>
            <p:cNvSpPr/>
            <p:nvPr/>
          </p:nvSpPr>
          <p:spPr>
            <a:xfrm>
              <a:off x="411480" y="952500"/>
              <a:ext cx="8321100" cy="3619500"/>
            </a:xfrm>
            <a:prstGeom prst="roundRect">
              <a:avLst>
                <a:gd name="adj" fmla="val 3157"/>
              </a:avLst>
            </a:prstGeom>
            <a:solidFill>
              <a:srgbClr val="FFFFFF"/>
            </a:solidFill>
            <a:ln w="10300"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4" name="Google Shape;264;g3eea26a8b28_1_371"/>
            <p:cNvSpPr/>
            <p:nvPr/>
          </p:nvSpPr>
          <p:spPr>
            <a:xfrm>
              <a:off x="411480" y="952500"/>
              <a:ext cx="83211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5" name="Google Shape;265;g3eea26a8b28_1_371"/>
            <p:cNvSpPr txBox="1"/>
            <p:nvPr/>
          </p:nvSpPr>
          <p:spPr>
            <a:xfrm>
              <a:off x="697233" y="1219182"/>
              <a:ext cx="7785900" cy="3086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513" b="1">
                  <a:solidFill>
                    <a:srgbClr val="1A2530"/>
                  </a:solidFill>
                  <a:latin typeface="Inter"/>
                  <a:ea typeface="Inter"/>
                  <a:cs typeface="Inter"/>
                  <a:sym typeface="Inter"/>
                </a:rPr>
                <a:t>Subject: engaging with consultants about mine</a:t>
              </a:r>
              <a:endParaRPr sz="1513">
                <a:solidFill>
                  <a:srgbClr val="5A8FB8"/>
                </a:solidFill>
                <a:latin typeface="Inter"/>
                <a:ea typeface="Inter"/>
                <a:cs typeface="Inter"/>
                <a:sym typeface="Inter"/>
              </a:endParaRPr>
            </a:p>
            <a:p>
              <a:pPr marL="0" lvl="0" indent="0" algn="l" rtl="0">
                <a:spcBef>
                  <a:spcPts val="0"/>
                </a:spcBef>
                <a:spcAft>
                  <a:spcPts val="0"/>
                </a:spcAft>
                <a:buNone/>
              </a:pPr>
              <a:endParaRPr sz="1513">
                <a:solidFill>
                  <a:srgbClr val="5A8FB8"/>
                </a:solidFill>
                <a:latin typeface="Inter"/>
                <a:ea typeface="Inter"/>
                <a:cs typeface="Inter"/>
                <a:sym typeface="Inter"/>
              </a:endParaRPr>
            </a:p>
            <a:p>
              <a:pPr marL="0" lvl="0" indent="0" algn="l" rtl="0">
                <a:spcBef>
                  <a:spcPts val="0"/>
                </a:spcBef>
                <a:spcAft>
                  <a:spcPts val="0"/>
                </a:spcAft>
                <a:buNone/>
              </a:pPr>
              <a:r>
                <a:rPr lang="en-US" sz="1113">
                  <a:solidFill>
                    <a:schemeClr val="dk1"/>
                  </a:solidFill>
                </a:rPr>
                <a:t>An in-person meeting is preferred, ideally in the morning, as this is the most appropriate way to begin meaningful dialogue with First Nation communities. This format would allow for proper introductions, a clear understanding of the study's purpose, scope, methodology, and intended data use, and an initial discussion of how X First Nation may wish to participate.</a:t>
              </a:r>
              <a:endParaRPr sz="1113">
                <a:solidFill>
                  <a:schemeClr val="dk1"/>
                </a:solidFill>
              </a:endParaRPr>
            </a:p>
            <a:p>
              <a:pPr marL="0" lvl="0" indent="0" algn="l" rtl="0">
                <a:lnSpc>
                  <a:spcPct val="115000"/>
                </a:lnSpc>
                <a:spcBef>
                  <a:spcPts val="1200"/>
                </a:spcBef>
                <a:spcAft>
                  <a:spcPts val="0"/>
                </a:spcAft>
                <a:buNone/>
              </a:pPr>
              <a:r>
                <a:rPr lang="en-US" sz="1113">
                  <a:solidFill>
                    <a:schemeClr val="dk1"/>
                  </a:solidFill>
                </a:rPr>
                <a:t>Before confirming participation, I will review this internally and seek direction from Lands and Resources and X, including in relation to the existing IBA and original covenants.</a:t>
              </a:r>
              <a:endParaRPr sz="1113">
                <a:solidFill>
                  <a:schemeClr val="dk1"/>
                </a:solidFill>
              </a:endParaRPr>
            </a:p>
            <a:p>
              <a:pPr marL="0" lvl="0" indent="0" algn="l" rtl="0">
                <a:lnSpc>
                  <a:spcPct val="115000"/>
                </a:lnSpc>
                <a:spcBef>
                  <a:spcPts val="1200"/>
                </a:spcBef>
                <a:spcAft>
                  <a:spcPts val="0"/>
                </a:spcAft>
                <a:buNone/>
              </a:pPr>
              <a:r>
                <a:rPr lang="en-US" sz="1113">
                  <a:solidFill>
                    <a:schemeClr val="dk1"/>
                  </a:solidFill>
                </a:rPr>
                <a:t>Prior to any engagement proceeding, please provide:</a:t>
              </a:r>
              <a:endParaRPr sz="1113">
                <a:solidFill>
                  <a:schemeClr val="dk1"/>
                </a:solidFill>
              </a:endParaRPr>
            </a:p>
            <a:p>
              <a:pPr marL="457200" lvl="0" indent="-273050" algn="l" rtl="0">
                <a:lnSpc>
                  <a:spcPct val="115000"/>
                </a:lnSpc>
                <a:spcBef>
                  <a:spcPts val="1200"/>
                </a:spcBef>
                <a:spcAft>
                  <a:spcPts val="0"/>
                </a:spcAft>
                <a:buClr>
                  <a:schemeClr val="dk1"/>
                </a:buClr>
                <a:buSzPts val="700"/>
                <a:buChar char="●"/>
              </a:pPr>
              <a:r>
                <a:rPr lang="en-US" sz="1113">
                  <a:solidFill>
                    <a:schemeClr val="dk1"/>
                  </a:solidFill>
                </a:rPr>
                <a:t>Proposed scope of work, methodology, and engagement plan;</a:t>
              </a:r>
              <a:endParaRPr sz="1113">
                <a:solidFill>
                  <a:schemeClr val="dk1"/>
                </a:solidFill>
              </a:endParaRPr>
            </a:p>
            <a:p>
              <a:pPr marL="457200" lvl="0" indent="-273050" algn="l" rtl="0">
                <a:lnSpc>
                  <a:spcPct val="115000"/>
                </a:lnSpc>
                <a:spcBef>
                  <a:spcPts val="0"/>
                </a:spcBef>
                <a:spcAft>
                  <a:spcPts val="0"/>
                </a:spcAft>
                <a:buClr>
                  <a:schemeClr val="dk1"/>
                </a:buClr>
                <a:buSzPts val="700"/>
                <a:buChar char="●"/>
              </a:pPr>
              <a:r>
                <a:rPr lang="en-US" sz="1113">
                  <a:solidFill>
                    <a:schemeClr val="dk1"/>
                  </a:solidFill>
                </a:rPr>
                <a:t>Any interview, survey, or session materials;</a:t>
              </a:r>
              <a:endParaRPr sz="1113">
                <a:solidFill>
                  <a:schemeClr val="dk1"/>
                </a:solidFill>
              </a:endParaRPr>
            </a:p>
            <a:p>
              <a:pPr marL="457200" lvl="0" indent="-273050" algn="l" rtl="0">
                <a:lnSpc>
                  <a:spcPct val="115000"/>
                </a:lnSpc>
                <a:spcBef>
                  <a:spcPts val="0"/>
                </a:spcBef>
                <a:spcAft>
                  <a:spcPts val="0"/>
                </a:spcAft>
                <a:buClr>
                  <a:schemeClr val="dk1"/>
                </a:buClr>
                <a:buSzPts val="700"/>
                <a:buChar char="●"/>
              </a:pPr>
              <a:r>
                <a:rPr lang="en-US" sz="1113">
                  <a:solidFill>
                    <a:schemeClr val="dk1"/>
                  </a:solidFill>
                </a:rPr>
                <a:t>Clarification on how FN citizen, staff, and community information will be stored, used, reported, and protected;</a:t>
              </a:r>
              <a:endParaRPr sz="1113">
                <a:solidFill>
                  <a:schemeClr val="dk1"/>
                </a:solidFill>
              </a:endParaRPr>
            </a:p>
            <a:p>
              <a:pPr marL="457200" lvl="0" indent="-273050" algn="l" rtl="0">
                <a:lnSpc>
                  <a:spcPct val="115000"/>
                </a:lnSpc>
                <a:spcBef>
                  <a:spcPts val="0"/>
                </a:spcBef>
                <a:spcAft>
                  <a:spcPts val="0"/>
                </a:spcAft>
                <a:buClr>
                  <a:schemeClr val="dk1"/>
                </a:buClr>
                <a:buSzPts val="700"/>
                <a:buChar char="●"/>
              </a:pPr>
              <a:r>
                <a:rPr lang="en-US" sz="1113">
                  <a:solidFill>
                    <a:schemeClr val="dk1"/>
                  </a:solidFill>
                </a:rPr>
                <a:t>Confirmation of FN's opportunity to review findings before finalization;</a:t>
              </a:r>
              <a:endParaRPr sz="1113">
                <a:solidFill>
                  <a:schemeClr val="dk1"/>
                </a:solidFill>
              </a:endParaRPr>
            </a:p>
            <a:p>
              <a:pPr marL="457200" lvl="0" indent="-273050" algn="l" rtl="0">
                <a:lnSpc>
                  <a:spcPct val="115000"/>
                </a:lnSpc>
                <a:spcBef>
                  <a:spcPts val="0"/>
                </a:spcBef>
                <a:spcAft>
                  <a:spcPts val="0"/>
                </a:spcAft>
                <a:buClr>
                  <a:schemeClr val="dk1"/>
                </a:buClr>
                <a:buSzPts val="700"/>
                <a:buChar char="●"/>
              </a:pPr>
              <a:r>
                <a:rPr lang="en-US" sz="1113">
                  <a:solidFill>
                    <a:schemeClr val="dk1"/>
                  </a:solidFill>
                </a:rPr>
                <a:t>Clarification on whether this study connects to ESG reporting, permitting, IBA implementation, or other company purposes.</a:t>
              </a:r>
              <a:endParaRPr sz="1113">
                <a:solidFill>
                  <a:schemeClr val="dk1"/>
                </a:solidFill>
              </a:endParaRPr>
            </a:p>
            <a:p>
              <a:pPr marL="0" lvl="0" indent="0" algn="l" rtl="0">
                <a:lnSpc>
                  <a:spcPct val="115000"/>
                </a:lnSpc>
                <a:spcBef>
                  <a:spcPts val="1200"/>
                </a:spcBef>
                <a:spcAft>
                  <a:spcPts val="0"/>
                </a:spcAft>
                <a:buNone/>
              </a:pPr>
              <a:r>
                <a:rPr lang="en-US" sz="1113">
                  <a:solidFill>
                    <a:schemeClr val="dk1"/>
                  </a:solidFill>
                </a:rPr>
                <a:t>Once internal direction is received, I will follow up with FN's preferred next steps.</a:t>
              </a:r>
              <a:endParaRPr sz="1113">
                <a:solidFill>
                  <a:schemeClr val="dk1"/>
                </a:solidFill>
              </a:endParaRPr>
            </a:p>
            <a:p>
              <a:pPr marL="0" lvl="0" indent="0" algn="l" rtl="0">
                <a:lnSpc>
                  <a:spcPct val="115000"/>
                </a:lnSpc>
                <a:spcBef>
                  <a:spcPts val="1297"/>
                </a:spcBef>
                <a:spcAft>
                  <a:spcPts val="1297"/>
                </a:spcAft>
                <a:buNone/>
              </a:pPr>
              <a:endParaRPr sz="1513">
                <a:solidFill>
                  <a:schemeClr val="dk1"/>
                </a:solidFill>
              </a:endParaRPr>
            </a:p>
          </p:txBody>
        </p:sp>
      </p:grpSp>
      <p:grpSp>
        <p:nvGrpSpPr>
          <p:cNvPr id="266" name="Google Shape;266;g3eea26a8b28_1_371"/>
          <p:cNvGrpSpPr/>
          <p:nvPr/>
        </p:nvGrpSpPr>
        <p:grpSpPr>
          <a:xfrm>
            <a:off x="6949440" y="4864608"/>
            <a:ext cx="2011800" cy="201300"/>
            <a:chOff x="6949440" y="4864608"/>
            <a:chExt cx="2011800" cy="201300"/>
          </a:xfrm>
        </p:grpSpPr>
        <p:sp>
          <p:nvSpPr>
            <p:cNvPr id="267" name="Google Shape;267;g3eea26a8b28_1_371"/>
            <p:cNvSpPr/>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8" name="Google Shape;268;g3eea26a8b28_1_371"/>
            <p:cNvSpPr txBox="1"/>
            <p:nvPr/>
          </p:nvSpPr>
          <p:spPr>
            <a:xfrm>
              <a:off x="6949440" y="4864608"/>
              <a:ext cx="2011800" cy="201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10"/>
          <p:cNvSpPr/>
          <p:nvPr/>
        </p:nvSpPr>
        <p:spPr>
          <a:xfrm>
            <a:off x="0" y="0"/>
            <a:ext cx="9144000" cy="504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p:nvPr/>
        </p:nvSpPr>
        <p:spPr>
          <a:xfrm>
            <a:off x="411480" y="164592"/>
            <a:ext cx="8321100" cy="475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i="0">
                <a:solidFill>
                  <a:srgbClr val="1A2530"/>
                </a:solidFill>
                <a:latin typeface="Inter"/>
                <a:ea typeface="Inter"/>
                <a:cs typeface="Inter"/>
                <a:sym typeface="Inter"/>
              </a:rPr>
              <a:t>Writing Impactfully: Two Core Principles</a:t>
            </a:r>
            <a:endParaRPr sz="2400" b="1" i="0">
              <a:solidFill>
                <a:srgbClr val="1A2530"/>
              </a:solidFill>
              <a:latin typeface="Inter"/>
              <a:ea typeface="Inter"/>
              <a:cs typeface="Inter"/>
              <a:sym typeface="Inter"/>
            </a:endParaRPr>
          </a:p>
        </p:txBody>
      </p:sp>
      <p:grpSp>
        <p:nvGrpSpPr>
          <p:cNvPr id="276" name="Google Shape;276;p10"/>
          <p:cNvGrpSpPr/>
          <p:nvPr/>
        </p:nvGrpSpPr>
        <p:grpSpPr>
          <a:xfrm>
            <a:off x="411480" y="762000"/>
            <a:ext cx="8321100" cy="666900"/>
            <a:chOff x="411480" y="762000"/>
            <a:chExt cx="8321100" cy="666900"/>
          </a:xfrm>
        </p:grpSpPr>
        <p:sp>
          <p:nvSpPr>
            <p:cNvPr id="277" name="Google Shape;277;p10"/>
            <p:cNvSpPr/>
            <p:nvPr/>
          </p:nvSpPr>
          <p:spPr>
            <a:xfrm>
              <a:off x="411480" y="762000"/>
              <a:ext cx="8321100" cy="666900"/>
            </a:xfrm>
            <a:prstGeom prst="roundRect">
              <a:avLst>
                <a:gd name="adj" fmla="val 11428"/>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8" name="Google Shape;278;p10"/>
            <p:cNvSpPr txBox="1"/>
            <p:nvPr/>
          </p:nvSpPr>
          <p:spPr>
            <a:xfrm>
              <a:off x="411480" y="762000"/>
              <a:ext cx="8321100" cy="666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800" b="1">
                  <a:solidFill>
                    <a:srgbClr val="FFFFFF"/>
                  </a:solidFill>
                  <a:latin typeface="Inter"/>
                  <a:ea typeface="Inter"/>
                  <a:cs typeface="Inter"/>
                  <a:sym typeface="Inter"/>
                </a:rPr>
                <a:t>Active voice. Fewer words. Every time.</a:t>
              </a:r>
              <a:endParaRPr sz="1800" b="1">
                <a:solidFill>
                  <a:srgbClr val="FFFFFF"/>
                </a:solidFill>
                <a:latin typeface="Inter"/>
                <a:ea typeface="Inter"/>
                <a:cs typeface="Inter"/>
                <a:sym typeface="Inter"/>
              </a:endParaRPr>
            </a:p>
          </p:txBody>
        </p:sp>
      </p:grpSp>
      <p:grpSp>
        <p:nvGrpSpPr>
          <p:cNvPr id="279" name="Google Shape;279;p10"/>
          <p:cNvGrpSpPr/>
          <p:nvPr/>
        </p:nvGrpSpPr>
        <p:grpSpPr>
          <a:xfrm>
            <a:off x="411480" y="1619250"/>
            <a:ext cx="4000500" cy="2857500"/>
            <a:chOff x="411480" y="1619250"/>
            <a:chExt cx="4000500" cy="2857500"/>
          </a:xfrm>
        </p:grpSpPr>
        <p:sp>
          <p:nvSpPr>
            <p:cNvPr id="280" name="Google Shape;280;p10"/>
            <p:cNvSpPr/>
            <p:nvPr/>
          </p:nvSpPr>
          <p:spPr>
            <a:xfrm>
              <a:off x="411480" y="1619250"/>
              <a:ext cx="4000500" cy="2857500"/>
            </a:xfrm>
            <a:prstGeom prst="roundRect">
              <a:avLst>
                <a:gd name="adj" fmla="val 4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1" name="Google Shape;281;p10"/>
            <p:cNvSpPr/>
            <p:nvPr/>
          </p:nvSpPr>
          <p:spPr>
            <a:xfrm>
              <a:off x="411480" y="1619250"/>
              <a:ext cx="40005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2" name="Google Shape;282;p10"/>
            <p:cNvSpPr txBox="1"/>
            <p:nvPr/>
          </p:nvSpPr>
          <p:spPr>
            <a:xfrm>
              <a:off x="601980" y="1809750"/>
              <a:ext cx="36195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1. Prioritize Active Voice</a:t>
              </a:r>
              <a:endParaRPr sz="1400" b="1">
                <a:solidFill>
                  <a:srgbClr val="5A8FB8"/>
                </a:solidFill>
                <a:latin typeface="Inter"/>
                <a:ea typeface="Inter"/>
                <a:cs typeface="Inter"/>
                <a:sym typeface="Inter"/>
              </a:endParaRPr>
            </a:p>
            <a:p>
              <a:pPr marL="0" lvl="0" indent="0" algn="l" rtl="0">
                <a:spcBef>
                  <a:spcPts val="1125"/>
                </a:spcBef>
                <a:spcAft>
                  <a:spcPts val="0"/>
                </a:spcAft>
                <a:buNone/>
              </a:pPr>
              <a:r>
                <a:rPr lang="en-US" sz="1100" b="1">
                  <a:solidFill>
                    <a:srgbClr val="1A2530"/>
                  </a:solidFill>
                  <a:latin typeface="Inter"/>
                  <a:ea typeface="Inter"/>
                  <a:cs typeface="Inter"/>
                  <a:sym typeface="Inter"/>
                </a:rPr>
                <a:t>Direct Action:</a:t>
              </a:r>
              <a:r>
                <a:rPr lang="en-US" sz="1100" b="0">
                  <a:solidFill>
                    <a:srgbClr val="3D4E5C"/>
                  </a:solidFill>
                  <a:latin typeface="Inter"/>
                  <a:ea typeface="Inter"/>
                  <a:cs typeface="Inter"/>
                  <a:sym typeface="Inter"/>
                </a:rPr>
                <a:t> 'The committee approved the plan' vs passive construction.</a:t>
              </a:r>
              <a:endParaRPr sz="1400" b="1">
                <a:solidFill>
                  <a:srgbClr val="5A8FB8"/>
                </a:solidFill>
                <a:latin typeface="Inter"/>
                <a:ea typeface="Inter"/>
                <a:cs typeface="Inter"/>
                <a:sym typeface="Inter"/>
              </a:endParaRPr>
            </a:p>
            <a:p>
              <a:pPr marL="0" lvl="0" indent="0" algn="l" rtl="0">
                <a:spcBef>
                  <a:spcPts val="900"/>
                </a:spcBef>
                <a:spcAft>
                  <a:spcPts val="0"/>
                </a:spcAft>
                <a:buNone/>
              </a:pPr>
              <a:r>
                <a:rPr lang="en-US" sz="1100" b="1">
                  <a:solidFill>
                    <a:srgbClr val="1A2530"/>
                  </a:solidFill>
                  <a:latin typeface="Inter"/>
                  <a:ea typeface="Inter"/>
                  <a:cs typeface="Inter"/>
                  <a:sym typeface="Inter"/>
                </a:rPr>
                <a:t>Intentionality:</a:t>
              </a:r>
              <a:r>
                <a:rPr lang="en-US" sz="1100" b="0">
                  <a:solidFill>
                    <a:srgbClr val="3D4E5C"/>
                  </a:solidFill>
                  <a:latin typeface="Inter"/>
                  <a:ea typeface="Inter"/>
                  <a:cs typeface="Inter"/>
                  <a:sym typeface="Inter"/>
                </a:rPr>
                <a:t> Passive voice creates distance; </a:t>
              </a:r>
              <a:r>
                <a:rPr lang="en-US" sz="1100">
                  <a:solidFill>
                    <a:srgbClr val="3D4E5C"/>
                  </a:solidFill>
                  <a:latin typeface="Inter"/>
                  <a:ea typeface="Inter"/>
                  <a:cs typeface="Inter"/>
                  <a:sym typeface="Inter"/>
                </a:rPr>
                <a:t>can be used but be deliberate about when and why.</a:t>
              </a:r>
              <a:endParaRPr sz="1400" b="1">
                <a:solidFill>
                  <a:srgbClr val="5A8FB8"/>
                </a:solidFill>
                <a:latin typeface="Inter"/>
                <a:ea typeface="Inter"/>
                <a:cs typeface="Inter"/>
                <a:sym typeface="Inter"/>
              </a:endParaRPr>
            </a:p>
            <a:p>
              <a:pPr marL="0" lvl="0" indent="0" algn="l" rtl="0">
                <a:spcBef>
                  <a:spcPts val="900"/>
                </a:spcBef>
                <a:spcAft>
                  <a:spcPts val="0"/>
                </a:spcAft>
                <a:buNone/>
              </a:pPr>
              <a:r>
                <a:rPr lang="en-US" sz="1100" b="1">
                  <a:solidFill>
                    <a:srgbClr val="1A2530"/>
                  </a:solidFill>
                  <a:latin typeface="Inter"/>
                  <a:ea typeface="Inter"/>
                  <a:cs typeface="Inter"/>
                  <a:sym typeface="Inter"/>
                </a:rPr>
                <a:t>Strong Verbs:</a:t>
              </a:r>
              <a:r>
                <a:rPr lang="en-US" sz="1100" b="0">
                  <a:solidFill>
                    <a:srgbClr val="3D4E5C"/>
                  </a:solidFill>
                  <a:latin typeface="Inter"/>
                  <a:ea typeface="Inter"/>
                  <a:cs typeface="Inter"/>
                  <a:sym typeface="Inter"/>
                </a:rPr>
                <a:t> Use 'secured', 'launched', or 'delivered' to drive momentum.</a:t>
              </a:r>
              <a:endParaRPr sz="1400" b="1">
                <a:solidFill>
                  <a:srgbClr val="5A8FB8"/>
                </a:solidFill>
                <a:latin typeface="Inter"/>
                <a:ea typeface="Inter"/>
                <a:cs typeface="Inter"/>
                <a:sym typeface="Inter"/>
              </a:endParaRPr>
            </a:p>
          </p:txBody>
        </p:sp>
      </p:grpSp>
      <p:grpSp>
        <p:nvGrpSpPr>
          <p:cNvPr id="283" name="Google Shape;283;p10"/>
          <p:cNvGrpSpPr/>
          <p:nvPr/>
        </p:nvGrpSpPr>
        <p:grpSpPr>
          <a:xfrm>
            <a:off x="4732020" y="1619250"/>
            <a:ext cx="4000500" cy="2857500"/>
            <a:chOff x="4732020" y="1619250"/>
            <a:chExt cx="4000500" cy="2857500"/>
          </a:xfrm>
        </p:grpSpPr>
        <p:sp>
          <p:nvSpPr>
            <p:cNvPr id="284" name="Google Shape;284;p10"/>
            <p:cNvSpPr/>
            <p:nvPr/>
          </p:nvSpPr>
          <p:spPr>
            <a:xfrm>
              <a:off x="4732020" y="1619250"/>
              <a:ext cx="4000500" cy="2857500"/>
            </a:xfrm>
            <a:prstGeom prst="roundRect">
              <a:avLst>
                <a:gd name="adj" fmla="val 4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5" name="Google Shape;285;p10"/>
            <p:cNvSpPr/>
            <p:nvPr/>
          </p:nvSpPr>
          <p:spPr>
            <a:xfrm>
              <a:off x="4732020" y="1619250"/>
              <a:ext cx="4000500" cy="762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6" name="Google Shape;286;p10"/>
            <p:cNvSpPr txBox="1"/>
            <p:nvPr/>
          </p:nvSpPr>
          <p:spPr>
            <a:xfrm>
              <a:off x="4922520" y="1809750"/>
              <a:ext cx="3619500" cy="24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400" b="1">
                  <a:solidFill>
                    <a:srgbClr val="C96B55"/>
                  </a:solidFill>
                  <a:latin typeface="Inter"/>
                  <a:ea typeface="Inter"/>
                  <a:cs typeface="Inter"/>
                  <a:sym typeface="Inter"/>
                </a:rPr>
                <a:t>2. Practice Economy</a:t>
              </a:r>
              <a:endParaRPr sz="1400" b="1">
                <a:solidFill>
                  <a:srgbClr val="C96B55"/>
                </a:solidFill>
                <a:latin typeface="Inter"/>
                <a:ea typeface="Inter"/>
                <a:cs typeface="Inter"/>
                <a:sym typeface="Inter"/>
              </a:endParaRPr>
            </a:p>
            <a:p>
              <a:pPr marL="0" lvl="0" indent="0" algn="l" rtl="0">
                <a:spcBef>
                  <a:spcPts val="1125"/>
                </a:spcBef>
                <a:spcAft>
                  <a:spcPts val="0"/>
                </a:spcAft>
                <a:buNone/>
              </a:pPr>
              <a:r>
                <a:rPr lang="en-US" sz="1100" b="1">
                  <a:solidFill>
                    <a:srgbClr val="1A2530"/>
                  </a:solidFill>
                  <a:latin typeface="Inter"/>
                  <a:ea typeface="Inter"/>
                  <a:cs typeface="Inter"/>
                  <a:sym typeface="Inter"/>
                </a:rPr>
                <a:t>Cut the Clutter:</a:t>
              </a:r>
              <a:r>
                <a:rPr lang="en-US" sz="1100" b="0">
                  <a:solidFill>
                    <a:srgbClr val="3D4E5C"/>
                  </a:solidFill>
                  <a:latin typeface="Inter"/>
                  <a:ea typeface="Inter"/>
                  <a:cs typeface="Inter"/>
                  <a:sym typeface="Inter"/>
                </a:rPr>
                <a:t> If a sentence still makes sense without a word, cut it. Less is more.</a:t>
              </a:r>
              <a:endParaRPr sz="1400" b="1">
                <a:solidFill>
                  <a:srgbClr val="C96B55"/>
                </a:solidFill>
                <a:latin typeface="Inter"/>
                <a:ea typeface="Inter"/>
                <a:cs typeface="Inter"/>
                <a:sym typeface="Inter"/>
              </a:endParaRPr>
            </a:p>
            <a:p>
              <a:pPr marL="0" lvl="0" indent="0" algn="l" rtl="0">
                <a:spcBef>
                  <a:spcPts val="900"/>
                </a:spcBef>
                <a:spcAft>
                  <a:spcPts val="0"/>
                </a:spcAft>
                <a:buNone/>
              </a:pPr>
              <a:r>
                <a:rPr lang="en-US" sz="1100" b="1">
                  <a:solidFill>
                    <a:srgbClr val="1A2530"/>
                  </a:solidFill>
                  <a:latin typeface="Inter"/>
                  <a:ea typeface="Inter"/>
                  <a:cs typeface="Inter"/>
                  <a:sym typeface="Inter"/>
                </a:rPr>
                <a:t>Focused Paragraphs:</a:t>
              </a:r>
              <a:r>
                <a:rPr lang="en-US" sz="1100" b="0">
                  <a:solidFill>
                    <a:srgbClr val="3D4E5C"/>
                  </a:solidFill>
                  <a:latin typeface="Inter"/>
                  <a:ea typeface="Inter"/>
                  <a:cs typeface="Inter"/>
                  <a:sym typeface="Inter"/>
                </a:rPr>
                <a:t> Limit each paragraph to one core idea for clarity.</a:t>
              </a:r>
              <a:endParaRPr sz="1400" b="1">
                <a:solidFill>
                  <a:srgbClr val="C96B55"/>
                </a:solidFill>
                <a:latin typeface="Inter"/>
                <a:ea typeface="Inter"/>
                <a:cs typeface="Inter"/>
                <a:sym typeface="Inter"/>
              </a:endParaRPr>
            </a:p>
            <a:p>
              <a:pPr marL="0" lvl="0" indent="0" algn="l" rtl="0">
                <a:spcBef>
                  <a:spcPts val="900"/>
                </a:spcBef>
                <a:spcAft>
                  <a:spcPts val="0"/>
                </a:spcAft>
                <a:buNone/>
              </a:pPr>
              <a:r>
                <a:rPr lang="en-US" sz="1100" b="1">
                  <a:solidFill>
                    <a:srgbClr val="1A2530"/>
                  </a:solidFill>
                  <a:latin typeface="Inter"/>
                  <a:ea typeface="Inter"/>
                  <a:cs typeface="Inter"/>
                  <a:sym typeface="Inter"/>
                </a:rPr>
                <a:t>Clear Requests:</a:t>
              </a:r>
              <a:r>
                <a:rPr lang="en-US" sz="1100" b="0">
                  <a:solidFill>
                    <a:srgbClr val="3D4E5C"/>
                  </a:solidFill>
                  <a:latin typeface="Inter"/>
                  <a:ea typeface="Inter"/>
                  <a:cs typeface="Inter"/>
                  <a:sym typeface="Inter"/>
                </a:rPr>
                <a:t> Maintain a high response rate by sticking to one ask per email.</a:t>
              </a:r>
              <a:endParaRPr sz="1400" b="1">
                <a:solidFill>
                  <a:srgbClr val="C96B55"/>
                </a:solidFill>
                <a:latin typeface="Inter"/>
                <a:ea typeface="Inter"/>
                <a:cs typeface="Inter"/>
                <a:sym typeface="Inter"/>
              </a:endParaRPr>
            </a:p>
          </p:txBody>
        </p:sp>
      </p:grpSp>
      <p:sp>
        <p:nvSpPr>
          <p:cNvPr id="287" name="Google Shape;287;p10"/>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g3eb8ef999c4_0_117"/>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3" name="Google Shape;293;g3eb8ef999c4_0_117"/>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4" name="Google Shape;294;g3eb8ef999c4_0_117"/>
          <p:cNvSpPr/>
          <p:nvPr/>
        </p:nvSpPr>
        <p:spPr>
          <a:xfrm>
            <a:off x="411480" y="713423"/>
            <a:ext cx="1097400" cy="363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5" name="Google Shape;295;g3eb8ef999c4_0_117"/>
          <p:cNvSpPr txBox="1"/>
          <p:nvPr/>
        </p:nvSpPr>
        <p:spPr>
          <a:xfrm>
            <a:off x="411480" y="164782"/>
            <a:ext cx="8321100" cy="47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1A2530"/>
                </a:solidFill>
                <a:latin typeface="Inter"/>
                <a:ea typeface="Inter"/>
                <a:cs typeface="Inter"/>
                <a:sym typeface="Inter"/>
              </a:rPr>
              <a:t>Active Voice vs. Passive Voice</a:t>
            </a:r>
            <a:endParaRPr sz="2400" b="1">
              <a:solidFill>
                <a:srgbClr val="1A2530"/>
              </a:solidFill>
              <a:latin typeface="Inter"/>
              <a:ea typeface="Inter"/>
              <a:cs typeface="Inter"/>
              <a:sym typeface="Inter"/>
            </a:endParaRPr>
          </a:p>
        </p:txBody>
      </p:sp>
      <p:sp>
        <p:nvSpPr>
          <p:cNvPr id="296" name="Google Shape;296;g3eb8ef999c4_0_117"/>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grpSp>
        <p:nvGrpSpPr>
          <p:cNvPr id="297" name="Google Shape;297;g3eb8ef999c4_0_117"/>
          <p:cNvGrpSpPr/>
          <p:nvPr/>
        </p:nvGrpSpPr>
        <p:grpSpPr>
          <a:xfrm>
            <a:off x="411480" y="1047750"/>
            <a:ext cx="4000500" cy="3429000"/>
            <a:chOff x="411480" y="1047750"/>
            <a:chExt cx="4000500" cy="3429000"/>
          </a:xfrm>
        </p:grpSpPr>
        <p:sp>
          <p:nvSpPr>
            <p:cNvPr id="298" name="Google Shape;298;g3eb8ef999c4_0_117"/>
            <p:cNvSpPr/>
            <p:nvPr/>
          </p:nvSpPr>
          <p:spPr>
            <a:xfrm>
              <a:off x="411480" y="1047750"/>
              <a:ext cx="4000500" cy="3429000"/>
            </a:xfrm>
            <a:prstGeom prst="roundRect">
              <a:avLst>
                <a:gd name="adj" fmla="val 3333"/>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9" name="Google Shape;299;g3eb8ef999c4_0_117"/>
            <p:cNvSpPr/>
            <p:nvPr/>
          </p:nvSpPr>
          <p:spPr>
            <a:xfrm>
              <a:off x="411480" y="1047750"/>
              <a:ext cx="4000500" cy="762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0" name="Google Shape;300;g3eb8ef999c4_0_117"/>
            <p:cNvSpPr txBox="1"/>
            <p:nvPr/>
          </p:nvSpPr>
          <p:spPr>
            <a:xfrm>
              <a:off x="601980" y="1285875"/>
              <a:ext cx="3619500" cy="304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solidFill>
                    <a:srgbClr val="5A8FB8"/>
                  </a:solidFill>
                  <a:latin typeface="Inter"/>
                  <a:ea typeface="Inter"/>
                  <a:cs typeface="Inter"/>
                  <a:sym typeface="Inter"/>
                </a:rPr>
                <a:t>Active Voice</a:t>
              </a:r>
              <a:endParaRPr sz="1600" b="1">
                <a:solidFill>
                  <a:srgbClr val="5A8FB8"/>
                </a:solidFill>
                <a:latin typeface="Inter"/>
                <a:ea typeface="Inter"/>
                <a:cs typeface="Inter"/>
                <a:sym typeface="Inter"/>
              </a:endParaRPr>
            </a:p>
            <a:p>
              <a:pPr marL="0" lvl="0" indent="0" algn="l" rtl="0">
                <a:spcBef>
                  <a:spcPts val="900"/>
                </a:spcBef>
                <a:spcAft>
                  <a:spcPts val="0"/>
                </a:spcAft>
                <a:buNone/>
              </a:pPr>
              <a:r>
                <a:rPr lang="en-US" sz="1200" b="1">
                  <a:solidFill>
                    <a:srgbClr val="1A2530"/>
                  </a:solidFill>
                  <a:latin typeface="Inter"/>
                  <a:ea typeface="Inter"/>
                  <a:cs typeface="Inter"/>
                  <a:sym typeface="Inter"/>
                </a:rPr>
                <a:t>What it is:</a:t>
              </a:r>
              <a:endParaRPr sz="1200" b="1">
                <a:solidFill>
                  <a:srgbClr val="1A2530"/>
                </a:solidFill>
                <a:latin typeface="Inter"/>
                <a:ea typeface="Inter"/>
                <a:cs typeface="Inter"/>
                <a:sym typeface="Inter"/>
              </a:endParaRPr>
            </a:p>
            <a:p>
              <a:pPr marL="0" lvl="0" indent="0" algn="l" rtl="0">
                <a:spcBef>
                  <a:spcPts val="600"/>
                </a:spcBef>
                <a:spcAft>
                  <a:spcPts val="0"/>
                </a:spcAft>
                <a:buNone/>
              </a:pPr>
              <a:r>
                <a:rPr lang="en-US" sz="1100" b="0">
                  <a:solidFill>
                    <a:srgbClr val="3D4E5C"/>
                  </a:solidFill>
                  <a:latin typeface="Inter"/>
                  <a:ea typeface="Inter"/>
                  <a:cs typeface="Inter"/>
                  <a:sym typeface="Inter"/>
                </a:rPr>
                <a:t>The subject of the sentence performs the action. It is direct, clear, and takes responsibility.</a:t>
              </a:r>
              <a:endParaRPr sz="1100" b="0">
                <a:solidFill>
                  <a:srgbClr val="3D4E5C"/>
                </a:solidFill>
                <a:latin typeface="Inter"/>
                <a:ea typeface="Inter"/>
                <a:cs typeface="Inter"/>
                <a:sym typeface="Inter"/>
              </a:endParaRPr>
            </a:p>
            <a:p>
              <a:pPr marL="0" lvl="0" indent="0" algn="l" rtl="0">
                <a:spcBef>
                  <a:spcPts val="1125"/>
                </a:spcBef>
                <a:spcAft>
                  <a:spcPts val="0"/>
                </a:spcAft>
                <a:buNone/>
              </a:pPr>
              <a:r>
                <a:rPr lang="en-US" sz="1200" b="1">
                  <a:solidFill>
                    <a:srgbClr val="1A2530"/>
                  </a:solidFill>
                  <a:latin typeface="Inter"/>
                  <a:ea typeface="Inter"/>
                  <a:cs typeface="Inter"/>
                  <a:sym typeface="Inter"/>
                </a:rPr>
                <a:t>Example:</a:t>
              </a:r>
              <a:endParaRPr sz="1200" b="1">
                <a:solidFill>
                  <a:srgbClr val="1A2530"/>
                </a:solidFill>
                <a:latin typeface="Inter"/>
                <a:ea typeface="Inter"/>
                <a:cs typeface="Inter"/>
                <a:sym typeface="Inter"/>
              </a:endParaRPr>
            </a:p>
            <a:p>
              <a:pPr marL="0" lvl="0" indent="0" algn="l" rtl="0">
                <a:spcBef>
                  <a:spcPts val="600"/>
                </a:spcBef>
                <a:spcAft>
                  <a:spcPts val="0"/>
                </a:spcAft>
                <a:buNone/>
              </a:pPr>
              <a:r>
                <a:rPr lang="en-US" sz="1100" b="0" i="1">
                  <a:solidFill>
                    <a:srgbClr val="3D4E5C"/>
                  </a:solidFill>
                  <a:latin typeface="Inter"/>
                  <a:ea typeface="Inter"/>
                  <a:cs typeface="Inter"/>
                  <a:sym typeface="Inter"/>
                </a:rPr>
                <a:t>"The committee approved the plan."</a:t>
              </a:r>
              <a:endParaRPr sz="1100" b="0" i="1">
                <a:solidFill>
                  <a:srgbClr val="3D4E5C"/>
                </a:solidFill>
                <a:latin typeface="Inter"/>
                <a:ea typeface="Inter"/>
                <a:cs typeface="Inter"/>
                <a:sym typeface="Inter"/>
              </a:endParaRPr>
            </a:p>
            <a:p>
              <a:pPr marL="0" lvl="0" indent="0" algn="l" rtl="0">
                <a:spcBef>
                  <a:spcPts val="1500"/>
                </a:spcBef>
                <a:spcAft>
                  <a:spcPts val="0"/>
                </a:spcAft>
                <a:buNone/>
              </a:pPr>
              <a:r>
                <a:rPr lang="en-US" sz="1100" b="1">
                  <a:solidFill>
                    <a:srgbClr val="1A2530"/>
                  </a:solidFill>
                  <a:latin typeface="Inter"/>
                  <a:ea typeface="Inter"/>
                  <a:cs typeface="Inter"/>
                  <a:sym typeface="Inter"/>
                </a:rPr>
                <a:t>Benefit:</a:t>
              </a:r>
              <a:endParaRPr sz="1100" b="1">
                <a:solidFill>
                  <a:srgbClr val="1A2530"/>
                </a:solidFill>
                <a:latin typeface="Inter"/>
                <a:ea typeface="Inter"/>
                <a:cs typeface="Inter"/>
                <a:sym typeface="Inter"/>
              </a:endParaRPr>
            </a:p>
            <a:p>
              <a:pPr marL="0" lvl="0" indent="0" algn="l" rtl="0">
                <a:spcBef>
                  <a:spcPts val="0"/>
                </a:spcBef>
                <a:spcAft>
                  <a:spcPts val="0"/>
                </a:spcAft>
                <a:buNone/>
              </a:pPr>
              <a:r>
                <a:rPr lang="en-US" sz="1000" b="0">
                  <a:solidFill>
                    <a:srgbClr val="3D4E5C"/>
                  </a:solidFill>
                  <a:latin typeface="Inter"/>
                  <a:ea typeface="Inter"/>
                  <a:cs typeface="Inter"/>
                  <a:sym typeface="Inter"/>
                </a:rPr>
                <a:t>Creates momentum and demonstrates leadership.</a:t>
              </a:r>
              <a:endParaRPr sz="1000" b="0">
                <a:solidFill>
                  <a:srgbClr val="3D4E5C"/>
                </a:solidFill>
                <a:latin typeface="Inter"/>
                <a:ea typeface="Inter"/>
                <a:cs typeface="Inter"/>
                <a:sym typeface="Inter"/>
              </a:endParaRPr>
            </a:p>
          </p:txBody>
        </p:sp>
      </p:grpSp>
      <p:grpSp>
        <p:nvGrpSpPr>
          <p:cNvPr id="301" name="Google Shape;301;g3eb8ef999c4_0_117"/>
          <p:cNvGrpSpPr/>
          <p:nvPr/>
        </p:nvGrpSpPr>
        <p:grpSpPr>
          <a:xfrm>
            <a:off x="4732020" y="1047750"/>
            <a:ext cx="4000500" cy="3429000"/>
            <a:chOff x="4732020" y="1047750"/>
            <a:chExt cx="4000500" cy="3429000"/>
          </a:xfrm>
        </p:grpSpPr>
        <p:sp>
          <p:nvSpPr>
            <p:cNvPr id="302" name="Google Shape;302;g3eb8ef999c4_0_117"/>
            <p:cNvSpPr/>
            <p:nvPr/>
          </p:nvSpPr>
          <p:spPr>
            <a:xfrm>
              <a:off x="4732020" y="1047750"/>
              <a:ext cx="4000500" cy="3429000"/>
            </a:xfrm>
            <a:prstGeom prst="roundRect">
              <a:avLst>
                <a:gd name="adj" fmla="val 3333"/>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3" name="Google Shape;303;g3eb8ef999c4_0_117"/>
            <p:cNvSpPr/>
            <p:nvPr/>
          </p:nvSpPr>
          <p:spPr>
            <a:xfrm>
              <a:off x="4732020" y="1047750"/>
              <a:ext cx="4000500" cy="762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4" name="Google Shape;304;g3eb8ef999c4_0_117"/>
            <p:cNvSpPr txBox="1"/>
            <p:nvPr/>
          </p:nvSpPr>
          <p:spPr>
            <a:xfrm>
              <a:off x="4922520" y="1285875"/>
              <a:ext cx="3619500" cy="304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solidFill>
                    <a:srgbClr val="C96B55"/>
                  </a:solidFill>
                  <a:latin typeface="Inter"/>
                  <a:ea typeface="Inter"/>
                  <a:cs typeface="Inter"/>
                  <a:sym typeface="Inter"/>
                </a:rPr>
                <a:t>Passive Voice</a:t>
              </a:r>
              <a:endParaRPr sz="1600" b="1">
                <a:solidFill>
                  <a:srgbClr val="C96B55"/>
                </a:solidFill>
                <a:latin typeface="Inter"/>
                <a:ea typeface="Inter"/>
                <a:cs typeface="Inter"/>
                <a:sym typeface="Inter"/>
              </a:endParaRPr>
            </a:p>
            <a:p>
              <a:pPr marL="0" lvl="0" indent="0" algn="l" rtl="0">
                <a:spcBef>
                  <a:spcPts val="900"/>
                </a:spcBef>
                <a:spcAft>
                  <a:spcPts val="0"/>
                </a:spcAft>
                <a:buNone/>
              </a:pPr>
              <a:r>
                <a:rPr lang="en-US" sz="1200" b="1">
                  <a:solidFill>
                    <a:srgbClr val="1A2530"/>
                  </a:solidFill>
                  <a:latin typeface="Inter"/>
                  <a:ea typeface="Inter"/>
                  <a:cs typeface="Inter"/>
                  <a:sym typeface="Inter"/>
                </a:rPr>
                <a:t>What it is:</a:t>
              </a:r>
              <a:endParaRPr sz="1200" b="1">
                <a:solidFill>
                  <a:srgbClr val="1A2530"/>
                </a:solidFill>
                <a:latin typeface="Inter"/>
                <a:ea typeface="Inter"/>
                <a:cs typeface="Inter"/>
                <a:sym typeface="Inter"/>
              </a:endParaRPr>
            </a:p>
            <a:p>
              <a:pPr marL="0" lvl="0" indent="0" algn="l" rtl="0">
                <a:spcBef>
                  <a:spcPts val="600"/>
                </a:spcBef>
                <a:spcAft>
                  <a:spcPts val="0"/>
                </a:spcAft>
                <a:buNone/>
              </a:pPr>
              <a:r>
                <a:rPr lang="en-US" sz="1100" b="0">
                  <a:solidFill>
                    <a:srgbClr val="3D4E5C"/>
                  </a:solidFill>
                  <a:latin typeface="Inter"/>
                  <a:ea typeface="Inter"/>
                  <a:cs typeface="Inter"/>
                  <a:sym typeface="Inter"/>
                </a:rPr>
                <a:t>The subject receives the action. It can be wordy and sometimes obscures who is acting.</a:t>
              </a:r>
              <a:endParaRPr sz="1100" b="0">
                <a:solidFill>
                  <a:srgbClr val="3D4E5C"/>
                </a:solidFill>
                <a:latin typeface="Inter"/>
                <a:ea typeface="Inter"/>
                <a:cs typeface="Inter"/>
                <a:sym typeface="Inter"/>
              </a:endParaRPr>
            </a:p>
            <a:p>
              <a:pPr marL="0" lvl="0" indent="0" algn="l" rtl="0">
                <a:spcBef>
                  <a:spcPts val="1125"/>
                </a:spcBef>
                <a:spcAft>
                  <a:spcPts val="0"/>
                </a:spcAft>
                <a:buNone/>
              </a:pPr>
              <a:r>
                <a:rPr lang="en-US" sz="1200" b="1">
                  <a:solidFill>
                    <a:srgbClr val="1A2530"/>
                  </a:solidFill>
                  <a:latin typeface="Inter"/>
                  <a:ea typeface="Inter"/>
                  <a:cs typeface="Inter"/>
                  <a:sym typeface="Inter"/>
                </a:rPr>
                <a:t>Example:</a:t>
              </a:r>
              <a:endParaRPr sz="1200" b="1">
                <a:solidFill>
                  <a:srgbClr val="1A2530"/>
                </a:solidFill>
                <a:latin typeface="Inter"/>
                <a:ea typeface="Inter"/>
                <a:cs typeface="Inter"/>
                <a:sym typeface="Inter"/>
              </a:endParaRPr>
            </a:p>
            <a:p>
              <a:pPr marL="0" lvl="0" indent="0" algn="l" rtl="0">
                <a:spcBef>
                  <a:spcPts val="600"/>
                </a:spcBef>
                <a:spcAft>
                  <a:spcPts val="0"/>
                </a:spcAft>
                <a:buNone/>
              </a:pPr>
              <a:r>
                <a:rPr lang="en-US" sz="1100" b="0" i="1">
                  <a:solidFill>
                    <a:srgbClr val="3D4E5C"/>
                  </a:solidFill>
                  <a:latin typeface="Inter"/>
                  <a:ea typeface="Inter"/>
                  <a:cs typeface="Inter"/>
                  <a:sym typeface="Inter"/>
                </a:rPr>
                <a:t>"The plan was approved by the committee."</a:t>
              </a:r>
              <a:endParaRPr sz="1100" b="0" i="1">
                <a:solidFill>
                  <a:srgbClr val="3D4E5C"/>
                </a:solidFill>
                <a:latin typeface="Inter"/>
                <a:ea typeface="Inter"/>
                <a:cs typeface="Inter"/>
                <a:sym typeface="Inter"/>
              </a:endParaRPr>
            </a:p>
            <a:p>
              <a:pPr marL="0" lvl="0" indent="0" algn="l" rtl="0">
                <a:spcBef>
                  <a:spcPts val="1500"/>
                </a:spcBef>
                <a:spcAft>
                  <a:spcPts val="0"/>
                </a:spcAft>
                <a:buNone/>
              </a:pPr>
              <a:r>
                <a:rPr lang="en-US" sz="1100" b="1">
                  <a:solidFill>
                    <a:srgbClr val="1A2530"/>
                  </a:solidFill>
                  <a:latin typeface="Inter"/>
                  <a:ea typeface="Inter"/>
                  <a:cs typeface="Inter"/>
                  <a:sym typeface="Inter"/>
                </a:rPr>
                <a:t>Use case:</a:t>
              </a:r>
              <a:endParaRPr sz="1100" b="1">
                <a:solidFill>
                  <a:srgbClr val="1A2530"/>
                </a:solidFill>
                <a:latin typeface="Inter"/>
                <a:ea typeface="Inter"/>
                <a:cs typeface="Inter"/>
                <a:sym typeface="Inter"/>
              </a:endParaRPr>
            </a:p>
            <a:p>
              <a:pPr marL="0" lvl="0" indent="0" algn="l" rtl="0">
                <a:spcBef>
                  <a:spcPts val="0"/>
                </a:spcBef>
                <a:spcAft>
                  <a:spcPts val="0"/>
                </a:spcAft>
                <a:buNone/>
              </a:pPr>
              <a:r>
                <a:rPr lang="en-US" sz="1000" b="0">
                  <a:solidFill>
                    <a:srgbClr val="3D4E5C"/>
                  </a:solidFill>
                  <a:latin typeface="Inter"/>
                  <a:ea typeface="Inter"/>
                  <a:cs typeface="Inter"/>
                  <a:sym typeface="Inter"/>
                </a:rPr>
                <a:t>Use intentionally </a:t>
              </a:r>
              <a:r>
                <a:rPr lang="en-US" sz="1000">
                  <a:solidFill>
                    <a:srgbClr val="3D4E5C"/>
                  </a:solidFill>
                  <a:latin typeface="Inter"/>
                  <a:ea typeface="Inter"/>
                  <a:cs typeface="Inter"/>
                  <a:sym typeface="Inter"/>
                </a:rPr>
                <a:t>to create distance between something or when downplaying the action.</a:t>
              </a:r>
              <a:r>
                <a:rPr lang="en-US" sz="1000" b="0">
                  <a:solidFill>
                    <a:srgbClr val="3D4E5C"/>
                  </a:solidFill>
                  <a:latin typeface="Inter"/>
                  <a:ea typeface="Inter"/>
                  <a:cs typeface="Inter"/>
                  <a:sym typeface="Inter"/>
                </a:rPr>
                <a:t>.</a:t>
              </a:r>
              <a:endParaRPr sz="1000" b="0">
                <a:solidFill>
                  <a:srgbClr val="3D4E5C"/>
                </a:solidFill>
                <a:latin typeface="Inter"/>
                <a:ea typeface="Inter"/>
                <a:cs typeface="Inter"/>
                <a:sym typeface="Inte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
        <p:nvSpPr>
          <p:cNvPr id="309" name="Google Shape;309;g3eb8ef999c4_0_97"/>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310" name="Google Shape;310;g3eb8ef999c4_0_97"/>
          <p:cNvGrpSpPr/>
          <p:nvPr/>
        </p:nvGrpSpPr>
        <p:grpSpPr>
          <a:xfrm>
            <a:off x="762000" y="1345175"/>
            <a:ext cx="7620000" cy="2857500"/>
            <a:chOff x="762000" y="1143000"/>
            <a:chExt cx="7620000" cy="2857500"/>
          </a:xfrm>
        </p:grpSpPr>
        <p:sp>
          <p:nvSpPr>
            <p:cNvPr id="311" name="Google Shape;311;g3eb8ef999c4_0_97"/>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2" name="Google Shape;312;g3eb8ef999c4_0_97"/>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7200" b="1">
                  <a:solidFill>
                    <a:srgbClr val="1A2530"/>
                  </a:solidFill>
                  <a:latin typeface="Inter"/>
                  <a:ea typeface="Inter"/>
                  <a:cs typeface="Inter"/>
                  <a:sym typeface="Inter"/>
                </a:rPr>
                <a:t>KEEP IT TIGHT.</a:t>
              </a:r>
              <a:endParaRPr sz="7200" b="1">
                <a:solidFill>
                  <a:srgbClr val="1A2530"/>
                </a:solidFill>
                <a:latin typeface="Inter"/>
                <a:ea typeface="Inter"/>
                <a:cs typeface="Inter"/>
                <a:sym typeface="Inter"/>
              </a:endParaRPr>
            </a:p>
          </p:txBody>
        </p:sp>
      </p:grpSp>
      <p:grpSp>
        <p:nvGrpSpPr>
          <p:cNvPr id="313" name="Google Shape;313;g3eb8ef999c4_0_97"/>
          <p:cNvGrpSpPr/>
          <p:nvPr/>
        </p:nvGrpSpPr>
        <p:grpSpPr>
          <a:xfrm>
            <a:off x="0" y="0"/>
            <a:ext cx="9144000" cy="126492"/>
            <a:chOff x="0" y="0"/>
            <a:chExt cx="9144000" cy="126492"/>
          </a:xfrm>
        </p:grpSpPr>
        <p:sp>
          <p:nvSpPr>
            <p:cNvPr id="314" name="Google Shape;314;g3eb8ef999c4_0_97"/>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5" name="Google Shape;315;g3eb8ef999c4_0_97"/>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316" name="Google Shape;316;g3eb8ef999c4_0_97"/>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321"/>
        <p:cNvGrpSpPr/>
        <p:nvPr/>
      </p:nvGrpSpPr>
      <p:grpSpPr>
        <a:xfrm>
          <a:off x="0" y="0"/>
          <a:ext cx="0" cy="0"/>
          <a:chOff x="0" y="0"/>
          <a:chExt cx="0" cy="0"/>
        </a:xfrm>
      </p:grpSpPr>
      <p:sp>
        <p:nvSpPr>
          <p:cNvPr id="322" name="Google Shape;322;p11"/>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1"/>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External Document Types: Overview</a:t>
            </a:r>
            <a:endParaRPr sz="1800">
              <a:solidFill>
                <a:schemeClr val="dk1"/>
              </a:solidFill>
              <a:latin typeface="Calibri"/>
              <a:ea typeface="Calibri"/>
              <a:cs typeface="Calibri"/>
              <a:sym typeface="Calibri"/>
            </a:endParaRPr>
          </a:p>
        </p:txBody>
      </p:sp>
      <p:sp>
        <p:nvSpPr>
          <p:cNvPr id="324" name="Google Shape;324;p11"/>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1"/>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1"/>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327" name="Google Shape;327;p11"/>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Correspondence</a:t>
            </a:r>
            <a:endParaRPr sz="1400" b="1">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Email: requests, responses, follow-ups, setting timelines</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Crisis and urgent communications</a:t>
            </a:r>
            <a:endParaRPr sz="1400" b="1">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Formal Documents</a:t>
            </a:r>
            <a:endParaRPr sz="1400" b="1">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Press releases</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Memoranda of Understanding (MOUs)</a:t>
            </a:r>
            <a:endParaRPr sz="1400" b="1">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Partnership &amp; Funding</a:t>
            </a:r>
            <a:endParaRPr sz="1400" b="1">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Working with partners through communications</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Report writing  |  Grant writing</a:t>
            </a:r>
            <a:endParaRPr sz="1400" b="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27"/>
        <p:cNvGrpSpPr/>
        <p:nvPr/>
      </p:nvGrpSpPr>
      <p:grpSpPr>
        <a:xfrm>
          <a:off x="0" y="0"/>
          <a:ext cx="0" cy="0"/>
          <a:chOff x="0" y="0"/>
          <a:chExt cx="0" cy="0"/>
        </a:xfrm>
      </p:grpSpPr>
      <p:grpSp>
        <p:nvGrpSpPr>
          <p:cNvPr id="28" name="Google Shape;28;p2"/>
          <p:cNvGrpSpPr/>
          <p:nvPr/>
        </p:nvGrpSpPr>
        <p:grpSpPr>
          <a:xfrm>
            <a:off x="4667250" y="411287"/>
            <a:ext cx="4095900" cy="4555310"/>
            <a:chOff x="4667250" y="1000125"/>
            <a:chExt cx="4095900" cy="3917872"/>
          </a:xfrm>
        </p:grpSpPr>
        <p:sp>
          <p:nvSpPr>
            <p:cNvPr id="29" name="Google Shape;29;p2"/>
            <p:cNvSpPr/>
            <p:nvPr/>
          </p:nvSpPr>
          <p:spPr>
            <a:xfrm>
              <a:off x="4667250" y="1000125"/>
              <a:ext cx="4095900" cy="3619500"/>
            </a:xfrm>
            <a:prstGeom prst="roundRect">
              <a:avLst>
                <a:gd name="adj" fmla="val 3157"/>
              </a:avLst>
            </a:prstGeom>
            <a:solidFill>
              <a:srgbClr val="FFFFFF"/>
            </a:solidFill>
            <a:ln w="9525" cap="flat" cmpd="sng">
              <a:solidFill>
                <a:srgbClr val="EBF3FA"/>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 name="Google Shape;30;p2"/>
            <p:cNvSpPr txBox="1"/>
            <p:nvPr/>
          </p:nvSpPr>
          <p:spPr>
            <a:xfrm>
              <a:off x="4857750" y="3060697"/>
              <a:ext cx="3714900" cy="185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925" b="1">
                  <a:solidFill>
                    <a:srgbClr val="1A2530"/>
                  </a:solidFill>
                  <a:latin typeface="Inter"/>
                  <a:ea typeface="Inter"/>
                  <a:cs typeface="Inter"/>
                  <a:sym typeface="Inter"/>
                </a:rPr>
                <a:t>From: Digby in Southwest Nova Scotia</a:t>
              </a:r>
              <a:endParaRPr sz="925" b="1">
                <a:solidFill>
                  <a:srgbClr val="1A2530"/>
                </a:solidFill>
                <a:latin typeface="Inter"/>
                <a:ea typeface="Inter"/>
                <a:cs typeface="Inter"/>
                <a:sym typeface="Inter"/>
              </a:endParaRPr>
            </a:p>
            <a:p>
              <a:pPr marL="0" lvl="0" indent="0" algn="l" rtl="0">
                <a:spcBef>
                  <a:spcPts val="300"/>
                </a:spcBef>
                <a:spcAft>
                  <a:spcPts val="0"/>
                </a:spcAft>
                <a:buNone/>
              </a:pPr>
              <a:r>
                <a:rPr lang="en-US" sz="925" i="1">
                  <a:solidFill>
                    <a:srgbClr val="3D4E5C"/>
                  </a:solidFill>
                  <a:latin typeface="Inter"/>
                  <a:ea typeface="Inter"/>
                  <a:cs typeface="Inter"/>
                  <a:sym typeface="Inter"/>
                </a:rPr>
                <a:t>Kespukwitk (lands end, or end of flow in Mi’kmaq)</a:t>
              </a:r>
              <a:endParaRPr sz="925" i="1">
                <a:solidFill>
                  <a:srgbClr val="3D4E5C"/>
                </a:solidFill>
                <a:latin typeface="Inter"/>
                <a:ea typeface="Inter"/>
                <a:cs typeface="Inter"/>
                <a:sym typeface="Inter"/>
              </a:endParaRPr>
            </a:p>
            <a:p>
              <a:pPr marL="0" lvl="0" indent="0" algn="l" rtl="0">
                <a:spcBef>
                  <a:spcPts val="600"/>
                </a:spcBef>
                <a:spcAft>
                  <a:spcPts val="0"/>
                </a:spcAft>
                <a:buNone/>
              </a:pPr>
              <a:r>
                <a:rPr lang="en-US" sz="925">
                  <a:solidFill>
                    <a:srgbClr val="3D4E5C"/>
                  </a:solidFill>
                  <a:latin typeface="Inter"/>
                  <a:ea typeface="Inter"/>
                  <a:cs typeface="Inter"/>
                  <a:sym typeface="Inter"/>
                </a:rPr>
                <a:t>Nearest community: Mi’Kmaq - L’Sitkuk (Bear River FN)</a:t>
              </a:r>
              <a:endParaRPr sz="925">
                <a:solidFill>
                  <a:srgbClr val="3D4E5C"/>
                </a:solidFill>
                <a:latin typeface="Inter"/>
                <a:ea typeface="Inter"/>
                <a:cs typeface="Inter"/>
                <a:sym typeface="Inter"/>
              </a:endParaRPr>
            </a:p>
            <a:p>
              <a:pPr marL="457200" lvl="0" indent="-287338" algn="l" rtl="0">
                <a:spcBef>
                  <a:spcPts val="750"/>
                </a:spcBef>
                <a:spcAft>
                  <a:spcPts val="0"/>
                </a:spcAft>
                <a:buClr>
                  <a:srgbClr val="3D4E5C"/>
                </a:buClr>
                <a:buSzPts val="925"/>
                <a:buFont typeface="Inter"/>
                <a:buChar char="●"/>
              </a:pPr>
              <a:r>
                <a:rPr lang="en-US" sz="925">
                  <a:solidFill>
                    <a:srgbClr val="3D4E5C"/>
                  </a:solidFill>
                  <a:latin typeface="Inter"/>
                  <a:ea typeface="Inter"/>
                  <a:cs typeface="Inter"/>
                  <a:sym typeface="Inter"/>
                </a:rPr>
                <a:t>About 380 members on/off res; 2000-4000 year history in that location</a:t>
              </a:r>
              <a:endParaRPr sz="925">
                <a:solidFill>
                  <a:srgbClr val="3D4E5C"/>
                </a:solidFill>
                <a:latin typeface="Inter"/>
                <a:ea typeface="Inter"/>
                <a:cs typeface="Inter"/>
                <a:sym typeface="Inter"/>
              </a:endParaRPr>
            </a:p>
            <a:p>
              <a:pPr marL="457200" lvl="0" indent="-287338" algn="l" rtl="0">
                <a:spcBef>
                  <a:spcPts val="300"/>
                </a:spcBef>
                <a:spcAft>
                  <a:spcPts val="0"/>
                </a:spcAft>
                <a:buClr>
                  <a:srgbClr val="3D4E5C"/>
                </a:buClr>
                <a:buSzPts val="925"/>
                <a:buFont typeface="Inter"/>
                <a:buChar char="●"/>
              </a:pPr>
              <a:r>
                <a:rPr lang="en-US" sz="925">
                  <a:solidFill>
                    <a:srgbClr val="3D4E5C"/>
                  </a:solidFill>
                  <a:latin typeface="Inter"/>
                  <a:ea typeface="Inter"/>
                  <a:cs typeface="Inter"/>
                  <a:sym typeface="Inter"/>
                </a:rPr>
                <a:t>Traditional meeting place for Wabanaki Confederacy</a:t>
              </a:r>
              <a:endParaRPr sz="925">
                <a:solidFill>
                  <a:srgbClr val="3D4E5C"/>
                </a:solidFill>
                <a:latin typeface="Inter"/>
                <a:ea typeface="Inter"/>
                <a:cs typeface="Inter"/>
                <a:sym typeface="Inter"/>
              </a:endParaRPr>
            </a:p>
            <a:p>
              <a:pPr marL="457200" lvl="0" indent="-287338" algn="l" rtl="0">
                <a:spcBef>
                  <a:spcPts val="300"/>
                </a:spcBef>
                <a:spcAft>
                  <a:spcPts val="0"/>
                </a:spcAft>
                <a:buClr>
                  <a:srgbClr val="3D4E5C"/>
                </a:buClr>
                <a:buSzPts val="925"/>
                <a:buFont typeface="Inter"/>
                <a:buChar char="●"/>
              </a:pPr>
              <a:r>
                <a:rPr lang="en-US" sz="925">
                  <a:solidFill>
                    <a:srgbClr val="3D4E5C"/>
                  </a:solidFill>
                  <a:latin typeface="Inter"/>
                  <a:ea typeface="Inter"/>
                  <a:cs typeface="Inter"/>
                  <a:sym typeface="Inter"/>
                </a:rPr>
                <a:t>First FN to have continuous contact with settlers (1605)</a:t>
              </a:r>
              <a:endParaRPr sz="925">
                <a:solidFill>
                  <a:srgbClr val="3D4E5C"/>
                </a:solidFill>
                <a:latin typeface="Inter"/>
                <a:ea typeface="Inter"/>
                <a:cs typeface="Inter"/>
                <a:sym typeface="Inter"/>
              </a:endParaRPr>
            </a:p>
            <a:p>
              <a:pPr marL="457200" lvl="0" indent="-287338" algn="l" rtl="0">
                <a:spcBef>
                  <a:spcPts val="300"/>
                </a:spcBef>
                <a:spcAft>
                  <a:spcPts val="0"/>
                </a:spcAft>
                <a:buClr>
                  <a:srgbClr val="3D4E5C"/>
                </a:buClr>
                <a:buSzPts val="925"/>
                <a:buFont typeface="Inter"/>
                <a:buChar char="●"/>
              </a:pPr>
              <a:r>
                <a:rPr lang="en-US" sz="925">
                  <a:solidFill>
                    <a:srgbClr val="3D4E5C"/>
                  </a:solidFill>
                  <a:latin typeface="Inter"/>
                  <a:ea typeface="Inter"/>
                  <a:cs typeface="Inter"/>
                  <a:sym typeface="Inter"/>
                </a:rPr>
                <a:t>Own majority share of The Pines, an old CN Railway resort</a:t>
              </a:r>
              <a:endParaRPr sz="925">
                <a:solidFill>
                  <a:srgbClr val="3D4E5C"/>
                </a:solidFill>
                <a:latin typeface="Inter"/>
                <a:ea typeface="Inter"/>
                <a:cs typeface="Inter"/>
                <a:sym typeface="Inter"/>
              </a:endParaRPr>
            </a:p>
            <a:p>
              <a:pPr marL="457200" lvl="0" indent="-287338" algn="l" rtl="0">
                <a:spcBef>
                  <a:spcPts val="300"/>
                </a:spcBef>
                <a:spcAft>
                  <a:spcPts val="0"/>
                </a:spcAft>
                <a:buClr>
                  <a:srgbClr val="3D4E5C"/>
                </a:buClr>
                <a:buSzPts val="925"/>
                <a:buFont typeface="Inter"/>
                <a:buChar char="●"/>
              </a:pPr>
              <a:r>
                <a:rPr lang="en-US" sz="925">
                  <a:solidFill>
                    <a:srgbClr val="3D4E5C"/>
                  </a:solidFill>
                  <a:latin typeface="Inter"/>
                  <a:ea typeface="Inter"/>
                  <a:cs typeface="Inter"/>
                  <a:sym typeface="Inter"/>
                </a:rPr>
                <a:t>Involved in fisheries &amp; traditional crafts (birch canoes, baskets, wooden flowers)</a:t>
              </a:r>
              <a:endParaRPr sz="925">
                <a:solidFill>
                  <a:srgbClr val="3D4E5C"/>
                </a:solidFill>
                <a:latin typeface="Inter"/>
                <a:ea typeface="Inter"/>
                <a:cs typeface="Inter"/>
                <a:sym typeface="Inter"/>
              </a:endParaRPr>
            </a:p>
          </p:txBody>
        </p:sp>
      </p:grpSp>
      <p:sp>
        <p:nvSpPr>
          <p:cNvPr id="31" name="Google Shape;31;p2"/>
          <p:cNvSpPr/>
          <p:nvPr/>
        </p:nvSpPr>
        <p:spPr>
          <a:xfrm>
            <a:off x="0" y="0"/>
            <a:ext cx="9144000" cy="504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
          <p:cNvSpPr/>
          <p:nvPr/>
        </p:nvSpPr>
        <p:spPr>
          <a:xfrm>
            <a:off x="411480" y="201168"/>
            <a:ext cx="8229600" cy="502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1A2530"/>
                </a:solidFill>
                <a:latin typeface="Inter"/>
                <a:ea typeface="Inter"/>
                <a:cs typeface="Inter"/>
                <a:sym typeface="Inter"/>
              </a:rPr>
              <a:t>Who Are We?</a:t>
            </a:r>
            <a:endParaRPr sz="2400" b="1">
              <a:solidFill>
                <a:srgbClr val="1A2530"/>
              </a:solidFill>
              <a:latin typeface="Inter"/>
              <a:ea typeface="Inter"/>
              <a:cs typeface="Inter"/>
              <a:sym typeface="Inter"/>
            </a:endParaRPr>
          </a:p>
        </p:txBody>
      </p:sp>
      <p:sp>
        <p:nvSpPr>
          <p:cNvPr id="33" name="Google Shape;33;p2"/>
          <p:cNvSpPr/>
          <p:nvPr/>
        </p:nvSpPr>
        <p:spPr>
          <a:xfrm>
            <a:off x="411480" y="768096"/>
            <a:ext cx="1463100" cy="411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2"/>
          <p:cNvSpPr/>
          <p:nvPr/>
        </p:nvSpPr>
        <p:spPr>
          <a:xfrm>
            <a:off x="411480" y="768096"/>
            <a:ext cx="1714500" cy="381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381000" y="1000125"/>
            <a:ext cx="4095900" cy="3619500"/>
            <a:chOff x="381000" y="1000125"/>
            <a:chExt cx="4095900" cy="3619500"/>
          </a:xfrm>
        </p:grpSpPr>
        <p:sp>
          <p:nvSpPr>
            <p:cNvPr id="36" name="Google Shape;36;p2"/>
            <p:cNvSpPr/>
            <p:nvPr/>
          </p:nvSpPr>
          <p:spPr>
            <a:xfrm>
              <a:off x="381000" y="1000125"/>
              <a:ext cx="4095900" cy="3619500"/>
            </a:xfrm>
            <a:prstGeom prst="roundRect">
              <a:avLst>
                <a:gd name="adj" fmla="val 3157"/>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37" name="Google Shape;37;p2"/>
            <p:cNvPicPr preferRelativeResize="0"/>
            <p:nvPr/>
          </p:nvPicPr>
          <p:blipFill rotWithShape="1">
            <a:blip r:embed="rId3">
              <a:alphaModFix/>
            </a:blip>
            <a:srcRect t="12503" b="12495"/>
            <a:stretch/>
          </p:blipFill>
          <p:spPr>
            <a:xfrm>
              <a:off x="571500" y="1190625"/>
              <a:ext cx="1143000" cy="1143000"/>
            </a:xfrm>
            <a:prstGeom prst="ellipse">
              <a:avLst/>
            </a:prstGeom>
            <a:noFill/>
            <a:ln>
              <a:noFill/>
            </a:ln>
          </p:spPr>
        </p:pic>
        <p:sp>
          <p:nvSpPr>
            <p:cNvPr id="38" name="Google Shape;38;p2"/>
            <p:cNvSpPr txBox="1"/>
            <p:nvPr/>
          </p:nvSpPr>
          <p:spPr>
            <a:xfrm>
              <a:off x="1905000" y="1190625"/>
              <a:ext cx="23814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Caroline Starr</a:t>
              </a:r>
              <a:endParaRPr sz="1800" b="1">
                <a:solidFill>
                  <a:srgbClr val="1A2530"/>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Economic Development + Communications</a:t>
              </a:r>
              <a:endParaRPr sz="1100" b="0">
                <a:solidFill>
                  <a:srgbClr val="3D4E5C"/>
                </a:solidFill>
                <a:latin typeface="Inter"/>
                <a:ea typeface="Inter"/>
                <a:cs typeface="Inter"/>
                <a:sym typeface="Inter"/>
              </a:endParaRPr>
            </a:p>
            <a:p>
              <a:pPr marL="0" lvl="0" indent="0" algn="l" rtl="0">
                <a:spcBef>
                  <a:spcPts val="150"/>
                </a:spcBef>
                <a:spcAft>
                  <a:spcPts val="0"/>
                </a:spcAft>
                <a:buNone/>
              </a:pPr>
              <a:r>
                <a:rPr lang="en-US" sz="1000" b="0">
                  <a:solidFill>
                    <a:srgbClr val="5A8FB8"/>
                  </a:solidFill>
                  <a:latin typeface="Inter SemiBold"/>
                  <a:ea typeface="Inter SemiBold"/>
                  <a:cs typeface="Inter SemiBold"/>
                  <a:sym typeface="Inter SemiBold"/>
                </a:rPr>
                <a:t>Locality Consulting</a:t>
              </a:r>
              <a:endParaRPr sz="1000" b="0">
                <a:solidFill>
                  <a:srgbClr val="5A8FB8"/>
                </a:solidFill>
                <a:latin typeface="Inter SemiBold"/>
                <a:ea typeface="Inter SemiBold"/>
                <a:cs typeface="Inter SemiBold"/>
                <a:sym typeface="Inter SemiBold"/>
              </a:endParaRPr>
            </a:p>
          </p:txBody>
        </p:sp>
        <p:sp>
          <p:nvSpPr>
            <p:cNvPr id="39" name="Google Shape;39;p2"/>
            <p:cNvSpPr txBox="1"/>
            <p:nvPr/>
          </p:nvSpPr>
          <p:spPr>
            <a:xfrm>
              <a:off x="571500" y="2428875"/>
              <a:ext cx="3714900" cy="2000100"/>
            </a:xfrm>
            <a:prstGeom prst="rect">
              <a:avLst/>
            </a:prstGeom>
            <a:noFill/>
            <a:ln>
              <a:noFill/>
            </a:ln>
          </p:spPr>
          <p:txBody>
            <a:bodyPr spcFirstLastPara="1" wrap="square" lIns="0" tIns="0" rIns="0" bIns="0" anchor="t" anchorCtr="0">
              <a:noAutofit/>
            </a:bodyPr>
            <a:lstStyle/>
            <a:p>
              <a:pPr marL="457200" lvl="0" indent="-293211" algn="l" rtl="0">
                <a:spcBef>
                  <a:spcPts val="0"/>
                </a:spcBef>
                <a:spcAft>
                  <a:spcPts val="0"/>
                </a:spcAft>
                <a:buClr>
                  <a:srgbClr val="1A2530"/>
                </a:buClr>
                <a:buSzPts val="1018"/>
                <a:buFont typeface="Inter"/>
                <a:buChar char="●"/>
              </a:pPr>
              <a:r>
                <a:rPr lang="en-US" sz="1018">
                  <a:solidFill>
                    <a:srgbClr val="1A2530"/>
                  </a:solidFill>
                  <a:latin typeface="Inter"/>
                  <a:ea typeface="Inter"/>
                  <a:cs typeface="Inter"/>
                  <a:sym typeface="Inter"/>
                </a:rPr>
                <a:t>Economic development consultant: I work with private and public sector partners, in a range of industries</a:t>
              </a:r>
              <a:endParaRPr sz="1018">
                <a:solidFill>
                  <a:srgbClr val="1A2530"/>
                </a:solidFill>
                <a:latin typeface="Inter"/>
                <a:ea typeface="Inter"/>
                <a:cs typeface="Inter"/>
                <a:sym typeface="Inter"/>
              </a:endParaRPr>
            </a:p>
            <a:p>
              <a:pPr marL="457200" lvl="0" indent="-293211" algn="l" rtl="0">
                <a:spcBef>
                  <a:spcPts val="600"/>
                </a:spcBef>
                <a:spcAft>
                  <a:spcPts val="0"/>
                </a:spcAft>
                <a:buClr>
                  <a:srgbClr val="1A2530"/>
                </a:buClr>
                <a:buSzPts val="1018"/>
                <a:buFont typeface="Inter"/>
                <a:buChar char="●"/>
              </a:pPr>
              <a:r>
                <a:rPr lang="en-US" sz="1018">
                  <a:solidFill>
                    <a:srgbClr val="1A2530"/>
                  </a:solidFill>
                  <a:latin typeface="Inter"/>
                  <a:ea typeface="Inter"/>
                  <a:cs typeface="Inter"/>
                  <a:sym typeface="Inter"/>
                </a:rPr>
                <a:t>Masters of Economic Development and Innovations: U Waterloo, Member of EDCO</a:t>
              </a:r>
              <a:endParaRPr sz="1018">
                <a:solidFill>
                  <a:srgbClr val="1A2530"/>
                </a:solidFill>
                <a:latin typeface="Inter"/>
                <a:ea typeface="Inter"/>
                <a:cs typeface="Inter"/>
                <a:sym typeface="Inter"/>
              </a:endParaRPr>
            </a:p>
            <a:p>
              <a:pPr marL="457200" lvl="0" indent="-293211" algn="l" rtl="0">
                <a:spcBef>
                  <a:spcPts val="600"/>
                </a:spcBef>
                <a:spcAft>
                  <a:spcPts val="0"/>
                </a:spcAft>
                <a:buClr>
                  <a:srgbClr val="1A2530"/>
                </a:buClr>
                <a:buSzPts val="1018"/>
                <a:buFont typeface="Inter"/>
                <a:buChar char="●"/>
              </a:pPr>
              <a:r>
                <a:rPr lang="en-US" sz="1018">
                  <a:solidFill>
                    <a:srgbClr val="1A2530"/>
                  </a:solidFill>
                  <a:latin typeface="Inter"/>
                  <a:ea typeface="Inter"/>
                  <a:cs typeface="Inter"/>
                  <a:sym typeface="Inter"/>
                </a:rPr>
                <a:t>Invested in community-led economic development</a:t>
              </a:r>
              <a:endParaRPr sz="1018">
                <a:solidFill>
                  <a:srgbClr val="1A2530"/>
                </a:solidFill>
                <a:latin typeface="Inter"/>
                <a:ea typeface="Inter"/>
                <a:cs typeface="Inter"/>
                <a:sym typeface="Inter"/>
              </a:endParaRPr>
            </a:p>
            <a:p>
              <a:pPr marL="457200" lvl="0" indent="-293211" algn="l" rtl="0">
                <a:spcBef>
                  <a:spcPts val="600"/>
                </a:spcBef>
                <a:spcAft>
                  <a:spcPts val="0"/>
                </a:spcAft>
                <a:buClr>
                  <a:srgbClr val="1A2530"/>
                </a:buClr>
                <a:buSzPts val="1018"/>
                <a:buFont typeface="Inter"/>
                <a:buChar char="●"/>
              </a:pPr>
              <a:r>
                <a:rPr lang="en-US" sz="1018">
                  <a:solidFill>
                    <a:srgbClr val="1A2530"/>
                  </a:solidFill>
                  <a:latin typeface="Inter"/>
                  <a:ea typeface="Inter"/>
                  <a:cs typeface="Inter"/>
                  <a:sym typeface="Inter"/>
                </a:rPr>
                <a:t>Interested in small communities and rural economic development</a:t>
              </a:r>
              <a:endParaRPr sz="1018">
                <a:solidFill>
                  <a:srgbClr val="1A2530"/>
                </a:solidFill>
                <a:latin typeface="Inter"/>
                <a:ea typeface="Inter"/>
                <a:cs typeface="Inter"/>
                <a:sym typeface="Inter"/>
              </a:endParaRPr>
            </a:p>
            <a:p>
              <a:pPr marL="457200" lvl="0" indent="-293211" algn="l" rtl="0">
                <a:spcBef>
                  <a:spcPts val="600"/>
                </a:spcBef>
                <a:spcAft>
                  <a:spcPts val="0"/>
                </a:spcAft>
                <a:buClr>
                  <a:srgbClr val="1A2530"/>
                </a:buClr>
                <a:buSzPts val="1018"/>
                <a:buFont typeface="Inter"/>
                <a:buChar char="●"/>
              </a:pPr>
              <a:r>
                <a:rPr lang="en-US" sz="1018">
                  <a:solidFill>
                    <a:srgbClr val="1A2530"/>
                  </a:solidFill>
                  <a:latin typeface="Inter"/>
                  <a:ea typeface="Inter"/>
                  <a:cs typeface="Inter"/>
                  <a:sym typeface="Inter"/>
                </a:rPr>
                <a:t>Background in communications, marketing, entrepreneurship</a:t>
              </a:r>
              <a:endParaRPr sz="1018">
                <a:solidFill>
                  <a:srgbClr val="1A2530"/>
                </a:solidFill>
                <a:latin typeface="Inter"/>
                <a:ea typeface="Inter"/>
                <a:cs typeface="Inter"/>
                <a:sym typeface="Inter"/>
              </a:endParaRPr>
            </a:p>
          </p:txBody>
        </p:sp>
      </p:grpSp>
      <p:sp>
        <p:nvSpPr>
          <p:cNvPr id="40" name="Google Shape;40;p2"/>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pic>
        <p:nvPicPr>
          <p:cNvPr id="41" name="Google Shape;41;p2" descr="I want to show the entire image"/>
          <p:cNvPicPr preferRelativeResize="0"/>
          <p:nvPr/>
        </p:nvPicPr>
        <p:blipFill rotWithShape="1">
          <a:blip r:embed="rId4">
            <a:alphaModFix/>
          </a:blip>
          <a:srcRect l="3922" t="8668" r="4662" b="6102"/>
          <a:stretch/>
        </p:blipFill>
        <p:spPr>
          <a:xfrm>
            <a:off x="5156113" y="472500"/>
            <a:ext cx="3118175" cy="2066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332"/>
        <p:cNvGrpSpPr/>
        <p:nvPr/>
      </p:nvGrpSpPr>
      <p:grpSpPr>
        <a:xfrm>
          <a:off x="0" y="0"/>
          <a:ext cx="0" cy="0"/>
          <a:chOff x="0" y="0"/>
          <a:chExt cx="0" cy="0"/>
        </a:xfrm>
      </p:grpSpPr>
      <p:sp>
        <p:nvSpPr>
          <p:cNvPr id="333" name="Google Shape;333;p12"/>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Email: Getting It Right</a:t>
            </a:r>
            <a:endParaRPr sz="1800">
              <a:solidFill>
                <a:schemeClr val="dk1"/>
              </a:solidFill>
              <a:latin typeface="Calibri"/>
              <a:ea typeface="Calibri"/>
              <a:cs typeface="Calibri"/>
              <a:sym typeface="Calibri"/>
            </a:endParaRPr>
          </a:p>
        </p:txBody>
      </p:sp>
      <p:sp>
        <p:nvSpPr>
          <p:cNvPr id="335" name="Google Shape;335;p12"/>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2"/>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337" name="Google Shape;337;p12"/>
          <p:cNvSpPr/>
          <p:nvPr/>
        </p:nvSpPr>
        <p:spPr>
          <a:xfrm>
            <a:off x="182880" y="914400"/>
            <a:ext cx="4069080" cy="4005072"/>
          </a:xfrm>
          <a:prstGeom prst="rect">
            <a:avLst/>
          </a:prstGeom>
          <a:solidFill>
            <a:srgbClr val="EBF3FA"/>
          </a:solidFill>
          <a:ln w="12700" cap="flat" cmpd="sng">
            <a:solidFill>
              <a:srgbClr val="EBF3FA"/>
            </a:solidFill>
            <a:prstDash val="solid"/>
            <a:round/>
            <a:headEnd type="none" w="sm" len="sm"/>
            <a:tailEnd type="none" w="sm" len="sm"/>
          </a:ln>
          <a:effectLst>
            <a:outerShdw blurRad="203200" dist="38100" dir="9000000" algn="bl" rotWithShape="0">
              <a:srgbClr val="9DC0E3">
                <a:alpha val="1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2"/>
          <p:cNvSpPr/>
          <p:nvPr/>
        </p:nvSpPr>
        <p:spPr>
          <a:xfrm>
            <a:off x="182880" y="914400"/>
            <a:ext cx="406908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2"/>
          <p:cNvSpPr/>
          <p:nvPr/>
        </p:nvSpPr>
        <p:spPr>
          <a:xfrm>
            <a:off x="347472" y="1042416"/>
            <a:ext cx="3794760" cy="3840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A8FB8"/>
              </a:buClr>
              <a:buSzPts val="1300"/>
              <a:buFont typeface="Inter"/>
              <a:buNone/>
            </a:pPr>
            <a:r>
              <a:rPr lang="en-US" sz="1300" b="1">
                <a:solidFill>
                  <a:srgbClr val="5A8FB8"/>
                </a:solidFill>
                <a:latin typeface="Inter"/>
                <a:ea typeface="Inter"/>
                <a:cs typeface="Inter"/>
                <a:sym typeface="Inter"/>
              </a:rPr>
              <a:t>Request &amp; Response</a:t>
            </a:r>
            <a:endParaRPr sz="1300">
              <a:solidFill>
                <a:schemeClr val="dk1"/>
              </a:solidFill>
              <a:latin typeface="Calibri"/>
              <a:ea typeface="Calibri"/>
              <a:cs typeface="Calibri"/>
              <a:sym typeface="Calibri"/>
            </a:endParaRPr>
          </a:p>
        </p:txBody>
      </p:sp>
      <p:sp>
        <p:nvSpPr>
          <p:cNvPr id="340" name="Google Shape;340;p12"/>
          <p:cNvSpPr/>
          <p:nvPr/>
        </p:nvSpPr>
        <p:spPr>
          <a:xfrm>
            <a:off x="347472" y="1481328"/>
            <a:ext cx="3566160" cy="2286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2"/>
          <p:cNvSpPr/>
          <p:nvPr/>
        </p:nvSpPr>
        <p:spPr>
          <a:xfrm>
            <a:off x="320040" y="1572768"/>
            <a:ext cx="3840480" cy="3255264"/>
          </a:xfrm>
          <a:prstGeom prst="rect">
            <a:avLst/>
          </a:prstGeom>
          <a:noFill/>
          <a:ln>
            <a:noFill/>
          </a:ln>
        </p:spPr>
        <p:txBody>
          <a:bodyPr spcFirstLastPara="1" wrap="square" lIns="0" tIns="0" rIns="0" bIns="0" anchor="t" anchorCtr="0">
            <a:noAutofit/>
          </a:bodyPr>
          <a:lstStyle/>
          <a:p>
            <a:pPr marL="127000" marR="0" lvl="0" indent="-127000" algn="l" rtl="0">
              <a:lnSpc>
                <a:spcPct val="120000"/>
              </a:lnSpc>
              <a:spcBef>
                <a:spcPts val="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Subject line = a complete summary, not a topic</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Open with the ask or the answer -- not background</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State what you need, by when, and why</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One email, one ask where possible</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If responding: restate the question briefly, then answer</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Acknowledge if you can only partially respond</a:t>
            </a:r>
            <a:endParaRPr sz="1250" b="1">
              <a:solidFill>
                <a:schemeClr val="dk1"/>
              </a:solidFill>
              <a:latin typeface="Calibri"/>
              <a:ea typeface="Calibri"/>
              <a:cs typeface="Calibri"/>
              <a:sym typeface="Calibri"/>
            </a:endParaRPr>
          </a:p>
        </p:txBody>
      </p:sp>
      <p:sp>
        <p:nvSpPr>
          <p:cNvPr id="342" name="Google Shape;342;p12"/>
          <p:cNvSpPr/>
          <p:nvPr/>
        </p:nvSpPr>
        <p:spPr>
          <a:xfrm>
            <a:off x="4892040" y="914400"/>
            <a:ext cx="4069080" cy="4005072"/>
          </a:xfrm>
          <a:prstGeom prst="rect">
            <a:avLst/>
          </a:prstGeom>
          <a:solidFill>
            <a:srgbClr val="FDE8E3"/>
          </a:solidFill>
          <a:ln w="12700" cap="flat" cmpd="sng">
            <a:solidFill>
              <a:srgbClr val="FDE8E3"/>
            </a:solidFill>
            <a:prstDash val="solid"/>
            <a:round/>
            <a:headEnd type="none" w="sm" len="sm"/>
            <a:tailEnd type="none" w="sm" len="sm"/>
          </a:ln>
          <a:effectLst>
            <a:outerShdw blurRad="203200" dist="38100" dir="9000000" algn="bl" rotWithShape="0">
              <a:srgbClr val="9DC0E3">
                <a:alpha val="1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2"/>
          <p:cNvSpPr/>
          <p:nvPr/>
        </p:nvSpPr>
        <p:spPr>
          <a:xfrm>
            <a:off x="4892040" y="914400"/>
            <a:ext cx="4069080"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2"/>
          <p:cNvSpPr/>
          <p:nvPr/>
        </p:nvSpPr>
        <p:spPr>
          <a:xfrm>
            <a:off x="5056632" y="1042416"/>
            <a:ext cx="3794760" cy="38404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C96B55"/>
              </a:buClr>
              <a:buSzPts val="1300"/>
              <a:buFont typeface="Inter"/>
              <a:buNone/>
            </a:pPr>
            <a:r>
              <a:rPr lang="en-US" sz="1300" b="1">
                <a:solidFill>
                  <a:srgbClr val="C96B55"/>
                </a:solidFill>
                <a:latin typeface="Inter"/>
                <a:ea typeface="Inter"/>
                <a:cs typeface="Inter"/>
                <a:sym typeface="Inter"/>
              </a:rPr>
              <a:t>Follow-Up Etiquette &amp; Timelines</a:t>
            </a:r>
            <a:endParaRPr sz="1300">
              <a:solidFill>
                <a:schemeClr val="dk1"/>
              </a:solidFill>
              <a:latin typeface="Calibri"/>
              <a:ea typeface="Calibri"/>
              <a:cs typeface="Calibri"/>
              <a:sym typeface="Calibri"/>
            </a:endParaRPr>
          </a:p>
        </p:txBody>
      </p:sp>
      <p:sp>
        <p:nvSpPr>
          <p:cNvPr id="345" name="Google Shape;345;p12"/>
          <p:cNvSpPr/>
          <p:nvPr/>
        </p:nvSpPr>
        <p:spPr>
          <a:xfrm>
            <a:off x="5056632" y="1481328"/>
            <a:ext cx="3566160" cy="2286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2"/>
          <p:cNvSpPr/>
          <p:nvPr/>
        </p:nvSpPr>
        <p:spPr>
          <a:xfrm>
            <a:off x="5056632" y="1572768"/>
            <a:ext cx="3840480" cy="3255264"/>
          </a:xfrm>
          <a:prstGeom prst="rect">
            <a:avLst/>
          </a:prstGeom>
          <a:noFill/>
          <a:ln>
            <a:noFill/>
          </a:ln>
        </p:spPr>
        <p:txBody>
          <a:bodyPr spcFirstLastPara="1" wrap="square" lIns="0" tIns="0" rIns="0" bIns="0" anchor="t" anchorCtr="0">
            <a:noAutofit/>
          </a:bodyPr>
          <a:lstStyle/>
          <a:p>
            <a:pPr marL="127000" marR="0" lvl="0" indent="-127000" algn="l" rtl="0">
              <a:lnSpc>
                <a:spcPct val="120000"/>
              </a:lnSpc>
              <a:spcBef>
                <a:spcPts val="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Set expectations upfront: 'I'll have this to you by Friday'</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If you miss a deadline, acknowledge it before they ask</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Follow-up rule: wait 3-5 business days before nudging</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Frame follow-ups as check-ins, not pressure</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Always confirm next steps at the end of a thread</a:t>
            </a:r>
            <a:endParaRPr sz="1250" b="1">
              <a:solidFill>
                <a:schemeClr val="dk1"/>
              </a:solidFill>
              <a:latin typeface="Calibri"/>
              <a:ea typeface="Calibri"/>
              <a:cs typeface="Calibri"/>
              <a:sym typeface="Calibri"/>
            </a:endParaRPr>
          </a:p>
          <a:p>
            <a:pPr marL="127000" marR="0" lvl="0" indent="-127000" algn="l" rtl="0">
              <a:lnSpc>
                <a:spcPct val="120000"/>
              </a:lnSpc>
              <a:spcBef>
                <a:spcPts val="500"/>
              </a:spcBef>
              <a:spcAft>
                <a:spcPts val="0"/>
              </a:spcAft>
              <a:buClr>
                <a:srgbClr val="3D4E5C"/>
              </a:buClr>
              <a:buSzPts val="1250"/>
              <a:buFont typeface="Inter"/>
              <a:buChar char="•"/>
            </a:pPr>
            <a:r>
              <a:rPr lang="en-US" sz="1250" b="1">
                <a:solidFill>
                  <a:srgbClr val="3D4E5C"/>
                </a:solidFill>
                <a:latin typeface="Inter"/>
                <a:ea typeface="Inter"/>
                <a:cs typeface="Inter"/>
                <a:sym typeface="Inter"/>
              </a:rPr>
              <a:t>Use 'no reply needed' when appropriate</a:t>
            </a:r>
            <a:endParaRPr sz="125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0"/>
        <p:cNvGrpSpPr/>
        <p:nvPr/>
      </p:nvGrpSpPr>
      <p:grpSpPr>
        <a:xfrm>
          <a:off x="0" y="0"/>
          <a:ext cx="0" cy="0"/>
          <a:chOff x="0" y="0"/>
          <a:chExt cx="0" cy="0"/>
        </a:xfrm>
      </p:grpSpPr>
      <p:sp>
        <p:nvSpPr>
          <p:cNvPr id="351" name="Google Shape;351;g3eb8ef999c4_0_161"/>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352" name="Google Shape;352;g3eb8ef999c4_0_161"/>
          <p:cNvGrpSpPr/>
          <p:nvPr/>
        </p:nvGrpSpPr>
        <p:grpSpPr>
          <a:xfrm>
            <a:off x="762000" y="1345175"/>
            <a:ext cx="7620000" cy="2857500"/>
            <a:chOff x="762000" y="1143000"/>
            <a:chExt cx="7620000" cy="2857500"/>
          </a:xfrm>
        </p:grpSpPr>
        <p:sp>
          <p:nvSpPr>
            <p:cNvPr id="353" name="Google Shape;353;g3eb8ef999c4_0_161"/>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54" name="Google Shape;354;g3eb8ef999c4_0_161"/>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b="1">
                  <a:solidFill>
                    <a:srgbClr val="1A2530"/>
                  </a:solidFill>
                  <a:latin typeface="Inter"/>
                  <a:ea typeface="Inter"/>
                  <a:cs typeface="Inter"/>
                  <a:sym typeface="Inter"/>
                </a:rPr>
                <a:t>Don’t be afraid to say the wrong thing. Everyone does. </a:t>
              </a:r>
              <a:endParaRPr sz="2500" b="1">
                <a:solidFill>
                  <a:srgbClr val="1A2530"/>
                </a:solidFill>
                <a:latin typeface="Inter"/>
                <a:ea typeface="Inter"/>
                <a:cs typeface="Inter"/>
                <a:sym typeface="Inter"/>
              </a:endParaRPr>
            </a:p>
          </p:txBody>
        </p:sp>
      </p:grpSp>
      <p:grpSp>
        <p:nvGrpSpPr>
          <p:cNvPr id="355" name="Google Shape;355;g3eb8ef999c4_0_161"/>
          <p:cNvGrpSpPr/>
          <p:nvPr/>
        </p:nvGrpSpPr>
        <p:grpSpPr>
          <a:xfrm>
            <a:off x="0" y="0"/>
            <a:ext cx="9144000" cy="126492"/>
            <a:chOff x="0" y="0"/>
            <a:chExt cx="9144000" cy="126492"/>
          </a:xfrm>
        </p:grpSpPr>
        <p:sp>
          <p:nvSpPr>
            <p:cNvPr id="356" name="Google Shape;356;g3eb8ef999c4_0_161"/>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57" name="Google Shape;357;g3eb8ef999c4_0_161"/>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358" name="Google Shape;358;g3eb8ef999c4_0_161"/>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g3f10b534615_0_206"/>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364" name="Google Shape;364;g3f10b534615_0_206"/>
          <p:cNvGrpSpPr/>
          <p:nvPr/>
        </p:nvGrpSpPr>
        <p:grpSpPr>
          <a:xfrm>
            <a:off x="762000" y="1345175"/>
            <a:ext cx="7620000" cy="2857500"/>
            <a:chOff x="762000" y="1143000"/>
            <a:chExt cx="7620000" cy="2857500"/>
          </a:xfrm>
        </p:grpSpPr>
        <p:sp>
          <p:nvSpPr>
            <p:cNvPr id="365" name="Google Shape;365;g3f10b534615_0_206"/>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66" name="Google Shape;366;g3f10b534615_0_206"/>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800" b="1">
                  <a:solidFill>
                    <a:srgbClr val="1A2530"/>
                  </a:solidFill>
                  <a:latin typeface="Inter"/>
                  <a:ea typeface="Inter"/>
                  <a:cs typeface="Inter"/>
                  <a:sym typeface="Inter"/>
                </a:rPr>
                <a:t>Crisis Communications. </a:t>
              </a:r>
              <a:endParaRPr sz="4800" b="1">
                <a:solidFill>
                  <a:srgbClr val="1A2530"/>
                </a:solidFill>
                <a:latin typeface="Inter"/>
                <a:ea typeface="Inter"/>
                <a:cs typeface="Inter"/>
                <a:sym typeface="Inter"/>
              </a:endParaRPr>
            </a:p>
          </p:txBody>
        </p:sp>
      </p:grpSp>
      <p:grpSp>
        <p:nvGrpSpPr>
          <p:cNvPr id="367" name="Google Shape;367;g3f10b534615_0_206"/>
          <p:cNvGrpSpPr/>
          <p:nvPr/>
        </p:nvGrpSpPr>
        <p:grpSpPr>
          <a:xfrm>
            <a:off x="0" y="0"/>
            <a:ext cx="9144000" cy="126492"/>
            <a:chOff x="0" y="0"/>
            <a:chExt cx="9144000" cy="126492"/>
          </a:xfrm>
        </p:grpSpPr>
        <p:sp>
          <p:nvSpPr>
            <p:cNvPr id="368" name="Google Shape;368;g3f10b534615_0_206"/>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69" name="Google Shape;369;g3f10b534615_0_206"/>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370" name="Google Shape;370;g3f10b534615_0_206"/>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375"/>
        <p:cNvGrpSpPr/>
        <p:nvPr/>
      </p:nvGrpSpPr>
      <p:grpSpPr>
        <a:xfrm>
          <a:off x="0" y="0"/>
          <a:ext cx="0" cy="0"/>
          <a:chOff x="0" y="0"/>
          <a:chExt cx="0" cy="0"/>
        </a:xfrm>
      </p:grpSpPr>
      <p:sp>
        <p:nvSpPr>
          <p:cNvPr id="376" name="Google Shape;376;p13"/>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3"/>
          <p:cNvSpPr/>
          <p:nvPr/>
        </p:nvSpPr>
        <p:spPr>
          <a:xfrm>
            <a:off x="411480" y="164592"/>
            <a:ext cx="8321100" cy="475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Crisis &amp; Urgent Communications</a:t>
            </a:r>
            <a:endParaRPr sz="1800">
              <a:solidFill>
                <a:schemeClr val="dk1"/>
              </a:solidFill>
              <a:latin typeface="Calibri"/>
              <a:ea typeface="Calibri"/>
              <a:cs typeface="Calibri"/>
              <a:sym typeface="Calibri"/>
            </a:endParaRPr>
          </a:p>
        </p:txBody>
      </p:sp>
      <p:sp>
        <p:nvSpPr>
          <p:cNvPr id="378" name="Google Shape;378;p13"/>
          <p:cNvSpPr/>
          <p:nvPr/>
        </p:nvSpPr>
        <p:spPr>
          <a:xfrm>
            <a:off x="411480" y="713232"/>
            <a:ext cx="1097400" cy="366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3"/>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grpSp>
        <p:nvGrpSpPr>
          <p:cNvPr id="380" name="Google Shape;380;p13"/>
          <p:cNvGrpSpPr/>
          <p:nvPr/>
        </p:nvGrpSpPr>
        <p:grpSpPr>
          <a:xfrm>
            <a:off x="590550" y="952500"/>
            <a:ext cx="7962900" cy="3619500"/>
            <a:chOff x="590550" y="952500"/>
            <a:chExt cx="7962900" cy="3619500"/>
          </a:xfrm>
        </p:grpSpPr>
        <p:sp>
          <p:nvSpPr>
            <p:cNvPr id="381" name="Google Shape;381;p13"/>
            <p:cNvSpPr/>
            <p:nvPr/>
          </p:nvSpPr>
          <p:spPr>
            <a:xfrm>
              <a:off x="590550" y="952500"/>
              <a:ext cx="7962900" cy="3619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2" name="Google Shape;382;p13"/>
            <p:cNvSpPr txBox="1"/>
            <p:nvPr/>
          </p:nvSpPr>
          <p:spPr>
            <a:xfrm>
              <a:off x="590550" y="952500"/>
              <a:ext cx="79629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5A8FB8"/>
                  </a:solidFill>
                  <a:latin typeface="Inter"/>
                  <a:ea typeface="Inter"/>
                  <a:cs typeface="Inter"/>
                  <a:sym typeface="Inter"/>
                </a:rPr>
                <a:t>Balancing clarity and speed</a:t>
              </a:r>
              <a:endParaRPr sz="2400" b="1">
                <a:solidFill>
                  <a:srgbClr val="5A8FB8"/>
                </a:solidFill>
                <a:latin typeface="Inter"/>
                <a:ea typeface="Inter"/>
                <a:cs typeface="Inter"/>
                <a:sym typeface="Inter"/>
              </a:endParaRPr>
            </a:p>
          </p:txBody>
        </p:sp>
        <p:grpSp>
          <p:nvGrpSpPr>
            <p:cNvPr id="383" name="Google Shape;383;p13"/>
            <p:cNvGrpSpPr/>
            <p:nvPr/>
          </p:nvGrpSpPr>
          <p:grpSpPr>
            <a:xfrm>
              <a:off x="590550" y="1619250"/>
              <a:ext cx="3886200" cy="1333500"/>
              <a:chOff x="590550" y="1619250"/>
              <a:chExt cx="3886200" cy="1333500"/>
            </a:xfrm>
          </p:grpSpPr>
          <p:sp>
            <p:nvSpPr>
              <p:cNvPr id="384" name="Google Shape;384;p13"/>
              <p:cNvSpPr/>
              <p:nvPr/>
            </p:nvSpPr>
            <p:spPr>
              <a:xfrm>
                <a:off x="590550" y="1619250"/>
                <a:ext cx="3886200" cy="1333500"/>
              </a:xfrm>
              <a:prstGeom prst="roundRect">
                <a:avLst>
                  <a:gd name="adj" fmla="val 5714"/>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5" name="Google Shape;385;p13"/>
              <p:cNvSpPr/>
              <p:nvPr/>
            </p:nvSpPr>
            <p:spPr>
              <a:xfrm>
                <a:off x="590550" y="161925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6" name="Google Shape;386;p13"/>
              <p:cNvSpPr txBox="1"/>
              <p:nvPr/>
            </p:nvSpPr>
            <p:spPr>
              <a:xfrm>
                <a:off x="781050" y="1762125"/>
                <a:ext cx="35052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1. Acknowledge </a:t>
                </a:r>
                <a:r>
                  <a:rPr lang="en-US" b="1">
                    <a:solidFill>
                      <a:srgbClr val="5A8FB8"/>
                    </a:solidFill>
                    <a:latin typeface="Inter"/>
                    <a:ea typeface="Inter"/>
                    <a:cs typeface="Inter"/>
                    <a:sym typeface="Inter"/>
                  </a:rPr>
                  <a:t>Something Has Happened</a:t>
                </a:r>
                <a:endParaRPr sz="1400" b="1">
                  <a:solidFill>
                    <a:srgbClr val="5A8FB8"/>
                  </a:solidFill>
                  <a:latin typeface="Inter"/>
                  <a:ea typeface="Inter"/>
                  <a:cs typeface="Inter"/>
                  <a:sym typeface="Inter"/>
                </a:endParaRPr>
              </a:p>
              <a:p>
                <a:pPr marL="0" lvl="0" indent="0" algn="l" rtl="0">
                  <a:spcBef>
                    <a:spcPts val="600"/>
                  </a:spcBef>
                  <a:spcAft>
                    <a:spcPts val="0"/>
                  </a:spcAft>
                  <a:buNone/>
                </a:pPr>
                <a:r>
                  <a:rPr lang="en-US" sz="1150" b="0">
                    <a:solidFill>
                      <a:srgbClr val="3D4E5C"/>
                    </a:solidFill>
                    <a:latin typeface="Inter"/>
                    <a:ea typeface="Inter"/>
                    <a:cs typeface="Inter"/>
                    <a:sym typeface="Inter"/>
                  </a:rPr>
                  <a:t>Confirm you are aware of the situation immediately to build trust.</a:t>
                </a:r>
                <a:endParaRPr sz="1150" b="0">
                  <a:solidFill>
                    <a:srgbClr val="3D4E5C"/>
                  </a:solidFill>
                  <a:latin typeface="Inter"/>
                  <a:ea typeface="Inter"/>
                  <a:cs typeface="Inter"/>
                  <a:sym typeface="Inter"/>
                </a:endParaRPr>
              </a:p>
            </p:txBody>
          </p:sp>
        </p:grpSp>
        <p:grpSp>
          <p:nvGrpSpPr>
            <p:cNvPr id="387" name="Google Shape;387;p13"/>
            <p:cNvGrpSpPr/>
            <p:nvPr/>
          </p:nvGrpSpPr>
          <p:grpSpPr>
            <a:xfrm>
              <a:off x="4667250" y="1619250"/>
              <a:ext cx="3886200" cy="1333500"/>
              <a:chOff x="4667250" y="1619250"/>
              <a:chExt cx="3886200" cy="1333500"/>
            </a:xfrm>
          </p:grpSpPr>
          <p:sp>
            <p:nvSpPr>
              <p:cNvPr id="388" name="Google Shape;388;p13"/>
              <p:cNvSpPr/>
              <p:nvPr/>
            </p:nvSpPr>
            <p:spPr>
              <a:xfrm>
                <a:off x="4667250" y="1619250"/>
                <a:ext cx="3886200" cy="1333500"/>
              </a:xfrm>
              <a:prstGeom prst="roundRect">
                <a:avLst>
                  <a:gd name="adj" fmla="val 5714"/>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9" name="Google Shape;389;p13"/>
              <p:cNvSpPr/>
              <p:nvPr/>
            </p:nvSpPr>
            <p:spPr>
              <a:xfrm>
                <a:off x="4667250" y="161925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0" name="Google Shape;390;p13"/>
              <p:cNvSpPr txBox="1"/>
              <p:nvPr/>
            </p:nvSpPr>
            <p:spPr>
              <a:xfrm>
                <a:off x="4857750" y="1762125"/>
                <a:ext cx="35052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2. </a:t>
                </a:r>
                <a:r>
                  <a:rPr lang="en-US" b="1">
                    <a:solidFill>
                      <a:srgbClr val="5A8FB8"/>
                    </a:solidFill>
                    <a:latin typeface="Inter"/>
                    <a:ea typeface="Inter"/>
                    <a:cs typeface="Inter"/>
                    <a:sym typeface="Inter"/>
                  </a:rPr>
                  <a:t>Be Transparent</a:t>
                </a:r>
                <a:endParaRPr sz="1400" b="1">
                  <a:solidFill>
                    <a:srgbClr val="5A8FB8"/>
                  </a:solidFill>
                  <a:latin typeface="Inter"/>
                  <a:ea typeface="Inter"/>
                  <a:cs typeface="Inter"/>
                  <a:sym typeface="Inter"/>
                </a:endParaRPr>
              </a:p>
              <a:p>
                <a:pPr marL="0" lvl="0" indent="0" algn="l" rtl="0">
                  <a:spcBef>
                    <a:spcPts val="600"/>
                  </a:spcBef>
                  <a:spcAft>
                    <a:spcPts val="0"/>
                  </a:spcAft>
                  <a:buNone/>
                </a:pPr>
                <a:r>
                  <a:rPr lang="en-US" sz="1150" b="0">
                    <a:solidFill>
                      <a:srgbClr val="3D4E5C"/>
                    </a:solidFill>
                    <a:latin typeface="Inter"/>
                    <a:ea typeface="Inter"/>
                    <a:cs typeface="Inter"/>
                    <a:sym typeface="Inter"/>
                  </a:rPr>
                  <a:t>Share what you know, what you don't know, and what you're doing.</a:t>
                </a:r>
                <a:endParaRPr sz="1150" b="0">
                  <a:solidFill>
                    <a:srgbClr val="3D4E5C"/>
                  </a:solidFill>
                  <a:latin typeface="Inter"/>
                  <a:ea typeface="Inter"/>
                  <a:cs typeface="Inter"/>
                  <a:sym typeface="Inter"/>
                </a:endParaRPr>
              </a:p>
            </p:txBody>
          </p:sp>
        </p:grpSp>
        <p:grpSp>
          <p:nvGrpSpPr>
            <p:cNvPr id="391" name="Google Shape;391;p13"/>
            <p:cNvGrpSpPr/>
            <p:nvPr/>
          </p:nvGrpSpPr>
          <p:grpSpPr>
            <a:xfrm>
              <a:off x="590550" y="3143250"/>
              <a:ext cx="3886200" cy="1333500"/>
              <a:chOff x="590550" y="3143250"/>
              <a:chExt cx="3886200" cy="1333500"/>
            </a:xfrm>
          </p:grpSpPr>
          <p:sp>
            <p:nvSpPr>
              <p:cNvPr id="392" name="Google Shape;392;p13"/>
              <p:cNvSpPr/>
              <p:nvPr/>
            </p:nvSpPr>
            <p:spPr>
              <a:xfrm>
                <a:off x="590550" y="3143250"/>
                <a:ext cx="3886200" cy="1333500"/>
              </a:xfrm>
              <a:prstGeom prst="roundRect">
                <a:avLst>
                  <a:gd name="adj" fmla="val 5714"/>
                </a:avLst>
              </a:prstGeom>
              <a:solidFill>
                <a:srgbClr val="FDE8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3" name="Google Shape;393;p13"/>
              <p:cNvSpPr/>
              <p:nvPr/>
            </p:nvSpPr>
            <p:spPr>
              <a:xfrm>
                <a:off x="590550" y="3143250"/>
                <a:ext cx="3886200" cy="381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4" name="Google Shape;394;p13"/>
              <p:cNvSpPr txBox="1"/>
              <p:nvPr/>
            </p:nvSpPr>
            <p:spPr>
              <a:xfrm>
                <a:off x="781050" y="3286125"/>
                <a:ext cx="35052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C96B55"/>
                    </a:solidFill>
                    <a:latin typeface="Inter"/>
                    <a:ea typeface="Inter"/>
                    <a:cs typeface="Inter"/>
                    <a:sym typeface="Inter"/>
                  </a:rPr>
                  <a:t>3. </a:t>
                </a:r>
                <a:r>
                  <a:rPr lang="en-US" b="1">
                    <a:solidFill>
                      <a:srgbClr val="C96B55"/>
                    </a:solidFill>
                    <a:latin typeface="Inter"/>
                    <a:ea typeface="Inter"/>
                    <a:cs typeface="Inter"/>
                    <a:sym typeface="Inter"/>
                  </a:rPr>
                  <a:t>Don’t Say it if it isn’t True</a:t>
                </a:r>
                <a:endParaRPr sz="1400" b="1">
                  <a:solidFill>
                    <a:srgbClr val="C96B55"/>
                  </a:solidFill>
                  <a:latin typeface="Inter"/>
                  <a:ea typeface="Inter"/>
                  <a:cs typeface="Inter"/>
                  <a:sym typeface="Inter"/>
                </a:endParaRPr>
              </a:p>
              <a:p>
                <a:pPr marL="0" lvl="0" indent="0" algn="l" rtl="0">
                  <a:spcBef>
                    <a:spcPts val="600"/>
                  </a:spcBef>
                  <a:spcAft>
                    <a:spcPts val="0"/>
                  </a:spcAft>
                  <a:buNone/>
                </a:pPr>
                <a:r>
                  <a:rPr lang="en-US" sz="1150" b="0">
                    <a:solidFill>
                      <a:srgbClr val="3D4E5C"/>
                    </a:solidFill>
                    <a:latin typeface="Inter"/>
                    <a:ea typeface="Inter"/>
                    <a:cs typeface="Inter"/>
                    <a:sym typeface="Inter"/>
                  </a:rPr>
                  <a:t>‘We are investigating' is honest and appropriate. Stick to the facts.</a:t>
                </a:r>
                <a:endParaRPr sz="1150" b="0">
                  <a:solidFill>
                    <a:srgbClr val="3D4E5C"/>
                  </a:solidFill>
                  <a:latin typeface="Inter"/>
                  <a:ea typeface="Inter"/>
                  <a:cs typeface="Inter"/>
                  <a:sym typeface="Inter"/>
                </a:endParaRPr>
              </a:p>
            </p:txBody>
          </p:sp>
        </p:grpSp>
        <p:grpSp>
          <p:nvGrpSpPr>
            <p:cNvPr id="395" name="Google Shape;395;p13"/>
            <p:cNvGrpSpPr/>
            <p:nvPr/>
          </p:nvGrpSpPr>
          <p:grpSpPr>
            <a:xfrm>
              <a:off x="4667250" y="3143250"/>
              <a:ext cx="3886200" cy="1333500"/>
              <a:chOff x="4667250" y="3143250"/>
              <a:chExt cx="3886200" cy="1333500"/>
            </a:xfrm>
          </p:grpSpPr>
          <p:sp>
            <p:nvSpPr>
              <p:cNvPr id="396" name="Google Shape;396;p13"/>
              <p:cNvSpPr/>
              <p:nvPr/>
            </p:nvSpPr>
            <p:spPr>
              <a:xfrm>
                <a:off x="4667250" y="3143250"/>
                <a:ext cx="3886200" cy="1333500"/>
              </a:xfrm>
              <a:prstGeom prst="roundRect">
                <a:avLst>
                  <a:gd name="adj" fmla="val 5714"/>
                </a:avLst>
              </a:prstGeom>
              <a:solidFill>
                <a:srgbClr val="FDE8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7" name="Google Shape;397;p13"/>
              <p:cNvSpPr/>
              <p:nvPr/>
            </p:nvSpPr>
            <p:spPr>
              <a:xfrm>
                <a:off x="4667250" y="3143250"/>
                <a:ext cx="3886200" cy="381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8" name="Google Shape;398;p13"/>
              <p:cNvSpPr txBox="1"/>
              <p:nvPr/>
            </p:nvSpPr>
            <p:spPr>
              <a:xfrm>
                <a:off x="4857750" y="3286125"/>
                <a:ext cx="35052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C96B55"/>
                    </a:solidFill>
                    <a:latin typeface="Inter"/>
                    <a:ea typeface="Inter"/>
                    <a:cs typeface="Inter"/>
                    <a:sym typeface="Inter"/>
                  </a:rPr>
                  <a:t>4. </a:t>
                </a:r>
                <a:r>
                  <a:rPr lang="en-US" b="1">
                    <a:solidFill>
                      <a:srgbClr val="C96B55"/>
                    </a:solidFill>
                    <a:latin typeface="Inter"/>
                    <a:ea typeface="Inter"/>
                    <a:cs typeface="Inter"/>
                    <a:sym typeface="Inter"/>
                  </a:rPr>
                  <a:t>Keep it Tight.</a:t>
                </a:r>
                <a:endParaRPr sz="1400" b="1">
                  <a:solidFill>
                    <a:srgbClr val="C96B55"/>
                  </a:solidFill>
                  <a:latin typeface="Inter"/>
                  <a:ea typeface="Inter"/>
                  <a:cs typeface="Inter"/>
                  <a:sym typeface="Inter"/>
                </a:endParaRPr>
              </a:p>
              <a:p>
                <a:pPr marL="0" lvl="0" indent="0" algn="l" rtl="0">
                  <a:spcBef>
                    <a:spcPts val="600"/>
                  </a:spcBef>
                  <a:spcAft>
                    <a:spcPts val="0"/>
                  </a:spcAft>
                  <a:buNone/>
                </a:pPr>
                <a:r>
                  <a:rPr lang="en-US" sz="1150" b="0">
                    <a:solidFill>
                      <a:srgbClr val="3D4E5C"/>
                    </a:solidFill>
                    <a:latin typeface="Inter"/>
                    <a:ea typeface="Inter"/>
                    <a:cs typeface="Inter"/>
                    <a:sym typeface="Inter"/>
                  </a:rPr>
                  <a:t>Short, direct messages are more effective in a crisis.</a:t>
                </a:r>
                <a:endParaRPr sz="1150" b="0">
                  <a:solidFill>
                    <a:srgbClr val="3D4E5C"/>
                  </a:solidFill>
                  <a:latin typeface="Inter"/>
                  <a:ea typeface="Inter"/>
                  <a:cs typeface="Inter"/>
                  <a:sym typeface="Inte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403"/>
        <p:cNvGrpSpPr/>
        <p:nvPr/>
      </p:nvGrpSpPr>
      <p:grpSpPr>
        <a:xfrm>
          <a:off x="0" y="0"/>
          <a:ext cx="0" cy="0"/>
          <a:chOff x="0" y="0"/>
          <a:chExt cx="0" cy="0"/>
        </a:xfrm>
      </p:grpSpPr>
      <p:sp>
        <p:nvSpPr>
          <p:cNvPr id="404" name="Google Shape;404;g3eea26a8b28_1_480"/>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g3eea26a8b28_1_480"/>
          <p:cNvSpPr/>
          <p:nvPr/>
        </p:nvSpPr>
        <p:spPr>
          <a:xfrm>
            <a:off x="411480" y="164592"/>
            <a:ext cx="8321100" cy="475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Crisis &amp; Urgent Communications</a:t>
            </a:r>
            <a:endParaRPr sz="1800">
              <a:solidFill>
                <a:schemeClr val="dk1"/>
              </a:solidFill>
              <a:latin typeface="Calibri"/>
              <a:ea typeface="Calibri"/>
              <a:cs typeface="Calibri"/>
              <a:sym typeface="Calibri"/>
            </a:endParaRPr>
          </a:p>
        </p:txBody>
      </p:sp>
      <p:sp>
        <p:nvSpPr>
          <p:cNvPr id="406" name="Google Shape;406;g3eea26a8b28_1_480"/>
          <p:cNvSpPr/>
          <p:nvPr/>
        </p:nvSpPr>
        <p:spPr>
          <a:xfrm>
            <a:off x="411480" y="713232"/>
            <a:ext cx="1097400" cy="366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g3eea26a8b28_1_480"/>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grpSp>
        <p:nvGrpSpPr>
          <p:cNvPr id="408" name="Google Shape;408;g3eea26a8b28_1_480"/>
          <p:cNvGrpSpPr/>
          <p:nvPr/>
        </p:nvGrpSpPr>
        <p:grpSpPr>
          <a:xfrm>
            <a:off x="590550" y="952500"/>
            <a:ext cx="7962900" cy="2952900"/>
            <a:chOff x="590550" y="952500"/>
            <a:chExt cx="7962900" cy="2952900"/>
          </a:xfrm>
        </p:grpSpPr>
        <p:sp>
          <p:nvSpPr>
            <p:cNvPr id="409" name="Google Shape;409;g3eea26a8b28_1_480"/>
            <p:cNvSpPr/>
            <p:nvPr/>
          </p:nvSpPr>
          <p:spPr>
            <a:xfrm>
              <a:off x="590550" y="952500"/>
              <a:ext cx="79629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0" name="Google Shape;410;g3eea26a8b28_1_480"/>
            <p:cNvSpPr txBox="1"/>
            <p:nvPr/>
          </p:nvSpPr>
          <p:spPr>
            <a:xfrm>
              <a:off x="590550" y="952500"/>
              <a:ext cx="79629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5A8FB8"/>
                  </a:solidFill>
                  <a:latin typeface="Inter"/>
                  <a:ea typeface="Inter"/>
                  <a:cs typeface="Inter"/>
                  <a:sym typeface="Inter"/>
                </a:rPr>
                <a:t>Crisis communication checklist</a:t>
              </a:r>
              <a:endParaRPr sz="2400" b="1">
                <a:solidFill>
                  <a:srgbClr val="5A8FB8"/>
                </a:solidFill>
                <a:latin typeface="Inter"/>
                <a:ea typeface="Inter"/>
                <a:cs typeface="Inter"/>
                <a:sym typeface="Inter"/>
              </a:endParaRPr>
            </a:p>
          </p:txBody>
        </p:sp>
        <p:grpSp>
          <p:nvGrpSpPr>
            <p:cNvPr id="411" name="Google Shape;411;g3eea26a8b28_1_480"/>
            <p:cNvGrpSpPr/>
            <p:nvPr/>
          </p:nvGrpSpPr>
          <p:grpSpPr>
            <a:xfrm>
              <a:off x="590550" y="1619250"/>
              <a:ext cx="3886200" cy="1047900"/>
              <a:chOff x="590550" y="1619250"/>
              <a:chExt cx="3886200" cy="1047900"/>
            </a:xfrm>
          </p:grpSpPr>
          <p:sp>
            <p:nvSpPr>
              <p:cNvPr id="412" name="Google Shape;412;g3eea26a8b28_1_480"/>
              <p:cNvSpPr/>
              <p:nvPr/>
            </p:nvSpPr>
            <p:spPr>
              <a:xfrm>
                <a:off x="590550" y="1619250"/>
                <a:ext cx="3886200" cy="1047900"/>
              </a:xfrm>
              <a:prstGeom prst="roundRect">
                <a:avLst>
                  <a:gd name="adj" fmla="val 7272"/>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3" name="Google Shape;413;g3eea26a8b28_1_480"/>
              <p:cNvSpPr/>
              <p:nvPr/>
            </p:nvSpPr>
            <p:spPr>
              <a:xfrm>
                <a:off x="590550" y="161925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4" name="Google Shape;414;g3eea26a8b28_1_480"/>
              <p:cNvSpPr txBox="1"/>
              <p:nvPr/>
            </p:nvSpPr>
            <p:spPr>
              <a:xfrm>
                <a:off x="781050" y="1762125"/>
                <a:ext cx="35052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Internal Awareness</a:t>
                </a:r>
                <a:endParaRPr sz="13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Who needs to know internally first? Establish a clear chain of communication.</a:t>
                </a:r>
                <a:endParaRPr sz="1100" b="0">
                  <a:solidFill>
                    <a:srgbClr val="3D4E5C"/>
                  </a:solidFill>
                  <a:latin typeface="Inter"/>
                  <a:ea typeface="Inter"/>
                  <a:cs typeface="Inter"/>
                  <a:sym typeface="Inter"/>
                </a:endParaRPr>
              </a:p>
            </p:txBody>
          </p:sp>
        </p:grpSp>
        <p:grpSp>
          <p:nvGrpSpPr>
            <p:cNvPr id="415" name="Google Shape;415;g3eea26a8b28_1_480"/>
            <p:cNvGrpSpPr/>
            <p:nvPr/>
          </p:nvGrpSpPr>
          <p:grpSpPr>
            <a:xfrm>
              <a:off x="4667250" y="1619250"/>
              <a:ext cx="3886200" cy="1047900"/>
              <a:chOff x="4667250" y="1619250"/>
              <a:chExt cx="3886200" cy="1047900"/>
            </a:xfrm>
          </p:grpSpPr>
          <p:sp>
            <p:nvSpPr>
              <p:cNvPr id="416" name="Google Shape;416;g3eea26a8b28_1_480"/>
              <p:cNvSpPr/>
              <p:nvPr/>
            </p:nvSpPr>
            <p:spPr>
              <a:xfrm>
                <a:off x="4667250" y="1619250"/>
                <a:ext cx="3886200" cy="1047900"/>
              </a:xfrm>
              <a:prstGeom prst="roundRect">
                <a:avLst>
                  <a:gd name="adj" fmla="val 7272"/>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7" name="Google Shape;417;g3eea26a8b28_1_480"/>
              <p:cNvSpPr/>
              <p:nvPr/>
            </p:nvSpPr>
            <p:spPr>
              <a:xfrm>
                <a:off x="4667250" y="161925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18" name="Google Shape;418;g3eea26a8b28_1_480"/>
              <p:cNvSpPr txBox="1"/>
              <p:nvPr/>
            </p:nvSpPr>
            <p:spPr>
              <a:xfrm>
                <a:off x="4857750" y="1762125"/>
                <a:ext cx="35052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Public Dimension</a:t>
                </a:r>
                <a:endParaRPr sz="13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Determine the public-facing dimension and prepare a holding statement.</a:t>
                </a:r>
                <a:endParaRPr sz="1100" b="0">
                  <a:solidFill>
                    <a:srgbClr val="3D4E5C"/>
                  </a:solidFill>
                  <a:latin typeface="Inter"/>
                  <a:ea typeface="Inter"/>
                  <a:cs typeface="Inter"/>
                  <a:sym typeface="Inter"/>
                </a:endParaRPr>
              </a:p>
            </p:txBody>
          </p:sp>
        </p:grpSp>
        <p:grpSp>
          <p:nvGrpSpPr>
            <p:cNvPr id="419" name="Google Shape;419;g3eea26a8b28_1_480"/>
            <p:cNvGrpSpPr/>
            <p:nvPr/>
          </p:nvGrpSpPr>
          <p:grpSpPr>
            <a:xfrm>
              <a:off x="590550" y="2857500"/>
              <a:ext cx="3886200" cy="1047900"/>
              <a:chOff x="590550" y="2857500"/>
              <a:chExt cx="3886200" cy="1047900"/>
            </a:xfrm>
          </p:grpSpPr>
          <p:sp>
            <p:nvSpPr>
              <p:cNvPr id="420" name="Google Shape;420;g3eea26a8b28_1_480"/>
              <p:cNvSpPr/>
              <p:nvPr/>
            </p:nvSpPr>
            <p:spPr>
              <a:xfrm>
                <a:off x="590550" y="2857500"/>
                <a:ext cx="3886200" cy="1047900"/>
              </a:xfrm>
              <a:prstGeom prst="roundRect">
                <a:avLst>
                  <a:gd name="adj" fmla="val 7272"/>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1" name="Google Shape;421;g3eea26a8b28_1_480"/>
              <p:cNvSpPr/>
              <p:nvPr/>
            </p:nvSpPr>
            <p:spPr>
              <a:xfrm>
                <a:off x="590550" y="285750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2" name="Google Shape;422;g3eea26a8b28_1_480"/>
              <p:cNvSpPr txBox="1"/>
              <p:nvPr/>
            </p:nvSpPr>
            <p:spPr>
              <a:xfrm>
                <a:off x="781050" y="3000375"/>
                <a:ext cx="35052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Core Message</a:t>
                </a:r>
                <a:endParaRPr sz="13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What is the single most important message that needs to be shared right now?</a:t>
                </a:r>
                <a:endParaRPr sz="1100" b="0">
                  <a:solidFill>
                    <a:srgbClr val="3D4E5C"/>
                  </a:solidFill>
                  <a:latin typeface="Inter"/>
                  <a:ea typeface="Inter"/>
                  <a:cs typeface="Inter"/>
                  <a:sym typeface="Inter"/>
                </a:endParaRPr>
              </a:p>
            </p:txBody>
          </p:sp>
        </p:grpSp>
        <p:grpSp>
          <p:nvGrpSpPr>
            <p:cNvPr id="423" name="Google Shape;423;g3eea26a8b28_1_480"/>
            <p:cNvGrpSpPr/>
            <p:nvPr/>
          </p:nvGrpSpPr>
          <p:grpSpPr>
            <a:xfrm>
              <a:off x="4667250" y="2857500"/>
              <a:ext cx="3886200" cy="1047900"/>
              <a:chOff x="4667250" y="2857500"/>
              <a:chExt cx="3886200" cy="1047900"/>
            </a:xfrm>
          </p:grpSpPr>
          <p:sp>
            <p:nvSpPr>
              <p:cNvPr id="424" name="Google Shape;424;g3eea26a8b28_1_480"/>
              <p:cNvSpPr/>
              <p:nvPr/>
            </p:nvSpPr>
            <p:spPr>
              <a:xfrm>
                <a:off x="4667250" y="2857500"/>
                <a:ext cx="3886200" cy="1047900"/>
              </a:xfrm>
              <a:prstGeom prst="roundRect">
                <a:avLst>
                  <a:gd name="adj" fmla="val 7272"/>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5" name="Google Shape;425;g3eea26a8b28_1_480"/>
              <p:cNvSpPr/>
              <p:nvPr/>
            </p:nvSpPr>
            <p:spPr>
              <a:xfrm>
                <a:off x="4667250" y="2857500"/>
                <a:ext cx="3886200" cy="38100"/>
              </a:xfrm>
              <a:prstGeom prst="roundRect">
                <a:avLst>
                  <a:gd name="adj" fmla="val 5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6" name="Google Shape;426;g3eea26a8b28_1_480"/>
              <p:cNvSpPr txBox="1"/>
              <p:nvPr/>
            </p:nvSpPr>
            <p:spPr>
              <a:xfrm>
                <a:off x="4857750" y="3000375"/>
                <a:ext cx="35052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Timeline Commitment</a:t>
                </a:r>
                <a:endParaRPr sz="13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Commit to a timeline for updates, even if the next update isn't immediate.</a:t>
                </a:r>
                <a:endParaRPr sz="1100" b="0">
                  <a:solidFill>
                    <a:srgbClr val="3D4E5C"/>
                  </a:solidFill>
                  <a:latin typeface="Inter"/>
                  <a:ea typeface="Inter"/>
                  <a:cs typeface="Inter"/>
                  <a:sym typeface="Inter"/>
                </a:endParaRPr>
              </a:p>
            </p:txBody>
          </p:sp>
        </p:grpSp>
      </p:grpSp>
      <p:grpSp>
        <p:nvGrpSpPr>
          <p:cNvPr id="427" name="Google Shape;427;g3eea26a8b28_1_480"/>
          <p:cNvGrpSpPr/>
          <p:nvPr/>
        </p:nvGrpSpPr>
        <p:grpSpPr>
          <a:xfrm>
            <a:off x="590550" y="4095750"/>
            <a:ext cx="7962900" cy="571500"/>
            <a:chOff x="590550" y="4095750"/>
            <a:chExt cx="7962900" cy="571500"/>
          </a:xfrm>
        </p:grpSpPr>
        <p:sp>
          <p:nvSpPr>
            <p:cNvPr id="428" name="Google Shape;428;g3eea26a8b28_1_480"/>
            <p:cNvSpPr/>
            <p:nvPr/>
          </p:nvSpPr>
          <p:spPr>
            <a:xfrm>
              <a:off x="590550" y="4095750"/>
              <a:ext cx="7962900" cy="571500"/>
            </a:xfrm>
            <a:prstGeom prst="roundRect">
              <a:avLst>
                <a:gd name="adj" fmla="val 13333"/>
              </a:avLst>
            </a:prstGeom>
            <a:solidFill>
              <a:srgbClr val="FDE8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9" name="Google Shape;429;g3eea26a8b28_1_480"/>
            <p:cNvSpPr/>
            <p:nvPr/>
          </p:nvSpPr>
          <p:spPr>
            <a:xfrm>
              <a:off x="590550" y="4095750"/>
              <a:ext cx="38100" cy="571500"/>
            </a:xfrm>
            <a:prstGeom prst="roundRect">
              <a:avLst>
                <a:gd name="adj" fmla="val 5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0" name="Google Shape;430;g3eea26a8b28_1_480"/>
            <p:cNvSpPr txBox="1"/>
            <p:nvPr/>
          </p:nvSpPr>
          <p:spPr>
            <a:xfrm>
              <a:off x="781050" y="4095750"/>
              <a:ext cx="75819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C96B55"/>
                  </a:solidFill>
                  <a:latin typeface="Inter"/>
                  <a:ea typeface="Inter"/>
                  <a:cs typeface="Inter"/>
                  <a:sym typeface="Inter"/>
                </a:rPr>
                <a:t>Tone: </a:t>
              </a:r>
              <a:r>
                <a:rPr lang="en-US" sz="1400" b="0">
                  <a:solidFill>
                    <a:srgbClr val="3D4E5C"/>
                  </a:solidFill>
                  <a:latin typeface="Inter"/>
                  <a:ea typeface="Inter"/>
                  <a:cs typeface="Inter"/>
                  <a:sym typeface="Inter"/>
                </a:rPr>
                <a:t>Calm, direct, empathetic — not defensive</a:t>
              </a:r>
              <a:endParaRPr sz="1400">
                <a:solidFill>
                  <a:srgbClr val="C96B55"/>
                </a:solidFill>
                <a:latin typeface="Inter"/>
                <a:ea typeface="Inter"/>
                <a:cs typeface="Inter"/>
                <a:sym typeface="Inte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Google Shape;435;g3f10b534615_0_0"/>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436" name="Google Shape;436;g3f10b534615_0_0"/>
          <p:cNvGrpSpPr/>
          <p:nvPr/>
        </p:nvGrpSpPr>
        <p:grpSpPr>
          <a:xfrm>
            <a:off x="762000" y="1345175"/>
            <a:ext cx="7620000" cy="2857500"/>
            <a:chOff x="762000" y="1143000"/>
            <a:chExt cx="7620000" cy="2857500"/>
          </a:xfrm>
        </p:grpSpPr>
        <p:sp>
          <p:nvSpPr>
            <p:cNvPr id="437" name="Google Shape;437;g3f10b534615_0_0"/>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8" name="Google Shape;438;g3f10b534615_0_0"/>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900" b="1">
                  <a:solidFill>
                    <a:srgbClr val="1A2530"/>
                  </a:solidFill>
                  <a:latin typeface="Inter"/>
                  <a:ea typeface="Inter"/>
                  <a:cs typeface="Inter"/>
                  <a:sym typeface="Inter"/>
                </a:rPr>
                <a:t>Communicating about communications. </a:t>
              </a:r>
              <a:endParaRPr sz="2200" b="1">
                <a:solidFill>
                  <a:srgbClr val="1A2530"/>
                </a:solidFill>
                <a:latin typeface="Inter"/>
                <a:ea typeface="Inter"/>
                <a:cs typeface="Inter"/>
                <a:sym typeface="Inter"/>
              </a:endParaRPr>
            </a:p>
          </p:txBody>
        </p:sp>
      </p:grpSp>
      <p:grpSp>
        <p:nvGrpSpPr>
          <p:cNvPr id="439" name="Google Shape;439;g3f10b534615_0_0"/>
          <p:cNvGrpSpPr/>
          <p:nvPr/>
        </p:nvGrpSpPr>
        <p:grpSpPr>
          <a:xfrm>
            <a:off x="0" y="0"/>
            <a:ext cx="9144000" cy="126492"/>
            <a:chOff x="0" y="0"/>
            <a:chExt cx="9144000" cy="126492"/>
          </a:xfrm>
        </p:grpSpPr>
        <p:sp>
          <p:nvSpPr>
            <p:cNvPr id="440" name="Google Shape;440;g3f10b534615_0_0"/>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41" name="Google Shape;441;g3f10b534615_0_0"/>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442" name="Google Shape;442;g3f10b534615_0_0"/>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447"/>
        <p:cNvGrpSpPr/>
        <p:nvPr/>
      </p:nvGrpSpPr>
      <p:grpSpPr>
        <a:xfrm>
          <a:off x="0" y="0"/>
          <a:ext cx="0" cy="0"/>
          <a:chOff x="0" y="0"/>
          <a:chExt cx="0" cy="0"/>
        </a:xfrm>
      </p:grpSpPr>
      <p:sp>
        <p:nvSpPr>
          <p:cNvPr id="448" name="Google Shape;448;p14"/>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4"/>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Press Release: Structure and Purpose</a:t>
            </a:r>
            <a:endParaRPr sz="1800">
              <a:solidFill>
                <a:schemeClr val="dk1"/>
              </a:solidFill>
              <a:latin typeface="Calibri"/>
              <a:ea typeface="Calibri"/>
              <a:cs typeface="Calibri"/>
              <a:sym typeface="Calibri"/>
            </a:endParaRPr>
          </a:p>
        </p:txBody>
      </p:sp>
      <p:sp>
        <p:nvSpPr>
          <p:cNvPr id="450" name="Google Shape;450;p14"/>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14"/>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4"/>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453" name="Google Shape;453;p14"/>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When to use it</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A major announcement, funding win, new partnership, event, or milestone</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Standard structure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Headline: newsy, specific, active voice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Lead paragraph: who, what, when, where, why (1-2 sentences)</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Body: supporting detail, context, data</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Quote: from a leader or community member. Make it genuine and in their voice!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Boilerplate + contact information</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Key rule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Journalists rewrite press releases; give them good raw material but don’t be surprised if they pull material directly from the release</a:t>
            </a:r>
            <a:endParaRPr sz="1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3eea26a8b28_1_627"/>
          <p:cNvSpPr txBox="1"/>
          <p:nvPr/>
        </p:nvSpPr>
        <p:spPr>
          <a:xfrm>
            <a:off x="0" y="0"/>
            <a:ext cx="8302800" cy="443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900" b="1" i="1">
                <a:solidFill>
                  <a:schemeClr val="dk2"/>
                </a:solidFill>
              </a:rPr>
              <a:t>Partnership to focus on Indigenous-led procurement and support community-driven economic growth</a:t>
            </a:r>
            <a:endParaRPr sz="900" b="1" i="1">
              <a:solidFill>
                <a:schemeClr val="dk2"/>
              </a:solidFill>
            </a:endParaRPr>
          </a:p>
          <a:p>
            <a:pPr marL="0" lvl="0" indent="0" algn="l" rtl="0">
              <a:lnSpc>
                <a:spcPct val="115000"/>
              </a:lnSpc>
              <a:spcBef>
                <a:spcPts val="1200"/>
              </a:spcBef>
              <a:spcAft>
                <a:spcPts val="0"/>
              </a:spcAft>
              <a:buNone/>
            </a:pPr>
            <a:r>
              <a:rPr lang="en-US" sz="900" b="1">
                <a:solidFill>
                  <a:schemeClr val="dk2"/>
                </a:solidFill>
              </a:rPr>
              <a:t>Ohsweken, ON, April 29, 2025 – </a:t>
            </a:r>
            <a:r>
              <a:rPr lang="en-US" sz="900">
                <a:solidFill>
                  <a:schemeClr val="dk2"/>
                </a:solidFill>
              </a:rPr>
              <a:t>Six Nations of the Grand River Development Corporation (SNGRDC), the economic development arm of the Six Nations community, and MSS Ltd. (MSS), and Indigenous-led procurement company based in the Northwest Territories, agreed to terms on March 18, 2025 to form a Joint Venture (JV) to leverage Indigenous procurement opportunities to drive economic growth and sustainability. SNGRDC holds a majority interest of 51%, with MSS holding a 49% interest.</a:t>
            </a:r>
            <a:endParaRPr sz="900">
              <a:solidFill>
                <a:schemeClr val="dk2"/>
              </a:solidFill>
            </a:endParaRPr>
          </a:p>
          <a:p>
            <a:pPr marL="0" lvl="0" indent="0" algn="l" rtl="0">
              <a:lnSpc>
                <a:spcPct val="115000"/>
              </a:lnSpc>
              <a:spcBef>
                <a:spcPts val="1200"/>
              </a:spcBef>
              <a:spcAft>
                <a:spcPts val="0"/>
              </a:spcAft>
              <a:buNone/>
            </a:pPr>
            <a:r>
              <a:rPr lang="en-US" sz="900">
                <a:solidFill>
                  <a:schemeClr val="dk2"/>
                </a:solidFill>
              </a:rPr>
              <a:t>“We are excited to partner with MSS, an organization that aligns with our values of promoting Indigenous economic prosperity and community development,” said Matt Jamieson, President &amp; CEO of Six Nations of the Grand River Development Corporation. “This Joint Venture represents a major step forward in enhancing Indigenous participation in national markets, and SNGRDC is proud to be at the forefront of these transformative efforts.”</a:t>
            </a:r>
            <a:endParaRPr sz="900">
              <a:solidFill>
                <a:schemeClr val="dk2"/>
              </a:solidFill>
            </a:endParaRPr>
          </a:p>
          <a:p>
            <a:pPr marL="0" lvl="0" indent="0" algn="l" rtl="0">
              <a:lnSpc>
                <a:spcPct val="115000"/>
              </a:lnSpc>
              <a:spcBef>
                <a:spcPts val="1200"/>
              </a:spcBef>
              <a:spcAft>
                <a:spcPts val="0"/>
              </a:spcAft>
              <a:buNone/>
            </a:pPr>
            <a:r>
              <a:rPr lang="en-US" sz="900">
                <a:solidFill>
                  <a:schemeClr val="dk2"/>
                </a:solidFill>
              </a:rPr>
              <a:t>The Joint Venture will serve as a platform to supply a range of products, including healthcare supplies and equipment, occupational health and safety products, office and institutional furniture, and more. The JV will also provide specialized services, including supply chain solutions, logistics management, and procurement advisory services to public and private sector customers.  The Joint Venture will serve as a transformational initiative for Ontario governments, institutions and businesses to accelerate and advance the journey towards economic reconciliation.</a:t>
            </a:r>
            <a:endParaRPr sz="900">
              <a:solidFill>
                <a:schemeClr val="dk2"/>
              </a:solidFill>
            </a:endParaRPr>
          </a:p>
          <a:p>
            <a:pPr marL="0" lvl="0" indent="0" algn="l" rtl="0">
              <a:lnSpc>
                <a:spcPct val="115000"/>
              </a:lnSpc>
              <a:spcBef>
                <a:spcPts val="1200"/>
              </a:spcBef>
              <a:spcAft>
                <a:spcPts val="0"/>
              </a:spcAft>
              <a:buNone/>
            </a:pPr>
            <a:r>
              <a:rPr lang="en-US" sz="900">
                <a:solidFill>
                  <a:schemeClr val="dk2"/>
                </a:solidFill>
              </a:rPr>
              <a:t>This partnership expands MSS Ltd.’s Canada-wide network of Indigenous partners, creating new opportunities for the Six Nations community through the generation of sustainable own-source revenue. This collaboration underscores the power of Indigenous-led businesses to promote economic growth and long-term self-sustainability, demonstrating their ability to thrive in a rapidly changing global market.</a:t>
            </a:r>
            <a:endParaRPr sz="900">
              <a:solidFill>
                <a:schemeClr val="dk2"/>
              </a:solidFill>
            </a:endParaRPr>
          </a:p>
          <a:p>
            <a:pPr marL="0" lvl="0" indent="0" algn="l" rtl="0">
              <a:lnSpc>
                <a:spcPct val="115000"/>
              </a:lnSpc>
              <a:spcBef>
                <a:spcPts val="1200"/>
              </a:spcBef>
              <a:spcAft>
                <a:spcPts val="0"/>
              </a:spcAft>
              <a:buNone/>
            </a:pPr>
            <a:r>
              <a:rPr lang="en-US" sz="900">
                <a:solidFill>
                  <a:schemeClr val="dk2"/>
                </a:solidFill>
              </a:rPr>
              <a:t>“Our team at MSS Ltd. is committed to working alongside the Six Nations Development Corporation to co-develop initiatives focused on design, economic growth, and socio-economic advancement that will generate lasting benefits for the Six Nations community,” said James Hiebert, President of MSS Ltd. “Together, we aim to champion social benefit procurement practices that promote health equity, shared prosperity, and economic reconciliation across Ontario for generations to come. As a proud member of Six Nations, I’m honoured to reconnect with my community and collaborate on delivering industry-leading solutions that serve Indigenous and non-Indigenous businesses, governments, and municipalities alike.”</a:t>
            </a:r>
            <a:endParaRPr sz="900">
              <a:solidFill>
                <a:schemeClr val="dk2"/>
              </a:solidFill>
            </a:endParaRPr>
          </a:p>
          <a:p>
            <a:pPr marL="0" lvl="0" indent="0" algn="l" rtl="0">
              <a:lnSpc>
                <a:spcPct val="115000"/>
              </a:lnSpc>
              <a:spcBef>
                <a:spcPts val="1200"/>
              </a:spcBef>
              <a:spcAft>
                <a:spcPts val="1200"/>
              </a:spcAft>
              <a:buNone/>
            </a:pPr>
            <a:r>
              <a:rPr lang="en-US" sz="900">
                <a:solidFill>
                  <a:schemeClr val="dk2"/>
                </a:solidFill>
              </a:rPr>
              <a:t>To learn more about MSS and their mission of fostering health equity and social prosperity, visit</a:t>
            </a:r>
            <a:r>
              <a:rPr lang="en-US" sz="900">
                <a:solidFill>
                  <a:schemeClr val="dk2"/>
                </a:solidFill>
                <a:uFill>
                  <a:noFill/>
                </a:uFill>
                <a:hlinkClick r:id="rId3">
                  <a:extLst>
                    <a:ext uri="{A12FA001-AC4F-418D-AE19-62706E023703}">
                      <ahyp:hlinkClr xmlns:ahyp="http://schemas.microsoft.com/office/drawing/2018/hyperlinkcolor" val="tx"/>
                    </a:ext>
                  </a:extLst>
                </a:hlinkClick>
              </a:rPr>
              <a:t> </a:t>
            </a:r>
            <a:r>
              <a:rPr lang="en-US" sz="900" u="sng">
                <a:solidFill>
                  <a:schemeClr val="dk2"/>
                </a:solidFill>
                <a:hlinkClick r:id="rId3">
                  <a:extLst>
                    <a:ext uri="{A12FA001-AC4F-418D-AE19-62706E023703}">
                      <ahyp:hlinkClr xmlns:ahyp="http://schemas.microsoft.com/office/drawing/2018/hyperlinkcolor" val="tx"/>
                    </a:ext>
                  </a:extLst>
                </a:hlinkClick>
              </a:rPr>
              <a:t>www.mssltd.com</a:t>
            </a:r>
            <a:r>
              <a:rPr lang="en-US" sz="900">
                <a:solidFill>
                  <a:schemeClr val="dk2"/>
                </a:solidFill>
              </a:rPr>
              <a:t>.</a:t>
            </a:r>
            <a:endParaRPr sz="9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3eea26a8b28_1_622"/>
          <p:cNvSpPr txBox="1"/>
          <p:nvPr/>
        </p:nvSpPr>
        <p:spPr>
          <a:xfrm>
            <a:off x="149600" y="243075"/>
            <a:ext cx="8882100" cy="434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900" b="1">
                <a:solidFill>
                  <a:schemeClr val="dk2"/>
                </a:solidFill>
              </a:rPr>
              <a:t>FOR IMMEDIATE RELEASE</a:t>
            </a:r>
            <a:r>
              <a:rPr lang="en-US" sz="900">
                <a:solidFill>
                  <a:schemeClr val="dk2"/>
                </a:solidFill>
              </a:rPr>
              <a:t> </a:t>
            </a:r>
            <a:r>
              <a:rPr lang="en-US" sz="900" b="1">
                <a:solidFill>
                  <a:schemeClr val="dk2"/>
                </a:solidFill>
              </a:rPr>
              <a:t>October 29, 2025</a:t>
            </a:r>
            <a:endParaRPr sz="900" b="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b="1">
                <a:solidFill>
                  <a:schemeClr val="dk2"/>
                </a:solidFill>
              </a:rPr>
              <a:t>WEBEQUIE FIRST NATION AND THE PROVINCE OF ONTARIO SIGN COMMUNITY PARTNERSHIP AGREEMENT TO ADVANCE CRITICAL INFRASTRUCTURE AND ECONOMIC DEVELOPMENT</a:t>
            </a:r>
            <a:endParaRPr sz="900" b="1">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b="1">
                <a:solidFill>
                  <a:schemeClr val="dk2"/>
                </a:solidFill>
              </a:rPr>
              <a:t>WEBEQUIE FIRST NATION, ON</a:t>
            </a:r>
            <a:r>
              <a:rPr lang="en-US" sz="900">
                <a:solidFill>
                  <a:schemeClr val="dk2"/>
                </a:solidFill>
              </a:rPr>
              <a:t> -- Webequie First Nation (WFN) and the Province of Ontario have entered into a new Community Partnership Agreement that advances planning for the proposed Webequie Supply Road (WSR) and provides new investments in priority community infrastructure and economic development initiatives. This Agreement reaffirms a government-to-government relationship grounded in mutual respect, partnership, and shared benefit. It supports ongoing efforts to enhance community well-being and prosperity, the protection of WFN's way of life, critical infrastructure and economic development, including opportunities in the Ring of Fire.</a:t>
            </a:r>
            <a:endParaRPr sz="900">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a:solidFill>
                  <a:schemeClr val="dk2"/>
                </a:solidFill>
              </a:rPr>
              <a:t>The planning for critical infrastructure is being undertaken in alignment with Webequie First Nation's three-tier model (Kanisso Pittawa Attayk Onakoooniskin), which protects traditional areas and ways of life while guiding responsible, sustainable, and equitable development.</a:t>
            </a:r>
            <a:endParaRPr sz="900">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a:solidFill>
                  <a:schemeClr val="dk2"/>
                </a:solidFill>
              </a:rPr>
              <a:t>Says Chief Cornelius Wabasse, Webequie First Nation: </a:t>
            </a:r>
            <a:r>
              <a:rPr lang="en-US" sz="900" i="1">
                <a:solidFill>
                  <a:schemeClr val="dk2"/>
                </a:solidFill>
              </a:rPr>
              <a:t>"For over a decade, we've worked to build cooperative relationships with industry and government, strengthening understanding of our community's priorities and shaping more principled, respectful approaches to development in our territory. While this work continues, we remain proactive and ready to partner in good faith. This Agreement with Ontario establishes an important foundation for cooperative planning, respectful decision-making, and meaningful participation in shaping the future of our lands and our community."</a:t>
            </a:r>
            <a:r>
              <a:rPr lang="en-US" sz="900" i="1">
                <a:solidFill>
                  <a:schemeClr val="dk2"/>
                </a:solidFill>
                <a:uFill>
                  <a:noFill/>
                </a:uFill>
                <a:hlinkClick r:id="rId3">
                  <a:extLst>
                    <a:ext uri="{A12FA001-AC4F-418D-AE19-62706E023703}">
                      <ahyp:hlinkClr xmlns:ahyp="http://schemas.microsoft.com/office/drawing/2018/hyperlinkcolor" val="tx"/>
                    </a:ext>
                  </a:extLst>
                </a:hlinkClick>
              </a:rPr>
              <a:t> </a:t>
            </a:r>
            <a:endParaRPr sz="900" i="1" u="sng">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a:solidFill>
                  <a:schemeClr val="dk2"/>
                </a:solidFill>
              </a:rPr>
              <a:t>Ontario's $39.5 million investment will address urgent community priorities identified by Webequie First Nation, including resources for mental health and social supports and a new indoor multipurpose facility for sports, recreation and social gathering. In addition, funding will support local jobs and the procurement of materials and equipment needed to begin early work for the road to the Ring of Fire. The agreement will also rebuild and upgrade the community airport, which will serve as a regional transportation hub, and explore additional all-season road links for Webequie First Nation to the rest of the province.</a:t>
            </a:r>
            <a:r>
              <a:rPr lang="en-US" sz="900">
                <a:solidFill>
                  <a:schemeClr val="dk2"/>
                </a:solidFill>
                <a:uFill>
                  <a:noFill/>
                </a:uFill>
                <a:hlinkClick r:id="rId4">
                  <a:extLst>
                    <a:ext uri="{A12FA001-AC4F-418D-AE19-62706E023703}">
                      <ahyp:hlinkClr xmlns:ahyp="http://schemas.microsoft.com/office/drawing/2018/hyperlinkcolor" val="tx"/>
                    </a:ext>
                  </a:extLst>
                </a:hlinkClick>
              </a:rPr>
              <a:t> </a:t>
            </a:r>
            <a:endParaRPr sz="900" u="sng">
              <a:solidFill>
                <a:schemeClr val="dk2"/>
              </a:solidFill>
            </a:endParaRPr>
          </a:p>
          <a:p>
            <a:pPr marL="0" lvl="0" indent="0" algn="l" rtl="0">
              <a:lnSpc>
                <a:spcPct val="115000"/>
              </a:lnSpc>
              <a:spcBef>
                <a:spcPts val="1200"/>
              </a:spcBef>
              <a:spcAft>
                <a:spcPts val="0"/>
              </a:spcAft>
              <a:buClr>
                <a:schemeClr val="dk1"/>
              </a:buClr>
              <a:buSzPts val="1100"/>
              <a:buFont typeface="Arial"/>
              <a:buNone/>
            </a:pPr>
            <a:r>
              <a:rPr lang="en-US" sz="900" b="1">
                <a:solidFill>
                  <a:schemeClr val="dk2"/>
                </a:solidFill>
              </a:rPr>
              <a:t>Media contact: Michael Fox, michael.fox@indigenousengagement.ca, 807-472-6147</a:t>
            </a:r>
            <a:endParaRPr sz="900" u="sng">
              <a:solidFill>
                <a:schemeClr val="dk2"/>
              </a:solidFill>
            </a:endParaRPr>
          </a:p>
          <a:p>
            <a:pPr marL="0" lvl="0" indent="0" algn="l" rtl="0">
              <a:spcBef>
                <a:spcPts val="12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g3f10b534615_0_220"/>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469" name="Google Shape;469;g3f10b534615_0_220"/>
          <p:cNvGrpSpPr/>
          <p:nvPr/>
        </p:nvGrpSpPr>
        <p:grpSpPr>
          <a:xfrm>
            <a:off x="762000" y="1345175"/>
            <a:ext cx="7620000" cy="2857500"/>
            <a:chOff x="762000" y="1143000"/>
            <a:chExt cx="7620000" cy="2857500"/>
          </a:xfrm>
        </p:grpSpPr>
        <p:sp>
          <p:nvSpPr>
            <p:cNvPr id="470" name="Google Shape;470;g3f10b534615_0_220"/>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1" name="Google Shape;471;g3f10b534615_0_220"/>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600" b="1">
                  <a:solidFill>
                    <a:srgbClr val="1A2530"/>
                  </a:solidFill>
                  <a:latin typeface="Inter"/>
                  <a:ea typeface="Inter"/>
                  <a:cs typeface="Inter"/>
                  <a:sym typeface="Inter"/>
                </a:rPr>
                <a:t>Writing With And About Partners. </a:t>
              </a:r>
              <a:endParaRPr sz="3600" b="1">
                <a:solidFill>
                  <a:srgbClr val="1A2530"/>
                </a:solidFill>
                <a:latin typeface="Inter"/>
                <a:ea typeface="Inter"/>
                <a:cs typeface="Inter"/>
                <a:sym typeface="Inter"/>
              </a:endParaRPr>
            </a:p>
          </p:txBody>
        </p:sp>
      </p:grpSp>
      <p:grpSp>
        <p:nvGrpSpPr>
          <p:cNvPr id="472" name="Google Shape;472;g3f10b534615_0_220"/>
          <p:cNvGrpSpPr/>
          <p:nvPr/>
        </p:nvGrpSpPr>
        <p:grpSpPr>
          <a:xfrm>
            <a:off x="0" y="0"/>
            <a:ext cx="9144000" cy="126492"/>
            <a:chOff x="0" y="0"/>
            <a:chExt cx="9144000" cy="126492"/>
          </a:xfrm>
        </p:grpSpPr>
        <p:sp>
          <p:nvSpPr>
            <p:cNvPr id="473" name="Google Shape;473;g3f10b534615_0_220"/>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4" name="Google Shape;474;g3f10b534615_0_220"/>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475" name="Google Shape;475;g3f10b534615_0_220"/>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46"/>
        <p:cNvGrpSpPr/>
        <p:nvPr/>
      </p:nvGrpSpPr>
      <p:grpSpPr>
        <a:xfrm>
          <a:off x="0" y="0"/>
          <a:ext cx="0" cy="0"/>
          <a:chOff x="0" y="0"/>
          <a:chExt cx="0" cy="0"/>
        </a:xfrm>
      </p:grpSpPr>
      <p:sp>
        <p:nvSpPr>
          <p:cNvPr id="47" name="Google Shape;47;p3"/>
          <p:cNvSpPr/>
          <p:nvPr/>
        </p:nvSpPr>
        <p:spPr>
          <a:xfrm>
            <a:off x="0" y="0"/>
            <a:ext cx="9144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1000" y="285750"/>
            <a:ext cx="3810000" cy="942975"/>
            <a:chOff x="381000" y="285750"/>
            <a:chExt cx="3810000" cy="942975"/>
          </a:xfrm>
        </p:grpSpPr>
        <p:sp>
          <p:nvSpPr>
            <p:cNvPr id="49" name="Google Shape;49;p3"/>
            <p:cNvSpPr txBox="1"/>
            <p:nvPr/>
          </p:nvSpPr>
          <p:spPr>
            <a:xfrm>
              <a:off x="381000" y="285750"/>
              <a:ext cx="3810000" cy="28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900" b="1">
                  <a:solidFill>
                    <a:srgbClr val="8FA3B1"/>
                  </a:solidFill>
                  <a:latin typeface="Inter"/>
                  <a:ea typeface="Inter"/>
                  <a:cs typeface="Inter"/>
                  <a:sym typeface="Inter"/>
                </a:rPr>
                <a:t>About Your Facilitators</a:t>
              </a:r>
              <a:endParaRPr sz="900" b="1">
                <a:solidFill>
                  <a:srgbClr val="8FA3B1"/>
                </a:solidFill>
                <a:latin typeface="Inter"/>
                <a:ea typeface="Inter"/>
                <a:cs typeface="Inter"/>
                <a:sym typeface="Inter"/>
              </a:endParaRPr>
            </a:p>
          </p:txBody>
        </p:sp>
        <p:sp>
          <p:nvSpPr>
            <p:cNvPr id="50" name="Google Shape;50;p3"/>
            <p:cNvSpPr txBox="1"/>
            <p:nvPr/>
          </p:nvSpPr>
          <p:spPr>
            <a:xfrm>
              <a:off x="381000" y="571500"/>
              <a:ext cx="38100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960" b="1">
                  <a:solidFill>
                    <a:srgbClr val="1A2530"/>
                  </a:solidFill>
                  <a:latin typeface="Inter"/>
                  <a:ea typeface="Inter"/>
                  <a:cs typeface="Inter"/>
                  <a:sym typeface="Inter"/>
                </a:rPr>
                <a:t>Locality Consulting</a:t>
              </a:r>
              <a:endParaRPr sz="2960" b="1">
                <a:solidFill>
                  <a:srgbClr val="1A2530"/>
                </a:solidFill>
                <a:latin typeface="Inter"/>
                <a:ea typeface="Inter"/>
                <a:cs typeface="Inter"/>
                <a:sym typeface="Inter"/>
              </a:endParaRPr>
            </a:p>
          </p:txBody>
        </p:sp>
        <p:sp>
          <p:nvSpPr>
            <p:cNvPr id="51" name="Google Shape;51;p3"/>
            <p:cNvSpPr/>
            <p:nvPr/>
          </p:nvSpPr>
          <p:spPr>
            <a:xfrm>
              <a:off x="381000" y="1190625"/>
              <a:ext cx="762000" cy="381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2" name="Google Shape;52;p3"/>
          <p:cNvGrpSpPr/>
          <p:nvPr/>
        </p:nvGrpSpPr>
        <p:grpSpPr>
          <a:xfrm>
            <a:off x="381000" y="1428750"/>
            <a:ext cx="3810000" cy="2857500"/>
            <a:chOff x="381000" y="1428750"/>
            <a:chExt cx="3810000" cy="2857500"/>
          </a:xfrm>
        </p:grpSpPr>
        <p:sp>
          <p:nvSpPr>
            <p:cNvPr id="53" name="Google Shape;53;p3"/>
            <p:cNvSpPr/>
            <p:nvPr/>
          </p:nvSpPr>
          <p:spPr>
            <a:xfrm>
              <a:off x="381000" y="1428750"/>
              <a:ext cx="3810000" cy="2857500"/>
            </a:xfrm>
            <a:prstGeom prst="roundRect">
              <a:avLst>
                <a:gd name="adj" fmla="val 2666"/>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4" name="Google Shape;54;p3"/>
            <p:cNvSpPr txBox="1"/>
            <p:nvPr/>
          </p:nvSpPr>
          <p:spPr>
            <a:xfrm>
              <a:off x="571500" y="1619250"/>
              <a:ext cx="3429000" cy="57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500" b="0">
                  <a:solidFill>
                    <a:srgbClr val="5A8FB8"/>
                  </a:solidFill>
                  <a:latin typeface="Inter SemiBold"/>
                  <a:ea typeface="Inter SemiBold"/>
                  <a:cs typeface="Inter SemiBold"/>
                  <a:sym typeface="Inter SemiBold"/>
                </a:rPr>
                <a:t>We help communities bring their economic development plans to life.</a:t>
              </a:r>
              <a:endParaRPr sz="1500" b="0">
                <a:solidFill>
                  <a:srgbClr val="5A8FB8"/>
                </a:solidFill>
                <a:latin typeface="Inter SemiBold"/>
                <a:ea typeface="Inter SemiBold"/>
                <a:cs typeface="Inter SemiBold"/>
                <a:sym typeface="Inter SemiBold"/>
              </a:endParaRPr>
            </a:p>
          </p:txBody>
        </p:sp>
        <p:sp>
          <p:nvSpPr>
            <p:cNvPr id="55" name="Google Shape;55;p3"/>
            <p:cNvSpPr txBox="1"/>
            <p:nvPr/>
          </p:nvSpPr>
          <p:spPr>
            <a:xfrm>
              <a:off x="571500" y="2286000"/>
              <a:ext cx="3429000" cy="17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100" b="0">
                  <a:solidFill>
                    <a:srgbClr val="3D4E5C"/>
                  </a:solidFill>
                  <a:latin typeface="Inter"/>
                  <a:ea typeface="Inter"/>
                  <a:cs typeface="Inter"/>
                  <a:sym typeface="Inter"/>
                </a:rPr>
                <a:t>Locality is a Canadian consulting group specializing in economic development strategy, place branding, and destination marketing.</a:t>
              </a:r>
              <a:endParaRPr sz="1100" b="0">
                <a:solidFill>
                  <a:srgbClr val="3D4E5C"/>
                </a:solidFill>
                <a:latin typeface="Inter"/>
                <a:ea typeface="Inter"/>
                <a:cs typeface="Inter"/>
                <a:sym typeface="Inter"/>
              </a:endParaRPr>
            </a:p>
            <a:p>
              <a:pPr marL="0" lvl="0" indent="0" algn="l" rtl="0">
                <a:spcBef>
                  <a:spcPts val="1125"/>
                </a:spcBef>
                <a:spcAft>
                  <a:spcPts val="0"/>
                </a:spcAft>
                <a:buNone/>
              </a:pPr>
              <a:r>
                <a:rPr lang="en-US" sz="1100" b="0">
                  <a:solidFill>
                    <a:srgbClr val="3D4E5C"/>
                  </a:solidFill>
                  <a:latin typeface="Inter"/>
                  <a:ea typeface="Inter"/>
                  <a:cs typeface="Inter"/>
                  <a:sym typeface="Inter"/>
                </a:rPr>
                <a:t>We partner with municipalities and regions to uncover their unique strengths, share their story, and drive sustainable local growth.</a:t>
              </a:r>
              <a:endParaRPr sz="1100" b="0">
                <a:solidFill>
                  <a:srgbClr val="3D4E5C"/>
                </a:solidFill>
                <a:latin typeface="Inter"/>
                <a:ea typeface="Inter"/>
                <a:cs typeface="Inter"/>
                <a:sym typeface="Inter"/>
              </a:endParaRPr>
            </a:p>
            <a:p>
              <a:pPr marL="0" lvl="0" indent="0" algn="l" rtl="0">
                <a:spcBef>
                  <a:spcPts val="1125"/>
                </a:spcBef>
                <a:spcAft>
                  <a:spcPts val="0"/>
                </a:spcAft>
                <a:buNone/>
              </a:pPr>
              <a:r>
                <a:rPr lang="en-US" sz="1100">
                  <a:solidFill>
                    <a:srgbClr val="3D4E5C"/>
                  </a:solidFill>
                  <a:latin typeface="Inter"/>
                  <a:ea typeface="Inter"/>
                  <a:cs typeface="Inter"/>
                  <a:sym typeface="Inter"/>
                </a:rPr>
                <a:t>We also love to partner with people from our amazing network! </a:t>
              </a:r>
              <a:endParaRPr sz="1100">
                <a:solidFill>
                  <a:srgbClr val="3D4E5C"/>
                </a:solidFill>
                <a:latin typeface="Inter"/>
                <a:ea typeface="Inter"/>
                <a:cs typeface="Inter"/>
                <a:sym typeface="Inter"/>
              </a:endParaRPr>
            </a:p>
          </p:txBody>
        </p:sp>
      </p:grpSp>
      <p:grpSp>
        <p:nvGrpSpPr>
          <p:cNvPr id="56" name="Google Shape;56;p3"/>
          <p:cNvGrpSpPr/>
          <p:nvPr/>
        </p:nvGrpSpPr>
        <p:grpSpPr>
          <a:xfrm>
            <a:off x="4762500" y="571500"/>
            <a:ext cx="4000500" cy="466725"/>
            <a:chOff x="4762500" y="571500"/>
            <a:chExt cx="4000500" cy="466725"/>
          </a:xfrm>
        </p:grpSpPr>
        <p:sp>
          <p:nvSpPr>
            <p:cNvPr id="57" name="Google Shape;57;p3"/>
            <p:cNvSpPr txBox="1"/>
            <p:nvPr/>
          </p:nvSpPr>
          <p:spPr>
            <a:xfrm>
              <a:off x="4762500" y="571500"/>
              <a:ext cx="40005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What We Do</a:t>
              </a:r>
              <a:endParaRPr sz="1800" b="1">
                <a:solidFill>
                  <a:srgbClr val="1A2530"/>
                </a:solidFill>
                <a:latin typeface="Inter"/>
                <a:ea typeface="Inter"/>
                <a:cs typeface="Inter"/>
                <a:sym typeface="Inter"/>
              </a:endParaRPr>
            </a:p>
          </p:txBody>
        </p:sp>
        <p:sp>
          <p:nvSpPr>
            <p:cNvPr id="58" name="Google Shape;58;p3"/>
            <p:cNvSpPr/>
            <p:nvPr/>
          </p:nvSpPr>
          <p:spPr>
            <a:xfrm>
              <a:off x="4762500" y="1000125"/>
              <a:ext cx="571500" cy="381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4762500" y="1238250"/>
            <a:ext cx="3857625" cy="2571900"/>
            <a:chOff x="4762500" y="1238250"/>
            <a:chExt cx="3857625" cy="2571900"/>
          </a:xfrm>
        </p:grpSpPr>
        <p:grpSp>
          <p:nvGrpSpPr>
            <p:cNvPr id="60" name="Google Shape;60;p3"/>
            <p:cNvGrpSpPr/>
            <p:nvPr/>
          </p:nvGrpSpPr>
          <p:grpSpPr>
            <a:xfrm>
              <a:off x="4762500" y="1238250"/>
              <a:ext cx="3857625" cy="381000"/>
              <a:chOff x="0" y="0"/>
              <a:chExt cx="3857625" cy="381000"/>
            </a:xfrm>
          </p:grpSpPr>
          <p:sp>
            <p:nvSpPr>
              <p:cNvPr id="61" name="Google Shape;61;p3"/>
              <p:cNvSpPr/>
              <p:nvPr/>
            </p:nvSpPr>
            <p:spPr>
              <a:xfrm>
                <a:off x="0" y="0"/>
                <a:ext cx="304800" cy="304800"/>
              </a:xfrm>
              <a:prstGeom prst="ellipse">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2" name="Google Shape;62;p3"/>
              <p:cNvSpPr txBox="1"/>
              <p:nvPr/>
            </p:nvSpPr>
            <p:spPr>
              <a:xfrm>
                <a:off x="0" y="0"/>
                <a:ext cx="304800" cy="30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b="1">
                    <a:solidFill>
                      <a:srgbClr val="FFFFFF"/>
                    </a:solidFill>
                    <a:latin typeface="Inter"/>
                    <a:ea typeface="Inter"/>
                    <a:cs typeface="Inter"/>
                    <a:sym typeface="Inter"/>
                  </a:rPr>
                  <a:t>1</a:t>
                </a:r>
                <a:endParaRPr sz="1000" b="1">
                  <a:solidFill>
                    <a:srgbClr val="FFFFFF"/>
                  </a:solidFill>
                  <a:latin typeface="Inter"/>
                  <a:ea typeface="Inter"/>
                  <a:cs typeface="Inter"/>
                  <a:sym typeface="Inter"/>
                </a:endParaRPr>
              </a:p>
            </p:txBody>
          </p:sp>
          <p:sp>
            <p:nvSpPr>
              <p:cNvPr id="63" name="Google Shape;63;p3"/>
              <p:cNvSpPr txBox="1"/>
              <p:nvPr/>
            </p:nvSpPr>
            <p:spPr>
              <a:xfrm>
                <a:off x="428625" y="0"/>
                <a:ext cx="34290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0">
                    <a:solidFill>
                      <a:srgbClr val="3D4E5C"/>
                    </a:solidFill>
                    <a:latin typeface="Inter"/>
                    <a:ea typeface="Inter"/>
                    <a:cs typeface="Inter"/>
                    <a:sym typeface="Inter"/>
                  </a:rPr>
                  <a:t>Brand Strategy &amp; Design</a:t>
                </a:r>
                <a:endParaRPr sz="1200" b="0">
                  <a:solidFill>
                    <a:srgbClr val="3D4E5C"/>
                  </a:solidFill>
                  <a:latin typeface="Inter"/>
                  <a:ea typeface="Inter"/>
                  <a:cs typeface="Inter"/>
                  <a:sym typeface="Inter"/>
                </a:endParaRPr>
              </a:p>
            </p:txBody>
          </p:sp>
          <p:cxnSp>
            <p:nvCxnSpPr>
              <p:cNvPr id="64" name="Google Shape;64;p3"/>
              <p:cNvCxnSpPr/>
              <p:nvPr/>
            </p:nvCxnSpPr>
            <p:spPr>
              <a:xfrm>
                <a:off x="428625" y="381000"/>
                <a:ext cx="3381300" cy="0"/>
              </a:xfrm>
              <a:prstGeom prst="straightConnector1">
                <a:avLst/>
              </a:prstGeom>
              <a:solidFill>
                <a:srgbClr val="FFFFFF"/>
              </a:solidFill>
              <a:ln w="9525" cap="flat" cmpd="sng">
                <a:solidFill>
                  <a:srgbClr val="E2E8EC"/>
                </a:solidFill>
                <a:prstDash val="solid"/>
                <a:round/>
                <a:headEnd type="none" w="sm" len="sm"/>
                <a:tailEnd type="none" w="sm" len="sm"/>
              </a:ln>
            </p:spPr>
          </p:cxnSp>
        </p:grpSp>
        <p:grpSp>
          <p:nvGrpSpPr>
            <p:cNvPr id="65" name="Google Shape;65;p3"/>
            <p:cNvGrpSpPr/>
            <p:nvPr/>
          </p:nvGrpSpPr>
          <p:grpSpPr>
            <a:xfrm>
              <a:off x="4762500" y="1762125"/>
              <a:ext cx="3857625" cy="381000"/>
              <a:chOff x="0" y="0"/>
              <a:chExt cx="3857625" cy="381000"/>
            </a:xfrm>
          </p:grpSpPr>
          <p:sp>
            <p:nvSpPr>
              <p:cNvPr id="66" name="Google Shape;66;p3"/>
              <p:cNvSpPr/>
              <p:nvPr/>
            </p:nvSpPr>
            <p:spPr>
              <a:xfrm>
                <a:off x="0" y="0"/>
                <a:ext cx="304800" cy="304800"/>
              </a:xfrm>
              <a:prstGeom prst="ellipse">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7" name="Google Shape;67;p3"/>
              <p:cNvSpPr txBox="1"/>
              <p:nvPr/>
            </p:nvSpPr>
            <p:spPr>
              <a:xfrm>
                <a:off x="0" y="0"/>
                <a:ext cx="304800" cy="30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b="1">
                    <a:solidFill>
                      <a:srgbClr val="FFFFFF"/>
                    </a:solidFill>
                    <a:latin typeface="Inter"/>
                    <a:ea typeface="Inter"/>
                    <a:cs typeface="Inter"/>
                    <a:sym typeface="Inter"/>
                  </a:rPr>
                  <a:t>2</a:t>
                </a:r>
                <a:endParaRPr sz="1000" b="1">
                  <a:solidFill>
                    <a:srgbClr val="FFFFFF"/>
                  </a:solidFill>
                  <a:latin typeface="Inter"/>
                  <a:ea typeface="Inter"/>
                  <a:cs typeface="Inter"/>
                  <a:sym typeface="Inter"/>
                </a:endParaRPr>
              </a:p>
            </p:txBody>
          </p:sp>
          <p:sp>
            <p:nvSpPr>
              <p:cNvPr id="68" name="Google Shape;68;p3"/>
              <p:cNvSpPr txBox="1"/>
              <p:nvPr/>
            </p:nvSpPr>
            <p:spPr>
              <a:xfrm>
                <a:off x="428625" y="0"/>
                <a:ext cx="34290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0">
                    <a:solidFill>
                      <a:srgbClr val="3D4E5C"/>
                    </a:solidFill>
                    <a:latin typeface="Inter"/>
                    <a:ea typeface="Inter"/>
                    <a:cs typeface="Inter"/>
                    <a:sym typeface="Inter"/>
                  </a:rPr>
                  <a:t>Destination Development</a:t>
                </a:r>
                <a:endParaRPr sz="1200" b="0">
                  <a:solidFill>
                    <a:srgbClr val="3D4E5C"/>
                  </a:solidFill>
                  <a:latin typeface="Inter"/>
                  <a:ea typeface="Inter"/>
                  <a:cs typeface="Inter"/>
                  <a:sym typeface="Inter"/>
                </a:endParaRPr>
              </a:p>
            </p:txBody>
          </p:sp>
          <p:cxnSp>
            <p:nvCxnSpPr>
              <p:cNvPr id="69" name="Google Shape;69;p3"/>
              <p:cNvCxnSpPr/>
              <p:nvPr/>
            </p:nvCxnSpPr>
            <p:spPr>
              <a:xfrm>
                <a:off x="428625" y="381000"/>
                <a:ext cx="3381300" cy="0"/>
              </a:xfrm>
              <a:prstGeom prst="straightConnector1">
                <a:avLst/>
              </a:prstGeom>
              <a:solidFill>
                <a:srgbClr val="FFFFFF"/>
              </a:solidFill>
              <a:ln w="9525" cap="flat" cmpd="sng">
                <a:solidFill>
                  <a:srgbClr val="E2E8EC"/>
                </a:solidFill>
                <a:prstDash val="solid"/>
                <a:round/>
                <a:headEnd type="none" w="sm" len="sm"/>
                <a:tailEnd type="none" w="sm" len="sm"/>
              </a:ln>
            </p:spPr>
          </p:cxnSp>
        </p:grpSp>
        <p:grpSp>
          <p:nvGrpSpPr>
            <p:cNvPr id="70" name="Google Shape;70;p3"/>
            <p:cNvGrpSpPr/>
            <p:nvPr/>
          </p:nvGrpSpPr>
          <p:grpSpPr>
            <a:xfrm>
              <a:off x="4762500" y="2286000"/>
              <a:ext cx="3857625" cy="381000"/>
              <a:chOff x="0" y="0"/>
              <a:chExt cx="3857625" cy="381000"/>
            </a:xfrm>
          </p:grpSpPr>
          <p:sp>
            <p:nvSpPr>
              <p:cNvPr id="71" name="Google Shape;71;p3"/>
              <p:cNvSpPr/>
              <p:nvPr/>
            </p:nvSpPr>
            <p:spPr>
              <a:xfrm>
                <a:off x="0" y="0"/>
                <a:ext cx="304800" cy="304800"/>
              </a:xfrm>
              <a:prstGeom prst="ellipse">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2" name="Google Shape;72;p3"/>
              <p:cNvSpPr txBox="1"/>
              <p:nvPr/>
            </p:nvSpPr>
            <p:spPr>
              <a:xfrm>
                <a:off x="0" y="0"/>
                <a:ext cx="304800" cy="30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b="1">
                    <a:solidFill>
                      <a:srgbClr val="FFFFFF"/>
                    </a:solidFill>
                    <a:latin typeface="Inter"/>
                    <a:ea typeface="Inter"/>
                    <a:cs typeface="Inter"/>
                    <a:sym typeface="Inter"/>
                  </a:rPr>
                  <a:t>3</a:t>
                </a:r>
                <a:endParaRPr sz="1000" b="1">
                  <a:solidFill>
                    <a:srgbClr val="FFFFFF"/>
                  </a:solidFill>
                  <a:latin typeface="Inter"/>
                  <a:ea typeface="Inter"/>
                  <a:cs typeface="Inter"/>
                  <a:sym typeface="Inter"/>
                </a:endParaRPr>
              </a:p>
            </p:txBody>
          </p:sp>
          <p:sp>
            <p:nvSpPr>
              <p:cNvPr id="73" name="Google Shape;73;p3"/>
              <p:cNvSpPr txBox="1"/>
              <p:nvPr/>
            </p:nvSpPr>
            <p:spPr>
              <a:xfrm>
                <a:off x="428625" y="0"/>
                <a:ext cx="34290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0">
                    <a:solidFill>
                      <a:srgbClr val="3D4E5C"/>
                    </a:solidFill>
                    <a:latin typeface="Inter"/>
                    <a:ea typeface="Inter"/>
                    <a:cs typeface="Inter"/>
                    <a:sym typeface="Inter"/>
                  </a:rPr>
                  <a:t>Economic Development Strategy</a:t>
                </a:r>
                <a:endParaRPr sz="1200" b="0">
                  <a:solidFill>
                    <a:srgbClr val="3D4E5C"/>
                  </a:solidFill>
                  <a:latin typeface="Inter"/>
                  <a:ea typeface="Inter"/>
                  <a:cs typeface="Inter"/>
                  <a:sym typeface="Inter"/>
                </a:endParaRPr>
              </a:p>
            </p:txBody>
          </p:sp>
          <p:cxnSp>
            <p:nvCxnSpPr>
              <p:cNvPr id="74" name="Google Shape;74;p3"/>
              <p:cNvCxnSpPr/>
              <p:nvPr/>
            </p:nvCxnSpPr>
            <p:spPr>
              <a:xfrm>
                <a:off x="428625" y="381000"/>
                <a:ext cx="3381300" cy="0"/>
              </a:xfrm>
              <a:prstGeom prst="straightConnector1">
                <a:avLst/>
              </a:prstGeom>
              <a:solidFill>
                <a:srgbClr val="FFFFFF"/>
              </a:solidFill>
              <a:ln w="9525" cap="flat" cmpd="sng">
                <a:solidFill>
                  <a:srgbClr val="E2E8EC"/>
                </a:solidFill>
                <a:prstDash val="solid"/>
                <a:round/>
                <a:headEnd type="none" w="sm" len="sm"/>
                <a:tailEnd type="none" w="sm" len="sm"/>
              </a:ln>
            </p:spPr>
          </p:cxnSp>
        </p:grpSp>
        <p:grpSp>
          <p:nvGrpSpPr>
            <p:cNvPr id="75" name="Google Shape;75;p3"/>
            <p:cNvGrpSpPr/>
            <p:nvPr/>
          </p:nvGrpSpPr>
          <p:grpSpPr>
            <a:xfrm>
              <a:off x="4762500" y="2809875"/>
              <a:ext cx="3857625" cy="381000"/>
              <a:chOff x="0" y="0"/>
              <a:chExt cx="3857625" cy="381000"/>
            </a:xfrm>
          </p:grpSpPr>
          <p:sp>
            <p:nvSpPr>
              <p:cNvPr id="76" name="Google Shape;76;p3"/>
              <p:cNvSpPr/>
              <p:nvPr/>
            </p:nvSpPr>
            <p:spPr>
              <a:xfrm>
                <a:off x="0" y="0"/>
                <a:ext cx="304800" cy="304800"/>
              </a:xfrm>
              <a:prstGeom prst="ellipse">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7" name="Google Shape;77;p3"/>
              <p:cNvSpPr txBox="1"/>
              <p:nvPr/>
            </p:nvSpPr>
            <p:spPr>
              <a:xfrm>
                <a:off x="0" y="0"/>
                <a:ext cx="304800" cy="30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b="1">
                    <a:solidFill>
                      <a:srgbClr val="FFFFFF"/>
                    </a:solidFill>
                    <a:latin typeface="Inter"/>
                    <a:ea typeface="Inter"/>
                    <a:cs typeface="Inter"/>
                    <a:sym typeface="Inter"/>
                  </a:rPr>
                  <a:t>4</a:t>
                </a:r>
                <a:endParaRPr sz="1000" b="1">
                  <a:solidFill>
                    <a:srgbClr val="FFFFFF"/>
                  </a:solidFill>
                  <a:latin typeface="Inter"/>
                  <a:ea typeface="Inter"/>
                  <a:cs typeface="Inter"/>
                  <a:sym typeface="Inter"/>
                </a:endParaRPr>
              </a:p>
            </p:txBody>
          </p:sp>
          <p:sp>
            <p:nvSpPr>
              <p:cNvPr id="78" name="Google Shape;78;p3"/>
              <p:cNvSpPr txBox="1"/>
              <p:nvPr/>
            </p:nvSpPr>
            <p:spPr>
              <a:xfrm>
                <a:off x="428625" y="0"/>
                <a:ext cx="34290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0">
                    <a:solidFill>
                      <a:srgbClr val="3D4E5C"/>
                    </a:solidFill>
                    <a:latin typeface="Inter"/>
                    <a:ea typeface="Inter"/>
                    <a:cs typeface="Inter"/>
                    <a:sym typeface="Inter"/>
                  </a:rPr>
                  <a:t>Campaign Strategy &amp; Creative</a:t>
                </a:r>
                <a:endParaRPr sz="1200" b="0">
                  <a:solidFill>
                    <a:srgbClr val="3D4E5C"/>
                  </a:solidFill>
                  <a:latin typeface="Inter"/>
                  <a:ea typeface="Inter"/>
                  <a:cs typeface="Inter"/>
                  <a:sym typeface="Inter"/>
                </a:endParaRPr>
              </a:p>
            </p:txBody>
          </p:sp>
          <p:cxnSp>
            <p:nvCxnSpPr>
              <p:cNvPr id="79" name="Google Shape;79;p3"/>
              <p:cNvCxnSpPr/>
              <p:nvPr/>
            </p:nvCxnSpPr>
            <p:spPr>
              <a:xfrm>
                <a:off x="428625" y="381000"/>
                <a:ext cx="3381300" cy="0"/>
              </a:xfrm>
              <a:prstGeom prst="straightConnector1">
                <a:avLst/>
              </a:prstGeom>
              <a:solidFill>
                <a:srgbClr val="FFFFFF"/>
              </a:solidFill>
              <a:ln w="9525" cap="flat" cmpd="sng">
                <a:solidFill>
                  <a:srgbClr val="E2E8EC"/>
                </a:solidFill>
                <a:prstDash val="solid"/>
                <a:round/>
                <a:headEnd type="none" w="sm" len="sm"/>
                <a:tailEnd type="none" w="sm" len="sm"/>
              </a:ln>
            </p:spPr>
          </p:cxnSp>
        </p:grpSp>
        <p:grpSp>
          <p:nvGrpSpPr>
            <p:cNvPr id="80" name="Google Shape;80;p3"/>
            <p:cNvGrpSpPr/>
            <p:nvPr/>
          </p:nvGrpSpPr>
          <p:grpSpPr>
            <a:xfrm>
              <a:off x="4762500" y="3333750"/>
              <a:ext cx="3857625" cy="476400"/>
              <a:chOff x="0" y="0"/>
              <a:chExt cx="3857625" cy="476400"/>
            </a:xfrm>
          </p:grpSpPr>
          <p:sp>
            <p:nvSpPr>
              <p:cNvPr id="81" name="Google Shape;81;p3"/>
              <p:cNvSpPr/>
              <p:nvPr/>
            </p:nvSpPr>
            <p:spPr>
              <a:xfrm>
                <a:off x="0" y="0"/>
                <a:ext cx="304800" cy="304800"/>
              </a:xfrm>
              <a:prstGeom prst="ellipse">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82" name="Google Shape;82;p3"/>
              <p:cNvSpPr txBox="1"/>
              <p:nvPr/>
            </p:nvSpPr>
            <p:spPr>
              <a:xfrm>
                <a:off x="0" y="0"/>
                <a:ext cx="304800" cy="30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b="1">
                    <a:solidFill>
                      <a:srgbClr val="FFFFFF"/>
                    </a:solidFill>
                    <a:latin typeface="Inter"/>
                    <a:ea typeface="Inter"/>
                    <a:cs typeface="Inter"/>
                    <a:sym typeface="Inter"/>
                  </a:rPr>
                  <a:t>5</a:t>
                </a:r>
                <a:endParaRPr sz="1000" b="1">
                  <a:solidFill>
                    <a:srgbClr val="FFFFFF"/>
                  </a:solidFill>
                  <a:latin typeface="Inter"/>
                  <a:ea typeface="Inter"/>
                  <a:cs typeface="Inter"/>
                  <a:sym typeface="Inter"/>
                </a:endParaRPr>
              </a:p>
            </p:txBody>
          </p:sp>
          <p:sp>
            <p:nvSpPr>
              <p:cNvPr id="83" name="Google Shape;83;p3"/>
              <p:cNvSpPr txBox="1"/>
              <p:nvPr/>
            </p:nvSpPr>
            <p:spPr>
              <a:xfrm>
                <a:off x="428625" y="0"/>
                <a:ext cx="3429000" cy="47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0">
                    <a:solidFill>
                      <a:srgbClr val="3D4E5C"/>
                    </a:solidFill>
                    <a:latin typeface="Inter"/>
                    <a:ea typeface="Inter"/>
                    <a:cs typeface="Inter"/>
                    <a:sym typeface="Inter"/>
                  </a:rPr>
                  <a:t>Fractional Ec Dev, Marketing, and Comms Support</a:t>
                </a:r>
                <a:endParaRPr sz="1200" b="0">
                  <a:solidFill>
                    <a:srgbClr val="3D4E5C"/>
                  </a:solidFill>
                  <a:latin typeface="Inter"/>
                  <a:ea typeface="Inter"/>
                  <a:cs typeface="Inter"/>
                  <a:sym typeface="Inter"/>
                </a:endParaRPr>
              </a:p>
            </p:txBody>
          </p:sp>
        </p:grpSp>
      </p:grpSp>
      <p:sp>
        <p:nvSpPr>
          <p:cNvPr id="84" name="Google Shape;84;p3"/>
          <p:cNvSpPr txBox="1"/>
          <p:nvPr/>
        </p:nvSpPr>
        <p:spPr>
          <a:xfrm>
            <a:off x="6858000" y="4762500"/>
            <a:ext cx="1905000" cy="285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480"/>
        <p:cNvGrpSpPr/>
        <p:nvPr/>
      </p:nvGrpSpPr>
      <p:grpSpPr>
        <a:xfrm>
          <a:off x="0" y="0"/>
          <a:ext cx="0" cy="0"/>
          <a:chOff x="0" y="0"/>
          <a:chExt cx="0" cy="0"/>
        </a:xfrm>
      </p:grpSpPr>
      <p:sp>
        <p:nvSpPr>
          <p:cNvPr id="481" name="Google Shape;481;p15"/>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15"/>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Memoranda of Understanding (MOUs)</a:t>
            </a:r>
            <a:endParaRPr sz="1800">
              <a:solidFill>
                <a:schemeClr val="dk1"/>
              </a:solidFill>
              <a:latin typeface="Calibri"/>
              <a:ea typeface="Calibri"/>
              <a:cs typeface="Calibri"/>
              <a:sym typeface="Calibri"/>
            </a:endParaRPr>
          </a:p>
        </p:txBody>
      </p:sp>
      <p:sp>
        <p:nvSpPr>
          <p:cNvPr id="483" name="Google Shape;483;p15"/>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5"/>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5"/>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486" name="Google Shape;486;p15"/>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What is an MOU?</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A formal agreement outlining the terms of a partnership or collaboration</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Not legally binding in most cases but sets shared expectations</a:t>
            </a:r>
            <a:endParaRPr sz="1350">
              <a:solidFill>
                <a:srgbClr val="3D4E5C"/>
              </a:solidFill>
              <a:latin typeface="Inter"/>
              <a:ea typeface="Inter"/>
              <a:cs typeface="Inter"/>
              <a:sym typeface="Inter"/>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There are many templates for MOUs available, but they require modification to meet objectives</a:t>
            </a:r>
            <a:endParaRPr sz="1350">
              <a:solidFill>
                <a:srgbClr val="3D4E5C"/>
              </a:solidFill>
              <a:latin typeface="Inter"/>
              <a:ea typeface="Inter"/>
              <a:cs typeface="Inter"/>
              <a:sym typeface="Inter"/>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Core elements</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Purpose and scope  |  Roles and responsibilities of each party</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Resources contributed (funding, staff time, in-kind)</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Duration, renewal, and exit terms  |  Decision-making protocols</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Practical tip</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Negotiate the MOU before the relationship starts, not after tension arises</a:t>
            </a:r>
            <a:endParaRPr sz="1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490"/>
        <p:cNvGrpSpPr/>
        <p:nvPr/>
      </p:nvGrpSpPr>
      <p:grpSpPr>
        <a:xfrm>
          <a:off x="0" y="0"/>
          <a:ext cx="0" cy="0"/>
          <a:chOff x="0" y="0"/>
          <a:chExt cx="0" cy="0"/>
        </a:xfrm>
      </p:grpSpPr>
      <p:sp>
        <p:nvSpPr>
          <p:cNvPr id="491" name="Google Shape;491;g3eea26a8b28_1_634"/>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492" name="Google Shape;492;g3eea26a8b28_1_634"/>
          <p:cNvGrpSpPr/>
          <p:nvPr/>
        </p:nvGrpSpPr>
        <p:grpSpPr>
          <a:xfrm>
            <a:off x="411480" y="164592"/>
            <a:ext cx="8321100" cy="585240"/>
            <a:chOff x="411480" y="164592"/>
            <a:chExt cx="8321100" cy="585240"/>
          </a:xfrm>
        </p:grpSpPr>
        <p:sp>
          <p:nvSpPr>
            <p:cNvPr id="493" name="Google Shape;493;g3eea26a8b28_1_634"/>
            <p:cNvSpPr txBox="1"/>
            <p:nvPr/>
          </p:nvSpPr>
          <p:spPr>
            <a:xfrm>
              <a:off x="411480" y="164592"/>
              <a:ext cx="8321100" cy="47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MOU Examples</a:t>
              </a:r>
              <a:endParaRPr sz="1800" b="1">
                <a:solidFill>
                  <a:srgbClr val="1A2530"/>
                </a:solidFill>
                <a:latin typeface="Inter"/>
                <a:ea typeface="Inter"/>
                <a:cs typeface="Inter"/>
                <a:sym typeface="Inter"/>
              </a:endParaRPr>
            </a:p>
          </p:txBody>
        </p:sp>
        <p:sp>
          <p:nvSpPr>
            <p:cNvPr id="494" name="Google Shape;494;g3eea26a8b28_1_634"/>
            <p:cNvSpPr/>
            <p:nvPr/>
          </p:nvSpPr>
          <p:spPr>
            <a:xfrm>
              <a:off x="411480" y="713232"/>
              <a:ext cx="1097400" cy="366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495" name="Google Shape;495;g3eea26a8b28_1_634"/>
          <p:cNvGrpSpPr/>
          <p:nvPr/>
        </p:nvGrpSpPr>
        <p:grpSpPr>
          <a:xfrm>
            <a:off x="411480" y="952500"/>
            <a:ext cx="4000500" cy="1809600"/>
            <a:chOff x="411480" y="952500"/>
            <a:chExt cx="4000500" cy="1809600"/>
          </a:xfrm>
        </p:grpSpPr>
        <p:sp>
          <p:nvSpPr>
            <p:cNvPr id="496" name="Google Shape;496;g3eea26a8b28_1_634"/>
            <p:cNvSpPr/>
            <p:nvPr/>
          </p:nvSpPr>
          <p:spPr>
            <a:xfrm>
              <a:off x="411480" y="952500"/>
              <a:ext cx="4000500" cy="1809600"/>
            </a:xfrm>
            <a:prstGeom prst="roundRect">
              <a:avLst>
                <a:gd name="adj" fmla="val 2105"/>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97" name="Google Shape;497;g3eea26a8b28_1_634"/>
            <p:cNvSpPr txBox="1"/>
            <p:nvPr/>
          </p:nvSpPr>
          <p:spPr>
            <a:xfrm>
              <a:off x="554355" y="1095375"/>
              <a:ext cx="37149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Six Nations: Tiny Homes MOU (2024)</a:t>
              </a:r>
              <a:endParaRPr sz="1300" b="1">
                <a:solidFill>
                  <a:srgbClr val="5A8FB8"/>
                </a:solidFill>
                <a:latin typeface="Inter"/>
                <a:ea typeface="Inter"/>
                <a:cs typeface="Inter"/>
                <a:sym typeface="Inter"/>
              </a:endParaRPr>
            </a:p>
            <a:p>
              <a:pPr marL="0" lvl="0" indent="0" algn="l" rtl="0">
                <a:spcBef>
                  <a:spcPts val="600"/>
                </a:spcBef>
                <a:spcAft>
                  <a:spcPts val="0"/>
                </a:spcAft>
                <a:buNone/>
              </a:pPr>
              <a:r>
                <a:rPr lang="en-US" sz="1250" b="0">
                  <a:solidFill>
                    <a:srgbClr val="3D4E5C"/>
                  </a:solidFill>
                  <a:latin typeface="Inter"/>
                  <a:ea typeface="Inter"/>
                  <a:cs typeface="Inter"/>
                  <a:sym typeface="Inter"/>
                </a:rPr>
                <a:t>A partnership between the development corporation and housing authority to enable affordable homeownership. It created a clear purchase pathway for community-built tiny homes through existing loan programs—a practical model for internal economic development.</a:t>
              </a:r>
              <a:endParaRPr sz="1250" b="0">
                <a:solidFill>
                  <a:srgbClr val="3D4E5C"/>
                </a:solidFill>
                <a:latin typeface="Inter"/>
                <a:ea typeface="Inter"/>
                <a:cs typeface="Inter"/>
                <a:sym typeface="Inter"/>
              </a:endParaRPr>
            </a:p>
          </p:txBody>
        </p:sp>
      </p:grpSp>
      <p:grpSp>
        <p:nvGrpSpPr>
          <p:cNvPr id="498" name="Google Shape;498;g3eea26a8b28_1_634"/>
          <p:cNvGrpSpPr/>
          <p:nvPr/>
        </p:nvGrpSpPr>
        <p:grpSpPr>
          <a:xfrm>
            <a:off x="4732020" y="952500"/>
            <a:ext cx="4000500" cy="1809600"/>
            <a:chOff x="4732020" y="952500"/>
            <a:chExt cx="4000500" cy="1809600"/>
          </a:xfrm>
        </p:grpSpPr>
        <p:sp>
          <p:nvSpPr>
            <p:cNvPr id="499" name="Google Shape;499;g3eea26a8b28_1_634"/>
            <p:cNvSpPr/>
            <p:nvPr/>
          </p:nvSpPr>
          <p:spPr>
            <a:xfrm>
              <a:off x="4732020" y="952500"/>
              <a:ext cx="4000500" cy="1809600"/>
            </a:xfrm>
            <a:prstGeom prst="roundRect">
              <a:avLst>
                <a:gd name="adj" fmla="val 2105"/>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0" name="Google Shape;500;g3eea26a8b28_1_634"/>
            <p:cNvSpPr txBox="1"/>
            <p:nvPr/>
          </p:nvSpPr>
          <p:spPr>
            <a:xfrm>
              <a:off x="4874895" y="1095375"/>
              <a:ext cx="37149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Matawa &amp; Lakehead: Education MOU (2025)</a:t>
              </a:r>
              <a:endParaRPr sz="1300" b="1">
                <a:solidFill>
                  <a:srgbClr val="5A8FB8"/>
                </a:solidFill>
                <a:latin typeface="Inter"/>
                <a:ea typeface="Inter"/>
                <a:cs typeface="Inter"/>
                <a:sym typeface="Inter"/>
              </a:endParaRPr>
            </a:p>
            <a:p>
              <a:pPr marL="0" lvl="0" indent="0" algn="l" rtl="0">
                <a:spcBef>
                  <a:spcPts val="600"/>
                </a:spcBef>
                <a:spcAft>
                  <a:spcPts val="0"/>
                </a:spcAft>
                <a:buNone/>
              </a:pPr>
              <a:r>
                <a:rPr lang="en-US" sz="1250" b="0">
                  <a:solidFill>
                    <a:srgbClr val="3D4E5C"/>
                  </a:solidFill>
                  <a:latin typeface="Inter"/>
                  <a:ea typeface="Inter"/>
                  <a:cs typeface="Inter"/>
                  <a:sym typeface="Inter"/>
                </a:rPr>
                <a:t>Formalized a partnership between a First Nations education authority and a public school board. Signed on-territory, it expanded student opportunities and showed how MOUs bridge institutional partners on community terms.</a:t>
              </a:r>
              <a:endParaRPr sz="1250" b="0">
                <a:solidFill>
                  <a:srgbClr val="3D4E5C"/>
                </a:solidFill>
                <a:latin typeface="Inter"/>
                <a:ea typeface="Inter"/>
                <a:cs typeface="Inter"/>
                <a:sym typeface="Inter"/>
              </a:endParaRPr>
            </a:p>
          </p:txBody>
        </p:sp>
      </p:grpSp>
      <p:grpSp>
        <p:nvGrpSpPr>
          <p:cNvPr id="501" name="Google Shape;501;g3eea26a8b28_1_634"/>
          <p:cNvGrpSpPr/>
          <p:nvPr/>
        </p:nvGrpSpPr>
        <p:grpSpPr>
          <a:xfrm>
            <a:off x="411480" y="2952750"/>
            <a:ext cx="4000500" cy="1809600"/>
            <a:chOff x="411480" y="2952750"/>
            <a:chExt cx="4000500" cy="1809600"/>
          </a:xfrm>
        </p:grpSpPr>
        <p:sp>
          <p:nvSpPr>
            <p:cNvPr id="502" name="Google Shape;502;g3eea26a8b28_1_634"/>
            <p:cNvSpPr/>
            <p:nvPr/>
          </p:nvSpPr>
          <p:spPr>
            <a:xfrm>
              <a:off x="411480" y="2952750"/>
              <a:ext cx="4000500" cy="1809600"/>
            </a:xfrm>
            <a:prstGeom prst="roundRect">
              <a:avLst>
                <a:gd name="adj" fmla="val 2105"/>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3" name="Google Shape;503;g3eea26a8b28_1_634"/>
            <p:cNvSpPr txBox="1"/>
            <p:nvPr/>
          </p:nvSpPr>
          <p:spPr>
            <a:xfrm>
              <a:off x="554355" y="3095625"/>
              <a:ext cx="37149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Kahnawà:ke &amp; Canada: Governance MOU (2024)</a:t>
              </a:r>
              <a:endParaRPr sz="1300" b="1">
                <a:solidFill>
                  <a:srgbClr val="5A8FB8"/>
                </a:solidFill>
                <a:latin typeface="Inter"/>
                <a:ea typeface="Inter"/>
                <a:cs typeface="Inter"/>
                <a:sym typeface="Inter"/>
              </a:endParaRPr>
            </a:p>
            <a:p>
              <a:pPr marL="0" lvl="0" indent="0" algn="l" rtl="0">
                <a:spcBef>
                  <a:spcPts val="600"/>
                </a:spcBef>
                <a:spcAft>
                  <a:spcPts val="0"/>
                </a:spcAft>
                <a:buNone/>
              </a:pPr>
              <a:r>
                <a:rPr lang="en-US" sz="1250" b="0">
                  <a:solidFill>
                    <a:srgbClr val="3D4E5C"/>
                  </a:solidFill>
                  <a:latin typeface="Inter"/>
                  <a:ea typeface="Inter"/>
                  <a:cs typeface="Inter"/>
                  <a:sym typeface="Inter"/>
                </a:rPr>
                <a:t>Established a framework for exploring inter-governmental agreements across governance, land, and economic development. This serves as a relationship-building tool rather than a transactional deal.</a:t>
              </a:r>
              <a:endParaRPr sz="1250" b="0">
                <a:solidFill>
                  <a:srgbClr val="3D4E5C"/>
                </a:solidFill>
                <a:latin typeface="Inter"/>
                <a:ea typeface="Inter"/>
                <a:cs typeface="Inter"/>
                <a:sym typeface="Inter"/>
              </a:endParaRPr>
            </a:p>
          </p:txBody>
        </p:sp>
      </p:grpSp>
      <p:grpSp>
        <p:nvGrpSpPr>
          <p:cNvPr id="504" name="Google Shape;504;g3eea26a8b28_1_634"/>
          <p:cNvGrpSpPr/>
          <p:nvPr/>
        </p:nvGrpSpPr>
        <p:grpSpPr>
          <a:xfrm>
            <a:off x="4732020" y="2908550"/>
            <a:ext cx="4000500" cy="1809600"/>
            <a:chOff x="4732020" y="2952750"/>
            <a:chExt cx="4000500" cy="1809600"/>
          </a:xfrm>
        </p:grpSpPr>
        <p:sp>
          <p:nvSpPr>
            <p:cNvPr id="505" name="Google Shape;505;g3eea26a8b28_1_634"/>
            <p:cNvSpPr/>
            <p:nvPr/>
          </p:nvSpPr>
          <p:spPr>
            <a:xfrm>
              <a:off x="4732020" y="2952750"/>
              <a:ext cx="4000500" cy="1809600"/>
            </a:xfrm>
            <a:prstGeom prst="roundRect">
              <a:avLst>
                <a:gd name="adj" fmla="val 2105"/>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6" name="Google Shape;506;g3eea26a8b28_1_634"/>
            <p:cNvSpPr txBox="1"/>
            <p:nvPr/>
          </p:nvSpPr>
          <p:spPr>
            <a:xfrm>
              <a:off x="4874895" y="3095625"/>
              <a:ext cx="37149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300" b="1">
                  <a:solidFill>
                    <a:srgbClr val="5A8FB8"/>
                  </a:solidFill>
                  <a:latin typeface="Inter"/>
                  <a:ea typeface="Inter"/>
                  <a:cs typeface="Inter"/>
                  <a:sym typeface="Inter"/>
                </a:rPr>
                <a:t>Fort McKay &amp; Suncor: Resource MOU (2024)</a:t>
              </a:r>
              <a:endParaRPr sz="1300" b="1">
                <a:solidFill>
                  <a:srgbClr val="5A8FB8"/>
                </a:solidFill>
                <a:latin typeface="Inter"/>
                <a:ea typeface="Inter"/>
                <a:cs typeface="Inter"/>
                <a:sym typeface="Inter"/>
              </a:endParaRPr>
            </a:p>
            <a:p>
              <a:pPr marL="0" lvl="0" indent="0" algn="l" rtl="0">
                <a:spcBef>
                  <a:spcPts val="600"/>
                </a:spcBef>
                <a:spcAft>
                  <a:spcPts val="0"/>
                </a:spcAft>
                <a:buNone/>
              </a:pPr>
              <a:r>
                <a:rPr lang="en-US" sz="1250" b="0">
                  <a:solidFill>
                    <a:srgbClr val="3D4E5C"/>
                  </a:solidFill>
                  <a:latin typeface="Inter"/>
                  <a:ea typeface="Inter"/>
                  <a:cs typeface="Inter"/>
                  <a:sym typeface="Inter"/>
                </a:rPr>
                <a:t>Explores oil sands development on reserve lands with the Nation as the landowner and lead voice. It aims for "sustainable prosperity" while upholding environmental stewardship and economic sovereignty.</a:t>
              </a:r>
              <a:endParaRPr sz="1250" b="0">
                <a:solidFill>
                  <a:srgbClr val="3D4E5C"/>
                </a:solidFill>
                <a:latin typeface="Inter"/>
                <a:ea typeface="Inter"/>
                <a:cs typeface="Inter"/>
                <a:sym typeface="Inter"/>
              </a:endParaRPr>
            </a:p>
          </p:txBody>
        </p:sp>
      </p:grpSp>
      <p:sp>
        <p:nvSpPr>
          <p:cNvPr id="507" name="Google Shape;507;g3eea26a8b28_1_634"/>
          <p:cNvSpPr txBox="1"/>
          <p:nvPr/>
        </p:nvSpPr>
        <p:spPr>
          <a:xfrm>
            <a:off x="6949440" y="4864608"/>
            <a:ext cx="2011800" cy="201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512"/>
        <p:cNvGrpSpPr/>
        <p:nvPr/>
      </p:nvGrpSpPr>
      <p:grpSpPr>
        <a:xfrm>
          <a:off x="0" y="0"/>
          <a:ext cx="0" cy="0"/>
          <a:chOff x="0" y="0"/>
          <a:chExt cx="0" cy="0"/>
        </a:xfrm>
      </p:grpSpPr>
      <p:sp>
        <p:nvSpPr>
          <p:cNvPr id="513" name="Google Shape;513;p16"/>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16"/>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Working with Partners Through Communications</a:t>
            </a:r>
            <a:endParaRPr sz="1800">
              <a:solidFill>
                <a:schemeClr val="dk1"/>
              </a:solidFill>
              <a:latin typeface="Calibri"/>
              <a:ea typeface="Calibri"/>
              <a:cs typeface="Calibri"/>
              <a:sym typeface="Calibri"/>
            </a:endParaRPr>
          </a:p>
        </p:txBody>
      </p:sp>
      <p:sp>
        <p:nvSpPr>
          <p:cNvPr id="515" name="Google Shape;515;p16"/>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6"/>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6"/>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518" name="Google Shape;518;p16"/>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Communications is relationship infrastructure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Define communication norms at the start: frequency, channel, tone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Agree on who speaks externally on behalf of the partnership</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Common partnership communication challenges</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Misaligned timelines: build in buffer and check-ins</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Jargon mismatch:  learn each other's language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Credit and attribution: clarify upfront in writing</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Conflict escalation:  agree on a process before you need it</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Practical habit</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Shared decision log or meeting notes sent within 24 hours</a:t>
            </a:r>
            <a:endParaRPr sz="1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523"/>
        <p:cNvGrpSpPr/>
        <p:nvPr/>
      </p:nvGrpSpPr>
      <p:grpSpPr>
        <a:xfrm>
          <a:off x="0" y="0"/>
          <a:ext cx="0" cy="0"/>
          <a:chOff x="0" y="0"/>
          <a:chExt cx="0" cy="0"/>
        </a:xfrm>
      </p:grpSpPr>
      <p:sp>
        <p:nvSpPr>
          <p:cNvPr id="524" name="Google Shape;524;p17"/>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7"/>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Report Writing</a:t>
            </a:r>
            <a:endParaRPr sz="1800">
              <a:solidFill>
                <a:schemeClr val="dk1"/>
              </a:solidFill>
              <a:latin typeface="Calibri"/>
              <a:ea typeface="Calibri"/>
              <a:cs typeface="Calibri"/>
              <a:sym typeface="Calibri"/>
            </a:endParaRPr>
          </a:p>
        </p:txBody>
      </p:sp>
      <p:sp>
        <p:nvSpPr>
          <p:cNvPr id="526" name="Google Shape;526;p17"/>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7"/>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7"/>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529" name="Google Shape;529;p17"/>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Purpose first: who reads it and why?</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Progress reports: funders want outputs, outcomes, and issues</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Internal reports: leadership wants decisions and resource implications</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Community reports: stakeholders want stories, plain language, and impact</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Structure that works</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Executive Summary (always first, always standalone)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Context -- activities -- outcomes -- challenges -- next steps</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Writing discipline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Tables and visuals over walls of text</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Every section earns its place. Cut what doesn't serve the reader.</a:t>
            </a:r>
            <a:endParaRPr sz="1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534"/>
        <p:cNvGrpSpPr/>
        <p:nvPr/>
      </p:nvGrpSpPr>
      <p:grpSpPr>
        <a:xfrm>
          <a:off x="0" y="0"/>
          <a:ext cx="0" cy="0"/>
          <a:chOff x="0" y="0"/>
          <a:chExt cx="0" cy="0"/>
        </a:xfrm>
      </p:grpSpPr>
      <p:sp>
        <p:nvSpPr>
          <p:cNvPr id="535" name="Google Shape;535;p18"/>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8"/>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Grant Writing</a:t>
            </a:r>
            <a:endParaRPr sz="1800">
              <a:solidFill>
                <a:schemeClr val="dk1"/>
              </a:solidFill>
              <a:latin typeface="Calibri"/>
              <a:ea typeface="Calibri"/>
              <a:cs typeface="Calibri"/>
              <a:sym typeface="Calibri"/>
            </a:endParaRPr>
          </a:p>
        </p:txBody>
      </p:sp>
      <p:sp>
        <p:nvSpPr>
          <p:cNvPr id="537" name="Google Shape;537;p18"/>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8"/>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8"/>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540" name="Google Shape;540;p18"/>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Read the guidelines like a contract</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Funders use rubrics:  answer every question they actually ask</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Use the funder's language and repeat priorities back to them</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Common sections</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Statement of need should be grounded in data and community voice</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Goals and objectives: SMART, measurable, time-bound</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Activities, evaluation, and organizational capacity</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Budget narrative: justify every line and show value for money</a:t>
            </a:r>
            <a:endParaRPr sz="1400">
              <a:solidFill>
                <a:schemeClr val="dk1"/>
              </a:solidFill>
              <a:latin typeface="Calibri"/>
              <a:ea typeface="Calibri"/>
              <a:cs typeface="Calibri"/>
              <a:sym typeface="Calibri"/>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Grant writing discipline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Write the budget and work plan first. The narrative should match them</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Always get a fresh reader before you submit</a:t>
            </a:r>
            <a:endParaRPr sz="1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545"/>
        <p:cNvGrpSpPr/>
        <p:nvPr/>
      </p:nvGrpSpPr>
      <p:grpSpPr>
        <a:xfrm>
          <a:off x="0" y="0"/>
          <a:ext cx="0" cy="0"/>
          <a:chOff x="0" y="0"/>
          <a:chExt cx="0" cy="0"/>
        </a:xfrm>
      </p:grpSpPr>
      <p:sp>
        <p:nvSpPr>
          <p:cNvPr id="546" name="Google Shape;546;p19"/>
          <p:cNvSpPr/>
          <p:nvPr/>
        </p:nvSpPr>
        <p:spPr>
          <a:xfrm>
            <a:off x="0" y="0"/>
            <a:ext cx="3200400" cy="5143500"/>
          </a:xfrm>
          <a:prstGeom prst="rect">
            <a:avLst/>
          </a:prstGeom>
          <a:solidFill>
            <a:srgbClr val="EBF3FA"/>
          </a:solidFill>
          <a:ln w="12700" cap="flat" cmpd="sng">
            <a:solidFill>
              <a:srgbClr val="EBF3F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19"/>
          <p:cNvSpPr/>
          <p:nvPr/>
        </p:nvSpPr>
        <p:spPr>
          <a:xfrm>
            <a:off x="0" y="0"/>
            <a:ext cx="32004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19"/>
          <p:cNvSpPr/>
          <p:nvPr/>
        </p:nvSpPr>
        <p:spPr>
          <a:xfrm>
            <a:off x="3154680" y="0"/>
            <a:ext cx="50292" cy="51435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9"/>
          <p:cNvSpPr/>
          <p:nvPr/>
        </p:nvSpPr>
        <p:spPr>
          <a:xfrm>
            <a:off x="347472" y="411480"/>
            <a:ext cx="256032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SECTION</a:t>
            </a:r>
            <a:endParaRPr sz="800">
              <a:solidFill>
                <a:schemeClr val="dk1"/>
              </a:solidFill>
              <a:latin typeface="Calibri"/>
              <a:ea typeface="Calibri"/>
              <a:cs typeface="Calibri"/>
              <a:sym typeface="Calibri"/>
            </a:endParaRPr>
          </a:p>
        </p:txBody>
      </p:sp>
      <p:sp>
        <p:nvSpPr>
          <p:cNvPr id="550" name="Google Shape;550;p19"/>
          <p:cNvSpPr/>
          <p:nvPr/>
        </p:nvSpPr>
        <p:spPr>
          <a:xfrm>
            <a:off x="164592" y="749808"/>
            <a:ext cx="283464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9DC0E3"/>
              </a:buClr>
              <a:buSzPts val="9600"/>
              <a:buFont typeface="Inter"/>
              <a:buNone/>
            </a:pPr>
            <a:r>
              <a:rPr lang="en-US" sz="9600" b="1">
                <a:solidFill>
                  <a:srgbClr val="9DC0E3"/>
                </a:solidFill>
                <a:latin typeface="Inter"/>
                <a:ea typeface="Inter"/>
                <a:cs typeface="Inter"/>
                <a:sym typeface="Inter"/>
              </a:rPr>
              <a:t>03</a:t>
            </a:r>
            <a:endParaRPr sz="9600">
              <a:solidFill>
                <a:schemeClr val="dk1"/>
              </a:solidFill>
              <a:latin typeface="Calibri"/>
              <a:ea typeface="Calibri"/>
              <a:cs typeface="Calibri"/>
              <a:sym typeface="Calibri"/>
            </a:endParaRPr>
          </a:p>
        </p:txBody>
      </p:sp>
      <p:sp>
        <p:nvSpPr>
          <p:cNvPr id="551" name="Google Shape;551;p19"/>
          <p:cNvSpPr/>
          <p:nvPr/>
        </p:nvSpPr>
        <p:spPr>
          <a:xfrm>
            <a:off x="347472" y="4791456"/>
            <a:ext cx="2606040" cy="2377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552" name="Google Shape;552;p19"/>
          <p:cNvSpPr/>
          <p:nvPr/>
        </p:nvSpPr>
        <p:spPr>
          <a:xfrm>
            <a:off x="3520440" y="1280160"/>
            <a:ext cx="5394960" cy="1828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1A2530"/>
              </a:buClr>
              <a:buSzPts val="2800"/>
              <a:buFont typeface="Inter"/>
              <a:buNone/>
            </a:pPr>
            <a:r>
              <a:rPr lang="en-US" sz="2800" b="1">
                <a:solidFill>
                  <a:srgbClr val="1A2530"/>
                </a:solidFill>
                <a:latin typeface="Inter"/>
                <a:ea typeface="Inter"/>
                <a:cs typeface="Inter"/>
                <a:sym typeface="Inter"/>
              </a:rPr>
              <a:t>Workshop</a:t>
            </a:r>
            <a:endParaRPr sz="2800">
              <a:solidFill>
                <a:schemeClr val="dk1"/>
              </a:solidFill>
              <a:latin typeface="Calibri"/>
              <a:ea typeface="Calibri"/>
              <a:cs typeface="Calibri"/>
              <a:sym typeface="Calibri"/>
            </a:endParaRPr>
          </a:p>
        </p:txBody>
      </p:sp>
      <p:sp>
        <p:nvSpPr>
          <p:cNvPr id="553" name="Google Shape;553;p19"/>
          <p:cNvSpPr/>
          <p:nvPr/>
        </p:nvSpPr>
        <p:spPr>
          <a:xfrm>
            <a:off x="3520440" y="3200400"/>
            <a:ext cx="2194560" cy="4572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9"/>
          <p:cNvSpPr/>
          <p:nvPr/>
        </p:nvSpPr>
        <p:spPr>
          <a:xfrm>
            <a:off x="3520440" y="3383280"/>
            <a:ext cx="5394960" cy="594360"/>
          </a:xfrm>
          <a:prstGeom prst="rect">
            <a:avLst/>
          </a:prstGeom>
          <a:noFill/>
          <a:ln>
            <a:noFill/>
          </a:ln>
        </p:spPr>
        <p:txBody>
          <a:bodyPr spcFirstLastPara="1" wrap="square" lIns="0" tIns="0" rIns="0" bIns="0" anchor="ctr" anchorCtr="0">
            <a:noAutofit/>
          </a:bodyPr>
          <a:lstStyle/>
          <a:p>
            <a:pPr marL="0" marR="0" lvl="0" indent="0" algn="l" rtl="0">
              <a:lnSpc>
                <a:spcPct val="130000"/>
              </a:lnSpc>
              <a:spcBef>
                <a:spcPts val="0"/>
              </a:spcBef>
              <a:spcAft>
                <a:spcPts val="0"/>
              </a:spcAft>
              <a:buClr>
                <a:srgbClr val="8FA3B1"/>
              </a:buClr>
              <a:buSzPts val="1300"/>
              <a:buFont typeface="Inter"/>
              <a:buNone/>
            </a:pPr>
            <a:r>
              <a:rPr lang="en-US" sz="1300">
                <a:solidFill>
                  <a:srgbClr val="8FA3B1"/>
                </a:solidFill>
                <a:latin typeface="Inter"/>
                <a:ea typeface="Inter"/>
                <a:cs typeface="Inter"/>
                <a:sym typeface="Inter"/>
              </a:rPr>
              <a:t>Hands-on practice with two document types of your choice</a:t>
            </a:r>
            <a:endParaRPr sz="13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559"/>
        <p:cNvGrpSpPr/>
        <p:nvPr/>
      </p:nvGrpSpPr>
      <p:grpSpPr>
        <a:xfrm>
          <a:off x="0" y="0"/>
          <a:ext cx="0" cy="0"/>
          <a:chOff x="0" y="0"/>
          <a:chExt cx="0" cy="0"/>
        </a:xfrm>
      </p:grpSpPr>
      <p:sp>
        <p:nvSpPr>
          <p:cNvPr id="560" name="Google Shape;560;p20"/>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0"/>
          <p:cNvSpPr/>
          <p:nvPr/>
        </p:nvSpPr>
        <p:spPr>
          <a:xfrm>
            <a:off x="411480" y="146304"/>
            <a:ext cx="365760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WORKSHOP ACTIVITY</a:t>
            </a:r>
            <a:endParaRPr sz="800">
              <a:solidFill>
                <a:schemeClr val="dk1"/>
              </a:solidFill>
              <a:latin typeface="Calibri"/>
              <a:ea typeface="Calibri"/>
              <a:cs typeface="Calibri"/>
              <a:sym typeface="Calibri"/>
            </a:endParaRPr>
          </a:p>
        </p:txBody>
      </p:sp>
      <p:sp>
        <p:nvSpPr>
          <p:cNvPr id="562" name="Google Shape;562;p20"/>
          <p:cNvSpPr/>
          <p:nvPr/>
        </p:nvSpPr>
        <p:spPr>
          <a:xfrm>
            <a:off x="411480" y="457200"/>
            <a:ext cx="8321040" cy="53035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2000"/>
              <a:buFont typeface="Inter"/>
              <a:buNone/>
            </a:pPr>
            <a:r>
              <a:rPr lang="en-US" sz="2000" b="1">
                <a:solidFill>
                  <a:srgbClr val="1A2530"/>
                </a:solidFill>
                <a:latin typeface="Inter"/>
                <a:ea typeface="Inter"/>
                <a:cs typeface="Inter"/>
                <a:sym typeface="Inter"/>
              </a:rPr>
              <a:t>Workshop: Choose Your Two Document Types</a:t>
            </a:r>
            <a:endParaRPr sz="2000">
              <a:solidFill>
                <a:schemeClr val="dk1"/>
              </a:solidFill>
              <a:latin typeface="Calibri"/>
              <a:ea typeface="Calibri"/>
              <a:cs typeface="Calibri"/>
              <a:sym typeface="Calibri"/>
            </a:endParaRPr>
          </a:p>
        </p:txBody>
      </p:sp>
      <p:sp>
        <p:nvSpPr>
          <p:cNvPr id="563" name="Google Shape;563;p20"/>
          <p:cNvSpPr/>
          <p:nvPr/>
        </p:nvSpPr>
        <p:spPr>
          <a:xfrm>
            <a:off x="411480" y="1042416"/>
            <a:ext cx="128016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0"/>
          <p:cNvSpPr/>
          <p:nvPr/>
        </p:nvSpPr>
        <p:spPr>
          <a:xfrm>
            <a:off x="292608" y="1234440"/>
            <a:ext cx="2578608" cy="3611880"/>
          </a:xfrm>
          <a:prstGeom prst="rect">
            <a:avLst/>
          </a:prstGeom>
          <a:solidFill>
            <a:srgbClr val="EBF3FA"/>
          </a:solidFill>
          <a:ln w="9525" cap="flat" cmpd="sng">
            <a:solidFill>
              <a:srgbClr val="E2E8EC"/>
            </a:solidFill>
            <a:prstDash val="solid"/>
            <a:round/>
            <a:headEnd type="none" w="sm" len="sm"/>
            <a:tailEnd type="none" w="sm" len="sm"/>
          </a:ln>
          <a:effectLst>
            <a:outerShdw blurRad="203200" dist="38100" dir="9000000" algn="bl" rotWithShape="0">
              <a:srgbClr val="9DC0E3">
                <a:alpha val="1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0"/>
          <p:cNvSpPr/>
          <p:nvPr/>
        </p:nvSpPr>
        <p:spPr>
          <a:xfrm>
            <a:off x="292608" y="1234440"/>
            <a:ext cx="2578608"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0"/>
          <p:cNvSpPr/>
          <p:nvPr/>
        </p:nvSpPr>
        <p:spPr>
          <a:xfrm>
            <a:off x="493776" y="1417320"/>
            <a:ext cx="384048" cy="384048"/>
          </a:xfrm>
          <a:prstGeom prst="ellipse">
            <a:avLst/>
          </a:prstGeom>
          <a:solidFill>
            <a:srgbClr val="9DC0E3"/>
          </a:solidFill>
          <a:ln w="12700" cap="flat" cmpd="sng">
            <a:solidFill>
              <a:srgbClr val="3333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0"/>
          <p:cNvSpPr/>
          <p:nvPr/>
        </p:nvSpPr>
        <p:spPr>
          <a:xfrm>
            <a:off x="493776" y="1417320"/>
            <a:ext cx="384048" cy="3840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300"/>
              <a:buFont typeface="Inter"/>
              <a:buNone/>
            </a:pPr>
            <a:r>
              <a:rPr lang="en-US" sz="1300" b="1">
                <a:solidFill>
                  <a:srgbClr val="FFFFFF"/>
                </a:solidFill>
                <a:latin typeface="Inter"/>
                <a:ea typeface="Inter"/>
                <a:cs typeface="Inter"/>
                <a:sym typeface="Inter"/>
              </a:rPr>
              <a:t>1</a:t>
            </a:r>
            <a:endParaRPr sz="1300">
              <a:solidFill>
                <a:schemeClr val="dk1"/>
              </a:solidFill>
              <a:latin typeface="Calibri"/>
              <a:ea typeface="Calibri"/>
              <a:cs typeface="Calibri"/>
              <a:sym typeface="Calibri"/>
            </a:endParaRPr>
          </a:p>
        </p:txBody>
      </p:sp>
      <p:sp>
        <p:nvSpPr>
          <p:cNvPr id="568" name="Google Shape;568;p20"/>
          <p:cNvSpPr/>
          <p:nvPr/>
        </p:nvSpPr>
        <p:spPr>
          <a:xfrm>
            <a:off x="475488" y="1920240"/>
            <a:ext cx="2258568" cy="4389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400"/>
              <a:buFont typeface="Inter"/>
              <a:buNone/>
            </a:pPr>
            <a:r>
              <a:rPr lang="en-US" sz="1400" b="1">
                <a:solidFill>
                  <a:srgbClr val="1A2530"/>
                </a:solidFill>
                <a:latin typeface="Inter"/>
                <a:ea typeface="Inter"/>
                <a:cs typeface="Inter"/>
                <a:sym typeface="Inter"/>
              </a:rPr>
              <a:t>Choose</a:t>
            </a:r>
            <a:endParaRPr sz="1400">
              <a:solidFill>
                <a:schemeClr val="dk1"/>
              </a:solidFill>
              <a:latin typeface="Calibri"/>
              <a:ea typeface="Calibri"/>
              <a:cs typeface="Calibri"/>
              <a:sym typeface="Calibri"/>
            </a:endParaRPr>
          </a:p>
        </p:txBody>
      </p:sp>
      <p:sp>
        <p:nvSpPr>
          <p:cNvPr id="569" name="Google Shape;569;p20"/>
          <p:cNvSpPr/>
          <p:nvPr/>
        </p:nvSpPr>
        <p:spPr>
          <a:xfrm>
            <a:off x="493776" y="2414016"/>
            <a:ext cx="2121408" cy="2743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0"/>
          <p:cNvSpPr/>
          <p:nvPr/>
        </p:nvSpPr>
        <p:spPr>
          <a:xfrm>
            <a:off x="493776" y="2523744"/>
            <a:ext cx="2194560" cy="2194560"/>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3D4E5C"/>
              </a:buClr>
              <a:buSzPts val="1200"/>
              <a:buFont typeface="Inter"/>
              <a:buNone/>
            </a:pPr>
            <a:r>
              <a:rPr lang="en-US" sz="1200">
                <a:solidFill>
                  <a:srgbClr val="3D4E5C"/>
                </a:solidFill>
                <a:latin typeface="Inter"/>
                <a:ea typeface="Inter"/>
                <a:cs typeface="Inter"/>
                <a:sym typeface="Inter"/>
              </a:rPr>
              <a:t>Select two document types from the day: Email, Crisis Communication, Press Release, MOU, Report, or Grant Writing</a:t>
            </a:r>
            <a:endParaRPr sz="1200">
              <a:solidFill>
                <a:schemeClr val="dk1"/>
              </a:solidFill>
              <a:latin typeface="Calibri"/>
              <a:ea typeface="Calibri"/>
              <a:cs typeface="Calibri"/>
              <a:sym typeface="Calibri"/>
            </a:endParaRPr>
          </a:p>
        </p:txBody>
      </p:sp>
      <p:sp>
        <p:nvSpPr>
          <p:cNvPr id="571" name="Google Shape;571;p20"/>
          <p:cNvSpPr/>
          <p:nvPr/>
        </p:nvSpPr>
        <p:spPr>
          <a:xfrm>
            <a:off x="3108960" y="1234440"/>
            <a:ext cx="2578608" cy="3611880"/>
          </a:xfrm>
          <a:prstGeom prst="rect">
            <a:avLst/>
          </a:prstGeom>
          <a:solidFill>
            <a:srgbClr val="FDE8E3"/>
          </a:solidFill>
          <a:ln w="9525" cap="flat" cmpd="sng">
            <a:solidFill>
              <a:srgbClr val="E2E8EC"/>
            </a:solidFill>
            <a:prstDash val="solid"/>
            <a:round/>
            <a:headEnd type="none" w="sm" len="sm"/>
            <a:tailEnd type="none" w="sm" len="sm"/>
          </a:ln>
          <a:effectLst>
            <a:outerShdw blurRad="203200" dist="38100" dir="9000000" algn="bl" rotWithShape="0">
              <a:srgbClr val="9DC0E3">
                <a:alpha val="1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20"/>
          <p:cNvSpPr/>
          <p:nvPr/>
        </p:nvSpPr>
        <p:spPr>
          <a:xfrm>
            <a:off x="3108960" y="1234440"/>
            <a:ext cx="2578608"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0"/>
          <p:cNvSpPr/>
          <p:nvPr/>
        </p:nvSpPr>
        <p:spPr>
          <a:xfrm>
            <a:off x="3310128" y="1417320"/>
            <a:ext cx="384048" cy="384048"/>
          </a:xfrm>
          <a:prstGeom prst="ellipse">
            <a:avLst/>
          </a:prstGeom>
          <a:solidFill>
            <a:srgbClr val="F19684"/>
          </a:solidFill>
          <a:ln w="12700" cap="flat" cmpd="sng">
            <a:solidFill>
              <a:srgbClr val="3333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0"/>
          <p:cNvSpPr/>
          <p:nvPr/>
        </p:nvSpPr>
        <p:spPr>
          <a:xfrm>
            <a:off x="3310128" y="1417320"/>
            <a:ext cx="384048" cy="3840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300"/>
              <a:buFont typeface="Inter"/>
              <a:buNone/>
            </a:pPr>
            <a:r>
              <a:rPr lang="en-US" sz="1300" b="1">
                <a:solidFill>
                  <a:srgbClr val="FFFFFF"/>
                </a:solidFill>
                <a:latin typeface="Inter"/>
                <a:ea typeface="Inter"/>
                <a:cs typeface="Inter"/>
                <a:sym typeface="Inter"/>
              </a:rPr>
              <a:t>2</a:t>
            </a:r>
            <a:endParaRPr sz="1300">
              <a:solidFill>
                <a:schemeClr val="dk1"/>
              </a:solidFill>
              <a:latin typeface="Calibri"/>
              <a:ea typeface="Calibri"/>
              <a:cs typeface="Calibri"/>
              <a:sym typeface="Calibri"/>
            </a:endParaRPr>
          </a:p>
        </p:txBody>
      </p:sp>
      <p:sp>
        <p:nvSpPr>
          <p:cNvPr id="575" name="Google Shape;575;p20"/>
          <p:cNvSpPr/>
          <p:nvPr/>
        </p:nvSpPr>
        <p:spPr>
          <a:xfrm>
            <a:off x="3291840" y="1920240"/>
            <a:ext cx="2258568" cy="4389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400"/>
              <a:buFont typeface="Inter"/>
              <a:buNone/>
            </a:pPr>
            <a:r>
              <a:rPr lang="en-US" sz="1400" b="1">
                <a:solidFill>
                  <a:srgbClr val="1A2530"/>
                </a:solidFill>
                <a:latin typeface="Inter"/>
                <a:ea typeface="Inter"/>
                <a:cs typeface="Inter"/>
                <a:sym typeface="Inter"/>
              </a:rPr>
              <a:t>Draft</a:t>
            </a:r>
            <a:endParaRPr sz="1400">
              <a:solidFill>
                <a:schemeClr val="dk1"/>
              </a:solidFill>
              <a:latin typeface="Calibri"/>
              <a:ea typeface="Calibri"/>
              <a:cs typeface="Calibri"/>
              <a:sym typeface="Calibri"/>
            </a:endParaRPr>
          </a:p>
        </p:txBody>
      </p:sp>
      <p:sp>
        <p:nvSpPr>
          <p:cNvPr id="576" name="Google Shape;576;p20"/>
          <p:cNvSpPr/>
          <p:nvPr/>
        </p:nvSpPr>
        <p:spPr>
          <a:xfrm>
            <a:off x="3310128" y="2414016"/>
            <a:ext cx="2121408" cy="2743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0"/>
          <p:cNvSpPr/>
          <p:nvPr/>
        </p:nvSpPr>
        <p:spPr>
          <a:xfrm>
            <a:off x="3310128" y="2523744"/>
            <a:ext cx="2194560" cy="2194560"/>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3D4E5C"/>
              </a:buClr>
              <a:buSzPts val="1200"/>
              <a:buFont typeface="Inter"/>
              <a:buNone/>
            </a:pPr>
            <a:r>
              <a:rPr lang="en-US" sz="1200">
                <a:solidFill>
                  <a:srgbClr val="3D4E5C"/>
                </a:solidFill>
                <a:latin typeface="Inter"/>
                <a:ea typeface="Inter"/>
                <a:cs typeface="Inter"/>
                <a:sym typeface="Inter"/>
              </a:rPr>
              <a:t>Using a real or realistic scenario from your community work, draft a short version of each document type (15 min each)</a:t>
            </a:r>
            <a:endParaRPr sz="1200">
              <a:solidFill>
                <a:schemeClr val="dk1"/>
              </a:solidFill>
              <a:latin typeface="Calibri"/>
              <a:ea typeface="Calibri"/>
              <a:cs typeface="Calibri"/>
              <a:sym typeface="Calibri"/>
            </a:endParaRPr>
          </a:p>
        </p:txBody>
      </p:sp>
      <p:sp>
        <p:nvSpPr>
          <p:cNvPr id="578" name="Google Shape;578;p20"/>
          <p:cNvSpPr/>
          <p:nvPr/>
        </p:nvSpPr>
        <p:spPr>
          <a:xfrm>
            <a:off x="5925312" y="1234440"/>
            <a:ext cx="2578608" cy="3611880"/>
          </a:xfrm>
          <a:prstGeom prst="rect">
            <a:avLst/>
          </a:prstGeom>
          <a:solidFill>
            <a:srgbClr val="F8FAF7"/>
          </a:solidFill>
          <a:ln w="9525" cap="flat" cmpd="sng">
            <a:solidFill>
              <a:srgbClr val="E2E8EC"/>
            </a:solidFill>
            <a:prstDash val="solid"/>
            <a:round/>
            <a:headEnd type="none" w="sm" len="sm"/>
            <a:tailEnd type="none" w="sm" len="sm"/>
          </a:ln>
          <a:effectLst>
            <a:outerShdw blurRad="203200" dist="38100" dir="9000000" algn="bl" rotWithShape="0">
              <a:srgbClr val="9DC0E3">
                <a:alpha val="1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0"/>
          <p:cNvSpPr/>
          <p:nvPr/>
        </p:nvSpPr>
        <p:spPr>
          <a:xfrm>
            <a:off x="5925312" y="1234440"/>
            <a:ext cx="2578608"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20"/>
          <p:cNvSpPr/>
          <p:nvPr/>
        </p:nvSpPr>
        <p:spPr>
          <a:xfrm>
            <a:off x="6126480" y="1417320"/>
            <a:ext cx="384048" cy="384048"/>
          </a:xfrm>
          <a:prstGeom prst="ellipse">
            <a:avLst/>
          </a:prstGeom>
          <a:solidFill>
            <a:srgbClr val="9DC0E3"/>
          </a:solidFill>
          <a:ln w="12700" cap="flat" cmpd="sng">
            <a:solidFill>
              <a:srgbClr val="3333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20"/>
          <p:cNvSpPr/>
          <p:nvPr/>
        </p:nvSpPr>
        <p:spPr>
          <a:xfrm>
            <a:off x="6126480" y="1417320"/>
            <a:ext cx="384048" cy="3840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300"/>
              <a:buFont typeface="Inter"/>
              <a:buNone/>
            </a:pPr>
            <a:r>
              <a:rPr lang="en-US" sz="1300" b="1">
                <a:solidFill>
                  <a:srgbClr val="FFFFFF"/>
                </a:solidFill>
                <a:latin typeface="Inter"/>
                <a:ea typeface="Inter"/>
                <a:cs typeface="Inter"/>
                <a:sym typeface="Inter"/>
              </a:rPr>
              <a:t>3</a:t>
            </a:r>
            <a:endParaRPr sz="1300">
              <a:solidFill>
                <a:schemeClr val="dk1"/>
              </a:solidFill>
              <a:latin typeface="Calibri"/>
              <a:ea typeface="Calibri"/>
              <a:cs typeface="Calibri"/>
              <a:sym typeface="Calibri"/>
            </a:endParaRPr>
          </a:p>
        </p:txBody>
      </p:sp>
      <p:sp>
        <p:nvSpPr>
          <p:cNvPr id="582" name="Google Shape;582;p20"/>
          <p:cNvSpPr/>
          <p:nvPr/>
        </p:nvSpPr>
        <p:spPr>
          <a:xfrm>
            <a:off x="6108192" y="1920240"/>
            <a:ext cx="2258568" cy="4389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400"/>
              <a:buFont typeface="Inter"/>
              <a:buNone/>
            </a:pPr>
            <a:r>
              <a:rPr lang="en-US" sz="1400" b="1">
                <a:solidFill>
                  <a:srgbClr val="1A2530"/>
                </a:solidFill>
                <a:latin typeface="Inter"/>
                <a:ea typeface="Inter"/>
                <a:cs typeface="Inter"/>
                <a:sym typeface="Inter"/>
              </a:rPr>
              <a:t>Debrief</a:t>
            </a:r>
            <a:endParaRPr sz="1400">
              <a:solidFill>
                <a:schemeClr val="dk1"/>
              </a:solidFill>
              <a:latin typeface="Calibri"/>
              <a:ea typeface="Calibri"/>
              <a:cs typeface="Calibri"/>
              <a:sym typeface="Calibri"/>
            </a:endParaRPr>
          </a:p>
        </p:txBody>
      </p:sp>
      <p:sp>
        <p:nvSpPr>
          <p:cNvPr id="583" name="Google Shape;583;p20"/>
          <p:cNvSpPr/>
          <p:nvPr/>
        </p:nvSpPr>
        <p:spPr>
          <a:xfrm>
            <a:off x="6126480" y="2414016"/>
            <a:ext cx="2121408" cy="2743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20"/>
          <p:cNvSpPr/>
          <p:nvPr/>
        </p:nvSpPr>
        <p:spPr>
          <a:xfrm>
            <a:off x="6126480" y="2523744"/>
            <a:ext cx="2194560" cy="2194560"/>
          </a:xfrm>
          <a:prstGeom prst="rect">
            <a:avLst/>
          </a:prstGeom>
          <a:noFill/>
          <a:ln>
            <a:noFill/>
          </a:ln>
        </p:spPr>
        <p:txBody>
          <a:bodyPr spcFirstLastPara="1" wrap="square" lIns="0" tIns="0" rIns="0" bIns="0" anchor="ctr" anchorCtr="0">
            <a:noAutofit/>
          </a:bodyPr>
          <a:lstStyle/>
          <a:p>
            <a:pPr marL="0" marR="0" lvl="0" indent="0" algn="l" rtl="0">
              <a:lnSpc>
                <a:spcPct val="135000"/>
              </a:lnSpc>
              <a:spcBef>
                <a:spcPts val="0"/>
              </a:spcBef>
              <a:spcAft>
                <a:spcPts val="0"/>
              </a:spcAft>
              <a:buClr>
                <a:srgbClr val="3D4E5C"/>
              </a:buClr>
              <a:buSzPts val="1200"/>
              <a:buFont typeface="Inter"/>
              <a:buNone/>
            </a:pPr>
            <a:r>
              <a:rPr lang="en-US" sz="1200">
                <a:solidFill>
                  <a:srgbClr val="3D4E5C"/>
                </a:solidFill>
                <a:latin typeface="Inter"/>
                <a:ea typeface="Inter"/>
                <a:cs typeface="Inter"/>
                <a:sym typeface="Inter"/>
              </a:rPr>
              <a:t>Share your drafts with a partner or the group. What was hard? What choices did you make? What would you do differently?</a:t>
            </a:r>
            <a:endParaRPr sz="1200">
              <a:solidFill>
                <a:schemeClr val="dk1"/>
              </a:solidFill>
              <a:latin typeface="Calibri"/>
              <a:ea typeface="Calibri"/>
              <a:cs typeface="Calibri"/>
              <a:sym typeface="Calibri"/>
            </a:endParaRPr>
          </a:p>
        </p:txBody>
      </p:sp>
      <p:sp>
        <p:nvSpPr>
          <p:cNvPr id="585" name="Google Shape;585;p20"/>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g3f10b534615_0_11"/>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591" name="Google Shape;591;g3f10b534615_0_11"/>
          <p:cNvGrpSpPr/>
          <p:nvPr/>
        </p:nvGrpSpPr>
        <p:grpSpPr>
          <a:xfrm>
            <a:off x="762000" y="1345175"/>
            <a:ext cx="7620000" cy="2857500"/>
            <a:chOff x="762000" y="1143000"/>
            <a:chExt cx="7620000" cy="2857500"/>
          </a:xfrm>
        </p:grpSpPr>
        <p:sp>
          <p:nvSpPr>
            <p:cNvPr id="592" name="Google Shape;592;g3f10b534615_0_11"/>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93" name="Google Shape;593;g3f10b534615_0_11"/>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2700" b="1">
                  <a:solidFill>
                    <a:schemeClr val="dk1"/>
                  </a:solidFill>
                </a:rPr>
                <a:t>Responding to an environmental situation.</a:t>
              </a:r>
              <a:endParaRPr sz="2700" b="1">
                <a:solidFill>
                  <a:schemeClr val="dk1"/>
                </a:solidFill>
              </a:endParaRPr>
            </a:p>
            <a:p>
              <a:pPr marL="0" lvl="0" indent="0" algn="l" rtl="0">
                <a:spcBef>
                  <a:spcPts val="0"/>
                </a:spcBef>
                <a:spcAft>
                  <a:spcPts val="0"/>
                </a:spcAft>
                <a:buClr>
                  <a:schemeClr val="dk1"/>
                </a:buClr>
                <a:buSzPts val="1100"/>
                <a:buFont typeface="Arial"/>
                <a:buNone/>
              </a:pPr>
              <a:endParaRPr sz="2700" b="1">
                <a:solidFill>
                  <a:schemeClr val="dk1"/>
                </a:solidFill>
              </a:endParaRPr>
            </a:p>
            <a:p>
              <a:pPr marL="0" lvl="0" indent="0" algn="l" rtl="0">
                <a:spcBef>
                  <a:spcPts val="0"/>
                </a:spcBef>
                <a:spcAft>
                  <a:spcPts val="0"/>
                </a:spcAft>
                <a:buClr>
                  <a:schemeClr val="dk1"/>
                </a:buClr>
                <a:buSzPts val="1100"/>
                <a:buFont typeface="Arial"/>
                <a:buNone/>
              </a:pPr>
              <a:r>
                <a:rPr lang="en-US" sz="2700" b="1">
                  <a:solidFill>
                    <a:schemeClr val="dk1"/>
                  </a:solidFill>
                </a:rPr>
                <a:t>Sharing a community art project.</a:t>
              </a:r>
              <a:endParaRPr sz="2700" b="1">
                <a:solidFill>
                  <a:schemeClr val="dk1"/>
                </a:solidFill>
              </a:endParaRPr>
            </a:p>
            <a:p>
              <a:pPr marL="0" lvl="0" indent="0" algn="l" rtl="0">
                <a:spcBef>
                  <a:spcPts val="0"/>
                </a:spcBef>
                <a:spcAft>
                  <a:spcPts val="0"/>
                </a:spcAft>
                <a:buClr>
                  <a:schemeClr val="dk1"/>
                </a:buClr>
                <a:buSzPts val="1100"/>
                <a:buFont typeface="Arial"/>
                <a:buNone/>
              </a:pPr>
              <a:endParaRPr sz="2700" b="1">
                <a:solidFill>
                  <a:schemeClr val="dk1"/>
                </a:solidFill>
              </a:endParaRPr>
            </a:p>
            <a:p>
              <a:pPr marL="0" lvl="0" indent="0" algn="l" rtl="0">
                <a:spcBef>
                  <a:spcPts val="0"/>
                </a:spcBef>
                <a:spcAft>
                  <a:spcPts val="0"/>
                </a:spcAft>
                <a:buClr>
                  <a:schemeClr val="dk1"/>
                </a:buClr>
                <a:buSzPts val="1100"/>
                <a:buFont typeface="Arial"/>
                <a:buNone/>
              </a:pPr>
              <a:r>
                <a:rPr lang="en-US" sz="2700" b="1">
                  <a:solidFill>
                    <a:schemeClr val="dk1"/>
                  </a:solidFill>
                </a:rPr>
                <a:t>Introducing a new entrepreneurship program. </a:t>
              </a:r>
              <a:endParaRPr sz="4200" b="1">
                <a:solidFill>
                  <a:srgbClr val="1A2530"/>
                </a:solidFill>
                <a:latin typeface="Inter"/>
                <a:ea typeface="Inter"/>
                <a:cs typeface="Inter"/>
                <a:sym typeface="Inter"/>
              </a:endParaRPr>
            </a:p>
          </p:txBody>
        </p:sp>
      </p:grpSp>
      <p:grpSp>
        <p:nvGrpSpPr>
          <p:cNvPr id="594" name="Google Shape;594;g3f10b534615_0_11"/>
          <p:cNvGrpSpPr/>
          <p:nvPr/>
        </p:nvGrpSpPr>
        <p:grpSpPr>
          <a:xfrm>
            <a:off x="0" y="0"/>
            <a:ext cx="9144000" cy="126492"/>
            <a:chOff x="0" y="0"/>
            <a:chExt cx="9144000" cy="126492"/>
          </a:xfrm>
        </p:grpSpPr>
        <p:sp>
          <p:nvSpPr>
            <p:cNvPr id="595" name="Google Shape;595;g3f10b534615_0_11"/>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96" name="Google Shape;596;g3f10b534615_0_11"/>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597" name="Google Shape;597;g3f10b534615_0_11"/>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602"/>
        <p:cNvGrpSpPr/>
        <p:nvPr/>
      </p:nvGrpSpPr>
      <p:grpSpPr>
        <a:xfrm>
          <a:off x="0" y="0"/>
          <a:ext cx="0" cy="0"/>
          <a:chOff x="0" y="0"/>
          <a:chExt cx="0" cy="0"/>
        </a:xfrm>
      </p:grpSpPr>
      <p:sp>
        <p:nvSpPr>
          <p:cNvPr id="603" name="Google Shape;603;p21"/>
          <p:cNvSpPr/>
          <p:nvPr/>
        </p:nvSpPr>
        <p:spPr>
          <a:xfrm>
            <a:off x="0" y="0"/>
            <a:ext cx="3200400" cy="5143500"/>
          </a:xfrm>
          <a:prstGeom prst="rect">
            <a:avLst/>
          </a:prstGeom>
          <a:solidFill>
            <a:srgbClr val="FDE8E3"/>
          </a:solidFill>
          <a:ln w="12700" cap="flat" cmpd="sng">
            <a:solidFill>
              <a:srgbClr val="FDE8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21"/>
          <p:cNvSpPr/>
          <p:nvPr/>
        </p:nvSpPr>
        <p:spPr>
          <a:xfrm>
            <a:off x="0" y="0"/>
            <a:ext cx="3200400"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21"/>
          <p:cNvSpPr/>
          <p:nvPr/>
        </p:nvSpPr>
        <p:spPr>
          <a:xfrm>
            <a:off x="3154680" y="0"/>
            <a:ext cx="50292" cy="51435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21"/>
          <p:cNvSpPr/>
          <p:nvPr/>
        </p:nvSpPr>
        <p:spPr>
          <a:xfrm>
            <a:off x="347472" y="411480"/>
            <a:ext cx="256032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SECTION</a:t>
            </a:r>
            <a:endParaRPr sz="800">
              <a:solidFill>
                <a:schemeClr val="dk1"/>
              </a:solidFill>
              <a:latin typeface="Calibri"/>
              <a:ea typeface="Calibri"/>
              <a:cs typeface="Calibri"/>
              <a:sym typeface="Calibri"/>
            </a:endParaRPr>
          </a:p>
        </p:txBody>
      </p:sp>
      <p:sp>
        <p:nvSpPr>
          <p:cNvPr id="607" name="Google Shape;607;p21"/>
          <p:cNvSpPr/>
          <p:nvPr/>
        </p:nvSpPr>
        <p:spPr>
          <a:xfrm>
            <a:off x="164592" y="749808"/>
            <a:ext cx="2834640" cy="21945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F19684"/>
              </a:buClr>
              <a:buSzPts val="9600"/>
              <a:buFont typeface="Inter"/>
              <a:buNone/>
            </a:pPr>
            <a:r>
              <a:rPr lang="en-US" sz="9600" b="1">
                <a:solidFill>
                  <a:srgbClr val="F19684"/>
                </a:solidFill>
                <a:latin typeface="Inter"/>
                <a:ea typeface="Inter"/>
                <a:cs typeface="Inter"/>
                <a:sym typeface="Inter"/>
              </a:rPr>
              <a:t>04</a:t>
            </a:r>
            <a:endParaRPr sz="9600">
              <a:solidFill>
                <a:schemeClr val="dk1"/>
              </a:solidFill>
              <a:latin typeface="Calibri"/>
              <a:ea typeface="Calibri"/>
              <a:cs typeface="Calibri"/>
              <a:sym typeface="Calibri"/>
            </a:endParaRPr>
          </a:p>
        </p:txBody>
      </p:sp>
      <p:sp>
        <p:nvSpPr>
          <p:cNvPr id="608" name="Google Shape;608;p21"/>
          <p:cNvSpPr/>
          <p:nvPr/>
        </p:nvSpPr>
        <p:spPr>
          <a:xfrm>
            <a:off x="347472" y="4791456"/>
            <a:ext cx="2606040" cy="2377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609" name="Google Shape;609;p21"/>
          <p:cNvSpPr/>
          <p:nvPr/>
        </p:nvSpPr>
        <p:spPr>
          <a:xfrm>
            <a:off x="3520440" y="1280160"/>
            <a:ext cx="5394960" cy="1828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1A2530"/>
              </a:buClr>
              <a:buSzPts val="2800"/>
              <a:buFont typeface="Inter"/>
              <a:buNone/>
            </a:pPr>
            <a:r>
              <a:rPr lang="en-US" sz="2800" b="1">
                <a:solidFill>
                  <a:srgbClr val="1A2530"/>
                </a:solidFill>
                <a:latin typeface="Inter"/>
                <a:ea typeface="Inter"/>
                <a:cs typeface="Inter"/>
                <a:sym typeface="Inter"/>
              </a:rPr>
              <a:t>Using AI Without Losing Your Voice</a:t>
            </a:r>
            <a:endParaRPr sz="2800">
              <a:solidFill>
                <a:schemeClr val="dk1"/>
              </a:solidFill>
              <a:latin typeface="Calibri"/>
              <a:ea typeface="Calibri"/>
              <a:cs typeface="Calibri"/>
              <a:sym typeface="Calibri"/>
            </a:endParaRPr>
          </a:p>
        </p:txBody>
      </p:sp>
      <p:sp>
        <p:nvSpPr>
          <p:cNvPr id="610" name="Google Shape;610;p21"/>
          <p:cNvSpPr/>
          <p:nvPr/>
        </p:nvSpPr>
        <p:spPr>
          <a:xfrm>
            <a:off x="3520440" y="3200400"/>
            <a:ext cx="2194560" cy="4572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21"/>
          <p:cNvSpPr/>
          <p:nvPr/>
        </p:nvSpPr>
        <p:spPr>
          <a:xfrm>
            <a:off x="3520440" y="3383280"/>
            <a:ext cx="5394960" cy="594360"/>
          </a:xfrm>
          <a:prstGeom prst="rect">
            <a:avLst/>
          </a:prstGeom>
          <a:noFill/>
          <a:ln>
            <a:noFill/>
          </a:ln>
        </p:spPr>
        <p:txBody>
          <a:bodyPr spcFirstLastPara="1" wrap="square" lIns="0" tIns="0" rIns="0" bIns="0" anchor="ctr" anchorCtr="0">
            <a:noAutofit/>
          </a:bodyPr>
          <a:lstStyle/>
          <a:p>
            <a:pPr marL="0" marR="0" lvl="0" indent="0" algn="l" rtl="0">
              <a:lnSpc>
                <a:spcPct val="130000"/>
              </a:lnSpc>
              <a:spcBef>
                <a:spcPts val="0"/>
              </a:spcBef>
              <a:spcAft>
                <a:spcPts val="0"/>
              </a:spcAft>
              <a:buClr>
                <a:srgbClr val="8FA3B1"/>
              </a:buClr>
              <a:buSzPts val="1300"/>
              <a:buFont typeface="Inter"/>
              <a:buNone/>
            </a:pPr>
            <a:r>
              <a:rPr lang="en-US" sz="1300">
                <a:solidFill>
                  <a:srgbClr val="8FA3B1"/>
                </a:solidFill>
                <a:latin typeface="Inter"/>
                <a:ea typeface="Inter"/>
                <a:cs typeface="Inter"/>
                <a:sym typeface="Inter"/>
              </a:rPr>
              <a:t>Tools, skepticism, and your community's identity</a:t>
            </a:r>
            <a:endParaRPr sz="13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616"/>
        <p:cNvGrpSpPr/>
        <p:nvPr/>
      </p:nvGrpSpPr>
      <p:grpSpPr>
        <a:xfrm>
          <a:off x="0" y="0"/>
          <a:ext cx="0" cy="0"/>
          <a:chOff x="0" y="0"/>
          <a:chExt cx="0" cy="0"/>
        </a:xfrm>
      </p:grpSpPr>
      <p:sp>
        <p:nvSpPr>
          <p:cNvPr id="617" name="Google Shape;617;p22"/>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22"/>
          <p:cNvSpPr/>
          <p:nvPr/>
        </p:nvSpPr>
        <p:spPr>
          <a:xfrm>
            <a:off x="411480" y="164592"/>
            <a:ext cx="8321100" cy="475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Intro to AI and Large Language Models (LLMs) in Communications</a:t>
            </a:r>
            <a:endParaRPr sz="1800">
              <a:solidFill>
                <a:schemeClr val="dk1"/>
              </a:solidFill>
              <a:latin typeface="Calibri"/>
              <a:ea typeface="Calibri"/>
              <a:cs typeface="Calibri"/>
              <a:sym typeface="Calibri"/>
            </a:endParaRPr>
          </a:p>
        </p:txBody>
      </p:sp>
      <p:sp>
        <p:nvSpPr>
          <p:cNvPr id="619" name="Google Shape;619;p22"/>
          <p:cNvSpPr/>
          <p:nvPr/>
        </p:nvSpPr>
        <p:spPr>
          <a:xfrm>
            <a:off x="411480" y="713232"/>
            <a:ext cx="1097400" cy="366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22"/>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grpSp>
        <p:nvGrpSpPr>
          <p:cNvPr id="621" name="Google Shape;621;p22"/>
          <p:cNvGrpSpPr/>
          <p:nvPr/>
        </p:nvGrpSpPr>
        <p:grpSpPr>
          <a:xfrm>
            <a:off x="411480" y="914400"/>
            <a:ext cx="4095900" cy="3810000"/>
            <a:chOff x="411480" y="914400"/>
            <a:chExt cx="4095900" cy="3810000"/>
          </a:xfrm>
        </p:grpSpPr>
        <p:sp>
          <p:nvSpPr>
            <p:cNvPr id="622" name="Google Shape;622;p22"/>
            <p:cNvSpPr/>
            <p:nvPr/>
          </p:nvSpPr>
          <p:spPr>
            <a:xfrm>
              <a:off x="411480" y="914400"/>
              <a:ext cx="4095900" cy="3810000"/>
            </a:xfrm>
            <a:prstGeom prst="roundRect">
              <a:avLst>
                <a:gd name="adj" fmla="val 3000"/>
              </a:avLst>
            </a:prstGeom>
            <a:solidFill>
              <a:srgbClr val="FFFFFF"/>
            </a:solidFill>
            <a:ln w="19050" cap="flat" cmpd="sng">
              <a:solidFill>
                <a:srgbClr val="EBF3FA"/>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23" name="Google Shape;623;p22"/>
            <p:cNvSpPr/>
            <p:nvPr/>
          </p:nvSpPr>
          <p:spPr>
            <a:xfrm>
              <a:off x="411480" y="914400"/>
              <a:ext cx="4095900" cy="381000"/>
            </a:xfrm>
            <a:prstGeom prst="roundRect">
              <a:avLst>
                <a:gd name="adj" fmla="val 30000"/>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24" name="Google Shape;624;p22"/>
            <p:cNvSpPr/>
            <p:nvPr/>
          </p:nvSpPr>
          <p:spPr>
            <a:xfrm>
              <a:off x="411480" y="1104900"/>
              <a:ext cx="4095900" cy="1905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25" name="Google Shape;625;p22"/>
            <p:cNvSpPr txBox="1"/>
            <p:nvPr/>
          </p:nvSpPr>
          <p:spPr>
            <a:xfrm>
              <a:off x="601980" y="952500"/>
              <a:ext cx="37149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FFFFFF"/>
                  </a:solidFill>
                  <a:latin typeface="Inter"/>
                  <a:ea typeface="Inter"/>
                  <a:cs typeface="Inter"/>
                  <a:sym typeface="Inter"/>
                </a:rPr>
                <a:t>What AI Tools Can Do FOR YOU</a:t>
              </a:r>
              <a:endParaRPr sz="1300" b="1">
                <a:solidFill>
                  <a:srgbClr val="FFFFFF"/>
                </a:solidFill>
                <a:latin typeface="Inter"/>
                <a:ea typeface="Inter"/>
                <a:cs typeface="Inter"/>
                <a:sym typeface="Inter"/>
              </a:endParaRPr>
            </a:p>
          </p:txBody>
        </p:sp>
        <p:sp>
          <p:nvSpPr>
            <p:cNvPr id="626" name="Google Shape;626;p22"/>
            <p:cNvSpPr txBox="1"/>
            <p:nvPr/>
          </p:nvSpPr>
          <p:spPr>
            <a:xfrm>
              <a:off x="601980" y="1390650"/>
              <a:ext cx="3714900" cy="3143400"/>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rgbClr val="3D4E5C"/>
                </a:buClr>
                <a:buSzPts val="1400"/>
                <a:buFont typeface="Inter"/>
                <a:buChar char="●"/>
              </a:pPr>
              <a:r>
                <a:rPr lang="en-US" b="1">
                  <a:solidFill>
                    <a:srgbClr val="3D4E5C"/>
                  </a:solidFill>
                  <a:latin typeface="Inter"/>
                  <a:ea typeface="Inter"/>
                  <a:cs typeface="Inter"/>
                  <a:sym typeface="Inter"/>
                </a:rPr>
                <a:t>Draft and revise text quickly</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Summarize long documents</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Suggest structure and format</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Brainstorm ideas and alternatives</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Check grammar and readability</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Translate between registers (formal / plain)</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Do initial research / pull sources (be specific)</a:t>
              </a:r>
              <a:endParaRPr b="1">
                <a:solidFill>
                  <a:srgbClr val="3D4E5C"/>
                </a:solidFill>
                <a:latin typeface="Inter"/>
                <a:ea typeface="Inter"/>
                <a:cs typeface="Inter"/>
                <a:sym typeface="Inter"/>
              </a:endParaRPr>
            </a:p>
            <a:p>
              <a:pPr marL="457200" lvl="0" indent="-317500" algn="l" rtl="0">
                <a:spcBef>
                  <a:spcPts val="750"/>
                </a:spcBef>
                <a:spcAft>
                  <a:spcPts val="0"/>
                </a:spcAft>
                <a:buClr>
                  <a:srgbClr val="3D4E5C"/>
                </a:buClr>
                <a:buSzPts val="1400"/>
                <a:buFont typeface="Inter"/>
                <a:buChar char="●"/>
              </a:pPr>
              <a:r>
                <a:rPr lang="en-US" b="1">
                  <a:solidFill>
                    <a:srgbClr val="3D4E5C"/>
                  </a:solidFill>
                  <a:latin typeface="Inter"/>
                  <a:ea typeface="Inter"/>
                  <a:cs typeface="Inter"/>
                  <a:sym typeface="Inter"/>
                </a:rPr>
                <a:t>Cut length and condense material</a:t>
              </a:r>
              <a:endParaRPr b="1">
                <a:solidFill>
                  <a:srgbClr val="3D4E5C"/>
                </a:solidFill>
                <a:latin typeface="Inter"/>
                <a:ea typeface="Inter"/>
                <a:cs typeface="Inter"/>
                <a:sym typeface="Inter"/>
              </a:endParaRPr>
            </a:p>
          </p:txBody>
        </p:sp>
      </p:grpSp>
      <p:grpSp>
        <p:nvGrpSpPr>
          <p:cNvPr id="627" name="Google Shape;627;p22"/>
          <p:cNvGrpSpPr/>
          <p:nvPr/>
        </p:nvGrpSpPr>
        <p:grpSpPr>
          <a:xfrm>
            <a:off x="4636620" y="914400"/>
            <a:ext cx="4095905" cy="3810000"/>
            <a:chOff x="4636770" y="914400"/>
            <a:chExt cx="4095905" cy="3810000"/>
          </a:xfrm>
        </p:grpSpPr>
        <p:sp>
          <p:nvSpPr>
            <p:cNvPr id="628" name="Google Shape;628;p22"/>
            <p:cNvSpPr/>
            <p:nvPr/>
          </p:nvSpPr>
          <p:spPr>
            <a:xfrm>
              <a:off x="4636770" y="914400"/>
              <a:ext cx="4095900" cy="3810000"/>
            </a:xfrm>
            <a:prstGeom prst="roundRect">
              <a:avLst>
                <a:gd name="adj" fmla="val 3000"/>
              </a:avLst>
            </a:prstGeom>
            <a:solidFill>
              <a:srgbClr val="FFFFFF"/>
            </a:solidFill>
            <a:ln w="19050" cap="flat" cmpd="sng">
              <a:solidFill>
                <a:srgbClr val="FDE8E3"/>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29" name="Google Shape;629;p22"/>
            <p:cNvSpPr/>
            <p:nvPr/>
          </p:nvSpPr>
          <p:spPr>
            <a:xfrm>
              <a:off x="4636770" y="914400"/>
              <a:ext cx="4095900" cy="381000"/>
            </a:xfrm>
            <a:prstGeom prst="roundRect">
              <a:avLst>
                <a:gd name="adj" fmla="val 30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30" name="Google Shape;630;p22"/>
            <p:cNvSpPr/>
            <p:nvPr/>
          </p:nvSpPr>
          <p:spPr>
            <a:xfrm>
              <a:off x="4636770" y="1104900"/>
              <a:ext cx="4095900" cy="1905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31" name="Google Shape;631;p22"/>
            <p:cNvSpPr txBox="1"/>
            <p:nvPr/>
          </p:nvSpPr>
          <p:spPr>
            <a:xfrm>
              <a:off x="4827270" y="952500"/>
              <a:ext cx="3714900" cy="30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300" b="1">
                  <a:solidFill>
                    <a:srgbClr val="FFFFFF"/>
                  </a:solidFill>
                  <a:latin typeface="Inter"/>
                  <a:ea typeface="Inter"/>
                  <a:cs typeface="Inter"/>
                  <a:sym typeface="Inter"/>
                </a:rPr>
                <a:t>What AI Tools Cannot Do</a:t>
              </a:r>
              <a:endParaRPr sz="1300" b="1">
                <a:solidFill>
                  <a:srgbClr val="FFFFFF"/>
                </a:solidFill>
                <a:latin typeface="Inter"/>
                <a:ea typeface="Inter"/>
                <a:cs typeface="Inter"/>
                <a:sym typeface="Inter"/>
              </a:endParaRPr>
            </a:p>
          </p:txBody>
        </p:sp>
        <p:sp>
          <p:nvSpPr>
            <p:cNvPr id="632" name="Google Shape;632;p22"/>
            <p:cNvSpPr txBox="1"/>
            <p:nvPr/>
          </p:nvSpPr>
          <p:spPr>
            <a:xfrm>
              <a:off x="4827275" y="1390650"/>
              <a:ext cx="3905400" cy="3143400"/>
            </a:xfrm>
            <a:prstGeom prst="rect">
              <a:avLst/>
            </a:prstGeom>
            <a:noFill/>
            <a:ln>
              <a:noFill/>
            </a:ln>
          </p:spPr>
          <p:txBody>
            <a:bodyPr spcFirstLastPara="1" wrap="square" lIns="0" tIns="0" rIns="0" bIns="0" anchor="t" anchorCtr="0">
              <a:noAutofit/>
            </a:bodyPr>
            <a:lstStyle/>
            <a:p>
              <a:pPr marL="457200" lvl="0" indent="-317500" algn="l" rtl="0">
                <a:spcBef>
                  <a:spcPts val="0"/>
                </a:spcBef>
                <a:spcAft>
                  <a:spcPts val="0"/>
                </a:spcAft>
                <a:buClr>
                  <a:srgbClr val="3D4E5C"/>
                </a:buClr>
                <a:buSzPts val="1400"/>
                <a:buFont typeface="Inter"/>
                <a:buChar char="●"/>
              </a:pPr>
              <a:r>
                <a:rPr lang="en-US" b="1">
                  <a:solidFill>
                    <a:srgbClr val="3D4E5C"/>
                  </a:solidFill>
                  <a:latin typeface="Inter"/>
                  <a:ea typeface="Inter"/>
                  <a:cs typeface="Inter"/>
                  <a:sym typeface="Inter"/>
                </a:rPr>
                <a:t>Know community history &amp; relationships</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Verify facts or access live data (usually)</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Replace human judgment on tone and trust</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Speak for lived experience</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Take accountability for errors</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Build relationships or navigate conflict</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Make decisions about a response</a:t>
              </a:r>
              <a:endParaRPr b="1">
                <a:solidFill>
                  <a:srgbClr val="3D4E5C"/>
                </a:solidFill>
                <a:latin typeface="Inter"/>
                <a:ea typeface="Inter"/>
                <a:cs typeface="Inter"/>
                <a:sym typeface="Inter"/>
              </a:endParaRPr>
            </a:p>
            <a:p>
              <a:pPr marL="457200" lvl="0" indent="-317500" algn="l" rtl="0">
                <a:spcBef>
                  <a:spcPts val="600"/>
                </a:spcBef>
                <a:spcAft>
                  <a:spcPts val="0"/>
                </a:spcAft>
                <a:buClr>
                  <a:srgbClr val="3D4E5C"/>
                </a:buClr>
                <a:buSzPts val="1400"/>
                <a:buFont typeface="Inter"/>
                <a:buChar char="●"/>
              </a:pPr>
              <a:r>
                <a:rPr lang="en-US" b="1">
                  <a:solidFill>
                    <a:srgbClr val="3D4E5C"/>
                  </a:solidFill>
                  <a:latin typeface="Inter"/>
                  <a:ea typeface="Inter"/>
                  <a:cs typeface="Inter"/>
                  <a:sym typeface="Inter"/>
                </a:rPr>
                <a:t>Understand and account for human dynamics</a:t>
              </a:r>
              <a:endParaRPr b="1">
                <a:solidFill>
                  <a:srgbClr val="3D4E5C"/>
                </a:solidFill>
                <a:latin typeface="Inter"/>
                <a:ea typeface="Inter"/>
                <a:cs typeface="Inter"/>
                <a:sym typeface="Inte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89"/>
        <p:cNvGrpSpPr/>
        <p:nvPr/>
      </p:nvGrpSpPr>
      <p:grpSpPr>
        <a:xfrm>
          <a:off x="0" y="0"/>
          <a:ext cx="0" cy="0"/>
          <a:chOff x="0" y="0"/>
          <a:chExt cx="0" cy="0"/>
        </a:xfrm>
      </p:grpSpPr>
      <p:sp>
        <p:nvSpPr>
          <p:cNvPr id="90" name="Google Shape;90;g3ea4eb1fe0a_0_27"/>
          <p:cNvSpPr/>
          <p:nvPr/>
        </p:nvSpPr>
        <p:spPr>
          <a:xfrm>
            <a:off x="0" y="0"/>
            <a:ext cx="9144000" cy="504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g3ea4eb1fe0a_0_27"/>
          <p:cNvSpPr/>
          <p:nvPr/>
        </p:nvSpPr>
        <p:spPr>
          <a:xfrm>
            <a:off x="411480" y="201168"/>
            <a:ext cx="8229600" cy="502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2200"/>
              <a:buFont typeface="Inter"/>
              <a:buNone/>
            </a:pPr>
            <a:r>
              <a:rPr lang="en-US" sz="2200" b="1">
                <a:solidFill>
                  <a:srgbClr val="1A2530"/>
                </a:solidFill>
                <a:latin typeface="Inter"/>
                <a:ea typeface="Inter"/>
                <a:cs typeface="Inter"/>
                <a:sym typeface="Inter"/>
              </a:rPr>
              <a:t>Who Are We?</a:t>
            </a:r>
            <a:endParaRPr sz="2200">
              <a:solidFill>
                <a:schemeClr val="dk1"/>
              </a:solidFill>
              <a:latin typeface="Calibri"/>
              <a:ea typeface="Calibri"/>
              <a:cs typeface="Calibri"/>
              <a:sym typeface="Calibri"/>
            </a:endParaRPr>
          </a:p>
        </p:txBody>
      </p:sp>
      <p:sp>
        <p:nvSpPr>
          <p:cNvPr id="92" name="Google Shape;92;g3ea4eb1fe0a_0_27"/>
          <p:cNvSpPr/>
          <p:nvPr/>
        </p:nvSpPr>
        <p:spPr>
          <a:xfrm>
            <a:off x="411480" y="1005840"/>
            <a:ext cx="3931800" cy="3931800"/>
          </a:xfrm>
          <a:prstGeom prst="rect">
            <a:avLst/>
          </a:prstGeom>
          <a:solidFill>
            <a:srgbClr val="EBF3FA"/>
          </a:solidFill>
          <a:ln w="12700" cap="flat" cmpd="sng">
            <a:solidFill>
              <a:srgbClr val="EBF3FA"/>
            </a:solidFill>
            <a:prstDash val="solid"/>
            <a:round/>
            <a:headEnd type="none" w="sm" len="sm"/>
            <a:tailEnd type="none" w="sm" len="sm"/>
          </a:ln>
          <a:effectLst>
            <a:outerShdw blurRad="203200" dist="38100" dir="9000000" algn="bl" rotWithShape="0">
              <a:srgbClr val="9DC0E3">
                <a:alpha val="1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g3ea4eb1fe0a_0_27"/>
          <p:cNvSpPr/>
          <p:nvPr/>
        </p:nvSpPr>
        <p:spPr>
          <a:xfrm>
            <a:off x="411480" y="1005840"/>
            <a:ext cx="39318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g3ea4eb1fe0a_0_27"/>
          <p:cNvSpPr/>
          <p:nvPr/>
        </p:nvSpPr>
        <p:spPr>
          <a:xfrm>
            <a:off x="2011680" y="1207008"/>
            <a:ext cx="2148900" cy="438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500"/>
              <a:buFont typeface="Inter"/>
              <a:buNone/>
            </a:pPr>
            <a:r>
              <a:rPr lang="en-US" sz="1500" b="1">
                <a:solidFill>
                  <a:srgbClr val="1A2530"/>
                </a:solidFill>
                <a:latin typeface="Inter"/>
                <a:ea typeface="Inter"/>
                <a:cs typeface="Inter"/>
                <a:sym typeface="Inter"/>
              </a:rPr>
              <a:t>Katherine Skene</a:t>
            </a:r>
            <a:endParaRPr sz="1500">
              <a:solidFill>
                <a:schemeClr val="dk1"/>
              </a:solidFill>
              <a:latin typeface="Calibri"/>
              <a:ea typeface="Calibri"/>
              <a:cs typeface="Calibri"/>
              <a:sym typeface="Calibri"/>
            </a:endParaRPr>
          </a:p>
        </p:txBody>
      </p:sp>
      <p:sp>
        <p:nvSpPr>
          <p:cNvPr id="95" name="Google Shape;95;g3ea4eb1fe0a_0_27"/>
          <p:cNvSpPr/>
          <p:nvPr/>
        </p:nvSpPr>
        <p:spPr>
          <a:xfrm>
            <a:off x="2011680" y="1664208"/>
            <a:ext cx="2148900" cy="29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D4E5C"/>
              </a:buClr>
              <a:buSzPts val="1200"/>
              <a:buFont typeface="Inter"/>
              <a:buNone/>
            </a:pPr>
            <a:r>
              <a:rPr lang="en-US" sz="1200">
                <a:solidFill>
                  <a:srgbClr val="3D4E5C"/>
                </a:solidFill>
                <a:latin typeface="Inter"/>
                <a:ea typeface="Inter"/>
                <a:cs typeface="Inter"/>
                <a:sym typeface="Inter"/>
              </a:rPr>
              <a:t>Vice President, Marketing &amp; Communications (Interim)</a:t>
            </a:r>
            <a:endParaRPr sz="1200">
              <a:solidFill>
                <a:schemeClr val="dk1"/>
              </a:solidFill>
              <a:latin typeface="Calibri"/>
              <a:ea typeface="Calibri"/>
              <a:cs typeface="Calibri"/>
              <a:sym typeface="Calibri"/>
            </a:endParaRPr>
          </a:p>
        </p:txBody>
      </p:sp>
      <p:sp>
        <p:nvSpPr>
          <p:cNvPr id="96" name="Google Shape;96;g3ea4eb1fe0a_0_27"/>
          <p:cNvSpPr/>
          <p:nvPr/>
        </p:nvSpPr>
        <p:spPr>
          <a:xfrm>
            <a:off x="2011680" y="1975104"/>
            <a:ext cx="2148900" cy="25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A8FB8"/>
              </a:buClr>
              <a:buSzPts val="1100"/>
              <a:buFont typeface="Inter"/>
              <a:buNone/>
            </a:pPr>
            <a:r>
              <a:rPr lang="en-US" sz="1100">
                <a:solidFill>
                  <a:srgbClr val="5A8FB8"/>
                </a:solidFill>
                <a:latin typeface="Inter"/>
                <a:ea typeface="Inter"/>
                <a:cs typeface="Inter"/>
                <a:sym typeface="Inter"/>
              </a:rPr>
              <a:t>Crohn’s &amp; Colitis Canada</a:t>
            </a:r>
            <a:endParaRPr sz="1100">
              <a:solidFill>
                <a:schemeClr val="dk1"/>
              </a:solidFill>
              <a:latin typeface="Calibri"/>
              <a:ea typeface="Calibri"/>
              <a:cs typeface="Calibri"/>
              <a:sym typeface="Calibri"/>
            </a:endParaRPr>
          </a:p>
        </p:txBody>
      </p:sp>
      <p:sp>
        <p:nvSpPr>
          <p:cNvPr id="97" name="Google Shape;97;g3ea4eb1fe0a_0_27"/>
          <p:cNvSpPr/>
          <p:nvPr/>
        </p:nvSpPr>
        <p:spPr>
          <a:xfrm>
            <a:off x="667512" y="2487168"/>
            <a:ext cx="3474600" cy="321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g3ea4eb1fe0a_0_27"/>
          <p:cNvSpPr/>
          <p:nvPr/>
        </p:nvSpPr>
        <p:spPr>
          <a:xfrm>
            <a:off x="667512" y="2633472"/>
            <a:ext cx="3474600" cy="2176200"/>
          </a:xfrm>
          <a:prstGeom prst="rect">
            <a:avLst/>
          </a:prstGeom>
          <a:noFill/>
          <a:ln>
            <a:noFill/>
          </a:ln>
        </p:spPr>
        <p:txBody>
          <a:bodyPr spcFirstLastPara="1" wrap="square" lIns="0" tIns="0" rIns="0" bIns="0" anchor="t" anchorCtr="0">
            <a:noAutofit/>
          </a:bodyPr>
          <a:lstStyle/>
          <a:p>
            <a:pPr marL="457200" marR="0" lvl="0" indent="-304800" algn="l" rtl="0">
              <a:spcBef>
                <a:spcPts val="0"/>
              </a:spcBef>
              <a:spcAft>
                <a:spcPts val="0"/>
              </a:spcAft>
              <a:buClr>
                <a:srgbClr val="3D4E5C"/>
              </a:buClr>
              <a:buSzPts val="1200"/>
              <a:buFont typeface="Inter"/>
              <a:buChar char="●"/>
            </a:pPr>
            <a:r>
              <a:rPr lang="en-US" sz="1200">
                <a:solidFill>
                  <a:srgbClr val="3D4E5C"/>
                </a:solidFill>
                <a:latin typeface="Inter"/>
                <a:ea typeface="Inter"/>
                <a:cs typeface="Inter"/>
                <a:sym typeface="Inter"/>
              </a:rPr>
              <a:t>Communications, government relations, and strategy consultant</a:t>
            </a:r>
            <a:endParaRPr sz="1200">
              <a:solidFill>
                <a:srgbClr val="3D4E5C"/>
              </a:solidFill>
              <a:latin typeface="Inter"/>
              <a:ea typeface="Inter"/>
              <a:cs typeface="Inter"/>
              <a:sym typeface="Inter"/>
            </a:endParaRPr>
          </a:p>
          <a:p>
            <a:pPr marL="457200" marR="0" lvl="0" indent="0" algn="l" rtl="0">
              <a:spcBef>
                <a:spcPts val="0"/>
              </a:spcBef>
              <a:spcAft>
                <a:spcPts val="0"/>
              </a:spcAft>
              <a:buNone/>
            </a:pPr>
            <a:endParaRPr sz="1200">
              <a:solidFill>
                <a:srgbClr val="3D4E5C"/>
              </a:solidFill>
              <a:latin typeface="Inter"/>
              <a:ea typeface="Inter"/>
              <a:cs typeface="Inter"/>
              <a:sym typeface="Inter"/>
            </a:endParaRPr>
          </a:p>
          <a:p>
            <a:pPr marL="457200" marR="0" lvl="0" indent="-304800" algn="l" rtl="0">
              <a:spcBef>
                <a:spcPts val="0"/>
              </a:spcBef>
              <a:spcAft>
                <a:spcPts val="0"/>
              </a:spcAft>
              <a:buClr>
                <a:srgbClr val="3D4E5C"/>
              </a:buClr>
              <a:buSzPts val="1200"/>
              <a:buFont typeface="Inter"/>
              <a:buChar char="●"/>
            </a:pPr>
            <a:r>
              <a:rPr lang="en-US" sz="1200">
                <a:solidFill>
                  <a:srgbClr val="3D4E5C"/>
                </a:solidFill>
                <a:latin typeface="Inter"/>
                <a:ea typeface="Inter"/>
                <a:cs typeface="Inter"/>
                <a:sym typeface="Inter"/>
              </a:rPr>
              <a:t>I am most passionate about work that serves a public good: non-profit; government; post-secondary; community organizations</a:t>
            </a:r>
            <a:endParaRPr sz="1200">
              <a:solidFill>
                <a:srgbClr val="3D4E5C"/>
              </a:solidFill>
              <a:latin typeface="Inter"/>
              <a:ea typeface="Inter"/>
              <a:cs typeface="Inter"/>
              <a:sym typeface="Inter"/>
            </a:endParaRPr>
          </a:p>
          <a:p>
            <a:pPr marL="457200" marR="0" lvl="0" indent="0" algn="l" rtl="0">
              <a:spcBef>
                <a:spcPts val="0"/>
              </a:spcBef>
              <a:spcAft>
                <a:spcPts val="0"/>
              </a:spcAft>
              <a:buNone/>
            </a:pPr>
            <a:endParaRPr sz="1200">
              <a:solidFill>
                <a:srgbClr val="3D4E5C"/>
              </a:solidFill>
              <a:latin typeface="Inter"/>
              <a:ea typeface="Inter"/>
              <a:cs typeface="Inter"/>
              <a:sym typeface="Inter"/>
            </a:endParaRPr>
          </a:p>
          <a:p>
            <a:pPr marL="457200" marR="0" lvl="0" indent="-304800" algn="l" rtl="0">
              <a:spcBef>
                <a:spcPts val="0"/>
              </a:spcBef>
              <a:spcAft>
                <a:spcPts val="0"/>
              </a:spcAft>
              <a:buClr>
                <a:srgbClr val="3D4E5C"/>
              </a:buClr>
              <a:buSzPts val="1200"/>
              <a:buFont typeface="Inter"/>
              <a:buChar char="●"/>
            </a:pPr>
            <a:r>
              <a:rPr lang="en-US" sz="1200">
                <a:solidFill>
                  <a:srgbClr val="3D4E5C"/>
                </a:solidFill>
                <a:latin typeface="Inter"/>
                <a:ea typeface="Inter"/>
                <a:cs typeface="Inter"/>
                <a:sym typeface="Inter"/>
              </a:rPr>
              <a:t>Invested in building strong team dynamics and productive relationships</a:t>
            </a:r>
            <a:endParaRPr sz="1200">
              <a:solidFill>
                <a:srgbClr val="3D4E5C"/>
              </a:solidFill>
              <a:latin typeface="Inter"/>
              <a:ea typeface="Inter"/>
              <a:cs typeface="Inter"/>
              <a:sym typeface="Inter"/>
            </a:endParaRPr>
          </a:p>
        </p:txBody>
      </p:sp>
      <p:sp>
        <p:nvSpPr>
          <p:cNvPr id="99" name="Google Shape;99;g3ea4eb1fe0a_0_27"/>
          <p:cNvSpPr/>
          <p:nvPr/>
        </p:nvSpPr>
        <p:spPr>
          <a:xfrm>
            <a:off x="6400800" y="1207008"/>
            <a:ext cx="2148900" cy="438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500"/>
              <a:buFont typeface="Inter"/>
              <a:buNone/>
            </a:pPr>
            <a:endParaRPr sz="1500">
              <a:solidFill>
                <a:schemeClr val="dk1"/>
              </a:solidFill>
              <a:latin typeface="Calibri"/>
              <a:ea typeface="Calibri"/>
              <a:cs typeface="Calibri"/>
              <a:sym typeface="Calibri"/>
            </a:endParaRPr>
          </a:p>
        </p:txBody>
      </p:sp>
      <p:sp>
        <p:nvSpPr>
          <p:cNvPr id="100" name="Google Shape;100;g3ea4eb1fe0a_0_27"/>
          <p:cNvSpPr/>
          <p:nvPr/>
        </p:nvSpPr>
        <p:spPr>
          <a:xfrm>
            <a:off x="6400800" y="1664208"/>
            <a:ext cx="2148900" cy="292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D4E5C"/>
              </a:buClr>
              <a:buSzPts val="1200"/>
              <a:buFont typeface="Inter"/>
              <a:buNone/>
            </a:pPr>
            <a:endParaRPr sz="1200">
              <a:solidFill>
                <a:schemeClr val="dk1"/>
              </a:solidFill>
              <a:latin typeface="Calibri"/>
              <a:ea typeface="Calibri"/>
              <a:cs typeface="Calibri"/>
              <a:sym typeface="Calibri"/>
            </a:endParaRPr>
          </a:p>
        </p:txBody>
      </p:sp>
      <p:sp>
        <p:nvSpPr>
          <p:cNvPr id="101" name="Google Shape;101;g3ea4eb1fe0a_0_27"/>
          <p:cNvSpPr/>
          <p:nvPr/>
        </p:nvSpPr>
        <p:spPr>
          <a:xfrm>
            <a:off x="6400800" y="1975104"/>
            <a:ext cx="2148900" cy="255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C96B55"/>
              </a:buClr>
              <a:buSzPts val="1100"/>
              <a:buFont typeface="Inter"/>
              <a:buNone/>
            </a:pPr>
            <a:endParaRPr sz="1100">
              <a:solidFill>
                <a:schemeClr val="dk1"/>
              </a:solidFill>
              <a:latin typeface="Calibri"/>
              <a:ea typeface="Calibri"/>
              <a:cs typeface="Calibri"/>
              <a:sym typeface="Calibri"/>
            </a:endParaRPr>
          </a:p>
        </p:txBody>
      </p:sp>
      <p:sp>
        <p:nvSpPr>
          <p:cNvPr id="102" name="Google Shape;102;g3ea4eb1fe0a_0_27"/>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103" name="Google Shape;103;g3ea4eb1fe0a_0_27"/>
          <p:cNvSpPr/>
          <p:nvPr/>
        </p:nvSpPr>
        <p:spPr>
          <a:xfrm>
            <a:off x="4667250" y="1000125"/>
            <a:ext cx="4095900" cy="3931800"/>
          </a:xfrm>
          <a:prstGeom prst="roundRect">
            <a:avLst>
              <a:gd name="adj" fmla="val 3157"/>
            </a:avLst>
          </a:prstGeom>
          <a:solidFill>
            <a:srgbClr val="FFFFFF"/>
          </a:solidFill>
          <a:ln w="9525" cap="flat" cmpd="sng">
            <a:solidFill>
              <a:srgbClr val="EBF3FA"/>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04" name="Google Shape;104;g3ea4eb1fe0a_0_27"/>
          <p:cNvSpPr txBox="1"/>
          <p:nvPr/>
        </p:nvSpPr>
        <p:spPr>
          <a:xfrm>
            <a:off x="4857750" y="2619375"/>
            <a:ext cx="3714900" cy="1857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latin typeface="Inter"/>
                <a:ea typeface="Inter"/>
                <a:cs typeface="Inter"/>
                <a:sym typeface="Inter"/>
              </a:rPr>
              <a:t>From: Brandon, Manitoba, Treaty 2 Territory</a:t>
            </a:r>
            <a:endParaRPr sz="1100" b="1">
              <a:solidFill>
                <a:schemeClr val="dk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Inter"/>
                <a:ea typeface="Inter"/>
                <a:cs typeface="Inter"/>
                <a:sym typeface="Inter"/>
              </a:rPr>
              <a:t>Nearest community: Sioux Valley Dakota Nation</a:t>
            </a:r>
            <a:endParaRPr sz="1100">
              <a:solidFill>
                <a:schemeClr val="dk1"/>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Inter"/>
                <a:ea typeface="Inter"/>
                <a:cs typeface="Inter"/>
                <a:sym typeface="Inter"/>
              </a:rPr>
              <a:t> </a:t>
            </a:r>
            <a:endParaRPr sz="1100">
              <a:solidFill>
                <a:schemeClr val="dk1"/>
              </a:solidFill>
              <a:latin typeface="Inter"/>
              <a:ea typeface="Inter"/>
              <a:cs typeface="Inter"/>
              <a:sym typeface="Inter"/>
            </a:endParaRPr>
          </a:p>
          <a:p>
            <a:pPr marL="457200" lvl="0" indent="-298450" algn="l" rtl="0">
              <a:lnSpc>
                <a:spcPct val="115000"/>
              </a:lnSpc>
              <a:spcBef>
                <a:spcPts val="0"/>
              </a:spcBef>
              <a:spcAft>
                <a:spcPts val="0"/>
              </a:spcAft>
              <a:buClr>
                <a:schemeClr val="dk1"/>
              </a:buClr>
              <a:buSzPts val="1100"/>
              <a:buFont typeface="Inter"/>
              <a:buChar char="●"/>
            </a:pPr>
            <a:r>
              <a:rPr lang="en-US" sz="1100">
                <a:solidFill>
                  <a:schemeClr val="dk1"/>
                </a:solidFill>
                <a:latin typeface="Inter"/>
                <a:ea typeface="Inter"/>
                <a:cs typeface="Inter"/>
                <a:sym typeface="Inter"/>
              </a:rPr>
              <a:t>The largest Dakota Nation in Canada, with approx.2,500 members</a:t>
            </a:r>
            <a:endParaRPr sz="1100">
              <a:solidFill>
                <a:schemeClr val="dk1"/>
              </a:solidFill>
              <a:latin typeface="Inter"/>
              <a:ea typeface="Inter"/>
              <a:cs typeface="Inter"/>
              <a:sym typeface="Inter"/>
            </a:endParaRPr>
          </a:p>
          <a:p>
            <a:pPr marL="457200" lvl="0" indent="-298450" algn="l" rtl="0">
              <a:lnSpc>
                <a:spcPct val="115000"/>
              </a:lnSpc>
              <a:spcBef>
                <a:spcPts val="0"/>
              </a:spcBef>
              <a:spcAft>
                <a:spcPts val="0"/>
              </a:spcAft>
              <a:buClr>
                <a:schemeClr val="dk1"/>
              </a:buClr>
              <a:buSzPts val="1100"/>
              <a:buFont typeface="Inter"/>
              <a:buChar char="●"/>
            </a:pPr>
            <a:r>
              <a:rPr lang="en-US" sz="1100">
                <a:solidFill>
                  <a:schemeClr val="dk1"/>
                </a:solidFill>
                <a:latin typeface="Inter"/>
                <a:ea typeface="Inter"/>
                <a:cs typeface="Inter"/>
                <a:sym typeface="Inter"/>
              </a:rPr>
              <a:t>Never a signatory to Canada's numbered treaties; achieved full self-government effective July 1, 2014,</a:t>
            </a:r>
            <a:endParaRPr sz="1100">
              <a:solidFill>
                <a:schemeClr val="dk1"/>
              </a:solidFill>
              <a:latin typeface="Inter"/>
              <a:ea typeface="Inter"/>
              <a:cs typeface="Inter"/>
              <a:sym typeface="Inter"/>
            </a:endParaRPr>
          </a:p>
          <a:p>
            <a:pPr marL="457200" lvl="0" indent="-298450" algn="l" rtl="0">
              <a:lnSpc>
                <a:spcPct val="115000"/>
              </a:lnSpc>
              <a:spcBef>
                <a:spcPts val="0"/>
              </a:spcBef>
              <a:spcAft>
                <a:spcPts val="0"/>
              </a:spcAft>
              <a:buClr>
                <a:schemeClr val="dk1"/>
              </a:buClr>
              <a:buSzPts val="1100"/>
              <a:buFont typeface="Inter"/>
              <a:buChar char="●"/>
            </a:pPr>
            <a:r>
              <a:rPr lang="en-US" sz="1100">
                <a:solidFill>
                  <a:schemeClr val="dk1"/>
                </a:solidFill>
                <a:latin typeface="Inter"/>
                <a:ea typeface="Inter"/>
                <a:cs typeface="Inter"/>
                <a:sym typeface="Inter"/>
              </a:rPr>
              <a:t>Recently reopened Grand Valley Park, one of Manitoba's most significant bison-kill sites, with a history of 1,000+ years </a:t>
            </a:r>
            <a:endParaRPr sz="1100">
              <a:solidFill>
                <a:schemeClr val="dk1"/>
              </a:solidFill>
              <a:latin typeface="Inter"/>
              <a:ea typeface="Inter"/>
              <a:cs typeface="Inter"/>
              <a:sym typeface="Inter"/>
            </a:endParaRPr>
          </a:p>
        </p:txBody>
      </p:sp>
      <p:pic>
        <p:nvPicPr>
          <p:cNvPr id="105" name="Google Shape;105;g3ea4eb1fe0a_0_27" title="Screenshot 2026-06-14 at 7.03.57 PM.png"/>
          <p:cNvPicPr preferRelativeResize="0"/>
          <p:nvPr/>
        </p:nvPicPr>
        <p:blipFill rotWithShape="1">
          <a:blip r:embed="rId3">
            <a:alphaModFix/>
          </a:blip>
          <a:srcRect l="3583" t="3642" r="3583"/>
          <a:stretch/>
        </p:blipFill>
        <p:spPr>
          <a:xfrm>
            <a:off x="587875" y="1247988"/>
            <a:ext cx="1126500" cy="1085400"/>
          </a:xfrm>
          <a:prstGeom prst="ellipse">
            <a:avLst/>
          </a:prstGeom>
          <a:noFill/>
          <a:ln>
            <a:noFill/>
          </a:ln>
        </p:spPr>
      </p:pic>
      <p:pic>
        <p:nvPicPr>
          <p:cNvPr id="106" name="Google Shape;106;g3ea4eb1fe0a_0_27" title="Screenshot 2026-06-14 at 7.10.08 PM.png"/>
          <p:cNvPicPr preferRelativeResize="0"/>
          <p:nvPr/>
        </p:nvPicPr>
        <p:blipFill>
          <a:blip r:embed="rId4">
            <a:alphaModFix/>
          </a:blip>
          <a:stretch>
            <a:fillRect/>
          </a:stretch>
        </p:blipFill>
        <p:spPr>
          <a:xfrm>
            <a:off x="4984450" y="1057925"/>
            <a:ext cx="3265276" cy="15050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6"/>
        <p:cNvGrpSpPr/>
        <p:nvPr/>
      </p:nvGrpSpPr>
      <p:grpSpPr>
        <a:xfrm>
          <a:off x="0" y="0"/>
          <a:ext cx="0" cy="0"/>
          <a:chOff x="0" y="0"/>
          <a:chExt cx="0" cy="0"/>
        </a:xfrm>
      </p:grpSpPr>
      <p:sp>
        <p:nvSpPr>
          <p:cNvPr id="637" name="Google Shape;637;g3e8c5b019e5_0_12"/>
          <p:cNvSpPr/>
          <p:nvPr/>
        </p:nvSpPr>
        <p:spPr>
          <a:xfrm>
            <a:off x="0" y="0"/>
            <a:ext cx="9144000" cy="504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638" name="Google Shape;638;g3e8c5b019e5_0_12"/>
          <p:cNvGrpSpPr/>
          <p:nvPr/>
        </p:nvGrpSpPr>
        <p:grpSpPr>
          <a:xfrm>
            <a:off x="411480" y="1619250"/>
            <a:ext cx="8321100" cy="1905000"/>
            <a:chOff x="411480" y="1619250"/>
            <a:chExt cx="8321100" cy="1905000"/>
          </a:xfrm>
        </p:grpSpPr>
        <p:sp>
          <p:nvSpPr>
            <p:cNvPr id="639" name="Google Shape;639;g3e8c5b019e5_0_12"/>
            <p:cNvSpPr/>
            <p:nvPr/>
          </p:nvSpPr>
          <p:spPr>
            <a:xfrm>
              <a:off x="411480" y="1619250"/>
              <a:ext cx="8321100" cy="1905000"/>
            </a:xfrm>
            <a:prstGeom prst="roundRect">
              <a:avLst>
                <a:gd name="adj" fmla="val 5000"/>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40" name="Google Shape;640;g3e8c5b019e5_0_12"/>
            <p:cNvSpPr txBox="1"/>
            <p:nvPr/>
          </p:nvSpPr>
          <p:spPr>
            <a:xfrm>
              <a:off x="411480" y="1619250"/>
              <a:ext cx="8321100" cy="1905000"/>
            </a:xfrm>
            <a:prstGeom prst="rect">
              <a:avLst/>
            </a:prstGeom>
            <a:noFill/>
            <a:ln>
              <a:noFill/>
            </a:ln>
          </p:spPr>
          <p:txBody>
            <a:bodyPr spcFirstLastPara="1" wrap="square" lIns="381000" tIns="381000" rIns="381000" bIns="381000" anchor="ctr" anchorCtr="0">
              <a:noAutofit/>
            </a:bodyPr>
            <a:lstStyle/>
            <a:p>
              <a:pPr marL="0" lvl="0" indent="0" algn="ctr" rtl="0">
                <a:spcBef>
                  <a:spcPts val="0"/>
                </a:spcBef>
                <a:spcAft>
                  <a:spcPts val="0"/>
                </a:spcAft>
                <a:buNone/>
              </a:pPr>
              <a:r>
                <a:rPr lang="en-US" sz="4080" b="1">
                  <a:solidFill>
                    <a:srgbClr val="FFFFFF"/>
                  </a:solidFill>
                  <a:latin typeface="Inter"/>
                  <a:ea typeface="Inter"/>
                  <a:cs typeface="Inter"/>
                  <a:sym typeface="Inter"/>
                </a:rPr>
                <a:t>AI is a tool.</a:t>
              </a:r>
              <a:endParaRPr sz="4080" b="1">
                <a:solidFill>
                  <a:srgbClr val="FFFFFF"/>
                </a:solidFill>
                <a:latin typeface="Inter"/>
                <a:ea typeface="Inter"/>
                <a:cs typeface="Inter"/>
                <a:sym typeface="Inter"/>
              </a:endParaRPr>
            </a:p>
            <a:p>
              <a:pPr marL="0" lvl="0" indent="0" algn="ctr" rtl="0">
                <a:spcBef>
                  <a:spcPts val="750"/>
                </a:spcBef>
                <a:spcAft>
                  <a:spcPts val="0"/>
                </a:spcAft>
                <a:buNone/>
              </a:pPr>
              <a:r>
                <a:rPr lang="en-US" sz="2720" b="0">
                  <a:solidFill>
                    <a:srgbClr val="FFFFFF"/>
                  </a:solidFill>
                  <a:latin typeface="Inter"/>
                  <a:ea typeface="Inter"/>
                  <a:cs typeface="Inter"/>
                  <a:sym typeface="Inter"/>
                </a:rPr>
                <a:t>It’s not a strategy.</a:t>
              </a:r>
              <a:endParaRPr sz="2720" b="0">
                <a:solidFill>
                  <a:srgbClr val="FFFFFF"/>
                </a:solidFill>
                <a:latin typeface="Inter"/>
                <a:ea typeface="Inter"/>
                <a:cs typeface="Inter"/>
                <a:sym typeface="Inter"/>
              </a:endParaRPr>
            </a:p>
          </p:txBody>
        </p:sp>
      </p:grpSp>
      <p:sp>
        <p:nvSpPr>
          <p:cNvPr id="641" name="Google Shape;641;g3e8c5b019e5_0_12"/>
          <p:cNvSpPr txBox="1"/>
          <p:nvPr/>
        </p:nvSpPr>
        <p:spPr>
          <a:xfrm>
            <a:off x="4095750" y="754380"/>
            <a:ext cx="9525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6000" b="0">
                <a:solidFill>
                  <a:srgbClr val="F19684"/>
                </a:solidFill>
                <a:latin typeface="Material Icons"/>
                <a:ea typeface="Material Icons"/>
                <a:cs typeface="Material Icons"/>
                <a:sym typeface="Material Icons"/>
              </a:rPr>
              <a:t>handyman</a:t>
            </a:r>
            <a:endParaRPr sz="6000" b="0">
              <a:solidFill>
                <a:srgbClr val="F19684"/>
              </a:solidFill>
              <a:latin typeface="Material Icons"/>
              <a:ea typeface="Material Icons"/>
              <a:cs typeface="Material Icons"/>
              <a:sym typeface="Material Icons"/>
            </a:endParaRPr>
          </a:p>
        </p:txBody>
      </p:sp>
      <p:sp>
        <p:nvSpPr>
          <p:cNvPr id="642" name="Google Shape;642;g3e8c5b019e5_0_12"/>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647"/>
        <p:cNvGrpSpPr/>
        <p:nvPr/>
      </p:nvGrpSpPr>
      <p:grpSpPr>
        <a:xfrm>
          <a:off x="0" y="0"/>
          <a:ext cx="0" cy="0"/>
          <a:chOff x="0" y="0"/>
          <a:chExt cx="0" cy="0"/>
        </a:xfrm>
      </p:grpSpPr>
      <p:sp>
        <p:nvSpPr>
          <p:cNvPr id="648" name="Google Shape;648;p23"/>
          <p:cNvSpPr/>
          <p:nvPr/>
        </p:nvSpPr>
        <p:spPr>
          <a:xfrm>
            <a:off x="0" y="0"/>
            <a:ext cx="9144000" cy="50292"/>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23"/>
          <p:cNvSpPr/>
          <p:nvPr/>
        </p:nvSpPr>
        <p:spPr>
          <a:xfrm>
            <a:off x="411480" y="182880"/>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A Healthy Dose of Skepticism</a:t>
            </a:r>
            <a:endParaRPr sz="1800">
              <a:solidFill>
                <a:schemeClr val="dk1"/>
              </a:solidFill>
              <a:latin typeface="Calibri"/>
              <a:ea typeface="Calibri"/>
              <a:cs typeface="Calibri"/>
              <a:sym typeface="Calibri"/>
            </a:endParaRPr>
          </a:p>
        </p:txBody>
      </p:sp>
      <p:sp>
        <p:nvSpPr>
          <p:cNvPr id="650" name="Google Shape;650;p23"/>
          <p:cNvSpPr/>
          <p:nvPr/>
        </p:nvSpPr>
        <p:spPr>
          <a:xfrm>
            <a:off x="411480" y="822960"/>
            <a:ext cx="8321040" cy="96012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3"/>
          <p:cNvSpPr/>
          <p:nvPr/>
        </p:nvSpPr>
        <p:spPr>
          <a:xfrm>
            <a:off x="548640" y="822960"/>
            <a:ext cx="8046720" cy="96012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Clr>
                <a:srgbClr val="FFFFFF"/>
              </a:buClr>
              <a:buSzPts val="1700"/>
              <a:buFont typeface="Inter"/>
              <a:buNone/>
            </a:pPr>
            <a:r>
              <a:rPr lang="en-US" sz="1700" b="1">
                <a:solidFill>
                  <a:srgbClr val="FFFFFF"/>
                </a:solidFill>
                <a:latin typeface="Inter"/>
                <a:ea typeface="Inter"/>
                <a:cs typeface="Inter"/>
                <a:sym typeface="Inter"/>
              </a:rPr>
              <a:t>AI is a tool. Your community's voice is not a feature to outsource.</a:t>
            </a:r>
            <a:endParaRPr sz="1700">
              <a:solidFill>
                <a:schemeClr val="dk1"/>
              </a:solidFill>
              <a:latin typeface="Calibri"/>
              <a:ea typeface="Calibri"/>
              <a:cs typeface="Calibri"/>
              <a:sym typeface="Calibri"/>
            </a:endParaRPr>
          </a:p>
        </p:txBody>
      </p:sp>
      <p:sp>
        <p:nvSpPr>
          <p:cNvPr id="652" name="Google Shape;652;p23"/>
          <p:cNvSpPr/>
          <p:nvPr/>
        </p:nvSpPr>
        <p:spPr>
          <a:xfrm>
            <a:off x="457200" y="1920240"/>
            <a:ext cx="8321040" cy="2880360"/>
          </a:xfrm>
          <a:prstGeom prst="rect">
            <a:avLst/>
          </a:prstGeom>
          <a:noFill/>
          <a:ln>
            <a:noFill/>
          </a:ln>
        </p:spPr>
        <p:txBody>
          <a:bodyPr spcFirstLastPara="1" wrap="square" lIns="0" tIns="0" rIns="0" bIns="0" anchor="t" anchorCtr="0">
            <a:noAutofit/>
          </a:bodyPr>
          <a:lstStyle/>
          <a:p>
            <a:pPr marL="127000" marR="0" lvl="0" indent="-127000" algn="l" rtl="0">
              <a:lnSpc>
                <a:spcPct val="125000"/>
              </a:lnSpc>
              <a:spcBef>
                <a:spcPts val="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AI models reflect the data they were trained on, including its biases</a:t>
            </a:r>
            <a:endParaRPr sz="1300" b="1">
              <a:solidFill>
                <a:schemeClr val="dk1"/>
              </a:solidFill>
              <a:latin typeface="Calibri"/>
              <a:ea typeface="Calibri"/>
              <a:cs typeface="Calibri"/>
              <a:sym typeface="Calibri"/>
            </a:endParaRPr>
          </a:p>
          <a:p>
            <a:pPr marL="127000" marR="0" lvl="0" indent="-127000" algn="l" rtl="0">
              <a:lnSpc>
                <a:spcPct val="125000"/>
              </a:lnSpc>
              <a:spcBef>
                <a:spcPts val="70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Generic AI outputs often flatten the specificity that makes community communications powerful</a:t>
            </a:r>
            <a:endParaRPr sz="1300" b="1">
              <a:solidFill>
                <a:schemeClr val="dk1"/>
              </a:solidFill>
              <a:latin typeface="Calibri"/>
              <a:ea typeface="Calibri"/>
              <a:cs typeface="Calibri"/>
              <a:sym typeface="Calibri"/>
            </a:endParaRPr>
          </a:p>
          <a:p>
            <a:pPr marL="127000" marR="0" lvl="0" indent="-127000" algn="l" rtl="0">
              <a:lnSpc>
                <a:spcPct val="125000"/>
              </a:lnSpc>
              <a:spcBef>
                <a:spcPts val="70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Always read AI-generated drafts critically: would your members recognize this as coming from you?</a:t>
            </a:r>
            <a:endParaRPr sz="1300" b="1">
              <a:solidFill>
                <a:schemeClr val="dk1"/>
              </a:solidFill>
              <a:latin typeface="Calibri"/>
              <a:ea typeface="Calibri"/>
              <a:cs typeface="Calibri"/>
              <a:sym typeface="Calibri"/>
            </a:endParaRPr>
          </a:p>
          <a:p>
            <a:pPr marL="127000" marR="0" lvl="0" indent="-127000" algn="l" rtl="0">
              <a:lnSpc>
                <a:spcPct val="125000"/>
              </a:lnSpc>
              <a:spcBef>
                <a:spcPts val="70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Fact-check anything that sounds like a statistic; AI can confabulate convincingly</a:t>
            </a:r>
            <a:endParaRPr sz="1300" b="1">
              <a:solidFill>
                <a:schemeClr val="dk1"/>
              </a:solidFill>
              <a:latin typeface="Calibri"/>
              <a:ea typeface="Calibri"/>
              <a:cs typeface="Calibri"/>
              <a:sym typeface="Calibri"/>
            </a:endParaRPr>
          </a:p>
          <a:p>
            <a:pPr marL="127000" marR="0" lvl="0" indent="-127000" algn="l" rtl="0">
              <a:lnSpc>
                <a:spcPct val="125000"/>
              </a:lnSpc>
              <a:spcBef>
                <a:spcPts val="70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AI cannot be accountable for errors in a funding proposal or press release, you are.</a:t>
            </a:r>
            <a:endParaRPr sz="1300" b="1">
              <a:solidFill>
                <a:srgbClr val="3D4E5C"/>
              </a:solidFill>
              <a:latin typeface="Inter"/>
              <a:ea typeface="Inter"/>
              <a:cs typeface="Inter"/>
              <a:sym typeface="Inter"/>
            </a:endParaRPr>
          </a:p>
          <a:p>
            <a:pPr marL="127000" marR="0" lvl="0" indent="-127000" algn="l" rtl="0">
              <a:lnSpc>
                <a:spcPct val="125000"/>
              </a:lnSpc>
              <a:spcBef>
                <a:spcPts val="700"/>
              </a:spcBef>
              <a:spcAft>
                <a:spcPts val="0"/>
              </a:spcAft>
              <a:buClr>
                <a:srgbClr val="3D4E5C"/>
              </a:buClr>
              <a:buSzPts val="1300"/>
              <a:buFont typeface="Inter"/>
              <a:buChar char="•"/>
            </a:pPr>
            <a:r>
              <a:rPr lang="en-US" sz="1300" b="1">
                <a:solidFill>
                  <a:srgbClr val="3D4E5C"/>
                </a:solidFill>
                <a:latin typeface="Inter"/>
                <a:ea typeface="Inter"/>
                <a:cs typeface="Inter"/>
                <a:sym typeface="Inter"/>
              </a:rPr>
              <a:t>Paid versions protect your information, free ones do not. Some versions are more are more ethical than others. Do your research before subscribing to one, and then do it again in six months. </a:t>
            </a:r>
            <a:endParaRPr sz="1300" b="1">
              <a:solidFill>
                <a:srgbClr val="3D4E5C"/>
              </a:solidFill>
              <a:latin typeface="Inter"/>
              <a:ea typeface="Inter"/>
              <a:cs typeface="Inter"/>
              <a:sym typeface="Inter"/>
            </a:endParaRPr>
          </a:p>
          <a:p>
            <a:pPr marL="0" marR="0" lvl="0" indent="0" algn="l" rtl="0">
              <a:lnSpc>
                <a:spcPct val="125000"/>
              </a:lnSpc>
              <a:spcBef>
                <a:spcPts val="700"/>
              </a:spcBef>
              <a:spcAft>
                <a:spcPts val="0"/>
              </a:spcAft>
              <a:buNone/>
            </a:pPr>
            <a:endParaRPr sz="1300">
              <a:solidFill>
                <a:srgbClr val="3D4E5C"/>
              </a:solidFill>
              <a:latin typeface="Inter"/>
              <a:ea typeface="Inter"/>
              <a:cs typeface="Inter"/>
              <a:sym typeface="Inter"/>
            </a:endParaRPr>
          </a:p>
        </p:txBody>
      </p:sp>
      <p:sp>
        <p:nvSpPr>
          <p:cNvPr id="653" name="Google Shape;653;p23"/>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
        <p:nvSpPr>
          <p:cNvPr id="658" name="Google Shape;658;g3f10b534615_0_22"/>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659" name="Google Shape;659;g3f10b534615_0_22"/>
          <p:cNvGrpSpPr/>
          <p:nvPr/>
        </p:nvGrpSpPr>
        <p:grpSpPr>
          <a:xfrm>
            <a:off x="762000" y="1345175"/>
            <a:ext cx="7620000" cy="2857500"/>
            <a:chOff x="762000" y="1143000"/>
            <a:chExt cx="7620000" cy="2857500"/>
          </a:xfrm>
        </p:grpSpPr>
        <p:sp>
          <p:nvSpPr>
            <p:cNvPr id="660" name="Google Shape;660;g3f10b534615_0_22"/>
            <p:cNvSpPr/>
            <p:nvPr/>
          </p:nvSpPr>
          <p:spPr>
            <a:xfrm>
              <a:off x="762000" y="1143000"/>
              <a:ext cx="7620000" cy="2857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61" name="Google Shape;661;g3f10b534615_0_22"/>
            <p:cNvSpPr txBox="1"/>
            <p:nvPr/>
          </p:nvSpPr>
          <p:spPr>
            <a:xfrm>
              <a:off x="762000" y="1143000"/>
              <a:ext cx="7620000" cy="2857500"/>
            </a:xfrm>
            <a:prstGeom prst="rect">
              <a:avLst/>
            </a:prstGeom>
            <a:noFill/>
            <a:ln>
              <a:noFill/>
            </a:ln>
          </p:spPr>
          <p:txBody>
            <a:bodyPr spcFirstLastPara="1" wrap="square" lIns="0" tIns="0" rIns="0" bIns="0" anchor="ctr" anchorCtr="0">
              <a:noAutofit/>
            </a:bodyPr>
            <a:lstStyle/>
            <a:p>
              <a:pPr marL="0" lvl="0" indent="0" algn="l" rtl="0">
                <a:lnSpc>
                  <a:spcPct val="136363"/>
                </a:lnSpc>
                <a:spcBef>
                  <a:spcPts val="0"/>
                </a:spcBef>
                <a:spcAft>
                  <a:spcPts val="0"/>
                </a:spcAft>
                <a:buClr>
                  <a:schemeClr val="dk1"/>
                </a:buClr>
                <a:buSzPts val="1100"/>
                <a:buFont typeface="Arial"/>
                <a:buNone/>
              </a:pPr>
              <a:r>
                <a:rPr lang="en-US">
                  <a:solidFill>
                    <a:schemeClr val="dk1"/>
                  </a:solidFill>
                </a:rPr>
                <a:t>Dear X,</a:t>
              </a:r>
              <a:endParaRPr>
                <a:solidFill>
                  <a:schemeClr val="dk1"/>
                </a:solidFill>
              </a:endParaRPr>
            </a:p>
            <a:p>
              <a:pPr marL="0" lvl="0" indent="0" algn="l" rtl="0">
                <a:lnSpc>
                  <a:spcPct val="136363"/>
                </a:lnSpc>
                <a:spcBef>
                  <a:spcPts val="1200"/>
                </a:spcBef>
                <a:spcAft>
                  <a:spcPts val="0"/>
                </a:spcAft>
                <a:buClr>
                  <a:schemeClr val="dk1"/>
                </a:buClr>
                <a:buSzPts val="1100"/>
                <a:buFont typeface="Arial"/>
                <a:buNone/>
              </a:pPr>
              <a:r>
                <a:rPr lang="en-US">
                  <a:solidFill>
                    <a:schemeClr val="dk1"/>
                  </a:solidFill>
                </a:rPr>
                <a:t>This is presented as a strong, well-structured report that clearly positions X SITE  as a future aerospace and defence hub rather than just a regional airport. Its biggest strengths are the integrated ecosystem approach, strong alignment with federal defence priorities and UAV demand, and a clear phased strategy that balances quick wins with long-term, high-impact opportunities. The differentiation—especially the air–sea testing capability and uncongested airspace—is particularly compelling and well articulated.</a:t>
              </a:r>
              <a:endParaRPr>
                <a:solidFill>
                  <a:schemeClr val="dk1"/>
                </a:solidFill>
              </a:endParaRPr>
            </a:p>
            <a:p>
              <a:pPr marL="0" lvl="0" indent="0" algn="l" rtl="0">
                <a:lnSpc>
                  <a:spcPct val="136363"/>
                </a:lnSpc>
                <a:spcBef>
                  <a:spcPts val="1200"/>
                </a:spcBef>
                <a:spcAft>
                  <a:spcPts val="0"/>
                </a:spcAft>
                <a:buClr>
                  <a:schemeClr val="dk1"/>
                </a:buClr>
                <a:buSzPts val="1100"/>
                <a:buFont typeface="Arial"/>
                <a:buNone/>
              </a:pPr>
              <a:r>
                <a:rPr lang="en-US">
                  <a:solidFill>
                    <a:schemeClr val="dk1"/>
                  </a:solidFill>
                </a:rPr>
                <a:t>To strengthen it further, the report could be more concise by reducing repetition and would benefit from clearer financial details, a more defined anchor tenant strategy, and a stronger governance model. Overall, it is a highly credible and investment-ready plan with clear potential to attract funding and drive long-term regional growth.</a:t>
              </a:r>
              <a:endParaRPr>
                <a:solidFill>
                  <a:schemeClr val="dk1"/>
                </a:solidFill>
              </a:endParaRPr>
            </a:p>
            <a:p>
              <a:pPr marL="0" lvl="0" indent="0" algn="l" rtl="0">
                <a:lnSpc>
                  <a:spcPct val="136363"/>
                </a:lnSpc>
                <a:spcBef>
                  <a:spcPts val="1200"/>
                </a:spcBef>
                <a:spcAft>
                  <a:spcPts val="0"/>
                </a:spcAft>
                <a:buClr>
                  <a:schemeClr val="dk1"/>
                </a:buClr>
                <a:buSzPts val="1100"/>
                <a:buFont typeface="Arial"/>
                <a:buNone/>
              </a:pPr>
              <a:r>
                <a:rPr lang="en-US">
                  <a:solidFill>
                    <a:schemeClr val="dk1"/>
                  </a:solidFill>
                </a:rPr>
                <a:t>Hopefully, the report will serve as a guide into the new future of the facility.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 did notice a couple spots that were xxx’d out on page 6. Not sure if that was intentional or an oversight.</a:t>
              </a:r>
              <a:endParaRPr>
                <a:solidFill>
                  <a:schemeClr val="dk1"/>
                </a:solidFill>
              </a:endParaRPr>
            </a:p>
            <a:p>
              <a:pPr marL="0" lvl="0" indent="0" algn="ctr" rtl="0">
                <a:spcBef>
                  <a:spcPts val="1200"/>
                </a:spcBef>
                <a:spcAft>
                  <a:spcPts val="0"/>
                </a:spcAft>
                <a:buNone/>
              </a:pPr>
              <a:endParaRPr sz="2900" b="1">
                <a:solidFill>
                  <a:srgbClr val="1A2530"/>
                </a:solidFill>
                <a:latin typeface="Inter"/>
                <a:ea typeface="Inter"/>
                <a:cs typeface="Inter"/>
                <a:sym typeface="Inter"/>
              </a:endParaRPr>
            </a:p>
          </p:txBody>
        </p:sp>
      </p:grpSp>
      <p:grpSp>
        <p:nvGrpSpPr>
          <p:cNvPr id="662" name="Google Shape;662;g3f10b534615_0_22"/>
          <p:cNvGrpSpPr/>
          <p:nvPr/>
        </p:nvGrpSpPr>
        <p:grpSpPr>
          <a:xfrm>
            <a:off x="0" y="0"/>
            <a:ext cx="9144000" cy="126492"/>
            <a:chOff x="0" y="0"/>
            <a:chExt cx="9144000" cy="126492"/>
          </a:xfrm>
        </p:grpSpPr>
        <p:sp>
          <p:nvSpPr>
            <p:cNvPr id="663" name="Google Shape;663;g3f10b534615_0_22"/>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64" name="Google Shape;664;g3f10b534615_0_22"/>
            <p:cNvSpPr/>
            <p:nvPr/>
          </p:nvSpPr>
          <p:spPr>
            <a:xfrm>
              <a:off x="3429000" y="50292"/>
              <a:ext cx="2286000" cy="762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665" name="Google Shape;665;g3f10b534615_0_22"/>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670"/>
        <p:cNvGrpSpPr/>
        <p:nvPr/>
      </p:nvGrpSpPr>
      <p:grpSpPr>
        <a:xfrm>
          <a:off x="0" y="0"/>
          <a:ext cx="0" cy="0"/>
          <a:chOff x="0" y="0"/>
          <a:chExt cx="0" cy="0"/>
        </a:xfrm>
      </p:grpSpPr>
      <p:sp>
        <p:nvSpPr>
          <p:cNvPr id="671" name="Google Shape;671;p24"/>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24"/>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Using AI Without Letting AI Use You</a:t>
            </a:r>
            <a:endParaRPr sz="1800">
              <a:solidFill>
                <a:schemeClr val="dk1"/>
              </a:solidFill>
              <a:latin typeface="Calibri"/>
              <a:ea typeface="Calibri"/>
              <a:cs typeface="Calibri"/>
              <a:sym typeface="Calibri"/>
            </a:endParaRPr>
          </a:p>
        </p:txBody>
      </p:sp>
      <p:sp>
        <p:nvSpPr>
          <p:cNvPr id="673" name="Google Shape;673;p24"/>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4"/>
          <p:cNvSpPr/>
          <p:nvPr/>
        </p:nvSpPr>
        <p:spPr>
          <a:xfrm>
            <a:off x="411480" y="754387"/>
            <a:ext cx="36600" cy="406920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4"/>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676" name="Google Shape;676;p24"/>
          <p:cNvSpPr/>
          <p:nvPr/>
        </p:nvSpPr>
        <p:spPr>
          <a:xfrm>
            <a:off x="594350" y="914400"/>
            <a:ext cx="8229600" cy="353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Productive uses in your communications workflow</a:t>
            </a:r>
            <a:endParaRPr b="1">
              <a:solidFill>
                <a:srgbClr val="5A8FB8"/>
              </a:solidFill>
              <a:latin typeface="Inter"/>
              <a:ea typeface="Inter"/>
              <a:cs typeface="Inter"/>
              <a:sym typeface="Inter"/>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Give AI a first draft to react to. it’s easier than starting cold</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Ask it to simplify, tighten, or translate a section you've already written</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Use it to brainstorm headlines, subject lines, or report titles</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Have it generate questions a funder might ask, then answer them</a:t>
            </a:r>
            <a:endParaRPr sz="1350">
              <a:solidFill>
                <a:srgbClr val="3D4E5C"/>
              </a:solidFill>
              <a:latin typeface="Inter"/>
              <a:ea typeface="Inter"/>
              <a:cs typeface="Inter"/>
              <a:sym typeface="Inter"/>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Be as specific as possible in your prompts</a:t>
            </a:r>
            <a:endParaRPr sz="1350">
              <a:solidFill>
                <a:srgbClr val="3D4E5C"/>
              </a:solidFill>
              <a:latin typeface="Inter"/>
              <a:ea typeface="Inter"/>
              <a:cs typeface="Inter"/>
              <a:sym typeface="Inter"/>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Guardrails to protect your voice</a:t>
            </a:r>
            <a:endParaRPr sz="1400">
              <a:solidFill>
                <a:schemeClr val="dk1"/>
              </a:solidFill>
              <a:latin typeface="Calibri"/>
              <a:ea typeface="Calibri"/>
              <a:cs typeface="Calibri"/>
              <a:sym typeface="Calibri"/>
            </a:endParaRPr>
          </a:p>
          <a:p>
            <a:pPr marL="152400" marR="0" lvl="0" indent="-152400" algn="l" rtl="0">
              <a:lnSpc>
                <a:spcPct val="125000"/>
              </a:lnSpc>
              <a:spcBef>
                <a:spcPts val="300"/>
              </a:spcBef>
              <a:spcAft>
                <a:spcPts val="0"/>
              </a:spcAft>
              <a:buClr>
                <a:srgbClr val="3D4E5C"/>
              </a:buClr>
              <a:buSzPts val="1350"/>
              <a:buFont typeface="Inter"/>
              <a:buChar char="•"/>
            </a:pPr>
            <a:r>
              <a:rPr lang="en-US" sz="1350">
                <a:solidFill>
                  <a:srgbClr val="3D4E5C"/>
                </a:solidFill>
                <a:latin typeface="Inter"/>
                <a:ea typeface="Inter"/>
                <a:cs typeface="Inter"/>
                <a:sym typeface="Inter"/>
              </a:rPr>
              <a:t>Always rewrite AI output in your own words before using it</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Feed it your organization's actual documents so it can learn your style IF you have a paid version</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Never submit AI-generated text without reading every sentence aloud</a:t>
            </a:r>
            <a:endParaRPr sz="1400">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a:solidFill>
                  <a:srgbClr val="3D4E5C"/>
                </a:solidFill>
                <a:latin typeface="Inter"/>
                <a:ea typeface="Inter"/>
                <a:cs typeface="Inter"/>
                <a:sym typeface="Inter"/>
              </a:rPr>
              <a:t>Create a 'voice guide': words you use, words you don't, values language</a:t>
            </a:r>
            <a:endParaRPr sz="1400">
              <a:solidFill>
                <a:schemeClr val="dk1"/>
              </a:solidFill>
              <a:latin typeface="Calibri"/>
              <a:ea typeface="Calibri"/>
              <a:cs typeface="Calibri"/>
              <a:sym typeface="Calibri"/>
            </a:endParaRPr>
          </a:p>
          <a:p>
            <a:pPr marL="0" marR="0" lvl="0" indent="0" algn="ctr" rtl="0">
              <a:lnSpc>
                <a:spcPct val="125000"/>
              </a:lnSpc>
              <a:spcBef>
                <a:spcPts val="300"/>
              </a:spcBef>
              <a:spcAft>
                <a:spcPts val="0"/>
              </a:spcAft>
              <a:buNone/>
            </a:pPr>
            <a:r>
              <a:rPr lang="en-US" sz="1350" b="1">
                <a:solidFill>
                  <a:srgbClr val="3D4E5C"/>
                </a:solidFill>
                <a:latin typeface="Inter"/>
                <a:ea typeface="Inter"/>
                <a:cs typeface="Inter"/>
                <a:sym typeface="Inter"/>
              </a:rPr>
              <a:t>You should spend more time editing AI output than it took to generate it.</a:t>
            </a:r>
            <a:endParaRPr sz="1400" b="1">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25"/>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83" name="Google Shape;683;p25"/>
          <p:cNvSpPr/>
          <p:nvPr/>
        </p:nvSpPr>
        <p:spPr>
          <a:xfrm>
            <a:off x="411480" y="713232"/>
            <a:ext cx="1097400" cy="366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84" name="Google Shape;684;p25"/>
          <p:cNvSpPr/>
          <p:nvPr/>
        </p:nvSpPr>
        <p:spPr>
          <a:xfrm>
            <a:off x="411480" y="762000"/>
            <a:ext cx="36600" cy="4000500"/>
          </a:xfrm>
          <a:prstGeom prst="rect">
            <a:avLst/>
          </a:prstGeom>
          <a:solidFill>
            <a:srgbClr val="E2E8E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85" name="Google Shape;685;p25"/>
          <p:cNvSpPr txBox="1"/>
          <p:nvPr/>
        </p:nvSpPr>
        <p:spPr>
          <a:xfrm>
            <a:off x="411480" y="164592"/>
            <a:ext cx="8321100" cy="47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1A2530"/>
                </a:solidFill>
                <a:latin typeface="Inter"/>
                <a:ea typeface="Inter"/>
                <a:cs typeface="Inter"/>
                <a:sym typeface="Inter"/>
              </a:rPr>
              <a:t>Wrap-Up</a:t>
            </a:r>
            <a:endParaRPr sz="1800" b="1">
              <a:solidFill>
                <a:srgbClr val="1A2530"/>
              </a:solidFill>
              <a:latin typeface="Inter"/>
              <a:ea typeface="Inter"/>
              <a:cs typeface="Inter"/>
              <a:sym typeface="Inter"/>
            </a:endParaRPr>
          </a:p>
        </p:txBody>
      </p:sp>
      <p:sp>
        <p:nvSpPr>
          <p:cNvPr id="686" name="Google Shape;686;p25"/>
          <p:cNvSpPr txBox="1"/>
          <p:nvPr/>
        </p:nvSpPr>
        <p:spPr>
          <a:xfrm>
            <a:off x="6949440" y="4864608"/>
            <a:ext cx="2011800" cy="201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a:solidFill>
                  <a:srgbClr val="8FA3B1"/>
                </a:solidFill>
                <a:latin typeface="Inter"/>
                <a:ea typeface="Inter"/>
                <a:cs typeface="Inter"/>
                <a:sym typeface="Inter"/>
              </a:rPr>
              <a:t>localityconsulting.com</a:t>
            </a:r>
            <a:endParaRPr sz="800" b="0">
              <a:solidFill>
                <a:srgbClr val="8FA3B1"/>
              </a:solidFill>
              <a:latin typeface="Inter"/>
              <a:ea typeface="Inter"/>
              <a:cs typeface="Inter"/>
              <a:sym typeface="Inter"/>
            </a:endParaRPr>
          </a:p>
        </p:txBody>
      </p:sp>
      <p:grpSp>
        <p:nvGrpSpPr>
          <p:cNvPr id="687" name="Google Shape;687;p25"/>
          <p:cNvGrpSpPr/>
          <p:nvPr/>
        </p:nvGrpSpPr>
        <p:grpSpPr>
          <a:xfrm>
            <a:off x="762000" y="1143000"/>
            <a:ext cx="7620000" cy="2702052"/>
            <a:chOff x="762000" y="1143000"/>
            <a:chExt cx="7620000" cy="2702052"/>
          </a:xfrm>
        </p:grpSpPr>
        <p:grpSp>
          <p:nvGrpSpPr>
            <p:cNvPr id="688" name="Google Shape;688;p25"/>
            <p:cNvGrpSpPr/>
            <p:nvPr/>
          </p:nvGrpSpPr>
          <p:grpSpPr>
            <a:xfrm>
              <a:off x="762000" y="1143000"/>
              <a:ext cx="7620000" cy="797052"/>
              <a:chOff x="762000" y="1143000"/>
              <a:chExt cx="7620000" cy="797052"/>
            </a:xfrm>
          </p:grpSpPr>
          <p:sp>
            <p:nvSpPr>
              <p:cNvPr id="689" name="Google Shape;689;p25"/>
              <p:cNvSpPr/>
              <p:nvPr/>
            </p:nvSpPr>
            <p:spPr>
              <a:xfrm>
                <a:off x="762000" y="1143000"/>
                <a:ext cx="7620000" cy="762000"/>
              </a:xfrm>
              <a:prstGeom prst="roundRect">
                <a:avLst>
                  <a:gd name="adj" fmla="val 5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90" name="Google Shape;690;p25"/>
              <p:cNvSpPr txBox="1"/>
              <p:nvPr/>
            </p:nvSpPr>
            <p:spPr>
              <a:xfrm>
                <a:off x="952500" y="1178052"/>
                <a:ext cx="381000" cy="76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9DC0E3"/>
                    </a:solidFill>
                    <a:latin typeface="Material Icons"/>
                    <a:ea typeface="Material Icons"/>
                    <a:cs typeface="Material Icons"/>
                    <a:sym typeface="Material Icons"/>
                  </a:rPr>
                  <a:t>lightbulb</a:t>
                </a:r>
                <a:endParaRPr sz="2400">
                  <a:solidFill>
                    <a:srgbClr val="9DC0E3"/>
                  </a:solidFill>
                  <a:latin typeface="Material Icons"/>
                  <a:ea typeface="Material Icons"/>
                  <a:cs typeface="Material Icons"/>
                  <a:sym typeface="Material Icons"/>
                </a:endParaRPr>
              </a:p>
            </p:txBody>
          </p:sp>
          <p:sp>
            <p:nvSpPr>
              <p:cNvPr id="691" name="Google Shape;691;p25"/>
              <p:cNvSpPr txBox="1"/>
              <p:nvPr/>
            </p:nvSpPr>
            <p:spPr>
              <a:xfrm>
                <a:off x="1524000" y="1143000"/>
                <a:ext cx="66675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600" b="1">
                    <a:solidFill>
                      <a:srgbClr val="5A8FB8"/>
                    </a:solidFill>
                    <a:latin typeface="Inter"/>
                    <a:ea typeface="Inter"/>
                    <a:cs typeface="Inter"/>
                    <a:sym typeface="Inter"/>
                  </a:rPr>
                  <a:t>Key Takeaways</a:t>
                </a:r>
                <a:endParaRPr sz="1600" b="1">
                  <a:solidFill>
                    <a:srgbClr val="5A8FB8"/>
                  </a:solidFill>
                  <a:latin typeface="Inter"/>
                  <a:ea typeface="Inter"/>
                  <a:cs typeface="Inter"/>
                  <a:sym typeface="Inter"/>
                </a:endParaRPr>
              </a:p>
              <a:p>
                <a:pPr marL="0" lvl="0" indent="0" algn="l" rtl="0">
                  <a:spcBef>
                    <a:spcPts val="0"/>
                  </a:spcBef>
                  <a:spcAft>
                    <a:spcPts val="0"/>
                  </a:spcAft>
                  <a:buNone/>
                </a:pPr>
                <a:r>
                  <a:rPr lang="en-US" sz="1200">
                    <a:solidFill>
                      <a:srgbClr val="3D4E5C"/>
                    </a:solidFill>
                    <a:latin typeface="Inter"/>
                    <a:ea typeface="Inter"/>
                    <a:cs typeface="Inter"/>
                    <a:sym typeface="Inter"/>
                  </a:rPr>
                  <a:t>Reviewing the core principles of effective communication and AI usage.</a:t>
                </a:r>
                <a:endParaRPr sz="1200">
                  <a:solidFill>
                    <a:srgbClr val="3D4E5C"/>
                  </a:solidFill>
                  <a:latin typeface="Inter"/>
                  <a:ea typeface="Inter"/>
                  <a:cs typeface="Inter"/>
                  <a:sym typeface="Inter"/>
                </a:endParaRPr>
              </a:p>
            </p:txBody>
          </p:sp>
        </p:grpSp>
        <p:grpSp>
          <p:nvGrpSpPr>
            <p:cNvPr id="692" name="Google Shape;692;p25"/>
            <p:cNvGrpSpPr/>
            <p:nvPr/>
          </p:nvGrpSpPr>
          <p:grpSpPr>
            <a:xfrm>
              <a:off x="762000" y="2095500"/>
              <a:ext cx="7620000" cy="797052"/>
              <a:chOff x="762000" y="2095500"/>
              <a:chExt cx="7620000" cy="797052"/>
            </a:xfrm>
          </p:grpSpPr>
          <p:sp>
            <p:nvSpPr>
              <p:cNvPr id="693" name="Google Shape;693;p25"/>
              <p:cNvSpPr/>
              <p:nvPr/>
            </p:nvSpPr>
            <p:spPr>
              <a:xfrm>
                <a:off x="762000" y="2095500"/>
                <a:ext cx="7620000" cy="762000"/>
              </a:xfrm>
              <a:prstGeom prst="roundRect">
                <a:avLst>
                  <a:gd name="adj" fmla="val 5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94" name="Google Shape;694;p25"/>
              <p:cNvSpPr txBox="1"/>
              <p:nvPr/>
            </p:nvSpPr>
            <p:spPr>
              <a:xfrm>
                <a:off x="952500" y="2130552"/>
                <a:ext cx="381000" cy="76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F19684"/>
                    </a:solidFill>
                    <a:latin typeface="Material Icons"/>
                    <a:ea typeface="Material Icons"/>
                    <a:cs typeface="Material Icons"/>
                    <a:sym typeface="Material Icons"/>
                  </a:rPr>
                  <a:t>help_outline</a:t>
                </a:r>
                <a:endParaRPr sz="2400">
                  <a:solidFill>
                    <a:srgbClr val="F19684"/>
                  </a:solidFill>
                  <a:latin typeface="Material Icons"/>
                  <a:ea typeface="Material Icons"/>
                  <a:cs typeface="Material Icons"/>
                  <a:sym typeface="Material Icons"/>
                </a:endParaRPr>
              </a:p>
            </p:txBody>
          </p:sp>
          <p:sp>
            <p:nvSpPr>
              <p:cNvPr id="695" name="Google Shape;695;p25"/>
              <p:cNvSpPr txBox="1"/>
              <p:nvPr/>
            </p:nvSpPr>
            <p:spPr>
              <a:xfrm>
                <a:off x="1524000" y="2095500"/>
                <a:ext cx="66675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600" b="1">
                    <a:solidFill>
                      <a:srgbClr val="5A8FB8"/>
                    </a:solidFill>
                    <a:latin typeface="Inter"/>
                    <a:ea typeface="Inter"/>
                    <a:cs typeface="Inter"/>
                    <a:sym typeface="Inter"/>
                  </a:rPr>
                  <a:t>Questions &amp; Discussion</a:t>
                </a:r>
                <a:endParaRPr sz="1600" b="1">
                  <a:solidFill>
                    <a:srgbClr val="5A8FB8"/>
                  </a:solidFill>
                  <a:latin typeface="Inter"/>
                  <a:ea typeface="Inter"/>
                  <a:cs typeface="Inter"/>
                  <a:sym typeface="Inter"/>
                </a:endParaRPr>
              </a:p>
              <a:p>
                <a:pPr marL="0" lvl="0" indent="0" algn="l" rtl="0">
                  <a:spcBef>
                    <a:spcPts val="0"/>
                  </a:spcBef>
                  <a:spcAft>
                    <a:spcPts val="0"/>
                  </a:spcAft>
                  <a:buNone/>
                </a:pPr>
                <a:r>
                  <a:rPr lang="en-US" sz="1200">
                    <a:solidFill>
                      <a:srgbClr val="3D4E5C"/>
                    </a:solidFill>
                    <a:latin typeface="Inter"/>
                    <a:ea typeface="Inter"/>
                    <a:cs typeface="Inter"/>
                    <a:sym typeface="Inter"/>
                  </a:rPr>
                  <a:t>An open floor for clarifying concepts and sharing specific organizational challenges.</a:t>
                </a:r>
                <a:endParaRPr sz="1200">
                  <a:solidFill>
                    <a:srgbClr val="3D4E5C"/>
                  </a:solidFill>
                  <a:latin typeface="Inter"/>
                  <a:ea typeface="Inter"/>
                  <a:cs typeface="Inter"/>
                  <a:sym typeface="Inter"/>
                </a:endParaRPr>
              </a:p>
            </p:txBody>
          </p:sp>
        </p:grpSp>
        <p:grpSp>
          <p:nvGrpSpPr>
            <p:cNvPr id="696" name="Google Shape;696;p25"/>
            <p:cNvGrpSpPr/>
            <p:nvPr/>
          </p:nvGrpSpPr>
          <p:grpSpPr>
            <a:xfrm>
              <a:off x="762000" y="3048000"/>
              <a:ext cx="7620000" cy="797052"/>
              <a:chOff x="762000" y="3048000"/>
              <a:chExt cx="7620000" cy="797052"/>
            </a:xfrm>
          </p:grpSpPr>
          <p:sp>
            <p:nvSpPr>
              <p:cNvPr id="697" name="Google Shape;697;p25"/>
              <p:cNvSpPr/>
              <p:nvPr/>
            </p:nvSpPr>
            <p:spPr>
              <a:xfrm>
                <a:off x="762000" y="3048000"/>
                <a:ext cx="7620000" cy="762000"/>
              </a:xfrm>
              <a:prstGeom prst="roundRect">
                <a:avLst>
                  <a:gd name="adj" fmla="val 5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98" name="Google Shape;698;p25"/>
              <p:cNvSpPr txBox="1"/>
              <p:nvPr/>
            </p:nvSpPr>
            <p:spPr>
              <a:xfrm>
                <a:off x="952500" y="3083052"/>
                <a:ext cx="381000" cy="76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9DC0E3"/>
                    </a:solidFill>
                    <a:latin typeface="Material Icons"/>
                    <a:ea typeface="Material Icons"/>
                    <a:cs typeface="Material Icons"/>
                    <a:sym typeface="Material Icons"/>
                  </a:rPr>
                  <a:t>trending_up</a:t>
                </a:r>
                <a:endParaRPr sz="2400">
                  <a:solidFill>
                    <a:srgbClr val="9DC0E3"/>
                  </a:solidFill>
                  <a:latin typeface="Material Icons"/>
                  <a:ea typeface="Material Icons"/>
                  <a:cs typeface="Material Icons"/>
                  <a:sym typeface="Material Icons"/>
                </a:endParaRPr>
              </a:p>
            </p:txBody>
          </p:sp>
          <p:sp>
            <p:nvSpPr>
              <p:cNvPr id="699" name="Google Shape;699;p25"/>
              <p:cNvSpPr txBox="1"/>
              <p:nvPr/>
            </p:nvSpPr>
            <p:spPr>
              <a:xfrm>
                <a:off x="1524000" y="3048000"/>
                <a:ext cx="66675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600" b="1">
                    <a:solidFill>
                      <a:srgbClr val="5A8FB8"/>
                    </a:solidFill>
                    <a:latin typeface="Inter"/>
                    <a:ea typeface="Inter"/>
                    <a:cs typeface="Inter"/>
                    <a:sym typeface="Inter"/>
                  </a:rPr>
                  <a:t>Next Steps</a:t>
                </a:r>
                <a:endParaRPr sz="1600" b="1">
                  <a:solidFill>
                    <a:srgbClr val="5A8FB8"/>
                  </a:solidFill>
                  <a:latin typeface="Inter"/>
                  <a:ea typeface="Inter"/>
                  <a:cs typeface="Inter"/>
                  <a:sym typeface="Inter"/>
                </a:endParaRPr>
              </a:p>
              <a:p>
                <a:pPr marL="0" lvl="0" indent="0" algn="l" rtl="0">
                  <a:spcBef>
                    <a:spcPts val="0"/>
                  </a:spcBef>
                  <a:spcAft>
                    <a:spcPts val="0"/>
                  </a:spcAft>
                  <a:buNone/>
                </a:pPr>
                <a:r>
                  <a:rPr lang="en-US" sz="1200">
                    <a:solidFill>
                      <a:srgbClr val="3D4E5C"/>
                    </a:solidFill>
                    <a:latin typeface="Inter"/>
                    <a:ea typeface="Inter"/>
                    <a:cs typeface="Inter"/>
                    <a:sym typeface="Inter"/>
                  </a:rPr>
                  <a:t>Implementing your new communication infrastructure and relationship expectations.</a:t>
                </a:r>
                <a:endParaRPr sz="1200">
                  <a:solidFill>
                    <a:srgbClr val="3D4E5C"/>
                  </a:solidFill>
                  <a:latin typeface="Inter"/>
                  <a:ea typeface="Inter"/>
                  <a:cs typeface="Inter"/>
                  <a:sym typeface="Inter"/>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grpSp>
        <p:nvGrpSpPr>
          <p:cNvPr id="705" name="Google Shape;705;p26"/>
          <p:cNvGrpSpPr/>
          <p:nvPr/>
        </p:nvGrpSpPr>
        <p:grpSpPr>
          <a:xfrm>
            <a:off x="0" y="0"/>
            <a:ext cx="9144000" cy="749832"/>
            <a:chOff x="0" y="0"/>
            <a:chExt cx="9144000" cy="749832"/>
          </a:xfrm>
        </p:grpSpPr>
        <p:sp>
          <p:nvSpPr>
            <p:cNvPr id="706" name="Google Shape;706;p26"/>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07" name="Google Shape;707;p26"/>
            <p:cNvSpPr/>
            <p:nvPr/>
          </p:nvSpPr>
          <p:spPr>
            <a:xfrm>
              <a:off x="411480" y="713232"/>
              <a:ext cx="1097400" cy="366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08" name="Google Shape;708;p26"/>
            <p:cNvSpPr txBox="1"/>
            <p:nvPr/>
          </p:nvSpPr>
          <p:spPr>
            <a:xfrm>
              <a:off x="411480" y="164592"/>
              <a:ext cx="8321100" cy="475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1A2530"/>
                  </a:solidFill>
                  <a:latin typeface="Inter"/>
                  <a:ea typeface="Inter"/>
                  <a:cs typeface="Inter"/>
                  <a:sym typeface="Inter"/>
                </a:rPr>
                <a:t>Key Takeaways</a:t>
              </a:r>
              <a:endParaRPr sz="2400" b="1">
                <a:solidFill>
                  <a:srgbClr val="1A2530"/>
                </a:solidFill>
                <a:latin typeface="Inter"/>
                <a:ea typeface="Inter"/>
                <a:cs typeface="Inter"/>
                <a:sym typeface="Inter"/>
              </a:endParaRPr>
            </a:p>
          </p:txBody>
        </p:sp>
      </p:grpSp>
      <p:grpSp>
        <p:nvGrpSpPr>
          <p:cNvPr id="709" name="Google Shape;709;p26"/>
          <p:cNvGrpSpPr/>
          <p:nvPr/>
        </p:nvGrpSpPr>
        <p:grpSpPr>
          <a:xfrm>
            <a:off x="409575" y="1047750"/>
            <a:ext cx="3905400" cy="987552"/>
            <a:chOff x="409575" y="1047750"/>
            <a:chExt cx="3905400" cy="987552"/>
          </a:xfrm>
        </p:grpSpPr>
        <p:sp>
          <p:nvSpPr>
            <p:cNvPr id="710" name="Google Shape;710;p26"/>
            <p:cNvSpPr/>
            <p:nvPr/>
          </p:nvSpPr>
          <p:spPr>
            <a:xfrm>
              <a:off x="409575" y="1047750"/>
              <a:ext cx="3905400" cy="952500"/>
            </a:xfrm>
            <a:prstGeom prst="roundRect">
              <a:avLst>
                <a:gd name="adj" fmla="val 8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11" name="Google Shape;711;p26"/>
            <p:cNvSpPr txBox="1"/>
            <p:nvPr/>
          </p:nvSpPr>
          <p:spPr>
            <a:xfrm>
              <a:off x="552450" y="1082802"/>
              <a:ext cx="3810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9DC0E3"/>
                  </a:solidFill>
                  <a:latin typeface="Material Icons"/>
                  <a:ea typeface="Material Icons"/>
                  <a:cs typeface="Material Icons"/>
                  <a:sym typeface="Material Icons"/>
                </a:rPr>
                <a:t>groups</a:t>
              </a:r>
              <a:endParaRPr sz="2400">
                <a:solidFill>
                  <a:srgbClr val="9DC0E3"/>
                </a:solidFill>
                <a:latin typeface="Material Icons"/>
                <a:ea typeface="Material Icons"/>
                <a:cs typeface="Material Icons"/>
                <a:sym typeface="Material Icons"/>
              </a:endParaRPr>
            </a:p>
          </p:txBody>
        </p:sp>
        <p:sp>
          <p:nvSpPr>
            <p:cNvPr id="712" name="Google Shape;712;p26"/>
            <p:cNvSpPr txBox="1"/>
            <p:nvPr/>
          </p:nvSpPr>
          <p:spPr>
            <a:xfrm>
              <a:off x="1028700" y="1047750"/>
              <a:ext cx="31434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Internal communications</a:t>
              </a:r>
              <a:endParaRPr sz="14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Lead with purpose. Know your audience. Make it easy to act.</a:t>
              </a:r>
              <a:endParaRPr sz="1100" b="0">
                <a:solidFill>
                  <a:srgbClr val="3D4E5C"/>
                </a:solidFill>
                <a:latin typeface="Inter"/>
                <a:ea typeface="Inter"/>
                <a:cs typeface="Inter"/>
                <a:sym typeface="Inter"/>
              </a:endParaRPr>
            </a:p>
          </p:txBody>
        </p:sp>
      </p:grpSp>
      <p:grpSp>
        <p:nvGrpSpPr>
          <p:cNvPr id="713" name="Google Shape;713;p26"/>
          <p:cNvGrpSpPr/>
          <p:nvPr/>
        </p:nvGrpSpPr>
        <p:grpSpPr>
          <a:xfrm>
            <a:off x="4829175" y="1047750"/>
            <a:ext cx="3905400" cy="987552"/>
            <a:chOff x="4829175" y="1047750"/>
            <a:chExt cx="3905400" cy="987552"/>
          </a:xfrm>
        </p:grpSpPr>
        <p:sp>
          <p:nvSpPr>
            <p:cNvPr id="714" name="Google Shape;714;p26"/>
            <p:cNvSpPr/>
            <p:nvPr/>
          </p:nvSpPr>
          <p:spPr>
            <a:xfrm>
              <a:off x="4829175" y="1047750"/>
              <a:ext cx="3905400" cy="952500"/>
            </a:xfrm>
            <a:prstGeom prst="roundRect">
              <a:avLst>
                <a:gd name="adj" fmla="val 8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15" name="Google Shape;715;p26"/>
            <p:cNvSpPr txBox="1"/>
            <p:nvPr/>
          </p:nvSpPr>
          <p:spPr>
            <a:xfrm>
              <a:off x="4972050" y="1082802"/>
              <a:ext cx="3810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F19684"/>
                  </a:solidFill>
                  <a:latin typeface="Material Icons"/>
                  <a:ea typeface="Material Icons"/>
                  <a:cs typeface="Material Icons"/>
                  <a:sym typeface="Material Icons"/>
                </a:rPr>
                <a:t>public</a:t>
              </a:r>
              <a:endParaRPr sz="2400">
                <a:solidFill>
                  <a:srgbClr val="F19684"/>
                </a:solidFill>
                <a:latin typeface="Material Icons"/>
                <a:ea typeface="Material Icons"/>
                <a:cs typeface="Material Icons"/>
                <a:sym typeface="Material Icons"/>
              </a:endParaRPr>
            </a:p>
          </p:txBody>
        </p:sp>
        <p:sp>
          <p:nvSpPr>
            <p:cNvPr id="716" name="Google Shape;716;p26"/>
            <p:cNvSpPr txBox="1"/>
            <p:nvPr/>
          </p:nvSpPr>
          <p:spPr>
            <a:xfrm>
              <a:off x="5448300" y="1047750"/>
              <a:ext cx="31434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External communications</a:t>
              </a:r>
              <a:endParaRPr sz="14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Active voice, fewer words, and document types are tools. Use the right one!</a:t>
              </a:r>
              <a:endParaRPr sz="1100" b="0">
                <a:solidFill>
                  <a:srgbClr val="3D4E5C"/>
                </a:solidFill>
                <a:latin typeface="Inter"/>
                <a:ea typeface="Inter"/>
                <a:cs typeface="Inter"/>
                <a:sym typeface="Inter"/>
              </a:endParaRPr>
            </a:p>
          </p:txBody>
        </p:sp>
      </p:grpSp>
      <p:grpSp>
        <p:nvGrpSpPr>
          <p:cNvPr id="717" name="Google Shape;717;p26"/>
          <p:cNvGrpSpPr/>
          <p:nvPr/>
        </p:nvGrpSpPr>
        <p:grpSpPr>
          <a:xfrm>
            <a:off x="409575" y="2238375"/>
            <a:ext cx="3905400" cy="987552"/>
            <a:chOff x="409575" y="2238375"/>
            <a:chExt cx="3905400" cy="987552"/>
          </a:xfrm>
        </p:grpSpPr>
        <p:sp>
          <p:nvSpPr>
            <p:cNvPr id="718" name="Google Shape;718;p26"/>
            <p:cNvSpPr/>
            <p:nvPr/>
          </p:nvSpPr>
          <p:spPr>
            <a:xfrm>
              <a:off x="409575" y="2238375"/>
              <a:ext cx="3905400" cy="952500"/>
            </a:xfrm>
            <a:prstGeom prst="roundRect">
              <a:avLst>
                <a:gd name="adj" fmla="val 8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19" name="Google Shape;719;p26"/>
            <p:cNvSpPr txBox="1"/>
            <p:nvPr/>
          </p:nvSpPr>
          <p:spPr>
            <a:xfrm>
              <a:off x="552450" y="2273427"/>
              <a:ext cx="3810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9DC0E3"/>
                  </a:solidFill>
                  <a:latin typeface="Material Icons"/>
                  <a:ea typeface="Material Icons"/>
                  <a:cs typeface="Material Icons"/>
                  <a:sym typeface="Material Icons"/>
                </a:rPr>
                <a:t>handshake</a:t>
              </a:r>
              <a:endParaRPr sz="2400">
                <a:solidFill>
                  <a:srgbClr val="9DC0E3"/>
                </a:solidFill>
                <a:latin typeface="Material Icons"/>
                <a:ea typeface="Material Icons"/>
                <a:cs typeface="Material Icons"/>
                <a:sym typeface="Material Icons"/>
              </a:endParaRPr>
            </a:p>
          </p:txBody>
        </p:sp>
        <p:sp>
          <p:nvSpPr>
            <p:cNvPr id="720" name="Google Shape;720;p26"/>
            <p:cNvSpPr txBox="1"/>
            <p:nvPr/>
          </p:nvSpPr>
          <p:spPr>
            <a:xfrm>
              <a:off x="1028700" y="2238375"/>
              <a:ext cx="31434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Working with partners</a:t>
              </a:r>
              <a:endParaRPr sz="14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Communication expectations are relationship infrastructure. Set them early.</a:t>
              </a:r>
              <a:endParaRPr sz="1100" b="0">
                <a:solidFill>
                  <a:srgbClr val="3D4E5C"/>
                </a:solidFill>
                <a:latin typeface="Inter"/>
                <a:ea typeface="Inter"/>
                <a:cs typeface="Inter"/>
                <a:sym typeface="Inter"/>
              </a:endParaRPr>
            </a:p>
          </p:txBody>
        </p:sp>
      </p:grpSp>
      <p:grpSp>
        <p:nvGrpSpPr>
          <p:cNvPr id="721" name="Google Shape;721;p26"/>
          <p:cNvGrpSpPr/>
          <p:nvPr/>
        </p:nvGrpSpPr>
        <p:grpSpPr>
          <a:xfrm>
            <a:off x="4829175" y="2238375"/>
            <a:ext cx="3905400" cy="987552"/>
            <a:chOff x="4829175" y="2238375"/>
            <a:chExt cx="3905400" cy="987552"/>
          </a:xfrm>
        </p:grpSpPr>
        <p:sp>
          <p:nvSpPr>
            <p:cNvPr id="722" name="Google Shape;722;p26"/>
            <p:cNvSpPr/>
            <p:nvPr/>
          </p:nvSpPr>
          <p:spPr>
            <a:xfrm>
              <a:off x="4829175" y="2238375"/>
              <a:ext cx="3905400" cy="952500"/>
            </a:xfrm>
            <a:prstGeom prst="roundRect">
              <a:avLst>
                <a:gd name="adj" fmla="val 8000"/>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23" name="Google Shape;723;p26"/>
            <p:cNvSpPr txBox="1"/>
            <p:nvPr/>
          </p:nvSpPr>
          <p:spPr>
            <a:xfrm>
              <a:off x="4972050" y="2273427"/>
              <a:ext cx="3810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a:solidFill>
                    <a:srgbClr val="F19684"/>
                  </a:solidFill>
                  <a:latin typeface="Material Icons"/>
                  <a:ea typeface="Material Icons"/>
                  <a:cs typeface="Material Icons"/>
                  <a:sym typeface="Material Icons"/>
                </a:rPr>
                <a:t>psychology</a:t>
              </a:r>
              <a:endParaRPr sz="2400">
                <a:solidFill>
                  <a:srgbClr val="F19684"/>
                </a:solidFill>
                <a:latin typeface="Material Icons"/>
                <a:ea typeface="Material Icons"/>
                <a:cs typeface="Material Icons"/>
                <a:sym typeface="Material Icons"/>
              </a:endParaRPr>
            </a:p>
          </p:txBody>
        </p:sp>
        <p:sp>
          <p:nvSpPr>
            <p:cNvPr id="724" name="Google Shape;724;p26"/>
            <p:cNvSpPr txBox="1"/>
            <p:nvPr/>
          </p:nvSpPr>
          <p:spPr>
            <a:xfrm>
              <a:off x="5448300" y="2238375"/>
              <a:ext cx="31434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400" b="1">
                  <a:solidFill>
                    <a:srgbClr val="5A8FB8"/>
                  </a:solidFill>
                  <a:latin typeface="Inter"/>
                  <a:ea typeface="Inter"/>
                  <a:cs typeface="Inter"/>
                  <a:sym typeface="Inter"/>
                </a:rPr>
                <a:t>AI and your voice</a:t>
              </a:r>
              <a:endParaRPr sz="1400" b="1">
                <a:solidFill>
                  <a:srgbClr val="5A8FB8"/>
                </a:solidFill>
                <a:latin typeface="Inter"/>
                <a:ea typeface="Inter"/>
                <a:cs typeface="Inter"/>
                <a:sym typeface="Inter"/>
              </a:endParaRPr>
            </a:p>
            <a:p>
              <a:pPr marL="0" lvl="0" indent="0" algn="l" rtl="0">
                <a:spcBef>
                  <a:spcPts val="300"/>
                </a:spcBef>
                <a:spcAft>
                  <a:spcPts val="0"/>
                </a:spcAft>
                <a:buNone/>
              </a:pPr>
              <a:r>
                <a:rPr lang="en-US" sz="1100" b="0">
                  <a:solidFill>
                    <a:srgbClr val="3D4E5C"/>
                  </a:solidFill>
                  <a:latin typeface="Inter"/>
                  <a:ea typeface="Inter"/>
                  <a:cs typeface="Inter"/>
                  <a:sym typeface="Inter"/>
                </a:rPr>
                <a:t>AI can help you work faster. It cannot replace your community's story.</a:t>
              </a:r>
              <a:endParaRPr sz="1100" b="0">
                <a:solidFill>
                  <a:srgbClr val="3D4E5C"/>
                </a:solidFill>
                <a:latin typeface="Inter"/>
                <a:ea typeface="Inter"/>
                <a:cs typeface="Inter"/>
                <a:sym typeface="Inter"/>
              </a:endParaRPr>
            </a:p>
          </p:txBody>
        </p:sp>
      </p:grpSp>
      <p:grpSp>
        <p:nvGrpSpPr>
          <p:cNvPr id="725" name="Google Shape;725;p26"/>
          <p:cNvGrpSpPr/>
          <p:nvPr/>
        </p:nvGrpSpPr>
        <p:grpSpPr>
          <a:xfrm>
            <a:off x="409575" y="3429000"/>
            <a:ext cx="8325000" cy="999236"/>
            <a:chOff x="409575" y="3429000"/>
            <a:chExt cx="8325000" cy="999236"/>
          </a:xfrm>
        </p:grpSpPr>
        <p:sp>
          <p:nvSpPr>
            <p:cNvPr id="726" name="Google Shape;726;p26"/>
            <p:cNvSpPr/>
            <p:nvPr/>
          </p:nvSpPr>
          <p:spPr>
            <a:xfrm>
              <a:off x="409575" y="3429000"/>
              <a:ext cx="8325000" cy="952500"/>
            </a:xfrm>
            <a:prstGeom prst="roundRect">
              <a:avLst>
                <a:gd name="adj" fmla="val 8000"/>
              </a:avLst>
            </a:prstGeom>
            <a:solidFill>
              <a:srgbClr val="EBF3FA"/>
            </a:solidFill>
            <a:ln w="9525" cap="flat" cmpd="sng">
              <a:solidFill>
                <a:srgbClr val="9DC0E3"/>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27" name="Google Shape;727;p26"/>
            <p:cNvSpPr txBox="1"/>
            <p:nvPr/>
          </p:nvSpPr>
          <p:spPr>
            <a:xfrm>
              <a:off x="552450" y="3475736"/>
              <a:ext cx="571500" cy="952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200">
                  <a:solidFill>
                    <a:srgbClr val="1A2530"/>
                  </a:solidFill>
                  <a:latin typeface="Material Icons"/>
                  <a:ea typeface="Material Icons"/>
                  <a:cs typeface="Material Icons"/>
                  <a:sym typeface="Material Icons"/>
                </a:rPr>
                <a:t>star</a:t>
              </a:r>
              <a:endParaRPr sz="3200">
                <a:solidFill>
                  <a:srgbClr val="1A2530"/>
                </a:solidFill>
                <a:latin typeface="Material Icons"/>
                <a:ea typeface="Material Icons"/>
                <a:cs typeface="Material Icons"/>
                <a:sym typeface="Material Icons"/>
              </a:endParaRPr>
            </a:p>
          </p:txBody>
        </p:sp>
        <p:sp>
          <p:nvSpPr>
            <p:cNvPr id="728" name="Google Shape;728;p26"/>
            <p:cNvSpPr txBox="1"/>
            <p:nvPr/>
          </p:nvSpPr>
          <p:spPr>
            <a:xfrm>
              <a:off x="1219200" y="3429000"/>
              <a:ext cx="73725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600" b="1">
                  <a:solidFill>
                    <a:srgbClr val="1A2530"/>
                  </a:solidFill>
                  <a:latin typeface="Inter"/>
                  <a:ea typeface="Inter"/>
                  <a:cs typeface="Inter"/>
                  <a:sym typeface="Inter"/>
                </a:rPr>
                <a:t>The most important communication skill</a:t>
              </a:r>
              <a:endParaRPr sz="1600" b="1">
                <a:solidFill>
                  <a:srgbClr val="1A2530"/>
                </a:solidFill>
                <a:latin typeface="Inter"/>
                <a:ea typeface="Inter"/>
                <a:cs typeface="Inter"/>
                <a:sym typeface="Inter"/>
              </a:endParaRPr>
            </a:p>
            <a:p>
              <a:pPr marL="0" lvl="0" indent="0" algn="l" rtl="0">
                <a:spcBef>
                  <a:spcPts val="300"/>
                </a:spcBef>
                <a:spcAft>
                  <a:spcPts val="0"/>
                </a:spcAft>
                <a:buNone/>
              </a:pPr>
              <a:r>
                <a:rPr lang="en-US" sz="1300" b="0">
                  <a:solidFill>
                    <a:srgbClr val="3D4E5C"/>
                  </a:solidFill>
                  <a:latin typeface="Inter"/>
                  <a:ea typeface="Inter"/>
                  <a:cs typeface="Inter"/>
                  <a:sym typeface="Inter"/>
                </a:rPr>
                <a:t>Knowing when to pick up the phone instead</a:t>
              </a:r>
              <a:endParaRPr sz="1300" b="0">
                <a:solidFill>
                  <a:srgbClr val="3D4E5C"/>
                </a:solidFill>
                <a:latin typeface="Inter"/>
                <a:ea typeface="Inter"/>
                <a:cs typeface="Inter"/>
                <a:sym typeface="Inter"/>
              </a:endParaRPr>
            </a:p>
          </p:txBody>
        </p:sp>
      </p:grpSp>
      <p:sp>
        <p:nvSpPr>
          <p:cNvPr id="729" name="Google Shape;729;p26"/>
          <p:cNvSpPr txBox="1"/>
          <p:nvPr/>
        </p:nvSpPr>
        <p:spPr>
          <a:xfrm>
            <a:off x="6949440" y="4864608"/>
            <a:ext cx="2011800" cy="201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800">
                <a:solidFill>
                  <a:srgbClr val="8FA3B1"/>
                </a:solidFill>
                <a:latin typeface="Inter"/>
                <a:ea typeface="Inter"/>
                <a:cs typeface="Inter"/>
                <a:sym typeface="Inter"/>
              </a:rPr>
              <a:t>localityconsulting.com</a:t>
            </a:r>
            <a:endParaRPr sz="800">
              <a:solidFill>
                <a:srgbClr val="8FA3B1"/>
              </a:solidFill>
              <a:latin typeface="Inter"/>
              <a:ea typeface="Inter"/>
              <a:cs typeface="Inter"/>
              <a:sym typeface="Inte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734"/>
        <p:cNvGrpSpPr/>
        <p:nvPr/>
      </p:nvGrpSpPr>
      <p:grpSpPr>
        <a:xfrm>
          <a:off x="0" y="0"/>
          <a:ext cx="0" cy="0"/>
          <a:chOff x="0" y="0"/>
          <a:chExt cx="0" cy="0"/>
        </a:xfrm>
      </p:grpSpPr>
      <p:sp>
        <p:nvSpPr>
          <p:cNvPr id="735" name="Google Shape;735;p27"/>
          <p:cNvSpPr/>
          <p:nvPr/>
        </p:nvSpPr>
        <p:spPr>
          <a:xfrm>
            <a:off x="4389120" y="0"/>
            <a:ext cx="4754880" cy="5143500"/>
          </a:xfrm>
          <a:prstGeom prst="rect">
            <a:avLst/>
          </a:prstGeom>
          <a:solidFill>
            <a:srgbClr val="EBF3FA"/>
          </a:solidFill>
          <a:ln w="12700" cap="flat" cmpd="sng">
            <a:solidFill>
              <a:srgbClr val="EBF3F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27"/>
          <p:cNvSpPr/>
          <p:nvPr/>
        </p:nvSpPr>
        <p:spPr>
          <a:xfrm>
            <a:off x="4389120" y="0"/>
            <a:ext cx="475488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27"/>
          <p:cNvSpPr/>
          <p:nvPr/>
        </p:nvSpPr>
        <p:spPr>
          <a:xfrm>
            <a:off x="0" y="0"/>
            <a:ext cx="128016" cy="514350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27"/>
          <p:cNvSpPr/>
          <p:nvPr/>
        </p:nvSpPr>
        <p:spPr>
          <a:xfrm>
            <a:off x="411480" y="1371600"/>
            <a:ext cx="3749040" cy="12801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4400"/>
              <a:buFont typeface="Inter"/>
              <a:buNone/>
            </a:pPr>
            <a:r>
              <a:rPr lang="en-US" sz="4400" b="1">
                <a:solidFill>
                  <a:srgbClr val="1A2530"/>
                </a:solidFill>
                <a:latin typeface="Inter"/>
                <a:ea typeface="Inter"/>
                <a:cs typeface="Inter"/>
                <a:sym typeface="Inter"/>
              </a:rPr>
              <a:t>Thank You!</a:t>
            </a:r>
            <a:endParaRPr sz="4400">
              <a:solidFill>
                <a:schemeClr val="dk1"/>
              </a:solidFill>
              <a:latin typeface="Calibri"/>
              <a:ea typeface="Calibri"/>
              <a:cs typeface="Calibri"/>
              <a:sym typeface="Calibri"/>
            </a:endParaRPr>
          </a:p>
        </p:txBody>
      </p:sp>
      <p:sp>
        <p:nvSpPr>
          <p:cNvPr id="739" name="Google Shape;739;p27"/>
          <p:cNvSpPr/>
          <p:nvPr/>
        </p:nvSpPr>
        <p:spPr>
          <a:xfrm>
            <a:off x="411480" y="2788920"/>
            <a:ext cx="2560320" cy="45720"/>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p27"/>
          <p:cNvSpPr/>
          <p:nvPr/>
        </p:nvSpPr>
        <p:spPr>
          <a:xfrm>
            <a:off x="411480" y="4791456"/>
            <a:ext cx="3749040" cy="23774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FA3B1"/>
              </a:buClr>
              <a:buSzPts val="900"/>
              <a:buFont typeface="Inter"/>
              <a:buNone/>
            </a:pPr>
            <a:r>
              <a:rPr lang="en-US" sz="900">
                <a:solidFill>
                  <a:srgbClr val="8FA3B1"/>
                </a:solidFill>
                <a:latin typeface="Inter"/>
                <a:ea typeface="Inter"/>
                <a:cs typeface="Inter"/>
                <a:sym typeface="Inter"/>
              </a:rPr>
              <a:t>Locality Consulting  |  localityconsulting.com</a:t>
            </a:r>
            <a:endParaRPr sz="900">
              <a:solidFill>
                <a:schemeClr val="dk1"/>
              </a:solidFill>
              <a:latin typeface="Calibri"/>
              <a:ea typeface="Calibri"/>
              <a:cs typeface="Calibri"/>
              <a:sym typeface="Calibri"/>
            </a:endParaRPr>
          </a:p>
        </p:txBody>
      </p:sp>
      <p:sp>
        <p:nvSpPr>
          <p:cNvPr id="741" name="Google Shape;741;p27"/>
          <p:cNvSpPr/>
          <p:nvPr/>
        </p:nvSpPr>
        <p:spPr>
          <a:xfrm>
            <a:off x="4617720" y="2011680"/>
            <a:ext cx="4343400" cy="43891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19684"/>
              </a:buClr>
              <a:buSzPts val="1600"/>
              <a:buFont typeface="Inter"/>
              <a:buNone/>
            </a:pPr>
            <a:r>
              <a:rPr lang="en-US" sz="1600">
                <a:solidFill>
                  <a:srgbClr val="F19684"/>
                </a:solidFill>
                <a:latin typeface="Inter"/>
                <a:ea typeface="Inter"/>
                <a:cs typeface="Inter"/>
                <a:sym typeface="Inter"/>
              </a:rPr>
              <a:t>Hello@localityconsulting.com</a:t>
            </a:r>
            <a:endParaRPr sz="1600">
              <a:solidFill>
                <a:schemeClr val="dk1"/>
              </a:solidFill>
              <a:latin typeface="Calibri"/>
              <a:ea typeface="Calibri"/>
              <a:cs typeface="Calibri"/>
              <a:sym typeface="Calibri"/>
            </a:endParaRPr>
          </a:p>
        </p:txBody>
      </p:sp>
      <p:sp>
        <p:nvSpPr>
          <p:cNvPr id="742" name="Google Shape;742;p27"/>
          <p:cNvSpPr/>
          <p:nvPr/>
        </p:nvSpPr>
        <p:spPr>
          <a:xfrm>
            <a:off x="4617720" y="2578608"/>
            <a:ext cx="4343400" cy="38404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5A8FB8"/>
              </a:buClr>
              <a:buSzPts val="1400"/>
              <a:buFont typeface="Inter"/>
              <a:buNone/>
            </a:pPr>
            <a:r>
              <a:rPr lang="en-US" sz="1400">
                <a:solidFill>
                  <a:srgbClr val="5A8FB8"/>
                </a:solidFill>
                <a:latin typeface="Inter"/>
                <a:ea typeface="Inter"/>
                <a:cs typeface="Inter"/>
                <a:sym typeface="Inter"/>
              </a:rPr>
              <a:t>OFNEIDA</a:t>
            </a:r>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111"/>
        <p:cNvGrpSpPr/>
        <p:nvPr/>
      </p:nvGrpSpPr>
      <p:grpSpPr>
        <a:xfrm>
          <a:off x="0" y="0"/>
          <a:ext cx="0" cy="0"/>
          <a:chOff x="0" y="0"/>
          <a:chExt cx="0" cy="0"/>
        </a:xfrm>
      </p:grpSpPr>
      <p:sp>
        <p:nvSpPr>
          <p:cNvPr id="112" name="Google Shape;112;p4"/>
          <p:cNvSpPr/>
          <p:nvPr/>
        </p:nvSpPr>
        <p:spPr>
          <a:xfrm>
            <a:off x="0" y="0"/>
            <a:ext cx="9144000" cy="50400"/>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4"/>
          <p:cNvSpPr/>
          <p:nvPr/>
        </p:nvSpPr>
        <p:spPr>
          <a:xfrm>
            <a:off x="411480" y="164592"/>
            <a:ext cx="8321100" cy="475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Agenda</a:t>
            </a:r>
            <a:endParaRPr sz="1800">
              <a:solidFill>
                <a:schemeClr val="dk1"/>
              </a:solidFill>
              <a:latin typeface="Calibri"/>
              <a:ea typeface="Calibri"/>
              <a:cs typeface="Calibri"/>
              <a:sym typeface="Calibri"/>
            </a:endParaRPr>
          </a:p>
        </p:txBody>
      </p:sp>
      <p:sp>
        <p:nvSpPr>
          <p:cNvPr id="114" name="Google Shape;114;p4"/>
          <p:cNvSpPr/>
          <p:nvPr/>
        </p:nvSpPr>
        <p:spPr>
          <a:xfrm>
            <a:off x="6949440" y="4864608"/>
            <a:ext cx="2011800" cy="2013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grpSp>
        <p:nvGrpSpPr>
          <p:cNvPr id="115" name="Google Shape;115;p4"/>
          <p:cNvGrpSpPr/>
          <p:nvPr/>
        </p:nvGrpSpPr>
        <p:grpSpPr>
          <a:xfrm>
            <a:off x="409575" y="904875"/>
            <a:ext cx="8325000" cy="3667200"/>
            <a:chOff x="409575" y="904875"/>
            <a:chExt cx="8325000" cy="3667200"/>
          </a:xfrm>
        </p:grpSpPr>
        <p:grpSp>
          <p:nvGrpSpPr>
            <p:cNvPr id="116" name="Google Shape;116;p4"/>
            <p:cNvGrpSpPr/>
            <p:nvPr/>
          </p:nvGrpSpPr>
          <p:grpSpPr>
            <a:xfrm>
              <a:off x="409575" y="904875"/>
              <a:ext cx="8325000" cy="619200"/>
              <a:chOff x="409575" y="904875"/>
              <a:chExt cx="8325000" cy="619200"/>
            </a:xfrm>
          </p:grpSpPr>
          <p:sp>
            <p:nvSpPr>
              <p:cNvPr id="117" name="Google Shape;117;p4"/>
              <p:cNvSpPr/>
              <p:nvPr/>
            </p:nvSpPr>
            <p:spPr>
              <a:xfrm>
                <a:off x="409575" y="904875"/>
                <a:ext cx="8325000" cy="619200"/>
              </a:xfrm>
              <a:prstGeom prst="roundRect">
                <a:avLst>
                  <a:gd name="adj" fmla="val 12307"/>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8" name="Google Shape;118;p4"/>
              <p:cNvSpPr txBox="1"/>
              <p:nvPr/>
            </p:nvSpPr>
            <p:spPr>
              <a:xfrm>
                <a:off x="600075" y="904875"/>
                <a:ext cx="7620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F19684"/>
                    </a:solidFill>
                    <a:latin typeface="Inter"/>
                    <a:ea typeface="Inter"/>
                    <a:cs typeface="Inter"/>
                    <a:sym typeface="Inter"/>
                  </a:rPr>
                  <a:t>01</a:t>
                </a:r>
                <a:endParaRPr sz="2400" b="1">
                  <a:solidFill>
                    <a:srgbClr val="F19684"/>
                  </a:solidFill>
                  <a:latin typeface="Inter"/>
                  <a:ea typeface="Inter"/>
                  <a:cs typeface="Inter"/>
                  <a:sym typeface="Inter"/>
                </a:endParaRPr>
              </a:p>
            </p:txBody>
          </p:sp>
          <p:sp>
            <p:nvSpPr>
              <p:cNvPr id="119" name="Google Shape;119;p4"/>
              <p:cNvSpPr txBox="1"/>
              <p:nvPr/>
            </p:nvSpPr>
            <p:spPr>
              <a:xfrm>
                <a:off x="1362075" y="904875"/>
                <a:ext cx="71439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5A8FB8"/>
                    </a:solidFill>
                    <a:latin typeface="Inter"/>
                    <a:ea typeface="Inter"/>
                    <a:cs typeface="Inter"/>
                    <a:sym typeface="Inter"/>
                  </a:rPr>
                  <a:t>Internal Communication 101</a:t>
                </a:r>
                <a:endParaRPr sz="1800" b="1">
                  <a:solidFill>
                    <a:srgbClr val="5A8FB8"/>
                  </a:solidFill>
                  <a:latin typeface="Inter"/>
                  <a:ea typeface="Inter"/>
                  <a:cs typeface="Inter"/>
                  <a:sym typeface="Inter"/>
                </a:endParaRPr>
              </a:p>
            </p:txBody>
          </p:sp>
        </p:grpSp>
        <p:grpSp>
          <p:nvGrpSpPr>
            <p:cNvPr id="120" name="Google Shape;120;p4"/>
            <p:cNvGrpSpPr/>
            <p:nvPr/>
          </p:nvGrpSpPr>
          <p:grpSpPr>
            <a:xfrm>
              <a:off x="409575" y="1666875"/>
              <a:ext cx="8325000" cy="619200"/>
              <a:chOff x="409575" y="1666875"/>
              <a:chExt cx="8325000" cy="619200"/>
            </a:xfrm>
          </p:grpSpPr>
          <p:sp>
            <p:nvSpPr>
              <p:cNvPr id="121" name="Google Shape;121;p4"/>
              <p:cNvSpPr/>
              <p:nvPr/>
            </p:nvSpPr>
            <p:spPr>
              <a:xfrm>
                <a:off x="409575" y="1666875"/>
                <a:ext cx="8325000" cy="619200"/>
              </a:xfrm>
              <a:prstGeom prst="roundRect">
                <a:avLst>
                  <a:gd name="adj" fmla="val 12307"/>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2" name="Google Shape;122;p4"/>
              <p:cNvSpPr txBox="1"/>
              <p:nvPr/>
            </p:nvSpPr>
            <p:spPr>
              <a:xfrm>
                <a:off x="600075" y="1666875"/>
                <a:ext cx="7620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9DC0E3"/>
                    </a:solidFill>
                    <a:latin typeface="Inter"/>
                    <a:ea typeface="Inter"/>
                    <a:cs typeface="Inter"/>
                    <a:sym typeface="Inter"/>
                  </a:rPr>
                  <a:t>02</a:t>
                </a:r>
                <a:endParaRPr sz="2400" b="1">
                  <a:solidFill>
                    <a:srgbClr val="9DC0E3"/>
                  </a:solidFill>
                  <a:latin typeface="Inter"/>
                  <a:ea typeface="Inter"/>
                  <a:cs typeface="Inter"/>
                  <a:sym typeface="Inter"/>
                </a:endParaRPr>
              </a:p>
            </p:txBody>
          </p:sp>
          <p:sp>
            <p:nvSpPr>
              <p:cNvPr id="123" name="Google Shape;123;p4"/>
              <p:cNvSpPr txBox="1"/>
              <p:nvPr/>
            </p:nvSpPr>
            <p:spPr>
              <a:xfrm>
                <a:off x="1362075" y="1666875"/>
                <a:ext cx="71439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5A8FB8"/>
                    </a:solidFill>
                    <a:latin typeface="Inter"/>
                    <a:ea typeface="Inter"/>
                    <a:cs typeface="Inter"/>
                    <a:sym typeface="Inter"/>
                  </a:rPr>
                  <a:t>External Communications</a:t>
                </a:r>
                <a:endParaRPr sz="1800" b="1">
                  <a:solidFill>
                    <a:srgbClr val="5A8FB8"/>
                  </a:solidFill>
                  <a:latin typeface="Inter"/>
                  <a:ea typeface="Inter"/>
                  <a:cs typeface="Inter"/>
                  <a:sym typeface="Inter"/>
                </a:endParaRPr>
              </a:p>
            </p:txBody>
          </p:sp>
        </p:grpSp>
        <p:grpSp>
          <p:nvGrpSpPr>
            <p:cNvPr id="124" name="Google Shape;124;p4"/>
            <p:cNvGrpSpPr/>
            <p:nvPr/>
          </p:nvGrpSpPr>
          <p:grpSpPr>
            <a:xfrm>
              <a:off x="409575" y="2428875"/>
              <a:ext cx="8325000" cy="619200"/>
              <a:chOff x="409575" y="2428875"/>
              <a:chExt cx="8325000" cy="619200"/>
            </a:xfrm>
          </p:grpSpPr>
          <p:sp>
            <p:nvSpPr>
              <p:cNvPr id="125" name="Google Shape;125;p4"/>
              <p:cNvSpPr/>
              <p:nvPr/>
            </p:nvSpPr>
            <p:spPr>
              <a:xfrm>
                <a:off x="409575" y="2428875"/>
                <a:ext cx="8325000" cy="619200"/>
              </a:xfrm>
              <a:prstGeom prst="roundRect">
                <a:avLst>
                  <a:gd name="adj" fmla="val 12307"/>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6" name="Google Shape;126;p4"/>
              <p:cNvSpPr txBox="1"/>
              <p:nvPr/>
            </p:nvSpPr>
            <p:spPr>
              <a:xfrm>
                <a:off x="600075" y="2428875"/>
                <a:ext cx="7620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F19684"/>
                    </a:solidFill>
                    <a:latin typeface="Inter"/>
                    <a:ea typeface="Inter"/>
                    <a:cs typeface="Inter"/>
                    <a:sym typeface="Inter"/>
                  </a:rPr>
                  <a:t>03</a:t>
                </a:r>
                <a:endParaRPr sz="2400" b="1">
                  <a:solidFill>
                    <a:srgbClr val="F19684"/>
                  </a:solidFill>
                  <a:latin typeface="Inter"/>
                  <a:ea typeface="Inter"/>
                  <a:cs typeface="Inter"/>
                  <a:sym typeface="Inter"/>
                </a:endParaRPr>
              </a:p>
            </p:txBody>
          </p:sp>
          <p:sp>
            <p:nvSpPr>
              <p:cNvPr id="127" name="Google Shape;127;p4"/>
              <p:cNvSpPr txBox="1"/>
              <p:nvPr/>
            </p:nvSpPr>
            <p:spPr>
              <a:xfrm>
                <a:off x="1362075" y="2428875"/>
                <a:ext cx="71439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5A8FB8"/>
                    </a:solidFill>
                    <a:latin typeface="Inter"/>
                    <a:ea typeface="Inter"/>
                    <a:cs typeface="Inter"/>
                    <a:sym typeface="Inter"/>
                  </a:rPr>
                  <a:t>Workshop</a:t>
                </a:r>
                <a:endParaRPr sz="1800" b="1">
                  <a:solidFill>
                    <a:srgbClr val="5A8FB8"/>
                  </a:solidFill>
                  <a:latin typeface="Inter"/>
                  <a:ea typeface="Inter"/>
                  <a:cs typeface="Inter"/>
                  <a:sym typeface="Inter"/>
                </a:endParaRPr>
              </a:p>
            </p:txBody>
          </p:sp>
        </p:grpSp>
        <p:grpSp>
          <p:nvGrpSpPr>
            <p:cNvPr id="128" name="Google Shape;128;p4"/>
            <p:cNvGrpSpPr/>
            <p:nvPr/>
          </p:nvGrpSpPr>
          <p:grpSpPr>
            <a:xfrm>
              <a:off x="409575" y="3190875"/>
              <a:ext cx="8325000" cy="619200"/>
              <a:chOff x="409575" y="3190875"/>
              <a:chExt cx="8325000" cy="619200"/>
            </a:xfrm>
          </p:grpSpPr>
          <p:sp>
            <p:nvSpPr>
              <p:cNvPr id="129" name="Google Shape;129;p4"/>
              <p:cNvSpPr/>
              <p:nvPr/>
            </p:nvSpPr>
            <p:spPr>
              <a:xfrm>
                <a:off x="409575" y="3190875"/>
                <a:ext cx="8325000" cy="619200"/>
              </a:xfrm>
              <a:prstGeom prst="roundRect">
                <a:avLst>
                  <a:gd name="adj" fmla="val 12307"/>
                </a:avLst>
              </a:prstGeom>
              <a:solidFill>
                <a:srgbClr val="FFFFFF"/>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0" name="Google Shape;130;p4"/>
              <p:cNvSpPr txBox="1"/>
              <p:nvPr/>
            </p:nvSpPr>
            <p:spPr>
              <a:xfrm>
                <a:off x="600075" y="3190875"/>
                <a:ext cx="7620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9DC0E3"/>
                    </a:solidFill>
                    <a:latin typeface="Inter"/>
                    <a:ea typeface="Inter"/>
                    <a:cs typeface="Inter"/>
                    <a:sym typeface="Inter"/>
                  </a:rPr>
                  <a:t>04</a:t>
                </a:r>
                <a:endParaRPr sz="2400" b="1">
                  <a:solidFill>
                    <a:srgbClr val="9DC0E3"/>
                  </a:solidFill>
                  <a:latin typeface="Inter"/>
                  <a:ea typeface="Inter"/>
                  <a:cs typeface="Inter"/>
                  <a:sym typeface="Inter"/>
                </a:endParaRPr>
              </a:p>
            </p:txBody>
          </p:sp>
          <p:sp>
            <p:nvSpPr>
              <p:cNvPr id="131" name="Google Shape;131;p4"/>
              <p:cNvSpPr txBox="1"/>
              <p:nvPr/>
            </p:nvSpPr>
            <p:spPr>
              <a:xfrm>
                <a:off x="1362075" y="3190875"/>
                <a:ext cx="71439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5A8FB8"/>
                    </a:solidFill>
                    <a:latin typeface="Inter"/>
                    <a:ea typeface="Inter"/>
                    <a:cs typeface="Inter"/>
                    <a:sym typeface="Inter"/>
                  </a:rPr>
                  <a:t>Using AI Without Losing Your Voice</a:t>
                </a:r>
                <a:endParaRPr sz="1800" b="1">
                  <a:solidFill>
                    <a:srgbClr val="5A8FB8"/>
                  </a:solidFill>
                  <a:latin typeface="Inter"/>
                  <a:ea typeface="Inter"/>
                  <a:cs typeface="Inter"/>
                  <a:sym typeface="Inter"/>
                </a:endParaRPr>
              </a:p>
            </p:txBody>
          </p:sp>
        </p:grpSp>
        <p:grpSp>
          <p:nvGrpSpPr>
            <p:cNvPr id="132" name="Google Shape;132;p4"/>
            <p:cNvGrpSpPr/>
            <p:nvPr/>
          </p:nvGrpSpPr>
          <p:grpSpPr>
            <a:xfrm>
              <a:off x="409575" y="3952875"/>
              <a:ext cx="8325000" cy="619200"/>
              <a:chOff x="409575" y="3952875"/>
              <a:chExt cx="8325000" cy="619200"/>
            </a:xfrm>
          </p:grpSpPr>
          <p:sp>
            <p:nvSpPr>
              <p:cNvPr id="133" name="Google Shape;133;p4"/>
              <p:cNvSpPr/>
              <p:nvPr/>
            </p:nvSpPr>
            <p:spPr>
              <a:xfrm>
                <a:off x="409575" y="3952875"/>
                <a:ext cx="8325000" cy="619200"/>
              </a:xfrm>
              <a:prstGeom prst="roundRect">
                <a:avLst>
                  <a:gd name="adj" fmla="val 12307"/>
                </a:avLst>
              </a:prstGeom>
              <a:solidFill>
                <a:srgbClr val="EBF3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4" name="Google Shape;134;p4"/>
              <p:cNvSpPr txBox="1"/>
              <p:nvPr/>
            </p:nvSpPr>
            <p:spPr>
              <a:xfrm>
                <a:off x="600075" y="3952875"/>
                <a:ext cx="7620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a:solidFill>
                      <a:srgbClr val="F19684"/>
                    </a:solidFill>
                    <a:latin typeface="Inter"/>
                    <a:ea typeface="Inter"/>
                    <a:cs typeface="Inter"/>
                    <a:sym typeface="Inter"/>
                  </a:rPr>
                  <a:t>05</a:t>
                </a:r>
                <a:endParaRPr sz="2400" b="1">
                  <a:solidFill>
                    <a:srgbClr val="F19684"/>
                  </a:solidFill>
                  <a:latin typeface="Inter"/>
                  <a:ea typeface="Inter"/>
                  <a:cs typeface="Inter"/>
                  <a:sym typeface="Inter"/>
                </a:endParaRPr>
              </a:p>
            </p:txBody>
          </p:sp>
          <p:sp>
            <p:nvSpPr>
              <p:cNvPr id="135" name="Google Shape;135;p4"/>
              <p:cNvSpPr txBox="1"/>
              <p:nvPr/>
            </p:nvSpPr>
            <p:spPr>
              <a:xfrm>
                <a:off x="1362075" y="3952875"/>
                <a:ext cx="71439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a:solidFill>
                      <a:srgbClr val="5A8FB8"/>
                    </a:solidFill>
                    <a:latin typeface="Inter"/>
                    <a:ea typeface="Inter"/>
                    <a:cs typeface="Inter"/>
                    <a:sym typeface="Inter"/>
                  </a:rPr>
                  <a:t>Wrap-Up</a:t>
                </a:r>
                <a:endParaRPr sz="1800" b="1">
                  <a:solidFill>
                    <a:srgbClr val="5A8FB8"/>
                  </a:solidFill>
                  <a:latin typeface="Inter"/>
                  <a:ea typeface="Inter"/>
                  <a:cs typeface="Inter"/>
                  <a:sym typeface="Inte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eea26a8b28_0_0" title="7.-Northland-1944.jpg"/>
          <p:cNvPicPr preferRelativeResize="0"/>
          <p:nvPr/>
        </p:nvPicPr>
        <p:blipFill>
          <a:blip r:embed="rId3">
            <a:alphaModFix/>
          </a:blip>
          <a:stretch>
            <a:fillRect/>
          </a:stretch>
        </p:blipFill>
        <p:spPr>
          <a:xfrm>
            <a:off x="1843088" y="285750"/>
            <a:ext cx="5457825"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5"/>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4572000" y="476250"/>
            <a:ext cx="4191000" cy="4191000"/>
            <a:chOff x="4572000" y="476250"/>
            <a:chExt cx="4191000" cy="4191000"/>
          </a:xfrm>
        </p:grpSpPr>
        <p:pic>
          <p:nvPicPr>
            <p:cNvPr id="148" name="Google Shape;148;p5"/>
            <p:cNvPicPr preferRelativeResize="0"/>
            <p:nvPr/>
          </p:nvPicPr>
          <p:blipFill rotWithShape="1">
            <a:blip r:embed="rId4">
              <a:alphaModFix/>
            </a:blip>
            <a:srcRect l="16702" r="16702"/>
            <a:stretch/>
          </p:blipFill>
          <p:spPr>
            <a:xfrm>
              <a:off x="4572000" y="476250"/>
              <a:ext cx="4191000" cy="4191000"/>
            </a:xfrm>
            <a:prstGeom prst="roundRect">
              <a:avLst>
                <a:gd name="adj" fmla="val 4545"/>
              </a:avLst>
            </a:prstGeom>
            <a:noFill/>
            <a:ln>
              <a:noFill/>
            </a:ln>
          </p:spPr>
        </p:pic>
        <p:sp>
          <p:nvSpPr>
            <p:cNvPr id="149" name="Google Shape;149;p5"/>
            <p:cNvSpPr/>
            <p:nvPr/>
          </p:nvSpPr>
          <p:spPr>
            <a:xfrm>
              <a:off x="4572000" y="476250"/>
              <a:ext cx="4191000" cy="4191000"/>
            </a:xfrm>
            <a:prstGeom prst="roundRect">
              <a:avLst>
                <a:gd name="adj" fmla="val 4545"/>
              </a:avLst>
            </a:prstGeom>
            <a:solidFill>
              <a:srgbClr val="000000">
                <a:alpha val="0"/>
              </a:srgbClr>
            </a:solidFill>
            <a:ln w="9525" cap="flat" cmpd="sng">
              <a:solidFill>
                <a:srgbClr val="E2E8EC"/>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grpSp>
      <p:grpSp>
        <p:nvGrpSpPr>
          <p:cNvPr id="150" name="Google Shape;150;p5"/>
          <p:cNvGrpSpPr/>
          <p:nvPr/>
        </p:nvGrpSpPr>
        <p:grpSpPr>
          <a:xfrm>
            <a:off x="571500" y="762000"/>
            <a:ext cx="3619500" cy="3619500"/>
            <a:chOff x="571500" y="762000"/>
            <a:chExt cx="3619500" cy="3619500"/>
          </a:xfrm>
        </p:grpSpPr>
        <p:sp>
          <p:nvSpPr>
            <p:cNvPr id="151" name="Google Shape;151;p5"/>
            <p:cNvSpPr txBox="1"/>
            <p:nvPr/>
          </p:nvSpPr>
          <p:spPr>
            <a:xfrm>
              <a:off x="571500" y="762000"/>
              <a:ext cx="36195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b="1">
                  <a:solidFill>
                    <a:srgbClr val="8FA3B1"/>
                  </a:solidFill>
                  <a:latin typeface="Inter"/>
                  <a:ea typeface="Inter"/>
                  <a:cs typeface="Inter"/>
                  <a:sym typeface="Inter"/>
                </a:rPr>
                <a:t>SECTION 01</a:t>
              </a:r>
              <a:endParaRPr sz="1200" b="1">
                <a:solidFill>
                  <a:srgbClr val="8FA3B1"/>
                </a:solidFill>
                <a:latin typeface="Inter"/>
                <a:ea typeface="Inter"/>
                <a:cs typeface="Inter"/>
                <a:sym typeface="Inter"/>
              </a:endParaRPr>
            </a:p>
          </p:txBody>
        </p:sp>
        <p:sp>
          <p:nvSpPr>
            <p:cNvPr id="152" name="Google Shape;152;p5"/>
            <p:cNvSpPr txBox="1"/>
            <p:nvPr/>
          </p:nvSpPr>
          <p:spPr>
            <a:xfrm>
              <a:off x="571500" y="1333500"/>
              <a:ext cx="3619500" cy="17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360" b="1">
                  <a:solidFill>
                    <a:srgbClr val="1A2530"/>
                  </a:solidFill>
                  <a:latin typeface="Inter"/>
                  <a:ea typeface="Inter"/>
                  <a:cs typeface="Inter"/>
                  <a:sym typeface="Inter"/>
                </a:rPr>
                <a:t>Internal Communication 101</a:t>
              </a:r>
              <a:endParaRPr sz="3360" b="1">
                <a:solidFill>
                  <a:srgbClr val="1A2530"/>
                </a:solidFill>
                <a:latin typeface="Inter"/>
                <a:ea typeface="Inter"/>
                <a:cs typeface="Inter"/>
                <a:sym typeface="Inter"/>
              </a:endParaRPr>
            </a:p>
          </p:txBody>
        </p:sp>
        <p:sp>
          <p:nvSpPr>
            <p:cNvPr id="153" name="Google Shape;153;p5"/>
            <p:cNvSpPr/>
            <p:nvPr/>
          </p:nvSpPr>
          <p:spPr>
            <a:xfrm>
              <a:off x="571500" y="3238500"/>
              <a:ext cx="1143000" cy="38100"/>
            </a:xfrm>
            <a:prstGeom prst="rect">
              <a:avLst/>
            </a:prstGeom>
            <a:solidFill>
              <a:srgbClr val="F19684"/>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571500" y="3429000"/>
              <a:ext cx="3619500" cy="95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800" b="0">
                  <a:solidFill>
                    <a:srgbClr val="5A8FB8"/>
                  </a:solidFill>
                  <a:latin typeface="Inter"/>
                  <a:ea typeface="Inter"/>
                  <a:cs typeface="Inter"/>
                  <a:sym typeface="Inter"/>
                </a:rPr>
                <a:t>Communicating with Colleagues and Community</a:t>
              </a:r>
              <a:endParaRPr sz="1800" b="0">
                <a:solidFill>
                  <a:srgbClr val="5A8FB8"/>
                </a:solidFill>
                <a:latin typeface="Inter"/>
                <a:ea typeface="Inter"/>
                <a:cs typeface="Inter"/>
                <a:sym typeface="Inter"/>
              </a:endParaRPr>
            </a:p>
          </p:txBody>
        </p:sp>
      </p:grpSp>
      <p:sp>
        <p:nvSpPr>
          <p:cNvPr id="155" name="Google Shape;155;p5"/>
          <p:cNvSpPr txBox="1"/>
          <p:nvPr/>
        </p:nvSpPr>
        <p:spPr>
          <a:xfrm>
            <a:off x="571500" y="4762500"/>
            <a:ext cx="1905000" cy="190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900">
                <a:solidFill>
                  <a:srgbClr val="8FA3B1"/>
                </a:solidFill>
                <a:latin typeface="Inter"/>
                <a:ea typeface="Inter"/>
                <a:cs typeface="Inter"/>
                <a:sym typeface="Inter"/>
              </a:rPr>
              <a:t>localityconsulting.com</a:t>
            </a:r>
            <a:endParaRPr sz="900">
              <a:solidFill>
                <a:srgbClr val="8FA3B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g3e8c5b019e5_0_16"/>
          <p:cNvSpPr/>
          <p:nvPr/>
        </p:nvSpPr>
        <p:spPr>
          <a:xfrm>
            <a:off x="0" y="0"/>
            <a:ext cx="9144000" cy="50400"/>
          </a:xfrm>
          <a:prstGeom prst="rect">
            <a:avLst/>
          </a:prstGeom>
          <a:solidFill>
            <a:srgbClr val="9DC0E3"/>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1" name="Google Shape;161;g3e8c5b019e5_0_16"/>
          <p:cNvSpPr txBox="1"/>
          <p:nvPr/>
        </p:nvSpPr>
        <p:spPr>
          <a:xfrm>
            <a:off x="411455" y="2508050"/>
            <a:ext cx="8321100" cy="877500"/>
          </a:xfrm>
          <a:prstGeom prst="rect">
            <a:avLst/>
          </a:prstGeom>
          <a:solidFill>
            <a:srgbClr val="000000">
              <a:alpha val="0"/>
            </a:srgbClr>
          </a:solidFill>
          <a:ln>
            <a:noFill/>
          </a:ln>
        </p:spPr>
        <p:txBody>
          <a:bodyPr spcFirstLastPara="1" wrap="square" lIns="190500" tIns="190500" rIns="190500" bIns="190500" anchor="ctr" anchorCtr="0">
            <a:spAutoFit/>
          </a:bodyPr>
          <a:lstStyle/>
          <a:p>
            <a:pPr marL="0" lvl="0" indent="0" algn="ctr" rtl="0">
              <a:spcBef>
                <a:spcPts val="0"/>
              </a:spcBef>
              <a:spcAft>
                <a:spcPts val="0"/>
              </a:spcAft>
              <a:buNone/>
            </a:pPr>
            <a:r>
              <a:rPr lang="en-US" sz="3200" b="1" i="0">
                <a:solidFill>
                  <a:srgbClr val="FFFFFF"/>
                </a:solidFill>
                <a:latin typeface="Inter"/>
                <a:ea typeface="Inter"/>
                <a:cs typeface="Inter"/>
                <a:sym typeface="Inter"/>
              </a:rPr>
              <a:t>communications is an exercise in trust.</a:t>
            </a:r>
            <a:endParaRPr sz="3200" b="1" i="0">
              <a:solidFill>
                <a:srgbClr val="FFFFFF"/>
              </a:solidFill>
              <a:latin typeface="Inter"/>
              <a:ea typeface="Inter"/>
              <a:cs typeface="Inter"/>
              <a:sym typeface="Inter"/>
            </a:endParaRPr>
          </a:p>
        </p:txBody>
      </p:sp>
      <p:sp>
        <p:nvSpPr>
          <p:cNvPr id="162" name="Google Shape;162;g3e8c5b019e5_0_16"/>
          <p:cNvSpPr txBox="1"/>
          <p:nvPr/>
        </p:nvSpPr>
        <p:spPr>
          <a:xfrm>
            <a:off x="6949440" y="4864608"/>
            <a:ext cx="2011800" cy="201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800" b="0" i="0">
                <a:solidFill>
                  <a:srgbClr val="E2E8EC"/>
                </a:solidFill>
                <a:latin typeface="Inter"/>
                <a:ea typeface="Inter"/>
                <a:cs typeface="Inter"/>
                <a:sym typeface="Inter"/>
              </a:rPr>
              <a:t>localityconsulting.com</a:t>
            </a:r>
            <a:endParaRPr sz="800" b="0" i="0">
              <a:solidFill>
                <a:srgbClr val="E2E8EC"/>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AF7"/>
        </a:solidFill>
        <a:effectLst/>
      </p:bgPr>
    </p:bg>
    <p:spTree>
      <p:nvGrpSpPr>
        <p:cNvPr id="1" name="Shape 167"/>
        <p:cNvGrpSpPr/>
        <p:nvPr/>
      </p:nvGrpSpPr>
      <p:grpSpPr>
        <a:xfrm>
          <a:off x="0" y="0"/>
          <a:ext cx="0" cy="0"/>
          <a:chOff x="0" y="0"/>
          <a:chExt cx="0" cy="0"/>
        </a:xfrm>
      </p:grpSpPr>
      <p:sp>
        <p:nvSpPr>
          <p:cNvPr id="168" name="Google Shape;168;p6"/>
          <p:cNvSpPr/>
          <p:nvPr/>
        </p:nvSpPr>
        <p:spPr>
          <a:xfrm>
            <a:off x="0" y="0"/>
            <a:ext cx="9144000" cy="50292"/>
          </a:xfrm>
          <a:prstGeom prst="rect">
            <a:avLst/>
          </a:prstGeom>
          <a:solidFill>
            <a:srgbClr val="9DC0E3"/>
          </a:solidFill>
          <a:ln w="12700" cap="flat" cmpd="sng">
            <a:solidFill>
              <a:srgbClr val="9DC0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p:cNvSpPr/>
          <p:nvPr/>
        </p:nvSpPr>
        <p:spPr>
          <a:xfrm>
            <a:off x="411480" y="164592"/>
            <a:ext cx="8321040" cy="4754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A2530"/>
              </a:buClr>
              <a:buSzPts val="1800"/>
              <a:buFont typeface="Inter"/>
              <a:buNone/>
            </a:pPr>
            <a:r>
              <a:rPr lang="en-US" sz="1800" b="1">
                <a:solidFill>
                  <a:srgbClr val="1A2530"/>
                </a:solidFill>
                <a:latin typeface="Inter"/>
                <a:ea typeface="Inter"/>
                <a:cs typeface="Inter"/>
                <a:sym typeface="Inter"/>
              </a:rPr>
              <a:t>Writing with Purpose</a:t>
            </a:r>
            <a:endParaRPr sz="1800">
              <a:solidFill>
                <a:schemeClr val="dk1"/>
              </a:solidFill>
              <a:latin typeface="Calibri"/>
              <a:ea typeface="Calibri"/>
              <a:cs typeface="Calibri"/>
              <a:sym typeface="Calibri"/>
            </a:endParaRPr>
          </a:p>
        </p:txBody>
      </p:sp>
      <p:sp>
        <p:nvSpPr>
          <p:cNvPr id="170" name="Google Shape;170;p6"/>
          <p:cNvSpPr/>
          <p:nvPr/>
        </p:nvSpPr>
        <p:spPr>
          <a:xfrm>
            <a:off x="411480" y="713232"/>
            <a:ext cx="1097280" cy="36576"/>
          </a:xfrm>
          <a:prstGeom prst="rect">
            <a:avLst/>
          </a:prstGeom>
          <a:solidFill>
            <a:srgbClr val="F19684"/>
          </a:solidFill>
          <a:ln w="12700" cap="flat" cmpd="sng">
            <a:solidFill>
              <a:srgbClr val="F1968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p:nvPr/>
        </p:nvSpPr>
        <p:spPr>
          <a:xfrm>
            <a:off x="411480" y="896112"/>
            <a:ext cx="36576" cy="4069080"/>
          </a:xfrm>
          <a:prstGeom prst="rect">
            <a:avLst/>
          </a:prstGeom>
          <a:solidFill>
            <a:srgbClr val="E2E8EC"/>
          </a:solidFill>
          <a:ln w="12700" cap="flat" cmpd="sng">
            <a:solidFill>
              <a:srgbClr val="E2E8E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a:off x="6949440" y="4864608"/>
            <a:ext cx="2011680" cy="20116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8FA3B1"/>
              </a:buClr>
              <a:buSzPts val="800"/>
              <a:buFont typeface="Inter"/>
              <a:buNone/>
            </a:pPr>
            <a:r>
              <a:rPr lang="en-US" sz="800">
                <a:solidFill>
                  <a:srgbClr val="8FA3B1"/>
                </a:solidFill>
                <a:latin typeface="Inter"/>
                <a:ea typeface="Inter"/>
                <a:cs typeface="Inter"/>
                <a:sym typeface="Inter"/>
              </a:rPr>
              <a:t>localityconsulting.com</a:t>
            </a:r>
            <a:endParaRPr sz="800">
              <a:solidFill>
                <a:schemeClr val="dk1"/>
              </a:solidFill>
              <a:latin typeface="Calibri"/>
              <a:ea typeface="Calibri"/>
              <a:cs typeface="Calibri"/>
              <a:sym typeface="Calibri"/>
            </a:endParaRPr>
          </a:p>
        </p:txBody>
      </p:sp>
      <p:sp>
        <p:nvSpPr>
          <p:cNvPr id="173" name="Google Shape;173;p6"/>
          <p:cNvSpPr/>
          <p:nvPr/>
        </p:nvSpPr>
        <p:spPr>
          <a:xfrm>
            <a:off x="594360" y="914400"/>
            <a:ext cx="8229600" cy="38404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A8FB8"/>
              </a:buClr>
              <a:buSzPts val="1400"/>
              <a:buFont typeface="Inter"/>
              <a:buNone/>
            </a:pPr>
            <a:r>
              <a:rPr lang="en-US" sz="1400" b="1">
                <a:solidFill>
                  <a:srgbClr val="5A8FB8"/>
                </a:solidFill>
                <a:latin typeface="Inter"/>
                <a:ea typeface="Inter"/>
                <a:cs typeface="Inter"/>
                <a:sym typeface="Inter"/>
              </a:rPr>
              <a:t>Before you write, </a:t>
            </a:r>
            <a:r>
              <a:rPr lang="en-US" b="1">
                <a:solidFill>
                  <a:srgbClr val="5A8FB8"/>
                </a:solidFill>
                <a:latin typeface="Inter"/>
                <a:ea typeface="Inter"/>
                <a:cs typeface="Inter"/>
                <a:sym typeface="Inter"/>
              </a:rPr>
              <a:t>some</a:t>
            </a:r>
            <a:r>
              <a:rPr lang="en-US" sz="1400" b="1">
                <a:solidFill>
                  <a:srgbClr val="5A8FB8"/>
                </a:solidFill>
                <a:latin typeface="Inter"/>
                <a:ea typeface="Inter"/>
                <a:cs typeface="Inter"/>
                <a:sym typeface="Inter"/>
              </a:rPr>
              <a:t> questions:</a:t>
            </a:r>
            <a:endParaRPr sz="1400" b="1">
              <a:solidFill>
                <a:srgbClr val="5A8FB8"/>
              </a:solidFill>
              <a:latin typeface="Inter"/>
              <a:ea typeface="Inter"/>
              <a:cs typeface="Inter"/>
              <a:sym typeface="Inter"/>
            </a:endParaRPr>
          </a:p>
          <a:p>
            <a:pPr marL="0" marR="0" lvl="0" indent="0" algn="l" rtl="0">
              <a:spcBef>
                <a:spcPts val="0"/>
              </a:spcBef>
              <a:spcAft>
                <a:spcPts val="0"/>
              </a:spcAft>
              <a:buClr>
                <a:srgbClr val="5A8FB8"/>
              </a:buClr>
              <a:buSzPts val="1400"/>
              <a:buFont typeface="Inter"/>
              <a:buNone/>
            </a:pPr>
            <a:endParaRPr b="1">
              <a:solidFill>
                <a:srgbClr val="5A8FB8"/>
              </a:solidFill>
              <a:latin typeface="Inter"/>
              <a:ea typeface="Inter"/>
              <a:cs typeface="Inter"/>
              <a:sym typeface="Inter"/>
            </a:endParaRPr>
          </a:p>
          <a:p>
            <a:pPr marL="152400" marR="0" lvl="0" indent="-152400" algn="l" rtl="0">
              <a:lnSpc>
                <a:spcPct val="125000"/>
              </a:lnSpc>
              <a:spcBef>
                <a:spcPts val="3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Why am I writing this? </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Who needs to read this?  What do I know about them (role +capacity)?</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What do I need them to do in response?  </a:t>
            </a:r>
            <a:endParaRPr sz="1350" b="1">
              <a:solidFill>
                <a:srgbClr val="3D4E5C"/>
              </a:solidFill>
              <a:latin typeface="Inter"/>
              <a:ea typeface="Inter"/>
              <a:cs typeface="Inter"/>
              <a:sym typeface="Inter"/>
            </a:endParaRPr>
          </a:p>
          <a:p>
            <a:pPr marL="457200" marR="0" lvl="0" indent="0" algn="l" rtl="0">
              <a:lnSpc>
                <a:spcPct val="125000"/>
              </a:lnSpc>
              <a:spcBef>
                <a:spcPts val="600"/>
              </a:spcBef>
              <a:spcAft>
                <a:spcPts val="0"/>
              </a:spcAft>
              <a:buNone/>
            </a:pPr>
            <a:endParaRPr sz="1350" b="1">
              <a:solidFill>
                <a:srgbClr val="3D4E5C"/>
              </a:solidFill>
              <a:latin typeface="Inter"/>
              <a:ea typeface="Inter"/>
              <a:cs typeface="Inter"/>
              <a:sym typeface="Inter"/>
            </a:endParaRPr>
          </a:p>
          <a:p>
            <a:pPr marL="0" marR="0" lvl="0" indent="0" algn="l" rtl="0">
              <a:spcBef>
                <a:spcPts val="1200"/>
              </a:spcBef>
              <a:spcAft>
                <a:spcPts val="0"/>
              </a:spcAft>
              <a:buClr>
                <a:srgbClr val="5A8FB8"/>
              </a:buClr>
              <a:buSzPts val="1400"/>
              <a:buFont typeface="Inter"/>
              <a:buNone/>
            </a:pPr>
            <a:r>
              <a:rPr lang="en-US" sz="1400" b="1">
                <a:solidFill>
                  <a:srgbClr val="5A8FB8"/>
                </a:solidFill>
                <a:latin typeface="Inter"/>
                <a:ea typeface="Inter"/>
                <a:cs typeface="Inter"/>
                <a:sym typeface="Inter"/>
              </a:rPr>
              <a:t>Structure follows purpose:</a:t>
            </a:r>
            <a:endParaRPr sz="1400" b="1">
              <a:solidFill>
                <a:srgbClr val="5A8FB8"/>
              </a:solidFill>
              <a:latin typeface="Inter"/>
              <a:ea typeface="Inter"/>
              <a:cs typeface="Inter"/>
              <a:sym typeface="Inter"/>
            </a:endParaRPr>
          </a:p>
          <a:p>
            <a:pPr marL="0" marR="0" lvl="0" indent="0" algn="l" rtl="0">
              <a:spcBef>
                <a:spcPts val="1200"/>
              </a:spcBef>
              <a:spcAft>
                <a:spcPts val="0"/>
              </a:spcAft>
              <a:buClr>
                <a:srgbClr val="5A8FB8"/>
              </a:buClr>
              <a:buSzPts val="1400"/>
              <a:buFont typeface="Inter"/>
              <a:buNone/>
            </a:pPr>
            <a:endParaRPr b="1">
              <a:solidFill>
                <a:srgbClr val="5A8FB8"/>
              </a:solidFill>
              <a:latin typeface="Inter"/>
              <a:ea typeface="Inter"/>
              <a:cs typeface="Inter"/>
              <a:sym typeface="Inter"/>
            </a:endParaRPr>
          </a:p>
          <a:p>
            <a:pPr marL="152400" marR="0" lvl="0" indent="-152400" algn="l" rtl="0">
              <a:lnSpc>
                <a:spcPct val="125000"/>
              </a:lnSpc>
              <a:spcBef>
                <a:spcPts val="3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Lead with the ask or conclusion, then provide context</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Keep it tight! Everyone is busy </a:t>
            </a:r>
            <a:endParaRPr sz="1400" b="1">
              <a:solidFill>
                <a:schemeClr val="dk1"/>
              </a:solidFill>
              <a:latin typeface="Calibri"/>
              <a:ea typeface="Calibri"/>
              <a:cs typeface="Calibri"/>
              <a:sym typeface="Calibri"/>
            </a:endParaRPr>
          </a:p>
          <a:p>
            <a:pPr marL="152400" marR="0" lvl="0" indent="-152400" algn="l" rtl="0">
              <a:lnSpc>
                <a:spcPct val="125000"/>
              </a:lnSpc>
              <a:spcBef>
                <a:spcPts val="600"/>
              </a:spcBef>
              <a:spcAft>
                <a:spcPts val="0"/>
              </a:spcAft>
              <a:buClr>
                <a:srgbClr val="3D4E5C"/>
              </a:buClr>
              <a:buSzPts val="1350"/>
              <a:buFont typeface="Inter"/>
              <a:buChar char="•"/>
            </a:pPr>
            <a:r>
              <a:rPr lang="en-US" sz="1350" b="1">
                <a:solidFill>
                  <a:srgbClr val="3D4E5C"/>
                </a:solidFill>
                <a:latin typeface="Inter"/>
                <a:ea typeface="Inter"/>
                <a:cs typeface="Inter"/>
                <a:sym typeface="Inter"/>
              </a:rPr>
              <a:t>Use subject lines, headers, and bullets to aid scanning when it makes sense</a:t>
            </a:r>
            <a:endParaRPr sz="14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4958</Words>
  <Application>Microsoft Macintosh PowerPoint</Application>
  <PresentationFormat>On-screen Show (16:9)</PresentationFormat>
  <Paragraphs>527</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Inter</vt:lpstr>
      <vt:lpstr>Inter SemiBold</vt:lpstr>
      <vt:lpstr>Material Icons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OFNEIDA / Locality Consulting</dc:creator>
  <cp:lastModifiedBy>Caroline Starr</cp:lastModifiedBy>
  <cp:revision>1</cp:revision>
  <dcterms:created xsi:type="dcterms:W3CDTF">2026-06-02T19:23:38Z</dcterms:created>
  <dcterms:modified xsi:type="dcterms:W3CDTF">2026-06-15T12:40:03Z</dcterms:modified>
</cp:coreProperties>
</file>