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082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participants. 3.5 hour session including a 15 minute break at roughly the mid point. Housekeeping: washrooms, breaks, phones on silent, note the two page handout at each seat.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through objectives. Frame this as a working session, not a lecture.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important slide in the deck. Say it plainly, slow down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moving — about 30 seconds per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through all six before going deeper on any one. Point out the last option is a legitimate strategy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room permission to say 'not yet' out 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Briefly define employee vs contractor — CRA does audit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Reinforce the reframe from earlier: a storefront is one option, not a milestone.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 for 'shiny object' expansion — chasing trends over proven need.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practical and plain language — avoid jargon like 'capital structure.'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often the hardest module emotionally — normalize that finding.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module often lands hardest for founders who have done everything themselves for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5 minutes of quiet writing time, then invite a few volunteers to share out 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9006840" y="0"/>
            <a:ext cx="164592" cy="6858000"/>
          </a:xfrm>
          <a:prstGeom prst="rect">
            <a:avLst/>
          </a:prstGeom>
          <a:solidFill>
            <a:srgbClr val="7C9B53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5" name="Shape 3"/>
          <p:cNvSpPr/>
          <p:nvPr/>
        </p:nvSpPr>
        <p:spPr>
          <a:xfrm>
            <a:off x="9171432" y="0"/>
            <a:ext cx="2990088" cy="6858000"/>
          </a:xfrm>
          <a:prstGeom prst="rect">
            <a:avLst/>
          </a:prstGeom>
          <a:solidFill>
            <a:srgbClr val="4C9AC0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6" name="Image 0" descr="/home/claude/ofneda_s6/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0" y="2651760"/>
            <a:ext cx="1371600" cy="1371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02920" y="1737360"/>
            <a:ext cx="8595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48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MANAGING</a:t>
            </a:r>
            <a:endParaRPr lang="en-US" sz="48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48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5204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Scaling Your Business Sustainably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516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OFNEDA ENTREPRENEUR TRAINING — SESSION 6</a:t>
            </a:r>
            <a:endParaRPr lang="en-US" sz="1200" dirty="0"/>
          </a:p>
        </p:txBody>
      </p:sp>
      <p:pic>
        <p:nvPicPr>
          <p:cNvPr id="10" name="Image 1" descr="/home/claude/ofneda_s6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5577840"/>
            <a:ext cx="1051560" cy="10515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91640" y="5989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www.threesistersconsulting.com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74114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371600"/>
            <a:ext cx="4206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34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</a:t>
            </a:r>
            <a:endParaRPr lang="en-US" sz="34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34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383280"/>
            <a:ext cx="3931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 that growth is a choice, not a scorecard.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the different ways a business can grow, and how to tell if you are ready.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honestly about staying grounded in your values as you grow.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892040" y="1463040"/>
            <a:ext cx="2194560" cy="4297680"/>
          </a:xfrm>
          <a:prstGeom prst="rect">
            <a:avLst/>
          </a:prstGeom>
          <a:solidFill>
            <a:srgbClr val="7C9B53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5120640" y="166420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pic>
        <p:nvPicPr>
          <p:cNvPr id="8" name="Image 0" descr="/home/claude/ofneda_s6/icons/userfrie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664208"/>
            <a:ext cx="594360" cy="5943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120640" y="214884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STAFFING &amp; LOCATION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120640" y="2743200"/>
            <a:ext cx="17373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hire, and whether a physical space fits your next stage.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7287768" y="1463040"/>
            <a:ext cx="2194560" cy="4297680"/>
          </a:xfrm>
          <a:prstGeom prst="rect">
            <a:avLst/>
          </a:prstGeom>
          <a:solidFill>
            <a:srgbClr val="4C9AC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2" name="Text 9"/>
          <p:cNvSpPr txBox="1"/>
          <p:nvPr/>
        </p:nvSpPr>
        <p:spPr>
          <a:xfrm>
            <a:off x="7516368" y="166420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pic>
        <p:nvPicPr>
          <p:cNvPr id="13" name="Image 1" descr="/home/claude/ofneda_s6/icons/doll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648" y="1664208"/>
            <a:ext cx="594360" cy="59436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516368" y="214884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&amp; OFFERINGS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7516368" y="2743200"/>
            <a:ext cx="17373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planning and expanding what you sell.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9683496" y="1463040"/>
            <a:ext cx="2194560" cy="4297680"/>
          </a:xfrm>
          <a:prstGeom prst="rect">
            <a:avLst/>
          </a:prstGeom>
          <a:solidFill>
            <a:srgbClr val="51662F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7" name="Text 13"/>
          <p:cNvSpPr txBox="1"/>
          <p:nvPr/>
        </p:nvSpPr>
        <p:spPr>
          <a:xfrm>
            <a:off x="9912096" y="166420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pic>
        <p:nvPicPr>
          <p:cNvPr id="18" name="Image 2" descr="/home/claude/ofneda_s6/icons/feath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9376" y="1664208"/>
            <a:ext cx="594360" cy="59436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912096" y="214884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STAYING GROUNDED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9912096" y="2743200"/>
            <a:ext cx="17373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Delegating, and protecting what makes your business yours.</a:t>
            </a:r>
            <a:endParaRPr lang="en-US" sz="1150" dirty="0"/>
          </a:p>
        </p:txBody>
      </p:sp>
      <p:sp>
        <p:nvSpPr>
          <p:cNvPr id="22" name="Text 1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670363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C2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4" name="Image 0" descr="/home/claude/ofneda_s6/icons/compa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08760"/>
            <a:ext cx="868680" cy="8686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651760"/>
            <a:ext cx="10607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is one way to run a business.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not the only way, and it is not the goal.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480560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session shows you the ways a business can grow, if growth is the right move for you. Growing does not prove you are successful. Staying the same size does not mean you are failing.</a:t>
            </a:r>
            <a:endParaRPr lang="en-US" sz="1650" dirty="0"/>
          </a:p>
        </p:txBody>
      </p:sp>
      <p:sp>
        <p:nvSpPr>
          <p:cNvPr id="8" name="Text 4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8BC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201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4" name="Image 0" descr="/home/claude/ofneda_s6/icons/users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2E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Roundtable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974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around the room and share: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337560"/>
            <a:ext cx="10881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name and your business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your business currently growing, staying steady, or scaling back — and was that on purpose?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word for how the thought of growth makes you feel right now</a:t>
            </a:r>
            <a:endParaRPr lang="en-US" sz="16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59827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371600"/>
            <a:ext cx="10515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32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MANY WAYS</a:t>
            </a:r>
            <a:endParaRPr lang="en-US" sz="32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32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GROW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2788920"/>
            <a:ext cx="3520440" cy="1874520"/>
          </a:xfrm>
          <a:prstGeom prst="rect">
            <a:avLst/>
          </a:prstGeom>
          <a:solidFill>
            <a:srgbClr val="7C9B53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6" name="Text 4"/>
          <p:cNvSpPr txBox="1"/>
          <p:nvPr/>
        </p:nvSpPr>
        <p:spPr>
          <a:xfrm>
            <a:off x="777240" y="299008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pic>
        <p:nvPicPr>
          <p:cNvPr id="7" name="Image 0" descr="/home/claude/ofneda_s6/icons/userfrie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990088"/>
            <a:ext cx="594360" cy="5943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" y="3474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HIRING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0690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Bringing people on to carry more of the work.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251960" y="2788920"/>
            <a:ext cx="3520440" cy="1874520"/>
          </a:xfrm>
          <a:prstGeom prst="rect">
            <a:avLst/>
          </a:prstGeom>
          <a:solidFill>
            <a:srgbClr val="4C9AC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1" name="Text 8"/>
          <p:cNvSpPr txBox="1"/>
          <p:nvPr/>
        </p:nvSpPr>
        <p:spPr>
          <a:xfrm>
            <a:off x="4480560" y="299008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pic>
        <p:nvPicPr>
          <p:cNvPr id="12" name="Image 1" descr="/home/claude/ofneda_s6/icons/sto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2990088"/>
            <a:ext cx="594360" cy="5943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480560" y="3474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LOCATION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4480560" y="40690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Moving from mobile or online to a storefront.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7955280" y="2788920"/>
            <a:ext cx="3520440" cy="1874520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6" name="Text 12"/>
          <p:cNvSpPr txBox="1"/>
          <p:nvPr/>
        </p:nvSpPr>
        <p:spPr>
          <a:xfrm>
            <a:off x="8183880" y="299008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pic>
        <p:nvPicPr>
          <p:cNvPr id="17" name="Image 2" descr="/home/claude/ofneda_s6/icons/boxopen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7040" y="2990088"/>
            <a:ext cx="594360" cy="5943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183880" y="34747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OFFERINGS</a:t>
            </a:r>
            <a:endParaRPr lang="en-US" sz="1600" dirty="0"/>
          </a:p>
        </p:txBody>
      </p:sp>
      <p:sp>
        <p:nvSpPr>
          <p:cNvPr id="19" name="Text 14"/>
          <p:cNvSpPr txBox="1"/>
          <p:nvPr/>
        </p:nvSpPr>
        <p:spPr>
          <a:xfrm>
            <a:off x="8183880" y="40690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products or services for current customers.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548640" y="4846320"/>
            <a:ext cx="3520440" cy="1874520"/>
          </a:xfrm>
          <a:prstGeom prst="rect">
            <a:avLst/>
          </a:prstGeom>
          <a:solidFill>
            <a:srgbClr val="0EA175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1" name="Text 16"/>
          <p:cNvSpPr txBox="1"/>
          <p:nvPr/>
        </p:nvSpPr>
        <p:spPr>
          <a:xfrm>
            <a:off x="777240" y="504748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pic>
        <p:nvPicPr>
          <p:cNvPr id="22" name="Image 3" descr="/home/claude/ofneda_s6/icons/char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5047488"/>
            <a:ext cx="594360" cy="59436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777240" y="55321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MARKETS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777240" y="6126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Reaching customers beyond who you serve today.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251960" y="4846320"/>
            <a:ext cx="3520440" cy="1874520"/>
          </a:xfrm>
          <a:prstGeom prst="rect">
            <a:avLst/>
          </a:prstGeom>
          <a:solidFill>
            <a:srgbClr val="2E6E8E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6" name="Text 20"/>
          <p:cNvSpPr txBox="1"/>
          <p:nvPr/>
        </p:nvSpPr>
        <p:spPr>
          <a:xfrm>
            <a:off x="4480560" y="504748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pic>
        <p:nvPicPr>
          <p:cNvPr id="27" name="Image 4" descr="/home/claude/ofneda_s6/icons/doll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3720" y="5047488"/>
            <a:ext cx="594360" cy="59436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4480560" y="55321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CAPITAL</a:t>
            </a:r>
            <a:endParaRPr lang="en-US" sz="1600" dirty="0"/>
          </a:p>
        </p:txBody>
      </p:sp>
      <p:sp>
        <p:nvSpPr>
          <p:cNvPr id="29" name="Text 22"/>
          <p:cNvSpPr txBox="1"/>
          <p:nvPr/>
        </p:nvSpPr>
        <p:spPr>
          <a:xfrm>
            <a:off x="4480560" y="6126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Investment, credit, or a loan to grow faster.</a:t>
            </a:r>
            <a:endParaRPr lang="en-US" sz="1150" dirty="0"/>
          </a:p>
        </p:txBody>
      </p:sp>
      <p:sp>
        <p:nvSpPr>
          <p:cNvPr id="30" name="Shape 23"/>
          <p:cNvSpPr/>
          <p:nvPr/>
        </p:nvSpPr>
        <p:spPr>
          <a:xfrm>
            <a:off x="7955280" y="4846320"/>
            <a:ext cx="3520440" cy="1874520"/>
          </a:xfrm>
          <a:prstGeom prst="rect">
            <a:avLst/>
          </a:prstGeom>
          <a:solidFill>
            <a:srgbClr val="51662F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1" name="Text 24"/>
          <p:cNvSpPr txBox="1"/>
          <p:nvPr/>
        </p:nvSpPr>
        <p:spPr>
          <a:xfrm>
            <a:off x="8183880" y="504748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000" dirty="0"/>
          </a:p>
        </p:txBody>
      </p:sp>
      <p:pic>
        <p:nvPicPr>
          <p:cNvPr id="32" name="Image 5" descr="/home/claude/ofneda_s6/icons/seedl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07040" y="5047488"/>
            <a:ext cx="594360" cy="594360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8183880" y="553212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STAYING SMALL, DEEPER</a:t>
            </a:r>
            <a:endParaRPr lang="en-US" sz="1600" dirty="0"/>
          </a:p>
        </p:txBody>
      </p:sp>
      <p:sp>
        <p:nvSpPr>
          <p:cNvPr id="34" name="Text 26"/>
          <p:cNvSpPr txBox="1"/>
          <p:nvPr/>
        </p:nvSpPr>
        <p:spPr>
          <a:xfrm>
            <a:off x="8183880" y="6126480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systems, better margins, more time for you.</a:t>
            </a:r>
            <a:endParaRPr lang="en-US" sz="1150" dirty="0"/>
          </a:p>
        </p:txBody>
      </p:sp>
      <p:sp>
        <p:nvSpPr>
          <p:cNvPr id="36" name="Text 27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65958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6858000"/>
          </a:xfrm>
          <a:prstGeom prst="rect">
            <a:avLst/>
          </a:prstGeom>
          <a:solidFill>
            <a:srgbClr val="4C9AC0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5" name="Image 0" descr="/home/claude/ofneda_s6/icons/light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24612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 Growth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611880" y="5029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Signs You Are Ready to Grow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783080"/>
            <a:ext cx="8229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turning away work or customers on a regular basis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consistently busy, not just busy in short bursts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systems (bookkeeping, scheduling, inventory) can handle more volume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have some financial cushion — growth almost always costs money before it makes money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have the energy and capacity to lead a bigger operation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have thought about what you might have to give up (time, control, simplicity)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8804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9E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ofneda_s6/icons/lightbulb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2E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 — DISCUSSION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Warning Signs It Is Not the Right Time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974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two minutes on your own, then share one with a partner.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337560"/>
            <a:ext cx="10881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tired, stretched thin, or running on stress right now?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your demand steady, or is it one good season or one big client?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have a financial cushion, or would growth mean going into debt with no backup plan?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growing right now take you away from something else you value — family, culture, community, health?</a:t>
            </a:r>
            <a:endParaRPr lang="en-US" sz="16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200031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6858000"/>
          </a:xfrm>
          <a:prstGeom prst="rect">
            <a:avLst/>
          </a:prstGeom>
          <a:solidFill>
            <a:srgbClr val="7C9B53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5" name="Image 0" descr="/home/claude/ofneda_s6/icons/userfrien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24612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Growing the team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611880" y="5029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Staffing: When to Hire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783080"/>
            <a:ext cx="8229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Hire when the work is steady, not just when you are overwhelmed for a week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small — part time, contract, or seasonal help before a full time role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difference between an employee and a contractor (CRA has rules — get it right)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down what you actually need help with before you post the job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within your own network and community first — word of mouth still works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 for the true cost of an employee: wages plus source deductions, WSIB, training time</a:t>
            </a:r>
            <a:endParaRPr lang="en-US" sz="15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6316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9E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4" name="Image 0" descr="/home/claude/ofneda_s6/icons/userfriends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2E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Hiring Checklist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974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your handout, sketch out the following for your business: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337560"/>
            <a:ext cx="10881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task or role would free up the most of your time if someone else did it?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that be done part time, seasonally, or by contract first?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need to pay, realistically, to get the right person?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in your network might already be a good fit?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864446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6858000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2C2F39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5" name="Image 0" descr="/home/claude/ofneda_s6/icons/store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24612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Front or Office Space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611880" y="5029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Location: Pros, Cons, and Timing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783080"/>
            <a:ext cx="8229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location can build trust, visibility, and walk in business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also brings rent, utilities, insurance, and a lease you are locked into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demand first — markets, pop ups, or a shared space before signing a long lease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 your Nation or community’s own spaces before commercial rent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your break even: how much you need to sell each month just to cover the space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location is not required to be a “real” business — many successful businesses never have one</a:t>
            </a:r>
            <a:endParaRPr lang="en-US" sz="15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8BC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190362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6858000"/>
          </a:xfrm>
          <a:prstGeom prst="rect">
            <a:avLst/>
          </a:prstGeom>
          <a:solidFill>
            <a:srgbClr val="0EA175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5" name="Image 0" descr="/home/claude/ofneda_s6/icons/boxop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24612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Product or Service Growth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611880" y="5029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Expanding Products or Services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783080"/>
            <a:ext cx="8229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what your current customers already ask you for that you do not offer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a new product or service in small batches before going all in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for spreading yourself too thin — more offerings can mean less quality on all of them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whether a new offering fits your brand and your story, or pulls you away from it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the new offering on its own — do not guess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22028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9E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4" name="Image 0" descr="/home/claude/ofneda_s6/icons/boxopen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2E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4 — DISCUSSION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 With Intention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97480"/>
            <a:ext cx="10881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one thing customers keep asking you for that you do not currently offer?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have to say no to, or do less of, to add that?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fit who your business already is — or would it pull you in a new direction?</a:t>
            </a:r>
            <a:endParaRPr lang="en-US" sz="1650" dirty="0"/>
          </a:p>
        </p:txBody>
      </p:sp>
      <p:sp>
        <p:nvSpPr>
          <p:cNvPr id="9" name="Text 5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89381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6858000"/>
          </a:xfrm>
          <a:prstGeom prst="rect">
            <a:avLst/>
          </a:prstGeom>
          <a:solidFill>
            <a:srgbClr val="2E6E8E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5" name="Image 0" descr="/home/claude/ofneda_s6/icons/dol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24612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 &amp; Planning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611880" y="5029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Planning for Growth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783080"/>
            <a:ext cx="8229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almost always costs money before it returns money — plan the gap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flow, not profit on paper, is what keeps a growing business alive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your options: reinvested profit, a loan, an Indigenous Financial Institution, or an investor — each has a different cost and control trade off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simple cash flow forecast for the next 3 to 6 months of growth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a limit — how much risk are you willing to carry if growth is slower than planned</a:t>
            </a:r>
            <a:endParaRPr lang="en-US" sz="15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25134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9E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Text 1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4" name="Image 0" descr="/home/claude/ofneda_s6/icons/dollar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2E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 — ACTIVITY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Your Growth Costs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974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your handout, rough out the numbers for your next growth step: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337560"/>
            <a:ext cx="10881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will this growth step cost, in total, before it brings in a dollar?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would that money come from — savings, a loan, an IFI, reinvested profit?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months could your business survive if growth is slower than expected?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walk away number — the point where you would pull back?</a:t>
            </a:r>
            <a:endParaRPr lang="en-US" sz="16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388341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6858000"/>
          </a:xfrm>
          <a:prstGeom prst="rect">
            <a:avLst/>
          </a:prstGeom>
          <a:solidFill>
            <a:srgbClr val="51662F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" name="Shape 1"/>
          <p:cNvSpPr/>
          <p:nvPr/>
        </p:nvSpPr>
        <p:spPr>
          <a:xfrm>
            <a:off x="0" y="502920"/>
            <a:ext cx="1272845" cy="530352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 txBox="1"/>
          <p:nvPr/>
        </p:nvSpPr>
        <p:spPr>
          <a:xfrm>
            <a:off x="0" y="502920"/>
            <a:ext cx="127284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6</a:t>
            </a:r>
            <a:endParaRPr lang="en-US" sz="1300" dirty="0"/>
          </a:p>
        </p:txBody>
      </p:sp>
      <p:pic>
        <p:nvPicPr>
          <p:cNvPr id="5" name="Image 0" descr="/home/claude/ofneda_s6/icons/feath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24612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Considerations based on who we are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611880" y="5029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Staying Culturally Grounded as You Expand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783080"/>
            <a:ext cx="8229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can pull a business away from the relationships and values that built it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Revisit why you started — growth should serve that purpose, not replace it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the parts of your business that reflect who you are, even as it scales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the your values/teachings into decisions about hiring, pricing, and partnerships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and reciprocity can be part of your growth plan, not separate from it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8BC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12275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9EA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ofneda_s6/icons/feather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2E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6 — DISCUSSION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Naming Your Boundary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974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has something they are not willing to trade for growth. Name yours.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337560"/>
            <a:ext cx="10881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one value or practice you will protect no matter how big your business gets?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there a version of ‘success’ that you would actually turn down because it does not fit who you are?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will you know if growth is starting to cost you more than it is giving you?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93430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0" cy="6858000"/>
          </a:xfrm>
          <a:prstGeom prst="rect">
            <a:avLst/>
          </a:prstGeom>
          <a:solidFill>
            <a:srgbClr val="C8BC4C"/>
          </a:solidFill>
          <a:ln/>
        </p:spPr>
        <p:txBody>
          <a:bodyPr/>
          <a:lstStyle/>
          <a:p>
            <a:endParaRPr lang="en-CA"/>
          </a:p>
        </p:txBody>
      </p:sp>
      <p:pic>
        <p:nvPicPr>
          <p:cNvPr id="5" name="Image 0" descr="/home/claude/ofneda_s6/icons/handshake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488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24612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2C2F39"/>
                </a:solidFill>
                <a:latin typeface="Arial" pitchFamily="34" charset="0"/>
                <a:cs typeface="Arial" pitchFamily="34" charset="-120"/>
              </a:rPr>
              <a:t>Bringing in Helpers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611880" y="50292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Delegating and Letting Go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3611880" y="1783080"/>
            <a:ext cx="8229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entrepreneurs can grow a business alone. Almost none can scale one alone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Letting go of a task does not mean letting go of your standards — it means training to them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by delegating tasks, not decisions — build trust before handing over judgment calls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how you do things so someone else actually can</a:t>
            </a:r>
            <a:endParaRPr lang="en-US" sz="1550" dirty="0"/>
          </a:p>
          <a:p>
            <a:pPr marL="279400" indent="-2794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 if control, not capacity, is the real thing holding your growth back</a:t>
            </a:r>
            <a:endParaRPr lang="en-US" sz="15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72759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1371600"/>
            <a:ext cx="39319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34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</a:t>
            </a:r>
            <a:endParaRPr lang="en-US" sz="34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34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TAKEAWAYS</a:t>
            </a:r>
            <a:endParaRPr lang="en-US" sz="3400" dirty="0"/>
          </a:p>
        </p:txBody>
      </p:sp>
      <p:pic>
        <p:nvPicPr>
          <p:cNvPr id="5" name="Image 0" descr="/home/claude/ofneda_s6/icons/flag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566160"/>
            <a:ext cx="822960" cy="8229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663440" y="1554480"/>
            <a:ext cx="69494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600"/>
              </a:spcAft>
              <a:buSzPct val="100000"/>
              <a:buChar char="•"/>
            </a:pPr>
            <a:r>
              <a:rPr lang="en-US" sz="16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is a choice, not a scoreboard</a:t>
            </a:r>
            <a:endParaRPr lang="en-US" sz="1650" dirty="0"/>
          </a:p>
          <a:p>
            <a:pPr marL="279400" indent="-279400">
              <a:spcAft>
                <a:spcPts val="1600"/>
              </a:spcAft>
              <a:buSzPct val="100000"/>
              <a:buChar char="•"/>
            </a:pPr>
            <a:r>
              <a:rPr lang="en-US" sz="16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several ways to grow — pick the one that fits, or pick none of them</a:t>
            </a:r>
            <a:endParaRPr lang="en-US" sz="1650" dirty="0"/>
          </a:p>
          <a:p>
            <a:pPr marL="279400" indent="-279400">
              <a:spcAft>
                <a:spcPts val="1600"/>
              </a:spcAft>
              <a:buSzPct val="100000"/>
              <a:buChar char="•"/>
            </a:pPr>
            <a:r>
              <a:rPr lang="en-US" sz="16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Readiness is about your systems, finances, and energy — not just demand</a:t>
            </a:r>
            <a:endParaRPr lang="en-US" sz="1650" dirty="0"/>
          </a:p>
          <a:p>
            <a:pPr marL="279400" indent="-279400">
              <a:spcAft>
                <a:spcPts val="1600"/>
              </a:spcAft>
              <a:buSzPct val="100000"/>
              <a:buChar char="•"/>
            </a:pPr>
            <a:r>
              <a:rPr lang="en-US" sz="16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almost always costs money and time before it pays off</a:t>
            </a:r>
            <a:endParaRPr lang="en-US" sz="1650" dirty="0"/>
          </a:p>
          <a:p>
            <a:pPr marL="279400" indent="-279400">
              <a:spcAft>
                <a:spcPts val="1600"/>
              </a:spcAft>
              <a:buSzPct val="100000"/>
              <a:buChar char="•"/>
            </a:pPr>
            <a:r>
              <a:rPr lang="en-US" sz="165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Businesses that grow well protect what makes them who they are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81504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1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ofneda_s6/icons/flag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20" dirty="0">
                <a:solidFill>
                  <a:srgbClr val="2E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LEAVE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Growth Action Plan</a:t>
            </a:r>
            <a:endParaRPr lang="en-US" sz="25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6974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down three things, using your handout: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337560"/>
            <a:ext cx="10881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growth path from today that fits your business right now (or “none, and that is okay”)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thing you need to have in place before you take that step (money, a hire, a system)</a:t>
            </a:r>
            <a:endParaRPr lang="en-US" sz="1650" dirty="0"/>
          </a:p>
          <a:p>
            <a:pPr marL="304800" indent="-304800">
              <a:spcAft>
                <a:spcPts val="1600"/>
              </a:spcAft>
              <a:buSzPct val="100000"/>
              <a:buChar char="→"/>
            </a:pPr>
            <a:r>
              <a:rPr lang="en-US" sz="1650" dirty="0">
                <a:solidFill>
                  <a:srgbClr val="2C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value or boundary you are committing to protect as you grow</a:t>
            </a:r>
            <a:endParaRPr lang="en-US" sz="1650" dirty="0"/>
          </a:p>
        </p:txBody>
      </p:sp>
      <p:sp>
        <p:nvSpPr>
          <p:cNvPr id="10" name="Text 6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553182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7C9B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/home/claude/ofneda_s6/turtle_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60000">
            <a:off x="7955280" y="457200"/>
            <a:ext cx="893826" cy="621792"/>
          </a:xfrm>
          <a:prstGeom prst="rect">
            <a:avLst/>
          </a:prstGeom>
        </p:spPr>
      </p:pic>
      <p:pic>
        <p:nvPicPr>
          <p:cNvPr id="5" name="Image 1" descr="/home/claude/ofneda_s6/turtle_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80000" flipH="1">
            <a:off x="8771382" y="597103"/>
            <a:ext cx="621792" cy="427482"/>
          </a:xfrm>
          <a:prstGeom prst="rect">
            <a:avLst/>
          </a:prstGeom>
        </p:spPr>
      </p:pic>
      <p:pic>
        <p:nvPicPr>
          <p:cNvPr id="6" name="Image 2" descr="/home/claude/ofneda_s6/turtle_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240000">
            <a:off x="9315450" y="441655"/>
            <a:ext cx="777240" cy="544068"/>
          </a:xfrm>
          <a:prstGeom prst="rect">
            <a:avLst/>
          </a:prstGeom>
        </p:spPr>
      </p:pic>
      <p:pic>
        <p:nvPicPr>
          <p:cNvPr id="7" name="Image 3" descr="/home/claude/ofneda_s6/icons/handshak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2286000"/>
            <a:ext cx="1005840" cy="1005840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1874520" y="23774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Anushiik</a:t>
            </a:r>
            <a:endParaRPr lang="en-US" sz="4400" dirty="0"/>
          </a:p>
        </p:txBody>
      </p:sp>
      <p:sp>
        <p:nvSpPr>
          <p:cNvPr id="9" name="Text 3"/>
          <p:cNvSpPr txBox="1"/>
          <p:nvPr/>
        </p:nvSpPr>
        <p:spPr>
          <a:xfrm>
            <a:off x="640080" y="342900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Growth, on your own terms, is still growth. Thank you for being here today.</a:t>
            </a:r>
            <a:endParaRPr lang="en-US" sz="1900" dirty="0"/>
          </a:p>
        </p:txBody>
      </p:sp>
      <p:pic>
        <p:nvPicPr>
          <p:cNvPr id="10" name="Image 4" descr="/home/claude/ofneda_s6/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5212080"/>
            <a:ext cx="914400" cy="914400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1691640" y="5577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www.threesistersconsulting.com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1247120" y="65105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04E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of 20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041853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BB7E7B2-60C5-4B3A-A707-7B43A382F354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9e669253-00e1-443e-bbde-f74bc6bb9a3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1807</Words>
  <Application>Microsoft Office PowerPoint</Application>
  <PresentationFormat>Widescreen</PresentationFormat>
  <Paragraphs>216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Three Sisters Consulting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Three Sisters Consulting</dc:creator>
  <cp:lastModifiedBy>Sarah Hopkins</cp:lastModifiedBy>
  <cp:revision>3</cp:revision>
  <dcterms:created xsi:type="dcterms:W3CDTF">2026-09-21T15:37:56Z</dcterms:created>
  <dcterms:modified xsi:type="dcterms:W3CDTF">2026-09-21T15:55:24Z</dcterms:modified>
</cp:coreProperties>
</file>