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6"/>
  </p:notesMasterIdLst>
  <p:sldIdLst>
    <p:sldId id="256" r:id="rId5"/>
    <p:sldId id="322" r:id="rId6"/>
    <p:sldId id="347" r:id="rId7"/>
    <p:sldId id="348" r:id="rId8"/>
    <p:sldId id="324" r:id="rId9"/>
    <p:sldId id="329" r:id="rId10"/>
    <p:sldId id="328" r:id="rId11"/>
    <p:sldId id="265" r:id="rId12"/>
    <p:sldId id="402" r:id="rId13"/>
    <p:sldId id="332" r:id="rId14"/>
    <p:sldId id="383" r:id="rId15"/>
    <p:sldId id="269" r:id="rId16"/>
    <p:sldId id="375" r:id="rId17"/>
    <p:sldId id="356" r:id="rId18"/>
    <p:sldId id="378" r:id="rId19"/>
    <p:sldId id="335" r:id="rId20"/>
    <p:sldId id="274" r:id="rId21"/>
    <p:sldId id="275" r:id="rId22"/>
    <p:sldId id="412" r:id="rId23"/>
    <p:sldId id="413" r:id="rId24"/>
    <p:sldId id="374" r:id="rId25"/>
    <p:sldId id="399" r:id="rId26"/>
    <p:sldId id="349" r:id="rId27"/>
    <p:sldId id="420" r:id="rId28"/>
    <p:sldId id="393" r:id="rId29"/>
    <p:sldId id="398" r:id="rId30"/>
    <p:sldId id="394" r:id="rId31"/>
    <p:sldId id="395" r:id="rId32"/>
    <p:sldId id="390" r:id="rId33"/>
    <p:sldId id="407" r:id="rId34"/>
    <p:sldId id="392" r:id="rId35"/>
    <p:sldId id="396" r:id="rId36"/>
    <p:sldId id="391" r:id="rId37"/>
    <p:sldId id="397" r:id="rId38"/>
    <p:sldId id="282" r:id="rId39"/>
    <p:sldId id="401" r:id="rId40"/>
    <p:sldId id="293" r:id="rId41"/>
    <p:sldId id="294" r:id="rId42"/>
    <p:sldId id="339" r:id="rId43"/>
    <p:sldId id="417" r:id="rId44"/>
    <p:sldId id="340" r:id="rId45"/>
    <p:sldId id="298" r:id="rId46"/>
    <p:sldId id="299" r:id="rId47"/>
    <p:sldId id="300" r:id="rId48"/>
    <p:sldId id="301" r:id="rId49"/>
    <p:sldId id="302" r:id="rId50"/>
    <p:sldId id="303" r:id="rId51"/>
    <p:sldId id="341" r:id="rId52"/>
    <p:sldId id="305" r:id="rId53"/>
    <p:sldId id="306" r:id="rId54"/>
    <p:sldId id="310" r:id="rId5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DFBF"/>
    <a:srgbClr val="ECD9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0" autoAdjust="0"/>
    <p:restoredTop sz="94660"/>
  </p:normalViewPr>
  <p:slideViewPr>
    <p:cSldViewPr snapToGrid="0">
      <p:cViewPr>
        <p:scale>
          <a:sx n="100" d="100"/>
          <a:sy n="100" d="100"/>
        </p:scale>
        <p:origin x="-13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5A5A5A"/>
                </a:solidFill>
                <a:latin typeface="Calibri"/>
              </a:defRPr>
            </a:pPr>
            <a:r>
              <a:rPr lang="en-US" sz="1500" b="0" i="0" u="none" strike="noStrike">
                <a:solidFill>
                  <a:srgbClr val="5A5A5A"/>
                </a:solidFill>
                <a:latin typeface="Calibri"/>
              </a:rPr>
              <a:t>Indigenous contracts by type, 2023-24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2023-24 ($ millions)</c:v>
                </c:pt>
              </c:strCache>
            </c:strRef>
          </c:tx>
          <c:spPr>
            <a:solidFill>
              <a:srgbClr val="1F6FB0"/>
            </a:solidFill>
            <a:effectLst/>
          </c:spPr>
          <c:invertIfNegative val="0"/>
          <c:dLbls>
            <c:numFmt formatCode="\$#,##0&quot;M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2B2B2B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Other services</c:v>
                </c:pt>
                <c:pt idx="1">
                  <c:v>IT equipment</c:v>
                </c:pt>
                <c:pt idx="2">
                  <c:v>IT services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</c:v>
                </c:pt>
                <c:pt idx="1">
                  <c:v>211</c:v>
                </c:pt>
                <c:pt idx="2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94-4A5E-AB40-B007272C82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2B2B2B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3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BCE292C-91FC-4899-B6FB-B5E856F5CB74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180393-F29D-4C1D-BEBA-5BDC15D4DA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6327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9B15A-5635-4B4E-8C85-F52AAF8E9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411480"/>
            <a:ext cx="9144000" cy="118872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E547AA-4885-064E-8A46-13F6B92275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1691640"/>
            <a:ext cx="9144000" cy="128016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2081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929F8-B8E9-FD44-907B-00C7E0587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0058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FE042-CF13-6244-B960-EDB3F7ADF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645920"/>
            <a:ext cx="76809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6166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0249-3507-9A45-B7ED-1C2313C99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645920"/>
            <a:ext cx="7680960" cy="146304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522B5-C7A3-9944-8C15-1CED1BDD7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3200400"/>
            <a:ext cx="7680960" cy="12801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244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9AB4-2DAA-574C-865B-1FFF2BD33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0058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BBA57-695E-4E4A-944F-729036DC0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8" y="1645920"/>
            <a:ext cx="3749039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F45005-9290-FA49-B9A6-17CE532D8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54880" y="1645920"/>
            <a:ext cx="3749039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4464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88D40-48E9-5F44-A4A6-5DD4E536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0058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6188FB-720B-4442-BF80-87709499A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1691640"/>
            <a:ext cx="3749039" cy="54864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369260-2867-E348-89A9-D4271CE3A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248" y="2286000"/>
            <a:ext cx="3749039" cy="3383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E8BBFE-F309-3742-B4E4-F50C4FBFBA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80" y="1691640"/>
            <a:ext cx="3749039" cy="54864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F02B51-ABB6-FE41-9598-575CFEACAE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286000"/>
            <a:ext cx="3749039" cy="3383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2786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942D5-6A6F-1647-8856-B0974733F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4320"/>
            <a:ext cx="10515600" cy="100584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439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308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693D-0AE6-0B4D-968C-65CF2E76E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600200"/>
            <a:ext cx="3291840" cy="1097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089B5-FDBA-674E-A0A1-2E49044C2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0" y="1600200"/>
            <a:ext cx="4206240" cy="40690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93354-004E-3341-ADE1-4F2D4ACF32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2743200"/>
            <a:ext cx="3291840" cy="29260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841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9752E-DCEA-2345-83D0-96FF8EF11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600200"/>
            <a:ext cx="3291840" cy="1097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027376-542E-0B41-93AA-C3D92CE7ED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89120" y="1600200"/>
            <a:ext cx="4206240" cy="40690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13226-4161-A348-B78D-751683AEC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248" y="2743200"/>
            <a:ext cx="3291840" cy="29260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8266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7A3F0F-77D9-594E-B0E7-410B5D97A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F289F-116F-324D-90DD-FDAF0D069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BE502-E84D-4742-8C1A-46376D1C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679BB-EBE7-BF4E-A0EF-64DD9D87D50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8B02A-E9EF-0C44-9BF4-D21EFE294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FF6DD-63F3-A946-8EF7-A853CB2D6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7ADBA-F8D4-3B45-8B70-E4ED8EDD3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3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sv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3.png"/><Relationship Id="rId7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svg"/><Relationship Id="rId4" Type="http://schemas.openxmlformats.org/officeDocument/2006/relationships/image" Target="../media/image58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600"/>
              <a:t>Procurement: How to Sell to Government and Corporate Clients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2000"/>
              <a:t>OFNEDA Entrepreneur Training</a:t>
            </a:r>
          </a:p>
          <a:p>
            <a:r>
              <a:rPr sz="2000"/>
              <a:t>Session 7</a:t>
            </a:r>
          </a:p>
          <a:p>
            <a:r>
              <a:rPr sz="2000"/>
              <a:t>Monday, October 19,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We Are in Procurement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3802075" cy="3932453"/>
          </a:xfrm>
          <a:prstGeom prst="roundRect">
            <a:avLst>
              <a:gd name="adj" fmla="val 288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2184400" y="1879600"/>
            <a:ext cx="1181100" cy="1181100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 txBox="1"/>
          <p:nvPr/>
        </p:nvSpPr>
        <p:spPr>
          <a:xfrm>
            <a:off x="1094994" y="3124200"/>
            <a:ext cx="3349447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Sarah Hopkins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1094994" y="3556000"/>
            <a:ext cx="3349447" cy="1926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Matriarch, Three Sisters Consulting</a:t>
            </a:r>
            <a:endParaRPr lang="en-US" sz="15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Eelūnaapèewii Lahkèewiit (Delaware First Nation), Turtle Clan</a:t>
            </a:r>
            <a:endParaRPr lang="en-US" sz="15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 of 2 boys</a:t>
            </a:r>
            <a:endParaRPr lang="en-US" sz="15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Chair, OFNEDA Entrepreneurial Committee</a:t>
            </a:r>
            <a:endParaRPr lang="en-US" sz="15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member, Indigenomics</a:t>
            </a:r>
            <a:endParaRPr lang="en-US" sz="15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OECM Indigenous Advisory Committee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123383" y="1744487"/>
            <a:ext cx="769468" cy="769468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9" name="Image 1" descr="icons/aw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055" y="1929159"/>
            <a:ext cx="400123" cy="40012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119165" y="1764064"/>
            <a:ext cx="5159959" cy="96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20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 before bidder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federal contracts at Service Canada, 20+ years helping First Nation businesses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123383" y="2787790"/>
            <a:ext cx="769468" cy="76946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Image 2" descr="icons/seedl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055" y="2972463"/>
            <a:ext cx="400123" cy="400123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119165" y="2807368"/>
            <a:ext cx="5159959" cy="96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20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2018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Sisters bids on federal, provincial, municipal and corporate contracts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5123383" y="3831094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3" descr="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055" y="4015766"/>
            <a:ext cx="400123" cy="400123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119165" y="3850672"/>
            <a:ext cx="5159959" cy="72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20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venture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Kūwiingu-néewul Engagement Services (KES), our partnership with Publivate Inc., for federal contracts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5123383" y="4874398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Image 4" descr="icons/feath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055" y="5059070"/>
            <a:ext cx="400123" cy="40012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6119165" y="4893975"/>
            <a:ext cx="2521915" cy="96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20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operate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Grandfather Teachings,</a:t>
            </a:r>
            <a:b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 Principles, OCAP</a:t>
            </a:r>
            <a:endParaRPr lang="en-US" sz="15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591B9AA-8207-3C5E-201C-9DEE3E8D5D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4100" y="1981200"/>
            <a:ext cx="929391" cy="93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1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My Procurement Track Record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2489454" cy="2046480"/>
          </a:xfrm>
          <a:prstGeom prst="roundRect">
            <a:avLst>
              <a:gd name="adj" fmla="val 536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1049731" y="1908521"/>
            <a:ext cx="2127352" cy="762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6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$5.3M+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1049731" y="2711063"/>
            <a:ext cx="2127352" cy="96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federal contracts on public record, 2021 to 2026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12028" y="1748013"/>
            <a:ext cx="2489454" cy="2046480"/>
          </a:xfrm>
          <a:prstGeom prst="roundRect">
            <a:avLst>
              <a:gd name="adj" fmla="val 536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3693079" y="1908521"/>
            <a:ext cx="2127352" cy="762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3693079" y="2711063"/>
            <a:ext cx="2127352" cy="96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contracts with 6 departments and agencies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55375" y="1748013"/>
            <a:ext cx="2489454" cy="2046480"/>
          </a:xfrm>
          <a:prstGeom prst="roundRect">
            <a:avLst>
              <a:gd name="adj" fmla="val 536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336426" y="1908521"/>
            <a:ext cx="2127352" cy="762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levels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6336426" y="2711063"/>
            <a:ext cx="2127352" cy="96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Federal, provincial, and municipal, plus corporate and not-for-profit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798723" y="1748013"/>
            <a:ext cx="2489454" cy="2046480"/>
          </a:xfrm>
          <a:prstGeom prst="roundRect">
            <a:avLst>
              <a:gd name="adj" fmla="val 536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8979774" y="1908521"/>
            <a:ext cx="2127352" cy="762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</a:t>
            </a:r>
            <a:endParaRPr lang="en-US" sz="3600" dirty="0"/>
          </a:p>
        </p:txBody>
      </p:sp>
      <p:sp>
        <p:nvSpPr>
          <p:cNvPr id="14" name="Text 12"/>
          <p:cNvSpPr txBox="1"/>
          <p:nvPr/>
        </p:nvSpPr>
        <p:spPr>
          <a:xfrm>
            <a:off x="8979774" y="2711063"/>
            <a:ext cx="2127352" cy="96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managed federal contracts at Service Canada before I started bidding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68680" y="4035256"/>
            <a:ext cx="7772400" cy="1163685"/>
          </a:xfrm>
          <a:prstGeom prst="roundRect">
            <a:avLst>
              <a:gd name="adj" fmla="val 9429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1094994" y="4300259"/>
            <a:ext cx="633679" cy="633679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0" descr="icons/sear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77" y="4452342"/>
            <a:ext cx="329513" cy="329513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954987" y="4131561"/>
            <a:ext cx="6686093" cy="971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it up yourself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numbers come from the Government of Canada's public contract records. Search </a:t>
            </a: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Kūwiingu-néewul Engagement Services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Sarah Herr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or </a:t>
            </a: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Sisters Consulting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You can do this for any competitor too.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74589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 Contracts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6119165" y="1447800"/>
            <a:ext cx="1131570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250735" y="1447800"/>
            <a:ext cx="1448410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200" dirty="0"/>
          </a:p>
        </p:txBody>
      </p:sp>
      <p:sp>
        <p:nvSpPr>
          <p:cNvPr id="101" name="Shape 3"/>
          <p:cNvSpPr/>
          <p:nvPr/>
        </p:nvSpPr>
        <p:spPr>
          <a:xfrm>
            <a:off x="868680" y="1701267"/>
            <a:ext cx="7920990" cy="584200"/>
          </a:xfrm>
          <a:prstGeom prst="roundRect">
            <a:avLst>
              <a:gd name="adj" fmla="val 1752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2" name="Shape 4"/>
          <p:cNvSpPr/>
          <p:nvPr/>
        </p:nvSpPr>
        <p:spPr>
          <a:xfrm>
            <a:off x="977311" y="1765313"/>
            <a:ext cx="497891" cy="497891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3" name="Text 5"/>
          <p:cNvSpPr txBox="1"/>
          <p:nvPr/>
        </p:nvSpPr>
        <p:spPr>
          <a:xfrm>
            <a:off x="1610990" y="1749420"/>
            <a:ext cx="4481017" cy="529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Justice Canada (KES joint venture, 2 contracts)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Justice Strategy, UN Declaration Act action plan</a:t>
            </a:r>
            <a:endParaRPr lang="en-US" sz="1300" dirty="0"/>
          </a:p>
        </p:txBody>
      </p:sp>
      <p:sp>
        <p:nvSpPr>
          <p:cNvPr id="104" name="Text 6"/>
          <p:cNvSpPr txBox="1"/>
          <p:nvPr/>
        </p:nvSpPr>
        <p:spPr>
          <a:xfrm>
            <a:off x="6119165" y="1701267"/>
            <a:ext cx="113157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 to 2024</a:t>
            </a:r>
            <a:endParaRPr lang="en-US" sz="1300" dirty="0"/>
          </a:p>
        </p:txBody>
      </p:sp>
      <p:sp>
        <p:nvSpPr>
          <p:cNvPr id="105" name="Text 7"/>
          <p:cNvSpPr txBox="1"/>
          <p:nvPr/>
        </p:nvSpPr>
        <p:spPr>
          <a:xfrm>
            <a:off x="7250735" y="1701267"/>
            <a:ext cx="144841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$2,820,993</a:t>
            </a:r>
            <a:endParaRPr lang="en-US" sz="1600" dirty="0"/>
          </a:p>
        </p:txBody>
      </p:sp>
      <p:sp>
        <p:nvSpPr>
          <p:cNvPr id="111" name="Shape 13"/>
          <p:cNvSpPr/>
          <p:nvPr/>
        </p:nvSpPr>
        <p:spPr>
          <a:xfrm>
            <a:off x="868680" y="2339743"/>
            <a:ext cx="7920990" cy="584200"/>
          </a:xfrm>
          <a:prstGeom prst="roundRect">
            <a:avLst>
              <a:gd name="adj" fmla="val 1752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2" name="Shape 14"/>
          <p:cNvSpPr/>
          <p:nvPr/>
        </p:nvSpPr>
        <p:spPr>
          <a:xfrm>
            <a:off x="977311" y="2403789"/>
            <a:ext cx="497891" cy="497891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3" name="Text 15"/>
          <p:cNvSpPr txBox="1"/>
          <p:nvPr/>
        </p:nvSpPr>
        <p:spPr>
          <a:xfrm>
            <a:off x="1610990" y="2387896"/>
            <a:ext cx="4481017" cy="529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Safety Canada (19 contracts, 2 with KES)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safety planning, flood risk, Indigenous engagement</a:t>
            </a:r>
            <a:endParaRPr lang="en-US" sz="1300" dirty="0"/>
          </a:p>
        </p:txBody>
      </p:sp>
      <p:sp>
        <p:nvSpPr>
          <p:cNvPr id="114" name="Text 16"/>
          <p:cNvSpPr txBox="1"/>
          <p:nvPr/>
        </p:nvSpPr>
        <p:spPr>
          <a:xfrm>
            <a:off x="6119165" y="2339743"/>
            <a:ext cx="113157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 to 2026</a:t>
            </a:r>
            <a:endParaRPr lang="en-US" sz="1300" dirty="0"/>
          </a:p>
        </p:txBody>
      </p:sp>
      <p:sp>
        <p:nvSpPr>
          <p:cNvPr id="115" name="Text 17"/>
          <p:cNvSpPr txBox="1"/>
          <p:nvPr/>
        </p:nvSpPr>
        <p:spPr>
          <a:xfrm>
            <a:off x="7250735" y="2339743"/>
            <a:ext cx="144841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$2,000,875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68680" y="2971267"/>
            <a:ext cx="7920990" cy="584200"/>
          </a:xfrm>
          <a:prstGeom prst="roundRect">
            <a:avLst>
              <a:gd name="adj" fmla="val 1752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Shape 4"/>
          <p:cNvSpPr/>
          <p:nvPr/>
        </p:nvSpPr>
        <p:spPr>
          <a:xfrm>
            <a:off x="977311" y="3035313"/>
            <a:ext cx="497891" cy="497891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7" name="Image 0" descr="icons/us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5" y="3154807"/>
            <a:ext cx="258903" cy="258903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10990" y="3019420"/>
            <a:ext cx="4481017" cy="529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RCMP (RICCA)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recruitment and retention: national engagement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6119165" y="2971267"/>
            <a:ext cx="113157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 to 2023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250735" y="2971267"/>
            <a:ext cx="144841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$210,288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68680" y="3608005"/>
            <a:ext cx="7920990" cy="584200"/>
          </a:xfrm>
          <a:prstGeom prst="roundRect">
            <a:avLst>
              <a:gd name="adj" fmla="val 1752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9"/>
          <p:cNvSpPr/>
          <p:nvPr/>
        </p:nvSpPr>
        <p:spPr>
          <a:xfrm>
            <a:off x="977311" y="3672051"/>
            <a:ext cx="497891" cy="497891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1" descr="icons/seedl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805" y="3791545"/>
            <a:ext cx="258903" cy="258903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610990" y="3656158"/>
            <a:ext cx="4481017" cy="529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Resources Canada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Forestry Initiative: engagement and program design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6119165" y="3608005"/>
            <a:ext cx="113157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7250735" y="3608005"/>
            <a:ext cx="144841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$152,647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868680" y="4244743"/>
            <a:ext cx="7920990" cy="584200"/>
          </a:xfrm>
          <a:prstGeom prst="roundRect">
            <a:avLst>
              <a:gd name="adj" fmla="val 1752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4"/>
          <p:cNvSpPr/>
          <p:nvPr/>
        </p:nvSpPr>
        <p:spPr>
          <a:xfrm>
            <a:off x="977311" y="4308789"/>
            <a:ext cx="497891" cy="497891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9" name="Image 2" descr="icons/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805" y="4428283"/>
            <a:ext cx="258903" cy="258903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1610990" y="4292896"/>
            <a:ext cx="4481017" cy="529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Research Council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recruitment and outreach, policy review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6119165" y="4244743"/>
            <a:ext cx="113157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to 2025</a:t>
            </a:r>
            <a:endParaRPr lang="en-US" sz="1300" dirty="0"/>
          </a:p>
        </p:txBody>
      </p:sp>
      <p:sp>
        <p:nvSpPr>
          <p:cNvPr id="22" name="Text 17"/>
          <p:cNvSpPr txBox="1"/>
          <p:nvPr/>
        </p:nvSpPr>
        <p:spPr>
          <a:xfrm>
            <a:off x="7250735" y="4244743"/>
            <a:ext cx="144841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$84,750</a:t>
            </a:r>
            <a:endParaRPr lang="en-US" sz="1600" dirty="0"/>
          </a:p>
        </p:txBody>
      </p:sp>
      <p:sp>
        <p:nvSpPr>
          <p:cNvPr id="23" name="Shape 18"/>
          <p:cNvSpPr/>
          <p:nvPr/>
        </p:nvSpPr>
        <p:spPr>
          <a:xfrm>
            <a:off x="868680" y="4881481"/>
            <a:ext cx="7924800" cy="584200"/>
          </a:xfrm>
          <a:prstGeom prst="roundRect">
            <a:avLst>
              <a:gd name="adj" fmla="val 1752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19"/>
          <p:cNvSpPr/>
          <p:nvPr/>
        </p:nvSpPr>
        <p:spPr>
          <a:xfrm>
            <a:off x="977311" y="4945527"/>
            <a:ext cx="497891" cy="497891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3" descr="icons/he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805" y="5065021"/>
            <a:ext cx="258903" cy="258903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1610990" y="4929634"/>
            <a:ext cx="4481017" cy="529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Canada (3 contracts, 1 with KES)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Enviroscreen and Traditional Food Security engagement</a:t>
            </a:r>
            <a:endParaRPr lang="en-US" sz="1300" dirty="0"/>
          </a:p>
        </p:txBody>
      </p:sp>
      <p:sp>
        <p:nvSpPr>
          <p:cNvPr id="27" name="Text 21"/>
          <p:cNvSpPr txBox="1"/>
          <p:nvPr/>
        </p:nvSpPr>
        <p:spPr>
          <a:xfrm>
            <a:off x="6119165" y="4881481"/>
            <a:ext cx="113157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2022, 2024</a:t>
            </a:r>
            <a:endParaRPr lang="en-US" sz="1300" dirty="0"/>
          </a:p>
        </p:txBody>
      </p:sp>
      <p:sp>
        <p:nvSpPr>
          <p:cNvPr id="28" name="Text 22"/>
          <p:cNvSpPr txBox="1"/>
          <p:nvPr/>
        </p:nvSpPr>
        <p:spPr>
          <a:xfrm>
            <a:off x="7250735" y="4876800"/>
            <a:ext cx="144841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$76,309</a:t>
            </a:r>
            <a:endParaRPr lang="en-US" sz="1600" dirty="0"/>
          </a:p>
        </p:txBody>
      </p:sp>
      <p:sp>
        <p:nvSpPr>
          <p:cNvPr id="35" name="Text 28"/>
          <p:cNvSpPr txBox="1"/>
          <p:nvPr/>
        </p:nvSpPr>
        <p:spPr>
          <a:xfrm>
            <a:off x="868680" y="5588000"/>
            <a:ext cx="777240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</a:t>
            </a: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Kūwiingu-néewul Engagement Services  ·  Sarah Herr  ·  Three Sisters  ·  14766181 Canada.</a:t>
            </a:r>
            <a:endParaRPr lang="en-US" sz="1200" dirty="0"/>
          </a:p>
        </p:txBody>
      </p:sp>
      <p:pic>
        <p:nvPicPr>
          <p:cNvPr id="116" name="Copied Picture 116" descr="icons/sca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200" y="1866900"/>
            <a:ext cx="258903" cy="258903"/>
          </a:xfrm>
          <a:prstGeom prst="rect">
            <a:avLst/>
          </a:prstGeom>
        </p:spPr>
      </p:pic>
      <p:pic>
        <p:nvPicPr>
          <p:cNvPr id="117" name="Copied Picture 117" descr="icons/shiel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2200" y="2501900"/>
            <a:ext cx="258903" cy="25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54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Provincial, Municipal, and Corporate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07886"/>
            <a:ext cx="3349447" cy="2997200"/>
          </a:xfrm>
          <a:prstGeom prst="roundRect">
            <a:avLst>
              <a:gd name="adj" fmla="val 327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094994" y="1829876"/>
            <a:ext cx="678942" cy="678942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lan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40" y="1992822"/>
            <a:ext cx="353050" cy="3530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909724" y="1868394"/>
            <a:ext cx="2172614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1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1140257" y="2630809"/>
            <a:ext cx="2806294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Ontario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of Record (KES) for Indigenous learning across the Ontario Public Service, 2026 to 2028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OECM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Strategic Advisory Circle, 2025 to present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99178" y="1707886"/>
            <a:ext cx="3349447" cy="2997200"/>
          </a:xfrm>
          <a:prstGeom prst="roundRect">
            <a:avLst>
              <a:gd name="adj" fmla="val 327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4625492" y="1829876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c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438" y="1992822"/>
            <a:ext cx="353050" cy="35305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40223" y="1868394"/>
            <a:ext cx="2172614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1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</a:t>
            </a:r>
            <a:endParaRPr lang="en-US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4670755" y="2630809"/>
            <a:ext cx="2806294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of Toronto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Heritage Engagement Project, 2024 to 2025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Municipality of Chatham-Kent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training and coaching, 2026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7929677" y="1707886"/>
            <a:ext cx="3349447" cy="2997200"/>
          </a:xfrm>
          <a:prstGeom prst="roundRect">
            <a:avLst>
              <a:gd name="adj" fmla="val 383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0"/>
          <p:cNvSpPr/>
          <p:nvPr/>
        </p:nvSpPr>
        <p:spPr>
          <a:xfrm>
            <a:off x="8155991" y="1829876"/>
            <a:ext cx="678942" cy="678942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2" descr="icons/indust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937" y="1992822"/>
            <a:ext cx="353050" cy="35305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970721" y="1868394"/>
            <a:ext cx="2172614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1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2100" dirty="0"/>
          </a:p>
        </p:txBody>
      </p:sp>
      <p:sp>
        <p:nvSpPr>
          <p:cNvPr id="17" name="Text 12"/>
          <p:cNvSpPr txBox="1"/>
          <p:nvPr/>
        </p:nvSpPr>
        <p:spPr>
          <a:xfrm>
            <a:off x="8201254" y="2630809"/>
            <a:ext cx="2806294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 Club Group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acknowledgement policy and engagement, 2021 to 2022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245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Not-for-Profit and First Nation Clients</a:t>
            </a:r>
          </a:p>
        </p:txBody>
      </p:sp>
      <p:sp>
        <p:nvSpPr>
          <p:cNvPr id="50" name="Card 50"/>
          <p:cNvSpPr/>
          <p:nvPr/>
        </p:nvSpPr>
        <p:spPr>
          <a:xfrm>
            <a:off x="863600" y="1574800"/>
            <a:ext cx="4978400" cy="3810000"/>
          </a:xfrm>
          <a:prstGeom prst="roundRect">
            <a:avLst>
              <a:gd name="adj" fmla="val 500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/>
          <a:lstStyle/>
          <a:p>
            <a:endParaRPr lang="en-CA"/>
          </a:p>
        </p:txBody>
      </p:sp>
      <p:sp>
        <p:nvSpPr>
          <p:cNvPr id="51" name="List 51"/>
          <p:cNvSpPr txBox="1"/>
          <p:nvPr/>
        </p:nvSpPr>
        <p:spPr>
          <a:xfrm>
            <a:off x="1117600" y="1752600"/>
            <a:ext cx="4572000" cy="3886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 of Iroquois and Allied Indians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 Federation of Indigenous Friendship Centres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dwa da dehs nye&gt;s Aboriginal Health Centre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Canadian Centre of Toronto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CMHA Lambton Kent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OFNEDA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Nations: Delaware Nation &amp; Mohawks of the Bay of Quinte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Leadership Development Institute</a:t>
            </a:r>
          </a:p>
          <a:p>
            <a:pPr marL="228600" indent="-228600">
              <a:spcAft>
                <a:spcPts val="500"/>
              </a:spcAft>
              <a:buClr>
                <a:srgbClr val="1F6FB0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Queen's University</a:t>
            </a:r>
          </a:p>
        </p:txBody>
      </p:sp>
      <p:sp>
        <p:nvSpPr>
          <p:cNvPr id="52" name="Card 52"/>
          <p:cNvSpPr/>
          <p:nvPr/>
        </p:nvSpPr>
        <p:spPr>
          <a:xfrm>
            <a:off x="6121400" y="1574800"/>
            <a:ext cx="3556000" cy="3200400"/>
          </a:xfrm>
          <a:prstGeom prst="roundRect">
            <a:avLst>
              <a:gd name="adj" fmla="val 500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/>
          <a:lstStyle/>
          <a:p>
            <a:endParaRPr lang="en-CA"/>
          </a:p>
        </p:txBody>
      </p:sp>
      <p:sp>
        <p:nvSpPr>
          <p:cNvPr id="53" name="List 53"/>
          <p:cNvSpPr txBox="1"/>
          <p:nvPr/>
        </p:nvSpPr>
        <p:spPr>
          <a:xfrm>
            <a:off x="6375400" y="1752600"/>
            <a:ext cx="3175000" cy="2870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of work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wellness and crisis response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and surveys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reviews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planning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training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awareness training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 training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and best practices</a:t>
            </a:r>
          </a:p>
          <a:p>
            <a:pPr marL="228600" indent="-228600">
              <a:spcAft>
                <a:spcPts val="300"/>
              </a:spcAft>
              <a:buClr>
                <a:srgbClr val="4E7D3A"/>
              </a:buClr>
              <a:buFont typeface="Arial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projects</a:t>
            </a:r>
          </a:p>
        </p:txBody>
      </p:sp>
    </p:spTree>
    <p:extLst>
      <p:ext uri="{BB962C8B-B14F-4D97-AF65-F5344CB8AC3E}">
        <p14:creationId xmlns:p14="http://schemas.microsoft.com/office/powerpoint/2010/main" val="61840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Services I Provide</a:t>
            </a:r>
          </a:p>
        </p:txBody>
      </p:sp>
      <p:sp>
        <p:nvSpPr>
          <p:cNvPr id="3" name="Shape 1"/>
          <p:cNvSpPr/>
          <p:nvPr/>
        </p:nvSpPr>
        <p:spPr>
          <a:xfrm>
            <a:off x="863600" y="1549400"/>
            <a:ext cx="2501900" cy="1422400"/>
          </a:xfrm>
          <a:prstGeom prst="roundRect">
            <a:avLst>
              <a:gd name="adj" fmla="val 594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860550" y="1651000"/>
            <a:ext cx="508000" cy="508000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comme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752600"/>
            <a:ext cx="304800" cy="304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65200" y="2209800"/>
            <a:ext cx="2298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990600" y="2476500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National, regional, and community engagement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492500" y="1549400"/>
            <a:ext cx="2501900" cy="1422400"/>
          </a:xfrm>
          <a:prstGeom prst="roundRect">
            <a:avLst>
              <a:gd name="adj" fmla="val 594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4489450" y="1651000"/>
            <a:ext cx="508000" cy="50800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rou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1050" y="1752600"/>
            <a:ext cx="304800" cy="3048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94100" y="2209800"/>
            <a:ext cx="2298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planning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3619500" y="2476500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Boards, leaders, and organizations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121400" y="1549400"/>
            <a:ext cx="2501900" cy="1422400"/>
          </a:xfrm>
          <a:prstGeom prst="roundRect">
            <a:avLst>
              <a:gd name="adj" fmla="val 594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0"/>
          <p:cNvSpPr/>
          <p:nvPr/>
        </p:nvSpPr>
        <p:spPr>
          <a:xfrm>
            <a:off x="7118350" y="1651000"/>
            <a:ext cx="508000" cy="50800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2" descr="icons/sear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950" y="1752600"/>
            <a:ext cx="304800" cy="3048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23000" y="2209800"/>
            <a:ext cx="2298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and reporting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6248400" y="2476500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Scans, surveys, and What We Heard reports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8750300" y="1549400"/>
            <a:ext cx="2501900" cy="1422400"/>
          </a:xfrm>
          <a:prstGeom prst="roundRect">
            <a:avLst>
              <a:gd name="adj" fmla="val 594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4"/>
          <p:cNvSpPr/>
          <p:nvPr/>
        </p:nvSpPr>
        <p:spPr>
          <a:xfrm>
            <a:off x="9747250" y="1651000"/>
            <a:ext cx="508000" cy="508000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0" name="Image 3" descr="icons/clipboar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8850" y="1752600"/>
            <a:ext cx="304800" cy="3048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8851900" y="2209800"/>
            <a:ext cx="2298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review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8877300" y="2476500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Structure, policy, and HR reviews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863600" y="3098800"/>
            <a:ext cx="2501900" cy="1422400"/>
          </a:xfrm>
          <a:prstGeom prst="roundRect">
            <a:avLst>
              <a:gd name="adj" fmla="val 594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18"/>
          <p:cNvSpPr/>
          <p:nvPr/>
        </p:nvSpPr>
        <p:spPr>
          <a:xfrm>
            <a:off x="1860550" y="3200400"/>
            <a:ext cx="508000" cy="508000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4" descr="icons/chal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2150" y="3302000"/>
            <a:ext cx="304800" cy="3048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65200" y="3759200"/>
            <a:ext cx="2298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90600" y="4025900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awareness and leadership training</a:t>
            </a:r>
            <a:endParaRPr lang="en-US" sz="1400" dirty="0"/>
          </a:p>
        </p:txBody>
      </p:sp>
      <p:sp>
        <p:nvSpPr>
          <p:cNvPr id="28" name="Shape 21"/>
          <p:cNvSpPr/>
          <p:nvPr/>
        </p:nvSpPr>
        <p:spPr>
          <a:xfrm>
            <a:off x="3492500" y="3098800"/>
            <a:ext cx="2501900" cy="1422400"/>
          </a:xfrm>
          <a:prstGeom prst="roundRect">
            <a:avLst>
              <a:gd name="adj" fmla="val 594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2"/>
          <p:cNvSpPr/>
          <p:nvPr/>
        </p:nvSpPr>
        <p:spPr>
          <a:xfrm>
            <a:off x="4489450" y="3200400"/>
            <a:ext cx="508000" cy="508000"/>
          </a:xfrm>
          <a:prstGeom prst="ellipse">
            <a:avLst/>
          </a:prstGeom>
          <a:solidFill>
            <a:srgbClr val="2E4A2B"/>
          </a:solidFill>
          <a:ln w="12700">
            <a:solidFill>
              <a:srgbClr val="2E4A2B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0" name="Image 5" descr="icons/seedl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1050" y="3302000"/>
            <a:ext cx="304800" cy="3048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3594100" y="3759200"/>
            <a:ext cx="2298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4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mentorship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3619500" y="4025900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for Indigenous entrepreneurs</a:t>
            </a:r>
            <a:endParaRPr lang="en-US" sz="1400" dirty="0"/>
          </a:p>
        </p:txBody>
      </p:sp>
      <p:sp>
        <p:nvSpPr>
          <p:cNvPr id="33" name="Shape 25"/>
          <p:cNvSpPr/>
          <p:nvPr/>
        </p:nvSpPr>
        <p:spPr>
          <a:xfrm>
            <a:off x="6121400" y="3098800"/>
            <a:ext cx="2501900" cy="1422400"/>
          </a:xfrm>
          <a:prstGeom prst="roundRect">
            <a:avLst>
              <a:gd name="adj" fmla="val 594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4" name="Shape 26"/>
          <p:cNvSpPr/>
          <p:nvPr/>
        </p:nvSpPr>
        <p:spPr>
          <a:xfrm>
            <a:off x="7118350" y="3200400"/>
            <a:ext cx="508000" cy="50800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5" name="Image 6" descr="icons/landmar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9950" y="3302000"/>
            <a:ext cx="304800" cy="304800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6223000" y="3759200"/>
            <a:ext cx="2298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guidance</a:t>
            </a:r>
            <a:endParaRPr lang="en-US" sz="1500" dirty="0"/>
          </a:p>
        </p:txBody>
      </p:sp>
      <p:sp>
        <p:nvSpPr>
          <p:cNvPr id="37" name="Text 28"/>
          <p:cNvSpPr txBox="1"/>
          <p:nvPr/>
        </p:nvSpPr>
        <p:spPr>
          <a:xfrm>
            <a:off x="6248400" y="4025900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Readiness, bid strategy, and partnerships</a:t>
            </a:r>
            <a:endParaRPr lang="en-US" sz="1400" dirty="0"/>
          </a:p>
        </p:txBody>
      </p:sp>
      <p:sp>
        <p:nvSpPr>
          <p:cNvPr id="38" name="Shape 29"/>
          <p:cNvSpPr/>
          <p:nvPr/>
        </p:nvSpPr>
        <p:spPr>
          <a:xfrm>
            <a:off x="8750300" y="3098800"/>
            <a:ext cx="2501900" cy="1422400"/>
          </a:xfrm>
          <a:prstGeom prst="roundRect">
            <a:avLst>
              <a:gd name="adj" fmla="val 1342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9" name="Shape 30"/>
          <p:cNvSpPr/>
          <p:nvPr/>
        </p:nvSpPr>
        <p:spPr>
          <a:xfrm>
            <a:off x="9747250" y="3200400"/>
            <a:ext cx="508000" cy="508000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0" name="Image 7" descr="icons/handshak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8850" y="3302000"/>
            <a:ext cx="304800" cy="304800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8851900" y="3759200"/>
            <a:ext cx="2298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engagement</a:t>
            </a:r>
            <a:endParaRPr lang="en-US" sz="1500" dirty="0"/>
          </a:p>
        </p:txBody>
      </p:sp>
      <p:sp>
        <p:nvSpPr>
          <p:cNvPr id="42" name="Text 32"/>
          <p:cNvSpPr txBox="1"/>
          <p:nvPr/>
        </p:nvSpPr>
        <p:spPr>
          <a:xfrm>
            <a:off x="8877300" y="4025900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companies build real relationships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95513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We're Here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707886"/>
            <a:ext cx="1041044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Governments and big companies spend billions every year. Let's get your business in line for some of it.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68680" y="2627282"/>
            <a:ext cx="769468" cy="769468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52" y="2811954"/>
            <a:ext cx="400123" cy="40012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64462" y="2646860"/>
            <a:ext cx="2353666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9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stories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worked for us, and what has not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444441" y="2627282"/>
            <a:ext cx="769468" cy="76946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8" name="Image 1" descr="icons/rou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13" y="2811954"/>
            <a:ext cx="400123" cy="40012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40223" y="2646860"/>
            <a:ext cx="2353666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9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you can do this month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8020202" y="2627282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2" descr="icons/commen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875" y="2811954"/>
            <a:ext cx="400123" cy="40012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9015984" y="2646860"/>
            <a:ext cx="2353666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9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questions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your own business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868680" y="3874748"/>
            <a:ext cx="7772400" cy="1284066"/>
          </a:xfrm>
          <a:prstGeom prst="roundRect">
            <a:avLst>
              <a:gd name="adj" fmla="val 8545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9"/>
          <p:cNvSpPr/>
          <p:nvPr/>
        </p:nvSpPr>
        <p:spPr>
          <a:xfrm>
            <a:off x="1094994" y="4199941"/>
            <a:ext cx="633679" cy="633679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3" descr="icons/inf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077" y="4352024"/>
            <a:ext cx="329513" cy="329513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954987" y="3971053"/>
            <a:ext cx="6686093" cy="1091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note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Programs, dollar limits, and rules change often. Every resource in this deck is a in your one-pager with a clickable link. This is general information and the steps I’ve taken in my business, not legal or financial advice.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Today's Plan</a:t>
            </a:r>
          </a:p>
        </p:txBody>
      </p:sp>
      <p:sp>
        <p:nvSpPr>
          <p:cNvPr id="60" name="Card 1"/>
          <p:cNvSpPr/>
          <p:nvPr/>
        </p:nvSpPr>
        <p:spPr>
          <a:xfrm>
            <a:off x="863600" y="1625600"/>
            <a:ext cx="1968500" cy="2946400"/>
          </a:xfrm>
          <a:prstGeom prst="roundRect">
            <a:avLst>
              <a:gd name="adj" fmla="val 5000"/>
            </a:avLst>
          </a:prstGeom>
          <a:solidFill>
            <a:srgbClr val="FFFFFF">
              <a:alpha val="78000"/>
            </a:srgbClr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62" name="Card 2"/>
          <p:cNvSpPr/>
          <p:nvPr/>
        </p:nvSpPr>
        <p:spPr>
          <a:xfrm>
            <a:off x="2984500" y="1625600"/>
            <a:ext cx="1968500" cy="2946400"/>
          </a:xfrm>
          <a:prstGeom prst="roundRect">
            <a:avLst>
              <a:gd name="adj" fmla="val 5000"/>
            </a:avLst>
          </a:prstGeom>
          <a:solidFill>
            <a:srgbClr val="FFFFFF">
              <a:alpha val="78000"/>
            </a:srgbClr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64" name="Card 3"/>
          <p:cNvSpPr/>
          <p:nvPr/>
        </p:nvSpPr>
        <p:spPr>
          <a:xfrm>
            <a:off x="5105400" y="1625600"/>
            <a:ext cx="1968500" cy="2946400"/>
          </a:xfrm>
          <a:prstGeom prst="roundRect">
            <a:avLst>
              <a:gd name="adj" fmla="val 5000"/>
            </a:avLst>
          </a:prstGeom>
          <a:solidFill>
            <a:srgbClr val="FFFFFF">
              <a:alpha val="78000"/>
            </a:srgbClr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66" name="Card 4"/>
          <p:cNvSpPr/>
          <p:nvPr/>
        </p:nvSpPr>
        <p:spPr>
          <a:xfrm>
            <a:off x="7226300" y="1625600"/>
            <a:ext cx="1968500" cy="2946400"/>
          </a:xfrm>
          <a:prstGeom prst="roundRect">
            <a:avLst>
              <a:gd name="adj" fmla="val 5000"/>
            </a:avLst>
          </a:prstGeom>
          <a:solidFill>
            <a:srgbClr val="FFFFFF">
              <a:alpha val="78000"/>
            </a:srgbClr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68" name="Card 5"/>
          <p:cNvSpPr/>
          <p:nvPr/>
        </p:nvSpPr>
        <p:spPr>
          <a:xfrm>
            <a:off x="9347200" y="1625600"/>
            <a:ext cx="1968500" cy="2946400"/>
          </a:xfrm>
          <a:prstGeom prst="roundRect">
            <a:avLst>
              <a:gd name="adj" fmla="val 5000"/>
            </a:avLst>
          </a:prstGeom>
          <a:solidFill>
            <a:srgbClr val="FFFFFF">
              <a:alpha val="78000"/>
            </a:srgbClr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8" name="Shape 5"/>
          <p:cNvSpPr/>
          <p:nvPr/>
        </p:nvSpPr>
        <p:spPr>
          <a:xfrm>
            <a:off x="1441450" y="1803400"/>
            <a:ext cx="812800" cy="812800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9" name="Image 1" descr="icons/clip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0" y="1993900"/>
            <a:ext cx="431800" cy="4318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965200" y="2717800"/>
            <a:ext cx="17653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Ready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3562350" y="1803400"/>
            <a:ext cx="812800" cy="81280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3" descr="icons/lan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850" y="1993900"/>
            <a:ext cx="431800" cy="4318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3086100" y="2717800"/>
            <a:ext cx="17653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</a:t>
            </a:r>
            <a:endParaRPr lang="en-US" sz="1600" dirty="0"/>
          </a:p>
        </p:txBody>
      </p:sp>
      <p:sp>
        <p:nvSpPr>
          <p:cNvPr id="24" name="Shape 17"/>
          <p:cNvSpPr/>
          <p:nvPr/>
        </p:nvSpPr>
        <p:spPr>
          <a:xfrm>
            <a:off x="5683250" y="1803400"/>
            <a:ext cx="812800" cy="81280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5" descr="icons/indust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750" y="1993900"/>
            <a:ext cx="431800" cy="4318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207000" y="2717800"/>
            <a:ext cx="17653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Corporations</a:t>
            </a:r>
            <a:endParaRPr lang="en-US" sz="1600" dirty="0"/>
          </a:p>
        </p:txBody>
      </p:sp>
      <p:sp>
        <p:nvSpPr>
          <p:cNvPr id="28" name="Shape 20"/>
          <p:cNvSpPr/>
          <p:nvPr/>
        </p:nvSpPr>
        <p:spPr>
          <a:xfrm>
            <a:off x="7804150" y="1803400"/>
            <a:ext cx="812800" cy="812800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9" name="Image 6" descr="icons/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4650" y="1993900"/>
            <a:ext cx="431800" cy="43180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7327900" y="2717800"/>
            <a:ext cx="17653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Bid</a:t>
            </a:r>
            <a:endParaRPr lang="en-US" sz="1600" dirty="0"/>
          </a:p>
        </p:txBody>
      </p:sp>
      <p:sp>
        <p:nvSpPr>
          <p:cNvPr id="32" name="Shape 23"/>
          <p:cNvSpPr/>
          <p:nvPr/>
        </p:nvSpPr>
        <p:spPr>
          <a:xfrm>
            <a:off x="9925050" y="1803400"/>
            <a:ext cx="812800" cy="812800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3" name="Image 7" descr="icons/handshak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5550" y="1993900"/>
            <a:ext cx="431800" cy="431800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9448800" y="2717800"/>
            <a:ext cx="17653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</a:t>
            </a:r>
            <a:endParaRPr lang="en-US" sz="1600" dirty="0"/>
          </a:p>
        </p:txBody>
      </p:sp>
      <p:sp>
        <p:nvSpPr>
          <p:cNvPr id="61" name="Topics 1"/>
          <p:cNvSpPr txBox="1"/>
          <p:nvPr/>
        </p:nvSpPr>
        <p:spPr>
          <a:xfrm>
            <a:off x="990600" y="3352800"/>
            <a:ext cx="1714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Readiness checklist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SRI, insurance, security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bids</a:t>
            </a:r>
          </a:p>
        </p:txBody>
      </p:sp>
      <p:sp>
        <p:nvSpPr>
          <p:cNvPr id="63" name="Topics 2"/>
          <p:cNvSpPr txBox="1"/>
          <p:nvPr/>
        </p:nvSpPr>
        <p:spPr>
          <a:xfrm>
            <a:off x="3111500" y="3352800"/>
            <a:ext cx="1714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</a:t>
            </a:r>
          </a:p>
        </p:txBody>
      </p:sp>
      <p:sp>
        <p:nvSpPr>
          <p:cNvPr id="65" name="Topics 3"/>
          <p:cNvSpPr txBox="1"/>
          <p:nvPr/>
        </p:nvSpPr>
        <p:spPr>
          <a:xfrm>
            <a:off x="5232400" y="3352800"/>
            <a:ext cx="1714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differs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companies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</a:t>
            </a:r>
          </a:p>
        </p:txBody>
      </p:sp>
      <p:sp>
        <p:nvSpPr>
          <p:cNvPr id="67" name="Topics 4"/>
          <p:cNvSpPr txBox="1"/>
          <p:nvPr/>
        </p:nvSpPr>
        <p:spPr>
          <a:xfrm>
            <a:off x="7353300" y="3352800"/>
            <a:ext cx="1714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Qualifications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vs corporate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</a:t>
            </a:r>
          </a:p>
        </p:txBody>
      </p:sp>
      <p:sp>
        <p:nvSpPr>
          <p:cNvPr id="69" name="Topics 5"/>
          <p:cNvSpPr txBox="1"/>
          <p:nvPr/>
        </p:nvSpPr>
        <p:spPr>
          <a:xfrm>
            <a:off x="9474200" y="3352800"/>
            <a:ext cx="1714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partnerships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Partnering to qualify</a:t>
            </a:r>
          </a:p>
        </p:txBody>
      </p:sp>
    </p:spTree>
    <p:extLst>
      <p:ext uri="{BB962C8B-B14F-4D97-AF65-F5344CB8AC3E}">
        <p14:creationId xmlns:p14="http://schemas.microsoft.com/office/powerpoint/2010/main" val="64232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Let's Meet Each Other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667759"/>
            <a:ext cx="9957816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around the room and share: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68680" y="2189411"/>
            <a:ext cx="2489454" cy="2387600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1728673" y="2346393"/>
            <a:ext cx="769468" cy="769468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6" name="Image 0" descr="icons/sto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345" y="2531065"/>
            <a:ext cx="400123" cy="40012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04468" y="3192588"/>
            <a:ext cx="221787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049731" y="3593858"/>
            <a:ext cx="2127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name and your business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539185" y="2189411"/>
            <a:ext cx="2489454" cy="2387600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4399178" y="2346393"/>
            <a:ext cx="769468" cy="76946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1" descr="icons/files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51" y="2531065"/>
            <a:ext cx="400123" cy="40012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74974" y="3192588"/>
            <a:ext cx="221787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experience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720236" y="3593858"/>
            <a:ext cx="2127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well do you know the procurement process? New, some experience, or experienced?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209690" y="2189411"/>
            <a:ext cx="2489454" cy="2387600"/>
          </a:xfrm>
          <a:prstGeom prst="roundRect">
            <a:avLst>
              <a:gd name="adj" fmla="val 460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1"/>
          <p:cNvSpPr/>
          <p:nvPr/>
        </p:nvSpPr>
        <p:spPr>
          <a:xfrm>
            <a:off x="7069684" y="2346393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bullsey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356" y="2531065"/>
            <a:ext cx="400123" cy="40012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45479" y="3192588"/>
            <a:ext cx="221787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Dream buyer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390742" y="3593858"/>
            <a:ext cx="2127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would you most like to sell to?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8880196" y="2189411"/>
            <a:ext cx="2489454" cy="2387600"/>
          </a:xfrm>
          <a:prstGeom prst="roundRect">
            <a:avLst>
              <a:gd name="adj" fmla="val 460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5"/>
          <p:cNvSpPr/>
          <p:nvPr/>
        </p:nvSpPr>
        <p:spPr>
          <a:xfrm>
            <a:off x="9740189" y="2346393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3" descr="icons/quest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4861" y="2531065"/>
            <a:ext cx="400123" cy="400123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015984" y="3192588"/>
            <a:ext cx="221787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goal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061247" y="3593858"/>
            <a:ext cx="2127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you like to get out of today?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85050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 1</a:t>
            </a:r>
          </a:p>
        </p:txBody>
      </p:sp>
      <p:sp>
        <p:nvSpPr>
          <p:cNvPr id="3" name="Text 1"/>
          <p:cNvSpPr/>
          <p:nvPr/>
        </p:nvSpPr>
        <p:spPr>
          <a:xfrm>
            <a:off x="8412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Get Ready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4414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Government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0416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Corporations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418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Your Bid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2420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Partners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19456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Procurement Ready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841248" y="3520440"/>
            <a:ext cx="457200" cy="457200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0" descr="icons/clip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3630168"/>
            <a:ext cx="237744" cy="23774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463040" y="35204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readiness checklist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41248" y="4087368"/>
            <a:ext cx="457200" cy="457200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1" descr="icons/idc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4197096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463040" y="4087368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 number, insurance, and security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841248" y="4654296"/>
            <a:ext cx="457200" cy="457200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sear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76" y="4764024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465429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bids and the federal process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9553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Procurement?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667759"/>
            <a:ext cx="10410444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how governments and companies buy what they need.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2226564" y="2791317"/>
            <a:ext cx="814730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1004468" y="2328418"/>
            <a:ext cx="1086307" cy="1086307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6" name="Image 0" descr="icons/lightbul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182" y="2589131"/>
            <a:ext cx="564880" cy="5648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2366" y="3473477"/>
            <a:ext cx="181051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97103" y="3834621"/>
            <a:ext cx="1901038" cy="64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buyer needs something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417284" y="2791317"/>
            <a:ext cx="814730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3195188" y="2328418"/>
            <a:ext cx="1086307" cy="1086307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1" descr="icons/bullhor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902" y="2589131"/>
            <a:ext cx="564880" cy="5648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833086" y="3473477"/>
            <a:ext cx="181051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</a:t>
            </a:r>
            <a:endParaRPr lang="en-US" sz="1900" dirty="0"/>
          </a:p>
        </p:txBody>
      </p:sp>
      <p:sp>
        <p:nvSpPr>
          <p:cNvPr id="13" name="Text 9"/>
          <p:cNvSpPr txBox="1"/>
          <p:nvPr/>
        </p:nvSpPr>
        <p:spPr>
          <a:xfrm>
            <a:off x="2787823" y="3834621"/>
            <a:ext cx="1901038" cy="64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post it or invite suppliers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608003" y="2791317"/>
            <a:ext cx="814730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1"/>
          <p:cNvSpPr/>
          <p:nvPr/>
        </p:nvSpPr>
        <p:spPr>
          <a:xfrm>
            <a:off x="5385907" y="2328418"/>
            <a:ext cx="1086307" cy="1086307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files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621" y="2589131"/>
            <a:ext cx="564880" cy="5648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023805" y="3473477"/>
            <a:ext cx="181051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</a:t>
            </a:r>
            <a:endParaRPr lang="en-US" sz="1900" dirty="0"/>
          </a:p>
        </p:txBody>
      </p:sp>
      <p:sp>
        <p:nvSpPr>
          <p:cNvPr id="18" name="Text 13"/>
          <p:cNvSpPr txBox="1"/>
          <p:nvPr/>
        </p:nvSpPr>
        <p:spPr>
          <a:xfrm>
            <a:off x="4978542" y="3834621"/>
            <a:ext cx="1901038" cy="64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send your offer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8798723" y="2791317"/>
            <a:ext cx="814730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5"/>
          <p:cNvSpPr/>
          <p:nvPr/>
        </p:nvSpPr>
        <p:spPr>
          <a:xfrm>
            <a:off x="7576627" y="2328418"/>
            <a:ext cx="1086307" cy="1086307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3" descr="icons/sca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7341" y="2589131"/>
            <a:ext cx="564880" cy="56488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214525" y="3473477"/>
            <a:ext cx="181051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</a:t>
            </a:r>
            <a:endParaRPr lang="en-US" sz="1900" dirty="0"/>
          </a:p>
        </p:txBody>
      </p:sp>
      <p:sp>
        <p:nvSpPr>
          <p:cNvPr id="23" name="Text 17"/>
          <p:cNvSpPr txBox="1"/>
          <p:nvPr/>
        </p:nvSpPr>
        <p:spPr>
          <a:xfrm>
            <a:off x="7169262" y="3834621"/>
            <a:ext cx="1901038" cy="64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score each bid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9767346" y="2328418"/>
            <a:ext cx="1086307" cy="1086307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4" descr="icons/awar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8060" y="2589131"/>
            <a:ext cx="564880" cy="5648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405244" y="3473477"/>
            <a:ext cx="181051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Award</a:t>
            </a:r>
            <a:endParaRPr lang="en-US" sz="1900" dirty="0"/>
          </a:p>
        </p:txBody>
      </p:sp>
      <p:sp>
        <p:nvSpPr>
          <p:cNvPr id="27" name="Text 20"/>
          <p:cNvSpPr txBox="1"/>
          <p:nvPr/>
        </p:nvSpPr>
        <p:spPr>
          <a:xfrm>
            <a:off x="9359981" y="3834621"/>
            <a:ext cx="1901038" cy="64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winner gets the contract</a:t>
            </a:r>
            <a:endParaRPr lang="en-US" sz="1400" dirty="0"/>
          </a:p>
        </p:txBody>
      </p:sp>
      <p:sp>
        <p:nvSpPr>
          <p:cNvPr id="28" name="Shape 21"/>
          <p:cNvSpPr/>
          <p:nvPr/>
        </p:nvSpPr>
        <p:spPr>
          <a:xfrm>
            <a:off x="868680" y="4717416"/>
            <a:ext cx="7772400" cy="963050"/>
          </a:xfrm>
          <a:prstGeom prst="roundRect">
            <a:avLst>
              <a:gd name="adj" fmla="val 11394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2"/>
          <p:cNvSpPr/>
          <p:nvPr/>
        </p:nvSpPr>
        <p:spPr>
          <a:xfrm>
            <a:off x="1094994" y="4882101"/>
            <a:ext cx="633679" cy="633679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0" name="Image 5" descr="icons/ke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7077" y="5034184"/>
            <a:ext cx="329513" cy="329513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1954987" y="4813721"/>
            <a:ext cx="6686093" cy="770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every purchase gets posted. Small ones often go to suppliers the buyer already knows.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Procurement-Ready Checklist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07886"/>
            <a:ext cx="5069434" cy="3290420"/>
          </a:xfrm>
          <a:prstGeom prst="roundRect">
            <a:avLst>
              <a:gd name="adj" fmla="val 333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6209690" y="1707886"/>
            <a:ext cx="5069434" cy="2864114"/>
          </a:xfrm>
          <a:prstGeom prst="roundRect">
            <a:avLst>
              <a:gd name="adj" fmla="val 383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 txBox="1"/>
          <p:nvPr/>
        </p:nvSpPr>
        <p:spPr>
          <a:xfrm>
            <a:off x="1140257" y="1908521"/>
            <a:ext cx="4616806" cy="29694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 Business Number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(9 digits, tied to GST)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(Supplier Registration Information) and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PBN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(Procurement Business Number)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CanadaBuys account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Business Directory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listing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certificate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ready to send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481267" y="1908521"/>
            <a:ext cx="4616806" cy="26634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WSIB clearance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if you have staff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Capabilities statement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(one page). We'll walk through this in another slide.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references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lined up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Certification: CCIB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CAMSC</a:t>
            </a:r>
            <a:endParaRPr lang="en-US" sz="18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</a:t>
            </a: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clearance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when a contract needs it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5198941"/>
            <a:ext cx="7772400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all of these in one folder so you can bid fast when something comes up.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29759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Get Your SRI Number (Federal)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627632"/>
            <a:ext cx="10410444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 = Supplier Registration Information. It lets federal buyers find you. It's free.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68680" y="2189411"/>
            <a:ext cx="2009668" cy="2046480"/>
          </a:xfrm>
          <a:prstGeom prst="roundRect">
            <a:avLst>
              <a:gd name="adj" fmla="val 54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/>
          <p:nvPr/>
        </p:nvSpPr>
        <p:spPr>
          <a:xfrm>
            <a:off x="1556675" y="2330020"/>
            <a:ext cx="633679" cy="633679"/>
          </a:xfrm>
          <a:prstGeom prst="ellipse">
            <a:avLst/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1004468" y="3032079"/>
            <a:ext cx="1738092" cy="1083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SRI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on your one-pager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104662" y="2189411"/>
            <a:ext cx="2009668" cy="2046480"/>
          </a:xfrm>
          <a:prstGeom prst="roundRect">
            <a:avLst>
              <a:gd name="adj" fmla="val 54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3792657" y="2330020"/>
            <a:ext cx="633679" cy="633679"/>
          </a:xfrm>
          <a:prstGeom prst="ellipse">
            <a:avLst/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100" dirty="0"/>
          </a:p>
        </p:txBody>
      </p:sp>
      <p:sp>
        <p:nvSpPr>
          <p:cNvPr id="9" name="Text 7"/>
          <p:cNvSpPr txBox="1"/>
          <p:nvPr/>
        </p:nvSpPr>
        <p:spPr>
          <a:xfrm>
            <a:off x="3240451" y="3032079"/>
            <a:ext cx="1738092" cy="1083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BN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9-digit CRA Business Number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340645" y="2189411"/>
            <a:ext cx="2009668" cy="2046480"/>
          </a:xfrm>
          <a:prstGeom prst="roundRect">
            <a:avLst>
              <a:gd name="adj" fmla="val 54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6028639" y="2330020"/>
            <a:ext cx="633679" cy="633679"/>
          </a:xfrm>
          <a:prstGeom prst="ellipse">
            <a:avLst/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5476433" y="3032079"/>
            <a:ext cx="1738092" cy="1083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 for CRA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check your info and email your PBN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576627" y="2189411"/>
            <a:ext cx="2009668" cy="2046480"/>
          </a:xfrm>
          <a:prstGeom prst="roundRect">
            <a:avLst>
              <a:gd name="adj" fmla="val 54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/>
          <p:nvPr/>
        </p:nvSpPr>
        <p:spPr>
          <a:xfrm>
            <a:off x="8264622" y="2330020"/>
            <a:ext cx="633679" cy="633679"/>
          </a:xfrm>
          <a:prstGeom prst="ellipse">
            <a:avLst/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100" dirty="0"/>
          </a:p>
        </p:txBody>
      </p:sp>
      <p:sp>
        <p:nvSpPr>
          <p:cNvPr id="15" name="Text 13"/>
          <p:cNvSpPr txBox="1"/>
          <p:nvPr/>
        </p:nvSpPr>
        <p:spPr>
          <a:xfrm>
            <a:off x="7712415" y="3032079"/>
            <a:ext cx="1738092" cy="1083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in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your address and contact person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812609" y="2189411"/>
            <a:ext cx="2009668" cy="2046480"/>
          </a:xfrm>
          <a:prstGeom prst="roundRect">
            <a:avLst>
              <a:gd name="adj" fmla="val 54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10500604" y="2330020"/>
            <a:ext cx="633679" cy="633679"/>
          </a:xfrm>
          <a:prstGeom prst="ellipse">
            <a:avLst/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9948398" y="3032079"/>
            <a:ext cx="1738092" cy="1083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GSIN codes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 and Services Identification Number codes for what you sell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68680" y="4476654"/>
            <a:ext cx="7772400" cy="1163685"/>
          </a:xfrm>
          <a:prstGeom prst="roundRect">
            <a:avLst>
              <a:gd name="adj" fmla="val 9429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8"/>
          <p:cNvSpPr/>
          <p:nvPr/>
        </p:nvSpPr>
        <p:spPr>
          <a:xfrm>
            <a:off x="1094994" y="4741657"/>
            <a:ext cx="633679" cy="633679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0" descr="icons/excla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77" y="4893740"/>
            <a:ext cx="329513" cy="329513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1954987" y="4572959"/>
            <a:ext cx="6686093" cy="971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out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legal name must match CRA's record exactly. Even an extra space can get you denied.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5591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Insurance: What Buyers Ask For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07886"/>
            <a:ext cx="2489454" cy="2487878"/>
          </a:xfrm>
          <a:prstGeom prst="roundRect">
            <a:avLst>
              <a:gd name="adj" fmla="val 441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751305" y="1827309"/>
            <a:ext cx="724205" cy="724205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ma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114" y="2001118"/>
            <a:ext cx="376586" cy="37658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04468" y="2590682"/>
            <a:ext cx="221787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049731" y="2991952"/>
            <a:ext cx="2127352" cy="136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liability: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$2 million</a:t>
            </a:r>
            <a:endParaRPr lang="en-US" sz="1300" dirty="0"/>
          </a:p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WSIB and non-owned auto</a:t>
            </a:r>
            <a:endParaRPr lang="en-US" sz="1300" dirty="0"/>
          </a:p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the PSPC clause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206185" y="1707886"/>
            <a:ext cx="2489454" cy="2487878"/>
          </a:xfrm>
          <a:prstGeom prst="roundRect">
            <a:avLst>
              <a:gd name="adj" fmla="val 441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7088810" y="1827309"/>
            <a:ext cx="724205" cy="724205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c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619" y="2001118"/>
            <a:ext cx="376586" cy="37658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341974" y="2590682"/>
            <a:ext cx="221787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6387236" y="2991952"/>
            <a:ext cx="2127352" cy="136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city as "additional insured"</a:t>
            </a:r>
            <a:endParaRPr lang="en-US" sz="1300" dirty="0"/>
          </a:p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WSIB clearance before work starts</a:t>
            </a:r>
            <a:endParaRPr lang="en-US" sz="1300" dirty="0"/>
          </a:p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town's RFP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3542690" y="1707886"/>
            <a:ext cx="2489454" cy="2487878"/>
          </a:xfrm>
          <a:prstGeom prst="roundRect">
            <a:avLst>
              <a:gd name="adj" fmla="val 441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0"/>
          <p:cNvSpPr/>
          <p:nvPr/>
        </p:nvSpPr>
        <p:spPr>
          <a:xfrm>
            <a:off x="4425315" y="1827309"/>
            <a:ext cx="724205" cy="724205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1"/>
          <p:cNvSpPr txBox="1"/>
          <p:nvPr/>
        </p:nvSpPr>
        <p:spPr>
          <a:xfrm>
            <a:off x="3678479" y="2590682"/>
            <a:ext cx="221787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3723742" y="2991952"/>
            <a:ext cx="2127352" cy="136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liability: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$2 million to $3 million</a:t>
            </a:r>
            <a:endParaRPr lang="en-US" sz="1300" dirty="0"/>
          </a:p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Nunavut asks for $3 million</a:t>
            </a:r>
            <a:endParaRPr lang="en-US" sz="1300" dirty="0"/>
          </a:p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each province's RFP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8880196" y="1707886"/>
            <a:ext cx="2489454" cy="2487878"/>
          </a:xfrm>
          <a:prstGeom prst="roundRect">
            <a:avLst>
              <a:gd name="adj" fmla="val 441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4"/>
          <p:cNvSpPr/>
          <p:nvPr/>
        </p:nvSpPr>
        <p:spPr>
          <a:xfrm>
            <a:off x="9762820" y="1827309"/>
            <a:ext cx="724205" cy="724205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0" name="Image 3" descr="icons/indust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6629" y="2001118"/>
            <a:ext cx="376586" cy="37658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015984" y="2590682"/>
            <a:ext cx="221787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9061247" y="2991952"/>
            <a:ext cx="2127352" cy="136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Amounts vary by company</a:t>
            </a:r>
            <a:endParaRPr lang="en-US" sz="1300" dirty="0"/>
          </a:p>
          <a:p>
            <a:pPr marL="0" indent="0" algn="ctr">
              <a:spcAft>
                <a:spcPts val="5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ask for more than government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868680" y="4597035"/>
            <a:ext cx="7772400" cy="1083431"/>
          </a:xfrm>
          <a:prstGeom prst="roundRect">
            <a:avLst>
              <a:gd name="adj" fmla="val 10128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18"/>
          <p:cNvSpPr/>
          <p:nvPr/>
        </p:nvSpPr>
        <p:spPr>
          <a:xfrm>
            <a:off x="1094994" y="4821911"/>
            <a:ext cx="633679" cy="633679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4" descr="icons/sear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077" y="4973994"/>
            <a:ext cx="329513" cy="329513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954987" y="4693340"/>
            <a:ext cx="6686093" cy="89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check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the RFP for the word "insurance." Then call your broker before you bid, not after you win.</a:t>
            </a:r>
            <a:endParaRPr lang="en-US" sz="1400" dirty="0"/>
          </a:p>
        </p:txBody>
      </p:sp>
      <p:pic>
        <p:nvPicPr>
          <p:cNvPr id="27" name="Graphic 27" descr="Provinci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7400" y="20066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57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Clearance: Contract Security Program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627632"/>
            <a:ext cx="6698894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Needed when the work involves secure sites or protected information.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68680" y="2351528"/>
            <a:ext cx="678942" cy="678942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l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26" y="2514474"/>
            <a:ext cx="353050" cy="3530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73936" y="2365970"/>
            <a:ext cx="5703113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can't apply on your own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sponsor has to ask for you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68680" y="3154070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8" name="Image 1" descr="icons/us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626" y="3317016"/>
            <a:ext cx="353050" cy="3530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773936" y="3168511"/>
            <a:ext cx="5703113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can sponsor you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federal procurement officer, or a cleared company you subcontract to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868680" y="3956611"/>
            <a:ext cx="678942" cy="678942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2" descr="icons/ladd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26" y="4119557"/>
            <a:ext cx="353050" cy="35305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773936" y="3971053"/>
            <a:ext cx="5703113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Designated Organization Screening (DOS), then Facility Security Clearance (FSC)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868680" y="4759152"/>
            <a:ext cx="678942" cy="678942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4" name="Image 3" descr="icons/clo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26" y="4922098"/>
            <a:ext cx="353050" cy="35305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773936" y="4773594"/>
            <a:ext cx="5703113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early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takes time. Have your documents ready.</a:t>
            </a:r>
            <a:endParaRPr lang="en-US" sz="1400" dirty="0"/>
          </a:p>
        </p:txBody>
      </p:sp>
      <p:sp>
        <p:nvSpPr>
          <p:cNvPr id="16" name="Shape 10"/>
          <p:cNvSpPr/>
          <p:nvPr/>
        </p:nvSpPr>
        <p:spPr>
          <a:xfrm>
            <a:off x="7839151" y="1707886"/>
            <a:ext cx="3439973" cy="2808895"/>
          </a:xfrm>
          <a:prstGeom prst="roundRect">
            <a:avLst>
              <a:gd name="adj" fmla="val 390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1"/>
          <p:cNvSpPr/>
          <p:nvPr/>
        </p:nvSpPr>
        <p:spPr>
          <a:xfrm>
            <a:off x="9151772" y="1862300"/>
            <a:ext cx="814730" cy="814730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Image 4" descr="icons/ke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7308" y="2057835"/>
            <a:ext cx="423660" cy="42366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8065465" y="2751190"/>
            <a:ext cx="2987345" cy="1820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</a:t>
            </a:r>
            <a:endParaRPr lang="en-US" sz="1500" dirty="0"/>
          </a:p>
          <a:p>
            <a:pPr marL="0" indent="0" algn="ctr">
              <a:spcAft>
                <a:spcPts val="10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Subcontracting to a company that already has clearance is often the easiest way in.</a:t>
            </a:r>
            <a:endParaRPr lang="en-US" sz="1500" dirty="0"/>
          </a:p>
          <a:p>
            <a:pPr marL="0" indent="0" algn="ctr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on your one-pager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868680" y="5600212"/>
            <a:ext cx="6789420" cy="304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this is run by Public Services and Procurement Canada (PSPC).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20716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Capabilities Statement</a:t>
            </a:r>
          </a:p>
        </p:txBody>
      </p:sp>
      <p:sp>
        <p:nvSpPr>
          <p:cNvPr id="3" name="Shape 1"/>
          <p:cNvSpPr/>
          <p:nvPr/>
        </p:nvSpPr>
        <p:spPr>
          <a:xfrm>
            <a:off x="1140257" y="1707886"/>
            <a:ext cx="3892601" cy="4012707"/>
          </a:xfrm>
          <a:prstGeom prst="roundRect">
            <a:avLst>
              <a:gd name="adj" fmla="val 2819"/>
            </a:avLst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  <a:effectLst>
            <a:outerShdw blurRad="76200" dist="25400" dir="2700000" algn="bl" rotWithShape="0">
              <a:srgbClr val="999999">
                <a:alpha val="35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366571" y="1908521"/>
            <a:ext cx="3439973" cy="481525"/>
          </a:xfrm>
          <a:prstGeom prst="roundRect">
            <a:avLst>
              <a:gd name="adj" fmla="val 15192"/>
            </a:avLst>
          </a:prstGeom>
          <a:solidFill>
            <a:srgbClr val="EDF3E9"/>
          </a:solidFill>
          <a:ln w="12700">
            <a:solidFill>
              <a:srgbClr val="EDF3E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 txBox="1"/>
          <p:nvPr/>
        </p:nvSpPr>
        <p:spPr>
          <a:xfrm>
            <a:off x="1547622" y="1908521"/>
            <a:ext cx="3168396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you 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366571" y="2526478"/>
            <a:ext cx="3439973" cy="481525"/>
          </a:xfrm>
          <a:prstGeom prst="roundRect">
            <a:avLst>
              <a:gd name="adj" fmla="val 15192"/>
            </a:avLst>
          </a:prstGeom>
          <a:solidFill>
            <a:srgbClr val="E9F1F9"/>
          </a:solidFill>
          <a:ln w="12700">
            <a:solidFill>
              <a:srgbClr val="E9F1F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1547622" y="2526478"/>
            <a:ext cx="3168396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366571" y="3144435"/>
            <a:ext cx="3439973" cy="481525"/>
          </a:xfrm>
          <a:prstGeom prst="roundRect">
            <a:avLst>
              <a:gd name="adj" fmla="val 15192"/>
            </a:avLst>
          </a:prstGeom>
          <a:solidFill>
            <a:srgbClr val="F8F2E2"/>
          </a:solidFill>
          <a:ln w="12700">
            <a:solidFill>
              <a:srgbClr val="F8F2E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 txBox="1"/>
          <p:nvPr/>
        </p:nvSpPr>
        <p:spPr>
          <a:xfrm>
            <a:off x="1547622" y="3144435"/>
            <a:ext cx="3168396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work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366571" y="3762392"/>
            <a:ext cx="3439973" cy="481525"/>
          </a:xfrm>
          <a:prstGeom prst="roundRect">
            <a:avLst>
              <a:gd name="adj" fmla="val 15192"/>
            </a:avLst>
          </a:prstGeom>
          <a:solidFill>
            <a:srgbClr val="F6E8E8"/>
          </a:solidFill>
          <a:ln w="12700">
            <a:solidFill>
              <a:srgbClr val="F6E8E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 txBox="1"/>
          <p:nvPr/>
        </p:nvSpPr>
        <p:spPr>
          <a:xfrm>
            <a:off x="1547622" y="3762392"/>
            <a:ext cx="3168396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you different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366571" y="4380349"/>
            <a:ext cx="3439973" cy="481525"/>
          </a:xfrm>
          <a:prstGeom prst="roundRect">
            <a:avLst>
              <a:gd name="adj" fmla="val 15192"/>
            </a:avLst>
          </a:prstGeom>
          <a:solidFill>
            <a:srgbClr val="FBEAEA"/>
          </a:solidFill>
          <a:ln w="12700">
            <a:solidFill>
              <a:srgbClr val="FBEAE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1547622" y="4380349"/>
            <a:ext cx="3168396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Certifications and codes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1366571" y="4998306"/>
            <a:ext cx="3439973" cy="481525"/>
          </a:xfrm>
          <a:prstGeom prst="roundRect">
            <a:avLst>
              <a:gd name="adj" fmla="val 15192"/>
            </a:avLst>
          </a:prstGeom>
          <a:solidFill>
            <a:srgbClr val="EAF0E8"/>
          </a:solidFill>
          <a:ln w="12700">
            <a:solidFill>
              <a:srgbClr val="EAF0E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 txBox="1"/>
          <p:nvPr/>
        </p:nvSpPr>
        <p:spPr>
          <a:xfrm>
            <a:off x="1547622" y="4998306"/>
            <a:ext cx="3168396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4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info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485486" y="1748013"/>
            <a:ext cx="5793638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21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page. Your business at a glance.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5485486" y="2311401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Image 0" descr="icons/che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432" y="2474347"/>
            <a:ext cx="353050" cy="35305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6390742" y="2325843"/>
            <a:ext cx="4888382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short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Buyers skim. Use bullets and plain words.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485486" y="3154070"/>
            <a:ext cx="678942" cy="678942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1" descr="icons/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432" y="3317016"/>
            <a:ext cx="353050" cy="35305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6390742" y="3168511"/>
            <a:ext cx="4888382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proof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projects, clients, and results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5485486" y="3996738"/>
            <a:ext cx="678942" cy="678942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4" name="Image 2" descr="icons/mai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8432" y="4159684"/>
            <a:ext cx="353050" cy="35305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6390742" y="4011180"/>
            <a:ext cx="4888382" cy="560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it everywhere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it to every intro email</a:t>
            </a:r>
            <a:endParaRPr lang="en-US" sz="1400" dirty="0"/>
          </a:p>
        </p:txBody>
      </p:sp>
      <p:sp>
        <p:nvSpPr>
          <p:cNvPr id="26" name="Shape 21"/>
          <p:cNvSpPr/>
          <p:nvPr/>
        </p:nvSpPr>
        <p:spPr>
          <a:xfrm>
            <a:off x="5485486" y="4839407"/>
            <a:ext cx="678942" cy="678942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7" name="Image 3" descr="icons/calenda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8432" y="5002353"/>
            <a:ext cx="353050" cy="35305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390742" y="4853848"/>
            <a:ext cx="2250338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it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time you finish a job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to Find Opportunities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049731" y="1891190"/>
            <a:ext cx="588416" cy="588416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ma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951" y="2032410"/>
            <a:ext cx="305977" cy="30597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19199" y="1868394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CanadaBuys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bids. Free.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canadabuys.canada.ca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381073" y="1748013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Shape 5"/>
          <p:cNvSpPr/>
          <p:nvPr/>
        </p:nvSpPr>
        <p:spPr>
          <a:xfrm>
            <a:off x="4562124" y="1891190"/>
            <a:ext cx="588416" cy="588416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9" name="Image 1" descr="icons/lan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344" y="2032410"/>
            <a:ext cx="305977" cy="30597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331592" y="1868394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 Tenders Portal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 bids. Free.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ontariotenders.app.jaggaer.com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7893467" y="1748013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8"/>
          <p:cNvSpPr/>
          <p:nvPr/>
        </p:nvSpPr>
        <p:spPr>
          <a:xfrm>
            <a:off x="8074518" y="1891190"/>
            <a:ext cx="588416" cy="588416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2" descr="icons/c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738" y="2032410"/>
            <a:ext cx="305977" cy="30597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843985" y="1868394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 portals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paid to download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bidsandtenders.ca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868680" y="3152461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1"/>
          <p:cNvSpPr/>
          <p:nvPr/>
        </p:nvSpPr>
        <p:spPr>
          <a:xfrm>
            <a:off x="1049731" y="3295637"/>
            <a:ext cx="588416" cy="588416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3" descr="icons/industr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0951" y="3436857"/>
            <a:ext cx="305977" cy="30597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819199" y="3272842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CCIB Marketplace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buyers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ccib.ca/procurement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4381073" y="3152461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4"/>
          <p:cNvSpPr/>
          <p:nvPr/>
        </p:nvSpPr>
        <p:spPr>
          <a:xfrm>
            <a:off x="4562124" y="3295637"/>
            <a:ext cx="588416" cy="588416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4" descr="icons/glob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3344" y="3436857"/>
            <a:ext cx="305977" cy="30597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331592" y="3272842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NationTalk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postings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nationtalk.ca</a:t>
            </a:r>
            <a:endParaRPr lang="en-US" sz="1300" dirty="0"/>
          </a:p>
        </p:txBody>
      </p:sp>
      <p:sp>
        <p:nvSpPr>
          <p:cNvPr id="23" name="Shape 16"/>
          <p:cNvSpPr/>
          <p:nvPr/>
        </p:nvSpPr>
        <p:spPr>
          <a:xfrm>
            <a:off x="7893467" y="3152461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17"/>
          <p:cNvSpPr/>
          <p:nvPr/>
        </p:nvSpPr>
        <p:spPr>
          <a:xfrm>
            <a:off x="8074518" y="3295637"/>
            <a:ext cx="588416" cy="588416"/>
          </a:xfrm>
          <a:prstGeom prst="ellipse">
            <a:avLst/>
          </a:prstGeom>
          <a:solidFill>
            <a:srgbClr val="2E4A2B"/>
          </a:solidFill>
          <a:ln w="12700">
            <a:solidFill>
              <a:srgbClr val="2E4A2B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5" descr="icons/schoo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5738" y="3436857"/>
            <a:ext cx="305977" cy="30597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843985" y="3272842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2E4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OECM Marketplace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Schools, hospitals, cities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oecm.ca/indigenous-marketplace</a:t>
            </a:r>
            <a:endParaRPr lang="en-US" sz="1300" dirty="0"/>
          </a:p>
        </p:txBody>
      </p:sp>
      <p:sp>
        <p:nvSpPr>
          <p:cNvPr id="27" name="Text 19"/>
          <p:cNvSpPr txBox="1"/>
          <p:nvPr/>
        </p:nvSpPr>
        <p:spPr>
          <a:xfrm>
            <a:off x="868680" y="4637162"/>
            <a:ext cx="7772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municipal portals: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Biddingo  and  MERX</a:t>
            </a:r>
            <a:endParaRPr lang="en-US" sz="1500" dirty="0"/>
          </a:p>
        </p:txBody>
      </p:sp>
      <p:sp>
        <p:nvSpPr>
          <p:cNvPr id="28" name="Shape 20"/>
          <p:cNvSpPr/>
          <p:nvPr/>
        </p:nvSpPr>
        <p:spPr>
          <a:xfrm>
            <a:off x="868680" y="5038433"/>
            <a:ext cx="7772400" cy="682160"/>
          </a:xfrm>
          <a:prstGeom prst="roundRect">
            <a:avLst>
              <a:gd name="adj" fmla="val 16085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1"/>
          <p:cNvSpPr/>
          <p:nvPr/>
        </p:nvSpPr>
        <p:spPr>
          <a:xfrm>
            <a:off x="1094994" y="5062673"/>
            <a:ext cx="633679" cy="633679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0" name="Image 6" descr="icons/bel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7077" y="5214756"/>
            <a:ext cx="329513" cy="329513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1954987" y="5134738"/>
            <a:ext cx="6686093" cy="48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alerts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3 to 5 keywords for your work. Save them on each portal so the bids come to you.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First Steps to Bid Ready</a:t>
            </a:r>
          </a:p>
        </p:txBody>
      </p:sp>
      <p:sp>
        <p:nvSpPr>
          <p:cNvPr id="60" name="Road"/>
          <p:cNvSpPr/>
          <p:nvPr/>
        </p:nvSpPr>
        <p:spPr>
          <a:xfrm>
            <a:off x="635000" y="3009900"/>
            <a:ext cx="10160000" cy="1333500"/>
          </a:xfrm>
          <a:custGeom>
            <a:avLst/>
            <a:gdLst/>
            <a:ahLst/>
            <a:cxnLst/>
            <a:rect l="0" t="0" r="r" b="b"/>
            <a:pathLst>
              <a:path w="10160000" h="1333500" fill="none">
                <a:moveTo>
                  <a:pt x="0" y="0"/>
                </a:moveTo>
                <a:lnTo>
                  <a:pt x="635000" y="0"/>
                </a:lnTo>
                <a:cubicBezTo>
                  <a:pt x="1333500" y="0"/>
                  <a:pt x="1333500" y="1333500"/>
                  <a:pt x="2032000" y="1333500"/>
                </a:cubicBezTo>
                <a:cubicBezTo>
                  <a:pt x="2730500" y="1333500"/>
                  <a:pt x="2730500" y="0"/>
                  <a:pt x="3429000" y="0"/>
                </a:cubicBezTo>
                <a:cubicBezTo>
                  <a:pt x="4127500" y="0"/>
                  <a:pt x="4127500" y="1333500"/>
                  <a:pt x="4826000" y="1333500"/>
                </a:cubicBezTo>
                <a:cubicBezTo>
                  <a:pt x="5524500" y="1333500"/>
                  <a:pt x="5524500" y="0"/>
                  <a:pt x="6223000" y="0"/>
                </a:cubicBezTo>
                <a:cubicBezTo>
                  <a:pt x="6921500" y="0"/>
                  <a:pt x="6921500" y="1333500"/>
                  <a:pt x="7620000" y="1333500"/>
                </a:cubicBezTo>
                <a:cubicBezTo>
                  <a:pt x="8318500" y="1333500"/>
                  <a:pt x="8318500" y="0"/>
                  <a:pt x="9017000" y="0"/>
                </a:cubicBezTo>
                <a:lnTo>
                  <a:pt x="10160000" y="0"/>
                </a:lnTo>
              </a:path>
            </a:pathLst>
          </a:custGeom>
          <a:noFill/>
          <a:ln w="381000" cap="flat">
            <a:solidFill>
              <a:srgbClr val="4A4A4A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1" name="Road center line"/>
          <p:cNvSpPr/>
          <p:nvPr/>
        </p:nvSpPr>
        <p:spPr>
          <a:xfrm>
            <a:off x="635000" y="3009900"/>
            <a:ext cx="10160000" cy="1333500"/>
          </a:xfrm>
          <a:custGeom>
            <a:avLst/>
            <a:gdLst/>
            <a:ahLst/>
            <a:cxnLst/>
            <a:rect l="0" t="0" r="r" b="b"/>
            <a:pathLst>
              <a:path w="10160000" h="1333500" fill="none">
                <a:moveTo>
                  <a:pt x="0" y="0"/>
                </a:moveTo>
                <a:lnTo>
                  <a:pt x="635000" y="0"/>
                </a:lnTo>
                <a:cubicBezTo>
                  <a:pt x="1333500" y="0"/>
                  <a:pt x="1333500" y="1333500"/>
                  <a:pt x="2032000" y="1333500"/>
                </a:cubicBezTo>
                <a:cubicBezTo>
                  <a:pt x="2730500" y="1333500"/>
                  <a:pt x="2730500" y="0"/>
                  <a:pt x="3429000" y="0"/>
                </a:cubicBezTo>
                <a:cubicBezTo>
                  <a:pt x="4127500" y="0"/>
                  <a:pt x="4127500" y="1333500"/>
                  <a:pt x="4826000" y="1333500"/>
                </a:cubicBezTo>
                <a:cubicBezTo>
                  <a:pt x="5524500" y="1333500"/>
                  <a:pt x="5524500" y="0"/>
                  <a:pt x="6223000" y="0"/>
                </a:cubicBezTo>
                <a:cubicBezTo>
                  <a:pt x="6921500" y="0"/>
                  <a:pt x="6921500" y="1333500"/>
                  <a:pt x="7620000" y="1333500"/>
                </a:cubicBezTo>
                <a:cubicBezTo>
                  <a:pt x="8318500" y="1333500"/>
                  <a:pt x="8318500" y="0"/>
                  <a:pt x="9017000" y="0"/>
                </a:cubicBezTo>
                <a:lnTo>
                  <a:pt x="10160000" y="0"/>
                </a:lnTo>
              </a:path>
            </a:pathLst>
          </a:custGeom>
          <a:noFill/>
          <a:ln w="28575" cap="flat">
            <a:solidFill>
              <a:srgbClr val="F2D16B"/>
            </a:solidFill>
            <a:prstDash val="dash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1" name="Step 1"/>
          <p:cNvSpPr/>
          <p:nvPr/>
        </p:nvSpPr>
        <p:spPr>
          <a:xfrm>
            <a:off x="1003300" y="2743200"/>
            <a:ext cx="533400" cy="533400"/>
          </a:xfrm>
          <a:prstGeom prst="ellipse">
            <a:avLst/>
          </a:prstGeom>
          <a:solidFill>
            <a:srgbClr val="4E7D3A"/>
          </a:solidFill>
          <a:ln w="31750">
            <a:solidFill>
              <a:srgbClr val="FFFFFF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</a:p>
        </p:txBody>
      </p:sp>
      <p:sp>
        <p:nvSpPr>
          <p:cNvPr id="42" name="Step label 1"/>
          <p:cNvSpPr txBox="1"/>
          <p:nvPr/>
        </p:nvSpPr>
        <p:spPr>
          <a:xfrm>
            <a:off x="457200" y="1625600"/>
            <a:ext cx="1905000" cy="10160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Number</a:t>
            </a:r>
          </a:p>
          <a:p>
            <a:pPr algn="ctr"/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CRA, tied to your GST</a:t>
            </a:r>
          </a:p>
        </p:txBody>
      </p:sp>
      <p:sp>
        <p:nvSpPr>
          <p:cNvPr id="43" name="Step 2"/>
          <p:cNvSpPr/>
          <p:nvPr/>
        </p:nvSpPr>
        <p:spPr>
          <a:xfrm>
            <a:off x="2400300" y="4076700"/>
            <a:ext cx="533400" cy="533400"/>
          </a:xfrm>
          <a:prstGeom prst="ellipse">
            <a:avLst/>
          </a:prstGeom>
          <a:solidFill>
            <a:srgbClr val="1F6FB0"/>
          </a:solidFill>
          <a:ln w="31750">
            <a:solidFill>
              <a:srgbClr val="FFFFFF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</p:txBody>
      </p:sp>
      <p:sp>
        <p:nvSpPr>
          <p:cNvPr id="44" name="Step label 2"/>
          <p:cNvSpPr txBox="1"/>
          <p:nvPr/>
        </p:nvSpPr>
        <p:spPr>
          <a:xfrm>
            <a:off x="1587500" y="4711700"/>
            <a:ext cx="2159000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in SRI</a:t>
            </a:r>
          </a:p>
          <a:p>
            <a:pPr algn="ctr"/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your PBN so federal buyers find you</a:t>
            </a:r>
          </a:p>
        </p:txBody>
      </p:sp>
      <p:sp>
        <p:nvSpPr>
          <p:cNvPr id="45" name="Step 3"/>
          <p:cNvSpPr/>
          <p:nvPr/>
        </p:nvSpPr>
        <p:spPr>
          <a:xfrm>
            <a:off x="3797300" y="2743200"/>
            <a:ext cx="533400" cy="533400"/>
          </a:xfrm>
          <a:prstGeom prst="ellipse">
            <a:avLst/>
          </a:prstGeom>
          <a:solidFill>
            <a:srgbClr val="B8901A"/>
          </a:solidFill>
          <a:ln w="31750">
            <a:solidFill>
              <a:srgbClr val="FFFFFF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</p:txBody>
      </p:sp>
      <p:sp>
        <p:nvSpPr>
          <p:cNvPr id="46" name="Step label 3"/>
          <p:cNvSpPr txBox="1"/>
          <p:nvPr/>
        </p:nvSpPr>
        <p:spPr>
          <a:xfrm>
            <a:off x="2984500" y="1625600"/>
            <a:ext cx="2159000" cy="10160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CanadaBuys</a:t>
            </a:r>
          </a:p>
          <a:p>
            <a:pPr algn="ctr"/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account for federal bids</a:t>
            </a:r>
          </a:p>
        </p:txBody>
      </p:sp>
      <p:sp>
        <p:nvSpPr>
          <p:cNvPr id="47" name="Step 4"/>
          <p:cNvSpPr/>
          <p:nvPr/>
        </p:nvSpPr>
        <p:spPr>
          <a:xfrm>
            <a:off x="5194300" y="4076700"/>
            <a:ext cx="533400" cy="533400"/>
          </a:xfrm>
          <a:prstGeom prst="ellipse">
            <a:avLst/>
          </a:prstGeom>
          <a:solidFill>
            <a:srgbClr val="C8202A"/>
          </a:solidFill>
          <a:ln w="31750">
            <a:solidFill>
              <a:srgbClr val="FFFFFF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</p:txBody>
      </p:sp>
      <p:sp>
        <p:nvSpPr>
          <p:cNvPr id="48" name="Step label 4"/>
          <p:cNvSpPr txBox="1"/>
          <p:nvPr/>
        </p:nvSpPr>
        <p:spPr>
          <a:xfrm>
            <a:off x="4381500" y="4711700"/>
            <a:ext cx="2159000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Indigenous Business Directory</a:t>
            </a:r>
          </a:p>
          <a:p>
            <a:pPr algn="ctr"/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Needed for set-asides</a:t>
            </a:r>
          </a:p>
        </p:txBody>
      </p:sp>
      <p:sp>
        <p:nvSpPr>
          <p:cNvPr id="49" name="Step 5"/>
          <p:cNvSpPr/>
          <p:nvPr/>
        </p:nvSpPr>
        <p:spPr>
          <a:xfrm>
            <a:off x="6591300" y="2743200"/>
            <a:ext cx="533400" cy="533400"/>
          </a:xfrm>
          <a:prstGeom prst="ellipse">
            <a:avLst/>
          </a:prstGeom>
          <a:solidFill>
            <a:srgbClr val="4E7D3A"/>
          </a:solidFill>
          <a:ln w="31750">
            <a:solidFill>
              <a:srgbClr val="FFFFFF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</a:p>
        </p:txBody>
      </p:sp>
      <p:sp>
        <p:nvSpPr>
          <p:cNvPr id="50" name="Step label 5"/>
          <p:cNvSpPr txBox="1"/>
          <p:nvPr/>
        </p:nvSpPr>
        <p:spPr>
          <a:xfrm>
            <a:off x="5778500" y="1625600"/>
            <a:ext cx="2159000" cy="10160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insurance ready</a:t>
            </a:r>
          </a:p>
          <a:p>
            <a:pPr algn="ctr"/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 on file to send</a:t>
            </a:r>
          </a:p>
        </p:txBody>
      </p:sp>
      <p:sp>
        <p:nvSpPr>
          <p:cNvPr id="51" name="Step 6"/>
          <p:cNvSpPr/>
          <p:nvPr/>
        </p:nvSpPr>
        <p:spPr>
          <a:xfrm>
            <a:off x="7988300" y="4076700"/>
            <a:ext cx="533400" cy="533400"/>
          </a:xfrm>
          <a:prstGeom prst="ellipse">
            <a:avLst/>
          </a:prstGeom>
          <a:solidFill>
            <a:srgbClr val="1F6FB0"/>
          </a:solidFill>
          <a:ln w="31750">
            <a:solidFill>
              <a:srgbClr val="FFFFFF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</a:p>
        </p:txBody>
      </p:sp>
      <p:sp>
        <p:nvSpPr>
          <p:cNvPr id="52" name="Step label 6"/>
          <p:cNvSpPr txBox="1"/>
          <p:nvPr/>
        </p:nvSpPr>
        <p:spPr>
          <a:xfrm>
            <a:off x="7175500" y="4711700"/>
            <a:ext cx="2159000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Capabilities statement</a:t>
            </a:r>
          </a:p>
          <a:p>
            <a:pPr algn="ctr"/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page on what you do</a:t>
            </a:r>
          </a:p>
        </p:txBody>
      </p:sp>
      <p:sp>
        <p:nvSpPr>
          <p:cNvPr id="53" name="Step 7"/>
          <p:cNvSpPr/>
          <p:nvPr/>
        </p:nvSpPr>
        <p:spPr>
          <a:xfrm>
            <a:off x="9385300" y="2743200"/>
            <a:ext cx="533400" cy="533400"/>
          </a:xfrm>
          <a:prstGeom prst="ellipse">
            <a:avLst/>
          </a:prstGeom>
          <a:solidFill>
            <a:srgbClr val="B8901A"/>
          </a:solidFill>
          <a:ln w="31750">
            <a:solidFill>
              <a:srgbClr val="FFFFFF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</a:p>
        </p:txBody>
      </p:sp>
      <p:sp>
        <p:nvSpPr>
          <p:cNvPr id="54" name="Step label 7"/>
          <p:cNvSpPr txBox="1"/>
          <p:nvPr/>
        </p:nvSpPr>
        <p:spPr>
          <a:xfrm>
            <a:off x="8572500" y="1625600"/>
            <a:ext cx="2159000" cy="10160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>
              <a:spcAft>
                <a:spcPts val="200"/>
              </a:spcAft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bid alerts</a:t>
            </a:r>
          </a:p>
          <a:p>
            <a:pPr algn="ctr"/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to 5 keywords per portal</a:t>
            </a:r>
          </a:p>
        </p:txBody>
      </p:sp>
    </p:spTree>
    <p:extLst>
      <p:ext uri="{BB962C8B-B14F-4D97-AF65-F5344CB8AC3E}">
        <p14:creationId xmlns:p14="http://schemas.microsoft.com/office/powerpoint/2010/main" val="376324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 Process, Step by Step</a:t>
            </a:r>
          </a:p>
        </p:txBody>
      </p:sp>
      <p:sp>
        <p:nvSpPr>
          <p:cNvPr id="3" name="Shape 1"/>
          <p:cNvSpPr/>
          <p:nvPr/>
        </p:nvSpPr>
        <p:spPr>
          <a:xfrm>
            <a:off x="863600" y="3873500"/>
            <a:ext cx="1244600" cy="1778000"/>
          </a:xfrm>
          <a:prstGeom prst="roundRect">
            <a:avLst>
              <a:gd name="adj" fmla="val 600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168400" y="4000500"/>
            <a:ext cx="635000" cy="635000"/>
          </a:xfrm>
          <a:prstGeom prst="ellipse">
            <a:avLst/>
          </a:prstGeom>
          <a:solidFill>
            <a:srgbClr val="1F6FB0"/>
          </a:solidFill>
          <a:ln>
            <a:solidFill>
              <a:srgbClr val="1F6FB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100" dirty="0"/>
          </a:p>
        </p:txBody>
      </p:sp>
      <p:sp>
        <p:nvSpPr>
          <p:cNvPr id="5" name="Text 3"/>
          <p:cNvSpPr txBox="1"/>
          <p:nvPr/>
        </p:nvSpPr>
        <p:spPr>
          <a:xfrm>
            <a:off x="927100" y="4711700"/>
            <a:ext cx="11176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Number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235200" y="3416300"/>
            <a:ext cx="1244600" cy="2235200"/>
          </a:xfrm>
          <a:prstGeom prst="roundRect">
            <a:avLst>
              <a:gd name="adj" fmla="val 600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/>
          <p:nvPr/>
        </p:nvSpPr>
        <p:spPr>
          <a:xfrm>
            <a:off x="2540000" y="3543300"/>
            <a:ext cx="635000" cy="635000"/>
          </a:xfrm>
          <a:prstGeom prst="ellipse">
            <a:avLst/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2298700" y="4254500"/>
            <a:ext cx="1117600" cy="13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 and PBN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buyers can find you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06800" y="2959100"/>
            <a:ext cx="1244600" cy="2692400"/>
          </a:xfrm>
          <a:prstGeom prst="roundRect">
            <a:avLst>
              <a:gd name="adj" fmla="val 600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/>
          <p:nvPr/>
        </p:nvSpPr>
        <p:spPr>
          <a:xfrm>
            <a:off x="3911600" y="3086100"/>
            <a:ext cx="635000" cy="635000"/>
          </a:xfrm>
          <a:prstGeom prst="ellipse">
            <a:avLst/>
          </a:prstGeom>
          <a:solidFill>
            <a:srgbClr val="B8901A"/>
          </a:solidFill>
          <a:ln>
            <a:solidFill>
              <a:srgbClr val="B8901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3670300" y="3797300"/>
            <a:ext cx="1117600" cy="1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CanadaBuys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your account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978400" y="2501900"/>
            <a:ext cx="1244600" cy="3149600"/>
          </a:xfrm>
          <a:prstGeom prst="roundRect">
            <a:avLst>
              <a:gd name="adj" fmla="val 600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5283200" y="2628900"/>
            <a:ext cx="635000" cy="635000"/>
          </a:xfrm>
          <a:prstGeom prst="ellipse">
            <a:avLst/>
          </a:prstGeom>
          <a:solidFill>
            <a:srgbClr val="9B1B1E"/>
          </a:solidFill>
          <a:ln>
            <a:solidFill>
              <a:srgbClr val="9B1B1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5041900" y="3340100"/>
            <a:ext cx="1117600" cy="2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Directory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in the Indigenous Business Directory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350000" y="2044700"/>
            <a:ext cx="1244600" cy="3606800"/>
          </a:xfrm>
          <a:prstGeom prst="roundRect">
            <a:avLst>
              <a:gd name="adj" fmla="val 600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/>
          <p:nvPr/>
        </p:nvSpPr>
        <p:spPr>
          <a:xfrm>
            <a:off x="6654800" y="2171700"/>
            <a:ext cx="635000" cy="635000"/>
          </a:xfrm>
          <a:prstGeom prst="ellipse">
            <a:avLst/>
          </a:prstGeom>
          <a:solidFill>
            <a:srgbClr val="C8202A"/>
          </a:solidFill>
          <a:ln>
            <a:solidFill>
              <a:srgbClr val="C8202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6413500" y="2882900"/>
            <a:ext cx="1117600" cy="2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questions before the deadline, then submit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721600" y="1587500"/>
            <a:ext cx="1244600" cy="4064000"/>
          </a:xfrm>
          <a:prstGeom prst="roundRect">
            <a:avLst>
              <a:gd name="adj" fmla="val 600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Text 17"/>
          <p:cNvSpPr/>
          <p:nvPr/>
        </p:nvSpPr>
        <p:spPr>
          <a:xfrm>
            <a:off x="8026400" y="1714500"/>
            <a:ext cx="635000" cy="635000"/>
          </a:xfrm>
          <a:prstGeom prst="ellipse">
            <a:avLst/>
          </a:prstGeom>
          <a:solidFill>
            <a:srgbClr val="2E4A2B"/>
          </a:solidFill>
          <a:ln>
            <a:solidFill>
              <a:srgbClr val="2E4A2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100" dirty="0"/>
          </a:p>
        </p:txBody>
      </p:sp>
      <p:sp>
        <p:nvSpPr>
          <p:cNvPr id="20" name="Text 18"/>
          <p:cNvSpPr txBox="1"/>
          <p:nvPr/>
        </p:nvSpPr>
        <p:spPr>
          <a:xfrm>
            <a:off x="7785100" y="2425700"/>
            <a:ext cx="1117600" cy="3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Debrief</a:t>
            </a:r>
            <a:endParaRPr lang="en-US" sz="14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 or lose, ask how you scored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9169400" y="1587500"/>
            <a:ext cx="2260600" cy="2260600"/>
          </a:xfrm>
          <a:prstGeom prst="roundRect">
            <a:avLst>
              <a:gd name="adj" fmla="val 9115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Shape 20"/>
          <p:cNvSpPr/>
          <p:nvPr/>
        </p:nvSpPr>
        <p:spPr>
          <a:xfrm>
            <a:off x="9347200" y="1765300"/>
            <a:ext cx="635000" cy="635000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3" name="Image 0" descr="icons/han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00" y="1917700"/>
            <a:ext cx="330200" cy="330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9347200" y="2501900"/>
            <a:ext cx="19304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help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Assistance Canada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runs free workshops for new bidders. Schedule on your one-pager.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12871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Free Federal Workshops for New Bidders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049731" y="1891190"/>
            <a:ext cx="588416" cy="588416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 txBox="1"/>
          <p:nvPr/>
        </p:nvSpPr>
        <p:spPr>
          <a:xfrm>
            <a:off x="1819199" y="1868394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Basics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 to the Government of Canada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381073" y="1748013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Shape 5"/>
          <p:cNvSpPr/>
          <p:nvPr/>
        </p:nvSpPr>
        <p:spPr>
          <a:xfrm>
            <a:off x="4562124" y="1891190"/>
            <a:ext cx="588416" cy="588416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6"/>
          <p:cNvSpPr txBox="1"/>
          <p:nvPr/>
        </p:nvSpPr>
        <p:spPr>
          <a:xfrm>
            <a:off x="5331592" y="1868394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Government Buys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buyers purchase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7893467" y="1748013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8"/>
          <p:cNvSpPr/>
          <p:nvPr/>
        </p:nvSpPr>
        <p:spPr>
          <a:xfrm>
            <a:off x="8074518" y="1891190"/>
            <a:ext cx="588416" cy="588416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9"/>
          <p:cNvSpPr txBox="1"/>
          <p:nvPr/>
        </p:nvSpPr>
        <p:spPr>
          <a:xfrm>
            <a:off x="8843985" y="1868394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Opportunities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CanadaBuys and register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868680" y="3152461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1"/>
          <p:cNvSpPr/>
          <p:nvPr/>
        </p:nvSpPr>
        <p:spPr>
          <a:xfrm>
            <a:off x="1049731" y="3295637"/>
            <a:ext cx="588416" cy="588416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2"/>
          <p:cNvSpPr txBox="1"/>
          <p:nvPr/>
        </p:nvSpPr>
        <p:spPr>
          <a:xfrm>
            <a:off x="1819199" y="3272842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Bidding on Opportunities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include in your bid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4381073" y="3152461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4"/>
          <p:cNvSpPr/>
          <p:nvPr/>
        </p:nvSpPr>
        <p:spPr>
          <a:xfrm>
            <a:off x="4562124" y="3295637"/>
            <a:ext cx="588416" cy="588416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15"/>
          <p:cNvSpPr txBox="1"/>
          <p:nvPr/>
        </p:nvSpPr>
        <p:spPr>
          <a:xfrm>
            <a:off x="5331592" y="3272842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Services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 services, like consulting</a:t>
            </a:r>
            <a:endParaRPr lang="en-US" sz="1300" dirty="0"/>
          </a:p>
        </p:txBody>
      </p:sp>
      <p:sp>
        <p:nvSpPr>
          <p:cNvPr id="23" name="Shape 16"/>
          <p:cNvSpPr/>
          <p:nvPr/>
        </p:nvSpPr>
        <p:spPr>
          <a:xfrm>
            <a:off x="7893467" y="3152461"/>
            <a:ext cx="3394710" cy="1243939"/>
          </a:xfrm>
          <a:prstGeom prst="roundRect">
            <a:avLst>
              <a:gd name="adj" fmla="val 88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17"/>
          <p:cNvSpPr/>
          <p:nvPr/>
        </p:nvSpPr>
        <p:spPr>
          <a:xfrm>
            <a:off x="8074518" y="3295637"/>
            <a:ext cx="588416" cy="588416"/>
          </a:xfrm>
          <a:prstGeom prst="ellipse">
            <a:avLst/>
          </a:prstGeom>
          <a:solidFill>
            <a:srgbClr val="2E4A2B"/>
          </a:solidFill>
          <a:ln w="12700">
            <a:solidFill>
              <a:srgbClr val="2E4A2B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Text 18"/>
          <p:cNvSpPr txBox="1"/>
          <p:nvPr/>
        </p:nvSpPr>
        <p:spPr>
          <a:xfrm>
            <a:off x="8843985" y="3272842"/>
            <a:ext cx="2308403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2E4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Busting the Myths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myths, cleared up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868680" y="5038433"/>
            <a:ext cx="7772400" cy="682160"/>
          </a:xfrm>
          <a:prstGeom prst="roundRect">
            <a:avLst>
              <a:gd name="adj" fmla="val 16085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1"/>
          <p:cNvSpPr/>
          <p:nvPr/>
        </p:nvSpPr>
        <p:spPr>
          <a:xfrm>
            <a:off x="1094994" y="5062673"/>
            <a:ext cx="633679" cy="633679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0" name="Image 6" descr="icons/be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77" y="5214756"/>
            <a:ext cx="329513" cy="329513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1954987" y="5134738"/>
            <a:ext cx="6686093" cy="48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Free, online, about an hour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Assistance Canada repeats these often. The schedule is on your one-pager.</a:t>
            </a:r>
            <a:endParaRPr lang="en-US" sz="1400" dirty="0"/>
          </a:p>
        </p:txBody>
      </p:sp>
      <p:pic>
        <p:nvPicPr>
          <p:cNvPr id="32" name="Graphic 3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3800" y="2032000"/>
            <a:ext cx="304800" cy="304800"/>
          </a:xfrm>
          <a:prstGeom prst="rect">
            <a:avLst/>
          </a:prstGeom>
        </p:spPr>
      </p:pic>
      <p:pic>
        <p:nvPicPr>
          <p:cNvPr id="33" name="Graphic 3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00" y="2032000"/>
            <a:ext cx="304800" cy="304800"/>
          </a:xfrm>
          <a:prstGeom prst="rect">
            <a:avLst/>
          </a:prstGeom>
        </p:spPr>
      </p:pic>
      <p:pic>
        <p:nvPicPr>
          <p:cNvPr id="34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6900" y="2032000"/>
            <a:ext cx="304800" cy="304800"/>
          </a:xfrm>
          <a:prstGeom prst="rect">
            <a:avLst/>
          </a:prstGeom>
        </p:spPr>
      </p:pic>
      <p:pic>
        <p:nvPicPr>
          <p:cNvPr id="35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3800" y="3441700"/>
            <a:ext cx="304800" cy="304800"/>
          </a:xfrm>
          <a:prstGeom prst="rect">
            <a:avLst/>
          </a:prstGeom>
        </p:spPr>
      </p:pic>
      <p:pic>
        <p:nvPicPr>
          <p:cNvPr id="36" name="Graphic 3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99000" y="3441700"/>
            <a:ext cx="304800" cy="304800"/>
          </a:xfrm>
          <a:prstGeom prst="rect">
            <a:avLst/>
          </a:prstGeom>
        </p:spPr>
      </p:pic>
      <p:pic>
        <p:nvPicPr>
          <p:cNvPr id="37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16900" y="34417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75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 2</a:t>
            </a:r>
          </a:p>
        </p:txBody>
      </p:sp>
      <p:sp>
        <p:nvSpPr>
          <p:cNvPr id="3" name="Text 1"/>
          <p:cNvSpPr/>
          <p:nvPr/>
        </p:nvSpPr>
        <p:spPr>
          <a:xfrm>
            <a:off x="8412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Get Ready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4414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1F6FB0"/>
          </a:solidFill>
          <a:ln>
            <a:solidFill>
              <a:srgbClr val="1F6FB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Government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0416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Corporations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418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Your Bid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2420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Partners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19456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 to Government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841248" y="3520440"/>
            <a:ext cx="457200" cy="45720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0" descr="icons/do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3630168"/>
            <a:ext cx="237744" cy="23774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463040" y="35204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levels of government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41248" y="4087368"/>
            <a:ext cx="457200" cy="45720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1" descr="icons/dol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4197096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463040" y="4087368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Federal: set-asides, departments, contacts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841248" y="4654296"/>
            <a:ext cx="457200" cy="45720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add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76" y="4764024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465429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Provincial: Ontario's process</a:t>
            </a:r>
            <a:endParaRPr lang="en-US" sz="1800" dirty="0"/>
          </a:p>
        </p:txBody>
      </p:sp>
      <p:sp>
        <p:nvSpPr>
          <p:cNvPr id="18" name="Shape 13"/>
          <p:cNvSpPr/>
          <p:nvPr/>
        </p:nvSpPr>
        <p:spPr>
          <a:xfrm>
            <a:off x="841248" y="5221224"/>
            <a:ext cx="457200" cy="45720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9" name="Image 3" descr="icons/ch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976" y="5330952"/>
            <a:ext cx="237744" cy="23774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463040" y="5221224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Municipal: how towns buy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75280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Levels, Three Doors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3349447" cy="2849022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2090776" y="1897291"/>
            <a:ext cx="905256" cy="905256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ma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037" y="2114553"/>
            <a:ext cx="470733" cy="47073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49731" y="2871571"/>
            <a:ext cx="2987345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1140257" y="3353096"/>
            <a:ext cx="2806294" cy="1203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Departments across Canada</a:t>
            </a:r>
            <a:endParaRPr lang="en-US" sz="14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Where: 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CanadaBuys</a:t>
            </a:r>
            <a:endParaRPr lang="en-US" sz="14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Buys: IT, consulting, supplies, construction, translation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99178" y="1748013"/>
            <a:ext cx="3349447" cy="2849022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5621274" y="1897291"/>
            <a:ext cx="905256" cy="905256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lan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535" y="2114553"/>
            <a:ext cx="470733" cy="47073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80230" y="2871571"/>
            <a:ext cx="2987345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</a:t>
            </a:r>
            <a:endParaRPr lang="en-US" sz="2300" dirty="0"/>
          </a:p>
        </p:txBody>
      </p:sp>
      <p:sp>
        <p:nvSpPr>
          <p:cNvPr id="12" name="Text 8"/>
          <p:cNvSpPr txBox="1"/>
          <p:nvPr/>
        </p:nvSpPr>
        <p:spPr>
          <a:xfrm>
            <a:off x="4670755" y="3353096"/>
            <a:ext cx="2806294" cy="1203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 ministries, through Supply Ontario</a:t>
            </a:r>
            <a:endParaRPr lang="en-US" sz="14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Where: 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 Tenders Portal</a:t>
            </a:r>
            <a:endParaRPr lang="en-US" sz="14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Buys: services, supplies, consulting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7929677" y="1748013"/>
            <a:ext cx="3349447" cy="2823987"/>
          </a:xfrm>
          <a:prstGeom prst="roundRect">
            <a:avLst>
              <a:gd name="adj" fmla="val 388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0"/>
          <p:cNvSpPr/>
          <p:nvPr/>
        </p:nvSpPr>
        <p:spPr>
          <a:xfrm>
            <a:off x="9151772" y="1897291"/>
            <a:ext cx="905256" cy="905256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2" descr="icons/c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9034" y="2114553"/>
            <a:ext cx="470733" cy="470733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110728" y="2871571"/>
            <a:ext cx="2987345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Municipal</a:t>
            </a:r>
            <a:endParaRPr lang="en-US" sz="2300" dirty="0"/>
          </a:p>
        </p:txBody>
      </p:sp>
      <p:sp>
        <p:nvSpPr>
          <p:cNvPr id="17" name="Text 12"/>
          <p:cNvSpPr txBox="1"/>
          <p:nvPr/>
        </p:nvSpPr>
        <p:spPr>
          <a:xfrm>
            <a:off x="8201254" y="3353096"/>
            <a:ext cx="2806294" cy="1203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Cities, towns, school boards, hospitals</a:t>
            </a:r>
            <a:endParaRPr lang="en-US" sz="14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Where: 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bids&amp;tenders, Biddingo</a:t>
            </a:r>
            <a:endParaRPr lang="en-US" sz="14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Buys: maintenance, construction, services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5007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Federal: Types of Bids</a:t>
            </a:r>
          </a:p>
        </p:txBody>
      </p:sp>
      <p:sp>
        <p:nvSpPr>
          <p:cNvPr id="40" name="Bid card 1"/>
          <p:cNvSpPr/>
          <p:nvPr/>
        </p:nvSpPr>
        <p:spPr>
          <a:xfrm>
            <a:off x="863600" y="1549400"/>
            <a:ext cx="3378200" cy="1447800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Bid text 1"/>
          <p:cNvSpPr txBox="1"/>
          <p:nvPr/>
        </p:nvSpPr>
        <p:spPr>
          <a:xfrm>
            <a:off x="1041400" y="1651000"/>
            <a:ext cx="3022600" cy="127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solidFill>
                  <a:srgbClr val="1F6FB0"/>
                </a:solidFill>
                <a:latin typeface="Calibri" pitchFamily="34" charset="0"/>
                <a:cs typeface="Calibri" pitchFamily="34" charset="-120"/>
              </a:rPr>
              <a:t>RFI</a:t>
            </a: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Request for Information</a:t>
            </a:r>
          </a:p>
          <a:p>
            <a:r>
              <a:rPr lang="en-US" sz="140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No contract yet. The buyer asks what's out there. Answer it to get noticed early.</a:t>
            </a:r>
          </a:p>
        </p:txBody>
      </p:sp>
      <p:sp>
        <p:nvSpPr>
          <p:cNvPr id="42" name="Bid card 2"/>
          <p:cNvSpPr/>
          <p:nvPr/>
        </p:nvSpPr>
        <p:spPr>
          <a:xfrm>
            <a:off x="4381500" y="1549400"/>
            <a:ext cx="3378200" cy="1447800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Bid text 2"/>
          <p:cNvSpPr txBox="1"/>
          <p:nvPr/>
        </p:nvSpPr>
        <p:spPr>
          <a:xfrm>
            <a:off x="4559300" y="1651000"/>
            <a:ext cx="3022600" cy="127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solidFill>
                  <a:srgbClr val="4E7D3A"/>
                </a:solidFill>
                <a:latin typeface="Calibri" pitchFamily="34" charset="0"/>
                <a:cs typeface="Calibri" pitchFamily="34" charset="-120"/>
              </a:rPr>
              <a:t>RFQ</a:t>
            </a: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Request for Quotation</a:t>
            </a:r>
          </a:p>
          <a:p>
            <a:r>
              <a:rPr lang="en-US" sz="140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Usually lower value. Mostly decided on price.</a:t>
            </a:r>
          </a:p>
        </p:txBody>
      </p:sp>
      <p:sp>
        <p:nvSpPr>
          <p:cNvPr id="44" name="Bid card 3"/>
          <p:cNvSpPr/>
          <p:nvPr/>
        </p:nvSpPr>
        <p:spPr>
          <a:xfrm>
            <a:off x="7899400" y="1549400"/>
            <a:ext cx="3378200" cy="1447800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Bid text 3"/>
          <p:cNvSpPr txBox="1"/>
          <p:nvPr/>
        </p:nvSpPr>
        <p:spPr>
          <a:xfrm>
            <a:off x="8077200" y="1651000"/>
            <a:ext cx="3022600" cy="127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solidFill>
                  <a:srgbClr val="C8202A"/>
                </a:solidFill>
                <a:latin typeface="Calibri" pitchFamily="34" charset="0"/>
                <a:cs typeface="Calibri" pitchFamily="34" charset="-120"/>
              </a:rPr>
              <a:t>RFP</a:t>
            </a: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Request for Proposal</a:t>
            </a:r>
          </a:p>
          <a:p>
            <a:r>
              <a:rPr lang="en-US" sz="140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Scored on your approach, experience, and price.</a:t>
            </a:r>
          </a:p>
        </p:txBody>
      </p:sp>
      <p:sp>
        <p:nvSpPr>
          <p:cNvPr id="46" name="Bid card 4"/>
          <p:cNvSpPr/>
          <p:nvPr/>
        </p:nvSpPr>
        <p:spPr>
          <a:xfrm>
            <a:off x="863600" y="3124200"/>
            <a:ext cx="3378200" cy="1447800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Bid text 4"/>
          <p:cNvSpPr txBox="1"/>
          <p:nvPr/>
        </p:nvSpPr>
        <p:spPr>
          <a:xfrm>
            <a:off x="1041400" y="3225800"/>
            <a:ext cx="3022600" cy="127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solidFill>
                  <a:srgbClr val="8A6A10"/>
                </a:solidFill>
                <a:latin typeface="Calibri" pitchFamily="34" charset="0"/>
                <a:cs typeface="Calibri" pitchFamily="34" charset="-120"/>
              </a:rPr>
              <a:t>RFSA</a:t>
            </a: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Request for Supply Arrangement</a:t>
            </a:r>
          </a:p>
          <a:p>
            <a:r>
              <a:rPr lang="en-US" sz="140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Get pre-qualified onto a list, like ProServices. Then get invited to bid.</a:t>
            </a:r>
          </a:p>
        </p:txBody>
      </p:sp>
      <p:sp>
        <p:nvSpPr>
          <p:cNvPr id="48" name="Bid card 5"/>
          <p:cNvSpPr/>
          <p:nvPr/>
        </p:nvSpPr>
        <p:spPr>
          <a:xfrm>
            <a:off x="4381500" y="3124200"/>
            <a:ext cx="3378200" cy="1447800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Bid text 5"/>
          <p:cNvSpPr txBox="1"/>
          <p:nvPr/>
        </p:nvSpPr>
        <p:spPr>
          <a:xfrm>
            <a:off x="4559300" y="3225800"/>
            <a:ext cx="3022600" cy="127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solidFill>
                  <a:srgbClr val="1F6FB0"/>
                </a:solidFill>
                <a:latin typeface="Calibri" pitchFamily="34" charset="0"/>
                <a:cs typeface="Calibri" pitchFamily="34" charset="-120"/>
              </a:rPr>
              <a:t>RFSO</a:t>
            </a: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Request for Standing Offer</a:t>
            </a:r>
          </a:p>
          <a:p>
            <a:r>
              <a:rPr lang="en-US" sz="140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Set your prices up front. The buyer orders as needed.</a:t>
            </a:r>
          </a:p>
        </p:txBody>
      </p:sp>
      <p:sp>
        <p:nvSpPr>
          <p:cNvPr id="50" name="Bid card 6"/>
          <p:cNvSpPr/>
          <p:nvPr/>
        </p:nvSpPr>
        <p:spPr>
          <a:xfrm>
            <a:off x="7899400" y="3124200"/>
            <a:ext cx="3378200" cy="1447800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Bid text 6"/>
          <p:cNvSpPr txBox="1"/>
          <p:nvPr/>
        </p:nvSpPr>
        <p:spPr>
          <a:xfrm>
            <a:off x="8077200" y="3225800"/>
            <a:ext cx="3022600" cy="127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0"/>
              </a:spcAft>
            </a:pPr>
            <a:r>
              <a:rPr lang="en-US" sz="2400" b="1" dirty="0">
                <a:solidFill>
                  <a:srgbClr val="4E7D3A"/>
                </a:solidFill>
                <a:latin typeface="Calibri" pitchFamily="34" charset="0"/>
                <a:cs typeface="Calibri" pitchFamily="34" charset="-120"/>
              </a:rPr>
              <a:t>ACAN</a:t>
            </a:r>
          </a:p>
          <a:p>
            <a:pPr>
              <a:spcAft>
                <a:spcPts val="300"/>
              </a:spcAft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Advance Contract Award Notice</a:t>
            </a:r>
          </a:p>
          <a:p>
            <a:r>
              <a:rPr lang="en-US" sz="140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The buyer plans to award to one supplier. You have 15 days to show you can do it.</a:t>
            </a:r>
          </a:p>
        </p:txBody>
      </p:sp>
    </p:spTree>
    <p:extLst>
      <p:ext uri="{BB962C8B-B14F-4D97-AF65-F5344CB8AC3E}">
        <p14:creationId xmlns:p14="http://schemas.microsoft.com/office/powerpoint/2010/main" val="3052797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Federal: How Set-Asides Work (PSIB)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627632"/>
            <a:ext cx="1041044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PSIB = Procurement Strategy for Indigenous Business. Only Indigenous businesses can bid on set-asides.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target: </a:t>
            </a:r>
            <a:r>
              <a:rPr lang="en-US" sz="16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departments must award at least 5% of their contract value to Indigenous businesses every year.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68680" y="2291011"/>
            <a:ext cx="3349447" cy="2184400"/>
          </a:xfrm>
          <a:prstGeom prst="roundRect">
            <a:avLst>
              <a:gd name="adj" fmla="val 497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2158670" y="2447993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6" name="Image 0" descr="icons/l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342" y="2632665"/>
            <a:ext cx="400123" cy="40012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04468" y="3294188"/>
            <a:ext cx="307787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049731" y="3695458"/>
            <a:ext cx="298734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people served are mostly Indigenous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399178" y="2291011"/>
            <a:ext cx="3349447" cy="2184400"/>
          </a:xfrm>
          <a:prstGeom prst="roundRect">
            <a:avLst>
              <a:gd name="adj" fmla="val 497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5689168" y="2447993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1" descr="icons/ha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840" y="2632665"/>
            <a:ext cx="400123" cy="40012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34967" y="3294188"/>
            <a:ext cx="307787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Voluntary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4580230" y="3695458"/>
            <a:ext cx="298734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department chooses to set it aside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7929677" y="2291011"/>
            <a:ext cx="3349447" cy="2184400"/>
          </a:xfrm>
          <a:prstGeom prst="roundRect">
            <a:avLst>
              <a:gd name="adj" fmla="val 497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1"/>
          <p:cNvSpPr/>
          <p:nvPr/>
        </p:nvSpPr>
        <p:spPr>
          <a:xfrm>
            <a:off x="9219667" y="2447993"/>
            <a:ext cx="769468" cy="769468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puzz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4339" y="2632665"/>
            <a:ext cx="400123" cy="40012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065465" y="3294188"/>
            <a:ext cx="307787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Conditional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8110728" y="3695458"/>
            <a:ext cx="298734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when capacity is unknown. Open to all, but if 2+ Indigenous businesses bid, only theirs are scored.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868680" y="4673235"/>
            <a:ext cx="7772400" cy="1083431"/>
          </a:xfrm>
          <a:prstGeom prst="roundRect">
            <a:avLst>
              <a:gd name="adj" fmla="val 10128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5"/>
          <p:cNvSpPr/>
          <p:nvPr/>
        </p:nvSpPr>
        <p:spPr>
          <a:xfrm>
            <a:off x="1094994" y="4898111"/>
            <a:ext cx="633679" cy="633679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3" descr="icons/idcar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7077" y="5050194"/>
            <a:ext cx="329513" cy="329513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954987" y="4769540"/>
            <a:ext cx="6686093" cy="89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bid on set-asides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must be in the </a:t>
            </a: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Business Directory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You must be 51% or more Indigenous owned and controlled, with proof of identity. It's free.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45683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Federal: The Numbers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88140"/>
            <a:ext cx="2489454" cy="2086608"/>
          </a:xfrm>
          <a:prstGeom prst="roundRect">
            <a:avLst>
              <a:gd name="adj" fmla="val 525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1049731" y="1948649"/>
            <a:ext cx="2127352" cy="762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$1.24B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1049731" y="2751190"/>
            <a:ext cx="2127352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Indigenous businesses in 2023-24 (6.1% of federal contracts)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12028" y="1788140"/>
            <a:ext cx="2489454" cy="2086608"/>
          </a:xfrm>
          <a:prstGeom prst="roundRect">
            <a:avLst>
              <a:gd name="adj" fmla="val 525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3693079" y="1948649"/>
            <a:ext cx="2127352" cy="762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$1.04B</a:t>
            </a:r>
            <a:endParaRPr lang="en-US" sz="3800" dirty="0"/>
          </a:p>
        </p:txBody>
      </p:sp>
      <p:sp>
        <p:nvSpPr>
          <p:cNvPr id="8" name="Text 6"/>
          <p:cNvSpPr txBox="1"/>
          <p:nvPr/>
        </p:nvSpPr>
        <p:spPr>
          <a:xfrm>
            <a:off x="3693079" y="2751190"/>
            <a:ext cx="2127352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2024-25 (5.1%)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55375" y="1788140"/>
            <a:ext cx="2489454" cy="2086608"/>
          </a:xfrm>
          <a:prstGeom prst="roundRect">
            <a:avLst>
              <a:gd name="adj" fmla="val 525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336426" y="1948649"/>
            <a:ext cx="2127352" cy="762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~40%</a:t>
            </a:r>
            <a:endParaRPr lang="en-US" sz="3800" dirty="0"/>
          </a:p>
        </p:txBody>
      </p:sp>
      <p:sp>
        <p:nvSpPr>
          <p:cNvPr id="11" name="Text 9"/>
          <p:cNvSpPr txBox="1"/>
          <p:nvPr/>
        </p:nvSpPr>
        <p:spPr>
          <a:xfrm>
            <a:off x="6336426" y="2751190"/>
            <a:ext cx="2127352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 through set-asides (2023-24)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798723" y="1788140"/>
            <a:ext cx="2489454" cy="2086608"/>
          </a:xfrm>
          <a:prstGeom prst="roundRect">
            <a:avLst>
              <a:gd name="adj" fmla="val 5259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8979774" y="1948649"/>
            <a:ext cx="2127352" cy="762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8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~2,700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979774" y="2751190"/>
            <a:ext cx="2127352" cy="100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in the Indigenous Business Directory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68680" y="4115510"/>
            <a:ext cx="7772400" cy="1284066"/>
          </a:xfrm>
          <a:prstGeom prst="roundRect">
            <a:avLst>
              <a:gd name="adj" fmla="val 8545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1094994" y="4440704"/>
            <a:ext cx="633679" cy="633679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0" descr="icons/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77" y="4592787"/>
            <a:ext cx="329513" cy="329513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954987" y="4211815"/>
            <a:ext cx="6686093" cy="1091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March 2026, the Procurement Ombud said these numbers overstate the real benefit. Contracts count at full value, even when Indigenous businesses do only part of the work.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79039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Federal: Where the Money and Gaps Are</a:t>
            </a:r>
          </a:p>
        </p:txBody>
      </p:sp>
      <p:graphicFrame>
        <p:nvGraphicFramePr>
          <p:cNvPr id="3" name="Chart 0"/>
          <p:cNvGraphicFramePr/>
          <p:nvPr/>
        </p:nvGraphicFramePr>
        <p:xfrm>
          <a:off x="868680" y="1707886"/>
          <a:ext cx="5431536" cy="288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868680" y="4637162"/>
            <a:ext cx="5431536" cy="1043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the money is IT,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more than 60% stays in the Ottawa area.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617056" y="1707886"/>
            <a:ext cx="4662068" cy="2864114"/>
          </a:xfrm>
          <a:prstGeom prst="roundRect">
            <a:avLst>
              <a:gd name="adj" fmla="val 383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Shape 3"/>
          <p:cNvSpPr/>
          <p:nvPr/>
        </p:nvSpPr>
        <p:spPr>
          <a:xfrm>
            <a:off x="6843370" y="1829876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7" name="Image 0" descr="icons/bullsey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316" y="1992822"/>
            <a:ext cx="353050" cy="35305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03363" y="1868394"/>
            <a:ext cx="3439973" cy="6420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Departments say they can't find enough Indigenous suppliers for: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88632" y="2670936"/>
            <a:ext cx="4209440" cy="1901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and telecom consultants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consulting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services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Communications services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services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and scientific consulting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 (security) services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40144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Federal: Departments to Watch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07886"/>
            <a:ext cx="7920990" cy="866745"/>
          </a:xfrm>
          <a:prstGeom prst="roundRect">
            <a:avLst>
              <a:gd name="adj" fmla="val 126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049731" y="1805800"/>
            <a:ext cx="678942" cy="678942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77" y="1968746"/>
            <a:ext cx="353050" cy="3530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954987" y="1788140"/>
            <a:ext cx="5703113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Defence (DND)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department. Buys equipment, services, and consulting. A third of federal contract dollars, only 2.5% Indigenous in 2023-24. </a:t>
            </a: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need.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658100" y="1788140"/>
            <a:ext cx="104104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one‑pager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68680" y="2686987"/>
            <a:ext cx="7920990" cy="866745"/>
          </a:xfrm>
          <a:prstGeom prst="roundRect">
            <a:avLst>
              <a:gd name="adj" fmla="val 126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1049731" y="2784901"/>
            <a:ext cx="678942" cy="678942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lan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677" y="2947847"/>
            <a:ext cx="353050" cy="35305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954987" y="2767241"/>
            <a:ext cx="5703113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Services and Procurement Canada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Indigenous dollar value, about $143.5 million, but still under 5%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7658100" y="2767241"/>
            <a:ext cx="104104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one‑pager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868680" y="3666087"/>
            <a:ext cx="7920990" cy="866745"/>
          </a:xfrm>
          <a:prstGeom prst="roundRect">
            <a:avLst>
              <a:gd name="adj" fmla="val 126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0"/>
          <p:cNvSpPr/>
          <p:nvPr/>
        </p:nvSpPr>
        <p:spPr>
          <a:xfrm>
            <a:off x="1049731" y="3764001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2" descr="icons/hamm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677" y="3926947"/>
            <a:ext cx="353050" cy="35305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954987" y="3746341"/>
            <a:ext cx="5703113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Defence Construction Canada (DCC)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Crown corporation that tenders DND's construction and base maintenance. About 7% Indigenous.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7658100" y="3746341"/>
            <a:ext cx="104104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one‑pager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868680" y="4645188"/>
            <a:ext cx="7772400" cy="866745"/>
          </a:xfrm>
          <a:prstGeom prst="roundRect">
            <a:avLst>
              <a:gd name="adj" fmla="val 12660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4"/>
          <p:cNvSpPr/>
          <p:nvPr/>
        </p:nvSpPr>
        <p:spPr>
          <a:xfrm>
            <a:off x="1049731" y="4743102"/>
            <a:ext cx="678942" cy="678942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0" name="Image 3" descr="icons/feath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677" y="4906048"/>
            <a:ext cx="353050" cy="35305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954987" y="4725442"/>
            <a:ext cx="5703113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ISC and CIRNAC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Services Canada and Crown-Indigenous Relations. The obvious places to start.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7658100" y="4725442"/>
            <a:ext cx="982980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one‑pager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868680" y="5640339"/>
            <a:ext cx="7772400" cy="304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Behind on the target means they need Indigenous suppliers. That's your opening.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75311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Federal: Buying Without a Tender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595628"/>
            <a:ext cx="10410444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 non-competitive contracts, low-dollar purchases, or direct awards.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63600" y="2109157"/>
            <a:ext cx="3378200" cy="2849022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 txBox="1"/>
          <p:nvPr/>
        </p:nvSpPr>
        <p:spPr>
          <a:xfrm>
            <a:off x="1016000" y="2269665"/>
            <a:ext cx="307340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016000" y="2670936"/>
            <a:ext cx="3073400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$25K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1066800" y="3433350"/>
            <a:ext cx="2971800" cy="1484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Supplies and equipment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this, a buyer can award directly without a bid call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PSPC source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81500" y="2109157"/>
            <a:ext cx="3378200" cy="2849022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 txBox="1"/>
          <p:nvPr/>
        </p:nvSpPr>
        <p:spPr>
          <a:xfrm>
            <a:off x="4533900" y="2269665"/>
            <a:ext cx="307340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533900" y="2670936"/>
            <a:ext cx="3073400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$40K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4584700" y="3433350"/>
            <a:ext cx="2971800" cy="1484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Consulting, training, facilitation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this, a buyer can award directly without a bid call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PSPC source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899400" y="2109157"/>
            <a:ext cx="3378200" cy="2849022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8051800" y="2269665"/>
            <a:ext cx="307340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and engineering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051800" y="2670936"/>
            <a:ext cx="3073400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$100K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8102600" y="3433350"/>
            <a:ext cx="2971800" cy="1484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engineering services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this, a buyer can award directly without a bid call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PSPC source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4012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Federal: ProServices, Another Way In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627632"/>
            <a:ext cx="1041044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ProServices is a pre-qualified list of suppliers for federal professional services, run by PSPC.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Departments must use it</a:t>
            </a:r>
            <a:r>
              <a:rPr lang="en-US" sz="16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most professional services contracts under the trade-agreement threshold.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68680" y="2291011"/>
            <a:ext cx="3349447" cy="2184400"/>
          </a:xfrm>
          <a:prstGeom prst="roundRect">
            <a:avLst>
              <a:gd name="adj" fmla="val 497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2158670" y="2447993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4"/>
          <p:cNvSpPr txBox="1"/>
          <p:nvPr/>
        </p:nvSpPr>
        <p:spPr>
          <a:xfrm>
            <a:off x="1004468" y="3294188"/>
            <a:ext cx="307787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049731" y="3695458"/>
            <a:ext cx="298734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standing list for IT and non-IT work: consulting, training, research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399178" y="2291011"/>
            <a:ext cx="3349447" cy="2184400"/>
          </a:xfrm>
          <a:prstGeom prst="roundRect">
            <a:avLst>
              <a:gd name="adj" fmla="val 497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5689168" y="2447993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8"/>
          <p:cNvSpPr txBox="1"/>
          <p:nvPr/>
        </p:nvSpPr>
        <p:spPr>
          <a:xfrm>
            <a:off x="4534967" y="3294188"/>
            <a:ext cx="307787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work comes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4580230" y="3695458"/>
            <a:ext cx="298734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$40K, a buyer can award you directly. Above, they invite at least 2 listed suppliers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7929677" y="2291011"/>
            <a:ext cx="3349447" cy="2184400"/>
          </a:xfrm>
          <a:prstGeom prst="roundRect">
            <a:avLst>
              <a:gd name="adj" fmla="val 497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1"/>
          <p:cNvSpPr/>
          <p:nvPr/>
        </p:nvSpPr>
        <p:spPr>
          <a:xfrm>
            <a:off x="9219667" y="2447993"/>
            <a:ext cx="769468" cy="769468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2"/>
          <p:cNvSpPr txBox="1"/>
          <p:nvPr/>
        </p:nvSpPr>
        <p:spPr>
          <a:xfrm>
            <a:off x="8065465" y="3294188"/>
            <a:ext cx="307787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0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get listed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8110728" y="3695458"/>
            <a:ext cx="298734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Buyers can hire you fast, and you get invited to bids that aren't posted publicly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868680" y="4673235"/>
            <a:ext cx="7772400" cy="1083431"/>
          </a:xfrm>
          <a:prstGeom prst="roundRect">
            <a:avLst>
              <a:gd name="adj" fmla="val 10128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5"/>
          <p:cNvSpPr/>
          <p:nvPr/>
        </p:nvSpPr>
        <p:spPr>
          <a:xfrm>
            <a:off x="1094994" y="4898111"/>
            <a:ext cx="633679" cy="633679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3" descr="icons/idc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077" y="5050194"/>
            <a:ext cx="329513" cy="329513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954987" y="4769540"/>
            <a:ext cx="6686093" cy="890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get listed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 </a:t>
            </a: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ProServices RFSA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CanadaBuys. It's always open, and PSPC reviews bids every quarter. A listing doesn't guarantee work.</a:t>
            </a:r>
            <a:endParaRPr lang="en-US" sz="1400" dirty="0"/>
          </a:p>
        </p:txBody>
      </p:sp>
      <p:pic>
        <p:nvPicPr>
          <p:cNvPr id="23" name="Graphic 23" descr="Pre-qualified list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3150" y="2635250"/>
            <a:ext cx="406400" cy="406400"/>
          </a:xfrm>
          <a:prstGeom prst="rect">
            <a:avLst/>
          </a:prstGeom>
        </p:spPr>
      </p:pic>
      <p:pic>
        <p:nvPicPr>
          <p:cNvPr id="24" name="Graphic 24" descr="Contract awar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3750" y="2635250"/>
            <a:ext cx="406400" cy="406400"/>
          </a:xfrm>
          <a:prstGeom prst="rect">
            <a:avLst/>
          </a:prstGeom>
        </p:spPr>
      </p:pic>
      <p:pic>
        <p:nvPicPr>
          <p:cNvPr id="25" name="Graphic 25" descr="Faster hiri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4350" y="2635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768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Federal: Find the Right People</a:t>
            </a:r>
          </a:p>
        </p:txBody>
      </p:sp>
      <p:sp>
        <p:nvSpPr>
          <p:cNvPr id="3" name="Shape 1"/>
          <p:cNvSpPr/>
          <p:nvPr/>
        </p:nvSpPr>
        <p:spPr>
          <a:xfrm>
            <a:off x="863600" y="1752600"/>
            <a:ext cx="5156200" cy="1562100"/>
          </a:xfrm>
          <a:prstGeom prst="roundRect">
            <a:avLst>
              <a:gd name="adj" fmla="val 701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054100" y="1892300"/>
            <a:ext cx="584200" cy="584200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add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2032000"/>
            <a:ext cx="304800" cy="304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16100" y="1892300"/>
            <a:ext cx="4013200" cy="13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staff directory. Search by name or department.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geds-sage.gc.ca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6121400" y="1752600"/>
            <a:ext cx="5156200" cy="1562100"/>
          </a:xfrm>
          <a:prstGeom prst="roundRect">
            <a:avLst>
              <a:gd name="adj" fmla="val 701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1"/>
          <p:cNvSpPr/>
          <p:nvPr/>
        </p:nvSpPr>
        <p:spPr>
          <a:xfrm>
            <a:off x="6311900" y="1892300"/>
            <a:ext cx="584200" cy="58420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3" descr="icons/sea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00" y="2032000"/>
            <a:ext cx="304800" cy="3048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073900" y="1892300"/>
            <a:ext cx="4013200" cy="13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 over $10K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who bought what, from whom, and for how much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search.open.canada.ca/contracts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863600" y="3492500"/>
            <a:ext cx="5156200" cy="1562100"/>
          </a:xfrm>
          <a:prstGeom prst="roundRect">
            <a:avLst>
              <a:gd name="adj" fmla="val 701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4"/>
          <p:cNvSpPr/>
          <p:nvPr/>
        </p:nvSpPr>
        <p:spPr>
          <a:xfrm>
            <a:off x="1054100" y="3632200"/>
            <a:ext cx="584200" cy="584200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4" descr="icons/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0" y="3771900"/>
            <a:ext cx="304800" cy="3048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816100" y="3632200"/>
            <a:ext cx="4013200" cy="13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ISC 5% report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departments plan to buy next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ISC report, 2023-24</a:t>
            </a:r>
            <a:endParaRPr lang="en-US" sz="1300" dirty="0"/>
          </a:p>
        </p:txBody>
      </p:sp>
      <p:sp>
        <p:nvSpPr>
          <p:cNvPr id="23" name="Shape 16"/>
          <p:cNvSpPr/>
          <p:nvPr/>
        </p:nvSpPr>
        <p:spPr>
          <a:xfrm>
            <a:off x="6121400" y="3492500"/>
            <a:ext cx="5156200" cy="1562100"/>
          </a:xfrm>
          <a:prstGeom prst="roundRect">
            <a:avLst>
              <a:gd name="adj" fmla="val 10137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17"/>
          <p:cNvSpPr/>
          <p:nvPr/>
        </p:nvSpPr>
        <p:spPr>
          <a:xfrm>
            <a:off x="6311900" y="3632200"/>
            <a:ext cx="584200" cy="584200"/>
          </a:xfrm>
          <a:prstGeom prst="ellipse">
            <a:avLst/>
          </a:prstGeom>
          <a:solidFill>
            <a:srgbClr val="2E4A2B"/>
          </a:solidFill>
          <a:ln w="12700">
            <a:solidFill>
              <a:srgbClr val="2E4A2B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5" name="Image 5" descr="icons/hand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600" y="3771900"/>
            <a:ext cx="304800" cy="3048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073900" y="3632200"/>
            <a:ext cx="4013200" cy="13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700" b="1" dirty="0">
                <a:solidFill>
                  <a:srgbClr val="2E4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Assistance Canada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help and seminars</a:t>
            </a:r>
            <a:endParaRPr lang="en-US" sz="13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canada.ca/pac</a:t>
            </a:r>
            <a:endParaRPr lang="en-US" sz="1300" dirty="0"/>
          </a:p>
        </p:txBody>
      </p:sp>
      <p:sp>
        <p:nvSpPr>
          <p:cNvPr id="27" name="Text 19"/>
          <p:cNvSpPr txBox="1"/>
          <p:nvPr/>
        </p:nvSpPr>
        <p:spPr>
          <a:xfrm>
            <a:off x="868680" y="5399576"/>
            <a:ext cx="7772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up a contract a competitor won. Now you know who buys what you sell.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106411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Provincial: Ontario's Process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9622"/>
            <a:ext cx="678942" cy="678942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" name="Image 0" descr="icons/lap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26" y="1912568"/>
            <a:ext cx="353050" cy="35305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773936" y="1764064"/>
            <a:ext cx="506943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up on the Ontario Tenders Portal and set alerts. Free.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68680" y="2672545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7" name="Image 1" descr="icons/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626" y="2835491"/>
            <a:ext cx="353050" cy="35305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73936" y="2686987"/>
            <a:ext cx="506943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on Vendor of Record lists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Pre-approved supplier lists. See Supply Ontario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868680" y="3595467"/>
            <a:ext cx="678942" cy="678942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2" descr="icons/id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26" y="3758413"/>
            <a:ext cx="353050" cy="35305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773936" y="3609909"/>
            <a:ext cx="506943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Eligibility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51% Indigenous owned and controlled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868680" y="4518390"/>
            <a:ext cx="678942" cy="678942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3" descr="icons/handshak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26" y="4681336"/>
            <a:ext cx="353050" cy="35305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773936" y="4532832"/>
            <a:ext cx="506943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ventures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one-third of the work must be done by the Indigenous business</a:t>
            </a:r>
            <a:endParaRPr lang="en-US" sz="1400" dirty="0"/>
          </a:p>
        </p:txBody>
      </p:sp>
      <p:sp>
        <p:nvSpPr>
          <p:cNvPr id="15" name="Shape 9"/>
          <p:cNvSpPr/>
          <p:nvPr/>
        </p:nvSpPr>
        <p:spPr>
          <a:xfrm>
            <a:off x="7205472" y="1748013"/>
            <a:ext cx="4073652" cy="2823987"/>
          </a:xfrm>
          <a:prstGeom prst="roundRect">
            <a:avLst>
              <a:gd name="adj" fmla="val 388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0"/>
          <p:cNvSpPr txBox="1"/>
          <p:nvPr/>
        </p:nvSpPr>
        <p:spPr>
          <a:xfrm>
            <a:off x="7431786" y="1908521"/>
            <a:ext cx="362102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Procurement Program</a:t>
            </a:r>
            <a:endParaRPr lang="en-US" sz="1800" dirty="0"/>
          </a:p>
        </p:txBody>
      </p:sp>
      <p:sp>
        <p:nvSpPr>
          <p:cNvPr id="17" name="Text 11"/>
          <p:cNvSpPr txBox="1"/>
          <p:nvPr/>
        </p:nvSpPr>
        <p:spPr>
          <a:xfrm>
            <a:off x="7431786" y="2446224"/>
            <a:ext cx="3621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 uses three tools: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7431786" y="2845892"/>
            <a:ext cx="452628" cy="452628"/>
          </a:xfrm>
          <a:prstGeom prst="ellipse">
            <a:avLst/>
          </a:prstGeom>
          <a:solidFill>
            <a:srgbClr val="1F6FB0"/>
          </a:solidFill>
          <a:ln>
            <a:solidFill>
              <a:srgbClr val="1F6FB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8110728" y="2847495"/>
            <a:ext cx="2987345" cy="503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Set-asides for Indigenous businesses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7431786" y="3343468"/>
            <a:ext cx="452628" cy="452628"/>
          </a:xfrm>
          <a:prstGeom prst="ellipse">
            <a:avLst/>
          </a:prstGeom>
          <a:solidFill>
            <a:srgbClr val="1F6FB0"/>
          </a:solidFill>
          <a:ln>
            <a:solidFill>
              <a:srgbClr val="1F6FB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21" name="Text 15"/>
          <p:cNvSpPr txBox="1"/>
          <p:nvPr/>
        </p:nvSpPr>
        <p:spPr>
          <a:xfrm>
            <a:off x="8110728" y="3345071"/>
            <a:ext cx="2987345" cy="503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participation requirements in contracts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7431786" y="3841044"/>
            <a:ext cx="452628" cy="452628"/>
          </a:xfrm>
          <a:prstGeom prst="ellipse">
            <a:avLst/>
          </a:prstGeom>
          <a:solidFill>
            <a:srgbClr val="1F6FB0"/>
          </a:solidFill>
          <a:ln>
            <a:solidFill>
              <a:srgbClr val="1F6FB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8110728" y="3842646"/>
            <a:ext cx="2987345" cy="503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points for Indigenous partnership plans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99836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Provincial: Buying Without a Tender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595628"/>
            <a:ext cx="10410444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 non-competitive contracts, low-dollar purchases, or direct awards.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63600" y="2109157"/>
            <a:ext cx="3378200" cy="2849022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3"/>
          <p:cNvSpPr txBox="1"/>
          <p:nvPr/>
        </p:nvSpPr>
        <p:spPr>
          <a:xfrm>
            <a:off x="1016000" y="2269665"/>
            <a:ext cx="307340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Ministries: services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016000" y="2670936"/>
            <a:ext cx="3073400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$139,000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1066800" y="3433350"/>
            <a:ext cx="2971800" cy="1484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Invite-only quotes under this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 businesses get priority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Ontario guide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81500" y="2109157"/>
            <a:ext cx="3378200" cy="2849022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 txBox="1"/>
          <p:nvPr/>
        </p:nvSpPr>
        <p:spPr>
          <a:xfrm>
            <a:off x="4533900" y="2269665"/>
            <a:ext cx="307340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Ministries: goods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533900" y="2670936"/>
            <a:ext cx="3073400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$34,700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4584700" y="3433350"/>
            <a:ext cx="2971800" cy="1484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Invite-only quotes under this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 businesses get priority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Ontario guide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899400" y="2109157"/>
            <a:ext cx="3378200" cy="2849022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8051800" y="2269665"/>
            <a:ext cx="3073400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and hospitals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051800" y="2670936"/>
            <a:ext cx="3073400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$121,200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8102600" y="3433350"/>
            <a:ext cx="2971800" cy="1484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Invite-only quotes under this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$10K: direct buy</a:t>
            </a:r>
            <a:endParaRPr lang="en-US" sz="130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 Directive</a:t>
            </a:r>
            <a:endParaRPr lang="en-US" sz="1300" dirty="0"/>
          </a:p>
        </p:txBody>
      </p:sp>
      <p:sp>
        <p:nvSpPr>
          <p:cNvPr id="40" name="Tip"/>
          <p:cNvSpPr txBox="1"/>
          <p:nvPr/>
        </p:nvSpPr>
        <p:spPr>
          <a:xfrm>
            <a:off x="863600" y="5181600"/>
            <a:ext cx="7772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400" b="1" dirty="0">
                <a:solidFill>
                  <a:srgbClr val="C8202A"/>
                </a:solidFill>
                <a:latin typeface="Calibri" pitchFamily="34" charset="0"/>
                <a:cs typeface="Calibri" pitchFamily="34" charset="-120"/>
              </a:rPr>
              <a:t>Find the buyer: 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cs typeface="Calibri" pitchFamily="34" charset="-120"/>
              </a:rPr>
              <a:t>INFO-GO is Ontario's government staff directory. Link on your one-pager.</a:t>
            </a:r>
          </a:p>
        </p:txBody>
      </p:sp>
    </p:spTree>
    <p:extLst>
      <p:ext uri="{BB962C8B-B14F-4D97-AF65-F5344CB8AC3E}">
        <p14:creationId xmlns:p14="http://schemas.microsoft.com/office/powerpoint/2010/main" val="3375074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Municipal: How Towns Buy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9622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" name="Image 0" descr="icons/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26" y="1912568"/>
            <a:ext cx="353050" cy="35305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773936" y="1764064"/>
            <a:ext cx="506943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town has its own rules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the purchasing bylaw on the town's website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68680" y="2672545"/>
            <a:ext cx="678942" cy="678942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7" name="Image 1" descr="icons/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626" y="2835491"/>
            <a:ext cx="353050" cy="35305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73936" y="2686987"/>
            <a:ext cx="506943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jobs go to invited quotes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on the vendor list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868680" y="3595467"/>
            <a:ext cx="678942" cy="678942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2" descr="icons/lapt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26" y="3758413"/>
            <a:ext cx="353050" cy="35305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773936" y="3609909"/>
            <a:ext cx="506943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Bigger jobs get posted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bids&amp;tenders or Biddingo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868680" y="4518390"/>
            <a:ext cx="678942" cy="678942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3" descr="icons/pho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26" y="4681336"/>
            <a:ext cx="353050" cy="35305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773936" y="4532832"/>
            <a:ext cx="5069434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the purchasing office</a:t>
            </a:r>
            <a:endParaRPr lang="en-US" sz="14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staff on the town's website, then send your capabilities statement</a:t>
            </a:r>
            <a:endParaRPr lang="en-US" sz="1400" dirty="0"/>
          </a:p>
        </p:txBody>
      </p:sp>
      <p:sp>
        <p:nvSpPr>
          <p:cNvPr id="15" name="Shape 9"/>
          <p:cNvSpPr/>
          <p:nvPr/>
        </p:nvSpPr>
        <p:spPr>
          <a:xfrm>
            <a:off x="7205472" y="1748013"/>
            <a:ext cx="4073652" cy="2823987"/>
          </a:xfrm>
          <a:prstGeom prst="roundRect">
            <a:avLst>
              <a:gd name="adj" fmla="val 388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0"/>
          <p:cNvSpPr txBox="1"/>
          <p:nvPr/>
        </p:nvSpPr>
        <p:spPr>
          <a:xfrm>
            <a:off x="7431786" y="1908521"/>
            <a:ext cx="3621024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look for in the bylaw</a:t>
            </a:r>
            <a:endParaRPr lang="en-US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7431786" y="2285716"/>
            <a:ext cx="3621024" cy="497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Dollar limits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quotes turn into a posted bid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7431786" y="2815393"/>
            <a:ext cx="3621024" cy="497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Invited quotes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get on the vendor list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7431786" y="3345071"/>
            <a:ext cx="3621024" cy="497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awards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town can hire without a bid</a:t>
            </a:r>
            <a:endParaRPr lang="en-US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7431786" y="3874748"/>
            <a:ext cx="3621024" cy="497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preference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local or Indigenous firms get priority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84446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This Means for You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10410444" cy="1364320"/>
          </a:xfrm>
          <a:prstGeom prst="roundRect">
            <a:avLst>
              <a:gd name="adj" fmla="val 8043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1230782" y="1828267"/>
            <a:ext cx="9686239" cy="1203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2400" b="1" i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small contracts don't get posted. They go to people the buyer already knows. Your job is to be known."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868680" y="3393223"/>
            <a:ext cx="2444191" cy="2247116"/>
          </a:xfrm>
          <a:prstGeom prst="roundRect">
            <a:avLst>
              <a:gd name="adj" fmla="val 4883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Shape 4"/>
          <p:cNvSpPr/>
          <p:nvPr/>
        </p:nvSpPr>
        <p:spPr>
          <a:xfrm>
            <a:off x="1706042" y="3550205"/>
            <a:ext cx="769468" cy="76946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7" name="Image 0" descr="icons/handshak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4" y="3734877"/>
            <a:ext cx="400123" cy="400123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004468" y="4396400"/>
            <a:ext cx="2172614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relationships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049731" y="4797670"/>
            <a:ext cx="2082089" cy="802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the work is needed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3493922" y="3393223"/>
            <a:ext cx="2444191" cy="2247116"/>
          </a:xfrm>
          <a:prstGeom prst="roundRect">
            <a:avLst>
              <a:gd name="adj" fmla="val 4883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8"/>
          <p:cNvSpPr/>
          <p:nvPr/>
        </p:nvSpPr>
        <p:spPr>
          <a:xfrm>
            <a:off x="4331284" y="3550205"/>
            <a:ext cx="769468" cy="769468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Image 1" descr="icons/m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956" y="3734877"/>
            <a:ext cx="400123" cy="40012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629711" y="4396400"/>
            <a:ext cx="2172614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in touch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3674974" y="4797670"/>
            <a:ext cx="2082089" cy="802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updates every few months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119165" y="3393223"/>
            <a:ext cx="2444191" cy="2247116"/>
          </a:xfrm>
          <a:prstGeom prst="roundRect">
            <a:avLst>
              <a:gd name="adj" fmla="val 4883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2"/>
          <p:cNvSpPr/>
          <p:nvPr/>
        </p:nvSpPr>
        <p:spPr>
          <a:xfrm>
            <a:off x="6956527" y="3550205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7" name="Image 2" descr="icons/ladd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1199" y="3734877"/>
            <a:ext cx="400123" cy="400123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254953" y="4396400"/>
            <a:ext cx="2172614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small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6300216" y="4797670"/>
            <a:ext cx="2082089" cy="802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jobs lead to bigger ones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Approach a Buyer</a:t>
            </a:r>
          </a:p>
        </p:txBody>
      </p:sp>
      <p:sp>
        <p:nvSpPr>
          <p:cNvPr id="3" name="Text 1"/>
          <p:cNvSpPr/>
          <p:nvPr/>
        </p:nvSpPr>
        <p:spPr>
          <a:xfrm>
            <a:off x="868680" y="1752190"/>
            <a:ext cx="633679" cy="633679"/>
          </a:xfrm>
          <a:prstGeom prst="ellipse">
            <a:avLst/>
          </a:prstGeom>
          <a:solidFill>
            <a:srgbClr val="1F6FB0"/>
          </a:solidFill>
          <a:ln>
            <a:solidFill>
              <a:srgbClr val="1F6FB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100" dirty="0"/>
          </a:p>
        </p:txBody>
      </p:sp>
      <p:sp>
        <p:nvSpPr>
          <p:cNvPr id="4" name="Text 2"/>
          <p:cNvSpPr txBox="1"/>
          <p:nvPr/>
        </p:nvSpPr>
        <p:spPr>
          <a:xfrm>
            <a:off x="1683410" y="1788140"/>
            <a:ext cx="2263140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a short email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082339" y="1752190"/>
            <a:ext cx="633679" cy="633679"/>
          </a:xfrm>
          <a:prstGeom prst="ellipse">
            <a:avLst/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4897069" y="1788140"/>
            <a:ext cx="2263140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your capabilities statement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2715240"/>
            <a:ext cx="633679" cy="633679"/>
          </a:xfrm>
          <a:prstGeom prst="ellipse">
            <a:avLst/>
          </a:prstGeom>
          <a:solidFill>
            <a:srgbClr val="B8901A"/>
          </a:solidFill>
          <a:ln>
            <a:solidFill>
              <a:srgbClr val="B8901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1683410" y="2751190"/>
            <a:ext cx="2263140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for a 15-minute call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082339" y="2715240"/>
            <a:ext cx="633679" cy="633679"/>
          </a:xfrm>
          <a:prstGeom prst="ellipse">
            <a:avLst/>
          </a:prstGeom>
          <a:solidFill>
            <a:srgbClr val="9B1B1E"/>
          </a:solidFill>
          <a:ln>
            <a:solidFill>
              <a:srgbClr val="9B1B1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100" dirty="0"/>
          </a:p>
        </p:txBody>
      </p:sp>
      <p:sp>
        <p:nvSpPr>
          <p:cNvPr id="10" name="Text 8"/>
          <p:cNvSpPr txBox="1"/>
          <p:nvPr/>
        </p:nvSpPr>
        <p:spPr>
          <a:xfrm>
            <a:off x="4897069" y="2751190"/>
            <a:ext cx="2263140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is coming up this year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3678289"/>
            <a:ext cx="633679" cy="633679"/>
          </a:xfrm>
          <a:prstGeom prst="ellipse">
            <a:avLst/>
          </a:prstGeom>
          <a:solidFill>
            <a:srgbClr val="C8202A"/>
          </a:solidFill>
          <a:ln>
            <a:solidFill>
              <a:srgbClr val="C8202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1683410" y="3714240"/>
            <a:ext cx="2263140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to be on quote lists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082339" y="3678289"/>
            <a:ext cx="633679" cy="633679"/>
          </a:xfrm>
          <a:prstGeom prst="ellipse">
            <a:avLst/>
          </a:prstGeom>
          <a:solidFill>
            <a:srgbClr val="2E4A2B"/>
          </a:solidFill>
          <a:ln>
            <a:solidFill>
              <a:srgbClr val="2E4A2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4897069" y="3714240"/>
            <a:ext cx="2263140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up every few months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477049" y="1748013"/>
            <a:ext cx="3802075" cy="2823987"/>
          </a:xfrm>
          <a:prstGeom prst="roundRect">
            <a:avLst>
              <a:gd name="adj" fmla="val 388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7703363" y="1908521"/>
            <a:ext cx="3349447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opening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703363" y="2349919"/>
            <a:ext cx="3349447" cy="2222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5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"Koolamalsi, my name is ___ from ___, a First Nation-owned business that does ___.</a:t>
            </a:r>
            <a:endParaRPr lang="en-US" sz="15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5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saw your department buys ___. Could we set up a 15-minute call so I can learn about your upcoming needs?"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68680" y="4837797"/>
            <a:ext cx="6336792" cy="802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industry days and supplier events. Faces get remembered.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1618990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 3</a:t>
            </a:r>
          </a:p>
        </p:txBody>
      </p:sp>
      <p:sp>
        <p:nvSpPr>
          <p:cNvPr id="3" name="Text 1"/>
          <p:cNvSpPr/>
          <p:nvPr/>
        </p:nvSpPr>
        <p:spPr>
          <a:xfrm>
            <a:off x="8412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Get Ready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4414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Government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0416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B8901A"/>
          </a:solidFill>
          <a:ln>
            <a:solidFill>
              <a:srgbClr val="B8901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Corporations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418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Your Bid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2420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Partners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19456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 to Corporations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841248" y="3520440"/>
            <a:ext cx="457200" cy="45720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0" descr="icons/indust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3630168"/>
            <a:ext cx="237744" cy="23774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463040" y="35204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corporate buying is different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41248" y="4087368"/>
            <a:ext cx="457200" cy="45720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1" descr="icons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4197096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463040" y="4087368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Companies leading the way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841248" y="4654296"/>
            <a:ext cx="457200" cy="45720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aw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76" y="4764024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465429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certified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Corporate Buying Is Different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5024171" cy="2728641"/>
          </a:xfrm>
          <a:prstGeom prst="roundRect">
            <a:avLst>
              <a:gd name="adj" fmla="val 40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140257" y="1902427"/>
            <a:ext cx="814730" cy="81473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land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792" y="2097962"/>
            <a:ext cx="423660" cy="4236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81301" y="1948649"/>
            <a:ext cx="3575761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1276045" y="2831444"/>
            <a:ext cx="4209440" cy="1564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Bids posted in public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 rules and scoring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Slow, formal process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often matters a lot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254953" y="1748013"/>
            <a:ext cx="5024171" cy="2728641"/>
          </a:xfrm>
          <a:prstGeom prst="roundRect">
            <a:avLst>
              <a:gd name="adj" fmla="val 40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6526530" y="1902427"/>
            <a:ext cx="814730" cy="81473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indust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065" y="2097962"/>
            <a:ext cx="423660" cy="4236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67574" y="1948649"/>
            <a:ext cx="3575761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Corporations</a:t>
            </a:r>
            <a:endParaRPr lang="en-US" sz="2300" dirty="0"/>
          </a:p>
        </p:txBody>
      </p:sp>
      <p:sp>
        <p:nvSpPr>
          <p:cNvPr id="12" name="Text 8"/>
          <p:cNvSpPr txBox="1"/>
          <p:nvPr/>
        </p:nvSpPr>
        <p:spPr>
          <a:xfrm>
            <a:off x="6662318" y="2831444"/>
            <a:ext cx="4209440" cy="1564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public postings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matter more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registration comes first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decide faster</a:t>
            </a:r>
            <a:endParaRPr lang="en-US" sz="17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Companies Leading the Way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2489454" cy="3049657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728673" y="1904995"/>
            <a:ext cx="769468" cy="76946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bo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345" y="2089667"/>
            <a:ext cx="400123" cy="40012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49731" y="2711063"/>
            <a:ext cx="212735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 One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1049731" y="3072206"/>
            <a:ext cx="2127352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7%+</a:t>
            </a:r>
            <a:endParaRPr lang="en-US" sz="3800" dirty="0"/>
          </a:p>
        </p:txBody>
      </p:sp>
      <p:sp>
        <p:nvSpPr>
          <p:cNvPr id="8" name="Text 5"/>
          <p:cNvSpPr txBox="1"/>
          <p:nvPr/>
        </p:nvSpPr>
        <p:spPr>
          <a:xfrm>
            <a:off x="1049731" y="3834621"/>
            <a:ext cx="2127352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spending with Indigenous businesses in 2025 (about $216M). Beat its 5% target early.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1140257" y="4492705"/>
            <a:ext cx="1946300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on your one-pager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493922" y="1748013"/>
            <a:ext cx="2489454" cy="3049657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8"/>
          <p:cNvSpPr/>
          <p:nvPr/>
        </p:nvSpPr>
        <p:spPr>
          <a:xfrm>
            <a:off x="4353916" y="1904995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Image 1" descr="icons/indust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588" y="2089667"/>
            <a:ext cx="400123" cy="40012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674974" y="2711063"/>
            <a:ext cx="212735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Enbridge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3674974" y="3072206"/>
            <a:ext cx="2127352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$1.3B</a:t>
            </a:r>
            <a:endParaRPr lang="en-US" sz="3800" dirty="0"/>
          </a:p>
        </p:txBody>
      </p:sp>
      <p:sp>
        <p:nvSpPr>
          <p:cNvPr id="15" name="Text 11"/>
          <p:cNvSpPr txBox="1"/>
          <p:nvPr/>
        </p:nvSpPr>
        <p:spPr>
          <a:xfrm>
            <a:off x="3674974" y="3834621"/>
            <a:ext cx="2127352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Indigenous procurement since 2023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3765499" y="4492705"/>
            <a:ext cx="1946300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on your one-pager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6119165" y="1748013"/>
            <a:ext cx="2489454" cy="3049657"/>
          </a:xfrm>
          <a:prstGeom prst="roundRect">
            <a:avLst>
              <a:gd name="adj" fmla="val 440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4"/>
          <p:cNvSpPr/>
          <p:nvPr/>
        </p:nvSpPr>
        <p:spPr>
          <a:xfrm>
            <a:off x="6979158" y="1904995"/>
            <a:ext cx="769468" cy="769468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9" name="Image 2" descr="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3830" y="2089667"/>
            <a:ext cx="400123" cy="400123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300216" y="2711063"/>
            <a:ext cx="212735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CCIB PAIR</a:t>
            </a:r>
            <a:endParaRPr lang="en-US" sz="1900" dirty="0"/>
          </a:p>
        </p:txBody>
      </p:sp>
      <p:sp>
        <p:nvSpPr>
          <p:cNvPr id="21" name="Text 16"/>
          <p:cNvSpPr txBox="1"/>
          <p:nvPr/>
        </p:nvSpPr>
        <p:spPr>
          <a:xfrm>
            <a:off x="6300216" y="3072206"/>
            <a:ext cx="2127352" cy="722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38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</a:t>
            </a:r>
            <a:endParaRPr lang="en-US" sz="3800" dirty="0"/>
          </a:p>
        </p:txBody>
      </p:sp>
      <p:sp>
        <p:nvSpPr>
          <p:cNvPr id="22" name="Text 17"/>
          <p:cNvSpPr txBox="1"/>
          <p:nvPr/>
        </p:nvSpPr>
        <p:spPr>
          <a:xfrm>
            <a:off x="6300216" y="3834621"/>
            <a:ext cx="2127352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companies taking part. 161 corporate buyers on the CCIB Marketplace.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6390742" y="4492705"/>
            <a:ext cx="1946300" cy="26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on your one-pager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585626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Steps to Get In</a:t>
            </a:r>
          </a:p>
        </p:txBody>
      </p:sp>
      <p:sp>
        <p:nvSpPr>
          <p:cNvPr id="3" name="Shape 1"/>
          <p:cNvSpPr/>
          <p:nvPr/>
        </p:nvSpPr>
        <p:spPr>
          <a:xfrm>
            <a:off x="863600" y="3619500"/>
            <a:ext cx="1498600" cy="2032000"/>
          </a:xfrm>
          <a:prstGeom prst="roundRect">
            <a:avLst>
              <a:gd name="adj" fmla="val 787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295400" y="3746500"/>
            <a:ext cx="635000" cy="635000"/>
          </a:xfrm>
          <a:prstGeom prst="ellipse">
            <a:avLst/>
          </a:prstGeom>
          <a:solidFill>
            <a:srgbClr val="B8901A"/>
          </a:solidFill>
          <a:ln>
            <a:solidFill>
              <a:srgbClr val="B8901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100" dirty="0"/>
          </a:p>
        </p:txBody>
      </p:sp>
      <p:sp>
        <p:nvSpPr>
          <p:cNvPr id="5" name="Text 3"/>
          <p:cNvSpPr txBox="1"/>
          <p:nvPr/>
        </p:nvSpPr>
        <p:spPr>
          <a:xfrm>
            <a:off x="939800" y="4457700"/>
            <a:ext cx="13462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contact</a:t>
            </a:r>
            <a:endParaRPr lang="en-US" sz="13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diversity or Indigenous relations staff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489200" y="3111500"/>
            <a:ext cx="1498600" cy="2540000"/>
          </a:xfrm>
          <a:prstGeom prst="roundRect">
            <a:avLst>
              <a:gd name="adj" fmla="val 787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/>
          <p:nvPr/>
        </p:nvSpPr>
        <p:spPr>
          <a:xfrm>
            <a:off x="2921000" y="3238500"/>
            <a:ext cx="635000" cy="635000"/>
          </a:xfrm>
          <a:prstGeom prst="ellipse">
            <a:avLst/>
          </a:prstGeom>
          <a:solidFill>
            <a:srgbClr val="4E7D3A"/>
          </a:solidFill>
          <a:ln>
            <a:solidFill>
              <a:srgbClr val="4E7D3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2565400" y="3949700"/>
            <a:ext cx="1346200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</a:t>
            </a:r>
            <a:endParaRPr lang="en-US" sz="13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company's supplier portal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0" y="2603500"/>
            <a:ext cx="1498600" cy="3048000"/>
          </a:xfrm>
          <a:prstGeom prst="roundRect">
            <a:avLst>
              <a:gd name="adj" fmla="val 787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/>
          <p:nvPr/>
        </p:nvSpPr>
        <p:spPr>
          <a:xfrm>
            <a:off x="4546600" y="2730500"/>
            <a:ext cx="635000" cy="635000"/>
          </a:xfrm>
          <a:prstGeom prst="ellipse">
            <a:avLst/>
          </a:prstGeom>
          <a:solidFill>
            <a:srgbClr val="1F6FB0"/>
          </a:solidFill>
          <a:ln>
            <a:solidFill>
              <a:srgbClr val="1F6FB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4191000" y="3441700"/>
            <a:ext cx="13462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certified</a:t>
            </a:r>
            <a:endParaRPr lang="en-US" sz="13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CCIB or CAMSC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740400" y="2095500"/>
            <a:ext cx="1498600" cy="3556000"/>
          </a:xfrm>
          <a:prstGeom prst="roundRect">
            <a:avLst>
              <a:gd name="adj" fmla="val 787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6172200" y="2222500"/>
            <a:ext cx="635000" cy="635000"/>
          </a:xfrm>
          <a:prstGeom prst="ellipse">
            <a:avLst/>
          </a:prstGeom>
          <a:solidFill>
            <a:srgbClr val="9B1B1E"/>
          </a:solidFill>
          <a:ln>
            <a:solidFill>
              <a:srgbClr val="9B1B1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5816600" y="2933700"/>
            <a:ext cx="1346200" cy="2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up</a:t>
            </a:r>
            <a:endParaRPr lang="en-US" sz="13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days and trade shows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66000" y="1587500"/>
            <a:ext cx="1498600" cy="4064000"/>
          </a:xfrm>
          <a:prstGeom prst="roundRect">
            <a:avLst>
              <a:gd name="adj" fmla="val 787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/>
          <p:nvPr/>
        </p:nvSpPr>
        <p:spPr>
          <a:xfrm>
            <a:off x="7797800" y="1714500"/>
            <a:ext cx="635000" cy="635000"/>
          </a:xfrm>
          <a:prstGeom prst="ellipse">
            <a:avLst/>
          </a:prstGeom>
          <a:solidFill>
            <a:srgbClr val="C8202A"/>
          </a:solidFill>
          <a:ln>
            <a:solidFill>
              <a:srgbClr val="C8202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7442200" y="2425700"/>
            <a:ext cx="1346200" cy="3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small</a:t>
            </a:r>
            <a:endParaRPr lang="en-US" sz="13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grow the relationship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169400" y="1587500"/>
            <a:ext cx="2260600" cy="2946400"/>
          </a:xfrm>
          <a:prstGeom prst="roundRect">
            <a:avLst>
              <a:gd name="adj" fmla="val 9115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7"/>
          <p:cNvSpPr/>
          <p:nvPr/>
        </p:nvSpPr>
        <p:spPr>
          <a:xfrm>
            <a:off x="9347200" y="1765300"/>
            <a:ext cx="635000" cy="63500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0" name="Image 0" descr="icons/sear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00" y="1917700"/>
            <a:ext cx="330200" cy="33020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9347200" y="2501900"/>
            <a:ext cx="19304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look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"[company] Indigenous procurement" or "supplier diversity." Also list your business on the </a:t>
            </a: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CCIB Indigenous Procurement Marketplace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64208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Certifications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5024171" cy="2889149"/>
          </a:xfrm>
          <a:prstGeom prst="roundRect">
            <a:avLst>
              <a:gd name="adj" fmla="val 3798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140257" y="1864868"/>
            <a:ext cx="769468" cy="76946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aw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29" y="2049540"/>
            <a:ext cx="400123" cy="40012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36038" y="1908521"/>
            <a:ext cx="3575761" cy="682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CCIB: Certified Indigenous Business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1276045" y="2751190"/>
            <a:ext cx="4209440" cy="1926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51% or more Indigenous owned and controlled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of Indigenous identity for each owner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CCIB membership required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276045" y="4235891"/>
            <a:ext cx="4209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on your one-pager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254953" y="1748013"/>
            <a:ext cx="5024171" cy="2823987"/>
          </a:xfrm>
          <a:prstGeom prst="roundRect">
            <a:avLst>
              <a:gd name="adj" fmla="val 388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6526530" y="1864868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1" descr="icons/med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202" y="2049540"/>
            <a:ext cx="400123" cy="40012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522312" y="1908521"/>
            <a:ext cx="3575761" cy="682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CAMSC</a:t>
            </a:r>
            <a:endParaRPr lang="en-US" sz="1900" dirty="0"/>
          </a:p>
        </p:txBody>
      </p:sp>
      <p:sp>
        <p:nvSpPr>
          <p:cNvPr id="13" name="Text 9"/>
          <p:cNvSpPr txBox="1"/>
          <p:nvPr/>
        </p:nvSpPr>
        <p:spPr>
          <a:xfrm>
            <a:off x="6662318" y="2751190"/>
            <a:ext cx="4209440" cy="1820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51% or more owned by Indigenous or visible-minority people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Yearly fee based on your revenue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years of financial statements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 every year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6662318" y="4235891"/>
            <a:ext cx="4209440" cy="336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on your one-pager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549549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Discussion: Your Top 3 Companies</a:t>
            </a:r>
          </a:p>
        </p:txBody>
      </p:sp>
      <p:sp>
        <p:nvSpPr>
          <p:cNvPr id="3" name="Shape 1"/>
          <p:cNvSpPr/>
          <p:nvPr/>
        </p:nvSpPr>
        <p:spPr>
          <a:xfrm>
            <a:off x="1140257" y="1791358"/>
            <a:ext cx="1357884" cy="1357884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" name="Image 0" descr="icons/comme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149" y="2117251"/>
            <a:ext cx="706100" cy="7061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860243" y="1868394"/>
            <a:ext cx="8418881" cy="1203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4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3 companies in your region would you like to sell to?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868680" y="3312969"/>
            <a:ext cx="2444191" cy="2327370"/>
          </a:xfrm>
          <a:prstGeom prst="roundRect">
            <a:avLst>
              <a:gd name="adj" fmla="val 471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Shape 4"/>
          <p:cNvSpPr/>
          <p:nvPr/>
        </p:nvSpPr>
        <p:spPr>
          <a:xfrm>
            <a:off x="1706042" y="3469950"/>
            <a:ext cx="769468" cy="76946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8" name="Image 1" descr="icons/sea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714" y="3654623"/>
            <a:ext cx="400123" cy="40012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04468" y="4316146"/>
            <a:ext cx="2172614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1049731" y="4717416"/>
            <a:ext cx="2082089" cy="88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they have an Indigenous procurement target?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3493922" y="3312969"/>
            <a:ext cx="2444191" cy="2327370"/>
          </a:xfrm>
          <a:prstGeom prst="roundRect">
            <a:avLst>
              <a:gd name="adj" fmla="val 471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8"/>
          <p:cNvSpPr/>
          <p:nvPr/>
        </p:nvSpPr>
        <p:spPr>
          <a:xfrm>
            <a:off x="4331284" y="3469950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2" descr="icons/add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5956" y="3654623"/>
            <a:ext cx="400123" cy="40012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629711" y="4316146"/>
            <a:ext cx="2172614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</a:t>
            </a:r>
            <a:endParaRPr lang="en-US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3674974" y="4717416"/>
            <a:ext cx="2082089" cy="88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their supplier diversity contact?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119165" y="3312969"/>
            <a:ext cx="2444191" cy="2327370"/>
          </a:xfrm>
          <a:prstGeom prst="roundRect">
            <a:avLst>
              <a:gd name="adj" fmla="val 4715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2"/>
          <p:cNvSpPr/>
          <p:nvPr/>
        </p:nvSpPr>
        <p:spPr>
          <a:xfrm>
            <a:off x="6956527" y="3469950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8" name="Image 3" descr="icons/do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1199" y="3654623"/>
            <a:ext cx="400123" cy="400123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254953" y="4316146"/>
            <a:ext cx="2172614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</a:t>
            </a:r>
            <a:endParaRPr lang="en-US" sz="1800" dirty="0"/>
          </a:p>
        </p:txBody>
      </p:sp>
      <p:sp>
        <p:nvSpPr>
          <p:cNvPr id="20" name="Text 14"/>
          <p:cNvSpPr txBox="1"/>
          <p:nvPr/>
        </p:nvSpPr>
        <p:spPr>
          <a:xfrm>
            <a:off x="6300216" y="4717416"/>
            <a:ext cx="2082089" cy="88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one small way in?</a:t>
            </a:r>
            <a:endParaRPr lang="en-US" sz="15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 4</a:t>
            </a:r>
          </a:p>
        </p:txBody>
      </p:sp>
      <p:sp>
        <p:nvSpPr>
          <p:cNvPr id="3" name="Text 1"/>
          <p:cNvSpPr/>
          <p:nvPr/>
        </p:nvSpPr>
        <p:spPr>
          <a:xfrm>
            <a:off x="8412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Get Ready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4414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Government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0416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Corporations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418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9B1B1E"/>
          </a:solidFill>
          <a:ln>
            <a:solidFill>
              <a:srgbClr val="9B1B1E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Your Bid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242048" y="1645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EAE2D0"/>
          </a:solidFill>
          <a:ln>
            <a:solidFill>
              <a:srgbClr val="EAE2D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Partners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19456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Your Bid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841248" y="3520440"/>
            <a:ext cx="457200" cy="457200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0" descr="icons/rul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3630168"/>
            <a:ext cx="237744" cy="23774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463040" y="35204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"qualifications" really means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41248" y="4087368"/>
            <a:ext cx="457200" cy="457200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1" descr="icons/sc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4197096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463040" y="4087368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vs corporate bids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841248" y="4654296"/>
            <a:ext cx="457200" cy="457200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exclai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976" y="4764024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4654296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and fixes</a:t>
            </a:r>
            <a:endParaRPr lang="en-US" sz="1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"Qualifications" Really Means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5024171" cy="2728641"/>
          </a:xfrm>
          <a:prstGeom prst="roundRect">
            <a:avLst>
              <a:gd name="adj" fmla="val 40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140257" y="1864868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l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29" y="2049540"/>
            <a:ext cx="400123" cy="40012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36038" y="1908521"/>
            <a:ext cx="3575761" cy="682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4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</a:t>
            </a: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Pass or fail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276045" y="2751190"/>
            <a:ext cx="4209440" cy="1926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in business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similar projects in the last 3 to 5 years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Licences or certifications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credentials and resumes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254953" y="1748013"/>
            <a:ext cx="5024171" cy="2728641"/>
          </a:xfrm>
          <a:prstGeom prst="roundRect">
            <a:avLst>
              <a:gd name="adj" fmla="val 402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6526530" y="1864868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202" y="2049540"/>
            <a:ext cx="400123" cy="40012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22312" y="1908521"/>
            <a:ext cx="3575761" cy="682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4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Rated</a:t>
            </a:r>
            <a:r>
              <a:rPr lang="en-US" sz="17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Points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6662318" y="2751190"/>
            <a:ext cx="4209440" cy="1820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deep your experience is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approach and plan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team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participation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868680" y="4958179"/>
            <a:ext cx="7772400" cy="762414"/>
          </a:xfrm>
          <a:prstGeom prst="roundRect">
            <a:avLst>
              <a:gd name="adj" fmla="val 14392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0"/>
          <p:cNvSpPr/>
          <p:nvPr/>
        </p:nvSpPr>
        <p:spPr>
          <a:xfrm>
            <a:off x="1094994" y="5022546"/>
            <a:ext cx="633679" cy="633679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2" descr="icons/exclai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077" y="5174629"/>
            <a:ext cx="329513" cy="329513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954987" y="5054484"/>
            <a:ext cx="6686093" cy="569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 one mandatory and you're out, no matter how good the rest is.</a:t>
            </a:r>
            <a:endParaRPr lang="en-US" sz="1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 vs Corporate Bids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5024171" cy="2849022"/>
          </a:xfrm>
          <a:prstGeom prst="roundRect">
            <a:avLst>
              <a:gd name="adj" fmla="val 3851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1140257" y="1864868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ma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29" y="2049540"/>
            <a:ext cx="400123" cy="40012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36038" y="1908521"/>
            <a:ext cx="3575761" cy="682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1276045" y="2711063"/>
            <a:ext cx="4209440" cy="1966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Restate each requirement word for word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in their exact order and numbering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every claim: project, dates, client, dollar value, your role, reference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only score what is on the page. Never assume they know you.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254953" y="1748013"/>
            <a:ext cx="5024171" cy="2823987"/>
          </a:xfrm>
          <a:prstGeom prst="roundRect">
            <a:avLst>
              <a:gd name="adj" fmla="val 3886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6526530" y="1864868"/>
            <a:ext cx="769468" cy="769468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indust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202" y="2049540"/>
            <a:ext cx="400123" cy="40012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22312" y="1908521"/>
            <a:ext cx="3575761" cy="682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3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2300" dirty="0"/>
          </a:p>
        </p:txBody>
      </p:sp>
      <p:sp>
        <p:nvSpPr>
          <p:cNvPr id="12" name="Text 8"/>
          <p:cNvSpPr txBox="1"/>
          <p:nvPr/>
        </p:nvSpPr>
        <p:spPr>
          <a:xfrm>
            <a:off x="6662318" y="2711063"/>
            <a:ext cx="4209440" cy="1860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value story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the relationship and how you fit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a presentation or interview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follow their format</a:t>
            </a:r>
            <a:endParaRPr lang="en-US" sz="15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Federal Example: Weak vs Strong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627632"/>
            <a:ext cx="10410444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Requirement: </a:t>
            </a:r>
            <a:r>
              <a:rPr lang="en-US" sz="17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Bidder must demonstrate 3 years of facilitation experience."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68680" y="2189411"/>
            <a:ext cx="5024171" cy="2287243"/>
          </a:xfrm>
          <a:prstGeom prst="roundRect">
            <a:avLst>
              <a:gd name="adj" fmla="val 4797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1094994" y="2311401"/>
            <a:ext cx="678942" cy="678942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6" name="Image 0" descr="icons/tim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40" y="2474347"/>
            <a:ext cx="353050" cy="3530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954987" y="2349919"/>
            <a:ext cx="3802075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1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1140257" y="3112334"/>
            <a:ext cx="4526280" cy="1524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have lots of facilitation experience and work with many communities."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254953" y="2189411"/>
            <a:ext cx="5024171" cy="2287243"/>
          </a:xfrm>
          <a:prstGeom prst="roundRect">
            <a:avLst>
              <a:gd name="adj" fmla="val 4797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6481267" y="2311401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1" descr="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213" y="2474347"/>
            <a:ext cx="353050" cy="3530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341260" y="2349919"/>
            <a:ext cx="3802075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21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</a:t>
            </a:r>
            <a:endParaRPr lang="en-US" sz="2100" dirty="0"/>
          </a:p>
        </p:txBody>
      </p:sp>
      <p:sp>
        <p:nvSpPr>
          <p:cNvPr id="13" name="Text 9"/>
          <p:cNvSpPr txBox="1"/>
          <p:nvPr/>
        </p:nvSpPr>
        <p:spPr>
          <a:xfrm>
            <a:off x="6526530" y="3112334"/>
            <a:ext cx="4526280" cy="145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Bidder has 5 years of facilitation experience. Example: Project X, for Client Y, June 2024 to March 2025, $85,000. Role: lead facilitator."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68680" y="4958179"/>
            <a:ext cx="7772400" cy="762414"/>
          </a:xfrm>
          <a:prstGeom prst="roundRect">
            <a:avLst>
              <a:gd name="adj" fmla="val 14392"/>
            </a:avLst>
          </a:prstGeom>
          <a:solidFill>
            <a:srgbClr val="E6F0E1"/>
          </a:solidFill>
          <a:ln w="12700">
            <a:solidFill>
              <a:srgbClr val="E6F0E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1"/>
          <p:cNvSpPr/>
          <p:nvPr/>
        </p:nvSpPr>
        <p:spPr>
          <a:xfrm>
            <a:off x="1094994" y="5022546"/>
            <a:ext cx="633679" cy="633679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p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7077" y="5174629"/>
            <a:ext cx="329513" cy="32951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954987" y="5054484"/>
            <a:ext cx="6686093" cy="569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their words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they say "demonstrate," show proof. If they say "Bidder," say "Bidder."</a:t>
            </a:r>
            <a:endParaRPr lang="en-US" sz="1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Mistakes and Fixes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48013"/>
            <a:ext cx="3530498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977311" y="1802589"/>
            <a:ext cx="452628" cy="45262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tim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41" y="1911219"/>
            <a:ext cx="235367" cy="23536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92885" y="1748013"/>
            <a:ext cx="4073652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Missed the deadline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534967" y="1940623"/>
            <a:ext cx="543154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Shape 5"/>
          <p:cNvSpPr/>
          <p:nvPr/>
        </p:nvSpPr>
        <p:spPr>
          <a:xfrm>
            <a:off x="5259172" y="1748013"/>
            <a:ext cx="3258922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5367802" y="1802589"/>
            <a:ext cx="452628" cy="45262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1" descr="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433" y="1911219"/>
            <a:ext cx="235367" cy="23536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983376" y="1748013"/>
            <a:ext cx="2489454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a day early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868680" y="2406097"/>
            <a:ext cx="3530498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9"/>
          <p:cNvSpPr/>
          <p:nvPr/>
        </p:nvSpPr>
        <p:spPr>
          <a:xfrm>
            <a:off x="977311" y="2460673"/>
            <a:ext cx="452628" cy="45262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4" name="Image 2" descr="icons/tim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41" y="2569303"/>
            <a:ext cx="235367" cy="235367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592885" y="2406097"/>
            <a:ext cx="4073652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Missed a mandatory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4534967" y="2598707"/>
            <a:ext cx="543154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2"/>
          <p:cNvSpPr/>
          <p:nvPr/>
        </p:nvSpPr>
        <p:spPr>
          <a:xfrm>
            <a:off x="5259172" y="2406097"/>
            <a:ext cx="3258922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Shape 13"/>
          <p:cNvSpPr/>
          <p:nvPr/>
        </p:nvSpPr>
        <p:spPr>
          <a:xfrm>
            <a:off x="5367802" y="2460673"/>
            <a:ext cx="452628" cy="45262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9" name="Image 3" descr="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433" y="2569303"/>
            <a:ext cx="235367" cy="235367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983376" y="2406097"/>
            <a:ext cx="2489454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a checklist from the RFP</a:t>
            </a:r>
            <a:endParaRPr lang="en-US" sz="1600" dirty="0"/>
          </a:p>
        </p:txBody>
      </p:sp>
      <p:sp>
        <p:nvSpPr>
          <p:cNvPr id="21" name="Shape 15"/>
          <p:cNvSpPr/>
          <p:nvPr/>
        </p:nvSpPr>
        <p:spPr>
          <a:xfrm>
            <a:off x="868680" y="3064181"/>
            <a:ext cx="3530498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Shape 16"/>
          <p:cNvSpPr/>
          <p:nvPr/>
        </p:nvSpPr>
        <p:spPr>
          <a:xfrm>
            <a:off x="977311" y="3118757"/>
            <a:ext cx="452628" cy="45262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3" name="Image 4" descr="icons/tim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41" y="3227387"/>
            <a:ext cx="235367" cy="235367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592885" y="3064181"/>
            <a:ext cx="4073652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Copy-paste answers</a:t>
            </a:r>
            <a:endParaRPr lang="en-US" sz="1600" dirty="0"/>
          </a:p>
        </p:txBody>
      </p:sp>
      <p:sp>
        <p:nvSpPr>
          <p:cNvPr id="25" name="Shape 18"/>
          <p:cNvSpPr/>
          <p:nvPr/>
        </p:nvSpPr>
        <p:spPr>
          <a:xfrm>
            <a:off x="4534967" y="3256791"/>
            <a:ext cx="543154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Shape 19"/>
          <p:cNvSpPr/>
          <p:nvPr/>
        </p:nvSpPr>
        <p:spPr>
          <a:xfrm>
            <a:off x="5259172" y="3064181"/>
            <a:ext cx="3258922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7" name="Shape 20"/>
          <p:cNvSpPr/>
          <p:nvPr/>
        </p:nvSpPr>
        <p:spPr>
          <a:xfrm>
            <a:off x="5367802" y="3118757"/>
            <a:ext cx="452628" cy="45262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8" name="Image 5" descr="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433" y="3227387"/>
            <a:ext cx="235367" cy="235367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5983376" y="3064181"/>
            <a:ext cx="2489454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their words, in their order</a:t>
            </a:r>
            <a:endParaRPr lang="en-US" sz="1600" dirty="0"/>
          </a:p>
        </p:txBody>
      </p:sp>
      <p:sp>
        <p:nvSpPr>
          <p:cNvPr id="30" name="Shape 22"/>
          <p:cNvSpPr/>
          <p:nvPr/>
        </p:nvSpPr>
        <p:spPr>
          <a:xfrm>
            <a:off x="868680" y="3722265"/>
            <a:ext cx="3530498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Shape 23"/>
          <p:cNvSpPr/>
          <p:nvPr/>
        </p:nvSpPr>
        <p:spPr>
          <a:xfrm>
            <a:off x="977311" y="3776840"/>
            <a:ext cx="452628" cy="45262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2" name="Image 6" descr="icons/tim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41" y="3885471"/>
            <a:ext cx="235367" cy="235367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1592885" y="3722265"/>
            <a:ext cx="4073652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Messy pricing</a:t>
            </a:r>
            <a:endParaRPr lang="en-US" sz="1600" dirty="0"/>
          </a:p>
        </p:txBody>
      </p:sp>
      <p:sp>
        <p:nvSpPr>
          <p:cNvPr id="34" name="Shape 25"/>
          <p:cNvSpPr/>
          <p:nvPr/>
        </p:nvSpPr>
        <p:spPr>
          <a:xfrm>
            <a:off x="4534967" y="3914875"/>
            <a:ext cx="543154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5" name="Shape 26"/>
          <p:cNvSpPr/>
          <p:nvPr/>
        </p:nvSpPr>
        <p:spPr>
          <a:xfrm>
            <a:off x="5259172" y="3722265"/>
            <a:ext cx="3258922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6" name="Shape 27"/>
          <p:cNvSpPr/>
          <p:nvPr/>
        </p:nvSpPr>
        <p:spPr>
          <a:xfrm>
            <a:off x="5367802" y="3776840"/>
            <a:ext cx="452628" cy="45262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7" name="Image 7" descr="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433" y="3885471"/>
            <a:ext cx="235367" cy="235367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5983376" y="3722265"/>
            <a:ext cx="2489454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their price form exactly</a:t>
            </a:r>
            <a:endParaRPr lang="en-US" sz="1600" dirty="0"/>
          </a:p>
        </p:txBody>
      </p:sp>
      <p:sp>
        <p:nvSpPr>
          <p:cNvPr id="39" name="Shape 29"/>
          <p:cNvSpPr/>
          <p:nvPr/>
        </p:nvSpPr>
        <p:spPr>
          <a:xfrm>
            <a:off x="868680" y="4380349"/>
            <a:ext cx="3530498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0" name="Shape 30"/>
          <p:cNvSpPr/>
          <p:nvPr/>
        </p:nvSpPr>
        <p:spPr>
          <a:xfrm>
            <a:off x="977311" y="4434924"/>
            <a:ext cx="452628" cy="45262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1" name="Image 8" descr="icons/tim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41" y="4543555"/>
            <a:ext cx="235367" cy="235367"/>
          </a:xfrm>
          <a:prstGeom prst="rect">
            <a:avLst/>
          </a:prstGeom>
        </p:spPr>
      </p:pic>
      <p:sp>
        <p:nvSpPr>
          <p:cNvPr id="42" name="Text 31"/>
          <p:cNvSpPr txBox="1"/>
          <p:nvPr/>
        </p:nvSpPr>
        <p:spPr>
          <a:xfrm>
            <a:off x="1592885" y="4380349"/>
            <a:ext cx="4073652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references ready</a:t>
            </a:r>
            <a:endParaRPr lang="en-US" sz="1600" dirty="0"/>
          </a:p>
        </p:txBody>
      </p:sp>
      <p:sp>
        <p:nvSpPr>
          <p:cNvPr id="43" name="Shape 32"/>
          <p:cNvSpPr/>
          <p:nvPr/>
        </p:nvSpPr>
        <p:spPr>
          <a:xfrm>
            <a:off x="4534967" y="4572959"/>
            <a:ext cx="543154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4" name="Shape 33"/>
          <p:cNvSpPr/>
          <p:nvPr/>
        </p:nvSpPr>
        <p:spPr>
          <a:xfrm>
            <a:off x="5259172" y="4380349"/>
            <a:ext cx="3258922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5" name="Shape 34"/>
          <p:cNvSpPr/>
          <p:nvPr/>
        </p:nvSpPr>
        <p:spPr>
          <a:xfrm>
            <a:off x="5367802" y="4434924"/>
            <a:ext cx="452628" cy="45262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6" name="Image 9" descr="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433" y="4543555"/>
            <a:ext cx="235367" cy="235367"/>
          </a:xfrm>
          <a:prstGeom prst="rect">
            <a:avLst/>
          </a:prstGeom>
        </p:spPr>
      </p:pic>
      <p:sp>
        <p:nvSpPr>
          <p:cNvPr id="47" name="Text 35"/>
          <p:cNvSpPr txBox="1"/>
          <p:nvPr/>
        </p:nvSpPr>
        <p:spPr>
          <a:xfrm>
            <a:off x="5983376" y="4380349"/>
            <a:ext cx="2489454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up 3 now</a:t>
            </a:r>
            <a:endParaRPr lang="en-US" sz="1600" dirty="0"/>
          </a:p>
        </p:txBody>
      </p:sp>
      <p:sp>
        <p:nvSpPr>
          <p:cNvPr id="48" name="Shape 36"/>
          <p:cNvSpPr/>
          <p:nvPr/>
        </p:nvSpPr>
        <p:spPr>
          <a:xfrm>
            <a:off x="868680" y="5038433"/>
            <a:ext cx="3530498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9" name="Shape 37"/>
          <p:cNvSpPr/>
          <p:nvPr/>
        </p:nvSpPr>
        <p:spPr>
          <a:xfrm>
            <a:off x="977311" y="5093008"/>
            <a:ext cx="452628" cy="45262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0" name="Image 10" descr="icons/tim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41" y="5201639"/>
            <a:ext cx="235367" cy="235367"/>
          </a:xfrm>
          <a:prstGeom prst="rect">
            <a:avLst/>
          </a:prstGeom>
        </p:spPr>
      </p:pic>
      <p:sp>
        <p:nvSpPr>
          <p:cNvPr id="51" name="Text 38"/>
          <p:cNvSpPr txBox="1"/>
          <p:nvPr/>
        </p:nvSpPr>
        <p:spPr>
          <a:xfrm>
            <a:off x="1592885" y="5038433"/>
            <a:ext cx="4073652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insurance</a:t>
            </a:r>
            <a:endParaRPr lang="en-US" sz="1600" dirty="0"/>
          </a:p>
        </p:txBody>
      </p:sp>
      <p:sp>
        <p:nvSpPr>
          <p:cNvPr id="52" name="Shape 39"/>
          <p:cNvSpPr/>
          <p:nvPr/>
        </p:nvSpPr>
        <p:spPr>
          <a:xfrm>
            <a:off x="4534967" y="5231043"/>
            <a:ext cx="543154" cy="191110"/>
          </a:xfrm>
          <a:prstGeom prst="rightArrow">
            <a:avLst/>
          </a:prstGeom>
          <a:solidFill>
            <a:srgbClr val="C9B68A"/>
          </a:solidFill>
          <a:ln w="12700">
            <a:solidFill>
              <a:srgbClr val="C9B68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3" name="Shape 40"/>
          <p:cNvSpPr/>
          <p:nvPr/>
        </p:nvSpPr>
        <p:spPr>
          <a:xfrm>
            <a:off x="5259172" y="5038433"/>
            <a:ext cx="3258922" cy="561779"/>
          </a:xfrm>
          <a:prstGeom prst="roundRect">
            <a:avLst>
              <a:gd name="adj" fmla="val 19532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4" name="Shape 41"/>
          <p:cNvSpPr/>
          <p:nvPr/>
        </p:nvSpPr>
        <p:spPr>
          <a:xfrm>
            <a:off x="5367802" y="5093008"/>
            <a:ext cx="452628" cy="45262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5" name="Image 11" descr="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433" y="5201639"/>
            <a:ext cx="235367" cy="235367"/>
          </a:xfrm>
          <a:prstGeom prst="rect">
            <a:avLst/>
          </a:prstGeom>
        </p:spPr>
      </p:pic>
      <p:sp>
        <p:nvSpPr>
          <p:cNvPr id="56" name="Text 42"/>
          <p:cNvSpPr txBox="1"/>
          <p:nvPr/>
        </p:nvSpPr>
        <p:spPr>
          <a:xfrm>
            <a:off x="5983376" y="5038433"/>
            <a:ext cx="2489454" cy="561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your broker before you bid</a:t>
            </a:r>
            <a:endParaRPr lang="en-US" sz="1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Makes It a Real Partnership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06927"/>
            <a:ext cx="724205" cy="724205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" name="Image 0" descr="icons/filesi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89" y="1880736"/>
            <a:ext cx="376586" cy="37658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819199" y="1723937"/>
            <a:ext cx="9459925" cy="88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written agreement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joint venture agreement that spells out roles, money, and control as well as when to make changes and exit clauses.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868680" y="2669977"/>
            <a:ext cx="724205" cy="724205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7" name="Image 1" descr="icons/map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89" y="2843786"/>
            <a:ext cx="376586" cy="37658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819199" y="2686987"/>
            <a:ext cx="9459925" cy="88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rules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joint venture must be 51% Indigenous owned and controlled. At least 33% of the work must be done by Indigenous businesses. Details on your one-pager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868680" y="3633027"/>
            <a:ext cx="724205" cy="724205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2" descr="icons/land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89" y="3806836"/>
            <a:ext cx="376586" cy="37658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819199" y="3650036"/>
            <a:ext cx="9459925" cy="88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Ontario rules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one-third of the work must be done by the Indigenous business. Details on your one-pager</a:t>
            </a:r>
            <a:endParaRPr lang="en-US" sz="1500" dirty="0"/>
          </a:p>
        </p:txBody>
      </p:sp>
      <p:sp>
        <p:nvSpPr>
          <p:cNvPr id="12" name="Shape 7"/>
          <p:cNvSpPr/>
          <p:nvPr/>
        </p:nvSpPr>
        <p:spPr>
          <a:xfrm>
            <a:off x="868680" y="4596076"/>
            <a:ext cx="724205" cy="724205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3" descr="icons/ey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489" y="4769885"/>
            <a:ext cx="376586" cy="37658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819199" y="4613086"/>
            <a:ext cx="6821881" cy="88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Audits are stricter now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 that only lend an Indigenous name ("fronting") are being reviewed.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4156909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Partner to Qualify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868680" y="1627632"/>
            <a:ext cx="10410444" cy="48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21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have enough experience yet? Build it with others.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868680" y="2269665"/>
            <a:ext cx="1855775" cy="2728641"/>
          </a:xfrm>
          <a:prstGeom prst="roundRect">
            <a:avLst>
              <a:gd name="adj" fmla="val 5913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1411834" y="2426647"/>
            <a:ext cx="769468" cy="769468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6" name="Image 0" descr="icons/handshak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506" y="2611319"/>
            <a:ext cx="400123" cy="40012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04468" y="3272842"/>
            <a:ext cx="1584198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C8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up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049731" y="3674112"/>
            <a:ext cx="1493672" cy="128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 business that does similar work, so together you meet the experience rules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2860243" y="2269665"/>
            <a:ext cx="1855775" cy="2728641"/>
          </a:xfrm>
          <a:prstGeom prst="roundRect">
            <a:avLst>
              <a:gd name="adj" fmla="val 5913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3403397" y="2426647"/>
            <a:ext cx="769468" cy="769468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1" descr="icons/sear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069" y="2611319"/>
            <a:ext cx="400123" cy="40012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96032" y="3272842"/>
            <a:ext cx="1584198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RFP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041294" y="3674112"/>
            <a:ext cx="1493672" cy="128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a partner's or subcontractor's experience count? It varies.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4851806" y="2269665"/>
            <a:ext cx="1855775" cy="2728641"/>
          </a:xfrm>
          <a:prstGeom prst="roundRect">
            <a:avLst>
              <a:gd name="adj" fmla="val 5913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1"/>
          <p:cNvSpPr/>
          <p:nvPr/>
        </p:nvSpPr>
        <p:spPr>
          <a:xfrm>
            <a:off x="5394960" y="2426647"/>
            <a:ext cx="769468" cy="769468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2" descr="icons/ladd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632" y="2611319"/>
            <a:ext cx="400123" cy="40012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987595" y="3272842"/>
            <a:ext cx="1584198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4E7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Subcontract first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5032858" y="3674112"/>
            <a:ext cx="1493672" cy="128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your own track record on someone else's contract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6843370" y="2269665"/>
            <a:ext cx="1855775" cy="2302335"/>
          </a:xfrm>
          <a:prstGeom prst="roundRect">
            <a:avLst>
              <a:gd name="adj" fmla="val 5913"/>
            </a:avLst>
          </a:prstGeom>
          <a:solidFill>
            <a:srgbClr val="FFFFF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5"/>
          <p:cNvSpPr/>
          <p:nvPr/>
        </p:nvSpPr>
        <p:spPr>
          <a:xfrm>
            <a:off x="7386523" y="2426647"/>
            <a:ext cx="769468" cy="769468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1" name="Image 3" descr="icons/sta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195" y="2611319"/>
            <a:ext cx="400123" cy="400123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6979158" y="3272842"/>
            <a:ext cx="1584198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proof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7024421" y="3674112"/>
            <a:ext cx="1493672" cy="128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for a reference letter after every job</a:t>
            </a:r>
            <a:endParaRPr lang="en-US" sz="15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</a:t>
            </a:r>
          </a:p>
        </p:txBody>
      </p:sp>
      <p:sp>
        <p:nvSpPr>
          <p:cNvPr id="3" name="Shape 1"/>
          <p:cNvSpPr/>
          <p:nvPr/>
        </p:nvSpPr>
        <p:spPr>
          <a:xfrm>
            <a:off x="868680" y="1709495"/>
            <a:ext cx="678942" cy="678942"/>
          </a:xfrm>
          <a:prstGeom prst="ellipse">
            <a:avLst/>
          </a:prstGeom>
          <a:solidFill>
            <a:srgbClr val="4E7D3A"/>
          </a:solidFill>
          <a:ln w="12700">
            <a:solidFill>
              <a:srgbClr val="4E7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" name="Image 0" descr="icons/clip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26" y="1872441"/>
            <a:ext cx="353050" cy="35305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773936" y="1748013"/>
            <a:ext cx="9505188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ready before the bid shows up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868680" y="2487960"/>
            <a:ext cx="678942" cy="678942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7" name="Image 1" descr="icons/handsha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626" y="2650906"/>
            <a:ext cx="353050" cy="35305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73936" y="2526478"/>
            <a:ext cx="9505188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contracts come from relationships, so be known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868680" y="3266425"/>
            <a:ext cx="678942" cy="678942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" name="Image 2" descr="icons/bullsey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26" y="3429372"/>
            <a:ext cx="353050" cy="35305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773936" y="3304943"/>
            <a:ext cx="9505188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the gaps: consulting, professional services, defence</a:t>
            </a:r>
            <a:endParaRPr lang="en-US" sz="1900" dirty="0"/>
          </a:p>
        </p:txBody>
      </p:sp>
      <p:sp>
        <p:nvSpPr>
          <p:cNvPr id="12" name="Shape 7"/>
          <p:cNvSpPr/>
          <p:nvPr/>
        </p:nvSpPr>
        <p:spPr>
          <a:xfrm>
            <a:off x="868680" y="4044891"/>
            <a:ext cx="678942" cy="678942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3" name="Image 3" descr="icons/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26" y="4207837"/>
            <a:ext cx="353050" cy="35305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773936" y="4083409"/>
            <a:ext cx="6867144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bids: restate, prove, and follow their order</a:t>
            </a:r>
            <a:endParaRPr lang="en-US" sz="1900" dirty="0"/>
          </a:p>
        </p:txBody>
      </p:sp>
      <p:sp>
        <p:nvSpPr>
          <p:cNvPr id="15" name="Shape 9"/>
          <p:cNvSpPr/>
          <p:nvPr/>
        </p:nvSpPr>
        <p:spPr>
          <a:xfrm>
            <a:off x="868680" y="4823356"/>
            <a:ext cx="678942" cy="678942"/>
          </a:xfrm>
          <a:prstGeom prst="ellipse">
            <a:avLst/>
          </a:prstGeom>
          <a:solidFill>
            <a:srgbClr val="C8202A"/>
          </a:solidFill>
          <a:ln w="12700">
            <a:solidFill>
              <a:srgbClr val="C8202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6" name="Image 4" descr="icons/us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626" y="4986302"/>
            <a:ext cx="353050" cy="35305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773936" y="4861874"/>
            <a:ext cx="6867144" cy="601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to build experience, but make it real</a:t>
            </a:r>
            <a:endParaRPr lang="en-US" sz="19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" y="155448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spcAft>
                <a:spcPts val="400"/>
              </a:spcAft>
              <a:buNone/>
            </a:pPr>
            <a:r>
              <a:rPr lang="en-US" sz="4400" dirty="0">
                <a:solidFill>
                  <a:srgbClr val="2B2B2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Anushiik (With Gratitude)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832104" y="27432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2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sharing your time, your stories, and your questions today.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32104" y="3520440"/>
            <a:ext cx="548640" cy="548640"/>
          </a:xfrm>
          <a:prstGeom prst="ellipse">
            <a:avLst/>
          </a:prstGeom>
          <a:solidFill>
            <a:srgbClr val="9B1B1E"/>
          </a:solidFill>
          <a:ln w="12700">
            <a:solidFill>
              <a:srgbClr val="9B1B1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" name="Image 0" descr="icons/m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3652114"/>
            <a:ext cx="285293" cy="28529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9344" y="3493008"/>
            <a:ext cx="6537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600" b="1" dirty="0">
                <a:solidFill>
                  <a:srgbClr val="9B1B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sarah.hopkins@threesistersconsulting.com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32104" y="4233672"/>
            <a:ext cx="548640" cy="548640"/>
          </a:xfrm>
          <a:prstGeom prst="ellipse">
            <a:avLst/>
          </a:prstGeom>
          <a:solidFill>
            <a:srgbClr val="1F6FB0"/>
          </a:solidFill>
          <a:ln w="12700">
            <a:solidFill>
              <a:srgbClr val="1F6FB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8" name="Image 1" descr="icons/ph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78" y="4365346"/>
            <a:ext cx="285293" cy="28529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9344" y="4206240"/>
            <a:ext cx="6537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600" b="1" dirty="0">
                <a:solidFill>
                  <a:srgbClr val="1F6F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519-401-6690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32104" y="4946904"/>
            <a:ext cx="548640" cy="548640"/>
          </a:xfrm>
          <a:prstGeom prst="ellipse">
            <a:avLst/>
          </a:prstGeom>
          <a:solidFill>
            <a:srgbClr val="B8901A"/>
          </a:solidFill>
          <a:ln w="12700">
            <a:solidFill>
              <a:srgbClr val="B890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1" name="Image 2" descr="icons/glob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8" y="5078578"/>
            <a:ext cx="285293" cy="28529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609344" y="4919472"/>
            <a:ext cx="6537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600" b="1" dirty="0">
                <a:solidFill>
                  <a:srgbClr val="B89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threesistersconsulting.com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ree Sisters" id="{E52CA897-3C0F-8C45-A56C-5E5F182BEDC1}" vid="{ADD6A051-DB09-BF4F-9FBB-6A92E4C855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F26D183-B1BD-4D1E-A182-B7483492A7D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c5d8d498-cad2-427d-bcd4-fd2fc5e40bf3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4D5D8DBA728C46806A7D6685446530" ma:contentTypeVersion="16" ma:contentTypeDescription="Create a new document." ma:contentTypeScope="" ma:versionID="3e95ad2c7db0214b5184659b0db56c3a">
  <xsd:schema xmlns:xsd="http://www.w3.org/2001/XMLSchema" xmlns:xs="http://www.w3.org/2001/XMLSchema" xmlns:p="http://schemas.microsoft.com/office/2006/metadata/properties" xmlns:ns2="84501f7a-af7b-48d0-a188-f603ca6ec248" xmlns:ns3="929456fe-4106-42bb-ba4b-3777904d1a11" targetNamespace="http://schemas.microsoft.com/office/2006/metadata/properties" ma:root="true" ma:fieldsID="5ef82600311f6a809b648aadd7b94f30" ns2:_="" ns3:_="">
    <xsd:import namespace="84501f7a-af7b-48d0-a188-f603ca6ec248"/>
    <xsd:import namespace="929456fe-4106-42bb-ba4b-3777904d1a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Im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501f7a-af7b-48d0-a188-f603ca6ec2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8bfc9d2-ffe5-40c7-9331-a859e5d1a6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3" nillable="true" ma:displayName="Image" ma:description="Thumbnail of image file" ma:format="Thumbnail" ma:internalName="Imag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456fe-4106-42bb-ba4b-3777904d1a1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553e6dc-aff7-4c9e-9391-0fb565177043}" ma:internalName="TaxCatchAll" ma:showField="CatchAllData" ma:web="929456fe-4106-42bb-ba4b-3777904d1a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9456fe-4106-42bb-ba4b-3777904d1a11" xsi:nil="true"/>
    <lcf76f155ced4ddcb4097134ff3c332f xmlns="84501f7a-af7b-48d0-a188-f603ca6ec248">
      <Terms xmlns="http://schemas.microsoft.com/office/infopath/2007/PartnerControls"/>
    </lcf76f155ced4ddcb4097134ff3c332f>
    <Image xmlns="84501f7a-af7b-48d0-a188-f603ca6ec24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71F353-EF8F-4326-B2A7-8C6737B063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501f7a-af7b-48d0-a188-f603ca6ec248"/>
    <ds:schemaRef ds:uri="929456fe-4106-42bb-ba4b-3777904d1a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377BD5-5593-4E21-883D-17A3361E9ADF}">
  <ds:schemaRefs>
    <ds:schemaRef ds:uri="http://purl.org/dc/terms/"/>
    <ds:schemaRef ds:uri="http://schemas.microsoft.com/office/infopath/2007/PartnerControls"/>
    <ds:schemaRef ds:uri="http://www.w3.org/XML/1998/namespace"/>
    <ds:schemaRef ds:uri="84501f7a-af7b-48d0-a188-f603ca6ec248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929456fe-4106-42bb-ba4b-3777904d1a11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111B8F3-6340-46C1-8FFF-CA594BD57A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Three Sisters (1)</Template>
  <TotalTime>1766</TotalTime>
  <Words>3808</Words>
  <Application>Microsoft Office PowerPoint</Application>
  <PresentationFormat>Widescreen</PresentationFormat>
  <Paragraphs>709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Office Theme</vt:lpstr>
      <vt:lpstr>Procurement: How to Sell to Government and Corporate Clients</vt:lpstr>
      <vt:lpstr>Who We Are in Procurement</vt:lpstr>
      <vt:lpstr>My Procurement Track Record</vt:lpstr>
      <vt:lpstr>Federal Contracts</vt:lpstr>
      <vt:lpstr>Provincial, Municipal, and Corporate</vt:lpstr>
      <vt:lpstr>Not-for-Profit and First Nation Clients</vt:lpstr>
      <vt:lpstr>Services I Provide</vt:lpstr>
      <vt:lpstr>Why We're Here</vt:lpstr>
      <vt:lpstr>Today's Plan</vt:lpstr>
      <vt:lpstr>Let's Meet Each Other</vt:lpstr>
      <vt:lpstr>Part 1</vt:lpstr>
      <vt:lpstr>What Is Procurement?</vt:lpstr>
      <vt:lpstr>Your Procurement-Ready Checklist</vt:lpstr>
      <vt:lpstr>Get Your SRI Number (Federal)</vt:lpstr>
      <vt:lpstr>Insurance: What Buyers Ask For</vt:lpstr>
      <vt:lpstr>Security Clearance: Contract Security Program</vt:lpstr>
      <vt:lpstr>Your Capabilities Statement</vt:lpstr>
      <vt:lpstr>Where to Find Opportunities</vt:lpstr>
      <vt:lpstr>Your First Steps to Bid Ready</vt:lpstr>
      <vt:lpstr>Federal Process, Step by Step</vt:lpstr>
      <vt:lpstr>Free Federal Workshops for New Bidders</vt:lpstr>
      <vt:lpstr>Part 2</vt:lpstr>
      <vt:lpstr>Three Levels, Three Doors</vt:lpstr>
      <vt:lpstr>Federal: Types of Bids</vt:lpstr>
      <vt:lpstr>Federal: How Set-Asides Work (PSIB)</vt:lpstr>
      <vt:lpstr>Federal: The Numbers</vt:lpstr>
      <vt:lpstr>Federal: Where the Money and Gaps Are</vt:lpstr>
      <vt:lpstr>Federal: Departments to Watch</vt:lpstr>
      <vt:lpstr>Federal: Buying Without a Tender</vt:lpstr>
      <vt:lpstr>Federal: ProServices, Another Way In</vt:lpstr>
      <vt:lpstr>Federal: Find the Right People</vt:lpstr>
      <vt:lpstr>Provincial: Ontario's Process</vt:lpstr>
      <vt:lpstr>Provincial: Buying Without a Tender</vt:lpstr>
      <vt:lpstr>Municipal: How Towns Buy</vt:lpstr>
      <vt:lpstr>What This Means for You</vt:lpstr>
      <vt:lpstr>How to Approach a Buyer</vt:lpstr>
      <vt:lpstr>Part 3</vt:lpstr>
      <vt:lpstr>How Corporate Buying Is Different</vt:lpstr>
      <vt:lpstr>Companies Leading the Way</vt:lpstr>
      <vt:lpstr>Steps to Get In</vt:lpstr>
      <vt:lpstr>Certifications</vt:lpstr>
      <vt:lpstr>Discussion: Your Top 3 Companies</vt:lpstr>
      <vt:lpstr>Part 4</vt:lpstr>
      <vt:lpstr>What "Qualifications" Really Means</vt:lpstr>
      <vt:lpstr>Federal vs Corporate Bids</vt:lpstr>
      <vt:lpstr>Federal Example: Weak vs Strong</vt:lpstr>
      <vt:lpstr>Common Mistakes and Fixes</vt:lpstr>
      <vt:lpstr>What Makes It a Real Partnership</vt:lpstr>
      <vt:lpstr>Partner to Qualify</vt:lpstr>
      <vt:lpstr>Key Takeaways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Herr</dc:creator>
  <cp:lastModifiedBy>Sarah Hopkins</cp:lastModifiedBy>
  <cp:revision>535</cp:revision>
  <cp:lastPrinted>2026-10-16T21:21:23Z</cp:lastPrinted>
  <dcterms:created xsi:type="dcterms:W3CDTF">2021-07-27T14:39:42Z</dcterms:created>
  <dcterms:modified xsi:type="dcterms:W3CDTF">2026-10-19T16:00:07Z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a6f161-e42b-4c47-8f69-f6a81e023e2d_Enabled">
    <vt:lpwstr>true</vt:lpwstr>
  </property>
  <property fmtid="{D5CDD505-2E9C-101B-9397-08002B2CF9AE}" pid="3" name="MSIP_Label_b1a6f161-e42b-4c47-8f69-f6a81e023e2d_SetDate">
    <vt:lpwstr>2021-07-27T13:05:18Z</vt:lpwstr>
  </property>
  <property fmtid="{D5CDD505-2E9C-101B-9397-08002B2CF9AE}" pid="4" name="MSIP_Label_b1a6f161-e42b-4c47-8f69-f6a81e023e2d_Method">
    <vt:lpwstr>Standard</vt:lpwstr>
  </property>
  <property fmtid="{D5CDD505-2E9C-101B-9397-08002B2CF9AE}" pid="5" name="MSIP_Label_b1a6f161-e42b-4c47-8f69-f6a81e023e2d_Name">
    <vt:lpwstr>b1a6f161-e42b-4c47-8f69-f6a81e023e2d</vt:lpwstr>
  </property>
  <property fmtid="{D5CDD505-2E9C-101B-9397-08002B2CF9AE}" pid="6" name="MSIP_Label_b1a6f161-e42b-4c47-8f69-f6a81e023e2d_SiteId">
    <vt:lpwstr>271df5c2-953a-497b-93ad-7adf7a4b3cd7</vt:lpwstr>
  </property>
  <property fmtid="{D5CDD505-2E9C-101B-9397-08002B2CF9AE}" pid="7" name="MSIP_Label_b1a6f161-e42b-4c47-8f69-f6a81e023e2d_ActionId">
    <vt:lpwstr>c966eaad-e665-408a-9869-88b079f4137e</vt:lpwstr>
  </property>
  <property fmtid="{D5CDD505-2E9C-101B-9397-08002B2CF9AE}" pid="8" name="MSIP_Label_b1a6f161-e42b-4c47-8f69-f6a81e023e2d_ContentBits">
    <vt:lpwstr>0</vt:lpwstr>
  </property>
  <property fmtid="{D5CDD505-2E9C-101B-9397-08002B2CF9AE}" pid="9" name="ContentTypeId">
    <vt:lpwstr>0x010100874D5D8DBA728C46806A7D6685446530</vt:lpwstr>
  </property>
  <property fmtid="{D5CDD505-2E9C-101B-9397-08002B2CF9AE}" pid="10" name="MediaServiceImageTags">
    <vt:lpwstr/>
  </property>
</Properties>
</file>