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342" r:id="rId5"/>
    <p:sldId id="343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XAMPLE &amp; INSTRUCTIONS" id="{2E65249D-5C04-4338-9665-98009074BEEA}">
          <p14:sldIdLst/>
        </p14:section>
        <p14:section name="English" id="{3A9DF796-C577-44A4-AA52-B0B35EEA4AE9}">
          <p14:sldIdLst>
            <p14:sldId id="342"/>
          </p14:sldIdLst>
        </p14:section>
        <p14:section name="Spanish" id="{BBA76407-1F9D-472F-AF9D-96CEA3CD1B80}">
          <p14:sldIdLst>
            <p14:sldId id="343"/>
          </p14:sldIdLst>
        </p14:section>
      </p14:section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CCF52B-28C5-1D35-46EC-A15AB6438644}" name="Joerly  Mendonca" initials="JM" userId="S::Joerly.Mendonca@inhealthmd.com::45bf9468-3291-4e55-9bce-dac2c6e217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C4DF"/>
    <a:srgbClr val="FEFCFF"/>
    <a:srgbClr val="FC6A74"/>
    <a:srgbClr val="F88AEA"/>
    <a:srgbClr val="00A3E4"/>
    <a:srgbClr val="045394"/>
    <a:srgbClr val="000000"/>
    <a:srgbClr val="58585A"/>
    <a:srgbClr val="312CA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F2C6B3-00C3-9EAE-46FB-90BF53946715}" v="1986" dt="2026-06-09T18:08:32.433"/>
    <p1510:client id="{324CCEB8-5E58-92F3-B7C1-2FB6AC17DCF8}" v="1" dt="2026-06-10T14:35:44.683"/>
    <p1510:client id="{8C904730-35C2-46A2-BAB6-2DD9CA5F5E1F}" v="3" dt="2026-06-10T12:35:36.3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1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8EF2E88-9495-7642-BF73-58AC86D7E7D3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A22AA9-6F0D-D14D-84C6-4776F226F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9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ral Calendar 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15E7540-8269-49D5-9745-71D0A0BA2D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616E89-FD42-4D23-8339-57A0A9C1E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8601"/>
            <a:ext cx="7886700" cy="914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C69EA1-7A30-4120-9A3B-68C0BD60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E3F9CF-0F8B-41D7-A06F-C7F3B224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BDD780-3E81-4ED9-906C-6EAC9CAA5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5FE4697-D3A3-4ECA-A20B-312D0B05A0B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4844" y="1197864"/>
            <a:ext cx="7834313" cy="5094478"/>
          </a:xfrm>
          <a:solidFill>
            <a:srgbClr val="000000">
              <a:alpha val="45098"/>
            </a:srgbClr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868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05C20-E8A0-40F4-B1F5-EE91211C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29D02-C381-4A85-97A7-F63FA101A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2C9D7D-42A8-4F48-9F15-F290D720C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86CDFD-F9A0-4CAC-B25C-01F5B47F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017E8-3996-4E00-8BD3-37CB8E8F2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70CBD5-BF78-4F39-949C-25E96E8F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8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71A64-59B5-4690-9162-0D50EAE80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D3504B-A031-46A2-B725-B383E0801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C6769-3E0B-4484-AD6D-249052DF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110D2-08BA-43A5-9DAE-00543A0F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8CDD7-34F0-4D63-B065-2D59AAB4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02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231A6C-21B9-4100-AB43-4A2B79AA0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A1785-EBA8-4C99-B8E9-96B2CEA21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FA033-C816-4A08-90CA-27D0CBFC9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8868B-F27A-4E0D-8EF1-505F70035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46254-5B6C-4C27-B32A-7273DC6D1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8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BFA41-E5C0-4E27-AF82-F40061103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D06CD4-FF0E-40E1-8839-0954A7956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13E43-22B0-4B72-A811-EDD3D3AF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3D9EB-C2E1-444C-B8F6-CF1C4C80E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478AB-11DD-4F4A-AE54-AF5947678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0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B09CD-2753-4360-B89C-7303D8775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4B1C2-B39B-4106-AC99-F55F72533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D5381-5F7B-4170-8C68-0C6DC46CD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5AB2-0D06-44D7-AE4E-65E5B6F23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1B484-2575-4F9B-BF61-19D7C1502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0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5E25E-1E16-4E8E-8F94-1EC9B1F4F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643E7-20D8-4CA7-B972-474A57E1E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5BCF9-B567-4178-8ECC-83A0A03A2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CB26F-5938-47AD-9E73-9C8052CF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C35B-319D-43DA-A390-887558CF4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0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CF17D-E570-4886-A6F3-B839AB006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2DEEC-722E-4696-8B8A-5953EF01C0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E0F02-A3AF-4C0D-98C3-F3D56F22F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47263-0361-45B5-8572-CB29040B7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5C1F4-1B09-409B-9989-934F98076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BBCC4-A6B8-4ACE-9CB7-0A5C2B69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7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C0A55-DE2B-429D-B27D-2DD648383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6D90A-DCAB-4BF5-AFE9-1A06BC57E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63A0AB-20D7-4992-9D99-34F900198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6BF4A9-AC26-4D13-AE52-217B5B623C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DF511-F4EE-48BC-BCFE-9FC028EBE9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62ABE3-8C0C-46D0-BD16-D7F9ACD3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B0357F-880D-44F7-BA6A-283366880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EFE480-644C-4A7C-88F9-28A78646A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9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4B68B-87D1-4FF4-A261-8EE9EBA5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1DF625-E38E-4A33-9A66-A76AEEB9B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12ECE-87A9-411D-8DDE-8532A6D42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7CA226-5627-485C-AF6C-5CC4F88B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2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B758A7-DB08-462B-8AB8-95666687F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64415-2AFC-43B1-996F-621A75C14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8DC59-0C5B-4914-AC45-5253DD0C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7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EB39-09AA-40B9-9BD5-31165C02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9ABB6-411C-4ED0-A4D8-D551DE312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7C0C1-59D1-4AEA-A8BC-4D937173C8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2D9BC0-3129-44B0-A81B-7B6D3693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C4B02A-37F8-4B79-AFF4-B398C343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F6E6BB-4F83-4C2A-9472-AB31B531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C5AC4-075F-480C-A549-FF1607656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0CADE-C190-4CBD-BDAE-F8FC5C8D2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42DA7-536E-4199-A8CE-A3BC48A0EE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AA9A9-FE15-4A89-8C7D-72A64C29FA9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21FE3-DE86-4DE3-9C08-189AC68392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D905B-8FDB-4C31-8509-FCC4C1DC5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CA2E0-7902-468E-AAAC-ABCABDCFC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6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1FBB4-7697-204A-96A5-05EDE4D0D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456CD55-FE9B-FA70-1051-8B6DD44B6E1A}"/>
              </a:ext>
            </a:extLst>
          </p:cNvPr>
          <p:cNvGrpSpPr/>
          <p:nvPr/>
        </p:nvGrpSpPr>
        <p:grpSpPr>
          <a:xfrm>
            <a:off x="6246041" y="1622301"/>
            <a:ext cx="2893832" cy="3974411"/>
            <a:chOff x="6067586" y="1583448"/>
            <a:chExt cx="3016439" cy="4606945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2AA3502-0A8E-6546-C72C-69B699F050F8}"/>
                </a:ext>
              </a:extLst>
            </p:cNvPr>
            <p:cNvSpPr/>
            <p:nvPr/>
          </p:nvSpPr>
          <p:spPr>
            <a:xfrm>
              <a:off x="6067586" y="1689221"/>
              <a:ext cx="2828444" cy="276999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F6689CBF-2C23-18CE-D630-68F1CA497DDE}"/>
                </a:ext>
              </a:extLst>
            </p:cNvPr>
            <p:cNvSpPr/>
            <p:nvPr/>
          </p:nvSpPr>
          <p:spPr>
            <a:xfrm>
              <a:off x="6067586" y="5810684"/>
              <a:ext cx="2828444" cy="379709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D7A37E5-8E52-CD0D-F303-E2F2E56B6413}"/>
                </a:ext>
              </a:extLst>
            </p:cNvPr>
            <p:cNvSpPr/>
            <p:nvPr/>
          </p:nvSpPr>
          <p:spPr>
            <a:xfrm>
              <a:off x="6067586" y="1583448"/>
              <a:ext cx="3016439" cy="376337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r>
                <a:rPr lang="en-US" sz="900">
                  <a:solidFill>
                    <a:schemeClr val="tx1"/>
                  </a:solidFill>
                </a:rPr>
                <a:t>  </a:t>
              </a: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r>
                <a:rPr lang="en-US" sz="900">
                  <a:solidFill>
                    <a:schemeClr val="tx1"/>
                  </a:solidFill>
                </a:rPr>
                <a:t>                        </a:t>
              </a:r>
              <a:r>
                <a:rPr lang="en-US" sz="900" b="1">
                  <a:solidFill>
                    <a:schemeClr val="tx1"/>
                  </a:solidFill>
                </a:rPr>
                <a:t>Special Craft</a:t>
              </a:r>
              <a:endParaRPr lang="en-US">
                <a:solidFill>
                  <a:schemeClr val="tx1"/>
                </a:solidFill>
              </a:endParaRPr>
            </a:p>
            <a:p>
              <a:r>
                <a:rPr lang="en-US" sz="900">
                  <a:solidFill>
                    <a:schemeClr val="tx1"/>
                  </a:solidFill>
                </a:rPr>
                <a:t>                     9:00am &amp; 2:00pm</a:t>
              </a:r>
            </a:p>
            <a:p>
              <a:endParaRPr lang="en-US" sz="900">
                <a:solidFill>
                  <a:schemeClr val="tx1"/>
                </a:solidFill>
              </a:endParaRPr>
            </a:p>
            <a:p>
              <a:endParaRPr lang="en-US" sz="900">
                <a:solidFill>
                  <a:schemeClr val="tx1"/>
                </a:solidFill>
              </a:endParaRPr>
            </a:p>
            <a:p>
              <a:r>
                <a:rPr lang="en-US" sz="900">
                  <a:solidFill>
                    <a:schemeClr val="tx1"/>
                  </a:solidFill>
                </a:rPr>
                <a:t>                   July 15 @ 2:00pm</a:t>
              </a:r>
            </a:p>
            <a:p>
              <a:r>
                <a:rPr lang="en-US" sz="900" b="1">
                  <a:solidFill>
                    <a:schemeClr val="tx1"/>
                  </a:solidFill>
                </a:rPr>
                <a:t>Balance Class</a:t>
              </a:r>
              <a:r>
                <a:rPr lang="en-US" sz="900">
                  <a:solidFill>
                    <a:schemeClr val="tx1"/>
                  </a:solidFill>
                </a:rPr>
                <a:t>-by: Poinciana Chiropractic</a:t>
              </a:r>
            </a:p>
            <a:p>
              <a:endParaRPr lang="en-US" sz="900">
                <a:solidFill>
                  <a:schemeClr val="tx1"/>
                </a:solidFill>
              </a:endParaRPr>
            </a:p>
            <a:p>
              <a:r>
                <a:rPr lang="en-US" sz="900">
                  <a:solidFill>
                    <a:schemeClr val="tx1"/>
                  </a:solidFill>
                </a:rPr>
                <a:t>July 23-2:00pm </a:t>
              </a:r>
              <a:r>
                <a:rPr lang="en-US" sz="900" b="1">
                  <a:solidFill>
                    <a:schemeClr val="tx1"/>
                  </a:solidFill>
                </a:rPr>
                <a:t>Taking Care of Your Health</a:t>
              </a:r>
            </a:p>
            <a:p>
              <a:r>
                <a:rPr lang="en-US" sz="900" b="1">
                  <a:solidFill>
                    <a:schemeClr val="tx1"/>
                  </a:solidFill>
                </a:rPr>
                <a:t>                     </a:t>
              </a:r>
              <a:r>
                <a:rPr lang="en-US" sz="900">
                  <a:solidFill>
                    <a:schemeClr val="tx1"/>
                  </a:solidFill>
                </a:rPr>
                <a:t>        By Vitas</a:t>
              </a:r>
            </a:p>
            <a:p>
              <a:r>
                <a:rPr lang="en-US" sz="900">
                  <a:solidFill>
                    <a:schemeClr val="tx1"/>
                  </a:solidFill>
                </a:rPr>
                <a:t>        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July  30-1:00pm </a:t>
              </a:r>
              <a:r>
                <a:rPr kumimoji="0" lang="en-US" sz="9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Healthcare Education Series: 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 Know your Care: Spotlight on Membership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    With Dr. Delgado Spanish Presentation</a:t>
              </a:r>
            </a:p>
            <a:p>
              <a:endParaRPr lang="en-US" sz="900">
                <a:solidFill>
                  <a:schemeClr val="tx1"/>
                </a:solidFill>
              </a:endParaRPr>
            </a:p>
            <a:p>
              <a:r>
                <a:rPr lang="en-US" sz="900">
                  <a:solidFill>
                    <a:schemeClr val="tx1"/>
                  </a:solidFill>
                </a:rPr>
                <a:t>Zumba- Tuesday &amp; Thursday @ 1:00pm</a:t>
              </a:r>
            </a:p>
            <a:p>
              <a:endParaRPr lang="en-US" sz="900">
                <a:solidFill>
                  <a:schemeClr val="tx1"/>
                </a:solidFill>
              </a:endParaRPr>
            </a:p>
            <a:p>
              <a:r>
                <a:rPr lang="en-US" sz="900">
                  <a:solidFill>
                    <a:schemeClr val="tx1"/>
                  </a:solidFill>
                </a:rPr>
                <a:t>Hair salon open: Call for appointment</a:t>
              </a:r>
            </a:p>
            <a:p>
              <a:r>
                <a:rPr lang="en-US" sz="900">
                  <a:solidFill>
                    <a:srgbClr val="000000"/>
                  </a:solidFill>
                </a:rPr>
                <a:t>                     321-250-1806</a:t>
              </a:r>
            </a:p>
            <a:p>
              <a:endParaRPr lang="en-US" sz="900">
                <a:solidFill>
                  <a:srgbClr val="000000"/>
                </a:solidFill>
              </a:endParaRPr>
            </a:p>
            <a:p>
              <a:endParaRPr lang="en-US" sz="800">
                <a:solidFill>
                  <a:srgbClr val="FFFFFF"/>
                </a:solidFill>
              </a:endParaRPr>
            </a:p>
            <a:p>
              <a:endParaRPr lang="en-US" sz="800">
                <a:solidFill>
                  <a:srgbClr val="FFFFFF"/>
                </a:solidFill>
              </a:endParaRPr>
            </a:p>
            <a:p>
              <a:endParaRPr lang="en-US" sz="800">
                <a:solidFill>
                  <a:srgbClr val="FFFFFF"/>
                </a:solidFill>
              </a:endParaRPr>
            </a:p>
            <a:p>
              <a:endParaRPr lang="en-US" sz="800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endParaRPr lang="en-US">
                <a:solidFill>
                  <a:srgbClr val="FFFFFF"/>
                </a:solidFill>
              </a:endParaRPr>
            </a:p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FB74116-F124-E50A-21C8-A19474D5B27A}"/>
              </a:ext>
            </a:extLst>
          </p:cNvPr>
          <p:cNvSpPr txBox="1"/>
          <p:nvPr/>
        </p:nvSpPr>
        <p:spPr>
          <a:xfrm>
            <a:off x="4722190" y="94590"/>
            <a:ext cx="238770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Century Gothic"/>
              </a:rPr>
              <a:t>Poinciana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893200-D782-7F2F-5C0C-72B5CE818FDE}"/>
              </a:ext>
            </a:extLst>
          </p:cNvPr>
          <p:cNvSpPr txBox="1"/>
          <p:nvPr/>
        </p:nvSpPr>
        <p:spPr>
          <a:xfrm>
            <a:off x="4019981" y="365364"/>
            <a:ext cx="352059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entury Gothic"/>
              </a:rPr>
              <a:t>3360 W Southport Rd.  Kissimmee,  Fl. 34746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F37801-AAC5-5A82-6607-A1AE57EDAD0B}"/>
              </a:ext>
            </a:extLst>
          </p:cNvPr>
          <p:cNvSpPr txBox="1"/>
          <p:nvPr/>
        </p:nvSpPr>
        <p:spPr>
          <a:xfrm>
            <a:off x="4568523" y="592071"/>
            <a:ext cx="352059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entury Gothic"/>
              </a:rPr>
              <a:t>321-250-1806</a:t>
            </a:r>
          </a:p>
        </p:txBody>
      </p:sp>
      <p:graphicFrame>
        <p:nvGraphicFramePr>
          <p:cNvPr id="15" name="Table 6">
            <a:extLst>
              <a:ext uri="{FF2B5EF4-FFF2-40B4-BE49-F238E27FC236}">
                <a16:creationId xmlns:a16="http://schemas.microsoft.com/office/drawing/2014/main" id="{9AF793F4-6257-58E9-A5A3-8933DFA69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889076"/>
              </p:ext>
            </p:extLst>
          </p:nvPr>
        </p:nvGraphicFramePr>
        <p:xfrm>
          <a:off x="344986" y="1291092"/>
          <a:ext cx="5687001" cy="5395889"/>
        </p:xfrm>
        <a:graphic>
          <a:graphicData uri="http://schemas.openxmlformats.org/drawingml/2006/table">
            <a:tbl>
              <a:tblPr firstCol="1" bandRow="1" bandCol="1">
                <a:tableStyleId>{C083E6E3-FA7D-4D7B-A595-EF9225AFEA82}</a:tableStyleId>
              </a:tblPr>
              <a:tblGrid>
                <a:gridCol w="1137400">
                  <a:extLst>
                    <a:ext uri="{9D8B030D-6E8A-4147-A177-3AD203B41FA5}">
                      <a16:colId xmlns:a16="http://schemas.microsoft.com/office/drawing/2014/main" val="1971008354"/>
                    </a:ext>
                  </a:extLst>
                </a:gridCol>
                <a:gridCol w="1137400">
                  <a:extLst>
                    <a:ext uri="{9D8B030D-6E8A-4147-A177-3AD203B41FA5}">
                      <a16:colId xmlns:a16="http://schemas.microsoft.com/office/drawing/2014/main" val="2926904742"/>
                    </a:ext>
                  </a:extLst>
                </a:gridCol>
                <a:gridCol w="1137400">
                  <a:extLst>
                    <a:ext uri="{9D8B030D-6E8A-4147-A177-3AD203B41FA5}">
                      <a16:colId xmlns:a16="http://schemas.microsoft.com/office/drawing/2014/main" val="2799255447"/>
                    </a:ext>
                  </a:extLst>
                </a:gridCol>
                <a:gridCol w="1164166">
                  <a:extLst>
                    <a:ext uri="{9D8B030D-6E8A-4147-A177-3AD203B41FA5}">
                      <a16:colId xmlns:a16="http://schemas.microsoft.com/office/drawing/2014/main" val="3980072244"/>
                    </a:ext>
                  </a:extLst>
                </a:gridCol>
                <a:gridCol w="1110635">
                  <a:extLst>
                    <a:ext uri="{9D8B030D-6E8A-4147-A177-3AD203B41FA5}">
                      <a16:colId xmlns:a16="http://schemas.microsoft.com/office/drawing/2014/main" val="3726098084"/>
                    </a:ext>
                  </a:extLst>
                </a:gridCol>
              </a:tblGrid>
              <a:tr h="1091045">
                <a:tc>
                  <a:txBody>
                    <a:bodyPr/>
                    <a:lstStyle/>
                    <a:p>
                      <a:pPr algn="r"/>
                      <a:endParaRPr lang="en-US" sz="900" b="1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800" b="1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3</a:t>
                      </a:r>
                      <a:endParaRPr lang="en-US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178324"/>
                  </a:ext>
                </a:extLst>
              </a:tr>
              <a:tr h="1091045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7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8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9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10</a:t>
                      </a:r>
                      <a:endParaRPr lang="en-US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970788"/>
                  </a:ext>
                </a:extLst>
              </a:tr>
              <a:tr h="1070263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14</a:t>
                      </a:r>
                      <a:endParaRPr lang="en-US" sz="80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15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16</a:t>
                      </a:r>
                      <a:endParaRPr lang="en-US" sz="80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                                17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9am </a:t>
                      </a:r>
                      <a:r>
                        <a:rPr lang="en-US" sz="800" b="1" i="0" u="none" strike="noStrike" noProof="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</a:rPr>
                        <a:t>Arts &amp; Craft</a:t>
                      </a: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11am </a:t>
                      </a:r>
                      <a:r>
                        <a:rPr lang="en-US" sz="800" b="1" i="0" u="none" strike="noStrike" noProof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</a:rPr>
                        <a:t>Exercises </a:t>
                      </a: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12pm </a:t>
                      </a:r>
                      <a:r>
                        <a:rPr lang="en-US" sz="800" b="1" i="0" u="none" strike="noStrike" noProof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Socialize</a:t>
                      </a: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2pm </a:t>
                      </a:r>
                      <a:r>
                        <a:rPr lang="en-US" sz="800" b="1" i="0" u="none" strike="noStrike" noProof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</a:rPr>
                        <a:t>Educational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3pm </a:t>
                      </a:r>
                      <a:r>
                        <a:rPr lang="en-US" sz="800" b="1" i="0" u="none" strike="noStrike" noProof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Games</a:t>
                      </a: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</a:p>
                    <a:p>
                      <a:pPr lvl="0" algn="r">
                        <a:buNone/>
                      </a:pPr>
                      <a:endParaRPr lang="en-US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654185"/>
                  </a:ext>
                </a:extLst>
              </a:tr>
              <a:tr h="1059872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21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22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23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24</a:t>
                      </a:r>
                      <a:endParaRPr lang="en-US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710459"/>
                  </a:ext>
                </a:extLst>
              </a:tr>
              <a:tr h="1083664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28</a:t>
                      </a:r>
                      <a:endParaRPr lang="en-US" sz="80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30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>
                          <a:latin typeface="Calibri"/>
                          <a:cs typeface="Calibri"/>
                        </a:rPr>
                        <a:t>31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84056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39649AF7-7A98-09DF-8AE9-AD8B0D8C29ED}"/>
              </a:ext>
            </a:extLst>
          </p:cNvPr>
          <p:cNvSpPr txBox="1"/>
          <p:nvPr/>
        </p:nvSpPr>
        <p:spPr>
          <a:xfrm>
            <a:off x="308471" y="2463042"/>
            <a:ext cx="112217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</a:p>
          <a:p>
            <a:r>
              <a:rPr lang="en-US" sz="800" b="1"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 b="1">
              <a:solidFill>
                <a:srgbClr val="00B05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 b="1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</a:p>
          <a:p>
            <a:r>
              <a:rPr lang="en-US" sz="800" b="1"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 b="1">
              <a:solidFill>
                <a:srgbClr val="7030A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 b="1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295153-23CF-9805-0C07-41A70485B0ED}"/>
              </a:ext>
            </a:extLst>
          </p:cNvPr>
          <p:cNvSpPr txBox="1"/>
          <p:nvPr/>
        </p:nvSpPr>
        <p:spPr>
          <a:xfrm>
            <a:off x="307718" y="3551812"/>
            <a:ext cx="1105717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21406E-5FF8-3C36-95B2-DB93327FE41D}"/>
              </a:ext>
            </a:extLst>
          </p:cNvPr>
          <p:cNvSpPr txBox="1"/>
          <p:nvPr/>
        </p:nvSpPr>
        <p:spPr>
          <a:xfrm>
            <a:off x="308470" y="4658549"/>
            <a:ext cx="112217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E9023F-E6AD-77D4-1D9F-121D35D1F324}"/>
              </a:ext>
            </a:extLst>
          </p:cNvPr>
          <p:cNvSpPr txBox="1"/>
          <p:nvPr/>
        </p:nvSpPr>
        <p:spPr>
          <a:xfrm>
            <a:off x="1410679" y="2463709"/>
            <a:ext cx="114199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Zumba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4DFD15-B09C-84E1-E734-BF85FC792966}"/>
              </a:ext>
            </a:extLst>
          </p:cNvPr>
          <p:cNvSpPr txBox="1"/>
          <p:nvPr/>
        </p:nvSpPr>
        <p:spPr>
          <a:xfrm>
            <a:off x="2587206" y="2426316"/>
            <a:ext cx="117303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D1430DE-F16D-6C18-50F8-4142853F5EB5}"/>
              </a:ext>
            </a:extLst>
          </p:cNvPr>
          <p:cNvSpPr txBox="1"/>
          <p:nvPr/>
        </p:nvSpPr>
        <p:spPr>
          <a:xfrm>
            <a:off x="1407920" y="3574896"/>
            <a:ext cx="111104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Zumba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AC11E09-DF3B-DEA0-FE4F-3378C8988477}"/>
              </a:ext>
            </a:extLst>
          </p:cNvPr>
          <p:cNvSpPr txBox="1"/>
          <p:nvPr/>
        </p:nvSpPr>
        <p:spPr>
          <a:xfrm>
            <a:off x="2586479" y="3532817"/>
            <a:ext cx="1170012" cy="8540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F731087-F960-BF6E-DEBC-D59D35B92A94}"/>
              </a:ext>
            </a:extLst>
          </p:cNvPr>
          <p:cNvSpPr txBox="1"/>
          <p:nvPr/>
        </p:nvSpPr>
        <p:spPr>
          <a:xfrm>
            <a:off x="3794773" y="2453591"/>
            <a:ext cx="1023706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Zumba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73F2AA1-3E50-F2FE-263E-69064C94B9CA}"/>
              </a:ext>
            </a:extLst>
          </p:cNvPr>
          <p:cNvSpPr txBox="1"/>
          <p:nvPr/>
        </p:nvSpPr>
        <p:spPr>
          <a:xfrm>
            <a:off x="4865497" y="1394790"/>
            <a:ext cx="127300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latin typeface="Calibri"/>
                <a:ea typeface="Calibri"/>
                <a:cs typeface="Calibri"/>
              </a:rPr>
              <a:t>9am 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r>
              <a:rPr lang="en-US" sz="800"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latin typeface="Calibri"/>
                <a:ea typeface="Calibri"/>
                <a:cs typeface="Calibri"/>
              </a:rPr>
              <a:t>11am 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r>
              <a:rPr lang="en-US" sz="800">
                <a:latin typeface="Calibri"/>
                <a:ea typeface="Calibri"/>
                <a:cs typeface="Calibri"/>
              </a:rPr>
              <a:t> </a:t>
            </a:r>
            <a:endParaRPr lang="en-US" sz="800" b="1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r>
              <a:rPr lang="en-US" sz="800"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latin typeface="Calibri"/>
                <a:ea typeface="Calibri"/>
                <a:cs typeface="Calibri"/>
              </a:rPr>
              <a:t>2pm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GroupTherapy</a:t>
            </a:r>
            <a:endParaRPr lang="en-US" sz="800" b="1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latin typeface="Calibri"/>
                <a:ea typeface="Calibri"/>
                <a:cs typeface="Calibri"/>
              </a:rPr>
              <a:t>3pm 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r>
              <a:rPr lang="en-US" sz="800">
                <a:latin typeface="Calibri"/>
                <a:ea typeface="Calibri"/>
                <a:cs typeface="Calibri"/>
              </a:rPr>
              <a:t> </a:t>
            </a: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1881D38-9EF3-4ED6-2455-2DB05A0AAD4A}"/>
              </a:ext>
            </a:extLst>
          </p:cNvPr>
          <p:cNvSpPr txBox="1"/>
          <p:nvPr/>
        </p:nvSpPr>
        <p:spPr>
          <a:xfrm>
            <a:off x="4861557" y="2463434"/>
            <a:ext cx="112561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 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 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Karaoke </a:t>
            </a:r>
            <a:endParaRPr lang="en-US" sz="800" b="1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 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4A5CE46-F78E-4D15-DA2D-EDE9C3B14020}"/>
              </a:ext>
            </a:extLst>
          </p:cNvPr>
          <p:cNvSpPr txBox="1"/>
          <p:nvPr/>
        </p:nvSpPr>
        <p:spPr>
          <a:xfrm>
            <a:off x="1407920" y="4646629"/>
            <a:ext cx="114199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Zumba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12DE2DA-89F9-38AB-01F0-82C86DB2F21D}"/>
              </a:ext>
            </a:extLst>
          </p:cNvPr>
          <p:cNvSpPr txBox="1"/>
          <p:nvPr/>
        </p:nvSpPr>
        <p:spPr>
          <a:xfrm>
            <a:off x="2586248" y="4648984"/>
            <a:ext cx="116846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9am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Arts &amp; Craft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11am 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Exercises 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12pm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Socialize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1pm </a:t>
            </a:r>
            <a:r>
              <a:rPr lang="en-US" sz="800" b="1" i="0" u="none" strike="noStrike" baseline="0">
                <a:solidFill>
                  <a:srgbClr val="0070C0"/>
                </a:solidFill>
                <a:latin typeface="Calibri"/>
                <a:ea typeface="Segoe UI"/>
                <a:cs typeface="Segoe UI"/>
              </a:rPr>
              <a:t>Educational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2pm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Arts &amp; Craft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3pm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Games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203ADA3-5FA9-EEF9-4109-EF72633B4CFD}"/>
              </a:ext>
            </a:extLst>
          </p:cNvPr>
          <p:cNvSpPr txBox="1"/>
          <p:nvPr/>
        </p:nvSpPr>
        <p:spPr>
          <a:xfrm>
            <a:off x="3756491" y="3530132"/>
            <a:ext cx="1065269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9am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Arts &amp; Craft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11am 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Exercises 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12pm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Socialize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1pm 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Zumba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2pm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Arts &amp; Craft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3pm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Games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EC87E2E-7D1C-939B-2BC3-18A1A0190B80}"/>
              </a:ext>
            </a:extLst>
          </p:cNvPr>
          <p:cNvSpPr txBox="1"/>
          <p:nvPr/>
        </p:nvSpPr>
        <p:spPr>
          <a:xfrm>
            <a:off x="3691008" y="4608724"/>
            <a:ext cx="116846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Zumba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24525BD-2ABF-D6D0-F35E-5F445DBB39A6}"/>
              </a:ext>
            </a:extLst>
          </p:cNvPr>
          <p:cNvSpPr txBox="1"/>
          <p:nvPr/>
        </p:nvSpPr>
        <p:spPr>
          <a:xfrm>
            <a:off x="4869738" y="4608368"/>
            <a:ext cx="136685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9am Arts &amp; Craft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 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GroupTherapy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 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22918D-E1B0-C97D-3733-B61624EE578F}"/>
              </a:ext>
            </a:extLst>
          </p:cNvPr>
          <p:cNvSpPr txBox="1"/>
          <p:nvPr/>
        </p:nvSpPr>
        <p:spPr>
          <a:xfrm>
            <a:off x="306030" y="5754563"/>
            <a:ext cx="1122179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83B02E-CE5B-E8AE-6255-636464E95CF2}"/>
              </a:ext>
            </a:extLst>
          </p:cNvPr>
          <p:cNvSpPr txBox="1"/>
          <p:nvPr/>
        </p:nvSpPr>
        <p:spPr>
          <a:xfrm>
            <a:off x="1384741" y="5756093"/>
            <a:ext cx="1141994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Zumba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F3748-CE30-4DDB-9F86-938B9B956EAC}"/>
              </a:ext>
            </a:extLst>
          </p:cNvPr>
          <p:cNvSpPr txBox="1"/>
          <p:nvPr/>
        </p:nvSpPr>
        <p:spPr>
          <a:xfrm>
            <a:off x="2586248" y="5723587"/>
            <a:ext cx="114199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155533-36F5-368C-3F38-15D198EF5A02}"/>
              </a:ext>
            </a:extLst>
          </p:cNvPr>
          <p:cNvSpPr txBox="1"/>
          <p:nvPr/>
        </p:nvSpPr>
        <p:spPr>
          <a:xfrm>
            <a:off x="2577640" y="1383746"/>
            <a:ext cx="1173034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59ADD2-228E-B80C-6EF7-13E99E6D5458}"/>
              </a:ext>
            </a:extLst>
          </p:cNvPr>
          <p:cNvSpPr txBox="1"/>
          <p:nvPr/>
        </p:nvSpPr>
        <p:spPr>
          <a:xfrm>
            <a:off x="3748685" y="1350017"/>
            <a:ext cx="117303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9am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Arts &amp; Craft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11am 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Exercises 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12pm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Socialize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1pm 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Zumba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2pm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Arts &amp; Craft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3pm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Games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A8DA6A-F737-A391-DD6A-3E12FA083E17}"/>
              </a:ext>
            </a:extLst>
          </p:cNvPr>
          <p:cNvSpPr txBox="1"/>
          <p:nvPr/>
        </p:nvSpPr>
        <p:spPr>
          <a:xfrm>
            <a:off x="6231363" y="5156592"/>
            <a:ext cx="11098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*Arts &amp; Crafts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C36F3C-BDAE-438C-A645-A5AF8D180C42}"/>
              </a:ext>
            </a:extLst>
          </p:cNvPr>
          <p:cNvSpPr txBox="1"/>
          <p:nvPr/>
        </p:nvSpPr>
        <p:spPr>
          <a:xfrm>
            <a:off x="6223373" y="5321049"/>
            <a:ext cx="1122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*Educational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D8C6BD-CAB3-A697-7410-4E41184169C8}"/>
              </a:ext>
            </a:extLst>
          </p:cNvPr>
          <p:cNvSpPr txBox="1"/>
          <p:nvPr/>
        </p:nvSpPr>
        <p:spPr>
          <a:xfrm>
            <a:off x="6231363" y="5004867"/>
            <a:ext cx="1122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*Social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33B686-C014-B950-BFC5-ED06FB1DFD60}"/>
              </a:ext>
            </a:extLst>
          </p:cNvPr>
          <p:cNvSpPr txBox="1"/>
          <p:nvPr/>
        </p:nvSpPr>
        <p:spPr>
          <a:xfrm>
            <a:off x="6231363" y="4849974"/>
            <a:ext cx="1122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*Physical Exercises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813EF2-9B75-15E9-33AD-74841A95E21F}"/>
              </a:ext>
            </a:extLst>
          </p:cNvPr>
          <p:cNvSpPr txBox="1"/>
          <p:nvPr/>
        </p:nvSpPr>
        <p:spPr>
          <a:xfrm>
            <a:off x="3688910" y="5733670"/>
            <a:ext cx="114199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HES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Educational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Zumba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01F1C83-2238-CE53-A76F-AE1824F11D63}"/>
              </a:ext>
            </a:extLst>
          </p:cNvPr>
          <p:cNvSpPr txBox="1"/>
          <p:nvPr/>
        </p:nvSpPr>
        <p:spPr>
          <a:xfrm>
            <a:off x="4840995" y="5721184"/>
            <a:ext cx="1141994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 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Arts &amp; Craft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 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Exercises 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Socialize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Karaoke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 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Games</a:t>
            </a:r>
            <a:r>
              <a:rPr lang="en-US" sz="8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40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5028D8-E24B-36A3-34E6-9EEBD19E6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C863B17-9A87-B536-0F78-6FD61751BFE7}"/>
              </a:ext>
            </a:extLst>
          </p:cNvPr>
          <p:cNvGrpSpPr/>
          <p:nvPr/>
        </p:nvGrpSpPr>
        <p:grpSpPr>
          <a:xfrm>
            <a:off x="5950999" y="1713552"/>
            <a:ext cx="3188874" cy="3902616"/>
            <a:chOff x="6067586" y="1689221"/>
            <a:chExt cx="2828444" cy="4501172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849101BE-8364-6B93-D520-19B70BE7F253}"/>
                </a:ext>
              </a:extLst>
            </p:cNvPr>
            <p:cNvSpPr/>
            <p:nvPr/>
          </p:nvSpPr>
          <p:spPr>
            <a:xfrm>
              <a:off x="6067586" y="1689221"/>
              <a:ext cx="2828444" cy="276999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1270654B-96B5-4131-0CC4-CEFD2E0E511B}"/>
                </a:ext>
              </a:extLst>
            </p:cNvPr>
            <p:cNvSpPr/>
            <p:nvPr/>
          </p:nvSpPr>
          <p:spPr>
            <a:xfrm>
              <a:off x="6067586" y="5810684"/>
              <a:ext cx="2828444" cy="379709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42A5B1B-88A4-DA2F-999C-A6DE48A8B7E0}"/>
                </a:ext>
              </a:extLst>
            </p:cNvPr>
            <p:cNvSpPr/>
            <p:nvPr/>
          </p:nvSpPr>
          <p:spPr>
            <a:xfrm>
              <a:off x="6067586" y="1920106"/>
              <a:ext cx="2828444" cy="39989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800">
                  <a:solidFill>
                    <a:schemeClr val="tx1"/>
                  </a:solidFill>
                </a:rPr>
                <a:t>Especial de Manualidades</a:t>
              </a:r>
            </a:p>
            <a:p>
              <a:pPr algn="ctr"/>
              <a:r>
                <a:rPr lang="en-US" sz="800">
                  <a:solidFill>
                    <a:schemeClr val="tx1"/>
                  </a:solidFill>
                </a:rPr>
                <a:t>9:00am &amp; 2:00pm</a:t>
              </a:r>
            </a:p>
            <a:p>
              <a:pPr algn="ctr"/>
              <a:endParaRPr lang="en-US" sz="800">
                <a:solidFill>
                  <a:schemeClr val="tx1"/>
                </a:solidFill>
              </a:endParaRPr>
            </a:p>
            <a:p>
              <a:pPr algn="ctr"/>
              <a:r>
                <a:rPr lang="en-US" sz="800">
                  <a:solidFill>
                    <a:schemeClr val="tx1"/>
                  </a:solidFill>
                </a:rPr>
                <a:t>Julio 15- 2:00pm</a:t>
              </a:r>
            </a:p>
            <a:p>
              <a:pPr algn="ctr"/>
              <a:r>
                <a:rPr lang="en-US" sz="800" b="1">
                  <a:solidFill>
                    <a:schemeClr val="tx1"/>
                  </a:solidFill>
                </a:rPr>
                <a:t>Clases de Balance- </a:t>
              </a:r>
              <a:r>
                <a:rPr lang="en-US" sz="800">
                  <a:solidFill>
                    <a:schemeClr val="tx1"/>
                  </a:solidFill>
                </a:rPr>
                <a:t>Por: Poinciana Quiropractico</a:t>
              </a:r>
            </a:p>
            <a:p>
              <a:pPr algn="ctr"/>
              <a:endParaRPr lang="en-US" sz="800">
                <a:solidFill>
                  <a:schemeClr val="tx1"/>
                </a:solidFill>
              </a:endParaRPr>
            </a:p>
            <a:p>
              <a:pPr algn="ctr"/>
              <a:r>
                <a:rPr lang="en-US" sz="800">
                  <a:solidFill>
                    <a:schemeClr val="tx1"/>
                  </a:solidFill>
                </a:rPr>
                <a:t>Julio 23- 2:00pm- </a:t>
              </a:r>
              <a:r>
                <a:rPr lang="en-US" sz="800" b="1">
                  <a:solidFill>
                    <a:schemeClr val="tx1"/>
                  </a:solidFill>
                </a:rPr>
                <a:t>Cuidando tu Salud-  </a:t>
              </a:r>
            </a:p>
            <a:p>
              <a:pPr algn="ctr"/>
              <a:r>
                <a:rPr lang="en-US" sz="800">
                  <a:solidFill>
                    <a:schemeClr val="tx1"/>
                  </a:solidFill>
                </a:rPr>
                <a:t>Por: Vitas</a:t>
              </a:r>
            </a:p>
            <a:p>
              <a:pPr algn="ctr"/>
              <a:endParaRPr lang="en-US" sz="800">
                <a:solidFill>
                  <a:schemeClr val="tx1"/>
                </a:solidFill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Julio  30   1::00pm Serie de Educacion de la Salud:  </a:t>
              </a:r>
              <a:r>
                <a:rPr kumimoji="0" lang="en-US" sz="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Conozca su Cuidado: </a:t>
              </a:r>
              <a:r>
                <a:rPr kumimoji="0" lang="en-US" sz="800" b="1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Enfoque</a:t>
              </a:r>
              <a:r>
                <a:rPr kumimoji="0" lang="en-US" sz="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 en los </a:t>
              </a:r>
              <a:r>
                <a:rPr kumimoji="0" lang="en-US" sz="800" b="1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Beneficios</a:t>
              </a:r>
              <a:r>
                <a:rPr kumimoji="0" lang="en-US" sz="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 de Membresia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Con Dr.  Delgado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Next LT Pro Light"/>
                  <a:ea typeface="+mn-ea"/>
                  <a:cs typeface="+mn-cs"/>
                </a:rPr>
                <a:t>Presentacion en Espanol</a:t>
              </a:r>
            </a:p>
            <a:p>
              <a:pPr algn="ctr"/>
              <a:endParaRPr lang="en-US" sz="800">
                <a:solidFill>
                  <a:schemeClr val="tx1"/>
                </a:solidFill>
              </a:endParaRPr>
            </a:p>
            <a:p>
              <a:pPr algn="ctr"/>
              <a:endParaRPr lang="en-US" sz="800">
                <a:solidFill>
                  <a:schemeClr val="tx1"/>
                </a:solidFill>
              </a:endParaRPr>
            </a:p>
            <a:p>
              <a:pPr algn="ctr"/>
              <a:r>
                <a:rPr lang="en-US" sz="800">
                  <a:solidFill>
                    <a:schemeClr val="tx1"/>
                  </a:solidFill>
                </a:rPr>
                <a:t>Zumba- Martes &amp; Jueves @1:00pm</a:t>
              </a:r>
            </a:p>
            <a:p>
              <a:pPr algn="ctr"/>
              <a:endParaRPr lang="en-US" sz="800">
                <a:solidFill>
                  <a:schemeClr val="tx1"/>
                </a:solidFill>
              </a:endParaRPr>
            </a:p>
            <a:p>
              <a:pPr algn="ctr"/>
              <a:r>
                <a:rPr lang="en-US" sz="800">
                  <a:solidFill>
                    <a:schemeClr val="tx1"/>
                  </a:solidFill>
                </a:rPr>
                <a:t>Salon de belleza, favor de llamar para citas </a:t>
              </a:r>
            </a:p>
            <a:p>
              <a:pPr algn="ctr"/>
              <a:r>
                <a:rPr lang="en-US" sz="800">
                  <a:solidFill>
                    <a:schemeClr val="tx1"/>
                  </a:solidFill>
                </a:rPr>
                <a:t>321-250-1816</a:t>
              </a:r>
            </a:p>
          </p:txBody>
        </p:sp>
      </p:grpSp>
      <p:graphicFrame>
        <p:nvGraphicFramePr>
          <p:cNvPr id="15" name="Table 6">
            <a:extLst>
              <a:ext uri="{FF2B5EF4-FFF2-40B4-BE49-F238E27FC236}">
                <a16:creationId xmlns:a16="http://schemas.microsoft.com/office/drawing/2014/main" id="{9E26BE8C-EDB7-696D-3E3C-24B4F9956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152023"/>
              </p:ext>
            </p:extLst>
          </p:nvPr>
        </p:nvGraphicFramePr>
        <p:xfrm>
          <a:off x="201466" y="1358447"/>
          <a:ext cx="5780934" cy="5340948"/>
        </p:xfrm>
        <a:graphic>
          <a:graphicData uri="http://schemas.openxmlformats.org/drawingml/2006/table">
            <a:tbl>
              <a:tblPr firstCol="1" bandRow="1" bandCol="1">
                <a:tableStyleId>{C083E6E3-FA7D-4D7B-A595-EF9225AFEA82}</a:tableStyleId>
              </a:tblPr>
              <a:tblGrid>
                <a:gridCol w="1236770">
                  <a:extLst>
                    <a:ext uri="{9D8B030D-6E8A-4147-A177-3AD203B41FA5}">
                      <a16:colId xmlns:a16="http://schemas.microsoft.com/office/drawing/2014/main" val="1971008354"/>
                    </a:ext>
                  </a:extLst>
                </a:gridCol>
                <a:gridCol w="1136041">
                  <a:extLst>
                    <a:ext uri="{9D8B030D-6E8A-4147-A177-3AD203B41FA5}">
                      <a16:colId xmlns:a16="http://schemas.microsoft.com/office/drawing/2014/main" val="2926904742"/>
                    </a:ext>
                  </a:extLst>
                </a:gridCol>
                <a:gridCol w="1136041">
                  <a:extLst>
                    <a:ext uri="{9D8B030D-6E8A-4147-A177-3AD203B41FA5}">
                      <a16:colId xmlns:a16="http://schemas.microsoft.com/office/drawing/2014/main" val="2799255447"/>
                    </a:ext>
                  </a:extLst>
                </a:gridCol>
                <a:gridCol w="1136041">
                  <a:extLst>
                    <a:ext uri="{9D8B030D-6E8A-4147-A177-3AD203B41FA5}">
                      <a16:colId xmlns:a16="http://schemas.microsoft.com/office/drawing/2014/main" val="3980072244"/>
                    </a:ext>
                  </a:extLst>
                </a:gridCol>
                <a:gridCol w="1136041">
                  <a:extLst>
                    <a:ext uri="{9D8B030D-6E8A-4147-A177-3AD203B41FA5}">
                      <a16:colId xmlns:a16="http://schemas.microsoft.com/office/drawing/2014/main" val="3726098084"/>
                    </a:ext>
                  </a:extLst>
                </a:gridCol>
              </a:tblGrid>
              <a:tr h="1079936">
                <a:tc>
                  <a:txBody>
                    <a:bodyPr/>
                    <a:lstStyle/>
                    <a:p>
                      <a:pPr algn="r"/>
                      <a:endParaRPr lang="en-US" sz="900" b="1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b="1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                                   2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9am </a:t>
                      </a:r>
                      <a:r>
                        <a:rPr lang="en-US" sz="800" b="1" i="0" u="none" strike="noStrike" noProof="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</a:rPr>
                        <a:t>Manualidades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11am</a:t>
                      </a:r>
                      <a:r>
                        <a:rPr lang="en-US" sz="800" b="1" i="0" u="none" strike="noStrike" noProof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800" b="1" i="0" u="none" strike="noStrike" noProof="0" err="1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</a:rPr>
                        <a:t>Ejercicios</a:t>
                      </a:r>
                      <a:endParaRPr lang="en-US" sz="800" b="0" i="0" u="none" strike="noStrike" noProof="0" err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12pm </a:t>
                      </a:r>
                      <a:r>
                        <a:rPr lang="en-US" sz="800" b="1" i="0" u="none" strike="noStrike" noProof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Socializar</a:t>
                      </a:r>
                      <a:endParaRPr lang="en-US" sz="800" b="0" i="0" u="none" strike="noStrike" noProof="0" err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1pm </a:t>
                      </a:r>
                      <a:r>
                        <a:rPr lang="en-US" sz="800" b="1" i="0" u="none" strike="noStrike" noProof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</a:rPr>
                        <a:t>Zumba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3pm </a:t>
                      </a:r>
                      <a:r>
                        <a:rPr lang="en-US" sz="800" b="1" i="0" u="none" strike="noStrike" noProof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Juegos</a:t>
                      </a:r>
                      <a:endParaRPr lang="en-US" sz="800" b="0" i="0" u="none" strike="noStrike" noProof="0" err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lvl="0" algn="r">
                        <a:buNone/>
                      </a:pPr>
                      <a:endParaRPr lang="en-US" sz="900" b="1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178324"/>
                  </a:ext>
                </a:extLst>
              </a:tr>
              <a:tr h="1079936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10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970788"/>
                  </a:ext>
                </a:extLst>
              </a:tr>
              <a:tr h="1059366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                            13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9am </a:t>
                      </a:r>
                      <a:r>
                        <a:rPr lang="en-US" sz="800" b="1" i="0" u="none" strike="noStrike" noProof="0" err="1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</a:rPr>
                        <a:t>Manualidades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11am</a:t>
                      </a:r>
                      <a:r>
                        <a:rPr lang="en-US" sz="800" b="1" i="0" u="none" strike="noStrike" noProof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800" b="1" i="0" u="none" strike="noStrike" noProof="0" err="1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</a:rPr>
                        <a:t>Ejercicios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12pm </a:t>
                      </a:r>
                      <a:r>
                        <a:rPr lang="en-US" sz="800" b="1" i="0" u="none" strike="noStrike" noProof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Socializar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1pm </a:t>
                      </a:r>
                      <a:r>
                        <a:rPr lang="en-US" sz="800" b="1" i="0" u="none" strike="noStrike" noProof="0" err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</a:rPr>
                        <a:t>Educativo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3pm </a:t>
                      </a:r>
                      <a:r>
                        <a:rPr lang="en-US" sz="800" b="1" i="0" u="none" strike="noStrike" noProof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Juegos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lvl="0" algn="r">
                        <a:buNone/>
                      </a:pP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14</a:t>
                      </a:r>
                      <a:endParaRPr lang="en-US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16</a:t>
                      </a:r>
                      <a:endParaRPr lang="en-US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17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654185"/>
                  </a:ext>
                </a:extLst>
              </a:tr>
              <a:tr h="1049080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20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710459"/>
                  </a:ext>
                </a:extLst>
              </a:tr>
              <a:tr h="1072630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800" b="1">
                          <a:latin typeface="Calibri"/>
                          <a:cs typeface="Calibri"/>
                        </a:rPr>
                        <a:t>27</a:t>
                      </a:r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28</a:t>
                      </a:r>
                      <a:endParaRPr lang="en-US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29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900" b="1">
                          <a:latin typeface="Calibri"/>
                          <a:cs typeface="Calibri"/>
                        </a:rPr>
                        <a:t>30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>
                          <a:latin typeface="Calibri"/>
                          <a:cs typeface="Calibri"/>
                        </a:rPr>
                        <a:t>31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84056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554E4BB6-C928-79BC-BE86-44868EDC6483}"/>
              </a:ext>
            </a:extLst>
          </p:cNvPr>
          <p:cNvSpPr txBox="1"/>
          <p:nvPr/>
        </p:nvSpPr>
        <p:spPr>
          <a:xfrm>
            <a:off x="308471" y="2433860"/>
            <a:ext cx="1229182" cy="9694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50" b="1">
              <a:latin typeface="Calibri"/>
              <a:ea typeface="Calibri"/>
              <a:cs typeface="Calibri"/>
            </a:endParaRPr>
          </a:p>
          <a:p>
            <a:r>
              <a:rPr lang="en-US" sz="950" b="1">
                <a:latin typeface="Calibri"/>
                <a:ea typeface="Calibri"/>
                <a:cs typeface="Calibri"/>
              </a:rPr>
              <a:t>9am </a:t>
            </a:r>
            <a:r>
              <a:rPr lang="en-US" sz="95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950" b="1">
              <a:solidFill>
                <a:srgbClr val="7030A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950" b="1">
                <a:latin typeface="Calibri"/>
                <a:ea typeface="Calibri"/>
                <a:cs typeface="Calibri"/>
              </a:rPr>
              <a:t>11am</a:t>
            </a:r>
            <a:r>
              <a:rPr lang="en-US" sz="95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5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950" b="1">
              <a:solidFill>
                <a:srgbClr val="00B05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950" b="1">
                <a:latin typeface="Calibri"/>
                <a:ea typeface="Calibri"/>
                <a:cs typeface="Calibri"/>
              </a:rPr>
              <a:t>12pm </a:t>
            </a:r>
            <a:r>
              <a:rPr lang="en-US" sz="95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950" b="1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950" b="1">
                <a:latin typeface="Calibri"/>
                <a:ea typeface="Calibri"/>
                <a:cs typeface="Calibri"/>
              </a:rPr>
              <a:t>1pm </a:t>
            </a:r>
            <a:r>
              <a:rPr lang="en-US" sz="95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Educativo</a:t>
            </a:r>
            <a:endParaRPr lang="en-US" sz="950" b="1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950" b="1">
                <a:latin typeface="Calibri"/>
                <a:ea typeface="Calibri"/>
                <a:cs typeface="Calibri"/>
              </a:rPr>
              <a:t>3pm </a:t>
            </a:r>
            <a:r>
              <a:rPr lang="en-US" sz="95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950" b="1" err="1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059240-68F5-21D9-0432-FF56AF349736}"/>
              </a:ext>
            </a:extLst>
          </p:cNvPr>
          <p:cNvSpPr txBox="1"/>
          <p:nvPr/>
        </p:nvSpPr>
        <p:spPr>
          <a:xfrm>
            <a:off x="201466" y="4522362"/>
            <a:ext cx="1238910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Educativo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03759BD-EDB9-DA43-C2E4-477522FE4F5C}"/>
              </a:ext>
            </a:extLst>
          </p:cNvPr>
          <p:cNvSpPr txBox="1"/>
          <p:nvPr/>
        </p:nvSpPr>
        <p:spPr>
          <a:xfrm>
            <a:off x="1410679" y="2463709"/>
            <a:ext cx="1141994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8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Zumba</a:t>
            </a: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EE9EBFB-E1CF-1511-F279-9EC4F0F6C165}"/>
              </a:ext>
            </a:extLst>
          </p:cNvPr>
          <p:cNvSpPr txBox="1"/>
          <p:nvPr/>
        </p:nvSpPr>
        <p:spPr>
          <a:xfrm>
            <a:off x="2587206" y="2426316"/>
            <a:ext cx="1173034" cy="11310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>
                <a:latin typeface="Calibri"/>
                <a:ea typeface="Calibri"/>
                <a:cs typeface="Calibri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9A54F83-BEC2-B098-FC88-F0F5FCC4E96C}"/>
              </a:ext>
            </a:extLst>
          </p:cNvPr>
          <p:cNvSpPr txBox="1"/>
          <p:nvPr/>
        </p:nvSpPr>
        <p:spPr>
          <a:xfrm>
            <a:off x="1409034" y="3556013"/>
            <a:ext cx="1111044" cy="10079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Ejercicios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Socializar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 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Zumba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latin typeface="Calibri"/>
                <a:ea typeface="Calibri"/>
                <a:cs typeface="Calibri"/>
              </a:rPr>
              <a:t>2pm 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Educativo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Juegos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39C4E37-2797-3D4C-1D7A-E66CF0DCFABA}"/>
              </a:ext>
            </a:extLst>
          </p:cNvPr>
          <p:cNvSpPr txBox="1"/>
          <p:nvPr/>
        </p:nvSpPr>
        <p:spPr>
          <a:xfrm>
            <a:off x="2586479" y="3532817"/>
            <a:ext cx="1170012" cy="11310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8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Educativo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BFAB33E-4D56-19C5-DEBE-4860805D65F9}"/>
              </a:ext>
            </a:extLst>
          </p:cNvPr>
          <p:cNvSpPr txBox="1"/>
          <p:nvPr/>
        </p:nvSpPr>
        <p:spPr>
          <a:xfrm>
            <a:off x="3658280" y="2432643"/>
            <a:ext cx="1160199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Ejercicios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Socializar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Zumba</a:t>
            </a:r>
          </a:p>
          <a:p>
            <a:r>
              <a:rPr lang="en-US" sz="80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2pm </a:t>
            </a:r>
            <a:r>
              <a:rPr lang="en-US" sz="800" b="1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Educativo</a:t>
            </a:r>
            <a:endParaRPr lang="en-US" sz="800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Juegos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AF5525A-4649-6C45-EDF4-6901E6A772A1}"/>
              </a:ext>
            </a:extLst>
          </p:cNvPr>
          <p:cNvSpPr txBox="1"/>
          <p:nvPr/>
        </p:nvSpPr>
        <p:spPr>
          <a:xfrm>
            <a:off x="4865497" y="1462883"/>
            <a:ext cx="116600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Terapia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grupo</a:t>
            </a:r>
            <a:endParaRPr lang="en-US" sz="800" b="1" err="1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err="1">
              <a:latin typeface="Calibri"/>
              <a:cs typeface="Calibri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027BAB0-FAC9-7AB4-C025-EB02D3D9C56E}"/>
              </a:ext>
            </a:extLst>
          </p:cNvPr>
          <p:cNvSpPr txBox="1"/>
          <p:nvPr/>
        </p:nvSpPr>
        <p:spPr>
          <a:xfrm>
            <a:off x="4861557" y="2463434"/>
            <a:ext cx="1125619" cy="78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rtl="0">
              <a:lnSpc>
                <a:spcPts val="900"/>
              </a:lnSpc>
            </a:pPr>
            <a:endParaRPr lang="en-US" sz="800" b="1" i="0" u="none" strike="noStrike" baseline="0">
              <a:solidFill>
                <a:srgbClr val="000000"/>
              </a:solidFill>
              <a:latin typeface="Calibri"/>
              <a:ea typeface="Segoe UI"/>
              <a:cs typeface="Segoe UI"/>
            </a:endParaRPr>
          </a:p>
          <a:p>
            <a:pPr algn="l" rtl="0">
              <a:lnSpc>
                <a:spcPts val="900"/>
              </a:lnSpc>
            </a:pPr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9am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Manualidades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>
              <a:lnSpc>
                <a:spcPts val="900"/>
              </a:lnSpc>
            </a:pPr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11am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 </a:t>
            </a:r>
            <a:r>
              <a:rPr lang="en-US" sz="800" b="1" i="0" u="none" strike="noStrike" baseline="0" err="1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Ejercicios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>
              <a:lnSpc>
                <a:spcPts val="900"/>
              </a:lnSpc>
            </a:pPr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12pm </a:t>
            </a:r>
            <a:r>
              <a:rPr lang="en-US" sz="800" b="1" i="0" u="none" strike="noStrike" baseline="0" err="1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Socializar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>
              <a:lnSpc>
                <a:spcPts val="900"/>
              </a:lnSpc>
            </a:pPr>
            <a:r>
              <a:rPr lang="en-US" sz="800" b="1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2m</a:t>
            </a:r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Karaoke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ts val="900"/>
              </a:lnSpc>
            </a:pPr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3pm </a:t>
            </a:r>
            <a:r>
              <a:rPr lang="en-US" sz="800" b="1" i="0" u="none" strike="noStrike" baseline="0" err="1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Juegos</a:t>
            </a:r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302EDDC-50F5-29CD-5549-235EEC0B7A8C}"/>
              </a:ext>
            </a:extLst>
          </p:cNvPr>
          <p:cNvSpPr txBox="1"/>
          <p:nvPr/>
        </p:nvSpPr>
        <p:spPr>
          <a:xfrm>
            <a:off x="1407920" y="4646629"/>
            <a:ext cx="114199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9am </a:t>
            </a:r>
            <a:r>
              <a:rPr lang="en-US" sz="800" b="1" i="0" u="none" strike="noStrike" baseline="0">
                <a:solidFill>
                  <a:srgbClr val="7030A0"/>
                </a:solidFill>
                <a:latin typeface="Calibri"/>
                <a:ea typeface="Segoe UI"/>
                <a:cs typeface="Segoe UI"/>
              </a:rPr>
              <a:t>Manualidades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11am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 Ejercicios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12pm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Socializar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1pm </a:t>
            </a:r>
            <a:r>
              <a:rPr lang="en-US" sz="800" b="1" i="0" u="none" strike="noStrike" baseline="0">
                <a:solidFill>
                  <a:srgbClr val="00B050"/>
                </a:solidFill>
                <a:latin typeface="Calibri"/>
                <a:ea typeface="Segoe UI"/>
                <a:cs typeface="Segoe UI"/>
              </a:rPr>
              <a:t>Zumba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800" b="1" i="0" u="none" strike="noStrike" baseline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3pm </a:t>
            </a:r>
            <a:r>
              <a:rPr lang="en-US" sz="800" b="1" i="0" u="none" strike="noStrike" baseline="0">
                <a:solidFill>
                  <a:srgbClr val="FF0000"/>
                </a:solidFill>
                <a:latin typeface="Calibri"/>
                <a:ea typeface="Segoe UI"/>
                <a:cs typeface="Segoe UI"/>
              </a:rPr>
              <a:t>Juegos</a:t>
            </a:r>
            <a:r>
              <a:rPr lang="en-US" sz="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D4A9639-B9D1-925C-3C57-A82094C8141F}"/>
              </a:ext>
            </a:extLst>
          </p:cNvPr>
          <p:cNvSpPr txBox="1"/>
          <p:nvPr/>
        </p:nvSpPr>
        <p:spPr>
          <a:xfrm>
            <a:off x="2586248" y="4648984"/>
            <a:ext cx="1168461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47360A-72D8-6FE6-501D-E43DFF75BCC6}"/>
              </a:ext>
            </a:extLst>
          </p:cNvPr>
          <p:cNvSpPr txBox="1"/>
          <p:nvPr/>
        </p:nvSpPr>
        <p:spPr>
          <a:xfrm>
            <a:off x="3679711" y="3530132"/>
            <a:ext cx="1142049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Ejercicios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Socializar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Zumba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Juegos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322D81F-1158-86F9-1D35-01ACB4FE883D}"/>
              </a:ext>
            </a:extLst>
          </p:cNvPr>
          <p:cNvSpPr txBox="1"/>
          <p:nvPr/>
        </p:nvSpPr>
        <p:spPr>
          <a:xfrm>
            <a:off x="4822496" y="3511002"/>
            <a:ext cx="1142049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8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Zumba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err="1">
              <a:latin typeface="Calibri"/>
              <a:cs typeface="Calibri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BD744BE-BE57-4D5F-AA91-FE0D6FAA8250}"/>
              </a:ext>
            </a:extLst>
          </p:cNvPr>
          <p:cNvSpPr txBox="1"/>
          <p:nvPr/>
        </p:nvSpPr>
        <p:spPr>
          <a:xfrm>
            <a:off x="3691008" y="4608724"/>
            <a:ext cx="1168460" cy="11233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Ejercicios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Socializar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Zumba</a:t>
            </a:r>
          </a:p>
          <a:p>
            <a:r>
              <a:rPr lang="en-US" sz="800" b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Educativo</a:t>
            </a:r>
            <a:endParaRPr lang="en-US" sz="80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Juegos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BB68051-26B1-405B-8423-5A1CBEF1295B}"/>
              </a:ext>
            </a:extLst>
          </p:cNvPr>
          <p:cNvSpPr txBox="1"/>
          <p:nvPr/>
        </p:nvSpPr>
        <p:spPr>
          <a:xfrm>
            <a:off x="4821099" y="4608369"/>
            <a:ext cx="116257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Ejercicios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Socializar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2pm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Terapia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grupo</a:t>
            </a:r>
            <a:endParaRPr lang="en-US" sz="800" b="1" err="1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Juegos</a:t>
            </a:r>
            <a:endParaRPr lang="en-US" err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3A82AA-5BEB-CF9B-6907-20403FD20D91}"/>
              </a:ext>
            </a:extLst>
          </p:cNvPr>
          <p:cNvSpPr txBox="1"/>
          <p:nvPr/>
        </p:nvSpPr>
        <p:spPr>
          <a:xfrm>
            <a:off x="189299" y="5725381"/>
            <a:ext cx="1238910" cy="10079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0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Educativo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C2CFC-7291-2C0C-9678-48B86EFEB79D}"/>
              </a:ext>
            </a:extLst>
          </p:cNvPr>
          <p:cNvSpPr txBox="1"/>
          <p:nvPr/>
        </p:nvSpPr>
        <p:spPr>
          <a:xfrm>
            <a:off x="1384741" y="5756093"/>
            <a:ext cx="1141994" cy="8540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Ejercicios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Socializar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1pm 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Zumba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Juegos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E0B5B3-FF30-F5B0-C2C3-BE0C2D681F54}"/>
              </a:ext>
            </a:extLst>
          </p:cNvPr>
          <p:cNvSpPr txBox="1"/>
          <p:nvPr/>
        </p:nvSpPr>
        <p:spPr>
          <a:xfrm>
            <a:off x="2586248" y="5723587"/>
            <a:ext cx="1141994" cy="11310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Educativo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30E5E9-8C74-0941-BE80-0164E56E85A2}"/>
              </a:ext>
            </a:extLst>
          </p:cNvPr>
          <p:cNvSpPr txBox="1"/>
          <p:nvPr/>
        </p:nvSpPr>
        <p:spPr>
          <a:xfrm>
            <a:off x="2577640" y="1383746"/>
            <a:ext cx="1173034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9am </a:t>
            </a:r>
            <a:r>
              <a:rPr lang="en-US" sz="800" b="1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Ejercicios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Socializar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1pm </a:t>
            </a:r>
            <a:r>
              <a:rPr lang="en-US" sz="800" b="1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Educativo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2pm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Juegos</a:t>
            </a:r>
            <a:endParaRPr lang="en-US" sz="800" err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ED46DC-4003-30EB-BFD1-114B4C768054}"/>
              </a:ext>
            </a:extLst>
          </p:cNvPr>
          <p:cNvSpPr txBox="1"/>
          <p:nvPr/>
        </p:nvSpPr>
        <p:spPr>
          <a:xfrm>
            <a:off x="3688910" y="5733670"/>
            <a:ext cx="1141994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1pm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SES Educativo</a:t>
            </a:r>
            <a:endParaRPr lang="en-US" sz="80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2pm </a:t>
            </a:r>
            <a:r>
              <a:rPr lang="en-US" sz="800" b="1">
                <a:solidFill>
                  <a:srgbClr val="00B05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Zumba</a:t>
            </a:r>
            <a:endParaRPr lang="en-US" sz="8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950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689348-5D21-0F12-0FD9-E605E0565B6D}"/>
              </a:ext>
            </a:extLst>
          </p:cNvPr>
          <p:cNvSpPr txBox="1"/>
          <p:nvPr/>
        </p:nvSpPr>
        <p:spPr>
          <a:xfrm>
            <a:off x="4840995" y="5721184"/>
            <a:ext cx="114199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9am </a:t>
            </a:r>
            <a:r>
              <a:rPr lang="en-US" sz="800" b="1" err="1">
                <a:solidFill>
                  <a:srgbClr val="7030A0"/>
                </a:solidFill>
                <a:latin typeface="Calibri"/>
                <a:ea typeface="Calibri"/>
                <a:cs typeface="Calibri"/>
              </a:rPr>
              <a:t>Manualidades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11am</a:t>
            </a:r>
            <a:r>
              <a:rPr lang="en-US" sz="800" b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800" b="1" err="1">
                <a:solidFill>
                  <a:srgbClr val="00B050"/>
                </a:solidFill>
                <a:latin typeface="Calibri"/>
                <a:ea typeface="Calibri"/>
                <a:cs typeface="Calibri"/>
              </a:rPr>
              <a:t>Ejercicios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12pm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Socializar</a:t>
            </a:r>
            <a:endParaRPr lang="en-US" sz="800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1pm  </a:t>
            </a:r>
            <a:r>
              <a:rPr lang="en-US" sz="800" b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Karaoke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3pm </a:t>
            </a:r>
            <a:r>
              <a:rPr lang="en-US" sz="800" b="1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Juegos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6BA28A-548D-51C7-5424-0E33197724AF}"/>
              </a:ext>
            </a:extLst>
          </p:cNvPr>
          <p:cNvSpPr txBox="1"/>
          <p:nvPr/>
        </p:nvSpPr>
        <p:spPr>
          <a:xfrm>
            <a:off x="4104498" y="601066"/>
            <a:ext cx="352059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entury Gothic"/>
              </a:rPr>
              <a:t>321-250-1806</a:t>
            </a:r>
            <a:endParaRPr lang="en-US" sz="12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1EA24DC-B20B-873F-5FD5-C0B3F6A1B134}"/>
              </a:ext>
            </a:extLst>
          </p:cNvPr>
          <p:cNvSpPr txBox="1"/>
          <p:nvPr/>
        </p:nvSpPr>
        <p:spPr>
          <a:xfrm>
            <a:off x="4953489" y="116862"/>
            <a:ext cx="238770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Century Gothic"/>
              </a:rPr>
              <a:t>Poinciana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DD0F1BE-4303-9203-9455-D73AEB7F06F6}"/>
              </a:ext>
            </a:extLst>
          </p:cNvPr>
          <p:cNvSpPr txBox="1"/>
          <p:nvPr/>
        </p:nvSpPr>
        <p:spPr>
          <a:xfrm>
            <a:off x="4190512" y="380852"/>
            <a:ext cx="352059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entury Gothic"/>
              </a:rPr>
              <a:t>3360 W Southport Rd,  Kissimmee  Fl 34746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9BCA251-1EAA-1D11-0595-32332E0B3E48}"/>
              </a:ext>
            </a:extLst>
          </p:cNvPr>
          <p:cNvSpPr txBox="1"/>
          <p:nvPr/>
        </p:nvSpPr>
        <p:spPr>
          <a:xfrm>
            <a:off x="6231363" y="5124670"/>
            <a:ext cx="11098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sz="900" b="1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Manualidades</a:t>
            </a:r>
            <a:endParaRPr lang="en-US" sz="900" b="1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778B61-0CFC-694F-805B-2E1D1E2715F6}"/>
              </a:ext>
            </a:extLst>
          </p:cNvPr>
          <p:cNvSpPr txBox="1"/>
          <p:nvPr/>
        </p:nvSpPr>
        <p:spPr>
          <a:xfrm>
            <a:off x="6223373" y="5289127"/>
            <a:ext cx="1122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sz="900" b="1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Educacional</a:t>
            </a:r>
            <a:endParaRPr lang="en-US" sz="900" b="1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8EA5618-C3C1-DB53-F2F5-95616A59BF9E}"/>
              </a:ext>
            </a:extLst>
          </p:cNvPr>
          <p:cNvSpPr txBox="1"/>
          <p:nvPr/>
        </p:nvSpPr>
        <p:spPr>
          <a:xfrm>
            <a:off x="6231363" y="4818052"/>
            <a:ext cx="1122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sz="900" b="1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Ejercicios</a:t>
            </a:r>
            <a:endParaRPr lang="en-US" sz="900" b="1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A7DCD0B-3416-0447-1E7C-A3415F9A77EE}"/>
              </a:ext>
            </a:extLst>
          </p:cNvPr>
          <p:cNvSpPr txBox="1"/>
          <p:nvPr/>
        </p:nvSpPr>
        <p:spPr>
          <a:xfrm>
            <a:off x="6231363" y="4982509"/>
            <a:ext cx="1122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*Social</a:t>
            </a:r>
          </a:p>
        </p:txBody>
      </p:sp>
    </p:spTree>
    <p:extLst>
      <p:ext uri="{BB962C8B-B14F-4D97-AF65-F5344CB8AC3E}">
        <p14:creationId xmlns:p14="http://schemas.microsoft.com/office/powerpoint/2010/main" val="161574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68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338678_win32_SL" id="{A324F46F-F7DE-42EE-916A-607B0A6C2138}" vid="{11E532DF-4E13-4F14-8769-93D98CDF8E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629F693F668B4C862728B6968DB879" ma:contentTypeVersion="15" ma:contentTypeDescription="Create a new document." ma:contentTypeScope="" ma:versionID="2aa96bd8a4313f32756e4ceb9dc2c9f6">
  <xsd:schema xmlns:xsd="http://www.w3.org/2001/XMLSchema" xmlns:xs="http://www.w3.org/2001/XMLSchema" xmlns:p="http://schemas.microsoft.com/office/2006/metadata/properties" xmlns:ns2="2574ebb7-7645-4842-b59c-d7e73548b514" xmlns:ns3="350965bd-5d77-47d4-b3e4-644c8647b4a2" targetNamespace="http://schemas.microsoft.com/office/2006/metadata/properties" ma:root="true" ma:fieldsID="ab49107992b316dcb841dde3c3ba54f7" ns2:_="" ns3:_="">
    <xsd:import namespace="2574ebb7-7645-4842-b59c-d7e73548b514"/>
    <xsd:import namespace="350965bd-5d77-47d4-b3e4-644c8647b4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4ebb7-7645-4842-b59c-d7e73548b5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f937ec8-ee62-4f8e-b73b-231c319ff3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965bd-5d77-47d4-b3e4-644c8647b4a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308e23b-8879-4aa3-8359-c20e011f9246}" ma:internalName="TaxCatchAll" ma:showField="CatchAllData" ma:web="350965bd-5d77-47d4-b3e4-644c8647b4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0965bd-5d77-47d4-b3e4-644c8647b4a2" xsi:nil="true"/>
    <lcf76f155ced4ddcb4097134ff3c332f xmlns="2574ebb7-7645-4842-b59c-d7e73548b5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C5911C-154A-44BB-804F-2A1897E95D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2CFAF6-CF4D-4337-8EED-F3257151E884}">
  <ds:schemaRefs>
    <ds:schemaRef ds:uri="2574ebb7-7645-4842-b59c-d7e73548b514"/>
    <ds:schemaRef ds:uri="350965bd-5d77-47d4-b3e4-644c8647b4a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7DD6DAF-819B-4C09-9197-614306ADC6E5}">
  <ds:schemaRefs>
    <ds:schemaRef ds:uri="2574ebb7-7645-4842-b59c-d7e73548b514"/>
    <ds:schemaRef ds:uri="350965bd-5d77-47d4-b3e4-644c8647b4a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Floral monthly calendar</Template>
  <TotalTime>0</TotalTime>
  <Words>813</Words>
  <Application>Microsoft Macintosh PowerPoint</Application>
  <PresentationFormat>On-screen Show (4:3)</PresentationFormat>
  <Paragraphs>395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Next LT Pro</vt:lpstr>
      <vt:lpstr>Avenir Next LT Pro Light</vt:lpstr>
      <vt:lpstr>Calibri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</dc:title>
  <dc:creator>Joerly  Mendonca</dc:creator>
  <cp:lastModifiedBy>Landy Concepcion</cp:lastModifiedBy>
  <cp:revision>3</cp:revision>
  <cp:lastPrinted>2021-04-15T15:19:15Z</cp:lastPrinted>
  <dcterms:created xsi:type="dcterms:W3CDTF">2021-03-02T14:52:49Z</dcterms:created>
  <dcterms:modified xsi:type="dcterms:W3CDTF">2026-06-18T15:47:22Z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0x01010088629F693F668B4C862728B6968DB879</vt:lpwstr>
  </property>
  <property fmtid="{D5CDD505-2E9C-101B-9397-08002B2CF9AE}" pid="3" name="MediaServiceImageTags">
    <vt:lpwstr/>
  </property>
</Properties>
</file>