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72" r:id="rId2"/>
    <p:sldId id="373" r:id="rId3"/>
    <p:sldId id="374" r:id="rId4"/>
    <p:sldId id="375" r:id="rId5"/>
    <p:sldId id="376" r:id="rId6"/>
    <p:sldId id="377" r:id="rId7"/>
    <p:sldId id="378" r:id="rId8"/>
    <p:sldId id="379" r:id="rId9"/>
    <p:sldId id="380" r:id="rId10"/>
    <p:sldId id="381" r:id="rId11"/>
    <p:sldId id="358" r:id="rId12"/>
    <p:sldId id="359" r:id="rId13"/>
    <p:sldId id="382" r:id="rId14"/>
    <p:sldId id="388" r:id="rId15"/>
    <p:sldId id="390" r:id="rId16"/>
    <p:sldId id="384" r:id="rId17"/>
    <p:sldId id="385" r:id="rId18"/>
    <p:sldId id="364" r:id="rId19"/>
    <p:sldId id="386" r:id="rId20"/>
    <p:sldId id="387" r:id="rId21"/>
    <p:sldId id="3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951F"/>
    <a:srgbClr val="97D550"/>
    <a:srgbClr val="4F7300"/>
    <a:srgbClr val="96CB52"/>
    <a:srgbClr val="55B8D0"/>
    <a:srgbClr val="617B3D"/>
    <a:srgbClr val="313D53"/>
    <a:srgbClr val="335460"/>
    <a:srgbClr val="3F2D3D"/>
    <a:srgbClr val="4E88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0" autoAdjust="0"/>
    <p:restoredTop sz="75403" autoAdjust="0"/>
  </p:normalViewPr>
  <p:slideViewPr>
    <p:cSldViewPr snapToGrid="0">
      <p:cViewPr varScale="1">
        <p:scale>
          <a:sx n="189" d="100"/>
          <a:sy n="189" d="100"/>
        </p:scale>
        <p:origin x="2472" y="156"/>
      </p:cViewPr>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0"/>
    </p:cViewPr>
  </p:sorterViewPr>
  <p:notesViewPr>
    <p:cSldViewPr snapToGrid="0">
      <p:cViewPr varScale="1">
        <p:scale>
          <a:sx n="196" d="100"/>
          <a:sy n="196" d="100"/>
        </p:scale>
        <p:origin x="7158" y="1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in Crowley" userId="882c1290-c295-4d19-b5c9-3e5327c18638" providerId="ADAL" clId="{6A5C4CA1-FDBD-4582-82C1-C53E2B9AE417}"/>
    <pc:docChg chg="undo custSel modSld">
      <pc:chgData name="Devin Crowley" userId="882c1290-c295-4d19-b5c9-3e5327c18638" providerId="ADAL" clId="{6A5C4CA1-FDBD-4582-82C1-C53E2B9AE417}" dt="2026-10-20T12:42:19.291" v="245" actId="20577"/>
      <pc:docMkLst>
        <pc:docMk/>
      </pc:docMkLst>
      <pc:sldChg chg="modNotesTx">
        <pc:chgData name="Devin Crowley" userId="882c1290-c295-4d19-b5c9-3e5327c18638" providerId="ADAL" clId="{6A5C4CA1-FDBD-4582-82C1-C53E2B9AE417}" dt="2026-10-20T12:35:34.904" v="175" actId="20577"/>
        <pc:sldMkLst>
          <pc:docMk/>
          <pc:sldMk cId="734096112" sldId="359"/>
        </pc:sldMkLst>
      </pc:sldChg>
      <pc:sldChg chg="modNotesTx">
        <pc:chgData name="Devin Crowley" userId="882c1290-c295-4d19-b5c9-3e5327c18638" providerId="ADAL" clId="{6A5C4CA1-FDBD-4582-82C1-C53E2B9AE417}" dt="2026-10-20T12:42:19.291" v="245" actId="20577"/>
        <pc:sldMkLst>
          <pc:docMk/>
          <pc:sldMk cId="636311507" sldId="367"/>
        </pc:sldMkLst>
      </pc:sldChg>
      <pc:sldChg chg="modNotesTx">
        <pc:chgData name="Devin Crowley" userId="882c1290-c295-4d19-b5c9-3e5327c18638" providerId="ADAL" clId="{6A5C4CA1-FDBD-4582-82C1-C53E2B9AE417}" dt="2026-10-20T12:31:44.483" v="160" actId="20577"/>
        <pc:sldMkLst>
          <pc:docMk/>
          <pc:sldMk cId="1674290672" sldId="373"/>
        </pc:sldMkLst>
      </pc:sldChg>
      <pc:sldChg chg="modNotesTx">
        <pc:chgData name="Devin Crowley" userId="882c1290-c295-4d19-b5c9-3e5327c18638" providerId="ADAL" clId="{6A5C4CA1-FDBD-4582-82C1-C53E2B9AE417}" dt="2026-10-20T12:32:13.225" v="162" actId="20577"/>
        <pc:sldMkLst>
          <pc:docMk/>
          <pc:sldMk cId="3029900836" sldId="374"/>
        </pc:sldMkLst>
      </pc:sldChg>
      <pc:sldChg chg="modNotesTx">
        <pc:chgData name="Devin Crowley" userId="882c1290-c295-4d19-b5c9-3e5327c18638" providerId="ADAL" clId="{6A5C4CA1-FDBD-4582-82C1-C53E2B9AE417}" dt="2026-10-20T12:32:37.718" v="164" actId="20577"/>
        <pc:sldMkLst>
          <pc:docMk/>
          <pc:sldMk cId="2098502125" sldId="377"/>
        </pc:sldMkLst>
      </pc:sldChg>
      <pc:sldChg chg="modNotesTx">
        <pc:chgData name="Devin Crowley" userId="882c1290-c295-4d19-b5c9-3e5327c18638" providerId="ADAL" clId="{6A5C4CA1-FDBD-4582-82C1-C53E2B9AE417}" dt="2026-10-20T12:33:49.040" v="166" actId="20577"/>
        <pc:sldMkLst>
          <pc:docMk/>
          <pc:sldMk cId="1277211324" sldId="378"/>
        </pc:sldMkLst>
      </pc:sldChg>
      <pc:sldChg chg="modNotesTx">
        <pc:chgData name="Devin Crowley" userId="882c1290-c295-4d19-b5c9-3e5327c18638" providerId="ADAL" clId="{6A5C4CA1-FDBD-4582-82C1-C53E2B9AE417}" dt="2026-10-20T12:34:55.572" v="170" actId="6549"/>
        <pc:sldMkLst>
          <pc:docMk/>
          <pc:sldMk cId="3657829435" sldId="379"/>
        </pc:sldMkLst>
      </pc:sldChg>
      <pc:sldChg chg="modNotesTx">
        <pc:chgData name="Devin Crowley" userId="882c1290-c295-4d19-b5c9-3e5327c18638" providerId="ADAL" clId="{6A5C4CA1-FDBD-4582-82C1-C53E2B9AE417}" dt="2026-10-20T12:35:09.292" v="171" actId="20577"/>
        <pc:sldMkLst>
          <pc:docMk/>
          <pc:sldMk cId="3946859400" sldId="380"/>
        </pc:sldMkLst>
      </pc:sldChg>
      <pc:sldChg chg="modNotesTx">
        <pc:chgData name="Devin Crowley" userId="882c1290-c295-4d19-b5c9-3e5327c18638" providerId="ADAL" clId="{6A5C4CA1-FDBD-4582-82C1-C53E2B9AE417}" dt="2026-10-20T12:35:17.012" v="173" actId="20577"/>
        <pc:sldMkLst>
          <pc:docMk/>
          <pc:sldMk cId="1810930327" sldId="381"/>
        </pc:sldMkLst>
      </pc:sldChg>
      <pc:sldChg chg="modNotesTx">
        <pc:chgData name="Devin Crowley" userId="882c1290-c295-4d19-b5c9-3e5327c18638" providerId="ADAL" clId="{6A5C4CA1-FDBD-4582-82C1-C53E2B9AE417}" dt="2026-10-20T12:35:40.757" v="177" actId="20577"/>
        <pc:sldMkLst>
          <pc:docMk/>
          <pc:sldMk cId="2718650091" sldId="382"/>
        </pc:sldMkLst>
      </pc:sldChg>
      <pc:sldChg chg="modNotesTx">
        <pc:chgData name="Devin Crowley" userId="882c1290-c295-4d19-b5c9-3e5327c18638" providerId="ADAL" clId="{6A5C4CA1-FDBD-4582-82C1-C53E2B9AE417}" dt="2026-10-20T12:42:03.739" v="243" actId="20577"/>
        <pc:sldMkLst>
          <pc:docMk/>
          <pc:sldMk cId="2036214416" sldId="386"/>
        </pc:sldMkLst>
      </pc:sldChg>
      <pc:sldChg chg="modNotesTx">
        <pc:chgData name="Devin Crowley" userId="882c1290-c295-4d19-b5c9-3e5327c18638" providerId="ADAL" clId="{6A5C4CA1-FDBD-4582-82C1-C53E2B9AE417}" dt="2026-10-20T12:35:45.606" v="179" actId="20577"/>
        <pc:sldMkLst>
          <pc:docMk/>
          <pc:sldMk cId="3119013377" sldId="388"/>
        </pc:sldMkLst>
      </pc:sldChg>
      <pc:sldChg chg="modNotesTx">
        <pc:chgData name="Devin Crowley" userId="882c1290-c295-4d19-b5c9-3e5327c18638" providerId="ADAL" clId="{6A5C4CA1-FDBD-4582-82C1-C53E2B9AE417}" dt="2026-10-20T12:35:50.380" v="181" actId="20577"/>
        <pc:sldMkLst>
          <pc:docMk/>
          <pc:sldMk cId="2591735610" sldId="39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32D2B1-2A8A-BF5C-E0C6-D170CD5D3649}"/>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DE014D2-7F53-0024-259A-022618AC9AEA}"/>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C643B072-7834-465C-8450-936BCD370BC4}" type="datetimeFigureOut">
              <a:rPr lang="en-US" smtClean="0"/>
              <a:t>10/20/2026</a:t>
            </a:fld>
            <a:endParaRPr lang="en-US"/>
          </a:p>
        </p:txBody>
      </p:sp>
      <p:sp>
        <p:nvSpPr>
          <p:cNvPr id="4" name="Footer Placeholder 3">
            <a:extLst>
              <a:ext uri="{FF2B5EF4-FFF2-40B4-BE49-F238E27FC236}">
                <a16:creationId xmlns:a16="http://schemas.microsoft.com/office/drawing/2014/main" id="{7180EB37-5670-4FEC-B659-9BB2C50282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C0A209D-D5C0-046B-E0C4-FA0FACAB49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C7169F-722C-4797-9F09-DF3B988C2C7A}" type="slidenum">
              <a:rPr lang="en-US" smtClean="0"/>
              <a:t>‹#›</a:t>
            </a:fld>
            <a:endParaRPr lang="en-US"/>
          </a:p>
        </p:txBody>
      </p:sp>
    </p:spTree>
    <p:extLst>
      <p:ext uri="{BB962C8B-B14F-4D97-AF65-F5344CB8AC3E}">
        <p14:creationId xmlns:p14="http://schemas.microsoft.com/office/powerpoint/2010/main" val="1771795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F0756009-8CCF-4236-9B25-DCED48AFE4C2}" type="datetimeFigureOut">
              <a:rPr lang="en-US" smtClean="0"/>
              <a:t>10/20/2026</a:t>
            </a:fld>
            <a:endParaRPr lang="en-US"/>
          </a:p>
        </p:txBody>
      </p:sp>
      <p:sp>
        <p:nvSpPr>
          <p:cNvPr id="4" name="Slide Image Placeholder 3"/>
          <p:cNvSpPr>
            <a:spLocks noGrp="1" noRot="1" noChangeAspect="1"/>
          </p:cNvSpPr>
          <p:nvPr>
            <p:ph type="sldImg" idx="2"/>
          </p:nvPr>
        </p:nvSpPr>
        <p:spPr>
          <a:xfrm>
            <a:off x="685800" y="588523"/>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799" y="3846071"/>
            <a:ext cx="5486401" cy="470940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333515-D079-4461-8775-04817F2C58A8}" type="slidenum">
              <a:rPr lang="en-US" smtClean="0"/>
              <a:t>‹#›</a:t>
            </a:fld>
            <a:endParaRPr lang="en-US"/>
          </a:p>
        </p:txBody>
      </p:sp>
    </p:spTree>
    <p:extLst>
      <p:ext uri="{BB962C8B-B14F-4D97-AF65-F5344CB8AC3E}">
        <p14:creationId xmlns:p14="http://schemas.microsoft.com/office/powerpoint/2010/main" val="722940117"/>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u="sng" dirty="0"/>
              <a:t>So what is accessibility? </a:t>
            </a:r>
          </a:p>
          <a:p>
            <a:endParaRPr lang="en-US" u="sng" dirty="0"/>
          </a:p>
          <a:p>
            <a:r>
              <a:rPr lang="en-US" dirty="0"/>
              <a:t>Let me ask you this.  What happens when you send a PDF to someone who cannot see?  </a:t>
            </a:r>
          </a:p>
          <a:p>
            <a:r>
              <a:rPr lang="en-US" dirty="0"/>
              <a:t>Will they be able to read it?  What if the PDF is filled with photos and figures?</a:t>
            </a:r>
          </a:p>
          <a:p>
            <a:r>
              <a:rPr lang="en-US" dirty="0"/>
              <a:t>What happens if they are immobile and can’t move a mouse.  Can they navigate it?</a:t>
            </a:r>
          </a:p>
          <a:p>
            <a:endParaRPr lang="en-US" dirty="0"/>
          </a:p>
          <a:p>
            <a:r>
              <a:rPr lang="en-US" dirty="0"/>
              <a:t>It’s the same with a website.  These same </a:t>
            </a:r>
            <a:r>
              <a:rPr lang="en-US" dirty="0" err="1"/>
              <a:t>questionss</a:t>
            </a:r>
            <a:r>
              <a:rPr lang="en-US" dirty="0"/>
              <a:t> should be asked.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After rebuilding the company website and running accessibility audits, I noticed there were a lot of “invisible” issues</a:t>
            </a:r>
            <a:r>
              <a:rPr lang="en-US" dirty="0">
                <a:highlight>
                  <a:srgbClr val="FFFF00"/>
                </a:highlight>
              </a:rPr>
              <a:t>.</a:t>
            </a:r>
          </a:p>
          <a:p>
            <a:endParaRPr lang="en-US" dirty="0"/>
          </a:p>
          <a:p>
            <a:r>
              <a:rPr lang="en-US" dirty="0"/>
              <a:t>Twice a year, or after any website change, I run an audit. First with automated checkers, then a keyboard, and then finally a screen reader. The checkers miss a lot. I found a set of tabs on our news page that someone using a keyboard couldn't reach, and it only showed up because I tried to navigate the page without a mouse.</a:t>
            </a:r>
          </a:p>
          <a:p>
            <a:endParaRPr lang="en-US" dirty="0"/>
          </a:p>
          <a:p>
            <a:r>
              <a:rPr lang="en-US" dirty="0"/>
              <a:t>Then I looked at our PDF documents. A single color was causing text contrast issues in over 1,500 locations in the document. This single color was used on dozens of headings and text elements, with a contrast ratio too low to read. One bad choice showed up everywhere that color did.</a:t>
            </a:r>
          </a:p>
          <a:p>
            <a:endParaRPr lang="en-US" dirty="0"/>
          </a:p>
          <a:p>
            <a:r>
              <a:rPr lang="en-US" dirty="0"/>
              <a:t>I'm here because one of our head planners thought this room should hear it. He knows how much I care about this topic, and he saw a chance to help the clients we work with get ready for what's coming and know what to expect when it arrives. The April 2027 deadline for larger agencies is close, and the work lands on the people who produce the documents.</a:t>
            </a:r>
          </a:p>
          <a:p>
            <a:endParaRPr lang="en-US" dirty="0"/>
          </a:p>
          <a:p>
            <a:r>
              <a:rPr lang="en-US" dirty="0"/>
              <a:t>My co-presenter, Eric, learned what that looks like in practice, on a set of handbooks that cost us far more than anyone expected. I'll let him tell it.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Eric and I are at opposite ends of the same document. I'm usually the one who gets it after it's finished and has to make it work. Eric's the one who had to produce it with a due date bearing down on him. So when I say "do this early," he's the check on whether that's realistic.</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These three get lumped together as "ADA stuff," and they're not the same thing. </a:t>
            </a:r>
          </a:p>
          <a:p>
            <a:r>
              <a:rPr lang="en-US" dirty="0"/>
              <a:t>Title II is the reason. </a:t>
            </a:r>
          </a:p>
          <a:p>
            <a:r>
              <a:rPr lang="en-US" dirty="0"/>
              <a:t>It's the law that says a public agency can't shut people out of its programs or information. </a:t>
            </a:r>
          </a:p>
          <a:p>
            <a:r>
              <a:rPr lang="en-US" dirty="0"/>
              <a:t>WCAG is the yardstick, a long list of specific rules that someone can actually test a document against. </a:t>
            </a:r>
          </a:p>
          <a:p>
            <a:r>
              <a:rPr lang="en-US" dirty="0"/>
              <a:t>And 508 matters because it's how all of this ends up in your contract, especially when federal money is involved.</a:t>
            </a:r>
          </a:p>
          <a:p>
            <a:endParaRPr lang="en-US" dirty="0"/>
          </a:p>
          <a:p>
            <a:r>
              <a:rPr lang="en-US" dirty="0"/>
              <a:t>WCAG has been updated to version 2.2 so realistically, you should be targeting that.</a:t>
            </a:r>
          </a:p>
          <a:p>
            <a:endParaRPr lang="en-US" dirty="0"/>
          </a:p>
          <a:p>
            <a:r>
              <a:rPr lang="en-US" dirty="0"/>
              <a:t>I'm not a lawyer, so take the legal fine print to your agency's counsel. For the day-to-day work, WCAG is the one you'll hear about.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Don't let this slide relax you. It's a one-year delay, and only 6 months remain; that's all. The requirements are exactly the same. The dividing line is 50,000 people: larger entities have April 2027, smaller ones and special districts get 2028.</a:t>
            </a:r>
          </a:p>
          <a:p>
            <a:endParaRPr lang="en-US" dirty="0"/>
          </a:p>
          <a:p>
            <a:r>
              <a:rPr lang="en-US" dirty="0"/>
              <a:t>The City of Las Vegas and the City of Reno would fall under the 2027 deadline.  Smaller towns like Mesquite, Boulder City, or Gardnerville would fall under the 2028 deadline.</a:t>
            </a:r>
          </a:p>
          <a:p>
            <a:endParaRPr lang="en-US" dirty="0"/>
          </a:p>
          <a:p>
            <a:r>
              <a:rPr lang="en-US" dirty="0"/>
              <a:t>Think about how long a plan stays on an agency's website. Whatever you're scoping this fall will still be posted when that first deadline hits.</a:t>
            </a:r>
          </a:p>
          <a:p>
            <a:endParaRPr lang="en-US" dirty="0"/>
          </a:p>
          <a:p>
            <a:r>
              <a:rPr lang="en-US" dirty="0"/>
              <a:t>On the Nevada side, NDOT and the state's own guidelines already expect this for PDFs.</a:t>
            </a:r>
          </a:p>
          <a:p>
            <a:endParaRPr lang="en-US" dirty="0"/>
          </a:p>
          <a:p>
            <a:r>
              <a:rPr lang="en-US" dirty="0"/>
              <a:t>You should be aware </a:t>
            </a:r>
            <a:r>
              <a:rPr lang="en-US" u="sng" dirty="0"/>
              <a:t>there is a lawsuit currently going through the system that is trying to reverse the date extensions</a:t>
            </a:r>
            <a:r>
              <a:rPr lang="en-US" dirty="0"/>
              <a:t>, but nothing has come from it yet.</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The legal risk sits with the agency, but look at who makes the choices. The scope of work, the Word file, the maps, and the sign-off. Those are planner decisions, every one of them, and nobody downstream can undo them cheaply.</a:t>
            </a:r>
          </a:p>
          <a:p>
            <a:endParaRPr lang="en-US" dirty="0"/>
          </a:p>
          <a:p>
            <a:r>
              <a:rPr lang="en-US" dirty="0"/>
              <a:t>The last one is the one I'd underline. When you accept a deliverable, you've told the agency it's fine.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Here's a good example of a reasonable-sounding argument being wrong. Two design handbooks from 1997, scanned. To a screen reader, that's a blank page. The argument was that they're old, so they're covered. But Safe Harbor protects content you haven't touched, and these were still being used to decide entitlements, and still being reissued.</a:t>
            </a:r>
          </a:p>
          <a:p>
            <a:endParaRPr lang="en-US" dirty="0"/>
          </a:p>
          <a:p>
            <a:r>
              <a:rPr lang="en-US" dirty="0"/>
              <a:t>So we rebuilt them. OCR on a scan that rough gives you a guess, and a guess in a document that governs entitlements isn't something I'd sign off 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The request was to “make the PDF accessible." At first, it might sound like an easy task.  Add alt text to a few figures, make sure there are proper headings, and no floating graphics or text boxes.  Easy, right?  Well, with Talus Valley, there were over 50 maps, the majority of which were too complex for alt text alone.  We had to locate the data for each exhibit and generate tables based on their data.  Maps with contrast or legibility issues had to be rebuilt.</a:t>
            </a:r>
          </a:p>
          <a:p>
            <a:endParaRPr lang="en-US" dirty="0"/>
          </a:p>
          <a:p>
            <a:r>
              <a:rPr lang="en-US" dirty="0"/>
              <a:t>Tags are labels hidden inside the PDF that say what each piece of content is, such as a heading, a paragraph, a list item, a table cell, or a figure. A screen reader can’t see the page. It reads the tags, in order. A page can look perfect and have no tags at all, which means a screen reader user hears nothing useful.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I'll go through these fast, because most of you will recognize your own files in here. None of them take special software or training. The last two, floating figures and the Enter key, are on the list because I see them constantly.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Okay, so this is the part where you hear what I've been describing. This is NVDA, a free screen reader. Don't watch the screen, listen. First pass is the untagged plan set. Pay attention to what you can't find, not just what it says. Then the same file after it was fixed in Word.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POUR is how WCAG sorts everything it asks for, so when you see the acronym, that's what it means. I won't read the definitions. The plan set examples are the useful part. Perceivable, for instance, is the exhibit someone can't see: does a text version exist? Robust is the one that sounds odd. It just means the file works with the tools people actually use to read it.</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Contrast takes ten seconds to check with a free tool, so there's really no reason to guess. Agency brand colors are a common place for it to go wrong, because they get approved on how they look, not on a ratio.</a:t>
            </a:r>
          </a:p>
          <a:p>
            <a:endParaRPr lang="en-US" dirty="0"/>
          </a:p>
          <a:p>
            <a:r>
              <a:rPr lang="en-US" dirty="0"/>
              <a:t>The color-alone point matters just as much for maps. Think of a constraints map where red means one thing and green means another.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C20D3-A062-B6B8-C245-A534250D0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DE889-95E8-91A9-6E29-659346FCA554}"/>
              </a:ext>
            </a:extLst>
          </p:cNvPr>
          <p:cNvSpPr>
            <a:spLocks noGrp="1" noRot="1" noChangeAspect="1"/>
          </p:cNvSpPr>
          <p:nvPr>
            <p:ph type="sldImg"/>
          </p:nvPr>
        </p:nvSpPr>
        <p:spPr>
          <a:xfrm>
            <a:off x="685800" y="588963"/>
            <a:ext cx="5486400" cy="3086100"/>
          </a:xfrm>
        </p:spPr>
      </p:sp>
      <p:sp>
        <p:nvSpPr>
          <p:cNvPr id="3" name="Notes Placeholder 2">
            <a:extLst>
              <a:ext uri="{FF2B5EF4-FFF2-40B4-BE49-F238E27FC236}">
                <a16:creationId xmlns:a16="http://schemas.microsoft.com/office/drawing/2014/main" id="{D688FEAC-7286-570D-6A05-6E44ADEE5D17}"/>
              </a:ext>
            </a:extLst>
          </p:cNvPr>
          <p:cNvSpPr>
            <a:spLocks noGrp="1"/>
          </p:cNvSpPr>
          <p:nvPr>
            <p:ph type="body" idx="1"/>
          </p:nvPr>
        </p:nvSpPr>
        <p:spPr/>
        <p:txBody>
          <a:bodyPr/>
          <a:lstStyle/>
          <a:p>
            <a:r>
              <a:rPr lang="en-US" dirty="0"/>
              <a:t>If you only change one habit, make it this one. When you pick Heading 2 from the Styles gallery, Word records that this is a section. That carries into the PDF, and a screen reader user can jump from heading to heading. Bold 16-point text looks the same and does none of that.</a:t>
            </a:r>
          </a:p>
          <a:p>
            <a:endParaRPr lang="en-US" dirty="0"/>
          </a:p>
          <a:p>
            <a:r>
              <a:rPr lang="en-US" dirty="0"/>
              <a:t>Captions work the same way. Use Insert Caption and the figure and its number stay together, and Word can build the list of figures for you.</a:t>
            </a:r>
          </a:p>
        </p:txBody>
      </p:sp>
    </p:spTree>
    <p:extLst>
      <p:ext uri="{BB962C8B-B14F-4D97-AF65-F5344CB8AC3E}">
        <p14:creationId xmlns:p14="http://schemas.microsoft.com/office/powerpoint/2010/main" val="2608412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Most people hear "alt text" and think "describe the photo." For a planning exhibit, that's the wrong job. Try this instead. If you were reading the exhibit to someone over the phone, what would you tell them? That's what the alt text or the body text needs to say. And for a big site plan, the answer is more than alt text can hold, so it goes in the document itself.</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This question comes up at almost every meeting I'm in. Part of the objection is fair. A big site plan or a CAD sheet can't be made fully accessible as a picture, and the goal isn't describing every line. What you owe the reader is the information in it.</a:t>
            </a:r>
          </a:p>
          <a:p>
            <a:endParaRPr lang="en-US" dirty="0"/>
          </a:p>
          <a:p>
            <a:r>
              <a:rPr lang="en-US" dirty="0"/>
              <a:t>For a map, that's a short alt text, a summary of what it shows, and a table of the features that matter. For a CAD sheet, it's keeping the text as text and describing what the sheet is for. Ask what decision the reader needs to make from it. That's what you describe.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A tagged PDF and an untagged one look identical on screen. That's why this gets missed. The difference is underneath, in the structure a screen reader actually reads. A scan is just a photograph of paper. And exporting doesn't fix a bad Word file, it carries the problems straight into the PDF.</a:t>
            </a:r>
          </a:p>
          <a:p>
            <a:endParaRPr lang="en-US" dirty="0"/>
          </a:p>
          <a:p>
            <a:r>
              <a:rPr lang="en-US" dirty="0"/>
              <a:t>The PUD Handbook story is about asking what someone means before you agree to it. The request was a 508-compliant PDF with Track Changes, which can't exist as one file. In the end they wanted two separate documents.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Same work, three different moments, and the cost climbs each time. The scoping paragraph is the cheap one, and it's the only one you control directly.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These work in an interview or in an RFP. You don't have to know the technical answer. You just need to recognize a vague one when you hear it.</a:t>
            </a:r>
          </a:p>
          <a:p>
            <a:endParaRPr lang="en-US" dirty="0"/>
          </a:p>
          <a:p>
            <a:r>
              <a:rPr lang="en-US" dirty="0"/>
              <a:t>If they can't name the tool they'll use to check the work, that tells you something.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Everything here is free. If you only do one, install NVDA and open one of your own PDFs. Listening to your own document is a different experience from reading about it. PAC is the one most people haven't heard of.</a:t>
            </a:r>
          </a:p>
          <a:p>
            <a:endParaRPr lang="en-US" dirty="0"/>
          </a:p>
          <a:p>
            <a:r>
              <a:rPr lang="en-US" dirty="0"/>
              <a:t>The links are available at the web URL on the final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Don't try to do all six. Pick one. The Styles gallery is the easy place to start, and it changes what lands on the next person's desk. Number five, the scope paragraph, takes a conversation, but it changes what everyone downstream does.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88963"/>
            <a:ext cx="5486400" cy="3086100"/>
          </a:xfrm>
        </p:spPr>
      </p:sp>
      <p:sp>
        <p:nvSpPr>
          <p:cNvPr id="3" name="Notes Placeholder 2"/>
          <p:cNvSpPr>
            <a:spLocks noGrp="1"/>
          </p:cNvSpPr>
          <p:nvPr>
            <p:ph type="body" idx="1"/>
          </p:nvPr>
        </p:nvSpPr>
        <p:spPr/>
        <p:txBody>
          <a:bodyPr/>
          <a:lstStyle/>
          <a:p>
            <a:r>
              <a:rPr lang="en-US" dirty="0"/>
              <a:t>That's it from us. Ask anything, including the awkward ones. If you've got a document you're not sure about, describe it and we'll tell you where we'd </a:t>
            </a:r>
            <a:r>
              <a:rPr lang="en-US"/>
              <a:t>start.</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D3CB85E7-6A19-7CDF-4687-91DE7AAAD1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accent1"/>
                </a:solidFill>
              </a:defRPr>
            </a:lvl1pPr>
          </a:lstStyle>
          <a:p>
            <a:fld id="{94CB29D8-43B4-4006-A583-B57734C212F2}" type="slidenum">
              <a:rPr lang="en-US" smtClean="0"/>
              <a:pPr/>
              <a:t>‹#›</a:t>
            </a:fld>
            <a:endParaRPr lang="en-US"/>
          </a:p>
        </p:txBody>
      </p:sp>
      <p:grpSp>
        <p:nvGrpSpPr>
          <p:cNvPr id="38" name="Group 37">
            <a:extLst>
              <a:ext uri="{FF2B5EF4-FFF2-40B4-BE49-F238E27FC236}">
                <a16:creationId xmlns:a16="http://schemas.microsoft.com/office/drawing/2014/main" id="{BCFC3ABC-8E91-16D1-CF14-2BC5291BFA76}"/>
              </a:ext>
            </a:extLst>
          </p:cNvPr>
          <p:cNvGrpSpPr/>
          <p:nvPr userDrawn="1"/>
        </p:nvGrpSpPr>
        <p:grpSpPr>
          <a:xfrm>
            <a:off x="0" y="-38100"/>
            <a:ext cx="12192000" cy="2447637"/>
            <a:chOff x="0" y="-38100"/>
            <a:chExt cx="12192000" cy="2447637"/>
          </a:xfrm>
        </p:grpSpPr>
        <p:sp>
          <p:nvSpPr>
            <p:cNvPr id="15" name="Rectangle 14">
              <a:extLst>
                <a:ext uri="{FF2B5EF4-FFF2-40B4-BE49-F238E27FC236}">
                  <a16:creationId xmlns:a16="http://schemas.microsoft.com/office/drawing/2014/main" id="{D9E6F908-6451-41AD-BBE3-BD4D72DCF2B6}"/>
                </a:ext>
              </a:extLst>
            </p:cNvPr>
            <p:cNvSpPr/>
            <p:nvPr userDrawn="1"/>
          </p:nvSpPr>
          <p:spPr>
            <a:xfrm>
              <a:off x="0" y="-15009"/>
              <a:ext cx="12192000" cy="2078182"/>
            </a:xfrm>
            <a:prstGeom prst="rect">
              <a:avLst/>
            </a:prstGeom>
            <a:solidFill>
              <a:srgbClr val="344054"/>
            </a:solidFill>
            <a:ln w="15394" cap="flat">
              <a:noFill/>
              <a:prstDash val="solid"/>
              <a:miter/>
            </a:ln>
          </p:spPr>
          <p:txBody>
            <a:bodyPr/>
            <a:lstStyle/>
            <a:p>
              <a:endParaRPr lang="en-US"/>
            </a:p>
          </p:txBody>
        </p:sp>
        <p:grpSp>
          <p:nvGrpSpPr>
            <p:cNvPr id="16" name="Graphic 2">
              <a:extLst>
                <a:ext uri="{FF2B5EF4-FFF2-40B4-BE49-F238E27FC236}">
                  <a16:creationId xmlns:a16="http://schemas.microsoft.com/office/drawing/2014/main" id="{8D7F3579-16BD-506D-8F9A-C6BD2634555C}"/>
                </a:ext>
              </a:extLst>
            </p:cNvPr>
            <p:cNvGrpSpPr/>
            <p:nvPr userDrawn="1"/>
          </p:nvGrpSpPr>
          <p:grpSpPr>
            <a:xfrm>
              <a:off x="3209636" y="-38100"/>
              <a:ext cx="5772727" cy="2447637"/>
              <a:chOff x="3209636" y="-38100"/>
              <a:chExt cx="5772727" cy="2447637"/>
            </a:xfrm>
            <a:effectLst>
              <a:outerShdw blurRad="50800" dist="38100" dir="5400000" algn="t" rotWithShape="0">
                <a:prstClr val="black">
                  <a:alpha val="40000"/>
                </a:prstClr>
              </a:outerShdw>
            </a:effectLst>
          </p:grpSpPr>
          <p:sp>
            <p:nvSpPr>
              <p:cNvPr id="17" name="Freeform: Shape 16">
                <a:extLst>
                  <a:ext uri="{FF2B5EF4-FFF2-40B4-BE49-F238E27FC236}">
                    <a16:creationId xmlns:a16="http://schemas.microsoft.com/office/drawing/2014/main" id="{8EE50F43-B884-3E86-BB0C-923A109F8FBE}"/>
                  </a:ext>
                </a:extLst>
              </p:cNvPr>
              <p:cNvSpPr/>
              <p:nvPr/>
            </p:nvSpPr>
            <p:spPr>
              <a:xfrm>
                <a:off x="3209636" y="-38100"/>
                <a:ext cx="5772727" cy="2447637"/>
              </a:xfrm>
              <a:custGeom>
                <a:avLst/>
                <a:gdLst>
                  <a:gd name="csX0" fmla="*/ 2937164 w 5772727"/>
                  <a:gd name="csY0" fmla="*/ 2447637 h 2447637"/>
                  <a:gd name="csX1" fmla="*/ 2835564 w 5772727"/>
                  <a:gd name="csY1" fmla="*/ 2447637 h 2447637"/>
                  <a:gd name="csX2" fmla="*/ 0 w 5772727"/>
                  <a:gd name="csY2" fmla="*/ 983519 h 2447637"/>
                  <a:gd name="csX3" fmla="*/ 0 w 5772727"/>
                  <a:gd name="csY3" fmla="*/ 0 h 2447637"/>
                  <a:gd name="csX4" fmla="*/ 5772728 w 5772727"/>
                  <a:gd name="csY4" fmla="*/ 0 h 2447637"/>
                  <a:gd name="csX5" fmla="*/ 5772728 w 5772727"/>
                  <a:gd name="csY5" fmla="*/ 983519 h 2447637"/>
                  <a:gd name="csX6" fmla="*/ 2937164 w 5772727"/>
                  <a:gd name="csY6" fmla="*/ 2447637 h 24476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72727" h="2447637">
                    <a:moveTo>
                      <a:pt x="2937164" y="2447637"/>
                    </a:moveTo>
                    <a:lnTo>
                      <a:pt x="2835564" y="2447637"/>
                    </a:lnTo>
                    <a:lnTo>
                      <a:pt x="0" y="983519"/>
                    </a:lnTo>
                    <a:lnTo>
                      <a:pt x="0" y="0"/>
                    </a:lnTo>
                    <a:lnTo>
                      <a:pt x="5772728" y="0"/>
                    </a:lnTo>
                    <a:lnTo>
                      <a:pt x="5772728" y="983519"/>
                    </a:lnTo>
                    <a:lnTo>
                      <a:pt x="2937164" y="2447637"/>
                    </a:lnTo>
                    <a:close/>
                  </a:path>
                </a:pathLst>
              </a:custGeom>
              <a:solidFill>
                <a:srgbClr val="FFFFFF"/>
              </a:solidFill>
              <a:ln w="15394" cap="flat">
                <a:noFill/>
                <a:prstDash val="solid"/>
                <a:miter/>
              </a:ln>
            </p:spPr>
            <p:txBody>
              <a:bodyPr/>
              <a:lstStyle/>
              <a:p>
                <a:endParaRPr lang="en-US"/>
              </a:p>
            </p:txBody>
          </p:sp>
          <p:sp>
            <p:nvSpPr>
              <p:cNvPr id="18" name="Freeform: Shape 17">
                <a:extLst>
                  <a:ext uri="{FF2B5EF4-FFF2-40B4-BE49-F238E27FC236}">
                    <a16:creationId xmlns:a16="http://schemas.microsoft.com/office/drawing/2014/main" id="{21549209-616D-06CE-BEA1-BBC934C33532}"/>
                  </a:ext>
                </a:extLst>
              </p:cNvPr>
              <p:cNvSpPr/>
              <p:nvPr/>
            </p:nvSpPr>
            <p:spPr>
              <a:xfrm>
                <a:off x="4322156" y="769928"/>
                <a:ext cx="304800" cy="176568"/>
              </a:xfrm>
              <a:custGeom>
                <a:avLst/>
                <a:gdLst>
                  <a:gd name="csX0" fmla="*/ 151939 w 304800"/>
                  <a:gd name="csY0" fmla="*/ 28787 h 176568"/>
                  <a:gd name="csX1" fmla="*/ 277091 w 304800"/>
                  <a:gd name="csY1" fmla="*/ 41102 h 176568"/>
                  <a:gd name="csX2" fmla="*/ 277091 w 304800"/>
                  <a:gd name="csY2" fmla="*/ 135621 h 176568"/>
                  <a:gd name="csX3" fmla="*/ 153939 w 304800"/>
                  <a:gd name="csY3" fmla="*/ 146858 h 176568"/>
                  <a:gd name="csX4" fmla="*/ 28787 w 304800"/>
                  <a:gd name="csY4" fmla="*/ 134543 h 176568"/>
                  <a:gd name="csX5" fmla="*/ 28787 w 304800"/>
                  <a:gd name="csY5" fmla="*/ 40024 h 176568"/>
                  <a:gd name="csX6" fmla="*/ 151939 w 304800"/>
                  <a:gd name="csY6" fmla="*/ 28787 h 176568"/>
                  <a:gd name="csX7" fmla="*/ 150861 w 304800"/>
                  <a:gd name="csY7" fmla="*/ 0 h 176568"/>
                  <a:gd name="csX8" fmla="*/ 0 w 304800"/>
                  <a:gd name="csY8" fmla="*/ 18473 h 176568"/>
                  <a:gd name="csX9" fmla="*/ 0 w 304800"/>
                  <a:gd name="csY9" fmla="*/ 157018 h 176568"/>
                  <a:gd name="csX10" fmla="*/ 153939 w 304800"/>
                  <a:gd name="csY10" fmla="*/ 176568 h 176568"/>
                  <a:gd name="csX11" fmla="*/ 304800 w 304800"/>
                  <a:gd name="csY11" fmla="*/ 158096 h 176568"/>
                  <a:gd name="csX12" fmla="*/ 304800 w 304800"/>
                  <a:gd name="csY12" fmla="*/ 19550 h 176568"/>
                  <a:gd name="csX13" fmla="*/ 150861 w 304800"/>
                  <a:gd name="csY13" fmla="*/ 0 h 176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04800" h="176568">
                    <a:moveTo>
                      <a:pt x="151939" y="28787"/>
                    </a:moveTo>
                    <a:cubicBezTo>
                      <a:pt x="198120" y="28787"/>
                      <a:pt x="241223" y="33867"/>
                      <a:pt x="277091" y="41102"/>
                    </a:cubicBezTo>
                    <a:lnTo>
                      <a:pt x="277091" y="135621"/>
                    </a:lnTo>
                    <a:cubicBezTo>
                      <a:pt x="242147" y="142856"/>
                      <a:pt x="199044" y="146858"/>
                      <a:pt x="153939" y="146858"/>
                    </a:cubicBezTo>
                    <a:cubicBezTo>
                      <a:pt x="108835" y="146858"/>
                      <a:pt x="64655" y="142702"/>
                      <a:pt x="28787" y="134543"/>
                    </a:cubicBezTo>
                    <a:lnTo>
                      <a:pt x="28787" y="40024"/>
                    </a:lnTo>
                    <a:cubicBezTo>
                      <a:pt x="62653" y="31865"/>
                      <a:pt x="106834" y="28787"/>
                      <a:pt x="151939" y="28787"/>
                    </a:cubicBezTo>
                    <a:close/>
                    <a:moveTo>
                      <a:pt x="150861" y="0"/>
                    </a:moveTo>
                    <a:cubicBezTo>
                      <a:pt x="92364" y="0"/>
                      <a:pt x="40024" y="7235"/>
                      <a:pt x="0" y="18473"/>
                    </a:cubicBezTo>
                    <a:lnTo>
                      <a:pt x="0" y="157018"/>
                    </a:lnTo>
                    <a:cubicBezTo>
                      <a:pt x="38947" y="168256"/>
                      <a:pt x="93441" y="176568"/>
                      <a:pt x="153939" y="176568"/>
                    </a:cubicBezTo>
                    <a:cubicBezTo>
                      <a:pt x="214438" y="176568"/>
                      <a:pt x="264776" y="169333"/>
                      <a:pt x="304800" y="158096"/>
                    </a:cubicBezTo>
                    <a:lnTo>
                      <a:pt x="304800" y="19550"/>
                    </a:lnTo>
                    <a:cubicBezTo>
                      <a:pt x="264776" y="7235"/>
                      <a:pt x="211359" y="0"/>
                      <a:pt x="150861" y="0"/>
                    </a:cubicBezTo>
                    <a:close/>
                  </a:path>
                </a:pathLst>
              </a:custGeom>
              <a:solidFill>
                <a:srgbClr val="000000"/>
              </a:solidFill>
              <a:ln w="15394" cap="flat">
                <a:noFill/>
                <a:prstDash val="solid"/>
                <a:miter/>
              </a:ln>
            </p:spPr>
            <p:txBody>
              <a:bodyPr/>
              <a:lstStyle/>
              <a:p>
                <a:endParaRPr lang="en-US"/>
              </a:p>
            </p:txBody>
          </p:sp>
          <p:sp>
            <p:nvSpPr>
              <p:cNvPr id="19" name="Freeform: Shape 18">
                <a:extLst>
                  <a:ext uri="{FF2B5EF4-FFF2-40B4-BE49-F238E27FC236}">
                    <a16:creationId xmlns:a16="http://schemas.microsoft.com/office/drawing/2014/main" id="{CBB5C840-5F2B-4A9A-F8EB-7D2A4455239C}"/>
                  </a:ext>
                </a:extLst>
              </p:cNvPr>
              <p:cNvSpPr/>
              <p:nvPr/>
            </p:nvSpPr>
            <p:spPr>
              <a:xfrm>
                <a:off x="4710083" y="769928"/>
                <a:ext cx="303722" cy="176568"/>
              </a:xfrm>
              <a:custGeom>
                <a:avLst/>
                <a:gdLst>
                  <a:gd name="csX0" fmla="*/ 151938 w 303722"/>
                  <a:gd name="csY0" fmla="*/ 28787 h 176568"/>
                  <a:gd name="csX1" fmla="*/ 277091 w 303722"/>
                  <a:gd name="csY1" fmla="*/ 41102 h 176568"/>
                  <a:gd name="csX2" fmla="*/ 277091 w 303722"/>
                  <a:gd name="csY2" fmla="*/ 135621 h 176568"/>
                  <a:gd name="csX3" fmla="*/ 153939 w 303722"/>
                  <a:gd name="csY3" fmla="*/ 146858 h 176568"/>
                  <a:gd name="csX4" fmla="*/ 28787 w 303722"/>
                  <a:gd name="csY4" fmla="*/ 134543 h 176568"/>
                  <a:gd name="csX5" fmla="*/ 28787 w 303722"/>
                  <a:gd name="csY5" fmla="*/ 40024 h 176568"/>
                  <a:gd name="csX6" fmla="*/ 151938 w 303722"/>
                  <a:gd name="csY6" fmla="*/ 28787 h 176568"/>
                  <a:gd name="csX7" fmla="*/ 150860 w 303722"/>
                  <a:gd name="csY7" fmla="*/ 0 h 176568"/>
                  <a:gd name="csX8" fmla="*/ 0 w 303722"/>
                  <a:gd name="csY8" fmla="*/ 18473 h 176568"/>
                  <a:gd name="csX9" fmla="*/ 0 w 303722"/>
                  <a:gd name="csY9" fmla="*/ 157018 h 176568"/>
                  <a:gd name="csX10" fmla="*/ 152862 w 303722"/>
                  <a:gd name="csY10" fmla="*/ 176568 h 176568"/>
                  <a:gd name="csX11" fmla="*/ 303723 w 303722"/>
                  <a:gd name="csY11" fmla="*/ 158096 h 176568"/>
                  <a:gd name="csX12" fmla="*/ 303723 w 303722"/>
                  <a:gd name="csY12" fmla="*/ 19550 h 176568"/>
                  <a:gd name="csX13" fmla="*/ 150860 w 303722"/>
                  <a:gd name="csY13" fmla="*/ 0 h 176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03722" h="176568">
                    <a:moveTo>
                      <a:pt x="151938" y="28787"/>
                    </a:moveTo>
                    <a:cubicBezTo>
                      <a:pt x="198120" y="28787"/>
                      <a:pt x="241223" y="33867"/>
                      <a:pt x="277091" y="41102"/>
                    </a:cubicBezTo>
                    <a:lnTo>
                      <a:pt x="277091" y="135621"/>
                    </a:lnTo>
                    <a:cubicBezTo>
                      <a:pt x="241223" y="142856"/>
                      <a:pt x="199044" y="146858"/>
                      <a:pt x="153939" y="146858"/>
                    </a:cubicBezTo>
                    <a:cubicBezTo>
                      <a:pt x="108835" y="146858"/>
                      <a:pt x="64655" y="142702"/>
                      <a:pt x="28787" y="134543"/>
                    </a:cubicBezTo>
                    <a:lnTo>
                      <a:pt x="28787" y="40024"/>
                    </a:lnTo>
                    <a:cubicBezTo>
                      <a:pt x="62653" y="31865"/>
                      <a:pt x="104679" y="28787"/>
                      <a:pt x="151938" y="28787"/>
                    </a:cubicBezTo>
                    <a:close/>
                    <a:moveTo>
                      <a:pt x="150860" y="0"/>
                    </a:moveTo>
                    <a:cubicBezTo>
                      <a:pt x="92364" y="0"/>
                      <a:pt x="40024" y="7235"/>
                      <a:pt x="0" y="18473"/>
                    </a:cubicBezTo>
                    <a:lnTo>
                      <a:pt x="0" y="157018"/>
                    </a:lnTo>
                    <a:cubicBezTo>
                      <a:pt x="38947" y="168256"/>
                      <a:pt x="93441" y="176568"/>
                      <a:pt x="152862" y="176568"/>
                    </a:cubicBezTo>
                    <a:cubicBezTo>
                      <a:pt x="212283" y="176568"/>
                      <a:pt x="264776" y="169333"/>
                      <a:pt x="303723" y="158096"/>
                    </a:cubicBezTo>
                    <a:lnTo>
                      <a:pt x="303723" y="19550"/>
                    </a:lnTo>
                    <a:cubicBezTo>
                      <a:pt x="264776" y="7235"/>
                      <a:pt x="210281" y="0"/>
                      <a:pt x="150860" y="0"/>
                    </a:cubicBezTo>
                    <a:close/>
                  </a:path>
                </a:pathLst>
              </a:custGeom>
              <a:solidFill>
                <a:srgbClr val="000000"/>
              </a:solidFill>
              <a:ln w="15394" cap="flat">
                <a:noFill/>
                <a:prstDash val="solid"/>
                <a:miter/>
              </a:ln>
            </p:spPr>
            <p:txBody>
              <a:bodyPr/>
              <a:lstStyle/>
              <a:p>
                <a:endParaRPr lang="en-US"/>
              </a:p>
            </p:txBody>
          </p:sp>
          <p:sp>
            <p:nvSpPr>
              <p:cNvPr id="20" name="Freeform: Shape 19">
                <a:extLst>
                  <a:ext uri="{FF2B5EF4-FFF2-40B4-BE49-F238E27FC236}">
                    <a16:creationId xmlns:a16="http://schemas.microsoft.com/office/drawing/2014/main" id="{22F25CB9-3C0C-A82A-A2D9-E32026BCB1F9}"/>
                  </a:ext>
                </a:extLst>
              </p:cNvPr>
              <p:cNvSpPr/>
              <p:nvPr/>
            </p:nvSpPr>
            <p:spPr>
              <a:xfrm>
                <a:off x="3935306" y="770851"/>
                <a:ext cx="304800" cy="178723"/>
              </a:xfrm>
              <a:custGeom>
                <a:avLst/>
                <a:gdLst>
                  <a:gd name="csX0" fmla="*/ 0 w 304800"/>
                  <a:gd name="csY0" fmla="*/ 1078 h 178723"/>
                  <a:gd name="csX1" fmla="*/ 0 w 304800"/>
                  <a:gd name="csY1" fmla="*/ 159173 h 178723"/>
                  <a:gd name="csX2" fmla="*/ 153940 w 304800"/>
                  <a:gd name="csY2" fmla="*/ 178724 h 178723"/>
                  <a:gd name="csX3" fmla="*/ 304800 w 304800"/>
                  <a:gd name="csY3" fmla="*/ 160251 h 178723"/>
                  <a:gd name="csX4" fmla="*/ 304800 w 304800"/>
                  <a:gd name="csY4" fmla="*/ 1078 h 178723"/>
                  <a:gd name="csX5" fmla="*/ 277091 w 304800"/>
                  <a:gd name="csY5" fmla="*/ 1078 h 178723"/>
                  <a:gd name="csX6" fmla="*/ 277091 w 304800"/>
                  <a:gd name="csY6" fmla="*/ 137622 h 178723"/>
                  <a:gd name="csX7" fmla="*/ 167332 w 304800"/>
                  <a:gd name="csY7" fmla="*/ 148859 h 178723"/>
                  <a:gd name="csX8" fmla="*/ 167332 w 304800"/>
                  <a:gd name="csY8" fmla="*/ 61576 h 178723"/>
                  <a:gd name="csX9" fmla="*/ 139623 w 304800"/>
                  <a:gd name="csY9" fmla="*/ 61576 h 178723"/>
                  <a:gd name="csX10" fmla="*/ 139623 w 304800"/>
                  <a:gd name="csY10" fmla="*/ 148859 h 178723"/>
                  <a:gd name="csX11" fmla="*/ 28787 w 304800"/>
                  <a:gd name="csY11" fmla="*/ 136544 h 178723"/>
                  <a:gd name="csX12" fmla="*/ 28787 w 304800"/>
                  <a:gd name="csY12" fmla="*/ 0 h 178723"/>
                  <a:gd name="csX13" fmla="*/ 0 w 304800"/>
                  <a:gd name="csY13" fmla="*/ 1078 h 1787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04800" h="178723">
                    <a:moveTo>
                      <a:pt x="0" y="1078"/>
                    </a:moveTo>
                    <a:lnTo>
                      <a:pt x="0" y="159173"/>
                    </a:lnTo>
                    <a:cubicBezTo>
                      <a:pt x="40024" y="170411"/>
                      <a:pt x="93441" y="178724"/>
                      <a:pt x="153940" y="178724"/>
                    </a:cubicBezTo>
                    <a:cubicBezTo>
                      <a:pt x="214438" y="178724"/>
                      <a:pt x="264776" y="171489"/>
                      <a:pt x="304800" y="160251"/>
                    </a:cubicBezTo>
                    <a:lnTo>
                      <a:pt x="304800" y="1078"/>
                    </a:lnTo>
                    <a:lnTo>
                      <a:pt x="277091" y="1078"/>
                    </a:lnTo>
                    <a:lnTo>
                      <a:pt x="277091" y="137622"/>
                    </a:lnTo>
                    <a:cubicBezTo>
                      <a:pt x="245226" y="144857"/>
                      <a:pt x="208280" y="147936"/>
                      <a:pt x="167332" y="148859"/>
                    </a:cubicBezTo>
                    <a:lnTo>
                      <a:pt x="167332" y="61576"/>
                    </a:lnTo>
                    <a:lnTo>
                      <a:pt x="139623" y="61576"/>
                    </a:lnTo>
                    <a:lnTo>
                      <a:pt x="139623" y="148859"/>
                    </a:lnTo>
                    <a:cubicBezTo>
                      <a:pt x="98521" y="147782"/>
                      <a:pt x="59575" y="143779"/>
                      <a:pt x="28787" y="136544"/>
                    </a:cubicBezTo>
                    <a:lnTo>
                      <a:pt x="28787" y="0"/>
                    </a:lnTo>
                    <a:lnTo>
                      <a:pt x="0" y="1078"/>
                    </a:lnTo>
                    <a:close/>
                  </a:path>
                </a:pathLst>
              </a:custGeom>
              <a:solidFill>
                <a:srgbClr val="000000"/>
              </a:solidFill>
              <a:ln w="15394" cap="flat">
                <a:noFill/>
                <a:prstDash val="solid"/>
                <a:miter/>
              </a:ln>
            </p:spPr>
            <p:txBody>
              <a:bodyPr/>
              <a:lstStyle/>
              <a:p>
                <a:endParaRPr lang="en-US"/>
              </a:p>
            </p:txBody>
          </p:sp>
          <p:sp>
            <p:nvSpPr>
              <p:cNvPr id="21" name="Freeform: Shape 20">
                <a:extLst>
                  <a:ext uri="{FF2B5EF4-FFF2-40B4-BE49-F238E27FC236}">
                    <a16:creationId xmlns:a16="http://schemas.microsoft.com/office/drawing/2014/main" id="{9732FDE7-2192-2C79-6AD9-8FA48233B090}"/>
                  </a:ext>
                </a:extLst>
              </p:cNvPr>
              <p:cNvSpPr/>
              <p:nvPr/>
            </p:nvSpPr>
            <p:spPr>
              <a:xfrm>
                <a:off x="5094932" y="769928"/>
                <a:ext cx="304799" cy="177646"/>
              </a:xfrm>
              <a:custGeom>
                <a:avLst/>
                <a:gdLst>
                  <a:gd name="csX0" fmla="*/ 118995 w 304799"/>
                  <a:gd name="csY0" fmla="*/ 28787 h 177646"/>
                  <a:gd name="csX1" fmla="*/ 269856 w 304799"/>
                  <a:gd name="csY1" fmla="*/ 88361 h 177646"/>
                  <a:gd name="csX2" fmla="*/ 118995 w 304799"/>
                  <a:gd name="csY2" fmla="*/ 147936 h 177646"/>
                  <a:gd name="csX3" fmla="*/ 26632 w 304799"/>
                  <a:gd name="csY3" fmla="*/ 135621 h 177646"/>
                  <a:gd name="csX4" fmla="*/ 26632 w 304799"/>
                  <a:gd name="csY4" fmla="*/ 41102 h 177646"/>
                  <a:gd name="csX5" fmla="*/ 118995 w 304799"/>
                  <a:gd name="csY5" fmla="*/ 28787 h 177646"/>
                  <a:gd name="csX6" fmla="*/ 115916 w 304799"/>
                  <a:gd name="csY6" fmla="*/ 0 h 177646"/>
                  <a:gd name="csX7" fmla="*/ 0 w 304799"/>
                  <a:gd name="csY7" fmla="*/ 18473 h 177646"/>
                  <a:gd name="csX8" fmla="*/ 0 w 304799"/>
                  <a:gd name="csY8" fmla="*/ 159173 h 177646"/>
                  <a:gd name="csX9" fmla="*/ 115916 w 304799"/>
                  <a:gd name="csY9" fmla="*/ 177646 h 177646"/>
                  <a:gd name="csX10" fmla="*/ 304800 w 304799"/>
                  <a:gd name="csY10" fmla="*/ 90362 h 177646"/>
                  <a:gd name="csX11" fmla="*/ 115916 w 304799"/>
                  <a:gd name="csY11" fmla="*/ 0 h 177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4799" h="177646">
                    <a:moveTo>
                      <a:pt x="118995" y="28787"/>
                    </a:moveTo>
                    <a:cubicBezTo>
                      <a:pt x="202123" y="28787"/>
                      <a:pt x="269856" y="55418"/>
                      <a:pt x="269856" y="88361"/>
                    </a:cubicBezTo>
                    <a:cubicBezTo>
                      <a:pt x="269856" y="121304"/>
                      <a:pt x="202123" y="147936"/>
                      <a:pt x="118995" y="147936"/>
                    </a:cubicBezTo>
                    <a:cubicBezTo>
                      <a:pt x="84051" y="147936"/>
                      <a:pt x="52339" y="143779"/>
                      <a:pt x="26632" y="135621"/>
                    </a:cubicBezTo>
                    <a:lnTo>
                      <a:pt x="26632" y="41102"/>
                    </a:lnTo>
                    <a:cubicBezTo>
                      <a:pt x="52339" y="32943"/>
                      <a:pt x="84051" y="28787"/>
                      <a:pt x="118995" y="28787"/>
                    </a:cubicBezTo>
                    <a:close/>
                    <a:moveTo>
                      <a:pt x="115916" y="0"/>
                    </a:moveTo>
                    <a:cubicBezTo>
                      <a:pt x="71736" y="0"/>
                      <a:pt x="31711" y="7235"/>
                      <a:pt x="0" y="18473"/>
                    </a:cubicBezTo>
                    <a:lnTo>
                      <a:pt x="0" y="159173"/>
                    </a:lnTo>
                    <a:cubicBezTo>
                      <a:pt x="31866" y="170411"/>
                      <a:pt x="70812" y="177646"/>
                      <a:pt x="115916" y="177646"/>
                    </a:cubicBezTo>
                    <a:cubicBezTo>
                      <a:pt x="219518" y="177646"/>
                      <a:pt x="304800" y="138699"/>
                      <a:pt x="304800" y="90362"/>
                    </a:cubicBezTo>
                    <a:cubicBezTo>
                      <a:pt x="303723" y="38023"/>
                      <a:pt x="219671" y="0"/>
                      <a:pt x="115916" y="0"/>
                    </a:cubicBezTo>
                    <a:close/>
                  </a:path>
                </a:pathLst>
              </a:custGeom>
              <a:solidFill>
                <a:srgbClr val="000000"/>
              </a:solidFill>
              <a:ln w="15394" cap="flat">
                <a:noFill/>
                <a:prstDash val="solid"/>
                <a:miter/>
              </a:ln>
            </p:spPr>
            <p:txBody>
              <a:bodyPr/>
              <a:lstStyle/>
              <a:p>
                <a:endParaRPr lang="en-US"/>
              </a:p>
            </p:txBody>
          </p:sp>
          <p:sp>
            <p:nvSpPr>
              <p:cNvPr id="22" name="Freeform: Shape 21">
                <a:extLst>
                  <a:ext uri="{FF2B5EF4-FFF2-40B4-BE49-F238E27FC236}">
                    <a16:creationId xmlns:a16="http://schemas.microsoft.com/office/drawing/2014/main" id="{26E23A24-D4BC-6A78-E65D-B318F7229E74}"/>
                  </a:ext>
                </a:extLst>
              </p:cNvPr>
              <p:cNvSpPr/>
              <p:nvPr/>
            </p:nvSpPr>
            <p:spPr>
              <a:xfrm>
                <a:off x="6044122" y="773006"/>
                <a:ext cx="304799" cy="176722"/>
              </a:xfrm>
              <a:custGeom>
                <a:avLst/>
                <a:gdLst>
                  <a:gd name="csX0" fmla="*/ 151938 w 304799"/>
                  <a:gd name="csY0" fmla="*/ 27709 h 176722"/>
                  <a:gd name="csX1" fmla="*/ 277091 w 304799"/>
                  <a:gd name="csY1" fmla="*/ 40024 h 176722"/>
                  <a:gd name="csX2" fmla="*/ 277091 w 304799"/>
                  <a:gd name="csY2" fmla="*/ 134543 h 176722"/>
                  <a:gd name="csX3" fmla="*/ 153939 w 304799"/>
                  <a:gd name="csY3" fmla="*/ 145781 h 176722"/>
                  <a:gd name="csX4" fmla="*/ 29710 w 304799"/>
                  <a:gd name="csY4" fmla="*/ 133466 h 176722"/>
                  <a:gd name="csX5" fmla="*/ 29710 w 304799"/>
                  <a:gd name="csY5" fmla="*/ 38947 h 176722"/>
                  <a:gd name="csX6" fmla="*/ 151784 w 304799"/>
                  <a:gd name="csY6" fmla="*/ 27709 h 176722"/>
                  <a:gd name="csX7" fmla="*/ 150860 w 304799"/>
                  <a:gd name="csY7" fmla="*/ 0 h 176722"/>
                  <a:gd name="csX8" fmla="*/ 0 w 304799"/>
                  <a:gd name="csY8" fmla="*/ 18473 h 176722"/>
                  <a:gd name="csX9" fmla="*/ 0 w 304799"/>
                  <a:gd name="csY9" fmla="*/ 47259 h 176722"/>
                  <a:gd name="csX10" fmla="*/ 1078 w 304799"/>
                  <a:gd name="csY10" fmla="*/ 47259 h 176722"/>
                  <a:gd name="csX11" fmla="*/ 1078 w 304799"/>
                  <a:gd name="csY11" fmla="*/ 128385 h 176722"/>
                  <a:gd name="csX12" fmla="*/ 0 w 304799"/>
                  <a:gd name="csY12" fmla="*/ 128385 h 176722"/>
                  <a:gd name="csX13" fmla="*/ 0 w 304799"/>
                  <a:gd name="csY13" fmla="*/ 157172 h 176722"/>
                  <a:gd name="csX14" fmla="*/ 153939 w 304799"/>
                  <a:gd name="csY14" fmla="*/ 176722 h 176722"/>
                  <a:gd name="csX15" fmla="*/ 304800 w 304799"/>
                  <a:gd name="csY15" fmla="*/ 158250 h 176722"/>
                  <a:gd name="csX16" fmla="*/ 304800 w 304799"/>
                  <a:gd name="csY16" fmla="*/ 19704 h 176722"/>
                  <a:gd name="csX17" fmla="*/ 150860 w 304799"/>
                  <a:gd name="csY17" fmla="*/ 154 h 176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04799" h="176722">
                    <a:moveTo>
                      <a:pt x="151938" y="27709"/>
                    </a:moveTo>
                    <a:cubicBezTo>
                      <a:pt x="199198" y="27709"/>
                      <a:pt x="242300" y="32789"/>
                      <a:pt x="277091" y="40024"/>
                    </a:cubicBezTo>
                    <a:lnTo>
                      <a:pt x="277091" y="134543"/>
                    </a:lnTo>
                    <a:cubicBezTo>
                      <a:pt x="242146" y="141778"/>
                      <a:pt x="200121" y="145781"/>
                      <a:pt x="153939" y="145781"/>
                    </a:cubicBezTo>
                    <a:cubicBezTo>
                      <a:pt x="107758" y="145781"/>
                      <a:pt x="64654" y="141624"/>
                      <a:pt x="29710" y="133466"/>
                    </a:cubicBezTo>
                    <a:lnTo>
                      <a:pt x="29710" y="38947"/>
                    </a:lnTo>
                    <a:cubicBezTo>
                      <a:pt x="63577" y="32789"/>
                      <a:pt x="105602" y="27709"/>
                      <a:pt x="151784" y="27709"/>
                    </a:cubicBezTo>
                    <a:close/>
                    <a:moveTo>
                      <a:pt x="150860" y="0"/>
                    </a:moveTo>
                    <a:cubicBezTo>
                      <a:pt x="92364" y="0"/>
                      <a:pt x="40024" y="7235"/>
                      <a:pt x="0" y="18473"/>
                    </a:cubicBezTo>
                    <a:lnTo>
                      <a:pt x="0" y="47259"/>
                    </a:lnTo>
                    <a:lnTo>
                      <a:pt x="1078" y="47259"/>
                    </a:lnTo>
                    <a:lnTo>
                      <a:pt x="1078" y="128385"/>
                    </a:lnTo>
                    <a:lnTo>
                      <a:pt x="0" y="128385"/>
                    </a:lnTo>
                    <a:lnTo>
                      <a:pt x="0" y="157172"/>
                    </a:lnTo>
                    <a:cubicBezTo>
                      <a:pt x="40024" y="168410"/>
                      <a:pt x="93441" y="176722"/>
                      <a:pt x="153939" y="176722"/>
                    </a:cubicBezTo>
                    <a:cubicBezTo>
                      <a:pt x="214437" y="176722"/>
                      <a:pt x="264775" y="169487"/>
                      <a:pt x="304800" y="158250"/>
                    </a:cubicBezTo>
                    <a:lnTo>
                      <a:pt x="304800" y="19704"/>
                    </a:lnTo>
                    <a:cubicBezTo>
                      <a:pt x="264775" y="7389"/>
                      <a:pt x="210435" y="154"/>
                      <a:pt x="150860" y="154"/>
                    </a:cubicBezTo>
                    <a:close/>
                  </a:path>
                </a:pathLst>
              </a:custGeom>
              <a:solidFill>
                <a:srgbClr val="000000"/>
              </a:solidFill>
              <a:ln w="15394" cap="flat">
                <a:noFill/>
                <a:prstDash val="solid"/>
                <a:miter/>
              </a:ln>
            </p:spPr>
            <p:txBody>
              <a:bodyPr/>
              <a:lstStyle/>
              <a:p>
                <a:endParaRPr lang="en-US"/>
              </a:p>
            </p:txBody>
          </p:sp>
          <p:sp>
            <p:nvSpPr>
              <p:cNvPr id="23" name="Freeform: Shape 22">
                <a:extLst>
                  <a:ext uri="{FF2B5EF4-FFF2-40B4-BE49-F238E27FC236}">
                    <a16:creationId xmlns:a16="http://schemas.microsoft.com/office/drawing/2014/main" id="{9DC24642-255E-4203-DEF8-91F7CCADA232}"/>
                  </a:ext>
                </a:extLst>
              </p:cNvPr>
              <p:cNvSpPr/>
              <p:nvPr/>
            </p:nvSpPr>
            <p:spPr>
              <a:xfrm>
                <a:off x="6428970" y="773006"/>
                <a:ext cx="303886" cy="177646"/>
              </a:xfrm>
              <a:custGeom>
                <a:avLst/>
                <a:gdLst>
                  <a:gd name="csX0" fmla="*/ 119149 w 303886"/>
                  <a:gd name="csY0" fmla="*/ 27709 h 177646"/>
                  <a:gd name="csX1" fmla="*/ 270010 w 303886"/>
                  <a:gd name="csY1" fmla="*/ 87284 h 177646"/>
                  <a:gd name="csX2" fmla="*/ 119149 w 303886"/>
                  <a:gd name="csY2" fmla="*/ 146858 h 177646"/>
                  <a:gd name="csX3" fmla="*/ 26785 w 303886"/>
                  <a:gd name="csY3" fmla="*/ 134543 h 177646"/>
                  <a:gd name="csX4" fmla="*/ 26785 w 303886"/>
                  <a:gd name="csY4" fmla="*/ 40024 h 177646"/>
                  <a:gd name="csX5" fmla="*/ 119149 w 303886"/>
                  <a:gd name="csY5" fmla="*/ 27709 h 177646"/>
                  <a:gd name="csX6" fmla="*/ 114993 w 303886"/>
                  <a:gd name="csY6" fmla="*/ 0 h 177646"/>
                  <a:gd name="csX7" fmla="*/ 0 w 303886"/>
                  <a:gd name="csY7" fmla="*/ 18473 h 177646"/>
                  <a:gd name="csX8" fmla="*/ 0 w 303886"/>
                  <a:gd name="csY8" fmla="*/ 159173 h 177646"/>
                  <a:gd name="csX9" fmla="*/ 114993 w 303886"/>
                  <a:gd name="csY9" fmla="*/ 177646 h 177646"/>
                  <a:gd name="csX10" fmla="*/ 303876 w 303886"/>
                  <a:gd name="csY10" fmla="*/ 89285 h 177646"/>
                  <a:gd name="csX11" fmla="*/ 114993 w 303886"/>
                  <a:gd name="csY11" fmla="*/ 0 h 1776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03886" h="177646">
                    <a:moveTo>
                      <a:pt x="119149" y="27709"/>
                    </a:moveTo>
                    <a:cubicBezTo>
                      <a:pt x="203354" y="27709"/>
                      <a:pt x="270010" y="54341"/>
                      <a:pt x="270010" y="87284"/>
                    </a:cubicBezTo>
                    <a:cubicBezTo>
                      <a:pt x="270010" y="120227"/>
                      <a:pt x="202276" y="146858"/>
                      <a:pt x="119149" y="146858"/>
                    </a:cubicBezTo>
                    <a:cubicBezTo>
                      <a:pt x="85283" y="146858"/>
                      <a:pt x="53417" y="142702"/>
                      <a:pt x="26785" y="134543"/>
                    </a:cubicBezTo>
                    <a:lnTo>
                      <a:pt x="26785" y="40024"/>
                    </a:lnTo>
                    <a:cubicBezTo>
                      <a:pt x="53417" y="32789"/>
                      <a:pt x="85283" y="27709"/>
                      <a:pt x="119149" y="27709"/>
                    </a:cubicBezTo>
                    <a:close/>
                    <a:moveTo>
                      <a:pt x="114993" y="0"/>
                    </a:moveTo>
                    <a:cubicBezTo>
                      <a:pt x="71889" y="0"/>
                      <a:pt x="31866" y="7235"/>
                      <a:pt x="0" y="18473"/>
                    </a:cubicBezTo>
                    <a:lnTo>
                      <a:pt x="0" y="159173"/>
                    </a:lnTo>
                    <a:cubicBezTo>
                      <a:pt x="31866" y="170411"/>
                      <a:pt x="70812" y="177646"/>
                      <a:pt x="114993" y="177646"/>
                    </a:cubicBezTo>
                    <a:cubicBezTo>
                      <a:pt x="219671" y="177646"/>
                      <a:pt x="303876" y="138699"/>
                      <a:pt x="303876" y="89285"/>
                    </a:cubicBezTo>
                    <a:cubicBezTo>
                      <a:pt x="304954" y="38947"/>
                      <a:pt x="220749" y="0"/>
                      <a:pt x="114993" y="0"/>
                    </a:cubicBezTo>
                    <a:close/>
                  </a:path>
                </a:pathLst>
              </a:custGeom>
              <a:solidFill>
                <a:srgbClr val="000000"/>
              </a:solidFill>
              <a:ln w="15394" cap="flat">
                <a:noFill/>
                <a:prstDash val="solid"/>
                <a:miter/>
              </a:ln>
            </p:spPr>
            <p:txBody>
              <a:bodyPr/>
              <a:lstStyle/>
              <a:p>
                <a:endParaRPr lang="en-US"/>
              </a:p>
            </p:txBody>
          </p:sp>
          <p:sp>
            <p:nvSpPr>
              <p:cNvPr id="24" name="Freeform: Shape 23">
                <a:extLst>
                  <a:ext uri="{FF2B5EF4-FFF2-40B4-BE49-F238E27FC236}">
                    <a16:creationId xmlns:a16="http://schemas.microsoft.com/office/drawing/2014/main" id="{79A7B3EC-D41F-660B-EA5F-A2F024896281}"/>
                  </a:ext>
                </a:extLst>
              </p:cNvPr>
              <p:cNvSpPr/>
              <p:nvPr/>
            </p:nvSpPr>
            <p:spPr>
              <a:xfrm>
                <a:off x="5591540" y="769928"/>
                <a:ext cx="366375" cy="176722"/>
              </a:xfrm>
              <a:custGeom>
                <a:avLst/>
                <a:gdLst>
                  <a:gd name="csX0" fmla="*/ 213514 w 366375"/>
                  <a:gd name="csY0" fmla="*/ 28787 h 176722"/>
                  <a:gd name="csX1" fmla="*/ 337743 w 366375"/>
                  <a:gd name="csY1" fmla="*/ 41102 h 176722"/>
                  <a:gd name="csX2" fmla="*/ 337743 w 366375"/>
                  <a:gd name="csY2" fmla="*/ 63731 h 176722"/>
                  <a:gd name="csX3" fmla="*/ 214592 w 366375"/>
                  <a:gd name="csY3" fmla="*/ 74968 h 176722"/>
                  <a:gd name="csX4" fmla="*/ 90362 w 366375"/>
                  <a:gd name="csY4" fmla="*/ 74968 h 176722"/>
                  <a:gd name="csX5" fmla="*/ 90362 w 366375"/>
                  <a:gd name="csY5" fmla="*/ 40024 h 176722"/>
                  <a:gd name="csX6" fmla="*/ 213514 w 366375"/>
                  <a:gd name="csY6" fmla="*/ 28787 h 176722"/>
                  <a:gd name="csX7" fmla="*/ 212436 w 366375"/>
                  <a:gd name="csY7" fmla="*/ 0 h 176722"/>
                  <a:gd name="csX8" fmla="*/ 61576 w 366375"/>
                  <a:gd name="csY8" fmla="*/ 18473 h 176722"/>
                  <a:gd name="csX9" fmla="*/ 61576 w 366375"/>
                  <a:gd name="csY9" fmla="*/ 74968 h 176722"/>
                  <a:gd name="csX10" fmla="*/ 0 w 366375"/>
                  <a:gd name="csY10" fmla="*/ 74968 h 176722"/>
                  <a:gd name="csX11" fmla="*/ 0 w 366375"/>
                  <a:gd name="csY11" fmla="*/ 103755 h 176722"/>
                  <a:gd name="csX12" fmla="*/ 61576 w 366375"/>
                  <a:gd name="csY12" fmla="*/ 103755 h 176722"/>
                  <a:gd name="csX13" fmla="*/ 61576 w 366375"/>
                  <a:gd name="csY13" fmla="*/ 176722 h 176722"/>
                  <a:gd name="csX14" fmla="*/ 89285 w 366375"/>
                  <a:gd name="csY14" fmla="*/ 176722 h 176722"/>
                  <a:gd name="csX15" fmla="*/ 89285 w 366375"/>
                  <a:gd name="csY15" fmla="*/ 103755 h 176722"/>
                  <a:gd name="csX16" fmla="*/ 185804 w 366375"/>
                  <a:gd name="csY16" fmla="*/ 103755 h 176722"/>
                  <a:gd name="csX17" fmla="*/ 332509 w 366375"/>
                  <a:gd name="csY17" fmla="*/ 176722 h 176722"/>
                  <a:gd name="csX18" fmla="*/ 365298 w 366375"/>
                  <a:gd name="csY18" fmla="*/ 176722 h 176722"/>
                  <a:gd name="csX19" fmla="*/ 282171 w 366375"/>
                  <a:gd name="csY19" fmla="*/ 100676 h 176722"/>
                  <a:gd name="csX20" fmla="*/ 366376 w 366375"/>
                  <a:gd name="csY20" fmla="*/ 85282 h 176722"/>
                  <a:gd name="csX21" fmla="*/ 366376 w 366375"/>
                  <a:gd name="csY21" fmla="*/ 19550 h 176722"/>
                  <a:gd name="csX22" fmla="*/ 212436 w 366375"/>
                  <a:gd name="csY22" fmla="*/ 0 h 176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66375" h="176722">
                    <a:moveTo>
                      <a:pt x="213514" y="28787"/>
                    </a:moveTo>
                    <a:cubicBezTo>
                      <a:pt x="259696" y="28787"/>
                      <a:pt x="302799" y="33867"/>
                      <a:pt x="337743" y="41102"/>
                    </a:cubicBezTo>
                    <a:lnTo>
                      <a:pt x="337743" y="63731"/>
                    </a:lnTo>
                    <a:cubicBezTo>
                      <a:pt x="302799" y="70966"/>
                      <a:pt x="260773" y="74968"/>
                      <a:pt x="214592" y="74968"/>
                    </a:cubicBezTo>
                    <a:lnTo>
                      <a:pt x="90362" y="74968"/>
                    </a:lnTo>
                    <a:lnTo>
                      <a:pt x="90362" y="40024"/>
                    </a:lnTo>
                    <a:cubicBezTo>
                      <a:pt x="125306" y="31865"/>
                      <a:pt x="167332" y="28787"/>
                      <a:pt x="213514" y="28787"/>
                    </a:cubicBezTo>
                    <a:close/>
                    <a:moveTo>
                      <a:pt x="212436" y="0"/>
                    </a:moveTo>
                    <a:cubicBezTo>
                      <a:pt x="153939" y="0"/>
                      <a:pt x="101600" y="7235"/>
                      <a:pt x="61576" y="18473"/>
                    </a:cubicBezTo>
                    <a:lnTo>
                      <a:pt x="61576" y="74968"/>
                    </a:lnTo>
                    <a:lnTo>
                      <a:pt x="0" y="74968"/>
                    </a:lnTo>
                    <a:lnTo>
                      <a:pt x="0" y="103755"/>
                    </a:lnTo>
                    <a:lnTo>
                      <a:pt x="61576" y="103755"/>
                    </a:lnTo>
                    <a:lnTo>
                      <a:pt x="61576" y="176722"/>
                    </a:lnTo>
                    <a:lnTo>
                      <a:pt x="89285" y="176722"/>
                    </a:lnTo>
                    <a:lnTo>
                      <a:pt x="89285" y="103755"/>
                    </a:lnTo>
                    <a:lnTo>
                      <a:pt x="185804" y="103755"/>
                    </a:lnTo>
                    <a:cubicBezTo>
                      <a:pt x="261697" y="111914"/>
                      <a:pt x="320194" y="140701"/>
                      <a:pt x="332509" y="176722"/>
                    </a:cubicBezTo>
                    <a:lnTo>
                      <a:pt x="365298" y="176722"/>
                    </a:lnTo>
                    <a:cubicBezTo>
                      <a:pt x="358063" y="145935"/>
                      <a:pt x="327275" y="119303"/>
                      <a:pt x="282171" y="100676"/>
                    </a:cubicBezTo>
                    <a:cubicBezTo>
                      <a:pt x="314036" y="97598"/>
                      <a:pt x="342669" y="91440"/>
                      <a:pt x="366376" y="85282"/>
                    </a:cubicBezTo>
                    <a:lnTo>
                      <a:pt x="366376" y="19550"/>
                    </a:lnTo>
                    <a:cubicBezTo>
                      <a:pt x="326351" y="7235"/>
                      <a:pt x="272011" y="0"/>
                      <a:pt x="212436" y="0"/>
                    </a:cubicBezTo>
                    <a:close/>
                  </a:path>
                </a:pathLst>
              </a:custGeom>
              <a:solidFill>
                <a:srgbClr val="000000"/>
              </a:solidFill>
              <a:ln w="15394" cap="flat">
                <a:noFill/>
                <a:prstDash val="solid"/>
                <a:miter/>
              </a:ln>
            </p:spPr>
            <p:txBody>
              <a:bodyPr/>
              <a:lstStyle/>
              <a:p>
                <a:endParaRPr lang="en-US"/>
              </a:p>
            </p:txBody>
          </p:sp>
          <p:sp>
            <p:nvSpPr>
              <p:cNvPr id="25" name="Freeform: Shape 24">
                <a:extLst>
                  <a:ext uri="{FF2B5EF4-FFF2-40B4-BE49-F238E27FC236}">
                    <a16:creationId xmlns:a16="http://schemas.microsoft.com/office/drawing/2014/main" id="{2DAA4778-7814-F7A9-2044-D78528DB62F0}"/>
                  </a:ext>
                </a:extLst>
              </p:cNvPr>
              <p:cNvSpPr/>
              <p:nvPr/>
            </p:nvSpPr>
            <p:spPr>
              <a:xfrm>
                <a:off x="7581515" y="769774"/>
                <a:ext cx="303876" cy="176722"/>
              </a:xfrm>
              <a:custGeom>
                <a:avLst/>
                <a:gdLst>
                  <a:gd name="csX0" fmla="*/ 151784 w 303876"/>
                  <a:gd name="csY0" fmla="*/ 28941 h 176722"/>
                  <a:gd name="csX1" fmla="*/ 276937 w 303876"/>
                  <a:gd name="csY1" fmla="*/ 41256 h 176722"/>
                  <a:gd name="csX2" fmla="*/ 276937 w 303876"/>
                  <a:gd name="csY2" fmla="*/ 63885 h 176722"/>
                  <a:gd name="csX3" fmla="*/ 153785 w 303876"/>
                  <a:gd name="csY3" fmla="*/ 75122 h 176722"/>
                  <a:gd name="csX4" fmla="*/ 28633 w 303876"/>
                  <a:gd name="csY4" fmla="*/ 75122 h 176722"/>
                  <a:gd name="csX5" fmla="*/ 28633 w 303876"/>
                  <a:gd name="csY5" fmla="*/ 40178 h 176722"/>
                  <a:gd name="csX6" fmla="*/ 151784 w 303876"/>
                  <a:gd name="csY6" fmla="*/ 28941 h 176722"/>
                  <a:gd name="csX7" fmla="*/ 150860 w 303876"/>
                  <a:gd name="csY7" fmla="*/ 154 h 176722"/>
                  <a:gd name="csX8" fmla="*/ 0 w 303876"/>
                  <a:gd name="csY8" fmla="*/ 18627 h 176722"/>
                  <a:gd name="csX9" fmla="*/ 0 w 303876"/>
                  <a:gd name="csY9" fmla="*/ 176722 h 176722"/>
                  <a:gd name="csX10" fmla="*/ 27709 w 303876"/>
                  <a:gd name="csY10" fmla="*/ 176722 h 176722"/>
                  <a:gd name="csX11" fmla="*/ 27709 w 303876"/>
                  <a:gd name="csY11" fmla="*/ 103755 h 176722"/>
                  <a:gd name="csX12" fmla="*/ 124229 w 303876"/>
                  <a:gd name="csY12" fmla="*/ 103755 h 176722"/>
                  <a:gd name="csX13" fmla="*/ 270010 w 303876"/>
                  <a:gd name="csY13" fmla="*/ 176722 h 176722"/>
                  <a:gd name="csX14" fmla="*/ 302799 w 303876"/>
                  <a:gd name="csY14" fmla="*/ 176722 h 176722"/>
                  <a:gd name="csX15" fmla="*/ 219671 w 303876"/>
                  <a:gd name="csY15" fmla="*/ 100676 h 176722"/>
                  <a:gd name="csX16" fmla="*/ 303876 w 303876"/>
                  <a:gd name="csY16" fmla="*/ 85282 h 176722"/>
                  <a:gd name="csX17" fmla="*/ 303876 w 303876"/>
                  <a:gd name="csY17" fmla="*/ 19550 h 176722"/>
                  <a:gd name="csX18" fmla="*/ 151015 w 303876"/>
                  <a:gd name="csY18" fmla="*/ 0 h 176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3876" h="176722">
                    <a:moveTo>
                      <a:pt x="151784" y="28941"/>
                    </a:moveTo>
                    <a:cubicBezTo>
                      <a:pt x="197966" y="28941"/>
                      <a:pt x="241069" y="34021"/>
                      <a:pt x="276937" y="41256"/>
                    </a:cubicBezTo>
                    <a:lnTo>
                      <a:pt x="276937" y="63885"/>
                    </a:lnTo>
                    <a:cubicBezTo>
                      <a:pt x="241993" y="71120"/>
                      <a:pt x="198890" y="75122"/>
                      <a:pt x="153785" y="75122"/>
                    </a:cubicBezTo>
                    <a:lnTo>
                      <a:pt x="28633" y="75122"/>
                    </a:lnTo>
                    <a:lnTo>
                      <a:pt x="28633" y="40178"/>
                    </a:lnTo>
                    <a:cubicBezTo>
                      <a:pt x="64501" y="32019"/>
                      <a:pt x="106680" y="28941"/>
                      <a:pt x="151784" y="28941"/>
                    </a:cubicBezTo>
                    <a:close/>
                    <a:moveTo>
                      <a:pt x="150860" y="154"/>
                    </a:moveTo>
                    <a:cubicBezTo>
                      <a:pt x="92364" y="154"/>
                      <a:pt x="40024" y="7389"/>
                      <a:pt x="0" y="18627"/>
                    </a:cubicBezTo>
                    <a:lnTo>
                      <a:pt x="0" y="176722"/>
                    </a:lnTo>
                    <a:lnTo>
                      <a:pt x="27709" y="176722"/>
                    </a:lnTo>
                    <a:lnTo>
                      <a:pt x="27709" y="103755"/>
                    </a:lnTo>
                    <a:lnTo>
                      <a:pt x="124229" y="103755"/>
                    </a:lnTo>
                    <a:cubicBezTo>
                      <a:pt x="199198" y="111914"/>
                      <a:pt x="257694" y="140701"/>
                      <a:pt x="270010" y="176722"/>
                    </a:cubicBezTo>
                    <a:lnTo>
                      <a:pt x="302799" y="176722"/>
                    </a:lnTo>
                    <a:cubicBezTo>
                      <a:pt x="295564" y="145935"/>
                      <a:pt x="264776" y="119303"/>
                      <a:pt x="219671" y="100676"/>
                    </a:cubicBezTo>
                    <a:cubicBezTo>
                      <a:pt x="251537" y="97598"/>
                      <a:pt x="280170" y="91440"/>
                      <a:pt x="303876" y="85282"/>
                    </a:cubicBezTo>
                    <a:lnTo>
                      <a:pt x="303876" y="19550"/>
                    </a:lnTo>
                    <a:cubicBezTo>
                      <a:pt x="265853" y="7235"/>
                      <a:pt x="211513" y="0"/>
                      <a:pt x="151015" y="0"/>
                    </a:cubicBezTo>
                    <a:close/>
                  </a:path>
                </a:pathLst>
              </a:custGeom>
              <a:solidFill>
                <a:srgbClr val="000000"/>
              </a:solidFill>
              <a:ln w="15394" cap="flat">
                <a:noFill/>
                <a:prstDash val="solid"/>
                <a:miter/>
              </a:ln>
            </p:spPr>
            <p:txBody>
              <a:bodyPr/>
              <a:lstStyle/>
              <a:p>
                <a:endParaRPr lang="en-US"/>
              </a:p>
            </p:txBody>
          </p:sp>
          <p:sp>
            <p:nvSpPr>
              <p:cNvPr id="26" name="Freeform: Shape 25">
                <a:extLst>
                  <a:ext uri="{FF2B5EF4-FFF2-40B4-BE49-F238E27FC236}">
                    <a16:creationId xmlns:a16="http://schemas.microsoft.com/office/drawing/2014/main" id="{510F4F7B-022F-EAB5-1BB4-CD3B8BDBF83D}"/>
                  </a:ext>
                </a:extLst>
              </p:cNvPr>
              <p:cNvSpPr/>
              <p:nvPr/>
            </p:nvSpPr>
            <p:spPr>
              <a:xfrm>
                <a:off x="7198667" y="769928"/>
                <a:ext cx="304646" cy="176568"/>
              </a:xfrm>
              <a:custGeom>
                <a:avLst/>
                <a:gdLst>
                  <a:gd name="csX0" fmla="*/ 150860 w 304646"/>
                  <a:gd name="csY0" fmla="*/ 0 h 176568"/>
                  <a:gd name="csX1" fmla="*/ 0 w 304646"/>
                  <a:gd name="csY1" fmla="*/ 18473 h 176568"/>
                  <a:gd name="csX2" fmla="*/ 0 w 304646"/>
                  <a:gd name="csY2" fmla="*/ 157018 h 176568"/>
                  <a:gd name="csX3" fmla="*/ 152862 w 304646"/>
                  <a:gd name="csY3" fmla="*/ 176568 h 176568"/>
                  <a:gd name="csX4" fmla="*/ 303722 w 304646"/>
                  <a:gd name="csY4" fmla="*/ 158096 h 176568"/>
                  <a:gd name="csX5" fmla="*/ 303722 w 304646"/>
                  <a:gd name="csY5" fmla="*/ 129309 h 176568"/>
                  <a:gd name="csX6" fmla="*/ 152862 w 304646"/>
                  <a:gd name="csY6" fmla="*/ 147782 h 176568"/>
                  <a:gd name="csX7" fmla="*/ 28633 w 304646"/>
                  <a:gd name="csY7" fmla="*/ 135467 h 176568"/>
                  <a:gd name="csX8" fmla="*/ 28633 w 304646"/>
                  <a:gd name="csY8" fmla="*/ 99599 h 176568"/>
                  <a:gd name="csX9" fmla="*/ 179493 w 304646"/>
                  <a:gd name="csY9" fmla="*/ 99599 h 176568"/>
                  <a:gd name="csX10" fmla="*/ 179493 w 304646"/>
                  <a:gd name="csY10" fmla="*/ 71890 h 176568"/>
                  <a:gd name="csX11" fmla="*/ 28633 w 304646"/>
                  <a:gd name="csY11" fmla="*/ 71890 h 176568"/>
                  <a:gd name="csX12" fmla="*/ 28633 w 304646"/>
                  <a:gd name="csY12" fmla="*/ 40024 h 176568"/>
                  <a:gd name="csX13" fmla="*/ 151784 w 304646"/>
                  <a:gd name="csY13" fmla="*/ 28787 h 176568"/>
                  <a:gd name="csX14" fmla="*/ 304646 w 304646"/>
                  <a:gd name="csY14" fmla="*/ 48337 h 176568"/>
                  <a:gd name="csX15" fmla="*/ 304646 w 304646"/>
                  <a:gd name="csY15" fmla="*/ 19550 h 176568"/>
                  <a:gd name="csX16" fmla="*/ 150707 w 304646"/>
                  <a:gd name="csY16" fmla="*/ 0 h 176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4646" h="176568">
                    <a:moveTo>
                      <a:pt x="150860" y="0"/>
                    </a:moveTo>
                    <a:cubicBezTo>
                      <a:pt x="92364" y="0"/>
                      <a:pt x="40024" y="7235"/>
                      <a:pt x="0" y="18473"/>
                    </a:cubicBezTo>
                    <a:lnTo>
                      <a:pt x="0" y="157018"/>
                    </a:lnTo>
                    <a:cubicBezTo>
                      <a:pt x="38947" y="168256"/>
                      <a:pt x="92364" y="176568"/>
                      <a:pt x="152862" y="176568"/>
                    </a:cubicBezTo>
                    <a:cubicBezTo>
                      <a:pt x="213360" y="176568"/>
                      <a:pt x="263698" y="169333"/>
                      <a:pt x="303722" y="158096"/>
                    </a:cubicBezTo>
                    <a:lnTo>
                      <a:pt x="303722" y="129309"/>
                    </a:lnTo>
                    <a:cubicBezTo>
                      <a:pt x="264775" y="141624"/>
                      <a:pt x="211358" y="147782"/>
                      <a:pt x="152862" y="147782"/>
                    </a:cubicBezTo>
                    <a:cubicBezTo>
                      <a:pt x="106680" y="147782"/>
                      <a:pt x="63577" y="143625"/>
                      <a:pt x="28633" y="135467"/>
                    </a:cubicBezTo>
                    <a:lnTo>
                      <a:pt x="28633" y="99599"/>
                    </a:lnTo>
                    <a:lnTo>
                      <a:pt x="179493" y="99599"/>
                    </a:lnTo>
                    <a:lnTo>
                      <a:pt x="179493" y="71890"/>
                    </a:lnTo>
                    <a:lnTo>
                      <a:pt x="28633" y="71890"/>
                    </a:lnTo>
                    <a:lnTo>
                      <a:pt x="28633" y="40024"/>
                    </a:lnTo>
                    <a:cubicBezTo>
                      <a:pt x="63577" y="32789"/>
                      <a:pt x="105602" y="28787"/>
                      <a:pt x="151784" y="28787"/>
                    </a:cubicBezTo>
                    <a:cubicBezTo>
                      <a:pt x="212283" y="28787"/>
                      <a:pt x="265700" y="36022"/>
                      <a:pt x="304646" y="48337"/>
                    </a:cubicBezTo>
                    <a:lnTo>
                      <a:pt x="304646" y="19550"/>
                    </a:lnTo>
                    <a:cubicBezTo>
                      <a:pt x="264622" y="7235"/>
                      <a:pt x="210281" y="0"/>
                      <a:pt x="150707" y="0"/>
                    </a:cubicBezTo>
                    <a:close/>
                  </a:path>
                </a:pathLst>
              </a:custGeom>
              <a:solidFill>
                <a:srgbClr val="000000"/>
              </a:solidFill>
              <a:ln w="15394" cap="flat">
                <a:noFill/>
                <a:prstDash val="solid"/>
                <a:miter/>
              </a:ln>
            </p:spPr>
            <p:txBody>
              <a:bodyPr/>
              <a:lstStyle/>
              <a:p>
                <a:endParaRPr lang="en-US"/>
              </a:p>
            </p:txBody>
          </p:sp>
          <p:sp>
            <p:nvSpPr>
              <p:cNvPr id="27" name="Freeform: Shape 26">
                <a:extLst>
                  <a:ext uri="{FF2B5EF4-FFF2-40B4-BE49-F238E27FC236}">
                    <a16:creationId xmlns:a16="http://schemas.microsoft.com/office/drawing/2014/main" id="{AA688C26-1E86-A0AB-C890-830BA334E2FC}"/>
                  </a:ext>
                </a:extLst>
              </p:cNvPr>
              <p:cNvSpPr/>
              <p:nvPr/>
            </p:nvSpPr>
            <p:spPr>
              <a:xfrm>
                <a:off x="6798425" y="773006"/>
                <a:ext cx="305723" cy="176722"/>
              </a:xfrm>
              <a:custGeom>
                <a:avLst/>
                <a:gdLst>
                  <a:gd name="csX0" fmla="*/ 150860 w 305723"/>
                  <a:gd name="csY0" fmla="*/ 0 h 176722"/>
                  <a:gd name="csX1" fmla="*/ 0 w 305723"/>
                  <a:gd name="csY1" fmla="*/ 18473 h 176722"/>
                  <a:gd name="csX2" fmla="*/ 0 w 305723"/>
                  <a:gd name="csY2" fmla="*/ 47259 h 176722"/>
                  <a:gd name="csX3" fmla="*/ 1078 w 305723"/>
                  <a:gd name="csY3" fmla="*/ 47259 h 176722"/>
                  <a:gd name="csX4" fmla="*/ 1078 w 305723"/>
                  <a:gd name="csY4" fmla="*/ 128385 h 176722"/>
                  <a:gd name="csX5" fmla="*/ 0 w 305723"/>
                  <a:gd name="csY5" fmla="*/ 128385 h 176722"/>
                  <a:gd name="csX6" fmla="*/ 0 w 305723"/>
                  <a:gd name="csY6" fmla="*/ 157172 h 176722"/>
                  <a:gd name="csX7" fmla="*/ 153939 w 305723"/>
                  <a:gd name="csY7" fmla="*/ 176722 h 176722"/>
                  <a:gd name="csX8" fmla="*/ 304800 w 305723"/>
                  <a:gd name="csY8" fmla="*/ 158250 h 176722"/>
                  <a:gd name="csX9" fmla="*/ 304800 w 305723"/>
                  <a:gd name="csY9" fmla="*/ 92518 h 176722"/>
                  <a:gd name="csX10" fmla="*/ 198120 w 305723"/>
                  <a:gd name="csY10" fmla="*/ 92518 h 176722"/>
                  <a:gd name="csX11" fmla="*/ 198120 w 305723"/>
                  <a:gd name="csY11" fmla="*/ 120227 h 176722"/>
                  <a:gd name="csX12" fmla="*/ 277091 w 305723"/>
                  <a:gd name="csY12" fmla="*/ 120227 h 176722"/>
                  <a:gd name="csX13" fmla="*/ 277091 w 305723"/>
                  <a:gd name="csY13" fmla="*/ 136698 h 176722"/>
                  <a:gd name="csX14" fmla="*/ 153939 w 305723"/>
                  <a:gd name="csY14" fmla="*/ 147936 h 176722"/>
                  <a:gd name="csX15" fmla="*/ 29710 w 305723"/>
                  <a:gd name="csY15" fmla="*/ 135621 h 176722"/>
                  <a:gd name="csX16" fmla="*/ 29710 w 305723"/>
                  <a:gd name="csY16" fmla="*/ 41102 h 176722"/>
                  <a:gd name="csX17" fmla="*/ 152862 w 305723"/>
                  <a:gd name="csY17" fmla="*/ 29864 h 176722"/>
                  <a:gd name="csX18" fmla="*/ 278015 w 305723"/>
                  <a:gd name="csY18" fmla="*/ 42179 h 176722"/>
                  <a:gd name="csX19" fmla="*/ 278015 w 305723"/>
                  <a:gd name="csY19" fmla="*/ 54495 h 176722"/>
                  <a:gd name="csX20" fmla="*/ 305723 w 305723"/>
                  <a:gd name="csY20" fmla="*/ 54495 h 176722"/>
                  <a:gd name="csX21" fmla="*/ 305723 w 305723"/>
                  <a:gd name="csY21" fmla="*/ 20628 h 176722"/>
                  <a:gd name="csX22" fmla="*/ 150707 w 305723"/>
                  <a:gd name="csY22" fmla="*/ 154 h 176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05723" h="176722">
                    <a:moveTo>
                      <a:pt x="150860" y="0"/>
                    </a:moveTo>
                    <a:cubicBezTo>
                      <a:pt x="92364" y="0"/>
                      <a:pt x="40024" y="7235"/>
                      <a:pt x="0" y="18473"/>
                    </a:cubicBezTo>
                    <a:lnTo>
                      <a:pt x="0" y="47259"/>
                    </a:lnTo>
                    <a:lnTo>
                      <a:pt x="1078" y="47259"/>
                    </a:lnTo>
                    <a:lnTo>
                      <a:pt x="1078" y="128385"/>
                    </a:lnTo>
                    <a:lnTo>
                      <a:pt x="0" y="128385"/>
                    </a:lnTo>
                    <a:lnTo>
                      <a:pt x="0" y="157172"/>
                    </a:lnTo>
                    <a:cubicBezTo>
                      <a:pt x="40024" y="168410"/>
                      <a:pt x="93441" y="176722"/>
                      <a:pt x="153939" y="176722"/>
                    </a:cubicBezTo>
                    <a:cubicBezTo>
                      <a:pt x="214437" y="176722"/>
                      <a:pt x="264775" y="169487"/>
                      <a:pt x="304800" y="158250"/>
                    </a:cubicBezTo>
                    <a:lnTo>
                      <a:pt x="304800" y="92518"/>
                    </a:lnTo>
                    <a:lnTo>
                      <a:pt x="198120" y="92518"/>
                    </a:lnTo>
                    <a:lnTo>
                      <a:pt x="198120" y="120227"/>
                    </a:lnTo>
                    <a:lnTo>
                      <a:pt x="277091" y="120227"/>
                    </a:lnTo>
                    <a:lnTo>
                      <a:pt x="277091" y="136698"/>
                    </a:lnTo>
                    <a:cubicBezTo>
                      <a:pt x="242146" y="143933"/>
                      <a:pt x="200121" y="147936"/>
                      <a:pt x="153939" y="147936"/>
                    </a:cubicBezTo>
                    <a:cubicBezTo>
                      <a:pt x="107758" y="147936"/>
                      <a:pt x="64654" y="143779"/>
                      <a:pt x="29710" y="135621"/>
                    </a:cubicBezTo>
                    <a:lnTo>
                      <a:pt x="29710" y="41102"/>
                    </a:lnTo>
                    <a:cubicBezTo>
                      <a:pt x="64654" y="33867"/>
                      <a:pt x="106680" y="29864"/>
                      <a:pt x="152862" y="29864"/>
                    </a:cubicBezTo>
                    <a:cubicBezTo>
                      <a:pt x="199044" y="29864"/>
                      <a:pt x="242146" y="34944"/>
                      <a:pt x="278015" y="42179"/>
                    </a:cubicBezTo>
                    <a:lnTo>
                      <a:pt x="278015" y="54495"/>
                    </a:lnTo>
                    <a:lnTo>
                      <a:pt x="305723" y="54495"/>
                    </a:lnTo>
                    <a:lnTo>
                      <a:pt x="305723" y="20628"/>
                    </a:lnTo>
                    <a:cubicBezTo>
                      <a:pt x="264622" y="7235"/>
                      <a:pt x="210281" y="154"/>
                      <a:pt x="150707" y="154"/>
                    </a:cubicBezTo>
                    <a:close/>
                  </a:path>
                </a:pathLst>
              </a:custGeom>
              <a:solidFill>
                <a:srgbClr val="000000"/>
              </a:solidFill>
              <a:ln w="15394" cap="flat">
                <a:noFill/>
                <a:prstDash val="solid"/>
                <a:miter/>
              </a:ln>
            </p:spPr>
            <p:txBody>
              <a:bodyPr/>
              <a:lstStyle/>
              <a:p>
                <a:endParaRPr lang="en-US"/>
              </a:p>
            </p:txBody>
          </p:sp>
          <p:sp>
            <p:nvSpPr>
              <p:cNvPr id="28" name="Freeform: Shape 27">
                <a:extLst>
                  <a:ext uri="{FF2B5EF4-FFF2-40B4-BE49-F238E27FC236}">
                    <a16:creationId xmlns:a16="http://schemas.microsoft.com/office/drawing/2014/main" id="{DCD63804-BAEB-5831-022C-03233743DFFB}"/>
                  </a:ext>
                </a:extLst>
              </p:cNvPr>
              <p:cNvSpPr/>
              <p:nvPr/>
            </p:nvSpPr>
            <p:spPr>
              <a:xfrm>
                <a:off x="7951893" y="773006"/>
                <a:ext cx="305723" cy="176722"/>
              </a:xfrm>
              <a:custGeom>
                <a:avLst/>
                <a:gdLst>
                  <a:gd name="csX0" fmla="*/ 150860 w 305723"/>
                  <a:gd name="csY0" fmla="*/ 0 h 176722"/>
                  <a:gd name="csX1" fmla="*/ 0 w 305723"/>
                  <a:gd name="csY1" fmla="*/ 18473 h 176722"/>
                  <a:gd name="csX2" fmla="*/ 0 w 305723"/>
                  <a:gd name="csY2" fmla="*/ 47259 h 176722"/>
                  <a:gd name="csX3" fmla="*/ 3079 w 305723"/>
                  <a:gd name="csY3" fmla="*/ 46182 h 176722"/>
                  <a:gd name="csX4" fmla="*/ 114993 w 305723"/>
                  <a:gd name="csY4" fmla="*/ 62653 h 176722"/>
                  <a:gd name="csX5" fmla="*/ 270933 w 305723"/>
                  <a:gd name="csY5" fmla="*/ 136544 h 176722"/>
                  <a:gd name="csX6" fmla="*/ 152862 w 305723"/>
                  <a:gd name="csY6" fmla="*/ 146858 h 176722"/>
                  <a:gd name="csX7" fmla="*/ 0 w 305723"/>
                  <a:gd name="csY7" fmla="*/ 128385 h 176722"/>
                  <a:gd name="csX8" fmla="*/ 0 w 305723"/>
                  <a:gd name="csY8" fmla="*/ 157172 h 176722"/>
                  <a:gd name="csX9" fmla="*/ 153939 w 305723"/>
                  <a:gd name="csY9" fmla="*/ 176722 h 176722"/>
                  <a:gd name="csX10" fmla="*/ 304800 w 305723"/>
                  <a:gd name="csY10" fmla="*/ 158250 h 176722"/>
                  <a:gd name="csX11" fmla="*/ 304800 w 305723"/>
                  <a:gd name="csY11" fmla="*/ 129463 h 176722"/>
                  <a:gd name="csX12" fmla="*/ 132388 w 305723"/>
                  <a:gd name="csY12" fmla="*/ 38023 h 176722"/>
                  <a:gd name="csX13" fmla="*/ 103601 w 305723"/>
                  <a:gd name="csY13" fmla="*/ 30788 h 176722"/>
                  <a:gd name="csX14" fmla="*/ 152862 w 305723"/>
                  <a:gd name="csY14" fmla="*/ 28787 h 176722"/>
                  <a:gd name="csX15" fmla="*/ 305723 w 305723"/>
                  <a:gd name="csY15" fmla="*/ 48337 h 176722"/>
                  <a:gd name="csX16" fmla="*/ 305723 w 305723"/>
                  <a:gd name="csY16" fmla="*/ 20628 h 176722"/>
                  <a:gd name="csX17" fmla="*/ 150706 w 305723"/>
                  <a:gd name="csY17" fmla="*/ 154 h 176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05723" h="176722">
                    <a:moveTo>
                      <a:pt x="150860" y="0"/>
                    </a:moveTo>
                    <a:cubicBezTo>
                      <a:pt x="92364" y="0"/>
                      <a:pt x="40024" y="7235"/>
                      <a:pt x="0" y="18473"/>
                    </a:cubicBezTo>
                    <a:lnTo>
                      <a:pt x="0" y="47259"/>
                    </a:lnTo>
                    <a:cubicBezTo>
                      <a:pt x="1078" y="47259"/>
                      <a:pt x="2001" y="46182"/>
                      <a:pt x="3079" y="46182"/>
                    </a:cubicBezTo>
                    <a:cubicBezTo>
                      <a:pt x="35868" y="46182"/>
                      <a:pt x="73891" y="51262"/>
                      <a:pt x="114993" y="62653"/>
                    </a:cubicBezTo>
                    <a:cubicBezTo>
                      <a:pt x="182726" y="81126"/>
                      <a:pt x="238145" y="108835"/>
                      <a:pt x="270933" y="136544"/>
                    </a:cubicBezTo>
                    <a:cubicBezTo>
                      <a:pt x="237067" y="143779"/>
                      <a:pt x="195965" y="146858"/>
                      <a:pt x="152862" y="146858"/>
                    </a:cubicBezTo>
                    <a:cubicBezTo>
                      <a:pt x="93287" y="146858"/>
                      <a:pt x="38947" y="139623"/>
                      <a:pt x="0" y="128385"/>
                    </a:cubicBezTo>
                    <a:lnTo>
                      <a:pt x="0" y="157172"/>
                    </a:lnTo>
                    <a:cubicBezTo>
                      <a:pt x="38947" y="168410"/>
                      <a:pt x="93441" y="176722"/>
                      <a:pt x="153939" y="176722"/>
                    </a:cubicBezTo>
                    <a:cubicBezTo>
                      <a:pt x="214437" y="176722"/>
                      <a:pt x="264776" y="169487"/>
                      <a:pt x="304800" y="158250"/>
                    </a:cubicBezTo>
                    <a:lnTo>
                      <a:pt x="304800" y="129463"/>
                    </a:lnTo>
                    <a:cubicBezTo>
                      <a:pt x="278169" y="96674"/>
                      <a:pt x="212436" y="60652"/>
                      <a:pt x="132388" y="38023"/>
                    </a:cubicBezTo>
                    <a:cubicBezTo>
                      <a:pt x="123152" y="36022"/>
                      <a:pt x="112838" y="32943"/>
                      <a:pt x="103601" y="30788"/>
                    </a:cubicBezTo>
                    <a:cubicBezTo>
                      <a:pt x="120073" y="29710"/>
                      <a:pt x="136390" y="28787"/>
                      <a:pt x="152862" y="28787"/>
                    </a:cubicBezTo>
                    <a:cubicBezTo>
                      <a:pt x="212436" y="28787"/>
                      <a:pt x="266777" y="36022"/>
                      <a:pt x="305723" y="48337"/>
                    </a:cubicBezTo>
                    <a:lnTo>
                      <a:pt x="305723" y="20628"/>
                    </a:lnTo>
                    <a:cubicBezTo>
                      <a:pt x="264622" y="7235"/>
                      <a:pt x="211358" y="154"/>
                      <a:pt x="150706" y="154"/>
                    </a:cubicBezTo>
                    <a:close/>
                  </a:path>
                </a:pathLst>
              </a:custGeom>
              <a:solidFill>
                <a:srgbClr val="000000"/>
              </a:solidFill>
              <a:ln w="15394" cap="flat">
                <a:noFill/>
                <a:prstDash val="solid"/>
                <a:miter/>
              </a:ln>
            </p:spPr>
            <p:txBody>
              <a:bodyPr/>
              <a:lstStyle/>
              <a:p>
                <a:endParaRPr lang="en-US"/>
              </a:p>
            </p:txBody>
          </p:sp>
          <p:sp>
            <p:nvSpPr>
              <p:cNvPr id="29" name="Freeform: Shape 28">
                <a:extLst>
                  <a:ext uri="{FF2B5EF4-FFF2-40B4-BE49-F238E27FC236}">
                    <a16:creationId xmlns:a16="http://schemas.microsoft.com/office/drawing/2014/main" id="{35CEED6C-0B52-1AB9-0BBD-F7F7C9B6886D}"/>
                  </a:ext>
                </a:extLst>
              </p:cNvPr>
              <p:cNvSpPr/>
              <p:nvPr/>
            </p:nvSpPr>
            <p:spPr>
              <a:xfrm>
                <a:off x="6026727" y="111837"/>
                <a:ext cx="457815" cy="204277"/>
              </a:xfrm>
              <a:custGeom>
                <a:avLst/>
                <a:gdLst>
                  <a:gd name="csX0" fmla="*/ 0 w 457815"/>
                  <a:gd name="csY0" fmla="*/ 3079 h 204277"/>
                  <a:gd name="csX1" fmla="*/ 407478 w 457815"/>
                  <a:gd name="csY1" fmla="*/ 204278 h 204277"/>
                  <a:gd name="csX2" fmla="*/ 457816 w 457815"/>
                  <a:gd name="csY2" fmla="*/ 196119 h 204277"/>
                  <a:gd name="csX3" fmla="*/ 15548 w 457815"/>
                  <a:gd name="csY3" fmla="*/ 0 h 204277"/>
                  <a:gd name="csX4" fmla="*/ 154 w 457815"/>
                  <a:gd name="csY4" fmla="*/ 3079 h 204277"/>
                </a:gdLst>
                <a:ahLst/>
                <a:cxnLst>
                  <a:cxn ang="0">
                    <a:pos x="csX0" y="csY0"/>
                  </a:cxn>
                  <a:cxn ang="0">
                    <a:pos x="csX1" y="csY1"/>
                  </a:cxn>
                  <a:cxn ang="0">
                    <a:pos x="csX2" y="csY2"/>
                  </a:cxn>
                  <a:cxn ang="0">
                    <a:pos x="csX3" y="csY3"/>
                  </a:cxn>
                  <a:cxn ang="0">
                    <a:pos x="csX4" y="csY4"/>
                  </a:cxn>
                </a:cxnLst>
                <a:rect l="l" t="t" r="r" b="b"/>
                <a:pathLst>
                  <a:path w="457815" h="204277">
                    <a:moveTo>
                      <a:pt x="0" y="3079"/>
                    </a:moveTo>
                    <a:cubicBezTo>
                      <a:pt x="217516" y="48183"/>
                      <a:pt x="319117" y="123152"/>
                      <a:pt x="407478" y="204278"/>
                    </a:cubicBezTo>
                    <a:cubicBezTo>
                      <a:pt x="425951" y="201199"/>
                      <a:pt x="442422" y="199198"/>
                      <a:pt x="457816" y="196119"/>
                    </a:cubicBezTo>
                    <a:cubicBezTo>
                      <a:pt x="294640" y="78047"/>
                      <a:pt x="97598" y="8159"/>
                      <a:pt x="15548" y="0"/>
                    </a:cubicBezTo>
                    <a:cubicBezTo>
                      <a:pt x="9390" y="1078"/>
                      <a:pt x="5234" y="2001"/>
                      <a:pt x="154" y="3079"/>
                    </a:cubicBezTo>
                    <a:close/>
                  </a:path>
                </a:pathLst>
              </a:custGeom>
              <a:solidFill>
                <a:srgbClr val="98CA53"/>
              </a:solidFill>
              <a:ln w="15394" cap="flat">
                <a:noFill/>
                <a:prstDash val="solid"/>
                <a:miter/>
              </a:ln>
            </p:spPr>
            <p:txBody>
              <a:bodyPr/>
              <a:lstStyle/>
              <a:p>
                <a:endParaRPr lang="en-US"/>
              </a:p>
            </p:txBody>
          </p:sp>
          <p:sp>
            <p:nvSpPr>
              <p:cNvPr id="30" name="Freeform: Shape 29">
                <a:extLst>
                  <a:ext uri="{FF2B5EF4-FFF2-40B4-BE49-F238E27FC236}">
                    <a16:creationId xmlns:a16="http://schemas.microsoft.com/office/drawing/2014/main" id="{C8EEC0AC-C813-D32D-A005-51CBB2CF521E}"/>
                  </a:ext>
                </a:extLst>
              </p:cNvPr>
              <p:cNvSpPr/>
              <p:nvPr/>
            </p:nvSpPr>
            <p:spPr>
              <a:xfrm>
                <a:off x="5739168" y="240068"/>
                <a:ext cx="439342" cy="201198"/>
              </a:xfrm>
              <a:custGeom>
                <a:avLst/>
                <a:gdLst>
                  <a:gd name="csX0" fmla="*/ 154 w 439342"/>
                  <a:gd name="csY0" fmla="*/ 12315 h 201198"/>
                  <a:gd name="csX1" fmla="*/ 387003 w 439342"/>
                  <a:gd name="csY1" fmla="*/ 201199 h 201198"/>
                  <a:gd name="csX2" fmla="*/ 439343 w 439342"/>
                  <a:gd name="csY2" fmla="*/ 166255 h 201198"/>
                  <a:gd name="csX3" fmla="*/ 16472 w 439342"/>
                  <a:gd name="csY3" fmla="*/ 0 h 201198"/>
                  <a:gd name="csX4" fmla="*/ 0 w 439342"/>
                  <a:gd name="csY4" fmla="*/ 12315 h 201198"/>
                </a:gdLst>
                <a:ahLst/>
                <a:cxnLst>
                  <a:cxn ang="0">
                    <a:pos x="csX0" y="csY0"/>
                  </a:cxn>
                  <a:cxn ang="0">
                    <a:pos x="csX1" y="csY1"/>
                  </a:cxn>
                  <a:cxn ang="0">
                    <a:pos x="csX2" y="csY2"/>
                  </a:cxn>
                  <a:cxn ang="0">
                    <a:pos x="csX3" y="csY3"/>
                  </a:cxn>
                  <a:cxn ang="0">
                    <a:pos x="csX4" y="csY4"/>
                  </a:cxn>
                </a:cxnLst>
                <a:rect l="l" t="t" r="r" b="b"/>
                <a:pathLst>
                  <a:path w="439342" h="201198">
                    <a:moveTo>
                      <a:pt x="154" y="12315"/>
                    </a:moveTo>
                    <a:cubicBezTo>
                      <a:pt x="226907" y="33867"/>
                      <a:pt x="330662" y="124229"/>
                      <a:pt x="387003" y="201199"/>
                    </a:cubicBezTo>
                    <a:cubicBezTo>
                      <a:pt x="403475" y="187806"/>
                      <a:pt x="420870" y="176569"/>
                      <a:pt x="439343" y="166255"/>
                    </a:cubicBezTo>
                    <a:cubicBezTo>
                      <a:pt x="287405" y="52339"/>
                      <a:pt x="106834" y="6158"/>
                      <a:pt x="16472" y="0"/>
                    </a:cubicBezTo>
                    <a:cubicBezTo>
                      <a:pt x="11391" y="4156"/>
                      <a:pt x="5234" y="8159"/>
                      <a:pt x="0" y="12315"/>
                    </a:cubicBezTo>
                    <a:close/>
                  </a:path>
                </a:pathLst>
              </a:custGeom>
              <a:solidFill>
                <a:srgbClr val="98CA53"/>
              </a:solidFill>
              <a:ln w="15394" cap="flat">
                <a:noFill/>
                <a:prstDash val="solid"/>
                <a:miter/>
              </a:ln>
            </p:spPr>
            <p:txBody>
              <a:bodyPr/>
              <a:lstStyle/>
              <a:p>
                <a:endParaRPr lang="en-US"/>
              </a:p>
            </p:txBody>
          </p:sp>
          <p:sp>
            <p:nvSpPr>
              <p:cNvPr id="31" name="Freeform: Shape 30">
                <a:extLst>
                  <a:ext uri="{FF2B5EF4-FFF2-40B4-BE49-F238E27FC236}">
                    <a16:creationId xmlns:a16="http://schemas.microsoft.com/office/drawing/2014/main" id="{37072FB9-2A59-668C-97C6-E82601043D96}"/>
                  </a:ext>
                </a:extLst>
              </p:cNvPr>
              <p:cNvSpPr/>
              <p:nvPr/>
            </p:nvSpPr>
            <p:spPr>
              <a:xfrm>
                <a:off x="5924049" y="143702"/>
                <a:ext cx="459817" cy="199197"/>
              </a:xfrm>
              <a:custGeom>
                <a:avLst/>
                <a:gdLst>
                  <a:gd name="csX0" fmla="*/ 0 w 459817"/>
                  <a:gd name="csY0" fmla="*/ 6158 h 199197"/>
                  <a:gd name="csX1" fmla="*/ 404399 w 459817"/>
                  <a:gd name="csY1" fmla="*/ 199198 h 199197"/>
                  <a:gd name="csX2" fmla="*/ 459817 w 459817"/>
                  <a:gd name="csY2" fmla="*/ 183804 h 199197"/>
                  <a:gd name="csX3" fmla="*/ 17549 w 459817"/>
                  <a:gd name="csY3" fmla="*/ 0 h 199197"/>
                  <a:gd name="csX4" fmla="*/ 154 w 459817"/>
                  <a:gd name="csY4" fmla="*/ 6158 h 199197"/>
                </a:gdLst>
                <a:ahLst/>
                <a:cxnLst>
                  <a:cxn ang="0">
                    <a:pos x="csX0" y="csY0"/>
                  </a:cxn>
                  <a:cxn ang="0">
                    <a:pos x="csX1" y="csY1"/>
                  </a:cxn>
                  <a:cxn ang="0">
                    <a:pos x="csX2" y="csY2"/>
                  </a:cxn>
                  <a:cxn ang="0">
                    <a:pos x="csX3" y="csY3"/>
                  </a:cxn>
                  <a:cxn ang="0">
                    <a:pos x="csX4" y="csY4"/>
                  </a:cxn>
                </a:cxnLst>
                <a:rect l="l" t="t" r="r" b="b"/>
                <a:pathLst>
                  <a:path w="459817" h="199197">
                    <a:moveTo>
                      <a:pt x="0" y="6158"/>
                    </a:moveTo>
                    <a:cubicBezTo>
                      <a:pt x="258618" y="52339"/>
                      <a:pt x="340668" y="137622"/>
                      <a:pt x="404399" y="199198"/>
                    </a:cubicBezTo>
                    <a:cubicBezTo>
                      <a:pt x="422872" y="194118"/>
                      <a:pt x="441344" y="188884"/>
                      <a:pt x="459817" y="183804"/>
                    </a:cubicBezTo>
                    <a:cubicBezTo>
                      <a:pt x="299720" y="68811"/>
                      <a:pt x="114993" y="11392"/>
                      <a:pt x="17549" y="0"/>
                    </a:cubicBezTo>
                    <a:cubicBezTo>
                      <a:pt x="11392" y="1078"/>
                      <a:pt x="5234" y="4156"/>
                      <a:pt x="154" y="6158"/>
                    </a:cubicBezTo>
                    <a:close/>
                  </a:path>
                </a:pathLst>
              </a:custGeom>
              <a:solidFill>
                <a:srgbClr val="98CA53"/>
              </a:solidFill>
              <a:ln w="15394" cap="flat">
                <a:noFill/>
                <a:prstDash val="solid"/>
                <a:miter/>
              </a:ln>
            </p:spPr>
            <p:txBody>
              <a:bodyPr/>
              <a:lstStyle/>
              <a:p>
                <a:endParaRPr lang="en-US"/>
              </a:p>
            </p:txBody>
          </p:sp>
          <p:sp>
            <p:nvSpPr>
              <p:cNvPr id="32" name="Freeform: Shape 31">
                <a:extLst>
                  <a:ext uri="{FF2B5EF4-FFF2-40B4-BE49-F238E27FC236}">
                    <a16:creationId xmlns:a16="http://schemas.microsoft.com/office/drawing/2014/main" id="{A48E4AD5-481B-5665-36C2-47ABF2CA8118}"/>
                  </a:ext>
                </a:extLst>
              </p:cNvPr>
              <p:cNvSpPr/>
              <p:nvPr/>
            </p:nvSpPr>
            <p:spPr>
              <a:xfrm>
                <a:off x="5673744" y="307801"/>
                <a:ext cx="415636" cy="227060"/>
              </a:xfrm>
              <a:custGeom>
                <a:avLst/>
                <a:gdLst>
                  <a:gd name="csX0" fmla="*/ 415636 w 415636"/>
                  <a:gd name="csY0" fmla="*/ 165331 h 227060"/>
                  <a:gd name="csX1" fmla="*/ 9236 w 415636"/>
                  <a:gd name="csY1" fmla="*/ 0 h 227060"/>
                  <a:gd name="csX2" fmla="*/ 5080 w 415636"/>
                  <a:gd name="csY2" fmla="*/ 4156 h 227060"/>
                  <a:gd name="csX3" fmla="*/ 0 w 415636"/>
                  <a:gd name="csY3" fmla="*/ 11392 h 227060"/>
                  <a:gd name="csX4" fmla="*/ 361296 w 415636"/>
                  <a:gd name="csY4" fmla="*/ 227061 h 227060"/>
                  <a:gd name="csX5" fmla="*/ 415636 w 415636"/>
                  <a:gd name="csY5" fmla="*/ 165485 h 227060"/>
                </a:gdLst>
                <a:ahLst/>
                <a:cxnLst>
                  <a:cxn ang="0">
                    <a:pos x="csX0" y="csY0"/>
                  </a:cxn>
                  <a:cxn ang="0">
                    <a:pos x="csX1" y="csY1"/>
                  </a:cxn>
                  <a:cxn ang="0">
                    <a:pos x="csX2" y="csY2"/>
                  </a:cxn>
                  <a:cxn ang="0">
                    <a:pos x="csX3" y="csY3"/>
                  </a:cxn>
                  <a:cxn ang="0">
                    <a:pos x="csX4" y="csY4"/>
                  </a:cxn>
                  <a:cxn ang="0">
                    <a:pos x="csX5" y="csY5"/>
                  </a:cxn>
                </a:cxnLst>
                <a:rect l="l" t="t" r="r" b="b"/>
                <a:pathLst>
                  <a:path w="415636" h="227060">
                    <a:moveTo>
                      <a:pt x="415636" y="165331"/>
                    </a:moveTo>
                    <a:cubicBezTo>
                      <a:pt x="287405" y="53417"/>
                      <a:pt x="109759" y="13393"/>
                      <a:pt x="9236" y="0"/>
                    </a:cubicBezTo>
                    <a:cubicBezTo>
                      <a:pt x="8159" y="2001"/>
                      <a:pt x="7235" y="3079"/>
                      <a:pt x="5080" y="4156"/>
                    </a:cubicBezTo>
                    <a:cubicBezTo>
                      <a:pt x="5080" y="5234"/>
                      <a:pt x="0" y="11392"/>
                      <a:pt x="0" y="11392"/>
                    </a:cubicBezTo>
                    <a:cubicBezTo>
                      <a:pt x="190885" y="52493"/>
                      <a:pt x="304800" y="147936"/>
                      <a:pt x="361296" y="227061"/>
                    </a:cubicBezTo>
                    <a:cubicBezTo>
                      <a:pt x="378691" y="204432"/>
                      <a:pt x="396240" y="183958"/>
                      <a:pt x="415636" y="165485"/>
                    </a:cubicBezTo>
                    <a:close/>
                  </a:path>
                </a:pathLst>
              </a:custGeom>
              <a:solidFill>
                <a:srgbClr val="98CA53"/>
              </a:solidFill>
              <a:ln w="15394" cap="flat">
                <a:noFill/>
                <a:prstDash val="solid"/>
                <a:miter/>
              </a:ln>
            </p:spPr>
            <p:txBody>
              <a:bodyPr/>
              <a:lstStyle/>
              <a:p>
                <a:endParaRPr lang="en-US"/>
              </a:p>
            </p:txBody>
          </p:sp>
          <p:sp>
            <p:nvSpPr>
              <p:cNvPr id="33" name="Freeform: Shape 32">
                <a:extLst>
                  <a:ext uri="{FF2B5EF4-FFF2-40B4-BE49-F238E27FC236}">
                    <a16:creationId xmlns:a16="http://schemas.microsoft.com/office/drawing/2014/main" id="{8B5A7795-1DB7-4BCF-B299-6EB29C4AD2A1}"/>
                  </a:ext>
                </a:extLst>
              </p:cNvPr>
              <p:cNvSpPr/>
              <p:nvPr/>
            </p:nvSpPr>
            <p:spPr>
              <a:xfrm>
                <a:off x="5825528" y="186805"/>
                <a:ext cx="455660" cy="195041"/>
              </a:xfrm>
              <a:custGeom>
                <a:avLst/>
                <a:gdLst>
                  <a:gd name="csX0" fmla="*/ 15394 w 455660"/>
                  <a:gd name="csY0" fmla="*/ 0 h 195041"/>
                  <a:gd name="csX1" fmla="*/ 0 w 455660"/>
                  <a:gd name="csY1" fmla="*/ 8159 h 195041"/>
                  <a:gd name="csX2" fmla="*/ 399165 w 455660"/>
                  <a:gd name="csY2" fmla="*/ 195041 h 195041"/>
                  <a:gd name="csX3" fmla="*/ 455661 w 455660"/>
                  <a:gd name="csY3" fmla="*/ 170411 h 195041"/>
                  <a:gd name="csX4" fmla="*/ 15394 w 455660"/>
                  <a:gd name="csY4" fmla="*/ 0 h 195041"/>
                </a:gdLst>
                <a:ahLst/>
                <a:cxnLst>
                  <a:cxn ang="0">
                    <a:pos x="csX0" y="csY0"/>
                  </a:cxn>
                  <a:cxn ang="0">
                    <a:pos x="csX1" y="csY1"/>
                  </a:cxn>
                  <a:cxn ang="0">
                    <a:pos x="csX2" y="csY2"/>
                  </a:cxn>
                  <a:cxn ang="0">
                    <a:pos x="csX3" y="csY3"/>
                  </a:cxn>
                  <a:cxn ang="0">
                    <a:pos x="csX4" y="csY4"/>
                  </a:cxn>
                </a:cxnLst>
                <a:rect l="l" t="t" r="r" b="b"/>
                <a:pathLst>
                  <a:path w="455660" h="195041">
                    <a:moveTo>
                      <a:pt x="15394" y="0"/>
                    </a:moveTo>
                    <a:cubicBezTo>
                      <a:pt x="10314" y="3079"/>
                      <a:pt x="5080" y="5080"/>
                      <a:pt x="0" y="8159"/>
                    </a:cubicBezTo>
                    <a:cubicBezTo>
                      <a:pt x="247381" y="42025"/>
                      <a:pt x="344824" y="125153"/>
                      <a:pt x="399165" y="195041"/>
                    </a:cubicBezTo>
                    <a:cubicBezTo>
                      <a:pt x="417638" y="185805"/>
                      <a:pt x="437188" y="178570"/>
                      <a:pt x="455661" y="170411"/>
                    </a:cubicBezTo>
                    <a:cubicBezTo>
                      <a:pt x="295564" y="56496"/>
                      <a:pt x="94365" y="6158"/>
                      <a:pt x="15394" y="0"/>
                    </a:cubicBezTo>
                    <a:close/>
                  </a:path>
                </a:pathLst>
              </a:custGeom>
              <a:solidFill>
                <a:srgbClr val="98CA53"/>
              </a:solidFill>
              <a:ln w="15394" cap="flat">
                <a:noFill/>
                <a:prstDash val="solid"/>
                <a:miter/>
              </a:ln>
            </p:spPr>
            <p:txBody>
              <a:bodyPr/>
              <a:lstStyle/>
              <a:p>
                <a:endParaRPr lang="en-US"/>
              </a:p>
            </p:txBody>
          </p:sp>
          <p:sp>
            <p:nvSpPr>
              <p:cNvPr id="34" name="Freeform: Shape 33">
                <a:extLst>
                  <a:ext uri="{FF2B5EF4-FFF2-40B4-BE49-F238E27FC236}">
                    <a16:creationId xmlns:a16="http://schemas.microsoft.com/office/drawing/2014/main" id="{50A5FD88-E4D2-2254-59AF-B5508E41AFA9}"/>
                  </a:ext>
                </a:extLst>
              </p:cNvPr>
              <p:cNvSpPr/>
              <p:nvPr/>
            </p:nvSpPr>
            <p:spPr>
              <a:xfrm>
                <a:off x="5624483" y="95365"/>
                <a:ext cx="945187" cy="574963"/>
              </a:xfrm>
              <a:custGeom>
                <a:avLst/>
                <a:gdLst>
                  <a:gd name="csX0" fmla="*/ 944111 w 945187"/>
                  <a:gd name="csY0" fmla="*/ 212590 h 574963"/>
                  <a:gd name="csX1" fmla="*/ 476134 w 945187"/>
                  <a:gd name="csY1" fmla="*/ 1078 h 574963"/>
                  <a:gd name="csX2" fmla="*/ 474134 w 945187"/>
                  <a:gd name="csY2" fmla="*/ 1078 h 574963"/>
                  <a:gd name="csX3" fmla="*/ 0 w 945187"/>
                  <a:gd name="csY3" fmla="*/ 213668 h 574963"/>
                  <a:gd name="csX4" fmla="*/ 50338 w 945187"/>
                  <a:gd name="csY4" fmla="*/ 222904 h 574963"/>
                  <a:gd name="csX5" fmla="*/ 55418 w 945187"/>
                  <a:gd name="csY5" fmla="*/ 215669 h 574963"/>
                  <a:gd name="csX6" fmla="*/ 473056 w 945187"/>
                  <a:gd name="csY6" fmla="*/ 1078 h 574963"/>
                  <a:gd name="csX7" fmla="*/ 475057 w 945187"/>
                  <a:gd name="csY7" fmla="*/ 0 h 574963"/>
                  <a:gd name="csX8" fmla="*/ 478136 w 945187"/>
                  <a:gd name="csY8" fmla="*/ 1078 h 574963"/>
                  <a:gd name="csX9" fmla="*/ 883458 w 945187"/>
                  <a:gd name="csY9" fmla="*/ 208434 h 574963"/>
                  <a:gd name="csX10" fmla="*/ 413481 w 945187"/>
                  <a:gd name="csY10" fmla="*/ 435341 h 574963"/>
                  <a:gd name="csX11" fmla="*/ 412404 w 945187"/>
                  <a:gd name="csY11" fmla="*/ 437342 h 574963"/>
                  <a:gd name="csX12" fmla="*/ 413481 w 945187"/>
                  <a:gd name="csY12" fmla="*/ 438420 h 574963"/>
                  <a:gd name="csX13" fmla="*/ 476134 w 945187"/>
                  <a:gd name="csY13" fmla="*/ 572963 h 574963"/>
                  <a:gd name="csX14" fmla="*/ 476134 w 945187"/>
                  <a:gd name="csY14" fmla="*/ 574964 h 574963"/>
                  <a:gd name="csX15" fmla="*/ 945188 w 945187"/>
                  <a:gd name="csY15" fmla="*/ 211513 h 574963"/>
                  <a:gd name="csX16" fmla="*/ 944111 w 945187"/>
                  <a:gd name="csY16" fmla="*/ 212590 h 574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45187" h="574963">
                    <a:moveTo>
                      <a:pt x="944111" y="212590"/>
                    </a:moveTo>
                    <a:cubicBezTo>
                      <a:pt x="772776" y="30942"/>
                      <a:pt x="505845" y="4156"/>
                      <a:pt x="476134" y="1078"/>
                    </a:cubicBezTo>
                    <a:lnTo>
                      <a:pt x="474134" y="1078"/>
                    </a:lnTo>
                    <a:cubicBezTo>
                      <a:pt x="417638" y="6158"/>
                      <a:pt x="170411" y="44181"/>
                      <a:pt x="0" y="213668"/>
                    </a:cubicBezTo>
                    <a:cubicBezTo>
                      <a:pt x="13393" y="215669"/>
                      <a:pt x="50338" y="222904"/>
                      <a:pt x="50338" y="222904"/>
                    </a:cubicBezTo>
                    <a:lnTo>
                      <a:pt x="55418" y="215669"/>
                    </a:lnTo>
                    <a:cubicBezTo>
                      <a:pt x="110837" y="143779"/>
                      <a:pt x="250460" y="47259"/>
                      <a:pt x="473056" y="1078"/>
                    </a:cubicBezTo>
                    <a:cubicBezTo>
                      <a:pt x="474134" y="1078"/>
                      <a:pt x="475057" y="0"/>
                      <a:pt x="475057" y="0"/>
                    </a:cubicBezTo>
                    <a:cubicBezTo>
                      <a:pt x="475057" y="0"/>
                      <a:pt x="477058" y="0"/>
                      <a:pt x="478136" y="1078"/>
                    </a:cubicBezTo>
                    <a:cubicBezTo>
                      <a:pt x="688571" y="45258"/>
                      <a:pt x="828040" y="137622"/>
                      <a:pt x="883458" y="208434"/>
                    </a:cubicBezTo>
                    <a:cubicBezTo>
                      <a:pt x="771544" y="219672"/>
                      <a:pt x="536633" y="265853"/>
                      <a:pt x="413481" y="435341"/>
                    </a:cubicBezTo>
                    <a:cubicBezTo>
                      <a:pt x="412404" y="436418"/>
                      <a:pt x="412404" y="437342"/>
                      <a:pt x="412404" y="437342"/>
                    </a:cubicBezTo>
                    <a:cubicBezTo>
                      <a:pt x="412404" y="437342"/>
                      <a:pt x="412404" y="438420"/>
                      <a:pt x="413481" y="438420"/>
                    </a:cubicBezTo>
                    <a:cubicBezTo>
                      <a:pt x="419639" y="447656"/>
                      <a:pt x="459663" y="512310"/>
                      <a:pt x="476134" y="572963"/>
                    </a:cubicBezTo>
                    <a:lnTo>
                      <a:pt x="476134" y="574964"/>
                    </a:lnTo>
                    <a:cubicBezTo>
                      <a:pt x="476134" y="574964"/>
                      <a:pt x="548024" y="259696"/>
                      <a:pt x="945188" y="211513"/>
                    </a:cubicBezTo>
                    <a:cubicBezTo>
                      <a:pt x="943187" y="212590"/>
                      <a:pt x="944111" y="212590"/>
                      <a:pt x="944111" y="212590"/>
                    </a:cubicBezTo>
                    <a:close/>
                  </a:path>
                </a:pathLst>
              </a:custGeom>
              <a:solidFill>
                <a:srgbClr val="231F20"/>
              </a:solidFill>
              <a:ln w="15394" cap="flat">
                <a:noFill/>
                <a:prstDash val="solid"/>
                <a:miter/>
              </a:ln>
            </p:spPr>
            <p:txBody>
              <a:bodyPr/>
              <a:lstStyle/>
              <a:p>
                <a:endParaRPr lang="en-US"/>
              </a:p>
            </p:txBody>
          </p:sp>
        </p:grpSp>
        <p:sp>
          <p:nvSpPr>
            <p:cNvPr id="35" name="Rectangle 34">
              <a:extLst>
                <a:ext uri="{FF2B5EF4-FFF2-40B4-BE49-F238E27FC236}">
                  <a16:creationId xmlns:a16="http://schemas.microsoft.com/office/drawing/2014/main" id="{055C032C-EA26-C65C-01EF-12F1D968EC92}"/>
                </a:ext>
              </a:extLst>
            </p:cNvPr>
            <p:cNvSpPr/>
            <p:nvPr userDrawn="1"/>
          </p:nvSpPr>
          <p:spPr>
            <a:xfrm>
              <a:off x="369454" y="1139536"/>
              <a:ext cx="11453090" cy="923636"/>
            </a:xfrm>
            <a:prstGeom prst="rect">
              <a:avLst/>
            </a:prstGeom>
            <a:gradFill>
              <a:gsLst>
                <a:gs pos="0">
                  <a:srgbClr val="344054"/>
                </a:gs>
                <a:gs pos="37000">
                  <a:srgbClr val="8FC950"/>
                </a:gs>
                <a:gs pos="51000">
                  <a:srgbClr val="97D550"/>
                </a:gs>
                <a:gs pos="66000">
                  <a:srgbClr val="89C051"/>
                </a:gs>
                <a:gs pos="100000">
                  <a:srgbClr val="344054"/>
                </a:gs>
              </a:gsLst>
              <a:lin ang="10800000" scaled="1"/>
            </a:gradFill>
            <a:ln w="15394" cap="flat">
              <a:noFill/>
              <a:prstDash val="solid"/>
              <a:miter/>
            </a:ln>
          </p:spPr>
          <p:txBody>
            <a:bodyPr/>
            <a:lstStyle/>
            <a:p>
              <a:endParaRPr lang="en-US"/>
            </a:p>
          </p:txBody>
        </p:sp>
        <p:sp>
          <p:nvSpPr>
            <p:cNvPr id="36" name="Rectangle 35">
              <a:extLst>
                <a:ext uri="{FF2B5EF4-FFF2-40B4-BE49-F238E27FC236}">
                  <a16:creationId xmlns:a16="http://schemas.microsoft.com/office/drawing/2014/main" id="{A3E723AD-9872-4565-671D-2C63E78B2259}"/>
                </a:ext>
              </a:extLst>
            </p:cNvPr>
            <p:cNvSpPr/>
            <p:nvPr userDrawn="1"/>
          </p:nvSpPr>
          <p:spPr>
            <a:xfrm>
              <a:off x="369454" y="1185718"/>
              <a:ext cx="11453090" cy="831272"/>
            </a:xfrm>
            <a:prstGeom prst="rect">
              <a:avLst/>
            </a:prstGeom>
            <a:solidFill>
              <a:srgbClr val="344054"/>
            </a:solidFill>
            <a:ln w="15394" cap="flat">
              <a:noFill/>
              <a:prstDash val="solid"/>
              <a:miter/>
            </a:ln>
          </p:spPr>
          <p:txBody>
            <a:bodyPr/>
            <a:lstStyle/>
            <a:p>
              <a:endParaRPr lang="en-US" dirty="0"/>
            </a:p>
          </p:txBody>
        </p:sp>
      </p:grpSp>
      <p:sp>
        <p:nvSpPr>
          <p:cNvPr id="37" name="Rectangle 36">
            <a:extLst>
              <a:ext uri="{FF2B5EF4-FFF2-40B4-BE49-F238E27FC236}">
                <a16:creationId xmlns:a16="http://schemas.microsoft.com/office/drawing/2014/main" id="{30250B8C-0E46-916D-0274-B5755AE77BCC}"/>
              </a:ext>
            </a:extLst>
          </p:cNvPr>
          <p:cNvSpPr/>
          <p:nvPr userDrawn="1"/>
        </p:nvSpPr>
        <p:spPr>
          <a:xfrm>
            <a:off x="0" y="5534025"/>
            <a:ext cx="12192000" cy="1338985"/>
          </a:xfrm>
          <a:prstGeom prst="rect">
            <a:avLst/>
          </a:prstGeom>
          <a:solidFill>
            <a:srgbClr val="344054"/>
          </a:solidFill>
          <a:ln w="15394" cap="flat">
            <a:noFill/>
            <a:prstDash val="solid"/>
            <a:miter/>
          </a:ln>
        </p:spPr>
        <p:txBody>
          <a:bodyPr/>
          <a:lstStyle/>
          <a:p>
            <a:endParaRPr lang="en-US"/>
          </a:p>
        </p:txBody>
      </p:sp>
      <p:sp>
        <p:nvSpPr>
          <p:cNvPr id="2" name="Title 1">
            <a:extLst>
              <a:ext uri="{FF2B5EF4-FFF2-40B4-BE49-F238E27FC236}">
                <a16:creationId xmlns:a16="http://schemas.microsoft.com/office/drawing/2014/main" id="{8D30B532-973D-7C27-75FF-17F8FBA27B5B}"/>
              </a:ext>
            </a:extLst>
          </p:cNvPr>
          <p:cNvSpPr>
            <a:spLocks noGrp="1"/>
          </p:cNvSpPr>
          <p:nvPr>
            <p:ph type="ctrTitle"/>
          </p:nvPr>
        </p:nvSpPr>
        <p:spPr>
          <a:xfrm>
            <a:off x="190500" y="775384"/>
            <a:ext cx="11830050" cy="1177242"/>
          </a:xfrm>
          <a:prstGeom prst="rect">
            <a:avLst/>
          </a:prstGeom>
          <a:noFill/>
        </p:spPr>
        <p:txBody>
          <a:bodyPr anchor="b">
            <a:normAutofit/>
          </a:bodyPr>
          <a:lstStyle>
            <a:lvl1pPr algn="ctr">
              <a:defRPr sz="4400">
                <a:solidFill>
                  <a:schemeClr val="bg1"/>
                </a:solidFill>
                <a:latin typeface="Century Gothic" panose="020B0502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8AD6CD80-2BC1-6F91-8284-CBD3F22B4225}"/>
              </a:ext>
            </a:extLst>
          </p:cNvPr>
          <p:cNvSpPr>
            <a:spLocks noGrp="1"/>
          </p:cNvSpPr>
          <p:nvPr>
            <p:ph type="subTitle" idx="1" hasCustomPrompt="1"/>
          </p:nvPr>
        </p:nvSpPr>
        <p:spPr>
          <a:xfrm>
            <a:off x="190500" y="2789511"/>
            <a:ext cx="11830050" cy="475910"/>
          </a:xfrm>
          <a:prstGeom prst="rect">
            <a:avLst/>
          </a:prstGeom>
        </p:spPr>
        <p:txBody>
          <a:bodyPr anchor="ctr" anchorCtr="0"/>
          <a:lstStyle>
            <a:lvl1pPr marL="0" indent="0" algn="ctr">
              <a:buNone/>
              <a:defRPr sz="2400">
                <a:solidFill>
                  <a:schemeClr val="accent1">
                    <a:lumMod val="75000"/>
                  </a:schemeClr>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Subtitle 2">
            <a:extLst>
              <a:ext uri="{FF2B5EF4-FFF2-40B4-BE49-F238E27FC236}">
                <a16:creationId xmlns:a16="http://schemas.microsoft.com/office/drawing/2014/main" id="{0F8BF627-9940-2858-1ADE-CC4AE39B6163}"/>
              </a:ext>
            </a:extLst>
          </p:cNvPr>
          <p:cNvSpPr txBox="1">
            <a:spLocks/>
          </p:cNvSpPr>
          <p:nvPr userDrawn="1"/>
        </p:nvSpPr>
        <p:spPr>
          <a:xfrm>
            <a:off x="190500" y="5606706"/>
            <a:ext cx="1835150" cy="475910"/>
          </a:xfrm>
          <a:prstGeom prst="rect">
            <a:avLst/>
          </a:prstGeom>
        </p:spPr>
        <p:txBody>
          <a:bodyPr anchor="ctr" anchorCtr="0"/>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accent1">
                    <a:lumMod val="75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1"/>
              </a:buClr>
              <a:buFont typeface="Cambria" panose="02040503050406030204" pitchFamily="18"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1"/>
              </a:buClr>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1"/>
              </a:buClr>
              <a:buFont typeface="Cambria" panose="02040503050406030204" pitchFamily="18"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accent1">
                    <a:lumMod val="60000"/>
                    <a:lumOff val="40000"/>
                  </a:schemeClr>
                </a:solidFill>
                <a:latin typeface="Century Gothic" panose="020B0502020202020204" pitchFamily="34" charset="0"/>
              </a:rPr>
              <a:t>Presenters: </a:t>
            </a:r>
          </a:p>
        </p:txBody>
      </p:sp>
      <p:cxnSp>
        <p:nvCxnSpPr>
          <p:cNvPr id="7" name="Straight Connector 6">
            <a:extLst>
              <a:ext uri="{FF2B5EF4-FFF2-40B4-BE49-F238E27FC236}">
                <a16:creationId xmlns:a16="http://schemas.microsoft.com/office/drawing/2014/main" id="{5004A800-E180-3A1A-0F70-C6F76DEF5C60}"/>
              </a:ext>
            </a:extLst>
          </p:cNvPr>
          <p:cNvCxnSpPr/>
          <p:nvPr userDrawn="1"/>
        </p:nvCxnSpPr>
        <p:spPr>
          <a:xfrm>
            <a:off x="8058150" y="5638800"/>
            <a:ext cx="0" cy="108585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B480B6C-B0FC-FD5D-EAFD-985C9E957CF0}"/>
              </a:ext>
            </a:extLst>
          </p:cNvPr>
          <p:cNvSpPr>
            <a:spLocks noGrp="1"/>
          </p:cNvSpPr>
          <p:nvPr>
            <p:ph type="body" sz="quarter" idx="10" hasCustomPrompt="1"/>
          </p:nvPr>
        </p:nvSpPr>
        <p:spPr>
          <a:xfrm>
            <a:off x="2025650" y="5638456"/>
            <a:ext cx="5764976" cy="475908"/>
          </a:xfrm>
          <a:prstGeom prst="rect">
            <a:avLst/>
          </a:prstGeom>
        </p:spPr>
        <p:txBody>
          <a:bodyPr/>
          <a:lstStyle>
            <a:lvl1pPr algn="l">
              <a:defRPr sz="2400">
                <a:latin typeface="Century Gothic" panose="020B0502020202020204" pitchFamily="34" charset="0"/>
              </a:defRPr>
            </a:lvl1pPr>
          </a:lstStyle>
          <a:p>
            <a:pPr algn="l"/>
            <a:r>
              <a:rPr lang="en-US" dirty="0">
                <a:solidFill>
                  <a:schemeClr val="accent1">
                    <a:lumMod val="60000"/>
                    <a:lumOff val="40000"/>
                  </a:schemeClr>
                </a:solidFill>
              </a:rPr>
              <a:t>Presenter: </a:t>
            </a:r>
          </a:p>
        </p:txBody>
      </p:sp>
      <p:sp>
        <p:nvSpPr>
          <p:cNvPr id="40" name="Content Placeholder 39">
            <a:extLst>
              <a:ext uri="{FF2B5EF4-FFF2-40B4-BE49-F238E27FC236}">
                <a16:creationId xmlns:a16="http://schemas.microsoft.com/office/drawing/2014/main" id="{376631F5-50A2-1AB5-CEC4-EE580F2AA219}"/>
              </a:ext>
            </a:extLst>
          </p:cNvPr>
          <p:cNvSpPr>
            <a:spLocks noGrp="1"/>
          </p:cNvSpPr>
          <p:nvPr>
            <p:ph sz="quarter" idx="12" hasCustomPrompt="1"/>
          </p:nvPr>
        </p:nvSpPr>
        <p:spPr>
          <a:xfrm>
            <a:off x="190499" y="3370196"/>
            <a:ext cx="11830050" cy="1962776"/>
          </a:xfrm>
          <a:prstGeom prst="rect">
            <a:avLst/>
          </a:prstGeom>
        </p:spPr>
        <p:txBody>
          <a:bodyPr/>
          <a:lstStyle>
            <a:lvl1pPr>
              <a:defRPr sz="2000">
                <a:latin typeface="Segoe UI" panose="020B0502040204020203" pitchFamily="34" charset="0"/>
                <a:ea typeface="Inter" panose="02000503000000020004" pitchFamily="2" charset="0"/>
              </a:defRPr>
            </a:lvl1pPr>
          </a:lstStyle>
          <a:p>
            <a:pPr lvl="0"/>
            <a:r>
              <a:rPr lang="en-US" dirty="0"/>
              <a:t>Optional content</a:t>
            </a:r>
          </a:p>
        </p:txBody>
      </p:sp>
      <p:sp>
        <p:nvSpPr>
          <p:cNvPr id="42" name="Text Placeholder 41">
            <a:extLst>
              <a:ext uri="{FF2B5EF4-FFF2-40B4-BE49-F238E27FC236}">
                <a16:creationId xmlns:a16="http://schemas.microsoft.com/office/drawing/2014/main" id="{A6A91189-A55E-D5E0-A02D-F900063FF58E}"/>
              </a:ext>
            </a:extLst>
          </p:cNvPr>
          <p:cNvSpPr>
            <a:spLocks noGrp="1"/>
          </p:cNvSpPr>
          <p:nvPr>
            <p:ph type="body" sz="quarter" idx="13" hasCustomPrompt="1"/>
          </p:nvPr>
        </p:nvSpPr>
        <p:spPr>
          <a:xfrm>
            <a:off x="8115300" y="5638800"/>
            <a:ext cx="3905250" cy="4762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latin typeface="Century Gothic" panose="020B0502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err="1">
                <a:solidFill>
                  <a:schemeClr val="accent1">
                    <a:lumMod val="60000"/>
                    <a:lumOff val="40000"/>
                  </a:schemeClr>
                </a:solidFill>
              </a:rPr>
              <a:t>Dateuary</a:t>
            </a:r>
            <a:r>
              <a:rPr lang="en-US" dirty="0">
                <a:solidFill>
                  <a:schemeClr val="accent1">
                    <a:lumMod val="60000"/>
                    <a:lumOff val="40000"/>
                  </a:schemeClr>
                </a:solidFill>
              </a:rPr>
              <a:t> XX, 20XX</a:t>
            </a:r>
          </a:p>
        </p:txBody>
      </p:sp>
    </p:spTree>
    <p:extLst>
      <p:ext uri="{BB962C8B-B14F-4D97-AF65-F5344CB8AC3E}">
        <p14:creationId xmlns:p14="http://schemas.microsoft.com/office/powerpoint/2010/main" val="1791173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9FC8C-60D9-96C7-5502-E2945814B5F7}"/>
              </a:ext>
            </a:extLst>
          </p:cNvPr>
          <p:cNvSpPr/>
          <p:nvPr userDrawn="1"/>
        </p:nvSpPr>
        <p:spPr>
          <a:xfrm>
            <a:off x="0" y="6210300"/>
            <a:ext cx="12192000" cy="662710"/>
          </a:xfrm>
          <a:prstGeom prst="rect">
            <a:avLst/>
          </a:prstGeom>
          <a:solidFill>
            <a:srgbClr val="344054"/>
          </a:solidFill>
          <a:ln w="15394" cap="flat">
            <a:noFill/>
            <a:prstDash val="solid"/>
            <a:miter/>
          </a:ln>
        </p:spPr>
        <p:txBody>
          <a:bodyPr/>
          <a:lstStyle/>
          <a:p>
            <a:endParaRPr lang="en-US"/>
          </a:p>
        </p:txBody>
      </p:sp>
      <p:sp>
        <p:nvSpPr>
          <p:cNvPr id="7" name="Rectangle 6">
            <a:extLst>
              <a:ext uri="{FF2B5EF4-FFF2-40B4-BE49-F238E27FC236}">
                <a16:creationId xmlns:a16="http://schemas.microsoft.com/office/drawing/2014/main" id="{BBD49A07-4CC0-85DD-9697-CEB320E944CE}"/>
              </a:ext>
            </a:extLst>
          </p:cNvPr>
          <p:cNvSpPr/>
          <p:nvPr userDrawn="1"/>
        </p:nvSpPr>
        <p:spPr>
          <a:xfrm>
            <a:off x="0" y="0"/>
            <a:ext cx="12192000" cy="1194816"/>
          </a:xfrm>
          <a:prstGeom prst="rect">
            <a:avLst/>
          </a:prstGeom>
          <a:solidFill>
            <a:srgbClr val="3440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0DC7BE5-14DB-429D-2B3D-5CDA82D1FE20}"/>
              </a:ext>
            </a:extLst>
          </p:cNvPr>
          <p:cNvSpPr>
            <a:spLocks noGrp="1"/>
          </p:cNvSpPr>
          <p:nvPr>
            <p:ph idx="1"/>
          </p:nvPr>
        </p:nvSpPr>
        <p:spPr>
          <a:xfrm>
            <a:off x="838200" y="1825625"/>
            <a:ext cx="10515600" cy="4114800"/>
          </a:xfrm>
          <a:prstGeom prst="rect">
            <a:avLst/>
          </a:prstGeom>
        </p:spPr>
        <p:txBody>
          <a:bodyPr/>
          <a:lstStyle>
            <a:lvl1pPr>
              <a:defRPr>
                <a:latin typeface="Segoe UI" panose="020B0502040204020203" pitchFamily="34" charset="0"/>
                <a:ea typeface="Inter" panose="02000503000000020004" pitchFamily="2" charset="0"/>
              </a:defRPr>
            </a:lvl1pPr>
            <a:lvl2pPr>
              <a:defRPr>
                <a:latin typeface="Segoe UI" panose="020B0502040204020203" pitchFamily="34" charset="0"/>
                <a:ea typeface="Inter" panose="02000503000000020004" pitchFamily="2" charset="0"/>
              </a:defRPr>
            </a:lvl2pPr>
            <a:lvl3pPr>
              <a:defRPr>
                <a:latin typeface="Segoe UI" panose="020B0502040204020203" pitchFamily="34" charset="0"/>
                <a:ea typeface="Inter" panose="02000503000000020004" pitchFamily="2" charset="0"/>
              </a:defRPr>
            </a:lvl3pPr>
            <a:lvl4pPr>
              <a:defRPr>
                <a:latin typeface="Segoe UI" panose="020B0502040204020203" pitchFamily="34" charset="0"/>
                <a:ea typeface="Inter" panose="02000503000000020004" pitchFamily="2" charset="0"/>
              </a:defRPr>
            </a:lvl4pPr>
            <a:lvl5pPr>
              <a:defRPr>
                <a:latin typeface="Segoe UI" panose="020B0502040204020203" pitchFamily="34" charset="0"/>
                <a:ea typeface="Inter"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B6B06D7-F0F2-789A-EF05-7A754ED25E4A}"/>
              </a:ext>
            </a:extLst>
          </p:cNvPr>
          <p:cNvSpPr>
            <a:spLocks noGrp="1"/>
          </p:cNvSpPr>
          <p:nvPr>
            <p:ph type="sldNum" sz="quarter" idx="12"/>
          </p:nvPr>
        </p:nvSpPr>
        <p:spPr>
          <a:xfrm>
            <a:off x="10717784" y="6356350"/>
            <a:ext cx="1193800" cy="365125"/>
          </a:xfrm>
          <a:prstGeom prst="rect">
            <a:avLst/>
          </a:prstGeom>
        </p:spPr>
        <p:txBody>
          <a:bodyPr/>
          <a:lstStyle>
            <a:lvl1pPr algn="r">
              <a:defRPr>
                <a:solidFill>
                  <a:schemeClr val="accent1">
                    <a:lumMod val="60000"/>
                    <a:lumOff val="40000"/>
                  </a:schemeClr>
                </a:solidFill>
                <a:latin typeface="Century Gothic" panose="020B0502020202020204" pitchFamily="34" charset="0"/>
              </a:defRPr>
            </a:lvl1pPr>
          </a:lstStyle>
          <a:p>
            <a:fld id="{94CB29D8-43B4-4006-A583-B57734C212F2}" type="slidenum">
              <a:rPr lang="en-US" smtClean="0"/>
              <a:pPr/>
              <a:t>‹#›</a:t>
            </a:fld>
            <a:endParaRPr lang="en-US" dirty="0"/>
          </a:p>
        </p:txBody>
      </p:sp>
      <p:sp>
        <p:nvSpPr>
          <p:cNvPr id="5" name="Title 1">
            <a:extLst>
              <a:ext uri="{FF2B5EF4-FFF2-40B4-BE49-F238E27FC236}">
                <a16:creationId xmlns:a16="http://schemas.microsoft.com/office/drawing/2014/main" id="{9C7D6334-D186-4B1F-3639-2022A4A9ED47}"/>
              </a:ext>
            </a:extLst>
          </p:cNvPr>
          <p:cNvSpPr>
            <a:spLocks noGrp="1"/>
          </p:cNvSpPr>
          <p:nvPr>
            <p:ph type="title"/>
          </p:nvPr>
        </p:nvSpPr>
        <p:spPr>
          <a:xfrm>
            <a:off x="207264" y="317500"/>
            <a:ext cx="11704320" cy="711962"/>
          </a:xfrm>
          <a:prstGeom prst="rect">
            <a:avLst/>
          </a:prstGeom>
          <a:noFill/>
        </p:spPr>
        <p:txBody>
          <a:bodyPr/>
          <a:lstStyle>
            <a:lvl1pPr>
              <a:defRPr sz="3600">
                <a:solidFill>
                  <a:schemeClr val="bg1"/>
                </a:solidFill>
                <a:latin typeface="Century Gothic" panose="020B0502020202020204" pitchFamily="34" charset="0"/>
              </a:defRPr>
            </a:lvl1pPr>
          </a:lstStyle>
          <a:p>
            <a:r>
              <a:rPr lang="en-US" dirty="0"/>
              <a:t>Click to edit Master title style</a:t>
            </a:r>
          </a:p>
        </p:txBody>
      </p:sp>
      <p:pic>
        <p:nvPicPr>
          <p:cNvPr id="4" name="Graphic 3">
            <a:extLst>
              <a:ext uri="{FF2B5EF4-FFF2-40B4-BE49-F238E27FC236}">
                <a16:creationId xmlns:a16="http://schemas.microsoft.com/office/drawing/2014/main" id="{D4F03892-B3BE-E02F-7A0E-B19B8A45E7C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270" y="6469759"/>
            <a:ext cx="517259" cy="314050"/>
          </a:xfrm>
          <a:prstGeom prst="rect">
            <a:avLst/>
          </a:prstGeom>
        </p:spPr>
      </p:pic>
      <p:sp>
        <p:nvSpPr>
          <p:cNvPr id="8" name="Rectangle 7">
            <a:extLst>
              <a:ext uri="{FF2B5EF4-FFF2-40B4-BE49-F238E27FC236}">
                <a16:creationId xmlns:a16="http://schemas.microsoft.com/office/drawing/2014/main" id="{D8B083B1-07B0-9B84-02BF-196F8D1A0CD8}"/>
              </a:ext>
            </a:extLst>
          </p:cNvPr>
          <p:cNvSpPr/>
          <p:nvPr userDrawn="1"/>
        </p:nvSpPr>
        <p:spPr>
          <a:xfrm>
            <a:off x="369454" y="1136759"/>
            <a:ext cx="11453090" cy="55280"/>
          </a:xfrm>
          <a:prstGeom prst="rect">
            <a:avLst/>
          </a:prstGeom>
          <a:gradFill>
            <a:gsLst>
              <a:gs pos="0">
                <a:srgbClr val="344054"/>
              </a:gs>
              <a:gs pos="37000">
                <a:srgbClr val="8FC950"/>
              </a:gs>
              <a:gs pos="51000">
                <a:srgbClr val="97D550"/>
              </a:gs>
              <a:gs pos="66000">
                <a:srgbClr val="89C051"/>
              </a:gs>
              <a:gs pos="100000">
                <a:srgbClr val="344054"/>
              </a:gs>
            </a:gsLst>
            <a:lin ang="10800000" scaled="1"/>
          </a:gradFill>
          <a:ln w="15394" cap="flat">
            <a:noFill/>
            <a:prstDash val="solid"/>
            <a:miter/>
          </a:ln>
        </p:spPr>
        <p:txBody>
          <a:bodyPr/>
          <a:lstStyle/>
          <a:p>
            <a:endParaRPr lang="en-US"/>
          </a:p>
        </p:txBody>
      </p:sp>
      <p:sp>
        <p:nvSpPr>
          <p:cNvPr id="9" name="Rectangle 8">
            <a:extLst>
              <a:ext uri="{FF2B5EF4-FFF2-40B4-BE49-F238E27FC236}">
                <a16:creationId xmlns:a16="http://schemas.microsoft.com/office/drawing/2014/main" id="{609D8038-D8B0-1862-98A2-E672B60A6422}"/>
              </a:ext>
            </a:extLst>
          </p:cNvPr>
          <p:cNvSpPr/>
          <p:nvPr userDrawn="1"/>
        </p:nvSpPr>
        <p:spPr>
          <a:xfrm>
            <a:off x="369454" y="6211165"/>
            <a:ext cx="11453090" cy="55280"/>
          </a:xfrm>
          <a:prstGeom prst="rect">
            <a:avLst/>
          </a:prstGeom>
          <a:gradFill>
            <a:gsLst>
              <a:gs pos="0">
                <a:srgbClr val="344054"/>
              </a:gs>
              <a:gs pos="37000">
                <a:srgbClr val="8FC950"/>
              </a:gs>
              <a:gs pos="51000">
                <a:srgbClr val="97D550"/>
              </a:gs>
              <a:gs pos="66000">
                <a:srgbClr val="89C051"/>
              </a:gs>
              <a:gs pos="100000">
                <a:srgbClr val="344054"/>
              </a:gs>
            </a:gsLst>
            <a:lin ang="10800000" scaled="1"/>
          </a:gradFill>
          <a:ln w="15394" cap="flat">
            <a:noFill/>
            <a:prstDash val="solid"/>
            <a:miter/>
          </a:ln>
        </p:spPr>
        <p:txBody>
          <a:bodyPr/>
          <a:lstStyle/>
          <a:p>
            <a:endParaRPr lang="en-US"/>
          </a:p>
        </p:txBody>
      </p:sp>
    </p:spTree>
    <p:extLst>
      <p:ext uri="{BB962C8B-B14F-4D97-AF65-F5344CB8AC3E}">
        <p14:creationId xmlns:p14="http://schemas.microsoft.com/office/powerpoint/2010/main" val="3527473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0EC2C1-A4F6-CC00-F963-1B0A80740600}"/>
              </a:ext>
            </a:extLst>
          </p:cNvPr>
          <p:cNvSpPr/>
          <p:nvPr userDrawn="1"/>
        </p:nvSpPr>
        <p:spPr>
          <a:xfrm>
            <a:off x="0" y="0"/>
            <a:ext cx="12192000" cy="1175648"/>
          </a:xfrm>
          <a:prstGeom prst="rect">
            <a:avLst/>
          </a:prstGeom>
          <a:solidFill>
            <a:srgbClr val="3440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3C4553-C5C8-0D81-F766-9F7E93785845}"/>
              </a:ext>
            </a:extLst>
          </p:cNvPr>
          <p:cNvSpPr>
            <a:spLocks noGrp="1"/>
          </p:cNvSpPr>
          <p:nvPr>
            <p:ph sz="half" idx="1"/>
          </p:nvPr>
        </p:nvSpPr>
        <p:spPr>
          <a:xfrm>
            <a:off x="838200" y="1825625"/>
            <a:ext cx="5181600" cy="4351338"/>
          </a:xfrm>
          <a:prstGeom prst="rect">
            <a:avLst/>
          </a:prstGeom>
        </p:spPr>
        <p:txBody>
          <a:bodyPr/>
          <a:lstStyle>
            <a:lvl1pPr>
              <a:defRPr>
                <a:latin typeface="Segoe UI" panose="020B0502040204020203" pitchFamily="34" charset="0"/>
                <a:ea typeface="Inter" panose="02000503000000020004" pitchFamily="2" charset="0"/>
              </a:defRPr>
            </a:lvl1pPr>
            <a:lvl2pPr>
              <a:defRPr>
                <a:latin typeface="Segoe UI" panose="020B0502040204020203" pitchFamily="34" charset="0"/>
                <a:ea typeface="Inter" panose="02000503000000020004" pitchFamily="2" charset="0"/>
              </a:defRPr>
            </a:lvl2pPr>
            <a:lvl3pPr>
              <a:defRPr>
                <a:latin typeface="Segoe UI" panose="020B0502040204020203" pitchFamily="34" charset="0"/>
                <a:ea typeface="Inter" panose="02000503000000020004" pitchFamily="2" charset="0"/>
              </a:defRPr>
            </a:lvl3pPr>
            <a:lvl4pPr>
              <a:defRPr>
                <a:latin typeface="Segoe UI" panose="020B0502040204020203" pitchFamily="34" charset="0"/>
                <a:ea typeface="Inter" panose="02000503000000020004" pitchFamily="2" charset="0"/>
              </a:defRPr>
            </a:lvl4pPr>
            <a:lvl5pPr>
              <a:defRPr>
                <a:latin typeface="Segoe UI" panose="020B0502040204020203" pitchFamily="34" charset="0"/>
                <a:ea typeface="Inter"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2FC3A19-3942-C8BB-14D2-582CDC4FB421}"/>
              </a:ext>
            </a:extLst>
          </p:cNvPr>
          <p:cNvSpPr>
            <a:spLocks noGrp="1"/>
          </p:cNvSpPr>
          <p:nvPr>
            <p:ph sz="half" idx="2"/>
          </p:nvPr>
        </p:nvSpPr>
        <p:spPr>
          <a:xfrm>
            <a:off x="6172200" y="1825625"/>
            <a:ext cx="5181600" cy="4351338"/>
          </a:xfrm>
          <a:prstGeom prst="rect">
            <a:avLst/>
          </a:prstGeom>
        </p:spPr>
        <p:txBody>
          <a:bodyPr/>
          <a:lstStyle>
            <a:lvl1pPr>
              <a:defRPr>
                <a:latin typeface="Segoe UI" panose="020B0502040204020203" pitchFamily="34" charset="0"/>
                <a:ea typeface="Inter" panose="02000503000000020004" pitchFamily="2" charset="0"/>
              </a:defRPr>
            </a:lvl1pPr>
            <a:lvl2pPr>
              <a:defRPr>
                <a:latin typeface="Segoe UI" panose="020B0502040204020203" pitchFamily="34" charset="0"/>
                <a:ea typeface="Inter" panose="02000503000000020004" pitchFamily="2" charset="0"/>
              </a:defRPr>
            </a:lvl2pPr>
            <a:lvl3pPr>
              <a:defRPr>
                <a:latin typeface="Segoe UI" panose="020B0502040204020203" pitchFamily="34" charset="0"/>
                <a:ea typeface="Inter" panose="02000503000000020004" pitchFamily="2" charset="0"/>
              </a:defRPr>
            </a:lvl3pPr>
            <a:lvl4pPr>
              <a:defRPr>
                <a:latin typeface="Segoe UI" panose="020B0502040204020203" pitchFamily="34" charset="0"/>
                <a:ea typeface="Inter" panose="02000503000000020004" pitchFamily="2" charset="0"/>
              </a:defRPr>
            </a:lvl4pPr>
            <a:lvl5pPr>
              <a:defRPr>
                <a:latin typeface="Segoe UI" panose="020B0502040204020203" pitchFamily="34" charset="0"/>
                <a:ea typeface="Inter"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75D5E853-3F5B-068C-FF1A-4A63A8C41A9E}"/>
              </a:ext>
            </a:extLst>
          </p:cNvPr>
          <p:cNvSpPr>
            <a:spLocks noGrp="1"/>
          </p:cNvSpPr>
          <p:nvPr>
            <p:ph type="sldNum" sz="quarter" idx="12"/>
          </p:nvPr>
        </p:nvSpPr>
        <p:spPr>
          <a:xfrm>
            <a:off x="9474200" y="6356350"/>
            <a:ext cx="2437384" cy="365125"/>
          </a:xfrm>
          <a:prstGeom prst="rect">
            <a:avLst/>
          </a:prstGeom>
        </p:spPr>
        <p:txBody>
          <a:bodyPr/>
          <a:lstStyle>
            <a:lvl1pPr algn="r">
              <a:defRPr>
                <a:latin typeface="Century Gothic" panose="020B0502020202020204" pitchFamily="34" charset="0"/>
              </a:defRPr>
            </a:lvl1pPr>
          </a:lstStyle>
          <a:p>
            <a:fld id="{94CB29D8-43B4-4006-A583-B57734C212F2}" type="slidenum">
              <a:rPr lang="en-US" smtClean="0"/>
              <a:pPr/>
              <a:t>‹#›</a:t>
            </a:fld>
            <a:endParaRPr lang="en-US" dirty="0"/>
          </a:p>
        </p:txBody>
      </p:sp>
      <p:cxnSp>
        <p:nvCxnSpPr>
          <p:cNvPr id="5" name="Straight Connector 4">
            <a:extLst>
              <a:ext uri="{FF2B5EF4-FFF2-40B4-BE49-F238E27FC236}">
                <a16:creationId xmlns:a16="http://schemas.microsoft.com/office/drawing/2014/main" id="{D4072910-A569-5898-D5B7-26E0304247D6}"/>
              </a:ext>
            </a:extLst>
          </p:cNvPr>
          <p:cNvCxnSpPr/>
          <p:nvPr userDrawn="1"/>
        </p:nvCxnSpPr>
        <p:spPr>
          <a:xfrm>
            <a:off x="0" y="1175649"/>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D36BB346-C72B-36C3-7DF9-B7F755D7CC88}"/>
              </a:ext>
            </a:extLst>
          </p:cNvPr>
          <p:cNvSpPr>
            <a:spLocks noGrp="1"/>
          </p:cNvSpPr>
          <p:nvPr>
            <p:ph type="title"/>
          </p:nvPr>
        </p:nvSpPr>
        <p:spPr>
          <a:xfrm>
            <a:off x="207264" y="136525"/>
            <a:ext cx="11704320" cy="911987"/>
          </a:xfrm>
          <a:prstGeom prst="rect">
            <a:avLst/>
          </a:prstGeom>
          <a:noFill/>
        </p:spPr>
        <p:txBody>
          <a:bodyPr/>
          <a:lstStyle>
            <a:lvl1pPr>
              <a:defRPr sz="4000">
                <a:solidFill>
                  <a:schemeClr val="bg1"/>
                </a:solidFill>
                <a:latin typeface="Century Gothic" panose="020B0502020202020204" pitchFamily="34" charset="0"/>
              </a:defRPr>
            </a:lvl1pPr>
          </a:lstStyle>
          <a:p>
            <a:r>
              <a:rPr lang="en-US" dirty="0"/>
              <a:t>Click to edit Master title style</a:t>
            </a:r>
          </a:p>
        </p:txBody>
      </p:sp>
    </p:spTree>
    <p:extLst>
      <p:ext uri="{BB962C8B-B14F-4D97-AF65-F5344CB8AC3E}">
        <p14:creationId xmlns:p14="http://schemas.microsoft.com/office/powerpoint/2010/main" val="211687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6FBE6A-35EB-D1FF-2B55-57390DC34CA1}"/>
              </a:ext>
            </a:extLst>
          </p:cNvPr>
          <p:cNvSpPr>
            <a:spLocks noGrp="1"/>
          </p:cNvSpPr>
          <p:nvPr>
            <p:ph type="sldNum" sz="quarter" idx="12"/>
          </p:nvPr>
        </p:nvSpPr>
        <p:spPr>
          <a:xfrm>
            <a:off x="8610600" y="6356350"/>
            <a:ext cx="2743200" cy="365125"/>
          </a:xfrm>
          <a:prstGeom prst="rect">
            <a:avLst/>
          </a:prstGeom>
        </p:spPr>
        <p:txBody>
          <a:bodyPr/>
          <a:lstStyle/>
          <a:p>
            <a:fld id="{94CB29D8-43B4-4006-A583-B57734C212F2}" type="slidenum">
              <a:rPr lang="en-US" smtClean="0"/>
              <a:t>‹#›</a:t>
            </a:fld>
            <a:endParaRPr lang="en-US"/>
          </a:p>
        </p:txBody>
      </p:sp>
      <p:sp>
        <p:nvSpPr>
          <p:cNvPr id="5" name="Title Placeholder 1">
            <a:extLst>
              <a:ext uri="{FF2B5EF4-FFF2-40B4-BE49-F238E27FC236}">
                <a16:creationId xmlns:a16="http://schemas.microsoft.com/office/drawing/2014/main" id="{8DF47A26-133F-6E62-C053-4E4589629A1B}"/>
              </a:ext>
            </a:extLst>
          </p:cNvPr>
          <p:cNvSpPr>
            <a:spLocks noGrp="1"/>
          </p:cNvSpPr>
          <p:nvPr>
            <p:ph type="title"/>
          </p:nvPr>
        </p:nvSpPr>
        <p:spPr>
          <a:xfrm>
            <a:off x="0" y="0"/>
            <a:ext cx="12192000" cy="1143000"/>
          </a:xfrm>
          <a:prstGeom prst="rect">
            <a:avLst/>
          </a:prstGeom>
          <a:solidFill>
            <a:schemeClr val="bg2">
              <a:lumMod val="20000"/>
              <a:lumOff val="80000"/>
            </a:schemeClr>
          </a:solidFill>
        </p:spPr>
        <p:txBody>
          <a:bodyPr vert="horz" lIns="228600" tIns="45720" rIns="91440" bIns="45720" rtlCol="0" anchor="ctr">
            <a:normAutofit/>
          </a:bodyPr>
          <a:lstStyle>
            <a:lvl1pPr>
              <a:defRPr>
                <a:solidFill>
                  <a:srgbClr val="344054"/>
                </a:solidFill>
                <a:latin typeface="Century Gothic" panose="020B0502020202020204" pitchFamily="34" charset="0"/>
              </a:defRPr>
            </a:lvl1pPr>
          </a:lstStyle>
          <a:p>
            <a:r>
              <a:rPr lang="en-US" dirty="0"/>
              <a:t>Click to edit Master title style</a:t>
            </a:r>
          </a:p>
        </p:txBody>
      </p:sp>
    </p:spTree>
    <p:extLst>
      <p:ext uri="{BB962C8B-B14F-4D97-AF65-F5344CB8AC3E}">
        <p14:creationId xmlns:p14="http://schemas.microsoft.com/office/powerpoint/2010/main" val="19312421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061941"/>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52" r:id="rId3"/>
    <p:sldLayoutId id="2147483655" r:id="rId4"/>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ambria" panose="02040503050406030204" pitchFamily="18"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Cambria" panose="02040503050406030204" pitchFamily="18"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woodrodgers.com/apa2026"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E89421C-A6BF-2317-6612-97B03275D658}"/>
              </a:ext>
            </a:extLst>
          </p:cNvPr>
          <p:cNvSpPr>
            <a:spLocks noGrp="1"/>
          </p:cNvSpPr>
          <p:nvPr>
            <p:ph type="ctrTitle"/>
          </p:nvPr>
        </p:nvSpPr>
        <p:spPr>
          <a:prstGeom prst="rect">
            <a:avLst/>
          </a:prstGeom>
        </p:spPr>
        <p:txBody>
          <a:bodyPr>
            <a:normAutofit/>
          </a:bodyPr>
          <a:lstStyle/>
          <a:p>
            <a:r>
              <a:rPr lang="en-US" dirty="0"/>
              <a:t>What Planners Miss About Accessibility</a:t>
            </a:r>
          </a:p>
        </p:txBody>
      </p:sp>
      <p:sp>
        <p:nvSpPr>
          <p:cNvPr id="2" name="Subtitle 1">
            <a:extLst>
              <a:ext uri="{FF2B5EF4-FFF2-40B4-BE49-F238E27FC236}">
                <a16:creationId xmlns:a16="http://schemas.microsoft.com/office/drawing/2014/main" id="{81F83E8D-3277-32C4-A22E-5E90419957E1}"/>
              </a:ext>
            </a:extLst>
          </p:cNvPr>
          <p:cNvSpPr>
            <a:spLocks noGrp="1"/>
          </p:cNvSpPr>
          <p:nvPr>
            <p:ph type="subTitle" idx="1"/>
          </p:nvPr>
        </p:nvSpPr>
        <p:spPr/>
        <p:txBody>
          <a:bodyPr/>
          <a:lstStyle/>
          <a:p>
            <a:r>
              <a:rPr lang="en-US" dirty="0">
                <a:ln w="9525" cap="sq">
                  <a:solidFill>
                    <a:srgbClr val="344054"/>
                  </a:solidFill>
                </a:ln>
                <a:solidFill>
                  <a:srgbClr val="344054"/>
                </a:solidFill>
                <a:ea typeface="Inter" panose="02000503000000020004" pitchFamily="2" charset="0"/>
              </a:rPr>
              <a:t>(And How to Fix It)  |  APA Nevada Conference</a:t>
            </a:r>
          </a:p>
        </p:txBody>
      </p:sp>
      <p:sp>
        <p:nvSpPr>
          <p:cNvPr id="3" name="Text Placeholder 2">
            <a:extLst>
              <a:ext uri="{FF2B5EF4-FFF2-40B4-BE49-F238E27FC236}">
                <a16:creationId xmlns:a16="http://schemas.microsoft.com/office/drawing/2014/main" id="{D01D43B2-BB19-C145-51BC-19CC358ACFF3}"/>
              </a:ext>
            </a:extLst>
          </p:cNvPr>
          <p:cNvSpPr>
            <a:spLocks noGrp="1"/>
          </p:cNvSpPr>
          <p:nvPr>
            <p:ph type="body" sz="quarter" idx="10"/>
          </p:nvPr>
        </p:nvSpPr>
        <p:spPr/>
        <p:txBody>
          <a:bodyPr/>
          <a:lstStyle/>
          <a:p>
            <a:r>
              <a:rPr lang="en-US" dirty="0">
                <a:solidFill>
                  <a:schemeClr val="accent1">
                    <a:lumMod val="60000"/>
                    <a:lumOff val="40000"/>
                  </a:schemeClr>
                </a:solidFill>
              </a:rPr>
              <a:t>Devin Crowley  |  Eric Hasty</a:t>
            </a:r>
          </a:p>
        </p:txBody>
      </p:sp>
      <p:sp>
        <p:nvSpPr>
          <p:cNvPr id="4" name="Content Placeholder 3">
            <a:extLst>
              <a:ext uri="{FF2B5EF4-FFF2-40B4-BE49-F238E27FC236}">
                <a16:creationId xmlns:a16="http://schemas.microsoft.com/office/drawing/2014/main" id="{E1FC5E7D-9DB7-3C4D-1FD7-51240AA6694F}"/>
              </a:ext>
            </a:extLst>
          </p:cNvPr>
          <p:cNvSpPr>
            <a:spLocks noGrp="1"/>
          </p:cNvSpPr>
          <p:nvPr>
            <p:ph sz="quarter" idx="12"/>
          </p:nvPr>
        </p:nvSpPr>
        <p:spPr>
          <a:xfrm>
            <a:off x="190499" y="3370196"/>
            <a:ext cx="11830050" cy="365125"/>
          </a:xfrm>
        </p:spPr>
        <p:txBody>
          <a:bodyPr/>
          <a:lstStyle/>
          <a:p>
            <a:pPr algn="ctr"/>
            <a:r>
              <a:rPr lang="en-US" dirty="0">
                <a:solidFill>
                  <a:srgbClr val="4F7300"/>
                </a:solidFill>
              </a:rPr>
              <a:t>Section 508, ADA Title II, and WCAG 2.1 AA in planning deliverables</a:t>
            </a:r>
          </a:p>
        </p:txBody>
      </p:sp>
      <p:sp>
        <p:nvSpPr>
          <p:cNvPr id="5" name="Text Placeholder 4">
            <a:extLst>
              <a:ext uri="{FF2B5EF4-FFF2-40B4-BE49-F238E27FC236}">
                <a16:creationId xmlns:a16="http://schemas.microsoft.com/office/drawing/2014/main" id="{730846E2-A0BC-F759-AF78-3891B43259D5}"/>
              </a:ext>
            </a:extLst>
          </p:cNvPr>
          <p:cNvSpPr>
            <a:spLocks noGrp="1"/>
          </p:cNvSpPr>
          <p:nvPr>
            <p:ph type="body" sz="quarter" idx="13"/>
          </p:nvPr>
        </p:nvSpPr>
        <p:spPr>
          <a:xfrm>
            <a:off x="9080500" y="5638800"/>
            <a:ext cx="2940050" cy="476250"/>
          </a:xfrm>
        </p:spPr>
        <p:txBody>
          <a:bodyPr/>
          <a:lstStyle/>
          <a:p>
            <a:r>
              <a:rPr lang="en-US" dirty="0">
                <a:solidFill>
                  <a:schemeClr val="accent1">
                    <a:lumMod val="60000"/>
                    <a:lumOff val="40000"/>
                  </a:schemeClr>
                </a:solidFill>
              </a:rPr>
              <a:t>October 2026</a:t>
            </a:r>
          </a:p>
        </p:txBody>
      </p:sp>
      <p:sp>
        <p:nvSpPr>
          <p:cNvPr id="9" name="Slide Number Placeholder 8">
            <a:extLst>
              <a:ext uri="{FF2B5EF4-FFF2-40B4-BE49-F238E27FC236}">
                <a16:creationId xmlns:a16="http://schemas.microsoft.com/office/drawing/2014/main" id="{5A687E4C-815C-B960-391E-E92BB8408765}"/>
              </a:ext>
            </a:extLst>
          </p:cNvPr>
          <p:cNvSpPr>
            <a:spLocks noGrp="1"/>
          </p:cNvSpPr>
          <p:nvPr>
            <p:ph type="sldNum" sz="quarter" idx="4"/>
          </p:nvPr>
        </p:nvSpPr>
        <p:spPr>
          <a:xfrm>
            <a:off x="8696325" y="7118350"/>
            <a:ext cx="2743200" cy="365125"/>
          </a:xfrm>
        </p:spPr>
        <p:txBody>
          <a:bodyPr/>
          <a:lstStyle/>
          <a:p>
            <a:fld id="{94CB29D8-43B4-4006-A583-B57734C212F2}" type="slidenum">
              <a:rPr lang="en-US" smtClean="0"/>
              <a:pPr/>
              <a:t>1</a:t>
            </a:fld>
            <a:endParaRPr lang="en-US" dirty="0"/>
          </a:p>
        </p:txBody>
      </p:sp>
    </p:spTree>
    <p:extLst>
      <p:ext uri="{BB962C8B-B14F-4D97-AF65-F5344CB8AC3E}">
        <p14:creationId xmlns:p14="http://schemas.microsoft.com/office/powerpoint/2010/main" val="143078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B5BDD80-6A13-30CE-5835-CD6E3ACAE755}"/>
              </a:ext>
            </a:extLst>
          </p:cNvPr>
          <p:cNvSpPr>
            <a:spLocks noGrp="1"/>
          </p:cNvSpPr>
          <p:nvPr>
            <p:ph type="sldNum" sz="quarter" idx="12"/>
          </p:nvPr>
        </p:nvSpPr>
        <p:spPr/>
        <p:txBody>
          <a:bodyPr/>
          <a:lstStyle/>
          <a:p>
            <a:pPr algn="r"/>
            <a:fld id="{94CB29D8-43B4-4006-A583-B57734C212F2}" type="slidenum">
              <a:rPr lang="en-US" smtClean="0"/>
              <a:pPr algn="r"/>
              <a:t>2</a:t>
            </a:fld>
            <a:endParaRPr lang="en-US" dirty="0"/>
          </a:p>
        </p:txBody>
      </p:sp>
      <p:sp>
        <p:nvSpPr>
          <p:cNvPr id="4" name="Title 3">
            <a:extLst>
              <a:ext uri="{FF2B5EF4-FFF2-40B4-BE49-F238E27FC236}">
                <a16:creationId xmlns:a16="http://schemas.microsoft.com/office/drawing/2014/main" id="{1F4654B4-77E0-7BF1-1C79-2A59FA5666F0}"/>
              </a:ext>
            </a:extLst>
          </p:cNvPr>
          <p:cNvSpPr>
            <a:spLocks noGrp="1"/>
          </p:cNvSpPr>
          <p:nvPr>
            <p:ph type="title"/>
          </p:nvPr>
        </p:nvSpPr>
        <p:spPr/>
        <p:txBody>
          <a:bodyPr/>
          <a:lstStyle/>
          <a:p>
            <a:r>
              <a:rPr lang="en-US" dirty="0"/>
              <a:t>It Started With Our Own Documents</a:t>
            </a:r>
          </a:p>
        </p:txBody>
      </p:sp>
      <p:sp>
        <p:nvSpPr>
          <p:cNvPr id="30" name="Lead"/>
          <p:cNvSpPr txBox="1"/>
          <p:nvPr/>
        </p:nvSpPr>
        <p:spPr>
          <a:xfrm>
            <a:off x="838200" y="1422400"/>
            <a:ext cx="10515600" cy="584200"/>
          </a:xfrm>
          <a:prstGeom prst="rect">
            <a:avLst/>
          </a:prstGeom>
          <a:noFill/>
        </p:spPr>
        <p:txBody>
          <a:bodyPr lIns="0" tIns="0" rIns="0" bIns="0" anchor="t">
            <a:noAutofit/>
          </a:bodyPr>
          <a:lstStyle/>
          <a:p>
            <a:pPr marL="0" indent="0" algn="l">
              <a:buNone/>
            </a:pPr>
            <a:r>
              <a:rPr lang="en-US" sz="1800" dirty="0">
                <a:solidFill>
                  <a:srgbClr val="000000"/>
                </a:solidFill>
                <a:latin typeface="Segoe UI" panose="020B0502040204020203" pitchFamily="34" charset="0"/>
                <a:cs typeface="Segoe UI" panose="020B0502040204020203" pitchFamily="34" charset="0"/>
              </a:rPr>
              <a:t>I audit our website every year. Then I looked at our documents.</a:t>
            </a:r>
          </a:p>
        </p:txBody>
      </p:sp>
      <p:sp>
        <p:nvSpPr>
          <p:cNvPr id="31" name="Card1"/>
          <p:cNvSpPr/>
          <p:nvPr/>
        </p:nvSpPr>
        <p:spPr>
          <a:xfrm>
            <a:off x="838200" y="2184400"/>
            <a:ext cx="3327400" cy="2336800"/>
          </a:xfrm>
          <a:prstGeom prst="rect">
            <a:avLst/>
          </a:prstGeom>
          <a:solidFill>
            <a:srgbClr val="F2F2F2"/>
          </a:solidFill>
          <a:ln>
            <a:noFill/>
          </a:ln>
        </p:spPr>
        <p:txBody>
          <a:bodyPr/>
          <a:lstStyle/>
          <a:p>
            <a:endParaRPr lang="en-US"/>
          </a:p>
        </p:txBody>
      </p:sp>
      <p:sp>
        <p:nvSpPr>
          <p:cNvPr id="32" name="CardBar1"/>
          <p:cNvSpPr/>
          <p:nvPr/>
        </p:nvSpPr>
        <p:spPr>
          <a:xfrm>
            <a:off x="838200" y="2184400"/>
            <a:ext cx="3327400" cy="88900"/>
          </a:xfrm>
          <a:prstGeom prst="rect">
            <a:avLst/>
          </a:prstGeom>
          <a:solidFill>
            <a:srgbClr val="93D500"/>
          </a:solidFill>
          <a:ln>
            <a:noFill/>
          </a:ln>
        </p:spPr>
        <p:txBody>
          <a:bodyPr/>
          <a:lstStyle/>
          <a:p>
            <a:endParaRPr lang="en-US"/>
          </a:p>
        </p:txBody>
      </p:sp>
      <p:sp>
        <p:nvSpPr>
          <p:cNvPr id="33" name="Stat1"/>
          <p:cNvSpPr txBox="1"/>
          <p:nvPr/>
        </p:nvSpPr>
        <p:spPr>
          <a:xfrm>
            <a:off x="1092200" y="2540000"/>
            <a:ext cx="2819400" cy="711200"/>
          </a:xfrm>
          <a:prstGeom prst="rect">
            <a:avLst/>
          </a:prstGeom>
          <a:noFill/>
        </p:spPr>
        <p:txBody>
          <a:bodyPr lIns="0" tIns="0" rIns="0" bIns="0" anchor="t">
            <a:noAutofit/>
          </a:bodyPr>
          <a:lstStyle/>
          <a:p>
            <a:pPr marL="0" indent="0" algn="l">
              <a:buNone/>
            </a:pPr>
            <a:r>
              <a:rPr lang="en-US" sz="3600" b="1" dirty="0">
                <a:solidFill>
                  <a:srgbClr val="33425A"/>
                </a:solidFill>
                <a:latin typeface="Century Gothic" panose="020B0502020202020204" pitchFamily="34" charset="0"/>
              </a:rPr>
              <a:t>1 color</a:t>
            </a:r>
          </a:p>
        </p:txBody>
      </p:sp>
      <p:sp>
        <p:nvSpPr>
          <p:cNvPr id="34" name="StatText1"/>
          <p:cNvSpPr txBox="1"/>
          <p:nvPr/>
        </p:nvSpPr>
        <p:spPr>
          <a:xfrm>
            <a:off x="1092200" y="3351000"/>
            <a:ext cx="2819400" cy="1016000"/>
          </a:xfrm>
          <a:prstGeom prst="rect">
            <a:avLst/>
          </a:prstGeom>
          <a:noFill/>
        </p:spPr>
        <p:txBody>
          <a:bodyPr lIns="0" tIns="0" rIns="0" bIns="0" anchor="t">
            <a:noAutofit/>
          </a:bodyPr>
          <a:lstStyle/>
          <a:p>
            <a:pPr marL="0" indent="0" algn="l">
              <a:buNone/>
            </a:pPr>
            <a:r>
              <a:rPr lang="en-US" sz="1600" dirty="0">
                <a:solidFill>
                  <a:srgbClr val="000000"/>
                </a:solidFill>
                <a:latin typeface="Century Gothic" panose="020B0502020202020204" pitchFamily="34" charset="0"/>
              </a:rPr>
              <a:t>behind most of the 1,500+ failures a PDF checker flagged in one of our proposals</a:t>
            </a:r>
          </a:p>
        </p:txBody>
      </p:sp>
      <p:sp>
        <p:nvSpPr>
          <p:cNvPr id="35" name="Card2"/>
          <p:cNvSpPr/>
          <p:nvPr/>
        </p:nvSpPr>
        <p:spPr>
          <a:xfrm>
            <a:off x="4432300" y="2184400"/>
            <a:ext cx="3327400" cy="2336800"/>
          </a:xfrm>
          <a:prstGeom prst="rect">
            <a:avLst/>
          </a:prstGeom>
          <a:solidFill>
            <a:srgbClr val="F2F2F2"/>
          </a:solidFill>
          <a:ln>
            <a:noFill/>
          </a:ln>
        </p:spPr>
        <p:txBody>
          <a:bodyPr/>
          <a:lstStyle/>
          <a:p>
            <a:endParaRPr lang="en-US"/>
          </a:p>
        </p:txBody>
      </p:sp>
      <p:sp>
        <p:nvSpPr>
          <p:cNvPr id="36" name="CardBar2"/>
          <p:cNvSpPr/>
          <p:nvPr/>
        </p:nvSpPr>
        <p:spPr>
          <a:xfrm>
            <a:off x="4432300" y="2184400"/>
            <a:ext cx="3327400" cy="88900"/>
          </a:xfrm>
          <a:prstGeom prst="rect">
            <a:avLst/>
          </a:prstGeom>
          <a:solidFill>
            <a:srgbClr val="93D500"/>
          </a:solidFill>
          <a:ln>
            <a:noFill/>
          </a:ln>
        </p:spPr>
        <p:txBody>
          <a:bodyPr/>
          <a:lstStyle/>
          <a:p>
            <a:endParaRPr lang="en-US"/>
          </a:p>
        </p:txBody>
      </p:sp>
      <p:sp>
        <p:nvSpPr>
          <p:cNvPr id="37" name="Stat2"/>
          <p:cNvSpPr txBox="1"/>
          <p:nvPr/>
        </p:nvSpPr>
        <p:spPr>
          <a:xfrm>
            <a:off x="4686300" y="2540000"/>
            <a:ext cx="2819400" cy="711200"/>
          </a:xfrm>
          <a:prstGeom prst="rect">
            <a:avLst/>
          </a:prstGeom>
          <a:noFill/>
        </p:spPr>
        <p:txBody>
          <a:bodyPr lIns="0" tIns="0" rIns="0" bIns="0" anchor="t">
            <a:noAutofit/>
          </a:bodyPr>
          <a:lstStyle/>
          <a:p>
            <a:pPr marL="0" indent="0" algn="l">
              <a:buNone/>
            </a:pPr>
            <a:r>
              <a:rPr lang="en-US" sz="3600" b="1" dirty="0">
                <a:solidFill>
                  <a:srgbClr val="33425A"/>
                </a:solidFill>
                <a:latin typeface="Century Gothic" panose="020B0502020202020204" pitchFamily="34" charset="0"/>
              </a:rPr>
              <a:t>Dozens</a:t>
            </a:r>
          </a:p>
        </p:txBody>
      </p:sp>
      <p:sp>
        <p:nvSpPr>
          <p:cNvPr id="38" name="StatText2"/>
          <p:cNvSpPr txBox="1"/>
          <p:nvPr/>
        </p:nvSpPr>
        <p:spPr>
          <a:xfrm>
            <a:off x="4686300" y="3351000"/>
            <a:ext cx="2819400" cy="1016000"/>
          </a:xfrm>
          <a:prstGeom prst="rect">
            <a:avLst/>
          </a:prstGeom>
          <a:noFill/>
        </p:spPr>
        <p:txBody>
          <a:bodyPr lIns="0" tIns="0" rIns="0" bIns="0" anchor="t">
            <a:noAutofit/>
          </a:bodyPr>
          <a:lstStyle/>
          <a:p>
            <a:pPr marL="0" indent="0" algn="l">
              <a:buNone/>
            </a:pPr>
            <a:r>
              <a:rPr lang="en-US" sz="1600" dirty="0">
                <a:solidFill>
                  <a:srgbClr val="000000"/>
                </a:solidFill>
                <a:latin typeface="Century Gothic" panose="020B0502020202020204" pitchFamily="34" charset="0"/>
              </a:rPr>
              <a:t>of headings and text elements used it, so the same problem repeated everywhere</a:t>
            </a:r>
          </a:p>
        </p:txBody>
      </p:sp>
      <p:sp>
        <p:nvSpPr>
          <p:cNvPr id="39" name="Card3"/>
          <p:cNvSpPr/>
          <p:nvPr/>
        </p:nvSpPr>
        <p:spPr>
          <a:xfrm>
            <a:off x="8026400" y="2184400"/>
            <a:ext cx="3327400" cy="2336800"/>
          </a:xfrm>
          <a:prstGeom prst="rect">
            <a:avLst/>
          </a:prstGeom>
          <a:solidFill>
            <a:srgbClr val="F2F2F2"/>
          </a:solidFill>
          <a:ln>
            <a:noFill/>
          </a:ln>
        </p:spPr>
        <p:txBody>
          <a:bodyPr/>
          <a:lstStyle/>
          <a:p>
            <a:endParaRPr lang="en-US"/>
          </a:p>
        </p:txBody>
      </p:sp>
      <p:sp>
        <p:nvSpPr>
          <p:cNvPr id="40" name="CardBar3"/>
          <p:cNvSpPr/>
          <p:nvPr/>
        </p:nvSpPr>
        <p:spPr>
          <a:xfrm>
            <a:off x="8026400" y="2184400"/>
            <a:ext cx="3327400" cy="88900"/>
          </a:xfrm>
          <a:prstGeom prst="rect">
            <a:avLst/>
          </a:prstGeom>
          <a:solidFill>
            <a:srgbClr val="93D500"/>
          </a:solidFill>
          <a:ln>
            <a:noFill/>
          </a:ln>
        </p:spPr>
        <p:txBody>
          <a:bodyPr/>
          <a:lstStyle/>
          <a:p>
            <a:endParaRPr lang="en-US"/>
          </a:p>
        </p:txBody>
      </p:sp>
      <p:sp>
        <p:nvSpPr>
          <p:cNvPr id="41" name="Stat3"/>
          <p:cNvSpPr txBox="1"/>
          <p:nvPr/>
        </p:nvSpPr>
        <p:spPr>
          <a:xfrm>
            <a:off x="8280400" y="2540000"/>
            <a:ext cx="2819400" cy="711200"/>
          </a:xfrm>
          <a:prstGeom prst="rect">
            <a:avLst/>
          </a:prstGeom>
          <a:noFill/>
        </p:spPr>
        <p:txBody>
          <a:bodyPr lIns="0" tIns="0" rIns="0" bIns="0" anchor="t">
            <a:noAutofit/>
          </a:bodyPr>
          <a:lstStyle/>
          <a:p>
            <a:pPr marL="0" indent="0" algn="l">
              <a:buNone/>
            </a:pPr>
            <a:r>
              <a:rPr lang="en-US" sz="3600" b="1" dirty="0">
                <a:solidFill>
                  <a:srgbClr val="33425A"/>
                </a:solidFill>
                <a:latin typeface="Century Gothic" panose="020B0502020202020204" pitchFamily="34" charset="0"/>
              </a:rPr>
              <a:t>April 2027</a:t>
            </a:r>
          </a:p>
        </p:txBody>
      </p:sp>
      <p:sp>
        <p:nvSpPr>
          <p:cNvPr id="42" name="StatText3"/>
          <p:cNvSpPr txBox="1"/>
          <p:nvPr/>
        </p:nvSpPr>
        <p:spPr>
          <a:xfrm>
            <a:off x="8280400" y="3351000"/>
            <a:ext cx="2819400" cy="1016000"/>
          </a:xfrm>
          <a:prstGeom prst="rect">
            <a:avLst/>
          </a:prstGeom>
          <a:noFill/>
        </p:spPr>
        <p:txBody>
          <a:bodyPr lIns="0" tIns="0" rIns="0" bIns="0" anchor="t">
            <a:noAutofit/>
          </a:bodyPr>
          <a:lstStyle/>
          <a:p>
            <a:pPr marL="0" indent="0" algn="l">
              <a:buNone/>
            </a:pPr>
            <a:r>
              <a:rPr lang="en-US" sz="1600" dirty="0">
                <a:solidFill>
                  <a:srgbClr val="000000"/>
                </a:solidFill>
                <a:latin typeface="Century Gothic" panose="020B0502020202020204" pitchFamily="34" charset="0"/>
              </a:rPr>
              <a:t>deadline for agencies serving 50,000 or more</a:t>
            </a:r>
          </a:p>
        </p:txBody>
      </p:sp>
      <p:sp>
        <p:nvSpPr>
          <p:cNvPr id="43" name="Kicker"/>
          <p:cNvSpPr txBox="1"/>
          <p:nvPr/>
        </p:nvSpPr>
        <p:spPr>
          <a:xfrm>
            <a:off x="838200" y="4851400"/>
            <a:ext cx="10515600" cy="457200"/>
          </a:xfrm>
          <a:prstGeom prst="rect">
            <a:avLst/>
          </a:prstGeom>
          <a:noFill/>
        </p:spPr>
        <p:txBody>
          <a:bodyPr lIns="0" tIns="0" rIns="0" bIns="0" anchor="t">
            <a:noAutofit/>
          </a:bodyPr>
          <a:lstStyle/>
          <a:p>
            <a:pPr marL="0" indent="0" algn="l">
              <a:buNone/>
            </a:pPr>
            <a:r>
              <a:rPr lang="en-US" sz="1800" b="1" dirty="0">
                <a:solidFill>
                  <a:srgbClr val="000000"/>
                </a:solidFill>
                <a:latin typeface="Segoe UI" panose="020B0502040204020203" pitchFamily="34" charset="0"/>
                <a:cs typeface="Segoe UI" panose="020B0502040204020203" pitchFamily="34" charset="0"/>
              </a:rPr>
              <a:t>One early choice showed up everywhere that color did.</a:t>
            </a:r>
          </a:p>
        </p:txBody>
      </p:sp>
    </p:spTree>
    <p:extLst>
      <p:ext uri="{BB962C8B-B14F-4D97-AF65-F5344CB8AC3E}">
        <p14:creationId xmlns:p14="http://schemas.microsoft.com/office/powerpoint/2010/main" val="1674290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8DBEB2-BA64-4C76-490F-FD4CBBD4EC82}"/>
              </a:ext>
            </a:extLst>
          </p:cNvPr>
          <p:cNvSpPr>
            <a:spLocks noGrp="1"/>
          </p:cNvSpPr>
          <p:nvPr>
            <p:ph type="sldNum" sz="quarter" idx="12"/>
          </p:nvPr>
        </p:nvSpPr>
        <p:spPr/>
        <p:txBody>
          <a:bodyPr/>
          <a:lstStyle/>
          <a:p>
            <a:pPr algn="r"/>
            <a:fld id="{94CB29D8-43B4-4006-A583-B57734C212F2}" type="slidenum">
              <a:rPr lang="en-US" smtClean="0"/>
              <a:pPr algn="r"/>
              <a:t>3</a:t>
            </a:fld>
            <a:endParaRPr lang="en-US" dirty="0"/>
          </a:p>
        </p:txBody>
      </p:sp>
      <p:sp>
        <p:nvSpPr>
          <p:cNvPr id="4" name="Title 3">
            <a:extLst>
              <a:ext uri="{FF2B5EF4-FFF2-40B4-BE49-F238E27FC236}">
                <a16:creationId xmlns:a16="http://schemas.microsoft.com/office/drawing/2014/main" id="{36DCC648-6C38-A9D7-3C5E-91B06960057E}"/>
              </a:ext>
            </a:extLst>
          </p:cNvPr>
          <p:cNvSpPr>
            <a:spLocks noGrp="1"/>
          </p:cNvSpPr>
          <p:nvPr>
            <p:ph type="title"/>
          </p:nvPr>
        </p:nvSpPr>
        <p:spPr/>
        <p:txBody>
          <a:bodyPr/>
          <a:lstStyle/>
          <a:p>
            <a:r>
              <a:rPr lang="en-US" dirty="0"/>
              <a:t>Our Workflow</a:t>
            </a:r>
          </a:p>
        </p:txBody>
      </p:sp>
      <p:sp>
        <p:nvSpPr>
          <p:cNvPr id="20" name="Card SME"/>
          <p:cNvSpPr/>
          <p:nvPr/>
        </p:nvSpPr>
        <p:spPr>
          <a:xfrm>
            <a:off x="838200" y="1651000"/>
            <a:ext cx="5029200" cy="3200400"/>
          </a:xfrm>
          <a:prstGeom prst="rect">
            <a:avLst/>
          </a:prstGeom>
          <a:solidFill>
            <a:srgbClr val="F2F2F2"/>
          </a:solidFill>
          <a:ln>
            <a:noFill/>
          </a:ln>
        </p:spPr>
        <p:txBody>
          <a:bodyPr lIns="228600" tIns="182880" rIns="182880" bIns="182880" anchor="ctr">
            <a:normAutofit/>
          </a:bodyPr>
          <a:lstStyle/>
          <a:p>
            <a:pPr marL="0" indent="0">
              <a:buNone/>
            </a:pPr>
            <a:r>
              <a:rPr lang="en-US" sz="2200" b="1" dirty="0">
                <a:solidFill>
                  <a:srgbClr val="33425A"/>
                </a:solidFill>
                <a:latin typeface="Century Gothic" panose="020B0502020202020204" pitchFamily="34" charset="0"/>
              </a:rPr>
              <a:t>The specialist</a:t>
            </a:r>
          </a:p>
          <a:p>
            <a:pPr marL="0" indent="0">
              <a:buNone/>
            </a:pPr>
            <a:endParaRPr lang="en-US" sz="1000" dirty="0"/>
          </a:p>
          <a:p>
            <a:pPr marL="0" indent="0">
              <a:buNone/>
            </a:pPr>
            <a:r>
              <a:rPr lang="en-US" sz="1800" dirty="0">
                <a:solidFill>
                  <a:srgbClr val="000000"/>
                </a:solidFill>
                <a:latin typeface="Century Gothic" panose="020B0502020202020204" pitchFamily="34" charset="0"/>
              </a:rPr>
              <a:t>Devin remediates the documents: plans, PDFs, forms.</a:t>
            </a:r>
          </a:p>
          <a:p>
            <a:pPr marL="0" indent="0">
              <a:buNone/>
            </a:pPr>
            <a:endParaRPr lang="en-US" sz="1000" dirty="0"/>
          </a:p>
          <a:p>
            <a:pPr marL="0" indent="0">
              <a:buNone/>
            </a:pPr>
            <a:r>
              <a:rPr lang="en-US" sz="1800" dirty="0">
                <a:solidFill>
                  <a:srgbClr val="000000"/>
                </a:solidFill>
                <a:latin typeface="Century Gothic" panose="020B0502020202020204" pitchFamily="34" charset="0"/>
              </a:rPr>
              <a:t>What he sees: the same mistakes on almost every project, made by people nobody ever told.</a:t>
            </a:r>
          </a:p>
        </p:txBody>
      </p:sp>
      <p:sp>
        <p:nvSpPr>
          <p:cNvPr id="21" name="Accent 21"/>
          <p:cNvSpPr/>
          <p:nvPr/>
        </p:nvSpPr>
        <p:spPr>
          <a:xfrm>
            <a:off x="838200" y="1651000"/>
            <a:ext cx="76200" cy="3200400"/>
          </a:xfrm>
          <a:prstGeom prst="rect">
            <a:avLst/>
          </a:prstGeom>
          <a:solidFill>
            <a:srgbClr val="93D500"/>
          </a:solidFill>
          <a:ln>
            <a:noFill/>
          </a:ln>
        </p:spPr>
        <p:txBody>
          <a:bodyPr/>
          <a:lstStyle/>
          <a:p>
            <a:endParaRPr lang="en-US"/>
          </a:p>
        </p:txBody>
      </p:sp>
      <p:sp>
        <p:nvSpPr>
          <p:cNvPr id="22" name="Card Practitioner"/>
          <p:cNvSpPr/>
          <p:nvPr/>
        </p:nvSpPr>
        <p:spPr>
          <a:xfrm>
            <a:off x="6324600" y="1651000"/>
            <a:ext cx="5029200" cy="3200400"/>
          </a:xfrm>
          <a:prstGeom prst="rect">
            <a:avLst/>
          </a:prstGeom>
          <a:solidFill>
            <a:srgbClr val="F2F2F2"/>
          </a:solidFill>
          <a:ln>
            <a:noFill/>
          </a:ln>
        </p:spPr>
        <p:txBody>
          <a:bodyPr lIns="228600" tIns="182880" rIns="182880" bIns="182880" anchor="ctr">
            <a:normAutofit/>
          </a:bodyPr>
          <a:lstStyle/>
          <a:p>
            <a:pPr marL="0" indent="0">
              <a:buNone/>
            </a:pPr>
            <a:r>
              <a:rPr lang="en-US" sz="2200" b="1" dirty="0">
                <a:solidFill>
                  <a:srgbClr val="33425A"/>
                </a:solidFill>
                <a:latin typeface="Century Gothic" panose="020B0502020202020204" pitchFamily="34" charset="0"/>
              </a:rPr>
              <a:t>The planner</a:t>
            </a:r>
          </a:p>
          <a:p>
            <a:pPr marL="0" indent="0">
              <a:buNone/>
            </a:pPr>
            <a:endParaRPr lang="en-US" sz="1000" dirty="0"/>
          </a:p>
          <a:p>
            <a:pPr marL="0" indent="0">
              <a:buNone/>
            </a:pPr>
            <a:r>
              <a:rPr lang="en-US" sz="1800" dirty="0">
                <a:solidFill>
                  <a:srgbClr val="000000"/>
                </a:solidFill>
                <a:latin typeface="Century Gothic" panose="020B0502020202020204" pitchFamily="34" charset="0"/>
              </a:rPr>
              <a:t>Eric produced an accessible plan set on a live project, on a deadline.</a:t>
            </a:r>
          </a:p>
          <a:p>
            <a:pPr marL="0" indent="0">
              <a:buNone/>
            </a:pPr>
            <a:endParaRPr lang="en-US" sz="1000" dirty="0"/>
          </a:p>
          <a:p>
            <a:pPr marL="0" indent="0">
              <a:buNone/>
            </a:pPr>
            <a:r>
              <a:rPr lang="en-US" sz="1800" dirty="0">
                <a:solidFill>
                  <a:srgbClr val="000000"/>
                </a:solidFill>
                <a:latin typeface="Century Gothic" panose="020B0502020202020204" pitchFamily="34" charset="0"/>
              </a:rPr>
              <a:t>What he sees: which fixes are realistic when the plan is due Friday, and which ones had to be scoped months earlier.</a:t>
            </a:r>
          </a:p>
        </p:txBody>
      </p:sp>
      <p:sp>
        <p:nvSpPr>
          <p:cNvPr id="23" name="Accent 23"/>
          <p:cNvSpPr/>
          <p:nvPr/>
        </p:nvSpPr>
        <p:spPr>
          <a:xfrm>
            <a:off x="6324600" y="1651000"/>
            <a:ext cx="76200" cy="3200400"/>
          </a:xfrm>
          <a:prstGeom prst="rect">
            <a:avLst/>
          </a:prstGeom>
          <a:solidFill>
            <a:srgbClr val="93D500"/>
          </a:solidFill>
          <a:ln>
            <a:noFill/>
          </a:ln>
        </p:spPr>
        <p:txBody>
          <a:bodyPr/>
          <a:lstStyle/>
          <a:p>
            <a:endParaRPr lang="en-US"/>
          </a:p>
        </p:txBody>
      </p:sp>
      <p:sp>
        <p:nvSpPr>
          <p:cNvPr id="24" name="Kicker"/>
          <p:cNvSpPr txBox="1"/>
          <p:nvPr/>
        </p:nvSpPr>
        <p:spPr>
          <a:xfrm>
            <a:off x="838200" y="5232400"/>
            <a:ext cx="10515600" cy="457200"/>
          </a:xfrm>
          <a:prstGeom prst="rect">
            <a:avLst/>
          </a:prstGeom>
          <a:noFill/>
        </p:spPr>
        <p:txBody>
          <a:bodyPr lIns="0" tIns="0" rIns="0" bIns="0"/>
          <a:lstStyle/>
          <a:p>
            <a:r>
              <a:rPr lang="en-US" sz="1800" b="1" dirty="0">
                <a:solidFill>
                  <a:srgbClr val="33425A"/>
                </a:solidFill>
                <a:latin typeface="Century Gothic" panose="020B0502020202020204" pitchFamily="34" charset="0"/>
              </a:rPr>
              <a:t>Today you get both views.</a:t>
            </a:r>
          </a:p>
        </p:txBody>
      </p:sp>
    </p:spTree>
    <p:extLst>
      <p:ext uri="{BB962C8B-B14F-4D97-AF65-F5344CB8AC3E}">
        <p14:creationId xmlns:p14="http://schemas.microsoft.com/office/powerpoint/2010/main" val="302990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C298-9B9D-0771-A062-DFA7242E1A2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139182-B436-CE76-C8F5-610995A89F93}"/>
              </a:ext>
            </a:extLst>
          </p:cNvPr>
          <p:cNvSpPr>
            <a:spLocks noGrp="1"/>
          </p:cNvSpPr>
          <p:nvPr>
            <p:ph idx="1"/>
          </p:nvPr>
        </p:nvSpPr>
        <p:spPr>
          <a:xfrm>
            <a:off x="1797664" y="1773341"/>
            <a:ext cx="9740900" cy="2359660"/>
          </a:xfrm>
        </p:spPr>
        <p:txBody>
          <a:bodyPr/>
          <a:lstStyle/>
          <a:p>
            <a:pPr>
              <a:lnSpc>
                <a:spcPct val="100000"/>
              </a:lnSpc>
              <a:spcBef>
                <a:spcPts val="1800"/>
              </a:spcBef>
            </a:pPr>
            <a:r>
              <a:rPr lang="en-US" sz="2000" b="1" dirty="0">
                <a:solidFill>
                  <a:srgbClr val="4F7300"/>
                </a:solidFill>
              </a:rPr>
              <a:t>ADA Title II: </a:t>
            </a:r>
            <a:r>
              <a:rPr lang="en-US" sz="2000" dirty="0"/>
              <a:t>the obligation. Public entities may not exclude people with disabilities from their programs or information.</a:t>
            </a:r>
          </a:p>
          <a:p>
            <a:pPr>
              <a:lnSpc>
                <a:spcPct val="100000"/>
              </a:lnSpc>
              <a:spcBef>
                <a:spcPts val="1800"/>
              </a:spcBef>
            </a:pPr>
            <a:r>
              <a:rPr lang="en-US" sz="2000" b="1" dirty="0">
                <a:solidFill>
                  <a:srgbClr val="4F7300"/>
                </a:solidFill>
              </a:rPr>
              <a:t>Section 508: </a:t>
            </a:r>
            <a:r>
              <a:rPr lang="en-US" sz="2000" dirty="0"/>
              <a:t>the procurement standard. Applies to federal agencies and flows down through federally funded work.</a:t>
            </a:r>
          </a:p>
          <a:p>
            <a:pPr>
              <a:lnSpc>
                <a:spcPct val="100000"/>
              </a:lnSpc>
              <a:spcBef>
                <a:spcPts val="1800"/>
              </a:spcBef>
            </a:pPr>
            <a:r>
              <a:rPr lang="en-US" sz="2000" b="1" dirty="0">
                <a:solidFill>
                  <a:srgbClr val="4F7300"/>
                </a:solidFill>
              </a:rPr>
              <a:t>WCAG 2.1 Level AA (Web Content Accessibility Guidelines): </a:t>
            </a:r>
            <a:r>
              <a:rPr lang="en-US" sz="2000" dirty="0"/>
              <a:t>the technical test. What an auditor measures your document against.</a:t>
            </a:r>
          </a:p>
        </p:txBody>
      </p:sp>
      <p:sp>
        <p:nvSpPr>
          <p:cNvPr id="4" name="TextBox 3">
            <a:extLst>
              <a:ext uri="{FF2B5EF4-FFF2-40B4-BE49-F238E27FC236}">
                <a16:creationId xmlns:a16="http://schemas.microsoft.com/office/drawing/2014/main" id="{D22C4D71-99CD-D568-5496-597E875972BD}"/>
              </a:ext>
            </a:extLst>
          </p:cNvPr>
          <p:cNvSpPr txBox="1"/>
          <p:nvPr/>
        </p:nvSpPr>
        <p:spPr>
          <a:xfrm>
            <a:off x="228151" y="258566"/>
            <a:ext cx="11849998"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ADA Title II, Section 508, and WCAG 2.1 AA</a:t>
            </a:r>
          </a:p>
        </p:txBody>
      </p:sp>
      <p:sp>
        <p:nvSpPr>
          <p:cNvPr id="22" name="Left Bracket 21">
            <a:extLst>
              <a:ext uri="{FF2B5EF4-FFF2-40B4-BE49-F238E27FC236}">
                <a16:creationId xmlns:a16="http://schemas.microsoft.com/office/drawing/2014/main" id="{0C25EF8D-CCE0-6F9E-0443-F7695CA829F6}"/>
              </a:ext>
            </a:extLst>
          </p:cNvPr>
          <p:cNvSpPr/>
          <p:nvPr/>
        </p:nvSpPr>
        <p:spPr>
          <a:xfrm>
            <a:off x="1607164" y="1711147"/>
            <a:ext cx="673100" cy="2571750"/>
          </a:xfrm>
          <a:prstGeom prst="leftBracket">
            <a:avLst>
              <a:gd name="adj" fmla="val 0"/>
            </a:avLst>
          </a:prstGeom>
          <a:ln w="57150">
            <a:solidFill>
              <a:schemeClr val="accent1">
                <a:lumMod val="75000"/>
              </a:schemeClr>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B5D71F90-8778-3FD4-1725-71A1F1D01E4C}"/>
              </a:ext>
            </a:extLst>
          </p:cNvPr>
          <p:cNvSpPr txBox="1"/>
          <p:nvPr/>
        </p:nvSpPr>
        <p:spPr>
          <a:xfrm>
            <a:off x="1797664" y="4657547"/>
            <a:ext cx="9410700" cy="954107"/>
          </a:xfrm>
          <a:prstGeom prst="rect">
            <a:avLst/>
          </a:prstGeom>
          <a:noFill/>
        </p:spPr>
        <p:txBody>
          <a:bodyPr wrap="square">
            <a:spAutoFit/>
          </a:bodyPr>
          <a:lstStyle/>
          <a:p>
            <a:pPr marL="0" marR="0" lvl="0" indent="0" algn="l" defTabSz="914400" rtl="0" eaLnBrk="1" fontAlgn="auto" latinLnBrk="0" hangingPunct="1">
              <a:spcBef>
                <a:spcPts val="24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F7300"/>
                </a:solidFill>
                <a:effectLst/>
                <a:uLnTx/>
                <a:uFillTx/>
                <a:latin typeface="Segoe UI" panose="020B0502040204020203" pitchFamily="34" charset="0"/>
                <a:ea typeface="Inter" panose="02000503000000020004" pitchFamily="2" charset="0"/>
                <a:cs typeface="+mn-cs"/>
              </a:rPr>
              <a:t>Title II requires accessibility, WCAG defines it, and Section 508 carries it into your contract.</a:t>
            </a:r>
          </a:p>
        </p:txBody>
      </p:sp>
      <p:sp>
        <p:nvSpPr>
          <p:cNvPr id="26" name="Arrow: Right 25">
            <a:extLst>
              <a:ext uri="{FF2B5EF4-FFF2-40B4-BE49-F238E27FC236}">
                <a16:creationId xmlns:a16="http://schemas.microsoft.com/office/drawing/2014/main" id="{CD9CA147-CDCF-F8DD-0468-C51041E072E3}"/>
              </a:ext>
            </a:extLst>
          </p:cNvPr>
          <p:cNvSpPr/>
          <p:nvPr/>
        </p:nvSpPr>
        <p:spPr>
          <a:xfrm>
            <a:off x="1434851" y="4830661"/>
            <a:ext cx="362812" cy="269524"/>
          </a:xfrm>
          <a:custGeom>
            <a:avLst/>
            <a:gdLst>
              <a:gd name="csX0" fmla="*/ 0 w 355600"/>
              <a:gd name="csY0" fmla="*/ 67381 h 269524"/>
              <a:gd name="csX1" fmla="*/ 220838 w 355600"/>
              <a:gd name="csY1" fmla="*/ 67381 h 269524"/>
              <a:gd name="csX2" fmla="*/ 220838 w 355600"/>
              <a:gd name="csY2" fmla="*/ 0 h 269524"/>
              <a:gd name="csX3" fmla="*/ 355600 w 355600"/>
              <a:gd name="csY3" fmla="*/ 134762 h 269524"/>
              <a:gd name="csX4" fmla="*/ 220838 w 355600"/>
              <a:gd name="csY4" fmla="*/ 269524 h 269524"/>
              <a:gd name="csX5" fmla="*/ 220838 w 355600"/>
              <a:gd name="csY5" fmla="*/ 202143 h 269524"/>
              <a:gd name="csX6" fmla="*/ 0 w 355600"/>
              <a:gd name="csY6" fmla="*/ 202143 h 269524"/>
              <a:gd name="csX7" fmla="*/ 0 w 355600"/>
              <a:gd name="csY7" fmla="*/ 67381 h 269524"/>
              <a:gd name="csX0" fmla="*/ 0 w 357981"/>
              <a:gd name="csY0" fmla="*/ 110244 h 269524"/>
              <a:gd name="csX1" fmla="*/ 223219 w 357981"/>
              <a:gd name="csY1" fmla="*/ 67381 h 269524"/>
              <a:gd name="csX2" fmla="*/ 223219 w 357981"/>
              <a:gd name="csY2" fmla="*/ 0 h 269524"/>
              <a:gd name="csX3" fmla="*/ 357981 w 357981"/>
              <a:gd name="csY3" fmla="*/ 134762 h 269524"/>
              <a:gd name="csX4" fmla="*/ 223219 w 357981"/>
              <a:gd name="csY4" fmla="*/ 269524 h 269524"/>
              <a:gd name="csX5" fmla="*/ 223219 w 357981"/>
              <a:gd name="csY5" fmla="*/ 202143 h 269524"/>
              <a:gd name="csX6" fmla="*/ 2381 w 357981"/>
              <a:gd name="csY6" fmla="*/ 202143 h 269524"/>
              <a:gd name="csX7" fmla="*/ 0 w 357981"/>
              <a:gd name="csY7" fmla="*/ 110244 h 269524"/>
              <a:gd name="csX0" fmla="*/ 4831 w 362812"/>
              <a:gd name="csY0" fmla="*/ 110244 h 269524"/>
              <a:gd name="csX1" fmla="*/ 228050 w 362812"/>
              <a:gd name="csY1" fmla="*/ 67381 h 269524"/>
              <a:gd name="csX2" fmla="*/ 228050 w 362812"/>
              <a:gd name="csY2" fmla="*/ 0 h 269524"/>
              <a:gd name="csX3" fmla="*/ 362812 w 362812"/>
              <a:gd name="csY3" fmla="*/ 134762 h 269524"/>
              <a:gd name="csX4" fmla="*/ 228050 w 362812"/>
              <a:gd name="csY4" fmla="*/ 269524 h 269524"/>
              <a:gd name="csX5" fmla="*/ 228050 w 362812"/>
              <a:gd name="csY5" fmla="*/ 202143 h 269524"/>
              <a:gd name="csX6" fmla="*/ 68 w 362812"/>
              <a:gd name="csY6" fmla="*/ 159280 h 269524"/>
              <a:gd name="csX7" fmla="*/ 4831 w 362812"/>
              <a:gd name="csY7" fmla="*/ 110244 h 269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2812" h="269524">
                <a:moveTo>
                  <a:pt x="4831" y="110244"/>
                </a:moveTo>
                <a:lnTo>
                  <a:pt x="228050" y="67381"/>
                </a:lnTo>
                <a:lnTo>
                  <a:pt x="228050" y="0"/>
                </a:lnTo>
                <a:lnTo>
                  <a:pt x="362812" y="134762"/>
                </a:lnTo>
                <a:lnTo>
                  <a:pt x="228050" y="269524"/>
                </a:lnTo>
                <a:lnTo>
                  <a:pt x="228050" y="202143"/>
                </a:lnTo>
                <a:lnTo>
                  <a:pt x="68" y="159280"/>
                </a:lnTo>
                <a:cubicBezTo>
                  <a:pt x="-726" y="128647"/>
                  <a:pt x="5625" y="140877"/>
                  <a:pt x="4831" y="110244"/>
                </a:cubicBezTo>
                <a:close/>
              </a:path>
            </a:pathLst>
          </a:cu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Graphic 30">
            <a:extLst>
              <a:ext uri="{FF2B5EF4-FFF2-40B4-BE49-F238E27FC236}">
                <a16:creationId xmlns:a16="http://schemas.microsoft.com/office/drawing/2014/main" id="{5FA9FC8D-CA95-6F17-3F5D-11AC6C188B76}"/>
              </a:ext>
            </a:extLst>
          </p:cNvPr>
          <p:cNvSpPr/>
          <p:nvPr/>
        </p:nvSpPr>
        <p:spPr>
          <a:xfrm>
            <a:off x="692360" y="2963367"/>
            <a:ext cx="902943" cy="2002056"/>
          </a:xfrm>
          <a:custGeom>
            <a:avLst/>
            <a:gdLst>
              <a:gd name="csX0" fmla="*/ 902943 w 902943"/>
              <a:gd name="csY0" fmla="*/ 2314484 h 2314483"/>
              <a:gd name="csX1" fmla="*/ 671119 w 902943"/>
              <a:gd name="csY1" fmla="*/ 2314484 h 2314483"/>
              <a:gd name="csX2" fmla="*/ 0 w 902943"/>
              <a:gd name="csY2" fmla="*/ 1643365 h 2314483"/>
              <a:gd name="csX3" fmla="*/ 0 w 902943"/>
              <a:gd name="csY3" fmla="*/ 671206 h 2314483"/>
              <a:gd name="csX4" fmla="*/ 671032 w 902943"/>
              <a:gd name="csY4" fmla="*/ 0 h 2314483"/>
              <a:gd name="csX5" fmla="*/ 902856 w 902943"/>
              <a:gd name="csY5" fmla="*/ 0 h 2314483"/>
            </a:gdLst>
            <a:ahLst/>
            <a:cxnLst>
              <a:cxn ang="0">
                <a:pos x="csX0" y="csY0"/>
              </a:cxn>
              <a:cxn ang="0">
                <a:pos x="csX1" y="csY1"/>
              </a:cxn>
              <a:cxn ang="0">
                <a:pos x="csX2" y="csY2"/>
              </a:cxn>
              <a:cxn ang="0">
                <a:pos x="csX3" y="csY3"/>
              </a:cxn>
              <a:cxn ang="0">
                <a:pos x="csX4" y="csY4"/>
              </a:cxn>
              <a:cxn ang="0">
                <a:pos x="csX5" y="csY5"/>
              </a:cxn>
            </a:cxnLst>
            <a:rect l="l" t="t" r="r" b="b"/>
            <a:pathLst>
              <a:path w="902943" h="2314483">
                <a:moveTo>
                  <a:pt x="902943" y="2314484"/>
                </a:moveTo>
                <a:lnTo>
                  <a:pt x="671119" y="2314484"/>
                </a:lnTo>
                <a:cubicBezTo>
                  <a:pt x="300428" y="2314484"/>
                  <a:pt x="0" y="2013968"/>
                  <a:pt x="0" y="1643365"/>
                </a:cubicBezTo>
                <a:lnTo>
                  <a:pt x="0" y="671206"/>
                </a:lnTo>
                <a:cubicBezTo>
                  <a:pt x="-87" y="300515"/>
                  <a:pt x="300428" y="0"/>
                  <a:pt x="671032" y="0"/>
                </a:cubicBezTo>
                <a:lnTo>
                  <a:pt x="902856" y="0"/>
                </a:lnTo>
              </a:path>
            </a:pathLst>
          </a:custGeom>
          <a:noFill/>
          <a:ln w="50800" cap="flat">
            <a:solidFill>
              <a:schemeClr val="accent1">
                <a:lumMod val="75000"/>
              </a:schemeClr>
            </a:solidFill>
            <a:prstDash val="solid"/>
            <a:miter/>
          </a:ln>
        </p:spPr>
        <p:txBody>
          <a:bodyPr/>
          <a:lstStyle/>
          <a:p>
            <a:endParaRPr lang="en-US"/>
          </a:p>
        </p:txBody>
      </p:sp>
      <p:sp>
        <p:nvSpPr>
          <p:cNvPr id="5" name="Slide Number Placeholder 4">
            <a:extLst>
              <a:ext uri="{FF2B5EF4-FFF2-40B4-BE49-F238E27FC236}">
                <a16:creationId xmlns:a16="http://schemas.microsoft.com/office/drawing/2014/main" id="{A32075FB-3C7D-F4B4-7266-77169887E11E}"/>
              </a:ext>
            </a:extLst>
          </p:cNvPr>
          <p:cNvSpPr>
            <a:spLocks noGrp="1"/>
          </p:cNvSpPr>
          <p:nvPr>
            <p:ph type="sldNum" sz="quarter" idx="12"/>
          </p:nvPr>
        </p:nvSpPr>
        <p:spPr/>
        <p:txBody>
          <a:bodyPr/>
          <a:lstStyle/>
          <a:p>
            <a:pPr algn="r"/>
            <a:fld id="{94CB29D8-43B4-4006-A583-B57734C212F2}" type="slidenum">
              <a:rPr lang="en-US" smtClean="0"/>
              <a:pPr algn="r"/>
              <a:t>4</a:t>
            </a:fld>
            <a:endParaRPr lang="en-US" dirty="0"/>
          </a:p>
        </p:txBody>
      </p:sp>
    </p:spTree>
    <p:extLst>
      <p:ext uri="{BB962C8B-B14F-4D97-AF65-F5344CB8AC3E}">
        <p14:creationId xmlns:p14="http://schemas.microsoft.com/office/powerpoint/2010/main" val="4270729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B5BDD80-6A13-30CE-5835-CD6E3ACAE755}"/>
              </a:ext>
            </a:extLst>
          </p:cNvPr>
          <p:cNvSpPr>
            <a:spLocks noGrp="1"/>
          </p:cNvSpPr>
          <p:nvPr>
            <p:ph type="sldNum" sz="quarter" idx="12"/>
          </p:nvPr>
        </p:nvSpPr>
        <p:spPr/>
        <p:txBody>
          <a:bodyPr/>
          <a:lstStyle/>
          <a:p>
            <a:pPr algn="r"/>
            <a:fld id="{94CB29D8-43B4-4006-A583-B57734C212F2}" type="slidenum">
              <a:rPr lang="en-US" smtClean="0"/>
              <a:pPr algn="r"/>
              <a:t>5</a:t>
            </a:fld>
            <a:endParaRPr lang="en-US" dirty="0"/>
          </a:p>
        </p:txBody>
      </p:sp>
      <p:sp>
        <p:nvSpPr>
          <p:cNvPr id="4" name="Title 3">
            <a:extLst>
              <a:ext uri="{FF2B5EF4-FFF2-40B4-BE49-F238E27FC236}">
                <a16:creationId xmlns:a16="http://schemas.microsoft.com/office/drawing/2014/main" id="{1F4654B4-77E0-7BF1-1C79-2A59FA5666F0}"/>
              </a:ext>
            </a:extLst>
          </p:cNvPr>
          <p:cNvSpPr>
            <a:spLocks noGrp="1"/>
          </p:cNvSpPr>
          <p:nvPr>
            <p:ph type="title"/>
          </p:nvPr>
        </p:nvSpPr>
        <p:spPr/>
        <p:txBody>
          <a:bodyPr/>
          <a:lstStyle/>
          <a:p>
            <a:r>
              <a:rPr lang="en-US" dirty="0"/>
              <a:t>The Deadline Moved One Year</a:t>
            </a:r>
          </a:p>
        </p:txBody>
      </p:sp>
      <p:sp>
        <p:nvSpPr>
          <p:cNvPr id="30" name="T30"/>
          <p:cNvSpPr txBox="1"/>
          <p:nvPr/>
        </p:nvSpPr>
        <p:spPr>
          <a:xfrm>
            <a:off x="838200" y="1422400"/>
            <a:ext cx="10515600" cy="584200"/>
          </a:xfrm>
          <a:prstGeom prst="rect">
            <a:avLst/>
          </a:prstGeom>
          <a:noFill/>
        </p:spPr>
        <p:txBody>
          <a:bodyPr lIns="0" tIns="0" rIns="0" bIns="0" anchor="t">
            <a:normAutofit/>
          </a:bodyPr>
          <a:lstStyle/>
          <a:p>
            <a:pPr marL="0" indent="0" algn="l">
              <a:buNone/>
            </a:pPr>
            <a:r>
              <a:rPr lang="en-US" sz="1800" dirty="0">
                <a:solidFill>
                  <a:srgbClr val="000000"/>
                </a:solidFill>
                <a:latin typeface="Segoe UI" panose="020B0502040204020203" pitchFamily="34" charset="0"/>
                <a:cs typeface="Segoe UI" panose="020B0502040204020203" pitchFamily="34" charset="0"/>
              </a:rPr>
              <a:t>The April 20, 2026 interim final rule pushed WCAG 2.1 AA conformance back one year. The requirements did not change.</a:t>
            </a:r>
          </a:p>
        </p:txBody>
      </p:sp>
      <p:sp>
        <p:nvSpPr>
          <p:cNvPr id="40" name="Box40"/>
          <p:cNvSpPr/>
          <p:nvPr/>
        </p:nvSpPr>
        <p:spPr>
          <a:xfrm>
            <a:off x="2460522" y="2184400"/>
            <a:ext cx="3327400" cy="1905000"/>
          </a:xfrm>
          <a:prstGeom prst="rect">
            <a:avLst/>
          </a:prstGeom>
          <a:solidFill>
            <a:srgbClr val="F2F2F2"/>
          </a:solidFill>
          <a:ln>
            <a:noFill/>
          </a:ln>
        </p:spPr>
        <p:txBody>
          <a:bodyPr/>
          <a:lstStyle/>
          <a:p>
            <a:endParaRPr lang="en-US"/>
          </a:p>
        </p:txBody>
      </p:sp>
      <p:sp>
        <p:nvSpPr>
          <p:cNvPr id="41" name="Box41"/>
          <p:cNvSpPr/>
          <p:nvPr/>
        </p:nvSpPr>
        <p:spPr>
          <a:xfrm>
            <a:off x="2460522" y="2184400"/>
            <a:ext cx="3327400" cy="88900"/>
          </a:xfrm>
          <a:prstGeom prst="rect">
            <a:avLst/>
          </a:prstGeom>
          <a:solidFill>
            <a:srgbClr val="93D500"/>
          </a:solidFill>
          <a:ln>
            <a:noFill/>
          </a:ln>
        </p:spPr>
        <p:txBody>
          <a:bodyPr/>
          <a:lstStyle/>
          <a:p>
            <a:endParaRPr lang="en-US"/>
          </a:p>
        </p:txBody>
      </p:sp>
      <p:sp>
        <p:nvSpPr>
          <p:cNvPr id="42" name="T42"/>
          <p:cNvSpPr txBox="1"/>
          <p:nvPr/>
        </p:nvSpPr>
        <p:spPr>
          <a:xfrm>
            <a:off x="2714522" y="2489200"/>
            <a:ext cx="2819400" cy="457200"/>
          </a:xfrm>
          <a:prstGeom prst="rect">
            <a:avLst/>
          </a:prstGeom>
          <a:noFill/>
        </p:spPr>
        <p:txBody>
          <a:bodyPr lIns="0" tIns="0" rIns="0" bIns="0" anchor="t">
            <a:normAutofit/>
          </a:bodyPr>
          <a:lstStyle/>
          <a:p>
            <a:pPr marL="0" indent="0" algn="l">
              <a:buNone/>
            </a:pPr>
            <a:r>
              <a:rPr lang="en-US" sz="2200" b="1" dirty="0">
                <a:solidFill>
                  <a:srgbClr val="33425A"/>
                </a:solidFill>
                <a:latin typeface="Century Gothic" panose="020B0502020202020204" pitchFamily="34" charset="0"/>
              </a:rPr>
              <a:t>April 26, 2027</a:t>
            </a:r>
          </a:p>
        </p:txBody>
      </p:sp>
      <p:sp>
        <p:nvSpPr>
          <p:cNvPr id="43" name="T43"/>
          <p:cNvSpPr txBox="1"/>
          <p:nvPr/>
        </p:nvSpPr>
        <p:spPr>
          <a:xfrm>
            <a:off x="2714522" y="3048000"/>
            <a:ext cx="2819400" cy="914400"/>
          </a:xfrm>
          <a:prstGeom prst="rect">
            <a:avLst/>
          </a:prstGeom>
          <a:noFill/>
        </p:spPr>
        <p:txBody>
          <a:bodyPr lIns="0" tIns="0" rIns="0" bIns="0" anchor="t">
            <a:normAutofit/>
          </a:bodyPr>
          <a:lstStyle/>
          <a:p>
            <a:pPr marL="0" indent="0" algn="l">
              <a:buNone/>
            </a:pPr>
            <a:r>
              <a:rPr lang="en-US" sz="1600" dirty="0">
                <a:solidFill>
                  <a:srgbClr val="000000"/>
                </a:solidFill>
                <a:latin typeface="Century Gothic" panose="020B0502020202020204" pitchFamily="34" charset="0"/>
              </a:rPr>
              <a:t>Public entities serving </a:t>
            </a:r>
            <a:r>
              <a:rPr lang="en-US" sz="1600" b="1" dirty="0">
                <a:solidFill>
                  <a:srgbClr val="000000"/>
                </a:solidFill>
                <a:latin typeface="Century Gothic" panose="020B0502020202020204" pitchFamily="34" charset="0"/>
              </a:rPr>
              <a:t>50,000 or more</a:t>
            </a:r>
          </a:p>
        </p:txBody>
      </p:sp>
      <p:sp>
        <p:nvSpPr>
          <p:cNvPr id="44" name="Box44"/>
          <p:cNvSpPr/>
          <p:nvPr/>
        </p:nvSpPr>
        <p:spPr>
          <a:xfrm>
            <a:off x="6054622" y="2184400"/>
            <a:ext cx="3327400" cy="1905000"/>
          </a:xfrm>
          <a:prstGeom prst="rect">
            <a:avLst/>
          </a:prstGeom>
          <a:solidFill>
            <a:srgbClr val="F2F2F2"/>
          </a:solidFill>
          <a:ln>
            <a:noFill/>
          </a:ln>
        </p:spPr>
        <p:txBody>
          <a:bodyPr/>
          <a:lstStyle/>
          <a:p>
            <a:endParaRPr lang="en-US"/>
          </a:p>
        </p:txBody>
      </p:sp>
      <p:sp>
        <p:nvSpPr>
          <p:cNvPr id="45" name="Box45"/>
          <p:cNvSpPr/>
          <p:nvPr/>
        </p:nvSpPr>
        <p:spPr>
          <a:xfrm>
            <a:off x="6054622" y="2184400"/>
            <a:ext cx="3327400" cy="88900"/>
          </a:xfrm>
          <a:prstGeom prst="rect">
            <a:avLst/>
          </a:prstGeom>
          <a:solidFill>
            <a:srgbClr val="F7951F"/>
          </a:solidFill>
          <a:ln>
            <a:noFill/>
          </a:ln>
        </p:spPr>
        <p:txBody>
          <a:bodyPr/>
          <a:lstStyle/>
          <a:p>
            <a:endParaRPr lang="en-US"/>
          </a:p>
        </p:txBody>
      </p:sp>
      <p:sp>
        <p:nvSpPr>
          <p:cNvPr id="46" name="T46"/>
          <p:cNvSpPr txBox="1"/>
          <p:nvPr/>
        </p:nvSpPr>
        <p:spPr>
          <a:xfrm>
            <a:off x="6308622" y="2489200"/>
            <a:ext cx="2819400" cy="457200"/>
          </a:xfrm>
          <a:prstGeom prst="rect">
            <a:avLst/>
          </a:prstGeom>
          <a:noFill/>
        </p:spPr>
        <p:txBody>
          <a:bodyPr lIns="0" tIns="0" rIns="0" bIns="0" anchor="t">
            <a:normAutofit/>
          </a:bodyPr>
          <a:lstStyle/>
          <a:p>
            <a:pPr marL="0" indent="0" algn="l">
              <a:buNone/>
            </a:pPr>
            <a:r>
              <a:rPr lang="en-US" sz="2200" b="1" dirty="0">
                <a:solidFill>
                  <a:srgbClr val="33425A"/>
                </a:solidFill>
                <a:latin typeface="Century Gothic" panose="020B0502020202020204" pitchFamily="34" charset="0"/>
              </a:rPr>
              <a:t>April 26, 2028</a:t>
            </a:r>
          </a:p>
        </p:txBody>
      </p:sp>
      <p:sp>
        <p:nvSpPr>
          <p:cNvPr id="47" name="T47"/>
          <p:cNvSpPr txBox="1"/>
          <p:nvPr/>
        </p:nvSpPr>
        <p:spPr>
          <a:xfrm>
            <a:off x="6308622" y="3048000"/>
            <a:ext cx="2819400" cy="914400"/>
          </a:xfrm>
          <a:prstGeom prst="rect">
            <a:avLst/>
          </a:prstGeom>
          <a:noFill/>
        </p:spPr>
        <p:txBody>
          <a:bodyPr lIns="0" tIns="0" rIns="0" bIns="0" anchor="t">
            <a:normAutofit/>
          </a:bodyPr>
          <a:lstStyle/>
          <a:p>
            <a:pPr marL="0" indent="0" algn="l">
              <a:buNone/>
            </a:pPr>
            <a:r>
              <a:rPr lang="en-US" sz="1600" b="1" dirty="0">
                <a:solidFill>
                  <a:srgbClr val="000000"/>
                </a:solidFill>
                <a:latin typeface="Century Gothic" panose="020B0502020202020204" pitchFamily="34" charset="0"/>
              </a:rPr>
              <a:t>Entities under 50,000</a:t>
            </a:r>
            <a:r>
              <a:rPr lang="en-US" sz="1600" dirty="0">
                <a:solidFill>
                  <a:srgbClr val="000000"/>
                </a:solidFill>
                <a:latin typeface="Century Gothic" panose="020B0502020202020204" pitchFamily="34" charset="0"/>
              </a:rPr>
              <a:t>, and all special districts</a:t>
            </a:r>
          </a:p>
        </p:txBody>
      </p:sp>
      <p:sp>
        <p:nvSpPr>
          <p:cNvPr id="60" name="T60"/>
          <p:cNvSpPr txBox="1"/>
          <p:nvPr/>
        </p:nvSpPr>
        <p:spPr>
          <a:xfrm>
            <a:off x="838200" y="4292600"/>
            <a:ext cx="10515600" cy="603250"/>
          </a:xfrm>
          <a:prstGeom prst="rect">
            <a:avLst/>
          </a:prstGeom>
          <a:noFill/>
        </p:spPr>
        <p:txBody>
          <a:bodyPr lIns="0" tIns="0" rIns="0" bIns="0" anchor="t">
            <a:normAutofit/>
          </a:bodyPr>
          <a:lstStyle/>
          <a:p>
            <a:pPr marL="0" indent="0" algn="l">
              <a:buNone/>
            </a:pPr>
            <a:r>
              <a:rPr lang="en-US" sz="1800" dirty="0">
                <a:solidFill>
                  <a:srgbClr val="000000"/>
                </a:solidFill>
                <a:latin typeface="Segoe UI" panose="020B0502040204020203" pitchFamily="34" charset="0"/>
                <a:cs typeface="Segoe UI" panose="020B0502040204020203" pitchFamily="34" charset="0"/>
              </a:rPr>
              <a:t>DOJ says it “fully anticipates implementing the regulation at the new deadline.” Nothing about your 2026 projects gets easier, because the documents you are scoping now will still be live in 2027.</a:t>
            </a:r>
          </a:p>
        </p:txBody>
      </p:sp>
      <p:sp>
        <p:nvSpPr>
          <p:cNvPr id="61" name="Box61"/>
          <p:cNvSpPr/>
          <p:nvPr/>
        </p:nvSpPr>
        <p:spPr>
          <a:xfrm>
            <a:off x="838200" y="4895850"/>
            <a:ext cx="10515600" cy="25400"/>
          </a:xfrm>
          <a:prstGeom prst="rect">
            <a:avLst/>
          </a:prstGeom>
          <a:solidFill>
            <a:srgbClr val="BFBFBF"/>
          </a:solidFill>
          <a:ln>
            <a:noFill/>
          </a:ln>
        </p:spPr>
        <p:txBody>
          <a:bodyPr/>
          <a:lstStyle/>
          <a:p>
            <a:endParaRPr lang="en-US"/>
          </a:p>
        </p:txBody>
      </p:sp>
      <p:sp>
        <p:nvSpPr>
          <p:cNvPr id="62" name="T62"/>
          <p:cNvSpPr txBox="1"/>
          <p:nvPr/>
        </p:nvSpPr>
        <p:spPr>
          <a:xfrm>
            <a:off x="838200" y="5080000"/>
            <a:ext cx="10515600" cy="1092200"/>
          </a:xfrm>
          <a:prstGeom prst="rect">
            <a:avLst/>
          </a:prstGeom>
          <a:noFill/>
        </p:spPr>
        <p:txBody>
          <a:bodyPr lIns="0" tIns="0" rIns="0" bIns="0" anchor="t">
            <a:normAutofit/>
          </a:bodyPr>
          <a:lstStyle/>
          <a:p>
            <a:pPr marL="0" indent="0" algn="l">
              <a:buNone/>
            </a:pPr>
            <a:r>
              <a:rPr lang="en-US" sz="1600" b="1" dirty="0">
                <a:solidFill>
                  <a:srgbClr val="33425A"/>
                </a:solidFill>
                <a:latin typeface="Segoe UI" panose="020B0502040204020203" pitchFamily="34" charset="0"/>
                <a:cs typeface="Segoe UI" panose="020B0502040204020203" pitchFamily="34" charset="0"/>
              </a:rPr>
              <a:t>In Nevada: </a:t>
            </a:r>
            <a:r>
              <a:rPr lang="en-US" sz="1600" dirty="0">
                <a:solidFill>
                  <a:srgbClr val="000000"/>
                </a:solidFill>
                <a:latin typeface="Segoe UI" panose="020B0502040204020203" pitchFamily="34" charset="0"/>
                <a:cs typeface="Segoe UI" panose="020B0502040204020203" pitchFamily="34" charset="0"/>
              </a:rPr>
              <a:t>NDOT requires contractors’ public-facing PDF deliverables to be accessible, and the State of Nevada ADA Technology Accessibility Guidelines require WCAG 2.1 AA for all electronic media and downloadable files which State entities publish.</a:t>
            </a:r>
          </a:p>
          <a:p>
            <a:pPr marL="0" indent="0" algn="l">
              <a:spcBef>
                <a:spcPts val="1200"/>
              </a:spcBef>
              <a:buNone/>
            </a:pPr>
            <a:r>
              <a:rPr lang="en-US" sz="1200" dirty="0">
                <a:solidFill>
                  <a:srgbClr val="5F5F5F"/>
                </a:solidFill>
                <a:latin typeface="Century Gothic" panose="020B0502020202020204" pitchFamily="34" charset="0"/>
              </a:rPr>
              <a:t>Source: DOJ Interim Final Rule, 91 Fed. Reg. 20902 (Apr. 20, 2026); ADA.gov; State of Nevada ADA Technology Accessibility Guidelines.</a:t>
            </a:r>
          </a:p>
        </p:txBody>
      </p:sp>
    </p:spTree>
    <p:extLst>
      <p:ext uri="{BB962C8B-B14F-4D97-AF65-F5344CB8AC3E}">
        <p14:creationId xmlns:p14="http://schemas.microsoft.com/office/powerpoint/2010/main" val="2049732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E27A9-D550-8942-73C3-6D4682D8D8B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365ABF1-3885-4EB6-2158-3DDA90A88845}"/>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Who Is Responsible?</a:t>
            </a:r>
            <a:endParaRPr lang="en-US" sz="4000" dirty="0">
              <a:solidFill>
                <a:schemeClr val="accent1">
                  <a:lumMod val="60000"/>
                  <a:lumOff val="40000"/>
                </a:schemeClr>
              </a:solidFill>
              <a:latin typeface="Century Gothic" panose="020B0502020202020204" pitchFamily="34" charset="0"/>
            </a:endParaRPr>
          </a:p>
        </p:txBody>
      </p:sp>
      <p:sp>
        <p:nvSpPr>
          <p:cNvPr id="6" name="Content Placeholder 2">
            <a:extLst>
              <a:ext uri="{FF2B5EF4-FFF2-40B4-BE49-F238E27FC236}">
                <a16:creationId xmlns:a16="http://schemas.microsoft.com/office/drawing/2014/main" id="{33EA93FB-01B7-F16F-D496-02791EBFD853}"/>
              </a:ext>
            </a:extLst>
          </p:cNvPr>
          <p:cNvSpPr txBox="1">
            <a:spLocks/>
          </p:cNvSpPr>
          <p:nvPr/>
        </p:nvSpPr>
        <p:spPr>
          <a:xfrm>
            <a:off x="1054100" y="6332096"/>
            <a:ext cx="9994900" cy="38937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Clr>
                <a:schemeClr val="accent1"/>
              </a:buClr>
              <a:buFont typeface="Cambria" panose="02040503050406030204" pitchFamily="18" charset="0"/>
              <a:buChar char="»"/>
              <a:defRPr sz="200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Clr>
                <a:schemeClr val="accent1"/>
              </a:buClr>
              <a:buFont typeface="Cambria" panose="02040503050406030204" pitchFamily="18" charset="0"/>
              <a:buChar char="›"/>
              <a:defRPr sz="180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chemeClr val="accent1">
                    <a:lumMod val="60000"/>
                    <a:lumOff val="40000"/>
                  </a:schemeClr>
                </a:solidFill>
                <a:latin typeface="Segoe UI" panose="020B0502040204020203" pitchFamily="34" charset="0"/>
              </a:rPr>
              <a:t>The public entity carries the legal exposure, and planners make the decisions that create it.</a:t>
            </a:r>
          </a:p>
        </p:txBody>
      </p:sp>
      <p:sp>
        <p:nvSpPr>
          <p:cNvPr id="5" name="Content Placeholder 4">
            <a:extLst>
              <a:ext uri="{FF2B5EF4-FFF2-40B4-BE49-F238E27FC236}">
                <a16:creationId xmlns:a16="http://schemas.microsoft.com/office/drawing/2014/main" id="{7B421955-F1D7-6921-D91E-2E05A71A8D00}"/>
              </a:ext>
            </a:extLst>
          </p:cNvPr>
          <p:cNvSpPr>
            <a:spLocks noGrp="1"/>
          </p:cNvSpPr>
          <p:nvPr>
            <p:ph idx="1"/>
          </p:nvPr>
        </p:nvSpPr>
        <p:spPr>
          <a:xfrm>
            <a:off x="771017" y="1948436"/>
            <a:ext cx="10649966" cy="3182364"/>
          </a:xfrm>
        </p:spPr>
        <p:txBody>
          <a:bodyPr/>
          <a:lstStyle/>
          <a:p>
            <a:pPr>
              <a:lnSpc>
                <a:spcPct val="100000"/>
              </a:lnSpc>
              <a:spcBef>
                <a:spcPts val="1400"/>
              </a:spcBef>
              <a:spcAft>
                <a:spcPts val="600"/>
              </a:spcAft>
              <a:buNone/>
            </a:pPr>
            <a:r>
              <a:rPr lang="en-US" sz="2000" b="1" dirty="0">
                <a:solidFill>
                  <a:srgbClr val="4F7300"/>
                </a:solidFill>
              </a:rPr>
              <a:t>The scope of work you wrote: </a:t>
            </a:r>
            <a:r>
              <a:rPr lang="en-US" sz="2000" dirty="0"/>
              <a:t>accessibility should be included in the scope.</a:t>
            </a:r>
          </a:p>
          <a:p>
            <a:pPr>
              <a:lnSpc>
                <a:spcPct val="100000"/>
              </a:lnSpc>
              <a:spcBef>
                <a:spcPts val="1400"/>
              </a:spcBef>
              <a:spcAft>
                <a:spcPts val="600"/>
              </a:spcAft>
              <a:buNone/>
            </a:pPr>
            <a:r>
              <a:rPr lang="en-US" sz="2000" b="1" dirty="0">
                <a:solidFill>
                  <a:srgbClr val="4F7300"/>
                </a:solidFill>
              </a:rPr>
              <a:t>The Word file you drafted: </a:t>
            </a:r>
            <a:r>
              <a:rPr lang="en-US" sz="2000" dirty="0"/>
              <a:t>heading styles, table structure, and alt text are decided here. A PDF cannot be fixed later without redoing this.</a:t>
            </a:r>
          </a:p>
          <a:p>
            <a:pPr>
              <a:lnSpc>
                <a:spcPct val="100000"/>
              </a:lnSpc>
              <a:spcBef>
                <a:spcPts val="1400"/>
              </a:spcBef>
              <a:spcAft>
                <a:spcPts val="600"/>
              </a:spcAft>
              <a:buNone/>
            </a:pPr>
            <a:r>
              <a:rPr lang="en-US" sz="2000" b="1" dirty="0">
                <a:solidFill>
                  <a:srgbClr val="4F7300"/>
                </a:solidFill>
              </a:rPr>
              <a:t>The maps and exhibits you commissioned: </a:t>
            </a:r>
            <a:r>
              <a:rPr lang="en-US" sz="2000" dirty="0"/>
              <a:t>a rasterized CAD sheet cannot be made accessible. That decision happened at the subconsultant.</a:t>
            </a:r>
          </a:p>
          <a:p>
            <a:pPr>
              <a:lnSpc>
                <a:spcPct val="100000"/>
              </a:lnSpc>
              <a:spcBef>
                <a:spcPts val="1400"/>
              </a:spcBef>
              <a:spcAft>
                <a:spcPts val="600"/>
              </a:spcAft>
              <a:buNone/>
            </a:pPr>
            <a:r>
              <a:rPr lang="en-US" sz="2000" b="1" dirty="0">
                <a:solidFill>
                  <a:srgbClr val="4F7300"/>
                </a:solidFill>
              </a:rPr>
              <a:t>The deliverable you accepted: </a:t>
            </a:r>
            <a:r>
              <a:rPr lang="en-US" sz="2000" dirty="0"/>
              <a:t>once you sign off, the agency owns the compliance problem, not the consultant.</a:t>
            </a:r>
          </a:p>
        </p:txBody>
      </p:sp>
      <p:sp>
        <p:nvSpPr>
          <p:cNvPr id="3" name="Slide Number Placeholder 2">
            <a:extLst>
              <a:ext uri="{FF2B5EF4-FFF2-40B4-BE49-F238E27FC236}">
                <a16:creationId xmlns:a16="http://schemas.microsoft.com/office/drawing/2014/main" id="{5EC96D73-1274-BE7B-5AD0-1BD1F295F046}"/>
              </a:ext>
            </a:extLst>
          </p:cNvPr>
          <p:cNvSpPr>
            <a:spLocks noGrp="1"/>
          </p:cNvSpPr>
          <p:nvPr>
            <p:ph type="sldNum" sz="quarter" idx="12"/>
          </p:nvPr>
        </p:nvSpPr>
        <p:spPr/>
        <p:txBody>
          <a:bodyPr/>
          <a:lstStyle/>
          <a:p>
            <a:pPr algn="r"/>
            <a:fld id="{94CB29D8-43B4-4006-A583-B57734C212F2}" type="slidenum">
              <a:rPr lang="en-US" smtClean="0"/>
              <a:pPr algn="r"/>
              <a:t>6</a:t>
            </a:fld>
            <a:endParaRPr lang="en-US" dirty="0"/>
          </a:p>
        </p:txBody>
      </p:sp>
    </p:spTree>
    <p:extLst>
      <p:ext uri="{BB962C8B-B14F-4D97-AF65-F5344CB8AC3E}">
        <p14:creationId xmlns:p14="http://schemas.microsoft.com/office/powerpoint/2010/main" val="2098502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CF09C5-FA68-C259-36D6-749D90BD822E}"/>
              </a:ext>
            </a:extLst>
          </p:cNvPr>
          <p:cNvSpPr>
            <a:spLocks noGrp="1"/>
          </p:cNvSpPr>
          <p:nvPr>
            <p:ph type="sldNum" sz="quarter" idx="12"/>
          </p:nvPr>
        </p:nvSpPr>
        <p:spPr/>
        <p:txBody>
          <a:bodyPr/>
          <a:lstStyle/>
          <a:p>
            <a:pPr algn="r"/>
            <a:fld id="{94CB29D8-43B4-4006-A583-B57734C212F2}" type="slidenum">
              <a:rPr lang="en-US" smtClean="0"/>
              <a:pPr algn="r"/>
              <a:t>7</a:t>
            </a:fld>
            <a:endParaRPr lang="en-US" dirty="0"/>
          </a:p>
        </p:txBody>
      </p:sp>
      <p:sp>
        <p:nvSpPr>
          <p:cNvPr id="4" name="Title 3">
            <a:extLst>
              <a:ext uri="{FF2B5EF4-FFF2-40B4-BE49-F238E27FC236}">
                <a16:creationId xmlns:a16="http://schemas.microsoft.com/office/drawing/2014/main" id="{C9014A38-B4BF-339C-FCE7-E8AF9F74DA23}"/>
              </a:ext>
            </a:extLst>
          </p:cNvPr>
          <p:cNvSpPr>
            <a:spLocks noGrp="1"/>
          </p:cNvSpPr>
          <p:nvPr>
            <p:ph type="title"/>
          </p:nvPr>
        </p:nvSpPr>
        <p:spPr/>
        <p:txBody>
          <a:bodyPr/>
          <a:lstStyle/>
          <a:p>
            <a:r>
              <a:rPr lang="en-US" dirty="0"/>
              <a:t>Case Study: City Design Handbooks</a:t>
            </a:r>
          </a:p>
        </p:txBody>
      </p:sp>
      <p:sp>
        <p:nvSpPr>
          <p:cNvPr id="30" name="T30"/>
          <p:cNvSpPr txBox="1"/>
          <p:nvPr/>
        </p:nvSpPr>
        <p:spPr>
          <a:xfrm>
            <a:off x="838200" y="1422400"/>
            <a:ext cx="5588000" cy="4318000"/>
          </a:xfrm>
          <a:prstGeom prst="rect">
            <a:avLst/>
          </a:prstGeom>
          <a:noFill/>
        </p:spPr>
        <p:txBody>
          <a:bodyPr lIns="0" tIns="0" rIns="0" bIns="0" anchor="t">
            <a:normAutofit/>
          </a:bodyPr>
          <a:lstStyle/>
          <a:p>
            <a:pPr marL="0" indent="0">
              <a:spcBef>
                <a:spcPts val="600"/>
              </a:spcBef>
              <a:buNone/>
            </a:pPr>
            <a:r>
              <a:rPr lang="en-US" sz="1800" b="1" dirty="0">
                <a:solidFill>
                  <a:srgbClr val="4F7300"/>
                </a:solidFill>
                <a:latin typeface="Century Gothic" panose="020B0502020202020204" pitchFamily="34" charset="0"/>
              </a:rPr>
              <a:t>The document: </a:t>
            </a:r>
            <a:r>
              <a:rPr lang="en-US" sz="1800" dirty="0">
                <a:solidFill>
                  <a:srgbClr val="000000"/>
                </a:solidFill>
                <a:latin typeface="Century Gothic" panose="020B0502020202020204" pitchFamily="34" charset="0"/>
              </a:rPr>
              <a:t>two 1997 design handbooks still governing entitlements today.</a:t>
            </a:r>
          </a:p>
          <a:p>
            <a:pPr marL="0" indent="0">
              <a:spcBef>
                <a:spcPts val="600"/>
              </a:spcBef>
              <a:buNone/>
            </a:pPr>
            <a:r>
              <a:rPr lang="en-US" sz="1800" b="1" dirty="0">
                <a:solidFill>
                  <a:srgbClr val="4F7300"/>
                </a:solidFill>
                <a:latin typeface="Century Gothic" panose="020B0502020202020204" pitchFamily="34" charset="0"/>
              </a:rPr>
              <a:t>The condition: </a:t>
            </a:r>
            <a:r>
              <a:rPr lang="en-US" sz="1800" dirty="0">
                <a:solidFill>
                  <a:srgbClr val="000000"/>
                </a:solidFill>
                <a:latin typeface="Century Gothic" panose="020B0502020202020204" pitchFamily="34" charset="0"/>
              </a:rPr>
              <a:t>scanned at 90 DPI. No text layer, no tags, no headings. A picture of a document.</a:t>
            </a:r>
          </a:p>
          <a:p>
            <a:pPr marL="0" indent="0">
              <a:spcBef>
                <a:spcPts val="600"/>
              </a:spcBef>
              <a:buNone/>
            </a:pPr>
            <a:r>
              <a:rPr lang="en-US" sz="1800" b="1" dirty="0">
                <a:solidFill>
                  <a:srgbClr val="4F7300"/>
                </a:solidFill>
                <a:latin typeface="Century Gothic" panose="020B0502020202020204" pitchFamily="34" charset="0"/>
              </a:rPr>
              <a:t>The argument: </a:t>
            </a:r>
            <a:r>
              <a:rPr lang="en-US" sz="1800" dirty="0">
                <a:solidFill>
                  <a:srgbClr val="000000"/>
                </a:solidFill>
                <a:latin typeface="Century Gothic" panose="020B0502020202020204" pitchFamily="34" charset="0"/>
              </a:rPr>
              <a:t>legacy content, so Safe Harbor should cover it.</a:t>
            </a:r>
          </a:p>
          <a:p>
            <a:pPr marL="0" indent="0">
              <a:spcBef>
                <a:spcPts val="600"/>
              </a:spcBef>
              <a:buNone/>
            </a:pPr>
            <a:r>
              <a:rPr lang="en-US" sz="1800" b="1" dirty="0">
                <a:solidFill>
                  <a:srgbClr val="4F7300"/>
                </a:solidFill>
                <a:latin typeface="Century Gothic" panose="020B0502020202020204" pitchFamily="34" charset="0"/>
              </a:rPr>
              <a:t>Why that failed: </a:t>
            </a:r>
            <a:r>
              <a:rPr lang="en-US" sz="1800" dirty="0">
                <a:solidFill>
                  <a:srgbClr val="000000"/>
                </a:solidFill>
                <a:latin typeface="Century Gothic" panose="020B0502020202020204" pitchFamily="34" charset="0"/>
              </a:rPr>
              <a:t>the handbooks are still actively used to make decisions, and they were being referenced and reissued. Safe Harbor protects content you leave alone.</a:t>
            </a:r>
          </a:p>
          <a:p>
            <a:pPr marL="0" indent="0">
              <a:spcBef>
                <a:spcPts val="600"/>
              </a:spcBef>
              <a:buNone/>
            </a:pPr>
            <a:r>
              <a:rPr lang="en-US" sz="1800" b="1" dirty="0">
                <a:solidFill>
                  <a:srgbClr val="4F7300"/>
                </a:solidFill>
                <a:latin typeface="Century Gothic" panose="020B0502020202020204" pitchFamily="34" charset="0"/>
              </a:rPr>
              <a:t>The fix: rebuild the documents instead of remediating them.</a:t>
            </a:r>
            <a:r>
              <a:rPr lang="en-US" sz="1800" dirty="0">
                <a:solidFill>
                  <a:srgbClr val="000000"/>
                </a:solidFill>
                <a:latin typeface="Century Gothic" panose="020B0502020202020204" pitchFamily="34" charset="0"/>
              </a:rPr>
              <a:t> OCR on a 90 DPI scan only guesses at the text.</a:t>
            </a:r>
          </a:p>
        </p:txBody>
      </p:sp>
      <p:pic>
        <p:nvPicPr>
          <p:cNvPr id="7" name="Picture 6">
            <a:extLst>
              <a:ext uri="{FF2B5EF4-FFF2-40B4-BE49-F238E27FC236}">
                <a16:creationId xmlns:a16="http://schemas.microsoft.com/office/drawing/2014/main" id="{612687C5-CE5B-84F0-B9F9-377714B84207}"/>
              </a:ext>
            </a:extLst>
          </p:cNvPr>
          <p:cNvPicPr>
            <a:picLocks noChangeAspect="1"/>
          </p:cNvPicPr>
          <p:nvPr/>
        </p:nvPicPr>
        <p:blipFill>
          <a:blip r:embed="rId3"/>
          <a:stretch>
            <a:fillRect/>
          </a:stretch>
        </p:blipFill>
        <p:spPr>
          <a:xfrm>
            <a:off x="7525479" y="1261081"/>
            <a:ext cx="3472305" cy="3944941"/>
          </a:xfrm>
          <a:prstGeom prst="rect">
            <a:avLst/>
          </a:prstGeom>
        </p:spPr>
      </p:pic>
      <p:sp>
        <p:nvSpPr>
          <p:cNvPr id="8" name="TextBox 7">
            <a:extLst>
              <a:ext uri="{FF2B5EF4-FFF2-40B4-BE49-F238E27FC236}">
                <a16:creationId xmlns:a16="http://schemas.microsoft.com/office/drawing/2014/main" id="{34A99950-1539-A45C-BC3A-6FD2071A08B8}"/>
              </a:ext>
            </a:extLst>
          </p:cNvPr>
          <p:cNvSpPr txBox="1"/>
          <p:nvPr/>
        </p:nvSpPr>
        <p:spPr>
          <a:xfrm>
            <a:off x="7450112" y="5275644"/>
            <a:ext cx="3788764" cy="923330"/>
          </a:xfrm>
          <a:prstGeom prst="rect">
            <a:avLst/>
          </a:prstGeom>
          <a:noFill/>
        </p:spPr>
        <p:txBody>
          <a:bodyPr wrap="square" rtlCol="0">
            <a:spAutoFit/>
          </a:bodyPr>
          <a:lstStyle/>
          <a:p>
            <a:pPr algn="ctr"/>
            <a:r>
              <a:rPr lang="en-US" dirty="0">
                <a:latin typeface="Century Gothic" panose="020B0502020202020204" pitchFamily="34" charset="0"/>
              </a:rPr>
              <a:t>An example of an “Exhibit” that would have to be rebuilt (without source material)</a:t>
            </a:r>
          </a:p>
        </p:txBody>
      </p:sp>
      <p:cxnSp>
        <p:nvCxnSpPr>
          <p:cNvPr id="10" name="Straight Connector 9">
            <a:extLst>
              <a:ext uri="{FF2B5EF4-FFF2-40B4-BE49-F238E27FC236}">
                <a16:creationId xmlns:a16="http://schemas.microsoft.com/office/drawing/2014/main" id="{D251116C-5A29-7616-0992-EE36F6852078}"/>
              </a:ext>
            </a:extLst>
          </p:cNvPr>
          <p:cNvCxnSpPr/>
          <p:nvPr/>
        </p:nvCxnSpPr>
        <p:spPr>
          <a:xfrm>
            <a:off x="6845509" y="1299148"/>
            <a:ext cx="0" cy="4816839"/>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211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2B59421-C8E0-58C7-B9B5-C092FBDC3718}"/>
              </a:ext>
            </a:extLst>
          </p:cNvPr>
          <p:cNvSpPr>
            <a:spLocks noGrp="1"/>
          </p:cNvSpPr>
          <p:nvPr>
            <p:ph type="sldNum" sz="quarter" idx="12"/>
          </p:nvPr>
        </p:nvSpPr>
        <p:spPr/>
        <p:txBody>
          <a:bodyPr/>
          <a:lstStyle/>
          <a:p>
            <a:pPr algn="r"/>
            <a:fld id="{94CB29D8-43B4-4006-A583-B57734C212F2}" type="slidenum">
              <a:rPr lang="en-US" smtClean="0"/>
              <a:pPr algn="r"/>
              <a:t>8</a:t>
            </a:fld>
            <a:endParaRPr lang="en-US" dirty="0"/>
          </a:p>
        </p:txBody>
      </p:sp>
      <p:sp>
        <p:nvSpPr>
          <p:cNvPr id="4" name="Title 3">
            <a:extLst>
              <a:ext uri="{FF2B5EF4-FFF2-40B4-BE49-F238E27FC236}">
                <a16:creationId xmlns:a16="http://schemas.microsoft.com/office/drawing/2014/main" id="{20D2EE7A-641D-D53A-7A6E-F9BC2F46E752}"/>
              </a:ext>
            </a:extLst>
          </p:cNvPr>
          <p:cNvSpPr>
            <a:spLocks noGrp="1"/>
          </p:cNvSpPr>
          <p:nvPr>
            <p:ph type="title"/>
          </p:nvPr>
        </p:nvSpPr>
        <p:spPr/>
        <p:txBody>
          <a:bodyPr/>
          <a:lstStyle/>
          <a:p>
            <a:r>
              <a:rPr lang="en-US" dirty="0"/>
              <a:t>Case Study: Talus Valley</a:t>
            </a:r>
          </a:p>
        </p:txBody>
      </p:sp>
      <p:sp>
        <p:nvSpPr>
          <p:cNvPr id="30" name="T30"/>
          <p:cNvSpPr txBox="1"/>
          <p:nvPr/>
        </p:nvSpPr>
        <p:spPr>
          <a:xfrm>
            <a:off x="734961" y="1870342"/>
            <a:ext cx="6619567" cy="3493155"/>
          </a:xfrm>
          <a:prstGeom prst="rect">
            <a:avLst/>
          </a:prstGeom>
          <a:noFill/>
        </p:spPr>
        <p:txBody>
          <a:bodyPr lIns="0" tIns="0" rIns="0" bIns="0" anchor="t">
            <a:normAutofit/>
          </a:bodyPr>
          <a:lstStyle/>
          <a:p>
            <a:pPr marL="0" indent="0">
              <a:spcBef>
                <a:spcPts val="1800"/>
              </a:spcBef>
              <a:buNone/>
            </a:pPr>
            <a:r>
              <a:rPr lang="en-US" sz="1800" b="1" dirty="0">
                <a:solidFill>
                  <a:srgbClr val="4F7300"/>
                </a:solidFill>
                <a:latin typeface="Century Gothic" panose="020B0502020202020204" pitchFamily="34" charset="0"/>
              </a:rPr>
              <a:t>The document: </a:t>
            </a:r>
            <a:r>
              <a:rPr lang="en-US" sz="1800" dirty="0">
                <a:solidFill>
                  <a:srgbClr val="000000"/>
                </a:solidFill>
                <a:latin typeface="Century Gothic" panose="020B0502020202020204" pitchFamily="34" charset="0"/>
              </a:rPr>
              <a:t>large land development plan with a PUD Amendment, about 50 maps.</a:t>
            </a:r>
          </a:p>
          <a:p>
            <a:pPr marL="0" indent="0">
              <a:spcBef>
                <a:spcPts val="1800"/>
              </a:spcBef>
              <a:buNone/>
            </a:pPr>
            <a:r>
              <a:rPr lang="en-US" sz="1800" b="1" dirty="0">
                <a:solidFill>
                  <a:srgbClr val="4F7300"/>
                </a:solidFill>
                <a:latin typeface="Century Gothic" panose="020B0502020202020204" pitchFamily="34" charset="0"/>
              </a:rPr>
              <a:t>The condition: </a:t>
            </a:r>
            <a:r>
              <a:rPr lang="en-US" sz="1800" dirty="0">
                <a:solidFill>
                  <a:srgbClr val="000000"/>
                </a:solidFill>
                <a:latin typeface="Century Gothic" panose="020B0502020202020204" pitchFamily="34" charset="0"/>
              </a:rPr>
              <a:t>complex maps without alt text and no data tables, contrast issues, floating figures, and line breaks to position elements.</a:t>
            </a:r>
          </a:p>
          <a:p>
            <a:pPr marL="0" indent="0">
              <a:spcBef>
                <a:spcPts val="1800"/>
              </a:spcBef>
              <a:buNone/>
            </a:pPr>
            <a:r>
              <a:rPr lang="en-US" sz="1800" b="1" dirty="0">
                <a:solidFill>
                  <a:srgbClr val="4F7300"/>
                </a:solidFill>
                <a:latin typeface="Century Gothic" panose="020B0502020202020204" pitchFamily="34" charset="0"/>
              </a:rPr>
              <a:t>What was asked for: </a:t>
            </a:r>
            <a:r>
              <a:rPr lang="en-US" sz="1800" dirty="0">
                <a:solidFill>
                  <a:srgbClr val="000000"/>
                </a:solidFill>
                <a:latin typeface="Century Gothic" panose="020B0502020202020204" pitchFamily="34" charset="0"/>
              </a:rPr>
              <a:t>“make it an accessible PDF.”</a:t>
            </a:r>
          </a:p>
          <a:p>
            <a:pPr marL="0" indent="0">
              <a:spcBef>
                <a:spcPts val="1800"/>
              </a:spcBef>
              <a:buNone/>
            </a:pPr>
            <a:r>
              <a:rPr lang="en-US" sz="1800" b="1" dirty="0">
                <a:solidFill>
                  <a:srgbClr val="4F7300"/>
                </a:solidFill>
                <a:latin typeface="Century Gothic" panose="020B0502020202020204" pitchFamily="34" charset="0"/>
              </a:rPr>
              <a:t>The fix: </a:t>
            </a:r>
            <a:r>
              <a:rPr lang="en-US" sz="1800" dirty="0">
                <a:solidFill>
                  <a:srgbClr val="000000"/>
                </a:solidFill>
                <a:latin typeface="Century Gothic" panose="020B0502020202020204" pitchFamily="34" charset="0"/>
              </a:rPr>
              <a:t>added structure tags, corrected the reading order, add proper spacing between paragraphs, wrote alt text for each map, and moved the detailed map content into text or tables where it was too much for alt text.</a:t>
            </a:r>
          </a:p>
        </p:txBody>
      </p:sp>
      <p:pic>
        <p:nvPicPr>
          <p:cNvPr id="8" name="Picture 7" descr="Screenshot of an accessibility-tags panel showing a PDF document structure with Document, paragraph, and Figure elements. Visible text identifies Planned Unit Development Handbook, City of Reno, adopted July 22, 2020, amended March 8, 2022, and dated February 3, 2023.&#10;&#10;AI-generated content may be incorrect.">
            <a:extLst>
              <a:ext uri="{FF2B5EF4-FFF2-40B4-BE49-F238E27FC236}">
                <a16:creationId xmlns:a16="http://schemas.microsoft.com/office/drawing/2014/main" id="{F153D30C-551A-5DF7-23C6-5AFDA91EDDD4}"/>
              </a:ext>
            </a:extLst>
          </p:cNvPr>
          <p:cNvPicPr>
            <a:picLocks noChangeAspect="1"/>
          </p:cNvPicPr>
          <p:nvPr/>
        </p:nvPicPr>
        <p:blipFill>
          <a:blip r:embed="rId3"/>
          <a:srcRect r="40954"/>
          <a:stretch>
            <a:fillRect/>
          </a:stretch>
        </p:blipFill>
        <p:spPr>
          <a:xfrm>
            <a:off x="7908521" y="1237494"/>
            <a:ext cx="4131701" cy="4669647"/>
          </a:xfrm>
          <a:prstGeom prst="rect">
            <a:avLst/>
          </a:prstGeom>
        </p:spPr>
      </p:pic>
    </p:spTree>
    <p:extLst>
      <p:ext uri="{BB962C8B-B14F-4D97-AF65-F5344CB8AC3E}">
        <p14:creationId xmlns:p14="http://schemas.microsoft.com/office/powerpoint/2010/main" val="3657829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6519F-9CF5-4D5D-C7B0-1D70271CC14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2CF6B7-0CFE-E4D7-7B56-608E50BA80D3}"/>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The Same Eight Failures, Almost Every Time</a:t>
            </a:r>
            <a:endParaRPr lang="en-US" sz="4000" dirty="0">
              <a:solidFill>
                <a:schemeClr val="accent1">
                  <a:lumMod val="60000"/>
                  <a:lumOff val="40000"/>
                </a:schemeClr>
              </a:solidFill>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94696F71-361E-B748-7137-A7A1585F15FB}"/>
              </a:ext>
            </a:extLst>
          </p:cNvPr>
          <p:cNvSpPr>
            <a:spLocks noGrp="1"/>
          </p:cNvSpPr>
          <p:nvPr>
            <p:ph type="sldNum" sz="quarter" idx="12"/>
          </p:nvPr>
        </p:nvSpPr>
        <p:spPr/>
        <p:txBody>
          <a:bodyPr/>
          <a:lstStyle/>
          <a:p>
            <a:pPr algn="r"/>
            <a:fld id="{94CB29D8-43B4-4006-A583-B57734C212F2}" type="slidenum">
              <a:rPr lang="en-US" smtClean="0"/>
              <a:pPr algn="r"/>
              <a:t>9</a:t>
            </a:fld>
            <a:endParaRPr lang="en-US" dirty="0"/>
          </a:p>
        </p:txBody>
      </p:sp>
      <p:sp>
        <p:nvSpPr>
          <p:cNvPr id="40" name="Fail1"/>
          <p:cNvSpPr/>
          <p:nvPr/>
        </p:nvSpPr>
        <p:spPr>
          <a:xfrm>
            <a:off x="838200" y="13208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1. </a:t>
            </a:r>
            <a:r>
              <a:rPr lang="en-US" sz="1800" b="1" dirty="0">
                <a:solidFill>
                  <a:srgbClr val="33425A"/>
                </a:solidFill>
                <a:latin typeface="Century Gothic" panose="020B0502020202020204" pitchFamily="34" charset="0"/>
              </a:rPr>
              <a:t>Contrast nobody measured</a:t>
            </a:r>
          </a:p>
          <a:p>
            <a:pPr marL="0" indent="0">
              <a:buNone/>
            </a:pPr>
            <a:r>
              <a:rPr lang="en-US" sz="1500" dirty="0">
                <a:solidFill>
                  <a:srgbClr val="000000"/>
                </a:solidFill>
                <a:latin typeface="Century Gothic" panose="020B0502020202020204" pitchFamily="34" charset="0"/>
              </a:rPr>
              <a:t>Agency brand colors at 3.1:1. It passed a design review, not a contrast check.</a:t>
            </a:r>
          </a:p>
        </p:txBody>
      </p:sp>
      <p:sp>
        <p:nvSpPr>
          <p:cNvPr id="41" name="Fail2"/>
          <p:cNvSpPr/>
          <p:nvPr/>
        </p:nvSpPr>
        <p:spPr>
          <a:xfrm>
            <a:off x="6223000" y="13208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2. </a:t>
            </a:r>
            <a:r>
              <a:rPr lang="en-US" sz="1800" b="1" dirty="0">
                <a:solidFill>
                  <a:srgbClr val="33425A"/>
                </a:solidFill>
                <a:latin typeface="Century Gothic" panose="020B0502020202020204" pitchFamily="34" charset="0"/>
              </a:rPr>
              <a:t>Alt text that says nothing</a:t>
            </a:r>
          </a:p>
          <a:p>
            <a:pPr marL="0" indent="0">
              <a:buNone/>
            </a:pPr>
            <a:r>
              <a:rPr lang="en-US" sz="1500" dirty="0">
                <a:solidFill>
                  <a:srgbClr val="000000"/>
                </a:solidFill>
                <a:latin typeface="Century Gothic" panose="020B0502020202020204" pitchFamily="34" charset="0"/>
              </a:rPr>
              <a:t>Blank, or “Figure 4-2.jpg.” The reader learns a figure exists and nothing else.</a:t>
            </a:r>
          </a:p>
        </p:txBody>
      </p:sp>
      <p:sp>
        <p:nvSpPr>
          <p:cNvPr id="42" name="Fail3"/>
          <p:cNvSpPr/>
          <p:nvPr/>
        </p:nvSpPr>
        <p:spPr>
          <a:xfrm>
            <a:off x="838200" y="23622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3. </a:t>
            </a:r>
            <a:r>
              <a:rPr lang="en-US" sz="1800" b="1" dirty="0">
                <a:solidFill>
                  <a:srgbClr val="33425A"/>
                </a:solidFill>
                <a:latin typeface="Century Gothic" panose="020B0502020202020204" pitchFamily="34" charset="0"/>
              </a:rPr>
              <a:t>PDFs with no tags</a:t>
            </a:r>
          </a:p>
          <a:p>
            <a:pPr marL="0" indent="0">
              <a:buNone/>
            </a:pPr>
            <a:r>
              <a:rPr lang="en-US" sz="1500" dirty="0">
                <a:solidFill>
                  <a:srgbClr val="000000"/>
                </a:solidFill>
                <a:latin typeface="Century Gothic" panose="020B0502020202020204" pitchFamily="34" charset="0"/>
              </a:rPr>
              <a:t>The most common one, and the one that takes the longest to undo after the fact.</a:t>
            </a:r>
          </a:p>
        </p:txBody>
      </p:sp>
      <p:sp>
        <p:nvSpPr>
          <p:cNvPr id="43" name="Fail4"/>
          <p:cNvSpPr/>
          <p:nvPr/>
        </p:nvSpPr>
        <p:spPr>
          <a:xfrm>
            <a:off x="6223000" y="23622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4. </a:t>
            </a:r>
            <a:r>
              <a:rPr lang="en-US" sz="1800" b="1" dirty="0">
                <a:solidFill>
                  <a:srgbClr val="33425A"/>
                </a:solidFill>
                <a:latin typeface="Century Gothic" panose="020B0502020202020204" pitchFamily="34" charset="0"/>
              </a:rPr>
              <a:t>Headings faked with formatting</a:t>
            </a:r>
          </a:p>
          <a:p>
            <a:pPr marL="0" indent="0">
              <a:buNone/>
            </a:pPr>
            <a:r>
              <a:rPr lang="en-US" sz="1500" dirty="0">
                <a:solidFill>
                  <a:srgbClr val="000000"/>
                </a:solidFill>
                <a:latin typeface="Century Gothic" panose="020B0502020202020204" pitchFamily="34" charset="0"/>
              </a:rPr>
              <a:t>Bold 16pt text is not a heading. Without real styles there is no navigation and no table of contents.</a:t>
            </a:r>
          </a:p>
        </p:txBody>
      </p:sp>
      <p:sp>
        <p:nvSpPr>
          <p:cNvPr id="44" name="Fail5"/>
          <p:cNvSpPr/>
          <p:nvPr/>
        </p:nvSpPr>
        <p:spPr>
          <a:xfrm>
            <a:off x="838200" y="34036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5. </a:t>
            </a:r>
            <a:r>
              <a:rPr lang="en-US" sz="1800" b="1" dirty="0">
                <a:solidFill>
                  <a:srgbClr val="33425A"/>
                </a:solidFill>
                <a:latin typeface="Century Gothic" panose="020B0502020202020204" pitchFamily="34" charset="0"/>
              </a:rPr>
              <a:t>Tables built from tab stops</a:t>
            </a:r>
          </a:p>
          <a:p>
            <a:pPr marL="0" indent="0">
              <a:buNone/>
            </a:pPr>
            <a:r>
              <a:rPr lang="en-US" sz="1500" dirty="0">
                <a:solidFill>
                  <a:srgbClr val="000000"/>
                </a:solidFill>
                <a:latin typeface="Century Gothic" panose="020B0502020202020204" pitchFamily="34" charset="0"/>
              </a:rPr>
              <a:t>Looks like a table, reads as one long run-on sentence.</a:t>
            </a:r>
          </a:p>
        </p:txBody>
      </p:sp>
      <p:sp>
        <p:nvSpPr>
          <p:cNvPr id="45" name="Fail6"/>
          <p:cNvSpPr/>
          <p:nvPr/>
        </p:nvSpPr>
        <p:spPr>
          <a:xfrm>
            <a:off x="6223000" y="34036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6. </a:t>
            </a:r>
            <a:r>
              <a:rPr lang="en-US" sz="1800" b="1" dirty="0">
                <a:solidFill>
                  <a:srgbClr val="33425A"/>
                </a:solidFill>
                <a:latin typeface="Century Gothic" panose="020B0502020202020204" pitchFamily="34" charset="0"/>
              </a:rPr>
              <a:t>Meaning carried by color alone</a:t>
            </a:r>
          </a:p>
          <a:p>
            <a:pPr marL="0" indent="0">
              <a:buNone/>
            </a:pPr>
            <a:r>
              <a:rPr lang="en-US" sz="1500" dirty="0">
                <a:solidFill>
                  <a:srgbClr val="000000"/>
                </a:solidFill>
                <a:latin typeface="Century Gothic" panose="020B0502020202020204" pitchFamily="34" charset="0"/>
              </a:rPr>
              <a:t>Red for constrained, green for available. Those are the same swatch to a lot of your audience.</a:t>
            </a:r>
          </a:p>
        </p:txBody>
      </p:sp>
      <p:sp>
        <p:nvSpPr>
          <p:cNvPr id="60" name="Kicker"/>
          <p:cNvSpPr txBox="1"/>
          <p:nvPr/>
        </p:nvSpPr>
        <p:spPr>
          <a:xfrm>
            <a:off x="838200" y="5562600"/>
            <a:ext cx="10515600" cy="381000"/>
          </a:xfrm>
          <a:prstGeom prst="rect">
            <a:avLst/>
          </a:prstGeom>
          <a:noFill/>
        </p:spPr>
        <p:txBody>
          <a:bodyPr lIns="0" tIns="0" rIns="0" bIns="0"/>
          <a:lstStyle/>
          <a:p>
            <a:r>
              <a:rPr lang="en-US" sz="1700" b="1" dirty="0">
                <a:solidFill>
                  <a:srgbClr val="33425A"/>
                </a:solidFill>
                <a:latin typeface="Century Gothic" panose="020B0502020202020204" pitchFamily="34" charset="0"/>
              </a:rPr>
              <a:t>Every one of these is cheap to prevent and expensive to fix.</a:t>
            </a:r>
          </a:p>
        </p:txBody>
      </p:sp>
      <p:sp>
        <p:nvSpPr>
          <p:cNvPr id="2" name="Fail7">
            <a:extLst>
              <a:ext uri="{FF2B5EF4-FFF2-40B4-BE49-F238E27FC236}">
                <a16:creationId xmlns:a16="http://schemas.microsoft.com/office/drawing/2014/main" id="{B349CA31-C6B2-D06C-39CA-648DD0EEA61F}"/>
              </a:ext>
            </a:extLst>
          </p:cNvPr>
          <p:cNvSpPr/>
          <p:nvPr/>
        </p:nvSpPr>
        <p:spPr>
          <a:xfrm>
            <a:off x="838200" y="44450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7. </a:t>
            </a:r>
            <a:r>
              <a:rPr lang="en-US" sz="1800" b="1" dirty="0">
                <a:solidFill>
                  <a:srgbClr val="33425A"/>
                </a:solidFill>
                <a:latin typeface="Century Gothic" panose="020B0502020202020204" pitchFamily="34" charset="0"/>
              </a:rPr>
              <a:t>Floating figures</a:t>
            </a:r>
          </a:p>
          <a:p>
            <a:pPr marL="0" indent="0">
              <a:buNone/>
            </a:pPr>
            <a:r>
              <a:rPr lang="en-US" sz="1500" dirty="0">
                <a:solidFill>
                  <a:srgbClr val="000000"/>
                </a:solidFill>
                <a:latin typeface="Century Gothic" panose="020B0502020202020204" pitchFamily="34" charset="0"/>
              </a:rPr>
              <a:t>Wrapped figures are tagged where they are anchored, often pages away from their caption.</a:t>
            </a:r>
          </a:p>
        </p:txBody>
      </p:sp>
      <p:sp>
        <p:nvSpPr>
          <p:cNvPr id="3" name="Fail8">
            <a:extLst>
              <a:ext uri="{FF2B5EF4-FFF2-40B4-BE49-F238E27FC236}">
                <a16:creationId xmlns:a16="http://schemas.microsoft.com/office/drawing/2014/main" id="{902D85A4-851C-97EE-B1B6-721DA9AA23D8}"/>
              </a:ext>
            </a:extLst>
          </p:cNvPr>
          <p:cNvSpPr/>
          <p:nvPr/>
        </p:nvSpPr>
        <p:spPr>
          <a:xfrm>
            <a:off x="6223000" y="4445000"/>
            <a:ext cx="5130800" cy="914400"/>
          </a:xfrm>
          <a:prstGeom prst="rect">
            <a:avLst/>
          </a:prstGeom>
          <a:solidFill>
            <a:srgbClr val="F2F2F2"/>
          </a:solidFill>
          <a:ln>
            <a:noFill/>
          </a:ln>
        </p:spPr>
        <p:txBody>
          <a:bodyPr lIns="152400" tIns="88900" rIns="152400" bIns="88900" anchor="t" anchorCtr="0">
            <a:noAutofit/>
          </a:bodyPr>
          <a:lstStyle/>
          <a:p>
            <a:pPr marL="0" indent="0">
              <a:buNone/>
            </a:pPr>
            <a:r>
              <a:rPr lang="en-US" sz="1800" b="1" dirty="0">
                <a:solidFill>
                  <a:srgbClr val="4F7300"/>
                </a:solidFill>
                <a:latin typeface="Century Gothic" panose="020B0502020202020204" pitchFamily="34" charset="0"/>
              </a:rPr>
              <a:t>8. </a:t>
            </a:r>
            <a:r>
              <a:rPr lang="en-US" sz="1800" b="1" dirty="0">
                <a:solidFill>
                  <a:srgbClr val="33425A"/>
                </a:solidFill>
                <a:latin typeface="Century Gothic" panose="020B0502020202020204" pitchFamily="34" charset="0"/>
              </a:rPr>
              <a:t>Spacing made with the Enter key</a:t>
            </a:r>
          </a:p>
          <a:p>
            <a:pPr marL="0" indent="0">
              <a:buNone/>
            </a:pPr>
            <a:r>
              <a:rPr lang="en-US" sz="1500" dirty="0">
                <a:solidFill>
                  <a:srgbClr val="000000"/>
                </a:solidFill>
                <a:latin typeface="Century Gothic" panose="020B0502020202020204" pitchFamily="34" charset="0"/>
              </a:rPr>
              <a:t>Every extra return is an empty paragraph, read aloud as “blank.” Use Spacing Before and After.</a:t>
            </a:r>
          </a:p>
        </p:txBody>
      </p:sp>
    </p:spTree>
    <p:extLst>
      <p:ext uri="{BB962C8B-B14F-4D97-AF65-F5344CB8AC3E}">
        <p14:creationId xmlns:p14="http://schemas.microsoft.com/office/powerpoint/2010/main" val="3946859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0A9207-DBF5-13C8-8850-AEC0F714DB2A}"/>
              </a:ext>
            </a:extLst>
          </p:cNvPr>
          <p:cNvSpPr>
            <a:spLocks noGrp="1"/>
          </p:cNvSpPr>
          <p:nvPr>
            <p:ph type="sldNum" sz="quarter" idx="12"/>
          </p:nvPr>
        </p:nvSpPr>
        <p:spPr/>
        <p:txBody>
          <a:bodyPr/>
          <a:lstStyle/>
          <a:p>
            <a:pPr algn="r"/>
            <a:fld id="{94CB29D8-43B4-4006-A583-B57734C212F2}" type="slidenum">
              <a:rPr lang="en-US" smtClean="0"/>
              <a:pPr algn="r"/>
              <a:t>10</a:t>
            </a:fld>
            <a:endParaRPr lang="en-US" dirty="0"/>
          </a:p>
        </p:txBody>
      </p:sp>
      <p:sp>
        <p:nvSpPr>
          <p:cNvPr id="4" name="Title 3">
            <a:extLst>
              <a:ext uri="{FF2B5EF4-FFF2-40B4-BE49-F238E27FC236}">
                <a16:creationId xmlns:a16="http://schemas.microsoft.com/office/drawing/2014/main" id="{B271C736-176B-CF69-AD49-35CFEC710F0F}"/>
              </a:ext>
            </a:extLst>
          </p:cNvPr>
          <p:cNvSpPr>
            <a:spLocks noGrp="1"/>
          </p:cNvSpPr>
          <p:nvPr>
            <p:ph type="title"/>
          </p:nvPr>
        </p:nvSpPr>
        <p:spPr/>
        <p:txBody>
          <a:bodyPr/>
          <a:lstStyle/>
          <a:p>
            <a:r>
              <a:rPr lang="en-US" dirty="0"/>
              <a:t>Live Demo: The Same Document, Twice</a:t>
            </a:r>
          </a:p>
        </p:txBody>
      </p:sp>
      <p:sp>
        <p:nvSpPr>
          <p:cNvPr id="30" name="C30"/>
          <p:cNvSpPr/>
          <p:nvPr/>
        </p:nvSpPr>
        <p:spPr>
          <a:xfrm>
            <a:off x="838200" y="1422400"/>
            <a:ext cx="5029200" cy="3327400"/>
          </a:xfrm>
          <a:prstGeom prst="rect">
            <a:avLst/>
          </a:prstGeom>
          <a:solidFill>
            <a:srgbClr val="F2F2F2"/>
          </a:solidFill>
          <a:ln>
            <a:noFill/>
          </a:ln>
        </p:spPr>
        <p:txBody>
          <a:bodyPr lIns="182880" tIns="152400" rIns="182880" bIns="152400" anchor="t">
            <a:normAutofit/>
          </a:bodyPr>
          <a:lstStyle/>
          <a:p>
            <a:pPr marL="0" indent="0">
              <a:buNone/>
            </a:pPr>
            <a:r>
              <a:rPr lang="en-US" sz="2000" b="1" dirty="0">
                <a:solidFill>
                  <a:srgbClr val="C0392B"/>
                </a:solidFill>
                <a:latin typeface="Century Gothic" panose="020B0502020202020204" pitchFamily="34" charset="0"/>
              </a:rPr>
              <a:t>Before</a:t>
            </a:r>
          </a:p>
          <a:p>
            <a:pPr marL="0" indent="0">
              <a:spcBef>
                <a:spcPts val="700"/>
              </a:spcBef>
              <a:buNone/>
            </a:pPr>
            <a:r>
              <a:rPr lang="en-US" sz="1600" dirty="0">
                <a:solidFill>
                  <a:srgbClr val="000000"/>
                </a:solidFill>
                <a:latin typeface="Century Gothic" panose="020B0502020202020204" pitchFamily="34" charset="0"/>
              </a:rPr>
              <a:t>NVDA on the untagged plan set.</a:t>
            </a:r>
          </a:p>
          <a:p>
            <a:pPr marL="0" indent="0">
              <a:spcBef>
                <a:spcPts val="700"/>
              </a:spcBef>
              <a:buNone/>
            </a:pPr>
            <a:r>
              <a:rPr lang="en-US" sz="1600" i="1" dirty="0">
                <a:solidFill>
                  <a:srgbClr val="404040"/>
                </a:solidFill>
                <a:latin typeface="Century Gothic" panose="020B0502020202020204" pitchFamily="34" charset="0"/>
              </a:rPr>
              <a:t>“Graphic. Graphic. Graphic.”</a:t>
            </a:r>
          </a:p>
          <a:p>
            <a:pPr marL="0" indent="0">
              <a:spcBef>
                <a:spcPts val="700"/>
              </a:spcBef>
              <a:buNone/>
            </a:pPr>
            <a:r>
              <a:rPr lang="en-US" sz="1600" dirty="0">
                <a:solidFill>
                  <a:srgbClr val="000000"/>
                </a:solidFill>
                <a:latin typeface="Century Gothic" panose="020B0502020202020204" pitchFamily="34" charset="0"/>
              </a:rPr>
              <a:t>No headings list. No page titles. Tab order jumps across columns. The land use table reads as a single paragraph of numbers.</a:t>
            </a:r>
          </a:p>
        </p:txBody>
      </p:sp>
      <p:sp>
        <p:nvSpPr>
          <p:cNvPr id="31" name="B31"/>
          <p:cNvSpPr/>
          <p:nvPr/>
        </p:nvSpPr>
        <p:spPr>
          <a:xfrm>
            <a:off x="838200" y="1422400"/>
            <a:ext cx="5029200" cy="88900"/>
          </a:xfrm>
          <a:prstGeom prst="rect">
            <a:avLst/>
          </a:prstGeom>
          <a:solidFill>
            <a:srgbClr val="C0392B"/>
          </a:solidFill>
          <a:ln>
            <a:noFill/>
          </a:ln>
        </p:spPr>
        <p:txBody>
          <a:bodyPr/>
          <a:lstStyle/>
          <a:p>
            <a:endParaRPr lang="en-US"/>
          </a:p>
        </p:txBody>
      </p:sp>
      <p:sp>
        <p:nvSpPr>
          <p:cNvPr id="32" name="C32"/>
          <p:cNvSpPr/>
          <p:nvPr/>
        </p:nvSpPr>
        <p:spPr>
          <a:xfrm>
            <a:off x="6324600" y="1422400"/>
            <a:ext cx="5029200" cy="3327400"/>
          </a:xfrm>
          <a:prstGeom prst="rect">
            <a:avLst/>
          </a:prstGeom>
          <a:solidFill>
            <a:srgbClr val="F2F2F2"/>
          </a:solidFill>
          <a:ln>
            <a:noFill/>
          </a:ln>
        </p:spPr>
        <p:txBody>
          <a:bodyPr lIns="182880" tIns="152400" rIns="182880" bIns="152400" anchor="t">
            <a:normAutofit/>
          </a:bodyPr>
          <a:lstStyle/>
          <a:p>
            <a:pPr marL="0" indent="0">
              <a:buNone/>
            </a:pPr>
            <a:r>
              <a:rPr lang="en-US" sz="2000" b="1" dirty="0">
                <a:solidFill>
                  <a:srgbClr val="4F7300"/>
                </a:solidFill>
                <a:latin typeface="Century Gothic" panose="020B0502020202020204" pitchFamily="34" charset="0"/>
              </a:rPr>
              <a:t>After</a:t>
            </a:r>
          </a:p>
          <a:p>
            <a:pPr marL="0" indent="0">
              <a:spcBef>
                <a:spcPts val="700"/>
              </a:spcBef>
              <a:buNone/>
            </a:pPr>
            <a:r>
              <a:rPr lang="en-US" sz="1600" dirty="0">
                <a:solidFill>
                  <a:srgbClr val="000000"/>
                </a:solidFill>
                <a:latin typeface="Century Gothic" panose="020B0502020202020204" pitchFamily="34" charset="0"/>
              </a:rPr>
              <a:t>The same content, tagged and structured.</a:t>
            </a:r>
          </a:p>
          <a:p>
            <a:pPr marL="0" indent="0">
              <a:spcBef>
                <a:spcPts val="700"/>
              </a:spcBef>
              <a:buNone/>
            </a:pPr>
            <a:r>
              <a:rPr lang="en-US" sz="1600" i="1" dirty="0">
                <a:solidFill>
                  <a:srgbClr val="404040"/>
                </a:solidFill>
                <a:latin typeface="Century Gothic" panose="020B0502020202020204" pitchFamily="34" charset="0"/>
              </a:rPr>
              <a:t>“Heading level 2. Land Use and Zoning.”</a:t>
            </a:r>
          </a:p>
          <a:p>
            <a:pPr marL="0" indent="0">
              <a:spcBef>
                <a:spcPts val="700"/>
              </a:spcBef>
              <a:buNone/>
            </a:pPr>
            <a:r>
              <a:rPr lang="en-US" sz="1600" dirty="0">
                <a:solidFill>
                  <a:srgbClr val="000000"/>
                </a:solidFill>
                <a:latin typeface="Century Gothic" panose="020B0502020202020204" pitchFamily="34" charset="0"/>
              </a:rPr>
              <a:t>Headings list navigates the document. The table reads row by row with its headers. The constraint map has a text equivalent.</a:t>
            </a:r>
          </a:p>
        </p:txBody>
      </p:sp>
      <p:sp>
        <p:nvSpPr>
          <p:cNvPr id="33" name="B33"/>
          <p:cNvSpPr/>
          <p:nvPr/>
        </p:nvSpPr>
        <p:spPr>
          <a:xfrm>
            <a:off x="6324600" y="1422400"/>
            <a:ext cx="5029200" cy="88900"/>
          </a:xfrm>
          <a:prstGeom prst="rect">
            <a:avLst/>
          </a:prstGeom>
          <a:solidFill>
            <a:srgbClr val="6FA000"/>
          </a:solidFill>
          <a:ln>
            <a:noFill/>
          </a:ln>
        </p:spPr>
        <p:txBody>
          <a:bodyPr/>
          <a:lstStyle/>
          <a:p>
            <a:endParaRPr lang="en-US"/>
          </a:p>
        </p:txBody>
      </p:sp>
      <p:sp>
        <p:nvSpPr>
          <p:cNvPr id="40" name="Cue"/>
          <p:cNvSpPr txBox="1"/>
          <p:nvPr/>
        </p:nvSpPr>
        <p:spPr>
          <a:xfrm>
            <a:off x="2895600" y="5029200"/>
            <a:ext cx="6400800" cy="1016000"/>
          </a:xfrm>
          <a:prstGeom prst="rect">
            <a:avLst/>
          </a:prstGeom>
          <a:noFill/>
        </p:spPr>
        <p:txBody>
          <a:bodyPr lIns="0" tIns="0" rIns="0" bIns="0">
            <a:normAutofit/>
          </a:bodyPr>
          <a:lstStyle/>
          <a:p>
            <a:pPr marL="0" indent="0">
              <a:buNone/>
            </a:pPr>
            <a:r>
              <a:rPr lang="en-US" sz="1800" b="1" dirty="0">
                <a:solidFill>
                  <a:srgbClr val="33425A"/>
                </a:solidFill>
                <a:latin typeface="Century Gothic" panose="020B0502020202020204" pitchFamily="34" charset="0"/>
              </a:rPr>
              <a:t>Same information, same authors, and the only difference was how the file was built in Word before export.</a:t>
            </a:r>
          </a:p>
        </p:txBody>
      </p:sp>
    </p:spTree>
    <p:extLst>
      <p:ext uri="{BB962C8B-B14F-4D97-AF65-F5344CB8AC3E}">
        <p14:creationId xmlns:p14="http://schemas.microsoft.com/office/powerpoint/2010/main" val="1810930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F80B-A58D-AA1D-67B5-AF6D139FBC8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C2E2662-221D-F78D-BB98-0FDC49AE6385}"/>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The Four WCAG Principles: </a:t>
            </a:r>
            <a:r>
              <a:rPr lang="en-US" sz="4000" dirty="0">
                <a:solidFill>
                  <a:schemeClr val="accent1">
                    <a:lumMod val="60000"/>
                    <a:lumOff val="40000"/>
                  </a:schemeClr>
                </a:solidFill>
                <a:latin typeface="Century Gothic" panose="020B0502020202020204" pitchFamily="34" charset="0"/>
              </a:rPr>
              <a:t>POUR</a:t>
            </a:r>
          </a:p>
        </p:txBody>
      </p:sp>
      <p:sp>
        <p:nvSpPr>
          <p:cNvPr id="100" name="POUR Letter P" descr="P for Perceivable"/>
          <p:cNvSpPr/>
          <p:nvPr/>
        </p:nvSpPr>
        <p:spPr>
          <a:xfrm>
            <a:off x="1600200" y="1676400"/>
            <a:ext cx="914400" cy="914400"/>
          </a:xfrm>
          <a:prstGeom prst="ellipse">
            <a:avLst/>
          </a:prstGeom>
          <a:solidFill>
            <a:srgbClr val="33425A"/>
          </a:solidFill>
          <a:ln>
            <a:noFill/>
          </a:ln>
        </p:spPr>
        <p:txBody>
          <a:bodyPr wrap="none" lIns="0" tIns="0" rIns="0" bIns="0" anchor="ctr">
            <a:noAutofit/>
          </a:bodyPr>
          <a:lstStyle/>
          <a:p>
            <a:pPr algn="ctr">
              <a:buNone/>
            </a:pPr>
            <a:r>
              <a:rPr lang="en-US" sz="3600" b="1" dirty="0">
                <a:solidFill>
                  <a:srgbClr val="FFFFFF"/>
                </a:solidFill>
                <a:latin typeface="Century Gothic" panose="020B0502020202020204" pitchFamily="34" charset="0"/>
              </a:rPr>
              <a:t>P</a:t>
            </a:r>
          </a:p>
        </p:txBody>
      </p:sp>
      <p:sp>
        <p:nvSpPr>
          <p:cNvPr id="101" name="POUR Card Perceivable"/>
          <p:cNvSpPr/>
          <p:nvPr/>
        </p:nvSpPr>
        <p:spPr>
          <a:xfrm>
            <a:off x="838200" y="2844800"/>
            <a:ext cx="2438400" cy="3177458"/>
          </a:xfrm>
          <a:prstGeom prst="rect">
            <a:avLst/>
          </a:prstGeom>
          <a:solidFill>
            <a:srgbClr val="F2F2F2"/>
          </a:solidFill>
          <a:ln>
            <a:noFill/>
          </a:ln>
        </p:spPr>
        <p:txBody>
          <a:bodyPr wrap="square" lIns="177800" tIns="203200" rIns="177800" bIns="177800" anchor="t">
            <a:noAutofit/>
          </a:bodyPr>
          <a:lstStyle/>
          <a:p>
            <a:pPr marL="0" indent="0">
              <a:buNone/>
            </a:pPr>
            <a:r>
              <a:rPr lang="en-US" sz="2000" b="1" dirty="0">
                <a:solidFill>
                  <a:srgbClr val="33425A"/>
                </a:solidFill>
                <a:latin typeface="Century Gothic" panose="020B0502020202020204" pitchFamily="34" charset="0"/>
              </a:rPr>
              <a:t>Perceivable</a:t>
            </a:r>
          </a:p>
          <a:p>
            <a:pPr marL="0" indent="0">
              <a:spcBef>
                <a:spcPts val="600"/>
              </a:spcBef>
              <a:buNone/>
            </a:pPr>
            <a:r>
              <a:rPr lang="en-US" sz="1500" dirty="0">
                <a:solidFill>
                  <a:srgbClr val="000000"/>
                </a:solidFill>
                <a:latin typeface="Century Gothic" panose="020B0502020202020204" pitchFamily="34" charset="0"/>
              </a:rPr>
              <a:t>The content must be available to users via sight, hearing, and/or touch.</a:t>
            </a:r>
          </a:p>
          <a:p>
            <a:pPr marL="0" indent="0">
              <a:spcBef>
                <a:spcPts val="1400"/>
              </a:spcBef>
              <a:buNone/>
            </a:pPr>
            <a:r>
              <a:rPr lang="en-US" sz="1400" b="1" dirty="0">
                <a:solidFill>
                  <a:srgbClr val="33425A"/>
                </a:solidFill>
                <a:latin typeface="Century Gothic" panose="020B0502020202020204" pitchFamily="34" charset="0"/>
              </a:rPr>
              <a:t>In a plan set: </a:t>
            </a:r>
            <a:r>
              <a:rPr lang="en-US" sz="1400" dirty="0">
                <a:solidFill>
                  <a:srgbClr val="000000"/>
                </a:solidFill>
                <a:latin typeface="Century Gothic" panose="020B0502020202020204" pitchFamily="34" charset="0"/>
              </a:rPr>
              <a:t>Every map and exhibit has alt text or a text equivalent.</a:t>
            </a:r>
          </a:p>
        </p:txBody>
      </p:sp>
      <p:sp>
        <p:nvSpPr>
          <p:cNvPr id="102" name="POUR Letter O" descr="O for Operable"/>
          <p:cNvSpPr/>
          <p:nvPr/>
        </p:nvSpPr>
        <p:spPr>
          <a:xfrm>
            <a:off x="4292600" y="1676400"/>
            <a:ext cx="914400" cy="914400"/>
          </a:xfrm>
          <a:prstGeom prst="ellipse">
            <a:avLst/>
          </a:prstGeom>
          <a:solidFill>
            <a:schemeClr val="accent1">
              <a:lumMod val="50000"/>
            </a:schemeClr>
          </a:solidFill>
          <a:ln>
            <a:noFill/>
          </a:ln>
        </p:spPr>
        <p:txBody>
          <a:bodyPr wrap="none" lIns="0" tIns="0" rIns="0" bIns="0" anchor="ctr">
            <a:noAutofit/>
          </a:bodyPr>
          <a:lstStyle/>
          <a:p>
            <a:pPr algn="ctr">
              <a:buNone/>
            </a:pPr>
            <a:r>
              <a:rPr lang="en-US" sz="3600" b="1" dirty="0">
                <a:solidFill>
                  <a:srgbClr val="FFFFFF"/>
                </a:solidFill>
                <a:latin typeface="Century Gothic" panose="020B0502020202020204" pitchFamily="34" charset="0"/>
              </a:rPr>
              <a:t>O</a:t>
            </a:r>
          </a:p>
        </p:txBody>
      </p:sp>
      <p:sp>
        <p:nvSpPr>
          <p:cNvPr id="103" name="POUR Card Operable"/>
          <p:cNvSpPr/>
          <p:nvPr/>
        </p:nvSpPr>
        <p:spPr>
          <a:xfrm>
            <a:off x="3530600" y="2844800"/>
            <a:ext cx="2438400" cy="3177458"/>
          </a:xfrm>
          <a:prstGeom prst="rect">
            <a:avLst/>
          </a:prstGeom>
          <a:solidFill>
            <a:srgbClr val="F2F2F2"/>
          </a:solidFill>
          <a:ln>
            <a:noFill/>
          </a:ln>
        </p:spPr>
        <p:txBody>
          <a:bodyPr wrap="square" lIns="177800" tIns="203200" rIns="177800" bIns="177800" anchor="t">
            <a:noAutofit/>
          </a:bodyPr>
          <a:lstStyle/>
          <a:p>
            <a:pPr marL="0" indent="0">
              <a:buNone/>
            </a:pPr>
            <a:r>
              <a:rPr lang="en-US" sz="2000" b="1" dirty="0">
                <a:solidFill>
                  <a:srgbClr val="33425A"/>
                </a:solidFill>
                <a:latin typeface="Century Gothic" panose="020B0502020202020204" pitchFamily="34" charset="0"/>
              </a:rPr>
              <a:t>Operable</a:t>
            </a:r>
          </a:p>
          <a:p>
            <a:pPr marL="0" indent="0">
              <a:spcBef>
                <a:spcPts val="600"/>
              </a:spcBef>
              <a:buNone/>
            </a:pPr>
            <a:r>
              <a:rPr lang="en-US" sz="1500" dirty="0">
                <a:solidFill>
                  <a:srgbClr val="000000"/>
                </a:solidFill>
                <a:latin typeface="Century Gothic" panose="020B0502020202020204" pitchFamily="34" charset="0"/>
              </a:rPr>
              <a:t>The product must be keyboard-accessible, navigable, and compatible with different input methods.</a:t>
            </a:r>
          </a:p>
          <a:p>
            <a:pPr marL="0" indent="0">
              <a:spcBef>
                <a:spcPts val="1400"/>
              </a:spcBef>
              <a:buNone/>
            </a:pPr>
            <a:r>
              <a:rPr lang="en-US" sz="1400" b="1" dirty="0">
                <a:solidFill>
                  <a:srgbClr val="33425A"/>
                </a:solidFill>
                <a:latin typeface="Century Gothic" panose="020B0502020202020204" pitchFamily="34" charset="0"/>
              </a:rPr>
              <a:t>In a plan set: </a:t>
            </a:r>
            <a:r>
              <a:rPr lang="en-US" sz="1400" dirty="0">
                <a:solidFill>
                  <a:srgbClr val="000000"/>
                </a:solidFill>
                <a:latin typeface="Century Gothic" panose="020B0502020202020204" pitchFamily="34" charset="0"/>
              </a:rPr>
              <a:t>Bookmarks and a logical reading order through every sheet.</a:t>
            </a:r>
          </a:p>
        </p:txBody>
      </p:sp>
      <p:sp>
        <p:nvSpPr>
          <p:cNvPr id="104" name="POUR Letter U" descr="U for Understandable"/>
          <p:cNvSpPr/>
          <p:nvPr/>
        </p:nvSpPr>
        <p:spPr>
          <a:xfrm>
            <a:off x="6985000" y="1676400"/>
            <a:ext cx="914400" cy="914400"/>
          </a:xfrm>
          <a:prstGeom prst="ellipse">
            <a:avLst/>
          </a:prstGeom>
          <a:solidFill>
            <a:srgbClr val="C00000"/>
          </a:solidFill>
          <a:ln>
            <a:noFill/>
          </a:ln>
        </p:spPr>
        <p:txBody>
          <a:bodyPr wrap="none" lIns="0" tIns="0" rIns="0" bIns="0" anchor="ctr">
            <a:noAutofit/>
          </a:bodyPr>
          <a:lstStyle/>
          <a:p>
            <a:pPr algn="ctr">
              <a:buNone/>
            </a:pPr>
            <a:r>
              <a:rPr lang="en-US" sz="3600" b="1" dirty="0">
                <a:solidFill>
                  <a:srgbClr val="FFFFFF"/>
                </a:solidFill>
                <a:latin typeface="Century Gothic" panose="020B0502020202020204" pitchFamily="34" charset="0"/>
              </a:rPr>
              <a:t>U</a:t>
            </a:r>
          </a:p>
        </p:txBody>
      </p:sp>
      <p:sp>
        <p:nvSpPr>
          <p:cNvPr id="105" name="POUR Card Understandable"/>
          <p:cNvSpPr/>
          <p:nvPr/>
        </p:nvSpPr>
        <p:spPr>
          <a:xfrm>
            <a:off x="6223000" y="2844800"/>
            <a:ext cx="2438400" cy="3177458"/>
          </a:xfrm>
          <a:prstGeom prst="rect">
            <a:avLst/>
          </a:prstGeom>
          <a:solidFill>
            <a:srgbClr val="F2F2F2"/>
          </a:solidFill>
          <a:ln>
            <a:noFill/>
          </a:ln>
        </p:spPr>
        <p:txBody>
          <a:bodyPr wrap="square" lIns="177800" tIns="203200" rIns="177800" bIns="177800" anchor="t">
            <a:noAutofit/>
          </a:bodyPr>
          <a:lstStyle/>
          <a:p>
            <a:pPr marL="0" indent="0">
              <a:buNone/>
            </a:pPr>
            <a:r>
              <a:rPr lang="en-US" sz="2000" b="1" dirty="0">
                <a:solidFill>
                  <a:srgbClr val="33425A"/>
                </a:solidFill>
                <a:latin typeface="Century Gothic" panose="020B0502020202020204" pitchFamily="34" charset="0"/>
              </a:rPr>
              <a:t>Understandable</a:t>
            </a:r>
          </a:p>
          <a:p>
            <a:pPr marL="0" indent="0">
              <a:spcBef>
                <a:spcPts val="600"/>
              </a:spcBef>
              <a:buNone/>
            </a:pPr>
            <a:r>
              <a:rPr lang="en-US" sz="1500" dirty="0">
                <a:solidFill>
                  <a:srgbClr val="000000"/>
                </a:solidFill>
                <a:latin typeface="Century Gothic" panose="020B0502020202020204" pitchFamily="34" charset="0"/>
              </a:rPr>
              <a:t>The content must be readable and predictable, with clear labels and instructions.</a:t>
            </a:r>
          </a:p>
          <a:p>
            <a:pPr marL="0" indent="0">
              <a:spcBef>
                <a:spcPts val="1400"/>
              </a:spcBef>
              <a:buNone/>
            </a:pPr>
            <a:r>
              <a:rPr lang="en-US" sz="1400" b="1" dirty="0">
                <a:solidFill>
                  <a:srgbClr val="33425A"/>
                </a:solidFill>
                <a:latin typeface="Century Gothic" panose="020B0502020202020204" pitchFamily="34" charset="0"/>
              </a:rPr>
              <a:t>In a plan set: </a:t>
            </a:r>
            <a:r>
              <a:rPr lang="en-US" sz="1400" dirty="0">
                <a:solidFill>
                  <a:srgbClr val="000000"/>
                </a:solidFill>
                <a:latin typeface="Century Gothic" panose="020B0502020202020204" pitchFamily="34" charset="0"/>
              </a:rPr>
              <a:t>Plain-language headings and labeled form fields.</a:t>
            </a:r>
          </a:p>
        </p:txBody>
      </p:sp>
      <p:sp>
        <p:nvSpPr>
          <p:cNvPr id="106" name="POUR Letter R" descr="R for Robust"/>
          <p:cNvSpPr/>
          <p:nvPr/>
        </p:nvSpPr>
        <p:spPr>
          <a:xfrm>
            <a:off x="9677400" y="1676400"/>
            <a:ext cx="914400" cy="914400"/>
          </a:xfrm>
          <a:prstGeom prst="ellipse">
            <a:avLst/>
          </a:prstGeom>
          <a:solidFill>
            <a:schemeClr val="accent3">
              <a:lumMod val="75000"/>
            </a:schemeClr>
          </a:solidFill>
          <a:ln>
            <a:noFill/>
          </a:ln>
        </p:spPr>
        <p:txBody>
          <a:bodyPr wrap="none" lIns="0" tIns="0" rIns="0" bIns="0" anchor="ctr">
            <a:noAutofit/>
          </a:bodyPr>
          <a:lstStyle/>
          <a:p>
            <a:pPr algn="ctr">
              <a:buNone/>
            </a:pPr>
            <a:r>
              <a:rPr lang="en-US" sz="3600" b="1" dirty="0">
                <a:solidFill>
                  <a:srgbClr val="FFFFFF"/>
                </a:solidFill>
                <a:latin typeface="Century Gothic" panose="020B0502020202020204" pitchFamily="34" charset="0"/>
              </a:rPr>
              <a:t>R</a:t>
            </a:r>
          </a:p>
        </p:txBody>
      </p:sp>
      <p:sp>
        <p:nvSpPr>
          <p:cNvPr id="107" name="POUR Card Robust"/>
          <p:cNvSpPr/>
          <p:nvPr/>
        </p:nvSpPr>
        <p:spPr>
          <a:xfrm>
            <a:off x="8915400" y="2844800"/>
            <a:ext cx="2438400" cy="3177458"/>
          </a:xfrm>
          <a:prstGeom prst="rect">
            <a:avLst/>
          </a:prstGeom>
          <a:solidFill>
            <a:srgbClr val="F2F2F2"/>
          </a:solidFill>
          <a:ln>
            <a:noFill/>
          </a:ln>
        </p:spPr>
        <p:txBody>
          <a:bodyPr wrap="square" lIns="177800" tIns="203200" rIns="177800" bIns="177800" anchor="t">
            <a:noAutofit/>
          </a:bodyPr>
          <a:lstStyle/>
          <a:p>
            <a:pPr marL="0" indent="0">
              <a:buNone/>
            </a:pPr>
            <a:r>
              <a:rPr lang="en-US" sz="2000" b="1" dirty="0">
                <a:solidFill>
                  <a:srgbClr val="33425A"/>
                </a:solidFill>
                <a:latin typeface="Century Gothic" panose="020B0502020202020204" pitchFamily="34" charset="0"/>
              </a:rPr>
              <a:t>Robust</a:t>
            </a:r>
          </a:p>
          <a:p>
            <a:pPr marL="0" indent="0">
              <a:spcBef>
                <a:spcPts val="600"/>
              </a:spcBef>
              <a:buNone/>
            </a:pPr>
            <a:r>
              <a:rPr lang="en-US" sz="1500" dirty="0">
                <a:solidFill>
                  <a:srgbClr val="000000"/>
                </a:solidFill>
                <a:latin typeface="Century Gothic" panose="020B0502020202020204" pitchFamily="34" charset="0"/>
              </a:rPr>
              <a:t>The product must work with a variety of assistive technologies, browsers, and devices.</a:t>
            </a:r>
          </a:p>
          <a:p>
            <a:pPr marL="0" indent="0">
              <a:spcBef>
                <a:spcPts val="1400"/>
              </a:spcBef>
              <a:buNone/>
            </a:pPr>
            <a:r>
              <a:rPr lang="en-US" sz="1400" b="1" dirty="0">
                <a:solidFill>
                  <a:srgbClr val="33425A"/>
                </a:solidFill>
                <a:latin typeface="Century Gothic" panose="020B0502020202020204" pitchFamily="34" charset="0"/>
              </a:rPr>
              <a:t>In a plan set: </a:t>
            </a:r>
            <a:r>
              <a:rPr lang="en-US" sz="1400" dirty="0">
                <a:solidFill>
                  <a:srgbClr val="000000"/>
                </a:solidFill>
                <a:latin typeface="Century Gothic" panose="020B0502020202020204" pitchFamily="34" charset="0"/>
              </a:rPr>
              <a:t>Tagged PDFs a screen reader can parse.</a:t>
            </a:r>
          </a:p>
        </p:txBody>
      </p:sp>
      <p:sp>
        <p:nvSpPr>
          <p:cNvPr id="3" name="Slide Number Placeholder 2">
            <a:extLst>
              <a:ext uri="{FF2B5EF4-FFF2-40B4-BE49-F238E27FC236}">
                <a16:creationId xmlns:a16="http://schemas.microsoft.com/office/drawing/2014/main" id="{8981D888-701F-5C28-4ACA-BD0C2F39FF12}"/>
              </a:ext>
            </a:extLst>
          </p:cNvPr>
          <p:cNvSpPr>
            <a:spLocks noGrp="1"/>
          </p:cNvSpPr>
          <p:nvPr>
            <p:ph type="sldNum" sz="quarter" idx="12"/>
          </p:nvPr>
        </p:nvSpPr>
        <p:spPr/>
        <p:txBody>
          <a:bodyPr/>
          <a:lstStyle/>
          <a:p>
            <a:pPr algn="r"/>
            <a:fld id="{94CB29D8-43B4-4006-A583-B57734C212F2}" type="slidenum">
              <a:rPr lang="en-US" smtClean="0"/>
              <a:pPr algn="r"/>
              <a:t>11</a:t>
            </a:fld>
            <a:endParaRPr lang="en-US" dirty="0"/>
          </a:p>
        </p:txBody>
      </p:sp>
    </p:spTree>
    <p:extLst>
      <p:ext uri="{BB962C8B-B14F-4D97-AF65-F5344CB8AC3E}">
        <p14:creationId xmlns:p14="http://schemas.microsoft.com/office/powerpoint/2010/main" val="71397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201B6-0FC3-4101-5544-1FB37CFA247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05679A1-D157-2BD3-9E92-0B34B94D6245}"/>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Contrast and Color</a:t>
            </a:r>
            <a:endParaRPr lang="en-US" sz="4000" dirty="0">
              <a:solidFill>
                <a:schemeClr val="accent1">
                  <a:lumMod val="60000"/>
                  <a:lumOff val="40000"/>
                </a:schemeClr>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AD406FDA-DB56-BECC-31F2-00245A29C112}"/>
              </a:ext>
            </a:extLst>
          </p:cNvPr>
          <p:cNvSpPr>
            <a:spLocks noGrp="1"/>
          </p:cNvSpPr>
          <p:nvPr>
            <p:ph idx="1"/>
          </p:nvPr>
        </p:nvSpPr>
        <p:spPr>
          <a:xfrm>
            <a:off x="482600" y="1371600"/>
            <a:ext cx="5689600" cy="1282700"/>
          </a:xfrm>
        </p:spPr>
        <p:txBody>
          <a:bodyPr/>
          <a:lstStyle/>
          <a:p>
            <a:r>
              <a:rPr lang="en-US" sz="2400" b="1" dirty="0"/>
              <a:t>Minimum Requirements:</a:t>
            </a:r>
            <a:endParaRPr lang="en-US" sz="2400" dirty="0"/>
          </a:p>
          <a:p>
            <a:pPr lvl="0"/>
            <a:r>
              <a:rPr lang="en-US" sz="2000" b="1" dirty="0"/>
              <a:t>Normal text </a:t>
            </a:r>
            <a:r>
              <a:rPr lang="en-US" sz="2000" dirty="0"/>
              <a:t>(under 18pt): </a:t>
            </a:r>
            <a:r>
              <a:rPr lang="en-US" sz="2000" b="1" dirty="0"/>
              <a:t>4.5:1</a:t>
            </a:r>
            <a:r>
              <a:rPr lang="en-US" sz="2000" dirty="0"/>
              <a:t> contrast ratio</a:t>
            </a:r>
          </a:p>
          <a:p>
            <a:pPr lvl="0"/>
            <a:r>
              <a:rPr lang="en-US" sz="2000" b="1" dirty="0"/>
              <a:t>Large text </a:t>
            </a:r>
            <a:r>
              <a:rPr lang="en-US" sz="2000" dirty="0"/>
              <a:t>(18pt+): </a:t>
            </a:r>
            <a:r>
              <a:rPr lang="en-US" sz="2000" b="1" dirty="0"/>
              <a:t>3:1</a:t>
            </a:r>
            <a:r>
              <a:rPr lang="en-US" sz="2000" dirty="0"/>
              <a:t> contrast ratio</a:t>
            </a:r>
          </a:p>
          <a:p>
            <a:pPr lvl="0"/>
            <a:endParaRPr lang="en-US" sz="2000" dirty="0"/>
          </a:p>
        </p:txBody>
      </p:sp>
      <p:pic>
        <p:nvPicPr>
          <p:cNvPr id="14" name="Picture 13" descr="Educational graphic about red-green color blindness, showing green and red circles that may appear similar to affected viewers. Followed by the text, &quot;For someone with red-green color blindness, these indicators might appear the same.&quot;&#10;&#10;Green check and red X symbols provide distinct visual indicators, illustrating how shapes and symbols improve differentiation.  Followd by the text, &quot;Both visual indicators and color help differentiate between indicators.&quot;&#10;&#10;">
            <a:extLst>
              <a:ext uri="{FF2B5EF4-FFF2-40B4-BE49-F238E27FC236}">
                <a16:creationId xmlns:a16="http://schemas.microsoft.com/office/drawing/2014/main" id="{5B4F210F-F859-9B20-686B-5C0450816D78}"/>
              </a:ext>
            </a:extLst>
          </p:cNvPr>
          <p:cNvPicPr>
            <a:picLocks noChangeAspect="1"/>
          </p:cNvPicPr>
          <p:nvPr/>
        </p:nvPicPr>
        <p:blipFill>
          <a:blip r:embed="rId3"/>
          <a:stretch>
            <a:fillRect/>
          </a:stretch>
        </p:blipFill>
        <p:spPr>
          <a:xfrm>
            <a:off x="1795929" y="3993888"/>
            <a:ext cx="8168341" cy="2114371"/>
          </a:xfrm>
          <a:prstGeom prst="rect">
            <a:avLst/>
          </a:prstGeom>
        </p:spPr>
      </p:pic>
      <p:pic>
        <p:nvPicPr>
          <p:cNvPr id="1026" name="Picture 2" descr="Infographic illustrating three color contrast ratios with overlapping triangular shapes. Dark red, orange, and light orange triangles are labeled 7:1, 4.5:1, and 3:1, respectively, under “Contrast ratios.”">
            <a:extLst>
              <a:ext uri="{FF2B5EF4-FFF2-40B4-BE49-F238E27FC236}">
                <a16:creationId xmlns:a16="http://schemas.microsoft.com/office/drawing/2014/main" id="{A1AD9AF6-2C49-1810-EE9C-B6BEE5A77B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05" t="7524" r="4205" b="7524"/>
          <a:stretch>
            <a:fillRect/>
          </a:stretch>
        </p:blipFill>
        <p:spPr bwMode="auto">
          <a:xfrm>
            <a:off x="6349628" y="1241931"/>
            <a:ext cx="4425948" cy="20525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AF4FCBB-E38D-FD71-A4B9-E040DE0E3282}"/>
              </a:ext>
            </a:extLst>
          </p:cNvPr>
          <p:cNvSpPr txBox="1"/>
          <p:nvPr/>
        </p:nvSpPr>
        <p:spPr>
          <a:xfrm>
            <a:off x="3140636" y="3559175"/>
            <a:ext cx="5740400" cy="369332"/>
          </a:xfrm>
          <a:prstGeom prst="rect">
            <a:avLst/>
          </a:prstGeom>
          <a:noFill/>
        </p:spPr>
        <p:txBody>
          <a:bodyPr wrap="square">
            <a:spAutoFit/>
          </a:bodyPr>
          <a:lstStyle/>
          <a:p>
            <a:pPr lvl="0"/>
            <a:r>
              <a:rPr lang="en-US" sz="1800" b="1" dirty="0">
                <a:latin typeface="Segoe UI" panose="020B0502040204020203" pitchFamily="34" charset="0"/>
                <a:ea typeface="Inter" panose="02000503000000020004" pitchFamily="2" charset="0"/>
              </a:rPr>
              <a:t>Never use color alone to convey information</a:t>
            </a:r>
          </a:p>
        </p:txBody>
      </p:sp>
      <p:sp>
        <p:nvSpPr>
          <p:cNvPr id="6" name="Slide Number Placeholder 5">
            <a:extLst>
              <a:ext uri="{FF2B5EF4-FFF2-40B4-BE49-F238E27FC236}">
                <a16:creationId xmlns:a16="http://schemas.microsoft.com/office/drawing/2014/main" id="{DA0FC82C-A20E-4AFE-F94E-C5F5D0B8EC39}"/>
              </a:ext>
            </a:extLst>
          </p:cNvPr>
          <p:cNvSpPr>
            <a:spLocks noGrp="1"/>
          </p:cNvSpPr>
          <p:nvPr>
            <p:ph type="sldNum" sz="quarter" idx="12"/>
          </p:nvPr>
        </p:nvSpPr>
        <p:spPr/>
        <p:txBody>
          <a:bodyPr/>
          <a:lstStyle/>
          <a:p>
            <a:pPr algn="r"/>
            <a:fld id="{94CB29D8-43B4-4006-A583-B57734C212F2}" type="slidenum">
              <a:rPr lang="en-US" smtClean="0"/>
              <a:pPr algn="r"/>
              <a:t>12</a:t>
            </a:fld>
            <a:endParaRPr lang="en-US" dirty="0"/>
          </a:p>
        </p:txBody>
      </p:sp>
    </p:spTree>
    <p:extLst>
      <p:ext uri="{BB962C8B-B14F-4D97-AF65-F5344CB8AC3E}">
        <p14:creationId xmlns:p14="http://schemas.microsoft.com/office/powerpoint/2010/main" val="73409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5975E-C31E-A17D-F6ED-D9A3D6E8B56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EE5F02-3852-D66B-92E4-65AC70638C68}"/>
              </a:ext>
            </a:extLst>
          </p:cNvPr>
          <p:cNvSpPr>
            <a:spLocks noGrp="1"/>
          </p:cNvSpPr>
          <p:nvPr>
            <p:ph idx="1"/>
          </p:nvPr>
        </p:nvSpPr>
        <p:spPr>
          <a:xfrm>
            <a:off x="838200" y="2169257"/>
            <a:ext cx="10515600" cy="3549650"/>
          </a:xfrm>
        </p:spPr>
        <p:txBody>
          <a:bodyPr/>
          <a:lstStyle/>
          <a:p>
            <a:pPr>
              <a:lnSpc>
                <a:spcPct val="100000"/>
              </a:lnSpc>
              <a:spcBef>
                <a:spcPts val="0"/>
              </a:spcBef>
              <a:spcAft>
                <a:spcPts val="1800"/>
              </a:spcAft>
            </a:pPr>
            <a:r>
              <a:rPr lang="en-US" sz="3600" b="1" dirty="0">
                <a:solidFill>
                  <a:srgbClr val="4F7300"/>
                </a:solidFill>
              </a:rPr>
              <a:t>Build structure with Styles and captions</a:t>
            </a:r>
          </a:p>
          <a:p>
            <a:pPr>
              <a:lnSpc>
                <a:spcPct val="100000"/>
              </a:lnSpc>
              <a:spcBef>
                <a:spcPts val="600"/>
              </a:spcBef>
            </a:pPr>
            <a:r>
              <a:rPr lang="en-US" b="1" dirty="0">
                <a:solidFill>
                  <a:srgbClr val="000000"/>
                </a:solidFill>
              </a:rPr>
              <a:t>Use the Styles gallery</a:t>
            </a:r>
            <a:r>
              <a:rPr lang="en-US" dirty="0">
                <a:solidFill>
                  <a:srgbClr val="000000"/>
                </a:solidFill>
              </a:rPr>
              <a:t>. Heading 1, 2, 3, in order, no skipped levels. Bold 16pt text creates nothing a reader can navigate.</a:t>
            </a:r>
          </a:p>
          <a:p>
            <a:pPr>
              <a:lnSpc>
                <a:spcPct val="100000"/>
              </a:lnSpc>
              <a:spcBef>
                <a:spcPts val="1800"/>
              </a:spcBef>
            </a:pPr>
            <a:r>
              <a:rPr lang="en-US" b="1" dirty="0">
                <a:solidFill>
                  <a:srgbClr val="000000"/>
                </a:solidFill>
              </a:rPr>
              <a:t>Use Insert Caption and Insert Cross-reference</a:t>
            </a:r>
            <a:r>
              <a:rPr lang="en-US" dirty="0">
                <a:solidFill>
                  <a:srgbClr val="000000"/>
                </a:solidFill>
              </a:rPr>
              <a:t>. A caption typed in a text box drifts from its figure, and a typed “see Figure 4-2” links to nothing.</a:t>
            </a:r>
          </a:p>
        </p:txBody>
      </p:sp>
      <p:sp>
        <p:nvSpPr>
          <p:cNvPr id="4" name="TextBox 3">
            <a:extLst>
              <a:ext uri="{FF2B5EF4-FFF2-40B4-BE49-F238E27FC236}">
                <a16:creationId xmlns:a16="http://schemas.microsoft.com/office/drawing/2014/main" id="{6A50C001-2C9B-EF74-1E3F-CB0D42662BE2}"/>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Document Structure</a:t>
            </a:r>
            <a:endParaRPr lang="en-US" sz="4000" dirty="0">
              <a:solidFill>
                <a:schemeClr val="accent1">
                  <a:lumMod val="60000"/>
                  <a:lumOff val="40000"/>
                </a:schemeClr>
              </a:solidFill>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2FD117BD-EA19-C8EB-DF80-7F5CAF0926D7}"/>
              </a:ext>
            </a:extLst>
          </p:cNvPr>
          <p:cNvSpPr>
            <a:spLocks noGrp="1"/>
          </p:cNvSpPr>
          <p:nvPr>
            <p:ph type="sldNum" sz="quarter" idx="12"/>
          </p:nvPr>
        </p:nvSpPr>
        <p:spPr/>
        <p:txBody>
          <a:bodyPr/>
          <a:lstStyle/>
          <a:p>
            <a:pPr algn="r"/>
            <a:fld id="{94CB29D8-43B4-4006-A583-B57734C212F2}" type="slidenum">
              <a:rPr lang="en-US" smtClean="0"/>
              <a:pPr algn="r"/>
              <a:t>13</a:t>
            </a:fld>
            <a:endParaRPr lang="en-US" dirty="0"/>
          </a:p>
        </p:txBody>
      </p:sp>
      <p:pic>
        <p:nvPicPr>
          <p:cNvPr id="5" name="Picture 4">
            <a:extLst>
              <a:ext uri="{FF2B5EF4-FFF2-40B4-BE49-F238E27FC236}">
                <a16:creationId xmlns:a16="http://schemas.microsoft.com/office/drawing/2014/main" id="{C7EEA856-758C-0C75-C483-BD5A0C29D1ED}"/>
              </a:ext>
            </a:extLst>
          </p:cNvPr>
          <p:cNvPicPr>
            <a:picLocks noChangeAspect="1"/>
          </p:cNvPicPr>
          <p:nvPr/>
        </p:nvPicPr>
        <p:blipFill>
          <a:blip r:embed="rId3"/>
          <a:srcRect t="11662" b="28058"/>
          <a:stretch>
            <a:fillRect/>
          </a:stretch>
        </p:blipFill>
        <p:spPr>
          <a:xfrm>
            <a:off x="799085" y="1308344"/>
            <a:ext cx="10515599" cy="476006"/>
          </a:xfrm>
          <a:prstGeom prst="rect">
            <a:avLst/>
          </a:prstGeom>
        </p:spPr>
      </p:pic>
    </p:spTree>
    <p:extLst>
      <p:ext uri="{BB962C8B-B14F-4D97-AF65-F5344CB8AC3E}">
        <p14:creationId xmlns:p14="http://schemas.microsoft.com/office/powerpoint/2010/main" val="2718650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046A-4B2A-5F99-95F6-52D847FD68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DEDCA2-2591-8DD8-BDF0-C87A36FD4514}"/>
              </a:ext>
            </a:extLst>
          </p:cNvPr>
          <p:cNvPicPr>
            <a:picLocks noChangeAspect="1"/>
          </p:cNvPicPr>
          <p:nvPr/>
        </p:nvPicPr>
        <p:blipFill>
          <a:blip r:embed="rId3"/>
          <a:stretch>
            <a:fillRect/>
          </a:stretch>
        </p:blipFill>
        <p:spPr>
          <a:xfrm>
            <a:off x="9171997" y="1327150"/>
            <a:ext cx="2772353" cy="4664076"/>
          </a:xfrm>
          <a:prstGeom prst="rect">
            <a:avLst/>
          </a:prstGeom>
        </p:spPr>
      </p:pic>
      <p:sp>
        <p:nvSpPr>
          <p:cNvPr id="4" name="TextBox 3">
            <a:extLst>
              <a:ext uri="{FF2B5EF4-FFF2-40B4-BE49-F238E27FC236}">
                <a16:creationId xmlns:a16="http://schemas.microsoft.com/office/drawing/2014/main" id="{7FC236FD-D11B-66FB-BBB5-F7E0B48D3E48}"/>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Alt Text for Things That Are Not Photographs</a:t>
            </a:r>
          </a:p>
        </p:txBody>
      </p:sp>
      <p:sp>
        <p:nvSpPr>
          <p:cNvPr id="9" name="Content Placeholder 8">
            <a:extLst>
              <a:ext uri="{FF2B5EF4-FFF2-40B4-BE49-F238E27FC236}">
                <a16:creationId xmlns:a16="http://schemas.microsoft.com/office/drawing/2014/main" id="{BDE34FEF-5C14-70B2-9113-0E7BFED0E5A6}"/>
              </a:ext>
            </a:extLst>
          </p:cNvPr>
          <p:cNvSpPr>
            <a:spLocks noGrp="1"/>
          </p:cNvSpPr>
          <p:nvPr>
            <p:ph idx="1"/>
          </p:nvPr>
        </p:nvSpPr>
        <p:spPr>
          <a:xfrm>
            <a:off x="450850" y="2946400"/>
            <a:ext cx="5994400" cy="2530474"/>
          </a:xfrm>
        </p:spPr>
        <p:txBody>
          <a:bodyPr/>
          <a:lstStyle/>
          <a:p>
            <a:pPr marL="0" indent="0">
              <a:spcBef>
                <a:spcPts val="600"/>
              </a:spcBef>
              <a:buNone/>
            </a:pPr>
            <a:r>
              <a:rPr lang="en-US" sz="1600" b="1" dirty="0">
                <a:solidFill>
                  <a:srgbClr val="4F7300"/>
                </a:solidFill>
                <a:cs typeface="Segoe UI" panose="020B0502040204020203" pitchFamily="34" charset="0"/>
              </a:rPr>
              <a:t>Site plans and complex exhibits: </a:t>
            </a:r>
            <a:r>
              <a:rPr lang="en-US" sz="1600" dirty="0">
                <a:solidFill>
                  <a:srgbClr val="000000"/>
                </a:solidFill>
                <a:cs typeface="Segoe UI" panose="020B0502040204020203" pitchFamily="34" charset="0"/>
              </a:rPr>
              <a:t>alt text cannot hold it all. Give the graphic a short alt text that points to the description, and put the substance in the body text or a table.</a:t>
            </a:r>
          </a:p>
          <a:p>
            <a:pPr marL="0" indent="0">
              <a:spcBef>
                <a:spcPts val="600"/>
              </a:spcBef>
              <a:buNone/>
            </a:pPr>
            <a:r>
              <a:rPr lang="en-US" sz="1600" b="1" dirty="0">
                <a:solidFill>
                  <a:srgbClr val="4F7300"/>
                </a:solidFill>
                <a:cs typeface="Segoe UI" panose="020B0502040204020203" pitchFamily="34" charset="0"/>
              </a:rPr>
              <a:t>GIS story maps: </a:t>
            </a:r>
            <a:r>
              <a:rPr lang="en-US" sz="1600" dirty="0">
                <a:solidFill>
                  <a:srgbClr val="000000"/>
                </a:solidFill>
                <a:cs typeface="Segoe UI" panose="020B0502040204020203" pitchFamily="34" charset="0"/>
              </a:rPr>
              <a:t>every layer needs a text equivalent, and the map itself needs a summary of what it shows.</a:t>
            </a:r>
          </a:p>
          <a:p>
            <a:pPr marL="0" indent="0">
              <a:spcBef>
                <a:spcPts val="600"/>
              </a:spcBef>
              <a:buNone/>
            </a:pPr>
            <a:r>
              <a:rPr lang="en-US" sz="1600" b="1" dirty="0">
                <a:solidFill>
                  <a:srgbClr val="4F7300"/>
                </a:solidFill>
                <a:cs typeface="Segoe UI" panose="020B0502040204020203" pitchFamily="34" charset="0"/>
              </a:rPr>
              <a:t>Charts: </a:t>
            </a:r>
            <a:r>
              <a:rPr lang="en-US" sz="1600" dirty="0">
                <a:solidFill>
                  <a:srgbClr val="000000"/>
                </a:solidFill>
                <a:cs typeface="Segoe UI" panose="020B0502040204020203" pitchFamily="34" charset="0"/>
              </a:rPr>
              <a:t>alt text states the takeaway. The underlying numbers go in a real table nearby.</a:t>
            </a:r>
          </a:p>
          <a:p>
            <a:pPr marL="0" indent="0">
              <a:spcBef>
                <a:spcPts val="600"/>
              </a:spcBef>
              <a:buNone/>
            </a:pPr>
            <a:r>
              <a:rPr lang="en-US" sz="1600" b="1" dirty="0">
                <a:solidFill>
                  <a:srgbClr val="4F7300"/>
                </a:solidFill>
                <a:cs typeface="Segoe UI" panose="020B0502040204020203" pitchFamily="34" charset="0"/>
              </a:rPr>
              <a:t>Decorative images: </a:t>
            </a:r>
            <a:r>
              <a:rPr lang="en-US" sz="1600" dirty="0">
                <a:solidFill>
                  <a:srgbClr val="000000"/>
                </a:solidFill>
                <a:cs typeface="Segoe UI" panose="020B0502040204020203" pitchFamily="34" charset="0"/>
              </a:rPr>
              <a:t>if removing it loses nothing, mark it decorative. Do not write alt text for a divider line.</a:t>
            </a:r>
          </a:p>
        </p:txBody>
      </p:sp>
      <p:pic>
        <p:nvPicPr>
          <p:cNvPr id="6" name="Picture 5">
            <a:extLst>
              <a:ext uri="{FF2B5EF4-FFF2-40B4-BE49-F238E27FC236}">
                <a16:creationId xmlns:a16="http://schemas.microsoft.com/office/drawing/2014/main" id="{EA25841A-69A8-B10D-7768-B35C01C51135}"/>
              </a:ext>
            </a:extLst>
          </p:cNvPr>
          <p:cNvPicPr>
            <a:picLocks noChangeAspect="1"/>
          </p:cNvPicPr>
          <p:nvPr/>
        </p:nvPicPr>
        <p:blipFill>
          <a:blip r:embed="rId4"/>
          <a:stretch>
            <a:fillRect/>
          </a:stretch>
        </p:blipFill>
        <p:spPr>
          <a:xfrm>
            <a:off x="6819903" y="1311739"/>
            <a:ext cx="2042124" cy="4679487"/>
          </a:xfrm>
          <a:prstGeom prst="rect">
            <a:avLst/>
          </a:prstGeom>
        </p:spPr>
      </p:pic>
      <p:sp>
        <p:nvSpPr>
          <p:cNvPr id="7" name="Content Placeholder 8">
            <a:extLst>
              <a:ext uri="{FF2B5EF4-FFF2-40B4-BE49-F238E27FC236}">
                <a16:creationId xmlns:a16="http://schemas.microsoft.com/office/drawing/2014/main" id="{3811F127-FE1A-2C1C-1533-04D9922711E1}"/>
              </a:ext>
            </a:extLst>
          </p:cNvPr>
          <p:cNvSpPr txBox="1">
            <a:spLocks/>
          </p:cNvSpPr>
          <p:nvPr/>
        </p:nvSpPr>
        <p:spPr>
          <a:xfrm>
            <a:off x="450850" y="1327150"/>
            <a:ext cx="5994400" cy="21018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Clr>
                <a:schemeClr val="accent1"/>
              </a:buClr>
              <a:buFont typeface="Cambria" panose="02040503050406030204" pitchFamily="18" charset="0"/>
              <a:buChar char="»"/>
              <a:defRPr sz="200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Clr>
                <a:schemeClr val="accent1"/>
              </a:buClr>
              <a:buFont typeface="Cambria" panose="02040503050406030204" pitchFamily="18" charset="0"/>
              <a:buChar char="›"/>
              <a:defRPr sz="180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1700" dirty="0">
                <a:solidFill>
                  <a:srgbClr val="000000"/>
                </a:solidFill>
                <a:latin typeface="Segoe UI" panose="020B0502040204020203" pitchFamily="34" charset="0"/>
                <a:cs typeface="Segoe UI" panose="020B0502040204020203" pitchFamily="34" charset="0"/>
              </a:rPr>
              <a:t>For a planning exhibit, write what it tells the reader, so the alt text carries the information.</a:t>
            </a:r>
          </a:p>
          <a:p>
            <a:pPr marL="0" indent="0">
              <a:spcBef>
                <a:spcPts val="600"/>
              </a:spcBef>
              <a:buNone/>
            </a:pPr>
            <a:r>
              <a:rPr lang="en-US" sz="1600" b="1" dirty="0">
                <a:solidFill>
                  <a:srgbClr val="4F7300"/>
                </a:solidFill>
                <a:latin typeface="Segoe UI" panose="020B0502040204020203" pitchFamily="34" charset="0"/>
                <a:cs typeface="Segoe UI" panose="020B0502040204020203" pitchFamily="34" charset="0"/>
              </a:rPr>
              <a:t>A typical description: </a:t>
            </a:r>
            <a:r>
              <a:rPr lang="en-US" sz="1600" dirty="0">
                <a:solidFill>
                  <a:srgbClr val="C00000"/>
                </a:solidFill>
                <a:latin typeface="Segoe UI" panose="020B0502040204020203" pitchFamily="34" charset="0"/>
                <a:cs typeface="Segoe UI" panose="020B0502040204020203" pitchFamily="34" charset="0"/>
              </a:rPr>
              <a:t>“Aerial photograph of the project site.”</a:t>
            </a:r>
          </a:p>
          <a:p>
            <a:pPr marL="0" indent="0">
              <a:spcBef>
                <a:spcPts val="600"/>
              </a:spcBef>
              <a:buNone/>
            </a:pPr>
            <a:r>
              <a:rPr lang="en-US" sz="1600" b="1" dirty="0">
                <a:solidFill>
                  <a:srgbClr val="4F7300"/>
                </a:solidFill>
                <a:latin typeface="Segoe UI" panose="020B0502040204020203" pitchFamily="34" charset="0"/>
                <a:cs typeface="Segoe UI" panose="020B0502040204020203" pitchFamily="34" charset="0"/>
              </a:rPr>
              <a:t>What the reader needs: </a:t>
            </a:r>
            <a:r>
              <a:rPr lang="en-US" sz="1600" dirty="0">
                <a:solidFill>
                  <a:srgbClr val="000000"/>
                </a:solidFill>
                <a:latin typeface="Segoe UI" panose="020B0502040204020203" pitchFamily="34" charset="0"/>
                <a:cs typeface="Segoe UI" panose="020B0502040204020203" pitchFamily="34" charset="0"/>
              </a:rPr>
              <a:t>“Project site, 42 acres, bounded by Pyramid Way on the east and the Truckee River on the south.”</a:t>
            </a:r>
          </a:p>
        </p:txBody>
      </p:sp>
      <p:sp>
        <p:nvSpPr>
          <p:cNvPr id="22" name="Arrow: Right 21">
            <a:extLst>
              <a:ext uri="{FF2B5EF4-FFF2-40B4-BE49-F238E27FC236}">
                <a16:creationId xmlns:a16="http://schemas.microsoft.com/office/drawing/2014/main" id="{E2087A6E-9276-D9B2-9474-3D4AE0BA668E}"/>
              </a:ext>
            </a:extLst>
          </p:cNvPr>
          <p:cNvSpPr/>
          <p:nvPr/>
        </p:nvSpPr>
        <p:spPr>
          <a:xfrm>
            <a:off x="7981894" y="5051074"/>
            <a:ext cx="1254786" cy="55597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A1961CA-1A11-B086-AB49-4788D4857396}"/>
              </a:ext>
            </a:extLst>
          </p:cNvPr>
          <p:cNvSpPr/>
          <p:nvPr/>
        </p:nvSpPr>
        <p:spPr>
          <a:xfrm>
            <a:off x="6819903" y="5194300"/>
            <a:ext cx="2042124" cy="266700"/>
          </a:xfrm>
          <a:prstGeom prst="rect">
            <a:avLst/>
          </a:prstGeom>
          <a:noFill/>
          <a:ln w="25400" cmpd="sng">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lide Number Placeholder 23">
            <a:extLst>
              <a:ext uri="{FF2B5EF4-FFF2-40B4-BE49-F238E27FC236}">
                <a16:creationId xmlns:a16="http://schemas.microsoft.com/office/drawing/2014/main" id="{CE7991BF-7EAE-36E7-81F3-096C91212F0E}"/>
              </a:ext>
            </a:extLst>
          </p:cNvPr>
          <p:cNvSpPr>
            <a:spLocks noGrp="1"/>
          </p:cNvSpPr>
          <p:nvPr>
            <p:ph type="sldNum" sz="quarter" idx="12"/>
          </p:nvPr>
        </p:nvSpPr>
        <p:spPr/>
        <p:txBody>
          <a:bodyPr/>
          <a:lstStyle/>
          <a:p>
            <a:pPr algn="r"/>
            <a:fld id="{94CB29D8-43B4-4006-A583-B57734C212F2}" type="slidenum">
              <a:rPr lang="en-US" smtClean="0"/>
              <a:pPr algn="r"/>
              <a:t>14</a:t>
            </a:fld>
            <a:endParaRPr lang="en-US" dirty="0"/>
          </a:p>
        </p:txBody>
      </p:sp>
    </p:spTree>
    <p:extLst>
      <p:ext uri="{BB962C8B-B14F-4D97-AF65-F5344CB8AC3E}">
        <p14:creationId xmlns:p14="http://schemas.microsoft.com/office/powerpoint/2010/main" val="3119013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0A9207-DBF5-13C8-8850-AEC0F714DB2A}"/>
              </a:ext>
            </a:extLst>
          </p:cNvPr>
          <p:cNvSpPr>
            <a:spLocks noGrp="1"/>
          </p:cNvSpPr>
          <p:nvPr>
            <p:ph type="sldNum" sz="quarter" idx="12"/>
          </p:nvPr>
        </p:nvSpPr>
        <p:spPr/>
        <p:txBody>
          <a:bodyPr/>
          <a:lstStyle/>
          <a:p>
            <a:pPr algn="r"/>
            <a:fld id="{94CB29D8-43B4-4006-A583-B57734C212F2}" type="slidenum">
              <a:rPr lang="en-US" smtClean="0"/>
              <a:pPr algn="r"/>
              <a:t>15</a:t>
            </a:fld>
            <a:endParaRPr lang="en-US" dirty="0"/>
          </a:p>
        </p:txBody>
      </p:sp>
      <p:sp>
        <p:nvSpPr>
          <p:cNvPr id="4" name="Title 3">
            <a:extLst>
              <a:ext uri="{FF2B5EF4-FFF2-40B4-BE49-F238E27FC236}">
                <a16:creationId xmlns:a16="http://schemas.microsoft.com/office/drawing/2014/main" id="{B271C736-176B-CF69-AD49-35CFEC710F0F}"/>
              </a:ext>
            </a:extLst>
          </p:cNvPr>
          <p:cNvSpPr>
            <a:spLocks noGrp="1"/>
          </p:cNvSpPr>
          <p:nvPr>
            <p:ph type="title"/>
          </p:nvPr>
        </p:nvSpPr>
        <p:spPr/>
        <p:txBody>
          <a:bodyPr/>
          <a:lstStyle/>
          <a:p>
            <a:r>
              <a:rPr lang="en-US" dirty="0"/>
              <a:t>What About Complex Maps and CAD Sheets?</a:t>
            </a:r>
          </a:p>
        </p:txBody>
      </p:sp>
      <p:sp>
        <p:nvSpPr>
          <p:cNvPr id="30" name="C30"/>
          <p:cNvSpPr/>
          <p:nvPr/>
        </p:nvSpPr>
        <p:spPr>
          <a:xfrm>
            <a:off x="838200" y="1422400"/>
            <a:ext cx="5029200" cy="3429000"/>
          </a:xfrm>
          <a:prstGeom prst="rect">
            <a:avLst/>
          </a:prstGeom>
          <a:solidFill>
            <a:srgbClr val="F2F2F2"/>
          </a:solidFill>
          <a:ln>
            <a:noFill/>
          </a:ln>
        </p:spPr>
        <p:txBody>
          <a:bodyPr lIns="182880" tIns="152400" rIns="182880" bIns="152400" anchor="t">
            <a:noAutofit/>
          </a:bodyPr>
          <a:lstStyle/>
          <a:p>
            <a:pPr marL="0" indent="0">
              <a:buNone/>
            </a:pPr>
            <a:r>
              <a:rPr lang="en-US" sz="2000" b="1" dirty="0">
                <a:solidFill>
                  <a:srgbClr val="4F7300"/>
                </a:solidFill>
                <a:latin typeface="Century Gothic" panose="020B0502020202020204" pitchFamily="34" charset="0"/>
              </a:rPr>
              <a:t>Maps</a:t>
            </a:r>
          </a:p>
          <a:p>
            <a:pPr marL="0" indent="0">
              <a:spcBef>
                <a:spcPts val="800"/>
              </a:spcBef>
              <a:buNone/>
            </a:pPr>
            <a:r>
              <a:rPr lang="en-US" sz="1600" b="1" dirty="0">
                <a:solidFill>
                  <a:srgbClr val="000000"/>
                </a:solidFill>
                <a:latin typeface="Century Gothic" panose="020B0502020202020204" pitchFamily="34" charset="0"/>
              </a:rPr>
              <a:t>Short alt text: </a:t>
            </a:r>
            <a:r>
              <a:rPr lang="en-US" sz="1600" dirty="0">
                <a:solidFill>
                  <a:srgbClr val="000000"/>
                </a:solidFill>
                <a:latin typeface="Century Gothic" panose="020B0502020202020204" pitchFamily="34" charset="0"/>
              </a:rPr>
              <a:t>what the map is and where the full description is.</a:t>
            </a:r>
          </a:p>
          <a:p>
            <a:pPr marL="0" indent="0">
              <a:spcBef>
                <a:spcPts val="800"/>
              </a:spcBef>
              <a:buNone/>
            </a:pPr>
            <a:r>
              <a:rPr lang="en-US" sz="1600" b="1" dirty="0">
                <a:solidFill>
                  <a:srgbClr val="000000"/>
                </a:solidFill>
                <a:latin typeface="Century Gothic" panose="020B0502020202020204" pitchFamily="34" charset="0"/>
              </a:rPr>
              <a:t>Text summary: </a:t>
            </a:r>
            <a:r>
              <a:rPr lang="en-US" sz="1600" dirty="0">
                <a:solidFill>
                  <a:srgbClr val="000000"/>
                </a:solidFill>
                <a:latin typeface="Century Gothic" panose="020B0502020202020204" pitchFamily="34" charset="0"/>
              </a:rPr>
              <a:t>what the map shows and what it means for the decision.</a:t>
            </a:r>
          </a:p>
          <a:p>
            <a:pPr marL="0" indent="0">
              <a:spcBef>
                <a:spcPts val="800"/>
              </a:spcBef>
              <a:buNone/>
            </a:pPr>
            <a:r>
              <a:rPr lang="en-US" sz="1600" b="1" dirty="0">
                <a:solidFill>
                  <a:srgbClr val="000000"/>
                </a:solidFill>
                <a:latin typeface="Century Gothic" panose="020B0502020202020204" pitchFamily="34" charset="0"/>
              </a:rPr>
              <a:t>Feature table: </a:t>
            </a:r>
            <a:r>
              <a:rPr lang="en-US" sz="1600" dirty="0">
                <a:solidFill>
                  <a:srgbClr val="000000"/>
                </a:solidFill>
                <a:latin typeface="Century Gothic" panose="020B0502020202020204" pitchFamily="34" charset="0"/>
              </a:rPr>
              <a:t>the parcels, zones, constraints or acreages that matter.</a:t>
            </a:r>
          </a:p>
          <a:p>
            <a:pPr marL="0" indent="0">
              <a:spcBef>
                <a:spcPts val="800"/>
              </a:spcBef>
              <a:buNone/>
            </a:pPr>
            <a:r>
              <a:rPr lang="en-US" sz="1600" b="1" dirty="0">
                <a:solidFill>
                  <a:srgbClr val="000000"/>
                </a:solidFill>
                <a:latin typeface="Century Gothic" panose="020B0502020202020204" pitchFamily="34" charset="0"/>
              </a:rPr>
              <a:t>Color is never the only signal. </a:t>
            </a:r>
            <a:r>
              <a:rPr lang="en-US" sz="1600" dirty="0">
                <a:solidFill>
                  <a:srgbClr val="000000"/>
                </a:solidFill>
                <a:latin typeface="Century Gothic" panose="020B0502020202020204" pitchFamily="34" charset="0"/>
              </a:rPr>
              <a:t>Add labels or patterns.</a:t>
            </a:r>
          </a:p>
        </p:txBody>
      </p:sp>
      <p:sp>
        <p:nvSpPr>
          <p:cNvPr id="31" name="B31"/>
          <p:cNvSpPr/>
          <p:nvPr/>
        </p:nvSpPr>
        <p:spPr>
          <a:xfrm>
            <a:off x="838200" y="1422400"/>
            <a:ext cx="5029200" cy="88900"/>
          </a:xfrm>
          <a:prstGeom prst="rect">
            <a:avLst/>
          </a:prstGeom>
          <a:solidFill>
            <a:srgbClr val="96CB52"/>
          </a:solidFill>
          <a:ln>
            <a:noFill/>
          </a:ln>
        </p:spPr>
        <p:txBody>
          <a:bodyPr/>
          <a:lstStyle/>
          <a:p>
            <a:endParaRPr lang="en-US" dirty="0">
              <a:highlight>
                <a:srgbClr val="FFFF00"/>
              </a:highlight>
            </a:endParaRPr>
          </a:p>
        </p:txBody>
      </p:sp>
      <p:sp>
        <p:nvSpPr>
          <p:cNvPr id="32" name="C32"/>
          <p:cNvSpPr/>
          <p:nvPr/>
        </p:nvSpPr>
        <p:spPr>
          <a:xfrm>
            <a:off x="6324600" y="1422400"/>
            <a:ext cx="5029200" cy="3429000"/>
          </a:xfrm>
          <a:prstGeom prst="rect">
            <a:avLst/>
          </a:prstGeom>
          <a:solidFill>
            <a:srgbClr val="F2F2F2"/>
          </a:solidFill>
          <a:ln>
            <a:noFill/>
          </a:ln>
        </p:spPr>
        <p:txBody>
          <a:bodyPr lIns="182880" tIns="152400" rIns="182880" bIns="152400" anchor="t">
            <a:noAutofit/>
          </a:bodyPr>
          <a:lstStyle/>
          <a:p>
            <a:pPr marL="0" indent="0">
              <a:buNone/>
            </a:pPr>
            <a:r>
              <a:rPr lang="en-US" sz="2000" b="1" dirty="0">
                <a:solidFill>
                  <a:srgbClr val="4F7300"/>
                </a:solidFill>
                <a:latin typeface="Century Gothic" panose="020B0502020202020204" pitchFamily="34" charset="0"/>
              </a:rPr>
              <a:t>CAD sheets</a:t>
            </a:r>
          </a:p>
          <a:p>
            <a:pPr marL="0" indent="0">
              <a:spcBef>
                <a:spcPts val="800"/>
              </a:spcBef>
              <a:buNone/>
            </a:pPr>
            <a:r>
              <a:rPr lang="en-US" sz="1600" b="1" dirty="0">
                <a:solidFill>
                  <a:srgbClr val="000000"/>
                </a:solidFill>
                <a:latin typeface="Century Gothic" panose="020B0502020202020204" pitchFamily="34" charset="0"/>
              </a:rPr>
              <a:t>Keep text as text: </a:t>
            </a:r>
            <a:r>
              <a:rPr lang="en-US" sz="1600" dirty="0">
                <a:solidFill>
                  <a:srgbClr val="000000"/>
                </a:solidFill>
                <a:latin typeface="Century Gothic" panose="020B0502020202020204" pitchFamily="34" charset="0"/>
              </a:rPr>
              <a:t>sheet index, title block, notes, legends and schedules.</a:t>
            </a:r>
          </a:p>
          <a:p>
            <a:pPr marL="0" indent="0">
              <a:spcBef>
                <a:spcPts val="800"/>
              </a:spcBef>
              <a:buNone/>
            </a:pPr>
            <a:r>
              <a:rPr lang="en-US" sz="1600" b="1" dirty="0">
                <a:solidFill>
                  <a:srgbClr val="000000"/>
                </a:solidFill>
                <a:latin typeface="Century Gothic" panose="020B0502020202020204" pitchFamily="34" charset="0"/>
              </a:rPr>
              <a:t>Describe the purpose, </a:t>
            </a:r>
            <a:r>
              <a:rPr lang="en-US" sz="1600" dirty="0">
                <a:solidFill>
                  <a:srgbClr val="000000"/>
                </a:solidFill>
                <a:latin typeface="Century Gothic" panose="020B0502020202020204" pitchFamily="34" charset="0"/>
              </a:rPr>
              <a:t>not every line.</a:t>
            </a:r>
          </a:p>
          <a:p>
            <a:pPr marL="0" indent="0">
              <a:spcBef>
                <a:spcPts val="800"/>
              </a:spcBef>
              <a:buNone/>
            </a:pPr>
            <a:r>
              <a:rPr lang="en-US" sz="1600" b="1" dirty="0">
                <a:solidFill>
                  <a:srgbClr val="000000"/>
                </a:solidFill>
                <a:latin typeface="Century Gothic" panose="020B0502020202020204" pitchFamily="34" charset="0"/>
              </a:rPr>
              <a:t>Check export settings early. </a:t>
            </a:r>
            <a:r>
              <a:rPr lang="en-US" sz="1600" dirty="0">
                <a:solidFill>
                  <a:srgbClr val="000000"/>
                </a:solidFill>
                <a:latin typeface="Century Gothic" panose="020B0502020202020204" pitchFamily="34" charset="0"/>
              </a:rPr>
              <a:t>A rasterized export loses the text.</a:t>
            </a:r>
          </a:p>
          <a:p>
            <a:pPr marL="0" indent="0">
              <a:spcBef>
                <a:spcPts val="800"/>
              </a:spcBef>
              <a:buNone/>
            </a:pPr>
            <a:r>
              <a:rPr lang="en-US" sz="1600" b="1" dirty="0">
                <a:solidFill>
                  <a:srgbClr val="000000"/>
                </a:solidFill>
                <a:latin typeface="Century Gothic" panose="020B0502020202020204" pitchFamily="34" charset="0"/>
              </a:rPr>
              <a:t>Offer the data </a:t>
            </a:r>
            <a:r>
              <a:rPr lang="en-US" sz="1600" dirty="0">
                <a:solidFill>
                  <a:srgbClr val="000000"/>
                </a:solidFill>
                <a:latin typeface="Century Gothic" panose="020B0502020202020204" pitchFamily="34" charset="0"/>
              </a:rPr>
              <a:t>or a way to request an alternate format.</a:t>
            </a:r>
          </a:p>
        </p:txBody>
      </p:sp>
      <p:sp>
        <p:nvSpPr>
          <p:cNvPr id="33" name="B33"/>
          <p:cNvSpPr/>
          <p:nvPr/>
        </p:nvSpPr>
        <p:spPr>
          <a:xfrm>
            <a:off x="6324600" y="1422400"/>
            <a:ext cx="5029200" cy="88900"/>
          </a:xfrm>
          <a:prstGeom prst="rect">
            <a:avLst/>
          </a:prstGeom>
          <a:solidFill>
            <a:srgbClr val="97D550"/>
          </a:solidFill>
          <a:ln>
            <a:noFill/>
          </a:ln>
        </p:spPr>
        <p:txBody>
          <a:bodyPr/>
          <a:lstStyle/>
          <a:p>
            <a:endParaRPr lang="en-US"/>
          </a:p>
        </p:txBody>
      </p:sp>
      <p:sp>
        <p:nvSpPr>
          <p:cNvPr id="40" name="Cue"/>
          <p:cNvSpPr txBox="1"/>
          <p:nvPr/>
        </p:nvSpPr>
        <p:spPr>
          <a:xfrm>
            <a:off x="2371098" y="5146675"/>
            <a:ext cx="7376652" cy="560951"/>
          </a:xfrm>
          <a:prstGeom prst="rect">
            <a:avLst/>
          </a:prstGeom>
          <a:noFill/>
        </p:spPr>
        <p:txBody>
          <a:bodyPr lIns="0" tIns="0" rIns="0" bIns="0">
            <a:noAutofit/>
          </a:bodyPr>
          <a:lstStyle/>
          <a:p>
            <a:pPr marL="0" indent="0">
              <a:buNone/>
            </a:pPr>
            <a:r>
              <a:rPr lang="en-US" sz="1800" b="1" dirty="0">
                <a:solidFill>
                  <a:srgbClr val="33425A"/>
                </a:solidFill>
                <a:latin typeface="Century Gothic" panose="020B0502020202020204" pitchFamily="34" charset="0"/>
              </a:rPr>
              <a:t>The requirement is that the information is available, not that every line of the drawing is described.</a:t>
            </a:r>
          </a:p>
        </p:txBody>
      </p:sp>
    </p:spTree>
    <p:extLst>
      <p:ext uri="{BB962C8B-B14F-4D97-AF65-F5344CB8AC3E}">
        <p14:creationId xmlns:p14="http://schemas.microsoft.com/office/powerpoint/2010/main" val="2591735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569AE-2D7D-90DA-161B-EF1750384D7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FBCCF99-3D22-95C8-0C07-31833D875129}"/>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Tagged PDFs Start in the Source File</a:t>
            </a:r>
          </a:p>
        </p:txBody>
      </p:sp>
      <p:sp>
        <p:nvSpPr>
          <p:cNvPr id="5" name="Content Placeholder 4">
            <a:extLst>
              <a:ext uri="{FF2B5EF4-FFF2-40B4-BE49-F238E27FC236}">
                <a16:creationId xmlns:a16="http://schemas.microsoft.com/office/drawing/2014/main" id="{930A43A0-BA7F-93C5-0ABD-6C6187F4CA81}"/>
              </a:ext>
            </a:extLst>
          </p:cNvPr>
          <p:cNvSpPr>
            <a:spLocks noGrp="1"/>
          </p:cNvSpPr>
          <p:nvPr>
            <p:ph idx="1"/>
          </p:nvPr>
        </p:nvSpPr>
        <p:spPr>
          <a:xfrm>
            <a:off x="4381500" y="1320800"/>
            <a:ext cx="7670800" cy="1612275"/>
          </a:xfrm>
        </p:spPr>
        <p:txBody>
          <a:bodyPr/>
          <a:lstStyle/>
          <a:p>
            <a:pPr marL="0" indent="0">
              <a:spcBef>
                <a:spcPts val="600"/>
              </a:spcBef>
              <a:buNone/>
            </a:pPr>
            <a:r>
              <a:rPr lang="en-US" sz="1700" b="1" dirty="0">
                <a:solidFill>
                  <a:srgbClr val="4F7300"/>
                </a:solidFill>
                <a:cs typeface="Segoe UI" panose="020B0502040204020203" pitchFamily="34" charset="0"/>
              </a:rPr>
              <a:t>Tagged PDF: </a:t>
            </a:r>
            <a:r>
              <a:rPr lang="en-US" sz="1700" dirty="0">
                <a:solidFill>
                  <a:srgbClr val="000000"/>
                </a:solidFill>
                <a:cs typeface="Segoe UI" panose="020B0502040204020203" pitchFamily="34" charset="0"/>
              </a:rPr>
              <a:t>a real document. Text is text, headings are headings, tables have header rows, reading order is defined.</a:t>
            </a:r>
          </a:p>
          <a:p>
            <a:pPr marL="0" indent="0">
              <a:spcBef>
                <a:spcPts val="600"/>
              </a:spcBef>
              <a:buNone/>
            </a:pPr>
            <a:r>
              <a:rPr lang="en-US" sz="1700" b="1" dirty="0">
                <a:solidFill>
                  <a:srgbClr val="4F7300"/>
                </a:solidFill>
                <a:cs typeface="Segoe UI" panose="020B0502040204020203" pitchFamily="34" charset="0"/>
              </a:rPr>
              <a:t>Scanned PDF: </a:t>
            </a:r>
            <a:r>
              <a:rPr lang="en-US" sz="1700" dirty="0">
                <a:solidFill>
                  <a:srgbClr val="000000"/>
                </a:solidFill>
                <a:cs typeface="Segoe UI" panose="020B0502040204020203" pitchFamily="34" charset="0"/>
              </a:rPr>
              <a:t>an image of a document. Nothing to read, nothing to navigate, and OCR only guesses at it.</a:t>
            </a:r>
          </a:p>
          <a:p>
            <a:pPr marL="0" indent="0">
              <a:spcBef>
                <a:spcPts val="600"/>
              </a:spcBef>
              <a:buNone/>
            </a:pPr>
            <a:r>
              <a:rPr lang="en-US" sz="1700" dirty="0">
                <a:solidFill>
                  <a:srgbClr val="000000"/>
                </a:solidFill>
                <a:cs typeface="Segoe UI" panose="020B0502040204020203" pitchFamily="34" charset="0"/>
              </a:rPr>
              <a:t>Word and InDesign can both produce tagged output, but only if the source file was structured properly first. Export cannot invent structure.</a:t>
            </a:r>
          </a:p>
        </p:txBody>
      </p:sp>
      <p:sp>
        <p:nvSpPr>
          <p:cNvPr id="8" name="TextBox 7">
            <a:extLst>
              <a:ext uri="{FF2B5EF4-FFF2-40B4-BE49-F238E27FC236}">
                <a16:creationId xmlns:a16="http://schemas.microsoft.com/office/drawing/2014/main" id="{96D40EB0-4D0D-B649-9443-C8CF72C75B8E}"/>
              </a:ext>
            </a:extLst>
          </p:cNvPr>
          <p:cNvSpPr txBox="1"/>
          <p:nvPr/>
        </p:nvSpPr>
        <p:spPr>
          <a:xfrm>
            <a:off x="4381500" y="3186262"/>
            <a:ext cx="7670800" cy="1477328"/>
          </a:xfrm>
          <a:prstGeom prst="rect">
            <a:avLst/>
          </a:prstGeom>
          <a:noFill/>
        </p:spPr>
        <p:txBody>
          <a:bodyPr wrap="square">
            <a:spAutoFit/>
          </a:bodyPr>
          <a:lstStyle/>
          <a:p>
            <a:pPr>
              <a:spcBef>
                <a:spcPts val="600"/>
              </a:spcBef>
            </a:pPr>
            <a:r>
              <a:rPr lang="en-US" sz="1700" b="1" dirty="0">
                <a:solidFill>
                  <a:srgbClr val="AD2185"/>
                </a:solidFill>
                <a:latin typeface="Segoe UI" panose="020B0502040204020203" pitchFamily="34" charset="0"/>
                <a:cs typeface="Segoe UI" panose="020B0502040204020203" pitchFamily="34" charset="0"/>
              </a:rPr>
              <a:t>PUD Handbook: </a:t>
            </a:r>
            <a:r>
              <a:rPr lang="en-US" sz="1700" dirty="0">
                <a:solidFill>
                  <a:srgbClr val="000000"/>
                </a:solidFill>
                <a:latin typeface="Segoe UI" panose="020B0502040204020203" pitchFamily="34" charset="0"/>
                <a:cs typeface="Segoe UI" panose="020B0502040204020203" pitchFamily="34" charset="0"/>
              </a:rPr>
              <a:t>a client asked for a “508-compliant PDF with Tracked Changes shown.” </a:t>
            </a:r>
          </a:p>
          <a:p>
            <a:pPr>
              <a:spcBef>
                <a:spcPts val="600"/>
              </a:spcBef>
            </a:pPr>
            <a:r>
              <a:rPr lang="en-US" sz="1700" dirty="0">
                <a:solidFill>
                  <a:srgbClr val="000000"/>
                </a:solidFill>
                <a:latin typeface="Segoe UI" panose="020B0502040204020203" pitchFamily="34" charset="0"/>
                <a:cs typeface="Segoe UI" panose="020B0502040204020203" pitchFamily="34" charset="0"/>
              </a:rPr>
              <a:t>Those two things cannot coexist. Track Changes markup is editorial metadata; a compliant PDF needs a single resolved reading order. Nobody involved was being unreasonable, and the request had already been priced.</a:t>
            </a:r>
          </a:p>
        </p:txBody>
      </p:sp>
      <p:pic>
        <p:nvPicPr>
          <p:cNvPr id="12" name="Picture 11">
            <a:extLst>
              <a:ext uri="{FF2B5EF4-FFF2-40B4-BE49-F238E27FC236}">
                <a16:creationId xmlns:a16="http://schemas.microsoft.com/office/drawing/2014/main" id="{CD8D600D-35E5-C6CA-EA64-0ED5F2978EF4}"/>
              </a:ext>
            </a:extLst>
          </p:cNvPr>
          <p:cNvPicPr>
            <a:picLocks noChangeAspect="1"/>
          </p:cNvPicPr>
          <p:nvPr/>
        </p:nvPicPr>
        <p:blipFill>
          <a:blip r:embed="rId3"/>
          <a:stretch>
            <a:fillRect/>
          </a:stretch>
        </p:blipFill>
        <p:spPr>
          <a:xfrm>
            <a:off x="258554" y="1417118"/>
            <a:ext cx="3614946" cy="3630550"/>
          </a:xfrm>
          <a:prstGeom prst="rect">
            <a:avLst/>
          </a:prstGeom>
        </p:spPr>
      </p:pic>
      <p:sp>
        <p:nvSpPr>
          <p:cNvPr id="17" name="TextBox 16">
            <a:extLst>
              <a:ext uri="{FF2B5EF4-FFF2-40B4-BE49-F238E27FC236}">
                <a16:creationId xmlns:a16="http://schemas.microsoft.com/office/drawing/2014/main" id="{197ECE56-14C9-1A6C-62A4-45AB62A13EB6}"/>
              </a:ext>
            </a:extLst>
          </p:cNvPr>
          <p:cNvSpPr txBox="1"/>
          <p:nvPr/>
        </p:nvSpPr>
        <p:spPr>
          <a:xfrm>
            <a:off x="4381500" y="4944730"/>
            <a:ext cx="7670800" cy="1184940"/>
          </a:xfrm>
          <a:prstGeom prst="rect">
            <a:avLst/>
          </a:prstGeom>
          <a:noFill/>
        </p:spPr>
        <p:txBody>
          <a:bodyPr wrap="square">
            <a:spAutoFit/>
          </a:bodyPr>
          <a:lstStyle/>
          <a:p>
            <a:pPr marL="0" indent="0">
              <a:spcBef>
                <a:spcPts val="600"/>
              </a:spcBef>
              <a:buNone/>
            </a:pPr>
            <a:r>
              <a:rPr lang="en-US" sz="1700" dirty="0">
                <a:solidFill>
                  <a:srgbClr val="33425A"/>
                </a:solidFill>
                <a:latin typeface="Segoe UI" panose="020B0502040204020203" pitchFamily="34" charset="0"/>
                <a:cs typeface="Segoe UI" panose="020B0502040204020203" pitchFamily="34" charset="0"/>
              </a:rPr>
              <a:t>This is a scoping problem. If somebody promised a deliverable that does not exist, in a contract, before anyone asked whether it was possible, what now?</a:t>
            </a:r>
          </a:p>
          <a:p>
            <a:pPr marL="0" indent="0">
              <a:spcBef>
                <a:spcPts val="600"/>
              </a:spcBef>
              <a:buNone/>
            </a:pPr>
            <a:r>
              <a:rPr lang="en-US" sz="1600" dirty="0">
                <a:solidFill>
                  <a:srgbClr val="000000"/>
                </a:solidFill>
                <a:latin typeface="Segoe UI" panose="020B0502040204020203" pitchFamily="34" charset="0"/>
                <a:cs typeface="Segoe UI" panose="020B0502040204020203" pitchFamily="34" charset="0"/>
              </a:rPr>
              <a:t>Ask early. “What exactly does compliant mean for this deliverable, and who signs off on it?”</a:t>
            </a:r>
          </a:p>
        </p:txBody>
      </p:sp>
      <p:sp>
        <p:nvSpPr>
          <p:cNvPr id="23" name="Slide Number Placeholder 22">
            <a:extLst>
              <a:ext uri="{FF2B5EF4-FFF2-40B4-BE49-F238E27FC236}">
                <a16:creationId xmlns:a16="http://schemas.microsoft.com/office/drawing/2014/main" id="{B80520BE-72DC-614B-67F3-F20B3FA00101}"/>
              </a:ext>
            </a:extLst>
          </p:cNvPr>
          <p:cNvSpPr>
            <a:spLocks noGrp="1"/>
          </p:cNvSpPr>
          <p:nvPr>
            <p:ph type="sldNum" sz="quarter" idx="12"/>
          </p:nvPr>
        </p:nvSpPr>
        <p:spPr/>
        <p:txBody>
          <a:bodyPr/>
          <a:lstStyle/>
          <a:p>
            <a:pPr algn="r"/>
            <a:fld id="{94CB29D8-43B4-4006-A583-B57734C212F2}" type="slidenum">
              <a:rPr lang="en-US" smtClean="0"/>
              <a:pPr algn="r"/>
              <a:t>16</a:t>
            </a:fld>
            <a:endParaRPr lang="en-US" dirty="0"/>
          </a:p>
        </p:txBody>
      </p:sp>
    </p:spTree>
    <p:extLst>
      <p:ext uri="{BB962C8B-B14F-4D97-AF65-F5344CB8AC3E}">
        <p14:creationId xmlns:p14="http://schemas.microsoft.com/office/powerpoint/2010/main" val="2363450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9D2859-948D-8CB1-25FC-7F4E241D4699}"/>
              </a:ext>
            </a:extLst>
          </p:cNvPr>
          <p:cNvSpPr>
            <a:spLocks noGrp="1"/>
          </p:cNvSpPr>
          <p:nvPr>
            <p:ph type="sldNum" sz="quarter" idx="12"/>
          </p:nvPr>
        </p:nvSpPr>
        <p:spPr/>
        <p:txBody>
          <a:bodyPr/>
          <a:lstStyle/>
          <a:p>
            <a:pPr algn="r"/>
            <a:fld id="{94CB29D8-43B4-4006-A583-B57734C212F2}" type="slidenum">
              <a:rPr lang="en-US" smtClean="0"/>
              <a:pPr algn="r"/>
              <a:t>17</a:t>
            </a:fld>
            <a:endParaRPr lang="en-US" dirty="0"/>
          </a:p>
        </p:txBody>
      </p:sp>
      <p:sp>
        <p:nvSpPr>
          <p:cNvPr id="4" name="Title 3">
            <a:extLst>
              <a:ext uri="{FF2B5EF4-FFF2-40B4-BE49-F238E27FC236}">
                <a16:creationId xmlns:a16="http://schemas.microsoft.com/office/drawing/2014/main" id="{60770F6E-3C83-B06C-6C2A-440D29AF7FA4}"/>
              </a:ext>
            </a:extLst>
          </p:cNvPr>
          <p:cNvSpPr>
            <a:spLocks noGrp="1"/>
          </p:cNvSpPr>
          <p:nvPr>
            <p:ph type="title"/>
          </p:nvPr>
        </p:nvSpPr>
        <p:spPr/>
        <p:txBody>
          <a:bodyPr/>
          <a:lstStyle/>
          <a:p>
            <a:r>
              <a:rPr lang="en-US" dirty="0"/>
              <a:t>Scope It, or Pay for It Twice</a:t>
            </a:r>
          </a:p>
        </p:txBody>
      </p:sp>
      <p:sp>
        <p:nvSpPr>
          <p:cNvPr id="30" name="Stage30"/>
          <p:cNvSpPr/>
          <p:nvPr/>
        </p:nvSpPr>
        <p:spPr>
          <a:xfrm>
            <a:off x="838200" y="1473200"/>
            <a:ext cx="3200400" cy="2997200"/>
          </a:xfrm>
          <a:prstGeom prst="rect">
            <a:avLst/>
          </a:prstGeom>
          <a:solidFill>
            <a:srgbClr val="F2F2F2"/>
          </a:solidFill>
          <a:ln>
            <a:noFill/>
          </a:ln>
        </p:spPr>
        <p:txBody>
          <a:bodyPr lIns="152400" tIns="152400" rIns="152400" bIns="152400" anchor="t">
            <a:normAutofit/>
          </a:bodyPr>
          <a:lstStyle/>
          <a:p>
            <a:pPr marL="0" indent="0">
              <a:buNone/>
            </a:pPr>
            <a:r>
              <a:rPr lang="en-US" sz="2000" b="1" dirty="0">
                <a:solidFill>
                  <a:srgbClr val="33425A"/>
                </a:solidFill>
                <a:latin typeface="Century Gothic" panose="020B0502020202020204" pitchFamily="34" charset="0"/>
              </a:rPr>
              <a:t>1. Scoping</a:t>
            </a:r>
          </a:p>
          <a:p>
            <a:pPr marL="0" indent="0">
              <a:spcBef>
                <a:spcPts val="700"/>
              </a:spcBef>
              <a:buNone/>
            </a:pPr>
            <a:r>
              <a:rPr lang="en-US" sz="1600" dirty="0">
                <a:solidFill>
                  <a:srgbClr val="33425A"/>
                </a:solidFill>
                <a:latin typeface="Century Gothic" panose="020B0502020202020204" pitchFamily="34" charset="0"/>
              </a:rPr>
              <a:t>Name the standard, the deliverable formats, who remediates, and who accepts. One paragraph in the Scope of Work.</a:t>
            </a:r>
          </a:p>
          <a:p>
            <a:pPr marL="0" indent="0">
              <a:spcBef>
                <a:spcPts val="900"/>
              </a:spcBef>
              <a:buNone/>
            </a:pPr>
            <a:r>
              <a:rPr lang="en-US" sz="1600" b="1" dirty="0">
                <a:solidFill>
                  <a:srgbClr val="33425A"/>
                </a:solidFill>
                <a:latin typeface="Century Gothic" panose="020B0502020202020204" pitchFamily="34" charset="0"/>
              </a:rPr>
              <a:t>Cost: minutes</a:t>
            </a:r>
          </a:p>
        </p:txBody>
      </p:sp>
      <p:sp>
        <p:nvSpPr>
          <p:cNvPr id="31" name="Arrow31"/>
          <p:cNvSpPr/>
          <p:nvPr/>
        </p:nvSpPr>
        <p:spPr>
          <a:xfrm>
            <a:off x="4140200" y="2819400"/>
            <a:ext cx="330200" cy="330200"/>
          </a:xfrm>
          <a:prstGeom prst="rightArrow">
            <a:avLst/>
          </a:prstGeom>
          <a:solidFill>
            <a:srgbClr val="BFBFBF"/>
          </a:solidFill>
          <a:ln>
            <a:noFill/>
          </a:ln>
        </p:spPr>
        <p:txBody>
          <a:bodyPr/>
          <a:lstStyle/>
          <a:p>
            <a:endParaRPr lang="en-US"/>
          </a:p>
        </p:txBody>
      </p:sp>
      <p:sp>
        <p:nvSpPr>
          <p:cNvPr id="32" name="Stage32"/>
          <p:cNvSpPr/>
          <p:nvPr/>
        </p:nvSpPr>
        <p:spPr>
          <a:xfrm>
            <a:off x="4622800" y="1473200"/>
            <a:ext cx="3200400" cy="2997200"/>
          </a:xfrm>
          <a:prstGeom prst="rect">
            <a:avLst/>
          </a:prstGeom>
          <a:solidFill>
            <a:srgbClr val="F2F2F2"/>
          </a:solidFill>
          <a:ln>
            <a:noFill/>
          </a:ln>
        </p:spPr>
        <p:txBody>
          <a:bodyPr lIns="152400" tIns="152400" rIns="152400" bIns="152400" anchor="t">
            <a:normAutofit/>
          </a:bodyPr>
          <a:lstStyle/>
          <a:p>
            <a:pPr marL="0" indent="0">
              <a:buNone/>
            </a:pPr>
            <a:r>
              <a:rPr lang="en-US" sz="2000" b="1" dirty="0">
                <a:solidFill>
                  <a:srgbClr val="33425A"/>
                </a:solidFill>
                <a:latin typeface="Century Gothic" panose="020B0502020202020204" pitchFamily="34" charset="0"/>
              </a:rPr>
              <a:t>2. Production</a:t>
            </a:r>
          </a:p>
          <a:p>
            <a:pPr marL="0" indent="0">
              <a:spcBef>
                <a:spcPts val="700"/>
              </a:spcBef>
              <a:buNone/>
            </a:pPr>
            <a:r>
              <a:rPr lang="en-US" sz="1600" dirty="0">
                <a:solidFill>
                  <a:srgbClr val="33425A"/>
                </a:solidFill>
                <a:latin typeface="Century Gothic" panose="020B0502020202020204" pitchFamily="34" charset="0"/>
              </a:rPr>
              <a:t>Styles, alt text, real tables, text kept as text in CAD and GIS exports. Done while writing.</a:t>
            </a:r>
          </a:p>
          <a:p>
            <a:pPr marL="0" indent="0">
              <a:spcBef>
                <a:spcPts val="900"/>
              </a:spcBef>
              <a:buNone/>
            </a:pPr>
            <a:r>
              <a:rPr lang="en-US" sz="1600" b="1" dirty="0">
                <a:solidFill>
                  <a:srgbClr val="33425A"/>
                </a:solidFill>
                <a:latin typeface="Century Gothic" panose="020B0502020202020204" pitchFamily="34" charset="0"/>
              </a:rPr>
              <a:t>Cost: hours</a:t>
            </a:r>
          </a:p>
        </p:txBody>
      </p:sp>
      <p:sp>
        <p:nvSpPr>
          <p:cNvPr id="33" name="Arrow33"/>
          <p:cNvSpPr/>
          <p:nvPr/>
        </p:nvSpPr>
        <p:spPr>
          <a:xfrm>
            <a:off x="7924800" y="2819400"/>
            <a:ext cx="330200" cy="330200"/>
          </a:xfrm>
          <a:prstGeom prst="rightArrow">
            <a:avLst/>
          </a:prstGeom>
          <a:solidFill>
            <a:srgbClr val="BFBFBF"/>
          </a:solidFill>
          <a:ln>
            <a:noFill/>
          </a:ln>
        </p:spPr>
        <p:txBody>
          <a:bodyPr/>
          <a:lstStyle/>
          <a:p>
            <a:endParaRPr lang="en-US"/>
          </a:p>
        </p:txBody>
      </p:sp>
      <p:sp>
        <p:nvSpPr>
          <p:cNvPr id="34" name="Stage34"/>
          <p:cNvSpPr/>
          <p:nvPr/>
        </p:nvSpPr>
        <p:spPr>
          <a:xfrm>
            <a:off x="8407400" y="1473200"/>
            <a:ext cx="3200400" cy="2997200"/>
          </a:xfrm>
          <a:prstGeom prst="rect">
            <a:avLst/>
          </a:prstGeom>
          <a:solidFill>
            <a:srgbClr val="33425A"/>
          </a:solidFill>
          <a:ln>
            <a:noFill/>
          </a:ln>
        </p:spPr>
        <p:txBody>
          <a:bodyPr lIns="152400" tIns="152400" rIns="152400" bIns="152400" anchor="t">
            <a:normAutofit/>
          </a:bodyPr>
          <a:lstStyle/>
          <a:p>
            <a:pPr marL="0" indent="0">
              <a:buNone/>
            </a:pPr>
            <a:r>
              <a:rPr lang="en-US" sz="2000" b="1" dirty="0">
                <a:solidFill>
                  <a:srgbClr val="FFFFFF"/>
                </a:solidFill>
                <a:latin typeface="Century Gothic" panose="020B0502020202020204" pitchFamily="34" charset="0"/>
              </a:rPr>
              <a:t>3. After delivery</a:t>
            </a:r>
          </a:p>
          <a:p>
            <a:pPr marL="0" indent="0">
              <a:spcBef>
                <a:spcPts val="700"/>
              </a:spcBef>
              <a:buNone/>
            </a:pPr>
            <a:r>
              <a:rPr lang="en-US" sz="1600" dirty="0">
                <a:solidFill>
                  <a:srgbClr val="FFFFFF"/>
                </a:solidFill>
                <a:latin typeface="Century Gothic" panose="020B0502020202020204" pitchFamily="34" charset="0"/>
              </a:rPr>
              <a:t>Remediate a finished plan set. Rebuild tables, retag every sheet, chase authors who moved on.</a:t>
            </a:r>
          </a:p>
          <a:p>
            <a:pPr marL="0" indent="0">
              <a:spcBef>
                <a:spcPts val="900"/>
              </a:spcBef>
              <a:buNone/>
            </a:pPr>
            <a:r>
              <a:rPr lang="en-US" sz="1600" b="1" dirty="0">
                <a:solidFill>
                  <a:srgbClr val="FFFFFF"/>
                </a:solidFill>
                <a:latin typeface="Century Gothic" panose="020B0502020202020204" pitchFamily="34" charset="0"/>
              </a:rPr>
              <a:t>Cost: days, sometimes weeks</a:t>
            </a:r>
          </a:p>
        </p:txBody>
      </p:sp>
      <p:sp>
        <p:nvSpPr>
          <p:cNvPr id="40" name="Close"/>
          <p:cNvSpPr txBox="1"/>
          <p:nvPr/>
        </p:nvSpPr>
        <p:spPr>
          <a:xfrm>
            <a:off x="838200" y="4775200"/>
            <a:ext cx="10769600" cy="1219200"/>
          </a:xfrm>
          <a:prstGeom prst="rect">
            <a:avLst/>
          </a:prstGeom>
          <a:noFill/>
        </p:spPr>
        <p:txBody>
          <a:bodyPr lIns="0" tIns="0" rIns="0" bIns="0">
            <a:normAutofit/>
          </a:bodyPr>
          <a:lstStyle/>
          <a:p>
            <a:pPr marL="0" indent="0">
              <a:buNone/>
            </a:pPr>
            <a:r>
              <a:rPr lang="en-US" sz="1800" b="1" dirty="0">
                <a:solidFill>
                  <a:srgbClr val="33425A"/>
                </a:solidFill>
                <a:latin typeface="Century Gothic" panose="020B0502020202020204" pitchFamily="34" charset="0"/>
              </a:rPr>
              <a:t>Treat accessibility as a specification and put it in the scope with the page count and the deadline.</a:t>
            </a:r>
          </a:p>
          <a:p>
            <a:pPr marL="0" indent="0">
              <a:spcBef>
                <a:spcPts val="700"/>
              </a:spcBef>
              <a:buNone/>
            </a:pPr>
            <a:r>
              <a:rPr lang="en-US" sz="1600" dirty="0">
                <a:solidFill>
                  <a:srgbClr val="000000"/>
                </a:solidFill>
                <a:latin typeface="Century Gothic" panose="020B0502020202020204" pitchFamily="34" charset="0"/>
              </a:rPr>
              <a:t>Put the standard in writing: WCAG 2.1 Level AA, tagged PDF deliverables, native source files delivered alongside the PDF.</a:t>
            </a:r>
          </a:p>
        </p:txBody>
      </p:sp>
    </p:spTree>
    <p:extLst>
      <p:ext uri="{BB962C8B-B14F-4D97-AF65-F5344CB8AC3E}">
        <p14:creationId xmlns:p14="http://schemas.microsoft.com/office/powerpoint/2010/main" val="3667805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AFD34D-E5EB-DB24-38BA-48534E6DB249}"/>
              </a:ext>
            </a:extLst>
          </p:cNvPr>
          <p:cNvSpPr>
            <a:spLocks noGrp="1"/>
          </p:cNvSpPr>
          <p:nvPr>
            <p:ph type="sldNum" sz="quarter" idx="12"/>
          </p:nvPr>
        </p:nvSpPr>
        <p:spPr/>
        <p:txBody>
          <a:bodyPr/>
          <a:lstStyle/>
          <a:p>
            <a:pPr algn="r"/>
            <a:fld id="{94CB29D8-43B4-4006-A583-B57734C212F2}" type="slidenum">
              <a:rPr lang="en-US" smtClean="0"/>
              <a:pPr algn="r"/>
              <a:t>18</a:t>
            </a:fld>
            <a:endParaRPr lang="en-US" dirty="0"/>
          </a:p>
        </p:txBody>
      </p:sp>
      <p:sp>
        <p:nvSpPr>
          <p:cNvPr id="4" name="Title 3">
            <a:extLst>
              <a:ext uri="{FF2B5EF4-FFF2-40B4-BE49-F238E27FC236}">
                <a16:creationId xmlns:a16="http://schemas.microsoft.com/office/drawing/2014/main" id="{00BF1E79-C497-1482-4551-7C565ACA4C38}"/>
              </a:ext>
            </a:extLst>
          </p:cNvPr>
          <p:cNvSpPr>
            <a:spLocks noGrp="1"/>
          </p:cNvSpPr>
          <p:nvPr>
            <p:ph type="title"/>
          </p:nvPr>
        </p:nvSpPr>
        <p:spPr/>
        <p:txBody>
          <a:bodyPr/>
          <a:lstStyle/>
          <a:p>
            <a:r>
              <a:rPr lang="en-US" dirty="0"/>
              <a:t>What to Ask Your Consultant, Before You Hire Them</a:t>
            </a:r>
          </a:p>
        </p:txBody>
      </p:sp>
      <p:sp>
        <p:nvSpPr>
          <p:cNvPr id="30" name="Q1"/>
          <p:cNvSpPr/>
          <p:nvPr/>
        </p:nvSpPr>
        <p:spPr>
          <a:xfrm>
            <a:off x="838200" y="1397000"/>
            <a:ext cx="76200" cy="787400"/>
          </a:xfrm>
          <a:prstGeom prst="rect">
            <a:avLst/>
          </a:prstGeom>
          <a:solidFill>
            <a:srgbClr val="93D500"/>
          </a:solidFill>
          <a:ln>
            <a:noFill/>
          </a:ln>
        </p:spPr>
        <p:txBody>
          <a:bodyPr/>
          <a:lstStyle/>
          <a:p>
            <a:endParaRPr lang="en-US"/>
          </a:p>
        </p:txBody>
      </p:sp>
      <p:sp>
        <p:nvSpPr>
          <p:cNvPr id="31" name="QT1"/>
          <p:cNvSpPr txBox="1"/>
          <p:nvPr/>
        </p:nvSpPr>
        <p:spPr>
          <a:xfrm>
            <a:off x="1092200" y="1535953"/>
            <a:ext cx="10515600" cy="787400"/>
          </a:xfrm>
          <a:prstGeom prst="rect">
            <a:avLst/>
          </a:prstGeom>
          <a:noFill/>
        </p:spPr>
        <p:txBody>
          <a:bodyPr lIns="0" tIns="0" rIns="0" bIns="0">
            <a:normAutofit/>
          </a:bodyPr>
          <a:lstStyle/>
          <a:p>
            <a:pPr marL="0" indent="0">
              <a:buNone/>
            </a:pPr>
            <a:r>
              <a:rPr lang="en-US" sz="1700" b="1" dirty="0">
                <a:solidFill>
                  <a:srgbClr val="33425A"/>
                </a:solidFill>
                <a:latin typeface="Century Gothic" panose="020B0502020202020204" pitchFamily="34" charset="0"/>
              </a:rPr>
              <a:t>Which standard will you conform to, and at what level?</a:t>
            </a:r>
          </a:p>
          <a:p>
            <a:pPr marL="0" indent="0">
              <a:spcBef>
                <a:spcPts val="300"/>
              </a:spcBef>
              <a:buNone/>
            </a:pPr>
            <a:r>
              <a:rPr lang="en-US" sz="1500" dirty="0">
                <a:solidFill>
                  <a:srgbClr val="404040"/>
                </a:solidFill>
                <a:latin typeface="Century Gothic" panose="020B0502020202020204" pitchFamily="34" charset="0"/>
              </a:rPr>
              <a:t>“We follow best practices” is not an answer. You want WCAG 2.1 Level AA in writing.</a:t>
            </a:r>
          </a:p>
        </p:txBody>
      </p:sp>
      <p:sp>
        <p:nvSpPr>
          <p:cNvPr id="32" name="Q2"/>
          <p:cNvSpPr/>
          <p:nvPr/>
        </p:nvSpPr>
        <p:spPr>
          <a:xfrm>
            <a:off x="838200" y="2336800"/>
            <a:ext cx="76200" cy="787400"/>
          </a:xfrm>
          <a:prstGeom prst="rect">
            <a:avLst/>
          </a:prstGeom>
          <a:solidFill>
            <a:srgbClr val="93D500"/>
          </a:solidFill>
          <a:ln>
            <a:noFill/>
          </a:ln>
        </p:spPr>
        <p:txBody>
          <a:bodyPr/>
          <a:lstStyle/>
          <a:p>
            <a:endParaRPr lang="en-US"/>
          </a:p>
        </p:txBody>
      </p:sp>
      <p:sp>
        <p:nvSpPr>
          <p:cNvPr id="33" name="QT2"/>
          <p:cNvSpPr txBox="1"/>
          <p:nvPr/>
        </p:nvSpPr>
        <p:spPr>
          <a:xfrm>
            <a:off x="1092200" y="2475753"/>
            <a:ext cx="10515600" cy="787400"/>
          </a:xfrm>
          <a:prstGeom prst="rect">
            <a:avLst/>
          </a:prstGeom>
          <a:noFill/>
        </p:spPr>
        <p:txBody>
          <a:bodyPr lIns="0" tIns="0" rIns="0" bIns="0">
            <a:normAutofit/>
          </a:bodyPr>
          <a:lstStyle/>
          <a:p>
            <a:pPr marL="0" indent="0">
              <a:buNone/>
            </a:pPr>
            <a:r>
              <a:rPr lang="en-US" sz="1700" b="1" dirty="0">
                <a:solidFill>
                  <a:srgbClr val="33425A"/>
                </a:solidFill>
                <a:latin typeface="Century Gothic" panose="020B0502020202020204" pitchFamily="34" charset="0"/>
              </a:rPr>
              <a:t>Who on your team does the remediation, and have they done it on a plan set?</a:t>
            </a:r>
          </a:p>
          <a:p>
            <a:pPr marL="0" indent="0">
              <a:spcBef>
                <a:spcPts val="300"/>
              </a:spcBef>
              <a:buNone/>
            </a:pPr>
            <a:r>
              <a:rPr lang="en-US" sz="1500" dirty="0">
                <a:solidFill>
                  <a:srgbClr val="404040"/>
                </a:solidFill>
                <a:latin typeface="Century Gothic" panose="020B0502020202020204" pitchFamily="34" charset="0"/>
              </a:rPr>
              <a:t>Accessibility on a website is a different job from accessibility on 200 pages of CAD sheets.</a:t>
            </a:r>
          </a:p>
        </p:txBody>
      </p:sp>
      <p:sp>
        <p:nvSpPr>
          <p:cNvPr id="34" name="Q3"/>
          <p:cNvSpPr/>
          <p:nvPr/>
        </p:nvSpPr>
        <p:spPr>
          <a:xfrm>
            <a:off x="838200" y="3276600"/>
            <a:ext cx="76200" cy="787400"/>
          </a:xfrm>
          <a:prstGeom prst="rect">
            <a:avLst/>
          </a:prstGeom>
          <a:solidFill>
            <a:srgbClr val="93D500"/>
          </a:solidFill>
          <a:ln>
            <a:noFill/>
          </a:ln>
        </p:spPr>
        <p:txBody>
          <a:bodyPr/>
          <a:lstStyle/>
          <a:p>
            <a:endParaRPr lang="en-US"/>
          </a:p>
        </p:txBody>
      </p:sp>
      <p:sp>
        <p:nvSpPr>
          <p:cNvPr id="35" name="QT3"/>
          <p:cNvSpPr txBox="1"/>
          <p:nvPr/>
        </p:nvSpPr>
        <p:spPr>
          <a:xfrm>
            <a:off x="1092200" y="3415553"/>
            <a:ext cx="10515600" cy="787400"/>
          </a:xfrm>
          <a:prstGeom prst="rect">
            <a:avLst/>
          </a:prstGeom>
          <a:noFill/>
        </p:spPr>
        <p:txBody>
          <a:bodyPr lIns="0" tIns="0" rIns="0" bIns="0">
            <a:normAutofit/>
          </a:bodyPr>
          <a:lstStyle/>
          <a:p>
            <a:pPr marL="0" indent="0">
              <a:buNone/>
            </a:pPr>
            <a:r>
              <a:rPr lang="en-US" sz="1700" b="1" dirty="0">
                <a:solidFill>
                  <a:srgbClr val="33425A"/>
                </a:solidFill>
                <a:latin typeface="Century Gothic" panose="020B0502020202020204" pitchFamily="34" charset="0"/>
              </a:rPr>
              <a:t>Will you deliver native source files with the PDF?</a:t>
            </a:r>
          </a:p>
          <a:p>
            <a:pPr marL="0" indent="0">
              <a:spcBef>
                <a:spcPts val="300"/>
              </a:spcBef>
              <a:buNone/>
            </a:pPr>
            <a:r>
              <a:rPr lang="en-US" sz="1500" dirty="0">
                <a:solidFill>
                  <a:srgbClr val="404040"/>
                </a:solidFill>
                <a:latin typeface="Century Gothic" panose="020B0502020202020204" pitchFamily="34" charset="0"/>
              </a:rPr>
              <a:t>Without the Word or InDesign file, the PDF cannot be fixed later, only rebuilt.</a:t>
            </a:r>
          </a:p>
        </p:txBody>
      </p:sp>
      <p:sp>
        <p:nvSpPr>
          <p:cNvPr id="36" name="Q4"/>
          <p:cNvSpPr/>
          <p:nvPr/>
        </p:nvSpPr>
        <p:spPr>
          <a:xfrm>
            <a:off x="838200" y="4216400"/>
            <a:ext cx="76200" cy="787400"/>
          </a:xfrm>
          <a:prstGeom prst="rect">
            <a:avLst/>
          </a:prstGeom>
          <a:solidFill>
            <a:srgbClr val="93D500"/>
          </a:solidFill>
          <a:ln>
            <a:noFill/>
          </a:ln>
        </p:spPr>
        <p:txBody>
          <a:bodyPr/>
          <a:lstStyle/>
          <a:p>
            <a:endParaRPr lang="en-US"/>
          </a:p>
        </p:txBody>
      </p:sp>
      <p:sp>
        <p:nvSpPr>
          <p:cNvPr id="37" name="QT4"/>
          <p:cNvSpPr txBox="1"/>
          <p:nvPr/>
        </p:nvSpPr>
        <p:spPr>
          <a:xfrm>
            <a:off x="1092200" y="4355353"/>
            <a:ext cx="10515600" cy="787400"/>
          </a:xfrm>
          <a:prstGeom prst="rect">
            <a:avLst/>
          </a:prstGeom>
          <a:noFill/>
        </p:spPr>
        <p:txBody>
          <a:bodyPr lIns="0" tIns="0" rIns="0" bIns="0">
            <a:normAutofit/>
          </a:bodyPr>
          <a:lstStyle/>
          <a:p>
            <a:pPr marL="0" indent="0">
              <a:buNone/>
            </a:pPr>
            <a:r>
              <a:rPr lang="en-US" sz="1700" b="1" dirty="0">
                <a:solidFill>
                  <a:srgbClr val="33425A"/>
                </a:solidFill>
                <a:latin typeface="Century Gothic" panose="020B0502020202020204" pitchFamily="34" charset="0"/>
              </a:rPr>
              <a:t>How will map and exhibit content be made available to a reader who cannot see it?</a:t>
            </a:r>
          </a:p>
          <a:p>
            <a:pPr marL="0" indent="0">
              <a:spcBef>
                <a:spcPts val="300"/>
              </a:spcBef>
              <a:buNone/>
            </a:pPr>
            <a:r>
              <a:rPr lang="en-US" sz="1500" dirty="0">
                <a:solidFill>
                  <a:srgbClr val="404040"/>
                </a:solidFill>
                <a:latin typeface="Century Gothic" panose="020B0502020202020204" pitchFamily="34" charset="0"/>
              </a:rPr>
              <a:t>If the answer is “alt text,” they have not thought about it.</a:t>
            </a:r>
          </a:p>
        </p:txBody>
      </p:sp>
      <p:sp>
        <p:nvSpPr>
          <p:cNvPr id="38" name="Q5"/>
          <p:cNvSpPr/>
          <p:nvPr/>
        </p:nvSpPr>
        <p:spPr>
          <a:xfrm>
            <a:off x="838200" y="5156200"/>
            <a:ext cx="76200" cy="787400"/>
          </a:xfrm>
          <a:prstGeom prst="rect">
            <a:avLst/>
          </a:prstGeom>
          <a:solidFill>
            <a:srgbClr val="93D500"/>
          </a:solidFill>
          <a:ln>
            <a:noFill/>
          </a:ln>
        </p:spPr>
        <p:txBody>
          <a:bodyPr/>
          <a:lstStyle/>
          <a:p>
            <a:endParaRPr lang="en-US"/>
          </a:p>
        </p:txBody>
      </p:sp>
      <p:sp>
        <p:nvSpPr>
          <p:cNvPr id="39" name="QT5"/>
          <p:cNvSpPr txBox="1"/>
          <p:nvPr/>
        </p:nvSpPr>
        <p:spPr>
          <a:xfrm>
            <a:off x="1092200" y="5295153"/>
            <a:ext cx="10515600" cy="787400"/>
          </a:xfrm>
          <a:prstGeom prst="rect">
            <a:avLst/>
          </a:prstGeom>
          <a:noFill/>
        </p:spPr>
        <p:txBody>
          <a:bodyPr lIns="0" tIns="0" rIns="0" bIns="0">
            <a:normAutofit/>
          </a:bodyPr>
          <a:lstStyle/>
          <a:p>
            <a:pPr marL="0" indent="0">
              <a:buNone/>
            </a:pPr>
            <a:r>
              <a:rPr lang="en-US" sz="1700" b="1" dirty="0">
                <a:solidFill>
                  <a:srgbClr val="33425A"/>
                </a:solidFill>
                <a:latin typeface="Century Gothic" panose="020B0502020202020204" pitchFamily="34" charset="0"/>
              </a:rPr>
              <a:t>Who checks the deliverable, with what tool, before I accept it?</a:t>
            </a:r>
          </a:p>
          <a:p>
            <a:pPr marL="0" indent="0">
              <a:spcBef>
                <a:spcPts val="300"/>
              </a:spcBef>
              <a:buNone/>
            </a:pPr>
            <a:r>
              <a:rPr lang="en-US" sz="1500" dirty="0">
                <a:solidFill>
                  <a:srgbClr val="404040"/>
                </a:solidFill>
                <a:latin typeface="Century Gothic" panose="020B0502020202020204" pitchFamily="34" charset="0"/>
              </a:rPr>
              <a:t>Name the check and put it in the acceptance criteria.</a:t>
            </a:r>
          </a:p>
        </p:txBody>
      </p:sp>
    </p:spTree>
    <p:extLst>
      <p:ext uri="{BB962C8B-B14F-4D97-AF65-F5344CB8AC3E}">
        <p14:creationId xmlns:p14="http://schemas.microsoft.com/office/powerpoint/2010/main" val="14789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FCCB6-A4D8-C616-6875-F85FF1C30F9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90900D3-76EB-E492-B870-73DC954A2E45}"/>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Free Tools That Do Most of the Work</a:t>
            </a:r>
            <a:endParaRPr lang="en-US" sz="4000" dirty="0">
              <a:solidFill>
                <a:schemeClr val="accent1">
                  <a:lumMod val="60000"/>
                  <a:lumOff val="40000"/>
                </a:schemeClr>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8C692E7E-B568-B308-7094-E3B340E7380A}"/>
              </a:ext>
            </a:extLst>
          </p:cNvPr>
          <p:cNvSpPr>
            <a:spLocks noGrp="1"/>
          </p:cNvSpPr>
          <p:nvPr>
            <p:ph idx="1"/>
          </p:nvPr>
        </p:nvSpPr>
        <p:spPr>
          <a:xfrm>
            <a:off x="2673350" y="1371600"/>
            <a:ext cx="9156700" cy="4273550"/>
          </a:xfrm>
        </p:spPr>
        <p:txBody>
          <a:bodyPr/>
          <a:lstStyle/>
          <a:p>
            <a:pPr marL="0" indent="0">
              <a:spcBef>
                <a:spcPts val="2200"/>
              </a:spcBef>
              <a:buNone/>
            </a:pPr>
            <a:r>
              <a:rPr lang="en-US" sz="1800" b="1" dirty="0">
                <a:solidFill>
                  <a:srgbClr val="4F7300"/>
                </a:solidFill>
                <a:latin typeface="Century Gothic" panose="020B0502020202020204" pitchFamily="34" charset="0"/>
              </a:rPr>
              <a:t>WebAIM Contrast Checker:</a:t>
            </a:r>
            <a:r>
              <a:rPr lang="en-US" sz="1800" b="1" dirty="0">
                <a:solidFill>
                  <a:srgbClr val="6FA000"/>
                </a:solidFill>
                <a:latin typeface="Century Gothic" panose="020B0502020202020204" pitchFamily="34" charset="0"/>
              </a:rPr>
              <a:t> </a:t>
            </a:r>
            <a:r>
              <a:rPr lang="en-US" sz="1800" dirty="0">
                <a:solidFill>
                  <a:srgbClr val="000000"/>
                </a:solidFill>
                <a:latin typeface="Century Gothic" panose="020B0502020202020204" pitchFamily="34" charset="0"/>
              </a:rPr>
              <a:t>paste two hex values, get the ratio. Ten seconds, browser based.</a:t>
            </a:r>
          </a:p>
          <a:p>
            <a:pPr marL="0" indent="0">
              <a:spcBef>
                <a:spcPts val="2200"/>
              </a:spcBef>
              <a:buNone/>
            </a:pPr>
            <a:r>
              <a:rPr lang="en-US" sz="1800" b="1" dirty="0">
                <a:solidFill>
                  <a:srgbClr val="4F7300"/>
                </a:solidFill>
                <a:latin typeface="Century Gothic" panose="020B0502020202020204" pitchFamily="34" charset="0"/>
              </a:rPr>
              <a:t>WAVE:</a:t>
            </a:r>
            <a:r>
              <a:rPr lang="en-US" sz="1800" b="1" dirty="0">
                <a:solidFill>
                  <a:srgbClr val="6FA000"/>
                </a:solidFill>
                <a:latin typeface="Century Gothic" panose="020B0502020202020204" pitchFamily="34" charset="0"/>
              </a:rPr>
              <a:t> </a:t>
            </a:r>
            <a:r>
              <a:rPr lang="en-US" sz="1800" dirty="0">
                <a:solidFill>
                  <a:srgbClr val="000000"/>
                </a:solidFill>
                <a:latin typeface="Century Gothic" panose="020B0502020202020204" pitchFamily="34" charset="0"/>
              </a:rPr>
              <a:t>browser extension that audits a live page, including your agency site and story maps.</a:t>
            </a:r>
          </a:p>
          <a:p>
            <a:pPr marL="0" indent="0">
              <a:spcBef>
                <a:spcPts val="2200"/>
              </a:spcBef>
              <a:buNone/>
            </a:pPr>
            <a:r>
              <a:rPr lang="en-US" sz="1800" b="1" dirty="0">
                <a:solidFill>
                  <a:srgbClr val="4F7300"/>
                </a:solidFill>
                <a:latin typeface="Century Gothic" panose="020B0502020202020204" pitchFamily="34" charset="0"/>
              </a:rPr>
              <a:t>NVDA:</a:t>
            </a:r>
            <a:r>
              <a:rPr lang="en-US" sz="1800" b="1" dirty="0">
                <a:solidFill>
                  <a:srgbClr val="6FA000"/>
                </a:solidFill>
                <a:latin typeface="Century Gothic" panose="020B0502020202020204" pitchFamily="34" charset="0"/>
              </a:rPr>
              <a:t> </a:t>
            </a:r>
            <a:r>
              <a:rPr lang="en-US" sz="1800" dirty="0">
                <a:solidFill>
                  <a:srgbClr val="000000"/>
                </a:solidFill>
                <a:latin typeface="Century Gothic" panose="020B0502020202020204" pitchFamily="34" charset="0"/>
              </a:rPr>
              <a:t>free screen reader for Windows. Install it and listen to one of your own PDFs.</a:t>
            </a:r>
          </a:p>
          <a:p>
            <a:pPr marL="0" indent="0">
              <a:spcBef>
                <a:spcPts val="2200"/>
              </a:spcBef>
              <a:buNone/>
            </a:pPr>
            <a:r>
              <a:rPr lang="en-US" sz="1800" b="1" dirty="0">
                <a:solidFill>
                  <a:srgbClr val="4F7300"/>
                </a:solidFill>
                <a:latin typeface="Century Gothic" panose="020B0502020202020204" pitchFamily="34" charset="0"/>
              </a:rPr>
              <a:t>Office Accessibility Checker: </a:t>
            </a:r>
            <a:r>
              <a:rPr lang="en-US" sz="1800" dirty="0">
                <a:solidFill>
                  <a:srgbClr val="000000"/>
                </a:solidFill>
                <a:latin typeface="Century Gothic" panose="020B0502020202020204" pitchFamily="34" charset="0"/>
              </a:rPr>
              <a:t>built into Word, PowerPoint, and Excel. Review tab. Catches missing alt text and bad structure before export.</a:t>
            </a:r>
          </a:p>
          <a:p>
            <a:pPr marL="0" indent="0">
              <a:spcBef>
                <a:spcPts val="2200"/>
              </a:spcBef>
              <a:buNone/>
            </a:pPr>
            <a:r>
              <a:rPr lang="en-US" sz="1800" b="1" dirty="0">
                <a:solidFill>
                  <a:srgbClr val="4F7300"/>
                </a:solidFill>
                <a:latin typeface="Century Gothic" panose="020B0502020202020204" pitchFamily="34" charset="0"/>
              </a:rPr>
              <a:t>PAC:</a:t>
            </a:r>
            <a:r>
              <a:rPr lang="en-US" sz="1800" b="1" dirty="0">
                <a:solidFill>
                  <a:srgbClr val="6FA000"/>
                </a:solidFill>
                <a:latin typeface="Century Gothic" panose="020B0502020202020204" pitchFamily="34" charset="0"/>
              </a:rPr>
              <a:t> </a:t>
            </a:r>
            <a:r>
              <a:rPr lang="en-US" sz="1800" dirty="0">
                <a:solidFill>
                  <a:srgbClr val="000000"/>
                </a:solidFill>
                <a:latin typeface="Century Gothic" panose="020B0502020202020204" pitchFamily="34" charset="0"/>
              </a:rPr>
              <a:t>free PDF accessibility checker that tests a tagged PDF properly, which Acrobat's own check does not.</a:t>
            </a:r>
          </a:p>
        </p:txBody>
      </p:sp>
      <p:grpSp>
        <p:nvGrpSpPr>
          <p:cNvPr id="17" name="Group 16">
            <a:extLst>
              <a:ext uri="{FF2B5EF4-FFF2-40B4-BE49-F238E27FC236}">
                <a16:creationId xmlns:a16="http://schemas.microsoft.com/office/drawing/2014/main" id="{CD8BD2D2-3607-AFC1-1120-D1F0783C26E7}"/>
              </a:ext>
            </a:extLst>
          </p:cNvPr>
          <p:cNvGrpSpPr/>
          <p:nvPr/>
        </p:nvGrpSpPr>
        <p:grpSpPr>
          <a:xfrm>
            <a:off x="1179450" y="1443299"/>
            <a:ext cx="1293707" cy="1293696"/>
            <a:chOff x="1185126" y="1470868"/>
            <a:chExt cx="1293707" cy="1293696"/>
          </a:xfrm>
          <a:solidFill>
            <a:srgbClr val="97D550"/>
          </a:solidFill>
        </p:grpSpPr>
        <p:sp>
          <p:nvSpPr>
            <p:cNvPr id="9" name="Freeform: Shape 8">
              <a:extLst>
                <a:ext uri="{FF2B5EF4-FFF2-40B4-BE49-F238E27FC236}">
                  <a16:creationId xmlns:a16="http://schemas.microsoft.com/office/drawing/2014/main" id="{65943DBD-383D-CF45-550B-157BF749D344}"/>
                </a:ext>
              </a:extLst>
            </p:cNvPr>
            <p:cNvSpPr/>
            <p:nvPr/>
          </p:nvSpPr>
          <p:spPr>
            <a:xfrm>
              <a:off x="1299275" y="2399739"/>
              <a:ext cx="47801" cy="29547"/>
            </a:xfrm>
            <a:custGeom>
              <a:avLst/>
              <a:gdLst>
                <a:gd name="csX0" fmla="*/ 0 w 47801"/>
                <a:gd name="csY0" fmla="*/ 0 h 29547"/>
                <a:gd name="csX1" fmla="*/ 47802 w 47801"/>
                <a:gd name="csY1" fmla="*/ 0 h 29547"/>
                <a:gd name="csX2" fmla="*/ 47802 w 47801"/>
                <a:gd name="csY2" fmla="*/ 29548 h 29547"/>
                <a:gd name="csX3" fmla="*/ 0 w 47801"/>
                <a:gd name="csY3" fmla="*/ 29548 h 29547"/>
              </a:gdLst>
              <a:ahLst/>
              <a:cxnLst>
                <a:cxn ang="0">
                  <a:pos x="csX0" y="csY0"/>
                </a:cxn>
                <a:cxn ang="0">
                  <a:pos x="csX1" y="csY1"/>
                </a:cxn>
                <a:cxn ang="0">
                  <a:pos x="csX2" y="csY2"/>
                </a:cxn>
                <a:cxn ang="0">
                  <a:pos x="csX3" y="csY3"/>
                </a:cxn>
              </a:cxnLst>
              <a:rect l="l" t="t" r="r" b="b"/>
              <a:pathLst>
                <a:path w="47801" h="29547">
                  <a:moveTo>
                    <a:pt x="0" y="0"/>
                  </a:moveTo>
                  <a:lnTo>
                    <a:pt x="47802" y="0"/>
                  </a:lnTo>
                  <a:lnTo>
                    <a:pt x="47802" y="29548"/>
                  </a:lnTo>
                  <a:lnTo>
                    <a:pt x="0" y="29548"/>
                  </a:lnTo>
                  <a:close/>
                </a:path>
              </a:pathLst>
            </a:custGeom>
            <a:grpFill/>
            <a:ln w="1167" cap="flat">
              <a:noFill/>
              <a:prstDash val="solid"/>
              <a:miter/>
            </a:ln>
          </p:spPr>
          <p:txBody>
            <a:bodyPr/>
            <a:lstStyle/>
            <a:p>
              <a:endParaRPr lang="en-US"/>
            </a:p>
          </p:txBody>
        </p:sp>
        <p:sp>
          <p:nvSpPr>
            <p:cNvPr id="10" name="Freeform: Shape 9">
              <a:extLst>
                <a:ext uri="{FF2B5EF4-FFF2-40B4-BE49-F238E27FC236}">
                  <a16:creationId xmlns:a16="http://schemas.microsoft.com/office/drawing/2014/main" id="{D1A59F04-101E-EC2E-4947-679156B1C201}"/>
                </a:ext>
              </a:extLst>
            </p:cNvPr>
            <p:cNvSpPr/>
            <p:nvPr/>
          </p:nvSpPr>
          <p:spPr>
            <a:xfrm>
              <a:off x="1979327" y="1857705"/>
              <a:ext cx="499506" cy="906859"/>
            </a:xfrm>
            <a:custGeom>
              <a:avLst/>
              <a:gdLst>
                <a:gd name="csX0" fmla="*/ 494096 w 499506"/>
                <a:gd name="csY0" fmla="*/ 833405 h 906859"/>
                <a:gd name="csX1" fmla="*/ 493767 w 499506"/>
                <a:gd name="csY1" fmla="*/ 834090 h 906859"/>
                <a:gd name="csX2" fmla="*/ 493767 w 499506"/>
                <a:gd name="csY2" fmla="*/ 834117 h 906859"/>
                <a:gd name="csX3" fmla="*/ 493739 w 499506"/>
                <a:gd name="csY3" fmla="*/ 834145 h 906859"/>
                <a:gd name="csX4" fmla="*/ 484996 w 499506"/>
                <a:gd name="csY4" fmla="*/ 847301 h 906859"/>
                <a:gd name="csX5" fmla="*/ 464329 w 499506"/>
                <a:gd name="csY5" fmla="*/ 790537 h 906859"/>
                <a:gd name="csX6" fmla="*/ 407867 w 499506"/>
                <a:gd name="csY6" fmla="*/ 751012 h 906859"/>
                <a:gd name="csX7" fmla="*/ 387337 w 499506"/>
                <a:gd name="csY7" fmla="*/ 754630 h 906859"/>
                <a:gd name="csX8" fmla="*/ 344332 w 499506"/>
                <a:gd name="csY8" fmla="*/ 770253 h 906859"/>
                <a:gd name="csX9" fmla="*/ 310427 w 499506"/>
                <a:gd name="csY9" fmla="*/ 801335 h 906859"/>
                <a:gd name="csX10" fmla="*/ 308426 w 499506"/>
                <a:gd name="csY10" fmla="*/ 847273 h 906859"/>
                <a:gd name="csX11" fmla="*/ 330134 w 499506"/>
                <a:gd name="csY11" fmla="*/ 906860 h 906859"/>
                <a:gd name="csX12" fmla="*/ 277343 w 499506"/>
                <a:gd name="csY12" fmla="*/ 869008 h 906859"/>
                <a:gd name="csX13" fmla="*/ 244946 w 499506"/>
                <a:gd name="csY13" fmla="*/ 779983 h 906859"/>
                <a:gd name="csX14" fmla="*/ 246727 w 499506"/>
                <a:gd name="csY14" fmla="*/ 738486 h 906859"/>
                <a:gd name="csX15" fmla="*/ 277371 w 499506"/>
                <a:gd name="csY15" fmla="*/ 710446 h 906859"/>
                <a:gd name="csX16" fmla="*/ 285045 w 499506"/>
                <a:gd name="csY16" fmla="*/ 707650 h 906859"/>
                <a:gd name="csX17" fmla="*/ 300504 w 499506"/>
                <a:gd name="csY17" fmla="*/ 693480 h 906859"/>
                <a:gd name="csX18" fmla="*/ 301409 w 499506"/>
                <a:gd name="csY18" fmla="*/ 672512 h 906859"/>
                <a:gd name="csX19" fmla="*/ 148268 w 499506"/>
                <a:gd name="csY19" fmla="*/ 251834 h 906859"/>
                <a:gd name="csX20" fmla="*/ 122504 w 499506"/>
                <a:gd name="csY20" fmla="*/ 233799 h 906859"/>
                <a:gd name="csX21" fmla="*/ 86900 w 499506"/>
                <a:gd name="csY21" fmla="*/ 241555 h 906859"/>
                <a:gd name="csX22" fmla="*/ 35919 w 499506"/>
                <a:gd name="csY22" fmla="*/ 205814 h 906859"/>
                <a:gd name="csX23" fmla="*/ 3493 w 499506"/>
                <a:gd name="csY23" fmla="*/ 116789 h 906859"/>
                <a:gd name="csX24" fmla="*/ 5412 w 499506"/>
                <a:gd name="csY24" fmla="*/ 72825 h 906859"/>
                <a:gd name="csX25" fmla="*/ 19610 w 499506"/>
                <a:gd name="csY25" fmla="*/ 53885 h 906859"/>
                <a:gd name="csX26" fmla="*/ 41290 w 499506"/>
                <a:gd name="csY26" fmla="*/ 113501 h 906859"/>
                <a:gd name="csX27" fmla="*/ 97753 w 499506"/>
                <a:gd name="csY27" fmla="*/ 153025 h 906859"/>
                <a:gd name="csX28" fmla="*/ 118310 w 499506"/>
                <a:gd name="csY28" fmla="*/ 149380 h 906859"/>
                <a:gd name="csX29" fmla="*/ 161287 w 499506"/>
                <a:gd name="csY29" fmla="*/ 133757 h 906859"/>
                <a:gd name="csX30" fmla="*/ 195192 w 499506"/>
                <a:gd name="csY30" fmla="*/ 102702 h 906859"/>
                <a:gd name="csX31" fmla="*/ 197193 w 499506"/>
                <a:gd name="csY31" fmla="*/ 56764 h 906859"/>
                <a:gd name="csX32" fmla="*/ 176527 w 499506"/>
                <a:gd name="csY32" fmla="*/ 0 h 906859"/>
                <a:gd name="csX33" fmla="*/ 192424 w 499506"/>
                <a:gd name="csY33" fmla="*/ 4797 h 906859"/>
                <a:gd name="csX34" fmla="*/ 222164 w 499506"/>
                <a:gd name="csY34" fmla="*/ 37222 h 906859"/>
                <a:gd name="csX35" fmla="*/ 254561 w 499506"/>
                <a:gd name="csY35" fmla="*/ 126247 h 906859"/>
                <a:gd name="csX36" fmla="*/ 252752 w 499506"/>
                <a:gd name="csY36" fmla="*/ 167744 h 906859"/>
                <a:gd name="csX37" fmla="*/ 222136 w 499506"/>
                <a:gd name="csY37" fmla="*/ 195784 h 906859"/>
                <a:gd name="csX38" fmla="*/ 205772 w 499506"/>
                <a:gd name="csY38" fmla="*/ 230923 h 906859"/>
                <a:gd name="csX39" fmla="*/ 358913 w 499506"/>
                <a:gd name="csY39" fmla="*/ 651601 h 906859"/>
                <a:gd name="csX40" fmla="*/ 394024 w 499506"/>
                <a:gd name="csY40" fmla="*/ 667992 h 906859"/>
                <a:gd name="csX41" fmla="*/ 412580 w 499506"/>
                <a:gd name="csY41" fmla="*/ 664675 h 906859"/>
                <a:gd name="csX42" fmla="*/ 463588 w 499506"/>
                <a:gd name="csY42" fmla="*/ 700416 h 906859"/>
                <a:gd name="csX43" fmla="*/ 496013 w 499506"/>
                <a:gd name="csY43" fmla="*/ 789441 h 906859"/>
                <a:gd name="csX44" fmla="*/ 494095 w 499506"/>
                <a:gd name="csY44" fmla="*/ 833406 h 9068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99506" h="906859">
                  <a:moveTo>
                    <a:pt x="494096" y="833405"/>
                  </a:moveTo>
                  <a:cubicBezTo>
                    <a:pt x="493931" y="833788"/>
                    <a:pt x="493822" y="834008"/>
                    <a:pt x="493767" y="834090"/>
                  </a:cubicBezTo>
                  <a:lnTo>
                    <a:pt x="493767" y="834117"/>
                  </a:lnTo>
                  <a:cubicBezTo>
                    <a:pt x="493767" y="834145"/>
                    <a:pt x="493739" y="834145"/>
                    <a:pt x="493739" y="834145"/>
                  </a:cubicBezTo>
                  <a:cubicBezTo>
                    <a:pt x="491410" y="838969"/>
                    <a:pt x="488477" y="843409"/>
                    <a:pt x="484996" y="847301"/>
                  </a:cubicBezTo>
                  <a:lnTo>
                    <a:pt x="464329" y="790537"/>
                  </a:lnTo>
                  <a:cubicBezTo>
                    <a:pt x="455723" y="766882"/>
                    <a:pt x="433028" y="751012"/>
                    <a:pt x="407867" y="751012"/>
                  </a:cubicBezTo>
                  <a:cubicBezTo>
                    <a:pt x="400877" y="751012"/>
                    <a:pt x="393943" y="752218"/>
                    <a:pt x="387337" y="754630"/>
                  </a:cubicBezTo>
                  <a:lnTo>
                    <a:pt x="344332" y="770253"/>
                  </a:lnTo>
                  <a:cubicBezTo>
                    <a:pt x="329257" y="775735"/>
                    <a:pt x="317197" y="786781"/>
                    <a:pt x="310427" y="801335"/>
                  </a:cubicBezTo>
                  <a:cubicBezTo>
                    <a:pt x="303657" y="815889"/>
                    <a:pt x="302945" y="832198"/>
                    <a:pt x="308426" y="847273"/>
                  </a:cubicBezTo>
                  <a:lnTo>
                    <a:pt x="330134" y="906860"/>
                  </a:lnTo>
                  <a:cubicBezTo>
                    <a:pt x="306562" y="906339"/>
                    <a:pt x="285457" y="891264"/>
                    <a:pt x="277343" y="869008"/>
                  </a:cubicBezTo>
                  <a:lnTo>
                    <a:pt x="244946" y="779983"/>
                  </a:lnTo>
                  <a:cubicBezTo>
                    <a:pt x="239985" y="766361"/>
                    <a:pt x="240615" y="751614"/>
                    <a:pt x="246727" y="738486"/>
                  </a:cubicBezTo>
                  <a:cubicBezTo>
                    <a:pt x="252867" y="725357"/>
                    <a:pt x="263749" y="715380"/>
                    <a:pt x="277371" y="710446"/>
                  </a:cubicBezTo>
                  <a:lnTo>
                    <a:pt x="285045" y="707650"/>
                  </a:lnTo>
                  <a:cubicBezTo>
                    <a:pt x="291870" y="705156"/>
                    <a:pt x="297435" y="700058"/>
                    <a:pt x="300504" y="693480"/>
                  </a:cubicBezTo>
                  <a:cubicBezTo>
                    <a:pt x="303574" y="686874"/>
                    <a:pt x="303903" y="679337"/>
                    <a:pt x="301409" y="672512"/>
                  </a:cubicBezTo>
                  <a:lnTo>
                    <a:pt x="148268" y="251834"/>
                  </a:lnTo>
                  <a:cubicBezTo>
                    <a:pt x="144212" y="240706"/>
                    <a:pt x="133714" y="233799"/>
                    <a:pt x="122504" y="233799"/>
                  </a:cubicBezTo>
                  <a:cubicBezTo>
                    <a:pt x="110252" y="233799"/>
                    <a:pt x="99535" y="241555"/>
                    <a:pt x="86900" y="241555"/>
                  </a:cubicBezTo>
                  <a:cubicBezTo>
                    <a:pt x="64177" y="241555"/>
                    <a:pt x="43702" y="227193"/>
                    <a:pt x="35919" y="205814"/>
                  </a:cubicBezTo>
                  <a:lnTo>
                    <a:pt x="3493" y="116789"/>
                  </a:lnTo>
                  <a:cubicBezTo>
                    <a:pt x="-1742" y="102344"/>
                    <a:pt x="-1084" y="86748"/>
                    <a:pt x="5412" y="72825"/>
                  </a:cubicBezTo>
                  <a:cubicBezTo>
                    <a:pt x="8838" y="65479"/>
                    <a:pt x="13662" y="59065"/>
                    <a:pt x="19610" y="53885"/>
                  </a:cubicBezTo>
                  <a:lnTo>
                    <a:pt x="41290" y="113501"/>
                  </a:lnTo>
                  <a:cubicBezTo>
                    <a:pt x="49897" y="137127"/>
                    <a:pt x="72592" y="153025"/>
                    <a:pt x="97753" y="153025"/>
                  </a:cubicBezTo>
                  <a:cubicBezTo>
                    <a:pt x="104770" y="153025"/>
                    <a:pt x="111677" y="151792"/>
                    <a:pt x="118310" y="149380"/>
                  </a:cubicBezTo>
                  <a:lnTo>
                    <a:pt x="161287" y="133757"/>
                  </a:lnTo>
                  <a:cubicBezTo>
                    <a:pt x="176363" y="128275"/>
                    <a:pt x="188395" y="117229"/>
                    <a:pt x="195192" y="102702"/>
                  </a:cubicBezTo>
                  <a:cubicBezTo>
                    <a:pt x="201963" y="88148"/>
                    <a:pt x="202675" y="71839"/>
                    <a:pt x="197193" y="56764"/>
                  </a:cubicBezTo>
                  <a:lnTo>
                    <a:pt x="176527" y="0"/>
                  </a:lnTo>
                  <a:cubicBezTo>
                    <a:pt x="182008" y="822"/>
                    <a:pt x="187381" y="2439"/>
                    <a:pt x="192424" y="4797"/>
                  </a:cubicBezTo>
                  <a:cubicBezTo>
                    <a:pt x="206348" y="11265"/>
                    <a:pt x="216901" y="22777"/>
                    <a:pt x="222164" y="37222"/>
                  </a:cubicBezTo>
                  <a:lnTo>
                    <a:pt x="254561" y="126247"/>
                  </a:lnTo>
                  <a:cubicBezTo>
                    <a:pt x="259522" y="139869"/>
                    <a:pt x="258892" y="154616"/>
                    <a:pt x="252752" y="167744"/>
                  </a:cubicBezTo>
                  <a:cubicBezTo>
                    <a:pt x="246640" y="180874"/>
                    <a:pt x="235759" y="190850"/>
                    <a:pt x="222136" y="195784"/>
                  </a:cubicBezTo>
                  <a:cubicBezTo>
                    <a:pt x="208157" y="200883"/>
                    <a:pt x="200647" y="216862"/>
                    <a:pt x="205772" y="230923"/>
                  </a:cubicBezTo>
                  <a:lnTo>
                    <a:pt x="358913" y="651601"/>
                  </a:lnTo>
                  <a:cubicBezTo>
                    <a:pt x="364093" y="665826"/>
                    <a:pt x="379826" y="673171"/>
                    <a:pt x="394024" y="667992"/>
                  </a:cubicBezTo>
                  <a:cubicBezTo>
                    <a:pt x="400026" y="665799"/>
                    <a:pt x="406276" y="664675"/>
                    <a:pt x="412580" y="664675"/>
                  </a:cubicBezTo>
                  <a:cubicBezTo>
                    <a:pt x="435302" y="664675"/>
                    <a:pt x="455804" y="679038"/>
                    <a:pt x="463588" y="700416"/>
                  </a:cubicBezTo>
                  <a:lnTo>
                    <a:pt x="496013" y="789441"/>
                  </a:lnTo>
                  <a:cubicBezTo>
                    <a:pt x="501249" y="803887"/>
                    <a:pt x="500591" y="819509"/>
                    <a:pt x="494095" y="833406"/>
                  </a:cubicBezTo>
                  <a:close/>
                </a:path>
              </a:pathLst>
            </a:custGeom>
            <a:grpFill/>
            <a:ln w="1167" cap="flat">
              <a:noFill/>
              <a:prstDash val="solid"/>
              <a:miter/>
            </a:ln>
          </p:spPr>
          <p:txBody>
            <a:bodyPr/>
            <a:lstStyle/>
            <a:p>
              <a:endParaRPr lang="en-US"/>
            </a:p>
          </p:txBody>
        </p:sp>
        <p:sp>
          <p:nvSpPr>
            <p:cNvPr id="11" name="Freeform: Shape 10">
              <a:extLst>
                <a:ext uri="{FF2B5EF4-FFF2-40B4-BE49-F238E27FC236}">
                  <a16:creationId xmlns:a16="http://schemas.microsoft.com/office/drawing/2014/main" id="{5AF87B22-2833-54A8-593E-E68E96A0C27B}"/>
                </a:ext>
              </a:extLst>
            </p:cNvPr>
            <p:cNvSpPr/>
            <p:nvPr/>
          </p:nvSpPr>
          <p:spPr>
            <a:xfrm>
              <a:off x="1185126" y="1566359"/>
              <a:ext cx="940162" cy="1151266"/>
            </a:xfrm>
            <a:custGeom>
              <a:avLst/>
              <a:gdLst>
                <a:gd name="csX0" fmla="*/ 813356 w 940162"/>
                <a:gd name="csY0" fmla="*/ 282916 h 1151266"/>
                <a:gd name="csX1" fmla="*/ 819496 w 940162"/>
                <a:gd name="csY1" fmla="*/ 280669 h 1151266"/>
                <a:gd name="csX2" fmla="*/ 854607 w 940162"/>
                <a:gd name="csY2" fmla="*/ 297060 h 1151266"/>
                <a:gd name="csX3" fmla="*/ 887032 w 940162"/>
                <a:gd name="csY3" fmla="*/ 386058 h 1151266"/>
                <a:gd name="csX4" fmla="*/ 893775 w 940162"/>
                <a:gd name="csY4" fmla="*/ 389210 h 1151266"/>
                <a:gd name="csX5" fmla="*/ 936752 w 940162"/>
                <a:gd name="csY5" fmla="*/ 373559 h 1151266"/>
                <a:gd name="csX6" fmla="*/ 939904 w 940162"/>
                <a:gd name="csY6" fmla="*/ 366844 h 1151266"/>
                <a:gd name="csX7" fmla="*/ 907479 w 940162"/>
                <a:gd name="csY7" fmla="*/ 277819 h 1151266"/>
                <a:gd name="csX8" fmla="*/ 908411 w 940162"/>
                <a:gd name="csY8" fmla="*/ 256851 h 1151266"/>
                <a:gd name="csX9" fmla="*/ 923870 w 940162"/>
                <a:gd name="csY9" fmla="*/ 242680 h 1151266"/>
                <a:gd name="csX10" fmla="*/ 937026 w 940162"/>
                <a:gd name="csY10" fmla="*/ 238788 h 1151266"/>
                <a:gd name="csX11" fmla="*/ 937026 w 940162"/>
                <a:gd name="csY11" fmla="*/ 13293 h 1151266"/>
                <a:gd name="csX12" fmla="*/ 923733 w 940162"/>
                <a:gd name="csY12" fmla="*/ 0 h 1151266"/>
                <a:gd name="csX13" fmla="*/ 702928 w 940162"/>
                <a:gd name="csY13" fmla="*/ 0 h 1151266"/>
                <a:gd name="csX14" fmla="*/ 702928 w 940162"/>
                <a:gd name="csY14" fmla="*/ 2823 h 1151266"/>
                <a:gd name="csX15" fmla="*/ 634816 w 940162"/>
                <a:gd name="csY15" fmla="*/ 70935 h 1151266"/>
                <a:gd name="csX16" fmla="*/ 302210 w 940162"/>
                <a:gd name="csY16" fmla="*/ 70935 h 1151266"/>
                <a:gd name="csX17" fmla="*/ 234099 w 940162"/>
                <a:gd name="csY17" fmla="*/ 2823 h 1151266"/>
                <a:gd name="csX18" fmla="*/ 234099 w 940162"/>
                <a:gd name="csY18" fmla="*/ 0 h 1151266"/>
                <a:gd name="csX19" fmla="*/ 13293 w 940162"/>
                <a:gd name="csY19" fmla="*/ 0 h 1151266"/>
                <a:gd name="csX20" fmla="*/ 0 w 940162"/>
                <a:gd name="csY20" fmla="*/ 13293 h 1151266"/>
                <a:gd name="csX21" fmla="*/ 0 w 940162"/>
                <a:gd name="csY21" fmla="*/ 1137973 h 1151266"/>
                <a:gd name="csX22" fmla="*/ 13293 w 940162"/>
                <a:gd name="csY22" fmla="*/ 1151266 h 1151266"/>
                <a:gd name="csX23" fmla="*/ 923740 w 940162"/>
                <a:gd name="csY23" fmla="*/ 1151266 h 1151266"/>
                <a:gd name="csX24" fmla="*/ 937033 w 940162"/>
                <a:gd name="csY24" fmla="*/ 1137973 h 1151266"/>
                <a:gd name="csX25" fmla="*/ 937033 w 940162"/>
                <a:gd name="csY25" fmla="*/ 688433 h 1151266"/>
                <a:gd name="csX26" fmla="*/ 899784 w 940162"/>
                <a:gd name="csY26" fmla="*/ 586087 h 1151266"/>
                <a:gd name="csX27" fmla="*/ 881118 w 940162"/>
                <a:gd name="csY27" fmla="*/ 587704 h 1151266"/>
                <a:gd name="csX28" fmla="*/ 778608 w 940162"/>
                <a:gd name="csY28" fmla="*/ 515892 h 1151266"/>
                <a:gd name="csX29" fmla="*/ 746210 w 940162"/>
                <a:gd name="csY29" fmla="*/ 426867 h 1151266"/>
                <a:gd name="csX30" fmla="*/ 749965 w 940162"/>
                <a:gd name="csY30" fmla="*/ 340967 h 1151266"/>
                <a:gd name="csX31" fmla="*/ 813363 w 940162"/>
                <a:gd name="csY31" fmla="*/ 282914 h 1151266"/>
                <a:gd name="csX32" fmla="*/ 216769 w 940162"/>
                <a:gd name="csY32" fmla="*/ 890333 h 1151266"/>
                <a:gd name="csX33" fmla="*/ 189359 w 940162"/>
                <a:gd name="csY33" fmla="*/ 917743 h 1151266"/>
                <a:gd name="csX34" fmla="*/ 86739 w 940162"/>
                <a:gd name="csY34" fmla="*/ 917743 h 1151266"/>
                <a:gd name="csX35" fmla="*/ 59329 w 940162"/>
                <a:gd name="csY35" fmla="*/ 890333 h 1151266"/>
                <a:gd name="csX36" fmla="*/ 59329 w 940162"/>
                <a:gd name="csY36" fmla="*/ 805967 h 1151266"/>
                <a:gd name="csX37" fmla="*/ 86739 w 940162"/>
                <a:gd name="csY37" fmla="*/ 778557 h 1151266"/>
                <a:gd name="csX38" fmla="*/ 189359 w 940162"/>
                <a:gd name="csY38" fmla="*/ 778557 h 1151266"/>
                <a:gd name="csX39" fmla="*/ 216769 w 940162"/>
                <a:gd name="csY39" fmla="*/ 805967 h 1151266"/>
                <a:gd name="csX40" fmla="*/ 216769 w 940162"/>
                <a:gd name="csY40" fmla="*/ 673305 h 1151266"/>
                <a:gd name="csX41" fmla="*/ 189359 w 940162"/>
                <a:gd name="csY41" fmla="*/ 700715 h 1151266"/>
                <a:gd name="csX42" fmla="*/ 86739 w 940162"/>
                <a:gd name="csY42" fmla="*/ 700715 h 1151266"/>
                <a:gd name="csX43" fmla="*/ 59329 w 940162"/>
                <a:gd name="csY43" fmla="*/ 673305 h 1151266"/>
                <a:gd name="csX44" fmla="*/ 59329 w 940162"/>
                <a:gd name="csY44" fmla="*/ 588939 h 1151266"/>
                <a:gd name="csX45" fmla="*/ 86739 w 940162"/>
                <a:gd name="csY45" fmla="*/ 561529 h 1151266"/>
                <a:gd name="csX46" fmla="*/ 189359 w 940162"/>
                <a:gd name="csY46" fmla="*/ 561529 h 1151266"/>
                <a:gd name="csX47" fmla="*/ 216769 w 940162"/>
                <a:gd name="csY47" fmla="*/ 588939 h 1151266"/>
                <a:gd name="csX48" fmla="*/ 216769 w 940162"/>
                <a:gd name="csY48" fmla="*/ 456277 h 1151266"/>
                <a:gd name="csX49" fmla="*/ 189359 w 940162"/>
                <a:gd name="csY49" fmla="*/ 483687 h 1151266"/>
                <a:gd name="csX50" fmla="*/ 86739 w 940162"/>
                <a:gd name="csY50" fmla="*/ 483687 h 1151266"/>
                <a:gd name="csX51" fmla="*/ 59329 w 940162"/>
                <a:gd name="csY51" fmla="*/ 456277 h 1151266"/>
                <a:gd name="csX52" fmla="*/ 59329 w 940162"/>
                <a:gd name="csY52" fmla="*/ 371939 h 1151266"/>
                <a:gd name="csX53" fmla="*/ 86739 w 940162"/>
                <a:gd name="csY53" fmla="*/ 344529 h 1151266"/>
                <a:gd name="csX54" fmla="*/ 189359 w 940162"/>
                <a:gd name="csY54" fmla="*/ 344529 h 1151266"/>
                <a:gd name="csX55" fmla="*/ 216769 w 940162"/>
                <a:gd name="csY55" fmla="*/ 371939 h 1151266"/>
                <a:gd name="csX56" fmla="*/ 216769 w 940162"/>
                <a:gd name="csY56" fmla="*/ 239249 h 1151266"/>
                <a:gd name="csX57" fmla="*/ 189359 w 940162"/>
                <a:gd name="csY57" fmla="*/ 266659 h 1151266"/>
                <a:gd name="csX58" fmla="*/ 86739 w 940162"/>
                <a:gd name="csY58" fmla="*/ 266659 h 1151266"/>
                <a:gd name="csX59" fmla="*/ 59329 w 940162"/>
                <a:gd name="csY59" fmla="*/ 239249 h 1151266"/>
                <a:gd name="csX60" fmla="*/ 59329 w 940162"/>
                <a:gd name="csY60" fmla="*/ 154911 h 1151266"/>
                <a:gd name="csX61" fmla="*/ 86739 w 940162"/>
                <a:gd name="csY61" fmla="*/ 127501 h 1151266"/>
                <a:gd name="csX62" fmla="*/ 189359 w 940162"/>
                <a:gd name="csY62" fmla="*/ 127501 h 1151266"/>
                <a:gd name="csX63" fmla="*/ 216769 w 940162"/>
                <a:gd name="csY63" fmla="*/ 154911 h 1151266"/>
                <a:gd name="csX64" fmla="*/ 618010 w 940162"/>
                <a:gd name="csY64" fmla="*/ 875329 h 1151266"/>
                <a:gd name="csX65" fmla="*/ 296526 w 940162"/>
                <a:gd name="csY65" fmla="*/ 875329 h 1151266"/>
                <a:gd name="csX66" fmla="*/ 269116 w 940162"/>
                <a:gd name="csY66" fmla="*/ 847919 h 1151266"/>
                <a:gd name="csX67" fmla="*/ 296526 w 940162"/>
                <a:gd name="csY67" fmla="*/ 820509 h 1151266"/>
                <a:gd name="csX68" fmla="*/ 618010 w 940162"/>
                <a:gd name="csY68" fmla="*/ 820509 h 1151266"/>
                <a:gd name="csX69" fmla="*/ 645420 w 940162"/>
                <a:gd name="csY69" fmla="*/ 847919 h 1151266"/>
                <a:gd name="csX70" fmla="*/ 618010 w 940162"/>
                <a:gd name="csY70" fmla="*/ 875329 h 1151266"/>
                <a:gd name="csX71" fmla="*/ 618010 w 940162"/>
                <a:gd name="csY71" fmla="*/ 658301 h 1151266"/>
                <a:gd name="csX72" fmla="*/ 296526 w 940162"/>
                <a:gd name="csY72" fmla="*/ 658301 h 1151266"/>
                <a:gd name="csX73" fmla="*/ 269116 w 940162"/>
                <a:gd name="csY73" fmla="*/ 630891 h 1151266"/>
                <a:gd name="csX74" fmla="*/ 296526 w 940162"/>
                <a:gd name="csY74" fmla="*/ 603481 h 1151266"/>
                <a:gd name="csX75" fmla="*/ 618010 w 940162"/>
                <a:gd name="csY75" fmla="*/ 603481 h 1151266"/>
                <a:gd name="csX76" fmla="*/ 645420 w 940162"/>
                <a:gd name="csY76" fmla="*/ 630891 h 1151266"/>
                <a:gd name="csX77" fmla="*/ 618010 w 940162"/>
                <a:gd name="csY77" fmla="*/ 658301 h 1151266"/>
                <a:gd name="csX78" fmla="*/ 618010 w 940162"/>
                <a:gd name="csY78" fmla="*/ 441273 h 1151266"/>
                <a:gd name="csX79" fmla="*/ 296526 w 940162"/>
                <a:gd name="csY79" fmla="*/ 441273 h 1151266"/>
                <a:gd name="csX80" fmla="*/ 269116 w 940162"/>
                <a:gd name="csY80" fmla="*/ 413863 h 1151266"/>
                <a:gd name="csX81" fmla="*/ 296526 w 940162"/>
                <a:gd name="csY81" fmla="*/ 386453 h 1151266"/>
                <a:gd name="csX82" fmla="*/ 618010 w 940162"/>
                <a:gd name="csY82" fmla="*/ 386453 h 1151266"/>
                <a:gd name="csX83" fmla="*/ 645420 w 940162"/>
                <a:gd name="csY83" fmla="*/ 413863 h 1151266"/>
                <a:gd name="csX84" fmla="*/ 618010 w 940162"/>
                <a:gd name="csY84" fmla="*/ 441273 h 1151266"/>
                <a:gd name="csX85" fmla="*/ 618010 w 940162"/>
                <a:gd name="csY85" fmla="*/ 224245 h 1151266"/>
                <a:gd name="csX86" fmla="*/ 296526 w 940162"/>
                <a:gd name="csY86" fmla="*/ 224245 h 1151266"/>
                <a:gd name="csX87" fmla="*/ 269116 w 940162"/>
                <a:gd name="csY87" fmla="*/ 196835 h 1151266"/>
                <a:gd name="csX88" fmla="*/ 296526 w 940162"/>
                <a:gd name="csY88" fmla="*/ 169425 h 1151266"/>
                <a:gd name="csX89" fmla="*/ 618010 w 940162"/>
                <a:gd name="csY89" fmla="*/ 169425 h 1151266"/>
                <a:gd name="csX90" fmla="*/ 645420 w 940162"/>
                <a:gd name="csY90" fmla="*/ 196835 h 1151266"/>
                <a:gd name="csX91" fmla="*/ 618010 w 940162"/>
                <a:gd name="csY91" fmla="*/ 224245 h 1151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940162" h="1151266">
                  <a:moveTo>
                    <a:pt x="813356" y="282916"/>
                  </a:moveTo>
                  <a:lnTo>
                    <a:pt x="819496" y="280669"/>
                  </a:lnTo>
                  <a:cubicBezTo>
                    <a:pt x="833721" y="275488"/>
                    <a:pt x="849427" y="282834"/>
                    <a:pt x="854607" y="297060"/>
                  </a:cubicBezTo>
                  <a:lnTo>
                    <a:pt x="887032" y="386058"/>
                  </a:lnTo>
                  <a:cubicBezTo>
                    <a:pt x="888019" y="388826"/>
                    <a:pt x="891116" y="390169"/>
                    <a:pt x="893775" y="389210"/>
                  </a:cubicBezTo>
                  <a:lnTo>
                    <a:pt x="936752" y="373559"/>
                  </a:lnTo>
                  <a:cubicBezTo>
                    <a:pt x="939658" y="372189"/>
                    <a:pt x="940699" y="369941"/>
                    <a:pt x="939904" y="366844"/>
                  </a:cubicBezTo>
                  <a:lnTo>
                    <a:pt x="907479" y="277819"/>
                  </a:lnTo>
                  <a:cubicBezTo>
                    <a:pt x="905012" y="270994"/>
                    <a:pt x="905341" y="263457"/>
                    <a:pt x="908411" y="256851"/>
                  </a:cubicBezTo>
                  <a:cubicBezTo>
                    <a:pt x="911481" y="250272"/>
                    <a:pt x="917045" y="245174"/>
                    <a:pt x="923870" y="242680"/>
                  </a:cubicBezTo>
                  <a:cubicBezTo>
                    <a:pt x="928200" y="241118"/>
                    <a:pt x="932586" y="239830"/>
                    <a:pt x="937026" y="238788"/>
                  </a:cubicBezTo>
                  <a:lnTo>
                    <a:pt x="937026" y="13293"/>
                  </a:lnTo>
                  <a:cubicBezTo>
                    <a:pt x="937026" y="5975"/>
                    <a:pt x="931051" y="0"/>
                    <a:pt x="923733" y="0"/>
                  </a:cubicBezTo>
                  <a:lnTo>
                    <a:pt x="702928" y="0"/>
                  </a:lnTo>
                  <a:lnTo>
                    <a:pt x="702928" y="2823"/>
                  </a:lnTo>
                  <a:cubicBezTo>
                    <a:pt x="702928" y="40373"/>
                    <a:pt x="672366" y="70935"/>
                    <a:pt x="634816" y="70935"/>
                  </a:cubicBezTo>
                  <a:lnTo>
                    <a:pt x="302210" y="70935"/>
                  </a:lnTo>
                  <a:cubicBezTo>
                    <a:pt x="264632" y="70935"/>
                    <a:pt x="234099" y="40373"/>
                    <a:pt x="234099" y="2823"/>
                  </a:cubicBezTo>
                  <a:lnTo>
                    <a:pt x="234099" y="0"/>
                  </a:lnTo>
                  <a:lnTo>
                    <a:pt x="13293" y="0"/>
                  </a:lnTo>
                  <a:cubicBezTo>
                    <a:pt x="5948" y="0"/>
                    <a:pt x="0" y="5975"/>
                    <a:pt x="0" y="13293"/>
                  </a:cubicBezTo>
                  <a:lnTo>
                    <a:pt x="0" y="1137973"/>
                  </a:lnTo>
                  <a:cubicBezTo>
                    <a:pt x="0" y="1145319"/>
                    <a:pt x="5948" y="1151266"/>
                    <a:pt x="13293" y="1151266"/>
                  </a:cubicBezTo>
                  <a:lnTo>
                    <a:pt x="923740" y="1151266"/>
                  </a:lnTo>
                  <a:cubicBezTo>
                    <a:pt x="931058" y="1151266"/>
                    <a:pt x="937033" y="1145319"/>
                    <a:pt x="937033" y="1137973"/>
                  </a:cubicBezTo>
                  <a:lnTo>
                    <a:pt x="937033" y="688433"/>
                  </a:lnTo>
                  <a:lnTo>
                    <a:pt x="899784" y="586087"/>
                  </a:lnTo>
                  <a:cubicBezTo>
                    <a:pt x="893617" y="587156"/>
                    <a:pt x="887394" y="587704"/>
                    <a:pt x="881118" y="587704"/>
                  </a:cubicBezTo>
                  <a:cubicBezTo>
                    <a:pt x="835454" y="587704"/>
                    <a:pt x="794259" y="558842"/>
                    <a:pt x="778608" y="515892"/>
                  </a:cubicBezTo>
                  <a:lnTo>
                    <a:pt x="746210" y="426867"/>
                  </a:lnTo>
                  <a:cubicBezTo>
                    <a:pt x="735932" y="398663"/>
                    <a:pt x="737275" y="368157"/>
                    <a:pt x="749965" y="340967"/>
                  </a:cubicBezTo>
                  <a:cubicBezTo>
                    <a:pt x="762628" y="313804"/>
                    <a:pt x="785159" y="293165"/>
                    <a:pt x="813363" y="282914"/>
                  </a:cubicBezTo>
                  <a:close/>
                  <a:moveTo>
                    <a:pt x="216769" y="890333"/>
                  </a:moveTo>
                  <a:cubicBezTo>
                    <a:pt x="216769" y="905464"/>
                    <a:pt x="204489" y="917743"/>
                    <a:pt x="189359" y="917743"/>
                  </a:cubicBezTo>
                  <a:lnTo>
                    <a:pt x="86739" y="917743"/>
                  </a:lnTo>
                  <a:cubicBezTo>
                    <a:pt x="71609" y="917743"/>
                    <a:pt x="59329" y="905464"/>
                    <a:pt x="59329" y="890333"/>
                  </a:cubicBezTo>
                  <a:lnTo>
                    <a:pt x="59329" y="805967"/>
                  </a:lnTo>
                  <a:cubicBezTo>
                    <a:pt x="59329" y="790837"/>
                    <a:pt x="71609" y="778557"/>
                    <a:pt x="86739" y="778557"/>
                  </a:cubicBezTo>
                  <a:lnTo>
                    <a:pt x="189359" y="778557"/>
                  </a:lnTo>
                  <a:cubicBezTo>
                    <a:pt x="204489" y="778557"/>
                    <a:pt x="216769" y="790837"/>
                    <a:pt x="216769" y="805967"/>
                  </a:cubicBezTo>
                  <a:close/>
                  <a:moveTo>
                    <a:pt x="216769" y="673305"/>
                  </a:moveTo>
                  <a:cubicBezTo>
                    <a:pt x="216769" y="688435"/>
                    <a:pt x="204489" y="700715"/>
                    <a:pt x="189359" y="700715"/>
                  </a:cubicBezTo>
                  <a:lnTo>
                    <a:pt x="86739" y="700715"/>
                  </a:lnTo>
                  <a:cubicBezTo>
                    <a:pt x="71609" y="700715"/>
                    <a:pt x="59329" y="688435"/>
                    <a:pt x="59329" y="673305"/>
                  </a:cubicBezTo>
                  <a:lnTo>
                    <a:pt x="59329" y="588939"/>
                  </a:lnTo>
                  <a:cubicBezTo>
                    <a:pt x="59329" y="573809"/>
                    <a:pt x="71609" y="561529"/>
                    <a:pt x="86739" y="561529"/>
                  </a:cubicBezTo>
                  <a:lnTo>
                    <a:pt x="189359" y="561529"/>
                  </a:lnTo>
                  <a:cubicBezTo>
                    <a:pt x="204489" y="561529"/>
                    <a:pt x="216769" y="573809"/>
                    <a:pt x="216769" y="588939"/>
                  </a:cubicBezTo>
                  <a:close/>
                  <a:moveTo>
                    <a:pt x="216769" y="456277"/>
                  </a:moveTo>
                  <a:cubicBezTo>
                    <a:pt x="216769" y="471407"/>
                    <a:pt x="204489" y="483687"/>
                    <a:pt x="189359" y="483687"/>
                  </a:cubicBezTo>
                  <a:lnTo>
                    <a:pt x="86739" y="483687"/>
                  </a:lnTo>
                  <a:cubicBezTo>
                    <a:pt x="71609" y="483687"/>
                    <a:pt x="59329" y="471407"/>
                    <a:pt x="59329" y="456277"/>
                  </a:cubicBezTo>
                  <a:lnTo>
                    <a:pt x="59329" y="371939"/>
                  </a:lnTo>
                  <a:cubicBezTo>
                    <a:pt x="59329" y="356782"/>
                    <a:pt x="71609" y="344529"/>
                    <a:pt x="86739" y="344529"/>
                  </a:cubicBezTo>
                  <a:lnTo>
                    <a:pt x="189359" y="344529"/>
                  </a:lnTo>
                  <a:cubicBezTo>
                    <a:pt x="204489" y="344529"/>
                    <a:pt x="216769" y="356782"/>
                    <a:pt x="216769" y="371939"/>
                  </a:cubicBezTo>
                  <a:close/>
                  <a:moveTo>
                    <a:pt x="216769" y="239249"/>
                  </a:moveTo>
                  <a:cubicBezTo>
                    <a:pt x="216769" y="254379"/>
                    <a:pt x="204489" y="266659"/>
                    <a:pt x="189359" y="266659"/>
                  </a:cubicBezTo>
                  <a:lnTo>
                    <a:pt x="86739" y="266659"/>
                  </a:lnTo>
                  <a:cubicBezTo>
                    <a:pt x="71609" y="266659"/>
                    <a:pt x="59329" y="254379"/>
                    <a:pt x="59329" y="239249"/>
                  </a:cubicBezTo>
                  <a:lnTo>
                    <a:pt x="59329" y="154911"/>
                  </a:lnTo>
                  <a:cubicBezTo>
                    <a:pt x="59329" y="139754"/>
                    <a:pt x="71609" y="127501"/>
                    <a:pt x="86739" y="127501"/>
                  </a:cubicBezTo>
                  <a:lnTo>
                    <a:pt x="189359" y="127501"/>
                  </a:lnTo>
                  <a:cubicBezTo>
                    <a:pt x="204489" y="127501"/>
                    <a:pt x="216769" y="139754"/>
                    <a:pt x="216769" y="154911"/>
                  </a:cubicBezTo>
                  <a:close/>
                  <a:moveTo>
                    <a:pt x="618010" y="875329"/>
                  </a:moveTo>
                  <a:lnTo>
                    <a:pt x="296526" y="875329"/>
                  </a:lnTo>
                  <a:cubicBezTo>
                    <a:pt x="281368" y="875329"/>
                    <a:pt x="269116" y="863050"/>
                    <a:pt x="269116" y="847919"/>
                  </a:cubicBezTo>
                  <a:cubicBezTo>
                    <a:pt x="269116" y="832762"/>
                    <a:pt x="281368" y="820509"/>
                    <a:pt x="296526" y="820509"/>
                  </a:cubicBezTo>
                  <a:lnTo>
                    <a:pt x="618010" y="820509"/>
                  </a:lnTo>
                  <a:cubicBezTo>
                    <a:pt x="633140" y="820509"/>
                    <a:pt x="645420" y="832762"/>
                    <a:pt x="645420" y="847919"/>
                  </a:cubicBezTo>
                  <a:cubicBezTo>
                    <a:pt x="645420" y="863050"/>
                    <a:pt x="633140" y="875329"/>
                    <a:pt x="618010" y="875329"/>
                  </a:cubicBezTo>
                  <a:close/>
                  <a:moveTo>
                    <a:pt x="618010" y="658301"/>
                  </a:moveTo>
                  <a:lnTo>
                    <a:pt x="296526" y="658301"/>
                  </a:lnTo>
                  <a:cubicBezTo>
                    <a:pt x="281368" y="658301"/>
                    <a:pt x="269116" y="646022"/>
                    <a:pt x="269116" y="630891"/>
                  </a:cubicBezTo>
                  <a:cubicBezTo>
                    <a:pt x="269116" y="615761"/>
                    <a:pt x="281368" y="603481"/>
                    <a:pt x="296526" y="603481"/>
                  </a:cubicBezTo>
                  <a:lnTo>
                    <a:pt x="618010" y="603481"/>
                  </a:lnTo>
                  <a:cubicBezTo>
                    <a:pt x="633140" y="603481"/>
                    <a:pt x="645420" y="615761"/>
                    <a:pt x="645420" y="630891"/>
                  </a:cubicBezTo>
                  <a:cubicBezTo>
                    <a:pt x="645420" y="646022"/>
                    <a:pt x="633140" y="658301"/>
                    <a:pt x="618010" y="658301"/>
                  </a:cubicBezTo>
                  <a:close/>
                  <a:moveTo>
                    <a:pt x="618010" y="441273"/>
                  </a:moveTo>
                  <a:lnTo>
                    <a:pt x="296526" y="441273"/>
                  </a:lnTo>
                  <a:cubicBezTo>
                    <a:pt x="281368" y="441273"/>
                    <a:pt x="269116" y="428993"/>
                    <a:pt x="269116" y="413863"/>
                  </a:cubicBezTo>
                  <a:cubicBezTo>
                    <a:pt x="269116" y="398733"/>
                    <a:pt x="281368" y="386453"/>
                    <a:pt x="296526" y="386453"/>
                  </a:cubicBezTo>
                  <a:lnTo>
                    <a:pt x="618010" y="386453"/>
                  </a:lnTo>
                  <a:cubicBezTo>
                    <a:pt x="633140" y="386453"/>
                    <a:pt x="645420" y="398733"/>
                    <a:pt x="645420" y="413863"/>
                  </a:cubicBezTo>
                  <a:cubicBezTo>
                    <a:pt x="645420" y="428993"/>
                    <a:pt x="633140" y="441273"/>
                    <a:pt x="618010" y="441273"/>
                  </a:cubicBezTo>
                  <a:close/>
                  <a:moveTo>
                    <a:pt x="618010" y="224245"/>
                  </a:moveTo>
                  <a:lnTo>
                    <a:pt x="296526" y="224245"/>
                  </a:lnTo>
                  <a:cubicBezTo>
                    <a:pt x="281368" y="224245"/>
                    <a:pt x="269116" y="211965"/>
                    <a:pt x="269116" y="196835"/>
                  </a:cubicBezTo>
                  <a:cubicBezTo>
                    <a:pt x="269116" y="181704"/>
                    <a:pt x="281368" y="169425"/>
                    <a:pt x="296526" y="169425"/>
                  </a:cubicBezTo>
                  <a:lnTo>
                    <a:pt x="618010" y="169425"/>
                  </a:lnTo>
                  <a:cubicBezTo>
                    <a:pt x="633140" y="169425"/>
                    <a:pt x="645420" y="181704"/>
                    <a:pt x="645420" y="196835"/>
                  </a:cubicBezTo>
                  <a:cubicBezTo>
                    <a:pt x="645420" y="211965"/>
                    <a:pt x="633140" y="224245"/>
                    <a:pt x="618010" y="224245"/>
                  </a:cubicBezTo>
                  <a:close/>
                </a:path>
              </a:pathLst>
            </a:custGeom>
            <a:grpFill/>
            <a:ln w="1167" cap="flat">
              <a:noFill/>
              <a:prstDash val="solid"/>
              <a:miter/>
            </a:ln>
          </p:spPr>
          <p:txBody>
            <a:bodyPr/>
            <a:lstStyle/>
            <a:p>
              <a:endParaRPr lang="en-US"/>
            </a:p>
          </p:txBody>
        </p:sp>
        <p:sp>
          <p:nvSpPr>
            <p:cNvPr id="12" name="Freeform: Shape 11">
              <a:extLst>
                <a:ext uri="{FF2B5EF4-FFF2-40B4-BE49-F238E27FC236}">
                  <a16:creationId xmlns:a16="http://schemas.microsoft.com/office/drawing/2014/main" id="{A0796F15-4AC6-2EEF-543A-4055F73A304E}"/>
                </a:ext>
              </a:extLst>
            </p:cNvPr>
            <p:cNvSpPr/>
            <p:nvPr/>
          </p:nvSpPr>
          <p:spPr>
            <a:xfrm>
              <a:off x="1299275" y="2182711"/>
              <a:ext cx="47801" cy="29547"/>
            </a:xfrm>
            <a:custGeom>
              <a:avLst/>
              <a:gdLst>
                <a:gd name="csX0" fmla="*/ 0 w 47801"/>
                <a:gd name="csY0" fmla="*/ 0 h 29547"/>
                <a:gd name="csX1" fmla="*/ 47802 w 47801"/>
                <a:gd name="csY1" fmla="*/ 0 h 29547"/>
                <a:gd name="csX2" fmla="*/ 47802 w 47801"/>
                <a:gd name="csY2" fmla="*/ 29548 h 29547"/>
                <a:gd name="csX3" fmla="*/ 0 w 47801"/>
                <a:gd name="csY3" fmla="*/ 29548 h 29547"/>
              </a:gdLst>
              <a:ahLst/>
              <a:cxnLst>
                <a:cxn ang="0">
                  <a:pos x="csX0" y="csY0"/>
                </a:cxn>
                <a:cxn ang="0">
                  <a:pos x="csX1" y="csY1"/>
                </a:cxn>
                <a:cxn ang="0">
                  <a:pos x="csX2" y="csY2"/>
                </a:cxn>
                <a:cxn ang="0">
                  <a:pos x="csX3" y="csY3"/>
                </a:cxn>
              </a:cxnLst>
              <a:rect l="l" t="t" r="r" b="b"/>
              <a:pathLst>
                <a:path w="47801" h="29547">
                  <a:moveTo>
                    <a:pt x="0" y="0"/>
                  </a:moveTo>
                  <a:lnTo>
                    <a:pt x="47802" y="0"/>
                  </a:lnTo>
                  <a:lnTo>
                    <a:pt x="47802" y="29548"/>
                  </a:lnTo>
                  <a:lnTo>
                    <a:pt x="0" y="29548"/>
                  </a:lnTo>
                  <a:close/>
                </a:path>
              </a:pathLst>
            </a:custGeom>
            <a:grpFill/>
            <a:ln w="1167" cap="flat">
              <a:noFill/>
              <a:prstDash val="solid"/>
              <a:miter/>
            </a:ln>
          </p:spPr>
          <p:txBody>
            <a:bodyPr/>
            <a:lstStyle/>
            <a:p>
              <a:endParaRPr lang="en-US"/>
            </a:p>
          </p:txBody>
        </p:sp>
        <p:sp>
          <p:nvSpPr>
            <p:cNvPr id="14" name="Freeform: Shape 13">
              <a:extLst>
                <a:ext uri="{FF2B5EF4-FFF2-40B4-BE49-F238E27FC236}">
                  <a16:creationId xmlns:a16="http://schemas.microsoft.com/office/drawing/2014/main" id="{577D6DB6-5C61-73A5-710F-36E3561DC03D}"/>
                </a:ext>
              </a:extLst>
            </p:cNvPr>
            <p:cNvSpPr/>
            <p:nvPr/>
          </p:nvSpPr>
          <p:spPr>
            <a:xfrm>
              <a:off x="1299275" y="1965718"/>
              <a:ext cx="47801" cy="29519"/>
            </a:xfrm>
            <a:custGeom>
              <a:avLst/>
              <a:gdLst>
                <a:gd name="csX0" fmla="*/ 0 w 47801"/>
                <a:gd name="csY0" fmla="*/ 0 h 29519"/>
                <a:gd name="csX1" fmla="*/ 47802 w 47801"/>
                <a:gd name="csY1" fmla="*/ 0 h 29519"/>
                <a:gd name="csX2" fmla="*/ 47802 w 47801"/>
                <a:gd name="csY2" fmla="*/ 29519 h 29519"/>
                <a:gd name="csX3" fmla="*/ 0 w 47801"/>
                <a:gd name="csY3" fmla="*/ 29519 h 29519"/>
              </a:gdLst>
              <a:ahLst/>
              <a:cxnLst>
                <a:cxn ang="0">
                  <a:pos x="csX0" y="csY0"/>
                </a:cxn>
                <a:cxn ang="0">
                  <a:pos x="csX1" y="csY1"/>
                </a:cxn>
                <a:cxn ang="0">
                  <a:pos x="csX2" y="csY2"/>
                </a:cxn>
                <a:cxn ang="0">
                  <a:pos x="csX3" y="csY3"/>
                </a:cxn>
              </a:cxnLst>
              <a:rect l="l" t="t" r="r" b="b"/>
              <a:pathLst>
                <a:path w="47801" h="29519">
                  <a:moveTo>
                    <a:pt x="0" y="0"/>
                  </a:moveTo>
                  <a:lnTo>
                    <a:pt x="47802" y="0"/>
                  </a:lnTo>
                  <a:lnTo>
                    <a:pt x="47802" y="29519"/>
                  </a:lnTo>
                  <a:lnTo>
                    <a:pt x="0" y="29519"/>
                  </a:lnTo>
                  <a:close/>
                </a:path>
              </a:pathLst>
            </a:custGeom>
            <a:grpFill/>
            <a:ln w="1167" cap="flat">
              <a:noFill/>
              <a:prstDash val="solid"/>
              <a:miter/>
            </a:ln>
          </p:spPr>
          <p:txBody>
            <a:bodyPr/>
            <a:lstStyle/>
            <a:p>
              <a:endParaRPr lang="en-US"/>
            </a:p>
          </p:txBody>
        </p:sp>
        <p:sp>
          <p:nvSpPr>
            <p:cNvPr id="15" name="Freeform: Shape 14">
              <a:extLst>
                <a:ext uri="{FF2B5EF4-FFF2-40B4-BE49-F238E27FC236}">
                  <a16:creationId xmlns:a16="http://schemas.microsoft.com/office/drawing/2014/main" id="{D6D95E4E-E994-7756-B10F-99A734B19D51}"/>
                </a:ext>
              </a:extLst>
            </p:cNvPr>
            <p:cNvSpPr/>
            <p:nvPr/>
          </p:nvSpPr>
          <p:spPr>
            <a:xfrm>
              <a:off x="1299275" y="1748690"/>
              <a:ext cx="47801" cy="29519"/>
            </a:xfrm>
            <a:custGeom>
              <a:avLst/>
              <a:gdLst>
                <a:gd name="csX0" fmla="*/ 0 w 47801"/>
                <a:gd name="csY0" fmla="*/ 0 h 29519"/>
                <a:gd name="csX1" fmla="*/ 47802 w 47801"/>
                <a:gd name="csY1" fmla="*/ 0 h 29519"/>
                <a:gd name="csX2" fmla="*/ 47802 w 47801"/>
                <a:gd name="csY2" fmla="*/ 29519 h 29519"/>
                <a:gd name="csX3" fmla="*/ 0 w 47801"/>
                <a:gd name="csY3" fmla="*/ 29519 h 29519"/>
              </a:gdLst>
              <a:ahLst/>
              <a:cxnLst>
                <a:cxn ang="0">
                  <a:pos x="csX0" y="csY0"/>
                </a:cxn>
                <a:cxn ang="0">
                  <a:pos x="csX1" y="csY1"/>
                </a:cxn>
                <a:cxn ang="0">
                  <a:pos x="csX2" y="csY2"/>
                </a:cxn>
                <a:cxn ang="0">
                  <a:pos x="csX3" y="csY3"/>
                </a:cxn>
              </a:cxnLst>
              <a:rect l="l" t="t" r="r" b="b"/>
              <a:pathLst>
                <a:path w="47801" h="29519">
                  <a:moveTo>
                    <a:pt x="0" y="0"/>
                  </a:moveTo>
                  <a:lnTo>
                    <a:pt x="47802" y="0"/>
                  </a:lnTo>
                  <a:lnTo>
                    <a:pt x="47802" y="29519"/>
                  </a:lnTo>
                  <a:lnTo>
                    <a:pt x="0" y="29519"/>
                  </a:lnTo>
                  <a:close/>
                </a:path>
              </a:pathLst>
            </a:custGeom>
            <a:grpFill/>
            <a:ln w="1167" cap="flat">
              <a:noFill/>
              <a:prstDash val="solid"/>
              <a:miter/>
            </a:ln>
          </p:spPr>
          <p:txBody>
            <a:bodyPr/>
            <a:lstStyle/>
            <a:p>
              <a:endParaRPr lang="en-US"/>
            </a:p>
          </p:txBody>
        </p:sp>
        <p:sp>
          <p:nvSpPr>
            <p:cNvPr id="16" name="Freeform: Shape 15">
              <a:extLst>
                <a:ext uri="{FF2B5EF4-FFF2-40B4-BE49-F238E27FC236}">
                  <a16:creationId xmlns:a16="http://schemas.microsoft.com/office/drawing/2014/main" id="{36669243-35DB-BF87-3AFE-FFD0FDE59788}"/>
                </a:ext>
              </a:extLst>
            </p:cNvPr>
            <p:cNvSpPr/>
            <p:nvPr/>
          </p:nvSpPr>
          <p:spPr>
            <a:xfrm>
              <a:off x="1474045" y="1470868"/>
              <a:ext cx="359192" cy="111609"/>
            </a:xfrm>
            <a:custGeom>
              <a:avLst/>
              <a:gdLst>
                <a:gd name="csX0" fmla="*/ 359192 w 359192"/>
                <a:gd name="csY0" fmla="*/ 13293 h 111609"/>
                <a:gd name="csX1" fmla="*/ 359192 w 359192"/>
                <a:gd name="csY1" fmla="*/ 98316 h 111609"/>
                <a:gd name="csX2" fmla="*/ 345899 w 359192"/>
                <a:gd name="csY2" fmla="*/ 111610 h 111609"/>
                <a:gd name="csX3" fmla="*/ 13293 w 359192"/>
                <a:gd name="csY3" fmla="*/ 111610 h 111609"/>
                <a:gd name="csX4" fmla="*/ 0 w 359192"/>
                <a:gd name="csY4" fmla="*/ 98316 h 111609"/>
                <a:gd name="csX5" fmla="*/ 0 w 359192"/>
                <a:gd name="csY5" fmla="*/ 13293 h 111609"/>
                <a:gd name="csX6" fmla="*/ 13293 w 359192"/>
                <a:gd name="csY6" fmla="*/ 0 h 111609"/>
                <a:gd name="csX7" fmla="*/ 345899 w 359192"/>
                <a:gd name="csY7" fmla="*/ 0 h 111609"/>
                <a:gd name="csX8" fmla="*/ 359192 w 359192"/>
                <a:gd name="csY8" fmla="*/ 13293 h 1116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59192" h="111609">
                  <a:moveTo>
                    <a:pt x="359192" y="13293"/>
                  </a:moveTo>
                  <a:lnTo>
                    <a:pt x="359192" y="98316"/>
                  </a:lnTo>
                  <a:cubicBezTo>
                    <a:pt x="359192" y="105635"/>
                    <a:pt x="353244" y="111610"/>
                    <a:pt x="345899" y="111610"/>
                  </a:cubicBezTo>
                  <a:lnTo>
                    <a:pt x="13293" y="111610"/>
                  </a:lnTo>
                  <a:cubicBezTo>
                    <a:pt x="5948" y="111610"/>
                    <a:pt x="0" y="105634"/>
                    <a:pt x="0" y="98316"/>
                  </a:cubicBezTo>
                  <a:lnTo>
                    <a:pt x="0" y="13293"/>
                  </a:lnTo>
                  <a:cubicBezTo>
                    <a:pt x="0" y="5948"/>
                    <a:pt x="5948" y="0"/>
                    <a:pt x="13293" y="0"/>
                  </a:cubicBezTo>
                  <a:lnTo>
                    <a:pt x="345899" y="0"/>
                  </a:lnTo>
                  <a:cubicBezTo>
                    <a:pt x="353244" y="0"/>
                    <a:pt x="359192" y="5948"/>
                    <a:pt x="359192" y="13293"/>
                  </a:cubicBezTo>
                  <a:close/>
                </a:path>
              </a:pathLst>
            </a:custGeom>
            <a:grpFill/>
            <a:ln w="1167" cap="flat">
              <a:noFill/>
              <a:prstDash val="solid"/>
              <a:miter/>
            </a:ln>
          </p:spPr>
          <p:txBody>
            <a:bodyPr/>
            <a:lstStyle/>
            <a:p>
              <a:endParaRPr lang="en-US"/>
            </a:p>
          </p:txBody>
        </p:sp>
      </p:grpSp>
      <p:sp>
        <p:nvSpPr>
          <p:cNvPr id="20" name="Graphic 18">
            <a:extLst>
              <a:ext uri="{FF2B5EF4-FFF2-40B4-BE49-F238E27FC236}">
                <a16:creationId xmlns:a16="http://schemas.microsoft.com/office/drawing/2014/main" id="{234A6EC5-C3A0-C12F-CF86-415A9571CA77}"/>
              </a:ext>
            </a:extLst>
          </p:cNvPr>
          <p:cNvSpPr/>
          <p:nvPr/>
        </p:nvSpPr>
        <p:spPr>
          <a:xfrm>
            <a:off x="1179450" y="3840582"/>
            <a:ext cx="1219869" cy="1225336"/>
          </a:xfrm>
          <a:custGeom>
            <a:avLst/>
            <a:gdLst>
              <a:gd name="csX0" fmla="*/ 1141243 w 1219869"/>
              <a:gd name="csY0" fmla="*/ 382373 h 1225336"/>
              <a:gd name="csX1" fmla="*/ 1141243 w 1219869"/>
              <a:gd name="csY1" fmla="*/ 1061724 h 1225336"/>
              <a:gd name="csX2" fmla="*/ 1058636 w 1219869"/>
              <a:gd name="csY2" fmla="*/ 1165762 h 1225336"/>
              <a:gd name="csX3" fmla="*/ 803255 w 1219869"/>
              <a:gd name="csY3" fmla="*/ 1225337 h 1225336"/>
              <a:gd name="csX4" fmla="*/ 1157550 w 1219869"/>
              <a:gd name="csY4" fmla="*/ 1225337 h 1225336"/>
              <a:gd name="csX5" fmla="*/ 1219869 w 1219869"/>
              <a:gd name="csY5" fmla="*/ 1163017 h 1225336"/>
              <a:gd name="csX6" fmla="*/ 1219869 w 1219869"/>
              <a:gd name="csY6" fmla="*/ 382378 h 1225336"/>
              <a:gd name="csX7" fmla="*/ 752795 w 1219869"/>
              <a:gd name="csY7" fmla="*/ 243089 h 1225336"/>
              <a:gd name="csX8" fmla="*/ 790010 w 1219869"/>
              <a:gd name="csY8" fmla="*/ 477876 h 1225336"/>
              <a:gd name="csX9" fmla="*/ 683696 w 1219869"/>
              <a:gd name="csY9" fmla="*/ 652572 h 1225336"/>
              <a:gd name="csX10" fmla="*/ 536230 w 1219869"/>
              <a:gd name="csY10" fmla="*/ 652572 h 1225336"/>
              <a:gd name="csX11" fmla="*/ 491717 w 1219869"/>
              <a:gd name="csY11" fmla="*/ 549881 h 1225336"/>
              <a:gd name="csX12" fmla="*/ 407970 w 1219869"/>
              <a:gd name="csY12" fmla="*/ 385962 h 1225336"/>
              <a:gd name="csX13" fmla="*/ 752791 w 1219869"/>
              <a:gd name="csY13" fmla="*/ 243111 h 1225336"/>
              <a:gd name="csX14" fmla="*/ 547766 w 1219869"/>
              <a:gd name="csY14" fmla="*/ 785541 h 1225336"/>
              <a:gd name="csX15" fmla="*/ 547766 w 1219869"/>
              <a:gd name="csY15" fmla="*/ 741028 h 1225336"/>
              <a:gd name="csX16" fmla="*/ 672144 w 1219869"/>
              <a:gd name="csY16" fmla="*/ 741028 h 1225336"/>
              <a:gd name="csX17" fmla="*/ 672144 w 1219869"/>
              <a:gd name="csY17" fmla="*/ 785541 h 1225336"/>
              <a:gd name="csX18" fmla="*/ 370486 w 1219869"/>
              <a:gd name="csY18" fmla="*/ 593928 h 1225336"/>
              <a:gd name="csX19" fmla="*/ 336842 w 1219869"/>
              <a:gd name="csY19" fmla="*/ 659042 h 1225336"/>
              <a:gd name="csX20" fmla="*/ 401956 w 1219869"/>
              <a:gd name="csY20" fmla="*/ 625398 h 1225336"/>
              <a:gd name="csX21" fmla="*/ 370486 w 1219869"/>
              <a:gd name="csY21" fmla="*/ 593928 h 1225336"/>
              <a:gd name="csX22" fmla="*/ 851544 w 1219869"/>
              <a:gd name="csY22" fmla="*/ 112870 h 1225336"/>
              <a:gd name="csX23" fmla="*/ 817900 w 1219869"/>
              <a:gd name="csY23" fmla="*/ 177984 h 1225336"/>
              <a:gd name="csX24" fmla="*/ 883014 w 1219869"/>
              <a:gd name="csY24" fmla="*/ 144340 h 1225336"/>
              <a:gd name="csX25" fmla="*/ 851544 w 1219869"/>
              <a:gd name="csY25" fmla="*/ 112870 h 1225336"/>
              <a:gd name="csX26" fmla="*/ 293523 w 1219869"/>
              <a:gd name="csY26" fmla="*/ 363701 h 1225336"/>
              <a:gd name="csX27" fmla="*/ 293523 w 1219869"/>
              <a:gd name="csY27" fmla="*/ 408214 h 1225336"/>
              <a:gd name="csX28" fmla="*/ 223700 w 1219869"/>
              <a:gd name="csY28" fmla="*/ 385957 h 1225336"/>
              <a:gd name="csX29" fmla="*/ 293523 w 1219869"/>
              <a:gd name="csY29" fmla="*/ 363701 h 1225336"/>
              <a:gd name="csX30" fmla="*/ 973912 w 1219869"/>
              <a:gd name="csY30" fmla="*/ 363701 h 1225336"/>
              <a:gd name="csX31" fmla="*/ 973912 w 1219869"/>
              <a:gd name="csY31" fmla="*/ 408214 h 1225336"/>
              <a:gd name="csX32" fmla="*/ 904089 w 1219869"/>
              <a:gd name="csY32" fmla="*/ 385957 h 1225336"/>
              <a:gd name="csX33" fmla="*/ 973912 w 1219869"/>
              <a:gd name="csY33" fmla="*/ 363701 h 1225336"/>
              <a:gd name="csX34" fmla="*/ 401967 w 1219869"/>
              <a:gd name="csY34" fmla="*/ 146515 h 1225336"/>
              <a:gd name="csX35" fmla="*/ 336853 w 1219869"/>
              <a:gd name="csY35" fmla="*/ 112871 h 1225336"/>
              <a:gd name="csX36" fmla="*/ 370497 w 1219869"/>
              <a:gd name="csY36" fmla="*/ 177985 h 1225336"/>
              <a:gd name="csX37" fmla="*/ 401967 w 1219869"/>
              <a:gd name="csY37" fmla="*/ 146515 h 1225336"/>
              <a:gd name="csX38" fmla="*/ 883025 w 1219869"/>
              <a:gd name="csY38" fmla="*/ 627661 h 1225336"/>
              <a:gd name="csX39" fmla="*/ 851555 w 1219869"/>
              <a:gd name="csY39" fmla="*/ 658975 h 1225336"/>
              <a:gd name="csX40" fmla="*/ 818015 w 1219869"/>
              <a:gd name="csY40" fmla="*/ 593965 h 1225336"/>
              <a:gd name="csX41" fmla="*/ 883025 w 1219869"/>
              <a:gd name="csY41" fmla="*/ 627661 h 1225336"/>
              <a:gd name="csX42" fmla="*/ 587683 w 1219869"/>
              <a:gd name="csY42" fmla="*/ 21972 h 1225336"/>
              <a:gd name="csX43" fmla="*/ 632196 w 1219869"/>
              <a:gd name="csY43" fmla="*/ 21972 h 1225336"/>
              <a:gd name="csX44" fmla="*/ 609940 w 1219869"/>
              <a:gd name="csY44" fmla="*/ 91795 h 1225336"/>
              <a:gd name="csX45" fmla="*/ 587683 w 1219869"/>
              <a:gd name="csY45" fmla="*/ 21972 h 1225336"/>
              <a:gd name="csX46" fmla="*/ 1009169 w 1219869"/>
              <a:gd name="csY46" fmla="*/ 944226 h 1225336"/>
              <a:gd name="csX47" fmla="*/ 1019263 w 1219869"/>
              <a:gd name="csY47" fmla="*/ 987548 h 1225336"/>
              <a:gd name="csX48" fmla="*/ 716368 w 1219869"/>
              <a:gd name="csY48" fmla="*/ 1058149 h 1225336"/>
              <a:gd name="csX49" fmla="*/ 706275 w 1219869"/>
              <a:gd name="csY49" fmla="*/ 1014827 h 1225336"/>
              <a:gd name="csX50" fmla="*/ 1009169 w 1219869"/>
              <a:gd name="csY50" fmla="*/ 803793 h 1225336"/>
              <a:gd name="csX51" fmla="*/ 1019263 w 1219869"/>
              <a:gd name="csY51" fmla="*/ 847115 h 1225336"/>
              <a:gd name="csX52" fmla="*/ 716368 w 1219869"/>
              <a:gd name="csY52" fmla="*/ 917767 h 1225336"/>
              <a:gd name="csX53" fmla="*/ 706275 w 1219869"/>
              <a:gd name="csY53" fmla="*/ 874445 h 1225336"/>
              <a:gd name="csX54" fmla="*/ 587683 w 1219869"/>
              <a:gd name="csY54" fmla="*/ 1219526 h 1225336"/>
              <a:gd name="csX55" fmla="*/ 171332 w 1219869"/>
              <a:gd name="csY55" fmla="*/ 1122425 h 1225336"/>
              <a:gd name="csX56" fmla="*/ 123195 w 1219869"/>
              <a:gd name="csY56" fmla="*/ 1061711 h 1225336"/>
              <a:gd name="csX57" fmla="*/ 123143 w 1219869"/>
              <a:gd name="csY57" fmla="*/ 230300 h 1225336"/>
              <a:gd name="csX58" fmla="*/ 376503 w 1219869"/>
              <a:gd name="csY58" fmla="*/ 306232 h 1225336"/>
              <a:gd name="csX59" fmla="*/ 465736 w 1219869"/>
              <a:gd name="csY59" fmla="*/ 585838 h 1225336"/>
              <a:gd name="csX60" fmla="*/ 513925 w 1219869"/>
              <a:gd name="csY60" fmla="*/ 697065 h 1225336"/>
              <a:gd name="csX61" fmla="*/ 705902 w 1219869"/>
              <a:gd name="csY61" fmla="*/ 697065 h 1225336"/>
              <a:gd name="csX62" fmla="*/ 754090 w 1219869"/>
              <a:gd name="csY62" fmla="*/ 585838 h 1225336"/>
              <a:gd name="csX63" fmla="*/ 843324 w 1219869"/>
              <a:gd name="csY63" fmla="*/ 306232 h 1225336"/>
              <a:gd name="csX64" fmla="*/ 1096739 w 1219869"/>
              <a:gd name="csY64" fmla="*/ 230300 h 1225336"/>
              <a:gd name="csX65" fmla="*/ 1096739 w 1219869"/>
              <a:gd name="csY65" fmla="*/ 1061711 h 1225336"/>
              <a:gd name="csX66" fmla="*/ 1048602 w 1219869"/>
              <a:gd name="csY66" fmla="*/ 1122425 h 1225336"/>
              <a:gd name="csX67" fmla="*/ 632195 w 1219869"/>
              <a:gd name="csY67" fmla="*/ 1219526 h 1225336"/>
              <a:gd name="csX68" fmla="*/ 632195 w 1219869"/>
              <a:gd name="csY68" fmla="*/ 864723 h 1225336"/>
              <a:gd name="csX69" fmla="*/ 587682 w 1219869"/>
              <a:gd name="csY69" fmla="*/ 864723 h 1225336"/>
              <a:gd name="csX70" fmla="*/ 78623 w 1219869"/>
              <a:gd name="csY70" fmla="*/ 382362 h 1225336"/>
              <a:gd name="csX71" fmla="*/ 0 w 1219869"/>
              <a:gd name="csY71" fmla="*/ 382362 h 1225336"/>
              <a:gd name="csX72" fmla="*/ 0 w 1219869"/>
              <a:gd name="csY72" fmla="*/ 1162947 h 1225336"/>
              <a:gd name="csX73" fmla="*/ 18323 w 1219869"/>
              <a:gd name="csY73" fmla="*/ 1206943 h 1225336"/>
              <a:gd name="csX74" fmla="*/ 18271 w 1219869"/>
              <a:gd name="csY74" fmla="*/ 1206995 h 1225336"/>
              <a:gd name="csX75" fmla="*/ 62319 w 1219869"/>
              <a:gd name="csY75" fmla="*/ 1225266 h 1225336"/>
              <a:gd name="csX76" fmla="*/ 416615 w 1219869"/>
              <a:gd name="csY76" fmla="*/ 1225266 h 1225336"/>
              <a:gd name="csX77" fmla="*/ 161234 w 1219869"/>
              <a:gd name="csY77" fmla="*/ 1165691 h 1225336"/>
              <a:gd name="csX78" fmla="*/ 78626 w 1219869"/>
              <a:gd name="csY78" fmla="*/ 1061654 h 1225336"/>
              <a:gd name="csX79" fmla="*/ 200615 w 1219869"/>
              <a:gd name="csY79" fmla="*/ 987489 h 1225336"/>
              <a:gd name="csX80" fmla="*/ 503510 w 1219869"/>
              <a:gd name="csY80" fmla="*/ 1058140 h 1225336"/>
              <a:gd name="csX81" fmla="*/ 513603 w 1219869"/>
              <a:gd name="csY81" fmla="*/ 1014818 h 1225336"/>
              <a:gd name="csX82" fmla="*/ 210708 w 1219869"/>
              <a:gd name="csY82" fmla="*/ 944166 h 1225336"/>
              <a:gd name="csX83" fmla="*/ 200615 w 1219869"/>
              <a:gd name="csY83" fmla="*/ 987489 h 1225336"/>
              <a:gd name="csX84" fmla="*/ 200615 w 1219869"/>
              <a:gd name="csY84" fmla="*/ 847111 h 1225336"/>
              <a:gd name="csX85" fmla="*/ 503510 w 1219869"/>
              <a:gd name="csY85" fmla="*/ 917763 h 1225336"/>
              <a:gd name="csX86" fmla="*/ 513603 w 1219869"/>
              <a:gd name="csY86" fmla="*/ 874440 h 1225336"/>
              <a:gd name="csX87" fmla="*/ 210708 w 1219869"/>
              <a:gd name="csY87" fmla="*/ 803789 h 1225336"/>
              <a:gd name="csX88" fmla="*/ 200615 w 1219869"/>
              <a:gd name="csY88" fmla="*/ 847111 h 12253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Lst>
            <a:rect l="l" t="t" r="r" b="b"/>
            <a:pathLst>
              <a:path w="1219869" h="1225336">
                <a:moveTo>
                  <a:pt x="1141243" y="382373"/>
                </a:moveTo>
                <a:lnTo>
                  <a:pt x="1141243" y="1061724"/>
                </a:lnTo>
                <a:cubicBezTo>
                  <a:pt x="1141243" y="1111724"/>
                  <a:pt x="1107445" y="1154374"/>
                  <a:pt x="1058636" y="1165762"/>
                </a:cubicBezTo>
                <a:lnTo>
                  <a:pt x="803255" y="1225337"/>
                </a:lnTo>
                <a:lnTo>
                  <a:pt x="1157550" y="1225337"/>
                </a:lnTo>
                <a:cubicBezTo>
                  <a:pt x="1191971" y="1225337"/>
                  <a:pt x="1219869" y="1197283"/>
                  <a:pt x="1219869" y="1163017"/>
                </a:cubicBezTo>
                <a:lnTo>
                  <a:pt x="1219869" y="382378"/>
                </a:lnTo>
                <a:close/>
                <a:moveTo>
                  <a:pt x="752795" y="243089"/>
                </a:moveTo>
                <a:cubicBezTo>
                  <a:pt x="814441" y="304734"/>
                  <a:pt x="829865" y="399919"/>
                  <a:pt x="790010" y="477876"/>
                </a:cubicBezTo>
                <a:cubicBezTo>
                  <a:pt x="742805" y="570111"/>
                  <a:pt x="683696" y="539780"/>
                  <a:pt x="683696" y="652572"/>
                </a:cubicBezTo>
                <a:lnTo>
                  <a:pt x="536230" y="652572"/>
                </a:lnTo>
                <a:cubicBezTo>
                  <a:pt x="536230" y="610750"/>
                  <a:pt x="530381" y="577831"/>
                  <a:pt x="491717" y="549881"/>
                </a:cubicBezTo>
                <a:cubicBezTo>
                  <a:pt x="439336" y="512044"/>
                  <a:pt x="407970" y="451797"/>
                  <a:pt x="407970" y="385962"/>
                </a:cubicBezTo>
                <a:cubicBezTo>
                  <a:pt x="407918" y="206506"/>
                  <a:pt x="625873" y="116194"/>
                  <a:pt x="752791" y="243111"/>
                </a:cubicBezTo>
                <a:close/>
                <a:moveTo>
                  <a:pt x="547766" y="785541"/>
                </a:moveTo>
                <a:cubicBezTo>
                  <a:pt x="518471" y="785541"/>
                  <a:pt x="518471" y="741028"/>
                  <a:pt x="547766" y="741028"/>
                </a:cubicBezTo>
                <a:lnTo>
                  <a:pt x="672144" y="741028"/>
                </a:lnTo>
                <a:cubicBezTo>
                  <a:pt x="701440" y="741028"/>
                  <a:pt x="701440" y="785541"/>
                  <a:pt x="672144" y="785541"/>
                </a:cubicBezTo>
                <a:close/>
                <a:moveTo>
                  <a:pt x="370486" y="593928"/>
                </a:moveTo>
                <a:cubicBezTo>
                  <a:pt x="348334" y="616080"/>
                  <a:pt x="316086" y="638286"/>
                  <a:pt x="336842" y="659042"/>
                </a:cubicBezTo>
                <a:cubicBezTo>
                  <a:pt x="357598" y="679798"/>
                  <a:pt x="379802" y="647551"/>
                  <a:pt x="401956" y="625398"/>
                </a:cubicBezTo>
                <a:cubicBezTo>
                  <a:pt x="422660" y="604694"/>
                  <a:pt x="391190" y="573224"/>
                  <a:pt x="370486" y="593928"/>
                </a:cubicBezTo>
                <a:close/>
                <a:moveTo>
                  <a:pt x="851544" y="112870"/>
                </a:moveTo>
                <a:cubicBezTo>
                  <a:pt x="829392" y="135022"/>
                  <a:pt x="797144" y="157228"/>
                  <a:pt x="817900" y="177984"/>
                </a:cubicBezTo>
                <a:cubicBezTo>
                  <a:pt x="838656" y="198740"/>
                  <a:pt x="860860" y="166493"/>
                  <a:pt x="883014" y="144340"/>
                </a:cubicBezTo>
                <a:cubicBezTo>
                  <a:pt x="903718" y="123636"/>
                  <a:pt x="872248" y="92166"/>
                  <a:pt x="851544" y="112870"/>
                </a:cubicBezTo>
                <a:close/>
                <a:moveTo>
                  <a:pt x="293523" y="363701"/>
                </a:moveTo>
                <a:cubicBezTo>
                  <a:pt x="322819" y="363701"/>
                  <a:pt x="322819" y="408214"/>
                  <a:pt x="293523" y="408214"/>
                </a:cubicBezTo>
                <a:cubicBezTo>
                  <a:pt x="262209" y="408214"/>
                  <a:pt x="223700" y="415305"/>
                  <a:pt x="223700" y="385957"/>
                </a:cubicBezTo>
                <a:cubicBezTo>
                  <a:pt x="223700" y="356610"/>
                  <a:pt x="262261" y="363701"/>
                  <a:pt x="293523" y="363701"/>
                </a:cubicBezTo>
                <a:close/>
                <a:moveTo>
                  <a:pt x="973912" y="363701"/>
                </a:moveTo>
                <a:cubicBezTo>
                  <a:pt x="1003208" y="363701"/>
                  <a:pt x="1003208" y="408214"/>
                  <a:pt x="973912" y="408214"/>
                </a:cubicBezTo>
                <a:cubicBezTo>
                  <a:pt x="942598" y="408214"/>
                  <a:pt x="904089" y="415305"/>
                  <a:pt x="904089" y="385957"/>
                </a:cubicBezTo>
                <a:cubicBezTo>
                  <a:pt x="904037" y="356610"/>
                  <a:pt x="942598" y="363701"/>
                  <a:pt x="973912" y="363701"/>
                </a:cubicBezTo>
                <a:close/>
                <a:moveTo>
                  <a:pt x="401967" y="146515"/>
                </a:moveTo>
                <a:cubicBezTo>
                  <a:pt x="379815" y="124362"/>
                  <a:pt x="357609" y="92115"/>
                  <a:pt x="336853" y="112871"/>
                </a:cubicBezTo>
                <a:cubicBezTo>
                  <a:pt x="316097" y="133627"/>
                  <a:pt x="348344" y="155831"/>
                  <a:pt x="370497" y="177985"/>
                </a:cubicBezTo>
                <a:cubicBezTo>
                  <a:pt x="391201" y="198689"/>
                  <a:pt x="422671" y="167219"/>
                  <a:pt x="401967" y="146515"/>
                </a:cubicBezTo>
                <a:close/>
                <a:moveTo>
                  <a:pt x="883025" y="627661"/>
                </a:moveTo>
                <a:cubicBezTo>
                  <a:pt x="903625" y="648365"/>
                  <a:pt x="872207" y="679679"/>
                  <a:pt x="851555" y="658975"/>
                </a:cubicBezTo>
                <a:cubicBezTo>
                  <a:pt x="829557" y="636874"/>
                  <a:pt x="797155" y="614669"/>
                  <a:pt x="818015" y="593965"/>
                </a:cubicBezTo>
                <a:cubicBezTo>
                  <a:pt x="838719" y="573313"/>
                  <a:pt x="860871" y="605456"/>
                  <a:pt x="883025" y="627661"/>
                </a:cubicBezTo>
                <a:close/>
                <a:moveTo>
                  <a:pt x="587683" y="21972"/>
                </a:moveTo>
                <a:cubicBezTo>
                  <a:pt x="587683" y="-7324"/>
                  <a:pt x="632196" y="-7324"/>
                  <a:pt x="632196" y="21972"/>
                </a:cubicBezTo>
                <a:cubicBezTo>
                  <a:pt x="632196" y="53286"/>
                  <a:pt x="639287" y="91795"/>
                  <a:pt x="609940" y="91795"/>
                </a:cubicBezTo>
                <a:cubicBezTo>
                  <a:pt x="580540" y="91847"/>
                  <a:pt x="587683" y="53286"/>
                  <a:pt x="587683" y="21972"/>
                </a:cubicBezTo>
                <a:close/>
                <a:moveTo>
                  <a:pt x="1009169" y="944226"/>
                </a:moveTo>
                <a:cubicBezTo>
                  <a:pt x="1037689" y="937601"/>
                  <a:pt x="1047730" y="980872"/>
                  <a:pt x="1019263" y="987548"/>
                </a:cubicBezTo>
                <a:lnTo>
                  <a:pt x="716368" y="1058149"/>
                </a:lnTo>
                <a:cubicBezTo>
                  <a:pt x="687849" y="1064774"/>
                  <a:pt x="677807" y="1021503"/>
                  <a:pt x="706275" y="1014827"/>
                </a:cubicBezTo>
                <a:close/>
                <a:moveTo>
                  <a:pt x="1009169" y="803793"/>
                </a:moveTo>
                <a:cubicBezTo>
                  <a:pt x="1037689" y="797168"/>
                  <a:pt x="1047730" y="840439"/>
                  <a:pt x="1019263" y="847115"/>
                </a:cubicBezTo>
                <a:lnTo>
                  <a:pt x="716368" y="917767"/>
                </a:lnTo>
                <a:cubicBezTo>
                  <a:pt x="687849" y="924392"/>
                  <a:pt x="677807" y="881121"/>
                  <a:pt x="706275" y="874445"/>
                </a:cubicBezTo>
                <a:close/>
                <a:moveTo>
                  <a:pt x="587683" y="1219526"/>
                </a:moveTo>
                <a:lnTo>
                  <a:pt x="171332" y="1122425"/>
                </a:lnTo>
                <a:cubicBezTo>
                  <a:pt x="142657" y="1115748"/>
                  <a:pt x="123195" y="1091213"/>
                  <a:pt x="123195" y="1061711"/>
                </a:cubicBezTo>
                <a:lnTo>
                  <a:pt x="123143" y="230300"/>
                </a:lnTo>
                <a:lnTo>
                  <a:pt x="376503" y="306232"/>
                </a:lnTo>
                <a:cubicBezTo>
                  <a:pt x="341358" y="409181"/>
                  <a:pt x="378056" y="522534"/>
                  <a:pt x="465736" y="585838"/>
                </a:cubicBezTo>
                <a:cubicBezTo>
                  <a:pt x="517496" y="623209"/>
                  <a:pt x="467703" y="697065"/>
                  <a:pt x="513925" y="697065"/>
                </a:cubicBezTo>
                <a:lnTo>
                  <a:pt x="705902" y="697065"/>
                </a:lnTo>
                <a:cubicBezTo>
                  <a:pt x="752123" y="697065"/>
                  <a:pt x="702330" y="623204"/>
                  <a:pt x="754090" y="585838"/>
                </a:cubicBezTo>
                <a:cubicBezTo>
                  <a:pt x="841719" y="522537"/>
                  <a:pt x="878468" y="409188"/>
                  <a:pt x="843324" y="306232"/>
                </a:cubicBezTo>
                <a:lnTo>
                  <a:pt x="1096739" y="230300"/>
                </a:lnTo>
                <a:lnTo>
                  <a:pt x="1096739" y="1061711"/>
                </a:lnTo>
                <a:cubicBezTo>
                  <a:pt x="1096739" y="1091266"/>
                  <a:pt x="1077277" y="1115749"/>
                  <a:pt x="1048602" y="1122425"/>
                </a:cubicBezTo>
                <a:lnTo>
                  <a:pt x="632195" y="1219526"/>
                </a:lnTo>
                <a:lnTo>
                  <a:pt x="632195" y="864723"/>
                </a:lnTo>
                <a:cubicBezTo>
                  <a:pt x="632195" y="835427"/>
                  <a:pt x="587682" y="835427"/>
                  <a:pt x="587682" y="864723"/>
                </a:cubicBezTo>
                <a:close/>
                <a:moveTo>
                  <a:pt x="78623" y="382362"/>
                </a:moveTo>
                <a:lnTo>
                  <a:pt x="0" y="382362"/>
                </a:lnTo>
                <a:lnTo>
                  <a:pt x="0" y="1162947"/>
                </a:lnTo>
                <a:cubicBezTo>
                  <a:pt x="0" y="1180080"/>
                  <a:pt x="6988" y="1195659"/>
                  <a:pt x="18323" y="1206943"/>
                </a:cubicBezTo>
                <a:lnTo>
                  <a:pt x="18271" y="1206995"/>
                </a:lnTo>
                <a:cubicBezTo>
                  <a:pt x="29555" y="1218278"/>
                  <a:pt x="45135" y="1225266"/>
                  <a:pt x="62319" y="1225266"/>
                </a:cubicBezTo>
                <a:lnTo>
                  <a:pt x="416615" y="1225266"/>
                </a:lnTo>
                <a:lnTo>
                  <a:pt x="161234" y="1165691"/>
                </a:lnTo>
                <a:cubicBezTo>
                  <a:pt x="112425" y="1154304"/>
                  <a:pt x="78626" y="1111705"/>
                  <a:pt x="78626" y="1061654"/>
                </a:cubicBezTo>
                <a:close/>
                <a:moveTo>
                  <a:pt x="200615" y="987489"/>
                </a:moveTo>
                <a:lnTo>
                  <a:pt x="503510" y="1058140"/>
                </a:lnTo>
                <a:cubicBezTo>
                  <a:pt x="532029" y="1064765"/>
                  <a:pt x="542071" y="1021494"/>
                  <a:pt x="513603" y="1014818"/>
                </a:cubicBezTo>
                <a:lnTo>
                  <a:pt x="210708" y="944166"/>
                </a:lnTo>
                <a:cubicBezTo>
                  <a:pt x="182241" y="937593"/>
                  <a:pt x="172147" y="980863"/>
                  <a:pt x="200615" y="987489"/>
                </a:cubicBezTo>
                <a:close/>
                <a:moveTo>
                  <a:pt x="200615" y="847111"/>
                </a:moveTo>
                <a:lnTo>
                  <a:pt x="503510" y="917763"/>
                </a:lnTo>
                <a:cubicBezTo>
                  <a:pt x="532029" y="924388"/>
                  <a:pt x="542071" y="881116"/>
                  <a:pt x="513603" y="874440"/>
                </a:cubicBezTo>
                <a:lnTo>
                  <a:pt x="210708" y="803789"/>
                </a:lnTo>
                <a:cubicBezTo>
                  <a:pt x="182241" y="797163"/>
                  <a:pt x="172147" y="840486"/>
                  <a:pt x="200615" y="847111"/>
                </a:cubicBezTo>
                <a:close/>
              </a:path>
            </a:pathLst>
          </a:custGeom>
          <a:solidFill>
            <a:srgbClr val="97D550"/>
          </a:solidFill>
          <a:ln w="1103" cap="flat">
            <a:noFill/>
            <a:prstDash val="solid"/>
            <a:miter/>
          </a:ln>
        </p:spPr>
        <p:txBody>
          <a:bodyPr/>
          <a:lstStyle/>
          <a:p>
            <a:endParaRPr lang="en-US"/>
          </a:p>
        </p:txBody>
      </p:sp>
      <p:sp>
        <p:nvSpPr>
          <p:cNvPr id="23" name="Slide Number Placeholder 22">
            <a:extLst>
              <a:ext uri="{FF2B5EF4-FFF2-40B4-BE49-F238E27FC236}">
                <a16:creationId xmlns:a16="http://schemas.microsoft.com/office/drawing/2014/main" id="{03FF74EC-2DAC-3456-C5DC-6BE12E49E0CB}"/>
              </a:ext>
            </a:extLst>
          </p:cNvPr>
          <p:cNvSpPr>
            <a:spLocks noGrp="1"/>
          </p:cNvSpPr>
          <p:nvPr>
            <p:ph type="sldNum" sz="quarter" idx="12"/>
          </p:nvPr>
        </p:nvSpPr>
        <p:spPr/>
        <p:txBody>
          <a:bodyPr/>
          <a:lstStyle/>
          <a:p>
            <a:pPr algn="r"/>
            <a:fld id="{94CB29D8-43B4-4006-A583-B57734C212F2}" type="slidenum">
              <a:rPr lang="en-US" smtClean="0"/>
              <a:pPr algn="r"/>
              <a:t>19</a:t>
            </a:fld>
            <a:endParaRPr lang="en-US" dirty="0"/>
          </a:p>
        </p:txBody>
      </p:sp>
      <p:sp>
        <p:nvSpPr>
          <p:cNvPr id="5" name="TextBox 4">
            <a:extLst>
              <a:ext uri="{FF2B5EF4-FFF2-40B4-BE49-F238E27FC236}">
                <a16:creationId xmlns:a16="http://schemas.microsoft.com/office/drawing/2014/main" id="{B15E4CD7-D94C-995A-B41B-2A8792DEA0FD}"/>
              </a:ext>
            </a:extLst>
          </p:cNvPr>
          <p:cNvSpPr txBox="1"/>
          <p:nvPr/>
        </p:nvSpPr>
        <p:spPr>
          <a:xfrm>
            <a:off x="776748" y="6327575"/>
            <a:ext cx="10648336" cy="369332"/>
          </a:xfrm>
          <a:prstGeom prst="rect">
            <a:avLst/>
          </a:prstGeom>
          <a:noFill/>
        </p:spPr>
        <p:txBody>
          <a:bodyPr wrap="square">
            <a:spAutoFit/>
          </a:bodyPr>
          <a:lstStyle/>
          <a:p>
            <a:pPr algn="ctr">
              <a:spcBef>
                <a:spcPts val="1800"/>
              </a:spcBef>
            </a:pPr>
            <a:r>
              <a:rPr lang="en-US" sz="1800" dirty="0">
                <a:solidFill>
                  <a:schemeClr val="accent1">
                    <a:lumMod val="60000"/>
                    <a:lumOff val="40000"/>
                  </a:schemeClr>
                </a:solidFill>
                <a:latin typeface="Arial" panose="020B0604020202020204" pitchFamily="34" charset="0"/>
                <a:cs typeface="Arial" panose="020B0604020202020204" pitchFamily="34" charset="0"/>
              </a:rPr>
              <a:t>The Office checker is already on your machine if you use Microsoft Office.</a:t>
            </a:r>
          </a:p>
        </p:txBody>
      </p:sp>
    </p:spTree>
    <p:extLst>
      <p:ext uri="{BB962C8B-B14F-4D97-AF65-F5344CB8AC3E}">
        <p14:creationId xmlns:p14="http://schemas.microsoft.com/office/powerpoint/2010/main" val="2036214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7E6D-828F-CBF7-A281-D3C67097696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BB6B022-EA3B-5C17-2003-EBBA33669FFA}"/>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Six Things You Can Start Today</a:t>
            </a:r>
            <a:endParaRPr lang="en-US" sz="4000" dirty="0">
              <a:solidFill>
                <a:schemeClr val="accent1">
                  <a:lumMod val="60000"/>
                  <a:lumOff val="40000"/>
                </a:schemeClr>
              </a:solidFill>
              <a:latin typeface="Century Gothic" panose="020B0502020202020204" pitchFamily="34" charset="0"/>
            </a:endParaRPr>
          </a:p>
        </p:txBody>
      </p:sp>
      <p:sp>
        <p:nvSpPr>
          <p:cNvPr id="5" name="Content Placeholder 4">
            <a:extLst>
              <a:ext uri="{FF2B5EF4-FFF2-40B4-BE49-F238E27FC236}">
                <a16:creationId xmlns:a16="http://schemas.microsoft.com/office/drawing/2014/main" id="{6A919A30-60D5-1E37-BFF1-B5A0A8CFCC78}"/>
              </a:ext>
            </a:extLst>
          </p:cNvPr>
          <p:cNvSpPr>
            <a:spLocks noGrp="1"/>
          </p:cNvSpPr>
          <p:nvPr>
            <p:ph idx="1"/>
          </p:nvPr>
        </p:nvSpPr>
        <p:spPr>
          <a:xfrm>
            <a:off x="4041774" y="1816100"/>
            <a:ext cx="7512050" cy="4203700"/>
          </a:xfrm>
        </p:spPr>
        <p:txBody>
          <a:bodyPr/>
          <a:lstStyle/>
          <a:p>
            <a:pPr marL="342900" indent="-342900">
              <a:spcBef>
                <a:spcPts val="900"/>
              </a:spcBef>
              <a:spcAft>
                <a:spcPts val="1200"/>
              </a:spcAft>
              <a:buClr>
                <a:srgbClr val="4F7300"/>
              </a:buClr>
              <a:buFont typeface="+mj-lt"/>
              <a:buAutoNum type="arabicPeriod"/>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Use the Styles gallery for every heading. Stop bolding text.</a:t>
            </a:r>
          </a:p>
          <a:p>
            <a:pPr marL="342900" indent="-342900">
              <a:spcBef>
                <a:spcPts val="900"/>
              </a:spcBef>
              <a:spcAft>
                <a:spcPts val="1200"/>
              </a:spcAft>
              <a:buClr>
                <a:srgbClr val="4F7300"/>
              </a:buClr>
              <a:buFont typeface="+mj-lt"/>
              <a:buAutoNum type="arabicPeriod"/>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Run the Office Accessibility Checker before you send anything.</a:t>
            </a:r>
          </a:p>
          <a:p>
            <a:pPr marL="342900" indent="-342900">
              <a:spcBef>
                <a:spcPts val="900"/>
              </a:spcBef>
              <a:spcAft>
                <a:spcPts val="1200"/>
              </a:spcAft>
              <a:buClr>
                <a:srgbClr val="4F7300"/>
              </a:buClr>
              <a:buFont typeface="+mj-lt"/>
              <a:buAutoNum type="arabicPeriod"/>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Check your agency's brand colors against 4.5:1. Fix the ones that fail.</a:t>
            </a:r>
          </a:p>
          <a:p>
            <a:pPr marL="342900" indent="-342900">
              <a:spcBef>
                <a:spcPts val="900"/>
              </a:spcBef>
              <a:spcAft>
                <a:spcPts val="1200"/>
              </a:spcAft>
              <a:buClr>
                <a:srgbClr val="4F7300"/>
              </a:buClr>
              <a:buFont typeface="+mj-lt"/>
              <a:buAutoNum type="arabicPeriod"/>
              <a:tabLst>
                <a:tab pos="400050" algn="l"/>
              </a:tabLst>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Write alt text that carries the information, or mark the graphic decorative and put the content in the text.</a:t>
            </a:r>
          </a:p>
          <a:p>
            <a:pPr marL="342900" indent="-342900">
              <a:spcBef>
                <a:spcPts val="900"/>
              </a:spcBef>
              <a:spcAft>
                <a:spcPts val="1200"/>
              </a:spcAft>
              <a:buClr>
                <a:srgbClr val="4F7300"/>
              </a:buClr>
              <a:buFont typeface="+mj-lt"/>
              <a:buAutoNum type="arabicPeriod"/>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Add one paragraph on accessibility to your next scope of work.</a:t>
            </a:r>
          </a:p>
          <a:p>
            <a:pPr marL="342900" indent="-342900">
              <a:spcBef>
                <a:spcPts val="900"/>
              </a:spcBef>
              <a:spcAft>
                <a:spcPts val="1200"/>
              </a:spcAft>
              <a:buClr>
                <a:srgbClr val="4F7300"/>
              </a:buClr>
              <a:buFont typeface="+mj-lt"/>
              <a:buAutoNum type="arabicPeriod"/>
            </a:pPr>
            <a:r>
              <a:rPr lang="en-US" sz="1800" b="1" dirty="0">
                <a:solidFill>
                  <a:srgbClr val="000000"/>
                </a:solidFill>
                <a:latin typeface="Arial" panose="020B0604020202020204" pitchFamily="34" charset="0"/>
                <a:cs typeface="Arial" panose="020B0604020202020204" pitchFamily="34" charset="0"/>
              </a:rPr>
              <a:t>​</a:t>
            </a:r>
            <a:r>
              <a:rPr lang="en-US" sz="1800" dirty="0">
                <a:solidFill>
                  <a:srgbClr val="000000"/>
                </a:solidFill>
                <a:cs typeface="Segoe UI" panose="020B0502040204020203" pitchFamily="34" charset="0"/>
              </a:rPr>
              <a:t>Install NVDA and listen to a document you wrote.</a:t>
            </a:r>
          </a:p>
        </p:txBody>
      </p:sp>
      <p:sp>
        <p:nvSpPr>
          <p:cNvPr id="2" name="Content Placeholder 4">
            <a:extLst>
              <a:ext uri="{FF2B5EF4-FFF2-40B4-BE49-F238E27FC236}">
                <a16:creationId xmlns:a16="http://schemas.microsoft.com/office/drawing/2014/main" id="{11BF6ED0-F797-2F95-3130-6075AEC4BC23}"/>
              </a:ext>
            </a:extLst>
          </p:cNvPr>
          <p:cNvSpPr txBox="1">
            <a:spLocks/>
          </p:cNvSpPr>
          <p:nvPr/>
        </p:nvSpPr>
        <p:spPr>
          <a:xfrm>
            <a:off x="722876" y="6375810"/>
            <a:ext cx="10746248" cy="4064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Clr>
                <a:schemeClr val="accent1"/>
              </a:buClr>
              <a:buFont typeface="Cambria" panose="02040503050406030204" pitchFamily="18" charset="0"/>
              <a:buChar char="»"/>
              <a:defRPr sz="200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Clr>
                <a:schemeClr val="accent1"/>
              </a:buClr>
              <a:buFont typeface="Cambria" panose="02040503050406030204" pitchFamily="18" charset="0"/>
              <a:buChar char="›"/>
              <a:defRPr sz="180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accent1">
                    <a:lumMod val="60000"/>
                    <a:lumOff val="40000"/>
                  </a:schemeClr>
                </a:solidFill>
                <a:latin typeface="Arial" panose="020B0604020202020204" pitchFamily="34" charset="0"/>
                <a:cs typeface="Arial" panose="020B0604020202020204" pitchFamily="34" charset="0"/>
              </a:rPr>
              <a:t>You do not have to become the expert to stop passing the problem along.</a:t>
            </a:r>
          </a:p>
        </p:txBody>
      </p:sp>
      <p:sp>
        <p:nvSpPr>
          <p:cNvPr id="3" name="Slide Number Placeholder 2">
            <a:extLst>
              <a:ext uri="{FF2B5EF4-FFF2-40B4-BE49-F238E27FC236}">
                <a16:creationId xmlns:a16="http://schemas.microsoft.com/office/drawing/2014/main" id="{0186B83F-0CBA-992C-0E9A-5D74A6C9BB04}"/>
              </a:ext>
            </a:extLst>
          </p:cNvPr>
          <p:cNvSpPr>
            <a:spLocks noGrp="1"/>
          </p:cNvSpPr>
          <p:nvPr>
            <p:ph type="sldNum" sz="quarter" idx="12"/>
          </p:nvPr>
        </p:nvSpPr>
        <p:spPr/>
        <p:txBody>
          <a:bodyPr/>
          <a:lstStyle/>
          <a:p>
            <a:pPr algn="r"/>
            <a:fld id="{94CB29D8-43B4-4006-A583-B57734C212F2}" type="slidenum">
              <a:rPr lang="en-US" smtClean="0"/>
              <a:pPr algn="r"/>
              <a:t>20</a:t>
            </a:fld>
            <a:endParaRPr lang="en-US" dirty="0"/>
          </a:p>
        </p:txBody>
      </p:sp>
      <p:pic>
        <p:nvPicPr>
          <p:cNvPr id="8" name="Picture 7">
            <a:extLst>
              <a:ext uri="{FF2B5EF4-FFF2-40B4-BE49-F238E27FC236}">
                <a16:creationId xmlns:a16="http://schemas.microsoft.com/office/drawing/2014/main" id="{7DB52BDA-D212-1235-A31A-422ED0057385}"/>
              </a:ext>
            </a:extLst>
          </p:cNvPr>
          <p:cNvPicPr>
            <a:picLocks noChangeAspect="1"/>
          </p:cNvPicPr>
          <p:nvPr/>
        </p:nvPicPr>
        <p:blipFill>
          <a:blip r:embed="rId3"/>
          <a:stretch>
            <a:fillRect/>
          </a:stretch>
        </p:blipFill>
        <p:spPr>
          <a:xfrm>
            <a:off x="333411" y="1480437"/>
            <a:ext cx="3489608" cy="3757011"/>
          </a:xfrm>
          <a:prstGeom prst="rect">
            <a:avLst/>
          </a:prstGeom>
        </p:spPr>
      </p:pic>
    </p:spTree>
    <p:extLst>
      <p:ext uri="{BB962C8B-B14F-4D97-AF65-F5344CB8AC3E}">
        <p14:creationId xmlns:p14="http://schemas.microsoft.com/office/powerpoint/2010/main" val="1094883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10275-E17C-FAF6-074F-F511136926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AE836C6-E136-2872-BFC8-D62EB1BDAFF3}"/>
              </a:ext>
            </a:extLst>
          </p:cNvPr>
          <p:cNvSpPr txBox="1"/>
          <p:nvPr/>
        </p:nvSpPr>
        <p:spPr>
          <a:xfrm>
            <a:off x="258554" y="259343"/>
            <a:ext cx="11685796" cy="707886"/>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Questions</a:t>
            </a:r>
            <a:endParaRPr lang="en-US" sz="4000" dirty="0">
              <a:solidFill>
                <a:schemeClr val="accent1">
                  <a:lumMod val="60000"/>
                  <a:lumOff val="40000"/>
                </a:schemeClr>
              </a:solidFill>
              <a:latin typeface="Century Gothic" panose="020B0502020202020204" pitchFamily="34" charset="0"/>
            </a:endParaRPr>
          </a:p>
        </p:txBody>
      </p:sp>
      <p:sp>
        <p:nvSpPr>
          <p:cNvPr id="5" name="Content Placeholder 4">
            <a:extLst>
              <a:ext uri="{FF2B5EF4-FFF2-40B4-BE49-F238E27FC236}">
                <a16:creationId xmlns:a16="http://schemas.microsoft.com/office/drawing/2014/main" id="{46E8BFCC-C896-E0DD-CFF0-52C8DD114D35}"/>
              </a:ext>
            </a:extLst>
          </p:cNvPr>
          <p:cNvSpPr>
            <a:spLocks noGrp="1"/>
          </p:cNvSpPr>
          <p:nvPr>
            <p:ph idx="1"/>
          </p:nvPr>
        </p:nvSpPr>
        <p:spPr>
          <a:xfrm>
            <a:off x="390525" y="1359628"/>
            <a:ext cx="5749925" cy="2565973"/>
          </a:xfrm>
        </p:spPr>
        <p:txBody>
          <a:bodyPr/>
          <a:lstStyle/>
          <a:p>
            <a:pPr marL="0" indent="0">
              <a:spcBef>
                <a:spcPts val="700"/>
              </a:spcBef>
              <a:buNone/>
            </a:pPr>
            <a:r>
              <a:rPr lang="en-US" sz="2000" b="1" dirty="0">
                <a:solidFill>
                  <a:srgbClr val="33425A"/>
                </a:solidFill>
                <a:latin typeface="Century Gothic" panose="020B0502020202020204" pitchFamily="34" charset="0"/>
              </a:rPr>
              <a:t>Devin Crowley</a:t>
            </a:r>
          </a:p>
          <a:p>
            <a:pPr marL="0" indent="0">
              <a:spcBef>
                <a:spcPts val="700"/>
              </a:spcBef>
              <a:buNone/>
            </a:pPr>
            <a:r>
              <a:rPr lang="en-US" sz="1600" dirty="0">
                <a:solidFill>
                  <a:srgbClr val="404040"/>
                </a:solidFill>
                <a:latin typeface="Century Gothic" panose="020B0502020202020204" pitchFamily="34" charset="0"/>
              </a:rPr>
              <a:t>Section 508 / ADA Title II / WCAG 2.1 AA</a:t>
            </a:r>
          </a:p>
          <a:p>
            <a:pPr marL="0" indent="0">
              <a:spcBef>
                <a:spcPts val="700"/>
              </a:spcBef>
              <a:buNone/>
            </a:pPr>
            <a:r>
              <a:rPr lang="en-US" sz="1600" dirty="0">
                <a:solidFill>
                  <a:srgbClr val="404040"/>
                </a:solidFill>
                <a:latin typeface="Century Gothic" panose="020B0502020202020204" pitchFamily="34" charset="0"/>
              </a:rPr>
              <a:t>Wood Rodgers  |  dcrowley@woodrodgers.com</a:t>
            </a:r>
          </a:p>
          <a:p>
            <a:pPr marL="0" indent="0">
              <a:spcBef>
                <a:spcPts val="1800"/>
              </a:spcBef>
              <a:buNone/>
            </a:pPr>
            <a:r>
              <a:rPr lang="en-US" sz="2000" b="1" dirty="0">
                <a:solidFill>
                  <a:srgbClr val="33425A"/>
                </a:solidFill>
                <a:latin typeface="Century Gothic" panose="020B0502020202020204" pitchFamily="34" charset="0"/>
              </a:rPr>
              <a:t>Eric Hasty, AICP</a:t>
            </a:r>
          </a:p>
          <a:p>
            <a:pPr marL="0" indent="0">
              <a:spcBef>
                <a:spcPts val="700"/>
              </a:spcBef>
              <a:buNone/>
            </a:pPr>
            <a:r>
              <a:rPr lang="en-US" sz="1600" dirty="0">
                <a:solidFill>
                  <a:srgbClr val="404040"/>
                </a:solidFill>
                <a:latin typeface="Century Gothic" panose="020B0502020202020204" pitchFamily="34" charset="0"/>
              </a:rPr>
              <a:t>Wood Rodgers  |  ehasty@woodrodgers.com</a:t>
            </a:r>
          </a:p>
        </p:txBody>
      </p:sp>
      <p:sp>
        <p:nvSpPr>
          <p:cNvPr id="7" name="Content Placeholder 4">
            <a:extLst>
              <a:ext uri="{FF2B5EF4-FFF2-40B4-BE49-F238E27FC236}">
                <a16:creationId xmlns:a16="http://schemas.microsoft.com/office/drawing/2014/main" id="{F2A93485-39BF-6276-4D08-BF29E76D7ADB}"/>
              </a:ext>
            </a:extLst>
          </p:cNvPr>
          <p:cNvSpPr txBox="1">
            <a:spLocks/>
          </p:cNvSpPr>
          <p:nvPr/>
        </p:nvSpPr>
        <p:spPr>
          <a:xfrm>
            <a:off x="6792864" y="5210448"/>
            <a:ext cx="4347079" cy="7772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Clr>
                <a:schemeClr val="accent1"/>
              </a:buClr>
              <a:buFont typeface="Cambria" panose="02040503050406030204" pitchFamily="18" charset="0"/>
              <a:buChar char="»"/>
              <a:defRPr sz="200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Clr>
                <a:schemeClr val="accent1"/>
              </a:buClr>
              <a:buFont typeface="Cambria" panose="02040503050406030204" pitchFamily="18" charset="0"/>
              <a:buChar char="›"/>
              <a:defRPr sz="180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700"/>
              </a:spcBef>
              <a:buNone/>
            </a:pPr>
            <a:r>
              <a:rPr lang="en-US" sz="1700" dirty="0">
                <a:solidFill>
                  <a:srgbClr val="000000"/>
                </a:solidFill>
                <a:latin typeface="Century Gothic" panose="020B0502020202020204" pitchFamily="34" charset="0"/>
              </a:rPr>
              <a:t>Slides and the tool links are available by scanning the QR code or visiting:</a:t>
            </a:r>
          </a:p>
          <a:p>
            <a:pPr algn="ctr">
              <a:spcBef>
                <a:spcPts val="700"/>
              </a:spcBef>
            </a:pPr>
            <a:r>
              <a:rPr lang="en-US" sz="1700" b="1" dirty="0">
                <a:solidFill>
                  <a:schemeClr val="accent5">
                    <a:lumMod val="75000"/>
                  </a:schemeClr>
                </a:solidFill>
                <a:latin typeface="Century Gothic" panose="020B0502020202020204" pitchFamily="34" charset="0"/>
                <a:hlinkClick r:id="rId3">
                  <a:extLst>
                    <a:ext uri="{A12FA001-AC4F-418D-AE19-62706E023703}">
                      <ahyp:hlinkClr xmlns:ahyp="http://schemas.microsoft.com/office/drawing/2018/hyperlinkcolor" val="tx"/>
                    </a:ext>
                  </a:extLst>
                </a:hlinkClick>
              </a:rPr>
              <a:t>www.woodrodgers.com/apa2026</a:t>
            </a:r>
            <a:endParaRPr lang="en-US" sz="1700" b="1" dirty="0">
              <a:solidFill>
                <a:schemeClr val="accent5">
                  <a:lumMod val="75000"/>
                </a:schemeClr>
              </a:solidFill>
              <a:latin typeface="Century Gothic" panose="020B0502020202020204" pitchFamily="34" charset="0"/>
            </a:endParaRPr>
          </a:p>
        </p:txBody>
      </p:sp>
      <p:sp>
        <p:nvSpPr>
          <p:cNvPr id="15" name="Slide Number Placeholder 14">
            <a:extLst>
              <a:ext uri="{FF2B5EF4-FFF2-40B4-BE49-F238E27FC236}">
                <a16:creationId xmlns:a16="http://schemas.microsoft.com/office/drawing/2014/main" id="{1324A42D-5DB5-81DF-DA9A-3DD50993B74D}"/>
              </a:ext>
            </a:extLst>
          </p:cNvPr>
          <p:cNvSpPr>
            <a:spLocks noGrp="1"/>
          </p:cNvSpPr>
          <p:nvPr>
            <p:ph type="sldNum" sz="quarter" idx="12"/>
          </p:nvPr>
        </p:nvSpPr>
        <p:spPr/>
        <p:txBody>
          <a:bodyPr/>
          <a:lstStyle/>
          <a:p>
            <a:pPr algn="r"/>
            <a:fld id="{94CB29D8-43B4-4006-A583-B57734C212F2}" type="slidenum">
              <a:rPr lang="en-US" smtClean="0"/>
              <a:pPr algn="r"/>
              <a:t>21</a:t>
            </a:fld>
            <a:endParaRPr lang="en-US" dirty="0"/>
          </a:p>
        </p:txBody>
      </p:sp>
      <p:pic>
        <p:nvPicPr>
          <p:cNvPr id="2" name="Picture 1" descr="Scan me!">
            <a:extLst>
              <a:ext uri="{FF2B5EF4-FFF2-40B4-BE49-F238E27FC236}">
                <a16:creationId xmlns:a16="http://schemas.microsoft.com/office/drawing/2014/main" id="{4C42FD2E-050D-C619-B365-05DCD59EB1BD}"/>
              </a:ext>
            </a:extLst>
          </p:cNvPr>
          <p:cNvPicPr>
            <a:picLocks noChangeAspect="1"/>
          </p:cNvPicPr>
          <p:nvPr/>
        </p:nvPicPr>
        <p:blipFill>
          <a:blip r:embed="rId4"/>
          <a:stretch>
            <a:fillRect/>
          </a:stretch>
        </p:blipFill>
        <p:spPr>
          <a:xfrm>
            <a:off x="6950177" y="1258933"/>
            <a:ext cx="4032455" cy="4032455"/>
          </a:xfrm>
          <a:prstGeom prst="rect">
            <a:avLst/>
          </a:prstGeom>
        </p:spPr>
      </p:pic>
    </p:spTree>
    <p:extLst>
      <p:ext uri="{BB962C8B-B14F-4D97-AF65-F5344CB8AC3E}">
        <p14:creationId xmlns:p14="http://schemas.microsoft.com/office/powerpoint/2010/main" val="636311507"/>
      </p:ext>
    </p:extLst>
  </p:cSld>
  <p:clrMapOvr>
    <a:masterClrMapping/>
  </p:clrMapOvr>
</p:sld>
</file>

<file path=ppt/theme/theme1.xml><?xml version="1.0" encoding="utf-8"?>
<a:theme xmlns:a="http://schemas.openxmlformats.org/drawingml/2006/main" name="Office Theme">
  <a:themeElements>
    <a:clrScheme name="Wood Rodgers">
      <a:dk1>
        <a:srgbClr val="000000"/>
      </a:dk1>
      <a:lt1>
        <a:srgbClr val="F2F2F2"/>
      </a:lt1>
      <a:dk2>
        <a:srgbClr val="5F5F5F"/>
      </a:dk2>
      <a:lt2>
        <a:srgbClr val="BFBFBF"/>
      </a:lt2>
      <a:accent1>
        <a:srgbClr val="93D500"/>
      </a:accent1>
      <a:accent2>
        <a:srgbClr val="07A9E2"/>
      </a:accent2>
      <a:accent3>
        <a:srgbClr val="AD2185"/>
      </a:accent3>
      <a:accent4>
        <a:srgbClr val="1160AA"/>
      </a:accent4>
      <a:accent5>
        <a:srgbClr val="172DA6"/>
      </a:accent5>
      <a:accent6>
        <a:srgbClr val="FF9933"/>
      </a:accent6>
      <a:hlink>
        <a:srgbClr val="1160AA"/>
      </a:hlink>
      <a:folHlink>
        <a:srgbClr val="AD2185"/>
      </a:folHlink>
    </a:clrScheme>
    <a:fontScheme name="Wood Rodgers">
      <a:majorFont>
        <a:latin typeface="Jost"/>
        <a:ea typeface=""/>
        <a:cs typeface=""/>
      </a:majorFont>
      <a:minorFont>
        <a:latin typeface="Cambria"/>
        <a:ea typeface=""/>
        <a:cs typeface=""/>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3FBD005-FE5D-4A0A-BC49-AC4028449FDE}" vid="{EDD01566-3B0D-4317-939B-4763E60ECF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7287746-FC54-41AF-A1DE-08C2DF9B9AE5}">
  <we:reference id="WA200010001" version="1.0.0.1" store="Omex" storeType="OMEX"/>
  <we:alternateReferences>
    <we:reference id="WA200010001" version="1.0.0.1" store="WA200010001" storeType="OMEX"/>
  </we:alternateReferences>
  <we:properties>
    <we:property name="claude.fileId" value="&quot;8ddf778e-1a04-4268-93e5-e387bb0802b3&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6692</TotalTime>
  <Words>4319</Words>
  <Application>Microsoft Office PowerPoint</Application>
  <PresentationFormat>Widescreen</PresentationFormat>
  <Paragraphs>276</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Cambria</vt:lpstr>
      <vt:lpstr>Century Gothic</vt:lpstr>
      <vt:lpstr>Inter</vt:lpstr>
      <vt:lpstr>Segoe UI</vt:lpstr>
      <vt:lpstr>Wingdings</vt:lpstr>
      <vt:lpstr>Office Theme</vt:lpstr>
      <vt:lpstr>What Planners Miss About Accessibility</vt:lpstr>
      <vt:lpstr>It Started With Our Own Documents</vt:lpstr>
      <vt:lpstr>Our Workflow</vt:lpstr>
      <vt:lpstr>PowerPoint Presentation</vt:lpstr>
      <vt:lpstr>The Deadline Moved One Year</vt:lpstr>
      <vt:lpstr>PowerPoint Presentation</vt:lpstr>
      <vt:lpstr>Case Study: City Design Handbooks</vt:lpstr>
      <vt:lpstr>Case Study: Talus Valley</vt:lpstr>
      <vt:lpstr>PowerPoint Presentation</vt:lpstr>
      <vt:lpstr>Live Demo: The Same Document, Twice</vt:lpstr>
      <vt:lpstr>PowerPoint Presentation</vt:lpstr>
      <vt:lpstr>PowerPoint Presentation</vt:lpstr>
      <vt:lpstr>PowerPoint Presentation</vt:lpstr>
      <vt:lpstr>PowerPoint Presentation</vt:lpstr>
      <vt:lpstr>What About Complex Maps and CAD Sheets?</vt:lpstr>
      <vt:lpstr>PowerPoint Presentation</vt:lpstr>
      <vt:lpstr>Scope It, or Pay for It Twice</vt:lpstr>
      <vt:lpstr>What to Ask Your Consultant, Before You Hire Them</vt:lpstr>
      <vt:lpstr>PowerPoint Presentation</vt:lpstr>
      <vt:lpstr>PowerPoint Presentation</vt:lpstr>
      <vt:lpstr>PowerPoint Presentation</vt:lpstr>
    </vt:vector>
  </TitlesOfParts>
  <Company>Wood Rodgers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Mona Grandberg</dc:creator>
  <cp:lastModifiedBy>Devin Crowley</cp:lastModifiedBy>
  <cp:revision>32</cp:revision>
  <dcterms:created xsi:type="dcterms:W3CDTF">2022-12-10T00:23:20Z</dcterms:created>
  <dcterms:modified xsi:type="dcterms:W3CDTF">2026-10-20T12:42:20Z</dcterms:modified>
</cp:coreProperties>
</file>