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306" r:id="rId4"/>
    <p:sldId id="260" r:id="rId5"/>
    <p:sldId id="323" r:id="rId6"/>
    <p:sldId id="324" r:id="rId7"/>
    <p:sldId id="263" r:id="rId8"/>
    <p:sldId id="264" r:id="rId9"/>
    <p:sldId id="265" r:id="rId10"/>
    <p:sldId id="266" r:id="rId11"/>
    <p:sldId id="262" r:id="rId12"/>
    <p:sldId id="261" r:id="rId13"/>
    <p:sldId id="269" r:id="rId14"/>
    <p:sldId id="268" r:id="rId15"/>
    <p:sldId id="369" r:id="rId16"/>
    <p:sldId id="332" r:id="rId17"/>
    <p:sldId id="333" r:id="rId18"/>
    <p:sldId id="334" r:id="rId19"/>
    <p:sldId id="335" r:id="rId20"/>
    <p:sldId id="337" r:id="rId21"/>
    <p:sldId id="341" r:id="rId22"/>
    <p:sldId id="344" r:id="rId23"/>
    <p:sldId id="346" r:id="rId24"/>
    <p:sldId id="347" r:id="rId25"/>
    <p:sldId id="343" r:id="rId26"/>
    <p:sldId id="372" r:id="rId27"/>
    <p:sldId id="370" r:id="rId28"/>
    <p:sldId id="371" r:id="rId29"/>
    <p:sldId id="349" r:id="rId30"/>
    <p:sldId id="361" r:id="rId31"/>
    <p:sldId id="311" r:id="rId32"/>
    <p:sldId id="331" r:id="rId33"/>
    <p:sldId id="295" r:id="rId34"/>
    <p:sldId id="313" r:id="rId35"/>
    <p:sldId id="297" r:id="rId36"/>
    <p:sldId id="365" r:id="rId37"/>
    <p:sldId id="366" r:id="rId38"/>
    <p:sldId id="320" r:id="rId39"/>
    <p:sldId id="317" r:id="rId40"/>
    <p:sldId id="301" r:id="rId41"/>
    <p:sldId id="367" r:id="rId42"/>
    <p:sldId id="368" r:id="rId43"/>
    <p:sldId id="362" r:id="rId44"/>
    <p:sldId id="363" r:id="rId45"/>
    <p:sldId id="36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47CE"/>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518" autoAdjust="0"/>
  </p:normalViewPr>
  <p:slideViewPr>
    <p:cSldViewPr snapToGrid="0">
      <p:cViewPr>
        <p:scale>
          <a:sx n="60" d="100"/>
          <a:sy n="60" d="100"/>
        </p:scale>
        <p:origin x="90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53341-32E0-495C-A79B-0020208FE8A5}"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A4A10-B525-49B4-885E-8387878D4426}" type="slidenum">
              <a:rPr lang="en-US" smtClean="0"/>
              <a:t>‹#›</a:t>
            </a:fld>
            <a:endParaRPr lang="en-US"/>
          </a:p>
        </p:txBody>
      </p:sp>
    </p:spTree>
    <p:extLst>
      <p:ext uri="{BB962C8B-B14F-4D97-AF65-F5344CB8AC3E}">
        <p14:creationId xmlns:p14="http://schemas.microsoft.com/office/powerpoint/2010/main" val="230557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Hierarchical Taxonomy of Psychopathology (HiTOP) consortium proposed a data-driven classification system for a wide range of psychiatric disorders—based on a comprehensive review of existing </a:t>
            </a:r>
            <a:r>
              <a:rPr lang="en-US" dirty="0" err="1" smtClean="0"/>
              <a:t>nosologic</a:t>
            </a:r>
            <a:r>
              <a:rPr lang="en-US" dirty="0" smtClean="0"/>
              <a:t> and psychometric research</a:t>
            </a:r>
          </a:p>
          <a:p>
            <a:endParaRPr lang="en-US" dirty="0"/>
          </a:p>
        </p:txBody>
      </p:sp>
      <p:sp>
        <p:nvSpPr>
          <p:cNvPr id="4" name="Slide Number Placeholder 3"/>
          <p:cNvSpPr>
            <a:spLocks noGrp="1"/>
          </p:cNvSpPr>
          <p:nvPr>
            <p:ph type="sldNum" sz="quarter" idx="10"/>
          </p:nvPr>
        </p:nvSpPr>
        <p:spPr/>
        <p:txBody>
          <a:bodyPr/>
          <a:lstStyle/>
          <a:p>
            <a:fld id="{2AB087CC-5882-4106-A59C-C26C3912E125}" type="slidenum">
              <a:rPr lang="en-US" smtClean="0"/>
              <a:t>4</a:t>
            </a:fld>
            <a:endParaRPr lang="en-US"/>
          </a:p>
        </p:txBody>
      </p:sp>
    </p:spTree>
    <p:extLst>
      <p:ext uri="{BB962C8B-B14F-4D97-AF65-F5344CB8AC3E}">
        <p14:creationId xmlns:p14="http://schemas.microsoft.com/office/powerpoint/2010/main" val="29053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A4A10-B525-49B4-885E-8387878D4426}" type="slidenum">
              <a:rPr lang="en-US" smtClean="0"/>
              <a:t>24</a:t>
            </a:fld>
            <a:endParaRPr lang="en-US"/>
          </a:p>
        </p:txBody>
      </p:sp>
    </p:spTree>
    <p:extLst>
      <p:ext uri="{BB962C8B-B14F-4D97-AF65-F5344CB8AC3E}">
        <p14:creationId xmlns:p14="http://schemas.microsoft.com/office/powerpoint/2010/main" val="354154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Among the 223 patients (124 women and 99 men; mean [SD] age, 31.1 [11.0] years), 88 were randomized to receive the UP, 91 to receive an SDP, and 44 to the waitlist control condition. </a:t>
            </a:r>
          </a:p>
          <a:p>
            <a:r>
              <a:rPr lang="en-US" sz="1200" b="0" i="0" kern="1200" dirty="0" smtClean="0">
                <a:solidFill>
                  <a:schemeClr val="tx1"/>
                </a:solidFill>
                <a:effectLst/>
                <a:latin typeface="+mn-lt"/>
                <a:ea typeface="+mn-ea"/>
                <a:cs typeface="+mn-cs"/>
              </a:rPr>
              <a:t>Patients were more likely to complete treatment with the UP than with SDPs (odds ratio, 3.11; 95% CI, 1.44-6.74). Both the UP (Cohen </a:t>
            </a:r>
            <a:r>
              <a:rPr lang="en-US" sz="1200" b="0" i="1"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−0.93; 95% CI, −1.29 to −0.57) and SDPs (Cohen </a:t>
            </a:r>
            <a:r>
              <a:rPr lang="en-US" sz="1200" b="0" i="1"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−1.08; 95% CI, −1.43 to −0.73) were superior to the waitlist control condition at acute outcome. Reductions in clinical severity rating from baseline to the end of treatment (β, 0.25; 95% CI, −0.26 to 0.75) and from baseline to the 6-month follow-up (β, 0.16; 95% CI, −0.39 to 0.70) indicated statistical equivalence between the UP and SDPs.</a:t>
            </a:r>
            <a:endParaRPr lang="en-US" dirty="0"/>
          </a:p>
        </p:txBody>
      </p:sp>
      <p:sp>
        <p:nvSpPr>
          <p:cNvPr id="4" name="Slide Number Placeholder 3"/>
          <p:cNvSpPr>
            <a:spLocks noGrp="1"/>
          </p:cNvSpPr>
          <p:nvPr>
            <p:ph type="sldNum" sz="quarter" idx="10"/>
          </p:nvPr>
        </p:nvSpPr>
        <p:spPr/>
        <p:txBody>
          <a:bodyPr/>
          <a:lstStyle/>
          <a:p>
            <a:fld id="{890A4A10-B525-49B4-885E-8387878D4426}" type="slidenum">
              <a:rPr lang="en-US" smtClean="0"/>
              <a:t>34</a:t>
            </a:fld>
            <a:endParaRPr lang="en-US"/>
          </a:p>
        </p:txBody>
      </p:sp>
    </p:spTree>
    <p:extLst>
      <p:ext uri="{BB962C8B-B14F-4D97-AF65-F5344CB8AC3E}">
        <p14:creationId xmlns:p14="http://schemas.microsoft.com/office/powerpoint/2010/main" val="180408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A4A10-B525-49B4-885E-8387878D4426}" type="slidenum">
              <a:rPr lang="en-US" smtClean="0"/>
              <a:t>37</a:t>
            </a:fld>
            <a:endParaRPr lang="en-US"/>
          </a:p>
        </p:txBody>
      </p:sp>
    </p:spTree>
    <p:extLst>
      <p:ext uri="{BB962C8B-B14F-4D97-AF65-F5344CB8AC3E}">
        <p14:creationId xmlns:p14="http://schemas.microsoft.com/office/powerpoint/2010/main" val="87415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HiTOP frames mental health problems as continua, addressing many limitations of categorical classification, which include arbitrary boundaries between psychopathology and normality, diagnostic instability, and inability to account for subthreshold cases</a:t>
            </a:r>
            <a:endParaRPr lang="en-US" dirty="0"/>
          </a:p>
        </p:txBody>
      </p:sp>
      <p:sp>
        <p:nvSpPr>
          <p:cNvPr id="4" name="Slide Number Placeholder 3"/>
          <p:cNvSpPr>
            <a:spLocks noGrp="1"/>
          </p:cNvSpPr>
          <p:nvPr>
            <p:ph type="sldNum" sz="quarter" idx="10"/>
          </p:nvPr>
        </p:nvSpPr>
        <p:spPr/>
        <p:txBody>
          <a:bodyPr/>
          <a:lstStyle/>
          <a:p>
            <a:fld id="{2AB087CC-5882-4106-A59C-C26C3912E125}" type="slidenum">
              <a:rPr lang="en-US" smtClean="0"/>
              <a:t>7</a:t>
            </a:fld>
            <a:endParaRPr lang="en-US"/>
          </a:p>
        </p:txBody>
      </p:sp>
    </p:spTree>
    <p:extLst>
      <p:ext uri="{BB962C8B-B14F-4D97-AF65-F5344CB8AC3E}">
        <p14:creationId xmlns:p14="http://schemas.microsoft.com/office/powerpoint/2010/main" val="383754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Measurement of the extent to which data collectors (raters) assign the same score to the same variable is called interrater reliability. </a:t>
            </a:r>
          </a:p>
          <a:p>
            <a:r>
              <a:rPr lang="en-US" sz="1200" b="0" i="0" kern="1200" dirty="0" smtClean="0">
                <a:solidFill>
                  <a:schemeClr val="tx1"/>
                </a:solidFill>
                <a:effectLst/>
                <a:latin typeface="+mn-lt"/>
                <a:ea typeface="+mn-ea"/>
                <a:cs typeface="+mn-cs"/>
              </a:rPr>
              <a:t>0 represents the amount of agreement that can be expected from random chance, and 1 represents perfect agreement between the raters. </a:t>
            </a:r>
            <a:endParaRPr lang="en-US" dirty="0"/>
          </a:p>
        </p:txBody>
      </p:sp>
      <p:sp>
        <p:nvSpPr>
          <p:cNvPr id="4" name="Slide Number Placeholder 3"/>
          <p:cNvSpPr>
            <a:spLocks noGrp="1"/>
          </p:cNvSpPr>
          <p:nvPr>
            <p:ph type="sldNum" sz="quarter" idx="10"/>
          </p:nvPr>
        </p:nvSpPr>
        <p:spPr/>
        <p:txBody>
          <a:bodyPr/>
          <a:lstStyle/>
          <a:p>
            <a:fld id="{890A4A10-B525-49B4-885E-8387878D4426}" type="slidenum">
              <a:rPr lang="en-US" smtClean="0"/>
              <a:t>8</a:t>
            </a:fld>
            <a:endParaRPr lang="en-US"/>
          </a:p>
        </p:txBody>
      </p:sp>
    </p:spTree>
    <p:extLst>
      <p:ext uri="{BB962C8B-B14F-4D97-AF65-F5344CB8AC3E}">
        <p14:creationId xmlns:p14="http://schemas.microsoft.com/office/powerpoint/2010/main" val="114138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Faded = no relevant diagnosis; blue = major depressive disorder; violet = major depressive disorder with psychotic features; purple = schizoaffective disorder; pink = schizotypal personality disorder; magenta = delusional disorder; red = schizophrenia. </a:t>
            </a:r>
            <a:endParaRPr lang="en-US" dirty="0"/>
          </a:p>
        </p:txBody>
      </p:sp>
      <p:sp>
        <p:nvSpPr>
          <p:cNvPr id="4" name="Slide Number Placeholder 3"/>
          <p:cNvSpPr>
            <a:spLocks noGrp="1"/>
          </p:cNvSpPr>
          <p:nvPr>
            <p:ph type="sldNum" sz="quarter" idx="10"/>
          </p:nvPr>
        </p:nvSpPr>
        <p:spPr/>
        <p:txBody>
          <a:bodyPr/>
          <a:lstStyle/>
          <a:p>
            <a:fld id="{890A4A10-B525-49B4-885E-8387878D4426}" type="slidenum">
              <a:rPr lang="en-US" smtClean="0"/>
              <a:t>10</a:t>
            </a:fld>
            <a:endParaRPr lang="en-US"/>
          </a:p>
        </p:txBody>
      </p:sp>
    </p:spTree>
    <p:extLst>
      <p:ext uri="{BB962C8B-B14F-4D97-AF65-F5344CB8AC3E}">
        <p14:creationId xmlns:p14="http://schemas.microsoft.com/office/powerpoint/2010/main" val="135632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resolves heterogeneity by grouping related symptoms together and assigning unrelated symptoms to different components, while also making comorbidity an explicit and predictable feature of the model by classifying related components together. </a:t>
            </a:r>
            <a:endParaRPr lang="en-US" dirty="0"/>
          </a:p>
        </p:txBody>
      </p:sp>
      <p:sp>
        <p:nvSpPr>
          <p:cNvPr id="4" name="Slide Number Placeholder 3"/>
          <p:cNvSpPr>
            <a:spLocks noGrp="1"/>
          </p:cNvSpPr>
          <p:nvPr>
            <p:ph type="sldNum" sz="quarter" idx="10"/>
          </p:nvPr>
        </p:nvSpPr>
        <p:spPr/>
        <p:txBody>
          <a:bodyPr/>
          <a:lstStyle/>
          <a:p>
            <a:fld id="{2AB087CC-5882-4106-A59C-C26C3912E125}" type="slidenum">
              <a:rPr lang="en-US" smtClean="0"/>
              <a:t>11</a:t>
            </a:fld>
            <a:endParaRPr lang="en-US"/>
          </a:p>
        </p:txBody>
      </p:sp>
    </p:spTree>
    <p:extLst>
      <p:ext uri="{BB962C8B-B14F-4D97-AF65-F5344CB8AC3E}">
        <p14:creationId xmlns:p14="http://schemas.microsoft.com/office/powerpoint/2010/main" val="267928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HiTOP model organizes psychopathology into a </a:t>
            </a:r>
            <a:r>
              <a:rPr lang="en-US" sz="1200" i="1" kern="1200" dirty="0" smtClean="0">
                <a:solidFill>
                  <a:schemeClr val="tx1"/>
                </a:solidFill>
                <a:effectLst/>
                <a:latin typeface="+mn-lt"/>
                <a:ea typeface="+mn-ea"/>
                <a:cs typeface="+mn-cs"/>
              </a:rPr>
              <a:t>hierarchy</a:t>
            </a:r>
            <a:r>
              <a:rPr lang="en-US" sz="1200" kern="1200" dirty="0" smtClean="0">
                <a:solidFill>
                  <a:schemeClr val="tx1"/>
                </a:solidFill>
                <a:effectLst/>
                <a:latin typeface="+mn-lt"/>
                <a:ea typeface="+mn-ea"/>
                <a:cs typeface="+mn-cs"/>
              </a:rPr>
              <a:t>, in which each level captures a different degree of specificity with which mental illness is described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syndrome (e.g. obsessive-compulsive disorder, OCD) </a:t>
            </a:r>
          </a:p>
          <a:p>
            <a:r>
              <a:rPr lang="en-US" sz="1200" kern="1200" dirty="0" smtClean="0">
                <a:solidFill>
                  <a:schemeClr val="tx1"/>
                </a:solidFill>
                <a:effectLst/>
                <a:latin typeface="+mn-lt"/>
                <a:ea typeface="+mn-ea"/>
                <a:cs typeface="+mn-cs"/>
              </a:rPr>
              <a:t>homogenous components (e.g. checking, cleaning, and ritual</a:t>
            </a:r>
            <a:r>
              <a:rPr lang="en-US" sz="1200" strike="sngStrike"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compulsions), </a:t>
            </a:r>
          </a:p>
          <a:p>
            <a:r>
              <a:rPr lang="en-US" sz="1200" kern="1200" dirty="0" err="1" smtClean="0">
                <a:solidFill>
                  <a:schemeClr val="tx1"/>
                </a:solidFill>
                <a:effectLst/>
                <a:latin typeface="+mn-lt"/>
                <a:ea typeface="+mn-ea"/>
                <a:cs typeface="+mn-cs"/>
              </a:rPr>
              <a:t>Subfactor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F</a:t>
            </a:r>
            <a:r>
              <a:rPr lang="en-US" sz="1200" kern="1200" dirty="0" smtClean="0">
                <a:solidFill>
                  <a:schemeClr val="tx1"/>
                </a:solidFill>
                <a:effectLst/>
                <a:latin typeface="+mn-lt"/>
                <a:ea typeface="+mn-ea"/>
                <a:cs typeface="+mn-cs"/>
              </a:rPr>
              <a:t>ear </a:t>
            </a:r>
            <a:r>
              <a:rPr lang="en-US" sz="1200" kern="1200" dirty="0" err="1" smtClean="0">
                <a:solidFill>
                  <a:schemeClr val="tx1"/>
                </a:solidFill>
                <a:effectLst/>
                <a:latin typeface="+mn-lt"/>
                <a:ea typeface="+mn-ea"/>
                <a:cs typeface="+mn-cs"/>
              </a:rPr>
              <a:t>subfactor</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Inernalizing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General</a:t>
            </a:r>
            <a:r>
              <a:rPr lang="en-US" sz="1200" kern="1200" baseline="0" dirty="0" smtClean="0">
                <a:solidFill>
                  <a:schemeClr val="tx1"/>
                </a:solidFill>
                <a:effectLst/>
                <a:latin typeface="+mn-lt"/>
                <a:ea typeface="+mn-ea"/>
                <a:cs typeface="+mn-cs"/>
              </a:rPr>
              <a:t> psychopathology factor</a:t>
            </a:r>
            <a:endParaRPr lang="en-US" dirty="0"/>
          </a:p>
        </p:txBody>
      </p:sp>
      <p:sp>
        <p:nvSpPr>
          <p:cNvPr id="4" name="Slide Number Placeholder 3"/>
          <p:cNvSpPr>
            <a:spLocks noGrp="1"/>
          </p:cNvSpPr>
          <p:nvPr>
            <p:ph type="sldNum" sz="quarter" idx="10"/>
          </p:nvPr>
        </p:nvSpPr>
        <p:spPr/>
        <p:txBody>
          <a:bodyPr/>
          <a:lstStyle/>
          <a:p>
            <a:fld id="{2AB087CC-5882-4106-A59C-C26C3912E125}" type="slidenum">
              <a:rPr lang="en-US" smtClean="0"/>
              <a:t>12</a:t>
            </a:fld>
            <a:endParaRPr lang="en-US"/>
          </a:p>
        </p:txBody>
      </p:sp>
    </p:spTree>
    <p:extLst>
      <p:ext uri="{BB962C8B-B14F-4D97-AF65-F5344CB8AC3E}">
        <p14:creationId xmlns:p14="http://schemas.microsoft.com/office/powerpoint/2010/main" val="51619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HiTOP does not differ largely from the </a:t>
            </a:r>
            <a:r>
              <a:rPr lang="en-US" sz="1200" b="0" i="1" kern="1200" dirty="0" smtClean="0">
                <a:solidFill>
                  <a:schemeClr val="tx1"/>
                </a:solidFill>
                <a:effectLst/>
                <a:latin typeface="+mn-lt"/>
                <a:ea typeface="+mn-ea"/>
                <a:cs typeface="+mn-cs"/>
              </a:rPr>
              <a:t>DSM</a:t>
            </a:r>
            <a:r>
              <a:rPr lang="en-US" sz="1200" b="0" i="0" kern="1200" dirty="0" smtClean="0">
                <a:solidFill>
                  <a:schemeClr val="tx1"/>
                </a:solidFill>
                <a:effectLst/>
                <a:latin typeface="+mn-lt"/>
                <a:ea typeface="+mn-ea"/>
                <a:cs typeface="+mn-cs"/>
              </a:rPr>
              <a:t> in what constitutes signs and symptoms of mental illness; instead, HiTOP represents an evidence-based reorganization of these lower-level constructs. This reorganization is designed to increase specificity of diagnostic identifiers while reducing </a:t>
            </a:r>
            <a:r>
              <a:rPr lang="en-US" sz="1200" b="0" i="0" kern="1200" dirty="0" err="1" smtClean="0">
                <a:solidFill>
                  <a:schemeClr val="tx1"/>
                </a:solidFill>
                <a:effectLst/>
                <a:latin typeface="+mn-lt"/>
                <a:ea typeface="+mn-ea"/>
                <a:cs typeface="+mn-cs"/>
              </a:rPr>
              <a:t>artifactual</a:t>
            </a:r>
            <a:r>
              <a:rPr lang="en-US" sz="1200" b="0" i="0" kern="1200" dirty="0" smtClean="0">
                <a:solidFill>
                  <a:schemeClr val="tx1"/>
                </a:solidFill>
                <a:effectLst/>
                <a:latin typeface="+mn-lt"/>
                <a:ea typeface="+mn-ea"/>
                <a:cs typeface="+mn-cs"/>
              </a:rPr>
              <a:t> comorbidity across diagnostic groups and heterogeneity of symptoms within them.</a:t>
            </a:r>
            <a:endParaRPr lang="en-US" dirty="0"/>
          </a:p>
        </p:txBody>
      </p:sp>
      <p:sp>
        <p:nvSpPr>
          <p:cNvPr id="4" name="Slide Number Placeholder 3"/>
          <p:cNvSpPr>
            <a:spLocks noGrp="1"/>
          </p:cNvSpPr>
          <p:nvPr>
            <p:ph type="sldNum" sz="quarter" idx="10"/>
          </p:nvPr>
        </p:nvSpPr>
        <p:spPr/>
        <p:txBody>
          <a:bodyPr/>
          <a:lstStyle/>
          <a:p>
            <a:fld id="{890A4A10-B525-49B4-885E-8387878D4426}" type="slidenum">
              <a:rPr lang="en-US" smtClean="0"/>
              <a:t>14</a:t>
            </a:fld>
            <a:endParaRPr lang="en-US"/>
          </a:p>
        </p:txBody>
      </p:sp>
    </p:spTree>
    <p:extLst>
      <p:ext uri="{BB962C8B-B14F-4D97-AF65-F5344CB8AC3E}">
        <p14:creationId xmlns:p14="http://schemas.microsoft.com/office/powerpoint/2010/main" val="114074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A4A10-B525-49B4-885E-8387878D4426}" type="slidenum">
              <a:rPr lang="en-US" smtClean="0"/>
              <a:t>18</a:t>
            </a:fld>
            <a:endParaRPr lang="en-US"/>
          </a:p>
        </p:txBody>
      </p:sp>
    </p:spTree>
    <p:extLst>
      <p:ext uri="{BB962C8B-B14F-4D97-AF65-F5344CB8AC3E}">
        <p14:creationId xmlns:p14="http://schemas.microsoft.com/office/powerpoint/2010/main" val="177280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without a prescription, or (2) in greater amounts, more frequently, or for longer than recommended by a prescribing professional</a:t>
            </a:r>
          </a:p>
          <a:p>
            <a:pPr marL="0" indent="0">
              <a:buNone/>
            </a:pPr>
            <a:r>
              <a:rPr lang="en-US" dirty="0" smtClean="0"/>
              <a:t>National Epidemiological Survey on Alcohol and Related Conditions</a:t>
            </a:r>
          </a:p>
          <a:p>
            <a:pPr marL="0" indent="0">
              <a:buNone/>
            </a:pPr>
            <a:r>
              <a:rPr lang="en-US" dirty="0" smtClean="0"/>
              <a:t>Expands clinical risk assessment beyond the standard indicators of externalizing liability, e.g., patients’ past history of illicit or other substance abuse, to include other externalizing indicators that clinicians may be less likely to consider when evaluating risk, such as antisocial personality disorder or traits</a:t>
            </a:r>
            <a:endParaRPr lang="en-US" dirty="0"/>
          </a:p>
        </p:txBody>
      </p:sp>
      <p:sp>
        <p:nvSpPr>
          <p:cNvPr id="4" name="Slide Number Placeholder 3"/>
          <p:cNvSpPr>
            <a:spLocks noGrp="1"/>
          </p:cNvSpPr>
          <p:nvPr>
            <p:ph type="sldNum" sz="quarter" idx="10"/>
          </p:nvPr>
        </p:nvSpPr>
        <p:spPr/>
        <p:txBody>
          <a:bodyPr/>
          <a:lstStyle/>
          <a:p>
            <a:fld id="{890A4A10-B525-49B4-885E-8387878D4426}" type="slidenum">
              <a:rPr lang="en-US" smtClean="0"/>
              <a:t>21</a:t>
            </a:fld>
            <a:endParaRPr lang="en-US"/>
          </a:p>
        </p:txBody>
      </p:sp>
    </p:spTree>
    <p:extLst>
      <p:ext uri="{BB962C8B-B14F-4D97-AF65-F5344CB8AC3E}">
        <p14:creationId xmlns:p14="http://schemas.microsoft.com/office/powerpoint/2010/main" val="251674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14647-E9A1-4293-A183-5D91A8617153}"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C64B4-28F5-455A-91AC-BCA4929EA22C}" type="slidenum">
              <a:rPr lang="en-US" smtClean="0"/>
              <a:t>‹#›</a:t>
            </a:fld>
            <a:endParaRPr lang="en-US"/>
          </a:p>
        </p:txBody>
      </p:sp>
    </p:spTree>
    <p:extLst>
      <p:ext uri="{BB962C8B-B14F-4D97-AF65-F5344CB8AC3E}">
        <p14:creationId xmlns:p14="http://schemas.microsoft.com/office/powerpoint/2010/main" val="286963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14647-E9A1-4293-A183-5D91A8617153}"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C64B4-28F5-455A-91AC-BCA4929EA22C}" type="slidenum">
              <a:rPr lang="en-US" smtClean="0"/>
              <a:t>‹#›</a:t>
            </a:fld>
            <a:endParaRPr lang="en-US"/>
          </a:p>
        </p:txBody>
      </p:sp>
    </p:spTree>
    <p:extLst>
      <p:ext uri="{BB962C8B-B14F-4D97-AF65-F5344CB8AC3E}">
        <p14:creationId xmlns:p14="http://schemas.microsoft.com/office/powerpoint/2010/main" val="286469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14647-E9A1-4293-A183-5D91A8617153}"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C64B4-28F5-455A-91AC-BCA4929EA22C}" type="slidenum">
              <a:rPr lang="en-US" smtClean="0"/>
              <a:t>‹#›</a:t>
            </a:fld>
            <a:endParaRPr lang="en-US"/>
          </a:p>
        </p:txBody>
      </p:sp>
    </p:spTree>
    <p:extLst>
      <p:ext uri="{BB962C8B-B14F-4D97-AF65-F5344CB8AC3E}">
        <p14:creationId xmlns:p14="http://schemas.microsoft.com/office/powerpoint/2010/main" val="391625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14647-E9A1-4293-A183-5D91A8617153}"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C64B4-28F5-455A-91AC-BCA4929EA22C}" type="slidenum">
              <a:rPr lang="en-US" smtClean="0"/>
              <a:t>‹#›</a:t>
            </a:fld>
            <a:endParaRPr lang="en-US"/>
          </a:p>
        </p:txBody>
      </p:sp>
    </p:spTree>
    <p:extLst>
      <p:ext uri="{BB962C8B-B14F-4D97-AF65-F5344CB8AC3E}">
        <p14:creationId xmlns:p14="http://schemas.microsoft.com/office/powerpoint/2010/main" val="296249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014647-E9A1-4293-A183-5D91A8617153}"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C64B4-28F5-455A-91AC-BCA4929EA22C}" type="slidenum">
              <a:rPr lang="en-US" smtClean="0"/>
              <a:t>‹#›</a:t>
            </a:fld>
            <a:endParaRPr lang="en-US"/>
          </a:p>
        </p:txBody>
      </p:sp>
    </p:spTree>
    <p:extLst>
      <p:ext uri="{BB962C8B-B14F-4D97-AF65-F5344CB8AC3E}">
        <p14:creationId xmlns:p14="http://schemas.microsoft.com/office/powerpoint/2010/main" val="158344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14647-E9A1-4293-A183-5D91A8617153}"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C64B4-28F5-455A-91AC-BCA4929EA22C}" type="slidenum">
              <a:rPr lang="en-US" smtClean="0"/>
              <a:t>‹#›</a:t>
            </a:fld>
            <a:endParaRPr lang="en-US"/>
          </a:p>
        </p:txBody>
      </p:sp>
    </p:spTree>
    <p:extLst>
      <p:ext uri="{BB962C8B-B14F-4D97-AF65-F5344CB8AC3E}">
        <p14:creationId xmlns:p14="http://schemas.microsoft.com/office/powerpoint/2010/main" val="197135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14647-E9A1-4293-A183-5D91A8617153}"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C64B4-28F5-455A-91AC-BCA4929EA22C}" type="slidenum">
              <a:rPr lang="en-US" smtClean="0"/>
              <a:t>‹#›</a:t>
            </a:fld>
            <a:endParaRPr lang="en-US"/>
          </a:p>
        </p:txBody>
      </p:sp>
    </p:spTree>
    <p:extLst>
      <p:ext uri="{BB962C8B-B14F-4D97-AF65-F5344CB8AC3E}">
        <p14:creationId xmlns:p14="http://schemas.microsoft.com/office/powerpoint/2010/main" val="31811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14647-E9A1-4293-A183-5D91A8617153}"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C64B4-28F5-455A-91AC-BCA4929EA22C}" type="slidenum">
              <a:rPr lang="en-US" smtClean="0"/>
              <a:t>‹#›</a:t>
            </a:fld>
            <a:endParaRPr lang="en-US"/>
          </a:p>
        </p:txBody>
      </p:sp>
    </p:spTree>
    <p:extLst>
      <p:ext uri="{BB962C8B-B14F-4D97-AF65-F5344CB8AC3E}">
        <p14:creationId xmlns:p14="http://schemas.microsoft.com/office/powerpoint/2010/main" val="188630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14647-E9A1-4293-A183-5D91A8617153}"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C64B4-28F5-455A-91AC-BCA4929EA22C}" type="slidenum">
              <a:rPr lang="en-US" smtClean="0"/>
              <a:t>‹#›</a:t>
            </a:fld>
            <a:endParaRPr lang="en-US"/>
          </a:p>
        </p:txBody>
      </p:sp>
    </p:spTree>
    <p:extLst>
      <p:ext uri="{BB962C8B-B14F-4D97-AF65-F5344CB8AC3E}">
        <p14:creationId xmlns:p14="http://schemas.microsoft.com/office/powerpoint/2010/main" val="69556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014647-E9A1-4293-A183-5D91A8617153}"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C64B4-28F5-455A-91AC-BCA4929EA22C}" type="slidenum">
              <a:rPr lang="en-US" smtClean="0"/>
              <a:t>‹#›</a:t>
            </a:fld>
            <a:endParaRPr lang="en-US"/>
          </a:p>
        </p:txBody>
      </p:sp>
    </p:spTree>
    <p:extLst>
      <p:ext uri="{BB962C8B-B14F-4D97-AF65-F5344CB8AC3E}">
        <p14:creationId xmlns:p14="http://schemas.microsoft.com/office/powerpoint/2010/main" val="361555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014647-E9A1-4293-A183-5D91A8617153}"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C64B4-28F5-455A-91AC-BCA4929EA22C}" type="slidenum">
              <a:rPr lang="en-US" smtClean="0"/>
              <a:t>‹#›</a:t>
            </a:fld>
            <a:endParaRPr lang="en-US"/>
          </a:p>
        </p:txBody>
      </p:sp>
    </p:spTree>
    <p:extLst>
      <p:ext uri="{BB962C8B-B14F-4D97-AF65-F5344CB8AC3E}">
        <p14:creationId xmlns:p14="http://schemas.microsoft.com/office/powerpoint/2010/main" val="415146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14647-E9A1-4293-A183-5D91A8617153}" type="datetimeFigureOut">
              <a:rPr lang="en-US" smtClean="0"/>
              <a:t>10/8/2024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C64B4-28F5-455A-91AC-BCA4929EA22C}" type="slidenum">
              <a:rPr lang="en-US" smtClean="0"/>
              <a:t>‹#›</a:t>
            </a:fld>
            <a:endParaRPr lang="en-US"/>
          </a:p>
        </p:txBody>
      </p:sp>
    </p:spTree>
    <p:extLst>
      <p:ext uri="{BB962C8B-B14F-4D97-AF65-F5344CB8AC3E}">
        <p14:creationId xmlns:p14="http://schemas.microsoft.com/office/powerpoint/2010/main" val="1543591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hitop-system.org/key-paper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s://www.hitop-system.org/the-clinical-network" TargetMode="External"/><Relationship Id="rId4" Type="http://schemas.openxmlformats.org/officeDocument/2006/relationships/hyperlink" Target="https://www.hitop-system.org/trainee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61946"/>
            <a:ext cx="9144000" cy="1814723"/>
          </a:xfrm>
        </p:spPr>
        <p:txBody>
          <a:bodyPr>
            <a:normAutofit fontScale="90000"/>
          </a:bodyPr>
          <a:lstStyle/>
          <a:p>
            <a:r>
              <a:rPr lang="en-US" b="1" dirty="0">
                <a:solidFill>
                  <a:srgbClr val="002060"/>
                </a:solidFill>
              </a:rPr>
              <a:t>Hierarchical Taxonomy of Psychopathology Model in Clinical Research and </a:t>
            </a:r>
            <a:r>
              <a:rPr lang="en-US" b="1" dirty="0" smtClean="0">
                <a:solidFill>
                  <a:srgbClr val="002060"/>
                </a:solidFill>
              </a:rPr>
              <a:t>Practice</a:t>
            </a:r>
            <a:r>
              <a:rPr lang="en-US" b="1" dirty="0">
                <a:solidFill>
                  <a:srgbClr val="002060"/>
                </a:solidFill>
              </a:rPr>
              <a:t> </a:t>
            </a:r>
          </a:p>
        </p:txBody>
      </p:sp>
      <p:sp>
        <p:nvSpPr>
          <p:cNvPr id="5" name="Subtitle 2"/>
          <p:cNvSpPr>
            <a:spLocks noGrp="1"/>
          </p:cNvSpPr>
          <p:nvPr>
            <p:ph type="subTitle" idx="1"/>
          </p:nvPr>
        </p:nvSpPr>
        <p:spPr>
          <a:xfrm>
            <a:off x="1524000" y="3668081"/>
            <a:ext cx="9144000" cy="2429308"/>
          </a:xfrm>
        </p:spPr>
        <p:txBody>
          <a:bodyPr>
            <a:noAutofit/>
          </a:bodyPr>
          <a:lstStyle/>
          <a:p>
            <a:r>
              <a:rPr lang="en-US" b="1" dirty="0" smtClean="0"/>
              <a:t>Monika A </a:t>
            </a:r>
            <a:r>
              <a:rPr lang="en-US" b="1" dirty="0"/>
              <a:t>Waszczuk, </a:t>
            </a:r>
            <a:r>
              <a:rPr lang="en-US" b="1" dirty="0" smtClean="0"/>
              <a:t>PhD</a:t>
            </a:r>
          </a:p>
          <a:p>
            <a:endParaRPr lang="en-US" sz="1800" dirty="0" smtClean="0"/>
          </a:p>
          <a:p>
            <a:r>
              <a:rPr lang="en-US" sz="1800" dirty="0"/>
              <a:t>Associate </a:t>
            </a:r>
            <a:r>
              <a:rPr lang="en-US" sz="1800" dirty="0" smtClean="0"/>
              <a:t>Professor, Department </a:t>
            </a:r>
            <a:r>
              <a:rPr lang="en-US" sz="1800" dirty="0"/>
              <a:t>of Psychology</a:t>
            </a:r>
          </a:p>
          <a:p>
            <a:r>
              <a:rPr lang="en-US" sz="1800" dirty="0"/>
              <a:t>Rosalind Franklin University of Medicine and Science</a:t>
            </a:r>
          </a:p>
          <a:p>
            <a:r>
              <a:rPr lang="en-US" sz="1800" dirty="0"/>
              <a:t>she/her/hers</a:t>
            </a:r>
          </a:p>
          <a:p>
            <a:endParaRPr lang="en-US" sz="1800" dirty="0" smtClean="0"/>
          </a:p>
          <a:p>
            <a:r>
              <a:rPr lang="en-US" sz="1800" dirty="0" smtClean="0"/>
              <a:t>October </a:t>
            </a:r>
            <a:r>
              <a:rPr lang="en-US" sz="1800" dirty="0" smtClean="0"/>
              <a:t>2024</a:t>
            </a:r>
            <a:endParaRPr lang="en-US" sz="1800" dirty="0"/>
          </a:p>
        </p:txBody>
      </p:sp>
      <p:sp>
        <p:nvSpPr>
          <p:cNvPr id="6" name="Rectangle 5"/>
          <p:cNvSpPr/>
          <p:nvPr/>
        </p:nvSpPr>
        <p:spPr>
          <a:xfrm>
            <a:off x="1053270" y="5806810"/>
            <a:ext cx="6096000" cy="461665"/>
          </a:xfrm>
          <a:prstGeom prst="rect">
            <a:avLst/>
          </a:prstGeom>
        </p:spPr>
        <p:txBody>
          <a:bodyPr>
            <a:spAutoFit/>
          </a:bodyPr>
          <a:lstStyle/>
          <a:p>
            <a:r>
              <a:rPr lang="en-GB" sz="2400" dirty="0">
                <a:solidFill>
                  <a:srgbClr val="0070C0"/>
                </a:solidFill>
              </a:rPr>
              <a:t>@</a:t>
            </a:r>
            <a:r>
              <a:rPr lang="en-GB" sz="2400" dirty="0" err="1" smtClean="0">
                <a:solidFill>
                  <a:srgbClr val="0070C0"/>
                </a:solidFill>
              </a:rPr>
              <a:t>MAWaszczuk</a:t>
            </a:r>
            <a:endParaRPr lang="en-GB" sz="2400" dirty="0">
              <a:solidFill>
                <a:srgbClr val="0070C0"/>
              </a:solidFill>
            </a:endParaRPr>
          </a:p>
        </p:txBody>
      </p:sp>
      <p:pic>
        <p:nvPicPr>
          <p:cNvPr id="7"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382" y="5806810"/>
            <a:ext cx="517888" cy="4207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10129582" y="233617"/>
            <a:ext cx="1654877" cy="1654877"/>
          </a:xfrm>
          <a:prstGeom prst="rect">
            <a:avLst/>
          </a:prstGeom>
        </p:spPr>
      </p:pic>
    </p:spTree>
    <p:extLst>
      <p:ext uri="{BB962C8B-B14F-4D97-AF65-F5344CB8AC3E}">
        <p14:creationId xmlns:p14="http://schemas.microsoft.com/office/powerpoint/2010/main" val="3011096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86832" y="1026318"/>
            <a:ext cx="7543800" cy="5203506"/>
            <a:chOff x="375221" y="684212"/>
            <a:chExt cx="5029200" cy="3469004"/>
          </a:xfrm>
        </p:grpSpPr>
        <p:sp>
          <p:nvSpPr>
            <p:cNvPr id="3" name="object 3"/>
            <p:cNvSpPr/>
            <p:nvPr/>
          </p:nvSpPr>
          <p:spPr>
            <a:xfrm>
              <a:off x="936117" y="2409951"/>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6185ED">
                <a:alpha val="59999"/>
              </a:srgbClr>
            </a:solidFill>
          </p:spPr>
          <p:txBody>
            <a:bodyPr wrap="square" lIns="0" tIns="0" rIns="0" bIns="0" rtlCol="0"/>
            <a:lstStyle/>
            <a:p>
              <a:endParaRPr sz="2700"/>
            </a:p>
          </p:txBody>
        </p:sp>
        <p:sp>
          <p:nvSpPr>
            <p:cNvPr id="4" name="object 4"/>
            <p:cNvSpPr/>
            <p:nvPr/>
          </p:nvSpPr>
          <p:spPr>
            <a:xfrm>
              <a:off x="936117" y="2409951"/>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6185ED"/>
              </a:solidFill>
            </a:ln>
          </p:spPr>
          <p:txBody>
            <a:bodyPr wrap="square" lIns="0" tIns="0" rIns="0" bIns="0" rtlCol="0"/>
            <a:lstStyle/>
            <a:p>
              <a:endParaRPr sz="2700"/>
            </a:p>
          </p:txBody>
        </p:sp>
        <p:sp>
          <p:nvSpPr>
            <p:cNvPr id="5" name="object 5"/>
            <p:cNvSpPr/>
            <p:nvPr/>
          </p:nvSpPr>
          <p:spPr>
            <a:xfrm>
              <a:off x="1031239" y="2295652"/>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6185ED">
                <a:alpha val="59999"/>
              </a:srgbClr>
            </a:solidFill>
          </p:spPr>
          <p:txBody>
            <a:bodyPr wrap="square" lIns="0" tIns="0" rIns="0" bIns="0" rtlCol="0"/>
            <a:lstStyle/>
            <a:p>
              <a:endParaRPr sz="2700"/>
            </a:p>
          </p:txBody>
        </p:sp>
        <p:sp>
          <p:nvSpPr>
            <p:cNvPr id="6" name="object 6"/>
            <p:cNvSpPr/>
            <p:nvPr/>
          </p:nvSpPr>
          <p:spPr>
            <a:xfrm>
              <a:off x="1031239" y="2295652"/>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6185ED"/>
              </a:solidFill>
            </a:ln>
          </p:spPr>
          <p:txBody>
            <a:bodyPr wrap="square" lIns="0" tIns="0" rIns="0" bIns="0" rtlCol="0"/>
            <a:lstStyle/>
            <a:p>
              <a:endParaRPr sz="2700"/>
            </a:p>
          </p:txBody>
        </p:sp>
        <p:sp>
          <p:nvSpPr>
            <p:cNvPr id="7" name="object 7"/>
            <p:cNvSpPr/>
            <p:nvPr/>
          </p:nvSpPr>
          <p:spPr>
            <a:xfrm>
              <a:off x="1052829" y="2316860"/>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6185ED">
                <a:alpha val="59999"/>
              </a:srgbClr>
            </a:solidFill>
          </p:spPr>
          <p:txBody>
            <a:bodyPr wrap="square" lIns="0" tIns="0" rIns="0" bIns="0" rtlCol="0"/>
            <a:lstStyle/>
            <a:p>
              <a:endParaRPr sz="2700"/>
            </a:p>
          </p:txBody>
        </p:sp>
        <p:sp>
          <p:nvSpPr>
            <p:cNvPr id="8" name="object 8"/>
            <p:cNvSpPr/>
            <p:nvPr/>
          </p:nvSpPr>
          <p:spPr>
            <a:xfrm>
              <a:off x="1052829" y="2316860"/>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6185ED"/>
              </a:solidFill>
            </a:ln>
          </p:spPr>
          <p:txBody>
            <a:bodyPr wrap="square" lIns="0" tIns="0" rIns="0" bIns="0" rtlCol="0"/>
            <a:lstStyle/>
            <a:p>
              <a:endParaRPr sz="2700"/>
            </a:p>
          </p:txBody>
        </p:sp>
        <p:sp>
          <p:nvSpPr>
            <p:cNvPr id="9" name="object 9"/>
            <p:cNvSpPr/>
            <p:nvPr/>
          </p:nvSpPr>
          <p:spPr>
            <a:xfrm>
              <a:off x="1037463" y="2378201"/>
              <a:ext cx="50165" cy="50165"/>
            </a:xfrm>
            <a:custGeom>
              <a:avLst/>
              <a:gdLst/>
              <a:ahLst/>
              <a:cxnLst/>
              <a:rect l="l" t="t" r="r" b="b"/>
              <a:pathLst>
                <a:path w="50165"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6185ED">
                <a:alpha val="59999"/>
              </a:srgbClr>
            </a:solidFill>
          </p:spPr>
          <p:txBody>
            <a:bodyPr wrap="square" lIns="0" tIns="0" rIns="0" bIns="0" rtlCol="0"/>
            <a:lstStyle/>
            <a:p>
              <a:endParaRPr sz="2700"/>
            </a:p>
          </p:txBody>
        </p:sp>
        <p:sp>
          <p:nvSpPr>
            <p:cNvPr id="10" name="object 10"/>
            <p:cNvSpPr/>
            <p:nvPr/>
          </p:nvSpPr>
          <p:spPr>
            <a:xfrm>
              <a:off x="1037463" y="2378201"/>
              <a:ext cx="50165" cy="50165"/>
            </a:xfrm>
            <a:custGeom>
              <a:avLst/>
              <a:gdLst/>
              <a:ahLst/>
              <a:cxnLst/>
              <a:rect l="l" t="t" r="r" b="b"/>
              <a:pathLst>
                <a:path w="50165"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6185ED"/>
              </a:solidFill>
            </a:ln>
          </p:spPr>
          <p:txBody>
            <a:bodyPr wrap="square" lIns="0" tIns="0" rIns="0" bIns="0" rtlCol="0"/>
            <a:lstStyle/>
            <a:p>
              <a:endParaRPr sz="2700"/>
            </a:p>
          </p:txBody>
        </p:sp>
        <p:sp>
          <p:nvSpPr>
            <p:cNvPr id="11" name="object 11"/>
            <p:cNvSpPr/>
            <p:nvPr/>
          </p:nvSpPr>
          <p:spPr>
            <a:xfrm>
              <a:off x="636904" y="2774695"/>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E6E6F9"/>
            </a:solidFill>
          </p:spPr>
          <p:txBody>
            <a:bodyPr wrap="square" lIns="0" tIns="0" rIns="0" bIns="0" rtlCol="0"/>
            <a:lstStyle/>
            <a:p>
              <a:endParaRPr sz="2700"/>
            </a:p>
          </p:txBody>
        </p:sp>
        <p:sp>
          <p:nvSpPr>
            <p:cNvPr id="12" name="object 12"/>
            <p:cNvSpPr/>
            <p:nvPr/>
          </p:nvSpPr>
          <p:spPr>
            <a:xfrm>
              <a:off x="636904" y="2774695"/>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E6E6F9"/>
              </a:solidFill>
            </a:ln>
          </p:spPr>
          <p:txBody>
            <a:bodyPr wrap="square" lIns="0" tIns="0" rIns="0" bIns="0" rtlCol="0"/>
            <a:lstStyle/>
            <a:p>
              <a:endParaRPr sz="2700"/>
            </a:p>
          </p:txBody>
        </p:sp>
        <p:sp>
          <p:nvSpPr>
            <p:cNvPr id="13" name="object 13"/>
            <p:cNvSpPr/>
            <p:nvPr/>
          </p:nvSpPr>
          <p:spPr>
            <a:xfrm>
              <a:off x="593343" y="3900804"/>
              <a:ext cx="50165" cy="50165"/>
            </a:xfrm>
            <a:custGeom>
              <a:avLst/>
              <a:gdLst/>
              <a:ahLst/>
              <a:cxnLst/>
              <a:rect l="l" t="t" r="r" b="b"/>
              <a:pathLst>
                <a:path w="50165" h="50164">
                  <a:moveTo>
                    <a:pt x="24892" y="0"/>
                  </a:moveTo>
                  <a:lnTo>
                    <a:pt x="15216" y="1958"/>
                  </a:lnTo>
                  <a:lnTo>
                    <a:pt x="7302" y="7286"/>
                  </a:lnTo>
                  <a:lnTo>
                    <a:pt x="1960" y="15162"/>
                  </a:lnTo>
                  <a:lnTo>
                    <a:pt x="0" y="24765"/>
                  </a:lnTo>
                  <a:lnTo>
                    <a:pt x="1960" y="34440"/>
                  </a:lnTo>
                  <a:lnTo>
                    <a:pt x="7302" y="42354"/>
                  </a:lnTo>
                  <a:lnTo>
                    <a:pt x="15216" y="47696"/>
                  </a:lnTo>
                  <a:lnTo>
                    <a:pt x="24892" y="49657"/>
                  </a:lnTo>
                  <a:lnTo>
                    <a:pt x="34494" y="47696"/>
                  </a:lnTo>
                  <a:lnTo>
                    <a:pt x="42370" y="42354"/>
                  </a:lnTo>
                  <a:lnTo>
                    <a:pt x="47698" y="34440"/>
                  </a:lnTo>
                  <a:lnTo>
                    <a:pt x="49657" y="24765"/>
                  </a:lnTo>
                  <a:lnTo>
                    <a:pt x="47698" y="15162"/>
                  </a:lnTo>
                  <a:lnTo>
                    <a:pt x="42370" y="7286"/>
                  </a:lnTo>
                  <a:lnTo>
                    <a:pt x="34494" y="1958"/>
                  </a:lnTo>
                  <a:lnTo>
                    <a:pt x="24892" y="0"/>
                  </a:lnTo>
                  <a:close/>
                </a:path>
              </a:pathLst>
            </a:custGeom>
            <a:solidFill>
              <a:srgbClr val="E6E6F9"/>
            </a:solidFill>
          </p:spPr>
          <p:txBody>
            <a:bodyPr wrap="square" lIns="0" tIns="0" rIns="0" bIns="0" rtlCol="0"/>
            <a:lstStyle/>
            <a:p>
              <a:endParaRPr sz="2700"/>
            </a:p>
          </p:txBody>
        </p:sp>
        <p:sp>
          <p:nvSpPr>
            <p:cNvPr id="14" name="object 14"/>
            <p:cNvSpPr/>
            <p:nvPr/>
          </p:nvSpPr>
          <p:spPr>
            <a:xfrm>
              <a:off x="593343" y="3900804"/>
              <a:ext cx="50165" cy="50165"/>
            </a:xfrm>
            <a:custGeom>
              <a:avLst/>
              <a:gdLst/>
              <a:ahLst/>
              <a:cxnLst/>
              <a:rect l="l" t="t" r="r" b="b"/>
              <a:pathLst>
                <a:path w="50165" h="50164">
                  <a:moveTo>
                    <a:pt x="0" y="24765"/>
                  </a:moveTo>
                  <a:lnTo>
                    <a:pt x="1960" y="15162"/>
                  </a:lnTo>
                  <a:lnTo>
                    <a:pt x="7302" y="7286"/>
                  </a:lnTo>
                  <a:lnTo>
                    <a:pt x="15216" y="1958"/>
                  </a:lnTo>
                  <a:lnTo>
                    <a:pt x="24892" y="0"/>
                  </a:lnTo>
                  <a:lnTo>
                    <a:pt x="34494" y="1958"/>
                  </a:lnTo>
                  <a:lnTo>
                    <a:pt x="42370" y="7286"/>
                  </a:lnTo>
                  <a:lnTo>
                    <a:pt x="47698" y="15162"/>
                  </a:lnTo>
                  <a:lnTo>
                    <a:pt x="49657" y="24765"/>
                  </a:lnTo>
                  <a:lnTo>
                    <a:pt x="47698" y="34440"/>
                  </a:lnTo>
                  <a:lnTo>
                    <a:pt x="42370" y="42354"/>
                  </a:lnTo>
                  <a:lnTo>
                    <a:pt x="34494" y="47696"/>
                  </a:lnTo>
                  <a:lnTo>
                    <a:pt x="24892" y="49657"/>
                  </a:lnTo>
                  <a:lnTo>
                    <a:pt x="15216" y="47696"/>
                  </a:lnTo>
                  <a:lnTo>
                    <a:pt x="7302" y="42354"/>
                  </a:lnTo>
                  <a:lnTo>
                    <a:pt x="1960" y="34440"/>
                  </a:lnTo>
                  <a:lnTo>
                    <a:pt x="0" y="24765"/>
                  </a:lnTo>
                </a:path>
              </a:pathLst>
            </a:custGeom>
            <a:ln w="9017">
              <a:solidFill>
                <a:srgbClr val="E6E6F9"/>
              </a:solidFill>
            </a:ln>
          </p:spPr>
          <p:txBody>
            <a:bodyPr wrap="square" lIns="0" tIns="0" rIns="0" bIns="0" rtlCol="0"/>
            <a:lstStyle/>
            <a:p>
              <a:endParaRPr sz="2700"/>
            </a:p>
          </p:txBody>
        </p:sp>
        <p:sp>
          <p:nvSpPr>
            <p:cNvPr id="15" name="object 15"/>
            <p:cNvSpPr/>
            <p:nvPr/>
          </p:nvSpPr>
          <p:spPr>
            <a:xfrm>
              <a:off x="627888" y="3747897"/>
              <a:ext cx="50165" cy="50165"/>
            </a:xfrm>
            <a:custGeom>
              <a:avLst/>
              <a:gdLst/>
              <a:ahLst/>
              <a:cxnLst/>
              <a:rect l="l" t="t" r="r" b="b"/>
              <a:pathLst>
                <a:path w="50165" h="50164">
                  <a:moveTo>
                    <a:pt x="24892" y="0"/>
                  </a:moveTo>
                  <a:lnTo>
                    <a:pt x="15216" y="1960"/>
                  </a:lnTo>
                  <a:lnTo>
                    <a:pt x="7302" y="7302"/>
                  </a:lnTo>
                  <a:lnTo>
                    <a:pt x="1960" y="15216"/>
                  </a:lnTo>
                  <a:lnTo>
                    <a:pt x="0" y="24891"/>
                  </a:lnTo>
                  <a:lnTo>
                    <a:pt x="1960" y="34494"/>
                  </a:lnTo>
                  <a:lnTo>
                    <a:pt x="7302" y="42370"/>
                  </a:lnTo>
                  <a:lnTo>
                    <a:pt x="15216" y="47698"/>
                  </a:lnTo>
                  <a:lnTo>
                    <a:pt x="24892" y="49656"/>
                  </a:lnTo>
                  <a:lnTo>
                    <a:pt x="34494" y="47698"/>
                  </a:lnTo>
                  <a:lnTo>
                    <a:pt x="42370" y="42370"/>
                  </a:lnTo>
                  <a:lnTo>
                    <a:pt x="47698" y="34494"/>
                  </a:lnTo>
                  <a:lnTo>
                    <a:pt x="49657" y="24891"/>
                  </a:lnTo>
                  <a:lnTo>
                    <a:pt x="47698" y="15216"/>
                  </a:lnTo>
                  <a:lnTo>
                    <a:pt x="42370" y="7302"/>
                  </a:lnTo>
                  <a:lnTo>
                    <a:pt x="34494" y="1960"/>
                  </a:lnTo>
                  <a:lnTo>
                    <a:pt x="24892" y="0"/>
                  </a:lnTo>
                  <a:close/>
                </a:path>
              </a:pathLst>
            </a:custGeom>
            <a:solidFill>
              <a:srgbClr val="E6E6F9"/>
            </a:solidFill>
          </p:spPr>
          <p:txBody>
            <a:bodyPr wrap="square" lIns="0" tIns="0" rIns="0" bIns="0" rtlCol="0"/>
            <a:lstStyle/>
            <a:p>
              <a:endParaRPr sz="2700"/>
            </a:p>
          </p:txBody>
        </p:sp>
        <p:sp>
          <p:nvSpPr>
            <p:cNvPr id="16" name="object 16"/>
            <p:cNvSpPr/>
            <p:nvPr/>
          </p:nvSpPr>
          <p:spPr>
            <a:xfrm>
              <a:off x="627888" y="3747897"/>
              <a:ext cx="50165" cy="50165"/>
            </a:xfrm>
            <a:custGeom>
              <a:avLst/>
              <a:gdLst/>
              <a:ahLst/>
              <a:cxnLst/>
              <a:rect l="l" t="t" r="r" b="b"/>
              <a:pathLst>
                <a:path w="50165" h="50164">
                  <a:moveTo>
                    <a:pt x="0" y="24891"/>
                  </a:moveTo>
                  <a:lnTo>
                    <a:pt x="1960" y="15216"/>
                  </a:lnTo>
                  <a:lnTo>
                    <a:pt x="7302" y="7302"/>
                  </a:lnTo>
                  <a:lnTo>
                    <a:pt x="15216" y="1960"/>
                  </a:lnTo>
                  <a:lnTo>
                    <a:pt x="24892" y="0"/>
                  </a:lnTo>
                  <a:lnTo>
                    <a:pt x="34494" y="1960"/>
                  </a:lnTo>
                  <a:lnTo>
                    <a:pt x="42370" y="7302"/>
                  </a:lnTo>
                  <a:lnTo>
                    <a:pt x="47698" y="15216"/>
                  </a:lnTo>
                  <a:lnTo>
                    <a:pt x="49657" y="24891"/>
                  </a:lnTo>
                  <a:lnTo>
                    <a:pt x="47698" y="34494"/>
                  </a:lnTo>
                  <a:lnTo>
                    <a:pt x="42370" y="42370"/>
                  </a:lnTo>
                  <a:lnTo>
                    <a:pt x="34494" y="47698"/>
                  </a:lnTo>
                  <a:lnTo>
                    <a:pt x="24892" y="49656"/>
                  </a:lnTo>
                  <a:lnTo>
                    <a:pt x="15216" y="47698"/>
                  </a:lnTo>
                  <a:lnTo>
                    <a:pt x="7302" y="42370"/>
                  </a:lnTo>
                  <a:lnTo>
                    <a:pt x="1960" y="34494"/>
                  </a:lnTo>
                  <a:lnTo>
                    <a:pt x="0" y="24891"/>
                  </a:lnTo>
                </a:path>
              </a:pathLst>
            </a:custGeom>
            <a:ln w="9017">
              <a:solidFill>
                <a:srgbClr val="E6E6F9"/>
              </a:solidFill>
            </a:ln>
          </p:spPr>
          <p:txBody>
            <a:bodyPr wrap="square" lIns="0" tIns="0" rIns="0" bIns="0" rtlCol="0"/>
            <a:lstStyle/>
            <a:p>
              <a:endParaRPr sz="2700"/>
            </a:p>
          </p:txBody>
        </p:sp>
        <p:sp>
          <p:nvSpPr>
            <p:cNvPr id="17" name="object 17"/>
            <p:cNvSpPr/>
            <p:nvPr/>
          </p:nvSpPr>
          <p:spPr>
            <a:xfrm>
              <a:off x="1295908" y="2553335"/>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6185ED">
                <a:alpha val="59999"/>
              </a:srgbClr>
            </a:solidFill>
          </p:spPr>
          <p:txBody>
            <a:bodyPr wrap="square" lIns="0" tIns="0" rIns="0" bIns="0" rtlCol="0"/>
            <a:lstStyle/>
            <a:p>
              <a:endParaRPr sz="2700"/>
            </a:p>
          </p:txBody>
        </p:sp>
        <p:sp>
          <p:nvSpPr>
            <p:cNvPr id="18" name="object 18"/>
            <p:cNvSpPr/>
            <p:nvPr/>
          </p:nvSpPr>
          <p:spPr>
            <a:xfrm>
              <a:off x="1295908" y="2553335"/>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6185ED"/>
              </a:solidFill>
            </a:ln>
          </p:spPr>
          <p:txBody>
            <a:bodyPr wrap="square" lIns="0" tIns="0" rIns="0" bIns="0" rtlCol="0"/>
            <a:lstStyle/>
            <a:p>
              <a:endParaRPr sz="2700"/>
            </a:p>
          </p:txBody>
        </p:sp>
        <p:sp>
          <p:nvSpPr>
            <p:cNvPr id="19" name="object 19"/>
            <p:cNvSpPr/>
            <p:nvPr/>
          </p:nvSpPr>
          <p:spPr>
            <a:xfrm>
              <a:off x="989457" y="2783332"/>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E6E6F9"/>
            </a:solidFill>
          </p:spPr>
          <p:txBody>
            <a:bodyPr wrap="square" lIns="0" tIns="0" rIns="0" bIns="0" rtlCol="0"/>
            <a:lstStyle/>
            <a:p>
              <a:endParaRPr sz="2700"/>
            </a:p>
          </p:txBody>
        </p:sp>
        <p:sp>
          <p:nvSpPr>
            <p:cNvPr id="20" name="object 20"/>
            <p:cNvSpPr/>
            <p:nvPr/>
          </p:nvSpPr>
          <p:spPr>
            <a:xfrm>
              <a:off x="989457" y="2783332"/>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E6E6F9"/>
              </a:solidFill>
            </a:ln>
          </p:spPr>
          <p:txBody>
            <a:bodyPr wrap="square" lIns="0" tIns="0" rIns="0" bIns="0" rtlCol="0"/>
            <a:lstStyle/>
            <a:p>
              <a:endParaRPr sz="2700"/>
            </a:p>
          </p:txBody>
        </p:sp>
        <p:sp>
          <p:nvSpPr>
            <p:cNvPr id="21" name="object 21"/>
            <p:cNvSpPr/>
            <p:nvPr/>
          </p:nvSpPr>
          <p:spPr>
            <a:xfrm>
              <a:off x="758952" y="3778376"/>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E6E6F9"/>
            </a:solidFill>
          </p:spPr>
          <p:txBody>
            <a:bodyPr wrap="square" lIns="0" tIns="0" rIns="0" bIns="0" rtlCol="0"/>
            <a:lstStyle/>
            <a:p>
              <a:endParaRPr sz="2700"/>
            </a:p>
          </p:txBody>
        </p:sp>
        <p:sp>
          <p:nvSpPr>
            <p:cNvPr id="22" name="object 22"/>
            <p:cNvSpPr/>
            <p:nvPr/>
          </p:nvSpPr>
          <p:spPr>
            <a:xfrm>
              <a:off x="758952" y="3778376"/>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E6E6F9"/>
              </a:solidFill>
            </a:ln>
          </p:spPr>
          <p:txBody>
            <a:bodyPr wrap="square" lIns="0" tIns="0" rIns="0" bIns="0" rtlCol="0"/>
            <a:lstStyle/>
            <a:p>
              <a:endParaRPr sz="2700"/>
            </a:p>
          </p:txBody>
        </p:sp>
        <p:sp>
          <p:nvSpPr>
            <p:cNvPr id="23" name="object 23"/>
            <p:cNvSpPr/>
            <p:nvPr/>
          </p:nvSpPr>
          <p:spPr>
            <a:xfrm>
              <a:off x="901827" y="2656967"/>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6185ED">
                <a:alpha val="59999"/>
              </a:srgbClr>
            </a:solidFill>
          </p:spPr>
          <p:txBody>
            <a:bodyPr wrap="square" lIns="0" tIns="0" rIns="0" bIns="0" rtlCol="0"/>
            <a:lstStyle/>
            <a:p>
              <a:endParaRPr sz="2700"/>
            </a:p>
          </p:txBody>
        </p:sp>
        <p:sp>
          <p:nvSpPr>
            <p:cNvPr id="24" name="object 24"/>
            <p:cNvSpPr/>
            <p:nvPr/>
          </p:nvSpPr>
          <p:spPr>
            <a:xfrm>
              <a:off x="901827" y="2656967"/>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6185ED"/>
              </a:solidFill>
            </a:ln>
          </p:spPr>
          <p:txBody>
            <a:bodyPr wrap="square" lIns="0" tIns="0" rIns="0" bIns="0" rtlCol="0"/>
            <a:lstStyle/>
            <a:p>
              <a:endParaRPr sz="2700"/>
            </a:p>
          </p:txBody>
        </p:sp>
        <p:sp>
          <p:nvSpPr>
            <p:cNvPr id="25" name="object 25"/>
            <p:cNvSpPr/>
            <p:nvPr/>
          </p:nvSpPr>
          <p:spPr>
            <a:xfrm>
              <a:off x="973454" y="2547492"/>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6185ED">
                <a:alpha val="59999"/>
              </a:srgbClr>
            </a:solidFill>
          </p:spPr>
          <p:txBody>
            <a:bodyPr wrap="square" lIns="0" tIns="0" rIns="0" bIns="0" rtlCol="0"/>
            <a:lstStyle/>
            <a:p>
              <a:endParaRPr sz="2700"/>
            </a:p>
          </p:txBody>
        </p:sp>
        <p:sp>
          <p:nvSpPr>
            <p:cNvPr id="26" name="object 26"/>
            <p:cNvSpPr/>
            <p:nvPr/>
          </p:nvSpPr>
          <p:spPr>
            <a:xfrm>
              <a:off x="973454" y="2547492"/>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6185ED"/>
              </a:solidFill>
            </a:ln>
          </p:spPr>
          <p:txBody>
            <a:bodyPr wrap="square" lIns="0" tIns="0" rIns="0" bIns="0" rtlCol="0"/>
            <a:lstStyle/>
            <a:p>
              <a:endParaRPr sz="2700"/>
            </a:p>
          </p:txBody>
        </p:sp>
        <p:sp>
          <p:nvSpPr>
            <p:cNvPr id="27" name="object 27"/>
            <p:cNvSpPr/>
            <p:nvPr/>
          </p:nvSpPr>
          <p:spPr>
            <a:xfrm>
              <a:off x="1095882" y="2496439"/>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6185ED">
                <a:alpha val="59999"/>
              </a:srgbClr>
            </a:solidFill>
          </p:spPr>
          <p:txBody>
            <a:bodyPr wrap="square" lIns="0" tIns="0" rIns="0" bIns="0" rtlCol="0"/>
            <a:lstStyle/>
            <a:p>
              <a:endParaRPr sz="2700"/>
            </a:p>
          </p:txBody>
        </p:sp>
        <p:sp>
          <p:nvSpPr>
            <p:cNvPr id="28" name="object 28"/>
            <p:cNvSpPr/>
            <p:nvPr/>
          </p:nvSpPr>
          <p:spPr>
            <a:xfrm>
              <a:off x="1095882" y="2496439"/>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6185ED"/>
              </a:solidFill>
            </a:ln>
          </p:spPr>
          <p:txBody>
            <a:bodyPr wrap="square" lIns="0" tIns="0" rIns="0" bIns="0" rtlCol="0"/>
            <a:lstStyle/>
            <a:p>
              <a:endParaRPr sz="2700"/>
            </a:p>
          </p:txBody>
        </p:sp>
        <p:sp>
          <p:nvSpPr>
            <p:cNvPr id="29" name="object 29"/>
            <p:cNvSpPr/>
            <p:nvPr/>
          </p:nvSpPr>
          <p:spPr>
            <a:xfrm>
              <a:off x="860678" y="3898010"/>
              <a:ext cx="50165" cy="50165"/>
            </a:xfrm>
            <a:custGeom>
              <a:avLst/>
              <a:gdLst/>
              <a:ahLst/>
              <a:cxnLst/>
              <a:rect l="l" t="t" r="r" b="b"/>
              <a:pathLst>
                <a:path w="50165" h="50164">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E6E6F9"/>
            </a:solidFill>
          </p:spPr>
          <p:txBody>
            <a:bodyPr wrap="square" lIns="0" tIns="0" rIns="0" bIns="0" rtlCol="0"/>
            <a:lstStyle/>
            <a:p>
              <a:endParaRPr sz="2700"/>
            </a:p>
          </p:txBody>
        </p:sp>
        <p:sp>
          <p:nvSpPr>
            <p:cNvPr id="30" name="object 30"/>
            <p:cNvSpPr/>
            <p:nvPr/>
          </p:nvSpPr>
          <p:spPr>
            <a:xfrm>
              <a:off x="860678" y="3898010"/>
              <a:ext cx="50165" cy="50165"/>
            </a:xfrm>
            <a:custGeom>
              <a:avLst/>
              <a:gdLst/>
              <a:ahLst/>
              <a:cxnLst/>
              <a:rect l="l" t="t" r="r" b="b"/>
              <a:pathLst>
                <a:path w="50165" h="50164">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E6E6F9"/>
              </a:solidFill>
            </a:ln>
          </p:spPr>
          <p:txBody>
            <a:bodyPr wrap="square" lIns="0" tIns="0" rIns="0" bIns="0" rtlCol="0"/>
            <a:lstStyle/>
            <a:p>
              <a:endParaRPr sz="2700"/>
            </a:p>
          </p:txBody>
        </p:sp>
        <p:sp>
          <p:nvSpPr>
            <p:cNvPr id="31" name="object 31"/>
            <p:cNvSpPr/>
            <p:nvPr/>
          </p:nvSpPr>
          <p:spPr>
            <a:xfrm>
              <a:off x="1301750" y="2416936"/>
              <a:ext cx="50165" cy="50165"/>
            </a:xfrm>
            <a:custGeom>
              <a:avLst/>
              <a:gdLst/>
              <a:ahLst/>
              <a:cxnLst/>
              <a:rect l="l" t="t" r="r" b="b"/>
              <a:pathLst>
                <a:path w="50165"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6185ED">
                <a:alpha val="59999"/>
              </a:srgbClr>
            </a:solidFill>
          </p:spPr>
          <p:txBody>
            <a:bodyPr wrap="square" lIns="0" tIns="0" rIns="0" bIns="0" rtlCol="0"/>
            <a:lstStyle/>
            <a:p>
              <a:endParaRPr sz="2700"/>
            </a:p>
          </p:txBody>
        </p:sp>
        <p:sp>
          <p:nvSpPr>
            <p:cNvPr id="32" name="object 32"/>
            <p:cNvSpPr/>
            <p:nvPr/>
          </p:nvSpPr>
          <p:spPr>
            <a:xfrm>
              <a:off x="1301750" y="2416936"/>
              <a:ext cx="50165" cy="50165"/>
            </a:xfrm>
            <a:custGeom>
              <a:avLst/>
              <a:gdLst/>
              <a:ahLst/>
              <a:cxnLst/>
              <a:rect l="l" t="t" r="r" b="b"/>
              <a:pathLst>
                <a:path w="50165"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6185ED"/>
              </a:solidFill>
            </a:ln>
          </p:spPr>
          <p:txBody>
            <a:bodyPr wrap="square" lIns="0" tIns="0" rIns="0" bIns="0" rtlCol="0"/>
            <a:lstStyle/>
            <a:p>
              <a:endParaRPr sz="2700"/>
            </a:p>
          </p:txBody>
        </p:sp>
        <p:pic>
          <p:nvPicPr>
            <p:cNvPr id="33" name="object 33"/>
            <p:cNvPicPr/>
            <p:nvPr/>
          </p:nvPicPr>
          <p:blipFill>
            <a:blip r:embed="rId3" cstate="print"/>
            <a:stretch>
              <a:fillRect/>
            </a:stretch>
          </p:blipFill>
          <p:spPr>
            <a:xfrm>
              <a:off x="601535" y="2432367"/>
              <a:ext cx="1891283" cy="1576958"/>
            </a:xfrm>
            <a:prstGeom prst="rect">
              <a:avLst/>
            </a:prstGeom>
          </p:spPr>
        </p:pic>
        <p:sp>
          <p:nvSpPr>
            <p:cNvPr id="34" name="object 34"/>
            <p:cNvSpPr/>
            <p:nvPr/>
          </p:nvSpPr>
          <p:spPr>
            <a:xfrm>
              <a:off x="1253489" y="2438780"/>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6185ED">
                <a:alpha val="59999"/>
              </a:srgbClr>
            </a:solidFill>
          </p:spPr>
          <p:txBody>
            <a:bodyPr wrap="square" lIns="0" tIns="0" rIns="0" bIns="0" rtlCol="0"/>
            <a:lstStyle/>
            <a:p>
              <a:endParaRPr sz="2700"/>
            </a:p>
          </p:txBody>
        </p:sp>
        <p:sp>
          <p:nvSpPr>
            <p:cNvPr id="35" name="object 35"/>
            <p:cNvSpPr/>
            <p:nvPr/>
          </p:nvSpPr>
          <p:spPr>
            <a:xfrm>
              <a:off x="1253489" y="2438780"/>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6185ED"/>
              </a:solidFill>
            </a:ln>
          </p:spPr>
          <p:txBody>
            <a:bodyPr wrap="square" lIns="0" tIns="0" rIns="0" bIns="0" rtlCol="0"/>
            <a:lstStyle/>
            <a:p>
              <a:endParaRPr sz="2700"/>
            </a:p>
          </p:txBody>
        </p:sp>
        <p:sp>
          <p:nvSpPr>
            <p:cNvPr id="36" name="object 36"/>
            <p:cNvSpPr/>
            <p:nvPr/>
          </p:nvSpPr>
          <p:spPr>
            <a:xfrm>
              <a:off x="999363" y="2773426"/>
              <a:ext cx="50165" cy="50165"/>
            </a:xfrm>
            <a:custGeom>
              <a:avLst/>
              <a:gdLst/>
              <a:ahLst/>
              <a:cxnLst/>
              <a:rect l="l" t="t" r="r" b="b"/>
              <a:pathLst>
                <a:path w="50165"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E6E6F9"/>
            </a:solidFill>
          </p:spPr>
          <p:txBody>
            <a:bodyPr wrap="square" lIns="0" tIns="0" rIns="0" bIns="0" rtlCol="0"/>
            <a:lstStyle/>
            <a:p>
              <a:endParaRPr sz="2700"/>
            </a:p>
          </p:txBody>
        </p:sp>
        <p:sp>
          <p:nvSpPr>
            <p:cNvPr id="37" name="object 37"/>
            <p:cNvSpPr/>
            <p:nvPr/>
          </p:nvSpPr>
          <p:spPr>
            <a:xfrm>
              <a:off x="999363" y="2773426"/>
              <a:ext cx="50165" cy="50165"/>
            </a:xfrm>
            <a:custGeom>
              <a:avLst/>
              <a:gdLst/>
              <a:ahLst/>
              <a:cxnLst/>
              <a:rect l="l" t="t" r="r" b="b"/>
              <a:pathLst>
                <a:path w="50165"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E6E6F9"/>
              </a:solidFill>
            </a:ln>
          </p:spPr>
          <p:txBody>
            <a:bodyPr wrap="square" lIns="0" tIns="0" rIns="0" bIns="0" rtlCol="0"/>
            <a:lstStyle/>
            <a:p>
              <a:endParaRPr sz="2700"/>
            </a:p>
          </p:txBody>
        </p:sp>
        <p:sp>
          <p:nvSpPr>
            <p:cNvPr id="38" name="object 38"/>
            <p:cNvSpPr/>
            <p:nvPr/>
          </p:nvSpPr>
          <p:spPr>
            <a:xfrm>
              <a:off x="1245489" y="2405760"/>
              <a:ext cx="50165" cy="50165"/>
            </a:xfrm>
            <a:custGeom>
              <a:avLst/>
              <a:gdLst/>
              <a:ahLst/>
              <a:cxnLst/>
              <a:rect l="l" t="t" r="r" b="b"/>
              <a:pathLst>
                <a:path w="50165"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6185ED">
                <a:alpha val="59999"/>
              </a:srgbClr>
            </a:solidFill>
          </p:spPr>
          <p:txBody>
            <a:bodyPr wrap="square" lIns="0" tIns="0" rIns="0" bIns="0" rtlCol="0"/>
            <a:lstStyle/>
            <a:p>
              <a:endParaRPr sz="2700"/>
            </a:p>
          </p:txBody>
        </p:sp>
        <p:sp>
          <p:nvSpPr>
            <p:cNvPr id="39" name="object 39"/>
            <p:cNvSpPr/>
            <p:nvPr/>
          </p:nvSpPr>
          <p:spPr>
            <a:xfrm>
              <a:off x="1245489" y="2405760"/>
              <a:ext cx="50165" cy="50165"/>
            </a:xfrm>
            <a:custGeom>
              <a:avLst/>
              <a:gdLst/>
              <a:ahLst/>
              <a:cxnLst/>
              <a:rect l="l" t="t" r="r" b="b"/>
              <a:pathLst>
                <a:path w="50165"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6185ED"/>
              </a:solidFill>
            </a:ln>
          </p:spPr>
          <p:txBody>
            <a:bodyPr wrap="square" lIns="0" tIns="0" rIns="0" bIns="0" rtlCol="0"/>
            <a:lstStyle/>
            <a:p>
              <a:endParaRPr sz="2700"/>
            </a:p>
          </p:txBody>
        </p:sp>
        <p:sp>
          <p:nvSpPr>
            <p:cNvPr id="40" name="object 40"/>
            <p:cNvSpPr/>
            <p:nvPr/>
          </p:nvSpPr>
          <p:spPr>
            <a:xfrm>
              <a:off x="2336164" y="2565273"/>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6185ED">
                <a:alpha val="59999"/>
              </a:srgbClr>
            </a:solidFill>
          </p:spPr>
          <p:txBody>
            <a:bodyPr wrap="square" lIns="0" tIns="0" rIns="0" bIns="0" rtlCol="0"/>
            <a:lstStyle/>
            <a:p>
              <a:endParaRPr sz="2700"/>
            </a:p>
          </p:txBody>
        </p:sp>
        <p:sp>
          <p:nvSpPr>
            <p:cNvPr id="41" name="object 41"/>
            <p:cNvSpPr/>
            <p:nvPr/>
          </p:nvSpPr>
          <p:spPr>
            <a:xfrm>
              <a:off x="2336164" y="2565273"/>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6185ED"/>
              </a:solidFill>
            </a:ln>
          </p:spPr>
          <p:txBody>
            <a:bodyPr wrap="square" lIns="0" tIns="0" rIns="0" bIns="0" rtlCol="0"/>
            <a:lstStyle/>
            <a:p>
              <a:endParaRPr sz="2700"/>
            </a:p>
          </p:txBody>
        </p:sp>
        <p:sp>
          <p:nvSpPr>
            <p:cNvPr id="42" name="object 42"/>
            <p:cNvSpPr/>
            <p:nvPr/>
          </p:nvSpPr>
          <p:spPr>
            <a:xfrm>
              <a:off x="2290698" y="3206495"/>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ED80B8">
                <a:alpha val="59999"/>
              </a:srgbClr>
            </a:solidFill>
          </p:spPr>
          <p:txBody>
            <a:bodyPr wrap="square" lIns="0" tIns="0" rIns="0" bIns="0" rtlCol="0"/>
            <a:lstStyle/>
            <a:p>
              <a:endParaRPr sz="2700"/>
            </a:p>
          </p:txBody>
        </p:sp>
        <p:sp>
          <p:nvSpPr>
            <p:cNvPr id="43" name="object 43"/>
            <p:cNvSpPr/>
            <p:nvPr/>
          </p:nvSpPr>
          <p:spPr>
            <a:xfrm>
              <a:off x="2290698" y="3206495"/>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ED80B8"/>
              </a:solidFill>
            </a:ln>
          </p:spPr>
          <p:txBody>
            <a:bodyPr wrap="square" lIns="0" tIns="0" rIns="0" bIns="0" rtlCol="0"/>
            <a:lstStyle/>
            <a:p>
              <a:endParaRPr sz="2700"/>
            </a:p>
          </p:txBody>
        </p:sp>
        <p:sp>
          <p:nvSpPr>
            <p:cNvPr id="44" name="object 44"/>
            <p:cNvSpPr/>
            <p:nvPr/>
          </p:nvSpPr>
          <p:spPr>
            <a:xfrm>
              <a:off x="2332989" y="2899282"/>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ED80B8">
                <a:alpha val="59999"/>
              </a:srgbClr>
            </a:solidFill>
          </p:spPr>
          <p:txBody>
            <a:bodyPr wrap="square" lIns="0" tIns="0" rIns="0" bIns="0" rtlCol="0"/>
            <a:lstStyle/>
            <a:p>
              <a:endParaRPr sz="2700"/>
            </a:p>
          </p:txBody>
        </p:sp>
        <p:sp>
          <p:nvSpPr>
            <p:cNvPr id="45" name="object 45"/>
            <p:cNvSpPr/>
            <p:nvPr/>
          </p:nvSpPr>
          <p:spPr>
            <a:xfrm>
              <a:off x="2332989" y="2899282"/>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ED80B8"/>
              </a:solidFill>
            </a:ln>
          </p:spPr>
          <p:txBody>
            <a:bodyPr wrap="square" lIns="0" tIns="0" rIns="0" bIns="0" rtlCol="0"/>
            <a:lstStyle/>
            <a:p>
              <a:endParaRPr sz="2700"/>
            </a:p>
          </p:txBody>
        </p:sp>
        <p:sp>
          <p:nvSpPr>
            <p:cNvPr id="46" name="object 46"/>
            <p:cNvSpPr/>
            <p:nvPr/>
          </p:nvSpPr>
          <p:spPr>
            <a:xfrm>
              <a:off x="2315717" y="3314573"/>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ED80B8">
                <a:alpha val="59999"/>
              </a:srgbClr>
            </a:solidFill>
          </p:spPr>
          <p:txBody>
            <a:bodyPr wrap="square" lIns="0" tIns="0" rIns="0" bIns="0" rtlCol="0"/>
            <a:lstStyle/>
            <a:p>
              <a:endParaRPr sz="2700"/>
            </a:p>
          </p:txBody>
        </p:sp>
        <p:sp>
          <p:nvSpPr>
            <p:cNvPr id="47" name="object 47"/>
            <p:cNvSpPr/>
            <p:nvPr/>
          </p:nvSpPr>
          <p:spPr>
            <a:xfrm>
              <a:off x="2315717" y="3314573"/>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ED80B8"/>
              </a:solidFill>
            </a:ln>
          </p:spPr>
          <p:txBody>
            <a:bodyPr wrap="square" lIns="0" tIns="0" rIns="0" bIns="0" rtlCol="0"/>
            <a:lstStyle/>
            <a:p>
              <a:endParaRPr sz="2700"/>
            </a:p>
          </p:txBody>
        </p:sp>
        <p:sp>
          <p:nvSpPr>
            <p:cNvPr id="48" name="object 48"/>
            <p:cNvSpPr/>
            <p:nvPr/>
          </p:nvSpPr>
          <p:spPr>
            <a:xfrm>
              <a:off x="1165122" y="1836341"/>
              <a:ext cx="50165" cy="50165"/>
            </a:xfrm>
            <a:custGeom>
              <a:avLst/>
              <a:gdLst/>
              <a:ahLst/>
              <a:cxnLst/>
              <a:rect l="l" t="t" r="r" b="b"/>
              <a:pathLst>
                <a:path w="50165"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6185ED">
                <a:alpha val="59999"/>
              </a:srgbClr>
            </a:solidFill>
          </p:spPr>
          <p:txBody>
            <a:bodyPr wrap="square" lIns="0" tIns="0" rIns="0" bIns="0" rtlCol="0"/>
            <a:lstStyle/>
            <a:p>
              <a:endParaRPr sz="2700"/>
            </a:p>
          </p:txBody>
        </p:sp>
        <p:sp>
          <p:nvSpPr>
            <p:cNvPr id="49" name="object 49"/>
            <p:cNvSpPr/>
            <p:nvPr/>
          </p:nvSpPr>
          <p:spPr>
            <a:xfrm>
              <a:off x="1165122" y="1836341"/>
              <a:ext cx="50165" cy="50165"/>
            </a:xfrm>
            <a:custGeom>
              <a:avLst/>
              <a:gdLst/>
              <a:ahLst/>
              <a:cxnLst/>
              <a:rect l="l" t="t" r="r" b="b"/>
              <a:pathLst>
                <a:path w="50165"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6185ED"/>
              </a:solidFill>
            </a:ln>
          </p:spPr>
          <p:txBody>
            <a:bodyPr wrap="square" lIns="0" tIns="0" rIns="0" bIns="0" rtlCol="0"/>
            <a:lstStyle/>
            <a:p>
              <a:endParaRPr sz="2700"/>
            </a:p>
          </p:txBody>
        </p:sp>
        <p:sp>
          <p:nvSpPr>
            <p:cNvPr id="50" name="object 50"/>
            <p:cNvSpPr/>
            <p:nvPr/>
          </p:nvSpPr>
          <p:spPr>
            <a:xfrm>
              <a:off x="977772" y="2017775"/>
              <a:ext cx="50165" cy="49530"/>
            </a:xfrm>
            <a:custGeom>
              <a:avLst/>
              <a:gdLst/>
              <a:ahLst/>
              <a:cxnLst/>
              <a:rect l="l" t="t" r="r" b="b"/>
              <a:pathLst>
                <a:path w="50165" h="49530">
                  <a:moveTo>
                    <a:pt x="24892" y="0"/>
                  </a:moveTo>
                  <a:lnTo>
                    <a:pt x="15216" y="1958"/>
                  </a:lnTo>
                  <a:lnTo>
                    <a:pt x="7302" y="7286"/>
                  </a:lnTo>
                  <a:lnTo>
                    <a:pt x="1960" y="15162"/>
                  </a:lnTo>
                  <a:lnTo>
                    <a:pt x="0" y="24764"/>
                  </a:lnTo>
                  <a:lnTo>
                    <a:pt x="1960" y="34420"/>
                  </a:lnTo>
                  <a:lnTo>
                    <a:pt x="7302" y="42290"/>
                  </a:lnTo>
                  <a:lnTo>
                    <a:pt x="15216" y="47589"/>
                  </a:lnTo>
                  <a:lnTo>
                    <a:pt x="24892" y="49529"/>
                  </a:lnTo>
                  <a:lnTo>
                    <a:pt x="34494" y="47589"/>
                  </a:lnTo>
                  <a:lnTo>
                    <a:pt x="42370" y="42290"/>
                  </a:lnTo>
                  <a:lnTo>
                    <a:pt x="47698" y="34420"/>
                  </a:lnTo>
                  <a:lnTo>
                    <a:pt x="49657" y="24764"/>
                  </a:lnTo>
                  <a:lnTo>
                    <a:pt x="47698" y="15162"/>
                  </a:lnTo>
                  <a:lnTo>
                    <a:pt x="42370" y="7286"/>
                  </a:lnTo>
                  <a:lnTo>
                    <a:pt x="34494" y="1958"/>
                  </a:lnTo>
                  <a:lnTo>
                    <a:pt x="24892" y="0"/>
                  </a:lnTo>
                  <a:close/>
                </a:path>
              </a:pathLst>
            </a:custGeom>
            <a:solidFill>
              <a:srgbClr val="6185ED">
                <a:alpha val="59999"/>
              </a:srgbClr>
            </a:solidFill>
          </p:spPr>
          <p:txBody>
            <a:bodyPr wrap="square" lIns="0" tIns="0" rIns="0" bIns="0" rtlCol="0"/>
            <a:lstStyle/>
            <a:p>
              <a:endParaRPr sz="2700"/>
            </a:p>
          </p:txBody>
        </p:sp>
        <p:sp>
          <p:nvSpPr>
            <p:cNvPr id="51" name="object 51"/>
            <p:cNvSpPr/>
            <p:nvPr/>
          </p:nvSpPr>
          <p:spPr>
            <a:xfrm>
              <a:off x="977772" y="2017775"/>
              <a:ext cx="50165" cy="49530"/>
            </a:xfrm>
            <a:custGeom>
              <a:avLst/>
              <a:gdLst/>
              <a:ahLst/>
              <a:cxnLst/>
              <a:rect l="l" t="t" r="r" b="b"/>
              <a:pathLst>
                <a:path w="50165" h="49530">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20"/>
                  </a:lnTo>
                  <a:lnTo>
                    <a:pt x="42370" y="42290"/>
                  </a:lnTo>
                  <a:lnTo>
                    <a:pt x="34494" y="47589"/>
                  </a:lnTo>
                  <a:lnTo>
                    <a:pt x="24892" y="49529"/>
                  </a:lnTo>
                  <a:lnTo>
                    <a:pt x="15216" y="47589"/>
                  </a:lnTo>
                  <a:lnTo>
                    <a:pt x="7302" y="42290"/>
                  </a:lnTo>
                  <a:lnTo>
                    <a:pt x="1960" y="34420"/>
                  </a:lnTo>
                  <a:lnTo>
                    <a:pt x="0" y="24764"/>
                  </a:lnTo>
                </a:path>
              </a:pathLst>
            </a:custGeom>
            <a:ln w="9017">
              <a:solidFill>
                <a:srgbClr val="6185ED"/>
              </a:solidFill>
            </a:ln>
          </p:spPr>
          <p:txBody>
            <a:bodyPr wrap="square" lIns="0" tIns="0" rIns="0" bIns="0" rtlCol="0"/>
            <a:lstStyle/>
            <a:p>
              <a:endParaRPr sz="2700"/>
            </a:p>
          </p:txBody>
        </p:sp>
        <p:sp>
          <p:nvSpPr>
            <p:cNvPr id="52" name="object 52"/>
            <p:cNvSpPr/>
            <p:nvPr/>
          </p:nvSpPr>
          <p:spPr>
            <a:xfrm>
              <a:off x="1083310" y="2049780"/>
              <a:ext cx="50165" cy="49530"/>
            </a:xfrm>
            <a:custGeom>
              <a:avLst/>
              <a:gdLst/>
              <a:ahLst/>
              <a:cxnLst/>
              <a:rect l="l" t="t" r="r" b="b"/>
              <a:pathLst>
                <a:path w="50165" h="49530">
                  <a:moveTo>
                    <a:pt x="24765" y="0"/>
                  </a:moveTo>
                  <a:lnTo>
                    <a:pt x="15162" y="1940"/>
                  </a:lnTo>
                  <a:lnTo>
                    <a:pt x="7286" y="7238"/>
                  </a:lnTo>
                  <a:lnTo>
                    <a:pt x="1958" y="15109"/>
                  </a:lnTo>
                  <a:lnTo>
                    <a:pt x="0" y="24764"/>
                  </a:lnTo>
                  <a:lnTo>
                    <a:pt x="1958" y="34420"/>
                  </a:lnTo>
                  <a:lnTo>
                    <a:pt x="7286" y="42290"/>
                  </a:lnTo>
                  <a:lnTo>
                    <a:pt x="15162" y="47589"/>
                  </a:lnTo>
                  <a:lnTo>
                    <a:pt x="24765" y="49529"/>
                  </a:lnTo>
                  <a:lnTo>
                    <a:pt x="34440" y="47589"/>
                  </a:lnTo>
                  <a:lnTo>
                    <a:pt x="42354" y="42290"/>
                  </a:lnTo>
                  <a:lnTo>
                    <a:pt x="47696" y="34420"/>
                  </a:lnTo>
                  <a:lnTo>
                    <a:pt x="49657" y="24764"/>
                  </a:lnTo>
                  <a:lnTo>
                    <a:pt x="47696" y="15109"/>
                  </a:lnTo>
                  <a:lnTo>
                    <a:pt x="42354" y="7238"/>
                  </a:lnTo>
                  <a:lnTo>
                    <a:pt x="34440" y="1940"/>
                  </a:lnTo>
                  <a:lnTo>
                    <a:pt x="24765" y="0"/>
                  </a:lnTo>
                  <a:close/>
                </a:path>
              </a:pathLst>
            </a:custGeom>
            <a:solidFill>
              <a:srgbClr val="6185ED">
                <a:alpha val="59999"/>
              </a:srgbClr>
            </a:solidFill>
          </p:spPr>
          <p:txBody>
            <a:bodyPr wrap="square" lIns="0" tIns="0" rIns="0" bIns="0" rtlCol="0"/>
            <a:lstStyle/>
            <a:p>
              <a:endParaRPr sz="2700"/>
            </a:p>
          </p:txBody>
        </p:sp>
        <p:sp>
          <p:nvSpPr>
            <p:cNvPr id="53" name="object 53"/>
            <p:cNvSpPr/>
            <p:nvPr/>
          </p:nvSpPr>
          <p:spPr>
            <a:xfrm>
              <a:off x="1083310" y="2049780"/>
              <a:ext cx="50165" cy="49530"/>
            </a:xfrm>
            <a:custGeom>
              <a:avLst/>
              <a:gdLst/>
              <a:ahLst/>
              <a:cxnLst/>
              <a:rect l="l" t="t" r="r" b="b"/>
              <a:pathLst>
                <a:path w="50165" h="49530">
                  <a:moveTo>
                    <a:pt x="0" y="24764"/>
                  </a:moveTo>
                  <a:lnTo>
                    <a:pt x="1958" y="15109"/>
                  </a:lnTo>
                  <a:lnTo>
                    <a:pt x="7286" y="7238"/>
                  </a:lnTo>
                  <a:lnTo>
                    <a:pt x="15162" y="1940"/>
                  </a:lnTo>
                  <a:lnTo>
                    <a:pt x="24765" y="0"/>
                  </a:lnTo>
                  <a:lnTo>
                    <a:pt x="34440" y="1940"/>
                  </a:lnTo>
                  <a:lnTo>
                    <a:pt x="42354" y="7238"/>
                  </a:lnTo>
                  <a:lnTo>
                    <a:pt x="47696" y="15109"/>
                  </a:lnTo>
                  <a:lnTo>
                    <a:pt x="49657" y="24764"/>
                  </a:lnTo>
                  <a:lnTo>
                    <a:pt x="47696" y="34420"/>
                  </a:lnTo>
                  <a:lnTo>
                    <a:pt x="42354" y="42290"/>
                  </a:lnTo>
                  <a:lnTo>
                    <a:pt x="34440" y="47589"/>
                  </a:lnTo>
                  <a:lnTo>
                    <a:pt x="24765" y="49529"/>
                  </a:lnTo>
                  <a:lnTo>
                    <a:pt x="15162" y="47589"/>
                  </a:lnTo>
                  <a:lnTo>
                    <a:pt x="7286" y="42290"/>
                  </a:lnTo>
                  <a:lnTo>
                    <a:pt x="1958" y="34420"/>
                  </a:lnTo>
                  <a:lnTo>
                    <a:pt x="0" y="24764"/>
                  </a:lnTo>
                </a:path>
              </a:pathLst>
            </a:custGeom>
            <a:ln w="9017">
              <a:solidFill>
                <a:srgbClr val="6185ED"/>
              </a:solidFill>
            </a:ln>
          </p:spPr>
          <p:txBody>
            <a:bodyPr wrap="square" lIns="0" tIns="0" rIns="0" bIns="0" rtlCol="0"/>
            <a:lstStyle/>
            <a:p>
              <a:endParaRPr sz="2700"/>
            </a:p>
          </p:txBody>
        </p:sp>
        <p:sp>
          <p:nvSpPr>
            <p:cNvPr id="54" name="object 54"/>
            <p:cNvSpPr/>
            <p:nvPr/>
          </p:nvSpPr>
          <p:spPr>
            <a:xfrm>
              <a:off x="998728" y="2021839"/>
              <a:ext cx="50165" cy="50165"/>
            </a:xfrm>
            <a:custGeom>
              <a:avLst/>
              <a:gdLst/>
              <a:ahLst/>
              <a:cxnLst/>
              <a:rect l="l" t="t" r="r" b="b"/>
              <a:pathLst>
                <a:path w="50165"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6185ED">
                <a:alpha val="59999"/>
              </a:srgbClr>
            </a:solidFill>
          </p:spPr>
          <p:txBody>
            <a:bodyPr wrap="square" lIns="0" tIns="0" rIns="0" bIns="0" rtlCol="0"/>
            <a:lstStyle/>
            <a:p>
              <a:endParaRPr sz="2700"/>
            </a:p>
          </p:txBody>
        </p:sp>
        <p:sp>
          <p:nvSpPr>
            <p:cNvPr id="55" name="object 55"/>
            <p:cNvSpPr/>
            <p:nvPr/>
          </p:nvSpPr>
          <p:spPr>
            <a:xfrm>
              <a:off x="998728" y="2021839"/>
              <a:ext cx="50165" cy="50165"/>
            </a:xfrm>
            <a:custGeom>
              <a:avLst/>
              <a:gdLst/>
              <a:ahLst/>
              <a:cxnLst/>
              <a:rect l="l" t="t" r="r" b="b"/>
              <a:pathLst>
                <a:path w="50165"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6185ED"/>
              </a:solidFill>
            </a:ln>
          </p:spPr>
          <p:txBody>
            <a:bodyPr wrap="square" lIns="0" tIns="0" rIns="0" bIns="0" rtlCol="0"/>
            <a:lstStyle/>
            <a:p>
              <a:endParaRPr sz="2700"/>
            </a:p>
          </p:txBody>
        </p:sp>
        <p:sp>
          <p:nvSpPr>
            <p:cNvPr id="56" name="object 56"/>
            <p:cNvSpPr/>
            <p:nvPr/>
          </p:nvSpPr>
          <p:spPr>
            <a:xfrm>
              <a:off x="1401191" y="2126107"/>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6185ED">
                <a:alpha val="59999"/>
              </a:srgbClr>
            </a:solidFill>
          </p:spPr>
          <p:txBody>
            <a:bodyPr wrap="square" lIns="0" tIns="0" rIns="0" bIns="0" rtlCol="0"/>
            <a:lstStyle/>
            <a:p>
              <a:endParaRPr sz="2700"/>
            </a:p>
          </p:txBody>
        </p:sp>
        <p:sp>
          <p:nvSpPr>
            <p:cNvPr id="57" name="object 57"/>
            <p:cNvSpPr/>
            <p:nvPr/>
          </p:nvSpPr>
          <p:spPr>
            <a:xfrm>
              <a:off x="1401191" y="2126107"/>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6185ED"/>
              </a:solidFill>
            </a:ln>
          </p:spPr>
          <p:txBody>
            <a:bodyPr wrap="square" lIns="0" tIns="0" rIns="0" bIns="0" rtlCol="0"/>
            <a:lstStyle/>
            <a:p>
              <a:endParaRPr sz="2700"/>
            </a:p>
          </p:txBody>
        </p:sp>
        <p:sp>
          <p:nvSpPr>
            <p:cNvPr id="58" name="object 58"/>
            <p:cNvSpPr/>
            <p:nvPr/>
          </p:nvSpPr>
          <p:spPr>
            <a:xfrm>
              <a:off x="1470914" y="2116455"/>
              <a:ext cx="50165" cy="50165"/>
            </a:xfrm>
            <a:custGeom>
              <a:avLst/>
              <a:gdLst/>
              <a:ahLst/>
              <a:cxnLst/>
              <a:rect l="l" t="t" r="r" b="b"/>
              <a:pathLst>
                <a:path w="50165"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6185ED">
                <a:alpha val="59999"/>
              </a:srgbClr>
            </a:solidFill>
          </p:spPr>
          <p:txBody>
            <a:bodyPr wrap="square" lIns="0" tIns="0" rIns="0" bIns="0" rtlCol="0"/>
            <a:lstStyle/>
            <a:p>
              <a:endParaRPr sz="2700"/>
            </a:p>
          </p:txBody>
        </p:sp>
        <p:sp>
          <p:nvSpPr>
            <p:cNvPr id="59" name="object 59"/>
            <p:cNvSpPr/>
            <p:nvPr/>
          </p:nvSpPr>
          <p:spPr>
            <a:xfrm>
              <a:off x="1470914" y="2116455"/>
              <a:ext cx="50165" cy="50165"/>
            </a:xfrm>
            <a:custGeom>
              <a:avLst/>
              <a:gdLst/>
              <a:ahLst/>
              <a:cxnLst/>
              <a:rect l="l" t="t" r="r" b="b"/>
              <a:pathLst>
                <a:path w="50165"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6185ED"/>
              </a:solidFill>
            </a:ln>
          </p:spPr>
          <p:txBody>
            <a:bodyPr wrap="square" lIns="0" tIns="0" rIns="0" bIns="0" rtlCol="0"/>
            <a:lstStyle/>
            <a:p>
              <a:endParaRPr sz="2700"/>
            </a:p>
          </p:txBody>
        </p:sp>
        <p:sp>
          <p:nvSpPr>
            <p:cNvPr id="60" name="object 60"/>
            <p:cNvSpPr/>
            <p:nvPr/>
          </p:nvSpPr>
          <p:spPr>
            <a:xfrm>
              <a:off x="837594" y="1677489"/>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6185ED">
                <a:alpha val="59999"/>
              </a:srgbClr>
            </a:solidFill>
          </p:spPr>
          <p:txBody>
            <a:bodyPr wrap="square" lIns="0" tIns="0" rIns="0" bIns="0" rtlCol="0"/>
            <a:lstStyle/>
            <a:p>
              <a:endParaRPr sz="2700"/>
            </a:p>
          </p:txBody>
        </p:sp>
        <p:sp>
          <p:nvSpPr>
            <p:cNvPr id="61" name="object 61"/>
            <p:cNvSpPr/>
            <p:nvPr/>
          </p:nvSpPr>
          <p:spPr>
            <a:xfrm>
              <a:off x="837594" y="1677489"/>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6185ED"/>
              </a:solidFill>
            </a:ln>
          </p:spPr>
          <p:txBody>
            <a:bodyPr wrap="square" lIns="0" tIns="0" rIns="0" bIns="0" rtlCol="0"/>
            <a:lstStyle/>
            <a:p>
              <a:endParaRPr sz="2700"/>
            </a:p>
          </p:txBody>
        </p:sp>
        <p:sp>
          <p:nvSpPr>
            <p:cNvPr id="62" name="object 62"/>
            <p:cNvSpPr/>
            <p:nvPr/>
          </p:nvSpPr>
          <p:spPr>
            <a:xfrm>
              <a:off x="1355089" y="1992502"/>
              <a:ext cx="50165" cy="50165"/>
            </a:xfrm>
            <a:custGeom>
              <a:avLst/>
              <a:gdLst/>
              <a:ahLst/>
              <a:cxnLst/>
              <a:rect l="l" t="t" r="r" b="b"/>
              <a:pathLst>
                <a:path w="50165"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6185ED">
                <a:alpha val="59999"/>
              </a:srgbClr>
            </a:solidFill>
          </p:spPr>
          <p:txBody>
            <a:bodyPr wrap="square" lIns="0" tIns="0" rIns="0" bIns="0" rtlCol="0"/>
            <a:lstStyle/>
            <a:p>
              <a:endParaRPr sz="2700"/>
            </a:p>
          </p:txBody>
        </p:sp>
        <p:sp>
          <p:nvSpPr>
            <p:cNvPr id="63" name="object 63"/>
            <p:cNvSpPr/>
            <p:nvPr/>
          </p:nvSpPr>
          <p:spPr>
            <a:xfrm>
              <a:off x="1355089" y="1992502"/>
              <a:ext cx="50165" cy="50165"/>
            </a:xfrm>
            <a:custGeom>
              <a:avLst/>
              <a:gdLst/>
              <a:ahLst/>
              <a:cxnLst/>
              <a:rect l="l" t="t" r="r" b="b"/>
              <a:pathLst>
                <a:path w="50165"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6185ED"/>
              </a:solidFill>
            </a:ln>
          </p:spPr>
          <p:txBody>
            <a:bodyPr wrap="square" lIns="0" tIns="0" rIns="0" bIns="0" rtlCol="0"/>
            <a:lstStyle/>
            <a:p>
              <a:endParaRPr sz="2700"/>
            </a:p>
          </p:txBody>
        </p:sp>
        <p:sp>
          <p:nvSpPr>
            <p:cNvPr id="64" name="object 64"/>
            <p:cNvSpPr/>
            <p:nvPr/>
          </p:nvSpPr>
          <p:spPr>
            <a:xfrm>
              <a:off x="1750919" y="1872272"/>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6185ED">
                <a:alpha val="59999"/>
              </a:srgbClr>
            </a:solidFill>
          </p:spPr>
          <p:txBody>
            <a:bodyPr wrap="square" lIns="0" tIns="0" rIns="0" bIns="0" rtlCol="0"/>
            <a:lstStyle/>
            <a:p>
              <a:endParaRPr sz="2700"/>
            </a:p>
          </p:txBody>
        </p:sp>
        <p:sp>
          <p:nvSpPr>
            <p:cNvPr id="65" name="object 65"/>
            <p:cNvSpPr/>
            <p:nvPr/>
          </p:nvSpPr>
          <p:spPr>
            <a:xfrm>
              <a:off x="1750919" y="1872272"/>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6185ED"/>
              </a:solidFill>
            </a:ln>
          </p:spPr>
          <p:txBody>
            <a:bodyPr wrap="square" lIns="0" tIns="0" rIns="0" bIns="0" rtlCol="0"/>
            <a:lstStyle/>
            <a:p>
              <a:endParaRPr sz="2700"/>
            </a:p>
          </p:txBody>
        </p:sp>
        <p:sp>
          <p:nvSpPr>
            <p:cNvPr id="66" name="object 66"/>
            <p:cNvSpPr/>
            <p:nvPr/>
          </p:nvSpPr>
          <p:spPr>
            <a:xfrm>
              <a:off x="1266189" y="1451546"/>
              <a:ext cx="50165" cy="50165"/>
            </a:xfrm>
            <a:custGeom>
              <a:avLst/>
              <a:gdLst/>
              <a:ahLst/>
              <a:cxnLst/>
              <a:rect l="l" t="t" r="r" b="b"/>
              <a:pathLst>
                <a:path w="50165" h="50165">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6185ED">
                <a:alpha val="59999"/>
              </a:srgbClr>
            </a:solidFill>
          </p:spPr>
          <p:txBody>
            <a:bodyPr wrap="square" lIns="0" tIns="0" rIns="0" bIns="0" rtlCol="0"/>
            <a:lstStyle/>
            <a:p>
              <a:endParaRPr sz="2700"/>
            </a:p>
          </p:txBody>
        </p:sp>
        <p:sp>
          <p:nvSpPr>
            <p:cNvPr id="67" name="object 67"/>
            <p:cNvSpPr/>
            <p:nvPr/>
          </p:nvSpPr>
          <p:spPr>
            <a:xfrm>
              <a:off x="1266189" y="1451546"/>
              <a:ext cx="50165" cy="50165"/>
            </a:xfrm>
            <a:custGeom>
              <a:avLst/>
              <a:gdLst/>
              <a:ahLst/>
              <a:cxnLst/>
              <a:rect l="l" t="t" r="r" b="b"/>
              <a:pathLst>
                <a:path w="50165" h="50165">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6185ED"/>
              </a:solidFill>
            </a:ln>
          </p:spPr>
          <p:txBody>
            <a:bodyPr wrap="square" lIns="0" tIns="0" rIns="0" bIns="0" rtlCol="0"/>
            <a:lstStyle/>
            <a:p>
              <a:endParaRPr sz="2700"/>
            </a:p>
          </p:txBody>
        </p:sp>
        <p:sp>
          <p:nvSpPr>
            <p:cNvPr id="68" name="object 68"/>
            <p:cNvSpPr/>
            <p:nvPr/>
          </p:nvSpPr>
          <p:spPr>
            <a:xfrm>
              <a:off x="1712308" y="1517396"/>
              <a:ext cx="50165" cy="50165"/>
            </a:xfrm>
            <a:custGeom>
              <a:avLst/>
              <a:gdLst/>
              <a:ahLst/>
              <a:cxnLst/>
              <a:rect l="l" t="t" r="r" b="b"/>
              <a:pathLst>
                <a:path w="50164" h="50165">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6185ED">
                <a:alpha val="59999"/>
              </a:srgbClr>
            </a:solidFill>
          </p:spPr>
          <p:txBody>
            <a:bodyPr wrap="square" lIns="0" tIns="0" rIns="0" bIns="0" rtlCol="0"/>
            <a:lstStyle/>
            <a:p>
              <a:endParaRPr sz="2700"/>
            </a:p>
          </p:txBody>
        </p:sp>
        <p:sp>
          <p:nvSpPr>
            <p:cNvPr id="69" name="object 69"/>
            <p:cNvSpPr/>
            <p:nvPr/>
          </p:nvSpPr>
          <p:spPr>
            <a:xfrm>
              <a:off x="1712308" y="1517396"/>
              <a:ext cx="50165" cy="50165"/>
            </a:xfrm>
            <a:custGeom>
              <a:avLst/>
              <a:gdLst/>
              <a:ahLst/>
              <a:cxnLst/>
              <a:rect l="l" t="t" r="r" b="b"/>
              <a:pathLst>
                <a:path w="50164" h="50165">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6185ED"/>
              </a:solidFill>
            </a:ln>
          </p:spPr>
          <p:txBody>
            <a:bodyPr wrap="square" lIns="0" tIns="0" rIns="0" bIns="0" rtlCol="0"/>
            <a:lstStyle/>
            <a:p>
              <a:endParaRPr sz="2700"/>
            </a:p>
          </p:txBody>
        </p:sp>
        <p:sp>
          <p:nvSpPr>
            <p:cNvPr id="70" name="object 70"/>
            <p:cNvSpPr/>
            <p:nvPr/>
          </p:nvSpPr>
          <p:spPr>
            <a:xfrm>
              <a:off x="1833753" y="2023363"/>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9B79FF">
                <a:alpha val="79998"/>
              </a:srgbClr>
            </a:solidFill>
          </p:spPr>
          <p:txBody>
            <a:bodyPr wrap="square" lIns="0" tIns="0" rIns="0" bIns="0" rtlCol="0"/>
            <a:lstStyle/>
            <a:p>
              <a:endParaRPr sz="2700"/>
            </a:p>
          </p:txBody>
        </p:sp>
        <p:sp>
          <p:nvSpPr>
            <p:cNvPr id="71" name="object 71"/>
            <p:cNvSpPr/>
            <p:nvPr/>
          </p:nvSpPr>
          <p:spPr>
            <a:xfrm>
              <a:off x="1833753" y="2023363"/>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9B79FF"/>
              </a:solidFill>
            </a:ln>
          </p:spPr>
          <p:txBody>
            <a:bodyPr wrap="square" lIns="0" tIns="0" rIns="0" bIns="0" rtlCol="0"/>
            <a:lstStyle/>
            <a:p>
              <a:endParaRPr sz="2700"/>
            </a:p>
          </p:txBody>
        </p:sp>
        <p:sp>
          <p:nvSpPr>
            <p:cNvPr id="72" name="object 72"/>
            <p:cNvSpPr/>
            <p:nvPr/>
          </p:nvSpPr>
          <p:spPr>
            <a:xfrm>
              <a:off x="1871853" y="2038858"/>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9B79FF">
                <a:alpha val="79998"/>
              </a:srgbClr>
            </a:solidFill>
          </p:spPr>
          <p:txBody>
            <a:bodyPr wrap="square" lIns="0" tIns="0" rIns="0" bIns="0" rtlCol="0"/>
            <a:lstStyle/>
            <a:p>
              <a:endParaRPr sz="2700"/>
            </a:p>
          </p:txBody>
        </p:sp>
        <p:sp>
          <p:nvSpPr>
            <p:cNvPr id="73" name="object 73"/>
            <p:cNvSpPr/>
            <p:nvPr/>
          </p:nvSpPr>
          <p:spPr>
            <a:xfrm>
              <a:off x="1871853" y="2038858"/>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9B79FF"/>
              </a:solidFill>
            </a:ln>
          </p:spPr>
          <p:txBody>
            <a:bodyPr wrap="square" lIns="0" tIns="0" rIns="0" bIns="0" rtlCol="0"/>
            <a:lstStyle/>
            <a:p>
              <a:endParaRPr sz="2700"/>
            </a:p>
          </p:txBody>
        </p:sp>
        <p:sp>
          <p:nvSpPr>
            <p:cNvPr id="74" name="object 74"/>
            <p:cNvSpPr/>
            <p:nvPr/>
          </p:nvSpPr>
          <p:spPr>
            <a:xfrm>
              <a:off x="2322448" y="1667002"/>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9B79FF">
                <a:alpha val="79998"/>
              </a:srgbClr>
            </a:solidFill>
          </p:spPr>
          <p:txBody>
            <a:bodyPr wrap="square" lIns="0" tIns="0" rIns="0" bIns="0" rtlCol="0"/>
            <a:lstStyle/>
            <a:p>
              <a:endParaRPr sz="2700"/>
            </a:p>
          </p:txBody>
        </p:sp>
        <p:sp>
          <p:nvSpPr>
            <p:cNvPr id="75" name="object 75"/>
            <p:cNvSpPr/>
            <p:nvPr/>
          </p:nvSpPr>
          <p:spPr>
            <a:xfrm>
              <a:off x="2322448" y="1667002"/>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9B79FF"/>
              </a:solidFill>
            </a:ln>
          </p:spPr>
          <p:txBody>
            <a:bodyPr wrap="square" lIns="0" tIns="0" rIns="0" bIns="0" rtlCol="0"/>
            <a:lstStyle/>
            <a:p>
              <a:endParaRPr sz="2700"/>
            </a:p>
          </p:txBody>
        </p:sp>
        <p:sp>
          <p:nvSpPr>
            <p:cNvPr id="76" name="object 76"/>
            <p:cNvSpPr/>
            <p:nvPr/>
          </p:nvSpPr>
          <p:spPr>
            <a:xfrm>
              <a:off x="2865056" y="1728477"/>
              <a:ext cx="49530" cy="50165"/>
            </a:xfrm>
            <a:custGeom>
              <a:avLst/>
              <a:gdLst/>
              <a:ahLst/>
              <a:cxnLst/>
              <a:rect l="l" t="t" r="r" b="b"/>
              <a:pathLst>
                <a:path w="49530" h="50164">
                  <a:moveTo>
                    <a:pt x="24765" y="0"/>
                  </a:moveTo>
                  <a:lnTo>
                    <a:pt x="15109" y="1960"/>
                  </a:lnTo>
                  <a:lnTo>
                    <a:pt x="7238" y="7302"/>
                  </a:lnTo>
                  <a:lnTo>
                    <a:pt x="1940" y="15216"/>
                  </a:lnTo>
                  <a:lnTo>
                    <a:pt x="0" y="24892"/>
                  </a:lnTo>
                  <a:lnTo>
                    <a:pt x="1940" y="34494"/>
                  </a:lnTo>
                  <a:lnTo>
                    <a:pt x="7238" y="42370"/>
                  </a:lnTo>
                  <a:lnTo>
                    <a:pt x="15109" y="47698"/>
                  </a:lnTo>
                  <a:lnTo>
                    <a:pt x="24765" y="49657"/>
                  </a:lnTo>
                  <a:lnTo>
                    <a:pt x="34420" y="47698"/>
                  </a:lnTo>
                  <a:lnTo>
                    <a:pt x="42291" y="42370"/>
                  </a:lnTo>
                  <a:lnTo>
                    <a:pt x="47589" y="34494"/>
                  </a:lnTo>
                  <a:lnTo>
                    <a:pt x="49530" y="24892"/>
                  </a:lnTo>
                  <a:lnTo>
                    <a:pt x="47589" y="15216"/>
                  </a:lnTo>
                  <a:lnTo>
                    <a:pt x="42290" y="7302"/>
                  </a:lnTo>
                  <a:lnTo>
                    <a:pt x="34420" y="1960"/>
                  </a:lnTo>
                  <a:lnTo>
                    <a:pt x="24765" y="0"/>
                  </a:lnTo>
                  <a:close/>
                </a:path>
              </a:pathLst>
            </a:custGeom>
            <a:solidFill>
              <a:srgbClr val="9B79FF">
                <a:alpha val="79998"/>
              </a:srgbClr>
            </a:solidFill>
          </p:spPr>
          <p:txBody>
            <a:bodyPr wrap="square" lIns="0" tIns="0" rIns="0" bIns="0" rtlCol="0"/>
            <a:lstStyle/>
            <a:p>
              <a:endParaRPr sz="2700"/>
            </a:p>
          </p:txBody>
        </p:sp>
        <p:sp>
          <p:nvSpPr>
            <p:cNvPr id="77" name="object 77"/>
            <p:cNvSpPr/>
            <p:nvPr/>
          </p:nvSpPr>
          <p:spPr>
            <a:xfrm>
              <a:off x="2865056" y="1728477"/>
              <a:ext cx="49530" cy="50165"/>
            </a:xfrm>
            <a:custGeom>
              <a:avLst/>
              <a:gdLst/>
              <a:ahLst/>
              <a:cxnLst/>
              <a:rect l="l" t="t" r="r" b="b"/>
              <a:pathLst>
                <a:path w="49530" h="50164">
                  <a:moveTo>
                    <a:pt x="0" y="24892"/>
                  </a:moveTo>
                  <a:lnTo>
                    <a:pt x="1940" y="15216"/>
                  </a:lnTo>
                  <a:lnTo>
                    <a:pt x="7238" y="7302"/>
                  </a:lnTo>
                  <a:lnTo>
                    <a:pt x="15109" y="1960"/>
                  </a:lnTo>
                  <a:lnTo>
                    <a:pt x="24765" y="0"/>
                  </a:lnTo>
                  <a:lnTo>
                    <a:pt x="34420" y="1960"/>
                  </a:lnTo>
                  <a:lnTo>
                    <a:pt x="42290" y="7302"/>
                  </a:lnTo>
                  <a:lnTo>
                    <a:pt x="47589" y="15216"/>
                  </a:lnTo>
                  <a:lnTo>
                    <a:pt x="49530" y="24892"/>
                  </a:lnTo>
                  <a:lnTo>
                    <a:pt x="47589" y="34494"/>
                  </a:lnTo>
                  <a:lnTo>
                    <a:pt x="42291" y="42370"/>
                  </a:lnTo>
                  <a:lnTo>
                    <a:pt x="34420" y="47698"/>
                  </a:lnTo>
                  <a:lnTo>
                    <a:pt x="24765" y="49657"/>
                  </a:lnTo>
                  <a:lnTo>
                    <a:pt x="15109" y="47698"/>
                  </a:lnTo>
                  <a:lnTo>
                    <a:pt x="7238" y="42370"/>
                  </a:lnTo>
                  <a:lnTo>
                    <a:pt x="1940" y="34494"/>
                  </a:lnTo>
                  <a:lnTo>
                    <a:pt x="0" y="24892"/>
                  </a:lnTo>
                </a:path>
              </a:pathLst>
            </a:custGeom>
            <a:ln w="9017">
              <a:solidFill>
                <a:srgbClr val="9B79FF"/>
              </a:solidFill>
            </a:ln>
          </p:spPr>
          <p:txBody>
            <a:bodyPr wrap="square" lIns="0" tIns="0" rIns="0" bIns="0" rtlCol="0"/>
            <a:lstStyle/>
            <a:p>
              <a:endParaRPr sz="2700"/>
            </a:p>
          </p:txBody>
        </p:sp>
        <p:sp>
          <p:nvSpPr>
            <p:cNvPr id="78" name="object 78"/>
            <p:cNvSpPr/>
            <p:nvPr/>
          </p:nvSpPr>
          <p:spPr>
            <a:xfrm>
              <a:off x="4613052" y="886523"/>
              <a:ext cx="50165" cy="50165"/>
            </a:xfrm>
            <a:custGeom>
              <a:avLst/>
              <a:gdLst/>
              <a:ahLst/>
              <a:cxnLst/>
              <a:rect l="l" t="t" r="r" b="b"/>
              <a:pathLst>
                <a:path w="50164" h="50165">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B500FF"/>
            </a:solidFill>
          </p:spPr>
          <p:txBody>
            <a:bodyPr wrap="square" lIns="0" tIns="0" rIns="0" bIns="0" rtlCol="0"/>
            <a:lstStyle/>
            <a:p>
              <a:endParaRPr sz="2700"/>
            </a:p>
          </p:txBody>
        </p:sp>
        <p:sp>
          <p:nvSpPr>
            <p:cNvPr id="79" name="object 79"/>
            <p:cNvSpPr/>
            <p:nvPr/>
          </p:nvSpPr>
          <p:spPr>
            <a:xfrm>
              <a:off x="4613052" y="886523"/>
              <a:ext cx="50165" cy="50165"/>
            </a:xfrm>
            <a:custGeom>
              <a:avLst/>
              <a:gdLst/>
              <a:ahLst/>
              <a:cxnLst/>
              <a:rect l="l" t="t" r="r" b="b"/>
              <a:pathLst>
                <a:path w="50164" h="50165">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B500FF"/>
              </a:solidFill>
            </a:ln>
          </p:spPr>
          <p:txBody>
            <a:bodyPr wrap="square" lIns="0" tIns="0" rIns="0" bIns="0" rtlCol="0"/>
            <a:lstStyle/>
            <a:p>
              <a:endParaRPr sz="2700"/>
            </a:p>
          </p:txBody>
        </p:sp>
        <p:sp>
          <p:nvSpPr>
            <p:cNvPr id="80" name="object 80"/>
            <p:cNvSpPr/>
            <p:nvPr/>
          </p:nvSpPr>
          <p:spPr>
            <a:xfrm>
              <a:off x="2183891" y="2112010"/>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9B79FF">
                <a:alpha val="79998"/>
              </a:srgbClr>
            </a:solidFill>
          </p:spPr>
          <p:txBody>
            <a:bodyPr wrap="square" lIns="0" tIns="0" rIns="0" bIns="0" rtlCol="0"/>
            <a:lstStyle/>
            <a:p>
              <a:endParaRPr sz="2700"/>
            </a:p>
          </p:txBody>
        </p:sp>
        <p:sp>
          <p:nvSpPr>
            <p:cNvPr id="81" name="object 81"/>
            <p:cNvSpPr/>
            <p:nvPr/>
          </p:nvSpPr>
          <p:spPr>
            <a:xfrm>
              <a:off x="2183891" y="2112010"/>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9B79FF"/>
              </a:solidFill>
            </a:ln>
          </p:spPr>
          <p:txBody>
            <a:bodyPr wrap="square" lIns="0" tIns="0" rIns="0" bIns="0" rtlCol="0"/>
            <a:lstStyle/>
            <a:p>
              <a:endParaRPr sz="2700"/>
            </a:p>
          </p:txBody>
        </p:sp>
        <p:sp>
          <p:nvSpPr>
            <p:cNvPr id="82" name="object 82"/>
            <p:cNvSpPr/>
            <p:nvPr/>
          </p:nvSpPr>
          <p:spPr>
            <a:xfrm>
              <a:off x="2418588" y="996822"/>
              <a:ext cx="50165" cy="50165"/>
            </a:xfrm>
            <a:custGeom>
              <a:avLst/>
              <a:gdLst/>
              <a:ahLst/>
              <a:cxnLst/>
              <a:rect l="l" t="t" r="r" b="b"/>
              <a:pathLst>
                <a:path w="50164" h="50165">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9B79FF">
                <a:alpha val="79998"/>
              </a:srgbClr>
            </a:solidFill>
          </p:spPr>
          <p:txBody>
            <a:bodyPr wrap="square" lIns="0" tIns="0" rIns="0" bIns="0" rtlCol="0"/>
            <a:lstStyle/>
            <a:p>
              <a:endParaRPr sz="2700"/>
            </a:p>
          </p:txBody>
        </p:sp>
        <p:sp>
          <p:nvSpPr>
            <p:cNvPr id="83" name="object 83"/>
            <p:cNvSpPr/>
            <p:nvPr/>
          </p:nvSpPr>
          <p:spPr>
            <a:xfrm>
              <a:off x="2418588" y="996822"/>
              <a:ext cx="50165" cy="50165"/>
            </a:xfrm>
            <a:custGeom>
              <a:avLst/>
              <a:gdLst/>
              <a:ahLst/>
              <a:cxnLst/>
              <a:rect l="l" t="t" r="r" b="b"/>
              <a:pathLst>
                <a:path w="50164" h="50165">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9B79FF"/>
              </a:solidFill>
            </a:ln>
          </p:spPr>
          <p:txBody>
            <a:bodyPr wrap="square" lIns="0" tIns="0" rIns="0" bIns="0" rtlCol="0"/>
            <a:lstStyle/>
            <a:p>
              <a:endParaRPr sz="2700"/>
            </a:p>
          </p:txBody>
        </p:sp>
        <p:sp>
          <p:nvSpPr>
            <p:cNvPr id="84" name="object 84"/>
            <p:cNvSpPr/>
            <p:nvPr/>
          </p:nvSpPr>
          <p:spPr>
            <a:xfrm>
              <a:off x="4771515" y="1059644"/>
              <a:ext cx="50165" cy="50165"/>
            </a:xfrm>
            <a:custGeom>
              <a:avLst/>
              <a:gdLst/>
              <a:ahLst/>
              <a:cxnLst/>
              <a:rect l="l" t="t" r="r" b="b"/>
              <a:pathLst>
                <a:path w="50164" h="50165">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B500FF"/>
            </a:solidFill>
          </p:spPr>
          <p:txBody>
            <a:bodyPr wrap="square" lIns="0" tIns="0" rIns="0" bIns="0" rtlCol="0"/>
            <a:lstStyle/>
            <a:p>
              <a:endParaRPr sz="2700"/>
            </a:p>
          </p:txBody>
        </p:sp>
        <p:sp>
          <p:nvSpPr>
            <p:cNvPr id="85" name="object 85"/>
            <p:cNvSpPr/>
            <p:nvPr/>
          </p:nvSpPr>
          <p:spPr>
            <a:xfrm>
              <a:off x="4771515" y="1059644"/>
              <a:ext cx="50165" cy="50165"/>
            </a:xfrm>
            <a:custGeom>
              <a:avLst/>
              <a:gdLst/>
              <a:ahLst/>
              <a:cxnLst/>
              <a:rect l="l" t="t" r="r" b="b"/>
              <a:pathLst>
                <a:path w="50164" h="50165">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B500FF"/>
              </a:solidFill>
            </a:ln>
          </p:spPr>
          <p:txBody>
            <a:bodyPr wrap="square" lIns="0" tIns="0" rIns="0" bIns="0" rtlCol="0"/>
            <a:lstStyle/>
            <a:p>
              <a:endParaRPr sz="2700"/>
            </a:p>
          </p:txBody>
        </p:sp>
        <p:sp>
          <p:nvSpPr>
            <p:cNvPr id="86" name="object 86"/>
            <p:cNvSpPr/>
            <p:nvPr/>
          </p:nvSpPr>
          <p:spPr>
            <a:xfrm>
              <a:off x="2031364" y="2186050"/>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9B79FF">
                <a:alpha val="79998"/>
              </a:srgbClr>
            </a:solidFill>
          </p:spPr>
          <p:txBody>
            <a:bodyPr wrap="square" lIns="0" tIns="0" rIns="0" bIns="0" rtlCol="0"/>
            <a:lstStyle/>
            <a:p>
              <a:endParaRPr sz="2700"/>
            </a:p>
          </p:txBody>
        </p:sp>
        <p:sp>
          <p:nvSpPr>
            <p:cNvPr id="87" name="object 87"/>
            <p:cNvSpPr/>
            <p:nvPr/>
          </p:nvSpPr>
          <p:spPr>
            <a:xfrm>
              <a:off x="2031364" y="2186050"/>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9B79FF"/>
              </a:solidFill>
            </a:ln>
          </p:spPr>
          <p:txBody>
            <a:bodyPr wrap="square" lIns="0" tIns="0" rIns="0" bIns="0" rtlCol="0"/>
            <a:lstStyle/>
            <a:p>
              <a:endParaRPr sz="2700"/>
            </a:p>
          </p:txBody>
        </p:sp>
        <p:sp>
          <p:nvSpPr>
            <p:cNvPr id="88" name="object 88"/>
            <p:cNvSpPr/>
            <p:nvPr/>
          </p:nvSpPr>
          <p:spPr>
            <a:xfrm>
              <a:off x="2630169" y="2150617"/>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9B79FF">
                <a:alpha val="79998"/>
              </a:srgbClr>
            </a:solidFill>
          </p:spPr>
          <p:txBody>
            <a:bodyPr wrap="square" lIns="0" tIns="0" rIns="0" bIns="0" rtlCol="0"/>
            <a:lstStyle/>
            <a:p>
              <a:endParaRPr sz="2700"/>
            </a:p>
          </p:txBody>
        </p:sp>
        <p:sp>
          <p:nvSpPr>
            <p:cNvPr id="89" name="object 89"/>
            <p:cNvSpPr/>
            <p:nvPr/>
          </p:nvSpPr>
          <p:spPr>
            <a:xfrm>
              <a:off x="2630169" y="2150617"/>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9B79FF"/>
              </a:solidFill>
            </a:ln>
          </p:spPr>
          <p:txBody>
            <a:bodyPr wrap="square" lIns="0" tIns="0" rIns="0" bIns="0" rtlCol="0"/>
            <a:lstStyle/>
            <a:p>
              <a:endParaRPr sz="2700"/>
            </a:p>
          </p:txBody>
        </p:sp>
        <p:sp>
          <p:nvSpPr>
            <p:cNvPr id="90" name="object 90"/>
            <p:cNvSpPr/>
            <p:nvPr/>
          </p:nvSpPr>
          <p:spPr>
            <a:xfrm>
              <a:off x="2650363" y="2028063"/>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9B79FF">
                <a:alpha val="79998"/>
              </a:srgbClr>
            </a:solidFill>
          </p:spPr>
          <p:txBody>
            <a:bodyPr wrap="square" lIns="0" tIns="0" rIns="0" bIns="0" rtlCol="0"/>
            <a:lstStyle/>
            <a:p>
              <a:endParaRPr sz="2700"/>
            </a:p>
          </p:txBody>
        </p:sp>
        <p:sp>
          <p:nvSpPr>
            <p:cNvPr id="91" name="object 91"/>
            <p:cNvSpPr/>
            <p:nvPr/>
          </p:nvSpPr>
          <p:spPr>
            <a:xfrm>
              <a:off x="2650363" y="2028063"/>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9B79FF"/>
              </a:solidFill>
            </a:ln>
          </p:spPr>
          <p:txBody>
            <a:bodyPr wrap="square" lIns="0" tIns="0" rIns="0" bIns="0" rtlCol="0"/>
            <a:lstStyle/>
            <a:p>
              <a:endParaRPr sz="2700"/>
            </a:p>
          </p:txBody>
        </p:sp>
        <p:sp>
          <p:nvSpPr>
            <p:cNvPr id="92" name="object 92"/>
            <p:cNvSpPr/>
            <p:nvPr/>
          </p:nvSpPr>
          <p:spPr>
            <a:xfrm>
              <a:off x="2304923" y="1840230"/>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9B79FF">
                <a:alpha val="79998"/>
              </a:srgbClr>
            </a:solidFill>
          </p:spPr>
          <p:txBody>
            <a:bodyPr wrap="square" lIns="0" tIns="0" rIns="0" bIns="0" rtlCol="0"/>
            <a:lstStyle/>
            <a:p>
              <a:endParaRPr sz="2700"/>
            </a:p>
          </p:txBody>
        </p:sp>
        <p:sp>
          <p:nvSpPr>
            <p:cNvPr id="93" name="object 93"/>
            <p:cNvSpPr/>
            <p:nvPr/>
          </p:nvSpPr>
          <p:spPr>
            <a:xfrm>
              <a:off x="2304923" y="1840230"/>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9B79FF"/>
              </a:solidFill>
            </a:ln>
          </p:spPr>
          <p:txBody>
            <a:bodyPr wrap="square" lIns="0" tIns="0" rIns="0" bIns="0" rtlCol="0"/>
            <a:lstStyle/>
            <a:p>
              <a:endParaRPr sz="2700"/>
            </a:p>
          </p:txBody>
        </p:sp>
        <p:sp>
          <p:nvSpPr>
            <p:cNvPr id="94" name="object 94"/>
            <p:cNvSpPr/>
            <p:nvPr/>
          </p:nvSpPr>
          <p:spPr>
            <a:xfrm>
              <a:off x="4613052" y="1335142"/>
              <a:ext cx="50165" cy="50165"/>
            </a:xfrm>
            <a:custGeom>
              <a:avLst/>
              <a:gdLst/>
              <a:ahLst/>
              <a:cxnLst/>
              <a:rect l="l" t="t" r="r" b="b"/>
              <a:pathLst>
                <a:path w="50164" h="50165">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B500FF"/>
            </a:solidFill>
          </p:spPr>
          <p:txBody>
            <a:bodyPr wrap="square" lIns="0" tIns="0" rIns="0" bIns="0" rtlCol="0"/>
            <a:lstStyle/>
            <a:p>
              <a:endParaRPr sz="2700"/>
            </a:p>
          </p:txBody>
        </p:sp>
        <p:sp>
          <p:nvSpPr>
            <p:cNvPr id="95" name="object 95"/>
            <p:cNvSpPr/>
            <p:nvPr/>
          </p:nvSpPr>
          <p:spPr>
            <a:xfrm>
              <a:off x="4613052" y="1335142"/>
              <a:ext cx="50165" cy="50165"/>
            </a:xfrm>
            <a:custGeom>
              <a:avLst/>
              <a:gdLst/>
              <a:ahLst/>
              <a:cxnLst/>
              <a:rect l="l" t="t" r="r" b="b"/>
              <a:pathLst>
                <a:path w="50164" h="50165">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B500FF"/>
              </a:solidFill>
            </a:ln>
          </p:spPr>
          <p:txBody>
            <a:bodyPr wrap="square" lIns="0" tIns="0" rIns="0" bIns="0" rtlCol="0"/>
            <a:lstStyle/>
            <a:p>
              <a:endParaRPr sz="2700"/>
            </a:p>
          </p:txBody>
        </p:sp>
        <p:sp>
          <p:nvSpPr>
            <p:cNvPr id="96" name="object 96"/>
            <p:cNvSpPr/>
            <p:nvPr/>
          </p:nvSpPr>
          <p:spPr>
            <a:xfrm>
              <a:off x="2185416" y="1778888"/>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9B79FF">
                <a:alpha val="79998"/>
              </a:srgbClr>
            </a:solidFill>
          </p:spPr>
          <p:txBody>
            <a:bodyPr wrap="square" lIns="0" tIns="0" rIns="0" bIns="0" rtlCol="0"/>
            <a:lstStyle/>
            <a:p>
              <a:endParaRPr sz="2700"/>
            </a:p>
          </p:txBody>
        </p:sp>
        <p:sp>
          <p:nvSpPr>
            <p:cNvPr id="97" name="object 97"/>
            <p:cNvSpPr/>
            <p:nvPr/>
          </p:nvSpPr>
          <p:spPr>
            <a:xfrm>
              <a:off x="2185416" y="1778888"/>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9B79FF"/>
              </a:solidFill>
            </a:ln>
          </p:spPr>
          <p:txBody>
            <a:bodyPr wrap="square" lIns="0" tIns="0" rIns="0" bIns="0" rtlCol="0"/>
            <a:lstStyle/>
            <a:p>
              <a:endParaRPr sz="2700"/>
            </a:p>
          </p:txBody>
        </p:sp>
        <p:sp>
          <p:nvSpPr>
            <p:cNvPr id="98" name="object 98"/>
            <p:cNvSpPr/>
            <p:nvPr/>
          </p:nvSpPr>
          <p:spPr>
            <a:xfrm>
              <a:off x="2630297" y="3016376"/>
              <a:ext cx="50165" cy="50165"/>
            </a:xfrm>
            <a:custGeom>
              <a:avLst/>
              <a:gdLst/>
              <a:ahLst/>
              <a:cxnLst/>
              <a:rect l="l" t="t" r="r" b="b"/>
              <a:pathLst>
                <a:path w="50164"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ED80B8">
                <a:alpha val="59999"/>
              </a:srgbClr>
            </a:solidFill>
          </p:spPr>
          <p:txBody>
            <a:bodyPr wrap="square" lIns="0" tIns="0" rIns="0" bIns="0" rtlCol="0"/>
            <a:lstStyle/>
            <a:p>
              <a:endParaRPr sz="2700"/>
            </a:p>
          </p:txBody>
        </p:sp>
        <p:sp>
          <p:nvSpPr>
            <p:cNvPr id="99" name="object 99"/>
            <p:cNvSpPr/>
            <p:nvPr/>
          </p:nvSpPr>
          <p:spPr>
            <a:xfrm>
              <a:off x="2630297" y="3016376"/>
              <a:ext cx="50165" cy="50165"/>
            </a:xfrm>
            <a:custGeom>
              <a:avLst/>
              <a:gdLst/>
              <a:ahLst/>
              <a:cxnLst/>
              <a:rect l="l" t="t" r="r" b="b"/>
              <a:pathLst>
                <a:path w="50164"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ED80B8"/>
              </a:solidFill>
            </a:ln>
          </p:spPr>
          <p:txBody>
            <a:bodyPr wrap="square" lIns="0" tIns="0" rIns="0" bIns="0" rtlCol="0"/>
            <a:lstStyle/>
            <a:p>
              <a:endParaRPr sz="2700"/>
            </a:p>
          </p:txBody>
        </p:sp>
        <p:sp>
          <p:nvSpPr>
            <p:cNvPr id="100" name="object 100"/>
            <p:cNvSpPr/>
            <p:nvPr/>
          </p:nvSpPr>
          <p:spPr>
            <a:xfrm>
              <a:off x="2908554" y="3391154"/>
              <a:ext cx="50165" cy="50165"/>
            </a:xfrm>
            <a:custGeom>
              <a:avLst/>
              <a:gdLst/>
              <a:ahLst/>
              <a:cxnLst/>
              <a:rect l="l" t="t" r="r" b="b"/>
              <a:pathLst>
                <a:path w="50164" h="50164">
                  <a:moveTo>
                    <a:pt x="24892" y="0"/>
                  </a:moveTo>
                  <a:lnTo>
                    <a:pt x="15216" y="1958"/>
                  </a:lnTo>
                  <a:lnTo>
                    <a:pt x="7302" y="7286"/>
                  </a:lnTo>
                  <a:lnTo>
                    <a:pt x="1960" y="15162"/>
                  </a:lnTo>
                  <a:lnTo>
                    <a:pt x="0" y="24765"/>
                  </a:lnTo>
                  <a:lnTo>
                    <a:pt x="1960" y="34440"/>
                  </a:lnTo>
                  <a:lnTo>
                    <a:pt x="7302" y="42354"/>
                  </a:lnTo>
                  <a:lnTo>
                    <a:pt x="15216" y="47696"/>
                  </a:lnTo>
                  <a:lnTo>
                    <a:pt x="24892" y="49657"/>
                  </a:lnTo>
                  <a:lnTo>
                    <a:pt x="34494" y="47696"/>
                  </a:lnTo>
                  <a:lnTo>
                    <a:pt x="42370" y="42354"/>
                  </a:lnTo>
                  <a:lnTo>
                    <a:pt x="47698" y="34440"/>
                  </a:lnTo>
                  <a:lnTo>
                    <a:pt x="49657" y="24765"/>
                  </a:lnTo>
                  <a:lnTo>
                    <a:pt x="47698" y="15162"/>
                  </a:lnTo>
                  <a:lnTo>
                    <a:pt x="42370" y="7286"/>
                  </a:lnTo>
                  <a:lnTo>
                    <a:pt x="34494" y="1958"/>
                  </a:lnTo>
                  <a:lnTo>
                    <a:pt x="24892" y="0"/>
                  </a:lnTo>
                  <a:close/>
                </a:path>
              </a:pathLst>
            </a:custGeom>
            <a:solidFill>
              <a:srgbClr val="DE7CCD"/>
            </a:solidFill>
          </p:spPr>
          <p:txBody>
            <a:bodyPr wrap="square" lIns="0" tIns="0" rIns="0" bIns="0" rtlCol="0"/>
            <a:lstStyle/>
            <a:p>
              <a:endParaRPr sz="2700"/>
            </a:p>
          </p:txBody>
        </p:sp>
        <p:sp>
          <p:nvSpPr>
            <p:cNvPr id="101" name="object 101"/>
            <p:cNvSpPr/>
            <p:nvPr/>
          </p:nvSpPr>
          <p:spPr>
            <a:xfrm>
              <a:off x="2908554" y="3391154"/>
              <a:ext cx="50165" cy="50165"/>
            </a:xfrm>
            <a:custGeom>
              <a:avLst/>
              <a:gdLst/>
              <a:ahLst/>
              <a:cxnLst/>
              <a:rect l="l" t="t" r="r" b="b"/>
              <a:pathLst>
                <a:path w="50164" h="50164">
                  <a:moveTo>
                    <a:pt x="0" y="24765"/>
                  </a:moveTo>
                  <a:lnTo>
                    <a:pt x="1960" y="15162"/>
                  </a:lnTo>
                  <a:lnTo>
                    <a:pt x="7302" y="7286"/>
                  </a:lnTo>
                  <a:lnTo>
                    <a:pt x="15216" y="1958"/>
                  </a:lnTo>
                  <a:lnTo>
                    <a:pt x="24892" y="0"/>
                  </a:lnTo>
                  <a:lnTo>
                    <a:pt x="34494" y="1958"/>
                  </a:lnTo>
                  <a:lnTo>
                    <a:pt x="42370" y="7286"/>
                  </a:lnTo>
                  <a:lnTo>
                    <a:pt x="47698" y="15162"/>
                  </a:lnTo>
                  <a:lnTo>
                    <a:pt x="49657" y="24765"/>
                  </a:lnTo>
                  <a:lnTo>
                    <a:pt x="47698" y="34440"/>
                  </a:lnTo>
                  <a:lnTo>
                    <a:pt x="42370" y="42354"/>
                  </a:lnTo>
                  <a:lnTo>
                    <a:pt x="34494" y="47696"/>
                  </a:lnTo>
                  <a:lnTo>
                    <a:pt x="24892" y="49657"/>
                  </a:lnTo>
                  <a:lnTo>
                    <a:pt x="15216" y="47696"/>
                  </a:lnTo>
                  <a:lnTo>
                    <a:pt x="7302" y="42354"/>
                  </a:lnTo>
                  <a:lnTo>
                    <a:pt x="1960" y="34440"/>
                  </a:lnTo>
                  <a:lnTo>
                    <a:pt x="0" y="24765"/>
                  </a:lnTo>
                </a:path>
              </a:pathLst>
            </a:custGeom>
            <a:ln w="9017">
              <a:solidFill>
                <a:srgbClr val="DE7CCD"/>
              </a:solidFill>
            </a:ln>
          </p:spPr>
          <p:txBody>
            <a:bodyPr wrap="square" lIns="0" tIns="0" rIns="0" bIns="0" rtlCol="0"/>
            <a:lstStyle/>
            <a:p>
              <a:endParaRPr sz="2700"/>
            </a:p>
          </p:txBody>
        </p:sp>
        <p:sp>
          <p:nvSpPr>
            <p:cNvPr id="102" name="object 102"/>
            <p:cNvSpPr/>
            <p:nvPr/>
          </p:nvSpPr>
          <p:spPr>
            <a:xfrm>
              <a:off x="2861056" y="2175002"/>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9B79FF">
                <a:alpha val="79998"/>
              </a:srgbClr>
            </a:solidFill>
          </p:spPr>
          <p:txBody>
            <a:bodyPr wrap="square" lIns="0" tIns="0" rIns="0" bIns="0" rtlCol="0"/>
            <a:lstStyle/>
            <a:p>
              <a:endParaRPr sz="2700"/>
            </a:p>
          </p:txBody>
        </p:sp>
        <p:sp>
          <p:nvSpPr>
            <p:cNvPr id="103" name="object 103"/>
            <p:cNvSpPr/>
            <p:nvPr/>
          </p:nvSpPr>
          <p:spPr>
            <a:xfrm>
              <a:off x="2861056" y="2175002"/>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9B79FF"/>
              </a:solidFill>
            </a:ln>
          </p:spPr>
          <p:txBody>
            <a:bodyPr wrap="square" lIns="0" tIns="0" rIns="0" bIns="0" rtlCol="0"/>
            <a:lstStyle/>
            <a:p>
              <a:endParaRPr sz="2700"/>
            </a:p>
          </p:txBody>
        </p:sp>
        <p:sp>
          <p:nvSpPr>
            <p:cNvPr id="104" name="object 104"/>
            <p:cNvSpPr/>
            <p:nvPr/>
          </p:nvSpPr>
          <p:spPr>
            <a:xfrm>
              <a:off x="3213861" y="2648330"/>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9B79FF">
                <a:alpha val="79998"/>
              </a:srgbClr>
            </a:solidFill>
          </p:spPr>
          <p:txBody>
            <a:bodyPr wrap="square" lIns="0" tIns="0" rIns="0" bIns="0" rtlCol="0"/>
            <a:lstStyle/>
            <a:p>
              <a:endParaRPr sz="2700"/>
            </a:p>
          </p:txBody>
        </p:sp>
        <p:sp>
          <p:nvSpPr>
            <p:cNvPr id="105" name="object 105"/>
            <p:cNvSpPr/>
            <p:nvPr/>
          </p:nvSpPr>
          <p:spPr>
            <a:xfrm>
              <a:off x="3213861" y="2648330"/>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9B79FF"/>
              </a:solidFill>
            </a:ln>
          </p:spPr>
          <p:txBody>
            <a:bodyPr wrap="square" lIns="0" tIns="0" rIns="0" bIns="0" rtlCol="0"/>
            <a:lstStyle/>
            <a:p>
              <a:endParaRPr sz="2700"/>
            </a:p>
          </p:txBody>
        </p:sp>
        <p:sp>
          <p:nvSpPr>
            <p:cNvPr id="106" name="object 106"/>
            <p:cNvSpPr/>
            <p:nvPr/>
          </p:nvSpPr>
          <p:spPr>
            <a:xfrm>
              <a:off x="3305429" y="3119754"/>
              <a:ext cx="50165" cy="50165"/>
            </a:xfrm>
            <a:custGeom>
              <a:avLst/>
              <a:gdLst/>
              <a:ahLst/>
              <a:cxnLst/>
              <a:rect l="l" t="t" r="r" b="b"/>
              <a:pathLst>
                <a:path w="50164" h="50164">
                  <a:moveTo>
                    <a:pt x="24892" y="0"/>
                  </a:moveTo>
                  <a:lnTo>
                    <a:pt x="15216" y="1958"/>
                  </a:lnTo>
                  <a:lnTo>
                    <a:pt x="7302" y="7286"/>
                  </a:lnTo>
                  <a:lnTo>
                    <a:pt x="1960" y="15162"/>
                  </a:lnTo>
                  <a:lnTo>
                    <a:pt x="0" y="24765"/>
                  </a:lnTo>
                  <a:lnTo>
                    <a:pt x="1960" y="34440"/>
                  </a:lnTo>
                  <a:lnTo>
                    <a:pt x="7302" y="42354"/>
                  </a:lnTo>
                  <a:lnTo>
                    <a:pt x="15216" y="47696"/>
                  </a:lnTo>
                  <a:lnTo>
                    <a:pt x="24892" y="49657"/>
                  </a:lnTo>
                  <a:lnTo>
                    <a:pt x="34494" y="47696"/>
                  </a:lnTo>
                  <a:lnTo>
                    <a:pt x="42370" y="42354"/>
                  </a:lnTo>
                  <a:lnTo>
                    <a:pt x="47698" y="34440"/>
                  </a:lnTo>
                  <a:lnTo>
                    <a:pt x="49657" y="24765"/>
                  </a:lnTo>
                  <a:lnTo>
                    <a:pt x="47698" y="15162"/>
                  </a:lnTo>
                  <a:lnTo>
                    <a:pt x="42370" y="7286"/>
                  </a:lnTo>
                  <a:lnTo>
                    <a:pt x="34494" y="1958"/>
                  </a:lnTo>
                  <a:lnTo>
                    <a:pt x="24892" y="0"/>
                  </a:lnTo>
                  <a:close/>
                </a:path>
              </a:pathLst>
            </a:custGeom>
            <a:solidFill>
              <a:srgbClr val="DE7CCD"/>
            </a:solidFill>
          </p:spPr>
          <p:txBody>
            <a:bodyPr wrap="square" lIns="0" tIns="0" rIns="0" bIns="0" rtlCol="0"/>
            <a:lstStyle/>
            <a:p>
              <a:endParaRPr sz="2700"/>
            </a:p>
          </p:txBody>
        </p:sp>
        <p:sp>
          <p:nvSpPr>
            <p:cNvPr id="107" name="object 107"/>
            <p:cNvSpPr/>
            <p:nvPr/>
          </p:nvSpPr>
          <p:spPr>
            <a:xfrm>
              <a:off x="3305429" y="3119754"/>
              <a:ext cx="50165" cy="50165"/>
            </a:xfrm>
            <a:custGeom>
              <a:avLst/>
              <a:gdLst/>
              <a:ahLst/>
              <a:cxnLst/>
              <a:rect l="l" t="t" r="r" b="b"/>
              <a:pathLst>
                <a:path w="50164" h="50164">
                  <a:moveTo>
                    <a:pt x="0" y="24765"/>
                  </a:moveTo>
                  <a:lnTo>
                    <a:pt x="1960" y="15162"/>
                  </a:lnTo>
                  <a:lnTo>
                    <a:pt x="7302" y="7286"/>
                  </a:lnTo>
                  <a:lnTo>
                    <a:pt x="15216" y="1958"/>
                  </a:lnTo>
                  <a:lnTo>
                    <a:pt x="24892" y="0"/>
                  </a:lnTo>
                  <a:lnTo>
                    <a:pt x="34494" y="1958"/>
                  </a:lnTo>
                  <a:lnTo>
                    <a:pt x="42370" y="7286"/>
                  </a:lnTo>
                  <a:lnTo>
                    <a:pt x="47698" y="15162"/>
                  </a:lnTo>
                  <a:lnTo>
                    <a:pt x="49657" y="24765"/>
                  </a:lnTo>
                  <a:lnTo>
                    <a:pt x="47698" y="34440"/>
                  </a:lnTo>
                  <a:lnTo>
                    <a:pt x="42370" y="42354"/>
                  </a:lnTo>
                  <a:lnTo>
                    <a:pt x="34494" y="47696"/>
                  </a:lnTo>
                  <a:lnTo>
                    <a:pt x="24892" y="49657"/>
                  </a:lnTo>
                  <a:lnTo>
                    <a:pt x="15216" y="47696"/>
                  </a:lnTo>
                  <a:lnTo>
                    <a:pt x="7302" y="42354"/>
                  </a:lnTo>
                  <a:lnTo>
                    <a:pt x="1960" y="34440"/>
                  </a:lnTo>
                  <a:lnTo>
                    <a:pt x="0" y="24765"/>
                  </a:lnTo>
                </a:path>
              </a:pathLst>
            </a:custGeom>
            <a:ln w="9017">
              <a:solidFill>
                <a:srgbClr val="DE7CCD"/>
              </a:solidFill>
            </a:ln>
          </p:spPr>
          <p:txBody>
            <a:bodyPr wrap="square" lIns="0" tIns="0" rIns="0" bIns="0" rtlCol="0"/>
            <a:lstStyle/>
            <a:p>
              <a:endParaRPr sz="2700"/>
            </a:p>
          </p:txBody>
        </p:sp>
        <p:sp>
          <p:nvSpPr>
            <p:cNvPr id="108" name="object 108"/>
            <p:cNvSpPr/>
            <p:nvPr/>
          </p:nvSpPr>
          <p:spPr>
            <a:xfrm>
              <a:off x="2867279" y="3569335"/>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DE7CCD"/>
            </a:solidFill>
          </p:spPr>
          <p:txBody>
            <a:bodyPr wrap="square" lIns="0" tIns="0" rIns="0" bIns="0" rtlCol="0"/>
            <a:lstStyle/>
            <a:p>
              <a:endParaRPr sz="2700"/>
            </a:p>
          </p:txBody>
        </p:sp>
        <p:sp>
          <p:nvSpPr>
            <p:cNvPr id="109" name="object 109"/>
            <p:cNvSpPr/>
            <p:nvPr/>
          </p:nvSpPr>
          <p:spPr>
            <a:xfrm>
              <a:off x="2867279" y="3569335"/>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DE7CCD"/>
              </a:solidFill>
            </a:ln>
          </p:spPr>
          <p:txBody>
            <a:bodyPr wrap="square" lIns="0" tIns="0" rIns="0" bIns="0" rtlCol="0"/>
            <a:lstStyle/>
            <a:p>
              <a:endParaRPr sz="2700"/>
            </a:p>
          </p:txBody>
        </p:sp>
        <p:sp>
          <p:nvSpPr>
            <p:cNvPr id="110" name="object 110"/>
            <p:cNvSpPr/>
            <p:nvPr/>
          </p:nvSpPr>
          <p:spPr>
            <a:xfrm>
              <a:off x="2912236" y="2438019"/>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9B79FF">
                <a:alpha val="79998"/>
              </a:srgbClr>
            </a:solidFill>
          </p:spPr>
          <p:txBody>
            <a:bodyPr wrap="square" lIns="0" tIns="0" rIns="0" bIns="0" rtlCol="0"/>
            <a:lstStyle/>
            <a:p>
              <a:endParaRPr sz="2700"/>
            </a:p>
          </p:txBody>
        </p:sp>
        <p:sp>
          <p:nvSpPr>
            <p:cNvPr id="111" name="object 111"/>
            <p:cNvSpPr/>
            <p:nvPr/>
          </p:nvSpPr>
          <p:spPr>
            <a:xfrm>
              <a:off x="2912236" y="2438019"/>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9B79FF"/>
              </a:solidFill>
            </a:ln>
          </p:spPr>
          <p:txBody>
            <a:bodyPr wrap="square" lIns="0" tIns="0" rIns="0" bIns="0" rtlCol="0"/>
            <a:lstStyle/>
            <a:p>
              <a:endParaRPr sz="2700"/>
            </a:p>
          </p:txBody>
        </p:sp>
        <p:sp>
          <p:nvSpPr>
            <p:cNvPr id="112" name="object 112"/>
            <p:cNvSpPr/>
            <p:nvPr/>
          </p:nvSpPr>
          <p:spPr>
            <a:xfrm>
              <a:off x="2651251" y="2780538"/>
              <a:ext cx="50165" cy="50165"/>
            </a:xfrm>
            <a:custGeom>
              <a:avLst/>
              <a:gdLst/>
              <a:ahLst/>
              <a:cxnLst/>
              <a:rect l="l" t="t" r="r" b="b"/>
              <a:pathLst>
                <a:path w="50164"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DE7CCD"/>
            </a:solidFill>
          </p:spPr>
          <p:txBody>
            <a:bodyPr wrap="square" lIns="0" tIns="0" rIns="0" bIns="0" rtlCol="0"/>
            <a:lstStyle/>
            <a:p>
              <a:endParaRPr sz="2700"/>
            </a:p>
          </p:txBody>
        </p:sp>
        <p:sp>
          <p:nvSpPr>
            <p:cNvPr id="113" name="object 113"/>
            <p:cNvSpPr/>
            <p:nvPr/>
          </p:nvSpPr>
          <p:spPr>
            <a:xfrm>
              <a:off x="2651251" y="2780538"/>
              <a:ext cx="50165" cy="50165"/>
            </a:xfrm>
            <a:custGeom>
              <a:avLst/>
              <a:gdLst/>
              <a:ahLst/>
              <a:cxnLst/>
              <a:rect l="l" t="t" r="r" b="b"/>
              <a:pathLst>
                <a:path w="50164"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DE7CCD"/>
              </a:solidFill>
            </a:ln>
          </p:spPr>
          <p:txBody>
            <a:bodyPr wrap="square" lIns="0" tIns="0" rIns="0" bIns="0" rtlCol="0"/>
            <a:lstStyle/>
            <a:p>
              <a:endParaRPr sz="2700"/>
            </a:p>
          </p:txBody>
        </p:sp>
        <p:sp>
          <p:nvSpPr>
            <p:cNvPr id="114" name="object 114"/>
            <p:cNvSpPr/>
            <p:nvPr/>
          </p:nvSpPr>
          <p:spPr>
            <a:xfrm>
              <a:off x="3194685" y="1885441"/>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9B79FF">
                <a:alpha val="79998"/>
              </a:srgbClr>
            </a:solidFill>
          </p:spPr>
          <p:txBody>
            <a:bodyPr wrap="square" lIns="0" tIns="0" rIns="0" bIns="0" rtlCol="0"/>
            <a:lstStyle/>
            <a:p>
              <a:endParaRPr sz="2700"/>
            </a:p>
          </p:txBody>
        </p:sp>
        <p:sp>
          <p:nvSpPr>
            <p:cNvPr id="115" name="object 115"/>
            <p:cNvSpPr/>
            <p:nvPr/>
          </p:nvSpPr>
          <p:spPr>
            <a:xfrm>
              <a:off x="3194685" y="1885441"/>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9B79FF"/>
              </a:solidFill>
            </a:ln>
          </p:spPr>
          <p:txBody>
            <a:bodyPr wrap="square" lIns="0" tIns="0" rIns="0" bIns="0" rtlCol="0"/>
            <a:lstStyle/>
            <a:p>
              <a:endParaRPr sz="2700"/>
            </a:p>
          </p:txBody>
        </p:sp>
        <p:sp>
          <p:nvSpPr>
            <p:cNvPr id="116" name="object 116"/>
            <p:cNvSpPr/>
            <p:nvPr/>
          </p:nvSpPr>
          <p:spPr>
            <a:xfrm>
              <a:off x="3443223" y="3237992"/>
              <a:ext cx="49530" cy="50165"/>
            </a:xfrm>
            <a:custGeom>
              <a:avLst/>
              <a:gdLst/>
              <a:ahLst/>
              <a:cxnLst/>
              <a:rect l="l" t="t" r="r" b="b"/>
              <a:pathLst>
                <a:path w="49529" h="50164">
                  <a:moveTo>
                    <a:pt x="24765" y="0"/>
                  </a:moveTo>
                  <a:lnTo>
                    <a:pt x="15109" y="1958"/>
                  </a:lnTo>
                  <a:lnTo>
                    <a:pt x="7238" y="7286"/>
                  </a:lnTo>
                  <a:lnTo>
                    <a:pt x="1940" y="15162"/>
                  </a:lnTo>
                  <a:lnTo>
                    <a:pt x="0" y="24765"/>
                  </a:lnTo>
                  <a:lnTo>
                    <a:pt x="1940" y="34440"/>
                  </a:lnTo>
                  <a:lnTo>
                    <a:pt x="7238" y="42354"/>
                  </a:lnTo>
                  <a:lnTo>
                    <a:pt x="15109" y="47696"/>
                  </a:lnTo>
                  <a:lnTo>
                    <a:pt x="24765" y="49657"/>
                  </a:lnTo>
                  <a:lnTo>
                    <a:pt x="34420" y="47696"/>
                  </a:lnTo>
                  <a:lnTo>
                    <a:pt x="42291" y="42354"/>
                  </a:lnTo>
                  <a:lnTo>
                    <a:pt x="47589" y="34440"/>
                  </a:lnTo>
                  <a:lnTo>
                    <a:pt x="49530" y="24765"/>
                  </a:lnTo>
                  <a:lnTo>
                    <a:pt x="47589" y="15162"/>
                  </a:lnTo>
                  <a:lnTo>
                    <a:pt x="42290" y="7286"/>
                  </a:lnTo>
                  <a:lnTo>
                    <a:pt x="34420" y="1958"/>
                  </a:lnTo>
                  <a:lnTo>
                    <a:pt x="24765" y="0"/>
                  </a:lnTo>
                  <a:close/>
                </a:path>
              </a:pathLst>
            </a:custGeom>
            <a:solidFill>
              <a:srgbClr val="DE7CCD"/>
            </a:solidFill>
          </p:spPr>
          <p:txBody>
            <a:bodyPr wrap="square" lIns="0" tIns="0" rIns="0" bIns="0" rtlCol="0"/>
            <a:lstStyle/>
            <a:p>
              <a:endParaRPr sz="2700"/>
            </a:p>
          </p:txBody>
        </p:sp>
        <p:sp>
          <p:nvSpPr>
            <p:cNvPr id="117" name="object 117"/>
            <p:cNvSpPr/>
            <p:nvPr/>
          </p:nvSpPr>
          <p:spPr>
            <a:xfrm>
              <a:off x="3443223" y="3237992"/>
              <a:ext cx="49530" cy="50165"/>
            </a:xfrm>
            <a:custGeom>
              <a:avLst/>
              <a:gdLst/>
              <a:ahLst/>
              <a:cxnLst/>
              <a:rect l="l" t="t" r="r" b="b"/>
              <a:pathLst>
                <a:path w="49529" h="50164">
                  <a:moveTo>
                    <a:pt x="0" y="24765"/>
                  </a:moveTo>
                  <a:lnTo>
                    <a:pt x="1940" y="15162"/>
                  </a:lnTo>
                  <a:lnTo>
                    <a:pt x="7238" y="7286"/>
                  </a:lnTo>
                  <a:lnTo>
                    <a:pt x="15109" y="1958"/>
                  </a:lnTo>
                  <a:lnTo>
                    <a:pt x="24765" y="0"/>
                  </a:lnTo>
                  <a:lnTo>
                    <a:pt x="34420" y="1958"/>
                  </a:lnTo>
                  <a:lnTo>
                    <a:pt x="42290" y="7286"/>
                  </a:lnTo>
                  <a:lnTo>
                    <a:pt x="47589" y="15162"/>
                  </a:lnTo>
                  <a:lnTo>
                    <a:pt x="49530" y="24765"/>
                  </a:lnTo>
                  <a:lnTo>
                    <a:pt x="47589" y="34440"/>
                  </a:lnTo>
                  <a:lnTo>
                    <a:pt x="42291" y="42354"/>
                  </a:lnTo>
                  <a:lnTo>
                    <a:pt x="34420" y="47696"/>
                  </a:lnTo>
                  <a:lnTo>
                    <a:pt x="24765" y="49657"/>
                  </a:lnTo>
                  <a:lnTo>
                    <a:pt x="15109" y="47696"/>
                  </a:lnTo>
                  <a:lnTo>
                    <a:pt x="7238" y="42354"/>
                  </a:lnTo>
                  <a:lnTo>
                    <a:pt x="1940" y="34440"/>
                  </a:lnTo>
                  <a:lnTo>
                    <a:pt x="0" y="24765"/>
                  </a:lnTo>
                </a:path>
              </a:pathLst>
            </a:custGeom>
            <a:ln w="9017">
              <a:solidFill>
                <a:srgbClr val="DE7CCD"/>
              </a:solidFill>
            </a:ln>
          </p:spPr>
          <p:txBody>
            <a:bodyPr wrap="square" lIns="0" tIns="0" rIns="0" bIns="0" rtlCol="0"/>
            <a:lstStyle/>
            <a:p>
              <a:endParaRPr sz="2700"/>
            </a:p>
          </p:txBody>
        </p:sp>
        <p:sp>
          <p:nvSpPr>
            <p:cNvPr id="118" name="object 118"/>
            <p:cNvSpPr/>
            <p:nvPr/>
          </p:nvSpPr>
          <p:spPr>
            <a:xfrm>
              <a:off x="3476625" y="3177413"/>
              <a:ext cx="49530" cy="50165"/>
            </a:xfrm>
            <a:custGeom>
              <a:avLst/>
              <a:gdLst/>
              <a:ahLst/>
              <a:cxnLst/>
              <a:rect l="l" t="t" r="r" b="b"/>
              <a:pathLst>
                <a:path w="49529" h="50164">
                  <a:moveTo>
                    <a:pt x="24765" y="0"/>
                  </a:moveTo>
                  <a:lnTo>
                    <a:pt x="15162" y="1958"/>
                  </a:lnTo>
                  <a:lnTo>
                    <a:pt x="7286" y="7286"/>
                  </a:lnTo>
                  <a:lnTo>
                    <a:pt x="1958" y="15162"/>
                  </a:lnTo>
                  <a:lnTo>
                    <a:pt x="0" y="24765"/>
                  </a:lnTo>
                  <a:lnTo>
                    <a:pt x="1958" y="34440"/>
                  </a:lnTo>
                  <a:lnTo>
                    <a:pt x="7286" y="42354"/>
                  </a:lnTo>
                  <a:lnTo>
                    <a:pt x="15162" y="47696"/>
                  </a:lnTo>
                  <a:lnTo>
                    <a:pt x="24765" y="49657"/>
                  </a:lnTo>
                  <a:lnTo>
                    <a:pt x="34420" y="47696"/>
                  </a:lnTo>
                  <a:lnTo>
                    <a:pt x="42291" y="42354"/>
                  </a:lnTo>
                  <a:lnTo>
                    <a:pt x="47589" y="34440"/>
                  </a:lnTo>
                  <a:lnTo>
                    <a:pt x="49530" y="24765"/>
                  </a:lnTo>
                  <a:lnTo>
                    <a:pt x="47589" y="15162"/>
                  </a:lnTo>
                  <a:lnTo>
                    <a:pt x="42290" y="7286"/>
                  </a:lnTo>
                  <a:lnTo>
                    <a:pt x="34420" y="1958"/>
                  </a:lnTo>
                  <a:lnTo>
                    <a:pt x="24765" y="0"/>
                  </a:lnTo>
                  <a:close/>
                </a:path>
              </a:pathLst>
            </a:custGeom>
            <a:solidFill>
              <a:srgbClr val="DE7CCD"/>
            </a:solidFill>
          </p:spPr>
          <p:txBody>
            <a:bodyPr wrap="square" lIns="0" tIns="0" rIns="0" bIns="0" rtlCol="0"/>
            <a:lstStyle/>
            <a:p>
              <a:endParaRPr sz="2700"/>
            </a:p>
          </p:txBody>
        </p:sp>
        <p:sp>
          <p:nvSpPr>
            <p:cNvPr id="119" name="object 119"/>
            <p:cNvSpPr/>
            <p:nvPr/>
          </p:nvSpPr>
          <p:spPr>
            <a:xfrm>
              <a:off x="3476625" y="3177413"/>
              <a:ext cx="49530" cy="50165"/>
            </a:xfrm>
            <a:custGeom>
              <a:avLst/>
              <a:gdLst/>
              <a:ahLst/>
              <a:cxnLst/>
              <a:rect l="l" t="t" r="r" b="b"/>
              <a:pathLst>
                <a:path w="49529" h="50164">
                  <a:moveTo>
                    <a:pt x="0" y="24765"/>
                  </a:moveTo>
                  <a:lnTo>
                    <a:pt x="1958" y="15162"/>
                  </a:lnTo>
                  <a:lnTo>
                    <a:pt x="7286" y="7286"/>
                  </a:lnTo>
                  <a:lnTo>
                    <a:pt x="15162" y="1958"/>
                  </a:lnTo>
                  <a:lnTo>
                    <a:pt x="24765" y="0"/>
                  </a:lnTo>
                  <a:lnTo>
                    <a:pt x="34420" y="1958"/>
                  </a:lnTo>
                  <a:lnTo>
                    <a:pt x="42290" y="7286"/>
                  </a:lnTo>
                  <a:lnTo>
                    <a:pt x="47589" y="15162"/>
                  </a:lnTo>
                  <a:lnTo>
                    <a:pt x="49530" y="24765"/>
                  </a:lnTo>
                  <a:lnTo>
                    <a:pt x="47589" y="34440"/>
                  </a:lnTo>
                  <a:lnTo>
                    <a:pt x="42291" y="42354"/>
                  </a:lnTo>
                  <a:lnTo>
                    <a:pt x="34420" y="47696"/>
                  </a:lnTo>
                  <a:lnTo>
                    <a:pt x="24765" y="49657"/>
                  </a:lnTo>
                  <a:lnTo>
                    <a:pt x="15162" y="47696"/>
                  </a:lnTo>
                  <a:lnTo>
                    <a:pt x="7286" y="42354"/>
                  </a:lnTo>
                  <a:lnTo>
                    <a:pt x="1958" y="34440"/>
                  </a:lnTo>
                  <a:lnTo>
                    <a:pt x="0" y="24765"/>
                  </a:lnTo>
                </a:path>
              </a:pathLst>
            </a:custGeom>
            <a:ln w="9017">
              <a:solidFill>
                <a:srgbClr val="DE7CCD"/>
              </a:solidFill>
            </a:ln>
          </p:spPr>
          <p:txBody>
            <a:bodyPr wrap="square" lIns="0" tIns="0" rIns="0" bIns="0" rtlCol="0"/>
            <a:lstStyle/>
            <a:p>
              <a:endParaRPr sz="2700"/>
            </a:p>
          </p:txBody>
        </p:sp>
        <p:sp>
          <p:nvSpPr>
            <p:cNvPr id="120" name="object 120"/>
            <p:cNvSpPr/>
            <p:nvPr/>
          </p:nvSpPr>
          <p:spPr>
            <a:xfrm>
              <a:off x="3601338" y="2634233"/>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9B79FF">
                <a:alpha val="79998"/>
              </a:srgbClr>
            </a:solidFill>
          </p:spPr>
          <p:txBody>
            <a:bodyPr wrap="square" lIns="0" tIns="0" rIns="0" bIns="0" rtlCol="0"/>
            <a:lstStyle/>
            <a:p>
              <a:endParaRPr sz="2700"/>
            </a:p>
          </p:txBody>
        </p:sp>
        <p:sp>
          <p:nvSpPr>
            <p:cNvPr id="121" name="object 121"/>
            <p:cNvSpPr/>
            <p:nvPr/>
          </p:nvSpPr>
          <p:spPr>
            <a:xfrm>
              <a:off x="3601338" y="2634233"/>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9B79FF"/>
              </a:solidFill>
            </a:ln>
          </p:spPr>
          <p:txBody>
            <a:bodyPr wrap="square" lIns="0" tIns="0" rIns="0" bIns="0" rtlCol="0"/>
            <a:lstStyle/>
            <a:p>
              <a:endParaRPr sz="2700"/>
            </a:p>
          </p:txBody>
        </p:sp>
        <p:sp>
          <p:nvSpPr>
            <p:cNvPr id="122" name="object 122"/>
            <p:cNvSpPr/>
            <p:nvPr/>
          </p:nvSpPr>
          <p:spPr>
            <a:xfrm>
              <a:off x="3158744" y="3581019"/>
              <a:ext cx="50165" cy="50165"/>
            </a:xfrm>
            <a:custGeom>
              <a:avLst/>
              <a:gdLst/>
              <a:ahLst/>
              <a:cxnLst/>
              <a:rect l="l" t="t" r="r" b="b"/>
              <a:pathLst>
                <a:path w="50164" h="50164">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DE7CCD"/>
            </a:solidFill>
          </p:spPr>
          <p:txBody>
            <a:bodyPr wrap="square" lIns="0" tIns="0" rIns="0" bIns="0" rtlCol="0"/>
            <a:lstStyle/>
            <a:p>
              <a:endParaRPr sz="2700"/>
            </a:p>
          </p:txBody>
        </p:sp>
        <p:sp>
          <p:nvSpPr>
            <p:cNvPr id="123" name="object 123"/>
            <p:cNvSpPr/>
            <p:nvPr/>
          </p:nvSpPr>
          <p:spPr>
            <a:xfrm>
              <a:off x="3158744" y="3581019"/>
              <a:ext cx="50165" cy="50165"/>
            </a:xfrm>
            <a:custGeom>
              <a:avLst/>
              <a:gdLst/>
              <a:ahLst/>
              <a:cxnLst/>
              <a:rect l="l" t="t" r="r" b="b"/>
              <a:pathLst>
                <a:path w="50164" h="50164">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DE7CCD"/>
              </a:solidFill>
            </a:ln>
          </p:spPr>
          <p:txBody>
            <a:bodyPr wrap="square" lIns="0" tIns="0" rIns="0" bIns="0" rtlCol="0"/>
            <a:lstStyle/>
            <a:p>
              <a:endParaRPr sz="2700"/>
            </a:p>
          </p:txBody>
        </p:sp>
        <p:sp>
          <p:nvSpPr>
            <p:cNvPr id="124" name="object 124"/>
            <p:cNvSpPr/>
            <p:nvPr/>
          </p:nvSpPr>
          <p:spPr>
            <a:xfrm>
              <a:off x="3803904" y="3102610"/>
              <a:ext cx="50165" cy="50165"/>
            </a:xfrm>
            <a:custGeom>
              <a:avLst/>
              <a:gdLst/>
              <a:ahLst/>
              <a:cxnLst/>
              <a:rect l="l" t="t" r="r" b="b"/>
              <a:pathLst>
                <a:path w="50164" h="50164">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DA5185"/>
            </a:solidFill>
          </p:spPr>
          <p:txBody>
            <a:bodyPr wrap="square" lIns="0" tIns="0" rIns="0" bIns="0" rtlCol="0"/>
            <a:lstStyle/>
            <a:p>
              <a:endParaRPr sz="2700"/>
            </a:p>
          </p:txBody>
        </p:sp>
        <p:sp>
          <p:nvSpPr>
            <p:cNvPr id="125" name="object 125"/>
            <p:cNvSpPr/>
            <p:nvPr/>
          </p:nvSpPr>
          <p:spPr>
            <a:xfrm>
              <a:off x="3803904" y="3102610"/>
              <a:ext cx="50165" cy="50165"/>
            </a:xfrm>
            <a:custGeom>
              <a:avLst/>
              <a:gdLst/>
              <a:ahLst/>
              <a:cxnLst/>
              <a:rect l="l" t="t" r="r" b="b"/>
              <a:pathLst>
                <a:path w="50164" h="50164">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DA5185"/>
              </a:solidFill>
            </a:ln>
          </p:spPr>
          <p:txBody>
            <a:bodyPr wrap="square" lIns="0" tIns="0" rIns="0" bIns="0" rtlCol="0"/>
            <a:lstStyle/>
            <a:p>
              <a:endParaRPr sz="2700"/>
            </a:p>
          </p:txBody>
        </p:sp>
        <p:sp>
          <p:nvSpPr>
            <p:cNvPr id="126" name="object 126"/>
            <p:cNvSpPr/>
            <p:nvPr/>
          </p:nvSpPr>
          <p:spPr>
            <a:xfrm>
              <a:off x="3867276" y="3013455"/>
              <a:ext cx="50165" cy="50165"/>
            </a:xfrm>
            <a:custGeom>
              <a:avLst/>
              <a:gdLst/>
              <a:ahLst/>
              <a:cxnLst/>
              <a:rect l="l" t="t" r="r" b="b"/>
              <a:pathLst>
                <a:path w="50164" h="50164">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DA5185"/>
            </a:solidFill>
          </p:spPr>
          <p:txBody>
            <a:bodyPr wrap="square" lIns="0" tIns="0" rIns="0" bIns="0" rtlCol="0"/>
            <a:lstStyle/>
            <a:p>
              <a:endParaRPr sz="2700"/>
            </a:p>
          </p:txBody>
        </p:sp>
        <p:sp>
          <p:nvSpPr>
            <p:cNvPr id="127" name="object 127"/>
            <p:cNvSpPr/>
            <p:nvPr/>
          </p:nvSpPr>
          <p:spPr>
            <a:xfrm>
              <a:off x="3867276" y="3013455"/>
              <a:ext cx="50165" cy="50165"/>
            </a:xfrm>
            <a:custGeom>
              <a:avLst/>
              <a:gdLst/>
              <a:ahLst/>
              <a:cxnLst/>
              <a:rect l="l" t="t" r="r" b="b"/>
              <a:pathLst>
                <a:path w="50164" h="50164">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DA5185"/>
              </a:solidFill>
            </a:ln>
          </p:spPr>
          <p:txBody>
            <a:bodyPr wrap="square" lIns="0" tIns="0" rIns="0" bIns="0" rtlCol="0"/>
            <a:lstStyle/>
            <a:p>
              <a:endParaRPr sz="2700"/>
            </a:p>
          </p:txBody>
        </p:sp>
        <p:sp>
          <p:nvSpPr>
            <p:cNvPr id="128" name="object 128"/>
            <p:cNvSpPr/>
            <p:nvPr/>
          </p:nvSpPr>
          <p:spPr>
            <a:xfrm>
              <a:off x="3834764" y="2432939"/>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DA5185"/>
            </a:solidFill>
          </p:spPr>
          <p:txBody>
            <a:bodyPr wrap="square" lIns="0" tIns="0" rIns="0" bIns="0" rtlCol="0"/>
            <a:lstStyle/>
            <a:p>
              <a:endParaRPr sz="2700"/>
            </a:p>
          </p:txBody>
        </p:sp>
        <p:sp>
          <p:nvSpPr>
            <p:cNvPr id="129" name="object 129"/>
            <p:cNvSpPr/>
            <p:nvPr/>
          </p:nvSpPr>
          <p:spPr>
            <a:xfrm>
              <a:off x="3834764" y="2432939"/>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DA5185"/>
              </a:solidFill>
            </a:ln>
          </p:spPr>
          <p:txBody>
            <a:bodyPr wrap="square" lIns="0" tIns="0" rIns="0" bIns="0" rtlCol="0"/>
            <a:lstStyle/>
            <a:p>
              <a:endParaRPr sz="2700"/>
            </a:p>
          </p:txBody>
        </p:sp>
        <p:sp>
          <p:nvSpPr>
            <p:cNvPr id="130" name="object 130"/>
            <p:cNvSpPr/>
            <p:nvPr/>
          </p:nvSpPr>
          <p:spPr>
            <a:xfrm>
              <a:off x="3518154" y="2951479"/>
              <a:ext cx="50165" cy="50165"/>
            </a:xfrm>
            <a:custGeom>
              <a:avLst/>
              <a:gdLst/>
              <a:ahLst/>
              <a:cxnLst/>
              <a:rect l="l" t="t" r="r" b="b"/>
              <a:pathLst>
                <a:path w="50164" h="50164">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DE7CCD"/>
            </a:solidFill>
          </p:spPr>
          <p:txBody>
            <a:bodyPr wrap="square" lIns="0" tIns="0" rIns="0" bIns="0" rtlCol="0"/>
            <a:lstStyle/>
            <a:p>
              <a:endParaRPr sz="2700"/>
            </a:p>
          </p:txBody>
        </p:sp>
        <p:sp>
          <p:nvSpPr>
            <p:cNvPr id="131" name="object 131"/>
            <p:cNvSpPr/>
            <p:nvPr/>
          </p:nvSpPr>
          <p:spPr>
            <a:xfrm>
              <a:off x="3518154" y="2951479"/>
              <a:ext cx="50165" cy="50165"/>
            </a:xfrm>
            <a:custGeom>
              <a:avLst/>
              <a:gdLst/>
              <a:ahLst/>
              <a:cxnLst/>
              <a:rect l="l" t="t" r="r" b="b"/>
              <a:pathLst>
                <a:path w="50164" h="50164">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DE7CCD"/>
              </a:solidFill>
            </a:ln>
          </p:spPr>
          <p:txBody>
            <a:bodyPr wrap="square" lIns="0" tIns="0" rIns="0" bIns="0" rtlCol="0"/>
            <a:lstStyle/>
            <a:p>
              <a:endParaRPr sz="2700"/>
            </a:p>
          </p:txBody>
        </p:sp>
        <p:sp>
          <p:nvSpPr>
            <p:cNvPr id="132" name="object 132"/>
            <p:cNvSpPr/>
            <p:nvPr/>
          </p:nvSpPr>
          <p:spPr>
            <a:xfrm>
              <a:off x="4096130" y="2811526"/>
              <a:ext cx="50165" cy="50165"/>
            </a:xfrm>
            <a:custGeom>
              <a:avLst/>
              <a:gdLst/>
              <a:ahLst/>
              <a:cxnLst/>
              <a:rect l="l" t="t" r="r" b="b"/>
              <a:pathLst>
                <a:path w="50164"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DA5185"/>
            </a:solidFill>
          </p:spPr>
          <p:txBody>
            <a:bodyPr wrap="square" lIns="0" tIns="0" rIns="0" bIns="0" rtlCol="0"/>
            <a:lstStyle/>
            <a:p>
              <a:endParaRPr sz="2700"/>
            </a:p>
          </p:txBody>
        </p:sp>
        <p:sp>
          <p:nvSpPr>
            <p:cNvPr id="133" name="object 133"/>
            <p:cNvSpPr/>
            <p:nvPr/>
          </p:nvSpPr>
          <p:spPr>
            <a:xfrm>
              <a:off x="4096130" y="2811526"/>
              <a:ext cx="50165" cy="50165"/>
            </a:xfrm>
            <a:custGeom>
              <a:avLst/>
              <a:gdLst/>
              <a:ahLst/>
              <a:cxnLst/>
              <a:rect l="l" t="t" r="r" b="b"/>
              <a:pathLst>
                <a:path w="50164"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DA5185"/>
              </a:solidFill>
            </a:ln>
          </p:spPr>
          <p:txBody>
            <a:bodyPr wrap="square" lIns="0" tIns="0" rIns="0" bIns="0" rtlCol="0"/>
            <a:lstStyle/>
            <a:p>
              <a:endParaRPr sz="2700"/>
            </a:p>
          </p:txBody>
        </p:sp>
        <p:sp>
          <p:nvSpPr>
            <p:cNvPr id="134" name="object 134"/>
            <p:cNvSpPr/>
            <p:nvPr/>
          </p:nvSpPr>
          <p:spPr>
            <a:xfrm>
              <a:off x="4636362" y="3525494"/>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DA5185"/>
            </a:solidFill>
          </p:spPr>
          <p:txBody>
            <a:bodyPr wrap="square" lIns="0" tIns="0" rIns="0" bIns="0" rtlCol="0"/>
            <a:lstStyle/>
            <a:p>
              <a:endParaRPr sz="2700"/>
            </a:p>
          </p:txBody>
        </p:sp>
        <p:sp>
          <p:nvSpPr>
            <p:cNvPr id="135" name="object 135"/>
            <p:cNvSpPr/>
            <p:nvPr/>
          </p:nvSpPr>
          <p:spPr>
            <a:xfrm>
              <a:off x="4636362" y="3525494"/>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DA5185"/>
              </a:solidFill>
            </a:ln>
          </p:spPr>
          <p:txBody>
            <a:bodyPr wrap="square" lIns="0" tIns="0" rIns="0" bIns="0" rtlCol="0"/>
            <a:lstStyle/>
            <a:p>
              <a:endParaRPr sz="2700"/>
            </a:p>
          </p:txBody>
        </p:sp>
        <p:sp>
          <p:nvSpPr>
            <p:cNvPr id="136" name="object 136"/>
            <p:cNvSpPr/>
            <p:nvPr/>
          </p:nvSpPr>
          <p:spPr>
            <a:xfrm>
              <a:off x="3048507" y="1376044"/>
              <a:ext cx="50165" cy="50165"/>
            </a:xfrm>
            <a:custGeom>
              <a:avLst/>
              <a:gdLst/>
              <a:ahLst/>
              <a:cxnLst/>
              <a:rect l="l" t="t" r="r" b="b"/>
              <a:pathLst>
                <a:path w="50164" h="50165">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9B79FF">
                <a:alpha val="79998"/>
              </a:srgbClr>
            </a:solidFill>
          </p:spPr>
          <p:txBody>
            <a:bodyPr wrap="square" lIns="0" tIns="0" rIns="0" bIns="0" rtlCol="0"/>
            <a:lstStyle/>
            <a:p>
              <a:endParaRPr sz="2700"/>
            </a:p>
          </p:txBody>
        </p:sp>
        <p:sp>
          <p:nvSpPr>
            <p:cNvPr id="137" name="object 137"/>
            <p:cNvSpPr/>
            <p:nvPr/>
          </p:nvSpPr>
          <p:spPr>
            <a:xfrm>
              <a:off x="3048507" y="1376044"/>
              <a:ext cx="50165" cy="50165"/>
            </a:xfrm>
            <a:custGeom>
              <a:avLst/>
              <a:gdLst/>
              <a:ahLst/>
              <a:cxnLst/>
              <a:rect l="l" t="t" r="r" b="b"/>
              <a:pathLst>
                <a:path w="50164" h="50165">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9B79FF"/>
              </a:solidFill>
            </a:ln>
          </p:spPr>
          <p:txBody>
            <a:bodyPr wrap="square" lIns="0" tIns="0" rIns="0" bIns="0" rtlCol="0"/>
            <a:lstStyle/>
            <a:p>
              <a:endParaRPr sz="2700"/>
            </a:p>
          </p:txBody>
        </p:sp>
        <p:sp>
          <p:nvSpPr>
            <p:cNvPr id="138" name="object 138"/>
            <p:cNvSpPr/>
            <p:nvPr/>
          </p:nvSpPr>
          <p:spPr>
            <a:xfrm>
              <a:off x="4232973" y="3336226"/>
              <a:ext cx="50165" cy="50165"/>
            </a:xfrm>
            <a:custGeom>
              <a:avLst/>
              <a:gdLst/>
              <a:ahLst/>
              <a:cxnLst/>
              <a:rect l="l" t="t" r="r" b="b"/>
              <a:pathLst>
                <a:path w="50164" h="50164">
                  <a:moveTo>
                    <a:pt x="24892" y="0"/>
                  </a:moveTo>
                  <a:lnTo>
                    <a:pt x="15216" y="1958"/>
                  </a:lnTo>
                  <a:lnTo>
                    <a:pt x="7302" y="7286"/>
                  </a:lnTo>
                  <a:lnTo>
                    <a:pt x="1960" y="15162"/>
                  </a:lnTo>
                  <a:lnTo>
                    <a:pt x="0" y="24765"/>
                  </a:lnTo>
                  <a:lnTo>
                    <a:pt x="1960" y="34440"/>
                  </a:lnTo>
                  <a:lnTo>
                    <a:pt x="7302" y="42354"/>
                  </a:lnTo>
                  <a:lnTo>
                    <a:pt x="15216" y="47696"/>
                  </a:lnTo>
                  <a:lnTo>
                    <a:pt x="24892" y="49657"/>
                  </a:lnTo>
                  <a:lnTo>
                    <a:pt x="34494" y="47696"/>
                  </a:lnTo>
                  <a:lnTo>
                    <a:pt x="42370" y="42354"/>
                  </a:lnTo>
                  <a:lnTo>
                    <a:pt x="47698" y="34440"/>
                  </a:lnTo>
                  <a:lnTo>
                    <a:pt x="49657" y="24765"/>
                  </a:lnTo>
                  <a:lnTo>
                    <a:pt x="47698" y="15162"/>
                  </a:lnTo>
                  <a:lnTo>
                    <a:pt x="42370" y="7286"/>
                  </a:lnTo>
                  <a:lnTo>
                    <a:pt x="34494" y="1958"/>
                  </a:lnTo>
                  <a:lnTo>
                    <a:pt x="24892" y="0"/>
                  </a:lnTo>
                  <a:close/>
                </a:path>
              </a:pathLst>
            </a:custGeom>
            <a:solidFill>
              <a:srgbClr val="DA5185"/>
            </a:solidFill>
          </p:spPr>
          <p:txBody>
            <a:bodyPr wrap="square" lIns="0" tIns="0" rIns="0" bIns="0" rtlCol="0"/>
            <a:lstStyle/>
            <a:p>
              <a:endParaRPr sz="2700"/>
            </a:p>
          </p:txBody>
        </p:sp>
        <p:sp>
          <p:nvSpPr>
            <p:cNvPr id="139" name="object 139"/>
            <p:cNvSpPr/>
            <p:nvPr/>
          </p:nvSpPr>
          <p:spPr>
            <a:xfrm>
              <a:off x="4232973" y="3336226"/>
              <a:ext cx="50165" cy="50165"/>
            </a:xfrm>
            <a:custGeom>
              <a:avLst/>
              <a:gdLst/>
              <a:ahLst/>
              <a:cxnLst/>
              <a:rect l="l" t="t" r="r" b="b"/>
              <a:pathLst>
                <a:path w="50164" h="50164">
                  <a:moveTo>
                    <a:pt x="0" y="24765"/>
                  </a:moveTo>
                  <a:lnTo>
                    <a:pt x="1960" y="15162"/>
                  </a:lnTo>
                  <a:lnTo>
                    <a:pt x="7302" y="7286"/>
                  </a:lnTo>
                  <a:lnTo>
                    <a:pt x="15216" y="1958"/>
                  </a:lnTo>
                  <a:lnTo>
                    <a:pt x="24892" y="0"/>
                  </a:lnTo>
                  <a:lnTo>
                    <a:pt x="34494" y="1958"/>
                  </a:lnTo>
                  <a:lnTo>
                    <a:pt x="42370" y="7286"/>
                  </a:lnTo>
                  <a:lnTo>
                    <a:pt x="47698" y="15162"/>
                  </a:lnTo>
                  <a:lnTo>
                    <a:pt x="49657" y="24765"/>
                  </a:lnTo>
                  <a:lnTo>
                    <a:pt x="47698" y="34440"/>
                  </a:lnTo>
                  <a:lnTo>
                    <a:pt x="42370" y="42354"/>
                  </a:lnTo>
                  <a:lnTo>
                    <a:pt x="34494" y="47696"/>
                  </a:lnTo>
                  <a:lnTo>
                    <a:pt x="24892" y="49657"/>
                  </a:lnTo>
                  <a:lnTo>
                    <a:pt x="15216" y="47696"/>
                  </a:lnTo>
                  <a:lnTo>
                    <a:pt x="7302" y="42354"/>
                  </a:lnTo>
                  <a:lnTo>
                    <a:pt x="1960" y="34440"/>
                  </a:lnTo>
                  <a:lnTo>
                    <a:pt x="0" y="24765"/>
                  </a:lnTo>
                </a:path>
              </a:pathLst>
            </a:custGeom>
            <a:ln w="9017">
              <a:solidFill>
                <a:srgbClr val="DA5185"/>
              </a:solidFill>
            </a:ln>
          </p:spPr>
          <p:txBody>
            <a:bodyPr wrap="square" lIns="0" tIns="0" rIns="0" bIns="0" rtlCol="0"/>
            <a:lstStyle/>
            <a:p>
              <a:endParaRPr sz="2700"/>
            </a:p>
          </p:txBody>
        </p:sp>
        <p:sp>
          <p:nvSpPr>
            <p:cNvPr id="140" name="object 140"/>
            <p:cNvSpPr/>
            <p:nvPr/>
          </p:nvSpPr>
          <p:spPr>
            <a:xfrm>
              <a:off x="3571113" y="2093722"/>
              <a:ext cx="50165" cy="50165"/>
            </a:xfrm>
            <a:custGeom>
              <a:avLst/>
              <a:gdLst/>
              <a:ahLst/>
              <a:cxnLst/>
              <a:rect l="l" t="t" r="r" b="b"/>
              <a:pathLst>
                <a:path w="50164"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9B79FF">
                <a:alpha val="79998"/>
              </a:srgbClr>
            </a:solidFill>
          </p:spPr>
          <p:txBody>
            <a:bodyPr wrap="square" lIns="0" tIns="0" rIns="0" bIns="0" rtlCol="0"/>
            <a:lstStyle/>
            <a:p>
              <a:endParaRPr sz="2700"/>
            </a:p>
          </p:txBody>
        </p:sp>
        <p:sp>
          <p:nvSpPr>
            <p:cNvPr id="141" name="object 141"/>
            <p:cNvSpPr/>
            <p:nvPr/>
          </p:nvSpPr>
          <p:spPr>
            <a:xfrm>
              <a:off x="3571113" y="2093722"/>
              <a:ext cx="50165" cy="50165"/>
            </a:xfrm>
            <a:custGeom>
              <a:avLst/>
              <a:gdLst/>
              <a:ahLst/>
              <a:cxnLst/>
              <a:rect l="l" t="t" r="r" b="b"/>
              <a:pathLst>
                <a:path w="50164"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9B79FF"/>
              </a:solidFill>
            </a:ln>
          </p:spPr>
          <p:txBody>
            <a:bodyPr wrap="square" lIns="0" tIns="0" rIns="0" bIns="0" rtlCol="0"/>
            <a:lstStyle/>
            <a:p>
              <a:endParaRPr sz="2700"/>
            </a:p>
          </p:txBody>
        </p:sp>
        <p:sp>
          <p:nvSpPr>
            <p:cNvPr id="142" name="object 142"/>
            <p:cNvSpPr/>
            <p:nvPr/>
          </p:nvSpPr>
          <p:spPr>
            <a:xfrm>
              <a:off x="4548147" y="3778743"/>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DA5185"/>
            </a:solidFill>
          </p:spPr>
          <p:txBody>
            <a:bodyPr wrap="square" lIns="0" tIns="0" rIns="0" bIns="0" rtlCol="0"/>
            <a:lstStyle/>
            <a:p>
              <a:endParaRPr sz="2700"/>
            </a:p>
          </p:txBody>
        </p:sp>
        <p:sp>
          <p:nvSpPr>
            <p:cNvPr id="143" name="object 143"/>
            <p:cNvSpPr/>
            <p:nvPr/>
          </p:nvSpPr>
          <p:spPr>
            <a:xfrm>
              <a:off x="4548147" y="3778743"/>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DA5185"/>
              </a:solidFill>
            </a:ln>
          </p:spPr>
          <p:txBody>
            <a:bodyPr wrap="square" lIns="0" tIns="0" rIns="0" bIns="0" rtlCol="0"/>
            <a:lstStyle/>
            <a:p>
              <a:endParaRPr sz="2700"/>
            </a:p>
          </p:txBody>
        </p:sp>
        <p:sp>
          <p:nvSpPr>
            <p:cNvPr id="144" name="object 144"/>
            <p:cNvSpPr/>
            <p:nvPr/>
          </p:nvSpPr>
          <p:spPr>
            <a:xfrm>
              <a:off x="4146549" y="2319273"/>
              <a:ext cx="49530" cy="50165"/>
            </a:xfrm>
            <a:custGeom>
              <a:avLst/>
              <a:gdLst/>
              <a:ahLst/>
              <a:cxnLst/>
              <a:rect l="l" t="t" r="r" b="b"/>
              <a:pathLst>
                <a:path w="49529" h="50164">
                  <a:moveTo>
                    <a:pt x="24765" y="0"/>
                  </a:moveTo>
                  <a:lnTo>
                    <a:pt x="15109" y="1958"/>
                  </a:lnTo>
                  <a:lnTo>
                    <a:pt x="7238" y="7286"/>
                  </a:lnTo>
                  <a:lnTo>
                    <a:pt x="1940" y="15162"/>
                  </a:lnTo>
                  <a:lnTo>
                    <a:pt x="0" y="24764"/>
                  </a:lnTo>
                  <a:lnTo>
                    <a:pt x="1940" y="34440"/>
                  </a:lnTo>
                  <a:lnTo>
                    <a:pt x="7238" y="42354"/>
                  </a:lnTo>
                  <a:lnTo>
                    <a:pt x="15109" y="47696"/>
                  </a:lnTo>
                  <a:lnTo>
                    <a:pt x="24765" y="49656"/>
                  </a:lnTo>
                  <a:lnTo>
                    <a:pt x="34420" y="47696"/>
                  </a:lnTo>
                  <a:lnTo>
                    <a:pt x="42291" y="42354"/>
                  </a:lnTo>
                  <a:lnTo>
                    <a:pt x="47589" y="34440"/>
                  </a:lnTo>
                  <a:lnTo>
                    <a:pt x="49530" y="24764"/>
                  </a:lnTo>
                  <a:lnTo>
                    <a:pt x="47589" y="15162"/>
                  </a:lnTo>
                  <a:lnTo>
                    <a:pt x="42290" y="7286"/>
                  </a:lnTo>
                  <a:lnTo>
                    <a:pt x="34420" y="1958"/>
                  </a:lnTo>
                  <a:lnTo>
                    <a:pt x="24765" y="0"/>
                  </a:lnTo>
                  <a:close/>
                </a:path>
              </a:pathLst>
            </a:custGeom>
            <a:solidFill>
              <a:srgbClr val="DA5185"/>
            </a:solidFill>
          </p:spPr>
          <p:txBody>
            <a:bodyPr wrap="square" lIns="0" tIns="0" rIns="0" bIns="0" rtlCol="0"/>
            <a:lstStyle/>
            <a:p>
              <a:endParaRPr sz="2700"/>
            </a:p>
          </p:txBody>
        </p:sp>
        <p:sp>
          <p:nvSpPr>
            <p:cNvPr id="145" name="object 145"/>
            <p:cNvSpPr/>
            <p:nvPr/>
          </p:nvSpPr>
          <p:spPr>
            <a:xfrm>
              <a:off x="4146549" y="2319273"/>
              <a:ext cx="49530" cy="50165"/>
            </a:xfrm>
            <a:custGeom>
              <a:avLst/>
              <a:gdLst/>
              <a:ahLst/>
              <a:cxnLst/>
              <a:rect l="l" t="t" r="r" b="b"/>
              <a:pathLst>
                <a:path w="49529" h="50164">
                  <a:moveTo>
                    <a:pt x="0" y="24764"/>
                  </a:moveTo>
                  <a:lnTo>
                    <a:pt x="1940" y="15162"/>
                  </a:lnTo>
                  <a:lnTo>
                    <a:pt x="7238" y="7286"/>
                  </a:lnTo>
                  <a:lnTo>
                    <a:pt x="15109" y="1958"/>
                  </a:lnTo>
                  <a:lnTo>
                    <a:pt x="24765" y="0"/>
                  </a:lnTo>
                  <a:lnTo>
                    <a:pt x="34420" y="1958"/>
                  </a:lnTo>
                  <a:lnTo>
                    <a:pt x="42290" y="7286"/>
                  </a:lnTo>
                  <a:lnTo>
                    <a:pt x="47589" y="15162"/>
                  </a:lnTo>
                  <a:lnTo>
                    <a:pt x="49530" y="24764"/>
                  </a:lnTo>
                  <a:lnTo>
                    <a:pt x="47589" y="34440"/>
                  </a:lnTo>
                  <a:lnTo>
                    <a:pt x="42291" y="42354"/>
                  </a:lnTo>
                  <a:lnTo>
                    <a:pt x="34420" y="47696"/>
                  </a:lnTo>
                  <a:lnTo>
                    <a:pt x="24765" y="49656"/>
                  </a:lnTo>
                  <a:lnTo>
                    <a:pt x="15109" y="47696"/>
                  </a:lnTo>
                  <a:lnTo>
                    <a:pt x="7238" y="42354"/>
                  </a:lnTo>
                  <a:lnTo>
                    <a:pt x="1940" y="34440"/>
                  </a:lnTo>
                  <a:lnTo>
                    <a:pt x="0" y="24764"/>
                  </a:lnTo>
                </a:path>
              </a:pathLst>
            </a:custGeom>
            <a:ln w="9017">
              <a:solidFill>
                <a:srgbClr val="DA5185"/>
              </a:solidFill>
            </a:ln>
          </p:spPr>
          <p:txBody>
            <a:bodyPr wrap="square" lIns="0" tIns="0" rIns="0" bIns="0" rtlCol="0"/>
            <a:lstStyle/>
            <a:p>
              <a:endParaRPr sz="2700"/>
            </a:p>
          </p:txBody>
        </p:sp>
        <p:sp>
          <p:nvSpPr>
            <p:cNvPr id="146" name="object 146"/>
            <p:cNvSpPr/>
            <p:nvPr/>
          </p:nvSpPr>
          <p:spPr>
            <a:xfrm>
              <a:off x="4336034" y="2386710"/>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DA5185"/>
            </a:solidFill>
          </p:spPr>
          <p:txBody>
            <a:bodyPr wrap="square" lIns="0" tIns="0" rIns="0" bIns="0" rtlCol="0"/>
            <a:lstStyle/>
            <a:p>
              <a:endParaRPr sz="2700"/>
            </a:p>
          </p:txBody>
        </p:sp>
        <p:sp>
          <p:nvSpPr>
            <p:cNvPr id="147" name="object 147"/>
            <p:cNvSpPr/>
            <p:nvPr/>
          </p:nvSpPr>
          <p:spPr>
            <a:xfrm>
              <a:off x="4336034" y="2386710"/>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DA5185"/>
              </a:solidFill>
            </a:ln>
          </p:spPr>
          <p:txBody>
            <a:bodyPr wrap="square" lIns="0" tIns="0" rIns="0" bIns="0" rtlCol="0"/>
            <a:lstStyle/>
            <a:p>
              <a:endParaRPr sz="2700"/>
            </a:p>
          </p:txBody>
        </p:sp>
        <p:sp>
          <p:nvSpPr>
            <p:cNvPr id="148" name="object 148"/>
            <p:cNvSpPr/>
            <p:nvPr/>
          </p:nvSpPr>
          <p:spPr>
            <a:xfrm>
              <a:off x="3932555" y="1754758"/>
              <a:ext cx="50165" cy="49530"/>
            </a:xfrm>
            <a:custGeom>
              <a:avLst/>
              <a:gdLst/>
              <a:ahLst/>
              <a:cxnLst/>
              <a:rect l="l" t="t" r="r" b="b"/>
              <a:pathLst>
                <a:path w="50164" h="49530">
                  <a:moveTo>
                    <a:pt x="24892" y="0"/>
                  </a:moveTo>
                  <a:lnTo>
                    <a:pt x="15216" y="1940"/>
                  </a:lnTo>
                  <a:lnTo>
                    <a:pt x="7302" y="7238"/>
                  </a:lnTo>
                  <a:lnTo>
                    <a:pt x="1960" y="15109"/>
                  </a:lnTo>
                  <a:lnTo>
                    <a:pt x="0" y="24764"/>
                  </a:lnTo>
                  <a:lnTo>
                    <a:pt x="1960" y="34420"/>
                  </a:lnTo>
                  <a:lnTo>
                    <a:pt x="7302" y="42290"/>
                  </a:lnTo>
                  <a:lnTo>
                    <a:pt x="15216" y="47589"/>
                  </a:lnTo>
                  <a:lnTo>
                    <a:pt x="24892" y="49529"/>
                  </a:lnTo>
                  <a:lnTo>
                    <a:pt x="34494" y="47589"/>
                  </a:lnTo>
                  <a:lnTo>
                    <a:pt x="42370" y="42290"/>
                  </a:lnTo>
                  <a:lnTo>
                    <a:pt x="47698" y="34420"/>
                  </a:lnTo>
                  <a:lnTo>
                    <a:pt x="49657" y="24764"/>
                  </a:lnTo>
                  <a:lnTo>
                    <a:pt x="47698" y="15109"/>
                  </a:lnTo>
                  <a:lnTo>
                    <a:pt x="42370" y="7238"/>
                  </a:lnTo>
                  <a:lnTo>
                    <a:pt x="34494" y="1940"/>
                  </a:lnTo>
                  <a:lnTo>
                    <a:pt x="24892" y="0"/>
                  </a:lnTo>
                  <a:close/>
                </a:path>
              </a:pathLst>
            </a:custGeom>
            <a:solidFill>
              <a:srgbClr val="9B79FF">
                <a:alpha val="79998"/>
              </a:srgbClr>
            </a:solidFill>
          </p:spPr>
          <p:txBody>
            <a:bodyPr wrap="square" lIns="0" tIns="0" rIns="0" bIns="0" rtlCol="0"/>
            <a:lstStyle/>
            <a:p>
              <a:endParaRPr sz="2700"/>
            </a:p>
          </p:txBody>
        </p:sp>
        <p:sp>
          <p:nvSpPr>
            <p:cNvPr id="149" name="object 149"/>
            <p:cNvSpPr/>
            <p:nvPr/>
          </p:nvSpPr>
          <p:spPr>
            <a:xfrm>
              <a:off x="3932555" y="1754758"/>
              <a:ext cx="50165" cy="49530"/>
            </a:xfrm>
            <a:custGeom>
              <a:avLst/>
              <a:gdLst/>
              <a:ahLst/>
              <a:cxnLst/>
              <a:rect l="l" t="t" r="r" b="b"/>
              <a:pathLst>
                <a:path w="50164" h="49530">
                  <a:moveTo>
                    <a:pt x="0" y="24764"/>
                  </a:moveTo>
                  <a:lnTo>
                    <a:pt x="1960" y="15109"/>
                  </a:lnTo>
                  <a:lnTo>
                    <a:pt x="7302" y="7238"/>
                  </a:lnTo>
                  <a:lnTo>
                    <a:pt x="15216" y="1940"/>
                  </a:lnTo>
                  <a:lnTo>
                    <a:pt x="24892" y="0"/>
                  </a:lnTo>
                  <a:lnTo>
                    <a:pt x="34494" y="1940"/>
                  </a:lnTo>
                  <a:lnTo>
                    <a:pt x="42370" y="7238"/>
                  </a:lnTo>
                  <a:lnTo>
                    <a:pt x="47698" y="15109"/>
                  </a:lnTo>
                  <a:lnTo>
                    <a:pt x="49657" y="24764"/>
                  </a:lnTo>
                  <a:lnTo>
                    <a:pt x="47698" y="34420"/>
                  </a:lnTo>
                  <a:lnTo>
                    <a:pt x="42370" y="42290"/>
                  </a:lnTo>
                  <a:lnTo>
                    <a:pt x="34494" y="47589"/>
                  </a:lnTo>
                  <a:lnTo>
                    <a:pt x="24892" y="49529"/>
                  </a:lnTo>
                  <a:lnTo>
                    <a:pt x="15216" y="47589"/>
                  </a:lnTo>
                  <a:lnTo>
                    <a:pt x="7302" y="42290"/>
                  </a:lnTo>
                  <a:lnTo>
                    <a:pt x="1960" y="34420"/>
                  </a:lnTo>
                  <a:lnTo>
                    <a:pt x="0" y="24764"/>
                  </a:lnTo>
                </a:path>
              </a:pathLst>
            </a:custGeom>
            <a:ln w="9017">
              <a:solidFill>
                <a:srgbClr val="9B79FF"/>
              </a:solidFill>
            </a:ln>
          </p:spPr>
          <p:txBody>
            <a:bodyPr wrap="square" lIns="0" tIns="0" rIns="0" bIns="0" rtlCol="0"/>
            <a:lstStyle/>
            <a:p>
              <a:endParaRPr sz="2700"/>
            </a:p>
          </p:txBody>
        </p:sp>
        <p:sp>
          <p:nvSpPr>
            <p:cNvPr id="150" name="object 150"/>
            <p:cNvSpPr/>
            <p:nvPr/>
          </p:nvSpPr>
          <p:spPr>
            <a:xfrm>
              <a:off x="3897630" y="1848866"/>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9B79FF">
                <a:alpha val="79998"/>
              </a:srgbClr>
            </a:solidFill>
          </p:spPr>
          <p:txBody>
            <a:bodyPr wrap="square" lIns="0" tIns="0" rIns="0" bIns="0" rtlCol="0"/>
            <a:lstStyle/>
            <a:p>
              <a:endParaRPr sz="2700"/>
            </a:p>
          </p:txBody>
        </p:sp>
        <p:sp>
          <p:nvSpPr>
            <p:cNvPr id="151" name="object 151"/>
            <p:cNvSpPr/>
            <p:nvPr/>
          </p:nvSpPr>
          <p:spPr>
            <a:xfrm>
              <a:off x="3897630" y="1848866"/>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9B79FF"/>
              </a:solidFill>
            </a:ln>
          </p:spPr>
          <p:txBody>
            <a:bodyPr wrap="square" lIns="0" tIns="0" rIns="0" bIns="0" rtlCol="0"/>
            <a:lstStyle/>
            <a:p>
              <a:endParaRPr sz="2700"/>
            </a:p>
          </p:txBody>
        </p:sp>
        <p:sp>
          <p:nvSpPr>
            <p:cNvPr id="152" name="object 152"/>
            <p:cNvSpPr/>
            <p:nvPr/>
          </p:nvSpPr>
          <p:spPr>
            <a:xfrm>
              <a:off x="382016" y="691007"/>
              <a:ext cx="5015865" cy="3455670"/>
            </a:xfrm>
            <a:custGeom>
              <a:avLst/>
              <a:gdLst/>
              <a:ahLst/>
              <a:cxnLst/>
              <a:rect l="l" t="t" r="r" b="b"/>
              <a:pathLst>
                <a:path w="5015865" h="3455670">
                  <a:moveTo>
                    <a:pt x="0" y="3455289"/>
                  </a:moveTo>
                  <a:lnTo>
                    <a:pt x="5015611" y="3455289"/>
                  </a:lnTo>
                  <a:lnTo>
                    <a:pt x="5015611" y="0"/>
                  </a:lnTo>
                  <a:lnTo>
                    <a:pt x="0" y="0"/>
                  </a:lnTo>
                  <a:lnTo>
                    <a:pt x="0" y="3455289"/>
                  </a:lnTo>
                  <a:close/>
                </a:path>
              </a:pathLst>
            </a:custGeom>
            <a:ln w="13589">
              <a:solidFill>
                <a:srgbClr val="B3B3B3"/>
              </a:solidFill>
            </a:ln>
          </p:spPr>
          <p:txBody>
            <a:bodyPr wrap="square" lIns="0" tIns="0" rIns="0" bIns="0" rtlCol="0"/>
            <a:lstStyle/>
            <a:p>
              <a:endParaRPr sz="2700"/>
            </a:p>
          </p:txBody>
        </p:sp>
        <p:sp>
          <p:nvSpPr>
            <p:cNvPr id="153" name="object 153"/>
            <p:cNvSpPr/>
            <p:nvPr/>
          </p:nvSpPr>
          <p:spPr>
            <a:xfrm>
              <a:off x="4349313" y="1437270"/>
              <a:ext cx="50165" cy="50165"/>
            </a:xfrm>
            <a:custGeom>
              <a:avLst/>
              <a:gdLst/>
              <a:ahLst/>
              <a:cxnLst/>
              <a:rect l="l" t="t" r="r" b="b"/>
              <a:pathLst>
                <a:path w="50164" h="50165">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B500FF"/>
            </a:solidFill>
          </p:spPr>
          <p:txBody>
            <a:bodyPr wrap="square" lIns="0" tIns="0" rIns="0" bIns="0" rtlCol="0"/>
            <a:lstStyle/>
            <a:p>
              <a:endParaRPr sz="2700"/>
            </a:p>
          </p:txBody>
        </p:sp>
        <p:sp>
          <p:nvSpPr>
            <p:cNvPr id="154" name="object 154"/>
            <p:cNvSpPr/>
            <p:nvPr/>
          </p:nvSpPr>
          <p:spPr>
            <a:xfrm>
              <a:off x="4349313" y="1437270"/>
              <a:ext cx="50165" cy="50165"/>
            </a:xfrm>
            <a:custGeom>
              <a:avLst/>
              <a:gdLst/>
              <a:ahLst/>
              <a:cxnLst/>
              <a:rect l="l" t="t" r="r" b="b"/>
              <a:pathLst>
                <a:path w="50164" h="50165">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B500FF"/>
              </a:solidFill>
            </a:ln>
          </p:spPr>
          <p:txBody>
            <a:bodyPr wrap="square" lIns="0" tIns="0" rIns="0" bIns="0" rtlCol="0"/>
            <a:lstStyle/>
            <a:p>
              <a:endParaRPr sz="2700"/>
            </a:p>
          </p:txBody>
        </p:sp>
        <p:sp>
          <p:nvSpPr>
            <p:cNvPr id="155" name="object 155"/>
            <p:cNvSpPr/>
            <p:nvPr/>
          </p:nvSpPr>
          <p:spPr>
            <a:xfrm>
              <a:off x="4507776" y="1610391"/>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B500FF"/>
            </a:solidFill>
          </p:spPr>
          <p:txBody>
            <a:bodyPr wrap="square" lIns="0" tIns="0" rIns="0" bIns="0" rtlCol="0"/>
            <a:lstStyle/>
            <a:p>
              <a:endParaRPr sz="2700"/>
            </a:p>
          </p:txBody>
        </p:sp>
        <p:sp>
          <p:nvSpPr>
            <p:cNvPr id="156" name="object 156"/>
            <p:cNvSpPr/>
            <p:nvPr/>
          </p:nvSpPr>
          <p:spPr>
            <a:xfrm>
              <a:off x="4507776" y="1610391"/>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B500FF"/>
              </a:solidFill>
            </a:ln>
          </p:spPr>
          <p:txBody>
            <a:bodyPr wrap="square" lIns="0" tIns="0" rIns="0" bIns="0" rtlCol="0"/>
            <a:lstStyle/>
            <a:p>
              <a:endParaRPr sz="2700"/>
            </a:p>
          </p:txBody>
        </p:sp>
        <p:sp>
          <p:nvSpPr>
            <p:cNvPr id="157" name="object 157"/>
            <p:cNvSpPr/>
            <p:nvPr/>
          </p:nvSpPr>
          <p:spPr>
            <a:xfrm>
              <a:off x="4203949" y="1804871"/>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B500FF"/>
            </a:solidFill>
          </p:spPr>
          <p:txBody>
            <a:bodyPr wrap="square" lIns="0" tIns="0" rIns="0" bIns="0" rtlCol="0"/>
            <a:lstStyle/>
            <a:p>
              <a:endParaRPr sz="2700"/>
            </a:p>
          </p:txBody>
        </p:sp>
        <p:sp>
          <p:nvSpPr>
            <p:cNvPr id="158" name="object 158"/>
            <p:cNvSpPr/>
            <p:nvPr/>
          </p:nvSpPr>
          <p:spPr>
            <a:xfrm>
              <a:off x="4203949" y="1804871"/>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B500FF"/>
              </a:solidFill>
            </a:ln>
          </p:spPr>
          <p:txBody>
            <a:bodyPr wrap="square" lIns="0" tIns="0" rIns="0" bIns="0" rtlCol="0"/>
            <a:lstStyle/>
            <a:p>
              <a:endParaRPr sz="2700"/>
            </a:p>
          </p:txBody>
        </p:sp>
        <p:sp>
          <p:nvSpPr>
            <p:cNvPr id="159" name="object 159"/>
            <p:cNvSpPr/>
            <p:nvPr/>
          </p:nvSpPr>
          <p:spPr>
            <a:xfrm>
              <a:off x="3968299" y="1176533"/>
              <a:ext cx="50165" cy="50165"/>
            </a:xfrm>
            <a:custGeom>
              <a:avLst/>
              <a:gdLst/>
              <a:ahLst/>
              <a:cxnLst/>
              <a:rect l="l" t="t" r="r" b="b"/>
              <a:pathLst>
                <a:path w="50164" h="50165">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B500FF"/>
            </a:solidFill>
          </p:spPr>
          <p:txBody>
            <a:bodyPr wrap="square" lIns="0" tIns="0" rIns="0" bIns="0" rtlCol="0"/>
            <a:lstStyle/>
            <a:p>
              <a:endParaRPr sz="2700"/>
            </a:p>
          </p:txBody>
        </p:sp>
        <p:sp>
          <p:nvSpPr>
            <p:cNvPr id="160" name="object 160"/>
            <p:cNvSpPr/>
            <p:nvPr/>
          </p:nvSpPr>
          <p:spPr>
            <a:xfrm>
              <a:off x="3968299" y="1176533"/>
              <a:ext cx="50165" cy="50165"/>
            </a:xfrm>
            <a:custGeom>
              <a:avLst/>
              <a:gdLst/>
              <a:ahLst/>
              <a:cxnLst/>
              <a:rect l="l" t="t" r="r" b="b"/>
              <a:pathLst>
                <a:path w="50164" h="50165">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B500FF"/>
              </a:solidFill>
            </a:ln>
          </p:spPr>
          <p:txBody>
            <a:bodyPr wrap="square" lIns="0" tIns="0" rIns="0" bIns="0" rtlCol="0"/>
            <a:lstStyle/>
            <a:p>
              <a:endParaRPr sz="2700"/>
            </a:p>
          </p:txBody>
        </p:sp>
      </p:grpSp>
      <p:sp>
        <p:nvSpPr>
          <p:cNvPr id="161" name="object 161"/>
          <p:cNvSpPr txBox="1"/>
          <p:nvPr/>
        </p:nvSpPr>
        <p:spPr>
          <a:xfrm>
            <a:off x="1888619" y="4912549"/>
            <a:ext cx="134303" cy="226985"/>
          </a:xfrm>
          <a:prstGeom prst="rect">
            <a:avLst/>
          </a:prstGeom>
        </p:spPr>
        <p:txBody>
          <a:bodyPr vert="horz" wrap="square" lIns="0" tIns="19050" rIns="0" bIns="0" rtlCol="0">
            <a:spAutoFit/>
          </a:bodyPr>
          <a:lstStyle/>
          <a:p>
            <a:pPr marL="19050">
              <a:spcBef>
                <a:spcPts val="150"/>
              </a:spcBef>
            </a:pPr>
            <a:r>
              <a:rPr sz="1350" dirty="0">
                <a:solidFill>
                  <a:srgbClr val="4D4D4D"/>
                </a:solidFill>
                <a:latin typeface="Arial"/>
                <a:cs typeface="Arial"/>
              </a:rPr>
              <a:t>1</a:t>
            </a:r>
            <a:endParaRPr sz="1350">
              <a:latin typeface="Arial"/>
              <a:cs typeface="Arial"/>
            </a:endParaRPr>
          </a:p>
        </p:txBody>
      </p:sp>
      <p:sp>
        <p:nvSpPr>
          <p:cNvPr id="162" name="object 162"/>
          <p:cNvSpPr txBox="1"/>
          <p:nvPr/>
        </p:nvSpPr>
        <p:spPr>
          <a:xfrm>
            <a:off x="1888619" y="3970088"/>
            <a:ext cx="134303" cy="226985"/>
          </a:xfrm>
          <a:prstGeom prst="rect">
            <a:avLst/>
          </a:prstGeom>
        </p:spPr>
        <p:txBody>
          <a:bodyPr vert="horz" wrap="square" lIns="0" tIns="19050" rIns="0" bIns="0" rtlCol="0">
            <a:spAutoFit/>
          </a:bodyPr>
          <a:lstStyle/>
          <a:p>
            <a:pPr marL="19050">
              <a:spcBef>
                <a:spcPts val="150"/>
              </a:spcBef>
            </a:pPr>
            <a:r>
              <a:rPr sz="1350" dirty="0">
                <a:solidFill>
                  <a:srgbClr val="4D4D4D"/>
                </a:solidFill>
                <a:latin typeface="Arial"/>
                <a:cs typeface="Arial"/>
              </a:rPr>
              <a:t>2</a:t>
            </a:r>
            <a:endParaRPr sz="1350">
              <a:latin typeface="Arial"/>
              <a:cs typeface="Arial"/>
            </a:endParaRPr>
          </a:p>
        </p:txBody>
      </p:sp>
      <p:sp>
        <p:nvSpPr>
          <p:cNvPr id="163" name="object 163"/>
          <p:cNvSpPr txBox="1"/>
          <p:nvPr/>
        </p:nvSpPr>
        <p:spPr>
          <a:xfrm>
            <a:off x="1888619" y="3027799"/>
            <a:ext cx="134303" cy="226985"/>
          </a:xfrm>
          <a:prstGeom prst="rect">
            <a:avLst/>
          </a:prstGeom>
        </p:spPr>
        <p:txBody>
          <a:bodyPr vert="horz" wrap="square" lIns="0" tIns="19050" rIns="0" bIns="0" rtlCol="0">
            <a:spAutoFit/>
          </a:bodyPr>
          <a:lstStyle/>
          <a:p>
            <a:pPr marL="19050">
              <a:spcBef>
                <a:spcPts val="150"/>
              </a:spcBef>
            </a:pPr>
            <a:r>
              <a:rPr sz="1350" dirty="0">
                <a:solidFill>
                  <a:srgbClr val="4D4D4D"/>
                </a:solidFill>
                <a:latin typeface="Arial"/>
                <a:cs typeface="Arial"/>
              </a:rPr>
              <a:t>3</a:t>
            </a:r>
            <a:endParaRPr sz="1350">
              <a:latin typeface="Arial"/>
              <a:cs typeface="Arial"/>
            </a:endParaRPr>
          </a:p>
        </p:txBody>
      </p:sp>
      <p:sp>
        <p:nvSpPr>
          <p:cNvPr id="164" name="object 164"/>
          <p:cNvSpPr txBox="1"/>
          <p:nvPr/>
        </p:nvSpPr>
        <p:spPr>
          <a:xfrm>
            <a:off x="1888619" y="2085338"/>
            <a:ext cx="134303" cy="226985"/>
          </a:xfrm>
          <a:prstGeom prst="rect">
            <a:avLst/>
          </a:prstGeom>
        </p:spPr>
        <p:txBody>
          <a:bodyPr vert="horz" wrap="square" lIns="0" tIns="19050" rIns="0" bIns="0" rtlCol="0">
            <a:spAutoFit/>
          </a:bodyPr>
          <a:lstStyle/>
          <a:p>
            <a:pPr marL="19050">
              <a:spcBef>
                <a:spcPts val="150"/>
              </a:spcBef>
            </a:pPr>
            <a:r>
              <a:rPr sz="1350" dirty="0">
                <a:solidFill>
                  <a:srgbClr val="4D4D4D"/>
                </a:solidFill>
                <a:latin typeface="Arial"/>
                <a:cs typeface="Arial"/>
              </a:rPr>
              <a:t>4</a:t>
            </a:r>
            <a:endParaRPr sz="1350">
              <a:latin typeface="Arial"/>
              <a:cs typeface="Arial"/>
            </a:endParaRPr>
          </a:p>
        </p:txBody>
      </p:sp>
      <p:sp>
        <p:nvSpPr>
          <p:cNvPr id="165" name="object 165"/>
          <p:cNvSpPr txBox="1"/>
          <p:nvPr/>
        </p:nvSpPr>
        <p:spPr>
          <a:xfrm>
            <a:off x="1888619" y="1142878"/>
            <a:ext cx="134303" cy="226985"/>
          </a:xfrm>
          <a:prstGeom prst="rect">
            <a:avLst/>
          </a:prstGeom>
        </p:spPr>
        <p:txBody>
          <a:bodyPr vert="horz" wrap="square" lIns="0" tIns="19050" rIns="0" bIns="0" rtlCol="0">
            <a:spAutoFit/>
          </a:bodyPr>
          <a:lstStyle/>
          <a:p>
            <a:pPr marL="19050">
              <a:spcBef>
                <a:spcPts val="150"/>
              </a:spcBef>
            </a:pPr>
            <a:r>
              <a:rPr sz="1350" dirty="0">
                <a:solidFill>
                  <a:srgbClr val="4D4D4D"/>
                </a:solidFill>
                <a:latin typeface="Arial"/>
                <a:cs typeface="Arial"/>
              </a:rPr>
              <a:t>5</a:t>
            </a:r>
            <a:endParaRPr sz="1350">
              <a:latin typeface="Arial"/>
              <a:cs typeface="Arial"/>
            </a:endParaRPr>
          </a:p>
        </p:txBody>
      </p:sp>
      <p:sp>
        <p:nvSpPr>
          <p:cNvPr id="166" name="object 166"/>
          <p:cNvSpPr/>
          <p:nvPr/>
        </p:nvSpPr>
        <p:spPr>
          <a:xfrm>
            <a:off x="2044828" y="5983985"/>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67" name="object 167"/>
          <p:cNvSpPr/>
          <p:nvPr/>
        </p:nvSpPr>
        <p:spPr>
          <a:xfrm>
            <a:off x="2044828" y="5041581"/>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68" name="object 168"/>
          <p:cNvSpPr/>
          <p:nvPr/>
        </p:nvSpPr>
        <p:spPr>
          <a:xfrm>
            <a:off x="2044828" y="4099178"/>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69" name="object 169"/>
          <p:cNvSpPr/>
          <p:nvPr/>
        </p:nvSpPr>
        <p:spPr>
          <a:xfrm>
            <a:off x="2044828" y="3156776"/>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70" name="object 170"/>
          <p:cNvSpPr/>
          <p:nvPr/>
        </p:nvSpPr>
        <p:spPr>
          <a:xfrm>
            <a:off x="2044828" y="2214563"/>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71" name="object 171"/>
          <p:cNvSpPr/>
          <p:nvPr/>
        </p:nvSpPr>
        <p:spPr>
          <a:xfrm>
            <a:off x="2044828" y="1272158"/>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72" name="object 172"/>
          <p:cNvSpPr/>
          <p:nvPr/>
        </p:nvSpPr>
        <p:spPr>
          <a:xfrm>
            <a:off x="2438970"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3" name="object 173"/>
          <p:cNvSpPr/>
          <p:nvPr/>
        </p:nvSpPr>
        <p:spPr>
          <a:xfrm>
            <a:off x="3806951"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4" name="object 174"/>
          <p:cNvSpPr/>
          <p:nvPr/>
        </p:nvSpPr>
        <p:spPr>
          <a:xfrm>
            <a:off x="5174741"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5" name="object 175"/>
          <p:cNvSpPr/>
          <p:nvPr/>
        </p:nvSpPr>
        <p:spPr>
          <a:xfrm>
            <a:off x="6542723"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6" name="object 176"/>
          <p:cNvSpPr/>
          <p:nvPr/>
        </p:nvSpPr>
        <p:spPr>
          <a:xfrm>
            <a:off x="7910703"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7" name="object 177"/>
          <p:cNvSpPr/>
          <p:nvPr/>
        </p:nvSpPr>
        <p:spPr>
          <a:xfrm>
            <a:off x="9278492"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8" name="object 178"/>
          <p:cNvSpPr txBox="1"/>
          <p:nvPr/>
        </p:nvSpPr>
        <p:spPr>
          <a:xfrm>
            <a:off x="1628951" y="2997890"/>
            <a:ext cx="218008" cy="1179195"/>
          </a:xfrm>
          <a:prstGeom prst="rect">
            <a:avLst/>
          </a:prstGeom>
        </p:spPr>
        <p:txBody>
          <a:bodyPr vert="vert270" wrap="square" lIns="0" tIns="0" rIns="0" bIns="0" rtlCol="0">
            <a:spAutoFit/>
          </a:bodyPr>
          <a:lstStyle/>
          <a:p>
            <a:pPr marL="19050">
              <a:lnSpc>
                <a:spcPts val="1748"/>
              </a:lnSpc>
            </a:pPr>
            <a:r>
              <a:rPr sz="1650" b="1" spc="-8" dirty="0">
                <a:latin typeface="Arial"/>
                <a:cs typeface="Arial"/>
              </a:rPr>
              <a:t>Depression</a:t>
            </a:r>
            <a:endParaRPr sz="1650">
              <a:latin typeface="Arial"/>
              <a:cs typeface="Arial"/>
            </a:endParaRPr>
          </a:p>
        </p:txBody>
      </p:sp>
      <p:sp>
        <p:nvSpPr>
          <p:cNvPr id="179" name="object 179"/>
          <p:cNvSpPr txBox="1"/>
          <p:nvPr/>
        </p:nvSpPr>
        <p:spPr>
          <a:xfrm>
            <a:off x="1846279" y="108313"/>
            <a:ext cx="192360" cy="848678"/>
          </a:xfrm>
          <a:prstGeom prst="rect">
            <a:avLst/>
          </a:prstGeom>
        </p:spPr>
        <p:txBody>
          <a:bodyPr vert="vert270" wrap="square" lIns="0" tIns="0" rIns="0" bIns="0" rtlCol="0">
            <a:spAutoFit/>
          </a:bodyPr>
          <a:lstStyle/>
          <a:p>
            <a:pPr marL="19050">
              <a:lnSpc>
                <a:spcPts val="1463"/>
              </a:lnSpc>
            </a:pPr>
            <a:r>
              <a:rPr sz="1350" dirty="0">
                <a:latin typeface="Arial"/>
                <a:cs typeface="Arial"/>
              </a:rPr>
              <a:t>Frequency</a:t>
            </a:r>
            <a:endParaRPr sz="1350">
              <a:latin typeface="Arial"/>
              <a:cs typeface="Arial"/>
            </a:endParaRPr>
          </a:p>
        </p:txBody>
      </p:sp>
      <p:pic>
        <p:nvPicPr>
          <p:cNvPr id="180" name="object 180"/>
          <p:cNvPicPr/>
          <p:nvPr/>
        </p:nvPicPr>
        <p:blipFill>
          <a:blip r:embed="rId4" cstate="print"/>
          <a:stretch>
            <a:fillRect/>
          </a:stretch>
        </p:blipFill>
        <p:spPr>
          <a:xfrm>
            <a:off x="2405667" y="37056"/>
            <a:ext cx="6859905" cy="962787"/>
          </a:xfrm>
          <a:prstGeom prst="rect">
            <a:avLst/>
          </a:prstGeom>
        </p:spPr>
      </p:pic>
      <p:pic>
        <p:nvPicPr>
          <p:cNvPr id="181" name="object 181"/>
          <p:cNvPicPr/>
          <p:nvPr/>
        </p:nvPicPr>
        <p:blipFill>
          <a:blip r:embed="rId5" cstate="print"/>
          <a:stretch>
            <a:fillRect/>
          </a:stretch>
        </p:blipFill>
        <p:spPr>
          <a:xfrm>
            <a:off x="9663093" y="1261494"/>
            <a:ext cx="960078" cy="4731855"/>
          </a:xfrm>
          <a:prstGeom prst="rect">
            <a:avLst/>
          </a:prstGeom>
        </p:spPr>
      </p:pic>
      <p:sp>
        <p:nvSpPr>
          <p:cNvPr id="182" name="object 182"/>
          <p:cNvSpPr txBox="1">
            <a:spLocks noGrp="1"/>
          </p:cNvSpPr>
          <p:nvPr>
            <p:ph type="ftr" sz="quarter" idx="4294967295"/>
          </p:nvPr>
        </p:nvSpPr>
        <p:spPr>
          <a:xfrm>
            <a:off x="1524000" y="0"/>
            <a:ext cx="0" cy="192360"/>
          </a:xfrm>
          <a:prstGeom prst="rect">
            <a:avLst/>
          </a:prstGeom>
        </p:spPr>
        <p:txBody>
          <a:bodyPr vert="horz" wrap="square" lIns="0" tIns="0" rIns="0" bIns="0" rtlCol="0">
            <a:spAutoFit/>
          </a:bodyPr>
          <a:lstStyle/>
          <a:p>
            <a:pPr marL="19050">
              <a:lnSpc>
                <a:spcPts val="1463"/>
              </a:lnSpc>
            </a:pPr>
            <a:r>
              <a:rPr dirty="0"/>
              <a:t>0</a:t>
            </a:r>
          </a:p>
        </p:txBody>
      </p:sp>
      <p:sp>
        <p:nvSpPr>
          <p:cNvPr id="183" name="object 183"/>
          <p:cNvSpPr txBox="1"/>
          <p:nvPr/>
        </p:nvSpPr>
        <p:spPr>
          <a:xfrm>
            <a:off x="2372293" y="6285542"/>
            <a:ext cx="134303" cy="192360"/>
          </a:xfrm>
          <a:prstGeom prst="rect">
            <a:avLst/>
          </a:prstGeom>
        </p:spPr>
        <p:txBody>
          <a:bodyPr vert="horz" wrap="square" lIns="0" tIns="0" rIns="0" bIns="0" rtlCol="0">
            <a:spAutoFit/>
          </a:bodyPr>
          <a:lstStyle/>
          <a:p>
            <a:pPr marL="19050">
              <a:lnSpc>
                <a:spcPts val="1463"/>
              </a:lnSpc>
            </a:pPr>
            <a:r>
              <a:rPr sz="1350" dirty="0">
                <a:solidFill>
                  <a:srgbClr val="4D4D4D"/>
                </a:solidFill>
                <a:latin typeface="Arial"/>
                <a:cs typeface="Arial"/>
              </a:rPr>
              <a:t>0</a:t>
            </a:r>
            <a:endParaRPr sz="1350">
              <a:latin typeface="Arial"/>
              <a:cs typeface="Arial"/>
            </a:endParaRPr>
          </a:p>
        </p:txBody>
      </p:sp>
      <p:sp>
        <p:nvSpPr>
          <p:cNvPr id="184" name="object 184"/>
          <p:cNvSpPr txBox="1">
            <a:spLocks noGrp="1"/>
          </p:cNvSpPr>
          <p:nvPr>
            <p:ph type="dt" sz="half" idx="4294967295"/>
          </p:nvPr>
        </p:nvSpPr>
        <p:spPr>
          <a:xfrm>
            <a:off x="1524000" y="0"/>
            <a:ext cx="0" cy="192360"/>
          </a:xfrm>
          <a:prstGeom prst="rect">
            <a:avLst/>
          </a:prstGeom>
        </p:spPr>
        <p:txBody>
          <a:bodyPr vert="horz" wrap="square" lIns="0" tIns="0" rIns="0" bIns="0" rtlCol="0">
            <a:spAutoFit/>
          </a:bodyPr>
          <a:lstStyle/>
          <a:p>
            <a:pPr marL="19050">
              <a:lnSpc>
                <a:spcPts val="1463"/>
              </a:lnSpc>
            </a:pPr>
            <a:r>
              <a:rPr dirty="0"/>
              <a:t>1</a:t>
            </a:r>
          </a:p>
        </p:txBody>
      </p:sp>
      <p:sp>
        <p:nvSpPr>
          <p:cNvPr id="185" name="object 185"/>
          <p:cNvSpPr txBox="1"/>
          <p:nvPr/>
        </p:nvSpPr>
        <p:spPr>
          <a:xfrm>
            <a:off x="5108120" y="6285542"/>
            <a:ext cx="134303" cy="192360"/>
          </a:xfrm>
          <a:prstGeom prst="rect">
            <a:avLst/>
          </a:prstGeom>
        </p:spPr>
        <p:txBody>
          <a:bodyPr vert="horz" wrap="square" lIns="0" tIns="0" rIns="0" bIns="0" rtlCol="0">
            <a:spAutoFit/>
          </a:bodyPr>
          <a:lstStyle/>
          <a:p>
            <a:pPr marL="19050">
              <a:lnSpc>
                <a:spcPts val="1463"/>
              </a:lnSpc>
            </a:pPr>
            <a:r>
              <a:rPr sz="1350" dirty="0">
                <a:solidFill>
                  <a:srgbClr val="4D4D4D"/>
                </a:solidFill>
                <a:latin typeface="Arial"/>
                <a:cs typeface="Arial"/>
              </a:rPr>
              <a:t>2</a:t>
            </a:r>
            <a:endParaRPr sz="1350">
              <a:latin typeface="Arial"/>
              <a:cs typeface="Arial"/>
            </a:endParaRPr>
          </a:p>
        </p:txBody>
      </p:sp>
      <p:sp>
        <p:nvSpPr>
          <p:cNvPr id="186" name="object 186"/>
          <p:cNvSpPr txBox="1"/>
          <p:nvPr/>
        </p:nvSpPr>
        <p:spPr>
          <a:xfrm>
            <a:off x="6476120" y="6285542"/>
            <a:ext cx="134303" cy="192360"/>
          </a:xfrm>
          <a:prstGeom prst="rect">
            <a:avLst/>
          </a:prstGeom>
        </p:spPr>
        <p:txBody>
          <a:bodyPr vert="horz" wrap="square" lIns="0" tIns="0" rIns="0" bIns="0" rtlCol="0">
            <a:spAutoFit/>
          </a:bodyPr>
          <a:lstStyle/>
          <a:p>
            <a:pPr marL="19050">
              <a:lnSpc>
                <a:spcPts val="1463"/>
              </a:lnSpc>
            </a:pPr>
            <a:r>
              <a:rPr sz="1350" dirty="0">
                <a:solidFill>
                  <a:srgbClr val="4D4D4D"/>
                </a:solidFill>
                <a:latin typeface="Arial"/>
                <a:cs typeface="Arial"/>
              </a:rPr>
              <a:t>3</a:t>
            </a:r>
            <a:endParaRPr sz="1350">
              <a:latin typeface="Arial"/>
              <a:cs typeface="Arial"/>
            </a:endParaRPr>
          </a:p>
        </p:txBody>
      </p:sp>
      <p:sp>
        <p:nvSpPr>
          <p:cNvPr id="187" name="object 187"/>
          <p:cNvSpPr txBox="1"/>
          <p:nvPr/>
        </p:nvSpPr>
        <p:spPr>
          <a:xfrm>
            <a:off x="7843948" y="6285542"/>
            <a:ext cx="134303" cy="192360"/>
          </a:xfrm>
          <a:prstGeom prst="rect">
            <a:avLst/>
          </a:prstGeom>
        </p:spPr>
        <p:txBody>
          <a:bodyPr vert="horz" wrap="square" lIns="0" tIns="0" rIns="0" bIns="0" rtlCol="0">
            <a:spAutoFit/>
          </a:bodyPr>
          <a:lstStyle/>
          <a:p>
            <a:pPr marL="19050">
              <a:lnSpc>
                <a:spcPts val="1463"/>
              </a:lnSpc>
            </a:pPr>
            <a:r>
              <a:rPr sz="1350" dirty="0">
                <a:solidFill>
                  <a:srgbClr val="4D4D4D"/>
                </a:solidFill>
                <a:latin typeface="Arial"/>
                <a:cs typeface="Arial"/>
              </a:rPr>
              <a:t>4</a:t>
            </a:r>
            <a:endParaRPr sz="1350">
              <a:latin typeface="Arial"/>
              <a:cs typeface="Arial"/>
            </a:endParaRPr>
          </a:p>
        </p:txBody>
      </p:sp>
      <p:sp>
        <p:nvSpPr>
          <p:cNvPr id="188" name="object 188"/>
          <p:cNvSpPr txBox="1"/>
          <p:nvPr/>
        </p:nvSpPr>
        <p:spPr>
          <a:xfrm>
            <a:off x="9211948" y="6285542"/>
            <a:ext cx="134303" cy="192360"/>
          </a:xfrm>
          <a:prstGeom prst="rect">
            <a:avLst/>
          </a:prstGeom>
        </p:spPr>
        <p:txBody>
          <a:bodyPr vert="horz" wrap="square" lIns="0" tIns="0" rIns="0" bIns="0" rtlCol="0">
            <a:spAutoFit/>
          </a:bodyPr>
          <a:lstStyle/>
          <a:p>
            <a:pPr marL="19050">
              <a:lnSpc>
                <a:spcPts val="1463"/>
              </a:lnSpc>
            </a:pPr>
            <a:r>
              <a:rPr sz="1350" dirty="0">
                <a:solidFill>
                  <a:srgbClr val="4D4D4D"/>
                </a:solidFill>
                <a:latin typeface="Arial"/>
                <a:cs typeface="Arial"/>
              </a:rPr>
              <a:t>5</a:t>
            </a:r>
            <a:endParaRPr sz="1350">
              <a:latin typeface="Arial"/>
              <a:cs typeface="Arial"/>
            </a:endParaRPr>
          </a:p>
        </p:txBody>
      </p:sp>
      <p:sp>
        <p:nvSpPr>
          <p:cNvPr id="189" name="object 189"/>
          <p:cNvSpPr txBox="1"/>
          <p:nvPr/>
        </p:nvSpPr>
        <p:spPr>
          <a:xfrm>
            <a:off x="9686581" y="6288799"/>
            <a:ext cx="848678" cy="192360"/>
          </a:xfrm>
          <a:prstGeom prst="rect">
            <a:avLst/>
          </a:prstGeom>
        </p:spPr>
        <p:txBody>
          <a:bodyPr vert="horz" wrap="square" lIns="0" tIns="0" rIns="0" bIns="0" rtlCol="0">
            <a:spAutoFit/>
          </a:bodyPr>
          <a:lstStyle/>
          <a:p>
            <a:pPr marL="19050">
              <a:lnSpc>
                <a:spcPts val="1463"/>
              </a:lnSpc>
            </a:pPr>
            <a:r>
              <a:rPr sz="1350" dirty="0">
                <a:latin typeface="Arial"/>
                <a:cs typeface="Arial"/>
              </a:rPr>
              <a:t>Frequency</a:t>
            </a:r>
            <a:endParaRPr sz="1350">
              <a:latin typeface="Arial"/>
              <a:cs typeface="Arial"/>
            </a:endParaRPr>
          </a:p>
        </p:txBody>
      </p:sp>
      <p:sp>
        <p:nvSpPr>
          <p:cNvPr id="190" name="object 190"/>
          <p:cNvSpPr txBox="1"/>
          <p:nvPr/>
        </p:nvSpPr>
        <p:spPr>
          <a:xfrm>
            <a:off x="5368099" y="6496430"/>
            <a:ext cx="1075373" cy="218008"/>
          </a:xfrm>
          <a:prstGeom prst="rect">
            <a:avLst/>
          </a:prstGeom>
        </p:spPr>
        <p:txBody>
          <a:bodyPr vert="horz" wrap="square" lIns="0" tIns="0" rIns="0" bIns="0" rtlCol="0">
            <a:spAutoFit/>
          </a:bodyPr>
          <a:lstStyle/>
          <a:p>
            <a:pPr marL="19050">
              <a:lnSpc>
                <a:spcPts val="1748"/>
              </a:lnSpc>
            </a:pPr>
            <a:r>
              <a:rPr sz="1650" b="1" dirty="0">
                <a:latin typeface="Arial"/>
                <a:cs typeface="Arial"/>
              </a:rPr>
              <a:t>Psychosis</a:t>
            </a:r>
            <a:endParaRPr sz="1650">
              <a:latin typeface="Arial"/>
              <a:cs typeface="Arial"/>
            </a:endParaRPr>
          </a:p>
        </p:txBody>
      </p:sp>
      <p:sp>
        <p:nvSpPr>
          <p:cNvPr id="191" name="TextBox 190"/>
          <p:cNvSpPr txBox="1"/>
          <p:nvPr/>
        </p:nvSpPr>
        <p:spPr>
          <a:xfrm>
            <a:off x="2506595" y="4971860"/>
            <a:ext cx="1708121" cy="369332"/>
          </a:xfrm>
          <a:prstGeom prst="rect">
            <a:avLst/>
          </a:prstGeom>
          <a:noFill/>
        </p:spPr>
        <p:txBody>
          <a:bodyPr wrap="square" rtlCol="0">
            <a:spAutoFit/>
          </a:bodyPr>
          <a:lstStyle/>
          <a:p>
            <a:r>
              <a:rPr lang="en-US" dirty="0" smtClean="0"/>
              <a:t>No relevant dx</a:t>
            </a:r>
            <a:endParaRPr lang="en-US" dirty="0"/>
          </a:p>
        </p:txBody>
      </p:sp>
      <p:sp>
        <p:nvSpPr>
          <p:cNvPr id="192" name="Rectangle 191"/>
          <p:cNvSpPr/>
          <p:nvPr/>
        </p:nvSpPr>
        <p:spPr>
          <a:xfrm>
            <a:off x="4908994" y="2558563"/>
            <a:ext cx="2689775" cy="646331"/>
          </a:xfrm>
          <a:prstGeom prst="rect">
            <a:avLst/>
          </a:prstGeom>
        </p:spPr>
        <p:txBody>
          <a:bodyPr wrap="none">
            <a:spAutoFit/>
          </a:bodyPr>
          <a:lstStyle/>
          <a:p>
            <a:r>
              <a:rPr lang="en-US" dirty="0"/>
              <a:t>M</a:t>
            </a:r>
            <a:r>
              <a:rPr lang="en-US" dirty="0" smtClean="0"/>
              <a:t>ajor depressive disorder </a:t>
            </a:r>
          </a:p>
          <a:p>
            <a:r>
              <a:rPr lang="en-US" dirty="0" smtClean="0"/>
              <a:t>with psychotic features</a:t>
            </a:r>
            <a:endParaRPr lang="en-US" dirty="0"/>
          </a:p>
        </p:txBody>
      </p:sp>
      <p:sp>
        <p:nvSpPr>
          <p:cNvPr id="194" name="Rectangle 193"/>
          <p:cNvSpPr/>
          <p:nvPr/>
        </p:nvSpPr>
        <p:spPr>
          <a:xfrm>
            <a:off x="7150509" y="1542449"/>
            <a:ext cx="2391424" cy="369332"/>
          </a:xfrm>
          <a:prstGeom prst="rect">
            <a:avLst/>
          </a:prstGeom>
        </p:spPr>
        <p:txBody>
          <a:bodyPr wrap="none">
            <a:spAutoFit/>
          </a:bodyPr>
          <a:lstStyle/>
          <a:p>
            <a:r>
              <a:rPr lang="en-US" dirty="0"/>
              <a:t>S</a:t>
            </a:r>
            <a:r>
              <a:rPr lang="en-US" dirty="0" smtClean="0"/>
              <a:t>chizoaffective disorder</a:t>
            </a:r>
            <a:endParaRPr lang="en-US" dirty="0"/>
          </a:p>
        </p:txBody>
      </p:sp>
      <p:sp>
        <p:nvSpPr>
          <p:cNvPr id="195" name="Rectangle 194"/>
          <p:cNvSpPr/>
          <p:nvPr/>
        </p:nvSpPr>
        <p:spPr>
          <a:xfrm>
            <a:off x="4301429" y="4759477"/>
            <a:ext cx="1382495" cy="923330"/>
          </a:xfrm>
          <a:prstGeom prst="rect">
            <a:avLst/>
          </a:prstGeom>
        </p:spPr>
        <p:txBody>
          <a:bodyPr wrap="square">
            <a:spAutoFit/>
          </a:bodyPr>
          <a:lstStyle/>
          <a:p>
            <a:r>
              <a:rPr lang="en-US" dirty="0"/>
              <a:t>S</a:t>
            </a:r>
            <a:r>
              <a:rPr lang="en-US" dirty="0" smtClean="0"/>
              <a:t>chizotypal personality disorder</a:t>
            </a:r>
            <a:endParaRPr lang="en-US" dirty="0"/>
          </a:p>
        </p:txBody>
      </p:sp>
      <p:sp>
        <p:nvSpPr>
          <p:cNvPr id="196" name="Rectangle 195"/>
          <p:cNvSpPr/>
          <p:nvPr/>
        </p:nvSpPr>
        <p:spPr>
          <a:xfrm>
            <a:off x="2484849" y="2723708"/>
            <a:ext cx="1856149" cy="646331"/>
          </a:xfrm>
          <a:prstGeom prst="rect">
            <a:avLst/>
          </a:prstGeom>
        </p:spPr>
        <p:txBody>
          <a:bodyPr wrap="none">
            <a:spAutoFit/>
          </a:bodyPr>
          <a:lstStyle/>
          <a:p>
            <a:r>
              <a:rPr lang="en-US" dirty="0"/>
              <a:t>M</a:t>
            </a:r>
            <a:r>
              <a:rPr lang="en-US" dirty="0" smtClean="0"/>
              <a:t>ajor depressive </a:t>
            </a:r>
          </a:p>
          <a:p>
            <a:r>
              <a:rPr lang="en-US" dirty="0" smtClean="0"/>
              <a:t>disorder</a:t>
            </a:r>
            <a:endParaRPr lang="en-US" dirty="0"/>
          </a:p>
        </p:txBody>
      </p:sp>
      <p:sp>
        <p:nvSpPr>
          <p:cNvPr id="197" name="Rectangle 196"/>
          <p:cNvSpPr/>
          <p:nvPr/>
        </p:nvSpPr>
        <p:spPr>
          <a:xfrm>
            <a:off x="5918118" y="4870030"/>
            <a:ext cx="1220206" cy="646331"/>
          </a:xfrm>
          <a:prstGeom prst="rect">
            <a:avLst/>
          </a:prstGeom>
        </p:spPr>
        <p:txBody>
          <a:bodyPr wrap="none">
            <a:spAutoFit/>
          </a:bodyPr>
          <a:lstStyle/>
          <a:p>
            <a:r>
              <a:rPr lang="en-US" dirty="0"/>
              <a:t>D</a:t>
            </a:r>
            <a:r>
              <a:rPr lang="en-US" dirty="0" smtClean="0"/>
              <a:t>elusional </a:t>
            </a:r>
          </a:p>
          <a:p>
            <a:r>
              <a:rPr lang="en-US" dirty="0" smtClean="0"/>
              <a:t>disorder</a:t>
            </a:r>
            <a:endParaRPr lang="en-US" dirty="0"/>
          </a:p>
        </p:txBody>
      </p:sp>
      <p:sp>
        <p:nvSpPr>
          <p:cNvPr id="198" name="Rectangle 197"/>
          <p:cNvSpPr/>
          <p:nvPr/>
        </p:nvSpPr>
        <p:spPr>
          <a:xfrm>
            <a:off x="7427024" y="3789787"/>
            <a:ext cx="1492653" cy="369332"/>
          </a:xfrm>
          <a:prstGeom prst="rect">
            <a:avLst/>
          </a:prstGeom>
        </p:spPr>
        <p:txBody>
          <a:bodyPr wrap="none">
            <a:spAutoFit/>
          </a:bodyPr>
          <a:lstStyle/>
          <a:p>
            <a:r>
              <a:rPr lang="en-US" dirty="0"/>
              <a:t>S</a:t>
            </a:r>
            <a:r>
              <a:rPr lang="en-US" dirty="0" smtClean="0"/>
              <a:t>chizophrenia</a:t>
            </a:r>
            <a:endParaRPr lang="en-US" dirty="0"/>
          </a:p>
        </p:txBody>
      </p:sp>
      <p:sp>
        <p:nvSpPr>
          <p:cNvPr id="199" name="TextBox 198"/>
          <p:cNvSpPr txBox="1"/>
          <p:nvPr/>
        </p:nvSpPr>
        <p:spPr>
          <a:xfrm>
            <a:off x="75978" y="6311900"/>
            <a:ext cx="4464124" cy="369332"/>
          </a:xfrm>
          <a:prstGeom prst="rect">
            <a:avLst/>
          </a:prstGeom>
          <a:noFill/>
        </p:spPr>
        <p:txBody>
          <a:bodyPr wrap="square" rtlCol="0">
            <a:spAutoFit/>
          </a:bodyPr>
          <a:lstStyle/>
          <a:p>
            <a:r>
              <a:rPr lang="en-US" dirty="0" err="1" smtClean="0">
                <a:solidFill>
                  <a:srgbClr val="002060"/>
                </a:solidFill>
              </a:rPr>
              <a:t>Kotov</a:t>
            </a:r>
            <a:r>
              <a:rPr lang="en-US" dirty="0" smtClean="0">
                <a:solidFill>
                  <a:srgbClr val="002060"/>
                </a:solidFill>
              </a:rPr>
              <a:t> et al. (2022) Psychological Medicine</a:t>
            </a:r>
            <a:endParaRPr lang="en-US" dirty="0">
              <a:solidFill>
                <a:srgbClr val="002060"/>
              </a:solidFill>
            </a:endParaRPr>
          </a:p>
        </p:txBody>
      </p:sp>
    </p:spTree>
    <p:extLst>
      <p:ext uri="{BB962C8B-B14F-4D97-AF65-F5344CB8AC3E}">
        <p14:creationId xmlns:p14="http://schemas.microsoft.com/office/powerpoint/2010/main" val="359150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161312"/>
            <a:ext cx="10515600" cy="1325563"/>
          </a:xfrm>
        </p:spPr>
        <p:txBody>
          <a:bodyPr/>
          <a:lstStyle/>
          <a:p>
            <a:r>
              <a:rPr lang="en-US" b="1" dirty="0" smtClean="0">
                <a:solidFill>
                  <a:srgbClr val="002060"/>
                </a:solidFill>
              </a:rPr>
              <a:t>Data-driven</a:t>
            </a:r>
            <a:endParaRPr lang="en-US" b="1" dirty="0">
              <a:solidFill>
                <a:srgbClr val="002060"/>
              </a:solidFill>
            </a:endParaRPr>
          </a:p>
        </p:txBody>
      </p:sp>
      <p:sp>
        <p:nvSpPr>
          <p:cNvPr id="5" name="TextBox 4"/>
          <p:cNvSpPr txBox="1"/>
          <p:nvPr/>
        </p:nvSpPr>
        <p:spPr>
          <a:xfrm>
            <a:off x="8890226" y="835353"/>
            <a:ext cx="2057400" cy="461665"/>
          </a:xfrm>
          <a:prstGeom prst="rect">
            <a:avLst/>
          </a:prstGeom>
          <a:noFill/>
        </p:spPr>
        <p:txBody>
          <a:bodyPr wrap="square" rtlCol="0">
            <a:spAutoFit/>
          </a:bodyPr>
          <a:lstStyle/>
          <a:p>
            <a:r>
              <a:rPr lang="en-US" sz="2400" b="1" dirty="0">
                <a:solidFill>
                  <a:schemeClr val="accent6">
                    <a:lumMod val="75000"/>
                  </a:schemeClr>
                </a:solidFill>
              </a:rPr>
              <a:t>Negative</a:t>
            </a:r>
          </a:p>
        </p:txBody>
      </p:sp>
      <p:sp>
        <p:nvSpPr>
          <p:cNvPr id="6" name="TextBox 5"/>
          <p:cNvSpPr txBox="1"/>
          <p:nvPr/>
        </p:nvSpPr>
        <p:spPr>
          <a:xfrm>
            <a:off x="9923476" y="2131174"/>
            <a:ext cx="2700551" cy="523220"/>
          </a:xfrm>
          <a:prstGeom prst="rect">
            <a:avLst/>
          </a:prstGeom>
          <a:noFill/>
        </p:spPr>
        <p:txBody>
          <a:bodyPr wrap="square" rtlCol="0">
            <a:spAutoFit/>
          </a:bodyPr>
          <a:lstStyle/>
          <a:p>
            <a:r>
              <a:rPr lang="en-US" sz="2800" b="1" dirty="0">
                <a:solidFill>
                  <a:schemeClr val="accent1">
                    <a:lumMod val="75000"/>
                  </a:schemeClr>
                </a:solidFill>
              </a:rPr>
              <a:t>Disorganized</a:t>
            </a:r>
          </a:p>
        </p:txBody>
      </p:sp>
      <p:sp>
        <p:nvSpPr>
          <p:cNvPr id="7" name="TextBox 6"/>
          <p:cNvSpPr txBox="1"/>
          <p:nvPr/>
        </p:nvSpPr>
        <p:spPr>
          <a:xfrm>
            <a:off x="10676187" y="4920062"/>
            <a:ext cx="1514708" cy="461665"/>
          </a:xfrm>
          <a:prstGeom prst="rect">
            <a:avLst/>
          </a:prstGeom>
          <a:noFill/>
        </p:spPr>
        <p:txBody>
          <a:bodyPr wrap="square" rtlCol="0">
            <a:spAutoFit/>
          </a:bodyPr>
          <a:lstStyle/>
          <a:p>
            <a:r>
              <a:rPr lang="en-US" sz="2400" b="1" dirty="0">
                <a:solidFill>
                  <a:srgbClr val="FF0000"/>
                </a:solidFill>
              </a:rPr>
              <a:t>Psychotic</a:t>
            </a:r>
          </a:p>
        </p:txBody>
      </p:sp>
      <p:cxnSp>
        <p:nvCxnSpPr>
          <p:cNvPr id="8" name="Straight Arrow Connector 7"/>
          <p:cNvCxnSpPr/>
          <p:nvPr/>
        </p:nvCxnSpPr>
        <p:spPr>
          <a:xfrm flipH="1">
            <a:off x="7290026" y="1090061"/>
            <a:ext cx="1524000" cy="434112"/>
          </a:xfrm>
          <a:prstGeom prst="straightConnector1">
            <a:avLst/>
          </a:prstGeom>
          <a:ln w="31750">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a:off x="9571192" y="2525449"/>
            <a:ext cx="551028" cy="21272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9846706" y="4850069"/>
            <a:ext cx="753186" cy="139987"/>
          </a:xfrm>
          <a:prstGeom prst="straightConnector1">
            <a:avLst/>
          </a:prstGeom>
          <a:ln w="31750">
            <a:tailEnd type="triangle"/>
          </a:ln>
        </p:spPr>
        <p:style>
          <a:lnRef idx="2">
            <a:schemeClr val="accent2"/>
          </a:lnRef>
          <a:fillRef idx="0">
            <a:schemeClr val="accent2"/>
          </a:fillRef>
          <a:effectRef idx="1">
            <a:schemeClr val="accent2"/>
          </a:effectRef>
          <a:fontRef idx="minor">
            <a:schemeClr val="tx1"/>
          </a:fontRef>
        </p:style>
      </p:cxnSp>
      <p:pic>
        <p:nvPicPr>
          <p:cNvPr id="11" name="Picture 2" descr="https://upload.wikimedia.org/wikipedia/commons/thumb/d/d8/EM-Gaussian-data.svg/186px-EM-Gaussian-data.svg.png"/>
          <p:cNvPicPr>
            <a:picLocks noChangeAspect="1" noChangeArrowheads="1"/>
          </p:cNvPicPr>
          <p:nvPr/>
        </p:nvPicPr>
        <p:blipFill rotWithShape="1">
          <a:blip r:embed="rId3">
            <a:extLst>
              <a:ext uri="{28A0092B-C50C-407E-A947-70E740481C1C}">
                <a14:useLocalDpi xmlns:a14="http://schemas.microsoft.com/office/drawing/2010/main" val="0"/>
              </a:ext>
            </a:extLst>
          </a:blip>
          <a:srcRect l="772" t="11345" r="11183" b="10826"/>
          <a:stretch/>
        </p:blipFill>
        <p:spPr bwMode="auto">
          <a:xfrm>
            <a:off x="5412036" y="988174"/>
            <a:ext cx="5611790" cy="5334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340894" y="1859294"/>
            <a:ext cx="4994847" cy="4462880"/>
          </a:xfrm>
        </p:spPr>
        <p:txBody>
          <a:bodyPr>
            <a:normAutofit fontScale="92500"/>
          </a:bodyPr>
          <a:lstStyle/>
          <a:p>
            <a:r>
              <a:rPr lang="en-US" sz="3200" dirty="0"/>
              <a:t>Use patterns of co-variation</a:t>
            </a:r>
          </a:p>
          <a:p>
            <a:r>
              <a:rPr lang="en-US" sz="3200" dirty="0"/>
              <a:t>Place related together, place unrelated separately</a:t>
            </a:r>
          </a:p>
          <a:p>
            <a:pPr marL="0" indent="0">
              <a:buNone/>
              <a:defRPr/>
            </a:pPr>
            <a:endParaRPr lang="en-US" sz="3200" dirty="0" smtClean="0">
              <a:solidFill>
                <a:srgbClr val="FFC000"/>
              </a:solidFill>
            </a:endParaRPr>
          </a:p>
          <a:p>
            <a:pPr marL="0" indent="0">
              <a:buNone/>
              <a:defRPr/>
            </a:pPr>
            <a:r>
              <a:rPr lang="en-US" sz="3200" dirty="0" smtClean="0">
                <a:solidFill>
                  <a:srgbClr val="FFC000"/>
                </a:solidFill>
              </a:rPr>
              <a:t>Heterogeneity</a:t>
            </a:r>
            <a:r>
              <a:rPr lang="en-US" sz="3200" dirty="0"/>
              <a:t>: homogeneous components</a:t>
            </a:r>
          </a:p>
          <a:p>
            <a:pPr marL="0" indent="0">
              <a:buNone/>
              <a:defRPr/>
            </a:pPr>
            <a:endParaRPr lang="en-US" sz="3200" dirty="0">
              <a:solidFill>
                <a:srgbClr val="FFC000"/>
              </a:solidFill>
            </a:endParaRPr>
          </a:p>
          <a:p>
            <a:pPr marL="0" indent="0">
              <a:buNone/>
              <a:defRPr/>
            </a:pPr>
            <a:r>
              <a:rPr lang="en-US" sz="3200" dirty="0" smtClean="0">
                <a:solidFill>
                  <a:srgbClr val="FFC000"/>
                </a:solidFill>
              </a:rPr>
              <a:t>Comorbidity</a:t>
            </a:r>
            <a:r>
              <a:rPr lang="en-US" sz="3200" dirty="0"/>
              <a:t>: feature of the system </a:t>
            </a:r>
          </a:p>
          <a:p>
            <a:pPr marL="0" indent="0">
              <a:buNone/>
              <a:defRPr/>
            </a:pPr>
            <a:endParaRPr lang="en-US" sz="3200" dirty="0" smtClean="0">
              <a:solidFill>
                <a:srgbClr val="FFC000"/>
              </a:solidFill>
            </a:endParaRPr>
          </a:p>
          <a:p>
            <a:pPr marL="0" indent="0">
              <a:buNone/>
              <a:defRPr/>
            </a:pPr>
            <a:endParaRPr lang="en-US" sz="3200" dirty="0"/>
          </a:p>
          <a:p>
            <a:pPr marL="0" indent="0">
              <a:buNone/>
              <a:defRPr/>
            </a:pPr>
            <a:endParaRPr lang="en-US" sz="3200" dirty="0"/>
          </a:p>
          <a:p>
            <a:endParaRPr lang="en-US" dirty="0"/>
          </a:p>
        </p:txBody>
      </p:sp>
    </p:spTree>
    <p:extLst>
      <p:ext uri="{BB962C8B-B14F-4D97-AF65-F5344CB8AC3E}">
        <p14:creationId xmlns:p14="http://schemas.microsoft.com/office/powerpoint/2010/main" val="933899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20872" y="1556084"/>
            <a:ext cx="6549010" cy="5058103"/>
          </a:xfrm>
          <a:prstGeom prst="rect">
            <a:avLst/>
          </a:prstGeom>
        </p:spPr>
      </p:pic>
      <p:sp>
        <p:nvSpPr>
          <p:cNvPr id="3" name="Rectangle 2"/>
          <p:cNvSpPr/>
          <p:nvPr/>
        </p:nvSpPr>
        <p:spPr>
          <a:xfrm>
            <a:off x="5841327" y="792956"/>
            <a:ext cx="1308100" cy="469900"/>
          </a:xfrm>
          <a:prstGeom prst="rect">
            <a:avLst/>
          </a:prstGeom>
          <a:solidFill>
            <a:srgbClr val="E947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a:solidFill>
                    <a:schemeClr val="tx1"/>
                  </a:solidFill>
                </a:ln>
                <a:solidFill>
                  <a:sysClr val="windowText" lastClr="000000"/>
                </a:solidFill>
              </a:rPr>
              <a:t>P-Factor</a:t>
            </a:r>
            <a:endParaRPr lang="en-US" sz="2000" dirty="0">
              <a:ln>
                <a:solidFill>
                  <a:schemeClr val="tx1"/>
                </a:solidFill>
              </a:ln>
              <a:solidFill>
                <a:sysClr val="windowText" lastClr="000000"/>
              </a:solidFill>
            </a:endParaRPr>
          </a:p>
        </p:txBody>
      </p:sp>
      <p:sp>
        <p:nvSpPr>
          <p:cNvPr id="4" name="Down Arrow 3"/>
          <p:cNvSpPr/>
          <p:nvPr/>
        </p:nvSpPr>
        <p:spPr>
          <a:xfrm flipV="1">
            <a:off x="6298527" y="1262856"/>
            <a:ext cx="318173" cy="293228"/>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32144" y="2014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smtClean="0">
                <a:solidFill>
                  <a:srgbClr val="002060"/>
                </a:solidFill>
              </a:rPr>
              <a:t>Hierarchical</a:t>
            </a:r>
            <a:endParaRPr lang="en-US" sz="4800" b="1" dirty="0">
              <a:solidFill>
                <a:srgbClr val="002060"/>
              </a:solidFill>
            </a:endParaRPr>
          </a:p>
        </p:txBody>
      </p:sp>
    </p:spTree>
    <p:extLst>
      <p:ext uri="{BB962C8B-B14F-4D97-AF65-F5344CB8AC3E}">
        <p14:creationId xmlns:p14="http://schemas.microsoft.com/office/powerpoint/2010/main" val="2554962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rs.els-cdn.com/content/image/1-s2.0-S0010440X17300512-gr2_l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4318" y="679954"/>
            <a:ext cx="6936342" cy="597602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232144" y="201489"/>
            <a:ext cx="10515600" cy="1325563"/>
          </a:xfrm>
        </p:spPr>
        <p:txBody>
          <a:bodyPr>
            <a:normAutofit/>
          </a:bodyPr>
          <a:lstStyle/>
          <a:p>
            <a:r>
              <a:rPr lang="en-US" sz="4800" b="1" dirty="0" smtClean="0">
                <a:solidFill>
                  <a:srgbClr val="002060"/>
                </a:solidFill>
              </a:rPr>
              <a:t>Hierarchical</a:t>
            </a:r>
            <a:endParaRPr lang="en-US" sz="4800" b="1" dirty="0">
              <a:solidFill>
                <a:srgbClr val="002060"/>
              </a:solidFill>
            </a:endParaRPr>
          </a:p>
        </p:txBody>
      </p:sp>
      <p:sp>
        <p:nvSpPr>
          <p:cNvPr id="6" name="TextBox 5"/>
          <p:cNvSpPr txBox="1"/>
          <p:nvPr/>
        </p:nvSpPr>
        <p:spPr>
          <a:xfrm>
            <a:off x="348565" y="6209412"/>
            <a:ext cx="3002998" cy="369332"/>
          </a:xfrm>
          <a:prstGeom prst="rect">
            <a:avLst/>
          </a:prstGeom>
          <a:noFill/>
        </p:spPr>
        <p:txBody>
          <a:bodyPr wrap="square" rtlCol="0">
            <a:spAutoFit/>
          </a:bodyPr>
          <a:lstStyle/>
          <a:p>
            <a:r>
              <a:rPr lang="en-US" dirty="0" smtClean="0">
                <a:solidFill>
                  <a:srgbClr val="002060"/>
                </a:solidFill>
              </a:rPr>
              <a:t>Forbes et al., 2017</a:t>
            </a:r>
            <a:endParaRPr lang="en-US" dirty="0">
              <a:solidFill>
                <a:srgbClr val="002060"/>
              </a:solidFill>
            </a:endParaRPr>
          </a:p>
        </p:txBody>
      </p:sp>
    </p:spTree>
    <p:extLst>
      <p:ext uri="{BB962C8B-B14F-4D97-AF65-F5344CB8AC3E}">
        <p14:creationId xmlns:p14="http://schemas.microsoft.com/office/powerpoint/2010/main" val="879027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3131"/>
          <a:stretch/>
        </p:blipFill>
        <p:spPr>
          <a:xfrm>
            <a:off x="1551710" y="183899"/>
            <a:ext cx="8630586" cy="6400800"/>
          </a:xfrm>
          <a:prstGeom prst="rect">
            <a:avLst/>
          </a:prstGeom>
        </p:spPr>
      </p:pic>
    </p:spTree>
    <p:extLst>
      <p:ext uri="{BB962C8B-B14F-4D97-AF65-F5344CB8AC3E}">
        <p14:creationId xmlns:p14="http://schemas.microsoft.com/office/powerpoint/2010/main" val="1375932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ow to Think Two Thoughts at Once | Philosophy 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60" y="1091647"/>
            <a:ext cx="10977631" cy="48789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72989" y="2472171"/>
            <a:ext cx="10013576" cy="1444048"/>
          </a:xfrm>
        </p:spPr>
        <p:txBody>
          <a:bodyPr anchor="ctr"/>
          <a:lstStyle/>
          <a:p>
            <a:pPr marL="0" indent="0" algn="ctr">
              <a:buNone/>
            </a:pPr>
            <a:r>
              <a:rPr lang="en-US" b="1" dirty="0" smtClean="0"/>
              <a:t>Questions?</a:t>
            </a:r>
            <a:endParaRPr lang="en-US" b="1" dirty="0"/>
          </a:p>
        </p:txBody>
      </p:sp>
    </p:spTree>
    <p:extLst>
      <p:ext uri="{BB962C8B-B14F-4D97-AF65-F5344CB8AC3E}">
        <p14:creationId xmlns:p14="http://schemas.microsoft.com/office/powerpoint/2010/main" val="2921830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Clinical Research </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Causes and outcomes of mental illness can have effects on broad higher order dimensions, the syndromes, or specific lower order dimensions</a:t>
            </a:r>
          </a:p>
          <a:p>
            <a:r>
              <a:rPr lang="en-US" dirty="0" smtClean="0"/>
              <a:t>Two common research designs:</a:t>
            </a:r>
          </a:p>
          <a:p>
            <a:pPr lvl="1"/>
            <a:r>
              <a:rPr lang="en-US" dirty="0" smtClean="0"/>
              <a:t>Empirically </a:t>
            </a:r>
            <a:r>
              <a:rPr lang="en-US" b="1" dirty="0" smtClean="0"/>
              <a:t>delineate associations</a:t>
            </a:r>
            <a:r>
              <a:rPr lang="en-US" dirty="0" smtClean="0"/>
              <a:t> between a construct of interest and various levels of the </a:t>
            </a:r>
            <a:r>
              <a:rPr lang="en-US" dirty="0" err="1" smtClean="0"/>
              <a:t>HiTOP</a:t>
            </a:r>
            <a:r>
              <a:rPr lang="en-US" dirty="0" smtClean="0"/>
              <a:t> hierarchy</a:t>
            </a:r>
          </a:p>
          <a:p>
            <a:pPr lvl="1"/>
            <a:r>
              <a:rPr lang="en-US" dirty="0" smtClean="0"/>
              <a:t>Empirically test </a:t>
            </a:r>
            <a:r>
              <a:rPr lang="en-US" b="1" dirty="0" smtClean="0"/>
              <a:t>incremental predictions </a:t>
            </a:r>
            <a:r>
              <a:rPr lang="en-US" dirty="0" smtClean="0"/>
              <a:t>(exploratory potential)</a:t>
            </a:r>
            <a:r>
              <a:rPr lang="en-US" b="1" dirty="0" smtClean="0"/>
              <a:t> </a:t>
            </a:r>
            <a:r>
              <a:rPr lang="en-US" dirty="0" smtClean="0"/>
              <a:t>of a construct of interest by </a:t>
            </a:r>
            <a:r>
              <a:rPr lang="en-US" dirty="0" err="1" smtClean="0"/>
              <a:t>HiTOP</a:t>
            </a:r>
            <a:endParaRPr lang="en-US" dirty="0"/>
          </a:p>
        </p:txBody>
      </p:sp>
    </p:spTree>
    <p:extLst>
      <p:ext uri="{BB962C8B-B14F-4D97-AF65-F5344CB8AC3E}">
        <p14:creationId xmlns:p14="http://schemas.microsoft.com/office/powerpoint/2010/main" val="1742197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7552" y="3520440"/>
            <a:ext cx="10241280" cy="822960"/>
          </a:xfrm>
          <a:prstGeom prst="rect">
            <a:avLst/>
          </a:prstGeom>
          <a:solidFill>
            <a:srgbClr val="FFCCCC"/>
          </a:solidFill>
          <a:ln w="38100">
            <a:solidFill>
              <a:srgbClr val="E94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chemeClr val="bg1">
                    <a:lumMod val="65000"/>
                  </a:schemeClr>
                </a:solidFill>
              </a:rPr>
              <a:t>Clinical Research </a:t>
            </a:r>
          </a:p>
        </p:txBody>
      </p:sp>
      <p:sp>
        <p:nvSpPr>
          <p:cNvPr id="3" name="Content Placeholder 2"/>
          <p:cNvSpPr>
            <a:spLocks noGrp="1"/>
          </p:cNvSpPr>
          <p:nvPr>
            <p:ph idx="1"/>
          </p:nvPr>
        </p:nvSpPr>
        <p:spPr/>
        <p:txBody>
          <a:bodyPr/>
          <a:lstStyle/>
          <a:p>
            <a:r>
              <a:rPr lang="en-US" dirty="0">
                <a:solidFill>
                  <a:schemeClr val="bg1">
                    <a:lumMod val="65000"/>
                  </a:schemeClr>
                </a:solidFill>
              </a:rPr>
              <a:t>Causes and outcomes of mental illness can have effects on broad higher order dimensions, the syndromes, or specific lower order dimensions</a:t>
            </a:r>
          </a:p>
          <a:p>
            <a:r>
              <a:rPr lang="en-US" dirty="0" smtClean="0">
                <a:solidFill>
                  <a:schemeClr val="bg1">
                    <a:lumMod val="65000"/>
                  </a:schemeClr>
                </a:solidFill>
              </a:rPr>
              <a:t>Two common research designs:</a:t>
            </a:r>
          </a:p>
          <a:p>
            <a:pPr lvl="1"/>
            <a:r>
              <a:rPr lang="en-US" dirty="0" smtClean="0"/>
              <a:t>Empirically </a:t>
            </a:r>
            <a:r>
              <a:rPr lang="en-US" b="1" dirty="0" smtClean="0"/>
              <a:t>delineate associations</a:t>
            </a:r>
            <a:r>
              <a:rPr lang="en-US" dirty="0" smtClean="0"/>
              <a:t> between a construct of interest and various levels of the </a:t>
            </a:r>
            <a:r>
              <a:rPr lang="en-US" dirty="0" err="1" smtClean="0"/>
              <a:t>HiTOP</a:t>
            </a:r>
            <a:r>
              <a:rPr lang="en-US" dirty="0" smtClean="0"/>
              <a:t> hierarchy</a:t>
            </a:r>
          </a:p>
          <a:p>
            <a:pPr lvl="1"/>
            <a:r>
              <a:rPr lang="en-US" dirty="0" smtClean="0">
                <a:solidFill>
                  <a:schemeClr val="bg1">
                    <a:lumMod val="65000"/>
                  </a:schemeClr>
                </a:solidFill>
              </a:rPr>
              <a:t>Empirically test </a:t>
            </a:r>
            <a:r>
              <a:rPr lang="en-US" b="1" dirty="0" smtClean="0">
                <a:solidFill>
                  <a:schemeClr val="bg1">
                    <a:lumMod val="65000"/>
                  </a:schemeClr>
                </a:solidFill>
              </a:rPr>
              <a:t>incremental predictions </a:t>
            </a:r>
            <a:r>
              <a:rPr lang="en-US" dirty="0" smtClean="0">
                <a:solidFill>
                  <a:schemeClr val="bg1">
                    <a:lumMod val="65000"/>
                  </a:schemeClr>
                </a:solidFill>
              </a:rPr>
              <a:t>(exploratory potential)</a:t>
            </a:r>
            <a:r>
              <a:rPr lang="en-US" b="1" dirty="0" smtClean="0">
                <a:solidFill>
                  <a:schemeClr val="bg1">
                    <a:lumMod val="65000"/>
                  </a:schemeClr>
                </a:solidFill>
              </a:rPr>
              <a:t> </a:t>
            </a:r>
            <a:r>
              <a:rPr lang="en-US" dirty="0" smtClean="0">
                <a:solidFill>
                  <a:schemeClr val="bg1">
                    <a:lumMod val="65000"/>
                  </a:schemeClr>
                </a:solidFill>
              </a:rPr>
              <a:t>of a construct of interest by </a:t>
            </a:r>
            <a:r>
              <a:rPr lang="en-US" dirty="0" err="1" smtClean="0">
                <a:solidFill>
                  <a:schemeClr val="bg1">
                    <a:lumMod val="65000"/>
                  </a:schemeClr>
                </a:solidFill>
              </a:rPr>
              <a:t>HiTOP</a:t>
            </a:r>
            <a:endParaRPr lang="en-US" dirty="0">
              <a:solidFill>
                <a:schemeClr val="bg1">
                  <a:lumMod val="65000"/>
                </a:schemeClr>
              </a:solidFill>
            </a:endParaRPr>
          </a:p>
        </p:txBody>
      </p:sp>
    </p:spTree>
    <p:extLst>
      <p:ext uri="{BB962C8B-B14F-4D97-AF65-F5344CB8AC3E}">
        <p14:creationId xmlns:p14="http://schemas.microsoft.com/office/powerpoint/2010/main" val="819816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2607" t="24451" r="9617" b="14696"/>
          <a:stretch/>
        </p:blipFill>
        <p:spPr>
          <a:xfrm>
            <a:off x="1850064" y="1302265"/>
            <a:ext cx="8282763" cy="4907147"/>
          </a:xfrm>
          <a:prstGeom prst="rect">
            <a:avLst/>
          </a:prstGeom>
        </p:spPr>
      </p:pic>
      <p:sp>
        <p:nvSpPr>
          <p:cNvPr id="5" name="Title 1"/>
          <p:cNvSpPr>
            <a:spLocks noGrp="1"/>
          </p:cNvSpPr>
          <p:nvPr>
            <p:ph type="title"/>
          </p:nvPr>
        </p:nvSpPr>
        <p:spPr>
          <a:xfrm>
            <a:off x="838200" y="67411"/>
            <a:ext cx="10515600" cy="1325563"/>
          </a:xfrm>
        </p:spPr>
        <p:txBody>
          <a:bodyPr/>
          <a:lstStyle/>
          <a:p>
            <a:r>
              <a:rPr lang="en-US" b="1" dirty="0" smtClean="0">
                <a:solidFill>
                  <a:srgbClr val="002060"/>
                </a:solidFill>
              </a:rPr>
              <a:t>Research designs</a:t>
            </a:r>
            <a:endParaRPr lang="en-US" b="1" dirty="0">
              <a:solidFill>
                <a:srgbClr val="002060"/>
              </a:solidFill>
            </a:endParaRPr>
          </a:p>
        </p:txBody>
      </p:sp>
      <p:sp>
        <p:nvSpPr>
          <p:cNvPr id="6" name="Rectangle 5"/>
          <p:cNvSpPr/>
          <p:nvPr/>
        </p:nvSpPr>
        <p:spPr>
          <a:xfrm>
            <a:off x="1938701" y="4403280"/>
            <a:ext cx="2000035" cy="369332"/>
          </a:xfrm>
          <a:prstGeom prst="rect">
            <a:avLst/>
          </a:prstGeom>
        </p:spPr>
        <p:txBody>
          <a:bodyPr wrap="none">
            <a:spAutoFit/>
          </a:bodyPr>
          <a:lstStyle/>
          <a:p>
            <a:r>
              <a:rPr lang="en-US" dirty="0"/>
              <a:t>A</a:t>
            </a:r>
            <a:r>
              <a:rPr lang="en-US" dirty="0" smtClean="0"/>
              <a:t>cross </a:t>
            </a:r>
            <a:r>
              <a:rPr lang="en-US" dirty="0" err="1" smtClean="0"/>
              <a:t>HiTOP</a:t>
            </a:r>
            <a:r>
              <a:rPr lang="en-US" dirty="0" smtClean="0"/>
              <a:t> levels</a:t>
            </a:r>
            <a:endParaRPr lang="en-US" dirty="0"/>
          </a:p>
        </p:txBody>
      </p:sp>
      <p:sp>
        <p:nvSpPr>
          <p:cNvPr id="7" name="Rectangle 6"/>
          <p:cNvSpPr/>
          <p:nvPr/>
        </p:nvSpPr>
        <p:spPr>
          <a:xfrm>
            <a:off x="6444244" y="1117599"/>
            <a:ext cx="2022990" cy="369332"/>
          </a:xfrm>
          <a:prstGeom prst="rect">
            <a:avLst/>
          </a:prstGeom>
        </p:spPr>
        <p:txBody>
          <a:bodyPr wrap="none">
            <a:spAutoFit/>
          </a:bodyPr>
          <a:lstStyle/>
          <a:p>
            <a:r>
              <a:rPr lang="en-US" dirty="0"/>
              <a:t>W</a:t>
            </a:r>
            <a:r>
              <a:rPr lang="en-US" dirty="0" smtClean="0"/>
              <a:t>ithin </a:t>
            </a:r>
            <a:r>
              <a:rPr lang="en-US" dirty="0" err="1" smtClean="0"/>
              <a:t>HiTOP</a:t>
            </a:r>
            <a:r>
              <a:rPr lang="en-US" dirty="0" smtClean="0"/>
              <a:t> levels</a:t>
            </a:r>
            <a:endParaRPr lang="en-US" dirty="0"/>
          </a:p>
        </p:txBody>
      </p:sp>
      <p:sp>
        <p:nvSpPr>
          <p:cNvPr id="8" name="Rectangle 7"/>
          <p:cNvSpPr/>
          <p:nvPr/>
        </p:nvSpPr>
        <p:spPr>
          <a:xfrm>
            <a:off x="4772632" y="6168298"/>
            <a:ext cx="5561522" cy="369332"/>
          </a:xfrm>
          <a:prstGeom prst="rect">
            <a:avLst/>
          </a:prstGeom>
        </p:spPr>
        <p:txBody>
          <a:bodyPr wrap="none">
            <a:spAutoFit/>
          </a:bodyPr>
          <a:lstStyle/>
          <a:p>
            <a:r>
              <a:rPr lang="en-US" dirty="0" smtClean="0"/>
              <a:t>Comparison of categorical diagnoses to </a:t>
            </a:r>
            <a:r>
              <a:rPr lang="en-US" dirty="0" err="1" smtClean="0"/>
              <a:t>HiTOP</a:t>
            </a:r>
            <a:r>
              <a:rPr lang="en-US" dirty="0" smtClean="0"/>
              <a:t> dimensions</a:t>
            </a:r>
            <a:endParaRPr lang="en-US" dirty="0"/>
          </a:p>
        </p:txBody>
      </p:sp>
      <p:sp>
        <p:nvSpPr>
          <p:cNvPr id="9" name="TextBox 8"/>
          <p:cNvSpPr txBox="1"/>
          <p:nvPr/>
        </p:nvSpPr>
        <p:spPr>
          <a:xfrm>
            <a:off x="348565" y="6209412"/>
            <a:ext cx="3002998" cy="369332"/>
          </a:xfrm>
          <a:prstGeom prst="rect">
            <a:avLst/>
          </a:prstGeom>
          <a:noFill/>
        </p:spPr>
        <p:txBody>
          <a:bodyPr wrap="square" rtlCol="0">
            <a:spAutoFit/>
          </a:bodyPr>
          <a:lstStyle/>
          <a:p>
            <a:r>
              <a:rPr lang="en-US" dirty="0" smtClean="0">
                <a:solidFill>
                  <a:srgbClr val="002060"/>
                </a:solidFill>
              </a:rPr>
              <a:t>Conway et al., 2019</a:t>
            </a:r>
            <a:endParaRPr lang="en-US" dirty="0">
              <a:solidFill>
                <a:srgbClr val="002060"/>
              </a:solidFill>
            </a:endParaRPr>
          </a:p>
        </p:txBody>
      </p:sp>
    </p:spTree>
    <p:extLst>
      <p:ext uri="{BB962C8B-B14F-4D97-AF65-F5344CB8AC3E}">
        <p14:creationId xmlns:p14="http://schemas.microsoft.com/office/powerpoint/2010/main" val="465856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701" t="32377" r="9671" b="25659"/>
          <a:stretch/>
        </p:blipFill>
        <p:spPr>
          <a:xfrm>
            <a:off x="1084522" y="1467292"/>
            <a:ext cx="10356111" cy="4316819"/>
          </a:xfrm>
          <a:prstGeom prst="rect">
            <a:avLst/>
          </a:prstGeom>
        </p:spPr>
      </p:pic>
      <p:sp>
        <p:nvSpPr>
          <p:cNvPr id="5" name="TextBox 4"/>
          <p:cNvSpPr txBox="1"/>
          <p:nvPr/>
        </p:nvSpPr>
        <p:spPr>
          <a:xfrm>
            <a:off x="348565" y="6209412"/>
            <a:ext cx="3002998" cy="369332"/>
          </a:xfrm>
          <a:prstGeom prst="rect">
            <a:avLst/>
          </a:prstGeom>
          <a:noFill/>
        </p:spPr>
        <p:txBody>
          <a:bodyPr wrap="square" rtlCol="0">
            <a:spAutoFit/>
          </a:bodyPr>
          <a:lstStyle/>
          <a:p>
            <a:r>
              <a:rPr lang="en-US" dirty="0" smtClean="0">
                <a:solidFill>
                  <a:srgbClr val="002060"/>
                </a:solidFill>
              </a:rPr>
              <a:t>Conway et al., 2019</a:t>
            </a:r>
            <a:endParaRPr lang="en-US" dirty="0">
              <a:solidFill>
                <a:srgbClr val="002060"/>
              </a:solidFill>
            </a:endParaRPr>
          </a:p>
        </p:txBody>
      </p:sp>
    </p:spTree>
    <p:extLst>
      <p:ext uri="{BB962C8B-B14F-4D97-AF65-F5344CB8AC3E}">
        <p14:creationId xmlns:p14="http://schemas.microsoft.com/office/powerpoint/2010/main" val="4245427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Plan</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Introduction to the model</a:t>
            </a:r>
          </a:p>
          <a:p>
            <a:r>
              <a:rPr lang="en-US" dirty="0" smtClean="0"/>
              <a:t>Clinical Research</a:t>
            </a:r>
          </a:p>
          <a:p>
            <a:r>
              <a:rPr lang="en-US" dirty="0" smtClean="0"/>
              <a:t>Clinical translation:</a:t>
            </a:r>
            <a:endParaRPr lang="en-US" sz="2800" dirty="0" smtClean="0"/>
          </a:p>
          <a:p>
            <a:pPr lvl="1"/>
            <a:r>
              <a:rPr lang="en-US" sz="2800" dirty="0" smtClean="0"/>
              <a:t>Assessment</a:t>
            </a:r>
          </a:p>
          <a:p>
            <a:pPr lvl="1"/>
            <a:r>
              <a:rPr lang="en-US" sz="2800" dirty="0" smtClean="0"/>
              <a:t>Treatment</a:t>
            </a:r>
          </a:p>
          <a:p>
            <a:pPr lvl="1"/>
            <a:r>
              <a:rPr lang="en-US" sz="2800" dirty="0" smtClean="0"/>
              <a:t>Feasibility</a:t>
            </a:r>
          </a:p>
          <a:p>
            <a:endParaRPr lang="en-US" dirty="0" smtClean="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2836" b="33134"/>
          <a:stretch/>
        </p:blipFill>
        <p:spPr>
          <a:xfrm>
            <a:off x="5780026" y="1027906"/>
            <a:ext cx="5940920" cy="1807614"/>
          </a:xfrm>
          <a:prstGeom prst="rect">
            <a:avLst/>
          </a:prstGeom>
        </p:spPr>
      </p:pic>
      <p:pic>
        <p:nvPicPr>
          <p:cNvPr id="5" name="Picture 2" descr="Image result for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416" y="5140078"/>
            <a:ext cx="1125084" cy="11250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96026" y="5622410"/>
            <a:ext cx="2507490" cy="461665"/>
          </a:xfrm>
          <a:prstGeom prst="rect">
            <a:avLst/>
          </a:prstGeom>
          <a:noFill/>
        </p:spPr>
        <p:txBody>
          <a:bodyPr wrap="square" rtlCol="0">
            <a:spAutoFit/>
          </a:bodyPr>
          <a:lstStyle/>
          <a:p>
            <a:r>
              <a:rPr lang="en-US" sz="2400" dirty="0" smtClean="0"/>
              <a:t>@</a:t>
            </a:r>
            <a:r>
              <a:rPr lang="en-US" sz="2400" dirty="0" err="1" smtClean="0"/>
              <a:t>HiTOP_system</a:t>
            </a:r>
            <a:endParaRPr lang="en-US" sz="2400" dirty="0"/>
          </a:p>
        </p:txBody>
      </p:sp>
      <p:sp>
        <p:nvSpPr>
          <p:cNvPr id="7" name="Rectangle 6"/>
          <p:cNvSpPr/>
          <p:nvPr/>
        </p:nvSpPr>
        <p:spPr>
          <a:xfrm>
            <a:off x="6509443" y="3996457"/>
            <a:ext cx="4253087" cy="461665"/>
          </a:xfrm>
          <a:prstGeom prst="rect">
            <a:avLst/>
          </a:prstGeom>
        </p:spPr>
        <p:txBody>
          <a:bodyPr wrap="none">
            <a:spAutoFit/>
          </a:bodyPr>
          <a:lstStyle/>
          <a:p>
            <a:r>
              <a:rPr lang="en-US" sz="2400" b="1" dirty="0">
                <a:solidFill>
                  <a:srgbClr val="002060"/>
                </a:solidFill>
              </a:rPr>
              <a:t>https://www.hitop-system.org/</a:t>
            </a:r>
          </a:p>
        </p:txBody>
      </p:sp>
    </p:spTree>
    <p:extLst>
      <p:ext uri="{BB962C8B-B14F-4D97-AF65-F5344CB8AC3E}">
        <p14:creationId xmlns:p14="http://schemas.microsoft.com/office/powerpoint/2010/main" val="3548360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Maladaptive family functioning</a:t>
            </a:r>
            <a:endParaRPr lang="en-US" b="1" dirty="0">
              <a:solidFill>
                <a:srgbClr val="002060"/>
              </a:solidFill>
            </a:endParaRPr>
          </a:p>
        </p:txBody>
      </p:sp>
      <p:sp>
        <p:nvSpPr>
          <p:cNvPr id="3" name="Content Placeholder 2"/>
          <p:cNvSpPr>
            <a:spLocks noGrp="1"/>
          </p:cNvSpPr>
          <p:nvPr>
            <p:ph idx="1"/>
          </p:nvPr>
        </p:nvSpPr>
        <p:spPr>
          <a:xfrm>
            <a:off x="838200" y="1825625"/>
            <a:ext cx="3145221" cy="4351338"/>
          </a:xfrm>
        </p:spPr>
        <p:txBody>
          <a:bodyPr/>
          <a:lstStyle/>
          <a:p>
            <a:r>
              <a:rPr lang="en-US" dirty="0" smtClean="0"/>
              <a:t>High-risk sample of 815 mother-offspring pairs</a:t>
            </a:r>
          </a:p>
          <a:p>
            <a:r>
              <a:rPr lang="en-US" dirty="0" smtClean="0"/>
              <a:t>Prospective 20-year follow up</a:t>
            </a:r>
          </a:p>
          <a:p>
            <a:r>
              <a:rPr lang="en-US" dirty="0" smtClean="0"/>
              <a:t>The same impact on INT and EXT</a:t>
            </a:r>
          </a:p>
          <a:p>
            <a:r>
              <a:rPr lang="en-US" dirty="0" smtClean="0"/>
              <a:t>No symptom-specific effects</a:t>
            </a:r>
          </a:p>
          <a:p>
            <a:endParaRPr lang="en-US" dirty="0"/>
          </a:p>
        </p:txBody>
      </p:sp>
      <p:pic>
        <p:nvPicPr>
          <p:cNvPr id="4" name="Picture 3"/>
          <p:cNvPicPr>
            <a:picLocks noChangeAspect="1"/>
          </p:cNvPicPr>
          <p:nvPr/>
        </p:nvPicPr>
        <p:blipFill rotWithShape="1">
          <a:blip r:embed="rId2"/>
          <a:srcRect l="33675" t="25504" r="9512" b="19295"/>
          <a:stretch/>
        </p:blipFill>
        <p:spPr>
          <a:xfrm>
            <a:off x="3983421" y="1517280"/>
            <a:ext cx="8208579" cy="4486275"/>
          </a:xfrm>
          <a:prstGeom prst="rect">
            <a:avLst/>
          </a:prstGeom>
        </p:spPr>
      </p:pic>
      <p:sp>
        <p:nvSpPr>
          <p:cNvPr id="5" name="TextBox 4"/>
          <p:cNvSpPr txBox="1"/>
          <p:nvPr/>
        </p:nvSpPr>
        <p:spPr>
          <a:xfrm>
            <a:off x="4740349" y="2328530"/>
            <a:ext cx="2711302" cy="369332"/>
          </a:xfrm>
          <a:prstGeom prst="rect">
            <a:avLst/>
          </a:prstGeom>
          <a:noFill/>
        </p:spPr>
        <p:txBody>
          <a:bodyPr wrap="square" rtlCol="0">
            <a:spAutoFit/>
          </a:bodyPr>
          <a:lstStyle/>
          <a:p>
            <a:r>
              <a:rPr lang="en-US" dirty="0" smtClean="0"/>
              <a:t>Perinatal to age 5</a:t>
            </a:r>
            <a:endParaRPr lang="en-US" dirty="0"/>
          </a:p>
        </p:txBody>
      </p:sp>
      <p:sp>
        <p:nvSpPr>
          <p:cNvPr id="6" name="TextBox 5"/>
          <p:cNvSpPr txBox="1"/>
          <p:nvPr/>
        </p:nvSpPr>
        <p:spPr>
          <a:xfrm>
            <a:off x="8986284" y="1053121"/>
            <a:ext cx="2711302" cy="369332"/>
          </a:xfrm>
          <a:prstGeom prst="rect">
            <a:avLst/>
          </a:prstGeom>
          <a:noFill/>
        </p:spPr>
        <p:txBody>
          <a:bodyPr wrap="square" rtlCol="0">
            <a:spAutoFit/>
          </a:bodyPr>
          <a:lstStyle/>
          <a:p>
            <a:r>
              <a:rPr lang="en-US" dirty="0" smtClean="0"/>
              <a:t>20-year follow up</a:t>
            </a:r>
            <a:endParaRPr lang="en-US" dirty="0"/>
          </a:p>
        </p:txBody>
      </p:sp>
      <p:sp>
        <p:nvSpPr>
          <p:cNvPr id="7" name="TextBox 6"/>
          <p:cNvSpPr txBox="1"/>
          <p:nvPr/>
        </p:nvSpPr>
        <p:spPr>
          <a:xfrm>
            <a:off x="9312705" y="6182889"/>
            <a:ext cx="3002998" cy="369332"/>
          </a:xfrm>
          <a:prstGeom prst="rect">
            <a:avLst/>
          </a:prstGeom>
          <a:noFill/>
        </p:spPr>
        <p:txBody>
          <a:bodyPr wrap="square" rtlCol="0">
            <a:spAutoFit/>
          </a:bodyPr>
          <a:lstStyle/>
          <a:p>
            <a:r>
              <a:rPr lang="en-US" dirty="0" smtClean="0">
                <a:solidFill>
                  <a:srgbClr val="002060"/>
                </a:solidFill>
              </a:rPr>
              <a:t>Conway et al., 2017</a:t>
            </a:r>
            <a:endParaRPr lang="en-US" dirty="0">
              <a:solidFill>
                <a:srgbClr val="002060"/>
              </a:solidFill>
            </a:endParaRPr>
          </a:p>
        </p:txBody>
      </p:sp>
    </p:spTree>
    <p:extLst>
      <p:ext uri="{BB962C8B-B14F-4D97-AF65-F5344CB8AC3E}">
        <p14:creationId xmlns:p14="http://schemas.microsoft.com/office/powerpoint/2010/main" val="2311841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Nonmedical prescription drug use (NMPDU)</a:t>
            </a:r>
            <a:endParaRPr lang="en-US" b="1" dirty="0">
              <a:solidFill>
                <a:srgbClr val="002060"/>
              </a:solidFill>
            </a:endParaRPr>
          </a:p>
        </p:txBody>
      </p:sp>
      <p:sp>
        <p:nvSpPr>
          <p:cNvPr id="3" name="Content Placeholder 2"/>
          <p:cNvSpPr>
            <a:spLocks noGrp="1"/>
          </p:cNvSpPr>
          <p:nvPr>
            <p:ph idx="1"/>
          </p:nvPr>
        </p:nvSpPr>
        <p:spPr>
          <a:xfrm>
            <a:off x="838200" y="1825625"/>
            <a:ext cx="3846095" cy="4351338"/>
          </a:xfrm>
        </p:spPr>
        <p:txBody>
          <a:bodyPr/>
          <a:lstStyle/>
          <a:p>
            <a:r>
              <a:rPr lang="en-US" dirty="0" smtClean="0"/>
              <a:t>NESARC, N=43,093</a:t>
            </a:r>
          </a:p>
          <a:p>
            <a:r>
              <a:rPr lang="en-US" dirty="0" smtClean="0"/>
              <a:t>NMPDU was strongly associated with EXT</a:t>
            </a:r>
          </a:p>
          <a:p>
            <a:r>
              <a:rPr lang="en-US" dirty="0" smtClean="0"/>
              <a:t>A very small secondary association with the fear </a:t>
            </a:r>
            <a:r>
              <a:rPr lang="en-US" dirty="0" err="1" smtClean="0"/>
              <a:t>subfactor</a:t>
            </a:r>
            <a:r>
              <a:rPr lang="en-US" dirty="0" smtClean="0"/>
              <a:t> </a:t>
            </a:r>
          </a:p>
          <a:p>
            <a:r>
              <a:rPr lang="en-US" dirty="0" smtClean="0"/>
              <a:t>Expand clinical risk assessment beyond SUD to include other indicators of EXT</a:t>
            </a:r>
            <a:endParaRPr lang="en-US" dirty="0"/>
          </a:p>
        </p:txBody>
      </p:sp>
      <p:pic>
        <p:nvPicPr>
          <p:cNvPr id="4" name="Picture 3"/>
          <p:cNvPicPr>
            <a:picLocks noChangeAspect="1"/>
          </p:cNvPicPr>
          <p:nvPr/>
        </p:nvPicPr>
        <p:blipFill rotWithShape="1">
          <a:blip r:embed="rId3"/>
          <a:srcRect l="33509" t="37408" r="11404" b="15029"/>
          <a:stretch/>
        </p:blipFill>
        <p:spPr>
          <a:xfrm>
            <a:off x="4568133" y="2149642"/>
            <a:ext cx="7498029" cy="3641558"/>
          </a:xfrm>
          <a:prstGeom prst="rect">
            <a:avLst/>
          </a:prstGeom>
        </p:spPr>
      </p:pic>
      <p:sp>
        <p:nvSpPr>
          <p:cNvPr id="5" name="TextBox 4"/>
          <p:cNvSpPr txBox="1"/>
          <p:nvPr/>
        </p:nvSpPr>
        <p:spPr>
          <a:xfrm>
            <a:off x="75978" y="6311900"/>
            <a:ext cx="3002998" cy="369332"/>
          </a:xfrm>
          <a:prstGeom prst="rect">
            <a:avLst/>
          </a:prstGeom>
          <a:noFill/>
        </p:spPr>
        <p:txBody>
          <a:bodyPr wrap="square" rtlCol="0">
            <a:spAutoFit/>
          </a:bodyPr>
          <a:lstStyle/>
          <a:p>
            <a:r>
              <a:rPr lang="en-US" dirty="0" err="1" smtClean="0">
                <a:solidFill>
                  <a:srgbClr val="002060"/>
                </a:solidFill>
              </a:rPr>
              <a:t>Ofrat</a:t>
            </a:r>
            <a:r>
              <a:rPr lang="en-US" dirty="0" smtClean="0">
                <a:solidFill>
                  <a:srgbClr val="002060"/>
                </a:solidFill>
              </a:rPr>
              <a:t> et al. 2014</a:t>
            </a:r>
            <a:endParaRPr lang="en-US" dirty="0">
              <a:solidFill>
                <a:srgbClr val="002060"/>
              </a:solidFill>
            </a:endParaRPr>
          </a:p>
        </p:txBody>
      </p:sp>
    </p:spTree>
    <p:extLst>
      <p:ext uri="{BB962C8B-B14F-4D97-AF65-F5344CB8AC3E}">
        <p14:creationId xmlns:p14="http://schemas.microsoft.com/office/powerpoint/2010/main" val="4102244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5360" y="4275351"/>
            <a:ext cx="10241280" cy="822960"/>
          </a:xfrm>
          <a:prstGeom prst="rect">
            <a:avLst/>
          </a:prstGeom>
          <a:solidFill>
            <a:srgbClr val="FFCCCC"/>
          </a:solidFill>
          <a:ln w="38100">
            <a:solidFill>
              <a:srgbClr val="E94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dirty="0">
                <a:solidFill>
                  <a:schemeClr val="bg1">
                    <a:lumMod val="65000"/>
                  </a:schemeClr>
                </a:solidFill>
              </a:rPr>
              <a:t>Causes and outcomes of mental illness can have effects on broad higher order dimensions, the syndromes, or specific lower order dimensions</a:t>
            </a:r>
          </a:p>
          <a:p>
            <a:r>
              <a:rPr lang="en-US" dirty="0" smtClean="0">
                <a:solidFill>
                  <a:schemeClr val="bg1">
                    <a:lumMod val="65000"/>
                  </a:schemeClr>
                </a:solidFill>
              </a:rPr>
              <a:t>Two common research designs:</a:t>
            </a:r>
          </a:p>
          <a:p>
            <a:pPr lvl="1"/>
            <a:r>
              <a:rPr lang="en-US" dirty="0" smtClean="0">
                <a:solidFill>
                  <a:schemeClr val="bg1">
                    <a:lumMod val="65000"/>
                  </a:schemeClr>
                </a:solidFill>
              </a:rPr>
              <a:t>Empirically </a:t>
            </a:r>
            <a:r>
              <a:rPr lang="en-US" b="1" dirty="0" smtClean="0">
                <a:solidFill>
                  <a:schemeClr val="bg1">
                    <a:lumMod val="65000"/>
                  </a:schemeClr>
                </a:solidFill>
              </a:rPr>
              <a:t>delineate associations</a:t>
            </a:r>
            <a:r>
              <a:rPr lang="en-US" dirty="0" smtClean="0">
                <a:solidFill>
                  <a:schemeClr val="bg1">
                    <a:lumMod val="65000"/>
                  </a:schemeClr>
                </a:solidFill>
              </a:rPr>
              <a:t> between a construct of interest and various levels of the </a:t>
            </a:r>
            <a:r>
              <a:rPr lang="en-US" dirty="0" err="1" smtClean="0">
                <a:solidFill>
                  <a:schemeClr val="bg1">
                    <a:lumMod val="65000"/>
                  </a:schemeClr>
                </a:solidFill>
              </a:rPr>
              <a:t>HiTOP</a:t>
            </a:r>
            <a:r>
              <a:rPr lang="en-US" dirty="0" smtClean="0">
                <a:solidFill>
                  <a:schemeClr val="bg1">
                    <a:lumMod val="65000"/>
                  </a:schemeClr>
                </a:solidFill>
              </a:rPr>
              <a:t> hierarchy</a:t>
            </a:r>
          </a:p>
          <a:p>
            <a:pPr lvl="1"/>
            <a:r>
              <a:rPr lang="en-US" dirty="0" smtClean="0"/>
              <a:t>Empirically test </a:t>
            </a:r>
            <a:r>
              <a:rPr lang="en-US" b="1" dirty="0" smtClean="0"/>
              <a:t>incremental predictions </a:t>
            </a:r>
            <a:r>
              <a:rPr lang="en-US" dirty="0" smtClean="0"/>
              <a:t>(exploratory potential)</a:t>
            </a:r>
            <a:r>
              <a:rPr lang="en-US" b="1" dirty="0" smtClean="0"/>
              <a:t> </a:t>
            </a:r>
            <a:r>
              <a:rPr lang="en-US" dirty="0" smtClean="0"/>
              <a:t>of a construct of interest by </a:t>
            </a:r>
            <a:r>
              <a:rPr lang="en-US" dirty="0" err="1" smtClean="0"/>
              <a:t>HiTOP</a:t>
            </a:r>
            <a:endParaRPr lang="en-US" dirty="0"/>
          </a:p>
        </p:txBody>
      </p:sp>
      <p:sp>
        <p:nvSpPr>
          <p:cNvPr id="2" name="Title 1"/>
          <p:cNvSpPr>
            <a:spLocks noGrp="1"/>
          </p:cNvSpPr>
          <p:nvPr>
            <p:ph type="title"/>
          </p:nvPr>
        </p:nvSpPr>
        <p:spPr/>
        <p:txBody>
          <a:bodyPr/>
          <a:lstStyle/>
          <a:p>
            <a:r>
              <a:rPr lang="en-US" b="1" dirty="0" smtClean="0">
                <a:solidFill>
                  <a:schemeClr val="bg1">
                    <a:lumMod val="65000"/>
                  </a:schemeClr>
                </a:solidFill>
              </a:rPr>
              <a:t>Clinical Research</a:t>
            </a:r>
            <a:endParaRPr lang="en-US" b="1" dirty="0">
              <a:solidFill>
                <a:schemeClr val="bg1">
                  <a:lumMod val="65000"/>
                </a:schemeClr>
              </a:solidFill>
            </a:endParaRPr>
          </a:p>
        </p:txBody>
      </p:sp>
    </p:spTree>
    <p:extLst>
      <p:ext uri="{BB962C8B-B14F-4D97-AF65-F5344CB8AC3E}">
        <p14:creationId xmlns:p14="http://schemas.microsoft.com/office/powerpoint/2010/main" val="1425895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988" t="5068" r="4251" b="4394"/>
          <a:stretch/>
        </p:blipFill>
        <p:spPr>
          <a:xfrm>
            <a:off x="3019645" y="207142"/>
            <a:ext cx="6400802" cy="6448839"/>
          </a:xfrm>
          <a:prstGeom prst="rect">
            <a:avLst/>
          </a:prstGeom>
        </p:spPr>
      </p:pic>
      <p:sp>
        <p:nvSpPr>
          <p:cNvPr id="5" name="TextBox 4"/>
          <p:cNvSpPr txBox="1"/>
          <p:nvPr/>
        </p:nvSpPr>
        <p:spPr>
          <a:xfrm>
            <a:off x="75978" y="6311900"/>
            <a:ext cx="4464124" cy="369332"/>
          </a:xfrm>
          <a:prstGeom prst="rect">
            <a:avLst/>
          </a:prstGeom>
          <a:noFill/>
        </p:spPr>
        <p:txBody>
          <a:bodyPr wrap="square" rtlCol="0">
            <a:spAutoFit/>
          </a:bodyPr>
          <a:lstStyle/>
          <a:p>
            <a:r>
              <a:rPr lang="en-US" dirty="0" smtClean="0">
                <a:solidFill>
                  <a:srgbClr val="002060"/>
                </a:solidFill>
              </a:rPr>
              <a:t>Kotov et al. (2022) Psychological Medicine</a:t>
            </a:r>
            <a:endParaRPr lang="en-US" dirty="0">
              <a:solidFill>
                <a:srgbClr val="002060"/>
              </a:solidFill>
            </a:endParaRPr>
          </a:p>
        </p:txBody>
      </p:sp>
      <p:sp>
        <p:nvSpPr>
          <p:cNvPr id="6" name="Rectangle 5"/>
          <p:cNvSpPr/>
          <p:nvPr/>
        </p:nvSpPr>
        <p:spPr>
          <a:xfrm>
            <a:off x="2147777" y="2573079"/>
            <a:ext cx="8771860" cy="344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637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8988" t="5068" r="4251" b="4394"/>
          <a:stretch/>
        </p:blipFill>
        <p:spPr>
          <a:xfrm>
            <a:off x="3019645" y="207142"/>
            <a:ext cx="6400802" cy="6448839"/>
          </a:xfrm>
          <a:prstGeom prst="rect">
            <a:avLst/>
          </a:prstGeom>
        </p:spPr>
      </p:pic>
      <p:sp>
        <p:nvSpPr>
          <p:cNvPr id="6" name="TextBox 5"/>
          <p:cNvSpPr txBox="1"/>
          <p:nvPr/>
        </p:nvSpPr>
        <p:spPr>
          <a:xfrm>
            <a:off x="75978" y="6311900"/>
            <a:ext cx="4464124" cy="369332"/>
          </a:xfrm>
          <a:prstGeom prst="rect">
            <a:avLst/>
          </a:prstGeom>
          <a:noFill/>
        </p:spPr>
        <p:txBody>
          <a:bodyPr wrap="square" rtlCol="0">
            <a:spAutoFit/>
          </a:bodyPr>
          <a:lstStyle/>
          <a:p>
            <a:r>
              <a:rPr lang="en-US" dirty="0" smtClean="0">
                <a:solidFill>
                  <a:srgbClr val="002060"/>
                </a:solidFill>
              </a:rPr>
              <a:t>Kotov et al. (2022) Psychological Medicine</a:t>
            </a:r>
            <a:endParaRPr lang="en-US" dirty="0">
              <a:solidFill>
                <a:srgbClr val="002060"/>
              </a:solidFill>
            </a:endParaRPr>
          </a:p>
        </p:txBody>
      </p:sp>
    </p:spTree>
    <p:extLst>
      <p:ext uri="{BB962C8B-B14F-4D97-AF65-F5344CB8AC3E}">
        <p14:creationId xmlns:p14="http://schemas.microsoft.com/office/powerpoint/2010/main" val="3857609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364" y="355888"/>
            <a:ext cx="10515600" cy="1325563"/>
          </a:xfrm>
        </p:spPr>
        <p:txBody>
          <a:bodyPr/>
          <a:lstStyle/>
          <a:p>
            <a:r>
              <a:rPr lang="en-US" b="1" dirty="0" smtClean="0">
                <a:solidFill>
                  <a:srgbClr val="002060"/>
                </a:solidFill>
              </a:rPr>
              <a:t>Clinical Research Implications</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Transdiagnostic impact of common risk factors (e.g. trauma)</a:t>
            </a:r>
          </a:p>
          <a:p>
            <a:r>
              <a:rPr lang="en-US" dirty="0" smtClean="0"/>
              <a:t>Piecemeal one-disorder-at-a-time approach not efficient</a:t>
            </a:r>
          </a:p>
          <a:p>
            <a:r>
              <a:rPr lang="en-US" dirty="0"/>
              <a:t>M</a:t>
            </a:r>
            <a:r>
              <a:rPr lang="en-US" dirty="0" smtClean="0"/>
              <a:t>easure and investigate a full range of mental health symptoms and disorders</a:t>
            </a:r>
          </a:p>
          <a:p>
            <a:r>
              <a:rPr lang="en-US" dirty="0" smtClean="0"/>
              <a:t>Transdiagnostic factors may be a key level of focus for prediction, intervention, assessment, and prevention efforts</a:t>
            </a:r>
          </a:p>
          <a:p>
            <a:endParaRPr lang="en-US" dirty="0"/>
          </a:p>
        </p:txBody>
      </p:sp>
    </p:spTree>
    <p:extLst>
      <p:ext uri="{BB962C8B-B14F-4D97-AF65-F5344CB8AC3E}">
        <p14:creationId xmlns:p14="http://schemas.microsoft.com/office/powerpoint/2010/main" val="718883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ow to Think Two Thoughts at Once | Philosophy 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60" y="1091647"/>
            <a:ext cx="10977631" cy="48789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72989" y="2472171"/>
            <a:ext cx="10013576" cy="1444048"/>
          </a:xfrm>
        </p:spPr>
        <p:txBody>
          <a:bodyPr anchor="ctr"/>
          <a:lstStyle/>
          <a:p>
            <a:pPr marL="0" indent="0" algn="ctr">
              <a:buNone/>
            </a:pPr>
            <a:r>
              <a:rPr lang="en-US" b="1" dirty="0" smtClean="0"/>
              <a:t>Questions?</a:t>
            </a:r>
            <a:endParaRPr lang="en-US" b="1" dirty="0"/>
          </a:p>
        </p:txBody>
      </p:sp>
    </p:spTree>
    <p:extLst>
      <p:ext uri="{BB962C8B-B14F-4D97-AF65-F5344CB8AC3E}">
        <p14:creationId xmlns:p14="http://schemas.microsoft.com/office/powerpoint/2010/main" val="3373537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vignette illustrating the clinical application of </a:t>
            </a:r>
            <a:r>
              <a:rPr lang="en-US" b="1" dirty="0" err="1"/>
              <a:t>HiTOP</a:t>
            </a:r>
            <a:endParaRPr lang="en-US" dirty="0"/>
          </a:p>
        </p:txBody>
      </p:sp>
      <p:sp>
        <p:nvSpPr>
          <p:cNvPr id="4" name="Content Placeholder 2"/>
          <p:cNvSpPr>
            <a:spLocks noGrp="1"/>
          </p:cNvSpPr>
          <p:nvPr>
            <p:ph idx="1"/>
          </p:nvPr>
        </p:nvSpPr>
        <p:spPr>
          <a:xfrm>
            <a:off x="838200" y="1825625"/>
            <a:ext cx="10515600" cy="4351338"/>
          </a:xfrm>
        </p:spPr>
        <p:txBody>
          <a:bodyPr/>
          <a:lstStyle/>
          <a:p>
            <a:pPr marL="0" indent="0">
              <a:buNone/>
            </a:pPr>
            <a:r>
              <a:rPr lang="en-US" dirty="0" smtClean="0"/>
              <a:t>&lt;sent via email&gt;</a:t>
            </a:r>
            <a:endParaRPr lang="en-US" dirty="0"/>
          </a:p>
        </p:txBody>
      </p:sp>
    </p:spTree>
    <p:extLst>
      <p:ext uri="{BB962C8B-B14F-4D97-AF65-F5344CB8AC3E}">
        <p14:creationId xmlns:p14="http://schemas.microsoft.com/office/powerpoint/2010/main" val="947223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2824" b="14342"/>
          <a:stretch/>
        </p:blipFill>
        <p:spPr>
          <a:xfrm>
            <a:off x="999461" y="215316"/>
            <a:ext cx="10473068" cy="6515805"/>
          </a:xfrm>
          <a:prstGeom prst="rect">
            <a:avLst/>
          </a:prstGeom>
        </p:spPr>
      </p:pic>
      <p:cxnSp>
        <p:nvCxnSpPr>
          <p:cNvPr id="6" name="Straight Connector 5"/>
          <p:cNvCxnSpPr/>
          <p:nvPr/>
        </p:nvCxnSpPr>
        <p:spPr>
          <a:xfrm>
            <a:off x="1616364" y="3463636"/>
            <a:ext cx="9254836" cy="27709"/>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16364" y="2983345"/>
            <a:ext cx="9254836" cy="9237"/>
          </a:xfrm>
          <a:prstGeom prst="line">
            <a:avLst/>
          </a:prstGeom>
          <a:ln w="12700">
            <a:solidFill>
              <a:srgbClr val="E947CE"/>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1608577" y="2433781"/>
            <a:ext cx="9254836" cy="9237"/>
          </a:xfrm>
          <a:prstGeom prst="line">
            <a:avLst/>
          </a:prstGeom>
          <a:ln w="12700">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0484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Clinical Translation</a:t>
            </a:r>
            <a:endParaRPr lang="en-US" b="1"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dirty="0" err="1" smtClean="0"/>
              <a:t>HiTOP</a:t>
            </a:r>
            <a:r>
              <a:rPr lang="en-US" dirty="0" smtClean="0"/>
              <a:t>, the diagnosis is the patient’s </a:t>
            </a:r>
            <a:r>
              <a:rPr lang="en-US" b="1" dirty="0" smtClean="0"/>
              <a:t>profile</a:t>
            </a:r>
            <a:r>
              <a:rPr lang="en-US" dirty="0" smtClean="0"/>
              <a:t> on psychopathology dimensions</a:t>
            </a:r>
          </a:p>
          <a:p>
            <a:endParaRPr lang="en-US" dirty="0" smtClean="0"/>
          </a:p>
          <a:p>
            <a:r>
              <a:rPr lang="en-US" dirty="0"/>
              <a:t>Spectra and </a:t>
            </a:r>
            <a:r>
              <a:rPr lang="en-US" dirty="0" err="1"/>
              <a:t>subfactors</a:t>
            </a:r>
            <a:r>
              <a:rPr lang="en-US" dirty="0"/>
              <a:t> -- the main difficulties the patient experiences</a:t>
            </a:r>
          </a:p>
          <a:p>
            <a:r>
              <a:rPr lang="en-US" dirty="0"/>
              <a:t>Components and traits -- specific issues</a:t>
            </a:r>
          </a:p>
          <a:p>
            <a:endParaRPr lang="en-US" dirty="0"/>
          </a:p>
          <a:p>
            <a:r>
              <a:rPr lang="en-US" dirty="0"/>
              <a:t>Symptoms -- current problems</a:t>
            </a:r>
          </a:p>
          <a:p>
            <a:r>
              <a:rPr lang="en-US" dirty="0"/>
              <a:t>Traits -- chronicity </a:t>
            </a:r>
          </a:p>
          <a:p>
            <a:endParaRPr lang="en-US" dirty="0"/>
          </a:p>
          <a:p>
            <a:r>
              <a:rPr lang="en-US" dirty="0"/>
              <a:t>Functional impairment assessed separately (ICD-11 distinction between disorder and disability)</a:t>
            </a:r>
          </a:p>
        </p:txBody>
      </p:sp>
    </p:spTree>
    <p:extLst>
      <p:ext uri="{BB962C8B-B14F-4D97-AF65-F5344CB8AC3E}">
        <p14:creationId xmlns:p14="http://schemas.microsoft.com/office/powerpoint/2010/main" val="2903659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2060"/>
                </a:solidFill>
              </a:rPr>
              <a:t>HiTOP</a:t>
            </a:r>
            <a:endParaRPr lang="en-US" b="1"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a:defRPr/>
            </a:pPr>
            <a:r>
              <a:rPr lang="en-US" dirty="0"/>
              <a:t>Consortium of </a:t>
            </a:r>
            <a:r>
              <a:rPr lang="en-US" dirty="0" err="1" smtClean="0"/>
              <a:t>nosologists</a:t>
            </a:r>
            <a:r>
              <a:rPr lang="en-US" dirty="0" smtClean="0"/>
              <a:t> from various mental health disciplines</a:t>
            </a:r>
            <a:endParaRPr lang="en-US" dirty="0"/>
          </a:p>
          <a:p>
            <a:pPr>
              <a:defRPr/>
            </a:pPr>
            <a:endParaRPr lang="en-US" dirty="0"/>
          </a:p>
          <a:p>
            <a:pPr>
              <a:defRPr/>
            </a:pPr>
            <a:r>
              <a:rPr lang="en-US" dirty="0"/>
              <a:t>Integrate evidence</a:t>
            </a:r>
          </a:p>
          <a:p>
            <a:pPr>
              <a:defRPr/>
            </a:pPr>
            <a:r>
              <a:rPr lang="en-US" dirty="0"/>
              <a:t>Propose a system</a:t>
            </a:r>
          </a:p>
          <a:p>
            <a:pPr>
              <a:defRPr/>
            </a:pPr>
            <a:r>
              <a:rPr lang="en-US" dirty="0"/>
              <a:t>Refine it as new data become available</a:t>
            </a:r>
          </a:p>
          <a:p>
            <a:pPr>
              <a:defRPr/>
            </a:pPr>
            <a:r>
              <a:rPr lang="en-US" dirty="0"/>
              <a:t>Translate findings to research and clinical </a:t>
            </a:r>
            <a:r>
              <a:rPr lang="en-US" dirty="0" smtClean="0"/>
              <a:t>practice</a:t>
            </a:r>
          </a:p>
          <a:p>
            <a:pPr>
              <a:defRPr/>
            </a:pPr>
            <a:endParaRPr lang="en-US" dirty="0"/>
          </a:p>
          <a:p>
            <a:pPr>
              <a:defRPr/>
            </a:pPr>
            <a:r>
              <a:rPr lang="en-US" dirty="0" smtClean="0"/>
              <a:t>190+ members globally, </a:t>
            </a:r>
            <a:r>
              <a:rPr lang="en-US" dirty="0" smtClean="0"/>
              <a:t>11 </a:t>
            </a:r>
            <a:r>
              <a:rPr lang="en-US" dirty="0" smtClean="0"/>
              <a:t>Workgroups</a:t>
            </a:r>
          </a:p>
          <a:p>
            <a:pPr>
              <a:defRPr/>
            </a:pPr>
            <a:r>
              <a:rPr lang="pt-BR" dirty="0" smtClean="0"/>
              <a:t>30+ </a:t>
            </a:r>
            <a:r>
              <a:rPr lang="pt-BR" dirty="0"/>
              <a:t>consortium papers </a:t>
            </a:r>
            <a:endParaRPr lang="pt-BR" dirty="0" smtClean="0"/>
          </a:p>
          <a:p>
            <a:pPr marL="0" indent="0">
              <a:buNone/>
              <a:defRPr/>
            </a:pPr>
            <a:r>
              <a:rPr lang="pt-BR" dirty="0" smtClean="0">
                <a:hlinkClick r:id="rId2"/>
              </a:rPr>
              <a:t>https</a:t>
            </a:r>
            <a:r>
              <a:rPr lang="pt-BR" dirty="0">
                <a:hlinkClick r:id="rId2"/>
              </a:rPr>
              <a:t>://</a:t>
            </a:r>
            <a:r>
              <a:rPr lang="pt-BR" dirty="0" smtClean="0">
                <a:hlinkClick r:id="rId2"/>
              </a:rPr>
              <a:t>www.hitop-system.org/key-papers</a:t>
            </a:r>
            <a:r>
              <a:rPr lang="pt-BR" dirty="0" smtClean="0"/>
              <a:t> </a:t>
            </a:r>
            <a:endParaRPr lang="en-US" dirty="0"/>
          </a:p>
          <a:p>
            <a:endParaRPr lang="en-US" dirty="0" smtClean="0"/>
          </a:p>
          <a:p>
            <a:endParaRPr lang="en-US" dirty="0"/>
          </a:p>
        </p:txBody>
      </p:sp>
    </p:spTree>
    <p:extLst>
      <p:ext uri="{BB962C8B-B14F-4D97-AF65-F5344CB8AC3E}">
        <p14:creationId xmlns:p14="http://schemas.microsoft.com/office/powerpoint/2010/main" val="1048455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8992" t="18321" r="19729" b="20146"/>
          <a:stretch/>
        </p:blipFill>
        <p:spPr>
          <a:xfrm>
            <a:off x="438612" y="226333"/>
            <a:ext cx="10885170" cy="6148315"/>
          </a:xfrm>
          <a:prstGeom prst="rect">
            <a:avLst/>
          </a:prstGeom>
        </p:spPr>
      </p:pic>
    </p:spTree>
    <p:extLst>
      <p:ext uri="{BB962C8B-B14F-4D97-AF65-F5344CB8AC3E}">
        <p14:creationId xmlns:p14="http://schemas.microsoft.com/office/powerpoint/2010/main" val="1455856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1855" cy="1325563"/>
          </a:xfrm>
        </p:spPr>
        <p:txBody>
          <a:bodyPr/>
          <a:lstStyle/>
          <a:p>
            <a:r>
              <a:rPr lang="en-US" b="1" dirty="0" smtClean="0">
                <a:solidFill>
                  <a:srgbClr val="002060"/>
                </a:solidFill>
              </a:rPr>
              <a:t>Patient’s score on psychopathology dimension</a:t>
            </a:r>
            <a:endParaRPr lang="en-US" b="1" dirty="0">
              <a:solidFill>
                <a:srgbClr val="002060"/>
              </a:solidFill>
            </a:endParaRPr>
          </a:p>
        </p:txBody>
      </p:sp>
      <p:pic>
        <p:nvPicPr>
          <p:cNvPr id="6" name="Picture 5"/>
          <p:cNvPicPr>
            <a:picLocks noChangeAspect="1"/>
          </p:cNvPicPr>
          <p:nvPr/>
        </p:nvPicPr>
        <p:blipFill rotWithShape="1">
          <a:blip r:embed="rId2"/>
          <a:srcRect t="29707" r="58422" b="18795"/>
          <a:stretch/>
        </p:blipFill>
        <p:spPr>
          <a:xfrm>
            <a:off x="838199" y="2319604"/>
            <a:ext cx="3366053" cy="3451719"/>
          </a:xfrm>
          <a:prstGeom prst="rect">
            <a:avLst/>
          </a:prstGeom>
        </p:spPr>
      </p:pic>
      <p:pic>
        <p:nvPicPr>
          <p:cNvPr id="7" name="Picture 6"/>
          <p:cNvPicPr>
            <a:picLocks noChangeAspect="1"/>
          </p:cNvPicPr>
          <p:nvPr/>
        </p:nvPicPr>
        <p:blipFill rotWithShape="1">
          <a:blip r:embed="rId3"/>
          <a:srcRect l="39211" t="28517" r="17105" b="9416"/>
          <a:stretch/>
        </p:blipFill>
        <p:spPr>
          <a:xfrm>
            <a:off x="5348360" y="1539915"/>
            <a:ext cx="6466368" cy="5167901"/>
          </a:xfrm>
          <a:prstGeom prst="rect">
            <a:avLst/>
          </a:prstGeom>
        </p:spPr>
      </p:pic>
    </p:spTree>
    <p:extLst>
      <p:ext uri="{BB962C8B-B14F-4D97-AF65-F5344CB8AC3E}">
        <p14:creationId xmlns:p14="http://schemas.microsoft.com/office/powerpoint/2010/main" val="2567252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1855" cy="1325563"/>
          </a:xfrm>
        </p:spPr>
        <p:txBody>
          <a:bodyPr/>
          <a:lstStyle/>
          <a:p>
            <a:r>
              <a:rPr lang="en-US" b="1" dirty="0" smtClean="0">
                <a:solidFill>
                  <a:srgbClr val="002060"/>
                </a:solidFill>
              </a:rPr>
              <a:t>Patient’s score on psychopathology dimension</a:t>
            </a:r>
            <a:endParaRPr lang="en-US" b="1" dirty="0">
              <a:solidFill>
                <a:srgbClr val="002060"/>
              </a:solidFill>
            </a:endParaRPr>
          </a:p>
        </p:txBody>
      </p:sp>
      <p:sp>
        <p:nvSpPr>
          <p:cNvPr id="3" name="Content Placeholder 2"/>
          <p:cNvSpPr>
            <a:spLocks noGrp="1"/>
          </p:cNvSpPr>
          <p:nvPr>
            <p:ph idx="1"/>
          </p:nvPr>
        </p:nvSpPr>
        <p:spPr>
          <a:xfrm>
            <a:off x="838200" y="1825624"/>
            <a:ext cx="4353910" cy="4596485"/>
          </a:xfrm>
        </p:spPr>
        <p:txBody>
          <a:bodyPr>
            <a:normAutofit fontScale="92500"/>
          </a:bodyPr>
          <a:lstStyle/>
          <a:p>
            <a:r>
              <a:rPr lang="en-US" dirty="0" smtClean="0"/>
              <a:t>Empirical </a:t>
            </a:r>
            <a:r>
              <a:rPr lang="en-US" dirty="0"/>
              <a:t>and multiple ranges for decision making</a:t>
            </a:r>
          </a:p>
          <a:p>
            <a:pPr marL="0" indent="0">
              <a:buNone/>
            </a:pPr>
            <a:endParaRPr lang="en-US" dirty="0"/>
          </a:p>
          <a:p>
            <a:r>
              <a:rPr lang="en-US" dirty="0" smtClean="0"/>
              <a:t>Intelligence, neuropsychology</a:t>
            </a:r>
            <a:r>
              <a:rPr lang="en-US" dirty="0"/>
              <a:t>, </a:t>
            </a:r>
            <a:r>
              <a:rPr lang="en-US" dirty="0" smtClean="0"/>
              <a:t>MMPI, CBCL…</a:t>
            </a:r>
          </a:p>
          <a:p>
            <a:endParaRPr lang="en-US" dirty="0"/>
          </a:p>
          <a:p>
            <a:r>
              <a:rPr lang="en-US" dirty="0"/>
              <a:t>DSM-5 &amp; ICD-11 starting as well (intellectual disability, substance use disorder, cross-cutting measures </a:t>
            </a:r>
            <a:r>
              <a:rPr lang="en-US" dirty="0" smtClean="0"/>
              <a:t>etc.)</a:t>
            </a:r>
            <a:endParaRPr lang="en-US" dirty="0"/>
          </a:p>
          <a:p>
            <a:endParaRPr lang="en-US" dirty="0" smtClean="0"/>
          </a:p>
        </p:txBody>
      </p:sp>
      <p:pic>
        <p:nvPicPr>
          <p:cNvPr id="8" name="Picture 7"/>
          <p:cNvPicPr>
            <a:picLocks noChangeAspect="1"/>
          </p:cNvPicPr>
          <p:nvPr/>
        </p:nvPicPr>
        <p:blipFill rotWithShape="1">
          <a:blip r:embed="rId2"/>
          <a:srcRect l="39211" t="28517" r="17105" b="9416"/>
          <a:stretch/>
        </p:blipFill>
        <p:spPr>
          <a:xfrm>
            <a:off x="5348360" y="1539915"/>
            <a:ext cx="6466368" cy="5167901"/>
          </a:xfrm>
          <a:prstGeom prst="rect">
            <a:avLst/>
          </a:prstGeom>
        </p:spPr>
      </p:pic>
    </p:spTree>
    <p:extLst>
      <p:ext uri="{BB962C8B-B14F-4D97-AF65-F5344CB8AC3E}">
        <p14:creationId xmlns:p14="http://schemas.microsoft.com/office/powerpoint/2010/main" val="1975811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Treatment (I)</a:t>
            </a:r>
            <a:endParaRPr lang="en-US" b="1" dirty="0">
              <a:solidFill>
                <a:srgbClr val="002060"/>
              </a:solidFill>
            </a:endParaRPr>
          </a:p>
        </p:txBody>
      </p:sp>
      <p:sp>
        <p:nvSpPr>
          <p:cNvPr id="3" name="Content Placeholder 2"/>
          <p:cNvSpPr>
            <a:spLocks noGrp="1"/>
          </p:cNvSpPr>
          <p:nvPr>
            <p:ph idx="1"/>
          </p:nvPr>
        </p:nvSpPr>
        <p:spPr>
          <a:xfrm>
            <a:off x="838200" y="1690688"/>
            <a:ext cx="10515600" cy="4486275"/>
          </a:xfrm>
        </p:spPr>
        <p:txBody>
          <a:bodyPr>
            <a:normAutofit/>
          </a:bodyPr>
          <a:lstStyle/>
          <a:p>
            <a:r>
              <a:rPr lang="en-US" dirty="0" smtClean="0"/>
              <a:t>Treatment targets can be both:</a:t>
            </a:r>
          </a:p>
          <a:p>
            <a:pPr lvl="1"/>
            <a:r>
              <a:rPr lang="en-US" dirty="0" smtClean="0"/>
              <a:t>At higher levels, where treatment can affect multiple problems simultaneously (e.g. Unified Protocol)</a:t>
            </a:r>
          </a:p>
          <a:p>
            <a:pPr lvl="1"/>
            <a:r>
              <a:rPr lang="en-US" dirty="0" smtClean="0"/>
              <a:t>At lower levels, when a specific behavior is particularly significant (e.g., suicidality, opioid use) or requires a specialized intervention (e.g., hypnotic drug for insomnia)</a:t>
            </a:r>
          </a:p>
          <a:p>
            <a:endParaRPr lang="en-US" dirty="0"/>
          </a:p>
        </p:txBody>
      </p:sp>
    </p:spTree>
    <p:extLst>
      <p:ext uri="{BB962C8B-B14F-4D97-AF65-F5344CB8AC3E}">
        <p14:creationId xmlns:p14="http://schemas.microsoft.com/office/powerpoint/2010/main" val="2784016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Treatment for Internalizing</a:t>
            </a:r>
            <a:endParaRPr lang="en-US" b="1" dirty="0">
              <a:solidFill>
                <a:srgbClr val="002060"/>
              </a:solidFill>
            </a:endParaRPr>
          </a:p>
        </p:txBody>
      </p:sp>
      <p:pic>
        <p:nvPicPr>
          <p:cNvPr id="4" name="Picture 3"/>
          <p:cNvPicPr>
            <a:picLocks noChangeAspect="1"/>
          </p:cNvPicPr>
          <p:nvPr/>
        </p:nvPicPr>
        <p:blipFill>
          <a:blip r:embed="rId3"/>
          <a:stretch>
            <a:fillRect/>
          </a:stretch>
        </p:blipFill>
        <p:spPr>
          <a:xfrm>
            <a:off x="2554805" y="1866175"/>
            <a:ext cx="7082389" cy="4284194"/>
          </a:xfrm>
          <a:prstGeom prst="rect">
            <a:avLst/>
          </a:prstGeom>
        </p:spPr>
      </p:pic>
    </p:spTree>
    <p:extLst>
      <p:ext uri="{BB962C8B-B14F-4D97-AF65-F5344CB8AC3E}">
        <p14:creationId xmlns:p14="http://schemas.microsoft.com/office/powerpoint/2010/main" val="2884472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Treatment (II)</a:t>
            </a:r>
            <a:endParaRPr lang="en-US" b="1" dirty="0">
              <a:solidFill>
                <a:srgbClr val="002060"/>
              </a:solidFill>
            </a:endParaRPr>
          </a:p>
        </p:txBody>
      </p:sp>
      <p:sp>
        <p:nvSpPr>
          <p:cNvPr id="3" name="Content Placeholder 2"/>
          <p:cNvSpPr>
            <a:spLocks noGrp="1"/>
          </p:cNvSpPr>
          <p:nvPr>
            <p:ph idx="1"/>
          </p:nvPr>
        </p:nvSpPr>
        <p:spPr>
          <a:xfrm>
            <a:off x="838200" y="1690688"/>
            <a:ext cx="10515600" cy="4486275"/>
          </a:xfrm>
        </p:spPr>
        <p:txBody>
          <a:bodyPr>
            <a:normAutofit/>
          </a:bodyPr>
          <a:lstStyle/>
          <a:p>
            <a:r>
              <a:rPr lang="en-US" dirty="0"/>
              <a:t>Dimensional case formulation highlights provision of care along the continuum of severity	</a:t>
            </a:r>
          </a:p>
          <a:p>
            <a:pPr lvl="1"/>
            <a:r>
              <a:rPr lang="en-US" dirty="0"/>
              <a:t>Multiple action </a:t>
            </a:r>
            <a:r>
              <a:rPr lang="en-US" dirty="0" smtClean="0"/>
              <a:t>thresholds</a:t>
            </a:r>
          </a:p>
          <a:p>
            <a:r>
              <a:rPr lang="en-US" dirty="0" smtClean="0"/>
              <a:t>Comprehensive assessment identifies patient’s strengths (i.e., traits in adaptive range) and weaknesses beyond the current treatment target</a:t>
            </a:r>
          </a:p>
          <a:p>
            <a:r>
              <a:rPr lang="en-US" dirty="0" smtClean="0"/>
              <a:t>Traits provide valuable prognostic information</a:t>
            </a:r>
          </a:p>
          <a:p>
            <a:endParaRPr lang="en-US" dirty="0"/>
          </a:p>
        </p:txBody>
      </p:sp>
    </p:spTree>
    <p:extLst>
      <p:ext uri="{BB962C8B-B14F-4D97-AF65-F5344CB8AC3E}">
        <p14:creationId xmlns:p14="http://schemas.microsoft.com/office/powerpoint/2010/main" val="2603879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Clinical Utility of DSM-5/ICD-10</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N = 1,764 clinicians (mostly psychiatrists)</a:t>
            </a:r>
          </a:p>
          <a:p>
            <a:pPr marL="0" indent="0">
              <a:buNone/>
            </a:pPr>
            <a:r>
              <a:rPr lang="en-US" dirty="0"/>
              <a:t>60% in developed countries</a:t>
            </a:r>
          </a:p>
          <a:p>
            <a:pPr marL="0" indent="0">
              <a:buNone/>
            </a:pPr>
            <a:endParaRPr lang="en-US" dirty="0"/>
          </a:p>
          <a:p>
            <a:pPr marL="0" indent="0">
              <a:buNone/>
            </a:pPr>
            <a:r>
              <a:rPr lang="en-US" dirty="0"/>
              <a:t>Educating patient or family: 44%</a:t>
            </a:r>
          </a:p>
          <a:p>
            <a:pPr marL="0" indent="0">
              <a:buNone/>
            </a:pPr>
            <a:endParaRPr lang="en-US" dirty="0"/>
          </a:p>
          <a:p>
            <a:pPr marL="0" indent="0">
              <a:buNone/>
            </a:pPr>
            <a:r>
              <a:rPr lang="en-US" dirty="0"/>
              <a:t>Selecting treatment: 34%</a:t>
            </a:r>
          </a:p>
          <a:p>
            <a:pPr marL="0" indent="0">
              <a:buNone/>
            </a:pPr>
            <a:endParaRPr lang="en-US" dirty="0"/>
          </a:p>
          <a:p>
            <a:pPr marL="0" indent="0">
              <a:buNone/>
            </a:pPr>
            <a:r>
              <a:rPr lang="en-US" dirty="0">
                <a:solidFill>
                  <a:schemeClr val="accent5"/>
                </a:solidFill>
              </a:rPr>
              <a:t>40% of prescriptions off-label</a:t>
            </a:r>
          </a:p>
          <a:p>
            <a:pPr marL="0" indent="0">
              <a:buNone/>
            </a:pPr>
            <a:endParaRPr lang="en-US" dirty="0"/>
          </a:p>
          <a:p>
            <a:pPr marL="0" indent="0">
              <a:buNone/>
            </a:pPr>
            <a:r>
              <a:rPr lang="en-US" dirty="0"/>
              <a:t>Meeting administrative requirement: 75</a:t>
            </a:r>
            <a:r>
              <a:rPr lang="en-US" dirty="0" smtClean="0"/>
              <a:t>% - diagnostic codes are useful</a:t>
            </a:r>
            <a:endParaRPr lang="en-US" dirty="0"/>
          </a:p>
          <a:p>
            <a:endParaRPr lang="en-US" dirty="0"/>
          </a:p>
        </p:txBody>
      </p:sp>
      <p:sp>
        <p:nvSpPr>
          <p:cNvPr id="4" name="TextBox 3">
            <a:extLst>
              <a:ext uri="{FF2B5EF4-FFF2-40B4-BE49-F238E27FC236}">
                <a16:creationId xmlns:a16="http://schemas.microsoft.com/office/drawing/2014/main" id="{D893FE23-1995-46F2-9D94-BEC3DC122EAB}"/>
              </a:ext>
            </a:extLst>
          </p:cNvPr>
          <p:cNvSpPr txBox="1"/>
          <p:nvPr/>
        </p:nvSpPr>
        <p:spPr>
          <a:xfrm>
            <a:off x="2903838" y="6211669"/>
            <a:ext cx="9491362" cy="369332"/>
          </a:xfrm>
          <a:prstGeom prst="rect">
            <a:avLst/>
          </a:prstGeom>
          <a:noFill/>
        </p:spPr>
        <p:txBody>
          <a:bodyPr wrap="square" rtlCol="0">
            <a:spAutoFit/>
          </a:bodyPr>
          <a:lstStyle/>
          <a:p>
            <a:pPr algn="l"/>
            <a:r>
              <a:rPr lang="en-US" dirty="0">
                <a:cs typeface="Times New Roman" panose="02020603050405020304" pitchFamily="18" charset="0"/>
              </a:rPr>
              <a:t>First et al. (2018). </a:t>
            </a:r>
            <a:r>
              <a:rPr lang="en-US" i="1" dirty="0">
                <a:cs typeface="Times New Roman" panose="02020603050405020304" pitchFamily="18" charset="0"/>
              </a:rPr>
              <a:t>World Psychiatry                   </a:t>
            </a:r>
            <a:r>
              <a:rPr lang="en-US" dirty="0">
                <a:solidFill>
                  <a:schemeClr val="accent5"/>
                </a:solidFill>
                <a:cs typeface="Times New Roman" panose="02020603050405020304" pitchFamily="18" charset="0"/>
              </a:rPr>
              <a:t>Hodgson &amp; </a:t>
            </a:r>
            <a:r>
              <a:rPr lang="en-US" dirty="0" err="1">
                <a:solidFill>
                  <a:schemeClr val="accent5"/>
                </a:solidFill>
                <a:cs typeface="Times New Roman" panose="02020603050405020304" pitchFamily="18" charset="0"/>
              </a:rPr>
              <a:t>Belgamwar</a:t>
            </a:r>
            <a:r>
              <a:rPr lang="en-US" dirty="0">
                <a:solidFill>
                  <a:schemeClr val="accent5"/>
                </a:solidFill>
                <a:cs typeface="Times New Roman" panose="02020603050405020304" pitchFamily="18" charset="0"/>
              </a:rPr>
              <a:t> (2006). </a:t>
            </a:r>
            <a:r>
              <a:rPr lang="en-US" i="1" dirty="0">
                <a:solidFill>
                  <a:schemeClr val="accent5"/>
                </a:solidFill>
                <a:cs typeface="Times New Roman" panose="02020603050405020304" pitchFamily="18" charset="0"/>
              </a:rPr>
              <a:t>Psychological Bulletin</a:t>
            </a:r>
          </a:p>
        </p:txBody>
      </p:sp>
    </p:spTree>
    <p:extLst>
      <p:ext uri="{BB962C8B-B14F-4D97-AF65-F5344CB8AC3E}">
        <p14:creationId xmlns:p14="http://schemas.microsoft.com/office/powerpoint/2010/main" val="566509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Feasibility </a:t>
            </a:r>
            <a:endParaRPr lang="en-US" b="1" dirty="0">
              <a:solidFill>
                <a:srgbClr val="002060"/>
              </a:solidFill>
            </a:endParaRPr>
          </a:p>
        </p:txBody>
      </p:sp>
      <p:sp>
        <p:nvSpPr>
          <p:cNvPr id="3" name="Content Placeholder 2"/>
          <p:cNvSpPr>
            <a:spLocks noGrp="1"/>
          </p:cNvSpPr>
          <p:nvPr>
            <p:ph idx="1"/>
          </p:nvPr>
        </p:nvSpPr>
        <p:spPr/>
        <p:txBody>
          <a:bodyPr>
            <a:normAutofit/>
          </a:bodyPr>
          <a:lstStyle/>
          <a:p>
            <a:r>
              <a:rPr lang="en-US" dirty="0"/>
              <a:t>Surveys show that clinicians often diverge from diagnostic criteria in their practice, and are open to dimensions, especially in treatment formulation and communication with </a:t>
            </a:r>
            <a:r>
              <a:rPr lang="en-US" dirty="0" smtClean="0"/>
              <a:t>patients</a:t>
            </a:r>
          </a:p>
          <a:p>
            <a:r>
              <a:rPr lang="en-US" dirty="0" smtClean="0"/>
              <a:t>Dimensional assessments are commonly </a:t>
            </a:r>
            <a:r>
              <a:rPr lang="en-US" dirty="0"/>
              <a:t>used: neuropsychological and intelligence </a:t>
            </a:r>
            <a:r>
              <a:rPr lang="en-US" dirty="0" smtClean="0"/>
              <a:t>testing, medical lab tests etc.</a:t>
            </a:r>
          </a:p>
          <a:p>
            <a:r>
              <a:rPr lang="en-US" dirty="0" smtClean="0"/>
              <a:t>HiTOP favored over DSM </a:t>
            </a:r>
            <a:r>
              <a:rPr lang="en-US" dirty="0"/>
              <a:t>for </a:t>
            </a:r>
            <a:r>
              <a:rPr lang="en-US" dirty="0" smtClean="0"/>
              <a:t>utility </a:t>
            </a:r>
            <a:r>
              <a:rPr lang="en-US" dirty="0"/>
              <a:t>for formulating effective interventions, communicating clinical information to the client, comprehensively describing psychopathology, describing global functioning, and ease of application.</a:t>
            </a:r>
            <a:endParaRPr lang="en-US" dirty="0" smtClean="0"/>
          </a:p>
        </p:txBody>
      </p:sp>
      <p:sp>
        <p:nvSpPr>
          <p:cNvPr id="4" name="TextBox 3">
            <a:extLst>
              <a:ext uri="{FF2B5EF4-FFF2-40B4-BE49-F238E27FC236}">
                <a16:creationId xmlns:a16="http://schemas.microsoft.com/office/drawing/2014/main" id="{D893FE23-1995-46F2-9D94-BEC3DC122EAB}"/>
              </a:ext>
            </a:extLst>
          </p:cNvPr>
          <p:cNvSpPr txBox="1"/>
          <p:nvPr/>
        </p:nvSpPr>
        <p:spPr>
          <a:xfrm>
            <a:off x="5004781" y="5942568"/>
            <a:ext cx="7023933" cy="646331"/>
          </a:xfrm>
          <a:prstGeom prst="rect">
            <a:avLst/>
          </a:prstGeom>
          <a:noFill/>
        </p:spPr>
        <p:txBody>
          <a:bodyPr wrap="square" rtlCol="0">
            <a:spAutoFit/>
          </a:bodyPr>
          <a:lstStyle/>
          <a:p>
            <a:r>
              <a:rPr lang="en-US" dirty="0" err="1" smtClean="0">
                <a:cs typeface="Times New Roman" panose="02020603050405020304" pitchFamily="18" charset="0"/>
              </a:rPr>
              <a:t>Raskin</a:t>
            </a:r>
            <a:r>
              <a:rPr lang="en-US" dirty="0" smtClean="0">
                <a:cs typeface="Times New Roman" panose="02020603050405020304" pitchFamily="18" charset="0"/>
              </a:rPr>
              <a:t> </a:t>
            </a:r>
            <a:r>
              <a:rPr lang="en-US" dirty="0">
                <a:cs typeface="Times New Roman" panose="02020603050405020304" pitchFamily="18" charset="0"/>
              </a:rPr>
              <a:t>et al. (</a:t>
            </a:r>
            <a:r>
              <a:rPr lang="en-US" dirty="0" smtClean="0">
                <a:cs typeface="Times New Roman" panose="02020603050405020304" pitchFamily="18" charset="0"/>
              </a:rPr>
              <a:t>2022</a:t>
            </a:r>
            <a:r>
              <a:rPr lang="en-US" dirty="0">
                <a:cs typeface="Times New Roman" panose="02020603050405020304" pitchFamily="18" charset="0"/>
              </a:rPr>
              <a:t>). </a:t>
            </a:r>
            <a:r>
              <a:rPr lang="en-US" i="1" dirty="0">
                <a:cs typeface="Times New Roman" panose="02020603050405020304" pitchFamily="18" charset="0"/>
              </a:rPr>
              <a:t>Professional Psychology: Research and </a:t>
            </a:r>
            <a:r>
              <a:rPr lang="en-US" i="1" dirty="0" smtClean="0">
                <a:cs typeface="Times New Roman" panose="02020603050405020304" pitchFamily="18" charset="0"/>
              </a:rPr>
              <a:t>Practice</a:t>
            </a:r>
          </a:p>
          <a:p>
            <a:r>
              <a:rPr lang="en-US" dirty="0" err="1" smtClean="0">
                <a:cs typeface="Times New Roman" panose="02020603050405020304" pitchFamily="18" charset="0"/>
              </a:rPr>
              <a:t>Ballinget</a:t>
            </a:r>
            <a:r>
              <a:rPr lang="en-US" dirty="0">
                <a:cs typeface="Times New Roman" panose="02020603050405020304" pitchFamily="18" charset="0"/>
              </a:rPr>
              <a:t> al (2023). </a:t>
            </a:r>
            <a:r>
              <a:rPr lang="en-US" i="1" dirty="0">
                <a:cs typeface="Times New Roman" panose="02020603050405020304" pitchFamily="18" charset="0"/>
              </a:rPr>
              <a:t>Clinical Psychological Science</a:t>
            </a:r>
            <a:r>
              <a:rPr lang="en-US" i="1" dirty="0" smtClean="0">
                <a:cs typeface="Times New Roman" panose="02020603050405020304" pitchFamily="18" charset="0"/>
              </a:rPr>
              <a:t>                   </a:t>
            </a:r>
            <a:endParaRPr lang="en-US" i="1" dirty="0">
              <a:solidFill>
                <a:schemeClr val="accent5"/>
              </a:solidFill>
              <a:cs typeface="Times New Roman" panose="02020603050405020304" pitchFamily="18" charset="0"/>
            </a:endParaRPr>
          </a:p>
        </p:txBody>
      </p:sp>
    </p:spTree>
    <p:extLst>
      <p:ext uri="{BB962C8B-B14F-4D97-AF65-F5344CB8AC3E}">
        <p14:creationId xmlns:p14="http://schemas.microsoft.com/office/powerpoint/2010/main" val="1666887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2060"/>
                </a:solidFill>
              </a:rPr>
              <a:t>HiTOP</a:t>
            </a:r>
            <a:r>
              <a:rPr lang="en-US" b="1" dirty="0">
                <a:solidFill>
                  <a:srgbClr val="002060"/>
                </a:solidFill>
              </a:rPr>
              <a:t> Digital Assessment and Tracker </a:t>
            </a:r>
            <a:br>
              <a:rPr lang="en-US" b="1" dirty="0">
                <a:solidFill>
                  <a:srgbClr val="002060"/>
                </a:solidFill>
              </a:rPr>
            </a:br>
            <a:r>
              <a:rPr lang="en-US" b="1" dirty="0">
                <a:solidFill>
                  <a:srgbClr val="002060"/>
                </a:solidFill>
              </a:rPr>
              <a:t>(</a:t>
            </a:r>
            <a:r>
              <a:rPr lang="en-US" b="1" dirty="0" err="1">
                <a:solidFill>
                  <a:srgbClr val="002060"/>
                </a:solidFill>
              </a:rPr>
              <a:t>HiTOP</a:t>
            </a:r>
            <a:r>
              <a:rPr lang="en-US" b="1" dirty="0">
                <a:solidFill>
                  <a:srgbClr val="002060"/>
                </a:solidFill>
              </a:rPr>
              <a:t>-DAT)</a:t>
            </a:r>
            <a:endParaRPr lang="en-US" dirty="0"/>
          </a:p>
        </p:txBody>
      </p:sp>
      <p:sp>
        <p:nvSpPr>
          <p:cNvPr id="3" name="Content Placeholder 2"/>
          <p:cNvSpPr>
            <a:spLocks noGrp="1"/>
          </p:cNvSpPr>
          <p:nvPr>
            <p:ph idx="1"/>
          </p:nvPr>
        </p:nvSpPr>
        <p:spPr>
          <a:xfrm>
            <a:off x="838200" y="2173494"/>
            <a:ext cx="7725032" cy="4351338"/>
          </a:xfrm>
        </p:spPr>
        <p:txBody>
          <a:bodyPr/>
          <a:lstStyle/>
          <a:p>
            <a:r>
              <a:rPr lang="en-US" dirty="0" smtClean="0"/>
              <a:t>Empirically-based symptom </a:t>
            </a:r>
            <a:r>
              <a:rPr lang="en-US" dirty="0"/>
              <a:t>assessment that covers most of the </a:t>
            </a:r>
            <a:r>
              <a:rPr lang="en-US" dirty="0" err="1"/>
              <a:t>HiTOP</a:t>
            </a:r>
            <a:r>
              <a:rPr lang="en-US" dirty="0"/>
              <a:t> traits and components </a:t>
            </a:r>
            <a:endParaRPr lang="en-US" dirty="0" smtClean="0"/>
          </a:p>
          <a:p>
            <a:r>
              <a:rPr lang="en-US" dirty="0" smtClean="0"/>
              <a:t>Standardizes battery for intakes (45min)</a:t>
            </a:r>
          </a:p>
          <a:p>
            <a:r>
              <a:rPr lang="en-US" dirty="0" smtClean="0"/>
              <a:t>Adaptable/modular</a:t>
            </a:r>
          </a:p>
          <a:p>
            <a:r>
              <a:rPr lang="en-US" dirty="0" smtClean="0"/>
              <a:t>Give providers overview of symptoms prior to interview</a:t>
            </a:r>
          </a:p>
          <a:p>
            <a:r>
              <a:rPr lang="en-US" dirty="0" smtClean="0"/>
              <a:t>Digitize and automate intake paperwork</a:t>
            </a:r>
          </a:p>
          <a:p>
            <a:r>
              <a:rPr lang="en-US" dirty="0" smtClean="0"/>
              <a:t>Automatically monitor outcomes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9119554" y="1690688"/>
            <a:ext cx="2370171" cy="4175168"/>
          </a:xfrm>
          <a:prstGeom prst="rect">
            <a:avLst/>
          </a:prstGeom>
        </p:spPr>
      </p:pic>
    </p:spTree>
    <p:extLst>
      <p:ext uri="{BB962C8B-B14F-4D97-AF65-F5344CB8AC3E}">
        <p14:creationId xmlns:p14="http://schemas.microsoft.com/office/powerpoint/2010/main" val="3542580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k-in-progress • Florint, the International Florist Organis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8422" b="17492"/>
          <a:stretch/>
        </p:blipFill>
        <p:spPr bwMode="auto">
          <a:xfrm>
            <a:off x="8993582" y="0"/>
            <a:ext cx="3072729" cy="19692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002060"/>
                </a:solidFill>
              </a:rPr>
              <a:t>Summary</a:t>
            </a:r>
            <a:endParaRPr lang="en-US" b="1" dirty="0">
              <a:solidFill>
                <a:srgbClr val="002060"/>
              </a:solidFill>
            </a:endParaRPr>
          </a:p>
        </p:txBody>
      </p:sp>
      <p:sp>
        <p:nvSpPr>
          <p:cNvPr id="3" name="Content Placeholder 2"/>
          <p:cNvSpPr>
            <a:spLocks noGrp="1"/>
          </p:cNvSpPr>
          <p:nvPr>
            <p:ph idx="1"/>
          </p:nvPr>
        </p:nvSpPr>
        <p:spPr>
          <a:xfrm>
            <a:off x="838200" y="1825625"/>
            <a:ext cx="10295238" cy="4351338"/>
          </a:xfrm>
        </p:spPr>
        <p:txBody>
          <a:bodyPr/>
          <a:lstStyle/>
          <a:p>
            <a:r>
              <a:rPr lang="en-US" dirty="0" err="1"/>
              <a:t>HiTOP</a:t>
            </a:r>
            <a:r>
              <a:rPr lang="en-US" dirty="0"/>
              <a:t> </a:t>
            </a:r>
            <a:r>
              <a:rPr lang="en-US" dirty="0" smtClean="0"/>
              <a:t>model differs from </a:t>
            </a:r>
            <a:r>
              <a:rPr lang="en-US" dirty="0"/>
              <a:t>traditional classification of mental </a:t>
            </a:r>
            <a:r>
              <a:rPr lang="en-US" dirty="0" smtClean="0"/>
              <a:t>illness</a:t>
            </a:r>
          </a:p>
          <a:p>
            <a:pPr lvl="1"/>
            <a:r>
              <a:rPr lang="en-US" sz="2800" dirty="0" smtClean="0"/>
              <a:t>Dimensional</a:t>
            </a:r>
          </a:p>
          <a:p>
            <a:pPr lvl="1"/>
            <a:r>
              <a:rPr lang="en-US" sz="2800" dirty="0" smtClean="0"/>
              <a:t>Hierarchical</a:t>
            </a:r>
          </a:p>
          <a:p>
            <a:pPr lvl="1"/>
            <a:r>
              <a:rPr lang="en-US" sz="2800" dirty="0" smtClean="0"/>
              <a:t>Data-driven</a:t>
            </a:r>
          </a:p>
          <a:p>
            <a:r>
              <a:rPr lang="en-US" dirty="0" smtClean="0"/>
              <a:t>Clinical research utility</a:t>
            </a:r>
          </a:p>
          <a:p>
            <a:r>
              <a:rPr lang="en-US" dirty="0" smtClean="0"/>
              <a:t>Clinical translation includes </a:t>
            </a:r>
            <a:r>
              <a:rPr lang="en-US" dirty="0"/>
              <a:t>transdiagnostic</a:t>
            </a:r>
            <a:r>
              <a:rPr lang="en-US" dirty="0" smtClean="0"/>
              <a:t> assessment and patient profiles </a:t>
            </a:r>
            <a:endParaRPr lang="en-US" dirty="0"/>
          </a:p>
          <a:p>
            <a:r>
              <a:rPr lang="en-US" dirty="0" err="1" smtClean="0"/>
              <a:t>HiTOP</a:t>
            </a:r>
            <a:r>
              <a:rPr lang="en-US" dirty="0" smtClean="0"/>
              <a:t> </a:t>
            </a:r>
            <a:r>
              <a:rPr lang="en-US" dirty="0"/>
              <a:t>profile is only one element of a psychiatric evaluation and case formulation </a:t>
            </a:r>
          </a:p>
        </p:txBody>
      </p:sp>
    </p:spTree>
    <p:extLst>
      <p:ext uri="{BB962C8B-B14F-4D97-AF65-F5344CB8AC3E}">
        <p14:creationId xmlns:p14="http://schemas.microsoft.com/office/powerpoint/2010/main" val="1455751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5833" t="16596" r="23334" b="5534"/>
          <a:stretch/>
        </p:blipFill>
        <p:spPr>
          <a:xfrm>
            <a:off x="2106593" y="284018"/>
            <a:ext cx="7534299" cy="6489032"/>
          </a:xfrm>
          <a:prstGeom prst="rect">
            <a:avLst/>
          </a:prstGeom>
        </p:spPr>
      </p:pic>
      <p:cxnSp>
        <p:nvCxnSpPr>
          <p:cNvPr id="3" name="Straight Connector 2"/>
          <p:cNvCxnSpPr/>
          <p:nvPr/>
        </p:nvCxnSpPr>
        <p:spPr>
          <a:xfrm flipV="1">
            <a:off x="2648607" y="1166648"/>
            <a:ext cx="1324303" cy="10511"/>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flipV="1">
            <a:off x="8234855" y="1177159"/>
            <a:ext cx="1324303" cy="10511"/>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0548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ank You Postcards | SmartPractice Veteri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467" y="2384658"/>
            <a:ext cx="2660827" cy="19064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5 Key Questions to Ask Application Performance Monitoring Providers"/>
          <p:cNvPicPr>
            <a:picLocks noChangeAspect="1" noChangeArrowheads="1"/>
          </p:cNvPicPr>
          <p:nvPr/>
        </p:nvPicPr>
        <p:blipFill rotWithShape="1">
          <a:blip r:embed="rId3">
            <a:extLst>
              <a:ext uri="{28A0092B-C50C-407E-A947-70E740481C1C}">
                <a14:useLocalDpi xmlns:a14="http://schemas.microsoft.com/office/drawing/2010/main" val="0"/>
              </a:ext>
            </a:extLst>
          </a:blip>
          <a:srcRect l="22439" r="25721"/>
          <a:stretch/>
        </p:blipFill>
        <p:spPr bwMode="auto">
          <a:xfrm>
            <a:off x="322586" y="367990"/>
            <a:ext cx="2849540" cy="27483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3466" y="4688228"/>
            <a:ext cx="6683918" cy="1569660"/>
          </a:xfrm>
          <a:prstGeom prst="rect">
            <a:avLst/>
          </a:prstGeom>
          <a:noFill/>
        </p:spPr>
        <p:txBody>
          <a:bodyPr wrap="square" rtlCol="0">
            <a:spAutoFit/>
          </a:bodyPr>
          <a:lstStyle/>
          <a:p>
            <a:r>
              <a:rPr lang="en-US" sz="2400" b="1" dirty="0" err="1"/>
              <a:t>HiTOP</a:t>
            </a:r>
            <a:r>
              <a:rPr lang="en-US" sz="2400" b="1" dirty="0"/>
              <a:t> Trainee </a:t>
            </a:r>
            <a:r>
              <a:rPr lang="en-US" sz="2400" b="1" dirty="0" smtClean="0"/>
              <a:t>Listserv: </a:t>
            </a:r>
          </a:p>
          <a:p>
            <a:r>
              <a:rPr lang="en-US" sz="2400" dirty="0" smtClean="0">
                <a:hlinkClick r:id="rId4"/>
              </a:rPr>
              <a:t>https</a:t>
            </a:r>
            <a:r>
              <a:rPr lang="en-US" sz="2400" dirty="0">
                <a:hlinkClick r:id="rId4"/>
              </a:rPr>
              <a:t>://</a:t>
            </a:r>
            <a:r>
              <a:rPr lang="en-US" sz="2400" dirty="0" smtClean="0">
                <a:hlinkClick r:id="rId4"/>
              </a:rPr>
              <a:t>www.hitop-system.org/trainees</a:t>
            </a:r>
            <a:r>
              <a:rPr lang="en-US" sz="2400" dirty="0" smtClean="0"/>
              <a:t> </a:t>
            </a:r>
          </a:p>
          <a:p>
            <a:r>
              <a:rPr lang="en-US" sz="2400" b="1" dirty="0" err="1" smtClean="0"/>
              <a:t>HiTOP</a:t>
            </a:r>
            <a:r>
              <a:rPr lang="en-US" sz="2400" b="1" dirty="0" smtClean="0"/>
              <a:t> Clinical Network:</a:t>
            </a:r>
          </a:p>
          <a:p>
            <a:r>
              <a:rPr lang="en-US" sz="2400" dirty="0">
                <a:hlinkClick r:id="rId5"/>
              </a:rPr>
              <a:t>https://</a:t>
            </a:r>
            <a:r>
              <a:rPr lang="en-US" sz="2400" dirty="0" smtClean="0">
                <a:hlinkClick r:id="rId5"/>
              </a:rPr>
              <a:t>www.hitop-system.org/the-clinical-network</a:t>
            </a:r>
            <a:r>
              <a:rPr lang="en-US" sz="2400" dirty="0" smtClean="0"/>
              <a:t> </a:t>
            </a:r>
            <a:endParaRPr lang="en-US" sz="2400" dirty="0"/>
          </a:p>
        </p:txBody>
      </p:sp>
      <p:pic>
        <p:nvPicPr>
          <p:cNvPr id="1026" name="Picture 2" descr="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4342" y="106325"/>
            <a:ext cx="5054839" cy="654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502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4905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6032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726" y="1568854"/>
            <a:ext cx="2111374"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266726" y="4589330"/>
            <a:ext cx="2398678" cy="922045"/>
          </a:xfrm>
          <a:prstGeom prst="rect">
            <a:avLst/>
          </a:prstGeom>
        </p:spPr>
      </p:pic>
      <p:pic>
        <p:nvPicPr>
          <p:cNvPr id="2050" name="Picture 2" descr="Fi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461" y="89885"/>
            <a:ext cx="6603035" cy="652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1026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421" y="932750"/>
            <a:ext cx="2111374"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729248" y="772705"/>
            <a:ext cx="2398678" cy="922045"/>
          </a:xfrm>
          <a:prstGeom prst="rect">
            <a:avLst/>
          </a:prstGeom>
        </p:spPr>
      </p:pic>
      <p:sp>
        <p:nvSpPr>
          <p:cNvPr id="30" name="Rectangle 3"/>
          <p:cNvSpPr txBox="1">
            <a:spLocks noChangeArrowheads="1"/>
          </p:cNvSpPr>
          <p:nvPr/>
        </p:nvSpPr>
        <p:spPr>
          <a:xfrm>
            <a:off x="2109952" y="2264980"/>
            <a:ext cx="8177048" cy="3352800"/>
          </a:xfrm>
          <a:prstGeom prst="rect">
            <a:avLst/>
          </a:prstGeom>
        </p:spPr>
        <p:txBody>
          <a:bodyPr vert="horz" lIns="76200" tIns="38100" rIns="76200" bIns="38100" rtlCol="0">
            <a:noAutofit/>
          </a:bodyPr>
          <a:lstStyle>
            <a:lvl1pPr marL="0" indent="0" algn="ctr" defTabSz="914396"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98" indent="0" algn="ctr" defTabSz="914396"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96" indent="0" algn="ctr" defTabSz="914396"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95"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93"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91"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89"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88"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86"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761966">
              <a:spcBef>
                <a:spcPts val="833"/>
              </a:spcBef>
              <a:defRPr/>
            </a:pPr>
            <a:r>
              <a:rPr lang="en-US" dirty="0">
                <a:latin typeface="+mj-lt"/>
              </a:rPr>
              <a:t>Dimensional				  </a:t>
            </a:r>
            <a:r>
              <a:rPr lang="en-US" dirty="0" smtClean="0">
                <a:latin typeface="+mj-lt"/>
              </a:rPr>
              <a:t>	Dimensional</a:t>
            </a:r>
            <a:endParaRPr lang="en-US" dirty="0">
              <a:latin typeface="+mj-lt"/>
            </a:endParaRPr>
          </a:p>
          <a:p>
            <a:pPr algn="l" defTabSz="761966">
              <a:spcBef>
                <a:spcPts val="833"/>
              </a:spcBef>
              <a:defRPr/>
            </a:pPr>
            <a:r>
              <a:rPr lang="en-US" dirty="0"/>
              <a:t>Deductive (start with concepts)	 </a:t>
            </a:r>
            <a:r>
              <a:rPr lang="en-US" dirty="0" smtClean="0"/>
              <a:t>Inductive (</a:t>
            </a:r>
            <a:r>
              <a:rPr lang="en-US" dirty="0"/>
              <a:t>patterns in data)</a:t>
            </a:r>
          </a:p>
          <a:p>
            <a:pPr algn="l" defTabSz="761966">
              <a:spcBef>
                <a:spcPts val="833"/>
              </a:spcBef>
              <a:defRPr/>
            </a:pPr>
            <a:endParaRPr lang="en-US" dirty="0">
              <a:latin typeface="+mj-lt"/>
            </a:endParaRPr>
          </a:p>
          <a:p>
            <a:pPr algn="l" defTabSz="761966">
              <a:spcBef>
                <a:spcPts val="833"/>
              </a:spcBef>
              <a:defRPr/>
            </a:pPr>
            <a:r>
              <a:rPr lang="en-US" dirty="0">
                <a:latin typeface="+mj-lt"/>
              </a:rPr>
              <a:t>Circuits, no symptoms		 </a:t>
            </a:r>
            <a:r>
              <a:rPr lang="en-US" dirty="0" smtClean="0">
                <a:latin typeface="+mj-lt"/>
              </a:rPr>
              <a:t>	 </a:t>
            </a:r>
            <a:r>
              <a:rPr lang="en-US" dirty="0">
                <a:latin typeface="+mj-lt"/>
              </a:rPr>
              <a:t>Symptom, no circuits</a:t>
            </a:r>
          </a:p>
          <a:p>
            <a:pPr algn="l" defTabSz="761966">
              <a:spcBef>
                <a:spcPts val="833"/>
              </a:spcBef>
              <a:defRPr/>
            </a:pPr>
            <a:r>
              <a:rPr lang="en-US" dirty="0"/>
              <a:t>No clinical application		  </a:t>
            </a:r>
            <a:r>
              <a:rPr lang="en-US" dirty="0" smtClean="0"/>
              <a:t>	Clinical </a:t>
            </a:r>
            <a:r>
              <a:rPr lang="en-US" dirty="0"/>
              <a:t>application</a:t>
            </a:r>
          </a:p>
          <a:p>
            <a:pPr algn="l" defTabSz="761966">
              <a:spcBef>
                <a:spcPts val="833"/>
              </a:spcBef>
              <a:defRPr/>
            </a:pPr>
            <a:endParaRPr lang="en-US" sz="2000" dirty="0">
              <a:latin typeface="+mj-lt"/>
            </a:endParaRPr>
          </a:p>
        </p:txBody>
      </p:sp>
    </p:spTree>
    <p:extLst>
      <p:ext uri="{BB962C8B-B14F-4D97-AF65-F5344CB8AC3E}">
        <p14:creationId xmlns:p14="http://schemas.microsoft.com/office/powerpoint/2010/main" val="958779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3"/>
          <p:cNvSpPr txBox="1">
            <a:spLocks noChangeArrowheads="1"/>
          </p:cNvSpPr>
          <p:nvPr/>
        </p:nvSpPr>
        <p:spPr>
          <a:xfrm>
            <a:off x="3323662" y="5748349"/>
            <a:ext cx="5955100" cy="283126"/>
          </a:xfrm>
          <a:prstGeom prst="rect">
            <a:avLst/>
          </a:prstGeom>
        </p:spPr>
        <p:txBody>
          <a:bodyPr vert="horz" lIns="76200" tIns="38100" rIns="76200" bIns="38100" rtlCol="0">
            <a:noAutofit/>
          </a:bodyPr>
          <a:lstStyle>
            <a:lvl1pPr marL="0" indent="0" algn="ctr" defTabSz="914396"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98" indent="0" algn="ctr" defTabSz="914396"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96" indent="0" algn="ctr" defTabSz="914396"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95"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93"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91"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89"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88"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86"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761966">
              <a:spcBef>
                <a:spcPts val="833"/>
              </a:spcBef>
              <a:defRPr/>
            </a:pPr>
            <a:r>
              <a:rPr lang="en-US" sz="2000" dirty="0">
                <a:solidFill>
                  <a:srgbClr val="FF0000"/>
                </a:solidFill>
                <a:latin typeface="+mj-lt"/>
              </a:rPr>
              <a:t>Red = positive association</a:t>
            </a:r>
            <a:r>
              <a:rPr lang="en-US" sz="2000" dirty="0">
                <a:solidFill>
                  <a:prstClr val="black"/>
                </a:solidFill>
                <a:latin typeface="+mj-lt"/>
              </a:rPr>
              <a:t>; </a:t>
            </a:r>
            <a:r>
              <a:rPr lang="en-US" sz="2000" dirty="0">
                <a:solidFill>
                  <a:srgbClr val="0070C0"/>
                </a:solidFill>
                <a:latin typeface="+mj-lt"/>
              </a:rPr>
              <a:t>Blue = negative association</a:t>
            </a:r>
          </a:p>
        </p:txBody>
      </p:sp>
      <p:pic>
        <p:nvPicPr>
          <p:cNvPr id="2" name="Picture 1"/>
          <p:cNvPicPr>
            <a:picLocks noChangeAspect="1"/>
          </p:cNvPicPr>
          <p:nvPr/>
        </p:nvPicPr>
        <p:blipFill>
          <a:blip r:embed="rId2"/>
          <a:stretch>
            <a:fillRect/>
          </a:stretch>
        </p:blipFill>
        <p:spPr>
          <a:xfrm>
            <a:off x="2880864" y="1352260"/>
            <a:ext cx="6430272" cy="4153480"/>
          </a:xfrm>
          <a:prstGeom prst="rect">
            <a:avLst/>
          </a:prstGeom>
        </p:spPr>
      </p:pic>
      <p:sp>
        <p:nvSpPr>
          <p:cNvPr id="30" name="Rectangle 3"/>
          <p:cNvSpPr txBox="1">
            <a:spLocks noChangeArrowheads="1"/>
          </p:cNvSpPr>
          <p:nvPr/>
        </p:nvSpPr>
        <p:spPr>
          <a:xfrm>
            <a:off x="0" y="6427304"/>
            <a:ext cx="5955100" cy="283126"/>
          </a:xfrm>
          <a:prstGeom prst="rect">
            <a:avLst/>
          </a:prstGeom>
        </p:spPr>
        <p:txBody>
          <a:bodyPr vert="horz" lIns="76200" tIns="38100" rIns="76200" bIns="38100" rtlCol="0">
            <a:noAutofit/>
          </a:bodyPr>
          <a:lstStyle>
            <a:lvl1pPr marL="0" indent="0" algn="ctr" defTabSz="914396"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98" indent="0" algn="ctr" defTabSz="914396"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96" indent="0" algn="ctr" defTabSz="914396"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95"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93"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91"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89"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88"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86" indent="0" algn="ctr" defTabSz="91439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761966">
              <a:spcBef>
                <a:spcPts val="833"/>
              </a:spcBef>
              <a:defRPr/>
            </a:pPr>
            <a:r>
              <a:rPr lang="en-US" sz="2000" dirty="0">
                <a:latin typeface="+mj-lt"/>
              </a:rPr>
              <a:t>Michelini et al. (2021). Clinical Psychology Review.</a:t>
            </a:r>
          </a:p>
        </p:txBody>
      </p:sp>
      <p:pic>
        <p:nvPicPr>
          <p:cNvPr id="7"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67498"/>
            <a:ext cx="2111374"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869474" y="187607"/>
            <a:ext cx="2398678" cy="922045"/>
          </a:xfrm>
          <a:prstGeom prst="rect">
            <a:avLst/>
          </a:prstGeom>
        </p:spPr>
      </p:pic>
    </p:spTree>
    <p:extLst>
      <p:ext uri="{BB962C8B-B14F-4D97-AF65-F5344CB8AC3E}">
        <p14:creationId xmlns:p14="http://schemas.microsoft.com/office/powerpoint/2010/main" val="972355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9707" r="58422" b="18795"/>
          <a:stretch/>
        </p:blipFill>
        <p:spPr>
          <a:xfrm>
            <a:off x="3441387" y="609402"/>
            <a:ext cx="5430764" cy="5568977"/>
          </a:xfrm>
          <a:prstGeom prst="rect">
            <a:avLst/>
          </a:prstGeom>
        </p:spPr>
      </p:pic>
    </p:spTree>
    <p:extLst>
      <p:ext uri="{BB962C8B-B14F-4D97-AF65-F5344CB8AC3E}">
        <p14:creationId xmlns:p14="http://schemas.microsoft.com/office/powerpoint/2010/main" val="778215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8770" y="171326"/>
            <a:ext cx="7593197" cy="6286594"/>
          </a:xfrm>
          <a:prstGeom prst="rect">
            <a:avLst/>
          </a:prstGeom>
        </p:spPr>
      </p:pic>
    </p:spTree>
    <p:extLst>
      <p:ext uri="{BB962C8B-B14F-4D97-AF65-F5344CB8AC3E}">
        <p14:creationId xmlns:p14="http://schemas.microsoft.com/office/powerpoint/2010/main" val="929871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2060"/>
                </a:solidFill>
              </a:rPr>
              <a:t>Advantages of Dimensions</a:t>
            </a:r>
            <a:endParaRPr lang="en-US" sz="4800" b="1" dirty="0">
              <a:solidFill>
                <a:srgbClr val="002060"/>
              </a:solidFill>
            </a:endParaRPr>
          </a:p>
        </p:txBody>
      </p:sp>
      <p:pic>
        <p:nvPicPr>
          <p:cNvPr id="4" name="Picture 3"/>
          <p:cNvPicPr>
            <a:picLocks noChangeAspect="1"/>
          </p:cNvPicPr>
          <p:nvPr/>
        </p:nvPicPr>
        <p:blipFill>
          <a:blip r:embed="rId3"/>
          <a:stretch>
            <a:fillRect/>
          </a:stretch>
        </p:blipFill>
        <p:spPr>
          <a:xfrm>
            <a:off x="5603820" y="515489"/>
            <a:ext cx="6117831" cy="5065102"/>
          </a:xfrm>
          <a:prstGeom prst="rect">
            <a:avLst/>
          </a:prstGeom>
        </p:spPr>
      </p:pic>
      <p:sp>
        <p:nvSpPr>
          <p:cNvPr id="6" name="Content Placeholder 2"/>
          <p:cNvSpPr>
            <a:spLocks noGrp="1"/>
          </p:cNvSpPr>
          <p:nvPr>
            <p:ph idx="1"/>
          </p:nvPr>
        </p:nvSpPr>
        <p:spPr>
          <a:xfrm>
            <a:off x="372979" y="2107200"/>
            <a:ext cx="4765620" cy="4245474"/>
          </a:xfrm>
        </p:spPr>
        <p:txBody>
          <a:bodyPr>
            <a:normAutofit/>
          </a:bodyPr>
          <a:lstStyle/>
          <a:p>
            <a:pPr marL="0" indent="0">
              <a:buNone/>
              <a:defRPr/>
            </a:pPr>
            <a:r>
              <a:rPr lang="en-US" sz="3200" dirty="0">
                <a:solidFill>
                  <a:srgbClr val="FFC000"/>
                </a:solidFill>
              </a:rPr>
              <a:t>Reliability</a:t>
            </a:r>
            <a:r>
              <a:rPr lang="en-US" sz="3200" dirty="0"/>
              <a:t>: highly reliable and </a:t>
            </a:r>
            <a:r>
              <a:rPr lang="en-US" sz="3200" dirty="0" smtClean="0"/>
              <a:t>stable</a:t>
            </a:r>
          </a:p>
          <a:p>
            <a:pPr marL="0" indent="0">
              <a:buNone/>
              <a:defRPr/>
            </a:pPr>
            <a:endParaRPr lang="en-US" sz="3200" dirty="0"/>
          </a:p>
          <a:p>
            <a:pPr marL="0" indent="0">
              <a:buNone/>
              <a:defRPr/>
            </a:pPr>
            <a:r>
              <a:rPr lang="en-US" sz="3200" dirty="0">
                <a:solidFill>
                  <a:srgbClr val="FFC000"/>
                </a:solidFill>
              </a:rPr>
              <a:t>NOS, subthreshold</a:t>
            </a:r>
            <a:r>
              <a:rPr lang="en-US" sz="3200" dirty="0"/>
              <a:t>: everyone is </a:t>
            </a:r>
            <a:r>
              <a:rPr lang="en-US" sz="3200" dirty="0" smtClean="0"/>
              <a:t>described</a:t>
            </a:r>
          </a:p>
          <a:p>
            <a:pPr marL="0" indent="0">
              <a:buNone/>
              <a:defRPr/>
            </a:pPr>
            <a:endParaRPr lang="en-US" sz="3200" dirty="0"/>
          </a:p>
          <a:p>
            <a:pPr marL="0" indent="0">
              <a:buNone/>
              <a:defRPr/>
            </a:pPr>
            <a:r>
              <a:rPr lang="en-US" sz="3200" dirty="0"/>
              <a:t>Empirically-derived </a:t>
            </a:r>
            <a:r>
              <a:rPr lang="en-US" sz="3200" dirty="0" smtClean="0">
                <a:solidFill>
                  <a:srgbClr val="FFC000"/>
                </a:solidFill>
              </a:rPr>
              <a:t>thresholds </a:t>
            </a:r>
            <a:r>
              <a:rPr lang="en-US" sz="3200" dirty="0"/>
              <a:t>can be applied </a:t>
            </a:r>
          </a:p>
          <a:p>
            <a:pPr marL="0" indent="0">
              <a:buNone/>
              <a:defRPr/>
            </a:pPr>
            <a:endParaRPr lang="en-US" sz="3200" dirty="0"/>
          </a:p>
          <a:p>
            <a:pPr marL="0" indent="0">
              <a:buNone/>
              <a:defRPr/>
            </a:pPr>
            <a:endParaRPr lang="en-US" sz="3200" dirty="0"/>
          </a:p>
          <a:p>
            <a:endParaRPr lang="en-US" dirty="0"/>
          </a:p>
        </p:txBody>
      </p:sp>
    </p:spTree>
    <p:extLst>
      <p:ext uri="{BB962C8B-B14F-4D97-AF65-F5344CB8AC3E}">
        <p14:creationId xmlns:p14="http://schemas.microsoft.com/office/powerpoint/2010/main" val="112784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72235" y="365125"/>
            <a:ext cx="8473270" cy="6359214"/>
          </a:xfrm>
          <a:prstGeom prst="rect">
            <a:avLst/>
          </a:prstGeom>
        </p:spPr>
      </p:pic>
    </p:spTree>
    <p:extLst>
      <p:ext uri="{BB962C8B-B14F-4D97-AF65-F5344CB8AC3E}">
        <p14:creationId xmlns:p14="http://schemas.microsoft.com/office/powerpoint/2010/main" val="3413492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86832" y="1026318"/>
            <a:ext cx="7543800" cy="5203506"/>
            <a:chOff x="375221" y="684212"/>
            <a:chExt cx="5029200" cy="3469004"/>
          </a:xfrm>
        </p:grpSpPr>
        <p:sp>
          <p:nvSpPr>
            <p:cNvPr id="3" name="object 3"/>
            <p:cNvSpPr/>
            <p:nvPr/>
          </p:nvSpPr>
          <p:spPr>
            <a:xfrm>
              <a:off x="936117" y="2409951"/>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4" name="object 4"/>
            <p:cNvSpPr/>
            <p:nvPr/>
          </p:nvSpPr>
          <p:spPr>
            <a:xfrm>
              <a:off x="936117" y="2409951"/>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5" name="object 5"/>
            <p:cNvSpPr/>
            <p:nvPr/>
          </p:nvSpPr>
          <p:spPr>
            <a:xfrm>
              <a:off x="1031239" y="2295652"/>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6" name="object 6"/>
            <p:cNvSpPr/>
            <p:nvPr/>
          </p:nvSpPr>
          <p:spPr>
            <a:xfrm>
              <a:off x="1031239" y="2295652"/>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000000"/>
              </a:solidFill>
            </a:ln>
          </p:spPr>
          <p:txBody>
            <a:bodyPr wrap="square" lIns="0" tIns="0" rIns="0" bIns="0" rtlCol="0"/>
            <a:lstStyle/>
            <a:p>
              <a:endParaRPr sz="2700"/>
            </a:p>
          </p:txBody>
        </p:sp>
        <p:sp>
          <p:nvSpPr>
            <p:cNvPr id="7" name="object 7"/>
            <p:cNvSpPr/>
            <p:nvPr/>
          </p:nvSpPr>
          <p:spPr>
            <a:xfrm>
              <a:off x="1052829" y="2316860"/>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8" name="object 8"/>
            <p:cNvSpPr/>
            <p:nvPr/>
          </p:nvSpPr>
          <p:spPr>
            <a:xfrm>
              <a:off x="1052829" y="2316860"/>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000000"/>
              </a:solidFill>
            </a:ln>
          </p:spPr>
          <p:txBody>
            <a:bodyPr wrap="square" lIns="0" tIns="0" rIns="0" bIns="0" rtlCol="0"/>
            <a:lstStyle/>
            <a:p>
              <a:endParaRPr sz="2700"/>
            </a:p>
          </p:txBody>
        </p:sp>
        <p:sp>
          <p:nvSpPr>
            <p:cNvPr id="9" name="object 9"/>
            <p:cNvSpPr/>
            <p:nvPr/>
          </p:nvSpPr>
          <p:spPr>
            <a:xfrm>
              <a:off x="1037463" y="2378201"/>
              <a:ext cx="50165" cy="50165"/>
            </a:xfrm>
            <a:custGeom>
              <a:avLst/>
              <a:gdLst/>
              <a:ahLst/>
              <a:cxnLst/>
              <a:rect l="l" t="t" r="r" b="b"/>
              <a:pathLst>
                <a:path w="50165"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10" name="object 10"/>
            <p:cNvSpPr/>
            <p:nvPr/>
          </p:nvSpPr>
          <p:spPr>
            <a:xfrm>
              <a:off x="1037463" y="2378201"/>
              <a:ext cx="50165" cy="50165"/>
            </a:xfrm>
            <a:custGeom>
              <a:avLst/>
              <a:gdLst/>
              <a:ahLst/>
              <a:cxnLst/>
              <a:rect l="l" t="t" r="r" b="b"/>
              <a:pathLst>
                <a:path w="50165"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11" name="object 11"/>
            <p:cNvSpPr/>
            <p:nvPr/>
          </p:nvSpPr>
          <p:spPr>
            <a:xfrm>
              <a:off x="636904" y="2774695"/>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12" name="object 12"/>
            <p:cNvSpPr/>
            <p:nvPr/>
          </p:nvSpPr>
          <p:spPr>
            <a:xfrm>
              <a:off x="636904" y="2774695"/>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13" name="object 13"/>
            <p:cNvSpPr/>
            <p:nvPr/>
          </p:nvSpPr>
          <p:spPr>
            <a:xfrm>
              <a:off x="593343" y="3900804"/>
              <a:ext cx="50165" cy="50165"/>
            </a:xfrm>
            <a:custGeom>
              <a:avLst/>
              <a:gdLst/>
              <a:ahLst/>
              <a:cxnLst/>
              <a:rect l="l" t="t" r="r" b="b"/>
              <a:pathLst>
                <a:path w="50165" h="50164">
                  <a:moveTo>
                    <a:pt x="24892" y="0"/>
                  </a:moveTo>
                  <a:lnTo>
                    <a:pt x="15216" y="1958"/>
                  </a:lnTo>
                  <a:lnTo>
                    <a:pt x="7302" y="7286"/>
                  </a:lnTo>
                  <a:lnTo>
                    <a:pt x="1960" y="15162"/>
                  </a:lnTo>
                  <a:lnTo>
                    <a:pt x="0" y="24765"/>
                  </a:lnTo>
                  <a:lnTo>
                    <a:pt x="1960" y="34440"/>
                  </a:lnTo>
                  <a:lnTo>
                    <a:pt x="7302" y="42354"/>
                  </a:lnTo>
                  <a:lnTo>
                    <a:pt x="15216" y="47696"/>
                  </a:lnTo>
                  <a:lnTo>
                    <a:pt x="24892" y="49657"/>
                  </a:lnTo>
                  <a:lnTo>
                    <a:pt x="34494" y="47696"/>
                  </a:lnTo>
                  <a:lnTo>
                    <a:pt x="42370" y="42354"/>
                  </a:lnTo>
                  <a:lnTo>
                    <a:pt x="47698" y="34440"/>
                  </a:lnTo>
                  <a:lnTo>
                    <a:pt x="49657" y="24765"/>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14" name="object 14"/>
            <p:cNvSpPr/>
            <p:nvPr/>
          </p:nvSpPr>
          <p:spPr>
            <a:xfrm>
              <a:off x="593343" y="3900804"/>
              <a:ext cx="50165" cy="50165"/>
            </a:xfrm>
            <a:custGeom>
              <a:avLst/>
              <a:gdLst/>
              <a:ahLst/>
              <a:cxnLst/>
              <a:rect l="l" t="t" r="r" b="b"/>
              <a:pathLst>
                <a:path w="50165" h="50164">
                  <a:moveTo>
                    <a:pt x="0" y="24765"/>
                  </a:moveTo>
                  <a:lnTo>
                    <a:pt x="1960" y="15162"/>
                  </a:lnTo>
                  <a:lnTo>
                    <a:pt x="7302" y="7286"/>
                  </a:lnTo>
                  <a:lnTo>
                    <a:pt x="15216" y="1958"/>
                  </a:lnTo>
                  <a:lnTo>
                    <a:pt x="24892" y="0"/>
                  </a:lnTo>
                  <a:lnTo>
                    <a:pt x="34494" y="1958"/>
                  </a:lnTo>
                  <a:lnTo>
                    <a:pt x="42370" y="7286"/>
                  </a:lnTo>
                  <a:lnTo>
                    <a:pt x="47698" y="15162"/>
                  </a:lnTo>
                  <a:lnTo>
                    <a:pt x="49657" y="24765"/>
                  </a:lnTo>
                  <a:lnTo>
                    <a:pt x="47698" y="34440"/>
                  </a:lnTo>
                  <a:lnTo>
                    <a:pt x="42370" y="42354"/>
                  </a:lnTo>
                  <a:lnTo>
                    <a:pt x="34494" y="47696"/>
                  </a:lnTo>
                  <a:lnTo>
                    <a:pt x="24892" y="49657"/>
                  </a:lnTo>
                  <a:lnTo>
                    <a:pt x="15216" y="47696"/>
                  </a:lnTo>
                  <a:lnTo>
                    <a:pt x="7302" y="42354"/>
                  </a:lnTo>
                  <a:lnTo>
                    <a:pt x="1960" y="34440"/>
                  </a:lnTo>
                  <a:lnTo>
                    <a:pt x="0" y="24765"/>
                  </a:lnTo>
                </a:path>
              </a:pathLst>
            </a:custGeom>
            <a:ln w="9017">
              <a:solidFill>
                <a:srgbClr val="000000"/>
              </a:solidFill>
            </a:ln>
          </p:spPr>
          <p:txBody>
            <a:bodyPr wrap="square" lIns="0" tIns="0" rIns="0" bIns="0" rtlCol="0"/>
            <a:lstStyle/>
            <a:p>
              <a:endParaRPr sz="2700"/>
            </a:p>
          </p:txBody>
        </p:sp>
        <p:sp>
          <p:nvSpPr>
            <p:cNvPr id="15" name="object 15"/>
            <p:cNvSpPr/>
            <p:nvPr/>
          </p:nvSpPr>
          <p:spPr>
            <a:xfrm>
              <a:off x="627888" y="3747897"/>
              <a:ext cx="50165" cy="50165"/>
            </a:xfrm>
            <a:custGeom>
              <a:avLst/>
              <a:gdLst/>
              <a:ahLst/>
              <a:cxnLst/>
              <a:rect l="l" t="t" r="r" b="b"/>
              <a:pathLst>
                <a:path w="50165" h="50164">
                  <a:moveTo>
                    <a:pt x="24892" y="0"/>
                  </a:moveTo>
                  <a:lnTo>
                    <a:pt x="15216" y="1960"/>
                  </a:lnTo>
                  <a:lnTo>
                    <a:pt x="7302" y="7302"/>
                  </a:lnTo>
                  <a:lnTo>
                    <a:pt x="1960" y="15216"/>
                  </a:lnTo>
                  <a:lnTo>
                    <a:pt x="0" y="24891"/>
                  </a:lnTo>
                  <a:lnTo>
                    <a:pt x="1960" y="34494"/>
                  </a:lnTo>
                  <a:lnTo>
                    <a:pt x="7302" y="42370"/>
                  </a:lnTo>
                  <a:lnTo>
                    <a:pt x="15216" y="47698"/>
                  </a:lnTo>
                  <a:lnTo>
                    <a:pt x="24892" y="49656"/>
                  </a:lnTo>
                  <a:lnTo>
                    <a:pt x="34494" y="47698"/>
                  </a:lnTo>
                  <a:lnTo>
                    <a:pt x="42370" y="42370"/>
                  </a:lnTo>
                  <a:lnTo>
                    <a:pt x="47698" y="34494"/>
                  </a:lnTo>
                  <a:lnTo>
                    <a:pt x="49657" y="24891"/>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16" name="object 16"/>
            <p:cNvSpPr/>
            <p:nvPr/>
          </p:nvSpPr>
          <p:spPr>
            <a:xfrm>
              <a:off x="627888" y="3747897"/>
              <a:ext cx="50165" cy="50165"/>
            </a:xfrm>
            <a:custGeom>
              <a:avLst/>
              <a:gdLst/>
              <a:ahLst/>
              <a:cxnLst/>
              <a:rect l="l" t="t" r="r" b="b"/>
              <a:pathLst>
                <a:path w="50165" h="50164">
                  <a:moveTo>
                    <a:pt x="0" y="24891"/>
                  </a:moveTo>
                  <a:lnTo>
                    <a:pt x="1960" y="15216"/>
                  </a:lnTo>
                  <a:lnTo>
                    <a:pt x="7302" y="7302"/>
                  </a:lnTo>
                  <a:lnTo>
                    <a:pt x="15216" y="1960"/>
                  </a:lnTo>
                  <a:lnTo>
                    <a:pt x="24892" y="0"/>
                  </a:lnTo>
                  <a:lnTo>
                    <a:pt x="34494" y="1960"/>
                  </a:lnTo>
                  <a:lnTo>
                    <a:pt x="42370" y="7302"/>
                  </a:lnTo>
                  <a:lnTo>
                    <a:pt x="47698" y="15216"/>
                  </a:lnTo>
                  <a:lnTo>
                    <a:pt x="49657" y="24891"/>
                  </a:lnTo>
                  <a:lnTo>
                    <a:pt x="47698" y="34494"/>
                  </a:lnTo>
                  <a:lnTo>
                    <a:pt x="42370" y="42370"/>
                  </a:lnTo>
                  <a:lnTo>
                    <a:pt x="34494" y="47698"/>
                  </a:lnTo>
                  <a:lnTo>
                    <a:pt x="24892" y="49656"/>
                  </a:lnTo>
                  <a:lnTo>
                    <a:pt x="15216" y="47698"/>
                  </a:lnTo>
                  <a:lnTo>
                    <a:pt x="7302" y="42370"/>
                  </a:lnTo>
                  <a:lnTo>
                    <a:pt x="1960" y="34494"/>
                  </a:lnTo>
                  <a:lnTo>
                    <a:pt x="0" y="24891"/>
                  </a:lnTo>
                </a:path>
              </a:pathLst>
            </a:custGeom>
            <a:ln w="9017">
              <a:solidFill>
                <a:srgbClr val="000000"/>
              </a:solidFill>
            </a:ln>
          </p:spPr>
          <p:txBody>
            <a:bodyPr wrap="square" lIns="0" tIns="0" rIns="0" bIns="0" rtlCol="0"/>
            <a:lstStyle/>
            <a:p>
              <a:endParaRPr sz="2700"/>
            </a:p>
          </p:txBody>
        </p:sp>
        <p:sp>
          <p:nvSpPr>
            <p:cNvPr id="17" name="object 17"/>
            <p:cNvSpPr/>
            <p:nvPr/>
          </p:nvSpPr>
          <p:spPr>
            <a:xfrm>
              <a:off x="1295908" y="2553335"/>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18" name="object 18"/>
            <p:cNvSpPr/>
            <p:nvPr/>
          </p:nvSpPr>
          <p:spPr>
            <a:xfrm>
              <a:off x="1295908" y="2553335"/>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19" name="object 19"/>
            <p:cNvSpPr/>
            <p:nvPr/>
          </p:nvSpPr>
          <p:spPr>
            <a:xfrm>
              <a:off x="989457" y="2783332"/>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20" name="object 20"/>
            <p:cNvSpPr/>
            <p:nvPr/>
          </p:nvSpPr>
          <p:spPr>
            <a:xfrm>
              <a:off x="989457" y="2783332"/>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21" name="object 21"/>
            <p:cNvSpPr/>
            <p:nvPr/>
          </p:nvSpPr>
          <p:spPr>
            <a:xfrm>
              <a:off x="758952" y="3778376"/>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22" name="object 22"/>
            <p:cNvSpPr/>
            <p:nvPr/>
          </p:nvSpPr>
          <p:spPr>
            <a:xfrm>
              <a:off x="758952" y="3778376"/>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000000"/>
              </a:solidFill>
            </a:ln>
          </p:spPr>
          <p:txBody>
            <a:bodyPr wrap="square" lIns="0" tIns="0" rIns="0" bIns="0" rtlCol="0"/>
            <a:lstStyle/>
            <a:p>
              <a:endParaRPr sz="2700"/>
            </a:p>
          </p:txBody>
        </p:sp>
        <p:sp>
          <p:nvSpPr>
            <p:cNvPr id="23" name="object 23"/>
            <p:cNvSpPr/>
            <p:nvPr/>
          </p:nvSpPr>
          <p:spPr>
            <a:xfrm>
              <a:off x="901827" y="2656967"/>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24" name="object 24"/>
            <p:cNvSpPr/>
            <p:nvPr/>
          </p:nvSpPr>
          <p:spPr>
            <a:xfrm>
              <a:off x="901827" y="2656967"/>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25" name="object 25"/>
            <p:cNvSpPr/>
            <p:nvPr/>
          </p:nvSpPr>
          <p:spPr>
            <a:xfrm>
              <a:off x="973454" y="2547492"/>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26" name="object 26"/>
            <p:cNvSpPr/>
            <p:nvPr/>
          </p:nvSpPr>
          <p:spPr>
            <a:xfrm>
              <a:off x="973454" y="2547492"/>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000000"/>
              </a:solidFill>
            </a:ln>
          </p:spPr>
          <p:txBody>
            <a:bodyPr wrap="square" lIns="0" tIns="0" rIns="0" bIns="0" rtlCol="0"/>
            <a:lstStyle/>
            <a:p>
              <a:endParaRPr sz="2700"/>
            </a:p>
          </p:txBody>
        </p:sp>
        <p:sp>
          <p:nvSpPr>
            <p:cNvPr id="27" name="object 27"/>
            <p:cNvSpPr/>
            <p:nvPr/>
          </p:nvSpPr>
          <p:spPr>
            <a:xfrm>
              <a:off x="1095882" y="2496439"/>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28" name="object 28"/>
            <p:cNvSpPr/>
            <p:nvPr/>
          </p:nvSpPr>
          <p:spPr>
            <a:xfrm>
              <a:off x="1095882" y="2496439"/>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000000"/>
              </a:solidFill>
            </a:ln>
          </p:spPr>
          <p:txBody>
            <a:bodyPr wrap="square" lIns="0" tIns="0" rIns="0" bIns="0" rtlCol="0"/>
            <a:lstStyle/>
            <a:p>
              <a:endParaRPr sz="2700"/>
            </a:p>
          </p:txBody>
        </p:sp>
        <p:sp>
          <p:nvSpPr>
            <p:cNvPr id="29" name="object 29"/>
            <p:cNvSpPr/>
            <p:nvPr/>
          </p:nvSpPr>
          <p:spPr>
            <a:xfrm>
              <a:off x="860678" y="3898010"/>
              <a:ext cx="50165" cy="50165"/>
            </a:xfrm>
            <a:custGeom>
              <a:avLst/>
              <a:gdLst/>
              <a:ahLst/>
              <a:cxnLst/>
              <a:rect l="l" t="t" r="r" b="b"/>
              <a:pathLst>
                <a:path w="50165" h="50164">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30" name="object 30"/>
            <p:cNvSpPr/>
            <p:nvPr/>
          </p:nvSpPr>
          <p:spPr>
            <a:xfrm>
              <a:off x="860678" y="3898010"/>
              <a:ext cx="50165" cy="50165"/>
            </a:xfrm>
            <a:custGeom>
              <a:avLst/>
              <a:gdLst/>
              <a:ahLst/>
              <a:cxnLst/>
              <a:rect l="l" t="t" r="r" b="b"/>
              <a:pathLst>
                <a:path w="50165" h="50164">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000000"/>
              </a:solidFill>
            </a:ln>
          </p:spPr>
          <p:txBody>
            <a:bodyPr wrap="square" lIns="0" tIns="0" rIns="0" bIns="0" rtlCol="0"/>
            <a:lstStyle/>
            <a:p>
              <a:endParaRPr sz="2700"/>
            </a:p>
          </p:txBody>
        </p:sp>
        <p:sp>
          <p:nvSpPr>
            <p:cNvPr id="31" name="object 31"/>
            <p:cNvSpPr/>
            <p:nvPr/>
          </p:nvSpPr>
          <p:spPr>
            <a:xfrm>
              <a:off x="1301750" y="2416936"/>
              <a:ext cx="50165" cy="50165"/>
            </a:xfrm>
            <a:custGeom>
              <a:avLst/>
              <a:gdLst/>
              <a:ahLst/>
              <a:cxnLst/>
              <a:rect l="l" t="t" r="r" b="b"/>
              <a:pathLst>
                <a:path w="50165"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32" name="object 32"/>
            <p:cNvSpPr/>
            <p:nvPr/>
          </p:nvSpPr>
          <p:spPr>
            <a:xfrm>
              <a:off x="1301750" y="2416936"/>
              <a:ext cx="50165" cy="50165"/>
            </a:xfrm>
            <a:custGeom>
              <a:avLst/>
              <a:gdLst/>
              <a:ahLst/>
              <a:cxnLst/>
              <a:rect l="l" t="t" r="r" b="b"/>
              <a:pathLst>
                <a:path w="50165"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pic>
          <p:nvPicPr>
            <p:cNvPr id="33" name="object 33"/>
            <p:cNvPicPr/>
            <p:nvPr/>
          </p:nvPicPr>
          <p:blipFill>
            <a:blip r:embed="rId2" cstate="print"/>
            <a:stretch>
              <a:fillRect/>
            </a:stretch>
          </p:blipFill>
          <p:spPr>
            <a:xfrm>
              <a:off x="601535" y="2432367"/>
              <a:ext cx="1891283" cy="1576958"/>
            </a:xfrm>
            <a:prstGeom prst="rect">
              <a:avLst/>
            </a:prstGeom>
          </p:spPr>
        </p:pic>
        <p:sp>
          <p:nvSpPr>
            <p:cNvPr id="34" name="object 34"/>
            <p:cNvSpPr/>
            <p:nvPr/>
          </p:nvSpPr>
          <p:spPr>
            <a:xfrm>
              <a:off x="1253489" y="2438780"/>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35" name="object 35"/>
            <p:cNvSpPr/>
            <p:nvPr/>
          </p:nvSpPr>
          <p:spPr>
            <a:xfrm>
              <a:off x="1253489" y="2438780"/>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36" name="object 36"/>
            <p:cNvSpPr/>
            <p:nvPr/>
          </p:nvSpPr>
          <p:spPr>
            <a:xfrm>
              <a:off x="999363" y="2773426"/>
              <a:ext cx="50165" cy="50165"/>
            </a:xfrm>
            <a:custGeom>
              <a:avLst/>
              <a:gdLst/>
              <a:ahLst/>
              <a:cxnLst/>
              <a:rect l="l" t="t" r="r" b="b"/>
              <a:pathLst>
                <a:path w="50165"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37" name="object 37"/>
            <p:cNvSpPr/>
            <p:nvPr/>
          </p:nvSpPr>
          <p:spPr>
            <a:xfrm>
              <a:off x="999363" y="2773426"/>
              <a:ext cx="50165" cy="50165"/>
            </a:xfrm>
            <a:custGeom>
              <a:avLst/>
              <a:gdLst/>
              <a:ahLst/>
              <a:cxnLst/>
              <a:rect l="l" t="t" r="r" b="b"/>
              <a:pathLst>
                <a:path w="50165"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38" name="object 38"/>
            <p:cNvSpPr/>
            <p:nvPr/>
          </p:nvSpPr>
          <p:spPr>
            <a:xfrm>
              <a:off x="1245489" y="2405760"/>
              <a:ext cx="50165" cy="50165"/>
            </a:xfrm>
            <a:custGeom>
              <a:avLst/>
              <a:gdLst/>
              <a:ahLst/>
              <a:cxnLst/>
              <a:rect l="l" t="t" r="r" b="b"/>
              <a:pathLst>
                <a:path w="50165"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39" name="object 39"/>
            <p:cNvSpPr/>
            <p:nvPr/>
          </p:nvSpPr>
          <p:spPr>
            <a:xfrm>
              <a:off x="1245489" y="2405760"/>
              <a:ext cx="50165" cy="50165"/>
            </a:xfrm>
            <a:custGeom>
              <a:avLst/>
              <a:gdLst/>
              <a:ahLst/>
              <a:cxnLst/>
              <a:rect l="l" t="t" r="r" b="b"/>
              <a:pathLst>
                <a:path w="50165"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40" name="object 40"/>
            <p:cNvSpPr/>
            <p:nvPr/>
          </p:nvSpPr>
          <p:spPr>
            <a:xfrm>
              <a:off x="2336164" y="2565273"/>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41" name="object 41"/>
            <p:cNvSpPr/>
            <p:nvPr/>
          </p:nvSpPr>
          <p:spPr>
            <a:xfrm>
              <a:off x="2336164" y="2565273"/>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42" name="object 42"/>
            <p:cNvSpPr/>
            <p:nvPr/>
          </p:nvSpPr>
          <p:spPr>
            <a:xfrm>
              <a:off x="2290698" y="3206495"/>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43" name="object 43"/>
            <p:cNvSpPr/>
            <p:nvPr/>
          </p:nvSpPr>
          <p:spPr>
            <a:xfrm>
              <a:off x="2290698" y="3206495"/>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44" name="object 44"/>
            <p:cNvSpPr/>
            <p:nvPr/>
          </p:nvSpPr>
          <p:spPr>
            <a:xfrm>
              <a:off x="2332989" y="2899282"/>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45" name="object 45"/>
            <p:cNvSpPr/>
            <p:nvPr/>
          </p:nvSpPr>
          <p:spPr>
            <a:xfrm>
              <a:off x="2332989" y="2899282"/>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46" name="object 46"/>
            <p:cNvSpPr/>
            <p:nvPr/>
          </p:nvSpPr>
          <p:spPr>
            <a:xfrm>
              <a:off x="2315717" y="3314573"/>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47" name="object 47"/>
            <p:cNvSpPr/>
            <p:nvPr/>
          </p:nvSpPr>
          <p:spPr>
            <a:xfrm>
              <a:off x="2315717" y="3314573"/>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48" name="object 48"/>
            <p:cNvSpPr/>
            <p:nvPr/>
          </p:nvSpPr>
          <p:spPr>
            <a:xfrm>
              <a:off x="1165122" y="1836341"/>
              <a:ext cx="50165" cy="50165"/>
            </a:xfrm>
            <a:custGeom>
              <a:avLst/>
              <a:gdLst/>
              <a:ahLst/>
              <a:cxnLst/>
              <a:rect l="l" t="t" r="r" b="b"/>
              <a:pathLst>
                <a:path w="50165"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49" name="object 49"/>
            <p:cNvSpPr/>
            <p:nvPr/>
          </p:nvSpPr>
          <p:spPr>
            <a:xfrm>
              <a:off x="1165122" y="1836341"/>
              <a:ext cx="50165" cy="50165"/>
            </a:xfrm>
            <a:custGeom>
              <a:avLst/>
              <a:gdLst/>
              <a:ahLst/>
              <a:cxnLst/>
              <a:rect l="l" t="t" r="r" b="b"/>
              <a:pathLst>
                <a:path w="50165"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50" name="object 50"/>
            <p:cNvSpPr/>
            <p:nvPr/>
          </p:nvSpPr>
          <p:spPr>
            <a:xfrm>
              <a:off x="977772" y="2017775"/>
              <a:ext cx="50165" cy="49530"/>
            </a:xfrm>
            <a:custGeom>
              <a:avLst/>
              <a:gdLst/>
              <a:ahLst/>
              <a:cxnLst/>
              <a:rect l="l" t="t" r="r" b="b"/>
              <a:pathLst>
                <a:path w="50165" h="49530">
                  <a:moveTo>
                    <a:pt x="24892" y="0"/>
                  </a:moveTo>
                  <a:lnTo>
                    <a:pt x="15216" y="1958"/>
                  </a:lnTo>
                  <a:lnTo>
                    <a:pt x="7302" y="7286"/>
                  </a:lnTo>
                  <a:lnTo>
                    <a:pt x="1960" y="15162"/>
                  </a:lnTo>
                  <a:lnTo>
                    <a:pt x="0" y="24764"/>
                  </a:lnTo>
                  <a:lnTo>
                    <a:pt x="1960" y="34420"/>
                  </a:lnTo>
                  <a:lnTo>
                    <a:pt x="7302" y="42290"/>
                  </a:lnTo>
                  <a:lnTo>
                    <a:pt x="15216" y="47589"/>
                  </a:lnTo>
                  <a:lnTo>
                    <a:pt x="24892" y="49529"/>
                  </a:lnTo>
                  <a:lnTo>
                    <a:pt x="34494" y="47589"/>
                  </a:lnTo>
                  <a:lnTo>
                    <a:pt x="42370" y="42290"/>
                  </a:lnTo>
                  <a:lnTo>
                    <a:pt x="47698" y="3442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51" name="object 51"/>
            <p:cNvSpPr/>
            <p:nvPr/>
          </p:nvSpPr>
          <p:spPr>
            <a:xfrm>
              <a:off x="977772" y="2017775"/>
              <a:ext cx="50165" cy="49530"/>
            </a:xfrm>
            <a:custGeom>
              <a:avLst/>
              <a:gdLst/>
              <a:ahLst/>
              <a:cxnLst/>
              <a:rect l="l" t="t" r="r" b="b"/>
              <a:pathLst>
                <a:path w="50165" h="49530">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20"/>
                  </a:lnTo>
                  <a:lnTo>
                    <a:pt x="42370" y="42290"/>
                  </a:lnTo>
                  <a:lnTo>
                    <a:pt x="34494" y="47589"/>
                  </a:lnTo>
                  <a:lnTo>
                    <a:pt x="24892" y="49529"/>
                  </a:lnTo>
                  <a:lnTo>
                    <a:pt x="15216" y="47589"/>
                  </a:lnTo>
                  <a:lnTo>
                    <a:pt x="7302" y="42290"/>
                  </a:lnTo>
                  <a:lnTo>
                    <a:pt x="1960" y="34420"/>
                  </a:lnTo>
                  <a:lnTo>
                    <a:pt x="0" y="24764"/>
                  </a:lnTo>
                </a:path>
              </a:pathLst>
            </a:custGeom>
            <a:ln w="9017">
              <a:solidFill>
                <a:srgbClr val="000000"/>
              </a:solidFill>
            </a:ln>
          </p:spPr>
          <p:txBody>
            <a:bodyPr wrap="square" lIns="0" tIns="0" rIns="0" bIns="0" rtlCol="0"/>
            <a:lstStyle/>
            <a:p>
              <a:endParaRPr sz="2700"/>
            </a:p>
          </p:txBody>
        </p:sp>
        <p:sp>
          <p:nvSpPr>
            <p:cNvPr id="52" name="object 52"/>
            <p:cNvSpPr/>
            <p:nvPr/>
          </p:nvSpPr>
          <p:spPr>
            <a:xfrm>
              <a:off x="1083310" y="2049780"/>
              <a:ext cx="50165" cy="49530"/>
            </a:xfrm>
            <a:custGeom>
              <a:avLst/>
              <a:gdLst/>
              <a:ahLst/>
              <a:cxnLst/>
              <a:rect l="l" t="t" r="r" b="b"/>
              <a:pathLst>
                <a:path w="50165" h="49530">
                  <a:moveTo>
                    <a:pt x="24765" y="0"/>
                  </a:moveTo>
                  <a:lnTo>
                    <a:pt x="15162" y="1940"/>
                  </a:lnTo>
                  <a:lnTo>
                    <a:pt x="7286" y="7238"/>
                  </a:lnTo>
                  <a:lnTo>
                    <a:pt x="1958" y="15109"/>
                  </a:lnTo>
                  <a:lnTo>
                    <a:pt x="0" y="24764"/>
                  </a:lnTo>
                  <a:lnTo>
                    <a:pt x="1958" y="34420"/>
                  </a:lnTo>
                  <a:lnTo>
                    <a:pt x="7286" y="42290"/>
                  </a:lnTo>
                  <a:lnTo>
                    <a:pt x="15162" y="47589"/>
                  </a:lnTo>
                  <a:lnTo>
                    <a:pt x="24765" y="49529"/>
                  </a:lnTo>
                  <a:lnTo>
                    <a:pt x="34440" y="47589"/>
                  </a:lnTo>
                  <a:lnTo>
                    <a:pt x="42354" y="42290"/>
                  </a:lnTo>
                  <a:lnTo>
                    <a:pt x="47696" y="34420"/>
                  </a:lnTo>
                  <a:lnTo>
                    <a:pt x="49657" y="24764"/>
                  </a:lnTo>
                  <a:lnTo>
                    <a:pt x="47696" y="15109"/>
                  </a:lnTo>
                  <a:lnTo>
                    <a:pt x="42354" y="7238"/>
                  </a:lnTo>
                  <a:lnTo>
                    <a:pt x="34440" y="1940"/>
                  </a:lnTo>
                  <a:lnTo>
                    <a:pt x="24765" y="0"/>
                  </a:lnTo>
                  <a:close/>
                </a:path>
              </a:pathLst>
            </a:custGeom>
            <a:solidFill>
              <a:srgbClr val="000000"/>
            </a:solidFill>
          </p:spPr>
          <p:txBody>
            <a:bodyPr wrap="square" lIns="0" tIns="0" rIns="0" bIns="0" rtlCol="0"/>
            <a:lstStyle/>
            <a:p>
              <a:endParaRPr sz="2700"/>
            </a:p>
          </p:txBody>
        </p:sp>
        <p:sp>
          <p:nvSpPr>
            <p:cNvPr id="53" name="object 53"/>
            <p:cNvSpPr/>
            <p:nvPr/>
          </p:nvSpPr>
          <p:spPr>
            <a:xfrm>
              <a:off x="1083310" y="2049780"/>
              <a:ext cx="50165" cy="49530"/>
            </a:xfrm>
            <a:custGeom>
              <a:avLst/>
              <a:gdLst/>
              <a:ahLst/>
              <a:cxnLst/>
              <a:rect l="l" t="t" r="r" b="b"/>
              <a:pathLst>
                <a:path w="50165" h="49530">
                  <a:moveTo>
                    <a:pt x="0" y="24764"/>
                  </a:moveTo>
                  <a:lnTo>
                    <a:pt x="1958" y="15109"/>
                  </a:lnTo>
                  <a:lnTo>
                    <a:pt x="7286" y="7238"/>
                  </a:lnTo>
                  <a:lnTo>
                    <a:pt x="15162" y="1940"/>
                  </a:lnTo>
                  <a:lnTo>
                    <a:pt x="24765" y="0"/>
                  </a:lnTo>
                  <a:lnTo>
                    <a:pt x="34440" y="1940"/>
                  </a:lnTo>
                  <a:lnTo>
                    <a:pt x="42354" y="7238"/>
                  </a:lnTo>
                  <a:lnTo>
                    <a:pt x="47696" y="15109"/>
                  </a:lnTo>
                  <a:lnTo>
                    <a:pt x="49657" y="24764"/>
                  </a:lnTo>
                  <a:lnTo>
                    <a:pt x="47696" y="34420"/>
                  </a:lnTo>
                  <a:lnTo>
                    <a:pt x="42354" y="42290"/>
                  </a:lnTo>
                  <a:lnTo>
                    <a:pt x="34440" y="47589"/>
                  </a:lnTo>
                  <a:lnTo>
                    <a:pt x="24765" y="49529"/>
                  </a:lnTo>
                  <a:lnTo>
                    <a:pt x="15162" y="47589"/>
                  </a:lnTo>
                  <a:lnTo>
                    <a:pt x="7286" y="42290"/>
                  </a:lnTo>
                  <a:lnTo>
                    <a:pt x="1958" y="34420"/>
                  </a:lnTo>
                  <a:lnTo>
                    <a:pt x="0" y="24764"/>
                  </a:lnTo>
                </a:path>
              </a:pathLst>
            </a:custGeom>
            <a:ln w="9017">
              <a:solidFill>
                <a:srgbClr val="000000"/>
              </a:solidFill>
            </a:ln>
          </p:spPr>
          <p:txBody>
            <a:bodyPr wrap="square" lIns="0" tIns="0" rIns="0" bIns="0" rtlCol="0"/>
            <a:lstStyle/>
            <a:p>
              <a:endParaRPr sz="2700"/>
            </a:p>
          </p:txBody>
        </p:sp>
        <p:sp>
          <p:nvSpPr>
            <p:cNvPr id="54" name="object 54"/>
            <p:cNvSpPr/>
            <p:nvPr/>
          </p:nvSpPr>
          <p:spPr>
            <a:xfrm>
              <a:off x="998728" y="2021839"/>
              <a:ext cx="50165" cy="50165"/>
            </a:xfrm>
            <a:custGeom>
              <a:avLst/>
              <a:gdLst/>
              <a:ahLst/>
              <a:cxnLst/>
              <a:rect l="l" t="t" r="r" b="b"/>
              <a:pathLst>
                <a:path w="50165"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55" name="object 55"/>
            <p:cNvSpPr/>
            <p:nvPr/>
          </p:nvSpPr>
          <p:spPr>
            <a:xfrm>
              <a:off x="998728" y="2021839"/>
              <a:ext cx="50165" cy="50165"/>
            </a:xfrm>
            <a:custGeom>
              <a:avLst/>
              <a:gdLst/>
              <a:ahLst/>
              <a:cxnLst/>
              <a:rect l="l" t="t" r="r" b="b"/>
              <a:pathLst>
                <a:path w="50165"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56" name="object 56"/>
            <p:cNvSpPr/>
            <p:nvPr/>
          </p:nvSpPr>
          <p:spPr>
            <a:xfrm>
              <a:off x="1401191" y="2126107"/>
              <a:ext cx="50165" cy="50165"/>
            </a:xfrm>
            <a:custGeom>
              <a:avLst/>
              <a:gdLst/>
              <a:ahLst/>
              <a:cxnLst/>
              <a:rect l="l" t="t" r="r" b="b"/>
              <a:pathLst>
                <a:path w="50165"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57" name="object 57"/>
            <p:cNvSpPr/>
            <p:nvPr/>
          </p:nvSpPr>
          <p:spPr>
            <a:xfrm>
              <a:off x="1401191" y="2126107"/>
              <a:ext cx="50165" cy="50165"/>
            </a:xfrm>
            <a:custGeom>
              <a:avLst/>
              <a:gdLst/>
              <a:ahLst/>
              <a:cxnLst/>
              <a:rect l="l" t="t" r="r" b="b"/>
              <a:pathLst>
                <a:path w="50165"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58" name="object 58"/>
            <p:cNvSpPr/>
            <p:nvPr/>
          </p:nvSpPr>
          <p:spPr>
            <a:xfrm>
              <a:off x="1470914" y="2116455"/>
              <a:ext cx="50165" cy="50165"/>
            </a:xfrm>
            <a:custGeom>
              <a:avLst/>
              <a:gdLst/>
              <a:ahLst/>
              <a:cxnLst/>
              <a:rect l="l" t="t" r="r" b="b"/>
              <a:pathLst>
                <a:path w="50165"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59" name="object 59"/>
            <p:cNvSpPr/>
            <p:nvPr/>
          </p:nvSpPr>
          <p:spPr>
            <a:xfrm>
              <a:off x="1470914" y="2116455"/>
              <a:ext cx="50165" cy="50165"/>
            </a:xfrm>
            <a:custGeom>
              <a:avLst/>
              <a:gdLst/>
              <a:ahLst/>
              <a:cxnLst/>
              <a:rect l="l" t="t" r="r" b="b"/>
              <a:pathLst>
                <a:path w="50165"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60" name="object 60"/>
            <p:cNvSpPr/>
            <p:nvPr/>
          </p:nvSpPr>
          <p:spPr>
            <a:xfrm>
              <a:off x="837594" y="1677489"/>
              <a:ext cx="50165" cy="50165"/>
            </a:xfrm>
            <a:custGeom>
              <a:avLst/>
              <a:gdLst/>
              <a:ahLst/>
              <a:cxnLst/>
              <a:rect l="l" t="t" r="r" b="b"/>
              <a:pathLst>
                <a:path w="50165"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61" name="object 61"/>
            <p:cNvSpPr/>
            <p:nvPr/>
          </p:nvSpPr>
          <p:spPr>
            <a:xfrm>
              <a:off x="837594" y="1677489"/>
              <a:ext cx="50165" cy="50165"/>
            </a:xfrm>
            <a:custGeom>
              <a:avLst/>
              <a:gdLst/>
              <a:ahLst/>
              <a:cxnLst/>
              <a:rect l="l" t="t" r="r" b="b"/>
              <a:pathLst>
                <a:path w="50165"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000000"/>
              </a:solidFill>
            </a:ln>
          </p:spPr>
          <p:txBody>
            <a:bodyPr wrap="square" lIns="0" tIns="0" rIns="0" bIns="0" rtlCol="0"/>
            <a:lstStyle/>
            <a:p>
              <a:endParaRPr sz="2700"/>
            </a:p>
          </p:txBody>
        </p:sp>
        <p:sp>
          <p:nvSpPr>
            <p:cNvPr id="62" name="object 62"/>
            <p:cNvSpPr/>
            <p:nvPr/>
          </p:nvSpPr>
          <p:spPr>
            <a:xfrm>
              <a:off x="1355089" y="1992502"/>
              <a:ext cx="50165" cy="50165"/>
            </a:xfrm>
            <a:custGeom>
              <a:avLst/>
              <a:gdLst/>
              <a:ahLst/>
              <a:cxnLst/>
              <a:rect l="l" t="t" r="r" b="b"/>
              <a:pathLst>
                <a:path w="50165"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63" name="object 63"/>
            <p:cNvSpPr/>
            <p:nvPr/>
          </p:nvSpPr>
          <p:spPr>
            <a:xfrm>
              <a:off x="1355089" y="1992502"/>
              <a:ext cx="50165" cy="50165"/>
            </a:xfrm>
            <a:custGeom>
              <a:avLst/>
              <a:gdLst/>
              <a:ahLst/>
              <a:cxnLst/>
              <a:rect l="l" t="t" r="r" b="b"/>
              <a:pathLst>
                <a:path w="50165"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64" name="object 64"/>
            <p:cNvSpPr/>
            <p:nvPr/>
          </p:nvSpPr>
          <p:spPr>
            <a:xfrm>
              <a:off x="1750919" y="1872272"/>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65" name="object 65"/>
            <p:cNvSpPr/>
            <p:nvPr/>
          </p:nvSpPr>
          <p:spPr>
            <a:xfrm>
              <a:off x="1750919" y="1872272"/>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66" name="object 66"/>
            <p:cNvSpPr/>
            <p:nvPr/>
          </p:nvSpPr>
          <p:spPr>
            <a:xfrm>
              <a:off x="1266189" y="1451546"/>
              <a:ext cx="50165" cy="50165"/>
            </a:xfrm>
            <a:custGeom>
              <a:avLst/>
              <a:gdLst/>
              <a:ahLst/>
              <a:cxnLst/>
              <a:rect l="l" t="t" r="r" b="b"/>
              <a:pathLst>
                <a:path w="50165" h="50165">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67" name="object 67"/>
            <p:cNvSpPr/>
            <p:nvPr/>
          </p:nvSpPr>
          <p:spPr>
            <a:xfrm>
              <a:off x="1266189" y="1451546"/>
              <a:ext cx="50165" cy="50165"/>
            </a:xfrm>
            <a:custGeom>
              <a:avLst/>
              <a:gdLst/>
              <a:ahLst/>
              <a:cxnLst/>
              <a:rect l="l" t="t" r="r" b="b"/>
              <a:pathLst>
                <a:path w="50165" h="50165">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68" name="object 68"/>
            <p:cNvSpPr/>
            <p:nvPr/>
          </p:nvSpPr>
          <p:spPr>
            <a:xfrm>
              <a:off x="1712308" y="1517396"/>
              <a:ext cx="50165" cy="50165"/>
            </a:xfrm>
            <a:custGeom>
              <a:avLst/>
              <a:gdLst/>
              <a:ahLst/>
              <a:cxnLst/>
              <a:rect l="l" t="t" r="r" b="b"/>
              <a:pathLst>
                <a:path w="50164" h="50165">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69" name="object 69"/>
            <p:cNvSpPr/>
            <p:nvPr/>
          </p:nvSpPr>
          <p:spPr>
            <a:xfrm>
              <a:off x="1712308" y="1517396"/>
              <a:ext cx="50165" cy="50165"/>
            </a:xfrm>
            <a:custGeom>
              <a:avLst/>
              <a:gdLst/>
              <a:ahLst/>
              <a:cxnLst/>
              <a:rect l="l" t="t" r="r" b="b"/>
              <a:pathLst>
                <a:path w="50164" h="50165">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70" name="object 70"/>
            <p:cNvSpPr/>
            <p:nvPr/>
          </p:nvSpPr>
          <p:spPr>
            <a:xfrm>
              <a:off x="1833753" y="2023363"/>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71" name="object 71"/>
            <p:cNvSpPr/>
            <p:nvPr/>
          </p:nvSpPr>
          <p:spPr>
            <a:xfrm>
              <a:off x="1833753" y="2023363"/>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72" name="object 72"/>
            <p:cNvSpPr/>
            <p:nvPr/>
          </p:nvSpPr>
          <p:spPr>
            <a:xfrm>
              <a:off x="1871853" y="2038858"/>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73" name="object 73"/>
            <p:cNvSpPr/>
            <p:nvPr/>
          </p:nvSpPr>
          <p:spPr>
            <a:xfrm>
              <a:off x="1871853" y="2038858"/>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74" name="object 74"/>
            <p:cNvSpPr/>
            <p:nvPr/>
          </p:nvSpPr>
          <p:spPr>
            <a:xfrm>
              <a:off x="2322448" y="1667002"/>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75" name="object 75"/>
            <p:cNvSpPr/>
            <p:nvPr/>
          </p:nvSpPr>
          <p:spPr>
            <a:xfrm>
              <a:off x="2322448" y="1667002"/>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76" name="object 76"/>
            <p:cNvSpPr/>
            <p:nvPr/>
          </p:nvSpPr>
          <p:spPr>
            <a:xfrm>
              <a:off x="2865056" y="1728477"/>
              <a:ext cx="49530" cy="50165"/>
            </a:xfrm>
            <a:custGeom>
              <a:avLst/>
              <a:gdLst/>
              <a:ahLst/>
              <a:cxnLst/>
              <a:rect l="l" t="t" r="r" b="b"/>
              <a:pathLst>
                <a:path w="49530" h="50164">
                  <a:moveTo>
                    <a:pt x="24765" y="0"/>
                  </a:moveTo>
                  <a:lnTo>
                    <a:pt x="15109" y="1960"/>
                  </a:lnTo>
                  <a:lnTo>
                    <a:pt x="7238" y="7302"/>
                  </a:lnTo>
                  <a:lnTo>
                    <a:pt x="1940" y="15216"/>
                  </a:lnTo>
                  <a:lnTo>
                    <a:pt x="0" y="24892"/>
                  </a:lnTo>
                  <a:lnTo>
                    <a:pt x="1940" y="34494"/>
                  </a:lnTo>
                  <a:lnTo>
                    <a:pt x="7238" y="42370"/>
                  </a:lnTo>
                  <a:lnTo>
                    <a:pt x="15109" y="47698"/>
                  </a:lnTo>
                  <a:lnTo>
                    <a:pt x="24765" y="49657"/>
                  </a:lnTo>
                  <a:lnTo>
                    <a:pt x="34420" y="47698"/>
                  </a:lnTo>
                  <a:lnTo>
                    <a:pt x="42291" y="42370"/>
                  </a:lnTo>
                  <a:lnTo>
                    <a:pt x="47589" y="34494"/>
                  </a:lnTo>
                  <a:lnTo>
                    <a:pt x="49530" y="24892"/>
                  </a:lnTo>
                  <a:lnTo>
                    <a:pt x="47589" y="15216"/>
                  </a:lnTo>
                  <a:lnTo>
                    <a:pt x="42290" y="7302"/>
                  </a:lnTo>
                  <a:lnTo>
                    <a:pt x="34420" y="1960"/>
                  </a:lnTo>
                  <a:lnTo>
                    <a:pt x="24765" y="0"/>
                  </a:lnTo>
                  <a:close/>
                </a:path>
              </a:pathLst>
            </a:custGeom>
            <a:solidFill>
              <a:srgbClr val="000000"/>
            </a:solidFill>
          </p:spPr>
          <p:txBody>
            <a:bodyPr wrap="square" lIns="0" tIns="0" rIns="0" bIns="0" rtlCol="0"/>
            <a:lstStyle/>
            <a:p>
              <a:endParaRPr sz="2700"/>
            </a:p>
          </p:txBody>
        </p:sp>
        <p:sp>
          <p:nvSpPr>
            <p:cNvPr id="77" name="object 77"/>
            <p:cNvSpPr/>
            <p:nvPr/>
          </p:nvSpPr>
          <p:spPr>
            <a:xfrm>
              <a:off x="2865056" y="1728477"/>
              <a:ext cx="49530" cy="50165"/>
            </a:xfrm>
            <a:custGeom>
              <a:avLst/>
              <a:gdLst/>
              <a:ahLst/>
              <a:cxnLst/>
              <a:rect l="l" t="t" r="r" b="b"/>
              <a:pathLst>
                <a:path w="49530" h="50164">
                  <a:moveTo>
                    <a:pt x="0" y="24892"/>
                  </a:moveTo>
                  <a:lnTo>
                    <a:pt x="1940" y="15216"/>
                  </a:lnTo>
                  <a:lnTo>
                    <a:pt x="7238" y="7302"/>
                  </a:lnTo>
                  <a:lnTo>
                    <a:pt x="15109" y="1960"/>
                  </a:lnTo>
                  <a:lnTo>
                    <a:pt x="24765" y="0"/>
                  </a:lnTo>
                  <a:lnTo>
                    <a:pt x="34420" y="1960"/>
                  </a:lnTo>
                  <a:lnTo>
                    <a:pt x="42290" y="7302"/>
                  </a:lnTo>
                  <a:lnTo>
                    <a:pt x="47589" y="15216"/>
                  </a:lnTo>
                  <a:lnTo>
                    <a:pt x="49530" y="24892"/>
                  </a:lnTo>
                  <a:lnTo>
                    <a:pt x="47589" y="34494"/>
                  </a:lnTo>
                  <a:lnTo>
                    <a:pt x="42291" y="42370"/>
                  </a:lnTo>
                  <a:lnTo>
                    <a:pt x="34420" y="47698"/>
                  </a:lnTo>
                  <a:lnTo>
                    <a:pt x="24765" y="49657"/>
                  </a:lnTo>
                  <a:lnTo>
                    <a:pt x="15109" y="47698"/>
                  </a:lnTo>
                  <a:lnTo>
                    <a:pt x="7238" y="42370"/>
                  </a:lnTo>
                  <a:lnTo>
                    <a:pt x="1940" y="34494"/>
                  </a:lnTo>
                  <a:lnTo>
                    <a:pt x="0" y="24892"/>
                  </a:lnTo>
                </a:path>
              </a:pathLst>
            </a:custGeom>
            <a:ln w="9017">
              <a:solidFill>
                <a:srgbClr val="000000"/>
              </a:solidFill>
            </a:ln>
          </p:spPr>
          <p:txBody>
            <a:bodyPr wrap="square" lIns="0" tIns="0" rIns="0" bIns="0" rtlCol="0"/>
            <a:lstStyle/>
            <a:p>
              <a:endParaRPr sz="2700"/>
            </a:p>
          </p:txBody>
        </p:sp>
        <p:sp>
          <p:nvSpPr>
            <p:cNvPr id="78" name="object 78"/>
            <p:cNvSpPr/>
            <p:nvPr/>
          </p:nvSpPr>
          <p:spPr>
            <a:xfrm>
              <a:off x="4613052" y="886523"/>
              <a:ext cx="50165" cy="50165"/>
            </a:xfrm>
            <a:custGeom>
              <a:avLst/>
              <a:gdLst/>
              <a:ahLst/>
              <a:cxnLst/>
              <a:rect l="l" t="t" r="r" b="b"/>
              <a:pathLst>
                <a:path w="50164" h="50165">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79" name="object 79"/>
            <p:cNvSpPr/>
            <p:nvPr/>
          </p:nvSpPr>
          <p:spPr>
            <a:xfrm>
              <a:off x="4613052" y="886523"/>
              <a:ext cx="50165" cy="50165"/>
            </a:xfrm>
            <a:custGeom>
              <a:avLst/>
              <a:gdLst/>
              <a:ahLst/>
              <a:cxnLst/>
              <a:rect l="l" t="t" r="r" b="b"/>
              <a:pathLst>
                <a:path w="50164" h="50165">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000000"/>
              </a:solidFill>
            </a:ln>
          </p:spPr>
          <p:txBody>
            <a:bodyPr wrap="square" lIns="0" tIns="0" rIns="0" bIns="0" rtlCol="0"/>
            <a:lstStyle/>
            <a:p>
              <a:endParaRPr sz="2700"/>
            </a:p>
          </p:txBody>
        </p:sp>
        <p:sp>
          <p:nvSpPr>
            <p:cNvPr id="80" name="object 80"/>
            <p:cNvSpPr/>
            <p:nvPr/>
          </p:nvSpPr>
          <p:spPr>
            <a:xfrm>
              <a:off x="2183891" y="2112010"/>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81" name="object 81"/>
            <p:cNvSpPr/>
            <p:nvPr/>
          </p:nvSpPr>
          <p:spPr>
            <a:xfrm>
              <a:off x="2183891" y="2112010"/>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82" name="object 82"/>
            <p:cNvSpPr/>
            <p:nvPr/>
          </p:nvSpPr>
          <p:spPr>
            <a:xfrm>
              <a:off x="2418588" y="996822"/>
              <a:ext cx="50165" cy="50165"/>
            </a:xfrm>
            <a:custGeom>
              <a:avLst/>
              <a:gdLst/>
              <a:ahLst/>
              <a:cxnLst/>
              <a:rect l="l" t="t" r="r" b="b"/>
              <a:pathLst>
                <a:path w="50164" h="50165">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83" name="object 83"/>
            <p:cNvSpPr/>
            <p:nvPr/>
          </p:nvSpPr>
          <p:spPr>
            <a:xfrm>
              <a:off x="2418588" y="996822"/>
              <a:ext cx="50165" cy="50165"/>
            </a:xfrm>
            <a:custGeom>
              <a:avLst/>
              <a:gdLst/>
              <a:ahLst/>
              <a:cxnLst/>
              <a:rect l="l" t="t" r="r" b="b"/>
              <a:pathLst>
                <a:path w="50164" h="50165">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000000"/>
              </a:solidFill>
            </a:ln>
          </p:spPr>
          <p:txBody>
            <a:bodyPr wrap="square" lIns="0" tIns="0" rIns="0" bIns="0" rtlCol="0"/>
            <a:lstStyle/>
            <a:p>
              <a:endParaRPr sz="2700"/>
            </a:p>
          </p:txBody>
        </p:sp>
        <p:sp>
          <p:nvSpPr>
            <p:cNvPr id="84" name="object 84"/>
            <p:cNvSpPr/>
            <p:nvPr/>
          </p:nvSpPr>
          <p:spPr>
            <a:xfrm>
              <a:off x="4771515" y="1059644"/>
              <a:ext cx="50165" cy="50165"/>
            </a:xfrm>
            <a:custGeom>
              <a:avLst/>
              <a:gdLst/>
              <a:ahLst/>
              <a:cxnLst/>
              <a:rect l="l" t="t" r="r" b="b"/>
              <a:pathLst>
                <a:path w="50164" h="50165">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85" name="object 85"/>
            <p:cNvSpPr/>
            <p:nvPr/>
          </p:nvSpPr>
          <p:spPr>
            <a:xfrm>
              <a:off x="4771515" y="1059644"/>
              <a:ext cx="50165" cy="50165"/>
            </a:xfrm>
            <a:custGeom>
              <a:avLst/>
              <a:gdLst/>
              <a:ahLst/>
              <a:cxnLst/>
              <a:rect l="l" t="t" r="r" b="b"/>
              <a:pathLst>
                <a:path w="50164" h="50165">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86" name="object 86"/>
            <p:cNvSpPr/>
            <p:nvPr/>
          </p:nvSpPr>
          <p:spPr>
            <a:xfrm>
              <a:off x="2031364" y="2186050"/>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87" name="object 87"/>
            <p:cNvSpPr/>
            <p:nvPr/>
          </p:nvSpPr>
          <p:spPr>
            <a:xfrm>
              <a:off x="2031364" y="2186050"/>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88" name="object 88"/>
            <p:cNvSpPr/>
            <p:nvPr/>
          </p:nvSpPr>
          <p:spPr>
            <a:xfrm>
              <a:off x="2630169" y="2150617"/>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89" name="object 89"/>
            <p:cNvSpPr/>
            <p:nvPr/>
          </p:nvSpPr>
          <p:spPr>
            <a:xfrm>
              <a:off x="2630169" y="2150617"/>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90" name="object 90"/>
            <p:cNvSpPr/>
            <p:nvPr/>
          </p:nvSpPr>
          <p:spPr>
            <a:xfrm>
              <a:off x="2650363" y="2028063"/>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91" name="object 91"/>
            <p:cNvSpPr/>
            <p:nvPr/>
          </p:nvSpPr>
          <p:spPr>
            <a:xfrm>
              <a:off x="2650363" y="2028063"/>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92" name="object 92"/>
            <p:cNvSpPr/>
            <p:nvPr/>
          </p:nvSpPr>
          <p:spPr>
            <a:xfrm>
              <a:off x="2304923" y="1840230"/>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93" name="object 93"/>
            <p:cNvSpPr/>
            <p:nvPr/>
          </p:nvSpPr>
          <p:spPr>
            <a:xfrm>
              <a:off x="2304923" y="1840230"/>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94" name="object 94"/>
            <p:cNvSpPr/>
            <p:nvPr/>
          </p:nvSpPr>
          <p:spPr>
            <a:xfrm>
              <a:off x="4613052" y="1335142"/>
              <a:ext cx="50165" cy="50165"/>
            </a:xfrm>
            <a:custGeom>
              <a:avLst/>
              <a:gdLst/>
              <a:ahLst/>
              <a:cxnLst/>
              <a:rect l="l" t="t" r="r" b="b"/>
              <a:pathLst>
                <a:path w="50164" h="50165">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95" name="object 95"/>
            <p:cNvSpPr/>
            <p:nvPr/>
          </p:nvSpPr>
          <p:spPr>
            <a:xfrm>
              <a:off x="4613052" y="1335142"/>
              <a:ext cx="50165" cy="50165"/>
            </a:xfrm>
            <a:custGeom>
              <a:avLst/>
              <a:gdLst/>
              <a:ahLst/>
              <a:cxnLst/>
              <a:rect l="l" t="t" r="r" b="b"/>
              <a:pathLst>
                <a:path w="50164" h="50165">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96" name="object 96"/>
            <p:cNvSpPr/>
            <p:nvPr/>
          </p:nvSpPr>
          <p:spPr>
            <a:xfrm>
              <a:off x="2185416" y="1778888"/>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97" name="object 97"/>
            <p:cNvSpPr/>
            <p:nvPr/>
          </p:nvSpPr>
          <p:spPr>
            <a:xfrm>
              <a:off x="2185416" y="1778888"/>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98" name="object 98"/>
            <p:cNvSpPr/>
            <p:nvPr/>
          </p:nvSpPr>
          <p:spPr>
            <a:xfrm>
              <a:off x="2630297" y="3016376"/>
              <a:ext cx="50165" cy="50165"/>
            </a:xfrm>
            <a:custGeom>
              <a:avLst/>
              <a:gdLst/>
              <a:ahLst/>
              <a:cxnLst/>
              <a:rect l="l" t="t" r="r" b="b"/>
              <a:pathLst>
                <a:path w="50164"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99" name="object 99"/>
            <p:cNvSpPr/>
            <p:nvPr/>
          </p:nvSpPr>
          <p:spPr>
            <a:xfrm>
              <a:off x="2630297" y="3016376"/>
              <a:ext cx="50165" cy="50165"/>
            </a:xfrm>
            <a:custGeom>
              <a:avLst/>
              <a:gdLst/>
              <a:ahLst/>
              <a:cxnLst/>
              <a:rect l="l" t="t" r="r" b="b"/>
              <a:pathLst>
                <a:path w="50164"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000000"/>
              </a:solidFill>
            </a:ln>
          </p:spPr>
          <p:txBody>
            <a:bodyPr wrap="square" lIns="0" tIns="0" rIns="0" bIns="0" rtlCol="0"/>
            <a:lstStyle/>
            <a:p>
              <a:endParaRPr sz="2700"/>
            </a:p>
          </p:txBody>
        </p:sp>
        <p:sp>
          <p:nvSpPr>
            <p:cNvPr id="100" name="object 100"/>
            <p:cNvSpPr/>
            <p:nvPr/>
          </p:nvSpPr>
          <p:spPr>
            <a:xfrm>
              <a:off x="2908554" y="3391154"/>
              <a:ext cx="50165" cy="50165"/>
            </a:xfrm>
            <a:custGeom>
              <a:avLst/>
              <a:gdLst/>
              <a:ahLst/>
              <a:cxnLst/>
              <a:rect l="l" t="t" r="r" b="b"/>
              <a:pathLst>
                <a:path w="50164" h="50164">
                  <a:moveTo>
                    <a:pt x="24892" y="0"/>
                  </a:moveTo>
                  <a:lnTo>
                    <a:pt x="15216" y="1958"/>
                  </a:lnTo>
                  <a:lnTo>
                    <a:pt x="7302" y="7286"/>
                  </a:lnTo>
                  <a:lnTo>
                    <a:pt x="1960" y="15162"/>
                  </a:lnTo>
                  <a:lnTo>
                    <a:pt x="0" y="24765"/>
                  </a:lnTo>
                  <a:lnTo>
                    <a:pt x="1960" y="34440"/>
                  </a:lnTo>
                  <a:lnTo>
                    <a:pt x="7302" y="42354"/>
                  </a:lnTo>
                  <a:lnTo>
                    <a:pt x="15216" y="47696"/>
                  </a:lnTo>
                  <a:lnTo>
                    <a:pt x="24892" y="49657"/>
                  </a:lnTo>
                  <a:lnTo>
                    <a:pt x="34494" y="47696"/>
                  </a:lnTo>
                  <a:lnTo>
                    <a:pt x="42370" y="42354"/>
                  </a:lnTo>
                  <a:lnTo>
                    <a:pt x="47698" y="34440"/>
                  </a:lnTo>
                  <a:lnTo>
                    <a:pt x="49657" y="24765"/>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101" name="object 101"/>
            <p:cNvSpPr/>
            <p:nvPr/>
          </p:nvSpPr>
          <p:spPr>
            <a:xfrm>
              <a:off x="2908554" y="3391154"/>
              <a:ext cx="50165" cy="50165"/>
            </a:xfrm>
            <a:custGeom>
              <a:avLst/>
              <a:gdLst/>
              <a:ahLst/>
              <a:cxnLst/>
              <a:rect l="l" t="t" r="r" b="b"/>
              <a:pathLst>
                <a:path w="50164" h="50164">
                  <a:moveTo>
                    <a:pt x="0" y="24765"/>
                  </a:moveTo>
                  <a:lnTo>
                    <a:pt x="1960" y="15162"/>
                  </a:lnTo>
                  <a:lnTo>
                    <a:pt x="7302" y="7286"/>
                  </a:lnTo>
                  <a:lnTo>
                    <a:pt x="15216" y="1958"/>
                  </a:lnTo>
                  <a:lnTo>
                    <a:pt x="24892" y="0"/>
                  </a:lnTo>
                  <a:lnTo>
                    <a:pt x="34494" y="1958"/>
                  </a:lnTo>
                  <a:lnTo>
                    <a:pt x="42370" y="7286"/>
                  </a:lnTo>
                  <a:lnTo>
                    <a:pt x="47698" y="15162"/>
                  </a:lnTo>
                  <a:lnTo>
                    <a:pt x="49657" y="24765"/>
                  </a:lnTo>
                  <a:lnTo>
                    <a:pt x="47698" y="34440"/>
                  </a:lnTo>
                  <a:lnTo>
                    <a:pt x="42370" y="42354"/>
                  </a:lnTo>
                  <a:lnTo>
                    <a:pt x="34494" y="47696"/>
                  </a:lnTo>
                  <a:lnTo>
                    <a:pt x="24892" y="49657"/>
                  </a:lnTo>
                  <a:lnTo>
                    <a:pt x="15216" y="47696"/>
                  </a:lnTo>
                  <a:lnTo>
                    <a:pt x="7302" y="42354"/>
                  </a:lnTo>
                  <a:lnTo>
                    <a:pt x="1960" y="34440"/>
                  </a:lnTo>
                  <a:lnTo>
                    <a:pt x="0" y="24765"/>
                  </a:lnTo>
                </a:path>
              </a:pathLst>
            </a:custGeom>
            <a:ln w="9017">
              <a:solidFill>
                <a:srgbClr val="000000"/>
              </a:solidFill>
            </a:ln>
          </p:spPr>
          <p:txBody>
            <a:bodyPr wrap="square" lIns="0" tIns="0" rIns="0" bIns="0" rtlCol="0"/>
            <a:lstStyle/>
            <a:p>
              <a:endParaRPr sz="2700"/>
            </a:p>
          </p:txBody>
        </p:sp>
        <p:sp>
          <p:nvSpPr>
            <p:cNvPr id="102" name="object 102"/>
            <p:cNvSpPr/>
            <p:nvPr/>
          </p:nvSpPr>
          <p:spPr>
            <a:xfrm>
              <a:off x="2861056" y="2175002"/>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103" name="object 103"/>
            <p:cNvSpPr/>
            <p:nvPr/>
          </p:nvSpPr>
          <p:spPr>
            <a:xfrm>
              <a:off x="2861056" y="2175002"/>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104" name="object 104"/>
            <p:cNvSpPr/>
            <p:nvPr/>
          </p:nvSpPr>
          <p:spPr>
            <a:xfrm>
              <a:off x="3213861" y="2648330"/>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105" name="object 105"/>
            <p:cNvSpPr/>
            <p:nvPr/>
          </p:nvSpPr>
          <p:spPr>
            <a:xfrm>
              <a:off x="3213861" y="2648330"/>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106" name="object 106"/>
            <p:cNvSpPr/>
            <p:nvPr/>
          </p:nvSpPr>
          <p:spPr>
            <a:xfrm>
              <a:off x="3305429" y="3119754"/>
              <a:ext cx="50165" cy="50165"/>
            </a:xfrm>
            <a:custGeom>
              <a:avLst/>
              <a:gdLst/>
              <a:ahLst/>
              <a:cxnLst/>
              <a:rect l="l" t="t" r="r" b="b"/>
              <a:pathLst>
                <a:path w="50164" h="50164">
                  <a:moveTo>
                    <a:pt x="24892" y="0"/>
                  </a:moveTo>
                  <a:lnTo>
                    <a:pt x="15216" y="1958"/>
                  </a:lnTo>
                  <a:lnTo>
                    <a:pt x="7302" y="7286"/>
                  </a:lnTo>
                  <a:lnTo>
                    <a:pt x="1960" y="15162"/>
                  </a:lnTo>
                  <a:lnTo>
                    <a:pt x="0" y="24765"/>
                  </a:lnTo>
                  <a:lnTo>
                    <a:pt x="1960" y="34440"/>
                  </a:lnTo>
                  <a:lnTo>
                    <a:pt x="7302" y="42354"/>
                  </a:lnTo>
                  <a:lnTo>
                    <a:pt x="15216" y="47696"/>
                  </a:lnTo>
                  <a:lnTo>
                    <a:pt x="24892" y="49657"/>
                  </a:lnTo>
                  <a:lnTo>
                    <a:pt x="34494" y="47696"/>
                  </a:lnTo>
                  <a:lnTo>
                    <a:pt x="42370" y="42354"/>
                  </a:lnTo>
                  <a:lnTo>
                    <a:pt x="47698" y="34440"/>
                  </a:lnTo>
                  <a:lnTo>
                    <a:pt x="49657" y="24765"/>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107" name="object 107"/>
            <p:cNvSpPr/>
            <p:nvPr/>
          </p:nvSpPr>
          <p:spPr>
            <a:xfrm>
              <a:off x="3305429" y="3119754"/>
              <a:ext cx="50165" cy="50165"/>
            </a:xfrm>
            <a:custGeom>
              <a:avLst/>
              <a:gdLst/>
              <a:ahLst/>
              <a:cxnLst/>
              <a:rect l="l" t="t" r="r" b="b"/>
              <a:pathLst>
                <a:path w="50164" h="50164">
                  <a:moveTo>
                    <a:pt x="0" y="24765"/>
                  </a:moveTo>
                  <a:lnTo>
                    <a:pt x="1960" y="15162"/>
                  </a:lnTo>
                  <a:lnTo>
                    <a:pt x="7302" y="7286"/>
                  </a:lnTo>
                  <a:lnTo>
                    <a:pt x="15216" y="1958"/>
                  </a:lnTo>
                  <a:lnTo>
                    <a:pt x="24892" y="0"/>
                  </a:lnTo>
                  <a:lnTo>
                    <a:pt x="34494" y="1958"/>
                  </a:lnTo>
                  <a:lnTo>
                    <a:pt x="42370" y="7286"/>
                  </a:lnTo>
                  <a:lnTo>
                    <a:pt x="47698" y="15162"/>
                  </a:lnTo>
                  <a:lnTo>
                    <a:pt x="49657" y="24765"/>
                  </a:lnTo>
                  <a:lnTo>
                    <a:pt x="47698" y="34440"/>
                  </a:lnTo>
                  <a:lnTo>
                    <a:pt x="42370" y="42354"/>
                  </a:lnTo>
                  <a:lnTo>
                    <a:pt x="34494" y="47696"/>
                  </a:lnTo>
                  <a:lnTo>
                    <a:pt x="24892" y="49657"/>
                  </a:lnTo>
                  <a:lnTo>
                    <a:pt x="15216" y="47696"/>
                  </a:lnTo>
                  <a:lnTo>
                    <a:pt x="7302" y="42354"/>
                  </a:lnTo>
                  <a:lnTo>
                    <a:pt x="1960" y="34440"/>
                  </a:lnTo>
                  <a:lnTo>
                    <a:pt x="0" y="24765"/>
                  </a:lnTo>
                </a:path>
              </a:pathLst>
            </a:custGeom>
            <a:ln w="9017">
              <a:solidFill>
                <a:srgbClr val="000000"/>
              </a:solidFill>
            </a:ln>
          </p:spPr>
          <p:txBody>
            <a:bodyPr wrap="square" lIns="0" tIns="0" rIns="0" bIns="0" rtlCol="0"/>
            <a:lstStyle/>
            <a:p>
              <a:endParaRPr sz="2700"/>
            </a:p>
          </p:txBody>
        </p:sp>
        <p:sp>
          <p:nvSpPr>
            <p:cNvPr id="108" name="object 108"/>
            <p:cNvSpPr/>
            <p:nvPr/>
          </p:nvSpPr>
          <p:spPr>
            <a:xfrm>
              <a:off x="2867279" y="3569335"/>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109" name="object 109"/>
            <p:cNvSpPr/>
            <p:nvPr/>
          </p:nvSpPr>
          <p:spPr>
            <a:xfrm>
              <a:off x="2867279" y="3569335"/>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110" name="object 110"/>
            <p:cNvSpPr/>
            <p:nvPr/>
          </p:nvSpPr>
          <p:spPr>
            <a:xfrm>
              <a:off x="2912236" y="2438019"/>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111" name="object 111"/>
            <p:cNvSpPr/>
            <p:nvPr/>
          </p:nvSpPr>
          <p:spPr>
            <a:xfrm>
              <a:off x="2912236" y="2438019"/>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112" name="object 112"/>
            <p:cNvSpPr/>
            <p:nvPr/>
          </p:nvSpPr>
          <p:spPr>
            <a:xfrm>
              <a:off x="2651251" y="2780538"/>
              <a:ext cx="50165" cy="50165"/>
            </a:xfrm>
            <a:custGeom>
              <a:avLst/>
              <a:gdLst/>
              <a:ahLst/>
              <a:cxnLst/>
              <a:rect l="l" t="t" r="r" b="b"/>
              <a:pathLst>
                <a:path w="50164"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113" name="object 113"/>
            <p:cNvSpPr/>
            <p:nvPr/>
          </p:nvSpPr>
          <p:spPr>
            <a:xfrm>
              <a:off x="2651251" y="2780538"/>
              <a:ext cx="50165" cy="50165"/>
            </a:xfrm>
            <a:custGeom>
              <a:avLst/>
              <a:gdLst/>
              <a:ahLst/>
              <a:cxnLst/>
              <a:rect l="l" t="t" r="r" b="b"/>
              <a:pathLst>
                <a:path w="50164"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000000"/>
              </a:solidFill>
            </a:ln>
          </p:spPr>
          <p:txBody>
            <a:bodyPr wrap="square" lIns="0" tIns="0" rIns="0" bIns="0" rtlCol="0"/>
            <a:lstStyle/>
            <a:p>
              <a:endParaRPr sz="2700"/>
            </a:p>
          </p:txBody>
        </p:sp>
        <p:sp>
          <p:nvSpPr>
            <p:cNvPr id="114" name="object 114"/>
            <p:cNvSpPr/>
            <p:nvPr/>
          </p:nvSpPr>
          <p:spPr>
            <a:xfrm>
              <a:off x="3194685" y="1885441"/>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115" name="object 115"/>
            <p:cNvSpPr/>
            <p:nvPr/>
          </p:nvSpPr>
          <p:spPr>
            <a:xfrm>
              <a:off x="3194685" y="1885441"/>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116" name="object 116"/>
            <p:cNvSpPr/>
            <p:nvPr/>
          </p:nvSpPr>
          <p:spPr>
            <a:xfrm>
              <a:off x="3443223" y="3237992"/>
              <a:ext cx="49530" cy="50165"/>
            </a:xfrm>
            <a:custGeom>
              <a:avLst/>
              <a:gdLst/>
              <a:ahLst/>
              <a:cxnLst/>
              <a:rect l="l" t="t" r="r" b="b"/>
              <a:pathLst>
                <a:path w="49529" h="50164">
                  <a:moveTo>
                    <a:pt x="24765" y="0"/>
                  </a:moveTo>
                  <a:lnTo>
                    <a:pt x="15109" y="1958"/>
                  </a:lnTo>
                  <a:lnTo>
                    <a:pt x="7238" y="7286"/>
                  </a:lnTo>
                  <a:lnTo>
                    <a:pt x="1940" y="15162"/>
                  </a:lnTo>
                  <a:lnTo>
                    <a:pt x="0" y="24765"/>
                  </a:lnTo>
                  <a:lnTo>
                    <a:pt x="1940" y="34440"/>
                  </a:lnTo>
                  <a:lnTo>
                    <a:pt x="7238" y="42354"/>
                  </a:lnTo>
                  <a:lnTo>
                    <a:pt x="15109" y="47696"/>
                  </a:lnTo>
                  <a:lnTo>
                    <a:pt x="24765" y="49657"/>
                  </a:lnTo>
                  <a:lnTo>
                    <a:pt x="34420" y="47696"/>
                  </a:lnTo>
                  <a:lnTo>
                    <a:pt x="42291" y="42354"/>
                  </a:lnTo>
                  <a:lnTo>
                    <a:pt x="47589" y="34440"/>
                  </a:lnTo>
                  <a:lnTo>
                    <a:pt x="49530" y="24765"/>
                  </a:lnTo>
                  <a:lnTo>
                    <a:pt x="47589" y="15162"/>
                  </a:lnTo>
                  <a:lnTo>
                    <a:pt x="42290" y="7286"/>
                  </a:lnTo>
                  <a:lnTo>
                    <a:pt x="34420" y="1958"/>
                  </a:lnTo>
                  <a:lnTo>
                    <a:pt x="24765" y="0"/>
                  </a:lnTo>
                  <a:close/>
                </a:path>
              </a:pathLst>
            </a:custGeom>
            <a:solidFill>
              <a:srgbClr val="000000"/>
            </a:solidFill>
          </p:spPr>
          <p:txBody>
            <a:bodyPr wrap="square" lIns="0" tIns="0" rIns="0" bIns="0" rtlCol="0"/>
            <a:lstStyle/>
            <a:p>
              <a:endParaRPr sz="2700"/>
            </a:p>
          </p:txBody>
        </p:sp>
        <p:sp>
          <p:nvSpPr>
            <p:cNvPr id="117" name="object 117"/>
            <p:cNvSpPr/>
            <p:nvPr/>
          </p:nvSpPr>
          <p:spPr>
            <a:xfrm>
              <a:off x="3443223" y="3237992"/>
              <a:ext cx="49530" cy="50165"/>
            </a:xfrm>
            <a:custGeom>
              <a:avLst/>
              <a:gdLst/>
              <a:ahLst/>
              <a:cxnLst/>
              <a:rect l="l" t="t" r="r" b="b"/>
              <a:pathLst>
                <a:path w="49529" h="50164">
                  <a:moveTo>
                    <a:pt x="0" y="24765"/>
                  </a:moveTo>
                  <a:lnTo>
                    <a:pt x="1940" y="15162"/>
                  </a:lnTo>
                  <a:lnTo>
                    <a:pt x="7238" y="7286"/>
                  </a:lnTo>
                  <a:lnTo>
                    <a:pt x="15109" y="1958"/>
                  </a:lnTo>
                  <a:lnTo>
                    <a:pt x="24765" y="0"/>
                  </a:lnTo>
                  <a:lnTo>
                    <a:pt x="34420" y="1958"/>
                  </a:lnTo>
                  <a:lnTo>
                    <a:pt x="42290" y="7286"/>
                  </a:lnTo>
                  <a:lnTo>
                    <a:pt x="47589" y="15162"/>
                  </a:lnTo>
                  <a:lnTo>
                    <a:pt x="49530" y="24765"/>
                  </a:lnTo>
                  <a:lnTo>
                    <a:pt x="47589" y="34440"/>
                  </a:lnTo>
                  <a:lnTo>
                    <a:pt x="42291" y="42354"/>
                  </a:lnTo>
                  <a:lnTo>
                    <a:pt x="34420" y="47696"/>
                  </a:lnTo>
                  <a:lnTo>
                    <a:pt x="24765" y="49657"/>
                  </a:lnTo>
                  <a:lnTo>
                    <a:pt x="15109" y="47696"/>
                  </a:lnTo>
                  <a:lnTo>
                    <a:pt x="7238" y="42354"/>
                  </a:lnTo>
                  <a:lnTo>
                    <a:pt x="1940" y="34440"/>
                  </a:lnTo>
                  <a:lnTo>
                    <a:pt x="0" y="24765"/>
                  </a:lnTo>
                </a:path>
              </a:pathLst>
            </a:custGeom>
            <a:ln w="9017">
              <a:solidFill>
                <a:srgbClr val="000000"/>
              </a:solidFill>
            </a:ln>
          </p:spPr>
          <p:txBody>
            <a:bodyPr wrap="square" lIns="0" tIns="0" rIns="0" bIns="0" rtlCol="0"/>
            <a:lstStyle/>
            <a:p>
              <a:endParaRPr sz="2700"/>
            </a:p>
          </p:txBody>
        </p:sp>
        <p:sp>
          <p:nvSpPr>
            <p:cNvPr id="118" name="object 118"/>
            <p:cNvSpPr/>
            <p:nvPr/>
          </p:nvSpPr>
          <p:spPr>
            <a:xfrm>
              <a:off x="3476625" y="3177413"/>
              <a:ext cx="49530" cy="50165"/>
            </a:xfrm>
            <a:custGeom>
              <a:avLst/>
              <a:gdLst/>
              <a:ahLst/>
              <a:cxnLst/>
              <a:rect l="l" t="t" r="r" b="b"/>
              <a:pathLst>
                <a:path w="49529" h="50164">
                  <a:moveTo>
                    <a:pt x="24765" y="0"/>
                  </a:moveTo>
                  <a:lnTo>
                    <a:pt x="15162" y="1958"/>
                  </a:lnTo>
                  <a:lnTo>
                    <a:pt x="7286" y="7286"/>
                  </a:lnTo>
                  <a:lnTo>
                    <a:pt x="1958" y="15162"/>
                  </a:lnTo>
                  <a:lnTo>
                    <a:pt x="0" y="24765"/>
                  </a:lnTo>
                  <a:lnTo>
                    <a:pt x="1958" y="34440"/>
                  </a:lnTo>
                  <a:lnTo>
                    <a:pt x="7286" y="42354"/>
                  </a:lnTo>
                  <a:lnTo>
                    <a:pt x="15162" y="47696"/>
                  </a:lnTo>
                  <a:lnTo>
                    <a:pt x="24765" y="49657"/>
                  </a:lnTo>
                  <a:lnTo>
                    <a:pt x="34420" y="47696"/>
                  </a:lnTo>
                  <a:lnTo>
                    <a:pt x="42291" y="42354"/>
                  </a:lnTo>
                  <a:lnTo>
                    <a:pt x="47589" y="34440"/>
                  </a:lnTo>
                  <a:lnTo>
                    <a:pt x="49530" y="24765"/>
                  </a:lnTo>
                  <a:lnTo>
                    <a:pt x="47589" y="15162"/>
                  </a:lnTo>
                  <a:lnTo>
                    <a:pt x="42290" y="7286"/>
                  </a:lnTo>
                  <a:lnTo>
                    <a:pt x="34420" y="1958"/>
                  </a:lnTo>
                  <a:lnTo>
                    <a:pt x="24765" y="0"/>
                  </a:lnTo>
                  <a:close/>
                </a:path>
              </a:pathLst>
            </a:custGeom>
            <a:solidFill>
              <a:srgbClr val="000000"/>
            </a:solidFill>
          </p:spPr>
          <p:txBody>
            <a:bodyPr wrap="square" lIns="0" tIns="0" rIns="0" bIns="0" rtlCol="0"/>
            <a:lstStyle/>
            <a:p>
              <a:endParaRPr sz="2700"/>
            </a:p>
          </p:txBody>
        </p:sp>
        <p:sp>
          <p:nvSpPr>
            <p:cNvPr id="119" name="object 119"/>
            <p:cNvSpPr/>
            <p:nvPr/>
          </p:nvSpPr>
          <p:spPr>
            <a:xfrm>
              <a:off x="3476625" y="3177413"/>
              <a:ext cx="49530" cy="50165"/>
            </a:xfrm>
            <a:custGeom>
              <a:avLst/>
              <a:gdLst/>
              <a:ahLst/>
              <a:cxnLst/>
              <a:rect l="l" t="t" r="r" b="b"/>
              <a:pathLst>
                <a:path w="49529" h="50164">
                  <a:moveTo>
                    <a:pt x="0" y="24765"/>
                  </a:moveTo>
                  <a:lnTo>
                    <a:pt x="1958" y="15162"/>
                  </a:lnTo>
                  <a:lnTo>
                    <a:pt x="7286" y="7286"/>
                  </a:lnTo>
                  <a:lnTo>
                    <a:pt x="15162" y="1958"/>
                  </a:lnTo>
                  <a:lnTo>
                    <a:pt x="24765" y="0"/>
                  </a:lnTo>
                  <a:lnTo>
                    <a:pt x="34420" y="1958"/>
                  </a:lnTo>
                  <a:lnTo>
                    <a:pt x="42290" y="7286"/>
                  </a:lnTo>
                  <a:lnTo>
                    <a:pt x="47589" y="15162"/>
                  </a:lnTo>
                  <a:lnTo>
                    <a:pt x="49530" y="24765"/>
                  </a:lnTo>
                  <a:lnTo>
                    <a:pt x="47589" y="34440"/>
                  </a:lnTo>
                  <a:lnTo>
                    <a:pt x="42291" y="42354"/>
                  </a:lnTo>
                  <a:lnTo>
                    <a:pt x="34420" y="47696"/>
                  </a:lnTo>
                  <a:lnTo>
                    <a:pt x="24765" y="49657"/>
                  </a:lnTo>
                  <a:lnTo>
                    <a:pt x="15162" y="47696"/>
                  </a:lnTo>
                  <a:lnTo>
                    <a:pt x="7286" y="42354"/>
                  </a:lnTo>
                  <a:lnTo>
                    <a:pt x="1958" y="34440"/>
                  </a:lnTo>
                  <a:lnTo>
                    <a:pt x="0" y="24765"/>
                  </a:lnTo>
                </a:path>
              </a:pathLst>
            </a:custGeom>
            <a:ln w="9017">
              <a:solidFill>
                <a:srgbClr val="000000"/>
              </a:solidFill>
            </a:ln>
          </p:spPr>
          <p:txBody>
            <a:bodyPr wrap="square" lIns="0" tIns="0" rIns="0" bIns="0" rtlCol="0"/>
            <a:lstStyle/>
            <a:p>
              <a:endParaRPr sz="2700"/>
            </a:p>
          </p:txBody>
        </p:sp>
        <p:sp>
          <p:nvSpPr>
            <p:cNvPr id="120" name="object 120"/>
            <p:cNvSpPr/>
            <p:nvPr/>
          </p:nvSpPr>
          <p:spPr>
            <a:xfrm>
              <a:off x="3601338" y="2634233"/>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121" name="object 121"/>
            <p:cNvSpPr/>
            <p:nvPr/>
          </p:nvSpPr>
          <p:spPr>
            <a:xfrm>
              <a:off x="3601338" y="2634233"/>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122" name="object 122"/>
            <p:cNvSpPr/>
            <p:nvPr/>
          </p:nvSpPr>
          <p:spPr>
            <a:xfrm>
              <a:off x="3158744" y="3581019"/>
              <a:ext cx="50165" cy="50165"/>
            </a:xfrm>
            <a:custGeom>
              <a:avLst/>
              <a:gdLst/>
              <a:ahLst/>
              <a:cxnLst/>
              <a:rect l="l" t="t" r="r" b="b"/>
              <a:pathLst>
                <a:path w="50164" h="50164">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123" name="object 123"/>
            <p:cNvSpPr/>
            <p:nvPr/>
          </p:nvSpPr>
          <p:spPr>
            <a:xfrm>
              <a:off x="3158744" y="3581019"/>
              <a:ext cx="50165" cy="50165"/>
            </a:xfrm>
            <a:custGeom>
              <a:avLst/>
              <a:gdLst/>
              <a:ahLst/>
              <a:cxnLst/>
              <a:rect l="l" t="t" r="r" b="b"/>
              <a:pathLst>
                <a:path w="50164" h="50164">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000000"/>
              </a:solidFill>
            </a:ln>
          </p:spPr>
          <p:txBody>
            <a:bodyPr wrap="square" lIns="0" tIns="0" rIns="0" bIns="0" rtlCol="0"/>
            <a:lstStyle/>
            <a:p>
              <a:endParaRPr sz="2700"/>
            </a:p>
          </p:txBody>
        </p:sp>
        <p:sp>
          <p:nvSpPr>
            <p:cNvPr id="124" name="object 124"/>
            <p:cNvSpPr/>
            <p:nvPr/>
          </p:nvSpPr>
          <p:spPr>
            <a:xfrm>
              <a:off x="3803904" y="3102610"/>
              <a:ext cx="50165" cy="50165"/>
            </a:xfrm>
            <a:custGeom>
              <a:avLst/>
              <a:gdLst/>
              <a:ahLst/>
              <a:cxnLst/>
              <a:rect l="l" t="t" r="r" b="b"/>
              <a:pathLst>
                <a:path w="50164" h="50164">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125" name="object 125"/>
            <p:cNvSpPr/>
            <p:nvPr/>
          </p:nvSpPr>
          <p:spPr>
            <a:xfrm>
              <a:off x="3803904" y="3102610"/>
              <a:ext cx="50165" cy="50165"/>
            </a:xfrm>
            <a:custGeom>
              <a:avLst/>
              <a:gdLst/>
              <a:ahLst/>
              <a:cxnLst/>
              <a:rect l="l" t="t" r="r" b="b"/>
              <a:pathLst>
                <a:path w="50164" h="50164">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000000"/>
              </a:solidFill>
            </a:ln>
          </p:spPr>
          <p:txBody>
            <a:bodyPr wrap="square" lIns="0" tIns="0" rIns="0" bIns="0" rtlCol="0"/>
            <a:lstStyle/>
            <a:p>
              <a:endParaRPr sz="2700"/>
            </a:p>
          </p:txBody>
        </p:sp>
        <p:sp>
          <p:nvSpPr>
            <p:cNvPr id="126" name="object 126"/>
            <p:cNvSpPr/>
            <p:nvPr/>
          </p:nvSpPr>
          <p:spPr>
            <a:xfrm>
              <a:off x="3867276" y="3013455"/>
              <a:ext cx="50165" cy="50165"/>
            </a:xfrm>
            <a:custGeom>
              <a:avLst/>
              <a:gdLst/>
              <a:ahLst/>
              <a:cxnLst/>
              <a:rect l="l" t="t" r="r" b="b"/>
              <a:pathLst>
                <a:path w="50164" h="50164">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127" name="object 127"/>
            <p:cNvSpPr/>
            <p:nvPr/>
          </p:nvSpPr>
          <p:spPr>
            <a:xfrm>
              <a:off x="3867276" y="3013455"/>
              <a:ext cx="50165" cy="50165"/>
            </a:xfrm>
            <a:custGeom>
              <a:avLst/>
              <a:gdLst/>
              <a:ahLst/>
              <a:cxnLst/>
              <a:rect l="l" t="t" r="r" b="b"/>
              <a:pathLst>
                <a:path w="50164" h="50164">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000000"/>
              </a:solidFill>
            </a:ln>
          </p:spPr>
          <p:txBody>
            <a:bodyPr wrap="square" lIns="0" tIns="0" rIns="0" bIns="0" rtlCol="0"/>
            <a:lstStyle/>
            <a:p>
              <a:endParaRPr sz="2700"/>
            </a:p>
          </p:txBody>
        </p:sp>
        <p:sp>
          <p:nvSpPr>
            <p:cNvPr id="128" name="object 128"/>
            <p:cNvSpPr/>
            <p:nvPr/>
          </p:nvSpPr>
          <p:spPr>
            <a:xfrm>
              <a:off x="3834764" y="2432939"/>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129" name="object 129"/>
            <p:cNvSpPr/>
            <p:nvPr/>
          </p:nvSpPr>
          <p:spPr>
            <a:xfrm>
              <a:off x="3834764" y="2432939"/>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130" name="object 130"/>
            <p:cNvSpPr/>
            <p:nvPr/>
          </p:nvSpPr>
          <p:spPr>
            <a:xfrm>
              <a:off x="3518154" y="2951479"/>
              <a:ext cx="50165" cy="50165"/>
            </a:xfrm>
            <a:custGeom>
              <a:avLst/>
              <a:gdLst/>
              <a:ahLst/>
              <a:cxnLst/>
              <a:rect l="l" t="t" r="r" b="b"/>
              <a:pathLst>
                <a:path w="50164" h="50164">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131" name="object 131"/>
            <p:cNvSpPr/>
            <p:nvPr/>
          </p:nvSpPr>
          <p:spPr>
            <a:xfrm>
              <a:off x="3518154" y="2951479"/>
              <a:ext cx="50165" cy="50165"/>
            </a:xfrm>
            <a:custGeom>
              <a:avLst/>
              <a:gdLst/>
              <a:ahLst/>
              <a:cxnLst/>
              <a:rect l="l" t="t" r="r" b="b"/>
              <a:pathLst>
                <a:path w="50164" h="50164">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000000"/>
              </a:solidFill>
            </a:ln>
          </p:spPr>
          <p:txBody>
            <a:bodyPr wrap="square" lIns="0" tIns="0" rIns="0" bIns="0" rtlCol="0"/>
            <a:lstStyle/>
            <a:p>
              <a:endParaRPr sz="2700"/>
            </a:p>
          </p:txBody>
        </p:sp>
        <p:sp>
          <p:nvSpPr>
            <p:cNvPr id="132" name="object 132"/>
            <p:cNvSpPr/>
            <p:nvPr/>
          </p:nvSpPr>
          <p:spPr>
            <a:xfrm>
              <a:off x="4096130" y="2811526"/>
              <a:ext cx="50165" cy="50165"/>
            </a:xfrm>
            <a:custGeom>
              <a:avLst/>
              <a:gdLst/>
              <a:ahLst/>
              <a:cxnLst/>
              <a:rect l="l" t="t" r="r" b="b"/>
              <a:pathLst>
                <a:path w="50164"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133" name="object 133"/>
            <p:cNvSpPr/>
            <p:nvPr/>
          </p:nvSpPr>
          <p:spPr>
            <a:xfrm>
              <a:off x="4096130" y="2811526"/>
              <a:ext cx="50165" cy="50165"/>
            </a:xfrm>
            <a:custGeom>
              <a:avLst/>
              <a:gdLst/>
              <a:ahLst/>
              <a:cxnLst/>
              <a:rect l="l" t="t" r="r" b="b"/>
              <a:pathLst>
                <a:path w="50164"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000000"/>
              </a:solidFill>
            </a:ln>
          </p:spPr>
          <p:txBody>
            <a:bodyPr wrap="square" lIns="0" tIns="0" rIns="0" bIns="0" rtlCol="0"/>
            <a:lstStyle/>
            <a:p>
              <a:endParaRPr sz="2700"/>
            </a:p>
          </p:txBody>
        </p:sp>
        <p:sp>
          <p:nvSpPr>
            <p:cNvPr id="134" name="object 134"/>
            <p:cNvSpPr/>
            <p:nvPr/>
          </p:nvSpPr>
          <p:spPr>
            <a:xfrm>
              <a:off x="4636362" y="3525494"/>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135" name="object 135"/>
            <p:cNvSpPr/>
            <p:nvPr/>
          </p:nvSpPr>
          <p:spPr>
            <a:xfrm>
              <a:off x="4636362" y="3525494"/>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136" name="object 136"/>
            <p:cNvSpPr/>
            <p:nvPr/>
          </p:nvSpPr>
          <p:spPr>
            <a:xfrm>
              <a:off x="3048507" y="1376044"/>
              <a:ext cx="50165" cy="50165"/>
            </a:xfrm>
            <a:custGeom>
              <a:avLst/>
              <a:gdLst/>
              <a:ahLst/>
              <a:cxnLst/>
              <a:rect l="l" t="t" r="r" b="b"/>
              <a:pathLst>
                <a:path w="50164" h="50165">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137" name="object 137"/>
            <p:cNvSpPr/>
            <p:nvPr/>
          </p:nvSpPr>
          <p:spPr>
            <a:xfrm>
              <a:off x="3048507" y="1376044"/>
              <a:ext cx="50165" cy="50165"/>
            </a:xfrm>
            <a:custGeom>
              <a:avLst/>
              <a:gdLst/>
              <a:ahLst/>
              <a:cxnLst/>
              <a:rect l="l" t="t" r="r" b="b"/>
              <a:pathLst>
                <a:path w="50164" h="50165">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000000"/>
              </a:solidFill>
            </a:ln>
          </p:spPr>
          <p:txBody>
            <a:bodyPr wrap="square" lIns="0" tIns="0" rIns="0" bIns="0" rtlCol="0"/>
            <a:lstStyle/>
            <a:p>
              <a:endParaRPr sz="2700"/>
            </a:p>
          </p:txBody>
        </p:sp>
        <p:sp>
          <p:nvSpPr>
            <p:cNvPr id="138" name="object 138"/>
            <p:cNvSpPr/>
            <p:nvPr/>
          </p:nvSpPr>
          <p:spPr>
            <a:xfrm>
              <a:off x="4232973" y="3336226"/>
              <a:ext cx="50165" cy="50165"/>
            </a:xfrm>
            <a:custGeom>
              <a:avLst/>
              <a:gdLst/>
              <a:ahLst/>
              <a:cxnLst/>
              <a:rect l="l" t="t" r="r" b="b"/>
              <a:pathLst>
                <a:path w="50164" h="50164">
                  <a:moveTo>
                    <a:pt x="24892" y="0"/>
                  </a:moveTo>
                  <a:lnTo>
                    <a:pt x="15216" y="1958"/>
                  </a:lnTo>
                  <a:lnTo>
                    <a:pt x="7302" y="7286"/>
                  </a:lnTo>
                  <a:lnTo>
                    <a:pt x="1960" y="15162"/>
                  </a:lnTo>
                  <a:lnTo>
                    <a:pt x="0" y="24765"/>
                  </a:lnTo>
                  <a:lnTo>
                    <a:pt x="1960" y="34440"/>
                  </a:lnTo>
                  <a:lnTo>
                    <a:pt x="7302" y="42354"/>
                  </a:lnTo>
                  <a:lnTo>
                    <a:pt x="15216" y="47696"/>
                  </a:lnTo>
                  <a:lnTo>
                    <a:pt x="24892" y="49657"/>
                  </a:lnTo>
                  <a:lnTo>
                    <a:pt x="34494" y="47696"/>
                  </a:lnTo>
                  <a:lnTo>
                    <a:pt x="42370" y="42354"/>
                  </a:lnTo>
                  <a:lnTo>
                    <a:pt x="47698" y="34440"/>
                  </a:lnTo>
                  <a:lnTo>
                    <a:pt x="49657" y="24765"/>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139" name="object 139"/>
            <p:cNvSpPr/>
            <p:nvPr/>
          </p:nvSpPr>
          <p:spPr>
            <a:xfrm>
              <a:off x="4232973" y="3336226"/>
              <a:ext cx="50165" cy="50165"/>
            </a:xfrm>
            <a:custGeom>
              <a:avLst/>
              <a:gdLst/>
              <a:ahLst/>
              <a:cxnLst/>
              <a:rect l="l" t="t" r="r" b="b"/>
              <a:pathLst>
                <a:path w="50164" h="50164">
                  <a:moveTo>
                    <a:pt x="0" y="24765"/>
                  </a:moveTo>
                  <a:lnTo>
                    <a:pt x="1960" y="15162"/>
                  </a:lnTo>
                  <a:lnTo>
                    <a:pt x="7302" y="7286"/>
                  </a:lnTo>
                  <a:lnTo>
                    <a:pt x="15216" y="1958"/>
                  </a:lnTo>
                  <a:lnTo>
                    <a:pt x="24892" y="0"/>
                  </a:lnTo>
                  <a:lnTo>
                    <a:pt x="34494" y="1958"/>
                  </a:lnTo>
                  <a:lnTo>
                    <a:pt x="42370" y="7286"/>
                  </a:lnTo>
                  <a:lnTo>
                    <a:pt x="47698" y="15162"/>
                  </a:lnTo>
                  <a:lnTo>
                    <a:pt x="49657" y="24765"/>
                  </a:lnTo>
                  <a:lnTo>
                    <a:pt x="47698" y="34440"/>
                  </a:lnTo>
                  <a:lnTo>
                    <a:pt x="42370" y="42354"/>
                  </a:lnTo>
                  <a:lnTo>
                    <a:pt x="34494" y="47696"/>
                  </a:lnTo>
                  <a:lnTo>
                    <a:pt x="24892" y="49657"/>
                  </a:lnTo>
                  <a:lnTo>
                    <a:pt x="15216" y="47696"/>
                  </a:lnTo>
                  <a:lnTo>
                    <a:pt x="7302" y="42354"/>
                  </a:lnTo>
                  <a:lnTo>
                    <a:pt x="1960" y="34440"/>
                  </a:lnTo>
                  <a:lnTo>
                    <a:pt x="0" y="24765"/>
                  </a:lnTo>
                </a:path>
              </a:pathLst>
            </a:custGeom>
            <a:ln w="9017">
              <a:solidFill>
                <a:srgbClr val="000000"/>
              </a:solidFill>
            </a:ln>
          </p:spPr>
          <p:txBody>
            <a:bodyPr wrap="square" lIns="0" tIns="0" rIns="0" bIns="0" rtlCol="0"/>
            <a:lstStyle/>
            <a:p>
              <a:endParaRPr sz="2700"/>
            </a:p>
          </p:txBody>
        </p:sp>
        <p:sp>
          <p:nvSpPr>
            <p:cNvPr id="140" name="object 140"/>
            <p:cNvSpPr/>
            <p:nvPr/>
          </p:nvSpPr>
          <p:spPr>
            <a:xfrm>
              <a:off x="3571113" y="2093722"/>
              <a:ext cx="50165" cy="50165"/>
            </a:xfrm>
            <a:custGeom>
              <a:avLst/>
              <a:gdLst/>
              <a:ahLst/>
              <a:cxnLst/>
              <a:rect l="l" t="t" r="r" b="b"/>
              <a:pathLst>
                <a:path w="50164" h="50164">
                  <a:moveTo>
                    <a:pt x="24892" y="0"/>
                  </a:moveTo>
                  <a:lnTo>
                    <a:pt x="15216" y="1960"/>
                  </a:lnTo>
                  <a:lnTo>
                    <a:pt x="7302" y="7302"/>
                  </a:lnTo>
                  <a:lnTo>
                    <a:pt x="1960" y="15216"/>
                  </a:lnTo>
                  <a:lnTo>
                    <a:pt x="0" y="24892"/>
                  </a:lnTo>
                  <a:lnTo>
                    <a:pt x="1960" y="34494"/>
                  </a:lnTo>
                  <a:lnTo>
                    <a:pt x="7302" y="42370"/>
                  </a:lnTo>
                  <a:lnTo>
                    <a:pt x="15216" y="47698"/>
                  </a:lnTo>
                  <a:lnTo>
                    <a:pt x="24892" y="49657"/>
                  </a:lnTo>
                  <a:lnTo>
                    <a:pt x="34494" y="47698"/>
                  </a:lnTo>
                  <a:lnTo>
                    <a:pt x="42370" y="42370"/>
                  </a:lnTo>
                  <a:lnTo>
                    <a:pt x="47698" y="34494"/>
                  </a:lnTo>
                  <a:lnTo>
                    <a:pt x="49657" y="24892"/>
                  </a:lnTo>
                  <a:lnTo>
                    <a:pt x="47698" y="15216"/>
                  </a:lnTo>
                  <a:lnTo>
                    <a:pt x="42370" y="7302"/>
                  </a:lnTo>
                  <a:lnTo>
                    <a:pt x="34494" y="1960"/>
                  </a:lnTo>
                  <a:lnTo>
                    <a:pt x="24892" y="0"/>
                  </a:lnTo>
                  <a:close/>
                </a:path>
              </a:pathLst>
            </a:custGeom>
            <a:solidFill>
              <a:srgbClr val="000000"/>
            </a:solidFill>
          </p:spPr>
          <p:txBody>
            <a:bodyPr wrap="square" lIns="0" tIns="0" rIns="0" bIns="0" rtlCol="0"/>
            <a:lstStyle/>
            <a:p>
              <a:endParaRPr sz="2700"/>
            </a:p>
          </p:txBody>
        </p:sp>
        <p:sp>
          <p:nvSpPr>
            <p:cNvPr id="141" name="object 141"/>
            <p:cNvSpPr/>
            <p:nvPr/>
          </p:nvSpPr>
          <p:spPr>
            <a:xfrm>
              <a:off x="3571113" y="2093722"/>
              <a:ext cx="50165" cy="50165"/>
            </a:xfrm>
            <a:custGeom>
              <a:avLst/>
              <a:gdLst/>
              <a:ahLst/>
              <a:cxnLst/>
              <a:rect l="l" t="t" r="r" b="b"/>
              <a:pathLst>
                <a:path w="50164" h="50164">
                  <a:moveTo>
                    <a:pt x="0" y="24892"/>
                  </a:moveTo>
                  <a:lnTo>
                    <a:pt x="1960" y="15216"/>
                  </a:lnTo>
                  <a:lnTo>
                    <a:pt x="7302" y="7302"/>
                  </a:lnTo>
                  <a:lnTo>
                    <a:pt x="15216" y="1960"/>
                  </a:lnTo>
                  <a:lnTo>
                    <a:pt x="24892" y="0"/>
                  </a:lnTo>
                  <a:lnTo>
                    <a:pt x="34494" y="1960"/>
                  </a:lnTo>
                  <a:lnTo>
                    <a:pt x="42370" y="7302"/>
                  </a:lnTo>
                  <a:lnTo>
                    <a:pt x="47698" y="15216"/>
                  </a:lnTo>
                  <a:lnTo>
                    <a:pt x="49657" y="24892"/>
                  </a:lnTo>
                  <a:lnTo>
                    <a:pt x="47698" y="34494"/>
                  </a:lnTo>
                  <a:lnTo>
                    <a:pt x="42370" y="42370"/>
                  </a:lnTo>
                  <a:lnTo>
                    <a:pt x="34494" y="47698"/>
                  </a:lnTo>
                  <a:lnTo>
                    <a:pt x="24892" y="49657"/>
                  </a:lnTo>
                  <a:lnTo>
                    <a:pt x="15216" y="47698"/>
                  </a:lnTo>
                  <a:lnTo>
                    <a:pt x="7302" y="42370"/>
                  </a:lnTo>
                  <a:lnTo>
                    <a:pt x="1960" y="34494"/>
                  </a:lnTo>
                  <a:lnTo>
                    <a:pt x="0" y="24892"/>
                  </a:lnTo>
                </a:path>
              </a:pathLst>
            </a:custGeom>
            <a:ln w="9017">
              <a:solidFill>
                <a:srgbClr val="000000"/>
              </a:solidFill>
            </a:ln>
          </p:spPr>
          <p:txBody>
            <a:bodyPr wrap="square" lIns="0" tIns="0" rIns="0" bIns="0" rtlCol="0"/>
            <a:lstStyle/>
            <a:p>
              <a:endParaRPr sz="2700"/>
            </a:p>
          </p:txBody>
        </p:sp>
        <p:sp>
          <p:nvSpPr>
            <p:cNvPr id="142" name="object 142"/>
            <p:cNvSpPr/>
            <p:nvPr/>
          </p:nvSpPr>
          <p:spPr>
            <a:xfrm>
              <a:off x="4548147" y="3778743"/>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143" name="object 143"/>
            <p:cNvSpPr/>
            <p:nvPr/>
          </p:nvSpPr>
          <p:spPr>
            <a:xfrm>
              <a:off x="4548147" y="3778743"/>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144" name="object 144"/>
            <p:cNvSpPr/>
            <p:nvPr/>
          </p:nvSpPr>
          <p:spPr>
            <a:xfrm>
              <a:off x="4146549" y="2319273"/>
              <a:ext cx="49530" cy="50165"/>
            </a:xfrm>
            <a:custGeom>
              <a:avLst/>
              <a:gdLst/>
              <a:ahLst/>
              <a:cxnLst/>
              <a:rect l="l" t="t" r="r" b="b"/>
              <a:pathLst>
                <a:path w="49529" h="50164">
                  <a:moveTo>
                    <a:pt x="24765" y="0"/>
                  </a:moveTo>
                  <a:lnTo>
                    <a:pt x="15109" y="1958"/>
                  </a:lnTo>
                  <a:lnTo>
                    <a:pt x="7238" y="7286"/>
                  </a:lnTo>
                  <a:lnTo>
                    <a:pt x="1940" y="15162"/>
                  </a:lnTo>
                  <a:lnTo>
                    <a:pt x="0" y="24764"/>
                  </a:lnTo>
                  <a:lnTo>
                    <a:pt x="1940" y="34440"/>
                  </a:lnTo>
                  <a:lnTo>
                    <a:pt x="7238" y="42354"/>
                  </a:lnTo>
                  <a:lnTo>
                    <a:pt x="15109" y="47696"/>
                  </a:lnTo>
                  <a:lnTo>
                    <a:pt x="24765" y="49656"/>
                  </a:lnTo>
                  <a:lnTo>
                    <a:pt x="34420" y="47696"/>
                  </a:lnTo>
                  <a:lnTo>
                    <a:pt x="42291" y="42354"/>
                  </a:lnTo>
                  <a:lnTo>
                    <a:pt x="47589" y="34440"/>
                  </a:lnTo>
                  <a:lnTo>
                    <a:pt x="49530" y="24764"/>
                  </a:lnTo>
                  <a:lnTo>
                    <a:pt x="47589" y="15162"/>
                  </a:lnTo>
                  <a:lnTo>
                    <a:pt x="42290" y="7286"/>
                  </a:lnTo>
                  <a:lnTo>
                    <a:pt x="34420" y="1958"/>
                  </a:lnTo>
                  <a:lnTo>
                    <a:pt x="24765" y="0"/>
                  </a:lnTo>
                  <a:close/>
                </a:path>
              </a:pathLst>
            </a:custGeom>
            <a:solidFill>
              <a:srgbClr val="000000"/>
            </a:solidFill>
          </p:spPr>
          <p:txBody>
            <a:bodyPr wrap="square" lIns="0" tIns="0" rIns="0" bIns="0" rtlCol="0"/>
            <a:lstStyle/>
            <a:p>
              <a:endParaRPr sz="2700"/>
            </a:p>
          </p:txBody>
        </p:sp>
        <p:sp>
          <p:nvSpPr>
            <p:cNvPr id="145" name="object 145"/>
            <p:cNvSpPr/>
            <p:nvPr/>
          </p:nvSpPr>
          <p:spPr>
            <a:xfrm>
              <a:off x="4146549" y="2319273"/>
              <a:ext cx="49530" cy="50165"/>
            </a:xfrm>
            <a:custGeom>
              <a:avLst/>
              <a:gdLst/>
              <a:ahLst/>
              <a:cxnLst/>
              <a:rect l="l" t="t" r="r" b="b"/>
              <a:pathLst>
                <a:path w="49529" h="50164">
                  <a:moveTo>
                    <a:pt x="0" y="24764"/>
                  </a:moveTo>
                  <a:lnTo>
                    <a:pt x="1940" y="15162"/>
                  </a:lnTo>
                  <a:lnTo>
                    <a:pt x="7238" y="7286"/>
                  </a:lnTo>
                  <a:lnTo>
                    <a:pt x="15109" y="1958"/>
                  </a:lnTo>
                  <a:lnTo>
                    <a:pt x="24765" y="0"/>
                  </a:lnTo>
                  <a:lnTo>
                    <a:pt x="34420" y="1958"/>
                  </a:lnTo>
                  <a:lnTo>
                    <a:pt x="42290" y="7286"/>
                  </a:lnTo>
                  <a:lnTo>
                    <a:pt x="47589" y="15162"/>
                  </a:lnTo>
                  <a:lnTo>
                    <a:pt x="49530" y="24764"/>
                  </a:lnTo>
                  <a:lnTo>
                    <a:pt x="47589" y="34440"/>
                  </a:lnTo>
                  <a:lnTo>
                    <a:pt x="42291" y="42354"/>
                  </a:lnTo>
                  <a:lnTo>
                    <a:pt x="34420" y="47696"/>
                  </a:lnTo>
                  <a:lnTo>
                    <a:pt x="24765" y="49656"/>
                  </a:lnTo>
                  <a:lnTo>
                    <a:pt x="15109" y="47696"/>
                  </a:lnTo>
                  <a:lnTo>
                    <a:pt x="7238" y="42354"/>
                  </a:lnTo>
                  <a:lnTo>
                    <a:pt x="1940" y="34440"/>
                  </a:lnTo>
                  <a:lnTo>
                    <a:pt x="0" y="24764"/>
                  </a:lnTo>
                </a:path>
              </a:pathLst>
            </a:custGeom>
            <a:ln w="9017">
              <a:solidFill>
                <a:srgbClr val="000000"/>
              </a:solidFill>
            </a:ln>
          </p:spPr>
          <p:txBody>
            <a:bodyPr wrap="square" lIns="0" tIns="0" rIns="0" bIns="0" rtlCol="0"/>
            <a:lstStyle/>
            <a:p>
              <a:endParaRPr sz="2700"/>
            </a:p>
          </p:txBody>
        </p:sp>
        <p:sp>
          <p:nvSpPr>
            <p:cNvPr id="146" name="object 146"/>
            <p:cNvSpPr/>
            <p:nvPr/>
          </p:nvSpPr>
          <p:spPr>
            <a:xfrm>
              <a:off x="4336034" y="2386710"/>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147" name="object 147"/>
            <p:cNvSpPr/>
            <p:nvPr/>
          </p:nvSpPr>
          <p:spPr>
            <a:xfrm>
              <a:off x="4336034" y="2386710"/>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148" name="object 148"/>
            <p:cNvSpPr/>
            <p:nvPr/>
          </p:nvSpPr>
          <p:spPr>
            <a:xfrm>
              <a:off x="3932555" y="1754758"/>
              <a:ext cx="50165" cy="49530"/>
            </a:xfrm>
            <a:custGeom>
              <a:avLst/>
              <a:gdLst/>
              <a:ahLst/>
              <a:cxnLst/>
              <a:rect l="l" t="t" r="r" b="b"/>
              <a:pathLst>
                <a:path w="50164" h="49530">
                  <a:moveTo>
                    <a:pt x="24892" y="0"/>
                  </a:moveTo>
                  <a:lnTo>
                    <a:pt x="15216" y="1940"/>
                  </a:lnTo>
                  <a:lnTo>
                    <a:pt x="7302" y="7238"/>
                  </a:lnTo>
                  <a:lnTo>
                    <a:pt x="1960" y="15109"/>
                  </a:lnTo>
                  <a:lnTo>
                    <a:pt x="0" y="24764"/>
                  </a:lnTo>
                  <a:lnTo>
                    <a:pt x="1960" y="34420"/>
                  </a:lnTo>
                  <a:lnTo>
                    <a:pt x="7302" y="42290"/>
                  </a:lnTo>
                  <a:lnTo>
                    <a:pt x="15216" y="47589"/>
                  </a:lnTo>
                  <a:lnTo>
                    <a:pt x="24892" y="49529"/>
                  </a:lnTo>
                  <a:lnTo>
                    <a:pt x="34494" y="47589"/>
                  </a:lnTo>
                  <a:lnTo>
                    <a:pt x="42370" y="42290"/>
                  </a:lnTo>
                  <a:lnTo>
                    <a:pt x="47698" y="34420"/>
                  </a:lnTo>
                  <a:lnTo>
                    <a:pt x="49657" y="24764"/>
                  </a:lnTo>
                  <a:lnTo>
                    <a:pt x="47698" y="15109"/>
                  </a:lnTo>
                  <a:lnTo>
                    <a:pt x="42370" y="7238"/>
                  </a:lnTo>
                  <a:lnTo>
                    <a:pt x="34494" y="1940"/>
                  </a:lnTo>
                  <a:lnTo>
                    <a:pt x="24892" y="0"/>
                  </a:lnTo>
                  <a:close/>
                </a:path>
              </a:pathLst>
            </a:custGeom>
            <a:solidFill>
              <a:srgbClr val="000000"/>
            </a:solidFill>
          </p:spPr>
          <p:txBody>
            <a:bodyPr wrap="square" lIns="0" tIns="0" rIns="0" bIns="0" rtlCol="0"/>
            <a:lstStyle/>
            <a:p>
              <a:endParaRPr sz="2700"/>
            </a:p>
          </p:txBody>
        </p:sp>
        <p:sp>
          <p:nvSpPr>
            <p:cNvPr id="149" name="object 149"/>
            <p:cNvSpPr/>
            <p:nvPr/>
          </p:nvSpPr>
          <p:spPr>
            <a:xfrm>
              <a:off x="3932555" y="1754758"/>
              <a:ext cx="50165" cy="49530"/>
            </a:xfrm>
            <a:custGeom>
              <a:avLst/>
              <a:gdLst/>
              <a:ahLst/>
              <a:cxnLst/>
              <a:rect l="l" t="t" r="r" b="b"/>
              <a:pathLst>
                <a:path w="50164" h="49530">
                  <a:moveTo>
                    <a:pt x="0" y="24764"/>
                  </a:moveTo>
                  <a:lnTo>
                    <a:pt x="1960" y="15109"/>
                  </a:lnTo>
                  <a:lnTo>
                    <a:pt x="7302" y="7238"/>
                  </a:lnTo>
                  <a:lnTo>
                    <a:pt x="15216" y="1940"/>
                  </a:lnTo>
                  <a:lnTo>
                    <a:pt x="24892" y="0"/>
                  </a:lnTo>
                  <a:lnTo>
                    <a:pt x="34494" y="1940"/>
                  </a:lnTo>
                  <a:lnTo>
                    <a:pt x="42370" y="7238"/>
                  </a:lnTo>
                  <a:lnTo>
                    <a:pt x="47698" y="15109"/>
                  </a:lnTo>
                  <a:lnTo>
                    <a:pt x="49657" y="24764"/>
                  </a:lnTo>
                  <a:lnTo>
                    <a:pt x="47698" y="34420"/>
                  </a:lnTo>
                  <a:lnTo>
                    <a:pt x="42370" y="42290"/>
                  </a:lnTo>
                  <a:lnTo>
                    <a:pt x="34494" y="47589"/>
                  </a:lnTo>
                  <a:lnTo>
                    <a:pt x="24892" y="49529"/>
                  </a:lnTo>
                  <a:lnTo>
                    <a:pt x="15216" y="47589"/>
                  </a:lnTo>
                  <a:lnTo>
                    <a:pt x="7302" y="42290"/>
                  </a:lnTo>
                  <a:lnTo>
                    <a:pt x="1960" y="34420"/>
                  </a:lnTo>
                  <a:lnTo>
                    <a:pt x="0" y="24764"/>
                  </a:lnTo>
                </a:path>
              </a:pathLst>
            </a:custGeom>
            <a:ln w="9017">
              <a:solidFill>
                <a:srgbClr val="000000"/>
              </a:solidFill>
            </a:ln>
          </p:spPr>
          <p:txBody>
            <a:bodyPr wrap="square" lIns="0" tIns="0" rIns="0" bIns="0" rtlCol="0"/>
            <a:lstStyle/>
            <a:p>
              <a:endParaRPr sz="2700"/>
            </a:p>
          </p:txBody>
        </p:sp>
        <p:sp>
          <p:nvSpPr>
            <p:cNvPr id="150" name="object 150"/>
            <p:cNvSpPr/>
            <p:nvPr/>
          </p:nvSpPr>
          <p:spPr>
            <a:xfrm>
              <a:off x="3897630" y="1848866"/>
              <a:ext cx="50165" cy="50165"/>
            </a:xfrm>
            <a:custGeom>
              <a:avLst/>
              <a:gdLst/>
              <a:ahLst/>
              <a:cxnLst/>
              <a:rect l="l" t="t" r="r" b="b"/>
              <a:pathLst>
                <a:path w="50164" h="50164">
                  <a:moveTo>
                    <a:pt x="24892" y="0"/>
                  </a:moveTo>
                  <a:lnTo>
                    <a:pt x="15216" y="1958"/>
                  </a:lnTo>
                  <a:lnTo>
                    <a:pt x="7302" y="7286"/>
                  </a:lnTo>
                  <a:lnTo>
                    <a:pt x="1960" y="15162"/>
                  </a:lnTo>
                  <a:lnTo>
                    <a:pt x="0" y="24764"/>
                  </a:lnTo>
                  <a:lnTo>
                    <a:pt x="1960" y="34440"/>
                  </a:lnTo>
                  <a:lnTo>
                    <a:pt x="7302" y="42354"/>
                  </a:lnTo>
                  <a:lnTo>
                    <a:pt x="15216" y="47696"/>
                  </a:lnTo>
                  <a:lnTo>
                    <a:pt x="24892" y="49656"/>
                  </a:lnTo>
                  <a:lnTo>
                    <a:pt x="34494" y="47696"/>
                  </a:lnTo>
                  <a:lnTo>
                    <a:pt x="42370" y="42354"/>
                  </a:lnTo>
                  <a:lnTo>
                    <a:pt x="47698" y="34440"/>
                  </a:lnTo>
                  <a:lnTo>
                    <a:pt x="49657" y="24764"/>
                  </a:lnTo>
                  <a:lnTo>
                    <a:pt x="47698" y="15162"/>
                  </a:lnTo>
                  <a:lnTo>
                    <a:pt x="42370" y="7286"/>
                  </a:lnTo>
                  <a:lnTo>
                    <a:pt x="34494" y="1958"/>
                  </a:lnTo>
                  <a:lnTo>
                    <a:pt x="24892" y="0"/>
                  </a:lnTo>
                  <a:close/>
                </a:path>
              </a:pathLst>
            </a:custGeom>
            <a:solidFill>
              <a:srgbClr val="000000"/>
            </a:solidFill>
          </p:spPr>
          <p:txBody>
            <a:bodyPr wrap="square" lIns="0" tIns="0" rIns="0" bIns="0" rtlCol="0"/>
            <a:lstStyle/>
            <a:p>
              <a:endParaRPr sz="2700"/>
            </a:p>
          </p:txBody>
        </p:sp>
        <p:sp>
          <p:nvSpPr>
            <p:cNvPr id="151" name="object 151"/>
            <p:cNvSpPr/>
            <p:nvPr/>
          </p:nvSpPr>
          <p:spPr>
            <a:xfrm>
              <a:off x="3897630" y="1848866"/>
              <a:ext cx="50165" cy="50165"/>
            </a:xfrm>
            <a:custGeom>
              <a:avLst/>
              <a:gdLst/>
              <a:ahLst/>
              <a:cxnLst/>
              <a:rect l="l" t="t" r="r" b="b"/>
              <a:pathLst>
                <a:path w="50164" h="50164">
                  <a:moveTo>
                    <a:pt x="0" y="24764"/>
                  </a:moveTo>
                  <a:lnTo>
                    <a:pt x="1960" y="15162"/>
                  </a:lnTo>
                  <a:lnTo>
                    <a:pt x="7302" y="7286"/>
                  </a:lnTo>
                  <a:lnTo>
                    <a:pt x="15216" y="1958"/>
                  </a:lnTo>
                  <a:lnTo>
                    <a:pt x="24892" y="0"/>
                  </a:lnTo>
                  <a:lnTo>
                    <a:pt x="34494" y="1958"/>
                  </a:lnTo>
                  <a:lnTo>
                    <a:pt x="42370" y="7286"/>
                  </a:lnTo>
                  <a:lnTo>
                    <a:pt x="47698" y="15162"/>
                  </a:lnTo>
                  <a:lnTo>
                    <a:pt x="49657" y="24764"/>
                  </a:lnTo>
                  <a:lnTo>
                    <a:pt x="47698" y="34440"/>
                  </a:lnTo>
                  <a:lnTo>
                    <a:pt x="42370" y="42354"/>
                  </a:lnTo>
                  <a:lnTo>
                    <a:pt x="34494" y="47696"/>
                  </a:lnTo>
                  <a:lnTo>
                    <a:pt x="24892" y="49656"/>
                  </a:lnTo>
                  <a:lnTo>
                    <a:pt x="15216" y="47696"/>
                  </a:lnTo>
                  <a:lnTo>
                    <a:pt x="7302" y="42354"/>
                  </a:lnTo>
                  <a:lnTo>
                    <a:pt x="1960" y="34440"/>
                  </a:lnTo>
                  <a:lnTo>
                    <a:pt x="0" y="24764"/>
                  </a:lnTo>
                </a:path>
              </a:pathLst>
            </a:custGeom>
            <a:ln w="9017">
              <a:solidFill>
                <a:srgbClr val="000000"/>
              </a:solidFill>
            </a:ln>
          </p:spPr>
          <p:txBody>
            <a:bodyPr wrap="square" lIns="0" tIns="0" rIns="0" bIns="0" rtlCol="0"/>
            <a:lstStyle/>
            <a:p>
              <a:endParaRPr sz="2700"/>
            </a:p>
          </p:txBody>
        </p:sp>
        <p:sp>
          <p:nvSpPr>
            <p:cNvPr id="152" name="object 152"/>
            <p:cNvSpPr/>
            <p:nvPr/>
          </p:nvSpPr>
          <p:spPr>
            <a:xfrm>
              <a:off x="382016" y="691007"/>
              <a:ext cx="5015865" cy="3455670"/>
            </a:xfrm>
            <a:custGeom>
              <a:avLst/>
              <a:gdLst/>
              <a:ahLst/>
              <a:cxnLst/>
              <a:rect l="l" t="t" r="r" b="b"/>
              <a:pathLst>
                <a:path w="5015865" h="3455670">
                  <a:moveTo>
                    <a:pt x="0" y="3455289"/>
                  </a:moveTo>
                  <a:lnTo>
                    <a:pt x="5015611" y="3455289"/>
                  </a:lnTo>
                  <a:lnTo>
                    <a:pt x="5015611" y="0"/>
                  </a:lnTo>
                  <a:lnTo>
                    <a:pt x="0" y="0"/>
                  </a:lnTo>
                  <a:lnTo>
                    <a:pt x="0" y="3455289"/>
                  </a:lnTo>
                  <a:close/>
                </a:path>
              </a:pathLst>
            </a:custGeom>
            <a:ln w="13589">
              <a:solidFill>
                <a:srgbClr val="B3B3B3"/>
              </a:solidFill>
            </a:ln>
          </p:spPr>
          <p:txBody>
            <a:bodyPr wrap="square" lIns="0" tIns="0" rIns="0" bIns="0" rtlCol="0"/>
            <a:lstStyle/>
            <a:p>
              <a:endParaRPr sz="2700"/>
            </a:p>
          </p:txBody>
        </p:sp>
        <p:sp>
          <p:nvSpPr>
            <p:cNvPr id="153" name="object 153"/>
            <p:cNvSpPr/>
            <p:nvPr/>
          </p:nvSpPr>
          <p:spPr>
            <a:xfrm>
              <a:off x="4349313" y="1437270"/>
              <a:ext cx="50165" cy="50165"/>
            </a:xfrm>
            <a:custGeom>
              <a:avLst/>
              <a:gdLst/>
              <a:ahLst/>
              <a:cxnLst/>
              <a:rect l="l" t="t" r="r" b="b"/>
              <a:pathLst>
                <a:path w="50164" h="50165">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154" name="object 154"/>
            <p:cNvSpPr/>
            <p:nvPr/>
          </p:nvSpPr>
          <p:spPr>
            <a:xfrm>
              <a:off x="4349313" y="1437270"/>
              <a:ext cx="50165" cy="50165"/>
            </a:xfrm>
            <a:custGeom>
              <a:avLst/>
              <a:gdLst/>
              <a:ahLst/>
              <a:cxnLst/>
              <a:rect l="l" t="t" r="r" b="b"/>
              <a:pathLst>
                <a:path w="50164" h="50165">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155" name="object 155"/>
            <p:cNvSpPr/>
            <p:nvPr/>
          </p:nvSpPr>
          <p:spPr>
            <a:xfrm>
              <a:off x="4507776" y="1610391"/>
              <a:ext cx="50165" cy="50165"/>
            </a:xfrm>
            <a:custGeom>
              <a:avLst/>
              <a:gdLst/>
              <a:ahLst/>
              <a:cxnLst/>
              <a:rect l="l" t="t" r="r" b="b"/>
              <a:pathLst>
                <a:path w="50164" h="50164">
                  <a:moveTo>
                    <a:pt x="24765" y="0"/>
                  </a:moveTo>
                  <a:lnTo>
                    <a:pt x="15162" y="1958"/>
                  </a:lnTo>
                  <a:lnTo>
                    <a:pt x="7286" y="7286"/>
                  </a:lnTo>
                  <a:lnTo>
                    <a:pt x="1958" y="15162"/>
                  </a:lnTo>
                  <a:lnTo>
                    <a:pt x="0" y="24764"/>
                  </a:lnTo>
                  <a:lnTo>
                    <a:pt x="1958" y="34440"/>
                  </a:lnTo>
                  <a:lnTo>
                    <a:pt x="7286" y="42354"/>
                  </a:lnTo>
                  <a:lnTo>
                    <a:pt x="15162" y="47696"/>
                  </a:lnTo>
                  <a:lnTo>
                    <a:pt x="24765" y="49656"/>
                  </a:lnTo>
                  <a:lnTo>
                    <a:pt x="34440" y="47696"/>
                  </a:lnTo>
                  <a:lnTo>
                    <a:pt x="42354" y="42354"/>
                  </a:lnTo>
                  <a:lnTo>
                    <a:pt x="47696" y="34440"/>
                  </a:lnTo>
                  <a:lnTo>
                    <a:pt x="49657" y="24764"/>
                  </a:lnTo>
                  <a:lnTo>
                    <a:pt x="47696" y="15162"/>
                  </a:lnTo>
                  <a:lnTo>
                    <a:pt x="42354" y="7286"/>
                  </a:lnTo>
                  <a:lnTo>
                    <a:pt x="34440" y="1958"/>
                  </a:lnTo>
                  <a:lnTo>
                    <a:pt x="24765" y="0"/>
                  </a:lnTo>
                  <a:close/>
                </a:path>
              </a:pathLst>
            </a:custGeom>
            <a:solidFill>
              <a:srgbClr val="000000"/>
            </a:solidFill>
          </p:spPr>
          <p:txBody>
            <a:bodyPr wrap="square" lIns="0" tIns="0" rIns="0" bIns="0" rtlCol="0"/>
            <a:lstStyle/>
            <a:p>
              <a:endParaRPr sz="2700"/>
            </a:p>
          </p:txBody>
        </p:sp>
        <p:sp>
          <p:nvSpPr>
            <p:cNvPr id="156" name="object 156"/>
            <p:cNvSpPr/>
            <p:nvPr/>
          </p:nvSpPr>
          <p:spPr>
            <a:xfrm>
              <a:off x="4507776" y="1610391"/>
              <a:ext cx="50165" cy="50165"/>
            </a:xfrm>
            <a:custGeom>
              <a:avLst/>
              <a:gdLst/>
              <a:ahLst/>
              <a:cxnLst/>
              <a:rect l="l" t="t" r="r" b="b"/>
              <a:pathLst>
                <a:path w="50164" h="50164">
                  <a:moveTo>
                    <a:pt x="0" y="24764"/>
                  </a:moveTo>
                  <a:lnTo>
                    <a:pt x="1958" y="15162"/>
                  </a:lnTo>
                  <a:lnTo>
                    <a:pt x="7286" y="7286"/>
                  </a:lnTo>
                  <a:lnTo>
                    <a:pt x="15162" y="1958"/>
                  </a:lnTo>
                  <a:lnTo>
                    <a:pt x="24765" y="0"/>
                  </a:lnTo>
                  <a:lnTo>
                    <a:pt x="34440" y="1958"/>
                  </a:lnTo>
                  <a:lnTo>
                    <a:pt x="42354" y="7286"/>
                  </a:lnTo>
                  <a:lnTo>
                    <a:pt x="47696" y="15162"/>
                  </a:lnTo>
                  <a:lnTo>
                    <a:pt x="49657" y="24764"/>
                  </a:lnTo>
                  <a:lnTo>
                    <a:pt x="47696" y="34440"/>
                  </a:lnTo>
                  <a:lnTo>
                    <a:pt x="42354" y="42354"/>
                  </a:lnTo>
                  <a:lnTo>
                    <a:pt x="34440" y="47696"/>
                  </a:lnTo>
                  <a:lnTo>
                    <a:pt x="24765" y="49656"/>
                  </a:lnTo>
                  <a:lnTo>
                    <a:pt x="15162" y="47696"/>
                  </a:lnTo>
                  <a:lnTo>
                    <a:pt x="7286" y="42354"/>
                  </a:lnTo>
                  <a:lnTo>
                    <a:pt x="1958" y="34440"/>
                  </a:lnTo>
                  <a:lnTo>
                    <a:pt x="0" y="24764"/>
                  </a:lnTo>
                </a:path>
              </a:pathLst>
            </a:custGeom>
            <a:ln w="9017">
              <a:solidFill>
                <a:srgbClr val="000000"/>
              </a:solidFill>
            </a:ln>
          </p:spPr>
          <p:txBody>
            <a:bodyPr wrap="square" lIns="0" tIns="0" rIns="0" bIns="0" rtlCol="0"/>
            <a:lstStyle/>
            <a:p>
              <a:endParaRPr sz="2700"/>
            </a:p>
          </p:txBody>
        </p:sp>
        <p:sp>
          <p:nvSpPr>
            <p:cNvPr id="157" name="object 157"/>
            <p:cNvSpPr/>
            <p:nvPr/>
          </p:nvSpPr>
          <p:spPr>
            <a:xfrm>
              <a:off x="4203949" y="1804871"/>
              <a:ext cx="50165" cy="50165"/>
            </a:xfrm>
            <a:custGeom>
              <a:avLst/>
              <a:gdLst/>
              <a:ahLst/>
              <a:cxnLst/>
              <a:rect l="l" t="t" r="r" b="b"/>
              <a:pathLst>
                <a:path w="50164" h="50164">
                  <a:moveTo>
                    <a:pt x="24765" y="0"/>
                  </a:moveTo>
                  <a:lnTo>
                    <a:pt x="15162" y="1960"/>
                  </a:lnTo>
                  <a:lnTo>
                    <a:pt x="7286" y="7302"/>
                  </a:lnTo>
                  <a:lnTo>
                    <a:pt x="1958" y="15216"/>
                  </a:lnTo>
                  <a:lnTo>
                    <a:pt x="0" y="24892"/>
                  </a:lnTo>
                  <a:lnTo>
                    <a:pt x="1958" y="34494"/>
                  </a:lnTo>
                  <a:lnTo>
                    <a:pt x="7286" y="42370"/>
                  </a:lnTo>
                  <a:lnTo>
                    <a:pt x="15162" y="47698"/>
                  </a:lnTo>
                  <a:lnTo>
                    <a:pt x="24765" y="49657"/>
                  </a:lnTo>
                  <a:lnTo>
                    <a:pt x="34440" y="47698"/>
                  </a:lnTo>
                  <a:lnTo>
                    <a:pt x="42354" y="42370"/>
                  </a:lnTo>
                  <a:lnTo>
                    <a:pt x="47696" y="34494"/>
                  </a:lnTo>
                  <a:lnTo>
                    <a:pt x="49657" y="24892"/>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158" name="object 158"/>
            <p:cNvSpPr/>
            <p:nvPr/>
          </p:nvSpPr>
          <p:spPr>
            <a:xfrm>
              <a:off x="4203949" y="1804871"/>
              <a:ext cx="50165" cy="50165"/>
            </a:xfrm>
            <a:custGeom>
              <a:avLst/>
              <a:gdLst/>
              <a:ahLst/>
              <a:cxnLst/>
              <a:rect l="l" t="t" r="r" b="b"/>
              <a:pathLst>
                <a:path w="50164" h="50164">
                  <a:moveTo>
                    <a:pt x="0" y="24892"/>
                  </a:moveTo>
                  <a:lnTo>
                    <a:pt x="1958" y="15216"/>
                  </a:lnTo>
                  <a:lnTo>
                    <a:pt x="7286" y="7302"/>
                  </a:lnTo>
                  <a:lnTo>
                    <a:pt x="15162" y="1960"/>
                  </a:lnTo>
                  <a:lnTo>
                    <a:pt x="24765" y="0"/>
                  </a:lnTo>
                  <a:lnTo>
                    <a:pt x="34440" y="1960"/>
                  </a:lnTo>
                  <a:lnTo>
                    <a:pt x="42354" y="7302"/>
                  </a:lnTo>
                  <a:lnTo>
                    <a:pt x="47696" y="15216"/>
                  </a:lnTo>
                  <a:lnTo>
                    <a:pt x="49657" y="24892"/>
                  </a:lnTo>
                  <a:lnTo>
                    <a:pt x="47696" y="34494"/>
                  </a:lnTo>
                  <a:lnTo>
                    <a:pt x="42354" y="42370"/>
                  </a:lnTo>
                  <a:lnTo>
                    <a:pt x="34440" y="47698"/>
                  </a:lnTo>
                  <a:lnTo>
                    <a:pt x="24765" y="49657"/>
                  </a:lnTo>
                  <a:lnTo>
                    <a:pt x="15162" y="47698"/>
                  </a:lnTo>
                  <a:lnTo>
                    <a:pt x="7286" y="42370"/>
                  </a:lnTo>
                  <a:lnTo>
                    <a:pt x="1958" y="34494"/>
                  </a:lnTo>
                  <a:lnTo>
                    <a:pt x="0" y="24892"/>
                  </a:lnTo>
                </a:path>
              </a:pathLst>
            </a:custGeom>
            <a:ln w="9017">
              <a:solidFill>
                <a:srgbClr val="000000"/>
              </a:solidFill>
            </a:ln>
          </p:spPr>
          <p:txBody>
            <a:bodyPr wrap="square" lIns="0" tIns="0" rIns="0" bIns="0" rtlCol="0"/>
            <a:lstStyle/>
            <a:p>
              <a:endParaRPr sz="2700"/>
            </a:p>
          </p:txBody>
        </p:sp>
        <p:sp>
          <p:nvSpPr>
            <p:cNvPr id="159" name="object 159"/>
            <p:cNvSpPr/>
            <p:nvPr/>
          </p:nvSpPr>
          <p:spPr>
            <a:xfrm>
              <a:off x="3968299" y="1176533"/>
              <a:ext cx="50165" cy="50165"/>
            </a:xfrm>
            <a:custGeom>
              <a:avLst/>
              <a:gdLst/>
              <a:ahLst/>
              <a:cxnLst/>
              <a:rect l="l" t="t" r="r" b="b"/>
              <a:pathLst>
                <a:path w="50164" h="50165">
                  <a:moveTo>
                    <a:pt x="24765" y="0"/>
                  </a:moveTo>
                  <a:lnTo>
                    <a:pt x="15162" y="1960"/>
                  </a:lnTo>
                  <a:lnTo>
                    <a:pt x="7286" y="7302"/>
                  </a:lnTo>
                  <a:lnTo>
                    <a:pt x="1958" y="15216"/>
                  </a:lnTo>
                  <a:lnTo>
                    <a:pt x="0" y="24891"/>
                  </a:lnTo>
                  <a:lnTo>
                    <a:pt x="1958" y="34494"/>
                  </a:lnTo>
                  <a:lnTo>
                    <a:pt x="7286" y="42370"/>
                  </a:lnTo>
                  <a:lnTo>
                    <a:pt x="15162" y="47698"/>
                  </a:lnTo>
                  <a:lnTo>
                    <a:pt x="24765" y="49656"/>
                  </a:lnTo>
                  <a:lnTo>
                    <a:pt x="34440" y="47698"/>
                  </a:lnTo>
                  <a:lnTo>
                    <a:pt x="42354" y="42370"/>
                  </a:lnTo>
                  <a:lnTo>
                    <a:pt x="47696" y="34494"/>
                  </a:lnTo>
                  <a:lnTo>
                    <a:pt x="49657" y="24891"/>
                  </a:lnTo>
                  <a:lnTo>
                    <a:pt x="47696" y="15216"/>
                  </a:lnTo>
                  <a:lnTo>
                    <a:pt x="42354" y="7302"/>
                  </a:lnTo>
                  <a:lnTo>
                    <a:pt x="34440" y="1960"/>
                  </a:lnTo>
                  <a:lnTo>
                    <a:pt x="24765" y="0"/>
                  </a:lnTo>
                  <a:close/>
                </a:path>
              </a:pathLst>
            </a:custGeom>
            <a:solidFill>
              <a:srgbClr val="000000"/>
            </a:solidFill>
          </p:spPr>
          <p:txBody>
            <a:bodyPr wrap="square" lIns="0" tIns="0" rIns="0" bIns="0" rtlCol="0"/>
            <a:lstStyle/>
            <a:p>
              <a:endParaRPr sz="2700"/>
            </a:p>
          </p:txBody>
        </p:sp>
        <p:sp>
          <p:nvSpPr>
            <p:cNvPr id="160" name="object 160"/>
            <p:cNvSpPr/>
            <p:nvPr/>
          </p:nvSpPr>
          <p:spPr>
            <a:xfrm>
              <a:off x="3968299" y="1176533"/>
              <a:ext cx="50165" cy="50165"/>
            </a:xfrm>
            <a:custGeom>
              <a:avLst/>
              <a:gdLst/>
              <a:ahLst/>
              <a:cxnLst/>
              <a:rect l="l" t="t" r="r" b="b"/>
              <a:pathLst>
                <a:path w="50164" h="50165">
                  <a:moveTo>
                    <a:pt x="0" y="24891"/>
                  </a:moveTo>
                  <a:lnTo>
                    <a:pt x="1958" y="15216"/>
                  </a:lnTo>
                  <a:lnTo>
                    <a:pt x="7286" y="7302"/>
                  </a:lnTo>
                  <a:lnTo>
                    <a:pt x="15162" y="1960"/>
                  </a:lnTo>
                  <a:lnTo>
                    <a:pt x="24765" y="0"/>
                  </a:lnTo>
                  <a:lnTo>
                    <a:pt x="34440" y="1960"/>
                  </a:lnTo>
                  <a:lnTo>
                    <a:pt x="42354" y="7302"/>
                  </a:lnTo>
                  <a:lnTo>
                    <a:pt x="47696" y="15216"/>
                  </a:lnTo>
                  <a:lnTo>
                    <a:pt x="49657" y="24891"/>
                  </a:lnTo>
                  <a:lnTo>
                    <a:pt x="47696" y="34494"/>
                  </a:lnTo>
                  <a:lnTo>
                    <a:pt x="42354" y="42370"/>
                  </a:lnTo>
                  <a:lnTo>
                    <a:pt x="34440" y="47698"/>
                  </a:lnTo>
                  <a:lnTo>
                    <a:pt x="24765" y="49656"/>
                  </a:lnTo>
                  <a:lnTo>
                    <a:pt x="15162" y="47698"/>
                  </a:lnTo>
                  <a:lnTo>
                    <a:pt x="7286" y="42370"/>
                  </a:lnTo>
                  <a:lnTo>
                    <a:pt x="1958" y="34494"/>
                  </a:lnTo>
                  <a:lnTo>
                    <a:pt x="0" y="24891"/>
                  </a:lnTo>
                </a:path>
              </a:pathLst>
            </a:custGeom>
            <a:ln w="9017">
              <a:solidFill>
                <a:srgbClr val="000000"/>
              </a:solidFill>
            </a:ln>
          </p:spPr>
          <p:txBody>
            <a:bodyPr wrap="square" lIns="0" tIns="0" rIns="0" bIns="0" rtlCol="0"/>
            <a:lstStyle/>
            <a:p>
              <a:endParaRPr sz="2700"/>
            </a:p>
          </p:txBody>
        </p:sp>
      </p:grpSp>
      <p:sp>
        <p:nvSpPr>
          <p:cNvPr id="161" name="object 161"/>
          <p:cNvSpPr txBox="1"/>
          <p:nvPr/>
        </p:nvSpPr>
        <p:spPr>
          <a:xfrm>
            <a:off x="1888619" y="4912549"/>
            <a:ext cx="134303" cy="226985"/>
          </a:xfrm>
          <a:prstGeom prst="rect">
            <a:avLst/>
          </a:prstGeom>
        </p:spPr>
        <p:txBody>
          <a:bodyPr vert="horz" wrap="square" lIns="0" tIns="19050" rIns="0" bIns="0" rtlCol="0">
            <a:spAutoFit/>
          </a:bodyPr>
          <a:lstStyle/>
          <a:p>
            <a:pPr marL="19050">
              <a:spcBef>
                <a:spcPts val="150"/>
              </a:spcBef>
            </a:pPr>
            <a:r>
              <a:rPr sz="1350" dirty="0">
                <a:solidFill>
                  <a:srgbClr val="4D4D4D"/>
                </a:solidFill>
                <a:latin typeface="Arial"/>
                <a:cs typeface="Arial"/>
              </a:rPr>
              <a:t>1</a:t>
            </a:r>
            <a:endParaRPr sz="1350">
              <a:latin typeface="Arial"/>
              <a:cs typeface="Arial"/>
            </a:endParaRPr>
          </a:p>
        </p:txBody>
      </p:sp>
      <p:sp>
        <p:nvSpPr>
          <p:cNvPr id="162" name="object 162"/>
          <p:cNvSpPr txBox="1"/>
          <p:nvPr/>
        </p:nvSpPr>
        <p:spPr>
          <a:xfrm>
            <a:off x="1888619" y="3970088"/>
            <a:ext cx="134303" cy="226985"/>
          </a:xfrm>
          <a:prstGeom prst="rect">
            <a:avLst/>
          </a:prstGeom>
        </p:spPr>
        <p:txBody>
          <a:bodyPr vert="horz" wrap="square" lIns="0" tIns="19050" rIns="0" bIns="0" rtlCol="0">
            <a:spAutoFit/>
          </a:bodyPr>
          <a:lstStyle/>
          <a:p>
            <a:pPr marL="19050">
              <a:spcBef>
                <a:spcPts val="150"/>
              </a:spcBef>
            </a:pPr>
            <a:r>
              <a:rPr sz="1350" dirty="0">
                <a:solidFill>
                  <a:srgbClr val="4D4D4D"/>
                </a:solidFill>
                <a:latin typeface="Arial"/>
                <a:cs typeface="Arial"/>
              </a:rPr>
              <a:t>2</a:t>
            </a:r>
            <a:endParaRPr sz="1350">
              <a:latin typeface="Arial"/>
              <a:cs typeface="Arial"/>
            </a:endParaRPr>
          </a:p>
        </p:txBody>
      </p:sp>
      <p:sp>
        <p:nvSpPr>
          <p:cNvPr id="163" name="object 163"/>
          <p:cNvSpPr txBox="1"/>
          <p:nvPr/>
        </p:nvSpPr>
        <p:spPr>
          <a:xfrm>
            <a:off x="1888619" y="3027799"/>
            <a:ext cx="134303" cy="226985"/>
          </a:xfrm>
          <a:prstGeom prst="rect">
            <a:avLst/>
          </a:prstGeom>
        </p:spPr>
        <p:txBody>
          <a:bodyPr vert="horz" wrap="square" lIns="0" tIns="19050" rIns="0" bIns="0" rtlCol="0">
            <a:spAutoFit/>
          </a:bodyPr>
          <a:lstStyle/>
          <a:p>
            <a:pPr marL="19050">
              <a:spcBef>
                <a:spcPts val="150"/>
              </a:spcBef>
            </a:pPr>
            <a:r>
              <a:rPr sz="1350" dirty="0">
                <a:solidFill>
                  <a:srgbClr val="4D4D4D"/>
                </a:solidFill>
                <a:latin typeface="Arial"/>
                <a:cs typeface="Arial"/>
              </a:rPr>
              <a:t>3</a:t>
            </a:r>
            <a:endParaRPr sz="1350">
              <a:latin typeface="Arial"/>
              <a:cs typeface="Arial"/>
            </a:endParaRPr>
          </a:p>
        </p:txBody>
      </p:sp>
      <p:sp>
        <p:nvSpPr>
          <p:cNvPr id="164" name="object 164"/>
          <p:cNvSpPr txBox="1"/>
          <p:nvPr/>
        </p:nvSpPr>
        <p:spPr>
          <a:xfrm>
            <a:off x="1888619" y="2085338"/>
            <a:ext cx="134303" cy="226985"/>
          </a:xfrm>
          <a:prstGeom prst="rect">
            <a:avLst/>
          </a:prstGeom>
        </p:spPr>
        <p:txBody>
          <a:bodyPr vert="horz" wrap="square" lIns="0" tIns="19050" rIns="0" bIns="0" rtlCol="0">
            <a:spAutoFit/>
          </a:bodyPr>
          <a:lstStyle/>
          <a:p>
            <a:pPr marL="19050">
              <a:spcBef>
                <a:spcPts val="150"/>
              </a:spcBef>
            </a:pPr>
            <a:r>
              <a:rPr sz="1350" dirty="0">
                <a:solidFill>
                  <a:srgbClr val="4D4D4D"/>
                </a:solidFill>
                <a:latin typeface="Arial"/>
                <a:cs typeface="Arial"/>
              </a:rPr>
              <a:t>4</a:t>
            </a:r>
            <a:endParaRPr sz="1350">
              <a:latin typeface="Arial"/>
              <a:cs typeface="Arial"/>
            </a:endParaRPr>
          </a:p>
        </p:txBody>
      </p:sp>
      <p:sp>
        <p:nvSpPr>
          <p:cNvPr id="165" name="object 165"/>
          <p:cNvSpPr txBox="1"/>
          <p:nvPr/>
        </p:nvSpPr>
        <p:spPr>
          <a:xfrm>
            <a:off x="1888619" y="1142878"/>
            <a:ext cx="134303" cy="226985"/>
          </a:xfrm>
          <a:prstGeom prst="rect">
            <a:avLst/>
          </a:prstGeom>
        </p:spPr>
        <p:txBody>
          <a:bodyPr vert="horz" wrap="square" lIns="0" tIns="19050" rIns="0" bIns="0" rtlCol="0">
            <a:spAutoFit/>
          </a:bodyPr>
          <a:lstStyle/>
          <a:p>
            <a:pPr marL="19050">
              <a:spcBef>
                <a:spcPts val="150"/>
              </a:spcBef>
            </a:pPr>
            <a:r>
              <a:rPr sz="1350" dirty="0">
                <a:solidFill>
                  <a:srgbClr val="4D4D4D"/>
                </a:solidFill>
                <a:latin typeface="Arial"/>
                <a:cs typeface="Arial"/>
              </a:rPr>
              <a:t>5</a:t>
            </a:r>
            <a:endParaRPr sz="1350">
              <a:latin typeface="Arial"/>
              <a:cs typeface="Arial"/>
            </a:endParaRPr>
          </a:p>
        </p:txBody>
      </p:sp>
      <p:sp>
        <p:nvSpPr>
          <p:cNvPr id="166" name="object 166"/>
          <p:cNvSpPr/>
          <p:nvPr/>
        </p:nvSpPr>
        <p:spPr>
          <a:xfrm>
            <a:off x="2044828" y="5983985"/>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67" name="object 167"/>
          <p:cNvSpPr/>
          <p:nvPr/>
        </p:nvSpPr>
        <p:spPr>
          <a:xfrm>
            <a:off x="2044828" y="5041581"/>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68" name="object 168"/>
          <p:cNvSpPr/>
          <p:nvPr/>
        </p:nvSpPr>
        <p:spPr>
          <a:xfrm>
            <a:off x="2044828" y="4099178"/>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69" name="object 169"/>
          <p:cNvSpPr/>
          <p:nvPr/>
        </p:nvSpPr>
        <p:spPr>
          <a:xfrm>
            <a:off x="2044828" y="3156776"/>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70" name="object 170"/>
          <p:cNvSpPr/>
          <p:nvPr/>
        </p:nvSpPr>
        <p:spPr>
          <a:xfrm>
            <a:off x="2044828" y="2214563"/>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71" name="object 171"/>
          <p:cNvSpPr/>
          <p:nvPr/>
        </p:nvSpPr>
        <p:spPr>
          <a:xfrm>
            <a:off x="2044828" y="1272158"/>
            <a:ext cx="52388" cy="0"/>
          </a:xfrm>
          <a:custGeom>
            <a:avLst/>
            <a:gdLst/>
            <a:ahLst/>
            <a:cxnLst/>
            <a:rect l="l" t="t" r="r" b="b"/>
            <a:pathLst>
              <a:path w="34925">
                <a:moveTo>
                  <a:pt x="0" y="0"/>
                </a:moveTo>
                <a:lnTo>
                  <a:pt x="34798" y="0"/>
                </a:lnTo>
              </a:path>
            </a:pathLst>
          </a:custGeom>
          <a:ln w="6731">
            <a:solidFill>
              <a:srgbClr val="B3B3B3"/>
            </a:solidFill>
          </a:ln>
        </p:spPr>
        <p:txBody>
          <a:bodyPr wrap="square" lIns="0" tIns="0" rIns="0" bIns="0" rtlCol="0"/>
          <a:lstStyle/>
          <a:p>
            <a:endParaRPr sz="2700"/>
          </a:p>
        </p:txBody>
      </p:sp>
      <p:sp>
        <p:nvSpPr>
          <p:cNvPr id="172" name="object 172"/>
          <p:cNvSpPr/>
          <p:nvPr/>
        </p:nvSpPr>
        <p:spPr>
          <a:xfrm>
            <a:off x="2438970"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3" name="object 173"/>
          <p:cNvSpPr/>
          <p:nvPr/>
        </p:nvSpPr>
        <p:spPr>
          <a:xfrm>
            <a:off x="3806951"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4" name="object 174"/>
          <p:cNvSpPr/>
          <p:nvPr/>
        </p:nvSpPr>
        <p:spPr>
          <a:xfrm>
            <a:off x="5174741"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5" name="object 175"/>
          <p:cNvSpPr/>
          <p:nvPr/>
        </p:nvSpPr>
        <p:spPr>
          <a:xfrm>
            <a:off x="6542723"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6" name="object 176"/>
          <p:cNvSpPr/>
          <p:nvPr/>
        </p:nvSpPr>
        <p:spPr>
          <a:xfrm>
            <a:off x="7910703"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7" name="object 177"/>
          <p:cNvSpPr/>
          <p:nvPr/>
        </p:nvSpPr>
        <p:spPr>
          <a:xfrm>
            <a:off x="9278492" y="6219445"/>
            <a:ext cx="0" cy="52388"/>
          </a:xfrm>
          <a:custGeom>
            <a:avLst/>
            <a:gdLst/>
            <a:ahLst/>
            <a:cxnLst/>
            <a:rect l="l" t="t" r="r" b="b"/>
            <a:pathLst>
              <a:path h="34925">
                <a:moveTo>
                  <a:pt x="0" y="34797"/>
                </a:moveTo>
                <a:lnTo>
                  <a:pt x="0" y="0"/>
                </a:lnTo>
              </a:path>
            </a:pathLst>
          </a:custGeom>
          <a:ln w="6731">
            <a:solidFill>
              <a:srgbClr val="B3B3B3"/>
            </a:solidFill>
          </a:ln>
        </p:spPr>
        <p:txBody>
          <a:bodyPr wrap="square" lIns="0" tIns="0" rIns="0" bIns="0" rtlCol="0"/>
          <a:lstStyle/>
          <a:p>
            <a:endParaRPr sz="2700"/>
          </a:p>
        </p:txBody>
      </p:sp>
      <p:sp>
        <p:nvSpPr>
          <p:cNvPr id="178" name="object 178"/>
          <p:cNvSpPr txBox="1"/>
          <p:nvPr/>
        </p:nvSpPr>
        <p:spPr>
          <a:xfrm>
            <a:off x="1628951" y="2997890"/>
            <a:ext cx="218008" cy="1179195"/>
          </a:xfrm>
          <a:prstGeom prst="rect">
            <a:avLst/>
          </a:prstGeom>
        </p:spPr>
        <p:txBody>
          <a:bodyPr vert="vert270" wrap="square" lIns="0" tIns="0" rIns="0" bIns="0" rtlCol="0">
            <a:spAutoFit/>
          </a:bodyPr>
          <a:lstStyle/>
          <a:p>
            <a:pPr marL="19050">
              <a:lnSpc>
                <a:spcPts val="1748"/>
              </a:lnSpc>
            </a:pPr>
            <a:r>
              <a:rPr sz="1650" b="1" spc="-8" dirty="0">
                <a:latin typeface="Arial"/>
                <a:cs typeface="Arial"/>
              </a:rPr>
              <a:t>Depression</a:t>
            </a:r>
            <a:endParaRPr sz="1650">
              <a:latin typeface="Arial"/>
              <a:cs typeface="Arial"/>
            </a:endParaRPr>
          </a:p>
        </p:txBody>
      </p:sp>
      <p:sp>
        <p:nvSpPr>
          <p:cNvPr id="179" name="object 179"/>
          <p:cNvSpPr txBox="1"/>
          <p:nvPr/>
        </p:nvSpPr>
        <p:spPr>
          <a:xfrm>
            <a:off x="1844548" y="101243"/>
            <a:ext cx="192360" cy="848678"/>
          </a:xfrm>
          <a:prstGeom prst="rect">
            <a:avLst/>
          </a:prstGeom>
        </p:spPr>
        <p:txBody>
          <a:bodyPr vert="vert270" wrap="square" lIns="0" tIns="0" rIns="0" bIns="0" rtlCol="0">
            <a:spAutoFit/>
          </a:bodyPr>
          <a:lstStyle/>
          <a:p>
            <a:pPr marL="19050">
              <a:lnSpc>
                <a:spcPts val="1463"/>
              </a:lnSpc>
            </a:pPr>
            <a:r>
              <a:rPr sz="1350" dirty="0">
                <a:latin typeface="Arial"/>
                <a:cs typeface="Arial"/>
              </a:rPr>
              <a:t>Frequency</a:t>
            </a:r>
            <a:endParaRPr sz="1350">
              <a:latin typeface="Arial"/>
              <a:cs typeface="Arial"/>
            </a:endParaRPr>
          </a:p>
        </p:txBody>
      </p:sp>
      <p:pic>
        <p:nvPicPr>
          <p:cNvPr id="180" name="object 180"/>
          <p:cNvPicPr/>
          <p:nvPr/>
        </p:nvPicPr>
        <p:blipFill>
          <a:blip r:embed="rId3" cstate="print"/>
          <a:stretch>
            <a:fillRect/>
          </a:stretch>
        </p:blipFill>
        <p:spPr>
          <a:xfrm>
            <a:off x="2408280" y="36861"/>
            <a:ext cx="6859905" cy="962787"/>
          </a:xfrm>
          <a:prstGeom prst="rect">
            <a:avLst/>
          </a:prstGeom>
        </p:spPr>
      </p:pic>
      <p:pic>
        <p:nvPicPr>
          <p:cNvPr id="181" name="object 181"/>
          <p:cNvPicPr/>
          <p:nvPr/>
        </p:nvPicPr>
        <p:blipFill>
          <a:blip r:embed="rId4" cstate="print"/>
          <a:stretch>
            <a:fillRect/>
          </a:stretch>
        </p:blipFill>
        <p:spPr>
          <a:xfrm>
            <a:off x="9665705" y="1255175"/>
            <a:ext cx="963927" cy="4731096"/>
          </a:xfrm>
          <a:prstGeom prst="rect">
            <a:avLst/>
          </a:prstGeom>
        </p:spPr>
      </p:pic>
      <p:sp>
        <p:nvSpPr>
          <p:cNvPr id="182" name="object 182"/>
          <p:cNvSpPr txBox="1">
            <a:spLocks noGrp="1"/>
          </p:cNvSpPr>
          <p:nvPr>
            <p:ph type="ftr" sz="quarter" idx="4294967295"/>
          </p:nvPr>
        </p:nvSpPr>
        <p:spPr>
          <a:xfrm>
            <a:off x="1524000" y="0"/>
            <a:ext cx="0" cy="192360"/>
          </a:xfrm>
          <a:prstGeom prst="rect">
            <a:avLst/>
          </a:prstGeom>
        </p:spPr>
        <p:txBody>
          <a:bodyPr vert="horz" wrap="square" lIns="0" tIns="0" rIns="0" bIns="0" rtlCol="0">
            <a:spAutoFit/>
          </a:bodyPr>
          <a:lstStyle/>
          <a:p>
            <a:pPr marL="19050">
              <a:lnSpc>
                <a:spcPts val="1463"/>
              </a:lnSpc>
            </a:pPr>
            <a:r>
              <a:rPr dirty="0"/>
              <a:t>0</a:t>
            </a:r>
          </a:p>
        </p:txBody>
      </p:sp>
      <p:sp>
        <p:nvSpPr>
          <p:cNvPr id="183" name="object 183"/>
          <p:cNvSpPr txBox="1"/>
          <p:nvPr/>
        </p:nvSpPr>
        <p:spPr>
          <a:xfrm>
            <a:off x="2372293" y="6285542"/>
            <a:ext cx="134303" cy="192360"/>
          </a:xfrm>
          <a:prstGeom prst="rect">
            <a:avLst/>
          </a:prstGeom>
        </p:spPr>
        <p:txBody>
          <a:bodyPr vert="horz" wrap="square" lIns="0" tIns="0" rIns="0" bIns="0" rtlCol="0">
            <a:spAutoFit/>
          </a:bodyPr>
          <a:lstStyle/>
          <a:p>
            <a:pPr marL="19050">
              <a:lnSpc>
                <a:spcPts val="1463"/>
              </a:lnSpc>
            </a:pPr>
            <a:r>
              <a:rPr sz="1350" dirty="0">
                <a:solidFill>
                  <a:srgbClr val="4D4D4D"/>
                </a:solidFill>
                <a:latin typeface="Arial"/>
                <a:cs typeface="Arial"/>
              </a:rPr>
              <a:t>0</a:t>
            </a:r>
            <a:endParaRPr sz="1350">
              <a:latin typeface="Arial"/>
              <a:cs typeface="Arial"/>
            </a:endParaRPr>
          </a:p>
        </p:txBody>
      </p:sp>
      <p:sp>
        <p:nvSpPr>
          <p:cNvPr id="184" name="object 184"/>
          <p:cNvSpPr txBox="1">
            <a:spLocks noGrp="1"/>
          </p:cNvSpPr>
          <p:nvPr>
            <p:ph type="dt" sz="half" idx="4294967295"/>
          </p:nvPr>
        </p:nvSpPr>
        <p:spPr>
          <a:xfrm>
            <a:off x="1524000" y="0"/>
            <a:ext cx="0" cy="192360"/>
          </a:xfrm>
          <a:prstGeom prst="rect">
            <a:avLst/>
          </a:prstGeom>
        </p:spPr>
        <p:txBody>
          <a:bodyPr vert="horz" wrap="square" lIns="0" tIns="0" rIns="0" bIns="0" rtlCol="0">
            <a:spAutoFit/>
          </a:bodyPr>
          <a:lstStyle/>
          <a:p>
            <a:pPr marL="19050">
              <a:lnSpc>
                <a:spcPts val="1463"/>
              </a:lnSpc>
            </a:pPr>
            <a:r>
              <a:rPr dirty="0"/>
              <a:t>1</a:t>
            </a:r>
          </a:p>
        </p:txBody>
      </p:sp>
      <p:sp>
        <p:nvSpPr>
          <p:cNvPr id="185" name="object 185"/>
          <p:cNvSpPr txBox="1"/>
          <p:nvPr/>
        </p:nvSpPr>
        <p:spPr>
          <a:xfrm>
            <a:off x="5108120" y="6285542"/>
            <a:ext cx="134303" cy="192360"/>
          </a:xfrm>
          <a:prstGeom prst="rect">
            <a:avLst/>
          </a:prstGeom>
        </p:spPr>
        <p:txBody>
          <a:bodyPr vert="horz" wrap="square" lIns="0" tIns="0" rIns="0" bIns="0" rtlCol="0">
            <a:spAutoFit/>
          </a:bodyPr>
          <a:lstStyle/>
          <a:p>
            <a:pPr marL="19050">
              <a:lnSpc>
                <a:spcPts val="1463"/>
              </a:lnSpc>
            </a:pPr>
            <a:r>
              <a:rPr sz="1350" dirty="0">
                <a:solidFill>
                  <a:srgbClr val="4D4D4D"/>
                </a:solidFill>
                <a:latin typeface="Arial"/>
                <a:cs typeface="Arial"/>
              </a:rPr>
              <a:t>2</a:t>
            </a:r>
            <a:endParaRPr sz="1350">
              <a:latin typeface="Arial"/>
              <a:cs typeface="Arial"/>
            </a:endParaRPr>
          </a:p>
        </p:txBody>
      </p:sp>
      <p:sp>
        <p:nvSpPr>
          <p:cNvPr id="186" name="object 186"/>
          <p:cNvSpPr txBox="1"/>
          <p:nvPr/>
        </p:nvSpPr>
        <p:spPr>
          <a:xfrm>
            <a:off x="6476120" y="6285542"/>
            <a:ext cx="134303" cy="192360"/>
          </a:xfrm>
          <a:prstGeom prst="rect">
            <a:avLst/>
          </a:prstGeom>
        </p:spPr>
        <p:txBody>
          <a:bodyPr vert="horz" wrap="square" lIns="0" tIns="0" rIns="0" bIns="0" rtlCol="0">
            <a:spAutoFit/>
          </a:bodyPr>
          <a:lstStyle/>
          <a:p>
            <a:pPr marL="19050">
              <a:lnSpc>
                <a:spcPts val="1463"/>
              </a:lnSpc>
            </a:pPr>
            <a:r>
              <a:rPr sz="1350" dirty="0">
                <a:solidFill>
                  <a:srgbClr val="4D4D4D"/>
                </a:solidFill>
                <a:latin typeface="Arial"/>
                <a:cs typeface="Arial"/>
              </a:rPr>
              <a:t>3</a:t>
            </a:r>
            <a:endParaRPr sz="1350">
              <a:latin typeface="Arial"/>
              <a:cs typeface="Arial"/>
            </a:endParaRPr>
          </a:p>
        </p:txBody>
      </p:sp>
      <p:sp>
        <p:nvSpPr>
          <p:cNvPr id="187" name="object 187"/>
          <p:cNvSpPr txBox="1"/>
          <p:nvPr/>
        </p:nvSpPr>
        <p:spPr>
          <a:xfrm>
            <a:off x="7843948" y="6285542"/>
            <a:ext cx="134303" cy="192360"/>
          </a:xfrm>
          <a:prstGeom prst="rect">
            <a:avLst/>
          </a:prstGeom>
        </p:spPr>
        <p:txBody>
          <a:bodyPr vert="horz" wrap="square" lIns="0" tIns="0" rIns="0" bIns="0" rtlCol="0">
            <a:spAutoFit/>
          </a:bodyPr>
          <a:lstStyle/>
          <a:p>
            <a:pPr marL="19050">
              <a:lnSpc>
                <a:spcPts val="1463"/>
              </a:lnSpc>
            </a:pPr>
            <a:r>
              <a:rPr sz="1350" dirty="0">
                <a:solidFill>
                  <a:srgbClr val="4D4D4D"/>
                </a:solidFill>
                <a:latin typeface="Arial"/>
                <a:cs typeface="Arial"/>
              </a:rPr>
              <a:t>4</a:t>
            </a:r>
            <a:endParaRPr sz="1350">
              <a:latin typeface="Arial"/>
              <a:cs typeface="Arial"/>
            </a:endParaRPr>
          </a:p>
        </p:txBody>
      </p:sp>
      <p:sp>
        <p:nvSpPr>
          <p:cNvPr id="188" name="object 188"/>
          <p:cNvSpPr txBox="1"/>
          <p:nvPr/>
        </p:nvSpPr>
        <p:spPr>
          <a:xfrm>
            <a:off x="9211948" y="6285542"/>
            <a:ext cx="134303" cy="192360"/>
          </a:xfrm>
          <a:prstGeom prst="rect">
            <a:avLst/>
          </a:prstGeom>
        </p:spPr>
        <p:txBody>
          <a:bodyPr vert="horz" wrap="square" lIns="0" tIns="0" rIns="0" bIns="0" rtlCol="0">
            <a:spAutoFit/>
          </a:bodyPr>
          <a:lstStyle/>
          <a:p>
            <a:pPr marL="19050">
              <a:lnSpc>
                <a:spcPts val="1463"/>
              </a:lnSpc>
            </a:pPr>
            <a:r>
              <a:rPr sz="1350" dirty="0">
                <a:solidFill>
                  <a:srgbClr val="4D4D4D"/>
                </a:solidFill>
                <a:latin typeface="Arial"/>
                <a:cs typeface="Arial"/>
              </a:rPr>
              <a:t>5</a:t>
            </a:r>
            <a:endParaRPr sz="1350">
              <a:latin typeface="Arial"/>
              <a:cs typeface="Arial"/>
            </a:endParaRPr>
          </a:p>
        </p:txBody>
      </p:sp>
      <p:sp>
        <p:nvSpPr>
          <p:cNvPr id="189" name="object 189"/>
          <p:cNvSpPr txBox="1"/>
          <p:nvPr/>
        </p:nvSpPr>
        <p:spPr>
          <a:xfrm>
            <a:off x="9686581" y="6288799"/>
            <a:ext cx="848678" cy="192360"/>
          </a:xfrm>
          <a:prstGeom prst="rect">
            <a:avLst/>
          </a:prstGeom>
        </p:spPr>
        <p:txBody>
          <a:bodyPr vert="horz" wrap="square" lIns="0" tIns="0" rIns="0" bIns="0" rtlCol="0">
            <a:spAutoFit/>
          </a:bodyPr>
          <a:lstStyle/>
          <a:p>
            <a:pPr marL="19050">
              <a:lnSpc>
                <a:spcPts val="1463"/>
              </a:lnSpc>
            </a:pPr>
            <a:r>
              <a:rPr sz="1350" dirty="0">
                <a:latin typeface="Arial"/>
                <a:cs typeface="Arial"/>
              </a:rPr>
              <a:t>Frequency</a:t>
            </a:r>
            <a:endParaRPr sz="1350">
              <a:latin typeface="Arial"/>
              <a:cs typeface="Arial"/>
            </a:endParaRPr>
          </a:p>
        </p:txBody>
      </p:sp>
      <p:sp>
        <p:nvSpPr>
          <p:cNvPr id="190" name="object 190"/>
          <p:cNvSpPr txBox="1"/>
          <p:nvPr/>
        </p:nvSpPr>
        <p:spPr>
          <a:xfrm>
            <a:off x="5368099" y="6496430"/>
            <a:ext cx="1075373" cy="218008"/>
          </a:xfrm>
          <a:prstGeom prst="rect">
            <a:avLst/>
          </a:prstGeom>
        </p:spPr>
        <p:txBody>
          <a:bodyPr vert="horz" wrap="square" lIns="0" tIns="0" rIns="0" bIns="0" rtlCol="0">
            <a:spAutoFit/>
          </a:bodyPr>
          <a:lstStyle/>
          <a:p>
            <a:pPr marL="19050">
              <a:lnSpc>
                <a:spcPts val="1748"/>
              </a:lnSpc>
            </a:pPr>
            <a:r>
              <a:rPr sz="1650" b="1" dirty="0">
                <a:latin typeface="Arial"/>
                <a:cs typeface="Arial"/>
              </a:rPr>
              <a:t>Psychosis</a:t>
            </a:r>
            <a:endParaRPr sz="1650">
              <a:latin typeface="Arial"/>
              <a:cs typeface="Arial"/>
            </a:endParaRPr>
          </a:p>
        </p:txBody>
      </p:sp>
      <p:sp>
        <p:nvSpPr>
          <p:cNvPr id="191" name="TextBox 190"/>
          <p:cNvSpPr txBox="1"/>
          <p:nvPr/>
        </p:nvSpPr>
        <p:spPr>
          <a:xfrm>
            <a:off x="75978" y="6311900"/>
            <a:ext cx="4464124" cy="369332"/>
          </a:xfrm>
          <a:prstGeom prst="rect">
            <a:avLst/>
          </a:prstGeom>
          <a:noFill/>
        </p:spPr>
        <p:txBody>
          <a:bodyPr wrap="square" rtlCol="0">
            <a:spAutoFit/>
          </a:bodyPr>
          <a:lstStyle/>
          <a:p>
            <a:r>
              <a:rPr lang="en-US" dirty="0" err="1" smtClean="0">
                <a:solidFill>
                  <a:srgbClr val="002060"/>
                </a:solidFill>
              </a:rPr>
              <a:t>Kotov</a:t>
            </a:r>
            <a:r>
              <a:rPr lang="en-US" dirty="0" smtClean="0">
                <a:solidFill>
                  <a:srgbClr val="002060"/>
                </a:solidFill>
              </a:rPr>
              <a:t> et al. (2022) Psychological Medicine</a:t>
            </a:r>
            <a:endParaRPr lang="en-US" dirty="0">
              <a:solidFill>
                <a:srgbClr val="002060"/>
              </a:solidFill>
            </a:endParaRPr>
          </a:p>
        </p:txBody>
      </p:sp>
    </p:spTree>
    <p:extLst>
      <p:ext uri="{BB962C8B-B14F-4D97-AF65-F5344CB8AC3E}">
        <p14:creationId xmlns:p14="http://schemas.microsoft.com/office/powerpoint/2010/main" val="1036081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2359</TotalTime>
  <Words>1420</Words>
  <Application>Microsoft Office PowerPoint</Application>
  <PresentationFormat>Widescreen</PresentationFormat>
  <Paragraphs>244</Paragraphs>
  <Slides>45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Times New Roman</vt:lpstr>
      <vt:lpstr>Office Theme</vt:lpstr>
      <vt:lpstr>Hierarchical Taxonomy of Psychopathology Model in Clinical Research and Practice </vt:lpstr>
      <vt:lpstr>Plan</vt:lpstr>
      <vt:lpstr>HiTOP</vt:lpstr>
      <vt:lpstr>PowerPoint Presentation</vt:lpstr>
      <vt:lpstr>PowerPoint Presentation</vt:lpstr>
      <vt:lpstr>PowerPoint Presentation</vt:lpstr>
      <vt:lpstr>Advantages of Dimensions</vt:lpstr>
      <vt:lpstr>PowerPoint Presentation</vt:lpstr>
      <vt:lpstr>PowerPoint Presentation</vt:lpstr>
      <vt:lpstr>PowerPoint Presentation</vt:lpstr>
      <vt:lpstr>Data-driven</vt:lpstr>
      <vt:lpstr>PowerPoint Presentation</vt:lpstr>
      <vt:lpstr>Hierarchical</vt:lpstr>
      <vt:lpstr>PowerPoint Presentation</vt:lpstr>
      <vt:lpstr>PowerPoint Presentation</vt:lpstr>
      <vt:lpstr>Clinical Research </vt:lpstr>
      <vt:lpstr>Clinical Research </vt:lpstr>
      <vt:lpstr>Research designs</vt:lpstr>
      <vt:lpstr>PowerPoint Presentation</vt:lpstr>
      <vt:lpstr>Maladaptive family functioning</vt:lpstr>
      <vt:lpstr>Nonmedical prescription drug use (NMPDU)</vt:lpstr>
      <vt:lpstr>Clinical Research</vt:lpstr>
      <vt:lpstr>PowerPoint Presentation</vt:lpstr>
      <vt:lpstr>PowerPoint Presentation</vt:lpstr>
      <vt:lpstr>Clinical Research Implications</vt:lpstr>
      <vt:lpstr>PowerPoint Presentation</vt:lpstr>
      <vt:lpstr>Case vignette illustrating the clinical application of HiTOP</vt:lpstr>
      <vt:lpstr>PowerPoint Presentation</vt:lpstr>
      <vt:lpstr>Clinical Translation</vt:lpstr>
      <vt:lpstr>PowerPoint Presentation</vt:lpstr>
      <vt:lpstr>Patient’s score on psychopathology dimension</vt:lpstr>
      <vt:lpstr>Patient’s score on psychopathology dimension</vt:lpstr>
      <vt:lpstr>Treatment (I)</vt:lpstr>
      <vt:lpstr>Treatment for Internalizing</vt:lpstr>
      <vt:lpstr>Treatment (II)</vt:lpstr>
      <vt:lpstr>Clinical Utility of DSM-5/ICD-10</vt:lpstr>
      <vt:lpstr>Feasibility </vt:lpstr>
      <vt:lpstr>HiTOP Digital Assessment and Tracker  (HiTOP-DAT)</vt:lpstr>
      <vt:lpstr>Summary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HiTOP Model in Health Psychology</dc:title>
  <dc:creator>Monika Waszczuk</dc:creator>
  <cp:lastModifiedBy>Monika Waszczuk</cp:lastModifiedBy>
  <cp:revision>116</cp:revision>
  <dcterms:created xsi:type="dcterms:W3CDTF">2022-01-23T16:29:40Z</dcterms:created>
  <dcterms:modified xsi:type="dcterms:W3CDTF">2024-10-09T16:28:17Z</dcterms:modified>
</cp:coreProperties>
</file>