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25"/>
  </p:notesMasterIdLst>
  <p:sldIdLst>
    <p:sldId id="256" r:id="rId6"/>
    <p:sldId id="308" r:id="rId7"/>
    <p:sldId id="307" r:id="rId8"/>
    <p:sldId id="299" r:id="rId9"/>
    <p:sldId id="309" r:id="rId10"/>
    <p:sldId id="283" r:id="rId11"/>
    <p:sldId id="304" r:id="rId12"/>
    <p:sldId id="294" r:id="rId13"/>
    <p:sldId id="274" r:id="rId14"/>
    <p:sldId id="3053" r:id="rId15"/>
    <p:sldId id="306" r:id="rId16"/>
    <p:sldId id="3052" r:id="rId17"/>
    <p:sldId id="3054" r:id="rId18"/>
    <p:sldId id="3055" r:id="rId19"/>
    <p:sldId id="275" r:id="rId20"/>
    <p:sldId id="302" r:id="rId21"/>
    <p:sldId id="292" r:id="rId22"/>
    <p:sldId id="288" r:id="rId23"/>
    <p:sldId id="293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6F5B11E-A57C-4B48-A063-C4F19EFA1B1D}" v="192" dt="2025-07-16T09:05:14.125"/>
    <p1510:client id="{7FBD691E-1CBB-811E-1539-66DC05394319}" v="19" dt="2025-07-15T13:41:10.183"/>
    <p1510:client id="{9EBBC12C-9615-4C6B-A05A-F7620DF1B40E}" v="160" dt="2025-07-16T09:10:34.672"/>
    <p1510:client id="{C9FA4495-2BB0-4AFD-9176-3A0CDF51D287}" v="67" dt="2025-07-16T09:38:10.094"/>
    <p1510:client id="{FBD17C95-0E8E-91AB-7B7C-737462A948B0}" v="1" dt="2025-07-16T09:05:06.79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–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–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–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–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1500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11:58:50.2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25 24575,'7'-7'0,"9"-2"0,3 0-8191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AFA753-BA9D-4BB2-A350-9AC814A686BF}" type="datetimeFigureOut">
              <a:rPr lang="en-GB" smtClean="0"/>
              <a:t>16/07/2025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02EC4A-2578-4DED-B193-2993B9463F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72178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 algn="ctr">
              <a:buFontTx/>
              <a:buChar char="-"/>
            </a:pPr>
            <a:r>
              <a:rPr lang="en-GB" sz="1200">
                <a:latin typeface="Comic Sans MS" panose="030F0702030302020204" pitchFamily="66" charset="0"/>
              </a:rPr>
              <a:t>Children are expected to read daily, and each book should be read at least 4 times on the ELS phonics scheme and at least 2 times on the Accelerated Reader scheme. Children should read at least four times a week (this doesn’t need to be their school reading book). </a:t>
            </a:r>
            <a:endParaRPr lang="en-US" sz="1200">
              <a:solidFill>
                <a:srgbClr val="000000"/>
              </a:solidFill>
              <a:latin typeface="Comic Sans MS" panose="030F0702030302020204" pitchFamily="66" charset="0"/>
              <a:cs typeface="Calibri"/>
            </a:endParaRPr>
          </a:p>
          <a:p>
            <a:pPr marL="342900" indent="-342900" algn="ctr">
              <a:buChar char="-"/>
            </a:pPr>
            <a:endParaRPr lang="en-US" sz="1400" b="1">
              <a:solidFill>
                <a:srgbClr val="7030A0"/>
              </a:solidFill>
              <a:cs typeface="Calibri"/>
            </a:endParaRP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02EC4A-2578-4DED-B193-2993B9463FBC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42744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8C7B67-CCA8-83AF-9A34-AA9C4A70D1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88E3AA3-8F99-252D-98DE-A238556A3F2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4532218-EC34-A220-A597-D115EF64F4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 algn="ctr">
              <a:buFontTx/>
              <a:buChar char="-"/>
            </a:pPr>
            <a:r>
              <a:rPr lang="en-GB" sz="1200">
                <a:latin typeface="Comic Sans MS" panose="030F0702030302020204" pitchFamily="66" charset="0"/>
              </a:rPr>
              <a:t>Children are expected to read daily, and each book should be read at least 4 times on the ELS phonics scheme and at least 2 times on the Accelerated Reader scheme. Children should read at least four times a week (this doesn’t need to be their school reading book). </a:t>
            </a:r>
            <a:endParaRPr lang="en-US" sz="1200">
              <a:solidFill>
                <a:srgbClr val="000000"/>
              </a:solidFill>
              <a:latin typeface="Comic Sans MS" panose="030F0702030302020204" pitchFamily="66" charset="0"/>
              <a:cs typeface="Calibri"/>
            </a:endParaRPr>
          </a:p>
          <a:p>
            <a:pPr marL="342900" indent="-342900" algn="ctr">
              <a:buChar char="-"/>
            </a:pPr>
            <a:endParaRPr lang="en-US" sz="1400" b="1">
              <a:solidFill>
                <a:srgbClr val="7030A0"/>
              </a:solidFill>
              <a:cs typeface="Calibri"/>
            </a:endParaRPr>
          </a:p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5B3510-A35F-5C4F-439C-C094B20DF0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02EC4A-2578-4DED-B193-2993B9463FBC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25639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 algn="ctr">
              <a:buFontTx/>
              <a:buChar char="-"/>
            </a:pPr>
            <a:r>
              <a:rPr lang="en-GB" sz="1200">
                <a:latin typeface="Comic Sans MS" panose="030F0702030302020204" pitchFamily="66" charset="0"/>
              </a:rPr>
              <a:t>Children are expected to read daily, and each book should be read at least 4 times on the ELS phonics scheme and at least 2 times on the Accelerated Reader scheme. Children should read at least four times a week (this doesn’t need to be their school reading book). </a:t>
            </a:r>
            <a:endParaRPr lang="en-US" sz="1200">
              <a:solidFill>
                <a:srgbClr val="000000"/>
              </a:solidFill>
              <a:latin typeface="Comic Sans MS" panose="030F0702030302020204" pitchFamily="66" charset="0"/>
              <a:cs typeface="Calibri"/>
            </a:endParaRPr>
          </a:p>
          <a:p>
            <a:pPr marL="342900" indent="-342900" algn="ctr">
              <a:buChar char="-"/>
            </a:pPr>
            <a:endParaRPr lang="en-US" sz="1400" b="1">
              <a:solidFill>
                <a:srgbClr val="7030A0"/>
              </a:solidFill>
              <a:cs typeface="Calibri"/>
            </a:endParaRP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02EC4A-2578-4DED-B193-2993B9463FBC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57036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589A1-735A-43AF-95BA-0E0AA591CA03}" type="datetimeFigureOut">
              <a:rPr lang="en-GB" smtClean="0"/>
              <a:pPr/>
              <a:t>16/07/2025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6E4F-1855-4FEA-B7CA-667AE381FA5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0781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589A1-735A-43AF-95BA-0E0AA591CA03}" type="datetimeFigureOut">
              <a:rPr lang="en-GB" smtClean="0"/>
              <a:pPr/>
              <a:t>16/07/2025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6E4F-1855-4FEA-B7CA-667AE381FA5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3867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589A1-735A-43AF-95BA-0E0AA591CA03}" type="datetimeFigureOut">
              <a:rPr lang="en-GB" smtClean="0"/>
              <a:pPr/>
              <a:t>16/07/2025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6E4F-1855-4FEA-B7CA-667AE381FA5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18996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3D9D5-E3BA-1AD9-9E47-16A1095B99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BCB3F3-ECFB-7953-A920-8F4F8CE67A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D35B3E-E093-72C4-D1A8-5671E2DA9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15969-CAF4-4F83-8797-8D048A1E92D3}" type="datetimeFigureOut">
              <a:rPr lang="en-GB" smtClean="0"/>
              <a:t>16/07/2025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BF772D-421E-BF9B-E2AE-43D9F368A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91083B-6AFE-EFC0-ACE0-B170D391B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A2C1E-0DC3-4391-869D-B4F0117A5A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84629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C0AE99-75D8-8FA4-744E-FA59388B3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972958-C12C-16B0-B33F-4F0C864061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944E2E-04AA-B972-DC00-E9A7862150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15969-CAF4-4F83-8797-8D048A1E92D3}" type="datetimeFigureOut">
              <a:rPr lang="en-GB" smtClean="0"/>
              <a:t>16/07/2025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E216D1-AE2E-8324-6652-F559B82355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3879FF-2EA5-6FBC-810F-BE6703293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A2C1E-0DC3-4391-869D-B4F0117A5A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38064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80FE9C-1C81-4304-8163-DF832CD8DB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393FC9-5635-5B88-5B4F-E08B2D2E1E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CB634E-2277-2953-3291-282CFD1F32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15969-CAF4-4F83-8797-8D048A1E92D3}" type="datetimeFigureOut">
              <a:rPr lang="en-GB" smtClean="0"/>
              <a:t>16/07/2025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849200-4E5C-D0E3-5AD4-42FA7A1235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AEED94-2C0C-8B0A-6825-9C330F8E3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A2C1E-0DC3-4391-869D-B4F0117A5A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0005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396C65-231D-8355-2900-6A4D6228EE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CA50AE-5A36-75CA-FD12-6F8F362CD3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25DB5B-F266-18BF-0C2F-B0F8C841BB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E7CAD1-12EE-779D-FAAD-4AD327A5E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15969-CAF4-4F83-8797-8D048A1E92D3}" type="datetimeFigureOut">
              <a:rPr lang="en-GB" smtClean="0"/>
              <a:t>16/07/2025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074210-31C2-5B5E-67F4-050B32E31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26D118-9757-7AEB-157D-F26398796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A2C1E-0DC3-4391-869D-B4F0117A5A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63171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D59BBC-858F-CED4-F7F9-EA3A2DB79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DB939C-ECC8-BC2D-E4CA-0B3CADF9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DCF22E-613A-D3FA-5FE5-95C0917C79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D7E8DC-477D-C068-965C-CE7EAACE49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1F02DB-9FE4-C682-8C8A-4A932CC4AE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3E6F392-BC56-D999-F328-12B1E703E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15969-CAF4-4F83-8797-8D048A1E92D3}" type="datetimeFigureOut">
              <a:rPr lang="en-GB" smtClean="0"/>
              <a:t>16/07/2025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D6142F6-D30B-FC8B-EB26-C9BC995B6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4DC42CA-BF3A-3880-30A6-FE8B6FB85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A2C1E-0DC3-4391-869D-B4F0117A5A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86714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45D71-2F3E-C6E1-4376-319C96647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DBC71A6-5AD4-3D64-F00D-8FED3A541E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15969-CAF4-4F83-8797-8D048A1E92D3}" type="datetimeFigureOut">
              <a:rPr lang="en-GB" smtClean="0"/>
              <a:t>16/07/2025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3A4056-08F3-40D6-FB4D-08DE4531F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0D6E1F-F053-22B7-720F-030AE5C0C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A2C1E-0DC3-4391-869D-B4F0117A5A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85029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DA2C433-83F0-423B-35AA-9456EFFC6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15969-CAF4-4F83-8797-8D048A1E92D3}" type="datetimeFigureOut">
              <a:rPr lang="en-GB" smtClean="0"/>
              <a:t>16/07/2025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DA1078C-5E9B-6DEF-612A-18C227D7C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4F45E6-4E3F-CF32-977C-92628F60E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A2C1E-0DC3-4391-869D-B4F0117A5A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87534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86EDFA-CD4F-179E-C714-CF574D940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5C1B5D-1D8C-9F38-56E5-53FC0C15BD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514DBC-0821-53D4-C36E-560B24E3F9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00A85F-9986-5BD1-25D8-541528436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15969-CAF4-4F83-8797-8D048A1E92D3}" type="datetimeFigureOut">
              <a:rPr lang="en-GB" smtClean="0"/>
              <a:t>16/07/2025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74D4B7-74F1-F033-DD8D-374356113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64B18E-E860-2580-8E1D-DC0BE53EC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A2C1E-0DC3-4391-869D-B4F0117A5A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155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589A1-735A-43AF-95BA-0E0AA591CA03}" type="datetimeFigureOut">
              <a:rPr lang="en-GB" smtClean="0"/>
              <a:pPr/>
              <a:t>16/07/2025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6E4F-1855-4FEA-B7CA-667AE381FA5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76251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55068-8A01-F81D-89E2-21CF8AA25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3D3409F-E965-503B-F0AE-E87997BD42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EFEDB0-379A-CDC6-34B7-16F3855307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E25F9D-2528-F1CA-BC93-B0B9B3EC1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15969-CAF4-4F83-8797-8D048A1E92D3}" type="datetimeFigureOut">
              <a:rPr lang="en-GB" smtClean="0"/>
              <a:t>16/07/2025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92C238-C1D7-551D-8C23-BDA4D83B9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B6A52D-66A9-74C1-EC63-64A4350B2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A2C1E-0DC3-4391-869D-B4F0117A5A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6745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0DFBAE-36C8-73E1-4F41-4F051DB1EF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FFF1EE-4F4B-8A3B-96E9-AF34971424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28BE07-4513-0CE2-3BC4-977688F019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15969-CAF4-4F83-8797-8D048A1E92D3}" type="datetimeFigureOut">
              <a:rPr lang="en-GB" smtClean="0"/>
              <a:t>16/07/2025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2600D1-B6ED-072F-FCB5-61DFCE04A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5727C9-C5E3-DEB5-BADB-68F7B4A52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A2C1E-0DC3-4391-869D-B4F0117A5A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39973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3428CEA-4F7C-D264-DB66-A7D38F18B5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BD66D5-3EE3-11F8-885E-81DAB75FF0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65375C-030F-1171-0E28-176FC5385D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15969-CAF4-4F83-8797-8D048A1E92D3}" type="datetimeFigureOut">
              <a:rPr lang="en-GB" smtClean="0"/>
              <a:t>16/07/2025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472406-9E77-A512-B504-F3F6E3F99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60FE6C-12A1-6E37-3827-EFAD73F99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A2C1E-0DC3-4391-869D-B4F0117A5A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7384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589A1-735A-43AF-95BA-0E0AA591CA03}" type="datetimeFigureOut">
              <a:rPr lang="en-GB" smtClean="0"/>
              <a:pPr/>
              <a:t>16/07/2025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6E4F-1855-4FEA-B7CA-667AE381FA5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9150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589A1-735A-43AF-95BA-0E0AA591CA03}" type="datetimeFigureOut">
              <a:rPr lang="en-GB" smtClean="0"/>
              <a:pPr/>
              <a:t>16/07/2025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6E4F-1855-4FEA-B7CA-667AE381FA5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6168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589A1-735A-43AF-95BA-0E0AA591CA03}" type="datetimeFigureOut">
              <a:rPr lang="en-GB" smtClean="0"/>
              <a:pPr/>
              <a:t>16/07/2025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6E4F-1855-4FEA-B7CA-667AE381FA5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6557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589A1-735A-43AF-95BA-0E0AA591CA03}" type="datetimeFigureOut">
              <a:rPr lang="en-GB" smtClean="0"/>
              <a:pPr/>
              <a:t>16/07/2025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6E4F-1855-4FEA-B7CA-667AE381FA5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1223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589A1-735A-43AF-95BA-0E0AA591CA03}" type="datetimeFigureOut">
              <a:rPr lang="en-GB" smtClean="0"/>
              <a:pPr/>
              <a:t>16/07/2025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6E4F-1855-4FEA-B7CA-667AE381FA5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4309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589A1-735A-43AF-95BA-0E0AA591CA03}" type="datetimeFigureOut">
              <a:rPr lang="en-GB" smtClean="0"/>
              <a:pPr/>
              <a:t>16/07/2025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6E4F-1855-4FEA-B7CA-667AE381FA5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9960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589A1-735A-43AF-95BA-0E0AA591CA03}" type="datetimeFigureOut">
              <a:rPr lang="en-GB" smtClean="0"/>
              <a:pPr/>
              <a:t>16/07/2025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6E4F-1855-4FEA-B7CA-667AE381FA5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7233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B589A1-735A-43AF-95BA-0E0AA591CA03}" type="datetimeFigureOut">
              <a:rPr lang="en-GB" smtClean="0"/>
              <a:pPr/>
              <a:t>16/07/2025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6E6E4F-1855-4FEA-B7CA-667AE381FA5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4392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8BB531F-E5E2-245E-B4C2-BBC1E3115A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A017E2-18AA-C8EA-49D1-5D14DE4162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0A6C63-6AD1-C862-BC33-46AF648B25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8515969-CAF4-4F83-8797-8D048A1E92D3}" type="datetimeFigureOut">
              <a:rPr lang="en-GB" smtClean="0"/>
              <a:t>16/07/2025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5D35DD-4353-A488-AAAB-4FAF3397A5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19B925-FE91-37D5-37B9-5D161DAFB1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32A2C1E-0DC3-4391-869D-B4F0117A5A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4841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12" Type="http://schemas.openxmlformats.org/officeDocument/2006/relationships/image" Target="../media/image40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4.jpeg"/><Relationship Id="rId11" Type="http://schemas.openxmlformats.org/officeDocument/2006/relationships/image" Target="../media/image39.png"/><Relationship Id="rId5" Type="http://schemas.openxmlformats.org/officeDocument/2006/relationships/image" Target="../media/image33.jpe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13" Type="http://schemas.openxmlformats.org/officeDocument/2006/relationships/image" Target="../media/image45.jpeg"/><Relationship Id="rId3" Type="http://schemas.openxmlformats.org/officeDocument/2006/relationships/image" Target="../media/image34.jpeg"/><Relationship Id="rId7" Type="http://schemas.openxmlformats.org/officeDocument/2006/relationships/image" Target="../media/image39.png"/><Relationship Id="rId12" Type="http://schemas.openxmlformats.org/officeDocument/2006/relationships/image" Target="../media/image4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8.png"/><Relationship Id="rId11" Type="http://schemas.openxmlformats.org/officeDocument/2006/relationships/image" Target="../media/image43.jpeg"/><Relationship Id="rId5" Type="http://schemas.openxmlformats.org/officeDocument/2006/relationships/image" Target="../media/image37.png"/><Relationship Id="rId10" Type="http://schemas.openxmlformats.org/officeDocument/2006/relationships/image" Target="../media/image42.jpeg"/><Relationship Id="rId4" Type="http://schemas.openxmlformats.org/officeDocument/2006/relationships/image" Target="../media/image36.jpeg"/><Relationship Id="rId9" Type="http://schemas.openxmlformats.org/officeDocument/2006/relationships/image" Target="../media/image41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4.jpeg"/><Relationship Id="rId7" Type="http://schemas.openxmlformats.org/officeDocument/2006/relationships/image" Target="../media/image39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10" Type="http://schemas.openxmlformats.org/officeDocument/2006/relationships/image" Target="../media/image45.jpeg"/><Relationship Id="rId4" Type="http://schemas.openxmlformats.org/officeDocument/2006/relationships/image" Target="../media/image36.jpeg"/><Relationship Id="rId9" Type="http://schemas.openxmlformats.org/officeDocument/2006/relationships/image" Target="../media/image4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12" Type="http://schemas.openxmlformats.org/officeDocument/2006/relationships/image" Target="../media/image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hyperlink" Target="mailto:rwilliams@wideycourt.Plymouth.sch.uk" TargetMode="External"/><Relationship Id="rId7" Type="http://schemas.openxmlformats.org/officeDocument/2006/relationships/image" Target="../media/image16.png"/><Relationship Id="rId2" Type="http://schemas.openxmlformats.org/officeDocument/2006/relationships/hyperlink" Target="mailto:hmarshall@wideycourt.Plymouth.sch.uk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hyperlink" Target="mailto:gcottenham@wideycourt.Plymouth.sch.uk" TargetMode="External"/><Relationship Id="rId4" Type="http://schemas.openxmlformats.org/officeDocument/2006/relationships/hyperlink" Target="mailto:hcoombs@wideycourt.Plymouth.sch.uk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.xml"/><Relationship Id="rId5" Type="http://schemas.openxmlformats.org/officeDocument/2006/relationships/image" Target="../media/image21.png"/><Relationship Id="rId10" Type="http://schemas.openxmlformats.org/officeDocument/2006/relationships/image" Target="../media/image25.png"/><Relationship Id="rId4" Type="http://schemas.openxmlformats.org/officeDocument/2006/relationships/image" Target="../media/image20.png"/><Relationship Id="rId9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8404" y="273379"/>
            <a:ext cx="75608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u="sng">
                <a:latin typeface="Comic Sans MS" panose="030F0702030302020204" pitchFamily="66" charset="0"/>
              </a:rPr>
              <a:t>Welcome to Year 2 </a:t>
            </a:r>
          </a:p>
        </p:txBody>
      </p:sp>
      <p:pic>
        <p:nvPicPr>
          <p:cNvPr id="2050" name="Picture 2" descr="Image result for sea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759" y="2017439"/>
            <a:ext cx="2326863" cy="1627585"/>
          </a:xfrm>
          <a:prstGeom prst="rect">
            <a:avLst/>
          </a:prstGeom>
          <a:noFill/>
          <a:ln w="381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seahors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7136" y="2564904"/>
            <a:ext cx="2016224" cy="2016224"/>
          </a:xfrm>
          <a:prstGeom prst="rect">
            <a:avLst/>
          </a:prstGeom>
          <a:noFill/>
          <a:ln w="38100">
            <a:solidFill>
              <a:srgbClr val="FF006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0CA0D9C-98EB-495C-9B79-2D3D79C79C1A}"/>
              </a:ext>
            </a:extLst>
          </p:cNvPr>
          <p:cNvSpPr/>
          <p:nvPr/>
        </p:nvSpPr>
        <p:spPr>
          <a:xfrm>
            <a:off x="956994" y="3769133"/>
            <a:ext cx="246413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Comic Sans MS" panose="030F0702030302020204" pitchFamily="66" charset="0"/>
              </a:rPr>
              <a:t>Seal Class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0499388-EB7C-429D-8893-864B5B9C46EC}"/>
              </a:ext>
            </a:extLst>
          </p:cNvPr>
          <p:cNvSpPr/>
          <p:nvPr/>
        </p:nvSpPr>
        <p:spPr>
          <a:xfrm>
            <a:off x="2462790" y="4588804"/>
            <a:ext cx="354937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Comic Sans MS" panose="030F0702030302020204" pitchFamily="66" charset="0"/>
              </a:rPr>
              <a:t>Seahorse Class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C072A7A-C7A3-467B-873C-4722890C3A81}"/>
              </a:ext>
            </a:extLst>
          </p:cNvPr>
          <p:cNvSpPr/>
          <p:nvPr/>
        </p:nvSpPr>
        <p:spPr>
          <a:xfrm>
            <a:off x="5836631" y="5393123"/>
            <a:ext cx="281679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Comic Sans MS" panose="030F0702030302020204" pitchFamily="66" charset="0"/>
              </a:rPr>
              <a:t>Shark Class</a:t>
            </a:r>
          </a:p>
        </p:txBody>
      </p:sp>
      <p:pic>
        <p:nvPicPr>
          <p:cNvPr id="3" name="Picture 2" descr="Blue shark - Wikipedia">
            <a:extLst>
              <a:ext uri="{FF2B5EF4-FFF2-40B4-BE49-F238E27FC236}">
                <a16:creationId xmlns:a16="http://schemas.microsoft.com/office/drawing/2014/main" id="{1260ED00-5625-672C-6419-62A19ABA6C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7381" y="3600974"/>
            <a:ext cx="2600325" cy="1762125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4E48AE6-A9D4-B681-2E79-090F301C4E90}"/>
              </a:ext>
            </a:extLst>
          </p:cNvPr>
          <p:cNvSpPr txBox="1"/>
          <p:nvPr/>
        </p:nvSpPr>
        <p:spPr>
          <a:xfrm>
            <a:off x="-1548680" y="5208456"/>
            <a:ext cx="75608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u="sng">
                <a:latin typeface="Twinkl Cursive Looped" panose="02000000000000000000" pitchFamily="2" charset="0"/>
              </a:rPr>
              <a:t>2025-2026</a:t>
            </a:r>
          </a:p>
        </p:txBody>
      </p:sp>
      <p:pic>
        <p:nvPicPr>
          <p:cNvPr id="5" name="Picture 4" descr="A green and yellow logo&#10;&#10;Description automatically generated">
            <a:extLst>
              <a:ext uri="{FF2B5EF4-FFF2-40B4-BE49-F238E27FC236}">
                <a16:creationId xmlns:a16="http://schemas.microsoft.com/office/drawing/2014/main" id="{F9A696A8-E4A5-DFE6-B3C3-F233A7FFE9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90313" y="163582"/>
            <a:ext cx="1301320" cy="1491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8512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A41141-9EAB-51A6-B8AD-0C5228336F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Portrait with Footer.png">
            <a:extLst>
              <a:ext uri="{FF2B5EF4-FFF2-40B4-BE49-F238E27FC236}">
                <a16:creationId xmlns:a16="http://schemas.microsoft.com/office/drawing/2014/main" id="{02C5236F-BC52-9D7E-A2AD-485DA4E9924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6453336"/>
            <a:ext cx="1008112" cy="32625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650C25E-7CA2-42DC-EAD5-884F2E7EE1BA}"/>
              </a:ext>
            </a:extLst>
          </p:cNvPr>
          <p:cNvSpPr/>
          <p:nvPr/>
        </p:nvSpPr>
        <p:spPr>
          <a:xfrm>
            <a:off x="251519" y="403938"/>
            <a:ext cx="8640960" cy="406265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2400" b="1" u="sng">
                <a:latin typeface="Comic Sans MS" panose="030F0702030302020204" pitchFamily="66" charset="0"/>
              </a:rPr>
              <a:t>Reading Books in Year 2</a:t>
            </a:r>
            <a:endParaRPr lang="en-US" sz="2400" b="1" u="sng">
              <a:highlight>
                <a:srgbClr val="FFFF00"/>
              </a:highlight>
              <a:latin typeface="Comic Sans MS" panose="030F0702030302020204" pitchFamily="66" charset="0"/>
            </a:endParaRPr>
          </a:p>
          <a:p>
            <a:pPr algn="ctr"/>
            <a:endParaRPr lang="en-US" sz="2200" b="1" u="sng">
              <a:latin typeface="Comic Sans MS" panose="030F0702030302020204" pitchFamily="66" charset="0"/>
            </a:endParaRPr>
          </a:p>
          <a:p>
            <a:pPr algn="ctr"/>
            <a:endParaRPr lang="en-US" sz="2200" b="1" u="sng">
              <a:latin typeface="Comic Sans MS" panose="030F0702030302020204" pitchFamily="66" charset="0"/>
            </a:endParaRPr>
          </a:p>
          <a:p>
            <a:pPr algn="ctr"/>
            <a:endParaRPr lang="en-US" sz="2200" b="1" u="sng">
              <a:latin typeface="Comic Sans MS" panose="030F0702030302020204" pitchFamily="66" charset="0"/>
            </a:endParaRPr>
          </a:p>
          <a:p>
            <a:pPr algn="ctr"/>
            <a:endParaRPr lang="en-US" sz="2200" b="1" u="sng">
              <a:latin typeface="Comic Sans MS" panose="030F0702030302020204" pitchFamily="66" charset="0"/>
            </a:endParaRPr>
          </a:p>
          <a:p>
            <a:pPr algn="ctr"/>
            <a:endParaRPr lang="en-US" sz="2200" b="1" u="sng">
              <a:latin typeface="Comic Sans MS" panose="030F0702030302020204" pitchFamily="66" charset="0"/>
            </a:endParaRPr>
          </a:p>
          <a:p>
            <a:pPr algn="ctr"/>
            <a:endParaRPr lang="en-US" sz="2200" b="1" u="sng">
              <a:latin typeface="Comic Sans MS" panose="030F0702030302020204" pitchFamily="66" charset="0"/>
            </a:endParaRPr>
          </a:p>
          <a:p>
            <a:pPr algn="ctr"/>
            <a:endParaRPr lang="en-US" sz="2200" b="1" u="sng">
              <a:latin typeface="Comic Sans MS" panose="030F0702030302020204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>
                <a:latin typeface="Comic Sans MS" panose="030F0702030302020204" pitchFamily="66" charset="0"/>
              </a:rPr>
              <a:t>ELS- Essential Letters and Sounds – following our phonics scheme in line with your child's phonics attainment. </a:t>
            </a:r>
          </a:p>
          <a:p>
            <a:r>
              <a:rPr lang="en-GB" sz="2000">
                <a:latin typeface="Comic Sans MS" panose="030F0702030302020204" pitchFamily="66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>
                <a:latin typeface="Comic Sans MS" panose="030F0702030302020204" pitchFamily="66" charset="0"/>
              </a:rPr>
              <a:t> Weekly book, and a weekly e-book. </a:t>
            </a:r>
          </a:p>
        </p:txBody>
      </p:sp>
      <p:pic>
        <p:nvPicPr>
          <p:cNvPr id="3074" name="Picture 2" descr="What is Essential Letters and Sounds (ELS)? - Highfields ...">
            <a:extLst>
              <a:ext uri="{FF2B5EF4-FFF2-40B4-BE49-F238E27FC236}">
                <a16:creationId xmlns:a16="http://schemas.microsoft.com/office/drawing/2014/main" id="{BF66E17F-2AA5-12BC-BF9D-90115A929F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2646" y="1195437"/>
            <a:ext cx="4878705" cy="1499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84846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Portrait with Foot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6453336"/>
            <a:ext cx="1008112" cy="32625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51520" y="172932"/>
            <a:ext cx="8784976" cy="5693866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2400" b="1" u="sng">
                <a:latin typeface="Comic Sans MS" panose="030F0702030302020204" pitchFamily="66" charset="0"/>
              </a:rPr>
              <a:t>Reading Books in Year 2</a:t>
            </a:r>
            <a:endParaRPr lang="en-US" sz="2400" b="1" u="sng">
              <a:highlight>
                <a:srgbClr val="FFFF00"/>
              </a:highlight>
              <a:latin typeface="Comic Sans MS" panose="030F0702030302020204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>
              <a:latin typeface="Comic Sans MS" panose="030F0702030302020204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>
              <a:latin typeface="Comic Sans MS" panose="030F0702030302020204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sz="200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sz="2000">
              <a:latin typeface="Comic Sans MS" panose="030F0702030302020204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>
                <a:latin typeface="Comic Sans MS" panose="030F0702030302020204" pitchFamily="66" charset="0"/>
              </a:rPr>
              <a:t>AR- Accelerated Reader . When children come up to Year 2, the reading focus changes slightly. We still encourage children to use their phonic skills, but the </a:t>
            </a:r>
            <a:r>
              <a:rPr lang="en-GB" sz="2000" b="1">
                <a:latin typeface="Comic Sans MS" panose="030F0702030302020204" pitchFamily="66" charset="0"/>
              </a:rPr>
              <a:t>focus moves </a:t>
            </a:r>
            <a:r>
              <a:rPr lang="en-GB" sz="2000" b="1">
                <a:highlight>
                  <a:srgbClr val="00FF00"/>
                </a:highlight>
                <a:latin typeface="Comic Sans MS" panose="030F0702030302020204" pitchFamily="66" charset="0"/>
              </a:rPr>
              <a:t>towards fluency and comprehension</a:t>
            </a:r>
            <a:r>
              <a:rPr lang="en-GB" sz="2000" b="1">
                <a:latin typeface="Comic Sans MS" panose="030F0702030302020204" pitchFamily="66" charset="0"/>
              </a:rPr>
              <a:t>, not word reading.</a:t>
            </a:r>
            <a:r>
              <a:rPr lang="en-GB" sz="2000">
                <a:latin typeface="Comic Sans MS" panose="030F0702030302020204" pitchFamily="66" charset="0"/>
              </a:rPr>
              <a:t> You should have / will receive a letter about this. *</a:t>
            </a:r>
            <a:r>
              <a:rPr lang="en-GB" sz="2000" b="1">
                <a:latin typeface="Comic Sans MS" panose="030F0702030302020204" pitchFamily="66" charset="0"/>
              </a:rPr>
              <a:t>We ask that you read this carefully to avoid any confusion or worries.*</a:t>
            </a:r>
          </a:p>
          <a:p>
            <a:endParaRPr lang="en-GB" sz="2000" b="1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sz="2000">
                <a:latin typeface="Comic Sans MS" panose="030F0702030302020204" pitchFamily="66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>
                <a:latin typeface="Comic Sans MS" panose="030F0702030302020204" pitchFamily="66" charset="0"/>
              </a:rPr>
              <a:t>Read 2/3 times at home        Sign       Quiz in school       Change book.</a:t>
            </a:r>
          </a:p>
          <a:p>
            <a:endParaRPr lang="en-GB" sz="2000">
              <a:latin typeface="Comic Sans MS" panose="030F0702030302020204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i="1">
                <a:latin typeface="Comic Sans MS" panose="030F0702030302020204" pitchFamily="66" charset="0"/>
              </a:rPr>
              <a:t> Quiz any day (not a Wednesday)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i="1">
                <a:latin typeface="Comic Sans MS" panose="030F0702030302020204" pitchFamily="66" charset="0"/>
              </a:rPr>
              <a:t>Sync with your child’s AR account to get updates and quiz results…</a:t>
            </a:r>
          </a:p>
        </p:txBody>
      </p:sp>
      <p:pic>
        <p:nvPicPr>
          <p:cNvPr id="4098" name="Picture 2" descr="Accelerated Reader | Armfield Academy">
            <a:extLst>
              <a:ext uri="{FF2B5EF4-FFF2-40B4-BE49-F238E27FC236}">
                <a16:creationId xmlns:a16="http://schemas.microsoft.com/office/drawing/2014/main" id="{973F2C39-7C9E-274A-33EB-88BC49162A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8430" y="758992"/>
            <a:ext cx="3462488" cy="921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rrow: Right 1">
            <a:extLst>
              <a:ext uri="{FF2B5EF4-FFF2-40B4-BE49-F238E27FC236}">
                <a16:creationId xmlns:a16="http://schemas.microsoft.com/office/drawing/2014/main" id="{6100A4D3-3E6A-EF14-2607-E9BBAADD89BF}"/>
              </a:ext>
            </a:extLst>
          </p:cNvPr>
          <p:cNvSpPr/>
          <p:nvPr/>
        </p:nvSpPr>
        <p:spPr>
          <a:xfrm>
            <a:off x="3657599" y="4615312"/>
            <a:ext cx="423512" cy="14437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618A28F9-CCCF-530F-9FB0-9AA6D5FBEB05}"/>
              </a:ext>
            </a:extLst>
          </p:cNvPr>
          <p:cNvSpPr/>
          <p:nvPr/>
        </p:nvSpPr>
        <p:spPr>
          <a:xfrm>
            <a:off x="4743650" y="4668248"/>
            <a:ext cx="423512" cy="14437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DCCEDB4B-27F7-1114-59BB-E3A3D63A4A1B}"/>
              </a:ext>
            </a:extLst>
          </p:cNvPr>
          <p:cNvSpPr/>
          <p:nvPr/>
        </p:nvSpPr>
        <p:spPr>
          <a:xfrm>
            <a:off x="6890073" y="4668248"/>
            <a:ext cx="423512" cy="14437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48609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236A449-0D63-C81D-AB38-C57B1D72AA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453" y="1649238"/>
            <a:ext cx="1926092" cy="287594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3F31276-CB35-3030-97EA-B5EBA81770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5477" y="2914533"/>
            <a:ext cx="2424456" cy="150137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3F6D3C8-088A-6FAB-FB6D-8A239DFEEF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7992" y="4475135"/>
            <a:ext cx="3810196" cy="1652672"/>
          </a:xfrm>
          <a:prstGeom prst="rect">
            <a:avLst/>
          </a:prstGeom>
        </p:spPr>
      </p:pic>
      <p:pic>
        <p:nvPicPr>
          <p:cNvPr id="4100" name="Picture 4" descr="Buy Pink Something Special Gift Boxes ...">
            <a:extLst>
              <a:ext uri="{FF2B5EF4-FFF2-40B4-BE49-F238E27FC236}">
                <a16:creationId xmlns:a16="http://schemas.microsoft.com/office/drawing/2014/main" id="{A0D05EBD-6546-1EBF-0982-DEDDED6E14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604" y="3050241"/>
            <a:ext cx="1382697" cy="1382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lass Dojo Award Certificate {Freebie}">
            <a:extLst>
              <a:ext uri="{FF2B5EF4-FFF2-40B4-BE49-F238E27FC236}">
                <a16:creationId xmlns:a16="http://schemas.microsoft.com/office/drawing/2014/main" id="{4CE6B1D0-0B78-BFD4-FA49-B19C5ED96C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597812"/>
            <a:ext cx="1828800" cy="1407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EF6258C-03DC-F115-066F-3A28F80BCD2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8853" y="4597812"/>
            <a:ext cx="2444751" cy="1407319"/>
          </a:xfrm>
          <a:prstGeom prst="rect">
            <a:avLst/>
          </a:prstGeom>
        </p:spPr>
      </p:pic>
      <p:pic>
        <p:nvPicPr>
          <p:cNvPr id="4104" name="Picture 8" descr="White Background Stock Illustration ...">
            <a:extLst>
              <a:ext uri="{FF2B5EF4-FFF2-40B4-BE49-F238E27FC236}">
                <a16:creationId xmlns:a16="http://schemas.microsoft.com/office/drawing/2014/main" id="{228605F5-0A52-2691-AAEE-9D2F9AAECC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8763" y="1449473"/>
            <a:ext cx="1793081" cy="1435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4BA9F9B-92E1-AEE0-2D96-DC06ADA4469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08577" y="2279747"/>
            <a:ext cx="1716970" cy="2131302"/>
          </a:xfrm>
          <a:prstGeom prst="rect">
            <a:avLst/>
          </a:prstGeom>
        </p:spPr>
      </p:pic>
      <p:pic>
        <p:nvPicPr>
          <p:cNvPr id="3" name="Picture 2" descr="ClassDojo">
            <a:extLst>
              <a:ext uri="{FF2B5EF4-FFF2-40B4-BE49-F238E27FC236}">
                <a16:creationId xmlns:a16="http://schemas.microsoft.com/office/drawing/2014/main" id="{8482AE96-53C0-41AA-A2AE-B09B4C1BEA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-20368"/>
            <a:ext cx="2613464" cy="1372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D110115-8677-01BB-7B63-B5A6F733563E}"/>
              </a:ext>
            </a:extLst>
          </p:cNvPr>
          <p:cNvSpPr txBox="1"/>
          <p:nvPr/>
        </p:nvSpPr>
        <p:spPr>
          <a:xfrm>
            <a:off x="-293445" y="155195"/>
            <a:ext cx="497393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GB" sz="3600" b="1" u="sng">
                <a:latin typeface="Twinkl Cursive Looped" panose="02000000000000000000" pitchFamily="2" charset="0"/>
                <a:ea typeface="+mn-lt"/>
                <a:cs typeface="+mn-lt"/>
              </a:rPr>
              <a:t>Seahorse Celebrating</a:t>
            </a:r>
          </a:p>
          <a:p>
            <a:pPr algn="ctr">
              <a:spcBef>
                <a:spcPct val="0"/>
              </a:spcBef>
            </a:pPr>
            <a:r>
              <a:rPr lang="en-GB" sz="3600" b="1" u="sng">
                <a:latin typeface="Twinkl Cursive Looped" panose="02000000000000000000" pitchFamily="2" charset="0"/>
                <a:ea typeface="+mn-lt"/>
                <a:cs typeface="+mn-lt"/>
              </a:rPr>
              <a:t> Success!</a:t>
            </a:r>
            <a:endParaRPr lang="en-US" sz="3600">
              <a:latin typeface="Twinkl Cursive Looped" panose="02000000000000000000" pitchFamily="2" charset="0"/>
              <a:ea typeface="+mn-lt"/>
              <a:cs typeface="+mn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5C2B4AB-7B7E-0791-D374-4BF5DAC91501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42125" t="32409" r="17713" b="28990"/>
          <a:stretch/>
        </p:blipFill>
        <p:spPr>
          <a:xfrm>
            <a:off x="6765308" y="910151"/>
            <a:ext cx="2303603" cy="1244795"/>
          </a:xfrm>
          <a:prstGeom prst="rect">
            <a:avLst/>
          </a:prstGeom>
        </p:spPr>
      </p:pic>
      <p:pic>
        <p:nvPicPr>
          <p:cNvPr id="5122" name="Picture 2" descr="90,000+ Winner Cup Stock Illustrations ...">
            <a:extLst>
              <a:ext uri="{FF2B5EF4-FFF2-40B4-BE49-F238E27FC236}">
                <a16:creationId xmlns:a16="http://schemas.microsoft.com/office/drawing/2014/main" id="{6B76EDC4-C6E9-9270-B9EC-C5F16B06DD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488" y="1425833"/>
            <a:ext cx="1372070" cy="1372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63525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336DA64-0CFE-C1E1-02D6-9E4A2ED426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Buy Pink Something Special Gift Boxes ...">
            <a:extLst>
              <a:ext uri="{FF2B5EF4-FFF2-40B4-BE49-F238E27FC236}">
                <a16:creationId xmlns:a16="http://schemas.microsoft.com/office/drawing/2014/main" id="{3F7A15E4-7168-E3DF-1200-5B75FA57DE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495" y="2797903"/>
            <a:ext cx="1382697" cy="1382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lass Dojo Award Certificate {Freebie}">
            <a:extLst>
              <a:ext uri="{FF2B5EF4-FFF2-40B4-BE49-F238E27FC236}">
                <a16:creationId xmlns:a16="http://schemas.microsoft.com/office/drawing/2014/main" id="{1DC8C379-452E-3000-D2A9-5F3D56A265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512" y="3037929"/>
            <a:ext cx="1828800" cy="1407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White Background Stock Illustration ...">
            <a:extLst>
              <a:ext uri="{FF2B5EF4-FFF2-40B4-BE49-F238E27FC236}">
                <a16:creationId xmlns:a16="http://schemas.microsoft.com/office/drawing/2014/main" id="{4B1AC027-4F8F-47DD-43F0-9A00D31CCB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1211" y="1340077"/>
            <a:ext cx="1793081" cy="1435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F95F141-E23F-6789-900E-DE7CCEF28D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08577" y="2279747"/>
            <a:ext cx="1716970" cy="2131302"/>
          </a:xfrm>
          <a:prstGeom prst="rect">
            <a:avLst/>
          </a:prstGeom>
        </p:spPr>
      </p:pic>
      <p:pic>
        <p:nvPicPr>
          <p:cNvPr id="3" name="Picture 2" descr="ClassDojo">
            <a:extLst>
              <a:ext uri="{FF2B5EF4-FFF2-40B4-BE49-F238E27FC236}">
                <a16:creationId xmlns:a16="http://schemas.microsoft.com/office/drawing/2014/main" id="{C177B4D4-6CCB-85CF-4278-889D3674F1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-20368"/>
            <a:ext cx="2613464" cy="1372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6EEE27A-5AE4-5E3A-ED58-D92AC8F87B6B}"/>
              </a:ext>
            </a:extLst>
          </p:cNvPr>
          <p:cNvSpPr txBox="1"/>
          <p:nvPr/>
        </p:nvSpPr>
        <p:spPr>
          <a:xfrm>
            <a:off x="-293445" y="155195"/>
            <a:ext cx="497393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GB" sz="3600" b="1" u="sng">
                <a:latin typeface="Twinkl Cursive Looped" panose="02000000000000000000" pitchFamily="2" charset="0"/>
                <a:ea typeface="+mn-lt"/>
                <a:cs typeface="+mn-lt"/>
              </a:rPr>
              <a:t>Shark Celebrating</a:t>
            </a:r>
          </a:p>
          <a:p>
            <a:pPr algn="ctr">
              <a:spcBef>
                <a:spcPct val="0"/>
              </a:spcBef>
            </a:pPr>
            <a:r>
              <a:rPr lang="en-GB" sz="3600" b="1" u="sng">
                <a:latin typeface="Twinkl Cursive Looped" panose="02000000000000000000" pitchFamily="2" charset="0"/>
                <a:ea typeface="+mn-lt"/>
                <a:cs typeface="+mn-lt"/>
              </a:rPr>
              <a:t> Success!</a:t>
            </a:r>
            <a:endParaRPr lang="en-US" sz="3600">
              <a:latin typeface="Twinkl Cursive Looped" panose="02000000000000000000" pitchFamily="2" charset="0"/>
              <a:ea typeface="+mn-lt"/>
              <a:cs typeface="+mn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9EE1DE8-1EBF-9144-BE39-76324C1C833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2125" t="32409" r="17713" b="28990"/>
          <a:stretch/>
        </p:blipFill>
        <p:spPr>
          <a:xfrm>
            <a:off x="6765308" y="910151"/>
            <a:ext cx="2303603" cy="1244795"/>
          </a:xfrm>
          <a:prstGeom prst="rect">
            <a:avLst/>
          </a:prstGeom>
        </p:spPr>
      </p:pic>
      <p:pic>
        <p:nvPicPr>
          <p:cNvPr id="5122" name="Picture 2" descr="90,000+ Winner Cup Stock Illustrations ...">
            <a:extLst>
              <a:ext uri="{FF2B5EF4-FFF2-40B4-BE49-F238E27FC236}">
                <a16:creationId xmlns:a16="http://schemas.microsoft.com/office/drawing/2014/main" id="{7035D45A-22F9-9674-B22A-C7672D4A6E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7733" y="1480353"/>
            <a:ext cx="1372070" cy="1372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A certificate of kindness for kids&#10;&#10;AI-generated content may be incorrect.">
            <a:extLst>
              <a:ext uri="{FF2B5EF4-FFF2-40B4-BE49-F238E27FC236}">
                <a16:creationId xmlns:a16="http://schemas.microsoft.com/office/drawing/2014/main" id="{5CAB8E4F-5BEA-5EE8-BF68-34D6C03CC7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8" y="3684228"/>
            <a:ext cx="2375301" cy="1650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A computer screen shot of a shark&#10;&#10;AI-generated content may be incorrect.">
            <a:extLst>
              <a:ext uri="{FF2B5EF4-FFF2-40B4-BE49-F238E27FC236}">
                <a16:creationId xmlns:a16="http://schemas.microsoft.com/office/drawing/2014/main" id="{95BF324A-CEE2-44D0-BC10-53F961F277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12" t="27109" r="12205" b="5327"/>
          <a:stretch>
            <a:fillRect/>
          </a:stretch>
        </p:blipFill>
        <p:spPr bwMode="auto">
          <a:xfrm>
            <a:off x="2394961" y="4517692"/>
            <a:ext cx="3657597" cy="2090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A white background with blue text&#10;&#10;AI-generated content may be incorrect.">
            <a:extLst>
              <a:ext uri="{FF2B5EF4-FFF2-40B4-BE49-F238E27FC236}">
                <a16:creationId xmlns:a16="http://schemas.microsoft.com/office/drawing/2014/main" id="{475CBDB3-E7CF-748B-5272-79FC9E64B0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0949" y="4827499"/>
            <a:ext cx="3464100" cy="1470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Keeleco Shark Cuddly Toy">
            <a:extLst>
              <a:ext uri="{FF2B5EF4-FFF2-40B4-BE49-F238E27FC236}">
                <a16:creationId xmlns:a16="http://schemas.microsoft.com/office/drawing/2014/main" id="{C07E0170-1883-4C1C-CBAB-24EFD5D7DD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73" b="27189"/>
          <a:stretch>
            <a:fillRect/>
          </a:stretch>
        </p:blipFill>
        <p:spPr bwMode="auto">
          <a:xfrm>
            <a:off x="158238" y="1351701"/>
            <a:ext cx="2837620" cy="1459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 cartoon of a star trophy&#10;&#10;AI-generated content may be incorrect.">
            <a:extLst>
              <a:ext uri="{FF2B5EF4-FFF2-40B4-BE49-F238E27FC236}">
                <a16:creationId xmlns:a16="http://schemas.microsoft.com/office/drawing/2014/main" id="{8F647799-3FA7-DB55-1125-638BB3F336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249" y="2610550"/>
            <a:ext cx="1238779" cy="1254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88376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412E891-DA23-7AAD-0C14-8965E048DE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Buy Pink Something Special Gift Boxes ...">
            <a:extLst>
              <a:ext uri="{FF2B5EF4-FFF2-40B4-BE49-F238E27FC236}">
                <a16:creationId xmlns:a16="http://schemas.microsoft.com/office/drawing/2014/main" id="{0944E3D0-D3CE-D04D-FF3A-8F725F1EA0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495" y="2797903"/>
            <a:ext cx="1382697" cy="1382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lass Dojo Award Certificate {Freebie}">
            <a:extLst>
              <a:ext uri="{FF2B5EF4-FFF2-40B4-BE49-F238E27FC236}">
                <a16:creationId xmlns:a16="http://schemas.microsoft.com/office/drawing/2014/main" id="{7E6B68CC-F688-450B-C9E8-384C95B49C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512" y="3037929"/>
            <a:ext cx="1828800" cy="1407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White Background Stock Illustration ...">
            <a:extLst>
              <a:ext uri="{FF2B5EF4-FFF2-40B4-BE49-F238E27FC236}">
                <a16:creationId xmlns:a16="http://schemas.microsoft.com/office/drawing/2014/main" id="{4256B493-1A15-6C8B-8C83-E86427B1AC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1211" y="1340077"/>
            <a:ext cx="1793081" cy="1435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1BB281D-EFB9-345B-4621-E670332978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08577" y="2279747"/>
            <a:ext cx="1716970" cy="2131302"/>
          </a:xfrm>
          <a:prstGeom prst="rect">
            <a:avLst/>
          </a:prstGeom>
        </p:spPr>
      </p:pic>
      <p:pic>
        <p:nvPicPr>
          <p:cNvPr id="3" name="Picture 2" descr="ClassDojo">
            <a:extLst>
              <a:ext uri="{FF2B5EF4-FFF2-40B4-BE49-F238E27FC236}">
                <a16:creationId xmlns:a16="http://schemas.microsoft.com/office/drawing/2014/main" id="{2A334F60-F0D8-A5B6-A4A8-9E5E2DC0A6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-20368"/>
            <a:ext cx="2613464" cy="1372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65B26F7-DA62-7799-67A0-A4FFB6DA7847}"/>
              </a:ext>
            </a:extLst>
          </p:cNvPr>
          <p:cNvSpPr txBox="1"/>
          <p:nvPr/>
        </p:nvSpPr>
        <p:spPr>
          <a:xfrm>
            <a:off x="-293445" y="155195"/>
            <a:ext cx="497393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GB" sz="3600" b="1" u="sng">
                <a:latin typeface="Twinkl Cursive Looped" panose="02000000000000000000" pitchFamily="2" charset="0"/>
                <a:ea typeface="+mn-lt"/>
                <a:cs typeface="+mn-lt"/>
              </a:rPr>
              <a:t>Seal Celebrating</a:t>
            </a:r>
          </a:p>
          <a:p>
            <a:pPr algn="ctr">
              <a:spcBef>
                <a:spcPct val="0"/>
              </a:spcBef>
            </a:pPr>
            <a:r>
              <a:rPr lang="en-GB" sz="3600" b="1" u="sng">
                <a:latin typeface="Twinkl Cursive Looped" panose="02000000000000000000" pitchFamily="2" charset="0"/>
                <a:ea typeface="+mn-lt"/>
                <a:cs typeface="+mn-lt"/>
              </a:rPr>
              <a:t> Success!</a:t>
            </a:r>
            <a:endParaRPr lang="en-US" sz="3600">
              <a:latin typeface="Twinkl Cursive Looped" panose="02000000000000000000" pitchFamily="2" charset="0"/>
              <a:ea typeface="+mn-lt"/>
              <a:cs typeface="+mn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43CE4C9-12CE-2B6E-AFFD-3A6B15241051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2125" t="32409" r="17713" b="28990"/>
          <a:stretch/>
        </p:blipFill>
        <p:spPr>
          <a:xfrm>
            <a:off x="6765308" y="910151"/>
            <a:ext cx="2303603" cy="1244795"/>
          </a:xfrm>
          <a:prstGeom prst="rect">
            <a:avLst/>
          </a:prstGeom>
        </p:spPr>
      </p:pic>
      <p:pic>
        <p:nvPicPr>
          <p:cNvPr id="5122" name="Picture 2" descr="90,000+ Winner Cup Stock Illustrations ...">
            <a:extLst>
              <a:ext uri="{FF2B5EF4-FFF2-40B4-BE49-F238E27FC236}">
                <a16:creationId xmlns:a16="http://schemas.microsoft.com/office/drawing/2014/main" id="{ACA93814-C9A4-0757-1013-2BA21B98C7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7733" y="1480353"/>
            <a:ext cx="1372070" cy="1372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A certificate of kindness for kids&#10;&#10;AI-generated content may be incorrect.">
            <a:extLst>
              <a:ext uri="{FF2B5EF4-FFF2-40B4-BE49-F238E27FC236}">
                <a16:creationId xmlns:a16="http://schemas.microsoft.com/office/drawing/2014/main" id="{DC3A6862-793B-DA25-4114-1166CF7DA7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8" y="3684228"/>
            <a:ext cx="2375301" cy="1650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 cartoon of a star trophy&#10;&#10;AI-generated content may be incorrect.">
            <a:extLst>
              <a:ext uri="{FF2B5EF4-FFF2-40B4-BE49-F238E27FC236}">
                <a16:creationId xmlns:a16="http://schemas.microsoft.com/office/drawing/2014/main" id="{CDF64D38-048A-3F06-F241-EBC45ADEE4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249" y="2610550"/>
            <a:ext cx="1238779" cy="1254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25617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27584" y="831478"/>
            <a:ext cx="7416824" cy="526297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6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Calibri"/>
                <a:cs typeface="Calibri"/>
              </a:rPr>
              <a:t>Attendance </a:t>
            </a:r>
            <a:endParaRPr kumimoji="0" lang="en-US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Calibri"/>
              <a:cs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The school target for attendance </a:t>
            </a:r>
            <a:r>
              <a:rPr kumimoji="0" lang="en-GB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is 96.6%.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Comic Sans MS" panose="030F0702030302020204" pitchFamily="66" charset="0"/>
              <a:ea typeface="+mn-ea"/>
              <a:cs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96.6% </a:t>
            </a:r>
            <a:r>
              <a:rPr kumimoji="0" lang="en-GB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= 5 days absence across an entire school year</a:t>
            </a:r>
            <a:endParaRPr kumimoji="0" lang="en-GB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Calibri"/>
              </a:rPr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69024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D110115-8677-01BB-7B63-B5A6F733563E}"/>
              </a:ext>
            </a:extLst>
          </p:cNvPr>
          <p:cNvSpPr txBox="1"/>
          <p:nvPr/>
        </p:nvSpPr>
        <p:spPr>
          <a:xfrm>
            <a:off x="2286000" y="164207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GB" sz="2800" b="1" u="sng">
                <a:latin typeface="Comic Sans MS" panose="030F0702030302020204" pitchFamily="66" charset="0"/>
                <a:ea typeface="+mn-lt"/>
                <a:cs typeface="+mn-lt"/>
              </a:rPr>
              <a:t>School Expectations </a:t>
            </a:r>
            <a:endParaRPr lang="en-US" sz="2800">
              <a:latin typeface="Comic Sans MS" panose="030F0702030302020204" pitchFamily="66" charset="0"/>
              <a:ea typeface="+mn-lt"/>
              <a:cs typeface="+mn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187D031-0EDB-B439-E5D5-0249D1CED3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999" t="24788" r="25000" b="5179"/>
          <a:stretch/>
        </p:blipFill>
        <p:spPr>
          <a:xfrm>
            <a:off x="161256" y="884819"/>
            <a:ext cx="6696744" cy="527361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E2D9862-180B-329E-E32A-6FF6FED453A9}"/>
              </a:ext>
            </a:extLst>
          </p:cNvPr>
          <p:cNvSpPr txBox="1"/>
          <p:nvPr/>
        </p:nvSpPr>
        <p:spPr>
          <a:xfrm>
            <a:off x="2286000" y="884819"/>
            <a:ext cx="228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/>
            <a:r>
              <a:rPr lang="en-GB" b="0" i="0" u="sng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Negative Behaviour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A2F4026-4C00-6BA5-20A1-D61B63D2ADC3}"/>
              </a:ext>
            </a:extLst>
          </p:cNvPr>
          <p:cNvSpPr txBox="1"/>
          <p:nvPr/>
        </p:nvSpPr>
        <p:spPr>
          <a:xfrm>
            <a:off x="6935372" y="1813466"/>
            <a:ext cx="228600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/>
            <a:r>
              <a:rPr lang="en-GB" sz="2400" b="0" i="0">
                <a:solidFill>
                  <a:srgbClr val="000000"/>
                </a:solidFill>
                <a:effectLst/>
                <a:latin typeface="Twinkl Cursive Looped" panose="02000000000000000000" pitchFamily="2" charset="0"/>
              </a:rPr>
              <a:t>As part of children’s recovery, they will fill out a reflection form with the class teacher where consequences are discussed</a:t>
            </a:r>
            <a:r>
              <a:rPr lang="en-GB" sz="2400" b="0" i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418502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484784"/>
          </a:xfrm>
        </p:spPr>
        <p:txBody>
          <a:bodyPr>
            <a:normAutofit/>
          </a:bodyPr>
          <a:lstStyle/>
          <a:p>
            <a:r>
              <a:rPr lang="en-GB" sz="3600" u="sng"/>
              <a:t> </a:t>
            </a:r>
            <a:r>
              <a:rPr lang="en-GB" sz="3600" u="sng">
                <a:latin typeface="Comic Sans MS" panose="030F0702030302020204" pitchFamily="66" charset="0"/>
              </a:rPr>
              <a:t>Year 2 End of Year Expectations</a:t>
            </a:r>
            <a:br>
              <a:rPr lang="en-GB" u="sng">
                <a:latin typeface="Comic Sans MS" panose="030F0702030302020204" pitchFamily="66" charset="0"/>
              </a:rPr>
            </a:br>
            <a:endParaRPr lang="en-GB"/>
          </a:p>
        </p:txBody>
      </p:sp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151420" y="1020185"/>
            <a:ext cx="8861847" cy="4604337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/>
          <a:p>
            <a:pPr marL="0" indent="0" algn="ctr">
              <a:buNone/>
            </a:pPr>
            <a:endParaRPr lang="en-GB" sz="1000" u="sng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GB" sz="2400" u="sng">
                <a:latin typeface="Comic Sans MS" panose="030F0702030302020204" pitchFamily="66" charset="0"/>
              </a:rPr>
              <a:t>Reading</a:t>
            </a:r>
          </a:p>
          <a:p>
            <a:pPr marL="0" indent="0" algn="ctr">
              <a:buNone/>
            </a:pPr>
            <a:r>
              <a:rPr lang="en-GB" sz="2400" b="1" u="sng">
                <a:latin typeface="Comic Sans MS" panose="030F0702030302020204" pitchFamily="66" charset="0"/>
              </a:rPr>
              <a:t> </a:t>
            </a:r>
          </a:p>
          <a:p>
            <a:pPr marL="0" indent="0">
              <a:buNone/>
            </a:pPr>
            <a:r>
              <a:rPr lang="en-GB" sz="2400">
                <a:latin typeface="Comic Sans MS" panose="030F0702030302020204" pitchFamily="66" charset="0"/>
              </a:rPr>
              <a:t>- Read most words with 2 or more </a:t>
            </a:r>
            <a:r>
              <a:rPr lang="en-GB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syllables</a:t>
            </a:r>
          </a:p>
          <a:p>
            <a:pPr marL="0" indent="0">
              <a:buNone/>
            </a:pPr>
            <a:r>
              <a:rPr lang="en-GB" sz="2400">
                <a:latin typeface="Comic Sans MS" panose="030F0702030302020204" pitchFamily="66" charset="0"/>
              </a:rPr>
              <a:t>- Read most words containing suffixes (words ending </a:t>
            </a:r>
            <a:r>
              <a:rPr lang="en-GB" sz="240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ment</a:t>
            </a:r>
            <a:r>
              <a:rPr lang="en-GB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ness, less, </a:t>
            </a:r>
            <a:r>
              <a:rPr lang="en-GB" sz="240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ly</a:t>
            </a:r>
            <a:r>
              <a:rPr lang="en-GB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GB" sz="240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ful</a:t>
            </a:r>
            <a:r>
              <a:rPr lang="en-GB" sz="2400">
                <a:latin typeface="Comic Sans MS" panose="030F0702030302020204" pitchFamily="66" charset="0"/>
              </a:rPr>
              <a:t>)</a:t>
            </a:r>
          </a:p>
          <a:p>
            <a:pPr marL="0" indent="0">
              <a:buNone/>
            </a:pPr>
            <a:r>
              <a:rPr lang="en-GB" sz="2400">
                <a:latin typeface="Comic Sans MS" panose="030F0702030302020204" pitchFamily="66" charset="0"/>
              </a:rPr>
              <a:t>- Read most Common Exception Words (CEW)  </a:t>
            </a:r>
            <a:endParaRPr lang="en-GB" sz="2400">
              <a:latin typeface="Comic Sans MS" panose="030F0702030302020204" pitchFamily="66" charset="0"/>
              <a:cs typeface="Calibri"/>
            </a:endParaRPr>
          </a:p>
          <a:p>
            <a:pPr marL="0" indent="0">
              <a:buNone/>
            </a:pPr>
            <a:r>
              <a:rPr lang="en-GB" sz="2400">
                <a:latin typeface="Comic Sans MS" panose="030F0702030302020204" pitchFamily="66" charset="0"/>
              </a:rPr>
              <a:t>- Read fluently, sounding out some unknown words</a:t>
            </a:r>
          </a:p>
          <a:p>
            <a:pPr marL="0" indent="0">
              <a:buNone/>
            </a:pPr>
            <a:r>
              <a:rPr lang="en-GB" sz="2400">
                <a:latin typeface="Comic Sans MS" panose="030F0702030302020204" pitchFamily="66" charset="0"/>
              </a:rPr>
              <a:t>- Check their reading makes sense</a:t>
            </a:r>
          </a:p>
          <a:p>
            <a:pPr marL="0" indent="0">
              <a:buNone/>
            </a:pPr>
            <a:r>
              <a:rPr lang="en-GB" sz="2400">
                <a:latin typeface="Comic Sans MS" panose="030F0702030302020204" pitchFamily="66" charset="0"/>
              </a:rPr>
              <a:t>- Answer questions, making some inferences </a:t>
            </a:r>
          </a:p>
          <a:p>
            <a:pPr marL="0" indent="0">
              <a:buNone/>
            </a:pPr>
            <a:r>
              <a:rPr lang="en-GB" sz="2400">
                <a:latin typeface="Comic Sans MS" panose="030F0702030302020204" pitchFamily="66" charset="0"/>
              </a:rPr>
              <a:t>- Explain what has happened in the story so far</a:t>
            </a:r>
          </a:p>
        </p:txBody>
      </p:sp>
    </p:spTree>
    <p:extLst>
      <p:ext uri="{BB962C8B-B14F-4D97-AF65-F5344CB8AC3E}">
        <p14:creationId xmlns:p14="http://schemas.microsoft.com/office/powerpoint/2010/main" val="6168250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0"/>
            <a:ext cx="8229600" cy="1484784"/>
          </a:xfrm>
        </p:spPr>
        <p:txBody>
          <a:bodyPr>
            <a:normAutofit/>
          </a:bodyPr>
          <a:lstStyle/>
          <a:p>
            <a:r>
              <a:rPr lang="en-GB" sz="3600" u="sng"/>
              <a:t> </a:t>
            </a:r>
            <a:r>
              <a:rPr lang="en-GB" sz="3600" u="sng">
                <a:latin typeface="Comic Sans MS" panose="030F0702030302020204" pitchFamily="66" charset="0"/>
              </a:rPr>
              <a:t>Year 2 End of Year Expectations</a:t>
            </a:r>
            <a:br>
              <a:rPr lang="en-GB" u="sng">
                <a:latin typeface="Comic Sans MS" panose="030F0702030302020204" pitchFamily="66" charset="0"/>
              </a:rPr>
            </a:br>
            <a:endParaRPr lang="en-GB" b="1"/>
          </a:p>
        </p:txBody>
      </p:sp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230832" y="558264"/>
            <a:ext cx="8682336" cy="615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endParaRPr lang="en-GB" sz="1000" b="1" u="sng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GB" sz="2400" u="sng">
                <a:latin typeface="Comic Sans MS" panose="030F0702030302020204" pitchFamily="66" charset="0"/>
              </a:rPr>
              <a:t>Writing</a:t>
            </a:r>
          </a:p>
          <a:p>
            <a:pPr marL="0" indent="0" algn="ctr">
              <a:buNone/>
            </a:pPr>
            <a:endParaRPr lang="en-GB" sz="2400">
              <a:latin typeface="Comic Sans MS" panose="030F0702030302020204" pitchFamily="66" charset="0"/>
            </a:endParaRPr>
          </a:p>
          <a:p>
            <a:r>
              <a:rPr lang="en-GB" sz="2400">
                <a:latin typeface="Comic Sans MS" panose="030F0702030302020204" pitchFamily="66" charset="0"/>
              </a:rPr>
              <a:t>Write simple, coherent narratives (including real events)</a:t>
            </a:r>
          </a:p>
          <a:p>
            <a:r>
              <a:rPr lang="en-GB" sz="2400">
                <a:latin typeface="Comic Sans MS" panose="030F0702030302020204" pitchFamily="66" charset="0"/>
              </a:rPr>
              <a:t>Use </a:t>
            </a:r>
            <a:r>
              <a:rPr lang="en-US" sz="2400">
                <a:latin typeface="Comic Sans MS" panose="030F0702030302020204" pitchFamily="66" charset="0"/>
              </a:rPr>
              <a:t>capital letters and full stops, and use question marks correctly when required </a:t>
            </a:r>
          </a:p>
          <a:p>
            <a:r>
              <a:rPr lang="en-US" sz="2400">
                <a:latin typeface="Comic Sans MS" panose="030F0702030302020204" pitchFamily="66" charset="0"/>
              </a:rPr>
              <a:t>Use present and past tense </a:t>
            </a:r>
            <a:endParaRPr lang="en-GB" sz="2400">
              <a:latin typeface="Comic Sans MS" panose="030F0702030302020204" pitchFamily="66" charset="0"/>
            </a:endParaRPr>
          </a:p>
          <a:p>
            <a:r>
              <a:rPr lang="en-US" sz="2400">
                <a:latin typeface="Comic Sans MS" panose="030F0702030302020204" pitchFamily="66" charset="0"/>
              </a:rPr>
              <a:t>Use co-ordination (e.g. or / and / but) and some subordination (e.g. when / if / that / because) to join clauses </a:t>
            </a:r>
          </a:p>
          <a:p>
            <a:r>
              <a:rPr lang="en-US" sz="2400">
                <a:latin typeface="Comic Sans MS" panose="030F0702030302020204" pitchFamily="66" charset="0"/>
              </a:rPr>
              <a:t>Segment spoken words </a:t>
            </a:r>
          </a:p>
          <a:p>
            <a:r>
              <a:rPr lang="en-US" sz="2400">
                <a:latin typeface="Comic Sans MS" panose="030F0702030302020204" pitchFamily="66" charset="0"/>
              </a:rPr>
              <a:t>Spell many Common Exception Words</a:t>
            </a:r>
          </a:p>
          <a:p>
            <a:r>
              <a:rPr lang="en-US" sz="2400">
                <a:latin typeface="Comic Sans MS" panose="030F0702030302020204" pitchFamily="66" charset="0"/>
              </a:rPr>
              <a:t>Form capital letters and digits correctly (lower case letters Y1)</a:t>
            </a:r>
          </a:p>
          <a:p>
            <a:r>
              <a:rPr lang="en-US" sz="2400">
                <a:latin typeface="Comic Sans MS" panose="030F0702030302020204" pitchFamily="66" charset="0"/>
              </a:rPr>
              <a:t>Using spaces between words </a:t>
            </a:r>
          </a:p>
        </p:txBody>
      </p:sp>
    </p:spTree>
    <p:extLst>
      <p:ext uri="{BB962C8B-B14F-4D97-AF65-F5344CB8AC3E}">
        <p14:creationId xmlns:p14="http://schemas.microsoft.com/office/powerpoint/2010/main" val="20415720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484784"/>
          </a:xfrm>
        </p:spPr>
        <p:txBody>
          <a:bodyPr>
            <a:normAutofit/>
          </a:bodyPr>
          <a:lstStyle/>
          <a:p>
            <a:r>
              <a:rPr lang="en-GB" sz="3600" u="sng">
                <a:latin typeface="Comic Sans MS" panose="030F0702030302020204" pitchFamily="66" charset="0"/>
              </a:rPr>
              <a:t>Year 2 End of Year Expectations</a:t>
            </a:r>
            <a:br>
              <a:rPr lang="en-GB" u="sng">
                <a:latin typeface="Comic Sans MS" panose="030F0702030302020204" pitchFamily="66" charset="0"/>
              </a:rPr>
            </a:br>
            <a:endParaRPr lang="en-GB"/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162838" y="375146"/>
            <a:ext cx="8818324" cy="5632311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endParaRPr lang="en-GB" sz="2400" u="sng">
              <a:latin typeface="Comic Sans MS" panose="030F0702030302020204" pitchFamily="66" charset="0"/>
            </a:endParaRPr>
          </a:p>
          <a:p>
            <a:pPr marL="0" indent="0" algn="ctr">
              <a:buFont typeface="Arial" pitchFamily="34" charset="0"/>
              <a:buNone/>
            </a:pPr>
            <a:r>
              <a:rPr lang="en-GB" sz="2800" u="sng">
                <a:latin typeface="Comic Sans MS" panose="030F0702030302020204" pitchFamily="66" charset="0"/>
              </a:rPr>
              <a:t>Maths</a:t>
            </a:r>
          </a:p>
          <a:p>
            <a:pPr marL="0" indent="0" algn="ctr">
              <a:buFont typeface="Arial" pitchFamily="34" charset="0"/>
              <a:buNone/>
            </a:pPr>
            <a:r>
              <a:rPr lang="en-GB" sz="2400" b="1" u="sng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GB" sz="2400" b="1" u="sng">
                <a:latin typeface="Comic Sans MS" panose="030F0702030302020204" pitchFamily="66" charset="0"/>
              </a:rPr>
              <a:t> </a:t>
            </a:r>
          </a:p>
          <a:p>
            <a:pPr>
              <a:buFontTx/>
              <a:buChar char="-"/>
            </a:pPr>
            <a:r>
              <a:rPr lang="en-GB" sz="2400">
                <a:latin typeface="Comic Sans MS" panose="030F0702030302020204" pitchFamily="66" charset="0"/>
              </a:rPr>
              <a:t>Read scales in divisions of twos, fives and tens </a:t>
            </a:r>
          </a:p>
          <a:p>
            <a:pPr>
              <a:buFontTx/>
              <a:buChar char="-"/>
            </a:pPr>
            <a:r>
              <a:rPr lang="en-GB" sz="2400">
                <a:latin typeface="Comic Sans MS" panose="030F0702030302020204" pitchFamily="66" charset="0"/>
              </a:rPr>
              <a:t>Partition any 2-digit number into different combinations of tens and ones. </a:t>
            </a:r>
            <a:r>
              <a:rPr lang="en-GB" sz="2400" err="1">
                <a:latin typeface="Comic Sans MS" panose="030F0702030302020204" pitchFamily="66" charset="0"/>
              </a:rPr>
              <a:t>Eg</a:t>
            </a:r>
            <a:r>
              <a:rPr lang="en-GB" sz="2400">
                <a:latin typeface="Comic Sans MS" panose="030F0702030302020204" pitchFamily="66" charset="0"/>
              </a:rPr>
              <a:t>, 34 = 30 + 4, 28 + 6, 12 + 22</a:t>
            </a:r>
          </a:p>
          <a:p>
            <a:pPr>
              <a:buFontTx/>
              <a:buChar char="-"/>
            </a:pPr>
            <a:r>
              <a:rPr lang="en-GB" sz="2400">
                <a:latin typeface="Comic Sans MS" panose="030F0702030302020204" pitchFamily="66" charset="0"/>
              </a:rPr>
              <a:t>Add and subtract two 2-digit numbers using an efficient strategy</a:t>
            </a:r>
          </a:p>
          <a:p>
            <a:pPr>
              <a:buFontTx/>
              <a:buChar char="-"/>
            </a:pPr>
            <a:r>
              <a:rPr lang="en-GB" sz="2400">
                <a:latin typeface="Comic Sans MS" panose="030F0702030302020204" pitchFamily="66" charset="0"/>
              </a:rPr>
              <a:t>Recall number bonds for 10 and give associated facts. For example, </a:t>
            </a:r>
            <a:r>
              <a:rPr lang="en-US" sz="2400">
                <a:latin typeface="Comic Sans MS" panose="030F0702030302020204" pitchFamily="66" charset="0"/>
              </a:rPr>
              <a:t>6 + 4 = 10 , therefore 4 + 6 = 10 and 10 – 6 = 4</a:t>
            </a:r>
          </a:p>
          <a:p>
            <a:pPr>
              <a:buFontTx/>
              <a:buChar char="-"/>
            </a:pPr>
            <a:r>
              <a:rPr lang="en-US" sz="2400">
                <a:latin typeface="Comic Sans MS" panose="030F0702030302020204" pitchFamily="66" charset="0"/>
              </a:rPr>
              <a:t>Count in 2s, 5s and 10s</a:t>
            </a:r>
          </a:p>
          <a:p>
            <a:pPr>
              <a:buFontTx/>
              <a:buChar char="-"/>
            </a:pPr>
            <a:r>
              <a:rPr lang="en-US" sz="2400">
                <a:latin typeface="Comic Sans MS" panose="030F0702030302020204" pitchFamily="66" charset="0"/>
              </a:rPr>
              <a:t>Know the value of different coins </a:t>
            </a:r>
          </a:p>
          <a:p>
            <a:pPr>
              <a:buFontTx/>
              <a:buChar char="-"/>
            </a:pPr>
            <a:r>
              <a:rPr lang="en-US" sz="2400">
                <a:latin typeface="Comic Sans MS" panose="030F0702030302020204" pitchFamily="66" charset="0"/>
              </a:rPr>
              <a:t>Name and describe the properties of 2D and 3D shapes. </a:t>
            </a:r>
            <a:endParaRPr lang="en-GB" sz="360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4947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376132F-8BD2-D3A0-5447-46CE933D7718}"/>
              </a:ext>
            </a:extLst>
          </p:cNvPr>
          <p:cNvSpPr txBox="1"/>
          <p:nvPr/>
        </p:nvSpPr>
        <p:spPr>
          <a:xfrm>
            <a:off x="2276835" y="4655406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err="1">
                <a:latin typeface="Comic Sans MS" panose="030F0702030302020204" pitchFamily="66" charset="0"/>
              </a:rPr>
              <a:t>Mr</a:t>
            </a:r>
            <a:r>
              <a:rPr lang="en-US">
                <a:latin typeface="Comic Sans MS" panose="030F0702030302020204" pitchFamily="66" charset="0"/>
              </a:rPr>
              <a:t> Coombs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5EC4B3-0756-E963-8405-E8E27E52821D}"/>
              </a:ext>
            </a:extLst>
          </p:cNvPr>
          <p:cNvSpPr txBox="1"/>
          <p:nvPr/>
        </p:nvSpPr>
        <p:spPr>
          <a:xfrm>
            <a:off x="2015234" y="2881718"/>
            <a:ext cx="1719984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Comic Sans MS" panose="030F0702030302020204" pitchFamily="66" charset="0"/>
              </a:rPr>
              <a:t>Miss Williams </a:t>
            </a:r>
          </a:p>
          <a:p>
            <a:r>
              <a:rPr lang="en-US" sz="1100">
                <a:latin typeface="Comic Sans MS" panose="030F0702030302020204" pitchFamily="66" charset="0"/>
              </a:rPr>
              <a:t>(Monday-Wednesday)</a:t>
            </a:r>
            <a:endParaRPr lang="en-GB" sz="1100">
              <a:latin typeface="Comic Sans MS" panose="030F0702030302020204" pitchFamily="66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6171110-ABFB-94F4-A9B3-904CC1C2C9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9252" y="3391726"/>
            <a:ext cx="878521" cy="1145639"/>
          </a:xfrm>
          <a:prstGeom prst="rect">
            <a:avLst/>
          </a:prstGeom>
        </p:spPr>
      </p:pic>
      <p:pic>
        <p:nvPicPr>
          <p:cNvPr id="10" name="Picture 9" descr="A close-up of a person smiling&#10;&#10;Description automatically generated">
            <a:extLst>
              <a:ext uri="{FF2B5EF4-FFF2-40B4-BE49-F238E27FC236}">
                <a16:creationId xmlns:a16="http://schemas.microsoft.com/office/drawing/2014/main" id="{E91FB15B-F77B-345D-627A-A567357A8E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355" y="3374649"/>
            <a:ext cx="936999" cy="117141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05275A4-3B4D-827E-8932-5B065557ECFA}"/>
              </a:ext>
            </a:extLst>
          </p:cNvPr>
          <p:cNvSpPr txBox="1"/>
          <p:nvPr/>
        </p:nvSpPr>
        <p:spPr>
          <a:xfrm>
            <a:off x="3666728" y="2852833"/>
            <a:ext cx="1652652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err="1">
                <a:latin typeface="Comic Sans MS" panose="030F0702030302020204" pitchFamily="66" charset="0"/>
              </a:rPr>
              <a:t>Mrs</a:t>
            </a:r>
            <a:r>
              <a:rPr lang="en-US">
                <a:latin typeface="Comic Sans MS" panose="030F0702030302020204" pitchFamily="66" charset="0"/>
              </a:rPr>
              <a:t> Marshall </a:t>
            </a:r>
            <a:r>
              <a:rPr lang="en-US" sz="1100">
                <a:latin typeface="Comic Sans MS" panose="030F0702030302020204" pitchFamily="66" charset="0"/>
              </a:rPr>
              <a:t>(Wednesday-Friday)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14E0D1A-7E5F-9589-E6F9-E3AE08B85C6A}"/>
              </a:ext>
            </a:extLst>
          </p:cNvPr>
          <p:cNvSpPr txBox="1"/>
          <p:nvPr/>
        </p:nvSpPr>
        <p:spPr>
          <a:xfrm>
            <a:off x="377291" y="3775406"/>
            <a:ext cx="2740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latin typeface="Comic Sans MS" panose="030F0702030302020204" pitchFamily="66" charset="0"/>
              </a:rPr>
              <a:t>Year Leaders</a:t>
            </a:r>
            <a:endParaRPr lang="en-GB">
              <a:latin typeface="Comic Sans MS" panose="030F0702030302020204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91913" y="-45514"/>
            <a:ext cx="7488832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3200" u="sng">
                <a:latin typeface="Comic Sans MS" panose="030F0702030302020204" pitchFamily="66" charset="0"/>
              </a:rPr>
              <a:t>Year 2 Team</a:t>
            </a:r>
            <a:endParaRPr lang="en-US">
              <a:latin typeface="Comic Sans MS" panose="030F0702030302020204" pitchFamily="66" charset="0"/>
              <a:cs typeface="Calibri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AF9E550-E818-DB5E-345A-E693FAA1722E}"/>
              </a:ext>
            </a:extLst>
          </p:cNvPr>
          <p:cNvSpPr txBox="1"/>
          <p:nvPr/>
        </p:nvSpPr>
        <p:spPr>
          <a:xfrm>
            <a:off x="1936722" y="709331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Comic Sans MS" panose="030F0702030302020204" pitchFamily="66" charset="0"/>
              </a:rPr>
              <a:t>Miss Cottenham</a:t>
            </a:r>
          </a:p>
        </p:txBody>
      </p:sp>
      <p:pic>
        <p:nvPicPr>
          <p:cNvPr id="1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F825DEA8-C58D-2B6E-4328-1A7F28C11AA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6631" t="42160" r="42663" b="36245"/>
          <a:stretch/>
        </p:blipFill>
        <p:spPr>
          <a:xfrm>
            <a:off x="7074321" y="3306545"/>
            <a:ext cx="926973" cy="1046947"/>
          </a:xfrm>
          <a:prstGeom prst="rect">
            <a:avLst/>
          </a:prstGeom>
        </p:spPr>
      </p:pic>
      <p:pic>
        <p:nvPicPr>
          <p:cNvPr id="16" name="Picture 6" descr=" ">
            <a:extLst>
              <a:ext uri="{FF2B5EF4-FFF2-40B4-BE49-F238E27FC236}">
                <a16:creationId xmlns:a16="http://schemas.microsoft.com/office/drawing/2014/main" id="{19E01F4B-8FDE-1BE4-9181-3C38F9C23B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075" y="1047313"/>
            <a:ext cx="969641" cy="121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Miss K Harrison">
            <a:extLst>
              <a:ext uri="{FF2B5EF4-FFF2-40B4-BE49-F238E27FC236}">
                <a16:creationId xmlns:a16="http://schemas.microsoft.com/office/drawing/2014/main" id="{60E1E945-CF5C-7D5D-4FED-C9568F5DFD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6702" y="4934437"/>
            <a:ext cx="800965" cy="1304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9CA48F8D-6FC4-E3D2-5BDD-4397A6FC11E7}"/>
              </a:ext>
            </a:extLst>
          </p:cNvPr>
          <p:cNvSpPr txBox="1"/>
          <p:nvPr/>
        </p:nvSpPr>
        <p:spPr>
          <a:xfrm>
            <a:off x="6573128" y="2881718"/>
            <a:ext cx="2585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Comic Sans MS" panose="030F0702030302020204" pitchFamily="66" charset="0"/>
              </a:rPr>
              <a:t>TA- </a:t>
            </a:r>
            <a:r>
              <a:rPr lang="en-US" err="1">
                <a:latin typeface="Comic Sans MS" panose="030F0702030302020204" pitchFamily="66" charset="0"/>
              </a:rPr>
              <a:t>Mrs</a:t>
            </a:r>
            <a:r>
              <a:rPr lang="en-US">
                <a:latin typeface="Comic Sans MS" panose="030F0702030302020204" pitchFamily="66" charset="0"/>
              </a:rPr>
              <a:t> Wiffen</a:t>
            </a:r>
            <a:endParaRPr lang="en-US" sz="1100">
              <a:latin typeface="Comic Sans MS" panose="030F0702030302020204" pitchFamily="66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526F2CC-6189-0058-C027-9F1C3E0F7B5C}"/>
              </a:ext>
            </a:extLst>
          </p:cNvPr>
          <p:cNvSpPr txBox="1"/>
          <p:nvPr/>
        </p:nvSpPr>
        <p:spPr>
          <a:xfrm>
            <a:off x="6561452" y="4634038"/>
            <a:ext cx="2392916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Comic Sans MS" panose="030F0702030302020204" pitchFamily="66" charset="0"/>
              </a:rPr>
              <a:t>TA- Miss Harrison</a:t>
            </a:r>
          </a:p>
          <a:p>
            <a:endParaRPr lang="en-US" sz="1100">
              <a:latin typeface="Comic Sans MS" panose="030F0702030302020204" pitchFamily="66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4CE866A-8B98-31A6-8523-E113D27CEAF1}"/>
              </a:ext>
            </a:extLst>
          </p:cNvPr>
          <p:cNvSpPr txBox="1"/>
          <p:nvPr/>
        </p:nvSpPr>
        <p:spPr>
          <a:xfrm>
            <a:off x="4100582" y="668021"/>
            <a:ext cx="2585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Comic Sans MS" panose="030F0702030302020204" pitchFamily="66" charset="0"/>
              </a:rPr>
              <a:t>TA- Miss Taylor (AM)</a:t>
            </a:r>
            <a:endParaRPr lang="en-US" sz="1100">
              <a:latin typeface="Comic Sans MS" panose="030F0702030302020204" pitchFamily="66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9D284286-EA11-BB85-3087-0B9DB585128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42026" y="5011819"/>
            <a:ext cx="1043346" cy="115005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2E82EAF-9604-E932-5C6C-924D5FB5AC1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5400000">
            <a:off x="2280042" y="991567"/>
            <a:ext cx="967134" cy="117548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CF9BC57A-C647-6343-E0EB-DE61C3D896AB}"/>
              </a:ext>
            </a:extLst>
          </p:cNvPr>
          <p:cNvSpPr txBox="1"/>
          <p:nvPr/>
        </p:nvSpPr>
        <p:spPr>
          <a:xfrm>
            <a:off x="6767648" y="691962"/>
            <a:ext cx="2585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Comic Sans MS" panose="030F0702030302020204" pitchFamily="66" charset="0"/>
              </a:rPr>
              <a:t>TA- Miss Slade (PM)</a:t>
            </a:r>
            <a:endParaRPr lang="en-US" sz="1100">
              <a:latin typeface="Comic Sans MS" panose="030F0702030302020204" pitchFamily="66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ADD61CCE-B56A-A2B5-A37E-346A39B8A90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37289" y="1087440"/>
            <a:ext cx="789802" cy="121205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4F173121-3828-62C9-9998-3372AF7F08C0}"/>
              </a:ext>
            </a:extLst>
          </p:cNvPr>
          <p:cNvSpPr txBox="1"/>
          <p:nvPr/>
        </p:nvSpPr>
        <p:spPr>
          <a:xfrm>
            <a:off x="6675028" y="2300782"/>
            <a:ext cx="2585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Comic Sans MS" panose="030F0702030302020204" pitchFamily="66" charset="0"/>
              </a:rPr>
              <a:t>Y2 HLTA &amp; PPA cover </a:t>
            </a:r>
            <a:endParaRPr lang="en-US" sz="1100">
              <a:latin typeface="Comic Sans MS" panose="030F0702030302020204" pitchFamily="66" charset="0"/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1B59310-6453-B693-E690-1A345BD60F6A}"/>
              </a:ext>
            </a:extLst>
          </p:cNvPr>
          <p:cNvCxnSpPr/>
          <p:nvPr/>
        </p:nvCxnSpPr>
        <p:spPr>
          <a:xfrm>
            <a:off x="96253" y="2670114"/>
            <a:ext cx="904774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B8BC2A7-5742-870A-BA6D-375B0A0192EE}"/>
              </a:ext>
            </a:extLst>
          </p:cNvPr>
          <p:cNvCxnSpPr/>
          <p:nvPr/>
        </p:nvCxnSpPr>
        <p:spPr>
          <a:xfrm>
            <a:off x="96252" y="4623413"/>
            <a:ext cx="904774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" descr="Image result for seal">
            <a:extLst>
              <a:ext uri="{FF2B5EF4-FFF2-40B4-BE49-F238E27FC236}">
                <a16:creationId xmlns:a16="http://schemas.microsoft.com/office/drawing/2014/main" id="{FDB0C10F-580B-075C-C7B3-388DB68003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73293" y="4853075"/>
            <a:ext cx="872303" cy="610155"/>
          </a:xfrm>
          <a:prstGeom prst="rect">
            <a:avLst/>
          </a:prstGeom>
          <a:noFill/>
          <a:ln w="381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Image result for seahorse">
            <a:extLst>
              <a:ext uri="{FF2B5EF4-FFF2-40B4-BE49-F238E27FC236}">
                <a16:creationId xmlns:a16="http://schemas.microsoft.com/office/drawing/2014/main" id="{BE54C7B2-829F-370C-313F-3C43A1867E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0776" y="2873653"/>
            <a:ext cx="755850" cy="755850"/>
          </a:xfrm>
          <a:prstGeom prst="rect">
            <a:avLst/>
          </a:prstGeom>
          <a:noFill/>
          <a:ln w="38100">
            <a:solidFill>
              <a:srgbClr val="FF006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1" descr="Blue shark - Wikipedia">
            <a:extLst>
              <a:ext uri="{FF2B5EF4-FFF2-40B4-BE49-F238E27FC236}">
                <a16:creationId xmlns:a16="http://schemas.microsoft.com/office/drawing/2014/main" id="{8B08FC5A-A974-1470-B747-ADA934FF37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0776" y="950012"/>
            <a:ext cx="974820" cy="660592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83852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CEB5B-184B-8E99-8397-D60361FCF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-247876"/>
            <a:ext cx="8229600" cy="1143000"/>
          </a:xfrm>
        </p:spPr>
        <p:txBody>
          <a:bodyPr/>
          <a:lstStyle/>
          <a:p>
            <a:r>
              <a:rPr lang="en-GB">
                <a:latin typeface="Twinkl Cursive Looped" panose="02000000000000000000" pitchFamily="2" charset="0"/>
              </a:rPr>
              <a:t>Communication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49A946E-CF27-9A08-1BB3-7931A3E4EE3B}"/>
              </a:ext>
            </a:extLst>
          </p:cNvPr>
          <p:cNvSpPr txBox="1"/>
          <p:nvPr/>
        </p:nvSpPr>
        <p:spPr>
          <a:xfrm>
            <a:off x="180397" y="700870"/>
            <a:ext cx="5921814" cy="3416320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GB" sz="2400" b="1" u="sng">
                <a:latin typeface="Twinkl Cursive Looped" panose="02000000000000000000" pitchFamily="2" charset="0"/>
              </a:rPr>
              <a:t>Email</a:t>
            </a:r>
          </a:p>
          <a:p>
            <a:endParaRPr lang="en-GB" sz="2400">
              <a:latin typeface="Twinkl Cursive Looped" panose="02000000000000000000" pitchFamily="2" charset="0"/>
            </a:endParaRPr>
          </a:p>
          <a:p>
            <a:r>
              <a:rPr lang="en-GB" sz="2400">
                <a:latin typeface="Twinkl Cursive Looped" panose="02000000000000000000" pitchFamily="2" charset="0"/>
                <a:hlinkClick r:id="rId2"/>
              </a:rPr>
              <a:t>hmarshall@wideycourt.Plymouth.sch.uk</a:t>
            </a:r>
            <a:endParaRPr lang="en-GB" sz="2400">
              <a:latin typeface="Twinkl Cursive Looped" panose="02000000000000000000" pitchFamily="2" charset="0"/>
            </a:endParaRPr>
          </a:p>
          <a:p>
            <a:endParaRPr lang="en-GB" sz="2400">
              <a:latin typeface="Twinkl Cursive Looped" panose="02000000000000000000" pitchFamily="2" charset="0"/>
            </a:endParaRPr>
          </a:p>
          <a:p>
            <a:r>
              <a:rPr lang="en-GB" sz="2400">
                <a:latin typeface="Twinkl Cursive Looped" panose="02000000000000000000" pitchFamily="2" charset="0"/>
                <a:hlinkClick r:id="rId3"/>
              </a:rPr>
              <a:t>rwilliams@wideycourt.Plymouth.sch.uk</a:t>
            </a:r>
            <a:endParaRPr lang="en-GB" sz="2400">
              <a:latin typeface="Twinkl Cursive Looped" panose="02000000000000000000" pitchFamily="2" charset="0"/>
            </a:endParaRPr>
          </a:p>
          <a:p>
            <a:endParaRPr lang="en-GB" sz="2400">
              <a:latin typeface="Twinkl Cursive Looped" panose="02000000000000000000" pitchFamily="2" charset="0"/>
            </a:endParaRPr>
          </a:p>
          <a:p>
            <a:r>
              <a:rPr lang="en-GB" sz="2400">
                <a:latin typeface="Twinkl Cursive Looped" panose="02000000000000000000" pitchFamily="2" charset="0"/>
                <a:hlinkClick r:id="rId4"/>
              </a:rPr>
              <a:t>hcoombs@wideycourt.Plymouth.sch.uk</a:t>
            </a:r>
            <a:endParaRPr lang="en-GB" sz="2400">
              <a:latin typeface="Twinkl Cursive Looped" panose="02000000000000000000" pitchFamily="2" charset="0"/>
            </a:endParaRPr>
          </a:p>
          <a:p>
            <a:endParaRPr lang="en-GB" sz="2400">
              <a:latin typeface="Twinkl Cursive Looped" panose="02000000000000000000" pitchFamily="2" charset="0"/>
            </a:endParaRPr>
          </a:p>
          <a:p>
            <a:r>
              <a:rPr lang="en-GB" sz="2400">
                <a:latin typeface="Twinkl Cursive Looped" panose="02000000000000000000" pitchFamily="2" charset="0"/>
                <a:hlinkClick r:id="rId5"/>
              </a:rPr>
              <a:t>gcottenham@wideycourt.Plymouth.sch.uk</a:t>
            </a:r>
            <a:r>
              <a:rPr lang="en-GB" sz="2400">
                <a:latin typeface="Twinkl Cursive Looped" panose="02000000000000000000" pitchFamily="2" charset="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ACA494-EA72-6035-FF86-1CA2C4007BDA}"/>
              </a:ext>
            </a:extLst>
          </p:cNvPr>
          <p:cNvSpPr txBox="1"/>
          <p:nvPr/>
        </p:nvSpPr>
        <p:spPr>
          <a:xfrm>
            <a:off x="371543" y="4476374"/>
            <a:ext cx="3080657" cy="147732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b="1" u="sng">
                <a:latin typeface="Twinkl Cursive Looped" panose="02000000000000000000" pitchFamily="2" charset="0"/>
              </a:rPr>
              <a:t>Dojo!</a:t>
            </a:r>
          </a:p>
          <a:p>
            <a:endParaRPr lang="en-GB">
              <a:latin typeface="Twinkl Cursive Looped" panose="02000000000000000000" pitchFamily="2" charset="0"/>
            </a:endParaRPr>
          </a:p>
          <a:p>
            <a:endParaRPr lang="en-GB">
              <a:latin typeface="Twinkl Cursive Looped" panose="02000000000000000000" pitchFamily="2" charset="0"/>
            </a:endParaRPr>
          </a:p>
          <a:p>
            <a:endParaRPr lang="en-GB">
              <a:latin typeface="Twinkl Cursive Looped" panose="02000000000000000000" pitchFamily="2" charset="0"/>
            </a:endParaRPr>
          </a:p>
          <a:p>
            <a:endParaRPr lang="en-GB">
              <a:latin typeface="Twinkl Cursive Looped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FCCB862-1095-AB86-167F-587EBC5D80A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1543" y="4938448"/>
            <a:ext cx="2648086" cy="88269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05C0188-3D40-3C24-A3EF-AB656520A573}"/>
              </a:ext>
            </a:extLst>
          </p:cNvPr>
          <p:cNvSpPr txBox="1"/>
          <p:nvPr/>
        </p:nvSpPr>
        <p:spPr>
          <a:xfrm>
            <a:off x="4256314" y="4364134"/>
            <a:ext cx="3080657" cy="20313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b="1" u="sng">
                <a:latin typeface="Twinkl Cursive Looped" panose="02000000000000000000" pitchFamily="2" charset="0"/>
              </a:rPr>
              <a:t>Before or after school</a:t>
            </a:r>
          </a:p>
          <a:p>
            <a:endParaRPr lang="en-GB" u="sng">
              <a:latin typeface="Twinkl Cursive Looped" panose="02000000000000000000" pitchFamily="2" charset="0"/>
            </a:endParaRPr>
          </a:p>
          <a:p>
            <a:endParaRPr lang="en-GB" b="1" u="sng">
              <a:latin typeface="Twinkl Cursive Looped" panose="02000000000000000000" pitchFamily="2" charset="0"/>
            </a:endParaRPr>
          </a:p>
          <a:p>
            <a:endParaRPr lang="en-GB" b="1" u="sng">
              <a:latin typeface="Twinkl Cursive Looped" panose="02000000000000000000" pitchFamily="2" charset="0"/>
            </a:endParaRPr>
          </a:p>
          <a:p>
            <a:endParaRPr lang="en-GB">
              <a:latin typeface="Twinkl Cursive Looped" panose="02000000000000000000" pitchFamily="2" charset="0"/>
            </a:endParaRPr>
          </a:p>
          <a:p>
            <a:endParaRPr lang="en-GB">
              <a:latin typeface="Twinkl Cursive Looped" panose="02000000000000000000" pitchFamily="2" charset="0"/>
            </a:endParaRPr>
          </a:p>
          <a:p>
            <a:endParaRPr lang="en-GB">
              <a:latin typeface="Twinkl Cursive Looped" panose="02000000000000000000" pitchFamily="2" charset="0"/>
            </a:endParaRPr>
          </a:p>
        </p:txBody>
      </p:sp>
      <p:pic>
        <p:nvPicPr>
          <p:cNvPr id="1026" name="Picture 2" descr="Telephone Receiver Clip Art Stock ...">
            <a:extLst>
              <a:ext uri="{FF2B5EF4-FFF2-40B4-BE49-F238E27FC236}">
                <a16:creationId xmlns:a16="http://schemas.microsoft.com/office/drawing/2014/main" id="{C84B1E18-727E-92CE-7E8A-FE1CBF54CD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818" y="4965825"/>
            <a:ext cx="1191305" cy="1191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llustration of a Kid Boy Welcoming and Opening a Door to Classroom Stock  Photo - Alamy">
            <a:extLst>
              <a:ext uri="{FF2B5EF4-FFF2-40B4-BE49-F238E27FC236}">
                <a16:creationId xmlns:a16="http://schemas.microsoft.com/office/drawing/2014/main" id="{22D37E3D-8AAC-74DE-BC10-4AC6D5B3FB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09" t="4786" r="18153" b="8826"/>
          <a:stretch>
            <a:fillRect/>
          </a:stretch>
        </p:blipFill>
        <p:spPr bwMode="auto">
          <a:xfrm>
            <a:off x="4491479" y="4773691"/>
            <a:ext cx="872797" cy="1506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23665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471757B-51FC-70C8-75F2-E2419774F1D4}"/>
              </a:ext>
            </a:extLst>
          </p:cNvPr>
          <p:cNvSpPr txBox="1"/>
          <p:nvPr/>
        </p:nvSpPr>
        <p:spPr>
          <a:xfrm>
            <a:off x="863638" y="0"/>
            <a:ext cx="6840760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3200" b="1" u="sng">
                <a:latin typeface="Comic Sans MS" panose="030F0702030302020204" pitchFamily="66" charset="0"/>
              </a:rPr>
              <a:t>The School Day</a:t>
            </a:r>
            <a:endParaRPr lang="en-US">
              <a:latin typeface="Comic Sans MS" panose="030F0702030302020204" pitchFamily="66" charset="0"/>
              <a:cs typeface="Calibri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3D75005-3DE9-F1A1-2C96-F77567AF69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7843221"/>
              </p:ext>
            </p:extLst>
          </p:nvPr>
        </p:nvGraphicFramePr>
        <p:xfrm>
          <a:off x="489856" y="730869"/>
          <a:ext cx="8479972" cy="50901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239986">
                  <a:extLst>
                    <a:ext uri="{9D8B030D-6E8A-4147-A177-3AD203B41FA5}">
                      <a16:colId xmlns:a16="http://schemas.microsoft.com/office/drawing/2014/main" val="4130580621"/>
                    </a:ext>
                  </a:extLst>
                </a:gridCol>
                <a:gridCol w="4239986">
                  <a:extLst>
                    <a:ext uri="{9D8B030D-6E8A-4147-A177-3AD203B41FA5}">
                      <a16:colId xmlns:a16="http://schemas.microsoft.com/office/drawing/2014/main" val="2840878248"/>
                    </a:ext>
                  </a:extLst>
                </a:gridCol>
              </a:tblGrid>
              <a:tr h="512074">
                <a:tc>
                  <a:txBody>
                    <a:bodyPr/>
                    <a:lstStyle/>
                    <a:p>
                      <a:r>
                        <a:rPr lang="en-GB" b="0">
                          <a:solidFill>
                            <a:schemeClr val="tx1"/>
                          </a:solidFill>
                          <a:latin typeface="Twinkl Cursive Looped" panose="02000000000000000000" pitchFamily="2" charset="0"/>
                        </a:rPr>
                        <a:t>8.40am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>
                          <a:solidFill>
                            <a:schemeClr val="tx1"/>
                          </a:solidFill>
                          <a:latin typeface="Twinkl Cursive Looped" panose="02000000000000000000" pitchFamily="2" charset="0"/>
                        </a:rPr>
                        <a:t>Doors open </a:t>
                      </a:r>
                    </a:p>
                    <a:p>
                      <a:r>
                        <a:rPr lang="en-GB" b="0">
                          <a:solidFill>
                            <a:schemeClr val="tx1"/>
                          </a:solidFill>
                          <a:latin typeface="Twinkl Cursive Looped" panose="02000000000000000000" pitchFamily="2" charset="0"/>
                        </a:rPr>
                        <a:t>Later than 8:55 – sign in at the office </a:t>
                      </a:r>
                    </a:p>
                    <a:p>
                      <a:endParaRPr lang="en-GB" b="0">
                        <a:solidFill>
                          <a:schemeClr val="tx1"/>
                        </a:solidFill>
                        <a:latin typeface="Twinkl Cursive Looped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7702947"/>
                  </a:ext>
                </a:extLst>
              </a:tr>
              <a:tr h="296678">
                <a:tc>
                  <a:txBody>
                    <a:bodyPr/>
                    <a:lstStyle/>
                    <a:p>
                      <a:r>
                        <a:rPr lang="en-GB">
                          <a:solidFill>
                            <a:schemeClr val="tx1"/>
                          </a:solidFill>
                          <a:latin typeface="Twinkl Cursive Looped" panose="02000000000000000000" pitchFamily="2" charset="0"/>
                        </a:rPr>
                        <a:t>3:15pm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>
                          <a:solidFill>
                            <a:schemeClr val="tx1"/>
                          </a:solidFill>
                          <a:latin typeface="Twinkl Cursive Looped" panose="02000000000000000000" pitchFamily="2" charset="0"/>
                        </a:rPr>
                        <a:t>End of the day </a:t>
                      </a:r>
                    </a:p>
                    <a:p>
                      <a:endParaRPr lang="en-GB">
                        <a:solidFill>
                          <a:schemeClr val="tx1"/>
                        </a:solidFill>
                        <a:latin typeface="Twinkl Cursive Looped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0480053"/>
                  </a:ext>
                </a:extLst>
              </a:tr>
              <a:tr h="2243371">
                <a:tc>
                  <a:txBody>
                    <a:bodyPr/>
                    <a:lstStyle/>
                    <a:p>
                      <a:r>
                        <a:rPr lang="en-GB">
                          <a:solidFill>
                            <a:schemeClr val="tx1"/>
                          </a:solidFill>
                          <a:latin typeface="Twinkl Cursive Looped" panose="02000000000000000000" pitchFamily="2" charset="0"/>
                        </a:rPr>
                        <a:t>Drop off / pick up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en-GB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winkl Cursive Looped" panose="02000000000000000000" pitchFamily="2" charset="0"/>
                          <a:ea typeface="+mn-ea"/>
                          <a:cs typeface="+mn-cs"/>
                        </a:rPr>
                        <a:t>Seal and Shark classes are dropped off and collected through the classroom doors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kumimoji="0" lang="en-GB" sz="2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winkl Cursive Looped" panose="02000000000000000000" pitchFamily="2" charset="0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en-GB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winkl Cursive Looped" panose="02000000000000000000" pitchFamily="2" charset="0"/>
                          <a:ea typeface="+mn-ea"/>
                          <a:cs typeface="+mn-cs"/>
                        </a:rPr>
                        <a:t>Seahorse class are dropped off and collected from the door in the alley between Seahorse and Shark classes.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6854707"/>
                  </a:ext>
                </a:extLst>
              </a:tr>
              <a:tr h="890033">
                <a:tc gridSpan="2">
                  <a:txBody>
                    <a:bodyPr/>
                    <a:lstStyle/>
                    <a:p>
                      <a:r>
                        <a:rPr lang="en-GB" sz="2000">
                          <a:latin typeface="Twinkl Cursive Looped" panose="02000000000000000000" pitchFamily="2" charset="0"/>
                        </a:rPr>
                        <a:t>Free snack is provided, or children are welcome to bring their own healthy snack. </a:t>
                      </a:r>
                    </a:p>
                    <a:p>
                      <a:r>
                        <a:rPr lang="en-GB" sz="2000">
                          <a:latin typeface="Twinkl Cursive Looped" panose="02000000000000000000" pitchFamily="2" charset="0"/>
                        </a:rPr>
                        <a:t>Packed lunches or school meals as normal.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57737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9423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C89484-ABA2-DAA5-7B3A-27E76288A2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F973E-88E8-D747-7AD3-95DFFBB42D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84364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b="1" u="sng">
                <a:latin typeface="Comic Sans MS" panose="030F0702030302020204" pitchFamily="66" charset="0"/>
              </a:rPr>
              <a:t>Games and PE</a:t>
            </a:r>
            <a:br>
              <a:rPr lang="en-GB" b="1" u="sng">
                <a:latin typeface="Comic Sans MS" panose="030F0702030302020204" pitchFamily="66" charset="0"/>
              </a:rPr>
            </a:br>
            <a:br>
              <a:rPr lang="en-GB" b="1" u="sng">
                <a:latin typeface="Comic Sans MS" panose="030F0702030302020204" pitchFamily="66" charset="0"/>
              </a:rPr>
            </a:br>
            <a:r>
              <a:rPr lang="en-GB" b="1" u="sng">
                <a:latin typeface="Comic Sans MS" panose="030F0702030302020204" pitchFamily="66" charset="0"/>
              </a:rPr>
              <a:t>Please wear PE kits to school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2D82D4C-3E8F-6C30-FD7B-EE475B6B05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4524730"/>
              </p:ext>
            </p:extLst>
          </p:nvPr>
        </p:nvGraphicFramePr>
        <p:xfrm>
          <a:off x="615043" y="3231491"/>
          <a:ext cx="7913913" cy="22113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37971">
                  <a:extLst>
                    <a:ext uri="{9D8B030D-6E8A-4147-A177-3AD203B41FA5}">
                      <a16:colId xmlns:a16="http://schemas.microsoft.com/office/drawing/2014/main" val="2249622179"/>
                    </a:ext>
                  </a:extLst>
                </a:gridCol>
                <a:gridCol w="2637971">
                  <a:extLst>
                    <a:ext uri="{9D8B030D-6E8A-4147-A177-3AD203B41FA5}">
                      <a16:colId xmlns:a16="http://schemas.microsoft.com/office/drawing/2014/main" val="4101135646"/>
                    </a:ext>
                  </a:extLst>
                </a:gridCol>
                <a:gridCol w="2637971">
                  <a:extLst>
                    <a:ext uri="{9D8B030D-6E8A-4147-A177-3AD203B41FA5}">
                      <a16:colId xmlns:a16="http://schemas.microsoft.com/office/drawing/2014/main" val="4270043779"/>
                    </a:ext>
                  </a:extLst>
                </a:gridCol>
              </a:tblGrid>
              <a:tr h="789773">
                <a:tc>
                  <a:txBody>
                    <a:bodyPr/>
                    <a:lstStyle/>
                    <a:p>
                      <a:r>
                        <a:rPr lang="en-GB" sz="3600">
                          <a:latin typeface="Twinkl Cursive Looped" panose="02000000000000000000" pitchFamily="2" charset="0"/>
                        </a:rPr>
                        <a:t>Seal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600">
                          <a:latin typeface="Twinkl Cursive Looped" panose="02000000000000000000" pitchFamily="2" charset="0"/>
                        </a:rPr>
                        <a:t>Seahorse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600">
                          <a:latin typeface="Twinkl Cursive Looped" panose="02000000000000000000" pitchFamily="2" charset="0"/>
                        </a:rPr>
                        <a:t>Shark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2613676"/>
                  </a:ext>
                </a:extLst>
              </a:tr>
              <a:tr h="1421593">
                <a:tc>
                  <a:txBody>
                    <a:bodyPr/>
                    <a:lstStyle/>
                    <a:p>
                      <a:r>
                        <a:rPr lang="en-GB" sz="3600">
                          <a:latin typeface="Twinkl Cursive Looped" panose="02000000000000000000" pitchFamily="2" charset="0"/>
                        </a:rPr>
                        <a:t>Monday</a:t>
                      </a:r>
                    </a:p>
                    <a:p>
                      <a:r>
                        <a:rPr lang="en-GB" sz="3600">
                          <a:latin typeface="Twinkl Cursive Looped" panose="02000000000000000000" pitchFamily="2" charset="0"/>
                        </a:rPr>
                        <a:t>Wednesday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600">
                          <a:latin typeface="Twinkl Cursive Looped" panose="02000000000000000000" pitchFamily="2" charset="0"/>
                        </a:rPr>
                        <a:t>Monday </a:t>
                      </a:r>
                    </a:p>
                    <a:p>
                      <a:r>
                        <a:rPr lang="en-GB" sz="3600">
                          <a:latin typeface="Twinkl Cursive Looped" panose="02000000000000000000" pitchFamily="2" charset="0"/>
                        </a:rPr>
                        <a:t>Wednesday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600">
                          <a:latin typeface="Twinkl Cursive Looped" panose="02000000000000000000" pitchFamily="2" charset="0"/>
                        </a:rPr>
                        <a:t>Wednesday </a:t>
                      </a:r>
                    </a:p>
                    <a:p>
                      <a:r>
                        <a:rPr lang="en-GB" sz="3600">
                          <a:latin typeface="Twinkl Cursive Looped" panose="02000000000000000000" pitchFamily="2" charset="0"/>
                        </a:rPr>
                        <a:t>Thursday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87906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61402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658"/>
            <a:ext cx="8229600" cy="1143000"/>
          </a:xfrm>
        </p:spPr>
        <p:txBody>
          <a:bodyPr/>
          <a:lstStyle/>
          <a:p>
            <a:r>
              <a:rPr lang="en-GB" b="1" u="sng">
                <a:latin typeface="Comic Sans MS" panose="030F0702030302020204" pitchFamily="66" charset="0"/>
              </a:rPr>
              <a:t>PPA Cover – Wednesday AM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373F1895-2C6D-E88C-14C2-FFA4FB4C29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0097924"/>
              </p:ext>
            </p:extLst>
          </p:nvPr>
        </p:nvGraphicFramePr>
        <p:xfrm>
          <a:off x="457199" y="1981526"/>
          <a:ext cx="8327571" cy="30476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75857">
                  <a:extLst>
                    <a:ext uri="{9D8B030D-6E8A-4147-A177-3AD203B41FA5}">
                      <a16:colId xmlns:a16="http://schemas.microsoft.com/office/drawing/2014/main" val="3640850157"/>
                    </a:ext>
                  </a:extLst>
                </a:gridCol>
                <a:gridCol w="2775857">
                  <a:extLst>
                    <a:ext uri="{9D8B030D-6E8A-4147-A177-3AD203B41FA5}">
                      <a16:colId xmlns:a16="http://schemas.microsoft.com/office/drawing/2014/main" val="1338620848"/>
                    </a:ext>
                  </a:extLst>
                </a:gridCol>
                <a:gridCol w="2775857">
                  <a:extLst>
                    <a:ext uri="{9D8B030D-6E8A-4147-A177-3AD203B41FA5}">
                      <a16:colId xmlns:a16="http://schemas.microsoft.com/office/drawing/2014/main" val="520573602"/>
                    </a:ext>
                  </a:extLst>
                </a:gridCol>
              </a:tblGrid>
              <a:tr h="1523837">
                <a:tc>
                  <a:txBody>
                    <a:bodyPr/>
                    <a:lstStyle/>
                    <a:p>
                      <a:pPr algn="ctr"/>
                      <a:r>
                        <a:rPr lang="en-GB" sz="2800">
                          <a:latin typeface="Twinkl Cursive Looped" panose="02000000000000000000" pitchFamily="2" charset="0"/>
                        </a:rPr>
                        <a:t>Miss Slade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>
                          <a:latin typeface="Twinkl Cursive Looped" panose="02000000000000000000" pitchFamily="2" charset="0"/>
                        </a:rPr>
                        <a:t>Games Coaches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>
                          <a:latin typeface="Twinkl Cursive Looped" panose="02000000000000000000" pitchFamily="2" charset="0"/>
                        </a:rPr>
                        <a:t>Class 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1563316"/>
                  </a:ext>
                </a:extLst>
              </a:tr>
              <a:tr h="1523837">
                <a:tc>
                  <a:txBody>
                    <a:bodyPr/>
                    <a:lstStyle/>
                    <a:p>
                      <a:pPr algn="ctr"/>
                      <a:r>
                        <a:rPr lang="en-GB" sz="2800">
                          <a:latin typeface="Twinkl Cursive Looped" panose="02000000000000000000" pitchFamily="2" charset="0"/>
                        </a:rPr>
                        <a:t>Music, RE, Computing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>
                          <a:latin typeface="Twinkl Cursive Looped" panose="02000000000000000000" pitchFamily="2" charset="0"/>
                        </a:rPr>
                        <a:t>District Sports Coaches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>
                          <a:latin typeface="Twinkl Cursive Looped" panose="02000000000000000000" pitchFamily="2" charset="0"/>
                        </a:rPr>
                        <a:t>School library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15910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29801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B6D437B-0A76-0A55-6BBF-2E44AB93F8F0}"/>
              </a:ext>
            </a:extLst>
          </p:cNvPr>
          <p:cNvSpPr txBox="1"/>
          <p:nvPr/>
        </p:nvSpPr>
        <p:spPr>
          <a:xfrm>
            <a:off x="950724" y="663109"/>
            <a:ext cx="6840760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3200" b="1" u="sng">
                <a:latin typeface="Comic Sans MS" panose="030F0702030302020204" pitchFamily="66" charset="0"/>
              </a:rPr>
              <a:t>Needed Daily please…</a:t>
            </a:r>
            <a:endParaRPr lang="en-US">
              <a:latin typeface="Comic Sans MS" panose="030F0702030302020204" pitchFamily="66" charset="0"/>
              <a:cs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3F7F34-415A-8C25-7D29-B66F6A364C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205" y="1010845"/>
            <a:ext cx="1584797" cy="332807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B940D84-2B6C-EAF5-37F9-48063CEE6A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4101" y="1236432"/>
            <a:ext cx="2152649" cy="211420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B66A7C5-2656-792E-3BB8-35508A84D3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5043" y="1546087"/>
            <a:ext cx="2152650" cy="16383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D921F41-60FB-F123-1BBA-DD1A059C1F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16672" y="4143039"/>
            <a:ext cx="1333500" cy="16383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B4761371-9E88-BDC4-32ED-5CFAE2B6CBE1}"/>
                  </a:ext>
                </a:extLst>
              </p14:cNvPr>
              <p14:cNvContentPartPr/>
              <p14:nvPr/>
            </p14:nvContentPartPr>
            <p14:xfrm>
              <a:off x="3432429" y="1099918"/>
              <a:ext cx="15480" cy="936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B4761371-9E88-BDC4-32ED-5CFAE2B6CBE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423429" y="1090918"/>
                <a:ext cx="33120" cy="27000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460B4CDC-DF10-F4AA-C9E4-9A7AAB9DC10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37734" y="4346944"/>
            <a:ext cx="1521237" cy="197857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78BCA3D-1F16-96FA-6C98-2BA03F0387F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77115" y="2000847"/>
            <a:ext cx="1521237" cy="184794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2D4E6AA-8B67-2C36-769A-A5A16A4ECCE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75896" y="4143039"/>
            <a:ext cx="1199141" cy="2376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6408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47968"/>
            <a:ext cx="9009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u="sng">
                <a:latin typeface="Comic Sans MS" panose="030F0702030302020204" pitchFamily="66" charset="0"/>
              </a:rPr>
              <a:t>Our Topics (see knowledge organiser)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D7866823-9F90-0A81-0527-3CA47743F9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1054712"/>
              </p:ext>
            </p:extLst>
          </p:nvPr>
        </p:nvGraphicFramePr>
        <p:xfrm>
          <a:off x="67224" y="1277620"/>
          <a:ext cx="9009552" cy="34747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501592">
                  <a:extLst>
                    <a:ext uri="{9D8B030D-6E8A-4147-A177-3AD203B41FA5}">
                      <a16:colId xmlns:a16="http://schemas.microsoft.com/office/drawing/2014/main" val="3675698151"/>
                    </a:ext>
                  </a:extLst>
                </a:gridCol>
                <a:gridCol w="1501592">
                  <a:extLst>
                    <a:ext uri="{9D8B030D-6E8A-4147-A177-3AD203B41FA5}">
                      <a16:colId xmlns:a16="http://schemas.microsoft.com/office/drawing/2014/main" val="3945665039"/>
                    </a:ext>
                  </a:extLst>
                </a:gridCol>
                <a:gridCol w="1697535">
                  <a:extLst>
                    <a:ext uri="{9D8B030D-6E8A-4147-A177-3AD203B41FA5}">
                      <a16:colId xmlns:a16="http://schemas.microsoft.com/office/drawing/2014/main" val="1950730556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475121181"/>
                    </a:ext>
                  </a:extLst>
                </a:gridCol>
                <a:gridCol w="1359441">
                  <a:extLst>
                    <a:ext uri="{9D8B030D-6E8A-4147-A177-3AD203B41FA5}">
                      <a16:colId xmlns:a16="http://schemas.microsoft.com/office/drawing/2014/main" val="605532345"/>
                    </a:ext>
                  </a:extLst>
                </a:gridCol>
                <a:gridCol w="1501592">
                  <a:extLst>
                    <a:ext uri="{9D8B030D-6E8A-4147-A177-3AD203B41FA5}">
                      <a16:colId xmlns:a16="http://schemas.microsoft.com/office/drawing/2014/main" val="39967610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winkl Cursive Looped" panose="02000000000000000000" pitchFamily="2" charset="0"/>
                        </a:rPr>
                        <a:t>Autumn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winkl Cursive Looped" panose="02000000000000000000" pitchFamily="2" charset="0"/>
                        </a:rPr>
                        <a:t>Autumn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winkl Cursive Looped" panose="02000000000000000000" pitchFamily="2" charset="0"/>
                        </a:rPr>
                        <a:t>Spring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winkl Cursive Looped" panose="02000000000000000000" pitchFamily="2" charset="0"/>
                        </a:rPr>
                        <a:t>Spring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winkl Cursive Looped" panose="02000000000000000000" pitchFamily="2" charset="0"/>
                        </a:rPr>
                        <a:t>Summer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winkl Cursive Looped" panose="02000000000000000000" pitchFamily="2" charset="0"/>
                        </a:rPr>
                        <a:t>Summer 2</a:t>
                      </a:r>
                    </a:p>
                    <a:p>
                      <a:pPr algn="ctr"/>
                      <a:endParaRPr lang="en-GB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winkl Cursive Looped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670185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winkl Cursive Looped" panose="02000000000000000000" pitchFamily="2" charset="0"/>
                        </a:rPr>
                        <a:t>How do animals survive and thrive?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winkl Cursive Looped" panose="02000000000000000000" pitchFamily="2" charset="0"/>
                        </a:rPr>
                        <a:t>How has Crownhill changed since the 1950s?</a:t>
                      </a:r>
                      <a:endParaRPr lang="en-GB" sz="2000">
                        <a:solidFill>
                          <a:srgbClr val="0000FF"/>
                        </a:solidFill>
                        <a:latin typeface="Twinkl Cursive Looped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>
                          <a:solidFill>
                            <a:srgbClr val="00B050"/>
                          </a:solidFill>
                          <a:latin typeface="Twinkl Cursive Looped" panose="02000000000000000000" pitchFamily="2" charset="0"/>
                        </a:rPr>
                        <a:t>What human and physical features can we find in our environment?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>
                          <a:solidFill>
                            <a:srgbClr val="7030A0"/>
                          </a:solidFill>
                          <a:latin typeface="Twinkl Cursive Looped" panose="02000000000000000000" pitchFamily="2" charset="0"/>
                        </a:rPr>
                        <a:t>What impact did Sir Francis Drake have on Plymouth?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>
                          <a:solidFill>
                            <a:srgbClr val="FF0000"/>
                          </a:solidFill>
                          <a:latin typeface="Twinkl Cursive Looped" panose="02000000000000000000" pitchFamily="2" charset="0"/>
                        </a:rPr>
                        <a:t>How do we keep plants alive?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>
                          <a:solidFill>
                            <a:srgbClr val="002060"/>
                          </a:solidFill>
                          <a:latin typeface="Twinkl Cursive Looped" panose="02000000000000000000" pitchFamily="2" charset="0"/>
                        </a:rPr>
                        <a:t>What are the similarities and differences between Plymouth Sound and The Great Barrier Reef, Cairns? </a:t>
                      </a:r>
                      <a:endParaRPr lang="en-GB" sz="1800">
                        <a:latin typeface="Twinkl Cursive Looped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2581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73992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Portrait with Foot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6453336"/>
            <a:ext cx="1008112" cy="32625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7504" y="116200"/>
            <a:ext cx="8640960" cy="126188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2400" b="1" u="sng">
                <a:latin typeface="Comic Sans MS" panose="030F0702030302020204" pitchFamily="66" charset="0"/>
              </a:rPr>
              <a:t>Homework – spellings, number bond, reading. </a:t>
            </a:r>
          </a:p>
          <a:p>
            <a:pPr algn="ctr"/>
            <a:endParaRPr lang="en-US" sz="1050" b="1" u="sng">
              <a:latin typeface="Comic Sans MS" panose="030F0702030302020204" pitchFamily="66" charset="0"/>
            </a:endParaRPr>
          </a:p>
          <a:p>
            <a:pPr algn="ctr"/>
            <a:r>
              <a:rPr lang="en-GB" sz="2000">
                <a:highlight>
                  <a:srgbClr val="FFFF00"/>
                </a:highlight>
                <a:latin typeface="Comic Sans MS" panose="030F0702030302020204" pitchFamily="66" charset="0"/>
              </a:rPr>
              <a:t>Set on a Monday.   Hand in the following Monday.</a:t>
            </a:r>
          </a:p>
          <a:p>
            <a:pPr algn="ctr"/>
            <a:endParaRPr lang="en-GB" sz="2000">
              <a:latin typeface="Comic Sans MS" panose="030F0702030302020204" pitchFamily="66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66CADA0-08BE-A6DE-8769-42847F03EC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560" y="1013731"/>
            <a:ext cx="7464036" cy="425862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E640BF1-1C7F-5A42-913F-4121C9664045}"/>
              </a:ext>
            </a:extLst>
          </p:cNvPr>
          <p:cNvSpPr txBox="1"/>
          <p:nvPr/>
        </p:nvSpPr>
        <p:spPr>
          <a:xfrm>
            <a:off x="611560" y="5441245"/>
            <a:ext cx="803769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>
                <a:latin typeface="Twinkl Cursive Looped" panose="02000000000000000000" pitchFamily="2" charset="0"/>
              </a:rPr>
              <a:t>Can be found on the website and inside your child’s  homework book. A new grid for each half term.</a:t>
            </a:r>
          </a:p>
        </p:txBody>
      </p:sp>
    </p:spTree>
    <p:extLst>
      <p:ext uri="{BB962C8B-B14F-4D97-AF65-F5344CB8AC3E}">
        <p14:creationId xmlns:p14="http://schemas.microsoft.com/office/powerpoint/2010/main" val="29700685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F57ADEDC3E7414EBDB14308A775F6CB" ma:contentTypeVersion="15" ma:contentTypeDescription="Create a new document." ma:contentTypeScope="" ma:versionID="e6f46244ca2b2fe7f24c6b9df2592e56">
  <xsd:schema xmlns:xsd="http://www.w3.org/2001/XMLSchema" xmlns:xs="http://www.w3.org/2001/XMLSchema" xmlns:p="http://schemas.microsoft.com/office/2006/metadata/properties" xmlns:ns2="0d47c341-76dc-408f-9ec1-1b56329a2c44" xmlns:ns3="beadca9b-b4f0-44c6-bdeb-6469c8c4e151" targetNamespace="http://schemas.microsoft.com/office/2006/metadata/properties" ma:root="true" ma:fieldsID="f8ac987341f419441f9bc9add7c086f3" ns2:_="" ns3:_="">
    <xsd:import namespace="0d47c341-76dc-408f-9ec1-1b56329a2c44"/>
    <xsd:import namespace="beadca9b-b4f0-44c6-bdeb-6469c8c4e15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47c341-76dc-408f-9ec1-1b56329a2c4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62e34089-33cf-4848-a12d-3f4a0b85a69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adca9b-b4f0-44c6-bdeb-6469c8c4e151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cc5b61c4-69c5-4ada-b32e-691b4b1eef23}" ma:internalName="TaxCatchAll" ma:showField="CatchAllData" ma:web="beadca9b-b4f0-44c6-bdeb-6469c8c4e15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d47c341-76dc-408f-9ec1-1b56329a2c44">
      <Terms xmlns="http://schemas.microsoft.com/office/infopath/2007/PartnerControls"/>
    </lcf76f155ced4ddcb4097134ff3c332f>
    <TaxCatchAll xmlns="beadca9b-b4f0-44c6-bdeb-6469c8c4e151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825B81B-C8AF-4A17-99C8-A3A26B269444}">
  <ds:schemaRefs>
    <ds:schemaRef ds:uri="0d47c341-76dc-408f-9ec1-1b56329a2c44"/>
    <ds:schemaRef ds:uri="beadca9b-b4f0-44c6-bdeb-6469c8c4e15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7F2882B0-4F0D-451C-8B34-CBEE7E56D8CE}">
  <ds:schemaRefs>
    <ds:schemaRef ds:uri="http://purl.org/dc/terms/"/>
    <ds:schemaRef ds:uri="http://purl.org/dc/elements/1.1/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schemas.microsoft.com/office/infopath/2007/PartnerControls"/>
    <ds:schemaRef ds:uri="beadca9b-b4f0-44c6-bdeb-6469c8c4e151"/>
    <ds:schemaRef ds:uri="0d47c341-76dc-408f-9ec1-1b56329a2c44"/>
  </ds:schemaRefs>
</ds:datastoreItem>
</file>

<file path=customXml/itemProps3.xml><?xml version="1.0" encoding="utf-8"?>
<ds:datastoreItem xmlns:ds="http://schemas.openxmlformats.org/officeDocument/2006/customXml" ds:itemID="{44872D36-C781-4EC2-8C5B-78AAE51D7DA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992</Words>
  <Application>Microsoft Office PowerPoint</Application>
  <PresentationFormat>On-screen Show (4:3)</PresentationFormat>
  <Paragraphs>162</Paragraphs>
  <Slides>19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Aptos</vt:lpstr>
      <vt:lpstr>Aptos Display</vt:lpstr>
      <vt:lpstr>Arial</vt:lpstr>
      <vt:lpstr>Calibri</vt:lpstr>
      <vt:lpstr>Comic Sans MS</vt:lpstr>
      <vt:lpstr>Twinkl Cursive Looped</vt:lpstr>
      <vt:lpstr>Office Theme</vt:lpstr>
      <vt:lpstr>7_Office Theme</vt:lpstr>
      <vt:lpstr>PowerPoint Presentation</vt:lpstr>
      <vt:lpstr>PowerPoint Presentation</vt:lpstr>
      <vt:lpstr>Communication </vt:lpstr>
      <vt:lpstr>PowerPoint Presentation</vt:lpstr>
      <vt:lpstr>Games and PE  Please wear PE kits to school</vt:lpstr>
      <vt:lpstr>PPA Cover – Wednesday 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Year 2 End of Year Expectations </vt:lpstr>
      <vt:lpstr> Year 2 End of Year Expectations </vt:lpstr>
      <vt:lpstr>Year 2 End of Year Expectations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Rebecca Williams</cp:lastModifiedBy>
  <cp:revision>1</cp:revision>
  <dcterms:created xsi:type="dcterms:W3CDTF">2012-11-21T10:26:22Z</dcterms:created>
  <dcterms:modified xsi:type="dcterms:W3CDTF">2025-07-16T09:38:10Z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0x0101003F57ADEDC3E7414EBDB14308A775F6CB</vt:lpwstr>
  </property>
  <property fmtid="{D5CDD505-2E9C-101B-9397-08002B2CF9AE}" pid="3" name="Order">
    <vt:r8>15400</vt:r8>
  </property>
  <property fmtid="{D5CDD505-2E9C-101B-9397-08002B2CF9AE}" pid="4" name="MediaServiceImageTags">
    <vt:lpwstr/>
  </property>
</Properties>
</file>