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C5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3679"/>
            <a:ext cx="76078" cy="10698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658002" y="574243"/>
            <a:ext cx="76078" cy="16642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767364" y="502920"/>
            <a:ext cx="76078" cy="23774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31591" y="419710"/>
            <a:ext cx="2377440" cy="4041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692640" y="-1188720"/>
            <a:ext cx="4206240" cy="4206240"/>
          </a:xfrm>
          <a:prstGeom prst="ellipse">
            <a:avLst/>
          </a:prstGeom>
          <a:solidFill>
            <a:srgbClr val="5A6CF0"/>
          </a:solidFill>
          <a:ln/>
        </p:spPr>
      </p:sp>
      <p:sp>
        <p:nvSpPr>
          <p:cNvPr id="7" name="Shape 5"/>
          <p:cNvSpPr/>
          <p:nvPr/>
        </p:nvSpPr>
        <p:spPr>
          <a:xfrm>
            <a:off x="10607040" y="4206240"/>
            <a:ext cx="2743200" cy="2743200"/>
          </a:xfrm>
          <a:prstGeom prst="ellipse">
            <a:avLst/>
          </a:prstGeom>
          <a:solidFill>
            <a:srgbClr val="5A6C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2860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50" kern="0" dirty="0">
                <a:solidFill>
                  <a:srgbClr val="C9CF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PRACTICAL GUIDE FOR CARE HOME &amp; CARE SERVICE PROVIDERS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651760"/>
            <a:ext cx="9601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Staying CQC Compliant</a:t>
            </a:r>
            <a:endParaRPr lang="en-US" sz="4600" dirty="0"/>
          </a:p>
          <a:p>
            <a:pPr indent="0" marL="0">
              <a:lnSpc>
                <a:spcPts val="5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 CAFM System</a:t>
            </a:r>
            <a:endParaRPr lang="en-US" sz="4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461772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E4E7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evidence mandatory checks, close compliance gaps, and stay inspection-ready — for single sites and multisite groups alike.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40080" y="5806440"/>
            <a:ext cx="2011680" cy="0"/>
          </a:xfrm>
          <a:prstGeom prst="line">
            <a:avLst/>
          </a:prstGeom>
          <a:noFill/>
          <a:ln w="254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594360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faultfixers.com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4C5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YOU START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6868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use this guide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6949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isn't a document to read once and file away. It's built to work two ways: a full read-through to understand the framework, and a page you flip straight to when you need one answer fast.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788920"/>
            <a:ext cx="566928" cy="566928"/>
          </a:xfrm>
          <a:prstGeom prst="ellipse">
            <a:avLst/>
          </a:prstGeom>
          <a:solidFill>
            <a:srgbClr val="4C5FEA"/>
          </a:solidFill>
          <a:ln/>
        </p:spPr>
      </p:sp>
      <p:pic>
        <p:nvPicPr>
          <p:cNvPr id="6" name="Image 0" descr="/home/claude/booklet/icon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781" y="2862621"/>
            <a:ext cx="419527" cy="419527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17320" y="2761488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it once, end to end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1417320" y="3081528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understand how CQC's expectations connect to the day-to-day maintenance and compliance work your teams already do.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40080" y="3840480"/>
            <a:ext cx="566928" cy="566928"/>
          </a:xfrm>
          <a:prstGeom prst="ellipse">
            <a:avLst/>
          </a:prstGeom>
          <a:solidFill>
            <a:srgbClr val="F4808F"/>
          </a:solidFill>
          <a:ln/>
        </p:spPr>
      </p:sp>
      <p:pic>
        <p:nvPicPr>
          <p:cNvPr id="10" name="Image 1" descr="/home/claude/booklet/icon_search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81" y="3914181"/>
            <a:ext cx="419527" cy="419527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3813048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Return to it before every inspection</a:t>
            </a:r>
            <a:endParaRPr lang="en-US" sz="1550" dirty="0"/>
          </a:p>
        </p:txBody>
      </p:sp>
      <p:sp>
        <p:nvSpPr>
          <p:cNvPr id="12" name="Text 8"/>
          <p:cNvSpPr txBox="1"/>
          <p:nvPr/>
        </p:nvSpPr>
        <p:spPr>
          <a:xfrm>
            <a:off x="1417320" y="4133088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section stands on its own — jump straight to fire, water, gas, electrical or equipment checks when you need to prep fast.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40080" y="4892040"/>
            <a:ext cx="566928" cy="566928"/>
          </a:xfrm>
          <a:prstGeom prst="ellipse">
            <a:avLst/>
          </a:prstGeom>
          <a:solidFill>
            <a:srgbClr val="6FD9A0"/>
          </a:solidFill>
          <a:ln/>
        </p:spPr>
      </p:sp>
      <p:pic>
        <p:nvPicPr>
          <p:cNvPr id="14" name="Image 2" descr="/home/claude/booklet/icon_clipboar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81" y="4965741"/>
            <a:ext cx="419527" cy="41952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417320" y="4864608"/>
            <a:ext cx="8686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master checklist as a tool</a:t>
            </a:r>
            <a:endParaRPr lang="en-US" sz="1550" dirty="0"/>
          </a:p>
        </p:txBody>
      </p:sp>
      <p:sp>
        <p:nvSpPr>
          <p:cNvPr id="16" name="Text 11"/>
          <p:cNvSpPr txBox="1"/>
          <p:nvPr/>
        </p:nvSpPr>
        <p:spPr>
          <a:xfrm>
            <a:off x="1417320" y="5184648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consolidated checklist at the back works standalone — print it, screenshot it, or run through it on a walk-round.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18" name="Shape 13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19" name="Shape 14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1" name="Text 16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4C5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CORE IDEA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04672"/>
            <a:ext cx="106070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CQC doesn't just want the check done.</a:t>
            </a:r>
            <a:endParaRPr lang="en-US" sz="27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wants the loop closed.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78308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completed check with no record is invisible to an inspector. Every mandatory check in this guide runs through the same five-stage loop — this is the model everything else hangs off.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697480"/>
            <a:ext cx="2084832" cy="32461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1371600" y="2971800"/>
            <a:ext cx="621792" cy="621792"/>
          </a:xfrm>
          <a:prstGeom prst="ellipse">
            <a:avLst/>
          </a:prstGeom>
          <a:solidFill>
            <a:srgbClr val="4C5FEA"/>
          </a:solidFill>
          <a:ln/>
        </p:spPr>
      </p:sp>
      <p:pic>
        <p:nvPicPr>
          <p:cNvPr id="7" name="Image 0" descr="/home/claude/booklet/icon_shiel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2433" y="3052633"/>
            <a:ext cx="460126" cy="46012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777240" y="28346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3749040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risk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04672" y="4297680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Building, location or asset-level risk is assessed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2706624" y="40005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9CBE8"/>
                </a:solidFill>
              </a:rPr>
              <a:t>→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2852928" y="2697480"/>
            <a:ext cx="2084832" cy="32461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</p:spPr>
      </p:sp>
      <p:sp>
        <p:nvSpPr>
          <p:cNvPr id="13" name="Shape 10"/>
          <p:cNvSpPr/>
          <p:nvPr/>
        </p:nvSpPr>
        <p:spPr>
          <a:xfrm>
            <a:off x="3584448" y="2971800"/>
            <a:ext cx="621792" cy="621792"/>
          </a:xfrm>
          <a:prstGeom prst="ellipse">
            <a:avLst/>
          </a:prstGeom>
          <a:solidFill>
            <a:srgbClr val="4FC3BE"/>
          </a:solidFill>
          <a:ln/>
        </p:spPr>
      </p:sp>
      <p:pic>
        <p:nvPicPr>
          <p:cNvPr id="14" name="Image 1" descr="/home/claude/booklet/icon_clipboar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5281" y="3052633"/>
            <a:ext cx="460126" cy="46012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990088" y="28346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990088" y="3749040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3017520" y="4297680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 set on a recurring cycle — no reliance on memory</a:t>
            </a:r>
            <a:endParaRPr lang="en-US" sz="1100" dirty="0"/>
          </a:p>
        </p:txBody>
      </p:sp>
      <p:sp>
        <p:nvSpPr>
          <p:cNvPr id="18" name="Text 14"/>
          <p:cNvSpPr txBox="1"/>
          <p:nvPr/>
        </p:nvSpPr>
        <p:spPr>
          <a:xfrm>
            <a:off x="4919472" y="40005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9CBE8"/>
                </a:solidFill>
              </a:rPr>
              <a:t>→</a:t>
            </a:r>
            <a:endParaRPr lang="en-US" sz="2000" dirty="0"/>
          </a:p>
        </p:txBody>
      </p:sp>
      <p:sp>
        <p:nvSpPr>
          <p:cNvPr id="19" name="Shape 15"/>
          <p:cNvSpPr/>
          <p:nvPr/>
        </p:nvSpPr>
        <p:spPr>
          <a:xfrm>
            <a:off x="5065776" y="2697480"/>
            <a:ext cx="2084832" cy="32461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</p:spPr>
      </p:sp>
      <p:sp>
        <p:nvSpPr>
          <p:cNvPr id="20" name="Shape 16"/>
          <p:cNvSpPr/>
          <p:nvPr/>
        </p:nvSpPr>
        <p:spPr>
          <a:xfrm>
            <a:off x="5797296" y="2971800"/>
            <a:ext cx="621792" cy="621792"/>
          </a:xfrm>
          <a:prstGeom prst="ellipse">
            <a:avLst/>
          </a:prstGeom>
          <a:solidFill>
            <a:srgbClr val="6FD9A0"/>
          </a:solidFill>
          <a:ln/>
        </p:spPr>
      </p:sp>
      <p:pic>
        <p:nvPicPr>
          <p:cNvPr id="21" name="Image 2" descr="/home/claude/booklet/icon_che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129" y="3052633"/>
            <a:ext cx="460126" cy="460126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5202936" y="28346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5202936" y="3749040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Complete &amp; record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5230368" y="4297680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Done by a competent person, logged with evidence</a:t>
            </a:r>
            <a:endParaRPr lang="en-US" sz="1100" dirty="0"/>
          </a:p>
        </p:txBody>
      </p:sp>
      <p:sp>
        <p:nvSpPr>
          <p:cNvPr id="25" name="Text 20"/>
          <p:cNvSpPr txBox="1"/>
          <p:nvPr/>
        </p:nvSpPr>
        <p:spPr>
          <a:xfrm>
            <a:off x="7132320" y="40005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9CBE8"/>
                </a:solidFill>
              </a:rPr>
              <a:t>→</a:t>
            </a:r>
            <a:endParaRPr lang="en-US" sz="2000" dirty="0"/>
          </a:p>
        </p:txBody>
      </p:sp>
      <p:sp>
        <p:nvSpPr>
          <p:cNvPr id="26" name="Shape 21"/>
          <p:cNvSpPr/>
          <p:nvPr/>
        </p:nvSpPr>
        <p:spPr>
          <a:xfrm>
            <a:off x="7278624" y="2697480"/>
            <a:ext cx="2084832" cy="32461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</p:spPr>
      </p:sp>
      <p:sp>
        <p:nvSpPr>
          <p:cNvPr id="27" name="Shape 22"/>
          <p:cNvSpPr/>
          <p:nvPr/>
        </p:nvSpPr>
        <p:spPr>
          <a:xfrm>
            <a:off x="8010144" y="2971800"/>
            <a:ext cx="621792" cy="621792"/>
          </a:xfrm>
          <a:prstGeom prst="ellipse">
            <a:avLst/>
          </a:prstGeom>
          <a:solidFill>
            <a:srgbClr val="F5A65C"/>
          </a:solidFill>
          <a:ln/>
        </p:spPr>
      </p:sp>
      <p:pic>
        <p:nvPicPr>
          <p:cNvPr id="28" name="Image 3" descr="/home/claude/booklet/icon_cog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0977" y="3052633"/>
            <a:ext cx="460126" cy="460126"/>
          </a:xfrm>
          <a:prstGeom prst="rect">
            <a:avLst/>
          </a:prstGeom>
        </p:spPr>
      </p:pic>
      <p:sp>
        <p:nvSpPr>
          <p:cNvPr id="29" name="Text 23"/>
          <p:cNvSpPr txBox="1"/>
          <p:nvPr/>
        </p:nvSpPr>
        <p:spPr>
          <a:xfrm>
            <a:off x="7415784" y="28346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30" name="Text 24"/>
          <p:cNvSpPr txBox="1"/>
          <p:nvPr/>
        </p:nvSpPr>
        <p:spPr>
          <a:xfrm>
            <a:off x="7415784" y="3749040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Remediate</a:t>
            </a:r>
            <a:endParaRPr lang="en-US" sz="1400" dirty="0"/>
          </a:p>
        </p:txBody>
      </p:sp>
      <p:sp>
        <p:nvSpPr>
          <p:cNvPr id="31" name="Text 25"/>
          <p:cNvSpPr txBox="1"/>
          <p:nvPr/>
        </p:nvSpPr>
        <p:spPr>
          <a:xfrm>
            <a:off x="7443216" y="4297680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Issues found are raised, assigned and closed out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9345168" y="4000500"/>
            <a:ext cx="274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C9CBE8"/>
                </a:solidFill>
              </a:rPr>
              <a:t>→</a:t>
            </a:r>
            <a:endParaRPr lang="en-US" sz="2000" dirty="0"/>
          </a:p>
        </p:txBody>
      </p:sp>
      <p:sp>
        <p:nvSpPr>
          <p:cNvPr id="33" name="Shape 27"/>
          <p:cNvSpPr/>
          <p:nvPr/>
        </p:nvSpPr>
        <p:spPr>
          <a:xfrm>
            <a:off x="9491472" y="2697480"/>
            <a:ext cx="2084832" cy="3246120"/>
          </a:xfrm>
          <a:prstGeom prst="roundRect">
            <a:avLst>
              <a:gd name="adj" fmla="val 3509"/>
            </a:avLst>
          </a:prstGeom>
          <a:solidFill>
            <a:srgbClr val="FFFFFF"/>
          </a:solidFill>
          <a:ln/>
        </p:spPr>
      </p:sp>
      <p:sp>
        <p:nvSpPr>
          <p:cNvPr id="34" name="Shape 28"/>
          <p:cNvSpPr/>
          <p:nvPr/>
        </p:nvSpPr>
        <p:spPr>
          <a:xfrm>
            <a:off x="10222992" y="2971800"/>
            <a:ext cx="621792" cy="621792"/>
          </a:xfrm>
          <a:prstGeom prst="ellipse">
            <a:avLst/>
          </a:prstGeom>
          <a:solidFill>
            <a:srgbClr val="B9A6F2"/>
          </a:solidFill>
          <a:ln/>
        </p:spPr>
      </p:sp>
      <p:pic>
        <p:nvPicPr>
          <p:cNvPr id="35" name="Image 4" descr="/home/claude/booklet/icon_layer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03825" y="3052633"/>
            <a:ext cx="460126" cy="460126"/>
          </a:xfrm>
          <a:prstGeom prst="rect">
            <a:avLst/>
          </a:prstGeom>
        </p:spPr>
      </p:pic>
      <p:sp>
        <p:nvSpPr>
          <p:cNvPr id="36" name="Text 29"/>
          <p:cNvSpPr txBox="1"/>
          <p:nvPr/>
        </p:nvSpPr>
        <p:spPr>
          <a:xfrm>
            <a:off x="9628632" y="2834640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37" name="Text 30"/>
          <p:cNvSpPr txBox="1"/>
          <p:nvPr/>
        </p:nvSpPr>
        <p:spPr>
          <a:xfrm>
            <a:off x="9628632" y="3749040"/>
            <a:ext cx="1810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trail</a:t>
            </a:r>
            <a:endParaRPr lang="en-US" sz="1400" dirty="0"/>
          </a:p>
        </p:txBody>
      </p:sp>
      <p:sp>
        <p:nvSpPr>
          <p:cNvPr id="38" name="Text 31"/>
          <p:cNvSpPr txBox="1"/>
          <p:nvPr/>
        </p:nvSpPr>
        <p:spPr>
          <a:xfrm>
            <a:off x="9656064" y="4297680"/>
            <a:ext cx="175564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400"/>
              </a:lnSpc>
              <a:buNone/>
            </a:pPr>
            <a:r>
              <a:rPr lang="en-US" sz="11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history retrievable in seconds, not searched for</a:t>
            </a:r>
            <a:endParaRPr lang="en-US" sz="1100" dirty="0"/>
          </a:p>
        </p:txBody>
      </p:sp>
      <p:sp>
        <p:nvSpPr>
          <p:cNvPr id="39" name="Shape 32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40" name="Shape 33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41" name="Shape 34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42" name="Text 35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43" name="Text 36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977640" cy="6858000"/>
          </a:xfrm>
          <a:prstGeom prst="rect">
            <a:avLst/>
          </a:prstGeom>
          <a:solidFill>
            <a:srgbClr val="F4808F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777240" cy="777240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pic>
        <p:nvPicPr>
          <p:cNvPr id="4" name="Image 0" descr="/home/claude/booklet/icon_fir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758952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087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 12 &amp; 15 · SAFE — SAFE ENVIRONMENTS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178308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Safety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 TO CQC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182112"/>
            <a:ext cx="3246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safety failures are among the most common reasons for enforcement action. CQC expects a current risk assessment and evidence that detection, escape routes and equipment are checked on a defined cycle — not just present on the day of inspection.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50292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48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SELF-ASSESSMENT CHECKLIST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43400" y="941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54296" y="8595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risk assessment is current and its actions tracked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43400" y="13990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654296" y="13167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Alarm &amp; detection system tested on schedule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343400" y="18562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654296" y="17739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 doors and escape routes checked and unobstructed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343400" y="2313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654296" y="22311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Extinguishers and emergency lighting serviced annually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343400" y="27706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654296" y="26883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PEEPs current for every resident who needs one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4343400" y="3227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4654296" y="31455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Staff fire training records are up to date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4343400" y="3840480"/>
            <a:ext cx="7269480" cy="1417320"/>
          </a:xfrm>
          <a:prstGeom prst="roundRect">
            <a:avLst>
              <a:gd name="adj" fmla="val 3871"/>
            </a:avLst>
          </a:prstGeom>
          <a:solidFill>
            <a:srgbClr val="F5F6FC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572000" y="39867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480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CAFM SYSTEM</a:t>
            </a:r>
            <a:endParaRPr lang="en-US" sz="10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4279392"/>
            <a:ext cx="6812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check becomes a recurring PPM task auto-scheduled against the building or asset (e.g. "Extinguisher — Corridor B"), with overdue items flagged before they become a gap an inspector finds first.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6" name="Shape 23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7" name="Shape 24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9" name="Text 26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977640" cy="6858000"/>
          </a:xfrm>
          <a:prstGeom prst="rect">
            <a:avLst/>
          </a:prstGeom>
          <a:solidFill>
            <a:srgbClr val="4FC3BE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777240" cy="777240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pic>
        <p:nvPicPr>
          <p:cNvPr id="4" name="Image 0" descr="/home/claude/booklet/icon_ti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758952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087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 12 &amp; 15 · SAFE — SAFE ENVIRONMENTS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178308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Safety &amp;</a:t>
            </a:r>
            <a:endParaRPr lang="en-US" sz="2700" dirty="0"/>
          </a:p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Legionella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 TO CQC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182112"/>
            <a:ext cx="3246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systems in care settings serve a vulnerable population, so CQC expects a live legionella risk assessment with its control measures actually being carried out — not just commissioned once and filed.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50292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4FC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SELF-ASSESSMENT CHECKLIST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43400" y="941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54296" y="8595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Legionella risk assessment current and reviewed periodically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43400" y="13990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654296" y="13167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Outlet temperature checks completed monthly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343400" y="18562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654296" y="17739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Tank inspections and cleaning on schedule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343400" y="2313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654296" y="22311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Little-used outlets flushed and logged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343400" y="27706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654296" y="26883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Remedial actions from the risk assessment tracked to close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4343400" y="3383280"/>
            <a:ext cx="7269480" cy="1417320"/>
          </a:xfrm>
          <a:prstGeom prst="roundRect">
            <a:avLst>
              <a:gd name="adj" fmla="val 3871"/>
            </a:avLst>
          </a:prstGeom>
          <a:solidFill>
            <a:srgbClr val="F5F6F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0" y="35295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4FC3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CAFM SYSTEM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0" y="3822192"/>
            <a:ext cx="6812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Temperature checks and flushing become recurring tasks at location level (e.g. per outlet or per floor), so a manager can see at a glance which checks are in-date, at risk, or overdue across the whole building.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4" name="Shape 21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5" name="Shape 22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7" name="Text 24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977640" cy="6858000"/>
          </a:xfrm>
          <a:prstGeom prst="rect">
            <a:avLst/>
          </a:prstGeom>
          <a:solidFill>
            <a:srgbClr val="F5A65C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777240" cy="777240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pic>
        <p:nvPicPr>
          <p:cNvPr id="4" name="Image 0" descr="/home/claude/booklet/icon_bur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758952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087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 12 &amp; 15 · SAFE — SAFE ENVIRONMENTS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178308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Safety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 TO CQC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182112"/>
            <a:ext cx="3246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is one of the few areas with a hard legal deadline: an annual safety check by a Gas Safe registered engineer. CQC will expect the current certificate to be immediately producible, not something that has to be tracked down.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50292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5A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SELF-ASSESSMENT CHECKLIST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43400" y="941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54296" y="8595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gas safety check (CP12) completed and in date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43400" y="13990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654296" y="13167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 appliances serviced per manufacturer schedule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343400" y="18562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654296" y="17739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Carbon monoxide detectors fitted and tested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343400" y="2313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654296" y="22311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Certificates stored centrally and retrievable in seconds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343400" y="27706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654296" y="26883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Reported faults resolved and closed out promptly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4343400" y="3383280"/>
            <a:ext cx="7269480" cy="1417320"/>
          </a:xfrm>
          <a:prstGeom prst="roundRect">
            <a:avLst>
              <a:gd name="adj" fmla="val 3871"/>
            </a:avLst>
          </a:prstGeom>
          <a:solidFill>
            <a:srgbClr val="F5F6F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0" y="35295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5A6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CAFM SYSTEM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0" y="3822192"/>
            <a:ext cx="6812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Certificates attach directly to the asset record, and the next due date drives the schedule automatically — so the CP12 renewal is a task on someone's list weeks before it becomes a compliance gap.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4" name="Shape 21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5" name="Shape 22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7" name="Text 24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977640" cy="6858000"/>
          </a:xfrm>
          <a:prstGeom prst="rect">
            <a:avLst/>
          </a:prstGeom>
          <a:solidFill>
            <a:srgbClr val="B9A6F2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777240" cy="777240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pic>
        <p:nvPicPr>
          <p:cNvPr id="4" name="Image 0" descr="/home/claude/booklet/icon_bol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758952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087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 12 &amp; 15 · SAFE — SAFE ENVIRONMENTS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178308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 Safety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 TO CQC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182112"/>
            <a:ext cx="3246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Fixed wiring and portable appliance safety sit at the intersection of two things CQC checks closely: the physical safety of the environment, and whether the provider's own governance catches problems before they cause harm.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50292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B9A6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SELF-ASSESSMENT CHECKLIST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43400" y="941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54296" y="8595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EICR (fixed wiring) completed at the required interval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43400" y="13990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654296" y="13167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 testing on portable appliances up to date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343400" y="18562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654296" y="17739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lighting tested on its required cycle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343400" y="2313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654296" y="22311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Remedial works from the EICR tracked through to completion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343400" y="27706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654296" y="26883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equipment added to the asset register before use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4343400" y="3383280"/>
            <a:ext cx="7269480" cy="1417320"/>
          </a:xfrm>
          <a:prstGeom prst="roundRect">
            <a:avLst>
              <a:gd name="adj" fmla="val 3871"/>
            </a:avLst>
          </a:prstGeom>
          <a:solidFill>
            <a:srgbClr val="F5F6F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0" y="35295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B9A6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CAFM SYSTEM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0" y="3822192"/>
            <a:ext cx="6812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EICR's remedial actions become individual jobs assigned to the right contractor, so "satisfactory with observations" doesn't quietly become a forgotten list — it becomes a tracked set of closed tasks.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4" name="Shape 21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5" name="Shape 22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7" name="Text 24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977640" cy="6858000"/>
          </a:xfrm>
          <a:prstGeom prst="rect">
            <a:avLst/>
          </a:prstGeom>
          <a:solidFill>
            <a:srgbClr val="6FD9A0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777240" cy="777240"/>
          </a:xfrm>
          <a:prstGeom prst="ellipse">
            <a:avLst/>
          </a:prstGeom>
          <a:solidFill>
            <a:srgbClr val="FFFFFF">
              <a:alpha val="22000"/>
            </a:srgbClr>
          </a:solidFill>
          <a:ln/>
        </p:spPr>
      </p:sp>
      <p:pic>
        <p:nvPicPr>
          <p:cNvPr id="4" name="Image 0" descr="/home/claude/booklet/icon_cog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8952" y="758952"/>
            <a:ext cx="365760" cy="3657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0876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 12 &amp; 15 · SAFE — SAFE ENVIRONMENTS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02920" y="1783080"/>
            <a:ext cx="3429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 &amp;</a:t>
            </a:r>
            <a:endParaRPr lang="en-US" sz="2700" dirty="0"/>
          </a:p>
          <a:p>
            <a:pPr indent="0" marL="0">
              <a:lnSpc>
                <a:spcPts val="3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Lifting (LOLER)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28803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 TO CQC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182112"/>
            <a:ext cx="32461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Hoists, slings and other lifting equipment are used directly on residents, so CQC pays close attention to whether servicing keeps pace with use — and whether a fault taken out of service actually stays out of service.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502920"/>
            <a:ext cx="7132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6FD9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SELF-ASSESSMENT CHECKLIST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43400" y="941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654296" y="8595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LOLER inspections current for hoists &amp; lifting equipment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343400" y="13990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4654296" y="13167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Beds, mattresses &amp; pressure equipment serviced on schedule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343400" y="18562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654296" y="17739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Faulty equipment logged and taken out of use immediately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4343400" y="2313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654296" y="22311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servicing history attached to each asset record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343400" y="27706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654296" y="2688336"/>
            <a:ext cx="69128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Repeat-fault assets flagged for repair-or-replace decisions</a:t>
            </a:r>
            <a:endParaRPr lang="en-US" sz="1250" dirty="0"/>
          </a:p>
        </p:txBody>
      </p:sp>
      <p:sp>
        <p:nvSpPr>
          <p:cNvPr id="20" name="Shape 17"/>
          <p:cNvSpPr/>
          <p:nvPr/>
        </p:nvSpPr>
        <p:spPr>
          <a:xfrm>
            <a:off x="4343400" y="3383280"/>
            <a:ext cx="7269480" cy="1417320"/>
          </a:xfrm>
          <a:prstGeom prst="roundRect">
            <a:avLst>
              <a:gd name="adj" fmla="val 3871"/>
            </a:avLst>
          </a:prstGeom>
          <a:solidFill>
            <a:srgbClr val="F5F6FC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572000" y="3529584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6FD9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CAFM SYSTEM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4572000" y="3822192"/>
            <a:ext cx="6812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asset carries its own maintenance and fault history, so a bed or hoist that has broken down five times in a year is visible as a pattern — not five disconnected jobs — supporting the replace decision with data.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4" name="Shape 21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5" name="Shape 22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7" name="Text 24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4C5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BEYOND THE BIG FIVE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229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statutory &amp; site-specific checks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site carries a slightly different list depending on its building, equipment and services. These are common ones worth confirming are on a schedule.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349240" cy="1207008"/>
          </a:xfrm>
          <a:prstGeom prst="roundRect">
            <a:avLst>
              <a:gd name="adj" fmla="val 4545"/>
            </a:avLst>
          </a:prstGeom>
          <a:solidFill>
            <a:srgbClr val="F5F6FC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2304288"/>
            <a:ext cx="128016" cy="128016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143000" y="2221992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Passenger &amp; stair lifts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2542032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Statutory servicing and LOLER inspection intervals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309360" y="2103120"/>
            <a:ext cx="5349240" cy="1207008"/>
          </a:xfrm>
          <a:prstGeom prst="roundRect">
            <a:avLst>
              <a:gd name="adj" fmla="val 4545"/>
            </a:avLst>
          </a:prstGeom>
          <a:solidFill>
            <a:srgbClr val="F5F6FC"/>
          </a:solidFill>
          <a:ln/>
        </p:spPr>
      </p:sp>
      <p:sp>
        <p:nvSpPr>
          <p:cNvPr id="10" name="Shape 8"/>
          <p:cNvSpPr/>
          <p:nvPr/>
        </p:nvSpPr>
        <p:spPr>
          <a:xfrm>
            <a:off x="6537960" y="2304288"/>
            <a:ext cx="128016" cy="128016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812280" y="2221992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Nurse call &amp; window restrictors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812280" y="2542032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Functional testing on a defined cycle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40080" y="3511296"/>
            <a:ext cx="5349240" cy="1207008"/>
          </a:xfrm>
          <a:prstGeom prst="roundRect">
            <a:avLst>
              <a:gd name="adj" fmla="val 4545"/>
            </a:avLst>
          </a:prstGeom>
          <a:solidFill>
            <a:srgbClr val="F5F6FC"/>
          </a:solidFill>
          <a:ln/>
        </p:spPr>
      </p:sp>
      <p:sp>
        <p:nvSpPr>
          <p:cNvPr id="14" name="Shape 12"/>
          <p:cNvSpPr/>
          <p:nvPr/>
        </p:nvSpPr>
        <p:spPr>
          <a:xfrm>
            <a:off x="868680" y="3712464"/>
            <a:ext cx="128016" cy="128016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143000" y="363016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Emergency lighting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3950208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function test, annual full-duration test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309360" y="3511296"/>
            <a:ext cx="5349240" cy="1207008"/>
          </a:xfrm>
          <a:prstGeom prst="roundRect">
            <a:avLst>
              <a:gd name="adj" fmla="val 4545"/>
            </a:avLst>
          </a:prstGeom>
          <a:solidFill>
            <a:srgbClr val="F5F6FC"/>
          </a:solidFill>
          <a:ln/>
        </p:spPr>
      </p:sp>
      <p:sp>
        <p:nvSpPr>
          <p:cNvPr id="18" name="Shape 16"/>
          <p:cNvSpPr/>
          <p:nvPr/>
        </p:nvSpPr>
        <p:spPr>
          <a:xfrm>
            <a:off x="6537960" y="3712464"/>
            <a:ext cx="128016" cy="128016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12280" y="3630168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Catering equipment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6812280" y="3950208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Gas/electrical safety and servicing for kitchen plant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640080" y="4919472"/>
            <a:ext cx="5349240" cy="1207008"/>
          </a:xfrm>
          <a:prstGeom prst="roundRect">
            <a:avLst>
              <a:gd name="adj" fmla="val 4545"/>
            </a:avLst>
          </a:prstGeom>
          <a:solidFill>
            <a:srgbClr val="F5F6FC"/>
          </a:solidFill>
          <a:ln/>
        </p:spPr>
      </p:sp>
      <p:sp>
        <p:nvSpPr>
          <p:cNvPr id="22" name="Shape 20"/>
          <p:cNvSpPr/>
          <p:nvPr/>
        </p:nvSpPr>
        <p:spPr>
          <a:xfrm>
            <a:off x="868680" y="5120640"/>
            <a:ext cx="128016" cy="128016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1143000" y="5038344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&amp; hydrotherapy water</a:t>
            </a:r>
            <a:endParaRPr lang="en-US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5358384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hygiene testing where facilities are on site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6309360" y="4919472"/>
            <a:ext cx="5349240" cy="1207008"/>
          </a:xfrm>
          <a:prstGeom prst="roundRect">
            <a:avLst>
              <a:gd name="adj" fmla="val 4545"/>
            </a:avLst>
          </a:prstGeom>
          <a:solidFill>
            <a:srgbClr val="F5F6FC"/>
          </a:solidFill>
          <a:ln/>
        </p:spPr>
      </p:sp>
      <p:sp>
        <p:nvSpPr>
          <p:cNvPr id="26" name="Shape 24"/>
          <p:cNvSpPr/>
          <p:nvPr/>
        </p:nvSpPr>
        <p:spPr>
          <a:xfrm>
            <a:off x="6537960" y="5120640"/>
            <a:ext cx="128016" cy="128016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812280" y="5038344"/>
            <a:ext cx="4617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Asbestos management plan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6812280" y="5358384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Register current for pre-2000 buildings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30" name="Shape 28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31" name="Shape 29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33" name="Text 31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C5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C9CF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04672"/>
            <a:ext cx="10515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check nobody can find</a:t>
            </a:r>
            <a:endParaRPr lang="en-US" sz="27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a check that didn't happen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0574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CF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INSPECTORS TYPICALLY ASK TO SEE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245059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50976" y="236829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Scheduled date versus actual completion date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295351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950976" y="287121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carried out the check, and their competency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640080" y="3456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950976" y="337413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certificate or evidence itself, not just a task marked done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95935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950976" y="387705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happened to any issue the check raised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640080" y="446227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950976" y="437997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history over time — not only the most recent check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080760" y="2057400"/>
            <a:ext cx="0" cy="3931920"/>
          </a:xfrm>
          <a:prstGeom prst="line">
            <a:avLst/>
          </a:prstGeom>
          <a:noFill/>
          <a:ln w="12700">
            <a:solidFill>
              <a:srgbClr val="6E7EF0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205740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CF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EVIDENCE GAPS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6400800" y="245059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B4B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711696" y="236829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 records lost, damaged or illegible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6400800" y="295351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B4B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711696" y="287121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Certificates held locally by one person, on one device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0" y="3456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B4B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711696" y="337413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Overdue items invisible until inspection day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400800" y="395935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B4B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711696" y="387705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clear record of who did what and when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6400800" y="446227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B4BC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711696" y="4379976"/>
            <a:ext cx="48097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full history that takes hours to assemble, not seconds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9" name="Shape 27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CB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9A6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MULTISITE GROUPS · PART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04672"/>
            <a:ext cx="10607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5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Single-site compliance is discipline.</a:t>
            </a:r>
            <a:endParaRPr lang="en-US" sz="2500" dirty="0"/>
          </a:p>
          <a:p>
            <a:pPr indent="0" marL="0">
              <a:lnSpc>
                <a:spcPts val="3000"/>
              </a:lnSpc>
              <a:buNone/>
            </a:pPr>
            <a:r>
              <a:rPr lang="en-US" sz="25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Multisite compliance is a system.</a:t>
            </a:r>
            <a:endParaRPr lang="en-US" sz="25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987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one site, staying compliant is mostly about doing the checks and keeping the records. Across ten or twenty sites, the hard part shifts — to aggregating consistent, comparable data from managers with different habits, buildings and histories.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834640"/>
            <a:ext cx="2542032" cy="3200400"/>
          </a:xfrm>
          <a:prstGeom prst="roundRect">
            <a:avLst>
              <a:gd name="adj" fmla="val 2878"/>
            </a:avLst>
          </a:prstGeom>
          <a:solidFill>
            <a:srgbClr val="F5F6FC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3108960"/>
            <a:ext cx="548640" cy="548640"/>
          </a:xfrm>
          <a:prstGeom prst="ellipse">
            <a:avLst/>
          </a:prstGeom>
          <a:solidFill>
            <a:srgbClr val="4C5FEA"/>
          </a:solidFill>
          <a:ln/>
        </p:spPr>
      </p:sp>
      <p:pic>
        <p:nvPicPr>
          <p:cNvPr id="7" name="Image 0" descr="/home/claude/booklet/icon_layer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0003" y="3180283"/>
            <a:ext cx="405994" cy="40599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68680" y="384048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view, every site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68680" y="4389120"/>
            <a:ext cx="20848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Compliant / at risk / overdue status for every site, in one dashboard — not a phone-round.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3364992" y="2834640"/>
            <a:ext cx="2542032" cy="3200400"/>
          </a:xfrm>
          <a:prstGeom prst="roundRect">
            <a:avLst>
              <a:gd name="adj" fmla="val 2878"/>
            </a:avLst>
          </a:prstGeom>
          <a:solidFill>
            <a:srgbClr val="F5F6FC"/>
          </a:solidFill>
          <a:ln/>
        </p:spPr>
      </p:sp>
      <p:sp>
        <p:nvSpPr>
          <p:cNvPr id="11" name="Shape 8"/>
          <p:cNvSpPr/>
          <p:nvPr/>
        </p:nvSpPr>
        <p:spPr>
          <a:xfrm>
            <a:off x="3593592" y="3108960"/>
            <a:ext cx="548640" cy="548640"/>
          </a:xfrm>
          <a:prstGeom prst="ellipse">
            <a:avLst/>
          </a:prstGeom>
          <a:solidFill>
            <a:srgbClr val="F4808F"/>
          </a:solidFill>
          <a:ln/>
        </p:spPr>
      </p:sp>
      <p:pic>
        <p:nvPicPr>
          <p:cNvPr id="12" name="Image 1" descr="/home/claude/booklet/icon_shiel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915" y="3180283"/>
            <a:ext cx="405994" cy="40599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93592" y="384048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Standardised definitions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3593592" y="4389120"/>
            <a:ext cx="20848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"Compliant" means the same thing at every site, so status is genuinely comparable.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6089904" y="2834640"/>
            <a:ext cx="2542032" cy="3200400"/>
          </a:xfrm>
          <a:prstGeom prst="roundRect">
            <a:avLst>
              <a:gd name="adj" fmla="val 2878"/>
            </a:avLst>
          </a:prstGeom>
          <a:solidFill>
            <a:srgbClr val="F5F6FC"/>
          </a:solidFill>
          <a:ln/>
        </p:spPr>
      </p:sp>
      <p:sp>
        <p:nvSpPr>
          <p:cNvPr id="16" name="Shape 12"/>
          <p:cNvSpPr/>
          <p:nvPr/>
        </p:nvSpPr>
        <p:spPr>
          <a:xfrm>
            <a:off x="6318504" y="3108960"/>
            <a:ext cx="548640" cy="548640"/>
          </a:xfrm>
          <a:prstGeom prst="ellipse">
            <a:avLst/>
          </a:prstGeom>
          <a:solidFill>
            <a:srgbClr val="4FC3BE"/>
          </a:solidFill>
          <a:ln/>
        </p:spPr>
      </p:sp>
      <p:pic>
        <p:nvPicPr>
          <p:cNvPr id="17" name="Image 2" descr="/home/claude/booklet/icon_chart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9827" y="3180283"/>
            <a:ext cx="405994" cy="40599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318504" y="384048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Pattern spotting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6318504" y="4389120"/>
            <a:ext cx="20848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Recurring faults or a site consistently falling behind show up as a trend, not a surprise.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8814816" y="2834640"/>
            <a:ext cx="2542032" cy="3200400"/>
          </a:xfrm>
          <a:prstGeom prst="roundRect">
            <a:avLst>
              <a:gd name="adj" fmla="val 2878"/>
            </a:avLst>
          </a:prstGeom>
          <a:solidFill>
            <a:srgbClr val="F5F6FC"/>
          </a:solidFill>
          <a:ln/>
        </p:spPr>
      </p:sp>
      <p:sp>
        <p:nvSpPr>
          <p:cNvPr id="21" name="Shape 16"/>
          <p:cNvSpPr/>
          <p:nvPr/>
        </p:nvSpPr>
        <p:spPr>
          <a:xfrm>
            <a:off x="9043416" y="3108960"/>
            <a:ext cx="548640" cy="548640"/>
          </a:xfrm>
          <a:prstGeom prst="ellipse">
            <a:avLst/>
          </a:prstGeom>
          <a:solidFill>
            <a:srgbClr val="F5A65C"/>
          </a:solidFill>
          <a:ln/>
        </p:spPr>
      </p:sp>
      <p:pic>
        <p:nvPicPr>
          <p:cNvPr id="22" name="Image 3" descr="/home/claude/booklet/icon_cogs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4739" y="3180283"/>
            <a:ext cx="405994" cy="405994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9043416" y="3840480"/>
            <a:ext cx="20848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 for gaps</a:t>
            </a:r>
            <a:endParaRPr lang="en-US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9043416" y="4389120"/>
            <a:ext cx="2084832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manager stepping into an unfamiliar site can see its compliance position instantly.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6" name="Shape 20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7" name="Shape 21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8" name="Text 22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9" name="Text 23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6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9A6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MULTISITE GROUPS · PART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04672"/>
            <a:ext cx="10058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up, and reporting out,</a:t>
            </a:r>
            <a:endParaRPr lang="en-US" sz="2700" dirty="0"/>
          </a:p>
          <a:p>
            <a:pPr indent="0" marL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different jobs</a:t>
            </a:r>
            <a:endParaRPr lang="en-US" sz="27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underlying data needs to answer two very different questions well.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468880"/>
            <a:ext cx="5394960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8920"/>
            <a:ext cx="548640" cy="548640"/>
          </a:xfrm>
          <a:prstGeom prst="ellipse">
            <a:avLst/>
          </a:prstGeom>
          <a:solidFill>
            <a:srgbClr val="4C5FEA"/>
          </a:solidFill>
          <a:ln/>
        </p:spPr>
      </p:sp>
      <p:pic>
        <p:nvPicPr>
          <p:cNvPr id="7" name="Image 0" descr="/home/claude/booklet/icon_ch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723" y="2860243"/>
            <a:ext cx="405994" cy="40599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00200" y="285292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up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1600200" y="32461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operations leadership &amp; the board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914400" y="386791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225296" y="378561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Trend data across the whole estate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914400" y="441655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225296" y="433425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Outlier sites that need attention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914400" y="496519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225296" y="488289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 and risk exposure by category</a:t>
            </a:r>
            <a:endParaRPr lang="en-US" sz="1250" dirty="0"/>
          </a:p>
        </p:txBody>
      </p:sp>
      <p:sp>
        <p:nvSpPr>
          <p:cNvPr id="16" name="Shape 13"/>
          <p:cNvSpPr/>
          <p:nvPr/>
        </p:nvSpPr>
        <p:spPr>
          <a:xfrm>
            <a:off x="914400" y="5513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225296" y="543153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the group is well-led, not just individual sites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6172200" y="2468880"/>
            <a:ext cx="5394960" cy="3703320"/>
          </a:xfrm>
          <a:prstGeom prst="roundRect">
            <a:avLst>
              <a:gd name="adj" fmla="val 1975"/>
            </a:avLst>
          </a:prstGeom>
          <a:solidFill>
            <a:srgbClr val="FFFFFF"/>
          </a:solidFill>
          <a:ln/>
        </p:spPr>
      </p:sp>
      <p:sp>
        <p:nvSpPr>
          <p:cNvPr id="19" name="Shape 16"/>
          <p:cNvSpPr/>
          <p:nvPr/>
        </p:nvSpPr>
        <p:spPr>
          <a:xfrm>
            <a:off x="6446520" y="2788920"/>
            <a:ext cx="548640" cy="548640"/>
          </a:xfrm>
          <a:prstGeom prst="ellipse">
            <a:avLst/>
          </a:prstGeom>
          <a:solidFill>
            <a:srgbClr val="F4808F"/>
          </a:solidFill>
          <a:ln/>
        </p:spPr>
      </p:sp>
      <p:pic>
        <p:nvPicPr>
          <p:cNvPr id="20" name="Image 1" descr="/home/claude/booklet/icon_building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843" y="2860243"/>
            <a:ext cx="405994" cy="405994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7132320" y="2852928"/>
            <a:ext cx="420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Reporting out</a:t>
            </a:r>
            <a:endParaRPr lang="en-US" sz="1800" dirty="0"/>
          </a:p>
        </p:txBody>
      </p:sp>
      <p:sp>
        <p:nvSpPr>
          <p:cNvPr id="22" name="Text 18"/>
          <p:cNvSpPr txBox="1"/>
          <p:nvPr/>
        </p:nvSpPr>
        <p:spPr>
          <a:xfrm>
            <a:off x="7132320" y="32461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an inspector, at a single site, today</a:t>
            </a:r>
            <a:endParaRPr lang="en-US" sz="1150" dirty="0"/>
          </a:p>
        </p:txBody>
      </p:sp>
      <p:sp>
        <p:nvSpPr>
          <p:cNvPr id="23" name="Shape 19"/>
          <p:cNvSpPr/>
          <p:nvPr/>
        </p:nvSpPr>
        <p:spPr>
          <a:xfrm>
            <a:off x="6446520" y="386791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757416" y="378561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complete, immediate answer for this building</a:t>
            </a:r>
            <a:endParaRPr lang="en-US" sz="1250" dirty="0"/>
          </a:p>
        </p:txBody>
      </p:sp>
      <p:sp>
        <p:nvSpPr>
          <p:cNvPr id="25" name="Shape 21"/>
          <p:cNvSpPr/>
          <p:nvPr/>
        </p:nvSpPr>
        <p:spPr>
          <a:xfrm>
            <a:off x="6446520" y="441655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6757416" y="433425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history for this site, not the whole group</a:t>
            </a:r>
            <a:endParaRPr lang="en-US" sz="1250" dirty="0"/>
          </a:p>
        </p:txBody>
      </p:sp>
      <p:sp>
        <p:nvSpPr>
          <p:cNvPr id="27" name="Shape 23"/>
          <p:cNvSpPr/>
          <p:nvPr/>
        </p:nvSpPr>
        <p:spPr>
          <a:xfrm>
            <a:off x="6446520" y="496519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6757416" y="488289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Certificates and evidence retrievable on the spot</a:t>
            </a:r>
            <a:endParaRPr lang="en-US" sz="1250" dirty="0"/>
          </a:p>
        </p:txBody>
      </p:sp>
      <p:sp>
        <p:nvSpPr>
          <p:cNvPr id="29" name="Shape 25"/>
          <p:cNvSpPr/>
          <p:nvPr/>
        </p:nvSpPr>
        <p:spPr>
          <a:xfrm>
            <a:off x="6446520" y="5513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6757416" y="5431536"/>
            <a:ext cx="45354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the manager isn't searching under pressure</a:t>
            </a:r>
            <a:endParaRPr lang="en-US" sz="1250" dirty="0"/>
          </a:p>
        </p:txBody>
      </p:sp>
      <p:sp>
        <p:nvSpPr>
          <p:cNvPr id="31" name="Shape 27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32" name="Shape 28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33" name="Shape 29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34" name="Text 30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35" name="Text 31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6FD9A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MASTER CHECKLIST · PART 1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229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Site-level self-assessment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3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standalone version of every checklist in this guide. Work through it site by site, or use it as a walk-round tool.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14884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5F6FC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148840"/>
            <a:ext cx="82296" cy="1965960"/>
          </a:xfrm>
          <a:prstGeom prst="rect">
            <a:avLst/>
          </a:prstGeom>
          <a:solidFill>
            <a:srgbClr val="F4808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68680" y="227685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68680" y="263347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179576" y="2551176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assessment current, actions tracked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868680" y="3108960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179576" y="3026664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Alarm &amp; detection tested on schedule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68680" y="3584448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4808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179576" y="3502152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Escape routes clear, PEEPs current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343400" y="214884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5F6FC"/>
          </a:solidFill>
          <a:ln/>
        </p:spPr>
      </p:sp>
      <p:sp>
        <p:nvSpPr>
          <p:cNvPr id="15" name="Shape 13"/>
          <p:cNvSpPr/>
          <p:nvPr/>
        </p:nvSpPr>
        <p:spPr>
          <a:xfrm>
            <a:off x="4343400" y="2148840"/>
            <a:ext cx="82296" cy="1965960"/>
          </a:xfrm>
          <a:prstGeom prst="rect">
            <a:avLst/>
          </a:prstGeom>
          <a:solidFill>
            <a:srgbClr val="4FC3B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72000" y="227685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572000" y="263347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882896" y="2551176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Legionella risk assessment current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0" y="3108960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82896" y="3026664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Outlet temperatures checked monthly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4572000" y="3584448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FC3BE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82896" y="3502152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Remedial actions tracked to close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046720" y="214884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5F6FC"/>
          </a:solidFill>
          <a:ln/>
        </p:spPr>
      </p:sp>
      <p:sp>
        <p:nvSpPr>
          <p:cNvPr id="24" name="Shape 22"/>
          <p:cNvSpPr/>
          <p:nvPr/>
        </p:nvSpPr>
        <p:spPr>
          <a:xfrm>
            <a:off x="8046720" y="2148840"/>
            <a:ext cx="82296" cy="1965960"/>
          </a:xfrm>
          <a:prstGeom prst="rect">
            <a:avLst/>
          </a:prstGeom>
          <a:solidFill>
            <a:srgbClr val="F5A65C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275320" y="227685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Gas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8275320" y="263347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586216" y="2551176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CP12 completed and in date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8275320" y="3108960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8586216" y="3026664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Appliances serviced on schedule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8275320" y="3584448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F5A65C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586216" y="3502152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Certificates retrievable in seconds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40080" y="429768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5F6FC"/>
          </a:solidFill>
          <a:ln/>
        </p:spPr>
      </p:sp>
      <p:sp>
        <p:nvSpPr>
          <p:cNvPr id="33" name="Shape 31"/>
          <p:cNvSpPr/>
          <p:nvPr/>
        </p:nvSpPr>
        <p:spPr>
          <a:xfrm>
            <a:off x="640080" y="4297680"/>
            <a:ext cx="82296" cy="1965960"/>
          </a:xfrm>
          <a:prstGeom prst="rect">
            <a:avLst/>
          </a:prstGeom>
          <a:solidFill>
            <a:srgbClr val="B9A6F2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68680" y="442569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Electrical</a:t>
            </a:r>
            <a:endParaRPr lang="en-US" sz="1400" dirty="0"/>
          </a:p>
        </p:txBody>
      </p:sp>
      <p:sp>
        <p:nvSpPr>
          <p:cNvPr id="35" name="Shape 33"/>
          <p:cNvSpPr/>
          <p:nvPr/>
        </p:nvSpPr>
        <p:spPr>
          <a:xfrm>
            <a:off x="868680" y="478231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179576" y="4700016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EICR completed at required interval</a:t>
            </a:r>
            <a:endParaRPr lang="en-US" sz="1250" dirty="0"/>
          </a:p>
        </p:txBody>
      </p:sp>
      <p:sp>
        <p:nvSpPr>
          <p:cNvPr id="37" name="Shape 35"/>
          <p:cNvSpPr/>
          <p:nvPr/>
        </p:nvSpPr>
        <p:spPr>
          <a:xfrm>
            <a:off x="868680" y="5257800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1179576" y="5175504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 testing up to date</a:t>
            </a:r>
            <a:endParaRPr lang="en-US" sz="1250" dirty="0"/>
          </a:p>
        </p:txBody>
      </p:sp>
      <p:sp>
        <p:nvSpPr>
          <p:cNvPr id="39" name="Shape 37"/>
          <p:cNvSpPr/>
          <p:nvPr/>
        </p:nvSpPr>
        <p:spPr>
          <a:xfrm>
            <a:off x="868680" y="5733288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1179576" y="5650992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Remedial works tracked to completion</a:t>
            </a:r>
            <a:endParaRPr lang="en-US" sz="1250" dirty="0"/>
          </a:p>
        </p:txBody>
      </p:sp>
      <p:sp>
        <p:nvSpPr>
          <p:cNvPr id="41" name="Shape 39"/>
          <p:cNvSpPr/>
          <p:nvPr/>
        </p:nvSpPr>
        <p:spPr>
          <a:xfrm>
            <a:off x="4343400" y="429768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5F6FC"/>
          </a:solidFill>
          <a:ln/>
        </p:spPr>
      </p:sp>
      <p:sp>
        <p:nvSpPr>
          <p:cNvPr id="42" name="Shape 40"/>
          <p:cNvSpPr/>
          <p:nvPr/>
        </p:nvSpPr>
        <p:spPr>
          <a:xfrm>
            <a:off x="4343400" y="4297680"/>
            <a:ext cx="82296" cy="1965960"/>
          </a:xfrm>
          <a:prstGeom prst="rect">
            <a:avLst/>
          </a:prstGeom>
          <a:solidFill>
            <a:srgbClr val="6FD9A0"/>
          </a:solidFill>
          <a:ln/>
        </p:spPr>
      </p:sp>
      <p:sp>
        <p:nvSpPr>
          <p:cNvPr id="43" name="Text 41"/>
          <p:cNvSpPr txBox="1"/>
          <p:nvPr/>
        </p:nvSpPr>
        <p:spPr>
          <a:xfrm>
            <a:off x="4572000" y="442569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Equipment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4572000" y="478231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4882896" y="4700016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LOLER inspections current</a:t>
            </a:r>
            <a:endParaRPr lang="en-US" sz="1250" dirty="0"/>
          </a:p>
        </p:txBody>
      </p:sp>
      <p:sp>
        <p:nvSpPr>
          <p:cNvPr id="46" name="Shape 44"/>
          <p:cNvSpPr/>
          <p:nvPr/>
        </p:nvSpPr>
        <p:spPr>
          <a:xfrm>
            <a:off x="4572000" y="5257800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4882896" y="5175504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Faulty equipment logged &amp; isolated</a:t>
            </a:r>
            <a:endParaRPr lang="en-US" sz="1250" dirty="0"/>
          </a:p>
        </p:txBody>
      </p:sp>
      <p:sp>
        <p:nvSpPr>
          <p:cNvPr id="48" name="Shape 46"/>
          <p:cNvSpPr/>
          <p:nvPr/>
        </p:nvSpPr>
        <p:spPr>
          <a:xfrm>
            <a:off x="4572000" y="5733288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6FD9A0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4882896" y="5650992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history attached per asset</a:t>
            </a:r>
            <a:endParaRPr lang="en-US" sz="1250" dirty="0"/>
          </a:p>
        </p:txBody>
      </p:sp>
      <p:sp>
        <p:nvSpPr>
          <p:cNvPr id="50" name="Shape 48"/>
          <p:cNvSpPr/>
          <p:nvPr/>
        </p:nvSpPr>
        <p:spPr>
          <a:xfrm>
            <a:off x="8046720" y="4297680"/>
            <a:ext cx="3520440" cy="1965960"/>
          </a:xfrm>
          <a:prstGeom prst="roundRect">
            <a:avLst>
              <a:gd name="adj" fmla="val 2791"/>
            </a:avLst>
          </a:prstGeom>
          <a:solidFill>
            <a:srgbClr val="F5F6FC"/>
          </a:solidFill>
          <a:ln/>
        </p:spPr>
      </p:sp>
      <p:sp>
        <p:nvSpPr>
          <p:cNvPr id="51" name="Shape 49"/>
          <p:cNvSpPr/>
          <p:nvPr/>
        </p:nvSpPr>
        <p:spPr>
          <a:xfrm>
            <a:off x="8046720" y="4297680"/>
            <a:ext cx="82296" cy="1965960"/>
          </a:xfrm>
          <a:prstGeom prst="rect">
            <a:avLst/>
          </a:prstGeom>
          <a:solidFill>
            <a:srgbClr val="4C5FEA"/>
          </a:solidFill>
          <a:ln/>
        </p:spPr>
      </p:sp>
      <p:sp>
        <p:nvSpPr>
          <p:cNvPr id="52" name="Text 50"/>
          <p:cNvSpPr txBox="1"/>
          <p:nvPr/>
        </p:nvSpPr>
        <p:spPr>
          <a:xfrm>
            <a:off x="8275320" y="4425696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Documentation</a:t>
            </a:r>
            <a:endParaRPr lang="en-US" sz="1400" dirty="0"/>
          </a:p>
        </p:txBody>
      </p:sp>
      <p:sp>
        <p:nvSpPr>
          <p:cNvPr id="53" name="Shape 51"/>
          <p:cNvSpPr/>
          <p:nvPr/>
        </p:nvSpPr>
        <p:spPr>
          <a:xfrm>
            <a:off x="8275320" y="478231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54" name="Text 52"/>
          <p:cNvSpPr txBox="1"/>
          <p:nvPr/>
        </p:nvSpPr>
        <p:spPr>
          <a:xfrm>
            <a:off x="8586216" y="4700016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 attached, not just marked done</a:t>
            </a:r>
            <a:endParaRPr lang="en-US" sz="1250" dirty="0"/>
          </a:p>
        </p:txBody>
      </p:sp>
      <p:sp>
        <p:nvSpPr>
          <p:cNvPr id="55" name="Shape 53"/>
          <p:cNvSpPr/>
          <p:nvPr/>
        </p:nvSpPr>
        <p:spPr>
          <a:xfrm>
            <a:off x="8275320" y="5257800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8586216" y="5175504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Who/what/when recorded for every check</a:t>
            </a:r>
            <a:endParaRPr lang="en-US" sz="1250" dirty="0"/>
          </a:p>
        </p:txBody>
      </p:sp>
      <p:sp>
        <p:nvSpPr>
          <p:cNvPr id="57" name="Shape 55"/>
          <p:cNvSpPr/>
          <p:nvPr/>
        </p:nvSpPr>
        <p:spPr>
          <a:xfrm>
            <a:off x="8275320" y="5733288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4C5FEA"/>
            </a:solidFill>
            <a:prstDash val="solid"/>
          </a:ln>
        </p:spPr>
      </p:sp>
      <p:sp>
        <p:nvSpPr>
          <p:cNvPr id="58" name="Text 56"/>
          <p:cNvSpPr txBox="1"/>
          <p:nvPr/>
        </p:nvSpPr>
        <p:spPr>
          <a:xfrm>
            <a:off x="8586216" y="5650992"/>
            <a:ext cx="27523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history retrievable on demand</a:t>
            </a:r>
            <a:endParaRPr lang="en-US" sz="1250" dirty="0"/>
          </a:p>
        </p:txBody>
      </p:sp>
      <p:sp>
        <p:nvSpPr>
          <p:cNvPr id="59" name="Shape 57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60" name="Shape 58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61" name="Shape 59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62" name="Text 60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63" name="Text 61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B9A6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MASTER CHECKLIST · PART 2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94360" y="82296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Group-level self-assessment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4630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operations and estates leads managing more than one site.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F5F6F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13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225296" y="2231136"/>
            <a:ext cx="10113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site's compliance status is visible in one place, today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78892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F5F6FC"/>
          </a:solidFill>
          <a:ln/>
        </p:spPr>
      </p:sp>
      <p:sp>
        <p:nvSpPr>
          <p:cNvPr id="9" name="Shape 7"/>
          <p:cNvSpPr/>
          <p:nvPr/>
        </p:nvSpPr>
        <p:spPr>
          <a:xfrm>
            <a:off x="914400" y="29992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225296" y="2916936"/>
            <a:ext cx="10113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"Compliant / at risk / overdue" means the same thing at every site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47472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F5F6FC"/>
          </a:solidFill>
          <a:ln/>
        </p:spPr>
      </p:sp>
      <p:sp>
        <p:nvSpPr>
          <p:cNvPr id="12" name="Shape 10"/>
          <p:cNvSpPr/>
          <p:nvPr/>
        </p:nvSpPr>
        <p:spPr>
          <a:xfrm>
            <a:off x="914400" y="36850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225296" y="3602736"/>
            <a:ext cx="10113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There's a defined escalation process for a site falling behind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40080" y="416052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F5F6FC"/>
          </a:solidFill>
          <a:ln/>
        </p:spPr>
      </p:sp>
      <p:sp>
        <p:nvSpPr>
          <p:cNvPr id="15" name="Shape 13"/>
          <p:cNvSpPr/>
          <p:nvPr/>
        </p:nvSpPr>
        <p:spPr>
          <a:xfrm>
            <a:off x="914400" y="43708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1225296" y="4288536"/>
            <a:ext cx="10113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Group-wide reports can be produced for board or ops meetings without a manual roll-up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84632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F5F6FC"/>
          </a:solidFill>
          <a:ln/>
        </p:spPr>
      </p:sp>
      <p:sp>
        <p:nvSpPr>
          <p:cNvPr id="18" name="Shape 16"/>
          <p:cNvSpPr/>
          <p:nvPr/>
        </p:nvSpPr>
        <p:spPr>
          <a:xfrm>
            <a:off x="914400" y="50566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225296" y="4974336"/>
            <a:ext cx="10113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 trends are visible per site and per check type — not just current status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5532120"/>
            <a:ext cx="10881360" cy="566928"/>
          </a:xfrm>
          <a:prstGeom prst="roundRect">
            <a:avLst>
              <a:gd name="adj" fmla="val 9677"/>
            </a:avLst>
          </a:prstGeom>
          <a:solidFill>
            <a:srgbClr val="F5F6FC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5742432"/>
            <a:ext cx="182880" cy="182880"/>
          </a:xfrm>
          <a:prstGeom prst="roundRect">
            <a:avLst>
              <a:gd name="adj" fmla="val 17500"/>
            </a:avLst>
          </a:prstGeom>
          <a:solidFill>
            <a:srgbClr val="FFFFFF"/>
          </a:solidFill>
          <a:ln w="19050">
            <a:solidFill>
              <a:srgbClr val="B9A6F2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1225296" y="5660136"/>
            <a:ext cx="101132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manager covering an unfamiliar site can see its position without asking around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4" name="Shape 22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5" name="Shape 23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16171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1617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6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C5F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-1463040"/>
            <a:ext cx="4206240" cy="4206240"/>
          </a:xfrm>
          <a:prstGeom prst="ellipse">
            <a:avLst/>
          </a:prstGeom>
          <a:solidFill>
            <a:srgbClr val="5A6CF0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623621"/>
            <a:ext cx="70226" cy="98755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649590" y="568757"/>
            <a:ext cx="70226" cy="15361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750540" y="502920"/>
            <a:ext cx="70226" cy="21945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06353" y="426110"/>
            <a:ext cx="2377440" cy="373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13716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rgbClr val="C9CF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for the care sector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737360"/>
            <a:ext cx="6675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Compliance is easier</a:t>
            </a:r>
            <a:endParaRPr lang="en-US" sz="3000" dirty="0"/>
          </a:p>
          <a:p>
            <a:pPr indent="0" marL="0">
              <a:lnSpc>
                <a:spcPts val="34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the right system behind it</a:t>
            </a:r>
            <a:endParaRPr lang="en-US" sz="30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0632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E4E7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 turns every check in this guide into a scheduled, evidenced, auditable task — for a single site or a whole group.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0080" y="3977640"/>
            <a:ext cx="2377440" cy="502920"/>
          </a:xfrm>
          <a:prstGeom prst="roundRect">
            <a:avLst>
              <a:gd name="adj" fmla="val 18182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9776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4C5F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faultfixers.com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589520" y="1554480"/>
            <a:ext cx="3931920" cy="1051560"/>
          </a:xfrm>
          <a:prstGeom prst="roundRect">
            <a:avLst>
              <a:gd name="adj" fmla="val 6957"/>
            </a:avLst>
          </a:prstGeom>
          <a:solidFill>
            <a:srgbClr val="5A6C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818120" y="164592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87%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9189720" y="155448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E4E7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 first-time fix rate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589520" y="2788920"/>
            <a:ext cx="3931920" cy="1051560"/>
          </a:xfrm>
          <a:prstGeom prst="roundRect">
            <a:avLst>
              <a:gd name="adj" fmla="val 6957"/>
            </a:avLst>
          </a:prstGeom>
          <a:solidFill>
            <a:srgbClr val="5A6CF0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818120" y="288036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98%</a:t>
            </a:r>
            <a:endParaRPr lang="en-US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9189720" y="278892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E4E7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facilities compliance visibility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7589520" y="4023360"/>
            <a:ext cx="3931920" cy="1051560"/>
          </a:xfrm>
          <a:prstGeom prst="roundRect">
            <a:avLst>
              <a:gd name="adj" fmla="val 6957"/>
            </a:avLst>
          </a:prstGeom>
          <a:solidFill>
            <a:srgbClr val="5A6C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7818120" y="4114800"/>
            <a:ext cx="1463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750+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9189720" y="402336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E4E7F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homes &amp; hospitals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57200" y="6549390"/>
            <a:ext cx="43891" cy="6172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520294" y="6515100"/>
            <a:ext cx="43891" cy="960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3" name="Shape 21"/>
          <p:cNvSpPr/>
          <p:nvPr/>
        </p:nvSpPr>
        <p:spPr>
          <a:xfrm>
            <a:off x="583387" y="6473952"/>
            <a:ext cx="43891" cy="1371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01345" y="6425946"/>
            <a:ext cx="2377440" cy="2331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FAULTFIXERS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74552" y="6437376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CB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2026-09-01T11:20:35Z</dcterms:created>
  <dcterms:modified xsi:type="dcterms:W3CDTF">2026-09-01T11:20:35Z</dcterms:modified>
</cp:coreProperties>
</file>