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C5FEA"/>
        </a:solidFill>
      </p:bgPr>
    </p:bg>
    <p:spTree>
      <p:nvGrpSpPr>
        <p:cNvPr id="1" name=""/>
        <p:cNvGrpSpPr/>
        <p:nvPr/>
      </p:nvGrpSpPr>
      <p:grpSpPr>
        <a:xfrm>
          <a:off x="0" y="0"/>
          <a:ext cx="0" cy="0"/>
          <a:chOff x="0" y="0"/>
          <a:chExt cx="0" cy="0"/>
        </a:xfrm>
      </p:grpSpPr>
      <p:sp>
        <p:nvSpPr>
          <p:cNvPr id="2" name="Shape 0"/>
          <p:cNvSpPr/>
          <p:nvPr/>
        </p:nvSpPr>
        <p:spPr>
          <a:xfrm>
            <a:off x="548640" y="633679"/>
            <a:ext cx="76078" cy="106985"/>
          </a:xfrm>
          <a:prstGeom prst="rect">
            <a:avLst/>
          </a:prstGeom>
          <a:solidFill>
            <a:srgbClr val="FFFFFF"/>
          </a:solidFill>
          <a:ln/>
        </p:spPr>
      </p:sp>
      <p:sp>
        <p:nvSpPr>
          <p:cNvPr id="3" name="Shape 1"/>
          <p:cNvSpPr/>
          <p:nvPr/>
        </p:nvSpPr>
        <p:spPr>
          <a:xfrm>
            <a:off x="658002" y="574243"/>
            <a:ext cx="76078" cy="166421"/>
          </a:xfrm>
          <a:prstGeom prst="rect">
            <a:avLst/>
          </a:prstGeom>
          <a:solidFill>
            <a:srgbClr val="FFFFFF"/>
          </a:solidFill>
          <a:ln/>
        </p:spPr>
      </p:sp>
      <p:sp>
        <p:nvSpPr>
          <p:cNvPr id="4" name="Shape 2"/>
          <p:cNvSpPr/>
          <p:nvPr/>
        </p:nvSpPr>
        <p:spPr>
          <a:xfrm>
            <a:off x="767364" y="502920"/>
            <a:ext cx="76078" cy="237744"/>
          </a:xfrm>
          <a:prstGeom prst="rect">
            <a:avLst/>
          </a:prstGeom>
          <a:solidFill>
            <a:srgbClr val="FFFFFF"/>
          </a:solidFill>
          <a:ln/>
        </p:spPr>
      </p:sp>
      <p:sp>
        <p:nvSpPr>
          <p:cNvPr id="5" name="Text 3"/>
          <p:cNvSpPr txBox="1"/>
          <p:nvPr/>
        </p:nvSpPr>
        <p:spPr>
          <a:xfrm>
            <a:off x="931591" y="419710"/>
            <a:ext cx="2377440" cy="404165"/>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FAULTFIXERS</a:t>
            </a:r>
            <a:endParaRPr lang="en-US" sz="1500" dirty="0"/>
          </a:p>
        </p:txBody>
      </p:sp>
      <p:sp>
        <p:nvSpPr>
          <p:cNvPr id="6" name="Shape 4"/>
          <p:cNvSpPr/>
          <p:nvPr/>
        </p:nvSpPr>
        <p:spPr>
          <a:xfrm>
            <a:off x="9692640" y="-1188720"/>
            <a:ext cx="4206240" cy="4206240"/>
          </a:xfrm>
          <a:prstGeom prst="ellipse">
            <a:avLst/>
          </a:prstGeom>
          <a:solidFill>
            <a:srgbClr val="5A6CF0"/>
          </a:solidFill>
          <a:ln/>
        </p:spPr>
      </p:sp>
      <p:sp>
        <p:nvSpPr>
          <p:cNvPr id="7" name="Shape 5"/>
          <p:cNvSpPr/>
          <p:nvPr/>
        </p:nvSpPr>
        <p:spPr>
          <a:xfrm>
            <a:off x="10607040" y="4206240"/>
            <a:ext cx="2743200" cy="2743200"/>
          </a:xfrm>
          <a:prstGeom prst="ellipse">
            <a:avLst/>
          </a:prstGeom>
          <a:solidFill>
            <a:srgbClr val="5A6CF0"/>
          </a:solidFill>
          <a:ln/>
        </p:spPr>
      </p:sp>
      <p:sp>
        <p:nvSpPr>
          <p:cNvPr id="8" name="Text 6"/>
          <p:cNvSpPr txBox="1"/>
          <p:nvPr/>
        </p:nvSpPr>
        <p:spPr>
          <a:xfrm>
            <a:off x="640080" y="2286000"/>
            <a:ext cx="8229600" cy="365760"/>
          </a:xfrm>
          <a:prstGeom prst="rect">
            <a:avLst/>
          </a:prstGeom>
          <a:noFill/>
          <a:ln/>
        </p:spPr>
        <p:txBody>
          <a:bodyPr wrap="square" lIns="0" tIns="0" rIns="0" bIns="0" rtlCol="0" anchor="ctr"/>
          <a:lstStyle/>
          <a:p>
            <a:pPr indent="0" marL="0">
              <a:buNone/>
            </a:pPr>
            <a:r>
              <a:rPr lang="en-US" sz="1300" b="1" spc="150" kern="0" dirty="0">
                <a:solidFill>
                  <a:srgbClr val="C9CFFA"/>
                </a:solidFill>
                <a:latin typeface="Arial" pitchFamily="34" charset="0"/>
                <a:ea typeface="Arial" pitchFamily="34" charset="-122"/>
                <a:cs typeface="Arial" pitchFamily="34" charset="-120"/>
              </a:rPr>
              <a:t>A PRACTICAL GUIDE FOR THE EDUCATION SECTOR</a:t>
            </a:r>
            <a:endParaRPr lang="en-US" sz="1300" dirty="0"/>
          </a:p>
        </p:txBody>
      </p:sp>
      <p:sp>
        <p:nvSpPr>
          <p:cNvPr id="9" name="Text 7"/>
          <p:cNvSpPr txBox="1"/>
          <p:nvPr/>
        </p:nvSpPr>
        <p:spPr>
          <a:xfrm>
            <a:off x="594360" y="2651760"/>
            <a:ext cx="10241280" cy="1920240"/>
          </a:xfrm>
          <a:prstGeom prst="rect">
            <a:avLst/>
          </a:prstGeom>
          <a:noFill/>
          <a:ln/>
        </p:spPr>
        <p:txBody>
          <a:bodyPr wrap="square" lIns="0" tIns="0" rIns="0" bIns="0" rtlCol="0" anchor="ctr"/>
          <a:lstStyle/>
          <a:p>
            <a:pPr indent="0" marL="0">
              <a:lnSpc>
                <a:spcPts val="4700"/>
              </a:lnSpc>
              <a:buNone/>
            </a:pPr>
            <a:r>
              <a:rPr lang="en-US" sz="4200" b="1" dirty="0">
                <a:solidFill>
                  <a:srgbClr val="FFFFFF"/>
                </a:solidFill>
                <a:latin typeface="Arial" pitchFamily="34" charset="0"/>
                <a:ea typeface="Arial" pitchFamily="34" charset="-122"/>
                <a:cs typeface="Arial" pitchFamily="34" charset="-120"/>
              </a:rPr>
              <a:t>Staying Ofsted &amp; ISI Compliant</a:t>
            </a:r>
            <a:endParaRPr lang="en-US" sz="4200" dirty="0"/>
          </a:p>
          <a:p>
            <a:pPr indent="0" marL="0">
              <a:lnSpc>
                <a:spcPts val="4700"/>
              </a:lnSpc>
              <a:buNone/>
            </a:pPr>
            <a:r>
              <a:rPr lang="en-US" sz="4200" b="1" dirty="0">
                <a:solidFill>
                  <a:srgbClr val="FFFFFF"/>
                </a:solidFill>
                <a:latin typeface="Arial" pitchFamily="34" charset="0"/>
                <a:ea typeface="Arial" pitchFamily="34" charset="-122"/>
                <a:cs typeface="Arial" pitchFamily="34" charset="-120"/>
              </a:rPr>
              <a:t>with a CAFM System</a:t>
            </a:r>
            <a:endParaRPr lang="en-US" sz="4200" dirty="0"/>
          </a:p>
        </p:txBody>
      </p:sp>
      <p:sp>
        <p:nvSpPr>
          <p:cNvPr id="10" name="Text 8"/>
          <p:cNvSpPr txBox="1"/>
          <p:nvPr/>
        </p:nvSpPr>
        <p:spPr>
          <a:xfrm>
            <a:off x="640080" y="4617720"/>
            <a:ext cx="7772400" cy="822960"/>
          </a:xfrm>
          <a:prstGeom prst="rect">
            <a:avLst/>
          </a:prstGeom>
          <a:noFill/>
          <a:ln/>
        </p:spPr>
        <p:txBody>
          <a:bodyPr wrap="square" lIns="0" tIns="0" rIns="0" bIns="0" rtlCol="0" anchor="ctr"/>
          <a:lstStyle/>
          <a:p>
            <a:pPr indent="0" marL="0">
              <a:lnSpc>
                <a:spcPts val="2100"/>
              </a:lnSpc>
              <a:buNone/>
            </a:pPr>
            <a:r>
              <a:rPr lang="en-US" sz="1500" dirty="0">
                <a:solidFill>
                  <a:srgbClr val="E4E7FC"/>
                </a:solidFill>
                <a:latin typeface="Arial" pitchFamily="34" charset="0"/>
                <a:ea typeface="Arial" pitchFamily="34" charset="-122"/>
                <a:cs typeface="Arial" pitchFamily="34" charset="-120"/>
              </a:rPr>
              <a:t>How to evidence mandatory checks, close compliance gaps, and stay inspection-ready, for single schools and multi-academy trusts alike.</a:t>
            </a:r>
            <a:endParaRPr lang="en-US" sz="1500" dirty="0"/>
          </a:p>
        </p:txBody>
      </p:sp>
      <p:sp>
        <p:nvSpPr>
          <p:cNvPr id="11" name="Shape 9"/>
          <p:cNvSpPr/>
          <p:nvPr/>
        </p:nvSpPr>
        <p:spPr>
          <a:xfrm>
            <a:off x="640080" y="5806440"/>
            <a:ext cx="2011680" cy="0"/>
          </a:xfrm>
          <a:prstGeom prst="line">
            <a:avLst/>
          </a:prstGeom>
          <a:noFill/>
          <a:ln w="25400">
            <a:solidFill>
              <a:srgbClr val="FFFFFF"/>
            </a:solidFill>
            <a:prstDash val="solid"/>
          </a:ln>
        </p:spPr>
      </p:sp>
      <p:sp>
        <p:nvSpPr>
          <p:cNvPr id="12" name="Text 10"/>
          <p:cNvSpPr txBox="1"/>
          <p:nvPr/>
        </p:nvSpPr>
        <p:spPr>
          <a:xfrm>
            <a:off x="640080" y="5943600"/>
            <a:ext cx="3657600" cy="320040"/>
          </a:xfrm>
          <a:prstGeom prst="rect">
            <a:avLst/>
          </a:prstGeom>
          <a:noFill/>
          <a:ln/>
        </p:spPr>
        <p:txBody>
          <a:bodyPr wrap="square" lIns="0" tIns="0" rIns="0" bIns="0" rtlCol="0" anchor="ctr"/>
          <a:lstStyle/>
          <a:p>
            <a:pPr indent="0" marL="0">
              <a:buNone/>
            </a:pPr>
            <a:r>
              <a:rPr lang="en-US" sz="1300" b="1" dirty="0">
                <a:solidFill>
                  <a:srgbClr val="FFFFFF"/>
                </a:solidFill>
                <a:latin typeface="Arial" pitchFamily="34" charset="0"/>
                <a:ea typeface="Arial" pitchFamily="34" charset="-122"/>
                <a:cs typeface="Arial" pitchFamily="34" charset="-120"/>
              </a:rPr>
              <a:t>faultfixers.com</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548640"/>
            <a:ext cx="5486400" cy="274320"/>
          </a:xfrm>
          <a:prstGeom prst="rect">
            <a:avLst/>
          </a:prstGeom>
          <a:noFill/>
          <a:ln/>
        </p:spPr>
        <p:txBody>
          <a:bodyPr wrap="square" lIns="0" tIns="0" rIns="0" bIns="0" rtlCol="0" anchor="ctr"/>
          <a:lstStyle/>
          <a:p>
            <a:pPr indent="0" marL="0">
              <a:buNone/>
            </a:pPr>
            <a:r>
              <a:rPr lang="en-US" sz="1100" b="1" spc="150" kern="0" dirty="0">
                <a:solidFill>
                  <a:srgbClr val="4C5FEA"/>
                </a:solidFill>
                <a:latin typeface="Arial" pitchFamily="34" charset="0"/>
                <a:ea typeface="Arial" pitchFamily="34" charset="-122"/>
                <a:cs typeface="Arial" pitchFamily="34" charset="-120"/>
              </a:rPr>
              <a:t>BEFORE YOU START</a:t>
            </a:r>
            <a:endParaRPr lang="en-US" sz="1100" dirty="0"/>
          </a:p>
        </p:txBody>
      </p:sp>
      <p:sp>
        <p:nvSpPr>
          <p:cNvPr id="3" name="Text 1"/>
          <p:cNvSpPr txBox="1"/>
          <p:nvPr/>
        </p:nvSpPr>
        <p:spPr>
          <a:xfrm>
            <a:off x="594360" y="868680"/>
            <a:ext cx="9144000" cy="640080"/>
          </a:xfrm>
          <a:prstGeom prst="rect">
            <a:avLst/>
          </a:prstGeom>
          <a:noFill/>
          <a:ln/>
        </p:spPr>
        <p:txBody>
          <a:bodyPr wrap="square" lIns="0" tIns="0" rIns="0" bIns="0" rtlCol="0" anchor="ctr"/>
          <a:lstStyle/>
          <a:p>
            <a:pPr indent="0" marL="0">
              <a:buNone/>
            </a:pPr>
            <a:r>
              <a:rPr lang="en-US" sz="3200" b="1" dirty="0">
                <a:solidFill>
                  <a:srgbClr val="16171D"/>
                </a:solidFill>
                <a:latin typeface="Arial" pitchFamily="34" charset="0"/>
                <a:ea typeface="Arial" pitchFamily="34" charset="-122"/>
                <a:cs typeface="Arial" pitchFamily="34" charset="-120"/>
              </a:rPr>
              <a:t>How to use this guide</a:t>
            </a:r>
            <a:endParaRPr lang="en-US" sz="3200" dirty="0"/>
          </a:p>
        </p:txBody>
      </p:sp>
      <p:sp>
        <p:nvSpPr>
          <p:cNvPr id="4" name="Text 2"/>
          <p:cNvSpPr txBox="1"/>
          <p:nvPr/>
        </p:nvSpPr>
        <p:spPr>
          <a:xfrm>
            <a:off x="640080" y="1600200"/>
            <a:ext cx="6949440" cy="914400"/>
          </a:xfrm>
          <a:prstGeom prst="rect">
            <a:avLst/>
          </a:prstGeom>
          <a:noFill/>
          <a:ln/>
        </p:spPr>
        <p:txBody>
          <a:bodyPr wrap="square" lIns="0" tIns="0" rIns="0" bIns="0" rtlCol="0" anchor="ctr"/>
          <a:lstStyle/>
          <a:p>
            <a:pPr indent="0" marL="0">
              <a:lnSpc>
                <a:spcPts val="2000"/>
              </a:lnSpc>
              <a:buNone/>
            </a:pPr>
            <a:r>
              <a:rPr lang="en-US" sz="1450" dirty="0">
                <a:solidFill>
                  <a:srgbClr val="6B6E7A"/>
                </a:solidFill>
                <a:latin typeface="Arial" pitchFamily="34" charset="0"/>
                <a:ea typeface="Arial" pitchFamily="34" charset="-122"/>
                <a:cs typeface="Arial" pitchFamily="34" charset="-120"/>
              </a:rPr>
              <a:t>This isn't a document to read once and file away. It's built to work two ways: a full read-through to understand the framework, and a page you flip straight to when you need one answer fast.</a:t>
            </a:r>
            <a:endParaRPr lang="en-US" sz="1450" dirty="0"/>
          </a:p>
        </p:txBody>
      </p:sp>
      <p:sp>
        <p:nvSpPr>
          <p:cNvPr id="5" name="Shape 3"/>
          <p:cNvSpPr/>
          <p:nvPr/>
        </p:nvSpPr>
        <p:spPr>
          <a:xfrm>
            <a:off x="640080" y="2788920"/>
            <a:ext cx="566928" cy="566928"/>
          </a:xfrm>
          <a:prstGeom prst="ellipse">
            <a:avLst/>
          </a:prstGeom>
          <a:solidFill>
            <a:srgbClr val="4C5FEA"/>
          </a:solidFill>
          <a:ln/>
        </p:spPr>
      </p:sp>
      <p:pic>
        <p:nvPicPr>
          <p:cNvPr id="6" name="Image 0" descr="/home/claude/schools_booklet/icon_book.png">    </p:cNvPr>
          <p:cNvPicPr>
            <a:picLocks noChangeAspect="1"/>
          </p:cNvPicPr>
          <p:nvPr/>
        </p:nvPicPr>
        <p:blipFill>
          <a:blip r:embed="rId1"/>
          <a:stretch>
            <a:fillRect/>
          </a:stretch>
        </p:blipFill>
        <p:spPr>
          <a:xfrm>
            <a:off x="713781" y="2862621"/>
            <a:ext cx="419527" cy="419527"/>
          </a:xfrm>
          <a:prstGeom prst="rect">
            <a:avLst/>
          </a:prstGeom>
        </p:spPr>
      </p:pic>
      <p:sp>
        <p:nvSpPr>
          <p:cNvPr id="7" name="Text 4"/>
          <p:cNvSpPr txBox="1"/>
          <p:nvPr/>
        </p:nvSpPr>
        <p:spPr>
          <a:xfrm>
            <a:off x="1417320" y="2761488"/>
            <a:ext cx="8686800" cy="320040"/>
          </a:xfrm>
          <a:prstGeom prst="rect">
            <a:avLst/>
          </a:prstGeom>
          <a:noFill/>
          <a:ln/>
        </p:spPr>
        <p:txBody>
          <a:bodyPr wrap="square" lIns="0" tIns="0" rIns="0" bIns="0" rtlCol="0" anchor="ctr"/>
          <a:lstStyle/>
          <a:p>
            <a:pPr indent="0" marL="0">
              <a:buNone/>
            </a:pPr>
            <a:r>
              <a:rPr lang="en-US" sz="1550" b="1" dirty="0">
                <a:solidFill>
                  <a:srgbClr val="16171D"/>
                </a:solidFill>
                <a:latin typeface="Arial" pitchFamily="34" charset="0"/>
                <a:ea typeface="Arial" pitchFamily="34" charset="-122"/>
                <a:cs typeface="Arial" pitchFamily="34" charset="-120"/>
              </a:rPr>
              <a:t>Read it once, end to end</a:t>
            </a:r>
            <a:endParaRPr lang="en-US" sz="1550" dirty="0"/>
          </a:p>
        </p:txBody>
      </p:sp>
      <p:sp>
        <p:nvSpPr>
          <p:cNvPr id="8" name="Text 5"/>
          <p:cNvSpPr txBox="1"/>
          <p:nvPr/>
        </p:nvSpPr>
        <p:spPr>
          <a:xfrm>
            <a:off x="1417320" y="3081528"/>
            <a:ext cx="8869680" cy="457200"/>
          </a:xfrm>
          <a:prstGeom prst="rect">
            <a:avLst/>
          </a:prstGeom>
          <a:noFill/>
          <a:ln/>
        </p:spPr>
        <p:txBody>
          <a:bodyPr wrap="square" lIns="0" tIns="0" rIns="0" bIns="0" rtlCol="0" anchor="ctr"/>
          <a:lstStyle/>
          <a:p>
            <a:pPr indent="0" marL="0">
              <a:lnSpc>
                <a:spcPts val="1700"/>
              </a:lnSpc>
              <a:buNone/>
            </a:pPr>
            <a:r>
              <a:rPr lang="en-US" sz="1250" dirty="0">
                <a:solidFill>
                  <a:srgbClr val="6B6E7A"/>
                </a:solidFill>
                <a:latin typeface="Arial" pitchFamily="34" charset="0"/>
                <a:ea typeface="Arial" pitchFamily="34" charset="-122"/>
                <a:cs typeface="Arial" pitchFamily="34" charset="-120"/>
              </a:rPr>
              <a:t>To understand how Ofsted and ISI expectations connect to the day-to-day estates and maintenance work your teams already do.</a:t>
            </a:r>
            <a:endParaRPr lang="en-US" sz="1250" dirty="0"/>
          </a:p>
        </p:txBody>
      </p:sp>
      <p:sp>
        <p:nvSpPr>
          <p:cNvPr id="9" name="Shape 6"/>
          <p:cNvSpPr/>
          <p:nvPr/>
        </p:nvSpPr>
        <p:spPr>
          <a:xfrm>
            <a:off x="640080" y="3840480"/>
            <a:ext cx="566928" cy="566928"/>
          </a:xfrm>
          <a:prstGeom prst="ellipse">
            <a:avLst/>
          </a:prstGeom>
          <a:solidFill>
            <a:srgbClr val="F4808F"/>
          </a:solidFill>
          <a:ln/>
        </p:spPr>
      </p:sp>
      <p:pic>
        <p:nvPicPr>
          <p:cNvPr id="10" name="Image 1" descr="/home/claude/schools_booklet/icon_search.png">    </p:cNvPr>
          <p:cNvPicPr>
            <a:picLocks noChangeAspect="1"/>
          </p:cNvPicPr>
          <p:nvPr/>
        </p:nvPicPr>
        <p:blipFill>
          <a:blip r:embed="rId2"/>
          <a:stretch>
            <a:fillRect/>
          </a:stretch>
        </p:blipFill>
        <p:spPr>
          <a:xfrm>
            <a:off x="713781" y="3914181"/>
            <a:ext cx="419527" cy="419527"/>
          </a:xfrm>
          <a:prstGeom prst="rect">
            <a:avLst/>
          </a:prstGeom>
        </p:spPr>
      </p:pic>
      <p:sp>
        <p:nvSpPr>
          <p:cNvPr id="11" name="Text 7"/>
          <p:cNvSpPr txBox="1"/>
          <p:nvPr/>
        </p:nvSpPr>
        <p:spPr>
          <a:xfrm>
            <a:off x="1417320" y="3813048"/>
            <a:ext cx="8686800" cy="320040"/>
          </a:xfrm>
          <a:prstGeom prst="rect">
            <a:avLst/>
          </a:prstGeom>
          <a:noFill/>
          <a:ln/>
        </p:spPr>
        <p:txBody>
          <a:bodyPr wrap="square" lIns="0" tIns="0" rIns="0" bIns="0" rtlCol="0" anchor="ctr"/>
          <a:lstStyle/>
          <a:p>
            <a:pPr indent="0" marL="0">
              <a:buNone/>
            </a:pPr>
            <a:r>
              <a:rPr lang="en-US" sz="1550" b="1" dirty="0">
                <a:solidFill>
                  <a:srgbClr val="16171D"/>
                </a:solidFill>
                <a:latin typeface="Arial" pitchFamily="34" charset="0"/>
                <a:ea typeface="Arial" pitchFamily="34" charset="-122"/>
                <a:cs typeface="Arial" pitchFamily="34" charset="-120"/>
              </a:rPr>
              <a:t>Return to it before every inspection</a:t>
            </a:r>
            <a:endParaRPr lang="en-US" sz="1550" dirty="0"/>
          </a:p>
        </p:txBody>
      </p:sp>
      <p:sp>
        <p:nvSpPr>
          <p:cNvPr id="12" name="Text 8"/>
          <p:cNvSpPr txBox="1"/>
          <p:nvPr/>
        </p:nvSpPr>
        <p:spPr>
          <a:xfrm>
            <a:off x="1417320" y="4133088"/>
            <a:ext cx="8869680" cy="457200"/>
          </a:xfrm>
          <a:prstGeom prst="rect">
            <a:avLst/>
          </a:prstGeom>
          <a:noFill/>
          <a:ln/>
        </p:spPr>
        <p:txBody>
          <a:bodyPr wrap="square" lIns="0" tIns="0" rIns="0" bIns="0" rtlCol="0" anchor="ctr"/>
          <a:lstStyle/>
          <a:p>
            <a:pPr indent="0" marL="0">
              <a:lnSpc>
                <a:spcPts val="1700"/>
              </a:lnSpc>
              <a:buNone/>
            </a:pPr>
            <a:r>
              <a:rPr lang="en-US" sz="1250" dirty="0">
                <a:solidFill>
                  <a:srgbClr val="6B6E7A"/>
                </a:solidFill>
                <a:latin typeface="Arial" pitchFamily="34" charset="0"/>
                <a:ea typeface="Arial" pitchFamily="34" charset="-122"/>
                <a:cs typeface="Arial" pitchFamily="34" charset="-120"/>
              </a:rPr>
              <a:t>Each section stands on its own, so jump straight to fire, water, gas, electrical or equipment checks when you need to prep fast.</a:t>
            </a:r>
            <a:endParaRPr lang="en-US" sz="1250" dirty="0"/>
          </a:p>
        </p:txBody>
      </p:sp>
      <p:sp>
        <p:nvSpPr>
          <p:cNvPr id="13" name="Shape 9"/>
          <p:cNvSpPr/>
          <p:nvPr/>
        </p:nvSpPr>
        <p:spPr>
          <a:xfrm>
            <a:off x="640080" y="4892040"/>
            <a:ext cx="566928" cy="566928"/>
          </a:xfrm>
          <a:prstGeom prst="ellipse">
            <a:avLst/>
          </a:prstGeom>
          <a:solidFill>
            <a:srgbClr val="6FD9A0"/>
          </a:solidFill>
          <a:ln/>
        </p:spPr>
      </p:sp>
      <p:pic>
        <p:nvPicPr>
          <p:cNvPr id="14" name="Image 2" descr="/home/claude/schools_booklet/icon_clipboard.png">    </p:cNvPr>
          <p:cNvPicPr>
            <a:picLocks noChangeAspect="1"/>
          </p:cNvPicPr>
          <p:nvPr/>
        </p:nvPicPr>
        <p:blipFill>
          <a:blip r:embed="rId3"/>
          <a:stretch>
            <a:fillRect/>
          </a:stretch>
        </p:blipFill>
        <p:spPr>
          <a:xfrm>
            <a:off x="713781" y="4965741"/>
            <a:ext cx="419527" cy="419527"/>
          </a:xfrm>
          <a:prstGeom prst="rect">
            <a:avLst/>
          </a:prstGeom>
        </p:spPr>
      </p:pic>
      <p:sp>
        <p:nvSpPr>
          <p:cNvPr id="15" name="Text 10"/>
          <p:cNvSpPr txBox="1"/>
          <p:nvPr/>
        </p:nvSpPr>
        <p:spPr>
          <a:xfrm>
            <a:off x="1417320" y="4864608"/>
            <a:ext cx="8686800" cy="320040"/>
          </a:xfrm>
          <a:prstGeom prst="rect">
            <a:avLst/>
          </a:prstGeom>
          <a:noFill/>
          <a:ln/>
        </p:spPr>
        <p:txBody>
          <a:bodyPr wrap="square" lIns="0" tIns="0" rIns="0" bIns="0" rtlCol="0" anchor="ctr"/>
          <a:lstStyle/>
          <a:p>
            <a:pPr indent="0" marL="0">
              <a:buNone/>
            </a:pPr>
            <a:r>
              <a:rPr lang="en-US" sz="1550" b="1" dirty="0">
                <a:solidFill>
                  <a:srgbClr val="16171D"/>
                </a:solidFill>
                <a:latin typeface="Arial" pitchFamily="34" charset="0"/>
                <a:ea typeface="Arial" pitchFamily="34" charset="-122"/>
                <a:cs typeface="Arial" pitchFamily="34" charset="-120"/>
              </a:rPr>
              <a:t>Use the master checklist as a tool</a:t>
            </a:r>
            <a:endParaRPr lang="en-US" sz="1550" dirty="0"/>
          </a:p>
        </p:txBody>
      </p:sp>
      <p:sp>
        <p:nvSpPr>
          <p:cNvPr id="16" name="Text 11"/>
          <p:cNvSpPr txBox="1"/>
          <p:nvPr/>
        </p:nvSpPr>
        <p:spPr>
          <a:xfrm>
            <a:off x="1417320" y="5184648"/>
            <a:ext cx="8869680" cy="457200"/>
          </a:xfrm>
          <a:prstGeom prst="rect">
            <a:avLst/>
          </a:prstGeom>
          <a:noFill/>
          <a:ln/>
        </p:spPr>
        <p:txBody>
          <a:bodyPr wrap="square" lIns="0" tIns="0" rIns="0" bIns="0" rtlCol="0" anchor="ctr"/>
          <a:lstStyle/>
          <a:p>
            <a:pPr indent="0" marL="0">
              <a:lnSpc>
                <a:spcPts val="1700"/>
              </a:lnSpc>
              <a:buNone/>
            </a:pPr>
            <a:r>
              <a:rPr lang="en-US" sz="1250" dirty="0">
                <a:solidFill>
                  <a:srgbClr val="6B6E7A"/>
                </a:solidFill>
                <a:latin typeface="Arial" pitchFamily="34" charset="0"/>
                <a:ea typeface="Arial" pitchFamily="34" charset="-122"/>
                <a:cs typeface="Arial" pitchFamily="34" charset="-120"/>
              </a:rPr>
              <a:t>The consolidated checklist at the back works standalone: print it, screenshot it, or run through it on a site walk-round.</a:t>
            </a:r>
            <a:endParaRPr lang="en-US" sz="1250" dirty="0"/>
          </a:p>
        </p:txBody>
      </p:sp>
      <p:sp>
        <p:nvSpPr>
          <p:cNvPr id="17" name="Shape 12"/>
          <p:cNvSpPr/>
          <p:nvPr/>
        </p:nvSpPr>
        <p:spPr>
          <a:xfrm>
            <a:off x="457200" y="6549390"/>
            <a:ext cx="43891" cy="61722"/>
          </a:xfrm>
          <a:prstGeom prst="rect">
            <a:avLst/>
          </a:prstGeom>
          <a:solidFill>
            <a:srgbClr val="16171D"/>
          </a:solidFill>
          <a:ln/>
        </p:spPr>
      </p:sp>
      <p:sp>
        <p:nvSpPr>
          <p:cNvPr id="18" name="Shape 13"/>
          <p:cNvSpPr/>
          <p:nvPr/>
        </p:nvSpPr>
        <p:spPr>
          <a:xfrm>
            <a:off x="520294" y="6515100"/>
            <a:ext cx="43891" cy="96012"/>
          </a:xfrm>
          <a:prstGeom prst="rect">
            <a:avLst/>
          </a:prstGeom>
          <a:solidFill>
            <a:srgbClr val="16171D"/>
          </a:solidFill>
          <a:ln/>
        </p:spPr>
      </p:sp>
      <p:sp>
        <p:nvSpPr>
          <p:cNvPr id="19" name="Shape 14"/>
          <p:cNvSpPr/>
          <p:nvPr/>
        </p:nvSpPr>
        <p:spPr>
          <a:xfrm>
            <a:off x="583387" y="6473952"/>
            <a:ext cx="43891" cy="137160"/>
          </a:xfrm>
          <a:prstGeom prst="rect">
            <a:avLst/>
          </a:prstGeom>
          <a:solidFill>
            <a:srgbClr val="16171D"/>
          </a:solidFill>
          <a:ln/>
        </p:spPr>
      </p:sp>
      <p:sp>
        <p:nvSpPr>
          <p:cNvPr id="20" name="Text 15"/>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1" name="Text 16"/>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6FC"/>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4C5FEA"/>
                </a:solidFill>
                <a:latin typeface="Arial" pitchFamily="34" charset="0"/>
                <a:ea typeface="Arial" pitchFamily="34" charset="-122"/>
                <a:cs typeface="Arial" pitchFamily="34" charset="-120"/>
              </a:rPr>
              <a:t>THE CORE IDEA</a:t>
            </a:r>
            <a:endParaRPr lang="en-US" sz="1100" dirty="0"/>
          </a:p>
        </p:txBody>
      </p:sp>
      <p:sp>
        <p:nvSpPr>
          <p:cNvPr id="3" name="Text 1"/>
          <p:cNvSpPr txBox="1"/>
          <p:nvPr/>
        </p:nvSpPr>
        <p:spPr>
          <a:xfrm>
            <a:off x="594360" y="804672"/>
            <a:ext cx="10607040" cy="960120"/>
          </a:xfrm>
          <a:prstGeom prst="rect">
            <a:avLst/>
          </a:prstGeom>
          <a:noFill/>
          <a:ln/>
        </p:spPr>
        <p:txBody>
          <a:bodyPr wrap="square" lIns="0" tIns="0" rIns="0" bIns="0" rtlCol="0" anchor="ctr"/>
          <a:lstStyle/>
          <a:p>
            <a:pPr indent="0" marL="0">
              <a:lnSpc>
                <a:spcPts val="3200"/>
              </a:lnSpc>
              <a:buNone/>
            </a:pPr>
            <a:r>
              <a:rPr lang="en-US" sz="2700" b="1" dirty="0">
                <a:solidFill>
                  <a:srgbClr val="16171D"/>
                </a:solidFill>
                <a:latin typeface="Arial" pitchFamily="34" charset="0"/>
                <a:ea typeface="Arial" pitchFamily="34" charset="-122"/>
                <a:cs typeface="Arial" pitchFamily="34" charset="-120"/>
              </a:rPr>
              <a:t>Inspectors don't just want the check done.</a:t>
            </a:r>
            <a:endParaRPr lang="en-US" sz="2700" dirty="0"/>
          </a:p>
          <a:p>
            <a:pPr indent="0" marL="0">
              <a:lnSpc>
                <a:spcPts val="3200"/>
              </a:lnSpc>
              <a:buNone/>
            </a:pPr>
            <a:r>
              <a:rPr lang="en-US" sz="2700" b="1" dirty="0">
                <a:solidFill>
                  <a:srgbClr val="16171D"/>
                </a:solidFill>
                <a:latin typeface="Arial" pitchFamily="34" charset="0"/>
                <a:ea typeface="Arial" pitchFamily="34" charset="-122"/>
                <a:cs typeface="Arial" pitchFamily="34" charset="-120"/>
              </a:rPr>
              <a:t>They want the loop closed.</a:t>
            </a:r>
            <a:endParaRPr lang="en-US" sz="2700" dirty="0"/>
          </a:p>
        </p:txBody>
      </p:sp>
      <p:sp>
        <p:nvSpPr>
          <p:cNvPr id="4" name="Text 2"/>
          <p:cNvSpPr txBox="1"/>
          <p:nvPr/>
        </p:nvSpPr>
        <p:spPr>
          <a:xfrm>
            <a:off x="640080" y="1783080"/>
            <a:ext cx="9875520" cy="594360"/>
          </a:xfrm>
          <a:prstGeom prst="rect">
            <a:avLst/>
          </a:prstGeom>
          <a:noFill/>
          <a:ln/>
        </p:spPr>
        <p:txBody>
          <a:bodyPr wrap="square" lIns="0" tIns="0" rIns="0" bIns="0" rtlCol="0" anchor="ctr"/>
          <a:lstStyle/>
          <a:p>
            <a:pPr indent="0" marL="0">
              <a:lnSpc>
                <a:spcPts val="1800"/>
              </a:lnSpc>
              <a:buNone/>
            </a:pPr>
            <a:r>
              <a:rPr lang="en-US" sz="1350" dirty="0">
                <a:solidFill>
                  <a:srgbClr val="6B6E7A"/>
                </a:solidFill>
                <a:latin typeface="Arial" pitchFamily="34" charset="0"/>
                <a:ea typeface="Arial" pitchFamily="34" charset="-122"/>
                <a:cs typeface="Arial" pitchFamily="34" charset="-120"/>
              </a:rPr>
              <a:t>A completed check with no record is invisible to an inspector. Every mandatory check in this guide runs through the same five-stage loop. It is the model everything else hangs off.</a:t>
            </a:r>
            <a:endParaRPr lang="en-US" sz="1350" dirty="0"/>
          </a:p>
        </p:txBody>
      </p:sp>
      <p:sp>
        <p:nvSpPr>
          <p:cNvPr id="5" name="Text 3"/>
          <p:cNvSpPr txBox="1"/>
          <p:nvPr/>
        </p:nvSpPr>
        <p:spPr>
          <a:xfrm>
            <a:off x="640080" y="2395728"/>
            <a:ext cx="9875520" cy="365760"/>
          </a:xfrm>
          <a:prstGeom prst="rect">
            <a:avLst/>
          </a:prstGeom>
          <a:noFill/>
          <a:ln/>
        </p:spPr>
        <p:txBody>
          <a:bodyPr wrap="square" lIns="0" tIns="0" rIns="0" bIns="0" rtlCol="0" anchor="ctr"/>
          <a:lstStyle/>
          <a:p>
            <a:pPr indent="0" marL="0">
              <a:lnSpc>
                <a:spcPts val="1400"/>
              </a:lnSpc>
              <a:buNone/>
            </a:pPr>
            <a:r>
              <a:rPr lang="en-US" sz="1050" i="1" dirty="0">
                <a:solidFill>
                  <a:srgbClr val="6B6E7A"/>
                </a:solidFill>
                <a:latin typeface="Arial" pitchFamily="34" charset="0"/>
                <a:ea typeface="Arial" pitchFamily="34" charset="-122"/>
                <a:cs typeface="Arial" pitchFamily="34" charset="-120"/>
              </a:rPr>
              <a:t>This guide covers estate and asset checks. The general duties in the Health and Safety at Work Act 1974, the Management of Health and Safety at Work Regulations 1999 and the Workplace (Health, Safety and Welfare) Regulations 1992 sit underneath everything here and should already be covered by your core H&amp;S policy.</a:t>
            </a:r>
            <a:endParaRPr lang="en-US" sz="1050" dirty="0"/>
          </a:p>
        </p:txBody>
      </p:sp>
      <p:sp>
        <p:nvSpPr>
          <p:cNvPr id="6" name="Shape 4"/>
          <p:cNvSpPr/>
          <p:nvPr/>
        </p:nvSpPr>
        <p:spPr>
          <a:xfrm>
            <a:off x="640080" y="2971800"/>
            <a:ext cx="2084832" cy="3017520"/>
          </a:xfrm>
          <a:prstGeom prst="roundRect">
            <a:avLst>
              <a:gd name="adj" fmla="val 3509"/>
            </a:avLst>
          </a:prstGeom>
          <a:solidFill>
            <a:srgbClr val="FFFFFF"/>
          </a:solidFill>
          <a:ln/>
        </p:spPr>
      </p:sp>
      <p:sp>
        <p:nvSpPr>
          <p:cNvPr id="7" name="Shape 5"/>
          <p:cNvSpPr/>
          <p:nvPr/>
        </p:nvSpPr>
        <p:spPr>
          <a:xfrm>
            <a:off x="1371600" y="3246120"/>
            <a:ext cx="621792" cy="621792"/>
          </a:xfrm>
          <a:prstGeom prst="ellipse">
            <a:avLst/>
          </a:prstGeom>
          <a:solidFill>
            <a:srgbClr val="4C5FEA"/>
          </a:solidFill>
          <a:ln/>
        </p:spPr>
      </p:sp>
      <p:pic>
        <p:nvPicPr>
          <p:cNvPr id="8" name="Image 0" descr="/home/claude/schools_booklet/icon_shield.png">    </p:cNvPr>
          <p:cNvPicPr>
            <a:picLocks noChangeAspect="1"/>
          </p:cNvPicPr>
          <p:nvPr/>
        </p:nvPicPr>
        <p:blipFill>
          <a:blip r:embed="rId1"/>
          <a:stretch>
            <a:fillRect/>
          </a:stretch>
        </p:blipFill>
        <p:spPr>
          <a:xfrm>
            <a:off x="1452433" y="3326953"/>
            <a:ext cx="460126" cy="460126"/>
          </a:xfrm>
          <a:prstGeom prst="rect">
            <a:avLst/>
          </a:prstGeom>
        </p:spPr>
      </p:pic>
      <p:sp>
        <p:nvSpPr>
          <p:cNvPr id="9" name="Text 6"/>
          <p:cNvSpPr txBox="1"/>
          <p:nvPr/>
        </p:nvSpPr>
        <p:spPr>
          <a:xfrm>
            <a:off x="777240" y="3108960"/>
            <a:ext cx="365760" cy="274320"/>
          </a:xfrm>
          <a:prstGeom prst="rect">
            <a:avLst/>
          </a:prstGeom>
          <a:noFill/>
          <a:ln/>
        </p:spPr>
        <p:txBody>
          <a:bodyPr wrap="square" lIns="0" tIns="0" rIns="0" bIns="0" rtlCol="0" anchor="ctr"/>
          <a:lstStyle/>
          <a:p>
            <a:pPr indent="0" marL="0">
              <a:buNone/>
            </a:pPr>
            <a:r>
              <a:rPr lang="en-US" sz="1200" b="1" dirty="0">
                <a:solidFill>
                  <a:srgbClr val="6B6E7A"/>
                </a:solidFill>
                <a:latin typeface="Arial" pitchFamily="34" charset="0"/>
                <a:ea typeface="Arial" pitchFamily="34" charset="-122"/>
                <a:cs typeface="Arial" pitchFamily="34" charset="-120"/>
              </a:rPr>
              <a:t>1</a:t>
            </a:r>
            <a:endParaRPr lang="en-US" sz="1200" dirty="0"/>
          </a:p>
        </p:txBody>
      </p:sp>
      <p:sp>
        <p:nvSpPr>
          <p:cNvPr id="10" name="Text 7"/>
          <p:cNvSpPr txBox="1"/>
          <p:nvPr/>
        </p:nvSpPr>
        <p:spPr>
          <a:xfrm>
            <a:off x="777240" y="4023360"/>
            <a:ext cx="1810512" cy="502920"/>
          </a:xfrm>
          <a:prstGeom prst="rect">
            <a:avLst/>
          </a:prstGeom>
          <a:noFill/>
          <a:ln/>
        </p:spPr>
        <p:txBody>
          <a:bodyPr wrap="square" lIns="0" tIns="0" rIns="0" bIns="0" rtlCol="0" anchor="ctr"/>
          <a:lstStyle/>
          <a:p>
            <a:pPr algn="ctr" indent="0" marL="0">
              <a:lnSpc>
                <a:spcPts val="1600"/>
              </a:lnSpc>
              <a:buNone/>
            </a:pPr>
            <a:r>
              <a:rPr lang="en-US" sz="1400" b="1" dirty="0">
                <a:solidFill>
                  <a:srgbClr val="16171D"/>
                </a:solidFill>
                <a:latin typeface="Arial" pitchFamily="34" charset="0"/>
                <a:ea typeface="Arial" pitchFamily="34" charset="-122"/>
                <a:cs typeface="Arial" pitchFamily="34" charset="-120"/>
              </a:rPr>
              <a:t>Identify risk</a:t>
            </a:r>
            <a:endParaRPr lang="en-US" sz="1400" dirty="0"/>
          </a:p>
        </p:txBody>
      </p:sp>
      <p:sp>
        <p:nvSpPr>
          <p:cNvPr id="11" name="Text 8"/>
          <p:cNvSpPr txBox="1"/>
          <p:nvPr/>
        </p:nvSpPr>
        <p:spPr>
          <a:xfrm>
            <a:off x="804672" y="4572000"/>
            <a:ext cx="1755648" cy="1280160"/>
          </a:xfrm>
          <a:prstGeom prst="rect">
            <a:avLst/>
          </a:prstGeom>
          <a:noFill/>
          <a:ln/>
        </p:spPr>
        <p:txBody>
          <a:bodyPr wrap="square" lIns="0" tIns="0" rIns="0" bIns="0" rtlCol="0" anchor="ctr"/>
          <a:lstStyle/>
          <a:p>
            <a:pPr algn="ctr" indent="0" marL="0">
              <a:lnSpc>
                <a:spcPts val="1400"/>
              </a:lnSpc>
              <a:buNone/>
            </a:pPr>
            <a:r>
              <a:rPr lang="en-US" sz="1100" dirty="0">
                <a:solidFill>
                  <a:srgbClr val="6B6E7A"/>
                </a:solidFill>
                <a:latin typeface="Arial" pitchFamily="34" charset="0"/>
                <a:ea typeface="Arial" pitchFamily="34" charset="-122"/>
                <a:cs typeface="Arial" pitchFamily="34" charset="-120"/>
              </a:rPr>
              <a:t>Building, activity or asset-level risk is assessed</a:t>
            </a:r>
            <a:endParaRPr lang="en-US" sz="1100" dirty="0"/>
          </a:p>
        </p:txBody>
      </p:sp>
      <p:sp>
        <p:nvSpPr>
          <p:cNvPr id="12" name="Text 9"/>
          <p:cNvSpPr txBox="1"/>
          <p:nvPr/>
        </p:nvSpPr>
        <p:spPr>
          <a:xfrm>
            <a:off x="2706624" y="4160520"/>
            <a:ext cx="274320" cy="457200"/>
          </a:xfrm>
          <a:prstGeom prst="rect">
            <a:avLst/>
          </a:prstGeom>
          <a:noFill/>
          <a:ln/>
        </p:spPr>
        <p:txBody>
          <a:bodyPr wrap="square" lIns="0" tIns="0" rIns="0" bIns="0" rtlCol="0" anchor="ctr"/>
          <a:lstStyle/>
          <a:p>
            <a:pPr algn="ctr" indent="0" marL="0">
              <a:buNone/>
            </a:pPr>
            <a:r>
              <a:rPr lang="en-US" sz="2000" dirty="0">
                <a:solidFill>
                  <a:srgbClr val="C9CBE8"/>
                </a:solidFill>
              </a:rPr>
              <a:t>→</a:t>
            </a:r>
            <a:endParaRPr lang="en-US" sz="2000" dirty="0"/>
          </a:p>
        </p:txBody>
      </p:sp>
      <p:sp>
        <p:nvSpPr>
          <p:cNvPr id="13" name="Shape 10"/>
          <p:cNvSpPr/>
          <p:nvPr/>
        </p:nvSpPr>
        <p:spPr>
          <a:xfrm>
            <a:off x="2852928" y="2971800"/>
            <a:ext cx="2084832" cy="3017520"/>
          </a:xfrm>
          <a:prstGeom prst="roundRect">
            <a:avLst>
              <a:gd name="adj" fmla="val 3509"/>
            </a:avLst>
          </a:prstGeom>
          <a:solidFill>
            <a:srgbClr val="FFFFFF"/>
          </a:solidFill>
          <a:ln/>
        </p:spPr>
      </p:sp>
      <p:sp>
        <p:nvSpPr>
          <p:cNvPr id="14" name="Shape 11"/>
          <p:cNvSpPr/>
          <p:nvPr/>
        </p:nvSpPr>
        <p:spPr>
          <a:xfrm>
            <a:off x="3584448" y="3246120"/>
            <a:ext cx="621792" cy="621792"/>
          </a:xfrm>
          <a:prstGeom prst="ellipse">
            <a:avLst/>
          </a:prstGeom>
          <a:solidFill>
            <a:srgbClr val="4FC3BE"/>
          </a:solidFill>
          <a:ln/>
        </p:spPr>
      </p:sp>
      <p:pic>
        <p:nvPicPr>
          <p:cNvPr id="15" name="Image 1" descr="/home/claude/schools_booklet/icon_clipboard.png">    </p:cNvPr>
          <p:cNvPicPr>
            <a:picLocks noChangeAspect="1"/>
          </p:cNvPicPr>
          <p:nvPr/>
        </p:nvPicPr>
        <p:blipFill>
          <a:blip r:embed="rId2"/>
          <a:stretch>
            <a:fillRect/>
          </a:stretch>
        </p:blipFill>
        <p:spPr>
          <a:xfrm>
            <a:off x="3665281" y="3326953"/>
            <a:ext cx="460126" cy="460126"/>
          </a:xfrm>
          <a:prstGeom prst="rect">
            <a:avLst/>
          </a:prstGeom>
        </p:spPr>
      </p:pic>
      <p:sp>
        <p:nvSpPr>
          <p:cNvPr id="16" name="Text 12"/>
          <p:cNvSpPr txBox="1"/>
          <p:nvPr/>
        </p:nvSpPr>
        <p:spPr>
          <a:xfrm>
            <a:off x="2990088" y="3108960"/>
            <a:ext cx="365760" cy="274320"/>
          </a:xfrm>
          <a:prstGeom prst="rect">
            <a:avLst/>
          </a:prstGeom>
          <a:noFill/>
          <a:ln/>
        </p:spPr>
        <p:txBody>
          <a:bodyPr wrap="square" lIns="0" tIns="0" rIns="0" bIns="0" rtlCol="0" anchor="ctr"/>
          <a:lstStyle/>
          <a:p>
            <a:pPr indent="0" marL="0">
              <a:buNone/>
            </a:pPr>
            <a:r>
              <a:rPr lang="en-US" sz="1200" b="1" dirty="0">
                <a:solidFill>
                  <a:srgbClr val="6B6E7A"/>
                </a:solidFill>
                <a:latin typeface="Arial" pitchFamily="34" charset="0"/>
                <a:ea typeface="Arial" pitchFamily="34" charset="-122"/>
                <a:cs typeface="Arial" pitchFamily="34" charset="-120"/>
              </a:rPr>
              <a:t>2</a:t>
            </a:r>
            <a:endParaRPr lang="en-US" sz="1200" dirty="0"/>
          </a:p>
        </p:txBody>
      </p:sp>
      <p:sp>
        <p:nvSpPr>
          <p:cNvPr id="17" name="Text 13"/>
          <p:cNvSpPr txBox="1"/>
          <p:nvPr/>
        </p:nvSpPr>
        <p:spPr>
          <a:xfrm>
            <a:off x="2990088" y="4023360"/>
            <a:ext cx="1810512" cy="502920"/>
          </a:xfrm>
          <a:prstGeom prst="rect">
            <a:avLst/>
          </a:prstGeom>
          <a:noFill/>
          <a:ln/>
        </p:spPr>
        <p:txBody>
          <a:bodyPr wrap="square" lIns="0" tIns="0" rIns="0" bIns="0" rtlCol="0" anchor="ctr"/>
          <a:lstStyle/>
          <a:p>
            <a:pPr algn="ctr" indent="0" marL="0">
              <a:lnSpc>
                <a:spcPts val="1600"/>
              </a:lnSpc>
              <a:buNone/>
            </a:pPr>
            <a:r>
              <a:rPr lang="en-US" sz="1400" b="1" dirty="0">
                <a:solidFill>
                  <a:srgbClr val="16171D"/>
                </a:solidFill>
                <a:latin typeface="Arial" pitchFamily="34" charset="0"/>
                <a:ea typeface="Arial" pitchFamily="34" charset="-122"/>
                <a:cs typeface="Arial" pitchFamily="34" charset="-120"/>
              </a:rPr>
              <a:t>Schedule</a:t>
            </a:r>
            <a:endParaRPr lang="en-US" sz="1400" dirty="0"/>
          </a:p>
        </p:txBody>
      </p:sp>
      <p:sp>
        <p:nvSpPr>
          <p:cNvPr id="18" name="Text 14"/>
          <p:cNvSpPr txBox="1"/>
          <p:nvPr/>
        </p:nvSpPr>
        <p:spPr>
          <a:xfrm>
            <a:off x="3017520" y="4572000"/>
            <a:ext cx="1755648" cy="1280160"/>
          </a:xfrm>
          <a:prstGeom prst="rect">
            <a:avLst/>
          </a:prstGeom>
          <a:noFill/>
          <a:ln/>
        </p:spPr>
        <p:txBody>
          <a:bodyPr wrap="square" lIns="0" tIns="0" rIns="0" bIns="0" rtlCol="0" anchor="ctr"/>
          <a:lstStyle/>
          <a:p>
            <a:pPr algn="ctr" indent="0" marL="0">
              <a:lnSpc>
                <a:spcPts val="1400"/>
              </a:lnSpc>
              <a:buNone/>
            </a:pPr>
            <a:r>
              <a:rPr lang="en-US" sz="1100" dirty="0">
                <a:solidFill>
                  <a:srgbClr val="6B6E7A"/>
                </a:solidFill>
                <a:latin typeface="Arial" pitchFamily="34" charset="0"/>
                <a:ea typeface="Arial" pitchFamily="34" charset="-122"/>
                <a:cs typeface="Arial" pitchFamily="34" charset="-120"/>
              </a:rPr>
              <a:t>Task set on a recurring cycle, not on memory</a:t>
            </a:r>
            <a:endParaRPr lang="en-US" sz="1100" dirty="0"/>
          </a:p>
        </p:txBody>
      </p:sp>
      <p:sp>
        <p:nvSpPr>
          <p:cNvPr id="19" name="Text 15"/>
          <p:cNvSpPr txBox="1"/>
          <p:nvPr/>
        </p:nvSpPr>
        <p:spPr>
          <a:xfrm>
            <a:off x="4919472" y="4160520"/>
            <a:ext cx="274320" cy="457200"/>
          </a:xfrm>
          <a:prstGeom prst="rect">
            <a:avLst/>
          </a:prstGeom>
          <a:noFill/>
          <a:ln/>
        </p:spPr>
        <p:txBody>
          <a:bodyPr wrap="square" lIns="0" tIns="0" rIns="0" bIns="0" rtlCol="0" anchor="ctr"/>
          <a:lstStyle/>
          <a:p>
            <a:pPr algn="ctr" indent="0" marL="0">
              <a:buNone/>
            </a:pPr>
            <a:r>
              <a:rPr lang="en-US" sz="2000" dirty="0">
                <a:solidFill>
                  <a:srgbClr val="C9CBE8"/>
                </a:solidFill>
              </a:rPr>
              <a:t>→</a:t>
            </a:r>
            <a:endParaRPr lang="en-US" sz="2000" dirty="0"/>
          </a:p>
        </p:txBody>
      </p:sp>
      <p:sp>
        <p:nvSpPr>
          <p:cNvPr id="20" name="Shape 16"/>
          <p:cNvSpPr/>
          <p:nvPr/>
        </p:nvSpPr>
        <p:spPr>
          <a:xfrm>
            <a:off x="5065776" y="2971800"/>
            <a:ext cx="2084832" cy="3017520"/>
          </a:xfrm>
          <a:prstGeom prst="roundRect">
            <a:avLst>
              <a:gd name="adj" fmla="val 3509"/>
            </a:avLst>
          </a:prstGeom>
          <a:solidFill>
            <a:srgbClr val="FFFFFF"/>
          </a:solidFill>
          <a:ln/>
        </p:spPr>
      </p:sp>
      <p:sp>
        <p:nvSpPr>
          <p:cNvPr id="21" name="Shape 17"/>
          <p:cNvSpPr/>
          <p:nvPr/>
        </p:nvSpPr>
        <p:spPr>
          <a:xfrm>
            <a:off x="5797296" y="3246120"/>
            <a:ext cx="621792" cy="621792"/>
          </a:xfrm>
          <a:prstGeom prst="ellipse">
            <a:avLst/>
          </a:prstGeom>
          <a:solidFill>
            <a:srgbClr val="6FD9A0"/>
          </a:solidFill>
          <a:ln/>
        </p:spPr>
      </p:sp>
      <p:pic>
        <p:nvPicPr>
          <p:cNvPr id="22" name="Image 2" descr="/home/claude/schools_booklet/icon_check.png">    </p:cNvPr>
          <p:cNvPicPr>
            <a:picLocks noChangeAspect="1"/>
          </p:cNvPicPr>
          <p:nvPr/>
        </p:nvPicPr>
        <p:blipFill>
          <a:blip r:embed="rId3"/>
          <a:stretch>
            <a:fillRect/>
          </a:stretch>
        </p:blipFill>
        <p:spPr>
          <a:xfrm>
            <a:off x="5878129" y="3326953"/>
            <a:ext cx="460126" cy="460126"/>
          </a:xfrm>
          <a:prstGeom prst="rect">
            <a:avLst/>
          </a:prstGeom>
        </p:spPr>
      </p:pic>
      <p:sp>
        <p:nvSpPr>
          <p:cNvPr id="23" name="Text 18"/>
          <p:cNvSpPr txBox="1"/>
          <p:nvPr/>
        </p:nvSpPr>
        <p:spPr>
          <a:xfrm>
            <a:off x="5202936" y="3108960"/>
            <a:ext cx="365760" cy="274320"/>
          </a:xfrm>
          <a:prstGeom prst="rect">
            <a:avLst/>
          </a:prstGeom>
          <a:noFill/>
          <a:ln/>
        </p:spPr>
        <p:txBody>
          <a:bodyPr wrap="square" lIns="0" tIns="0" rIns="0" bIns="0" rtlCol="0" anchor="ctr"/>
          <a:lstStyle/>
          <a:p>
            <a:pPr indent="0" marL="0">
              <a:buNone/>
            </a:pPr>
            <a:r>
              <a:rPr lang="en-US" sz="1200" b="1" dirty="0">
                <a:solidFill>
                  <a:srgbClr val="6B6E7A"/>
                </a:solidFill>
                <a:latin typeface="Arial" pitchFamily="34" charset="0"/>
                <a:ea typeface="Arial" pitchFamily="34" charset="-122"/>
                <a:cs typeface="Arial" pitchFamily="34" charset="-120"/>
              </a:rPr>
              <a:t>3</a:t>
            </a:r>
            <a:endParaRPr lang="en-US" sz="1200" dirty="0"/>
          </a:p>
        </p:txBody>
      </p:sp>
      <p:sp>
        <p:nvSpPr>
          <p:cNvPr id="24" name="Text 19"/>
          <p:cNvSpPr txBox="1"/>
          <p:nvPr/>
        </p:nvSpPr>
        <p:spPr>
          <a:xfrm>
            <a:off x="5202936" y="4023360"/>
            <a:ext cx="1810512" cy="502920"/>
          </a:xfrm>
          <a:prstGeom prst="rect">
            <a:avLst/>
          </a:prstGeom>
          <a:noFill/>
          <a:ln/>
        </p:spPr>
        <p:txBody>
          <a:bodyPr wrap="square" lIns="0" tIns="0" rIns="0" bIns="0" rtlCol="0" anchor="ctr"/>
          <a:lstStyle/>
          <a:p>
            <a:pPr algn="ctr" indent="0" marL="0">
              <a:lnSpc>
                <a:spcPts val="1600"/>
              </a:lnSpc>
              <a:buNone/>
            </a:pPr>
            <a:r>
              <a:rPr lang="en-US" sz="1400" b="1" dirty="0">
                <a:solidFill>
                  <a:srgbClr val="16171D"/>
                </a:solidFill>
                <a:latin typeface="Arial" pitchFamily="34" charset="0"/>
                <a:ea typeface="Arial" pitchFamily="34" charset="-122"/>
                <a:cs typeface="Arial" pitchFamily="34" charset="-120"/>
              </a:rPr>
              <a:t>Complete &amp; record</a:t>
            </a:r>
            <a:endParaRPr lang="en-US" sz="1400" dirty="0"/>
          </a:p>
        </p:txBody>
      </p:sp>
      <p:sp>
        <p:nvSpPr>
          <p:cNvPr id="25" name="Text 20"/>
          <p:cNvSpPr txBox="1"/>
          <p:nvPr/>
        </p:nvSpPr>
        <p:spPr>
          <a:xfrm>
            <a:off x="5230368" y="4572000"/>
            <a:ext cx="1755648" cy="1280160"/>
          </a:xfrm>
          <a:prstGeom prst="rect">
            <a:avLst/>
          </a:prstGeom>
          <a:noFill/>
          <a:ln/>
        </p:spPr>
        <p:txBody>
          <a:bodyPr wrap="square" lIns="0" tIns="0" rIns="0" bIns="0" rtlCol="0" anchor="ctr"/>
          <a:lstStyle/>
          <a:p>
            <a:pPr algn="ctr" indent="0" marL="0">
              <a:lnSpc>
                <a:spcPts val="1400"/>
              </a:lnSpc>
              <a:buNone/>
            </a:pPr>
            <a:r>
              <a:rPr lang="en-US" sz="1100" dirty="0">
                <a:solidFill>
                  <a:srgbClr val="6B6E7A"/>
                </a:solidFill>
                <a:latin typeface="Arial" pitchFamily="34" charset="0"/>
                <a:ea typeface="Arial" pitchFamily="34" charset="-122"/>
                <a:cs typeface="Arial" pitchFamily="34" charset="-120"/>
              </a:rPr>
              <a:t>Done by a competent person, logged with evidence</a:t>
            </a:r>
            <a:endParaRPr lang="en-US" sz="1100" dirty="0"/>
          </a:p>
        </p:txBody>
      </p:sp>
      <p:sp>
        <p:nvSpPr>
          <p:cNvPr id="26" name="Text 21"/>
          <p:cNvSpPr txBox="1"/>
          <p:nvPr/>
        </p:nvSpPr>
        <p:spPr>
          <a:xfrm>
            <a:off x="7132320" y="4160520"/>
            <a:ext cx="274320" cy="457200"/>
          </a:xfrm>
          <a:prstGeom prst="rect">
            <a:avLst/>
          </a:prstGeom>
          <a:noFill/>
          <a:ln/>
        </p:spPr>
        <p:txBody>
          <a:bodyPr wrap="square" lIns="0" tIns="0" rIns="0" bIns="0" rtlCol="0" anchor="ctr"/>
          <a:lstStyle/>
          <a:p>
            <a:pPr algn="ctr" indent="0" marL="0">
              <a:buNone/>
            </a:pPr>
            <a:r>
              <a:rPr lang="en-US" sz="2000" dirty="0">
                <a:solidFill>
                  <a:srgbClr val="C9CBE8"/>
                </a:solidFill>
              </a:rPr>
              <a:t>→</a:t>
            </a:r>
            <a:endParaRPr lang="en-US" sz="2000" dirty="0"/>
          </a:p>
        </p:txBody>
      </p:sp>
      <p:sp>
        <p:nvSpPr>
          <p:cNvPr id="27" name="Shape 22"/>
          <p:cNvSpPr/>
          <p:nvPr/>
        </p:nvSpPr>
        <p:spPr>
          <a:xfrm>
            <a:off x="7278624" y="2971800"/>
            <a:ext cx="2084832" cy="3017520"/>
          </a:xfrm>
          <a:prstGeom prst="roundRect">
            <a:avLst>
              <a:gd name="adj" fmla="val 3509"/>
            </a:avLst>
          </a:prstGeom>
          <a:solidFill>
            <a:srgbClr val="FFFFFF"/>
          </a:solidFill>
          <a:ln/>
        </p:spPr>
      </p:sp>
      <p:sp>
        <p:nvSpPr>
          <p:cNvPr id="28" name="Shape 23"/>
          <p:cNvSpPr/>
          <p:nvPr/>
        </p:nvSpPr>
        <p:spPr>
          <a:xfrm>
            <a:off x="8010144" y="3246120"/>
            <a:ext cx="621792" cy="621792"/>
          </a:xfrm>
          <a:prstGeom prst="ellipse">
            <a:avLst/>
          </a:prstGeom>
          <a:solidFill>
            <a:srgbClr val="F5A65C"/>
          </a:solidFill>
          <a:ln/>
        </p:spPr>
      </p:sp>
      <p:pic>
        <p:nvPicPr>
          <p:cNvPr id="29" name="Image 3" descr="/home/claude/schools_booklet/icon_cogs.png">    </p:cNvPr>
          <p:cNvPicPr>
            <a:picLocks noChangeAspect="1"/>
          </p:cNvPicPr>
          <p:nvPr/>
        </p:nvPicPr>
        <p:blipFill>
          <a:blip r:embed="rId4"/>
          <a:stretch>
            <a:fillRect/>
          </a:stretch>
        </p:blipFill>
        <p:spPr>
          <a:xfrm>
            <a:off x="8090977" y="3326953"/>
            <a:ext cx="460126" cy="460126"/>
          </a:xfrm>
          <a:prstGeom prst="rect">
            <a:avLst/>
          </a:prstGeom>
        </p:spPr>
      </p:pic>
      <p:sp>
        <p:nvSpPr>
          <p:cNvPr id="30" name="Text 24"/>
          <p:cNvSpPr txBox="1"/>
          <p:nvPr/>
        </p:nvSpPr>
        <p:spPr>
          <a:xfrm>
            <a:off x="7415784" y="3108960"/>
            <a:ext cx="365760" cy="274320"/>
          </a:xfrm>
          <a:prstGeom prst="rect">
            <a:avLst/>
          </a:prstGeom>
          <a:noFill/>
          <a:ln/>
        </p:spPr>
        <p:txBody>
          <a:bodyPr wrap="square" lIns="0" tIns="0" rIns="0" bIns="0" rtlCol="0" anchor="ctr"/>
          <a:lstStyle/>
          <a:p>
            <a:pPr indent="0" marL="0">
              <a:buNone/>
            </a:pPr>
            <a:r>
              <a:rPr lang="en-US" sz="1200" b="1" dirty="0">
                <a:solidFill>
                  <a:srgbClr val="6B6E7A"/>
                </a:solidFill>
                <a:latin typeface="Arial" pitchFamily="34" charset="0"/>
                <a:ea typeface="Arial" pitchFamily="34" charset="-122"/>
                <a:cs typeface="Arial" pitchFamily="34" charset="-120"/>
              </a:rPr>
              <a:t>4</a:t>
            </a:r>
            <a:endParaRPr lang="en-US" sz="1200" dirty="0"/>
          </a:p>
        </p:txBody>
      </p:sp>
      <p:sp>
        <p:nvSpPr>
          <p:cNvPr id="31" name="Text 25"/>
          <p:cNvSpPr txBox="1"/>
          <p:nvPr/>
        </p:nvSpPr>
        <p:spPr>
          <a:xfrm>
            <a:off x="7415784" y="4023360"/>
            <a:ext cx="1810512" cy="502920"/>
          </a:xfrm>
          <a:prstGeom prst="rect">
            <a:avLst/>
          </a:prstGeom>
          <a:noFill/>
          <a:ln/>
        </p:spPr>
        <p:txBody>
          <a:bodyPr wrap="square" lIns="0" tIns="0" rIns="0" bIns="0" rtlCol="0" anchor="ctr"/>
          <a:lstStyle/>
          <a:p>
            <a:pPr algn="ctr" indent="0" marL="0">
              <a:lnSpc>
                <a:spcPts val="1600"/>
              </a:lnSpc>
              <a:buNone/>
            </a:pPr>
            <a:r>
              <a:rPr lang="en-US" sz="1400" b="1" dirty="0">
                <a:solidFill>
                  <a:srgbClr val="16171D"/>
                </a:solidFill>
                <a:latin typeface="Arial" pitchFamily="34" charset="0"/>
                <a:ea typeface="Arial" pitchFamily="34" charset="-122"/>
                <a:cs typeface="Arial" pitchFamily="34" charset="-120"/>
              </a:rPr>
              <a:t>Remediate</a:t>
            </a:r>
            <a:endParaRPr lang="en-US" sz="1400" dirty="0"/>
          </a:p>
        </p:txBody>
      </p:sp>
      <p:sp>
        <p:nvSpPr>
          <p:cNvPr id="32" name="Text 26"/>
          <p:cNvSpPr txBox="1"/>
          <p:nvPr/>
        </p:nvSpPr>
        <p:spPr>
          <a:xfrm>
            <a:off x="7443216" y="4572000"/>
            <a:ext cx="1755648" cy="1280160"/>
          </a:xfrm>
          <a:prstGeom prst="rect">
            <a:avLst/>
          </a:prstGeom>
          <a:noFill/>
          <a:ln/>
        </p:spPr>
        <p:txBody>
          <a:bodyPr wrap="square" lIns="0" tIns="0" rIns="0" bIns="0" rtlCol="0" anchor="ctr"/>
          <a:lstStyle/>
          <a:p>
            <a:pPr algn="ctr" indent="0" marL="0">
              <a:lnSpc>
                <a:spcPts val="1400"/>
              </a:lnSpc>
              <a:buNone/>
            </a:pPr>
            <a:r>
              <a:rPr lang="en-US" sz="1100" dirty="0">
                <a:solidFill>
                  <a:srgbClr val="6B6E7A"/>
                </a:solidFill>
                <a:latin typeface="Arial" pitchFamily="34" charset="0"/>
                <a:ea typeface="Arial" pitchFamily="34" charset="-122"/>
                <a:cs typeface="Arial" pitchFamily="34" charset="-120"/>
              </a:rPr>
              <a:t>Issues found are raised, assigned and closed out</a:t>
            </a:r>
            <a:endParaRPr lang="en-US" sz="1100" dirty="0"/>
          </a:p>
        </p:txBody>
      </p:sp>
      <p:sp>
        <p:nvSpPr>
          <p:cNvPr id="33" name="Text 27"/>
          <p:cNvSpPr txBox="1"/>
          <p:nvPr/>
        </p:nvSpPr>
        <p:spPr>
          <a:xfrm>
            <a:off x="9345168" y="4160520"/>
            <a:ext cx="274320" cy="457200"/>
          </a:xfrm>
          <a:prstGeom prst="rect">
            <a:avLst/>
          </a:prstGeom>
          <a:noFill/>
          <a:ln/>
        </p:spPr>
        <p:txBody>
          <a:bodyPr wrap="square" lIns="0" tIns="0" rIns="0" bIns="0" rtlCol="0" anchor="ctr"/>
          <a:lstStyle/>
          <a:p>
            <a:pPr algn="ctr" indent="0" marL="0">
              <a:buNone/>
            </a:pPr>
            <a:r>
              <a:rPr lang="en-US" sz="2000" dirty="0">
                <a:solidFill>
                  <a:srgbClr val="C9CBE8"/>
                </a:solidFill>
              </a:rPr>
              <a:t>→</a:t>
            </a:r>
            <a:endParaRPr lang="en-US" sz="2000" dirty="0"/>
          </a:p>
        </p:txBody>
      </p:sp>
      <p:sp>
        <p:nvSpPr>
          <p:cNvPr id="34" name="Shape 28"/>
          <p:cNvSpPr/>
          <p:nvPr/>
        </p:nvSpPr>
        <p:spPr>
          <a:xfrm>
            <a:off x="9491472" y="2971800"/>
            <a:ext cx="2084832" cy="3017520"/>
          </a:xfrm>
          <a:prstGeom prst="roundRect">
            <a:avLst>
              <a:gd name="adj" fmla="val 3509"/>
            </a:avLst>
          </a:prstGeom>
          <a:solidFill>
            <a:srgbClr val="FFFFFF"/>
          </a:solidFill>
          <a:ln/>
        </p:spPr>
      </p:sp>
      <p:sp>
        <p:nvSpPr>
          <p:cNvPr id="35" name="Shape 29"/>
          <p:cNvSpPr/>
          <p:nvPr/>
        </p:nvSpPr>
        <p:spPr>
          <a:xfrm>
            <a:off x="10222992" y="3246120"/>
            <a:ext cx="621792" cy="621792"/>
          </a:xfrm>
          <a:prstGeom prst="ellipse">
            <a:avLst/>
          </a:prstGeom>
          <a:solidFill>
            <a:srgbClr val="B9A6F2"/>
          </a:solidFill>
          <a:ln/>
        </p:spPr>
      </p:sp>
      <p:pic>
        <p:nvPicPr>
          <p:cNvPr id="36" name="Image 4" descr="/home/claude/schools_booklet/icon_layers.png">    </p:cNvPr>
          <p:cNvPicPr>
            <a:picLocks noChangeAspect="1"/>
          </p:cNvPicPr>
          <p:nvPr/>
        </p:nvPicPr>
        <p:blipFill>
          <a:blip r:embed="rId5"/>
          <a:stretch>
            <a:fillRect/>
          </a:stretch>
        </p:blipFill>
        <p:spPr>
          <a:xfrm>
            <a:off x="10303825" y="3326953"/>
            <a:ext cx="460126" cy="460126"/>
          </a:xfrm>
          <a:prstGeom prst="rect">
            <a:avLst/>
          </a:prstGeom>
        </p:spPr>
      </p:pic>
      <p:sp>
        <p:nvSpPr>
          <p:cNvPr id="37" name="Text 30"/>
          <p:cNvSpPr txBox="1"/>
          <p:nvPr/>
        </p:nvSpPr>
        <p:spPr>
          <a:xfrm>
            <a:off x="9628632" y="3108960"/>
            <a:ext cx="365760" cy="274320"/>
          </a:xfrm>
          <a:prstGeom prst="rect">
            <a:avLst/>
          </a:prstGeom>
          <a:noFill/>
          <a:ln/>
        </p:spPr>
        <p:txBody>
          <a:bodyPr wrap="square" lIns="0" tIns="0" rIns="0" bIns="0" rtlCol="0" anchor="ctr"/>
          <a:lstStyle/>
          <a:p>
            <a:pPr indent="0" marL="0">
              <a:buNone/>
            </a:pPr>
            <a:r>
              <a:rPr lang="en-US" sz="1200" b="1" dirty="0">
                <a:solidFill>
                  <a:srgbClr val="6B6E7A"/>
                </a:solidFill>
                <a:latin typeface="Arial" pitchFamily="34" charset="0"/>
                <a:ea typeface="Arial" pitchFamily="34" charset="-122"/>
                <a:cs typeface="Arial" pitchFamily="34" charset="-120"/>
              </a:rPr>
              <a:t>5</a:t>
            </a:r>
            <a:endParaRPr lang="en-US" sz="1200" dirty="0"/>
          </a:p>
        </p:txBody>
      </p:sp>
      <p:sp>
        <p:nvSpPr>
          <p:cNvPr id="38" name="Text 31"/>
          <p:cNvSpPr txBox="1"/>
          <p:nvPr/>
        </p:nvSpPr>
        <p:spPr>
          <a:xfrm>
            <a:off x="9628632" y="4023360"/>
            <a:ext cx="1810512" cy="502920"/>
          </a:xfrm>
          <a:prstGeom prst="rect">
            <a:avLst/>
          </a:prstGeom>
          <a:noFill/>
          <a:ln/>
        </p:spPr>
        <p:txBody>
          <a:bodyPr wrap="square" lIns="0" tIns="0" rIns="0" bIns="0" rtlCol="0" anchor="ctr"/>
          <a:lstStyle/>
          <a:p>
            <a:pPr algn="ctr" indent="0" marL="0">
              <a:lnSpc>
                <a:spcPts val="1600"/>
              </a:lnSpc>
              <a:buNone/>
            </a:pPr>
            <a:r>
              <a:rPr lang="en-US" sz="1400" b="1" dirty="0">
                <a:solidFill>
                  <a:srgbClr val="16171D"/>
                </a:solidFill>
                <a:latin typeface="Arial" pitchFamily="34" charset="0"/>
                <a:ea typeface="Arial" pitchFamily="34" charset="-122"/>
                <a:cs typeface="Arial" pitchFamily="34" charset="-120"/>
              </a:rPr>
              <a:t>Audit trail</a:t>
            </a:r>
            <a:endParaRPr lang="en-US" sz="1400" dirty="0"/>
          </a:p>
        </p:txBody>
      </p:sp>
      <p:sp>
        <p:nvSpPr>
          <p:cNvPr id="39" name="Text 32"/>
          <p:cNvSpPr txBox="1"/>
          <p:nvPr/>
        </p:nvSpPr>
        <p:spPr>
          <a:xfrm>
            <a:off x="9656064" y="4572000"/>
            <a:ext cx="1755648" cy="1280160"/>
          </a:xfrm>
          <a:prstGeom prst="rect">
            <a:avLst/>
          </a:prstGeom>
          <a:noFill/>
          <a:ln/>
        </p:spPr>
        <p:txBody>
          <a:bodyPr wrap="square" lIns="0" tIns="0" rIns="0" bIns="0" rtlCol="0" anchor="ctr"/>
          <a:lstStyle/>
          <a:p>
            <a:pPr algn="ctr" indent="0" marL="0">
              <a:lnSpc>
                <a:spcPts val="1400"/>
              </a:lnSpc>
              <a:buNone/>
            </a:pPr>
            <a:r>
              <a:rPr lang="en-US" sz="1100" dirty="0">
                <a:solidFill>
                  <a:srgbClr val="6B6E7A"/>
                </a:solidFill>
                <a:latin typeface="Arial" pitchFamily="34" charset="0"/>
                <a:ea typeface="Arial" pitchFamily="34" charset="-122"/>
                <a:cs typeface="Arial" pitchFamily="34" charset="-120"/>
              </a:rPr>
              <a:t>Full history retrievable in seconds, not searched for</a:t>
            </a:r>
            <a:endParaRPr lang="en-US" sz="1100" dirty="0"/>
          </a:p>
        </p:txBody>
      </p:sp>
      <p:sp>
        <p:nvSpPr>
          <p:cNvPr id="40" name="Shape 33"/>
          <p:cNvSpPr/>
          <p:nvPr/>
        </p:nvSpPr>
        <p:spPr>
          <a:xfrm>
            <a:off x="457200" y="6549390"/>
            <a:ext cx="43891" cy="61722"/>
          </a:xfrm>
          <a:prstGeom prst="rect">
            <a:avLst/>
          </a:prstGeom>
          <a:solidFill>
            <a:srgbClr val="16171D"/>
          </a:solidFill>
          <a:ln/>
        </p:spPr>
      </p:sp>
      <p:sp>
        <p:nvSpPr>
          <p:cNvPr id="41" name="Shape 34"/>
          <p:cNvSpPr/>
          <p:nvPr/>
        </p:nvSpPr>
        <p:spPr>
          <a:xfrm>
            <a:off x="520294" y="6515100"/>
            <a:ext cx="43891" cy="96012"/>
          </a:xfrm>
          <a:prstGeom prst="rect">
            <a:avLst/>
          </a:prstGeom>
          <a:solidFill>
            <a:srgbClr val="16171D"/>
          </a:solidFill>
          <a:ln/>
        </p:spPr>
      </p:sp>
      <p:sp>
        <p:nvSpPr>
          <p:cNvPr id="42" name="Shape 35"/>
          <p:cNvSpPr/>
          <p:nvPr/>
        </p:nvSpPr>
        <p:spPr>
          <a:xfrm>
            <a:off x="583387" y="6473952"/>
            <a:ext cx="43891" cy="137160"/>
          </a:xfrm>
          <a:prstGeom prst="rect">
            <a:avLst/>
          </a:prstGeom>
          <a:solidFill>
            <a:srgbClr val="16171D"/>
          </a:solidFill>
          <a:ln/>
        </p:spPr>
      </p:sp>
      <p:sp>
        <p:nvSpPr>
          <p:cNvPr id="43" name="Text 36"/>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44" name="Text 37"/>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977640" cy="6858000"/>
          </a:xfrm>
          <a:prstGeom prst="rect">
            <a:avLst/>
          </a:prstGeom>
          <a:solidFill>
            <a:srgbClr val="F4808F"/>
          </a:solidFill>
          <a:ln/>
        </p:spPr>
      </p:sp>
      <p:sp>
        <p:nvSpPr>
          <p:cNvPr id="3" name="Shape 1"/>
          <p:cNvSpPr/>
          <p:nvPr/>
        </p:nvSpPr>
        <p:spPr>
          <a:xfrm>
            <a:off x="548640" y="548640"/>
            <a:ext cx="777240" cy="777240"/>
          </a:xfrm>
          <a:prstGeom prst="ellipse">
            <a:avLst/>
          </a:prstGeom>
          <a:solidFill>
            <a:srgbClr val="FFFFFF">
              <a:alpha val="22000"/>
            </a:srgbClr>
          </a:solidFill>
          <a:ln/>
        </p:spPr>
      </p:sp>
      <p:pic>
        <p:nvPicPr>
          <p:cNvPr id="4" name="Image 0" descr="/home/claude/schools_booklet/icon_fire.png">    </p:cNvPr>
          <p:cNvPicPr>
            <a:picLocks noChangeAspect="1"/>
          </p:cNvPicPr>
          <p:nvPr/>
        </p:nvPicPr>
        <p:blipFill>
          <a:blip r:embed="rId1"/>
          <a:stretch>
            <a:fillRect/>
          </a:stretch>
        </p:blipFill>
        <p:spPr>
          <a:xfrm>
            <a:off x="758952" y="758952"/>
            <a:ext cx="365760" cy="365760"/>
          </a:xfrm>
          <a:prstGeom prst="rect">
            <a:avLst/>
          </a:prstGeom>
        </p:spPr>
      </p:pic>
      <p:sp>
        <p:nvSpPr>
          <p:cNvPr id="5" name="Text 2"/>
          <p:cNvSpPr txBox="1"/>
          <p:nvPr/>
        </p:nvSpPr>
        <p:spPr>
          <a:xfrm>
            <a:off x="548640" y="1508760"/>
            <a:ext cx="3291840" cy="274320"/>
          </a:xfrm>
          <a:prstGeom prst="rect">
            <a:avLst/>
          </a:prstGeom>
          <a:noFill/>
          <a:ln/>
        </p:spPr>
        <p:txBody>
          <a:bodyPr wrap="square" lIns="0" tIns="0" rIns="0" bIns="0" rtlCol="0" anchor="ctr"/>
          <a:lstStyle/>
          <a:p>
            <a:pPr indent="0" marL="0">
              <a:buNone/>
            </a:pPr>
            <a:r>
              <a:rPr lang="en-US" sz="1000" b="1" spc="50" kern="0" dirty="0">
                <a:solidFill>
                  <a:srgbClr val="FFFFFF"/>
                </a:solidFill>
                <a:latin typeface="Arial" pitchFamily="34" charset="0"/>
                <a:ea typeface="Arial" pitchFamily="34" charset="-122"/>
                <a:cs typeface="Arial" pitchFamily="34" charset="-120"/>
              </a:rPr>
              <a:t>RRFSO 2005 · SCHOOL PREMISES REGS 2012 · ISSR PT 3</a:t>
            </a:r>
            <a:endParaRPr lang="en-US" sz="1000" dirty="0"/>
          </a:p>
        </p:txBody>
      </p:sp>
      <p:sp>
        <p:nvSpPr>
          <p:cNvPr id="6" name="Text 3"/>
          <p:cNvSpPr txBox="1"/>
          <p:nvPr/>
        </p:nvSpPr>
        <p:spPr>
          <a:xfrm>
            <a:off x="502920" y="1810512"/>
            <a:ext cx="3429000" cy="1005840"/>
          </a:xfrm>
          <a:prstGeom prst="rect">
            <a:avLst/>
          </a:prstGeom>
          <a:noFill/>
          <a:ln/>
        </p:spPr>
        <p:txBody>
          <a:bodyPr wrap="square" lIns="0" tIns="0" rIns="0" bIns="0" rtlCol="0" anchor="ctr"/>
          <a:lstStyle/>
          <a:p>
            <a:pPr indent="0" marL="0">
              <a:lnSpc>
                <a:spcPts val="3000"/>
              </a:lnSpc>
              <a:buNone/>
            </a:pPr>
            <a:r>
              <a:rPr lang="en-US" sz="2700" b="1" dirty="0">
                <a:solidFill>
                  <a:srgbClr val="FFFFFF"/>
                </a:solidFill>
                <a:latin typeface="Arial" pitchFamily="34" charset="0"/>
                <a:ea typeface="Arial" pitchFamily="34" charset="-122"/>
                <a:cs typeface="Arial" pitchFamily="34" charset="-120"/>
              </a:rPr>
              <a:t>Fire Safety</a:t>
            </a:r>
            <a:endParaRPr lang="en-US" sz="2700" dirty="0"/>
          </a:p>
        </p:txBody>
      </p:sp>
      <p:sp>
        <p:nvSpPr>
          <p:cNvPr id="7" name="Text 4"/>
          <p:cNvSpPr txBox="1"/>
          <p:nvPr/>
        </p:nvSpPr>
        <p:spPr>
          <a:xfrm>
            <a:off x="548640" y="2880360"/>
            <a:ext cx="3200400" cy="274320"/>
          </a:xfrm>
          <a:prstGeom prst="rect">
            <a:avLst/>
          </a:prstGeom>
          <a:noFill/>
          <a:ln/>
        </p:spPr>
        <p:txBody>
          <a:bodyPr wrap="square" lIns="0" tIns="0" rIns="0" bIns="0" rtlCol="0" anchor="ctr"/>
          <a:lstStyle/>
          <a:p>
            <a:pPr indent="0" marL="0">
              <a:buNone/>
            </a:pPr>
            <a:r>
              <a:rPr lang="en-US" sz="1000" b="1" spc="100" kern="0" dirty="0">
                <a:solidFill>
                  <a:srgbClr val="FFFFFF"/>
                </a:solidFill>
                <a:latin typeface="Arial" pitchFamily="34" charset="0"/>
                <a:ea typeface="Arial" pitchFamily="34" charset="-122"/>
                <a:cs typeface="Arial" pitchFamily="34" charset="-120"/>
              </a:rPr>
              <a:t>WHY IT MATTERS TO OFSTED &amp; ISI</a:t>
            </a:r>
            <a:endParaRPr lang="en-US" sz="1000" dirty="0"/>
          </a:p>
        </p:txBody>
      </p:sp>
      <p:sp>
        <p:nvSpPr>
          <p:cNvPr id="8" name="Text 5"/>
          <p:cNvSpPr txBox="1"/>
          <p:nvPr/>
        </p:nvSpPr>
        <p:spPr>
          <a:xfrm>
            <a:off x="548640" y="3182112"/>
            <a:ext cx="3246120" cy="2377440"/>
          </a:xfrm>
          <a:prstGeom prst="rect">
            <a:avLst/>
          </a:prstGeom>
          <a:noFill/>
          <a:ln/>
        </p:spPr>
        <p:txBody>
          <a:bodyPr wrap="square" lIns="0" tIns="0" rIns="0" bIns="0" rtlCol="0" anchor="ctr"/>
          <a:lstStyle/>
          <a:p>
            <a:pPr indent="0" marL="0">
              <a:lnSpc>
                <a:spcPts val="1700"/>
              </a:lnSpc>
              <a:buNone/>
            </a:pPr>
            <a:r>
              <a:rPr lang="en-US" sz="1200" dirty="0">
                <a:solidFill>
                  <a:srgbClr val="FFFFFF"/>
                </a:solidFill>
                <a:latin typeface="Arial" pitchFamily="34" charset="0"/>
                <a:ea typeface="Arial" pitchFamily="34" charset="-122"/>
                <a:cs typeface="Arial" pitchFamily="34" charset="-120"/>
              </a:rPr>
              <a:t>Fire safety failures are among the most common statutory gaps inspectors find. Every education setting must hold a current fire risk assessment, with evidence that detection, escape routes and equipment are checked on a defined cycle, not just present on the day of inspection.</a:t>
            </a:r>
            <a:endParaRPr lang="en-US" sz="1200" dirty="0"/>
          </a:p>
        </p:txBody>
      </p:sp>
      <p:sp>
        <p:nvSpPr>
          <p:cNvPr id="9" name="Text 6"/>
          <p:cNvSpPr txBox="1"/>
          <p:nvPr/>
        </p:nvSpPr>
        <p:spPr>
          <a:xfrm>
            <a:off x="4343400" y="502920"/>
            <a:ext cx="7132320" cy="274320"/>
          </a:xfrm>
          <a:prstGeom prst="rect">
            <a:avLst/>
          </a:prstGeom>
          <a:noFill/>
          <a:ln/>
        </p:spPr>
        <p:txBody>
          <a:bodyPr wrap="square" lIns="0" tIns="0" rIns="0" bIns="0" rtlCol="0" anchor="ctr"/>
          <a:lstStyle/>
          <a:p>
            <a:pPr indent="0" marL="0">
              <a:buNone/>
            </a:pPr>
            <a:r>
              <a:rPr lang="en-US" sz="1100" b="1" spc="100" kern="0" dirty="0">
                <a:solidFill>
                  <a:srgbClr val="F4808F"/>
                </a:solidFill>
                <a:latin typeface="Arial" pitchFamily="34" charset="0"/>
                <a:ea typeface="Arial" pitchFamily="34" charset="-122"/>
                <a:cs typeface="Arial" pitchFamily="34" charset="-120"/>
              </a:rPr>
              <a:t>SELF-ASSESSMENT CHECKLIST</a:t>
            </a:r>
            <a:endParaRPr lang="en-US" sz="1100" dirty="0"/>
          </a:p>
        </p:txBody>
      </p:sp>
      <p:sp>
        <p:nvSpPr>
          <p:cNvPr id="10" name="Shape 7"/>
          <p:cNvSpPr/>
          <p:nvPr/>
        </p:nvSpPr>
        <p:spPr>
          <a:xfrm>
            <a:off x="4343400" y="941832"/>
            <a:ext cx="182880" cy="182880"/>
          </a:xfrm>
          <a:prstGeom prst="roundRect">
            <a:avLst>
              <a:gd name="adj" fmla="val 17500"/>
            </a:avLst>
          </a:prstGeom>
          <a:solidFill>
            <a:srgbClr val="FFFFFF"/>
          </a:solidFill>
          <a:ln w="19050">
            <a:solidFill>
              <a:srgbClr val="F4808F"/>
            </a:solidFill>
            <a:prstDash val="solid"/>
          </a:ln>
        </p:spPr>
      </p:sp>
      <p:sp>
        <p:nvSpPr>
          <p:cNvPr id="11" name="Text 8"/>
          <p:cNvSpPr txBox="1"/>
          <p:nvPr/>
        </p:nvSpPr>
        <p:spPr>
          <a:xfrm>
            <a:off x="4654296" y="859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Fire risk assessment is current and its actions tracked</a:t>
            </a:r>
            <a:endParaRPr lang="en-US" sz="1250" dirty="0"/>
          </a:p>
        </p:txBody>
      </p:sp>
      <p:sp>
        <p:nvSpPr>
          <p:cNvPr id="12" name="Shape 9"/>
          <p:cNvSpPr/>
          <p:nvPr/>
        </p:nvSpPr>
        <p:spPr>
          <a:xfrm>
            <a:off x="4343400" y="1399032"/>
            <a:ext cx="182880" cy="182880"/>
          </a:xfrm>
          <a:prstGeom prst="roundRect">
            <a:avLst>
              <a:gd name="adj" fmla="val 17500"/>
            </a:avLst>
          </a:prstGeom>
          <a:solidFill>
            <a:srgbClr val="FFFFFF"/>
          </a:solidFill>
          <a:ln w="19050">
            <a:solidFill>
              <a:srgbClr val="F4808F"/>
            </a:solidFill>
            <a:prstDash val="solid"/>
          </a:ln>
        </p:spPr>
      </p:sp>
      <p:sp>
        <p:nvSpPr>
          <p:cNvPr id="13" name="Text 10"/>
          <p:cNvSpPr txBox="1"/>
          <p:nvPr/>
        </p:nvSpPr>
        <p:spPr>
          <a:xfrm>
            <a:off x="4654296" y="13167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Alarm &amp; detection system tested on schedule</a:t>
            </a:r>
            <a:endParaRPr lang="en-US" sz="1250" dirty="0"/>
          </a:p>
        </p:txBody>
      </p:sp>
      <p:sp>
        <p:nvSpPr>
          <p:cNvPr id="14" name="Shape 11"/>
          <p:cNvSpPr/>
          <p:nvPr/>
        </p:nvSpPr>
        <p:spPr>
          <a:xfrm>
            <a:off x="4343400" y="1856232"/>
            <a:ext cx="182880" cy="182880"/>
          </a:xfrm>
          <a:prstGeom prst="roundRect">
            <a:avLst>
              <a:gd name="adj" fmla="val 17500"/>
            </a:avLst>
          </a:prstGeom>
          <a:solidFill>
            <a:srgbClr val="FFFFFF"/>
          </a:solidFill>
          <a:ln w="19050">
            <a:solidFill>
              <a:srgbClr val="F4808F"/>
            </a:solidFill>
            <a:prstDash val="solid"/>
          </a:ln>
        </p:spPr>
      </p:sp>
      <p:sp>
        <p:nvSpPr>
          <p:cNvPr id="15" name="Text 12"/>
          <p:cNvSpPr txBox="1"/>
          <p:nvPr/>
        </p:nvSpPr>
        <p:spPr>
          <a:xfrm>
            <a:off x="4654296" y="17739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Fire doors and escape routes checked and unobstructed</a:t>
            </a:r>
            <a:endParaRPr lang="en-US" sz="1250" dirty="0"/>
          </a:p>
        </p:txBody>
      </p:sp>
      <p:sp>
        <p:nvSpPr>
          <p:cNvPr id="16" name="Shape 13"/>
          <p:cNvSpPr/>
          <p:nvPr/>
        </p:nvSpPr>
        <p:spPr>
          <a:xfrm>
            <a:off x="4343400" y="2313432"/>
            <a:ext cx="182880" cy="182880"/>
          </a:xfrm>
          <a:prstGeom prst="roundRect">
            <a:avLst>
              <a:gd name="adj" fmla="val 17500"/>
            </a:avLst>
          </a:prstGeom>
          <a:solidFill>
            <a:srgbClr val="FFFFFF"/>
          </a:solidFill>
          <a:ln w="19050">
            <a:solidFill>
              <a:srgbClr val="F4808F"/>
            </a:solidFill>
            <a:prstDash val="solid"/>
          </a:ln>
        </p:spPr>
      </p:sp>
      <p:sp>
        <p:nvSpPr>
          <p:cNvPr id="17" name="Text 14"/>
          <p:cNvSpPr txBox="1"/>
          <p:nvPr/>
        </p:nvSpPr>
        <p:spPr>
          <a:xfrm>
            <a:off x="4654296" y="22311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Extinguishers and emergency lighting serviced annually</a:t>
            </a:r>
            <a:endParaRPr lang="en-US" sz="1250" dirty="0"/>
          </a:p>
        </p:txBody>
      </p:sp>
      <p:sp>
        <p:nvSpPr>
          <p:cNvPr id="18" name="Shape 15"/>
          <p:cNvSpPr/>
          <p:nvPr/>
        </p:nvSpPr>
        <p:spPr>
          <a:xfrm>
            <a:off x="4343400" y="2770632"/>
            <a:ext cx="182880" cy="182880"/>
          </a:xfrm>
          <a:prstGeom prst="roundRect">
            <a:avLst>
              <a:gd name="adj" fmla="val 17500"/>
            </a:avLst>
          </a:prstGeom>
          <a:solidFill>
            <a:srgbClr val="FFFFFF"/>
          </a:solidFill>
          <a:ln w="19050">
            <a:solidFill>
              <a:srgbClr val="F4808F"/>
            </a:solidFill>
            <a:prstDash val="solid"/>
          </a:ln>
        </p:spPr>
      </p:sp>
      <p:sp>
        <p:nvSpPr>
          <p:cNvPr id="19" name="Text 16"/>
          <p:cNvSpPr txBox="1"/>
          <p:nvPr/>
        </p:nvSpPr>
        <p:spPr>
          <a:xfrm>
            <a:off x="4654296" y="26883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Evacuation drills held each term and logged</a:t>
            </a:r>
            <a:endParaRPr lang="en-US" sz="1250" dirty="0"/>
          </a:p>
        </p:txBody>
      </p:sp>
      <p:sp>
        <p:nvSpPr>
          <p:cNvPr id="20" name="Shape 17"/>
          <p:cNvSpPr/>
          <p:nvPr/>
        </p:nvSpPr>
        <p:spPr>
          <a:xfrm>
            <a:off x="4343400" y="3227832"/>
            <a:ext cx="182880" cy="182880"/>
          </a:xfrm>
          <a:prstGeom prst="roundRect">
            <a:avLst>
              <a:gd name="adj" fmla="val 17500"/>
            </a:avLst>
          </a:prstGeom>
          <a:solidFill>
            <a:srgbClr val="FFFFFF"/>
          </a:solidFill>
          <a:ln w="19050">
            <a:solidFill>
              <a:srgbClr val="F4808F"/>
            </a:solidFill>
            <a:prstDash val="solid"/>
          </a:ln>
        </p:spPr>
      </p:sp>
      <p:sp>
        <p:nvSpPr>
          <p:cNvPr id="21" name="Text 18"/>
          <p:cNvSpPr txBox="1"/>
          <p:nvPr/>
        </p:nvSpPr>
        <p:spPr>
          <a:xfrm>
            <a:off x="4654296" y="3145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Staff fire training records are up to date</a:t>
            </a:r>
            <a:endParaRPr lang="en-US" sz="1250" dirty="0"/>
          </a:p>
        </p:txBody>
      </p:sp>
      <p:sp>
        <p:nvSpPr>
          <p:cNvPr id="22" name="Shape 19"/>
          <p:cNvSpPr/>
          <p:nvPr/>
        </p:nvSpPr>
        <p:spPr>
          <a:xfrm>
            <a:off x="4343400" y="3840480"/>
            <a:ext cx="7269480" cy="1417320"/>
          </a:xfrm>
          <a:prstGeom prst="roundRect">
            <a:avLst>
              <a:gd name="adj" fmla="val 3871"/>
            </a:avLst>
          </a:prstGeom>
          <a:solidFill>
            <a:srgbClr val="F5F6FC"/>
          </a:solidFill>
          <a:ln/>
        </p:spPr>
      </p:sp>
      <p:sp>
        <p:nvSpPr>
          <p:cNvPr id="23" name="Text 20"/>
          <p:cNvSpPr txBox="1"/>
          <p:nvPr/>
        </p:nvSpPr>
        <p:spPr>
          <a:xfrm>
            <a:off x="4572000" y="3986784"/>
            <a:ext cx="6400800" cy="256032"/>
          </a:xfrm>
          <a:prstGeom prst="rect">
            <a:avLst/>
          </a:prstGeom>
          <a:noFill/>
          <a:ln/>
        </p:spPr>
        <p:txBody>
          <a:bodyPr wrap="square" lIns="0" tIns="0" rIns="0" bIns="0" rtlCol="0" anchor="ctr"/>
          <a:lstStyle/>
          <a:p>
            <a:pPr indent="0" marL="0">
              <a:buNone/>
            </a:pPr>
            <a:r>
              <a:rPr lang="en-US" sz="1000" b="1" spc="100" kern="0" dirty="0">
                <a:solidFill>
                  <a:srgbClr val="F4808F"/>
                </a:solidFill>
                <a:latin typeface="Arial" pitchFamily="34" charset="0"/>
                <a:ea typeface="Arial" pitchFamily="34" charset="-122"/>
                <a:cs typeface="Arial" pitchFamily="34" charset="-120"/>
              </a:rPr>
              <a:t>IN A CAFM SYSTEM</a:t>
            </a:r>
            <a:endParaRPr lang="en-US" sz="1000" dirty="0"/>
          </a:p>
        </p:txBody>
      </p:sp>
      <p:sp>
        <p:nvSpPr>
          <p:cNvPr id="24" name="Text 21"/>
          <p:cNvSpPr txBox="1"/>
          <p:nvPr/>
        </p:nvSpPr>
        <p:spPr>
          <a:xfrm>
            <a:off x="4572000" y="4279392"/>
            <a:ext cx="6812280" cy="914400"/>
          </a:xfrm>
          <a:prstGeom prst="rect">
            <a:avLst/>
          </a:prstGeom>
          <a:noFill/>
          <a:ln/>
        </p:spPr>
        <p:txBody>
          <a:bodyPr wrap="square" lIns="0" tIns="0" rIns="0" bIns="0" rtlCol="0" anchor="ctr"/>
          <a:lstStyle/>
          <a:p>
            <a:pPr indent="0" marL="0">
              <a:lnSpc>
                <a:spcPts val="1600"/>
              </a:lnSpc>
              <a:buNone/>
            </a:pPr>
            <a:r>
              <a:rPr lang="en-US" sz="1200" dirty="0">
                <a:solidFill>
                  <a:srgbClr val="16171D"/>
                </a:solidFill>
                <a:latin typeface="Arial" pitchFamily="34" charset="0"/>
                <a:ea typeface="Arial" pitchFamily="34" charset="-122"/>
                <a:cs typeface="Arial" pitchFamily="34" charset="-120"/>
              </a:rPr>
              <a:t>Each check becomes a recurring PPM task auto-scheduled against the building or asset (e.g. "Extinguisher, Science Block"), with overdue items flagged before they become a gap an inspector finds first.</a:t>
            </a:r>
            <a:endParaRPr lang="en-US" sz="1200" dirty="0"/>
          </a:p>
        </p:txBody>
      </p:sp>
      <p:sp>
        <p:nvSpPr>
          <p:cNvPr id="25" name="Shape 22"/>
          <p:cNvSpPr/>
          <p:nvPr/>
        </p:nvSpPr>
        <p:spPr>
          <a:xfrm>
            <a:off x="457200" y="6549390"/>
            <a:ext cx="43891" cy="61722"/>
          </a:xfrm>
          <a:prstGeom prst="rect">
            <a:avLst/>
          </a:prstGeom>
          <a:solidFill>
            <a:srgbClr val="16171D"/>
          </a:solidFill>
          <a:ln/>
        </p:spPr>
      </p:sp>
      <p:sp>
        <p:nvSpPr>
          <p:cNvPr id="26" name="Shape 23"/>
          <p:cNvSpPr/>
          <p:nvPr/>
        </p:nvSpPr>
        <p:spPr>
          <a:xfrm>
            <a:off x="520294" y="6515100"/>
            <a:ext cx="43891" cy="96012"/>
          </a:xfrm>
          <a:prstGeom prst="rect">
            <a:avLst/>
          </a:prstGeom>
          <a:solidFill>
            <a:srgbClr val="16171D"/>
          </a:solidFill>
          <a:ln/>
        </p:spPr>
      </p:sp>
      <p:sp>
        <p:nvSpPr>
          <p:cNvPr id="27" name="Shape 24"/>
          <p:cNvSpPr/>
          <p:nvPr/>
        </p:nvSpPr>
        <p:spPr>
          <a:xfrm>
            <a:off x="583387" y="6473952"/>
            <a:ext cx="43891" cy="137160"/>
          </a:xfrm>
          <a:prstGeom prst="rect">
            <a:avLst/>
          </a:prstGeom>
          <a:solidFill>
            <a:srgbClr val="16171D"/>
          </a:solidFill>
          <a:ln/>
        </p:spPr>
      </p:sp>
      <p:sp>
        <p:nvSpPr>
          <p:cNvPr id="28" name="Text 25"/>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9" name="Text 26"/>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977640" cy="6858000"/>
          </a:xfrm>
          <a:prstGeom prst="rect">
            <a:avLst/>
          </a:prstGeom>
          <a:solidFill>
            <a:srgbClr val="4FC3BE"/>
          </a:solidFill>
          <a:ln/>
        </p:spPr>
      </p:sp>
      <p:sp>
        <p:nvSpPr>
          <p:cNvPr id="3" name="Shape 1"/>
          <p:cNvSpPr/>
          <p:nvPr/>
        </p:nvSpPr>
        <p:spPr>
          <a:xfrm>
            <a:off x="548640" y="548640"/>
            <a:ext cx="777240" cy="777240"/>
          </a:xfrm>
          <a:prstGeom prst="ellipse">
            <a:avLst/>
          </a:prstGeom>
          <a:solidFill>
            <a:srgbClr val="FFFFFF">
              <a:alpha val="22000"/>
            </a:srgbClr>
          </a:solidFill>
          <a:ln/>
        </p:spPr>
      </p:sp>
      <p:pic>
        <p:nvPicPr>
          <p:cNvPr id="4" name="Image 0" descr="/home/claude/schools_booklet/icon_tint.png">    </p:cNvPr>
          <p:cNvPicPr>
            <a:picLocks noChangeAspect="1"/>
          </p:cNvPicPr>
          <p:nvPr/>
        </p:nvPicPr>
        <p:blipFill>
          <a:blip r:embed="rId1"/>
          <a:stretch>
            <a:fillRect/>
          </a:stretch>
        </p:blipFill>
        <p:spPr>
          <a:xfrm>
            <a:off x="758952" y="758952"/>
            <a:ext cx="365760" cy="365760"/>
          </a:xfrm>
          <a:prstGeom prst="rect">
            <a:avLst/>
          </a:prstGeom>
        </p:spPr>
      </p:pic>
      <p:sp>
        <p:nvSpPr>
          <p:cNvPr id="5" name="Text 2"/>
          <p:cNvSpPr txBox="1"/>
          <p:nvPr/>
        </p:nvSpPr>
        <p:spPr>
          <a:xfrm>
            <a:off x="548640" y="1508760"/>
            <a:ext cx="3291840" cy="274320"/>
          </a:xfrm>
          <a:prstGeom prst="rect">
            <a:avLst/>
          </a:prstGeom>
          <a:noFill/>
          <a:ln/>
        </p:spPr>
        <p:txBody>
          <a:bodyPr wrap="square" lIns="0" tIns="0" rIns="0" bIns="0" rtlCol="0" anchor="ctr"/>
          <a:lstStyle/>
          <a:p>
            <a:pPr indent="0" marL="0">
              <a:buNone/>
            </a:pPr>
            <a:r>
              <a:rPr lang="en-US" sz="1000" b="1" spc="50" kern="0" dirty="0">
                <a:solidFill>
                  <a:srgbClr val="FFFFFF"/>
                </a:solidFill>
                <a:latin typeface="Arial" pitchFamily="34" charset="0"/>
                <a:ea typeface="Arial" pitchFamily="34" charset="-122"/>
                <a:cs typeface="Arial" pitchFamily="34" charset="-120"/>
              </a:rPr>
              <a:t>HSWA 1974 · SCHOOL PREMISES REGS 2012 · ISSR PT 5</a:t>
            </a:r>
            <a:endParaRPr lang="en-US" sz="1000" dirty="0"/>
          </a:p>
        </p:txBody>
      </p:sp>
      <p:sp>
        <p:nvSpPr>
          <p:cNvPr id="6" name="Text 3"/>
          <p:cNvSpPr txBox="1"/>
          <p:nvPr/>
        </p:nvSpPr>
        <p:spPr>
          <a:xfrm>
            <a:off x="502920" y="1810512"/>
            <a:ext cx="3429000" cy="1005840"/>
          </a:xfrm>
          <a:prstGeom prst="rect">
            <a:avLst/>
          </a:prstGeom>
          <a:noFill/>
          <a:ln/>
        </p:spPr>
        <p:txBody>
          <a:bodyPr wrap="square" lIns="0" tIns="0" rIns="0" bIns="0" rtlCol="0" anchor="ctr"/>
          <a:lstStyle/>
          <a:p>
            <a:pPr indent="0" marL="0">
              <a:lnSpc>
                <a:spcPts val="3000"/>
              </a:lnSpc>
              <a:buNone/>
            </a:pPr>
            <a:r>
              <a:rPr lang="en-US" sz="2700" b="1" dirty="0">
                <a:solidFill>
                  <a:srgbClr val="FFFFFF"/>
                </a:solidFill>
                <a:latin typeface="Arial" pitchFamily="34" charset="0"/>
                <a:ea typeface="Arial" pitchFamily="34" charset="-122"/>
                <a:cs typeface="Arial" pitchFamily="34" charset="-120"/>
              </a:rPr>
              <a:t>Water Safety &amp;</a:t>
            </a:r>
            <a:endParaRPr lang="en-US" sz="2700" dirty="0"/>
          </a:p>
          <a:p>
            <a:pPr indent="0" marL="0">
              <a:lnSpc>
                <a:spcPts val="3000"/>
              </a:lnSpc>
              <a:buNone/>
            </a:pPr>
            <a:r>
              <a:rPr lang="en-US" sz="2700" b="1" dirty="0">
                <a:solidFill>
                  <a:srgbClr val="FFFFFF"/>
                </a:solidFill>
                <a:latin typeface="Arial" pitchFamily="34" charset="0"/>
                <a:ea typeface="Arial" pitchFamily="34" charset="-122"/>
                <a:cs typeface="Arial" pitchFamily="34" charset="-120"/>
              </a:rPr>
              <a:t>Legionella</a:t>
            </a:r>
            <a:endParaRPr lang="en-US" sz="2700" dirty="0"/>
          </a:p>
        </p:txBody>
      </p:sp>
      <p:sp>
        <p:nvSpPr>
          <p:cNvPr id="7" name="Text 4"/>
          <p:cNvSpPr txBox="1"/>
          <p:nvPr/>
        </p:nvSpPr>
        <p:spPr>
          <a:xfrm>
            <a:off x="548640" y="2880360"/>
            <a:ext cx="3200400" cy="274320"/>
          </a:xfrm>
          <a:prstGeom prst="rect">
            <a:avLst/>
          </a:prstGeom>
          <a:noFill/>
          <a:ln/>
        </p:spPr>
        <p:txBody>
          <a:bodyPr wrap="square" lIns="0" tIns="0" rIns="0" bIns="0" rtlCol="0" anchor="ctr"/>
          <a:lstStyle/>
          <a:p>
            <a:pPr indent="0" marL="0">
              <a:buNone/>
            </a:pPr>
            <a:r>
              <a:rPr lang="en-US" sz="1000" b="1" spc="100" kern="0" dirty="0">
                <a:solidFill>
                  <a:srgbClr val="FFFFFF"/>
                </a:solidFill>
                <a:latin typeface="Arial" pitchFamily="34" charset="0"/>
                <a:ea typeface="Arial" pitchFamily="34" charset="-122"/>
                <a:cs typeface="Arial" pitchFamily="34" charset="-120"/>
              </a:rPr>
              <a:t>WHY IT MATTERS TO OFSTED &amp; ISI</a:t>
            </a:r>
            <a:endParaRPr lang="en-US" sz="1000" dirty="0"/>
          </a:p>
        </p:txBody>
      </p:sp>
      <p:sp>
        <p:nvSpPr>
          <p:cNvPr id="8" name="Text 5"/>
          <p:cNvSpPr txBox="1"/>
          <p:nvPr/>
        </p:nvSpPr>
        <p:spPr>
          <a:xfrm>
            <a:off x="548640" y="3182112"/>
            <a:ext cx="3246120" cy="2377440"/>
          </a:xfrm>
          <a:prstGeom prst="rect">
            <a:avLst/>
          </a:prstGeom>
          <a:noFill/>
          <a:ln/>
        </p:spPr>
        <p:txBody>
          <a:bodyPr wrap="square" lIns="0" tIns="0" rIns="0" bIns="0" rtlCol="0" anchor="ctr"/>
          <a:lstStyle/>
          <a:p>
            <a:pPr indent="0" marL="0">
              <a:lnSpc>
                <a:spcPts val="1700"/>
              </a:lnSpc>
              <a:buNone/>
            </a:pPr>
            <a:r>
              <a:rPr lang="en-US" sz="1200" dirty="0">
                <a:solidFill>
                  <a:srgbClr val="FFFFFF"/>
                </a:solidFill>
                <a:latin typeface="Arial" pitchFamily="34" charset="0"/>
                <a:ea typeface="Arial" pitchFamily="34" charset="-122"/>
                <a:cs typeface="Arial" pitchFamily="34" charset="-120"/>
              </a:rPr>
              <a:t>Premises regulations across the education sector require a wholesome water supply and premises maintained with a view to health and safety. Inspectors expect a live legionella risk assessment with its control measures actually being carried out, not just commissioned once and filed.</a:t>
            </a:r>
            <a:endParaRPr lang="en-US" sz="1200" dirty="0"/>
          </a:p>
        </p:txBody>
      </p:sp>
      <p:sp>
        <p:nvSpPr>
          <p:cNvPr id="9" name="Text 6"/>
          <p:cNvSpPr txBox="1"/>
          <p:nvPr/>
        </p:nvSpPr>
        <p:spPr>
          <a:xfrm>
            <a:off x="4343400" y="502920"/>
            <a:ext cx="7132320" cy="274320"/>
          </a:xfrm>
          <a:prstGeom prst="rect">
            <a:avLst/>
          </a:prstGeom>
          <a:noFill/>
          <a:ln/>
        </p:spPr>
        <p:txBody>
          <a:bodyPr wrap="square" lIns="0" tIns="0" rIns="0" bIns="0" rtlCol="0" anchor="ctr"/>
          <a:lstStyle/>
          <a:p>
            <a:pPr indent="0" marL="0">
              <a:buNone/>
            </a:pPr>
            <a:r>
              <a:rPr lang="en-US" sz="1100" b="1" spc="100" kern="0" dirty="0">
                <a:solidFill>
                  <a:srgbClr val="4FC3BE"/>
                </a:solidFill>
                <a:latin typeface="Arial" pitchFamily="34" charset="0"/>
                <a:ea typeface="Arial" pitchFamily="34" charset="-122"/>
                <a:cs typeface="Arial" pitchFamily="34" charset="-120"/>
              </a:rPr>
              <a:t>SELF-ASSESSMENT CHECKLIST</a:t>
            </a:r>
            <a:endParaRPr lang="en-US" sz="1100" dirty="0"/>
          </a:p>
        </p:txBody>
      </p:sp>
      <p:sp>
        <p:nvSpPr>
          <p:cNvPr id="10" name="Shape 7"/>
          <p:cNvSpPr/>
          <p:nvPr/>
        </p:nvSpPr>
        <p:spPr>
          <a:xfrm>
            <a:off x="4343400" y="941832"/>
            <a:ext cx="182880" cy="182880"/>
          </a:xfrm>
          <a:prstGeom prst="roundRect">
            <a:avLst>
              <a:gd name="adj" fmla="val 17500"/>
            </a:avLst>
          </a:prstGeom>
          <a:solidFill>
            <a:srgbClr val="FFFFFF"/>
          </a:solidFill>
          <a:ln w="19050">
            <a:solidFill>
              <a:srgbClr val="4FC3BE"/>
            </a:solidFill>
            <a:prstDash val="solid"/>
          </a:ln>
        </p:spPr>
      </p:sp>
      <p:sp>
        <p:nvSpPr>
          <p:cNvPr id="11" name="Text 8"/>
          <p:cNvSpPr txBox="1"/>
          <p:nvPr/>
        </p:nvSpPr>
        <p:spPr>
          <a:xfrm>
            <a:off x="4654296" y="859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Legionella risk assessment current and reviewed periodically</a:t>
            </a:r>
            <a:endParaRPr lang="en-US" sz="1250" dirty="0"/>
          </a:p>
        </p:txBody>
      </p:sp>
      <p:sp>
        <p:nvSpPr>
          <p:cNvPr id="12" name="Shape 9"/>
          <p:cNvSpPr/>
          <p:nvPr/>
        </p:nvSpPr>
        <p:spPr>
          <a:xfrm>
            <a:off x="4343400" y="1399032"/>
            <a:ext cx="182880" cy="182880"/>
          </a:xfrm>
          <a:prstGeom prst="roundRect">
            <a:avLst>
              <a:gd name="adj" fmla="val 17500"/>
            </a:avLst>
          </a:prstGeom>
          <a:solidFill>
            <a:srgbClr val="FFFFFF"/>
          </a:solidFill>
          <a:ln w="19050">
            <a:solidFill>
              <a:srgbClr val="4FC3BE"/>
            </a:solidFill>
            <a:prstDash val="solid"/>
          </a:ln>
        </p:spPr>
      </p:sp>
      <p:sp>
        <p:nvSpPr>
          <p:cNvPr id="13" name="Text 10"/>
          <p:cNvSpPr txBox="1"/>
          <p:nvPr/>
        </p:nvSpPr>
        <p:spPr>
          <a:xfrm>
            <a:off x="4654296" y="13167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Outlet temperature checks completed monthly</a:t>
            </a:r>
            <a:endParaRPr lang="en-US" sz="1250" dirty="0"/>
          </a:p>
        </p:txBody>
      </p:sp>
      <p:sp>
        <p:nvSpPr>
          <p:cNvPr id="14" name="Shape 11"/>
          <p:cNvSpPr/>
          <p:nvPr/>
        </p:nvSpPr>
        <p:spPr>
          <a:xfrm>
            <a:off x="4343400" y="1856232"/>
            <a:ext cx="182880" cy="182880"/>
          </a:xfrm>
          <a:prstGeom prst="roundRect">
            <a:avLst>
              <a:gd name="adj" fmla="val 17500"/>
            </a:avLst>
          </a:prstGeom>
          <a:solidFill>
            <a:srgbClr val="FFFFFF"/>
          </a:solidFill>
          <a:ln w="19050">
            <a:solidFill>
              <a:srgbClr val="4FC3BE"/>
            </a:solidFill>
            <a:prstDash val="solid"/>
          </a:ln>
        </p:spPr>
      </p:sp>
      <p:sp>
        <p:nvSpPr>
          <p:cNvPr id="15" name="Text 12"/>
          <p:cNvSpPr txBox="1"/>
          <p:nvPr/>
        </p:nvSpPr>
        <p:spPr>
          <a:xfrm>
            <a:off x="4654296" y="17739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Tank inspections and cleaning on schedule</a:t>
            </a:r>
            <a:endParaRPr lang="en-US" sz="1250" dirty="0"/>
          </a:p>
        </p:txBody>
      </p:sp>
      <p:sp>
        <p:nvSpPr>
          <p:cNvPr id="16" name="Shape 13"/>
          <p:cNvSpPr/>
          <p:nvPr/>
        </p:nvSpPr>
        <p:spPr>
          <a:xfrm>
            <a:off x="4343400" y="2313432"/>
            <a:ext cx="182880" cy="182880"/>
          </a:xfrm>
          <a:prstGeom prst="roundRect">
            <a:avLst>
              <a:gd name="adj" fmla="val 17500"/>
            </a:avLst>
          </a:prstGeom>
          <a:solidFill>
            <a:srgbClr val="FFFFFF"/>
          </a:solidFill>
          <a:ln w="19050">
            <a:solidFill>
              <a:srgbClr val="4FC3BE"/>
            </a:solidFill>
            <a:prstDash val="solid"/>
          </a:ln>
        </p:spPr>
      </p:sp>
      <p:sp>
        <p:nvSpPr>
          <p:cNvPr id="17" name="Text 14"/>
          <p:cNvSpPr txBox="1"/>
          <p:nvPr/>
        </p:nvSpPr>
        <p:spPr>
          <a:xfrm>
            <a:off x="4654296" y="22311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Little-used outlets flushed and logged, including during holidays</a:t>
            </a:r>
            <a:endParaRPr lang="en-US" sz="1250" dirty="0"/>
          </a:p>
        </p:txBody>
      </p:sp>
      <p:sp>
        <p:nvSpPr>
          <p:cNvPr id="18" name="Shape 15"/>
          <p:cNvSpPr/>
          <p:nvPr/>
        </p:nvSpPr>
        <p:spPr>
          <a:xfrm>
            <a:off x="4343400" y="2770632"/>
            <a:ext cx="182880" cy="182880"/>
          </a:xfrm>
          <a:prstGeom prst="roundRect">
            <a:avLst>
              <a:gd name="adj" fmla="val 17500"/>
            </a:avLst>
          </a:prstGeom>
          <a:solidFill>
            <a:srgbClr val="FFFFFF"/>
          </a:solidFill>
          <a:ln w="19050">
            <a:solidFill>
              <a:srgbClr val="4FC3BE"/>
            </a:solidFill>
            <a:prstDash val="solid"/>
          </a:ln>
        </p:spPr>
      </p:sp>
      <p:sp>
        <p:nvSpPr>
          <p:cNvPr id="19" name="Text 16"/>
          <p:cNvSpPr txBox="1"/>
          <p:nvPr/>
        </p:nvSpPr>
        <p:spPr>
          <a:xfrm>
            <a:off x="4654296" y="26883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Remedial actions from the risk assessment tracked to close</a:t>
            </a:r>
            <a:endParaRPr lang="en-US" sz="1250" dirty="0"/>
          </a:p>
        </p:txBody>
      </p:sp>
      <p:sp>
        <p:nvSpPr>
          <p:cNvPr id="20" name="Shape 17"/>
          <p:cNvSpPr/>
          <p:nvPr/>
        </p:nvSpPr>
        <p:spPr>
          <a:xfrm>
            <a:off x="4343400" y="3383280"/>
            <a:ext cx="7269480" cy="1417320"/>
          </a:xfrm>
          <a:prstGeom prst="roundRect">
            <a:avLst>
              <a:gd name="adj" fmla="val 3871"/>
            </a:avLst>
          </a:prstGeom>
          <a:solidFill>
            <a:srgbClr val="F5F6FC"/>
          </a:solidFill>
          <a:ln/>
        </p:spPr>
      </p:sp>
      <p:sp>
        <p:nvSpPr>
          <p:cNvPr id="21" name="Text 18"/>
          <p:cNvSpPr txBox="1"/>
          <p:nvPr/>
        </p:nvSpPr>
        <p:spPr>
          <a:xfrm>
            <a:off x="4572000" y="3529584"/>
            <a:ext cx="6400800" cy="256032"/>
          </a:xfrm>
          <a:prstGeom prst="rect">
            <a:avLst/>
          </a:prstGeom>
          <a:noFill/>
          <a:ln/>
        </p:spPr>
        <p:txBody>
          <a:bodyPr wrap="square" lIns="0" tIns="0" rIns="0" bIns="0" rtlCol="0" anchor="ctr"/>
          <a:lstStyle/>
          <a:p>
            <a:pPr indent="0" marL="0">
              <a:buNone/>
            </a:pPr>
            <a:r>
              <a:rPr lang="en-US" sz="1000" b="1" spc="100" kern="0" dirty="0">
                <a:solidFill>
                  <a:srgbClr val="4FC3BE"/>
                </a:solidFill>
                <a:latin typeface="Arial" pitchFamily="34" charset="0"/>
                <a:ea typeface="Arial" pitchFamily="34" charset="-122"/>
                <a:cs typeface="Arial" pitchFamily="34" charset="-120"/>
              </a:rPr>
              <a:t>IN A CAFM SYSTEM</a:t>
            </a:r>
            <a:endParaRPr lang="en-US" sz="1000" dirty="0"/>
          </a:p>
        </p:txBody>
      </p:sp>
      <p:sp>
        <p:nvSpPr>
          <p:cNvPr id="22" name="Text 19"/>
          <p:cNvSpPr txBox="1"/>
          <p:nvPr/>
        </p:nvSpPr>
        <p:spPr>
          <a:xfrm>
            <a:off x="4572000" y="3822192"/>
            <a:ext cx="6812280" cy="914400"/>
          </a:xfrm>
          <a:prstGeom prst="rect">
            <a:avLst/>
          </a:prstGeom>
          <a:noFill/>
          <a:ln/>
        </p:spPr>
        <p:txBody>
          <a:bodyPr wrap="square" lIns="0" tIns="0" rIns="0" bIns="0" rtlCol="0" anchor="ctr"/>
          <a:lstStyle/>
          <a:p>
            <a:pPr indent="0" marL="0">
              <a:lnSpc>
                <a:spcPts val="1600"/>
              </a:lnSpc>
              <a:buNone/>
            </a:pPr>
            <a:r>
              <a:rPr lang="en-US" sz="1200" dirty="0">
                <a:solidFill>
                  <a:srgbClr val="16171D"/>
                </a:solidFill>
                <a:latin typeface="Arial" pitchFamily="34" charset="0"/>
                <a:ea typeface="Arial" pitchFamily="34" charset="-122"/>
                <a:cs typeface="Arial" pitchFamily="34" charset="-120"/>
              </a:rPr>
              <a:t>Temperature checks and flushing become recurring tasks at location level, so a site manager can see at a glance which checks are in date, at risk, or overdue across the whole building, including over the summer break.</a:t>
            </a:r>
            <a:endParaRPr lang="en-US" sz="1200" dirty="0"/>
          </a:p>
        </p:txBody>
      </p:sp>
      <p:sp>
        <p:nvSpPr>
          <p:cNvPr id="23" name="Shape 20"/>
          <p:cNvSpPr/>
          <p:nvPr/>
        </p:nvSpPr>
        <p:spPr>
          <a:xfrm>
            <a:off x="457200" y="6549390"/>
            <a:ext cx="43891" cy="61722"/>
          </a:xfrm>
          <a:prstGeom prst="rect">
            <a:avLst/>
          </a:prstGeom>
          <a:solidFill>
            <a:srgbClr val="16171D"/>
          </a:solidFill>
          <a:ln/>
        </p:spPr>
      </p:sp>
      <p:sp>
        <p:nvSpPr>
          <p:cNvPr id="24" name="Shape 21"/>
          <p:cNvSpPr/>
          <p:nvPr/>
        </p:nvSpPr>
        <p:spPr>
          <a:xfrm>
            <a:off x="520294" y="6515100"/>
            <a:ext cx="43891" cy="96012"/>
          </a:xfrm>
          <a:prstGeom prst="rect">
            <a:avLst/>
          </a:prstGeom>
          <a:solidFill>
            <a:srgbClr val="16171D"/>
          </a:solidFill>
          <a:ln/>
        </p:spPr>
      </p:sp>
      <p:sp>
        <p:nvSpPr>
          <p:cNvPr id="25" name="Shape 22"/>
          <p:cNvSpPr/>
          <p:nvPr/>
        </p:nvSpPr>
        <p:spPr>
          <a:xfrm>
            <a:off x="583387" y="6473952"/>
            <a:ext cx="43891" cy="137160"/>
          </a:xfrm>
          <a:prstGeom prst="rect">
            <a:avLst/>
          </a:prstGeom>
          <a:solidFill>
            <a:srgbClr val="16171D"/>
          </a:solidFill>
          <a:ln/>
        </p:spPr>
      </p:sp>
      <p:sp>
        <p:nvSpPr>
          <p:cNvPr id="26" name="Text 23"/>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7" name="Text 24"/>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977640" cy="6858000"/>
          </a:xfrm>
          <a:prstGeom prst="rect">
            <a:avLst/>
          </a:prstGeom>
          <a:solidFill>
            <a:srgbClr val="F5A65C"/>
          </a:solidFill>
          <a:ln/>
        </p:spPr>
      </p:sp>
      <p:sp>
        <p:nvSpPr>
          <p:cNvPr id="3" name="Shape 1"/>
          <p:cNvSpPr/>
          <p:nvPr/>
        </p:nvSpPr>
        <p:spPr>
          <a:xfrm>
            <a:off x="548640" y="548640"/>
            <a:ext cx="777240" cy="777240"/>
          </a:xfrm>
          <a:prstGeom prst="ellipse">
            <a:avLst/>
          </a:prstGeom>
          <a:solidFill>
            <a:srgbClr val="FFFFFF">
              <a:alpha val="22000"/>
            </a:srgbClr>
          </a:solidFill>
          <a:ln/>
        </p:spPr>
      </p:sp>
      <p:pic>
        <p:nvPicPr>
          <p:cNvPr id="4" name="Image 0" descr="/home/claude/schools_booklet/icon_burn.png">    </p:cNvPr>
          <p:cNvPicPr>
            <a:picLocks noChangeAspect="1"/>
          </p:cNvPicPr>
          <p:nvPr/>
        </p:nvPicPr>
        <p:blipFill>
          <a:blip r:embed="rId1"/>
          <a:stretch>
            <a:fillRect/>
          </a:stretch>
        </p:blipFill>
        <p:spPr>
          <a:xfrm>
            <a:off x="758952" y="758952"/>
            <a:ext cx="365760" cy="365760"/>
          </a:xfrm>
          <a:prstGeom prst="rect">
            <a:avLst/>
          </a:prstGeom>
        </p:spPr>
      </p:pic>
      <p:sp>
        <p:nvSpPr>
          <p:cNvPr id="5" name="Text 2"/>
          <p:cNvSpPr txBox="1"/>
          <p:nvPr/>
        </p:nvSpPr>
        <p:spPr>
          <a:xfrm>
            <a:off x="548640" y="1508760"/>
            <a:ext cx="3291840" cy="274320"/>
          </a:xfrm>
          <a:prstGeom prst="rect">
            <a:avLst/>
          </a:prstGeom>
          <a:noFill/>
          <a:ln/>
        </p:spPr>
        <p:txBody>
          <a:bodyPr wrap="square" lIns="0" tIns="0" rIns="0" bIns="0" rtlCol="0" anchor="ctr"/>
          <a:lstStyle/>
          <a:p>
            <a:pPr indent="0" marL="0">
              <a:buNone/>
            </a:pPr>
            <a:r>
              <a:rPr lang="en-US" sz="1000" b="1" spc="50" kern="0" dirty="0">
                <a:solidFill>
                  <a:srgbClr val="FFFFFF"/>
                </a:solidFill>
                <a:latin typeface="Arial" pitchFamily="34" charset="0"/>
                <a:ea typeface="Arial" pitchFamily="34" charset="-122"/>
                <a:cs typeface="Arial" pitchFamily="34" charset="-120"/>
              </a:rPr>
              <a:t>HSWA 1974 · GAS SAFETY REGS 1998 · ISSR PT 5</a:t>
            </a:r>
            <a:endParaRPr lang="en-US" sz="1000" dirty="0"/>
          </a:p>
        </p:txBody>
      </p:sp>
      <p:sp>
        <p:nvSpPr>
          <p:cNvPr id="6" name="Text 3"/>
          <p:cNvSpPr txBox="1"/>
          <p:nvPr/>
        </p:nvSpPr>
        <p:spPr>
          <a:xfrm>
            <a:off x="502920" y="1810512"/>
            <a:ext cx="3429000" cy="1005840"/>
          </a:xfrm>
          <a:prstGeom prst="rect">
            <a:avLst/>
          </a:prstGeom>
          <a:noFill/>
          <a:ln/>
        </p:spPr>
        <p:txBody>
          <a:bodyPr wrap="square" lIns="0" tIns="0" rIns="0" bIns="0" rtlCol="0" anchor="ctr"/>
          <a:lstStyle/>
          <a:p>
            <a:pPr indent="0" marL="0">
              <a:lnSpc>
                <a:spcPts val="3000"/>
              </a:lnSpc>
              <a:buNone/>
            </a:pPr>
            <a:r>
              <a:rPr lang="en-US" sz="2700" b="1" dirty="0">
                <a:solidFill>
                  <a:srgbClr val="FFFFFF"/>
                </a:solidFill>
                <a:latin typeface="Arial" pitchFamily="34" charset="0"/>
                <a:ea typeface="Arial" pitchFamily="34" charset="-122"/>
                <a:cs typeface="Arial" pitchFamily="34" charset="-120"/>
              </a:rPr>
              <a:t>Gas Safety</a:t>
            </a:r>
            <a:endParaRPr lang="en-US" sz="2700" dirty="0"/>
          </a:p>
        </p:txBody>
      </p:sp>
      <p:sp>
        <p:nvSpPr>
          <p:cNvPr id="7" name="Text 4"/>
          <p:cNvSpPr txBox="1"/>
          <p:nvPr/>
        </p:nvSpPr>
        <p:spPr>
          <a:xfrm>
            <a:off x="548640" y="2880360"/>
            <a:ext cx="3200400" cy="274320"/>
          </a:xfrm>
          <a:prstGeom prst="rect">
            <a:avLst/>
          </a:prstGeom>
          <a:noFill/>
          <a:ln/>
        </p:spPr>
        <p:txBody>
          <a:bodyPr wrap="square" lIns="0" tIns="0" rIns="0" bIns="0" rtlCol="0" anchor="ctr"/>
          <a:lstStyle/>
          <a:p>
            <a:pPr indent="0" marL="0">
              <a:buNone/>
            </a:pPr>
            <a:r>
              <a:rPr lang="en-US" sz="1000" b="1" spc="100" kern="0" dirty="0">
                <a:solidFill>
                  <a:srgbClr val="FFFFFF"/>
                </a:solidFill>
                <a:latin typeface="Arial" pitchFamily="34" charset="0"/>
                <a:ea typeface="Arial" pitchFamily="34" charset="-122"/>
                <a:cs typeface="Arial" pitchFamily="34" charset="-120"/>
              </a:rPr>
              <a:t>WHY IT MATTERS TO OFSTED &amp; ISI</a:t>
            </a:r>
            <a:endParaRPr lang="en-US" sz="1000" dirty="0"/>
          </a:p>
        </p:txBody>
      </p:sp>
      <p:sp>
        <p:nvSpPr>
          <p:cNvPr id="8" name="Text 5"/>
          <p:cNvSpPr txBox="1"/>
          <p:nvPr/>
        </p:nvSpPr>
        <p:spPr>
          <a:xfrm>
            <a:off x="548640" y="3182112"/>
            <a:ext cx="3246120" cy="2377440"/>
          </a:xfrm>
          <a:prstGeom prst="rect">
            <a:avLst/>
          </a:prstGeom>
          <a:noFill/>
          <a:ln/>
        </p:spPr>
        <p:txBody>
          <a:bodyPr wrap="square" lIns="0" tIns="0" rIns="0" bIns="0" rtlCol="0" anchor="ctr"/>
          <a:lstStyle/>
          <a:p>
            <a:pPr indent="0" marL="0">
              <a:lnSpc>
                <a:spcPts val="1700"/>
              </a:lnSpc>
              <a:buNone/>
            </a:pPr>
            <a:r>
              <a:rPr lang="en-US" sz="1200" dirty="0">
                <a:solidFill>
                  <a:srgbClr val="FFFFFF"/>
                </a:solidFill>
                <a:latin typeface="Arial" pitchFamily="34" charset="0"/>
                <a:ea typeface="Arial" pitchFamily="34" charset="-122"/>
                <a:cs typeface="Arial" pitchFamily="34" charset="-120"/>
              </a:rPr>
              <a:t>Gas is one of the few areas with a hard legal deadline: an annual safety check by a Gas Safe registered engineer. Inspectors will expect the current certificate for boilers and kitchen appliances to be immediately producible. Larger boiler plant also needs pressure vessel inspection under the Pressure Systems Safety Regulations 2000, a separate regime from the annual gas check.</a:t>
            </a:r>
            <a:endParaRPr lang="en-US" sz="1200" dirty="0"/>
          </a:p>
        </p:txBody>
      </p:sp>
      <p:sp>
        <p:nvSpPr>
          <p:cNvPr id="9" name="Text 6"/>
          <p:cNvSpPr txBox="1"/>
          <p:nvPr/>
        </p:nvSpPr>
        <p:spPr>
          <a:xfrm>
            <a:off x="4343400" y="502920"/>
            <a:ext cx="7132320" cy="274320"/>
          </a:xfrm>
          <a:prstGeom prst="rect">
            <a:avLst/>
          </a:prstGeom>
          <a:noFill/>
          <a:ln/>
        </p:spPr>
        <p:txBody>
          <a:bodyPr wrap="square" lIns="0" tIns="0" rIns="0" bIns="0" rtlCol="0" anchor="ctr"/>
          <a:lstStyle/>
          <a:p>
            <a:pPr indent="0" marL="0">
              <a:buNone/>
            </a:pPr>
            <a:r>
              <a:rPr lang="en-US" sz="1100" b="1" spc="100" kern="0" dirty="0">
                <a:solidFill>
                  <a:srgbClr val="F5A65C"/>
                </a:solidFill>
                <a:latin typeface="Arial" pitchFamily="34" charset="0"/>
                <a:ea typeface="Arial" pitchFamily="34" charset="-122"/>
                <a:cs typeface="Arial" pitchFamily="34" charset="-120"/>
              </a:rPr>
              <a:t>SELF-ASSESSMENT CHECKLIST</a:t>
            </a:r>
            <a:endParaRPr lang="en-US" sz="1100" dirty="0"/>
          </a:p>
        </p:txBody>
      </p:sp>
      <p:sp>
        <p:nvSpPr>
          <p:cNvPr id="10" name="Shape 7"/>
          <p:cNvSpPr/>
          <p:nvPr/>
        </p:nvSpPr>
        <p:spPr>
          <a:xfrm>
            <a:off x="4343400" y="941832"/>
            <a:ext cx="182880" cy="182880"/>
          </a:xfrm>
          <a:prstGeom prst="roundRect">
            <a:avLst>
              <a:gd name="adj" fmla="val 17500"/>
            </a:avLst>
          </a:prstGeom>
          <a:solidFill>
            <a:srgbClr val="FFFFFF"/>
          </a:solidFill>
          <a:ln w="19050">
            <a:solidFill>
              <a:srgbClr val="F5A65C"/>
            </a:solidFill>
            <a:prstDash val="solid"/>
          </a:ln>
        </p:spPr>
      </p:sp>
      <p:sp>
        <p:nvSpPr>
          <p:cNvPr id="11" name="Text 8"/>
          <p:cNvSpPr txBox="1"/>
          <p:nvPr/>
        </p:nvSpPr>
        <p:spPr>
          <a:xfrm>
            <a:off x="4654296" y="859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Annual gas safety check (CP12) completed and in date</a:t>
            </a:r>
            <a:endParaRPr lang="en-US" sz="1250" dirty="0"/>
          </a:p>
        </p:txBody>
      </p:sp>
      <p:sp>
        <p:nvSpPr>
          <p:cNvPr id="12" name="Shape 9"/>
          <p:cNvSpPr/>
          <p:nvPr/>
        </p:nvSpPr>
        <p:spPr>
          <a:xfrm>
            <a:off x="4343400" y="1399032"/>
            <a:ext cx="182880" cy="182880"/>
          </a:xfrm>
          <a:prstGeom prst="roundRect">
            <a:avLst>
              <a:gd name="adj" fmla="val 17500"/>
            </a:avLst>
          </a:prstGeom>
          <a:solidFill>
            <a:srgbClr val="FFFFFF"/>
          </a:solidFill>
          <a:ln w="19050">
            <a:solidFill>
              <a:srgbClr val="F5A65C"/>
            </a:solidFill>
            <a:prstDash val="solid"/>
          </a:ln>
        </p:spPr>
      </p:sp>
      <p:sp>
        <p:nvSpPr>
          <p:cNvPr id="13" name="Text 10"/>
          <p:cNvSpPr txBox="1"/>
          <p:nvPr/>
        </p:nvSpPr>
        <p:spPr>
          <a:xfrm>
            <a:off x="4654296" y="13167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Gas appliances serviced per manufacturer schedule</a:t>
            </a:r>
            <a:endParaRPr lang="en-US" sz="1250" dirty="0"/>
          </a:p>
        </p:txBody>
      </p:sp>
      <p:sp>
        <p:nvSpPr>
          <p:cNvPr id="14" name="Shape 11"/>
          <p:cNvSpPr/>
          <p:nvPr/>
        </p:nvSpPr>
        <p:spPr>
          <a:xfrm>
            <a:off x="4343400" y="1856232"/>
            <a:ext cx="182880" cy="182880"/>
          </a:xfrm>
          <a:prstGeom prst="roundRect">
            <a:avLst>
              <a:gd name="adj" fmla="val 17500"/>
            </a:avLst>
          </a:prstGeom>
          <a:solidFill>
            <a:srgbClr val="FFFFFF"/>
          </a:solidFill>
          <a:ln w="19050">
            <a:solidFill>
              <a:srgbClr val="F5A65C"/>
            </a:solidFill>
            <a:prstDash val="solid"/>
          </a:ln>
        </p:spPr>
      </p:sp>
      <p:sp>
        <p:nvSpPr>
          <p:cNvPr id="15" name="Text 12"/>
          <p:cNvSpPr txBox="1"/>
          <p:nvPr/>
        </p:nvSpPr>
        <p:spPr>
          <a:xfrm>
            <a:off x="4654296" y="17739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Carbon monoxide detectors fitted and tested</a:t>
            </a:r>
            <a:endParaRPr lang="en-US" sz="1250" dirty="0"/>
          </a:p>
        </p:txBody>
      </p:sp>
      <p:sp>
        <p:nvSpPr>
          <p:cNvPr id="16" name="Shape 13"/>
          <p:cNvSpPr/>
          <p:nvPr/>
        </p:nvSpPr>
        <p:spPr>
          <a:xfrm>
            <a:off x="4343400" y="2313432"/>
            <a:ext cx="182880" cy="182880"/>
          </a:xfrm>
          <a:prstGeom prst="roundRect">
            <a:avLst>
              <a:gd name="adj" fmla="val 17500"/>
            </a:avLst>
          </a:prstGeom>
          <a:solidFill>
            <a:srgbClr val="FFFFFF"/>
          </a:solidFill>
          <a:ln w="19050">
            <a:solidFill>
              <a:srgbClr val="F5A65C"/>
            </a:solidFill>
            <a:prstDash val="solid"/>
          </a:ln>
        </p:spPr>
      </p:sp>
      <p:sp>
        <p:nvSpPr>
          <p:cNvPr id="17" name="Text 14"/>
          <p:cNvSpPr txBox="1"/>
          <p:nvPr/>
        </p:nvSpPr>
        <p:spPr>
          <a:xfrm>
            <a:off x="4654296" y="22311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Certificates stored centrally and retrievable in seconds</a:t>
            </a:r>
            <a:endParaRPr lang="en-US" sz="1250" dirty="0"/>
          </a:p>
        </p:txBody>
      </p:sp>
      <p:sp>
        <p:nvSpPr>
          <p:cNvPr id="18" name="Shape 15"/>
          <p:cNvSpPr/>
          <p:nvPr/>
        </p:nvSpPr>
        <p:spPr>
          <a:xfrm>
            <a:off x="4343400" y="2770632"/>
            <a:ext cx="182880" cy="182880"/>
          </a:xfrm>
          <a:prstGeom prst="roundRect">
            <a:avLst>
              <a:gd name="adj" fmla="val 17500"/>
            </a:avLst>
          </a:prstGeom>
          <a:solidFill>
            <a:srgbClr val="FFFFFF"/>
          </a:solidFill>
          <a:ln w="19050">
            <a:solidFill>
              <a:srgbClr val="F5A65C"/>
            </a:solidFill>
            <a:prstDash val="solid"/>
          </a:ln>
        </p:spPr>
      </p:sp>
      <p:sp>
        <p:nvSpPr>
          <p:cNvPr id="19" name="Text 16"/>
          <p:cNvSpPr txBox="1"/>
          <p:nvPr/>
        </p:nvSpPr>
        <p:spPr>
          <a:xfrm>
            <a:off x="4654296" y="26883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Reported faults resolved and closed out promptly</a:t>
            </a:r>
            <a:endParaRPr lang="en-US" sz="1250" dirty="0"/>
          </a:p>
        </p:txBody>
      </p:sp>
      <p:sp>
        <p:nvSpPr>
          <p:cNvPr id="20" name="Shape 17"/>
          <p:cNvSpPr/>
          <p:nvPr/>
        </p:nvSpPr>
        <p:spPr>
          <a:xfrm>
            <a:off x="4343400" y="3383280"/>
            <a:ext cx="7269480" cy="1417320"/>
          </a:xfrm>
          <a:prstGeom prst="roundRect">
            <a:avLst>
              <a:gd name="adj" fmla="val 3871"/>
            </a:avLst>
          </a:prstGeom>
          <a:solidFill>
            <a:srgbClr val="F5F6FC"/>
          </a:solidFill>
          <a:ln/>
        </p:spPr>
      </p:sp>
      <p:sp>
        <p:nvSpPr>
          <p:cNvPr id="21" name="Text 18"/>
          <p:cNvSpPr txBox="1"/>
          <p:nvPr/>
        </p:nvSpPr>
        <p:spPr>
          <a:xfrm>
            <a:off x="4572000" y="3529584"/>
            <a:ext cx="6400800" cy="256032"/>
          </a:xfrm>
          <a:prstGeom prst="rect">
            <a:avLst/>
          </a:prstGeom>
          <a:noFill/>
          <a:ln/>
        </p:spPr>
        <p:txBody>
          <a:bodyPr wrap="square" lIns="0" tIns="0" rIns="0" bIns="0" rtlCol="0" anchor="ctr"/>
          <a:lstStyle/>
          <a:p>
            <a:pPr indent="0" marL="0">
              <a:buNone/>
            </a:pPr>
            <a:r>
              <a:rPr lang="en-US" sz="1000" b="1" spc="100" kern="0" dirty="0">
                <a:solidFill>
                  <a:srgbClr val="F5A65C"/>
                </a:solidFill>
                <a:latin typeface="Arial" pitchFamily="34" charset="0"/>
                <a:ea typeface="Arial" pitchFamily="34" charset="-122"/>
                <a:cs typeface="Arial" pitchFamily="34" charset="-120"/>
              </a:rPr>
              <a:t>IN A CAFM SYSTEM</a:t>
            </a:r>
            <a:endParaRPr lang="en-US" sz="1000" dirty="0"/>
          </a:p>
        </p:txBody>
      </p:sp>
      <p:sp>
        <p:nvSpPr>
          <p:cNvPr id="22" name="Text 19"/>
          <p:cNvSpPr txBox="1"/>
          <p:nvPr/>
        </p:nvSpPr>
        <p:spPr>
          <a:xfrm>
            <a:off x="4572000" y="3822192"/>
            <a:ext cx="6812280" cy="914400"/>
          </a:xfrm>
          <a:prstGeom prst="rect">
            <a:avLst/>
          </a:prstGeom>
          <a:noFill/>
          <a:ln/>
        </p:spPr>
        <p:txBody>
          <a:bodyPr wrap="square" lIns="0" tIns="0" rIns="0" bIns="0" rtlCol="0" anchor="ctr"/>
          <a:lstStyle/>
          <a:p>
            <a:pPr indent="0" marL="0">
              <a:lnSpc>
                <a:spcPts val="1600"/>
              </a:lnSpc>
              <a:buNone/>
            </a:pPr>
            <a:r>
              <a:rPr lang="en-US" sz="1200" dirty="0">
                <a:solidFill>
                  <a:srgbClr val="16171D"/>
                </a:solidFill>
                <a:latin typeface="Arial" pitchFamily="34" charset="0"/>
                <a:ea typeface="Arial" pitchFamily="34" charset="-122"/>
                <a:cs typeface="Arial" pitchFamily="34" charset="-120"/>
              </a:rPr>
              <a:t>Certificates attach directly to the asset record, and the next due date drives the schedule automatically, so the CP12 renewal is a task on someone's list weeks before it becomes a compliance gap.</a:t>
            </a:r>
            <a:endParaRPr lang="en-US" sz="1200" dirty="0"/>
          </a:p>
        </p:txBody>
      </p:sp>
      <p:sp>
        <p:nvSpPr>
          <p:cNvPr id="23" name="Shape 20"/>
          <p:cNvSpPr/>
          <p:nvPr/>
        </p:nvSpPr>
        <p:spPr>
          <a:xfrm>
            <a:off x="457200" y="6549390"/>
            <a:ext cx="43891" cy="61722"/>
          </a:xfrm>
          <a:prstGeom prst="rect">
            <a:avLst/>
          </a:prstGeom>
          <a:solidFill>
            <a:srgbClr val="16171D"/>
          </a:solidFill>
          <a:ln/>
        </p:spPr>
      </p:sp>
      <p:sp>
        <p:nvSpPr>
          <p:cNvPr id="24" name="Shape 21"/>
          <p:cNvSpPr/>
          <p:nvPr/>
        </p:nvSpPr>
        <p:spPr>
          <a:xfrm>
            <a:off x="520294" y="6515100"/>
            <a:ext cx="43891" cy="96012"/>
          </a:xfrm>
          <a:prstGeom prst="rect">
            <a:avLst/>
          </a:prstGeom>
          <a:solidFill>
            <a:srgbClr val="16171D"/>
          </a:solidFill>
          <a:ln/>
        </p:spPr>
      </p:sp>
      <p:sp>
        <p:nvSpPr>
          <p:cNvPr id="25" name="Shape 22"/>
          <p:cNvSpPr/>
          <p:nvPr/>
        </p:nvSpPr>
        <p:spPr>
          <a:xfrm>
            <a:off x="583387" y="6473952"/>
            <a:ext cx="43891" cy="137160"/>
          </a:xfrm>
          <a:prstGeom prst="rect">
            <a:avLst/>
          </a:prstGeom>
          <a:solidFill>
            <a:srgbClr val="16171D"/>
          </a:solidFill>
          <a:ln/>
        </p:spPr>
      </p:sp>
      <p:sp>
        <p:nvSpPr>
          <p:cNvPr id="26" name="Text 23"/>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7" name="Text 24"/>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977640" cy="6858000"/>
          </a:xfrm>
          <a:prstGeom prst="rect">
            <a:avLst/>
          </a:prstGeom>
          <a:solidFill>
            <a:srgbClr val="B9A6F2"/>
          </a:solidFill>
          <a:ln/>
        </p:spPr>
      </p:sp>
      <p:sp>
        <p:nvSpPr>
          <p:cNvPr id="3" name="Shape 1"/>
          <p:cNvSpPr/>
          <p:nvPr/>
        </p:nvSpPr>
        <p:spPr>
          <a:xfrm>
            <a:off x="548640" y="548640"/>
            <a:ext cx="777240" cy="777240"/>
          </a:xfrm>
          <a:prstGeom prst="ellipse">
            <a:avLst/>
          </a:prstGeom>
          <a:solidFill>
            <a:srgbClr val="FFFFFF">
              <a:alpha val="22000"/>
            </a:srgbClr>
          </a:solidFill>
          <a:ln/>
        </p:spPr>
      </p:sp>
      <p:pic>
        <p:nvPicPr>
          <p:cNvPr id="4" name="Image 0" descr="/home/claude/schools_booklet/icon_bolt.png">    </p:cNvPr>
          <p:cNvPicPr>
            <a:picLocks noChangeAspect="1"/>
          </p:cNvPicPr>
          <p:nvPr/>
        </p:nvPicPr>
        <p:blipFill>
          <a:blip r:embed="rId1"/>
          <a:stretch>
            <a:fillRect/>
          </a:stretch>
        </p:blipFill>
        <p:spPr>
          <a:xfrm>
            <a:off x="758952" y="758952"/>
            <a:ext cx="365760" cy="365760"/>
          </a:xfrm>
          <a:prstGeom prst="rect">
            <a:avLst/>
          </a:prstGeom>
        </p:spPr>
      </p:pic>
      <p:sp>
        <p:nvSpPr>
          <p:cNvPr id="5" name="Text 2"/>
          <p:cNvSpPr txBox="1"/>
          <p:nvPr/>
        </p:nvSpPr>
        <p:spPr>
          <a:xfrm>
            <a:off x="548640" y="1508760"/>
            <a:ext cx="3291840" cy="274320"/>
          </a:xfrm>
          <a:prstGeom prst="rect">
            <a:avLst/>
          </a:prstGeom>
          <a:noFill/>
          <a:ln/>
        </p:spPr>
        <p:txBody>
          <a:bodyPr wrap="square" lIns="0" tIns="0" rIns="0" bIns="0" rtlCol="0" anchor="ctr"/>
          <a:lstStyle/>
          <a:p>
            <a:pPr indent="0" marL="0">
              <a:buNone/>
            </a:pPr>
            <a:r>
              <a:rPr lang="en-US" sz="1000" b="1" spc="50" kern="0" dirty="0">
                <a:solidFill>
                  <a:srgbClr val="FFFFFF"/>
                </a:solidFill>
                <a:latin typeface="Arial" pitchFamily="34" charset="0"/>
                <a:ea typeface="Arial" pitchFamily="34" charset="-122"/>
                <a:cs typeface="Arial" pitchFamily="34" charset="-120"/>
              </a:rPr>
              <a:t>ELECTRICITY AT WORK REGS 1989 · SCHOOL PREMISES REGS 2012 · ISSR PT 5</a:t>
            </a:r>
            <a:endParaRPr lang="en-US" sz="1000" dirty="0"/>
          </a:p>
        </p:txBody>
      </p:sp>
      <p:sp>
        <p:nvSpPr>
          <p:cNvPr id="6" name="Text 3"/>
          <p:cNvSpPr txBox="1"/>
          <p:nvPr/>
        </p:nvSpPr>
        <p:spPr>
          <a:xfrm>
            <a:off x="502920" y="1810512"/>
            <a:ext cx="3429000" cy="1005840"/>
          </a:xfrm>
          <a:prstGeom prst="rect">
            <a:avLst/>
          </a:prstGeom>
          <a:noFill/>
          <a:ln/>
        </p:spPr>
        <p:txBody>
          <a:bodyPr wrap="square" lIns="0" tIns="0" rIns="0" bIns="0" rtlCol="0" anchor="ctr"/>
          <a:lstStyle/>
          <a:p>
            <a:pPr indent="0" marL="0">
              <a:lnSpc>
                <a:spcPts val="3000"/>
              </a:lnSpc>
              <a:buNone/>
            </a:pPr>
            <a:r>
              <a:rPr lang="en-US" sz="2700" b="1" dirty="0">
                <a:solidFill>
                  <a:srgbClr val="FFFFFF"/>
                </a:solidFill>
                <a:latin typeface="Arial" pitchFamily="34" charset="0"/>
                <a:ea typeface="Arial" pitchFamily="34" charset="-122"/>
                <a:cs typeface="Arial" pitchFamily="34" charset="-120"/>
              </a:rPr>
              <a:t>Electrical Safety</a:t>
            </a:r>
            <a:endParaRPr lang="en-US" sz="2700" dirty="0"/>
          </a:p>
        </p:txBody>
      </p:sp>
      <p:sp>
        <p:nvSpPr>
          <p:cNvPr id="7" name="Text 4"/>
          <p:cNvSpPr txBox="1"/>
          <p:nvPr/>
        </p:nvSpPr>
        <p:spPr>
          <a:xfrm>
            <a:off x="548640" y="2880360"/>
            <a:ext cx="3200400" cy="274320"/>
          </a:xfrm>
          <a:prstGeom prst="rect">
            <a:avLst/>
          </a:prstGeom>
          <a:noFill/>
          <a:ln/>
        </p:spPr>
        <p:txBody>
          <a:bodyPr wrap="square" lIns="0" tIns="0" rIns="0" bIns="0" rtlCol="0" anchor="ctr"/>
          <a:lstStyle/>
          <a:p>
            <a:pPr indent="0" marL="0">
              <a:buNone/>
            </a:pPr>
            <a:r>
              <a:rPr lang="en-US" sz="1000" b="1" spc="100" kern="0" dirty="0">
                <a:solidFill>
                  <a:srgbClr val="FFFFFF"/>
                </a:solidFill>
                <a:latin typeface="Arial" pitchFamily="34" charset="0"/>
                <a:ea typeface="Arial" pitchFamily="34" charset="-122"/>
                <a:cs typeface="Arial" pitchFamily="34" charset="-120"/>
              </a:rPr>
              <a:t>WHY IT MATTERS TO OFSTED &amp; ISI</a:t>
            </a:r>
            <a:endParaRPr lang="en-US" sz="1000" dirty="0"/>
          </a:p>
        </p:txBody>
      </p:sp>
      <p:sp>
        <p:nvSpPr>
          <p:cNvPr id="8" name="Text 5"/>
          <p:cNvSpPr txBox="1"/>
          <p:nvPr/>
        </p:nvSpPr>
        <p:spPr>
          <a:xfrm>
            <a:off x="548640" y="3182112"/>
            <a:ext cx="3246120" cy="2377440"/>
          </a:xfrm>
          <a:prstGeom prst="rect">
            <a:avLst/>
          </a:prstGeom>
          <a:noFill/>
          <a:ln/>
        </p:spPr>
        <p:txBody>
          <a:bodyPr wrap="square" lIns="0" tIns="0" rIns="0" bIns="0" rtlCol="0" anchor="ctr"/>
          <a:lstStyle/>
          <a:p>
            <a:pPr indent="0" marL="0">
              <a:lnSpc>
                <a:spcPts val="1700"/>
              </a:lnSpc>
              <a:buNone/>
            </a:pPr>
            <a:r>
              <a:rPr lang="en-US" sz="1200" dirty="0">
                <a:solidFill>
                  <a:srgbClr val="FFFFFF"/>
                </a:solidFill>
                <a:latin typeface="Arial" pitchFamily="34" charset="0"/>
                <a:ea typeface="Arial" pitchFamily="34" charset="-122"/>
                <a:cs typeface="Arial" pitchFamily="34" charset="-120"/>
              </a:rPr>
              <a:t>Fixed wiring and portable appliance safety sit at the intersection of two things inspectors check closely: the physical safety of the premises, and whether leaders' own governance catches problems before they cause harm.</a:t>
            </a:r>
            <a:endParaRPr lang="en-US" sz="1200" dirty="0"/>
          </a:p>
        </p:txBody>
      </p:sp>
      <p:sp>
        <p:nvSpPr>
          <p:cNvPr id="9" name="Text 6"/>
          <p:cNvSpPr txBox="1"/>
          <p:nvPr/>
        </p:nvSpPr>
        <p:spPr>
          <a:xfrm>
            <a:off x="4343400" y="502920"/>
            <a:ext cx="7132320" cy="274320"/>
          </a:xfrm>
          <a:prstGeom prst="rect">
            <a:avLst/>
          </a:prstGeom>
          <a:noFill/>
          <a:ln/>
        </p:spPr>
        <p:txBody>
          <a:bodyPr wrap="square" lIns="0" tIns="0" rIns="0" bIns="0" rtlCol="0" anchor="ctr"/>
          <a:lstStyle/>
          <a:p>
            <a:pPr indent="0" marL="0">
              <a:buNone/>
            </a:pPr>
            <a:r>
              <a:rPr lang="en-US" sz="1100" b="1" spc="100" kern="0" dirty="0">
                <a:solidFill>
                  <a:srgbClr val="B9A6F2"/>
                </a:solidFill>
                <a:latin typeface="Arial" pitchFamily="34" charset="0"/>
                <a:ea typeface="Arial" pitchFamily="34" charset="-122"/>
                <a:cs typeface="Arial" pitchFamily="34" charset="-120"/>
              </a:rPr>
              <a:t>SELF-ASSESSMENT CHECKLIST</a:t>
            </a:r>
            <a:endParaRPr lang="en-US" sz="1100" dirty="0"/>
          </a:p>
        </p:txBody>
      </p:sp>
      <p:sp>
        <p:nvSpPr>
          <p:cNvPr id="10" name="Shape 7"/>
          <p:cNvSpPr/>
          <p:nvPr/>
        </p:nvSpPr>
        <p:spPr>
          <a:xfrm>
            <a:off x="4343400" y="941832"/>
            <a:ext cx="182880" cy="182880"/>
          </a:xfrm>
          <a:prstGeom prst="roundRect">
            <a:avLst>
              <a:gd name="adj" fmla="val 17500"/>
            </a:avLst>
          </a:prstGeom>
          <a:solidFill>
            <a:srgbClr val="FFFFFF"/>
          </a:solidFill>
          <a:ln w="19050">
            <a:solidFill>
              <a:srgbClr val="B9A6F2"/>
            </a:solidFill>
            <a:prstDash val="solid"/>
          </a:ln>
        </p:spPr>
      </p:sp>
      <p:sp>
        <p:nvSpPr>
          <p:cNvPr id="11" name="Text 8"/>
          <p:cNvSpPr txBox="1"/>
          <p:nvPr/>
        </p:nvSpPr>
        <p:spPr>
          <a:xfrm>
            <a:off x="4654296" y="859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EICR (fixed wiring) completed at the required interval</a:t>
            </a:r>
            <a:endParaRPr lang="en-US" sz="1250" dirty="0"/>
          </a:p>
        </p:txBody>
      </p:sp>
      <p:sp>
        <p:nvSpPr>
          <p:cNvPr id="12" name="Shape 9"/>
          <p:cNvSpPr/>
          <p:nvPr/>
        </p:nvSpPr>
        <p:spPr>
          <a:xfrm>
            <a:off x="4343400" y="1399032"/>
            <a:ext cx="182880" cy="182880"/>
          </a:xfrm>
          <a:prstGeom prst="roundRect">
            <a:avLst>
              <a:gd name="adj" fmla="val 17500"/>
            </a:avLst>
          </a:prstGeom>
          <a:solidFill>
            <a:srgbClr val="FFFFFF"/>
          </a:solidFill>
          <a:ln w="19050">
            <a:solidFill>
              <a:srgbClr val="B9A6F2"/>
            </a:solidFill>
            <a:prstDash val="solid"/>
          </a:ln>
        </p:spPr>
      </p:sp>
      <p:sp>
        <p:nvSpPr>
          <p:cNvPr id="13" name="Text 10"/>
          <p:cNvSpPr txBox="1"/>
          <p:nvPr/>
        </p:nvSpPr>
        <p:spPr>
          <a:xfrm>
            <a:off x="4654296" y="13167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PAT testing on portable appliances up to date</a:t>
            </a:r>
            <a:endParaRPr lang="en-US" sz="1250" dirty="0"/>
          </a:p>
        </p:txBody>
      </p:sp>
      <p:sp>
        <p:nvSpPr>
          <p:cNvPr id="14" name="Shape 11"/>
          <p:cNvSpPr/>
          <p:nvPr/>
        </p:nvSpPr>
        <p:spPr>
          <a:xfrm>
            <a:off x="4343400" y="1856232"/>
            <a:ext cx="182880" cy="182880"/>
          </a:xfrm>
          <a:prstGeom prst="roundRect">
            <a:avLst>
              <a:gd name="adj" fmla="val 17500"/>
            </a:avLst>
          </a:prstGeom>
          <a:solidFill>
            <a:srgbClr val="FFFFFF"/>
          </a:solidFill>
          <a:ln w="19050">
            <a:solidFill>
              <a:srgbClr val="B9A6F2"/>
            </a:solidFill>
            <a:prstDash val="solid"/>
          </a:ln>
        </p:spPr>
      </p:sp>
      <p:sp>
        <p:nvSpPr>
          <p:cNvPr id="15" name="Text 12"/>
          <p:cNvSpPr txBox="1"/>
          <p:nvPr/>
        </p:nvSpPr>
        <p:spPr>
          <a:xfrm>
            <a:off x="4654296" y="17739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Emergency lighting tested on its required cycle</a:t>
            </a:r>
            <a:endParaRPr lang="en-US" sz="1250" dirty="0"/>
          </a:p>
        </p:txBody>
      </p:sp>
      <p:sp>
        <p:nvSpPr>
          <p:cNvPr id="16" name="Shape 13"/>
          <p:cNvSpPr/>
          <p:nvPr/>
        </p:nvSpPr>
        <p:spPr>
          <a:xfrm>
            <a:off x="4343400" y="2313432"/>
            <a:ext cx="182880" cy="182880"/>
          </a:xfrm>
          <a:prstGeom prst="roundRect">
            <a:avLst>
              <a:gd name="adj" fmla="val 17500"/>
            </a:avLst>
          </a:prstGeom>
          <a:solidFill>
            <a:srgbClr val="FFFFFF"/>
          </a:solidFill>
          <a:ln w="19050">
            <a:solidFill>
              <a:srgbClr val="B9A6F2"/>
            </a:solidFill>
            <a:prstDash val="solid"/>
          </a:ln>
        </p:spPr>
      </p:sp>
      <p:sp>
        <p:nvSpPr>
          <p:cNvPr id="17" name="Text 14"/>
          <p:cNvSpPr txBox="1"/>
          <p:nvPr/>
        </p:nvSpPr>
        <p:spPr>
          <a:xfrm>
            <a:off x="4654296" y="22311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Remedial works from the EICR tracked through to completion</a:t>
            </a:r>
            <a:endParaRPr lang="en-US" sz="1250" dirty="0"/>
          </a:p>
        </p:txBody>
      </p:sp>
      <p:sp>
        <p:nvSpPr>
          <p:cNvPr id="18" name="Shape 15"/>
          <p:cNvSpPr/>
          <p:nvPr/>
        </p:nvSpPr>
        <p:spPr>
          <a:xfrm>
            <a:off x="4343400" y="2770632"/>
            <a:ext cx="182880" cy="182880"/>
          </a:xfrm>
          <a:prstGeom prst="roundRect">
            <a:avLst>
              <a:gd name="adj" fmla="val 17500"/>
            </a:avLst>
          </a:prstGeom>
          <a:solidFill>
            <a:srgbClr val="FFFFFF"/>
          </a:solidFill>
          <a:ln w="19050">
            <a:solidFill>
              <a:srgbClr val="B9A6F2"/>
            </a:solidFill>
            <a:prstDash val="solid"/>
          </a:ln>
        </p:spPr>
      </p:sp>
      <p:sp>
        <p:nvSpPr>
          <p:cNvPr id="19" name="Text 16"/>
          <p:cNvSpPr txBox="1"/>
          <p:nvPr/>
        </p:nvSpPr>
        <p:spPr>
          <a:xfrm>
            <a:off x="4654296" y="26883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New equipment added to the asset register before use</a:t>
            </a:r>
            <a:endParaRPr lang="en-US" sz="1250" dirty="0"/>
          </a:p>
        </p:txBody>
      </p:sp>
      <p:sp>
        <p:nvSpPr>
          <p:cNvPr id="20" name="Shape 17"/>
          <p:cNvSpPr/>
          <p:nvPr/>
        </p:nvSpPr>
        <p:spPr>
          <a:xfrm>
            <a:off x="4343400" y="3383280"/>
            <a:ext cx="7269480" cy="1417320"/>
          </a:xfrm>
          <a:prstGeom prst="roundRect">
            <a:avLst>
              <a:gd name="adj" fmla="val 3871"/>
            </a:avLst>
          </a:prstGeom>
          <a:solidFill>
            <a:srgbClr val="F5F6FC"/>
          </a:solidFill>
          <a:ln/>
        </p:spPr>
      </p:sp>
      <p:sp>
        <p:nvSpPr>
          <p:cNvPr id="21" name="Text 18"/>
          <p:cNvSpPr txBox="1"/>
          <p:nvPr/>
        </p:nvSpPr>
        <p:spPr>
          <a:xfrm>
            <a:off x="4572000" y="3529584"/>
            <a:ext cx="6400800" cy="256032"/>
          </a:xfrm>
          <a:prstGeom prst="rect">
            <a:avLst/>
          </a:prstGeom>
          <a:noFill/>
          <a:ln/>
        </p:spPr>
        <p:txBody>
          <a:bodyPr wrap="square" lIns="0" tIns="0" rIns="0" bIns="0" rtlCol="0" anchor="ctr"/>
          <a:lstStyle/>
          <a:p>
            <a:pPr indent="0" marL="0">
              <a:buNone/>
            </a:pPr>
            <a:r>
              <a:rPr lang="en-US" sz="1000" b="1" spc="100" kern="0" dirty="0">
                <a:solidFill>
                  <a:srgbClr val="B9A6F2"/>
                </a:solidFill>
                <a:latin typeface="Arial" pitchFamily="34" charset="0"/>
                <a:ea typeface="Arial" pitchFamily="34" charset="-122"/>
                <a:cs typeface="Arial" pitchFamily="34" charset="-120"/>
              </a:rPr>
              <a:t>IN A CAFM SYSTEM</a:t>
            </a:r>
            <a:endParaRPr lang="en-US" sz="1000" dirty="0"/>
          </a:p>
        </p:txBody>
      </p:sp>
      <p:sp>
        <p:nvSpPr>
          <p:cNvPr id="22" name="Text 19"/>
          <p:cNvSpPr txBox="1"/>
          <p:nvPr/>
        </p:nvSpPr>
        <p:spPr>
          <a:xfrm>
            <a:off x="4572000" y="3822192"/>
            <a:ext cx="6812280" cy="914400"/>
          </a:xfrm>
          <a:prstGeom prst="rect">
            <a:avLst/>
          </a:prstGeom>
          <a:noFill/>
          <a:ln/>
        </p:spPr>
        <p:txBody>
          <a:bodyPr wrap="square" lIns="0" tIns="0" rIns="0" bIns="0" rtlCol="0" anchor="ctr"/>
          <a:lstStyle/>
          <a:p>
            <a:pPr indent="0" marL="0">
              <a:lnSpc>
                <a:spcPts val="1600"/>
              </a:lnSpc>
              <a:buNone/>
            </a:pPr>
            <a:r>
              <a:rPr lang="en-US" sz="1200" dirty="0">
                <a:solidFill>
                  <a:srgbClr val="16171D"/>
                </a:solidFill>
                <a:latin typeface="Arial" pitchFamily="34" charset="0"/>
                <a:ea typeface="Arial" pitchFamily="34" charset="-122"/>
                <a:cs typeface="Arial" pitchFamily="34" charset="-120"/>
              </a:rPr>
              <a:t>An EICR's remedial actions become individual jobs assigned to the right contractor, so "satisfactory with observations" doesn't quietly become a forgotten list. It becomes a tracked set of closed tasks.</a:t>
            </a:r>
            <a:endParaRPr lang="en-US" sz="1200" dirty="0"/>
          </a:p>
        </p:txBody>
      </p:sp>
      <p:sp>
        <p:nvSpPr>
          <p:cNvPr id="23" name="Shape 20"/>
          <p:cNvSpPr/>
          <p:nvPr/>
        </p:nvSpPr>
        <p:spPr>
          <a:xfrm>
            <a:off x="457200" y="6549390"/>
            <a:ext cx="43891" cy="61722"/>
          </a:xfrm>
          <a:prstGeom prst="rect">
            <a:avLst/>
          </a:prstGeom>
          <a:solidFill>
            <a:srgbClr val="16171D"/>
          </a:solidFill>
          <a:ln/>
        </p:spPr>
      </p:sp>
      <p:sp>
        <p:nvSpPr>
          <p:cNvPr id="24" name="Shape 21"/>
          <p:cNvSpPr/>
          <p:nvPr/>
        </p:nvSpPr>
        <p:spPr>
          <a:xfrm>
            <a:off x="520294" y="6515100"/>
            <a:ext cx="43891" cy="96012"/>
          </a:xfrm>
          <a:prstGeom prst="rect">
            <a:avLst/>
          </a:prstGeom>
          <a:solidFill>
            <a:srgbClr val="16171D"/>
          </a:solidFill>
          <a:ln/>
        </p:spPr>
      </p:sp>
      <p:sp>
        <p:nvSpPr>
          <p:cNvPr id="25" name="Shape 22"/>
          <p:cNvSpPr/>
          <p:nvPr/>
        </p:nvSpPr>
        <p:spPr>
          <a:xfrm>
            <a:off x="583387" y="6473952"/>
            <a:ext cx="43891" cy="137160"/>
          </a:xfrm>
          <a:prstGeom prst="rect">
            <a:avLst/>
          </a:prstGeom>
          <a:solidFill>
            <a:srgbClr val="16171D"/>
          </a:solidFill>
          <a:ln/>
        </p:spPr>
      </p:sp>
      <p:sp>
        <p:nvSpPr>
          <p:cNvPr id="26" name="Text 23"/>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7" name="Text 24"/>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977640" cy="6858000"/>
          </a:xfrm>
          <a:prstGeom prst="rect">
            <a:avLst/>
          </a:prstGeom>
          <a:solidFill>
            <a:srgbClr val="6FD9A0"/>
          </a:solidFill>
          <a:ln/>
        </p:spPr>
      </p:sp>
      <p:sp>
        <p:nvSpPr>
          <p:cNvPr id="3" name="Shape 1"/>
          <p:cNvSpPr/>
          <p:nvPr/>
        </p:nvSpPr>
        <p:spPr>
          <a:xfrm>
            <a:off x="548640" y="548640"/>
            <a:ext cx="777240" cy="777240"/>
          </a:xfrm>
          <a:prstGeom prst="ellipse">
            <a:avLst/>
          </a:prstGeom>
          <a:solidFill>
            <a:srgbClr val="FFFFFF">
              <a:alpha val="22000"/>
            </a:srgbClr>
          </a:solidFill>
          <a:ln/>
        </p:spPr>
      </p:sp>
      <p:pic>
        <p:nvPicPr>
          <p:cNvPr id="4" name="Image 0" descr="/home/claude/schools_booklet/icon_cogs.png">    </p:cNvPr>
          <p:cNvPicPr>
            <a:picLocks noChangeAspect="1"/>
          </p:cNvPicPr>
          <p:nvPr/>
        </p:nvPicPr>
        <p:blipFill>
          <a:blip r:embed="rId1"/>
          <a:stretch>
            <a:fillRect/>
          </a:stretch>
        </p:blipFill>
        <p:spPr>
          <a:xfrm>
            <a:off x="758952" y="758952"/>
            <a:ext cx="365760" cy="365760"/>
          </a:xfrm>
          <a:prstGeom prst="rect">
            <a:avLst/>
          </a:prstGeom>
        </p:spPr>
      </p:pic>
      <p:sp>
        <p:nvSpPr>
          <p:cNvPr id="5" name="Text 2"/>
          <p:cNvSpPr txBox="1"/>
          <p:nvPr/>
        </p:nvSpPr>
        <p:spPr>
          <a:xfrm>
            <a:off x="548640" y="1508760"/>
            <a:ext cx="3291840" cy="274320"/>
          </a:xfrm>
          <a:prstGeom prst="rect">
            <a:avLst/>
          </a:prstGeom>
          <a:noFill/>
          <a:ln/>
        </p:spPr>
        <p:txBody>
          <a:bodyPr wrap="square" lIns="0" tIns="0" rIns="0" bIns="0" rtlCol="0" anchor="ctr"/>
          <a:lstStyle/>
          <a:p>
            <a:pPr indent="0" marL="0">
              <a:buNone/>
            </a:pPr>
            <a:r>
              <a:rPr lang="en-US" sz="1000" b="1" spc="50" kern="0" dirty="0">
                <a:solidFill>
                  <a:srgbClr val="FFFFFF"/>
                </a:solidFill>
                <a:latin typeface="Arial" pitchFamily="34" charset="0"/>
                <a:ea typeface="Arial" pitchFamily="34" charset="-122"/>
                <a:cs typeface="Arial" pitchFamily="34" charset="-120"/>
              </a:rPr>
              <a:t>PUWER &amp; LOLER 1998 · SCHOOL PREMISES REGS 2012 · ISSR PT 5</a:t>
            </a:r>
            <a:endParaRPr lang="en-US" sz="1000" dirty="0"/>
          </a:p>
        </p:txBody>
      </p:sp>
      <p:sp>
        <p:nvSpPr>
          <p:cNvPr id="6" name="Text 3"/>
          <p:cNvSpPr txBox="1"/>
          <p:nvPr/>
        </p:nvSpPr>
        <p:spPr>
          <a:xfrm>
            <a:off x="502920" y="1810512"/>
            <a:ext cx="3429000" cy="1005840"/>
          </a:xfrm>
          <a:prstGeom prst="rect">
            <a:avLst/>
          </a:prstGeom>
          <a:noFill/>
          <a:ln/>
        </p:spPr>
        <p:txBody>
          <a:bodyPr wrap="square" lIns="0" tIns="0" rIns="0" bIns="0" rtlCol="0" anchor="ctr"/>
          <a:lstStyle/>
          <a:p>
            <a:pPr indent="0" marL="0">
              <a:lnSpc>
                <a:spcPts val="3000"/>
              </a:lnSpc>
              <a:buNone/>
            </a:pPr>
            <a:r>
              <a:rPr lang="en-US" sz="2700" b="1" dirty="0">
                <a:solidFill>
                  <a:srgbClr val="FFFFFF"/>
                </a:solidFill>
                <a:latin typeface="Arial" pitchFamily="34" charset="0"/>
                <a:ea typeface="Arial" pitchFamily="34" charset="-122"/>
                <a:cs typeface="Arial" pitchFamily="34" charset="-120"/>
              </a:rPr>
              <a:t>Equipment &amp;</a:t>
            </a:r>
            <a:endParaRPr lang="en-US" sz="2700" dirty="0"/>
          </a:p>
          <a:p>
            <a:pPr indent="0" marL="0">
              <a:lnSpc>
                <a:spcPts val="3000"/>
              </a:lnSpc>
              <a:buNone/>
            </a:pPr>
            <a:r>
              <a:rPr lang="en-US" sz="2700" b="1" dirty="0">
                <a:solidFill>
                  <a:srgbClr val="FFFFFF"/>
                </a:solidFill>
                <a:latin typeface="Arial" pitchFamily="34" charset="0"/>
                <a:ea typeface="Arial" pitchFamily="34" charset="-122"/>
                <a:cs typeface="Arial" pitchFamily="34" charset="-120"/>
              </a:rPr>
              <a:t>Facility Safety</a:t>
            </a:r>
            <a:endParaRPr lang="en-US" sz="2700" dirty="0"/>
          </a:p>
        </p:txBody>
      </p:sp>
      <p:sp>
        <p:nvSpPr>
          <p:cNvPr id="7" name="Text 4"/>
          <p:cNvSpPr txBox="1"/>
          <p:nvPr/>
        </p:nvSpPr>
        <p:spPr>
          <a:xfrm>
            <a:off x="548640" y="2880360"/>
            <a:ext cx="3200400" cy="274320"/>
          </a:xfrm>
          <a:prstGeom prst="rect">
            <a:avLst/>
          </a:prstGeom>
          <a:noFill/>
          <a:ln/>
        </p:spPr>
        <p:txBody>
          <a:bodyPr wrap="square" lIns="0" tIns="0" rIns="0" bIns="0" rtlCol="0" anchor="ctr"/>
          <a:lstStyle/>
          <a:p>
            <a:pPr indent="0" marL="0">
              <a:buNone/>
            </a:pPr>
            <a:r>
              <a:rPr lang="en-US" sz="1000" b="1" spc="100" kern="0" dirty="0">
                <a:solidFill>
                  <a:srgbClr val="FFFFFF"/>
                </a:solidFill>
                <a:latin typeface="Arial" pitchFamily="34" charset="0"/>
                <a:ea typeface="Arial" pitchFamily="34" charset="-122"/>
                <a:cs typeface="Arial" pitchFamily="34" charset="-120"/>
              </a:rPr>
              <a:t>WHY IT MATTERS TO OFSTED &amp; ISI</a:t>
            </a:r>
            <a:endParaRPr lang="en-US" sz="1000" dirty="0"/>
          </a:p>
        </p:txBody>
      </p:sp>
      <p:sp>
        <p:nvSpPr>
          <p:cNvPr id="8" name="Text 5"/>
          <p:cNvSpPr txBox="1"/>
          <p:nvPr/>
        </p:nvSpPr>
        <p:spPr>
          <a:xfrm>
            <a:off x="548640" y="3182112"/>
            <a:ext cx="3246120" cy="2377440"/>
          </a:xfrm>
          <a:prstGeom prst="rect">
            <a:avLst/>
          </a:prstGeom>
          <a:noFill/>
          <a:ln/>
        </p:spPr>
        <p:txBody>
          <a:bodyPr wrap="square" lIns="0" tIns="0" rIns="0" bIns="0" rtlCol="0" anchor="ctr"/>
          <a:lstStyle/>
          <a:p>
            <a:pPr indent="0" marL="0">
              <a:lnSpc>
                <a:spcPts val="1700"/>
              </a:lnSpc>
              <a:buNone/>
            </a:pPr>
            <a:r>
              <a:rPr lang="en-US" sz="1200" dirty="0">
                <a:solidFill>
                  <a:srgbClr val="FFFFFF"/>
                </a:solidFill>
                <a:latin typeface="Arial" pitchFamily="34" charset="0"/>
                <a:ea typeface="Arial" pitchFamily="34" charset="-122"/>
                <a:cs typeface="Arial" pitchFamily="34" charset="-120"/>
              </a:rPr>
              <a:t>PE apparatus, playground equipment and workshop or science equipment are used directly by pupils, so inspectors pay close attention to whether servicing keeps pace with use, and whether a fault taken out of service actually stays out of service. Passenger lifts, platform lifts and hoists fall under a separate lifting-equipment regime (LOLER) rather than PUWER.</a:t>
            </a:r>
            <a:endParaRPr lang="en-US" sz="1200" dirty="0"/>
          </a:p>
        </p:txBody>
      </p:sp>
      <p:sp>
        <p:nvSpPr>
          <p:cNvPr id="9" name="Text 6"/>
          <p:cNvSpPr txBox="1"/>
          <p:nvPr/>
        </p:nvSpPr>
        <p:spPr>
          <a:xfrm>
            <a:off x="4343400" y="502920"/>
            <a:ext cx="7132320" cy="274320"/>
          </a:xfrm>
          <a:prstGeom prst="rect">
            <a:avLst/>
          </a:prstGeom>
          <a:noFill/>
          <a:ln/>
        </p:spPr>
        <p:txBody>
          <a:bodyPr wrap="square" lIns="0" tIns="0" rIns="0" bIns="0" rtlCol="0" anchor="ctr"/>
          <a:lstStyle/>
          <a:p>
            <a:pPr indent="0" marL="0">
              <a:buNone/>
            </a:pPr>
            <a:r>
              <a:rPr lang="en-US" sz="1100" b="1" spc="100" kern="0" dirty="0">
                <a:solidFill>
                  <a:srgbClr val="6FD9A0"/>
                </a:solidFill>
                <a:latin typeface="Arial" pitchFamily="34" charset="0"/>
                <a:ea typeface="Arial" pitchFamily="34" charset="-122"/>
                <a:cs typeface="Arial" pitchFamily="34" charset="-120"/>
              </a:rPr>
              <a:t>SELF-ASSESSMENT CHECKLIST</a:t>
            </a:r>
            <a:endParaRPr lang="en-US" sz="1100" dirty="0"/>
          </a:p>
        </p:txBody>
      </p:sp>
      <p:sp>
        <p:nvSpPr>
          <p:cNvPr id="10" name="Shape 7"/>
          <p:cNvSpPr/>
          <p:nvPr/>
        </p:nvSpPr>
        <p:spPr>
          <a:xfrm>
            <a:off x="4343400" y="941832"/>
            <a:ext cx="182880" cy="182880"/>
          </a:xfrm>
          <a:prstGeom prst="roundRect">
            <a:avLst>
              <a:gd name="adj" fmla="val 17500"/>
            </a:avLst>
          </a:prstGeom>
          <a:solidFill>
            <a:srgbClr val="FFFFFF"/>
          </a:solidFill>
          <a:ln w="19050">
            <a:solidFill>
              <a:srgbClr val="6FD9A0"/>
            </a:solidFill>
            <a:prstDash val="solid"/>
          </a:ln>
        </p:spPr>
      </p:sp>
      <p:sp>
        <p:nvSpPr>
          <p:cNvPr id="11" name="Text 8"/>
          <p:cNvSpPr txBox="1"/>
          <p:nvPr/>
        </p:nvSpPr>
        <p:spPr>
          <a:xfrm>
            <a:off x="4654296" y="859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PE, gym and playground equipment inspected on schedule</a:t>
            </a:r>
            <a:endParaRPr lang="en-US" sz="1250" dirty="0"/>
          </a:p>
        </p:txBody>
      </p:sp>
      <p:sp>
        <p:nvSpPr>
          <p:cNvPr id="12" name="Shape 9"/>
          <p:cNvSpPr/>
          <p:nvPr/>
        </p:nvSpPr>
        <p:spPr>
          <a:xfrm>
            <a:off x="4343400" y="1399032"/>
            <a:ext cx="182880" cy="182880"/>
          </a:xfrm>
          <a:prstGeom prst="roundRect">
            <a:avLst>
              <a:gd name="adj" fmla="val 17500"/>
            </a:avLst>
          </a:prstGeom>
          <a:solidFill>
            <a:srgbClr val="FFFFFF"/>
          </a:solidFill>
          <a:ln w="19050">
            <a:solidFill>
              <a:srgbClr val="6FD9A0"/>
            </a:solidFill>
            <a:prstDash val="solid"/>
          </a:ln>
        </p:spPr>
      </p:sp>
      <p:sp>
        <p:nvSpPr>
          <p:cNvPr id="13" name="Text 10"/>
          <p:cNvSpPr txBox="1"/>
          <p:nvPr/>
        </p:nvSpPr>
        <p:spPr>
          <a:xfrm>
            <a:off x="4654296" y="13167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Fixed and portable work equipment maintained under PUWER</a:t>
            </a:r>
            <a:endParaRPr lang="en-US" sz="1250" dirty="0"/>
          </a:p>
        </p:txBody>
      </p:sp>
      <p:sp>
        <p:nvSpPr>
          <p:cNvPr id="14" name="Shape 11"/>
          <p:cNvSpPr/>
          <p:nvPr/>
        </p:nvSpPr>
        <p:spPr>
          <a:xfrm>
            <a:off x="4343400" y="1856232"/>
            <a:ext cx="182880" cy="182880"/>
          </a:xfrm>
          <a:prstGeom prst="roundRect">
            <a:avLst>
              <a:gd name="adj" fmla="val 17500"/>
            </a:avLst>
          </a:prstGeom>
          <a:solidFill>
            <a:srgbClr val="FFFFFF"/>
          </a:solidFill>
          <a:ln w="19050">
            <a:solidFill>
              <a:srgbClr val="6FD9A0"/>
            </a:solidFill>
            <a:prstDash val="solid"/>
          </a:ln>
        </p:spPr>
      </p:sp>
      <p:sp>
        <p:nvSpPr>
          <p:cNvPr id="15" name="Text 12"/>
          <p:cNvSpPr txBox="1"/>
          <p:nvPr/>
        </p:nvSpPr>
        <p:spPr>
          <a:xfrm>
            <a:off x="4654296" y="17739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Passenger lifts, platform lifts and hoists inspected under LOLER</a:t>
            </a:r>
            <a:endParaRPr lang="en-US" sz="1250" dirty="0"/>
          </a:p>
        </p:txBody>
      </p:sp>
      <p:sp>
        <p:nvSpPr>
          <p:cNvPr id="16" name="Shape 13"/>
          <p:cNvSpPr/>
          <p:nvPr/>
        </p:nvSpPr>
        <p:spPr>
          <a:xfrm>
            <a:off x="4343400" y="2313432"/>
            <a:ext cx="182880" cy="182880"/>
          </a:xfrm>
          <a:prstGeom prst="roundRect">
            <a:avLst>
              <a:gd name="adj" fmla="val 17500"/>
            </a:avLst>
          </a:prstGeom>
          <a:solidFill>
            <a:srgbClr val="FFFFFF"/>
          </a:solidFill>
          <a:ln w="19050">
            <a:solidFill>
              <a:srgbClr val="6FD9A0"/>
            </a:solidFill>
            <a:prstDash val="solid"/>
          </a:ln>
        </p:spPr>
      </p:sp>
      <p:sp>
        <p:nvSpPr>
          <p:cNvPr id="17" name="Text 14"/>
          <p:cNvSpPr txBox="1"/>
          <p:nvPr/>
        </p:nvSpPr>
        <p:spPr>
          <a:xfrm>
            <a:off x="4654296" y="22311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Faulty equipment logged and taken out of use immediately</a:t>
            </a:r>
            <a:endParaRPr lang="en-US" sz="1250" dirty="0"/>
          </a:p>
        </p:txBody>
      </p:sp>
      <p:sp>
        <p:nvSpPr>
          <p:cNvPr id="18" name="Shape 15"/>
          <p:cNvSpPr/>
          <p:nvPr/>
        </p:nvSpPr>
        <p:spPr>
          <a:xfrm>
            <a:off x="4343400" y="2770632"/>
            <a:ext cx="182880" cy="182880"/>
          </a:xfrm>
          <a:prstGeom prst="roundRect">
            <a:avLst>
              <a:gd name="adj" fmla="val 17500"/>
            </a:avLst>
          </a:prstGeom>
          <a:solidFill>
            <a:srgbClr val="FFFFFF"/>
          </a:solidFill>
          <a:ln w="19050">
            <a:solidFill>
              <a:srgbClr val="6FD9A0"/>
            </a:solidFill>
            <a:prstDash val="solid"/>
          </a:ln>
        </p:spPr>
      </p:sp>
      <p:sp>
        <p:nvSpPr>
          <p:cNvPr id="19" name="Text 16"/>
          <p:cNvSpPr txBox="1"/>
          <p:nvPr/>
        </p:nvSpPr>
        <p:spPr>
          <a:xfrm>
            <a:off x="4654296" y="26883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Full servicing history attached to each asset record</a:t>
            </a:r>
            <a:endParaRPr lang="en-US" sz="1250" dirty="0"/>
          </a:p>
        </p:txBody>
      </p:sp>
      <p:sp>
        <p:nvSpPr>
          <p:cNvPr id="20" name="Shape 17"/>
          <p:cNvSpPr/>
          <p:nvPr/>
        </p:nvSpPr>
        <p:spPr>
          <a:xfrm>
            <a:off x="4343400" y="3227832"/>
            <a:ext cx="182880" cy="182880"/>
          </a:xfrm>
          <a:prstGeom prst="roundRect">
            <a:avLst>
              <a:gd name="adj" fmla="val 17500"/>
            </a:avLst>
          </a:prstGeom>
          <a:solidFill>
            <a:srgbClr val="FFFFFF"/>
          </a:solidFill>
          <a:ln w="19050">
            <a:solidFill>
              <a:srgbClr val="6FD9A0"/>
            </a:solidFill>
            <a:prstDash val="solid"/>
          </a:ln>
        </p:spPr>
      </p:sp>
      <p:sp>
        <p:nvSpPr>
          <p:cNvPr id="21" name="Text 18"/>
          <p:cNvSpPr txBox="1"/>
          <p:nvPr/>
        </p:nvSpPr>
        <p:spPr>
          <a:xfrm>
            <a:off x="4654296" y="3145536"/>
            <a:ext cx="69128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Repeat-fault assets flagged for repair-or-replace decisions</a:t>
            </a:r>
            <a:endParaRPr lang="en-US" sz="1250" dirty="0"/>
          </a:p>
        </p:txBody>
      </p:sp>
      <p:sp>
        <p:nvSpPr>
          <p:cNvPr id="22" name="Shape 19"/>
          <p:cNvSpPr/>
          <p:nvPr/>
        </p:nvSpPr>
        <p:spPr>
          <a:xfrm>
            <a:off x="4343400" y="3840480"/>
            <a:ext cx="7269480" cy="1417320"/>
          </a:xfrm>
          <a:prstGeom prst="roundRect">
            <a:avLst>
              <a:gd name="adj" fmla="val 3871"/>
            </a:avLst>
          </a:prstGeom>
          <a:solidFill>
            <a:srgbClr val="F5F6FC"/>
          </a:solidFill>
          <a:ln/>
        </p:spPr>
      </p:sp>
      <p:sp>
        <p:nvSpPr>
          <p:cNvPr id="23" name="Text 20"/>
          <p:cNvSpPr txBox="1"/>
          <p:nvPr/>
        </p:nvSpPr>
        <p:spPr>
          <a:xfrm>
            <a:off x="4572000" y="3986784"/>
            <a:ext cx="6400800" cy="256032"/>
          </a:xfrm>
          <a:prstGeom prst="rect">
            <a:avLst/>
          </a:prstGeom>
          <a:noFill/>
          <a:ln/>
        </p:spPr>
        <p:txBody>
          <a:bodyPr wrap="square" lIns="0" tIns="0" rIns="0" bIns="0" rtlCol="0" anchor="ctr"/>
          <a:lstStyle/>
          <a:p>
            <a:pPr indent="0" marL="0">
              <a:buNone/>
            </a:pPr>
            <a:r>
              <a:rPr lang="en-US" sz="1000" b="1" spc="100" kern="0" dirty="0">
                <a:solidFill>
                  <a:srgbClr val="6FD9A0"/>
                </a:solidFill>
                <a:latin typeface="Arial" pitchFamily="34" charset="0"/>
                <a:ea typeface="Arial" pitchFamily="34" charset="-122"/>
                <a:cs typeface="Arial" pitchFamily="34" charset="-120"/>
              </a:rPr>
              <a:t>IN A CAFM SYSTEM</a:t>
            </a:r>
            <a:endParaRPr lang="en-US" sz="1000" dirty="0"/>
          </a:p>
        </p:txBody>
      </p:sp>
      <p:sp>
        <p:nvSpPr>
          <p:cNvPr id="24" name="Text 21"/>
          <p:cNvSpPr txBox="1"/>
          <p:nvPr/>
        </p:nvSpPr>
        <p:spPr>
          <a:xfrm>
            <a:off x="4572000" y="4279392"/>
            <a:ext cx="6812280" cy="914400"/>
          </a:xfrm>
          <a:prstGeom prst="rect">
            <a:avLst/>
          </a:prstGeom>
          <a:noFill/>
          <a:ln/>
        </p:spPr>
        <p:txBody>
          <a:bodyPr wrap="square" lIns="0" tIns="0" rIns="0" bIns="0" rtlCol="0" anchor="ctr"/>
          <a:lstStyle/>
          <a:p>
            <a:pPr indent="0" marL="0">
              <a:lnSpc>
                <a:spcPts val="1600"/>
              </a:lnSpc>
              <a:buNone/>
            </a:pPr>
            <a:r>
              <a:rPr lang="en-US" sz="1200" dirty="0">
                <a:solidFill>
                  <a:srgbClr val="16171D"/>
                </a:solidFill>
                <a:latin typeface="Arial" pitchFamily="34" charset="0"/>
                <a:ea typeface="Arial" pitchFamily="34" charset="-122"/>
                <a:cs typeface="Arial" pitchFamily="34" charset="-120"/>
              </a:rPr>
              <a:t>Every asset carries its own maintenance and fault history, so a piece of PE or playground equipment that has failed inspection twice in a year is visible as a pattern, not two disconnected jobs, supporting the replace decision with data.</a:t>
            </a:r>
            <a:endParaRPr lang="en-US" sz="1200" dirty="0"/>
          </a:p>
        </p:txBody>
      </p:sp>
      <p:sp>
        <p:nvSpPr>
          <p:cNvPr id="25" name="Shape 22"/>
          <p:cNvSpPr/>
          <p:nvPr/>
        </p:nvSpPr>
        <p:spPr>
          <a:xfrm>
            <a:off x="457200" y="6549390"/>
            <a:ext cx="43891" cy="61722"/>
          </a:xfrm>
          <a:prstGeom prst="rect">
            <a:avLst/>
          </a:prstGeom>
          <a:solidFill>
            <a:srgbClr val="16171D"/>
          </a:solidFill>
          <a:ln/>
        </p:spPr>
      </p:sp>
      <p:sp>
        <p:nvSpPr>
          <p:cNvPr id="26" name="Shape 23"/>
          <p:cNvSpPr/>
          <p:nvPr/>
        </p:nvSpPr>
        <p:spPr>
          <a:xfrm>
            <a:off x="520294" y="6515100"/>
            <a:ext cx="43891" cy="96012"/>
          </a:xfrm>
          <a:prstGeom prst="rect">
            <a:avLst/>
          </a:prstGeom>
          <a:solidFill>
            <a:srgbClr val="16171D"/>
          </a:solidFill>
          <a:ln/>
        </p:spPr>
      </p:sp>
      <p:sp>
        <p:nvSpPr>
          <p:cNvPr id="27" name="Shape 24"/>
          <p:cNvSpPr/>
          <p:nvPr/>
        </p:nvSpPr>
        <p:spPr>
          <a:xfrm>
            <a:off x="583387" y="6473952"/>
            <a:ext cx="43891" cy="137160"/>
          </a:xfrm>
          <a:prstGeom prst="rect">
            <a:avLst/>
          </a:prstGeom>
          <a:solidFill>
            <a:srgbClr val="16171D"/>
          </a:solidFill>
          <a:ln/>
        </p:spPr>
      </p:sp>
      <p:sp>
        <p:nvSpPr>
          <p:cNvPr id="28" name="Text 25"/>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9" name="Text 26"/>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4C5FEA"/>
                </a:solidFill>
                <a:latin typeface="Arial" pitchFamily="34" charset="0"/>
                <a:ea typeface="Arial" pitchFamily="34" charset="-122"/>
                <a:cs typeface="Arial" pitchFamily="34" charset="-120"/>
              </a:rPr>
              <a:t>BEYOND THE BIG FIVE</a:t>
            </a:r>
            <a:endParaRPr lang="en-US" sz="1100" dirty="0"/>
          </a:p>
        </p:txBody>
      </p:sp>
      <p:sp>
        <p:nvSpPr>
          <p:cNvPr id="3" name="Text 1"/>
          <p:cNvSpPr txBox="1"/>
          <p:nvPr/>
        </p:nvSpPr>
        <p:spPr>
          <a:xfrm>
            <a:off x="594360" y="822960"/>
            <a:ext cx="10058400" cy="548640"/>
          </a:xfrm>
          <a:prstGeom prst="rect">
            <a:avLst/>
          </a:prstGeom>
          <a:noFill/>
          <a:ln/>
        </p:spPr>
        <p:txBody>
          <a:bodyPr wrap="square" lIns="0" tIns="0" rIns="0" bIns="0" rtlCol="0" anchor="ctr"/>
          <a:lstStyle/>
          <a:p>
            <a:pPr indent="0" marL="0">
              <a:buNone/>
            </a:pPr>
            <a:r>
              <a:rPr lang="en-US" sz="2800" b="1" dirty="0">
                <a:solidFill>
                  <a:srgbClr val="16171D"/>
                </a:solidFill>
                <a:latin typeface="Arial" pitchFamily="34" charset="0"/>
                <a:ea typeface="Arial" pitchFamily="34" charset="-122"/>
                <a:cs typeface="Arial" pitchFamily="34" charset="-120"/>
              </a:rPr>
              <a:t>Other statutory &amp; site-specific checks</a:t>
            </a:r>
            <a:endParaRPr lang="en-US" sz="2800" dirty="0"/>
          </a:p>
        </p:txBody>
      </p:sp>
      <p:sp>
        <p:nvSpPr>
          <p:cNvPr id="4" name="Text 2"/>
          <p:cNvSpPr txBox="1"/>
          <p:nvPr/>
        </p:nvSpPr>
        <p:spPr>
          <a:xfrm>
            <a:off x="640080" y="1463040"/>
            <a:ext cx="9144000" cy="548640"/>
          </a:xfrm>
          <a:prstGeom prst="rect">
            <a:avLst/>
          </a:prstGeom>
          <a:noFill/>
          <a:ln/>
        </p:spPr>
        <p:txBody>
          <a:bodyPr wrap="square" lIns="0" tIns="0" rIns="0" bIns="0" rtlCol="0" anchor="ctr"/>
          <a:lstStyle/>
          <a:p>
            <a:pPr indent="0" marL="0">
              <a:lnSpc>
                <a:spcPts val="1800"/>
              </a:lnSpc>
              <a:buNone/>
            </a:pPr>
            <a:r>
              <a:rPr lang="en-US" sz="1350" dirty="0">
                <a:solidFill>
                  <a:srgbClr val="6B6E7A"/>
                </a:solidFill>
                <a:latin typeface="Arial" pitchFamily="34" charset="0"/>
                <a:ea typeface="Arial" pitchFamily="34" charset="-122"/>
                <a:cs typeface="Arial" pitchFamily="34" charset="-120"/>
              </a:rPr>
              <a:t>Every school carries a slightly different list depending on its building, equipment and provision (a swimming pool or boarding accommodation, for example). These are common ones worth confirming are on a schedule.</a:t>
            </a:r>
            <a:endParaRPr lang="en-US" sz="1350" dirty="0"/>
          </a:p>
        </p:txBody>
      </p:sp>
      <p:sp>
        <p:nvSpPr>
          <p:cNvPr id="5" name="Shape 3"/>
          <p:cNvSpPr/>
          <p:nvPr/>
        </p:nvSpPr>
        <p:spPr>
          <a:xfrm>
            <a:off x="640080" y="2103120"/>
            <a:ext cx="5349240" cy="1207008"/>
          </a:xfrm>
          <a:prstGeom prst="roundRect">
            <a:avLst>
              <a:gd name="adj" fmla="val 4545"/>
            </a:avLst>
          </a:prstGeom>
          <a:solidFill>
            <a:srgbClr val="F5F6FC"/>
          </a:solidFill>
          <a:ln/>
        </p:spPr>
      </p:sp>
      <p:sp>
        <p:nvSpPr>
          <p:cNvPr id="6" name="Shape 4"/>
          <p:cNvSpPr/>
          <p:nvPr/>
        </p:nvSpPr>
        <p:spPr>
          <a:xfrm>
            <a:off x="868680" y="2304288"/>
            <a:ext cx="128016" cy="128016"/>
          </a:xfrm>
          <a:prstGeom prst="roundRect">
            <a:avLst>
              <a:gd name="adj" fmla="val 21429"/>
            </a:avLst>
          </a:prstGeom>
          <a:solidFill>
            <a:srgbClr val="FFFFFF"/>
          </a:solidFill>
          <a:ln w="19050">
            <a:solidFill>
              <a:srgbClr val="4C5FEA"/>
            </a:solidFill>
            <a:prstDash val="solid"/>
          </a:ln>
        </p:spPr>
      </p:sp>
      <p:sp>
        <p:nvSpPr>
          <p:cNvPr id="7" name="Text 5"/>
          <p:cNvSpPr txBox="1"/>
          <p:nvPr/>
        </p:nvSpPr>
        <p:spPr>
          <a:xfrm>
            <a:off x="1143000" y="2221992"/>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Playground equipment</a:t>
            </a:r>
            <a:endParaRPr lang="en-US" sz="1400" dirty="0"/>
          </a:p>
        </p:txBody>
      </p:sp>
      <p:sp>
        <p:nvSpPr>
          <p:cNvPr id="8" name="Text 6"/>
          <p:cNvSpPr txBox="1"/>
          <p:nvPr/>
        </p:nvSpPr>
        <p:spPr>
          <a:xfrm>
            <a:off x="1143000" y="2542032"/>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BS EN 1176/1177 inspection intervals</a:t>
            </a:r>
            <a:endParaRPr lang="en-US" sz="1150" dirty="0"/>
          </a:p>
        </p:txBody>
      </p:sp>
      <p:sp>
        <p:nvSpPr>
          <p:cNvPr id="9" name="Shape 7"/>
          <p:cNvSpPr/>
          <p:nvPr/>
        </p:nvSpPr>
        <p:spPr>
          <a:xfrm>
            <a:off x="6309360" y="2103120"/>
            <a:ext cx="5349240" cy="1207008"/>
          </a:xfrm>
          <a:prstGeom prst="roundRect">
            <a:avLst>
              <a:gd name="adj" fmla="val 4545"/>
            </a:avLst>
          </a:prstGeom>
          <a:solidFill>
            <a:srgbClr val="F5F6FC"/>
          </a:solidFill>
          <a:ln/>
        </p:spPr>
      </p:sp>
      <p:sp>
        <p:nvSpPr>
          <p:cNvPr id="10" name="Shape 8"/>
          <p:cNvSpPr/>
          <p:nvPr/>
        </p:nvSpPr>
        <p:spPr>
          <a:xfrm>
            <a:off x="6537960" y="2304288"/>
            <a:ext cx="128016" cy="128016"/>
          </a:xfrm>
          <a:prstGeom prst="roundRect">
            <a:avLst>
              <a:gd name="adj" fmla="val 21429"/>
            </a:avLst>
          </a:prstGeom>
          <a:solidFill>
            <a:srgbClr val="FFFFFF"/>
          </a:solidFill>
          <a:ln w="19050">
            <a:solidFill>
              <a:srgbClr val="4C5FEA"/>
            </a:solidFill>
            <a:prstDash val="solid"/>
          </a:ln>
        </p:spPr>
      </p:sp>
      <p:sp>
        <p:nvSpPr>
          <p:cNvPr id="11" name="Text 9"/>
          <p:cNvSpPr txBox="1"/>
          <p:nvPr/>
        </p:nvSpPr>
        <p:spPr>
          <a:xfrm>
            <a:off x="6812280" y="2221992"/>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Minibuses &amp; school vehicles</a:t>
            </a:r>
            <a:endParaRPr lang="en-US" sz="1400" dirty="0"/>
          </a:p>
        </p:txBody>
      </p:sp>
      <p:sp>
        <p:nvSpPr>
          <p:cNvPr id="12" name="Text 10"/>
          <p:cNvSpPr txBox="1"/>
          <p:nvPr/>
        </p:nvSpPr>
        <p:spPr>
          <a:xfrm>
            <a:off x="6812280" y="2542032"/>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PUWER, MOT and servicing schedules</a:t>
            </a:r>
            <a:endParaRPr lang="en-US" sz="1150" dirty="0"/>
          </a:p>
        </p:txBody>
      </p:sp>
      <p:sp>
        <p:nvSpPr>
          <p:cNvPr id="13" name="Shape 11"/>
          <p:cNvSpPr/>
          <p:nvPr/>
        </p:nvSpPr>
        <p:spPr>
          <a:xfrm>
            <a:off x="640080" y="3511296"/>
            <a:ext cx="5349240" cy="1207008"/>
          </a:xfrm>
          <a:prstGeom prst="roundRect">
            <a:avLst>
              <a:gd name="adj" fmla="val 4545"/>
            </a:avLst>
          </a:prstGeom>
          <a:solidFill>
            <a:srgbClr val="F5F6FC"/>
          </a:solidFill>
          <a:ln/>
        </p:spPr>
      </p:sp>
      <p:sp>
        <p:nvSpPr>
          <p:cNvPr id="14" name="Shape 12"/>
          <p:cNvSpPr/>
          <p:nvPr/>
        </p:nvSpPr>
        <p:spPr>
          <a:xfrm>
            <a:off x="868680" y="3712464"/>
            <a:ext cx="128016" cy="128016"/>
          </a:xfrm>
          <a:prstGeom prst="roundRect">
            <a:avLst>
              <a:gd name="adj" fmla="val 21429"/>
            </a:avLst>
          </a:prstGeom>
          <a:solidFill>
            <a:srgbClr val="FFFFFF"/>
          </a:solidFill>
          <a:ln w="19050">
            <a:solidFill>
              <a:srgbClr val="4C5FEA"/>
            </a:solidFill>
            <a:prstDash val="solid"/>
          </a:ln>
        </p:spPr>
      </p:sp>
      <p:sp>
        <p:nvSpPr>
          <p:cNvPr id="15" name="Text 13"/>
          <p:cNvSpPr txBox="1"/>
          <p:nvPr/>
        </p:nvSpPr>
        <p:spPr>
          <a:xfrm>
            <a:off x="1143000" y="3630168"/>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Emergency lighting</a:t>
            </a:r>
            <a:endParaRPr lang="en-US" sz="1400" dirty="0"/>
          </a:p>
        </p:txBody>
      </p:sp>
      <p:sp>
        <p:nvSpPr>
          <p:cNvPr id="16" name="Text 14"/>
          <p:cNvSpPr txBox="1"/>
          <p:nvPr/>
        </p:nvSpPr>
        <p:spPr>
          <a:xfrm>
            <a:off x="1143000" y="3950208"/>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Monthly function test, annual full-duration test</a:t>
            </a:r>
            <a:endParaRPr lang="en-US" sz="1150" dirty="0"/>
          </a:p>
        </p:txBody>
      </p:sp>
      <p:sp>
        <p:nvSpPr>
          <p:cNvPr id="17" name="Shape 15"/>
          <p:cNvSpPr/>
          <p:nvPr/>
        </p:nvSpPr>
        <p:spPr>
          <a:xfrm>
            <a:off x="6309360" y="3511296"/>
            <a:ext cx="5349240" cy="1207008"/>
          </a:xfrm>
          <a:prstGeom prst="roundRect">
            <a:avLst>
              <a:gd name="adj" fmla="val 4545"/>
            </a:avLst>
          </a:prstGeom>
          <a:solidFill>
            <a:srgbClr val="F5F6FC"/>
          </a:solidFill>
          <a:ln/>
        </p:spPr>
      </p:sp>
      <p:sp>
        <p:nvSpPr>
          <p:cNvPr id="18" name="Shape 16"/>
          <p:cNvSpPr/>
          <p:nvPr/>
        </p:nvSpPr>
        <p:spPr>
          <a:xfrm>
            <a:off x="6537960" y="3712464"/>
            <a:ext cx="128016" cy="128016"/>
          </a:xfrm>
          <a:prstGeom prst="roundRect">
            <a:avLst>
              <a:gd name="adj" fmla="val 21429"/>
            </a:avLst>
          </a:prstGeom>
          <a:solidFill>
            <a:srgbClr val="FFFFFF"/>
          </a:solidFill>
          <a:ln w="19050">
            <a:solidFill>
              <a:srgbClr val="4C5FEA"/>
            </a:solidFill>
            <a:prstDash val="solid"/>
          </a:ln>
        </p:spPr>
      </p:sp>
      <p:sp>
        <p:nvSpPr>
          <p:cNvPr id="19" name="Text 17"/>
          <p:cNvSpPr txBox="1"/>
          <p:nvPr/>
        </p:nvSpPr>
        <p:spPr>
          <a:xfrm>
            <a:off x="6812280" y="3630168"/>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Catering equipment</a:t>
            </a:r>
            <a:endParaRPr lang="en-US" sz="1400" dirty="0"/>
          </a:p>
        </p:txBody>
      </p:sp>
      <p:sp>
        <p:nvSpPr>
          <p:cNvPr id="20" name="Text 18"/>
          <p:cNvSpPr txBox="1"/>
          <p:nvPr/>
        </p:nvSpPr>
        <p:spPr>
          <a:xfrm>
            <a:off x="6812280" y="3950208"/>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Gas/electrical safety and servicing for kitchen plant</a:t>
            </a:r>
            <a:endParaRPr lang="en-US" sz="1150" dirty="0"/>
          </a:p>
        </p:txBody>
      </p:sp>
      <p:sp>
        <p:nvSpPr>
          <p:cNvPr id="21" name="Shape 19"/>
          <p:cNvSpPr/>
          <p:nvPr/>
        </p:nvSpPr>
        <p:spPr>
          <a:xfrm>
            <a:off x="640080" y="4919472"/>
            <a:ext cx="5349240" cy="1207008"/>
          </a:xfrm>
          <a:prstGeom prst="roundRect">
            <a:avLst>
              <a:gd name="adj" fmla="val 4545"/>
            </a:avLst>
          </a:prstGeom>
          <a:solidFill>
            <a:srgbClr val="F5F6FC"/>
          </a:solidFill>
          <a:ln/>
        </p:spPr>
      </p:sp>
      <p:sp>
        <p:nvSpPr>
          <p:cNvPr id="22" name="Shape 20"/>
          <p:cNvSpPr/>
          <p:nvPr/>
        </p:nvSpPr>
        <p:spPr>
          <a:xfrm>
            <a:off x="868680" y="5120640"/>
            <a:ext cx="128016" cy="128016"/>
          </a:xfrm>
          <a:prstGeom prst="roundRect">
            <a:avLst>
              <a:gd name="adj" fmla="val 21429"/>
            </a:avLst>
          </a:prstGeom>
          <a:solidFill>
            <a:srgbClr val="FFFFFF"/>
          </a:solidFill>
          <a:ln w="19050">
            <a:solidFill>
              <a:srgbClr val="4C5FEA"/>
            </a:solidFill>
            <a:prstDash val="solid"/>
          </a:ln>
        </p:spPr>
      </p:sp>
      <p:sp>
        <p:nvSpPr>
          <p:cNvPr id="23" name="Text 21"/>
          <p:cNvSpPr txBox="1"/>
          <p:nvPr/>
        </p:nvSpPr>
        <p:spPr>
          <a:xfrm>
            <a:off x="1143000" y="5038344"/>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Chemical &amp; hazardous substances</a:t>
            </a:r>
            <a:endParaRPr lang="en-US" sz="1400" dirty="0"/>
          </a:p>
        </p:txBody>
      </p:sp>
      <p:sp>
        <p:nvSpPr>
          <p:cNvPr id="24" name="Text 22"/>
          <p:cNvSpPr txBox="1"/>
          <p:nvPr/>
        </p:nvSpPr>
        <p:spPr>
          <a:xfrm>
            <a:off x="1143000" y="5358384"/>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COSHH 2002: labs, workshops and cleaning stores</a:t>
            </a:r>
            <a:endParaRPr lang="en-US" sz="1150" dirty="0"/>
          </a:p>
        </p:txBody>
      </p:sp>
      <p:sp>
        <p:nvSpPr>
          <p:cNvPr id="25" name="Shape 23"/>
          <p:cNvSpPr/>
          <p:nvPr/>
        </p:nvSpPr>
        <p:spPr>
          <a:xfrm>
            <a:off x="6309360" y="4919472"/>
            <a:ext cx="5349240" cy="1207008"/>
          </a:xfrm>
          <a:prstGeom prst="roundRect">
            <a:avLst>
              <a:gd name="adj" fmla="val 4545"/>
            </a:avLst>
          </a:prstGeom>
          <a:solidFill>
            <a:srgbClr val="F5F6FC"/>
          </a:solidFill>
          <a:ln/>
        </p:spPr>
      </p:sp>
      <p:sp>
        <p:nvSpPr>
          <p:cNvPr id="26" name="Shape 24"/>
          <p:cNvSpPr/>
          <p:nvPr/>
        </p:nvSpPr>
        <p:spPr>
          <a:xfrm>
            <a:off x="6537960" y="5120640"/>
            <a:ext cx="128016" cy="128016"/>
          </a:xfrm>
          <a:prstGeom prst="roundRect">
            <a:avLst>
              <a:gd name="adj" fmla="val 21429"/>
            </a:avLst>
          </a:prstGeom>
          <a:solidFill>
            <a:srgbClr val="FFFFFF"/>
          </a:solidFill>
          <a:ln w="19050">
            <a:solidFill>
              <a:srgbClr val="4C5FEA"/>
            </a:solidFill>
            <a:prstDash val="solid"/>
          </a:ln>
        </p:spPr>
      </p:sp>
      <p:sp>
        <p:nvSpPr>
          <p:cNvPr id="27" name="Text 25"/>
          <p:cNvSpPr txBox="1"/>
          <p:nvPr/>
        </p:nvSpPr>
        <p:spPr>
          <a:xfrm>
            <a:off x="6812280" y="5038344"/>
            <a:ext cx="461772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Asbestos management plan</a:t>
            </a:r>
            <a:endParaRPr lang="en-US" sz="1400" dirty="0"/>
          </a:p>
        </p:txBody>
      </p:sp>
      <p:sp>
        <p:nvSpPr>
          <p:cNvPr id="28" name="Text 26"/>
          <p:cNvSpPr txBox="1"/>
          <p:nvPr/>
        </p:nvSpPr>
        <p:spPr>
          <a:xfrm>
            <a:off x="6812280" y="5358384"/>
            <a:ext cx="4617720" cy="6400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Duty to manage under Control of Asbestos Regs 2012 (Reg 4)</a:t>
            </a:r>
            <a:endParaRPr lang="en-US" sz="1150" dirty="0"/>
          </a:p>
        </p:txBody>
      </p:sp>
      <p:sp>
        <p:nvSpPr>
          <p:cNvPr id="29" name="Shape 27"/>
          <p:cNvSpPr/>
          <p:nvPr/>
        </p:nvSpPr>
        <p:spPr>
          <a:xfrm>
            <a:off x="457200" y="6549390"/>
            <a:ext cx="43891" cy="61722"/>
          </a:xfrm>
          <a:prstGeom prst="rect">
            <a:avLst/>
          </a:prstGeom>
          <a:solidFill>
            <a:srgbClr val="16171D"/>
          </a:solidFill>
          <a:ln/>
        </p:spPr>
      </p:sp>
      <p:sp>
        <p:nvSpPr>
          <p:cNvPr id="30" name="Shape 28"/>
          <p:cNvSpPr/>
          <p:nvPr/>
        </p:nvSpPr>
        <p:spPr>
          <a:xfrm>
            <a:off x="520294" y="6515100"/>
            <a:ext cx="43891" cy="96012"/>
          </a:xfrm>
          <a:prstGeom prst="rect">
            <a:avLst/>
          </a:prstGeom>
          <a:solidFill>
            <a:srgbClr val="16171D"/>
          </a:solidFill>
          <a:ln/>
        </p:spPr>
      </p:sp>
      <p:sp>
        <p:nvSpPr>
          <p:cNvPr id="31" name="Shape 29"/>
          <p:cNvSpPr/>
          <p:nvPr/>
        </p:nvSpPr>
        <p:spPr>
          <a:xfrm>
            <a:off x="583387" y="6473952"/>
            <a:ext cx="43891" cy="137160"/>
          </a:xfrm>
          <a:prstGeom prst="rect">
            <a:avLst/>
          </a:prstGeom>
          <a:solidFill>
            <a:srgbClr val="16171D"/>
          </a:solidFill>
          <a:ln/>
        </p:spPr>
      </p:sp>
      <p:sp>
        <p:nvSpPr>
          <p:cNvPr id="32" name="Text 30"/>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33" name="Text 31"/>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C5FEA"/>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C9CFFA"/>
                </a:solidFill>
                <a:latin typeface="Arial" pitchFamily="34" charset="0"/>
                <a:ea typeface="Arial" pitchFamily="34" charset="-122"/>
                <a:cs typeface="Arial" pitchFamily="34" charset="-120"/>
              </a:rPr>
              <a:t>EVIDENCE</a:t>
            </a:r>
            <a:endParaRPr lang="en-US" sz="1100" dirty="0"/>
          </a:p>
        </p:txBody>
      </p:sp>
      <p:sp>
        <p:nvSpPr>
          <p:cNvPr id="3" name="Text 1"/>
          <p:cNvSpPr txBox="1"/>
          <p:nvPr/>
        </p:nvSpPr>
        <p:spPr>
          <a:xfrm>
            <a:off x="594360" y="804672"/>
            <a:ext cx="10515600" cy="1051560"/>
          </a:xfrm>
          <a:prstGeom prst="rect">
            <a:avLst/>
          </a:prstGeom>
          <a:noFill/>
          <a:ln/>
        </p:spPr>
        <p:txBody>
          <a:bodyPr wrap="square" lIns="0" tIns="0" rIns="0" bIns="0" rtlCol="0" anchor="ctr"/>
          <a:lstStyle/>
          <a:p>
            <a:pPr indent="0" marL="0">
              <a:lnSpc>
                <a:spcPts val="3200"/>
              </a:lnSpc>
              <a:buNone/>
            </a:pPr>
            <a:r>
              <a:rPr lang="en-US" sz="2700" b="1" dirty="0">
                <a:solidFill>
                  <a:srgbClr val="FFFFFF"/>
                </a:solidFill>
                <a:latin typeface="Arial" pitchFamily="34" charset="0"/>
                <a:ea typeface="Arial" pitchFamily="34" charset="-122"/>
                <a:cs typeface="Arial" pitchFamily="34" charset="-120"/>
              </a:rPr>
              <a:t>A check nobody can find</a:t>
            </a:r>
            <a:endParaRPr lang="en-US" sz="2700" dirty="0"/>
          </a:p>
          <a:p>
            <a:pPr indent="0" marL="0">
              <a:lnSpc>
                <a:spcPts val="3200"/>
              </a:lnSpc>
              <a:buNone/>
            </a:pPr>
            <a:r>
              <a:rPr lang="en-US" sz="2700" b="1" dirty="0">
                <a:solidFill>
                  <a:srgbClr val="FFFFFF"/>
                </a:solidFill>
                <a:latin typeface="Arial" pitchFamily="34" charset="0"/>
                <a:ea typeface="Arial" pitchFamily="34" charset="-122"/>
                <a:cs typeface="Arial" pitchFamily="34" charset="-120"/>
              </a:rPr>
              <a:t>is a check that didn't happen</a:t>
            </a:r>
            <a:endParaRPr lang="en-US" sz="2700" dirty="0"/>
          </a:p>
        </p:txBody>
      </p:sp>
      <p:sp>
        <p:nvSpPr>
          <p:cNvPr id="4" name="Text 2"/>
          <p:cNvSpPr txBox="1"/>
          <p:nvPr/>
        </p:nvSpPr>
        <p:spPr>
          <a:xfrm>
            <a:off x="640080" y="2057400"/>
            <a:ext cx="5120640" cy="274320"/>
          </a:xfrm>
          <a:prstGeom prst="rect">
            <a:avLst/>
          </a:prstGeom>
          <a:noFill/>
          <a:ln/>
        </p:spPr>
        <p:txBody>
          <a:bodyPr wrap="square" lIns="0" tIns="0" rIns="0" bIns="0" rtlCol="0" anchor="ctr"/>
          <a:lstStyle/>
          <a:p>
            <a:pPr indent="0" marL="0">
              <a:buNone/>
            </a:pPr>
            <a:r>
              <a:rPr lang="en-US" sz="1100" b="1" spc="100" kern="0" dirty="0">
                <a:solidFill>
                  <a:srgbClr val="C9CFFA"/>
                </a:solidFill>
                <a:latin typeface="Arial" pitchFamily="34" charset="0"/>
                <a:ea typeface="Arial" pitchFamily="34" charset="-122"/>
                <a:cs typeface="Arial" pitchFamily="34" charset="-120"/>
              </a:rPr>
              <a:t>WHAT INSPECTORS TYPICALLY ASK TO SEE</a:t>
            </a:r>
            <a:endParaRPr lang="en-US" sz="1100" dirty="0"/>
          </a:p>
        </p:txBody>
      </p:sp>
      <p:sp>
        <p:nvSpPr>
          <p:cNvPr id="5" name="Shape 3"/>
          <p:cNvSpPr/>
          <p:nvPr/>
        </p:nvSpPr>
        <p:spPr>
          <a:xfrm>
            <a:off x="640080" y="2450592"/>
            <a:ext cx="182880" cy="182880"/>
          </a:xfrm>
          <a:prstGeom prst="roundRect">
            <a:avLst>
              <a:gd name="adj" fmla="val 17500"/>
            </a:avLst>
          </a:prstGeom>
          <a:solidFill>
            <a:srgbClr val="FFFFFF"/>
          </a:solidFill>
          <a:ln w="19050">
            <a:solidFill>
              <a:srgbClr val="FFFFFF"/>
            </a:solidFill>
            <a:prstDash val="solid"/>
          </a:ln>
        </p:spPr>
      </p:sp>
      <p:sp>
        <p:nvSpPr>
          <p:cNvPr id="6" name="Text 4"/>
          <p:cNvSpPr txBox="1"/>
          <p:nvPr/>
        </p:nvSpPr>
        <p:spPr>
          <a:xfrm>
            <a:off x="950976" y="236829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Scheduled date versus actual completion date</a:t>
            </a:r>
            <a:endParaRPr lang="en-US" sz="1250" dirty="0"/>
          </a:p>
        </p:txBody>
      </p:sp>
      <p:sp>
        <p:nvSpPr>
          <p:cNvPr id="7" name="Shape 5"/>
          <p:cNvSpPr/>
          <p:nvPr/>
        </p:nvSpPr>
        <p:spPr>
          <a:xfrm>
            <a:off x="640080" y="2953512"/>
            <a:ext cx="182880" cy="182880"/>
          </a:xfrm>
          <a:prstGeom prst="roundRect">
            <a:avLst>
              <a:gd name="adj" fmla="val 17500"/>
            </a:avLst>
          </a:prstGeom>
          <a:solidFill>
            <a:srgbClr val="FFFFFF"/>
          </a:solidFill>
          <a:ln w="19050">
            <a:solidFill>
              <a:srgbClr val="FFFFFF"/>
            </a:solidFill>
            <a:prstDash val="solid"/>
          </a:ln>
        </p:spPr>
      </p:sp>
      <p:sp>
        <p:nvSpPr>
          <p:cNvPr id="8" name="Text 6"/>
          <p:cNvSpPr txBox="1"/>
          <p:nvPr/>
        </p:nvSpPr>
        <p:spPr>
          <a:xfrm>
            <a:off x="950976" y="287121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Who carried out the check, and their competency</a:t>
            </a:r>
            <a:endParaRPr lang="en-US" sz="1250" dirty="0"/>
          </a:p>
        </p:txBody>
      </p:sp>
      <p:sp>
        <p:nvSpPr>
          <p:cNvPr id="9" name="Shape 7"/>
          <p:cNvSpPr/>
          <p:nvPr/>
        </p:nvSpPr>
        <p:spPr>
          <a:xfrm>
            <a:off x="640080" y="3456432"/>
            <a:ext cx="182880" cy="182880"/>
          </a:xfrm>
          <a:prstGeom prst="roundRect">
            <a:avLst>
              <a:gd name="adj" fmla="val 17500"/>
            </a:avLst>
          </a:prstGeom>
          <a:solidFill>
            <a:srgbClr val="FFFFFF"/>
          </a:solidFill>
          <a:ln w="19050">
            <a:solidFill>
              <a:srgbClr val="FFFFFF"/>
            </a:solidFill>
            <a:prstDash val="solid"/>
          </a:ln>
        </p:spPr>
      </p:sp>
      <p:sp>
        <p:nvSpPr>
          <p:cNvPr id="10" name="Text 8"/>
          <p:cNvSpPr txBox="1"/>
          <p:nvPr/>
        </p:nvSpPr>
        <p:spPr>
          <a:xfrm>
            <a:off x="950976" y="337413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The certificate or evidence itself, rather than a task simply marked done</a:t>
            </a:r>
            <a:endParaRPr lang="en-US" sz="1250" dirty="0"/>
          </a:p>
        </p:txBody>
      </p:sp>
      <p:sp>
        <p:nvSpPr>
          <p:cNvPr id="11" name="Shape 9"/>
          <p:cNvSpPr/>
          <p:nvPr/>
        </p:nvSpPr>
        <p:spPr>
          <a:xfrm>
            <a:off x="640080" y="3959352"/>
            <a:ext cx="182880" cy="182880"/>
          </a:xfrm>
          <a:prstGeom prst="roundRect">
            <a:avLst>
              <a:gd name="adj" fmla="val 17500"/>
            </a:avLst>
          </a:prstGeom>
          <a:solidFill>
            <a:srgbClr val="FFFFFF"/>
          </a:solidFill>
          <a:ln w="19050">
            <a:solidFill>
              <a:srgbClr val="FFFFFF"/>
            </a:solidFill>
            <a:prstDash val="solid"/>
          </a:ln>
        </p:spPr>
      </p:sp>
      <p:sp>
        <p:nvSpPr>
          <p:cNvPr id="12" name="Text 10"/>
          <p:cNvSpPr txBox="1"/>
          <p:nvPr/>
        </p:nvSpPr>
        <p:spPr>
          <a:xfrm>
            <a:off x="950976" y="387705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What happened to any issue the check raised</a:t>
            </a:r>
            <a:endParaRPr lang="en-US" sz="1250" dirty="0"/>
          </a:p>
        </p:txBody>
      </p:sp>
      <p:sp>
        <p:nvSpPr>
          <p:cNvPr id="13" name="Shape 11"/>
          <p:cNvSpPr/>
          <p:nvPr/>
        </p:nvSpPr>
        <p:spPr>
          <a:xfrm>
            <a:off x="640080" y="4462272"/>
            <a:ext cx="182880" cy="182880"/>
          </a:xfrm>
          <a:prstGeom prst="roundRect">
            <a:avLst>
              <a:gd name="adj" fmla="val 17500"/>
            </a:avLst>
          </a:prstGeom>
          <a:solidFill>
            <a:srgbClr val="FFFFFF"/>
          </a:solidFill>
          <a:ln w="19050">
            <a:solidFill>
              <a:srgbClr val="FFFFFF"/>
            </a:solidFill>
            <a:prstDash val="solid"/>
          </a:ln>
        </p:spPr>
      </p:sp>
      <p:sp>
        <p:nvSpPr>
          <p:cNvPr id="14" name="Text 12"/>
          <p:cNvSpPr txBox="1"/>
          <p:nvPr/>
        </p:nvSpPr>
        <p:spPr>
          <a:xfrm>
            <a:off x="950976" y="437997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A history over time, not only the most recent check</a:t>
            </a:r>
            <a:endParaRPr lang="en-US" sz="1250" dirty="0"/>
          </a:p>
        </p:txBody>
      </p:sp>
      <p:sp>
        <p:nvSpPr>
          <p:cNvPr id="15" name="Shape 13"/>
          <p:cNvSpPr/>
          <p:nvPr/>
        </p:nvSpPr>
        <p:spPr>
          <a:xfrm>
            <a:off x="6080760" y="2057400"/>
            <a:ext cx="0" cy="3931920"/>
          </a:xfrm>
          <a:prstGeom prst="line">
            <a:avLst/>
          </a:prstGeom>
          <a:noFill/>
          <a:ln w="12700">
            <a:solidFill>
              <a:srgbClr val="6E7EF0"/>
            </a:solidFill>
            <a:prstDash val="solid"/>
          </a:ln>
        </p:spPr>
      </p:sp>
      <p:sp>
        <p:nvSpPr>
          <p:cNvPr id="16" name="Text 14"/>
          <p:cNvSpPr txBox="1"/>
          <p:nvPr/>
        </p:nvSpPr>
        <p:spPr>
          <a:xfrm>
            <a:off x="6400800" y="2057400"/>
            <a:ext cx="5120640" cy="274320"/>
          </a:xfrm>
          <a:prstGeom prst="rect">
            <a:avLst/>
          </a:prstGeom>
          <a:noFill/>
          <a:ln/>
        </p:spPr>
        <p:txBody>
          <a:bodyPr wrap="square" lIns="0" tIns="0" rIns="0" bIns="0" rtlCol="0" anchor="ctr"/>
          <a:lstStyle/>
          <a:p>
            <a:pPr indent="0" marL="0">
              <a:buNone/>
            </a:pPr>
            <a:r>
              <a:rPr lang="en-US" sz="1100" b="1" spc="100" kern="0" dirty="0">
                <a:solidFill>
                  <a:srgbClr val="C9CFFA"/>
                </a:solidFill>
                <a:latin typeface="Arial" pitchFamily="34" charset="0"/>
                <a:ea typeface="Arial" pitchFamily="34" charset="-122"/>
                <a:cs typeface="Arial" pitchFamily="34" charset="-120"/>
              </a:rPr>
              <a:t>COMMON EVIDENCE GAPS</a:t>
            </a:r>
            <a:endParaRPr lang="en-US" sz="1100" dirty="0"/>
          </a:p>
        </p:txBody>
      </p:sp>
      <p:sp>
        <p:nvSpPr>
          <p:cNvPr id="17" name="Shape 15"/>
          <p:cNvSpPr/>
          <p:nvPr/>
        </p:nvSpPr>
        <p:spPr>
          <a:xfrm>
            <a:off x="6400800" y="2450592"/>
            <a:ext cx="182880" cy="182880"/>
          </a:xfrm>
          <a:prstGeom prst="roundRect">
            <a:avLst>
              <a:gd name="adj" fmla="val 17500"/>
            </a:avLst>
          </a:prstGeom>
          <a:solidFill>
            <a:srgbClr val="FFFFFF"/>
          </a:solidFill>
          <a:ln w="19050">
            <a:solidFill>
              <a:srgbClr val="F4B4BC"/>
            </a:solidFill>
            <a:prstDash val="solid"/>
          </a:ln>
        </p:spPr>
      </p:sp>
      <p:sp>
        <p:nvSpPr>
          <p:cNvPr id="18" name="Text 16"/>
          <p:cNvSpPr txBox="1"/>
          <p:nvPr/>
        </p:nvSpPr>
        <p:spPr>
          <a:xfrm>
            <a:off x="6711696" y="236829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Paper records lost, damaged or illegible</a:t>
            </a:r>
            <a:endParaRPr lang="en-US" sz="1250" dirty="0"/>
          </a:p>
        </p:txBody>
      </p:sp>
      <p:sp>
        <p:nvSpPr>
          <p:cNvPr id="19" name="Shape 17"/>
          <p:cNvSpPr/>
          <p:nvPr/>
        </p:nvSpPr>
        <p:spPr>
          <a:xfrm>
            <a:off x="6400800" y="2953512"/>
            <a:ext cx="182880" cy="182880"/>
          </a:xfrm>
          <a:prstGeom prst="roundRect">
            <a:avLst>
              <a:gd name="adj" fmla="val 17500"/>
            </a:avLst>
          </a:prstGeom>
          <a:solidFill>
            <a:srgbClr val="FFFFFF"/>
          </a:solidFill>
          <a:ln w="19050">
            <a:solidFill>
              <a:srgbClr val="F4B4BC"/>
            </a:solidFill>
            <a:prstDash val="solid"/>
          </a:ln>
        </p:spPr>
      </p:sp>
      <p:sp>
        <p:nvSpPr>
          <p:cNvPr id="20" name="Text 18"/>
          <p:cNvSpPr txBox="1"/>
          <p:nvPr/>
        </p:nvSpPr>
        <p:spPr>
          <a:xfrm>
            <a:off x="6711696" y="287121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Certificates held locally by one person, on one device</a:t>
            </a:r>
            <a:endParaRPr lang="en-US" sz="1250" dirty="0"/>
          </a:p>
        </p:txBody>
      </p:sp>
      <p:sp>
        <p:nvSpPr>
          <p:cNvPr id="21" name="Shape 19"/>
          <p:cNvSpPr/>
          <p:nvPr/>
        </p:nvSpPr>
        <p:spPr>
          <a:xfrm>
            <a:off x="6400800" y="3456432"/>
            <a:ext cx="182880" cy="182880"/>
          </a:xfrm>
          <a:prstGeom prst="roundRect">
            <a:avLst>
              <a:gd name="adj" fmla="val 17500"/>
            </a:avLst>
          </a:prstGeom>
          <a:solidFill>
            <a:srgbClr val="FFFFFF"/>
          </a:solidFill>
          <a:ln w="19050">
            <a:solidFill>
              <a:srgbClr val="F4B4BC"/>
            </a:solidFill>
            <a:prstDash val="solid"/>
          </a:ln>
        </p:spPr>
      </p:sp>
      <p:sp>
        <p:nvSpPr>
          <p:cNvPr id="22" name="Text 20"/>
          <p:cNvSpPr txBox="1"/>
          <p:nvPr/>
        </p:nvSpPr>
        <p:spPr>
          <a:xfrm>
            <a:off x="6711696" y="337413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Overdue items invisible until inspection day</a:t>
            </a:r>
            <a:endParaRPr lang="en-US" sz="1250" dirty="0"/>
          </a:p>
        </p:txBody>
      </p:sp>
      <p:sp>
        <p:nvSpPr>
          <p:cNvPr id="23" name="Shape 21"/>
          <p:cNvSpPr/>
          <p:nvPr/>
        </p:nvSpPr>
        <p:spPr>
          <a:xfrm>
            <a:off x="6400800" y="3959352"/>
            <a:ext cx="182880" cy="182880"/>
          </a:xfrm>
          <a:prstGeom prst="roundRect">
            <a:avLst>
              <a:gd name="adj" fmla="val 17500"/>
            </a:avLst>
          </a:prstGeom>
          <a:solidFill>
            <a:srgbClr val="FFFFFF"/>
          </a:solidFill>
          <a:ln w="19050">
            <a:solidFill>
              <a:srgbClr val="F4B4BC"/>
            </a:solidFill>
            <a:prstDash val="solid"/>
          </a:ln>
        </p:spPr>
      </p:sp>
      <p:sp>
        <p:nvSpPr>
          <p:cNvPr id="24" name="Text 22"/>
          <p:cNvSpPr txBox="1"/>
          <p:nvPr/>
        </p:nvSpPr>
        <p:spPr>
          <a:xfrm>
            <a:off x="6711696" y="387705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No clear record of who did what and when</a:t>
            </a:r>
            <a:endParaRPr lang="en-US" sz="1250" dirty="0"/>
          </a:p>
        </p:txBody>
      </p:sp>
      <p:sp>
        <p:nvSpPr>
          <p:cNvPr id="25" name="Shape 23"/>
          <p:cNvSpPr/>
          <p:nvPr/>
        </p:nvSpPr>
        <p:spPr>
          <a:xfrm>
            <a:off x="6400800" y="4462272"/>
            <a:ext cx="182880" cy="182880"/>
          </a:xfrm>
          <a:prstGeom prst="roundRect">
            <a:avLst>
              <a:gd name="adj" fmla="val 17500"/>
            </a:avLst>
          </a:prstGeom>
          <a:solidFill>
            <a:srgbClr val="FFFFFF"/>
          </a:solidFill>
          <a:ln w="19050">
            <a:solidFill>
              <a:srgbClr val="F4B4BC"/>
            </a:solidFill>
            <a:prstDash val="solid"/>
          </a:ln>
        </p:spPr>
      </p:sp>
      <p:sp>
        <p:nvSpPr>
          <p:cNvPr id="26" name="Text 24"/>
          <p:cNvSpPr txBox="1"/>
          <p:nvPr/>
        </p:nvSpPr>
        <p:spPr>
          <a:xfrm>
            <a:off x="6711696" y="4379976"/>
            <a:ext cx="4809744" cy="365760"/>
          </a:xfrm>
          <a:prstGeom prst="rect">
            <a:avLst/>
          </a:prstGeom>
          <a:noFill/>
          <a:ln/>
        </p:spPr>
        <p:txBody>
          <a:bodyPr wrap="square" lIns="0" tIns="0" rIns="0" bIns="0" rtlCol="0" anchor="t"/>
          <a:lstStyle/>
          <a:p>
            <a:pPr indent="0" marL="0">
              <a:lnSpc>
                <a:spcPts val="1500"/>
              </a:lnSpc>
              <a:buNone/>
            </a:pPr>
            <a:r>
              <a:rPr lang="en-US" sz="1250" dirty="0">
                <a:solidFill>
                  <a:srgbClr val="FFFFFF"/>
                </a:solidFill>
                <a:latin typeface="Arial" pitchFamily="34" charset="0"/>
                <a:ea typeface="Arial" pitchFamily="34" charset="-122"/>
                <a:cs typeface="Arial" pitchFamily="34" charset="-120"/>
              </a:rPr>
              <a:t>A full history that takes hours to assemble, not seconds</a:t>
            </a:r>
            <a:endParaRPr lang="en-US" sz="1250" dirty="0"/>
          </a:p>
        </p:txBody>
      </p:sp>
      <p:sp>
        <p:nvSpPr>
          <p:cNvPr id="27" name="Shape 25"/>
          <p:cNvSpPr/>
          <p:nvPr/>
        </p:nvSpPr>
        <p:spPr>
          <a:xfrm>
            <a:off x="457200" y="6549390"/>
            <a:ext cx="43891" cy="61722"/>
          </a:xfrm>
          <a:prstGeom prst="rect">
            <a:avLst/>
          </a:prstGeom>
          <a:solidFill>
            <a:srgbClr val="FFFFFF"/>
          </a:solidFill>
          <a:ln/>
        </p:spPr>
      </p:sp>
      <p:sp>
        <p:nvSpPr>
          <p:cNvPr id="28" name="Shape 26"/>
          <p:cNvSpPr/>
          <p:nvPr/>
        </p:nvSpPr>
        <p:spPr>
          <a:xfrm>
            <a:off x="520294" y="6515100"/>
            <a:ext cx="43891" cy="96012"/>
          </a:xfrm>
          <a:prstGeom prst="rect">
            <a:avLst/>
          </a:prstGeom>
          <a:solidFill>
            <a:srgbClr val="FFFFFF"/>
          </a:solidFill>
          <a:ln/>
        </p:spPr>
      </p:sp>
      <p:sp>
        <p:nvSpPr>
          <p:cNvPr id="29" name="Shape 27"/>
          <p:cNvSpPr/>
          <p:nvPr/>
        </p:nvSpPr>
        <p:spPr>
          <a:xfrm>
            <a:off x="583387" y="6473952"/>
            <a:ext cx="43891" cy="137160"/>
          </a:xfrm>
          <a:prstGeom prst="rect">
            <a:avLst/>
          </a:prstGeom>
          <a:solidFill>
            <a:srgbClr val="FFFFFF"/>
          </a:solidFill>
          <a:ln/>
        </p:spPr>
      </p:sp>
      <p:sp>
        <p:nvSpPr>
          <p:cNvPr id="30" name="Text 28"/>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FFFFFF"/>
                </a:solidFill>
                <a:latin typeface="Arial" pitchFamily="34" charset="0"/>
                <a:ea typeface="Arial" pitchFamily="34" charset="-122"/>
                <a:cs typeface="Arial" pitchFamily="34" charset="-120"/>
              </a:rPr>
              <a:t>FAULTFIXERS</a:t>
            </a:r>
            <a:endParaRPr lang="en-US" sz="900" dirty="0"/>
          </a:p>
        </p:txBody>
      </p:sp>
      <p:sp>
        <p:nvSpPr>
          <p:cNvPr id="31" name="Text 29"/>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C9CBE8"/>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B9A6F2"/>
                </a:solidFill>
                <a:latin typeface="Arial" pitchFamily="34" charset="0"/>
                <a:ea typeface="Arial" pitchFamily="34" charset="-122"/>
                <a:cs typeface="Arial" pitchFamily="34" charset="-120"/>
              </a:rPr>
              <a:t>TRUSTS &amp; SCHOOL GROUPS · PART 1</a:t>
            </a:r>
            <a:endParaRPr lang="en-US" sz="1100" dirty="0"/>
          </a:p>
        </p:txBody>
      </p:sp>
      <p:sp>
        <p:nvSpPr>
          <p:cNvPr id="3" name="Text 1"/>
          <p:cNvSpPr txBox="1"/>
          <p:nvPr/>
        </p:nvSpPr>
        <p:spPr>
          <a:xfrm>
            <a:off x="594360" y="804672"/>
            <a:ext cx="10607040" cy="1005840"/>
          </a:xfrm>
          <a:prstGeom prst="rect">
            <a:avLst/>
          </a:prstGeom>
          <a:noFill/>
          <a:ln/>
        </p:spPr>
        <p:txBody>
          <a:bodyPr wrap="square" lIns="0" tIns="0" rIns="0" bIns="0" rtlCol="0" anchor="ctr"/>
          <a:lstStyle/>
          <a:p>
            <a:pPr indent="0" marL="0">
              <a:lnSpc>
                <a:spcPts val="3000"/>
              </a:lnSpc>
              <a:buNone/>
            </a:pPr>
            <a:r>
              <a:rPr lang="en-US" sz="2500" b="1" dirty="0">
                <a:solidFill>
                  <a:srgbClr val="16171D"/>
                </a:solidFill>
                <a:latin typeface="Arial" pitchFamily="34" charset="0"/>
                <a:ea typeface="Arial" pitchFamily="34" charset="-122"/>
                <a:cs typeface="Arial" pitchFamily="34" charset="-120"/>
              </a:rPr>
              <a:t>Single-school compliance is discipline.</a:t>
            </a:r>
            <a:endParaRPr lang="en-US" sz="2500" dirty="0"/>
          </a:p>
          <a:p>
            <a:pPr indent="0" marL="0">
              <a:lnSpc>
                <a:spcPts val="3000"/>
              </a:lnSpc>
              <a:buNone/>
            </a:pPr>
            <a:r>
              <a:rPr lang="en-US" sz="2500" b="1" dirty="0">
                <a:solidFill>
                  <a:srgbClr val="16171D"/>
                </a:solidFill>
                <a:latin typeface="Arial" pitchFamily="34" charset="0"/>
                <a:ea typeface="Arial" pitchFamily="34" charset="-122"/>
                <a:cs typeface="Arial" pitchFamily="34" charset="-120"/>
              </a:rPr>
              <a:t>Trust-wide compliance is a system.</a:t>
            </a:r>
            <a:endParaRPr lang="en-US" sz="2500" dirty="0"/>
          </a:p>
        </p:txBody>
      </p:sp>
      <p:sp>
        <p:nvSpPr>
          <p:cNvPr id="4" name="Text 2"/>
          <p:cNvSpPr txBox="1"/>
          <p:nvPr/>
        </p:nvSpPr>
        <p:spPr>
          <a:xfrm>
            <a:off x="640080" y="1874520"/>
            <a:ext cx="9875520" cy="685800"/>
          </a:xfrm>
          <a:prstGeom prst="rect">
            <a:avLst/>
          </a:prstGeom>
          <a:noFill/>
          <a:ln/>
        </p:spPr>
        <p:txBody>
          <a:bodyPr wrap="square" lIns="0" tIns="0" rIns="0" bIns="0" rtlCol="0" anchor="ctr"/>
          <a:lstStyle/>
          <a:p>
            <a:pPr indent="0" marL="0">
              <a:lnSpc>
                <a:spcPts val="1800"/>
              </a:lnSpc>
              <a:buNone/>
            </a:pPr>
            <a:r>
              <a:rPr lang="en-US" sz="1350" dirty="0">
                <a:solidFill>
                  <a:srgbClr val="6B6E7A"/>
                </a:solidFill>
                <a:latin typeface="Arial" pitchFamily="34" charset="0"/>
                <a:ea typeface="Arial" pitchFamily="34" charset="-122"/>
                <a:cs typeface="Arial" pitchFamily="34" charset="-120"/>
              </a:rPr>
              <a:t>In one school, staying compliant is mostly about doing the checks and keeping the records. Across a trust of ten or twenty schools, the hard part shifts to aggregating consistent, comparable data from site teams with different buildings, habits and histories.</a:t>
            </a:r>
            <a:endParaRPr lang="en-US" sz="1350" dirty="0"/>
          </a:p>
        </p:txBody>
      </p:sp>
      <p:sp>
        <p:nvSpPr>
          <p:cNvPr id="5" name="Shape 3"/>
          <p:cNvSpPr/>
          <p:nvPr/>
        </p:nvSpPr>
        <p:spPr>
          <a:xfrm>
            <a:off x="640080" y="2834640"/>
            <a:ext cx="2542032" cy="3200400"/>
          </a:xfrm>
          <a:prstGeom prst="roundRect">
            <a:avLst>
              <a:gd name="adj" fmla="val 2878"/>
            </a:avLst>
          </a:prstGeom>
          <a:solidFill>
            <a:srgbClr val="F5F6FC"/>
          </a:solidFill>
          <a:ln/>
        </p:spPr>
      </p:sp>
      <p:sp>
        <p:nvSpPr>
          <p:cNvPr id="6" name="Shape 4"/>
          <p:cNvSpPr/>
          <p:nvPr/>
        </p:nvSpPr>
        <p:spPr>
          <a:xfrm>
            <a:off x="868680" y="3108960"/>
            <a:ext cx="548640" cy="548640"/>
          </a:xfrm>
          <a:prstGeom prst="ellipse">
            <a:avLst/>
          </a:prstGeom>
          <a:solidFill>
            <a:srgbClr val="4C5FEA"/>
          </a:solidFill>
          <a:ln/>
        </p:spPr>
      </p:sp>
      <p:pic>
        <p:nvPicPr>
          <p:cNvPr id="7" name="Image 0" descr="/home/claude/schools_booklet/icon_layers.png">    </p:cNvPr>
          <p:cNvPicPr>
            <a:picLocks noChangeAspect="1"/>
          </p:cNvPicPr>
          <p:nvPr/>
        </p:nvPicPr>
        <p:blipFill>
          <a:blip r:embed="rId1"/>
          <a:stretch>
            <a:fillRect/>
          </a:stretch>
        </p:blipFill>
        <p:spPr>
          <a:xfrm>
            <a:off x="940003" y="3180283"/>
            <a:ext cx="405994" cy="405994"/>
          </a:xfrm>
          <a:prstGeom prst="rect">
            <a:avLst/>
          </a:prstGeom>
        </p:spPr>
      </p:pic>
      <p:sp>
        <p:nvSpPr>
          <p:cNvPr id="8" name="Text 5"/>
          <p:cNvSpPr txBox="1"/>
          <p:nvPr/>
        </p:nvSpPr>
        <p:spPr>
          <a:xfrm>
            <a:off x="868680" y="3840480"/>
            <a:ext cx="2084832" cy="502920"/>
          </a:xfrm>
          <a:prstGeom prst="rect">
            <a:avLst/>
          </a:prstGeom>
          <a:noFill/>
          <a:ln/>
        </p:spPr>
        <p:txBody>
          <a:bodyPr wrap="square" lIns="0" tIns="0" rIns="0" bIns="0" rtlCol="0" anchor="ctr"/>
          <a:lstStyle/>
          <a:p>
            <a:pPr indent="0" marL="0">
              <a:lnSpc>
                <a:spcPts val="1600"/>
              </a:lnSpc>
              <a:buNone/>
            </a:pPr>
            <a:r>
              <a:rPr lang="en-US" sz="1400" b="1" dirty="0">
                <a:solidFill>
                  <a:srgbClr val="16171D"/>
                </a:solidFill>
                <a:latin typeface="Arial" pitchFamily="34" charset="0"/>
                <a:ea typeface="Arial" pitchFamily="34" charset="-122"/>
                <a:cs typeface="Arial" pitchFamily="34" charset="-120"/>
              </a:rPr>
              <a:t>One view, every school</a:t>
            </a:r>
            <a:endParaRPr lang="en-US" sz="1400" dirty="0"/>
          </a:p>
        </p:txBody>
      </p:sp>
      <p:sp>
        <p:nvSpPr>
          <p:cNvPr id="9" name="Text 6"/>
          <p:cNvSpPr txBox="1"/>
          <p:nvPr/>
        </p:nvSpPr>
        <p:spPr>
          <a:xfrm>
            <a:off x="868680" y="4389120"/>
            <a:ext cx="2084832" cy="15544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Compliant / at risk / overdue status for every school, in one dashboard, not a phone-round.</a:t>
            </a:r>
            <a:endParaRPr lang="en-US" sz="1150" dirty="0"/>
          </a:p>
        </p:txBody>
      </p:sp>
      <p:sp>
        <p:nvSpPr>
          <p:cNvPr id="10" name="Shape 7"/>
          <p:cNvSpPr/>
          <p:nvPr/>
        </p:nvSpPr>
        <p:spPr>
          <a:xfrm>
            <a:off x="3364992" y="2834640"/>
            <a:ext cx="2542032" cy="3200400"/>
          </a:xfrm>
          <a:prstGeom prst="roundRect">
            <a:avLst>
              <a:gd name="adj" fmla="val 2878"/>
            </a:avLst>
          </a:prstGeom>
          <a:solidFill>
            <a:srgbClr val="F5F6FC"/>
          </a:solidFill>
          <a:ln/>
        </p:spPr>
      </p:sp>
      <p:sp>
        <p:nvSpPr>
          <p:cNvPr id="11" name="Shape 8"/>
          <p:cNvSpPr/>
          <p:nvPr/>
        </p:nvSpPr>
        <p:spPr>
          <a:xfrm>
            <a:off x="3593592" y="3108960"/>
            <a:ext cx="548640" cy="548640"/>
          </a:xfrm>
          <a:prstGeom prst="ellipse">
            <a:avLst/>
          </a:prstGeom>
          <a:solidFill>
            <a:srgbClr val="F4808F"/>
          </a:solidFill>
          <a:ln/>
        </p:spPr>
      </p:sp>
      <p:pic>
        <p:nvPicPr>
          <p:cNvPr id="12" name="Image 1" descr="/home/claude/schools_booklet/icon_shield.png">    </p:cNvPr>
          <p:cNvPicPr>
            <a:picLocks noChangeAspect="1"/>
          </p:cNvPicPr>
          <p:nvPr/>
        </p:nvPicPr>
        <p:blipFill>
          <a:blip r:embed="rId2"/>
          <a:stretch>
            <a:fillRect/>
          </a:stretch>
        </p:blipFill>
        <p:spPr>
          <a:xfrm>
            <a:off x="3664915" y="3180283"/>
            <a:ext cx="405994" cy="405994"/>
          </a:xfrm>
          <a:prstGeom prst="rect">
            <a:avLst/>
          </a:prstGeom>
        </p:spPr>
      </p:pic>
      <p:sp>
        <p:nvSpPr>
          <p:cNvPr id="13" name="Text 9"/>
          <p:cNvSpPr txBox="1"/>
          <p:nvPr/>
        </p:nvSpPr>
        <p:spPr>
          <a:xfrm>
            <a:off x="3593592" y="3840480"/>
            <a:ext cx="2084832" cy="502920"/>
          </a:xfrm>
          <a:prstGeom prst="rect">
            <a:avLst/>
          </a:prstGeom>
          <a:noFill/>
          <a:ln/>
        </p:spPr>
        <p:txBody>
          <a:bodyPr wrap="square" lIns="0" tIns="0" rIns="0" bIns="0" rtlCol="0" anchor="ctr"/>
          <a:lstStyle/>
          <a:p>
            <a:pPr indent="0" marL="0">
              <a:lnSpc>
                <a:spcPts val="1600"/>
              </a:lnSpc>
              <a:buNone/>
            </a:pPr>
            <a:r>
              <a:rPr lang="en-US" sz="1400" b="1" dirty="0">
                <a:solidFill>
                  <a:srgbClr val="16171D"/>
                </a:solidFill>
                <a:latin typeface="Arial" pitchFamily="34" charset="0"/>
                <a:ea typeface="Arial" pitchFamily="34" charset="-122"/>
                <a:cs typeface="Arial" pitchFamily="34" charset="-120"/>
              </a:rPr>
              <a:t>Standardised definitions</a:t>
            </a:r>
            <a:endParaRPr lang="en-US" sz="1400" dirty="0"/>
          </a:p>
        </p:txBody>
      </p:sp>
      <p:sp>
        <p:nvSpPr>
          <p:cNvPr id="14" name="Text 10"/>
          <p:cNvSpPr txBox="1"/>
          <p:nvPr/>
        </p:nvSpPr>
        <p:spPr>
          <a:xfrm>
            <a:off x="3593592" y="4389120"/>
            <a:ext cx="2084832" cy="15544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"Compliant" means the same thing at every school, so status is genuinely comparable.</a:t>
            </a:r>
            <a:endParaRPr lang="en-US" sz="1150" dirty="0"/>
          </a:p>
        </p:txBody>
      </p:sp>
      <p:sp>
        <p:nvSpPr>
          <p:cNvPr id="15" name="Shape 11"/>
          <p:cNvSpPr/>
          <p:nvPr/>
        </p:nvSpPr>
        <p:spPr>
          <a:xfrm>
            <a:off x="6089904" y="2834640"/>
            <a:ext cx="2542032" cy="3200400"/>
          </a:xfrm>
          <a:prstGeom prst="roundRect">
            <a:avLst>
              <a:gd name="adj" fmla="val 2878"/>
            </a:avLst>
          </a:prstGeom>
          <a:solidFill>
            <a:srgbClr val="F5F6FC"/>
          </a:solidFill>
          <a:ln/>
        </p:spPr>
      </p:sp>
      <p:sp>
        <p:nvSpPr>
          <p:cNvPr id="16" name="Shape 12"/>
          <p:cNvSpPr/>
          <p:nvPr/>
        </p:nvSpPr>
        <p:spPr>
          <a:xfrm>
            <a:off x="6318504" y="3108960"/>
            <a:ext cx="548640" cy="548640"/>
          </a:xfrm>
          <a:prstGeom prst="ellipse">
            <a:avLst/>
          </a:prstGeom>
          <a:solidFill>
            <a:srgbClr val="4FC3BE"/>
          </a:solidFill>
          <a:ln/>
        </p:spPr>
      </p:sp>
      <p:pic>
        <p:nvPicPr>
          <p:cNvPr id="17" name="Image 2" descr="/home/claude/schools_booklet/icon_chart.png">    </p:cNvPr>
          <p:cNvPicPr>
            <a:picLocks noChangeAspect="1"/>
          </p:cNvPicPr>
          <p:nvPr/>
        </p:nvPicPr>
        <p:blipFill>
          <a:blip r:embed="rId3"/>
          <a:stretch>
            <a:fillRect/>
          </a:stretch>
        </p:blipFill>
        <p:spPr>
          <a:xfrm>
            <a:off x="6389827" y="3180283"/>
            <a:ext cx="405994" cy="405994"/>
          </a:xfrm>
          <a:prstGeom prst="rect">
            <a:avLst/>
          </a:prstGeom>
        </p:spPr>
      </p:pic>
      <p:sp>
        <p:nvSpPr>
          <p:cNvPr id="18" name="Text 13"/>
          <p:cNvSpPr txBox="1"/>
          <p:nvPr/>
        </p:nvSpPr>
        <p:spPr>
          <a:xfrm>
            <a:off x="6318504" y="3840480"/>
            <a:ext cx="2084832" cy="502920"/>
          </a:xfrm>
          <a:prstGeom prst="rect">
            <a:avLst/>
          </a:prstGeom>
          <a:noFill/>
          <a:ln/>
        </p:spPr>
        <p:txBody>
          <a:bodyPr wrap="square" lIns="0" tIns="0" rIns="0" bIns="0" rtlCol="0" anchor="ctr"/>
          <a:lstStyle/>
          <a:p>
            <a:pPr indent="0" marL="0">
              <a:lnSpc>
                <a:spcPts val="1600"/>
              </a:lnSpc>
              <a:buNone/>
            </a:pPr>
            <a:r>
              <a:rPr lang="en-US" sz="1400" b="1" dirty="0">
                <a:solidFill>
                  <a:srgbClr val="16171D"/>
                </a:solidFill>
                <a:latin typeface="Arial" pitchFamily="34" charset="0"/>
                <a:ea typeface="Arial" pitchFamily="34" charset="-122"/>
                <a:cs typeface="Arial" pitchFamily="34" charset="-120"/>
              </a:rPr>
              <a:t>Pattern spotting</a:t>
            </a:r>
            <a:endParaRPr lang="en-US" sz="1400" dirty="0"/>
          </a:p>
        </p:txBody>
      </p:sp>
      <p:sp>
        <p:nvSpPr>
          <p:cNvPr id="19" name="Text 14"/>
          <p:cNvSpPr txBox="1"/>
          <p:nvPr/>
        </p:nvSpPr>
        <p:spPr>
          <a:xfrm>
            <a:off x="6318504" y="4389120"/>
            <a:ext cx="2084832" cy="15544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Recurring faults or a school consistently falling behind show up as a trend, not a surprise.</a:t>
            </a:r>
            <a:endParaRPr lang="en-US" sz="1150" dirty="0"/>
          </a:p>
        </p:txBody>
      </p:sp>
      <p:sp>
        <p:nvSpPr>
          <p:cNvPr id="20" name="Shape 15"/>
          <p:cNvSpPr/>
          <p:nvPr/>
        </p:nvSpPr>
        <p:spPr>
          <a:xfrm>
            <a:off x="8814816" y="2834640"/>
            <a:ext cx="2542032" cy="3200400"/>
          </a:xfrm>
          <a:prstGeom prst="roundRect">
            <a:avLst>
              <a:gd name="adj" fmla="val 2878"/>
            </a:avLst>
          </a:prstGeom>
          <a:solidFill>
            <a:srgbClr val="F5F6FC"/>
          </a:solidFill>
          <a:ln/>
        </p:spPr>
      </p:sp>
      <p:sp>
        <p:nvSpPr>
          <p:cNvPr id="21" name="Shape 16"/>
          <p:cNvSpPr/>
          <p:nvPr/>
        </p:nvSpPr>
        <p:spPr>
          <a:xfrm>
            <a:off x="9043416" y="3108960"/>
            <a:ext cx="548640" cy="548640"/>
          </a:xfrm>
          <a:prstGeom prst="ellipse">
            <a:avLst/>
          </a:prstGeom>
          <a:solidFill>
            <a:srgbClr val="F5A65C"/>
          </a:solidFill>
          <a:ln/>
        </p:spPr>
      </p:sp>
      <p:pic>
        <p:nvPicPr>
          <p:cNvPr id="22" name="Image 3" descr="/home/claude/schools_booklet/icon_cogs.png">    </p:cNvPr>
          <p:cNvPicPr>
            <a:picLocks noChangeAspect="1"/>
          </p:cNvPicPr>
          <p:nvPr/>
        </p:nvPicPr>
        <p:blipFill>
          <a:blip r:embed="rId4"/>
          <a:stretch>
            <a:fillRect/>
          </a:stretch>
        </p:blipFill>
        <p:spPr>
          <a:xfrm>
            <a:off x="9114739" y="3180283"/>
            <a:ext cx="405994" cy="405994"/>
          </a:xfrm>
          <a:prstGeom prst="rect">
            <a:avLst/>
          </a:prstGeom>
        </p:spPr>
      </p:pic>
      <p:sp>
        <p:nvSpPr>
          <p:cNvPr id="23" name="Text 17"/>
          <p:cNvSpPr txBox="1"/>
          <p:nvPr/>
        </p:nvSpPr>
        <p:spPr>
          <a:xfrm>
            <a:off x="9043416" y="3840480"/>
            <a:ext cx="2084832" cy="502920"/>
          </a:xfrm>
          <a:prstGeom prst="rect">
            <a:avLst/>
          </a:prstGeom>
          <a:noFill/>
          <a:ln/>
        </p:spPr>
        <p:txBody>
          <a:bodyPr wrap="square" lIns="0" tIns="0" rIns="0" bIns="0" rtlCol="0" anchor="ctr"/>
          <a:lstStyle/>
          <a:p>
            <a:pPr indent="0" marL="0">
              <a:lnSpc>
                <a:spcPts val="1600"/>
              </a:lnSpc>
              <a:buNone/>
            </a:pPr>
            <a:r>
              <a:rPr lang="en-US" sz="1400" b="1" dirty="0">
                <a:solidFill>
                  <a:srgbClr val="16171D"/>
                </a:solidFill>
                <a:latin typeface="Arial" pitchFamily="34" charset="0"/>
                <a:ea typeface="Arial" pitchFamily="34" charset="-122"/>
                <a:cs typeface="Arial" pitchFamily="34" charset="-120"/>
              </a:rPr>
              <a:t>Cover for gaps</a:t>
            </a:r>
            <a:endParaRPr lang="en-US" sz="1400" dirty="0"/>
          </a:p>
        </p:txBody>
      </p:sp>
      <p:sp>
        <p:nvSpPr>
          <p:cNvPr id="24" name="Text 18"/>
          <p:cNvSpPr txBox="1"/>
          <p:nvPr/>
        </p:nvSpPr>
        <p:spPr>
          <a:xfrm>
            <a:off x="9043416" y="4389120"/>
            <a:ext cx="2084832" cy="1554480"/>
          </a:xfrm>
          <a:prstGeom prst="rect">
            <a:avLst/>
          </a:prstGeom>
          <a:noFill/>
          <a:ln/>
        </p:spPr>
        <p:txBody>
          <a:bodyPr wrap="square" lIns="0" tIns="0" rIns="0" bIns="0" rtlCol="0" anchor="ctr"/>
          <a:lstStyle/>
          <a:p>
            <a:pPr indent="0" marL="0">
              <a:lnSpc>
                <a:spcPts val="1500"/>
              </a:lnSpc>
              <a:buNone/>
            </a:pPr>
            <a:r>
              <a:rPr lang="en-US" sz="1150" dirty="0">
                <a:solidFill>
                  <a:srgbClr val="6B6E7A"/>
                </a:solidFill>
                <a:latin typeface="Arial" pitchFamily="34" charset="0"/>
                <a:ea typeface="Arial" pitchFamily="34" charset="-122"/>
                <a:cs typeface="Arial" pitchFamily="34" charset="-120"/>
              </a:rPr>
              <a:t>An estates lead stepping into an unfamiliar school can see its compliance position instantly.</a:t>
            </a:r>
            <a:endParaRPr lang="en-US" sz="1150" dirty="0"/>
          </a:p>
        </p:txBody>
      </p:sp>
      <p:sp>
        <p:nvSpPr>
          <p:cNvPr id="25" name="Shape 19"/>
          <p:cNvSpPr/>
          <p:nvPr/>
        </p:nvSpPr>
        <p:spPr>
          <a:xfrm>
            <a:off x="457200" y="6549390"/>
            <a:ext cx="43891" cy="61722"/>
          </a:xfrm>
          <a:prstGeom prst="rect">
            <a:avLst/>
          </a:prstGeom>
          <a:solidFill>
            <a:srgbClr val="16171D"/>
          </a:solidFill>
          <a:ln/>
        </p:spPr>
      </p:sp>
      <p:sp>
        <p:nvSpPr>
          <p:cNvPr id="26" name="Shape 20"/>
          <p:cNvSpPr/>
          <p:nvPr/>
        </p:nvSpPr>
        <p:spPr>
          <a:xfrm>
            <a:off x="520294" y="6515100"/>
            <a:ext cx="43891" cy="96012"/>
          </a:xfrm>
          <a:prstGeom prst="rect">
            <a:avLst/>
          </a:prstGeom>
          <a:solidFill>
            <a:srgbClr val="16171D"/>
          </a:solidFill>
          <a:ln/>
        </p:spPr>
      </p:sp>
      <p:sp>
        <p:nvSpPr>
          <p:cNvPr id="27" name="Shape 21"/>
          <p:cNvSpPr/>
          <p:nvPr/>
        </p:nvSpPr>
        <p:spPr>
          <a:xfrm>
            <a:off x="583387" y="6473952"/>
            <a:ext cx="43891" cy="137160"/>
          </a:xfrm>
          <a:prstGeom prst="rect">
            <a:avLst/>
          </a:prstGeom>
          <a:solidFill>
            <a:srgbClr val="16171D"/>
          </a:solidFill>
          <a:ln/>
        </p:spPr>
      </p:sp>
      <p:sp>
        <p:nvSpPr>
          <p:cNvPr id="28" name="Text 22"/>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9" name="Text 23"/>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C"/>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B9A6F2"/>
                </a:solidFill>
                <a:latin typeface="Arial" pitchFamily="34" charset="0"/>
                <a:ea typeface="Arial" pitchFamily="34" charset="-122"/>
                <a:cs typeface="Arial" pitchFamily="34" charset="-120"/>
              </a:rPr>
              <a:t>TRUSTS &amp; SCHOOL GROUPS · PART 2</a:t>
            </a:r>
            <a:endParaRPr lang="en-US" sz="1100" dirty="0"/>
          </a:p>
        </p:txBody>
      </p:sp>
      <p:sp>
        <p:nvSpPr>
          <p:cNvPr id="3" name="Text 1"/>
          <p:cNvSpPr txBox="1"/>
          <p:nvPr/>
        </p:nvSpPr>
        <p:spPr>
          <a:xfrm>
            <a:off x="594360" y="804672"/>
            <a:ext cx="10058400" cy="1005840"/>
          </a:xfrm>
          <a:prstGeom prst="rect">
            <a:avLst/>
          </a:prstGeom>
          <a:noFill/>
          <a:ln/>
        </p:spPr>
        <p:txBody>
          <a:bodyPr wrap="square" lIns="0" tIns="0" rIns="0" bIns="0" rtlCol="0" anchor="ctr"/>
          <a:lstStyle/>
          <a:p>
            <a:pPr indent="0" marL="0">
              <a:lnSpc>
                <a:spcPts val="3200"/>
              </a:lnSpc>
              <a:buNone/>
            </a:pPr>
            <a:r>
              <a:rPr lang="en-US" sz="2700" b="1" dirty="0">
                <a:solidFill>
                  <a:srgbClr val="16171D"/>
                </a:solidFill>
                <a:latin typeface="Arial" pitchFamily="34" charset="0"/>
                <a:ea typeface="Arial" pitchFamily="34" charset="-122"/>
                <a:cs typeface="Arial" pitchFamily="34" charset="-120"/>
              </a:rPr>
              <a:t>Reporting up, and reporting out,</a:t>
            </a:r>
            <a:endParaRPr lang="en-US" sz="2700" dirty="0"/>
          </a:p>
          <a:p>
            <a:pPr indent="0" marL="0">
              <a:lnSpc>
                <a:spcPts val="3200"/>
              </a:lnSpc>
              <a:buNone/>
            </a:pPr>
            <a:r>
              <a:rPr lang="en-US" sz="2700" b="1" dirty="0">
                <a:solidFill>
                  <a:srgbClr val="16171D"/>
                </a:solidFill>
                <a:latin typeface="Arial" pitchFamily="34" charset="0"/>
                <a:ea typeface="Arial" pitchFamily="34" charset="-122"/>
                <a:cs typeface="Arial" pitchFamily="34" charset="-120"/>
              </a:rPr>
              <a:t>are different jobs</a:t>
            </a:r>
            <a:endParaRPr lang="en-US" sz="2700" dirty="0"/>
          </a:p>
        </p:txBody>
      </p:sp>
      <p:sp>
        <p:nvSpPr>
          <p:cNvPr id="4" name="Text 2"/>
          <p:cNvSpPr txBox="1"/>
          <p:nvPr/>
        </p:nvSpPr>
        <p:spPr>
          <a:xfrm>
            <a:off x="640080" y="1874520"/>
            <a:ext cx="9144000" cy="365760"/>
          </a:xfrm>
          <a:prstGeom prst="rect">
            <a:avLst/>
          </a:prstGeom>
          <a:noFill/>
          <a:ln/>
        </p:spPr>
        <p:txBody>
          <a:bodyPr wrap="square" lIns="0" tIns="0" rIns="0" bIns="0" rtlCol="0" anchor="ctr"/>
          <a:lstStyle/>
          <a:p>
            <a:pPr indent="0" marL="0">
              <a:buNone/>
            </a:pPr>
            <a:r>
              <a:rPr lang="en-US" sz="1350" dirty="0">
                <a:solidFill>
                  <a:srgbClr val="6B6E7A"/>
                </a:solidFill>
                <a:latin typeface="Arial" pitchFamily="34" charset="0"/>
                <a:ea typeface="Arial" pitchFamily="34" charset="-122"/>
                <a:cs typeface="Arial" pitchFamily="34" charset="-120"/>
              </a:rPr>
              <a:t>The same underlying data needs to answer two very different questions well.</a:t>
            </a:r>
            <a:endParaRPr lang="en-US" sz="1350" dirty="0"/>
          </a:p>
        </p:txBody>
      </p:sp>
      <p:sp>
        <p:nvSpPr>
          <p:cNvPr id="5" name="Shape 3"/>
          <p:cNvSpPr/>
          <p:nvPr/>
        </p:nvSpPr>
        <p:spPr>
          <a:xfrm>
            <a:off x="640080" y="2468880"/>
            <a:ext cx="5394960" cy="3703320"/>
          </a:xfrm>
          <a:prstGeom prst="roundRect">
            <a:avLst>
              <a:gd name="adj" fmla="val 1975"/>
            </a:avLst>
          </a:prstGeom>
          <a:solidFill>
            <a:srgbClr val="FFFFFF"/>
          </a:solidFill>
          <a:ln/>
        </p:spPr>
      </p:sp>
      <p:sp>
        <p:nvSpPr>
          <p:cNvPr id="6" name="Shape 4"/>
          <p:cNvSpPr/>
          <p:nvPr/>
        </p:nvSpPr>
        <p:spPr>
          <a:xfrm>
            <a:off x="914400" y="2788920"/>
            <a:ext cx="548640" cy="548640"/>
          </a:xfrm>
          <a:prstGeom prst="ellipse">
            <a:avLst/>
          </a:prstGeom>
          <a:solidFill>
            <a:srgbClr val="4C5FEA"/>
          </a:solidFill>
          <a:ln/>
        </p:spPr>
      </p:sp>
      <p:pic>
        <p:nvPicPr>
          <p:cNvPr id="7" name="Image 0" descr="/home/claude/schools_booklet/icon_chart.png">    </p:cNvPr>
          <p:cNvPicPr>
            <a:picLocks noChangeAspect="1"/>
          </p:cNvPicPr>
          <p:nvPr/>
        </p:nvPicPr>
        <p:blipFill>
          <a:blip r:embed="rId1"/>
          <a:stretch>
            <a:fillRect/>
          </a:stretch>
        </p:blipFill>
        <p:spPr>
          <a:xfrm>
            <a:off x="985723" y="2860243"/>
            <a:ext cx="405994" cy="405994"/>
          </a:xfrm>
          <a:prstGeom prst="rect">
            <a:avLst/>
          </a:prstGeom>
        </p:spPr>
      </p:pic>
      <p:sp>
        <p:nvSpPr>
          <p:cNvPr id="8" name="Text 5"/>
          <p:cNvSpPr txBox="1"/>
          <p:nvPr/>
        </p:nvSpPr>
        <p:spPr>
          <a:xfrm>
            <a:off x="1600200" y="2852928"/>
            <a:ext cx="4206240" cy="411480"/>
          </a:xfrm>
          <a:prstGeom prst="rect">
            <a:avLst/>
          </a:prstGeom>
          <a:noFill/>
          <a:ln/>
        </p:spPr>
        <p:txBody>
          <a:bodyPr wrap="square" lIns="0" tIns="0" rIns="0" bIns="0" rtlCol="0" anchor="ctr"/>
          <a:lstStyle/>
          <a:p>
            <a:pPr indent="0" marL="0">
              <a:buNone/>
            </a:pPr>
            <a:r>
              <a:rPr lang="en-US" sz="1800" b="1" dirty="0">
                <a:solidFill>
                  <a:srgbClr val="16171D"/>
                </a:solidFill>
                <a:latin typeface="Arial" pitchFamily="34" charset="0"/>
                <a:ea typeface="Arial" pitchFamily="34" charset="-122"/>
                <a:cs typeface="Arial" pitchFamily="34" charset="-120"/>
              </a:rPr>
              <a:t>Reporting up</a:t>
            </a:r>
            <a:endParaRPr lang="en-US" sz="1800" dirty="0"/>
          </a:p>
        </p:txBody>
      </p:sp>
      <p:sp>
        <p:nvSpPr>
          <p:cNvPr id="9" name="Text 6"/>
          <p:cNvSpPr txBox="1"/>
          <p:nvPr/>
        </p:nvSpPr>
        <p:spPr>
          <a:xfrm>
            <a:off x="1600200" y="3246120"/>
            <a:ext cx="4206240" cy="274320"/>
          </a:xfrm>
          <a:prstGeom prst="rect">
            <a:avLst/>
          </a:prstGeom>
          <a:noFill/>
          <a:ln/>
        </p:spPr>
        <p:txBody>
          <a:bodyPr wrap="square" lIns="0" tIns="0" rIns="0" bIns="0" rtlCol="0" anchor="ctr"/>
          <a:lstStyle/>
          <a:p>
            <a:pPr indent="0" marL="0">
              <a:buNone/>
            </a:pPr>
            <a:r>
              <a:rPr lang="en-US" sz="1150" dirty="0">
                <a:solidFill>
                  <a:srgbClr val="6B6E7A"/>
                </a:solidFill>
                <a:latin typeface="Arial" pitchFamily="34" charset="0"/>
                <a:ea typeface="Arial" pitchFamily="34" charset="-122"/>
                <a:cs typeface="Arial" pitchFamily="34" charset="-120"/>
              </a:rPr>
              <a:t>To trust leadership &amp; the board</a:t>
            </a:r>
            <a:endParaRPr lang="en-US" sz="1150" dirty="0"/>
          </a:p>
        </p:txBody>
      </p:sp>
      <p:sp>
        <p:nvSpPr>
          <p:cNvPr id="10" name="Shape 7"/>
          <p:cNvSpPr/>
          <p:nvPr/>
        </p:nvSpPr>
        <p:spPr>
          <a:xfrm>
            <a:off x="914400" y="3867912"/>
            <a:ext cx="182880" cy="182880"/>
          </a:xfrm>
          <a:prstGeom prst="roundRect">
            <a:avLst>
              <a:gd name="adj" fmla="val 17500"/>
            </a:avLst>
          </a:prstGeom>
          <a:solidFill>
            <a:srgbClr val="FFFFFF"/>
          </a:solidFill>
          <a:ln w="19050">
            <a:solidFill>
              <a:srgbClr val="4C5FEA"/>
            </a:solidFill>
            <a:prstDash val="solid"/>
          </a:ln>
        </p:spPr>
      </p:sp>
      <p:sp>
        <p:nvSpPr>
          <p:cNvPr id="11" name="Text 8"/>
          <p:cNvSpPr txBox="1"/>
          <p:nvPr/>
        </p:nvSpPr>
        <p:spPr>
          <a:xfrm>
            <a:off x="1225296" y="378561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Trend data across every school in the trust</a:t>
            </a:r>
            <a:endParaRPr lang="en-US" sz="1250" dirty="0"/>
          </a:p>
        </p:txBody>
      </p:sp>
      <p:sp>
        <p:nvSpPr>
          <p:cNvPr id="12" name="Shape 9"/>
          <p:cNvSpPr/>
          <p:nvPr/>
        </p:nvSpPr>
        <p:spPr>
          <a:xfrm>
            <a:off x="914400" y="4416552"/>
            <a:ext cx="182880" cy="182880"/>
          </a:xfrm>
          <a:prstGeom prst="roundRect">
            <a:avLst>
              <a:gd name="adj" fmla="val 17500"/>
            </a:avLst>
          </a:prstGeom>
          <a:solidFill>
            <a:srgbClr val="FFFFFF"/>
          </a:solidFill>
          <a:ln w="19050">
            <a:solidFill>
              <a:srgbClr val="4C5FEA"/>
            </a:solidFill>
            <a:prstDash val="solid"/>
          </a:ln>
        </p:spPr>
      </p:sp>
      <p:sp>
        <p:nvSpPr>
          <p:cNvPr id="13" name="Text 10"/>
          <p:cNvSpPr txBox="1"/>
          <p:nvPr/>
        </p:nvSpPr>
        <p:spPr>
          <a:xfrm>
            <a:off x="1225296" y="433425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Outlier schools that need attention</a:t>
            </a:r>
            <a:endParaRPr lang="en-US" sz="1250" dirty="0"/>
          </a:p>
        </p:txBody>
      </p:sp>
      <p:sp>
        <p:nvSpPr>
          <p:cNvPr id="14" name="Shape 11"/>
          <p:cNvSpPr/>
          <p:nvPr/>
        </p:nvSpPr>
        <p:spPr>
          <a:xfrm>
            <a:off x="914400" y="4965192"/>
            <a:ext cx="182880" cy="182880"/>
          </a:xfrm>
          <a:prstGeom prst="roundRect">
            <a:avLst>
              <a:gd name="adj" fmla="val 17500"/>
            </a:avLst>
          </a:prstGeom>
          <a:solidFill>
            <a:srgbClr val="FFFFFF"/>
          </a:solidFill>
          <a:ln w="19050">
            <a:solidFill>
              <a:srgbClr val="4C5FEA"/>
            </a:solidFill>
            <a:prstDash val="solid"/>
          </a:ln>
        </p:spPr>
      </p:sp>
      <p:sp>
        <p:nvSpPr>
          <p:cNvPr id="15" name="Text 12"/>
          <p:cNvSpPr txBox="1"/>
          <p:nvPr/>
        </p:nvSpPr>
        <p:spPr>
          <a:xfrm>
            <a:off x="1225296" y="488289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Cost and risk exposure by category</a:t>
            </a:r>
            <a:endParaRPr lang="en-US" sz="1250" dirty="0"/>
          </a:p>
        </p:txBody>
      </p:sp>
      <p:sp>
        <p:nvSpPr>
          <p:cNvPr id="16" name="Shape 13"/>
          <p:cNvSpPr/>
          <p:nvPr/>
        </p:nvSpPr>
        <p:spPr>
          <a:xfrm>
            <a:off x="914400" y="5513832"/>
            <a:ext cx="182880" cy="182880"/>
          </a:xfrm>
          <a:prstGeom prst="roundRect">
            <a:avLst>
              <a:gd name="adj" fmla="val 17500"/>
            </a:avLst>
          </a:prstGeom>
          <a:solidFill>
            <a:srgbClr val="FFFFFF"/>
          </a:solidFill>
          <a:ln w="19050">
            <a:solidFill>
              <a:srgbClr val="4C5FEA"/>
            </a:solidFill>
            <a:prstDash val="solid"/>
          </a:ln>
        </p:spPr>
      </p:sp>
      <p:sp>
        <p:nvSpPr>
          <p:cNvPr id="17" name="Text 14"/>
          <p:cNvSpPr txBox="1"/>
          <p:nvPr/>
        </p:nvSpPr>
        <p:spPr>
          <a:xfrm>
            <a:off x="1225296" y="543153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Evidence that leadership holds up across the whole trust, not one school at a time</a:t>
            </a:r>
            <a:endParaRPr lang="en-US" sz="1250" dirty="0"/>
          </a:p>
        </p:txBody>
      </p:sp>
      <p:sp>
        <p:nvSpPr>
          <p:cNvPr id="18" name="Shape 15"/>
          <p:cNvSpPr/>
          <p:nvPr/>
        </p:nvSpPr>
        <p:spPr>
          <a:xfrm>
            <a:off x="6172200" y="2468880"/>
            <a:ext cx="5394960" cy="3703320"/>
          </a:xfrm>
          <a:prstGeom prst="roundRect">
            <a:avLst>
              <a:gd name="adj" fmla="val 1975"/>
            </a:avLst>
          </a:prstGeom>
          <a:solidFill>
            <a:srgbClr val="FFFFFF"/>
          </a:solidFill>
          <a:ln/>
        </p:spPr>
      </p:sp>
      <p:sp>
        <p:nvSpPr>
          <p:cNvPr id="19" name="Shape 16"/>
          <p:cNvSpPr/>
          <p:nvPr/>
        </p:nvSpPr>
        <p:spPr>
          <a:xfrm>
            <a:off x="6446520" y="2788920"/>
            <a:ext cx="548640" cy="548640"/>
          </a:xfrm>
          <a:prstGeom prst="ellipse">
            <a:avLst/>
          </a:prstGeom>
          <a:solidFill>
            <a:srgbClr val="F4808F"/>
          </a:solidFill>
          <a:ln/>
        </p:spPr>
      </p:sp>
      <p:pic>
        <p:nvPicPr>
          <p:cNvPr id="20" name="Image 1" descr="/home/claude/schools_booklet/icon_building.png">    </p:cNvPr>
          <p:cNvPicPr>
            <a:picLocks noChangeAspect="1"/>
          </p:cNvPicPr>
          <p:nvPr/>
        </p:nvPicPr>
        <p:blipFill>
          <a:blip r:embed="rId2"/>
          <a:stretch>
            <a:fillRect/>
          </a:stretch>
        </p:blipFill>
        <p:spPr>
          <a:xfrm>
            <a:off x="6517843" y="2860243"/>
            <a:ext cx="405994" cy="405994"/>
          </a:xfrm>
          <a:prstGeom prst="rect">
            <a:avLst/>
          </a:prstGeom>
        </p:spPr>
      </p:pic>
      <p:sp>
        <p:nvSpPr>
          <p:cNvPr id="21" name="Text 17"/>
          <p:cNvSpPr txBox="1"/>
          <p:nvPr/>
        </p:nvSpPr>
        <p:spPr>
          <a:xfrm>
            <a:off x="7132320" y="2852928"/>
            <a:ext cx="4206240" cy="411480"/>
          </a:xfrm>
          <a:prstGeom prst="rect">
            <a:avLst/>
          </a:prstGeom>
          <a:noFill/>
          <a:ln/>
        </p:spPr>
        <p:txBody>
          <a:bodyPr wrap="square" lIns="0" tIns="0" rIns="0" bIns="0" rtlCol="0" anchor="ctr"/>
          <a:lstStyle/>
          <a:p>
            <a:pPr indent="0" marL="0">
              <a:buNone/>
            </a:pPr>
            <a:r>
              <a:rPr lang="en-US" sz="1800" b="1" dirty="0">
                <a:solidFill>
                  <a:srgbClr val="16171D"/>
                </a:solidFill>
                <a:latin typeface="Arial" pitchFamily="34" charset="0"/>
                <a:ea typeface="Arial" pitchFamily="34" charset="-122"/>
                <a:cs typeface="Arial" pitchFamily="34" charset="-120"/>
              </a:rPr>
              <a:t>Reporting out</a:t>
            </a:r>
            <a:endParaRPr lang="en-US" sz="1800" dirty="0"/>
          </a:p>
        </p:txBody>
      </p:sp>
      <p:sp>
        <p:nvSpPr>
          <p:cNvPr id="22" name="Text 18"/>
          <p:cNvSpPr txBox="1"/>
          <p:nvPr/>
        </p:nvSpPr>
        <p:spPr>
          <a:xfrm>
            <a:off x="7132320" y="3246120"/>
            <a:ext cx="4206240" cy="274320"/>
          </a:xfrm>
          <a:prstGeom prst="rect">
            <a:avLst/>
          </a:prstGeom>
          <a:noFill/>
          <a:ln/>
        </p:spPr>
        <p:txBody>
          <a:bodyPr wrap="square" lIns="0" tIns="0" rIns="0" bIns="0" rtlCol="0" anchor="ctr"/>
          <a:lstStyle/>
          <a:p>
            <a:pPr indent="0" marL="0">
              <a:buNone/>
            </a:pPr>
            <a:r>
              <a:rPr lang="en-US" sz="1150" dirty="0">
                <a:solidFill>
                  <a:srgbClr val="6B6E7A"/>
                </a:solidFill>
                <a:latin typeface="Arial" pitchFamily="34" charset="0"/>
                <a:ea typeface="Arial" pitchFamily="34" charset="-122"/>
                <a:cs typeface="Arial" pitchFamily="34" charset="-120"/>
              </a:rPr>
              <a:t>To an inspector, at a single school, today</a:t>
            </a:r>
            <a:endParaRPr lang="en-US" sz="1150" dirty="0"/>
          </a:p>
        </p:txBody>
      </p:sp>
      <p:sp>
        <p:nvSpPr>
          <p:cNvPr id="23" name="Shape 19"/>
          <p:cNvSpPr/>
          <p:nvPr/>
        </p:nvSpPr>
        <p:spPr>
          <a:xfrm>
            <a:off x="6446520" y="3867912"/>
            <a:ext cx="182880" cy="182880"/>
          </a:xfrm>
          <a:prstGeom prst="roundRect">
            <a:avLst>
              <a:gd name="adj" fmla="val 17500"/>
            </a:avLst>
          </a:prstGeom>
          <a:solidFill>
            <a:srgbClr val="FFFFFF"/>
          </a:solidFill>
          <a:ln w="19050">
            <a:solidFill>
              <a:srgbClr val="F4808F"/>
            </a:solidFill>
            <a:prstDash val="solid"/>
          </a:ln>
        </p:spPr>
      </p:sp>
      <p:sp>
        <p:nvSpPr>
          <p:cNvPr id="24" name="Text 20"/>
          <p:cNvSpPr txBox="1"/>
          <p:nvPr/>
        </p:nvSpPr>
        <p:spPr>
          <a:xfrm>
            <a:off x="6757416" y="378561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 complete, immediate answer for this school</a:t>
            </a:r>
            <a:endParaRPr lang="en-US" sz="1250" dirty="0"/>
          </a:p>
        </p:txBody>
      </p:sp>
      <p:sp>
        <p:nvSpPr>
          <p:cNvPr id="25" name="Shape 21"/>
          <p:cNvSpPr/>
          <p:nvPr/>
        </p:nvSpPr>
        <p:spPr>
          <a:xfrm>
            <a:off x="6446520" y="4416552"/>
            <a:ext cx="182880" cy="182880"/>
          </a:xfrm>
          <a:prstGeom prst="roundRect">
            <a:avLst>
              <a:gd name="adj" fmla="val 17500"/>
            </a:avLst>
          </a:prstGeom>
          <a:solidFill>
            <a:srgbClr val="FFFFFF"/>
          </a:solidFill>
          <a:ln w="19050">
            <a:solidFill>
              <a:srgbClr val="F4808F"/>
            </a:solidFill>
            <a:prstDash val="solid"/>
          </a:ln>
        </p:spPr>
      </p:sp>
      <p:sp>
        <p:nvSpPr>
          <p:cNvPr id="26" name="Text 22"/>
          <p:cNvSpPr txBox="1"/>
          <p:nvPr/>
        </p:nvSpPr>
        <p:spPr>
          <a:xfrm>
            <a:off x="6757416" y="433425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Full history for this site, not the whole trust</a:t>
            </a:r>
            <a:endParaRPr lang="en-US" sz="1250" dirty="0"/>
          </a:p>
        </p:txBody>
      </p:sp>
      <p:sp>
        <p:nvSpPr>
          <p:cNvPr id="27" name="Shape 23"/>
          <p:cNvSpPr/>
          <p:nvPr/>
        </p:nvSpPr>
        <p:spPr>
          <a:xfrm>
            <a:off x="6446520" y="4965192"/>
            <a:ext cx="182880" cy="182880"/>
          </a:xfrm>
          <a:prstGeom prst="roundRect">
            <a:avLst>
              <a:gd name="adj" fmla="val 17500"/>
            </a:avLst>
          </a:prstGeom>
          <a:solidFill>
            <a:srgbClr val="FFFFFF"/>
          </a:solidFill>
          <a:ln w="19050">
            <a:solidFill>
              <a:srgbClr val="F4808F"/>
            </a:solidFill>
            <a:prstDash val="solid"/>
          </a:ln>
        </p:spPr>
      </p:sp>
      <p:sp>
        <p:nvSpPr>
          <p:cNvPr id="28" name="Text 24"/>
          <p:cNvSpPr txBox="1"/>
          <p:nvPr/>
        </p:nvSpPr>
        <p:spPr>
          <a:xfrm>
            <a:off x="6757416" y="488289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Certificates and evidence retrievable on the spot</a:t>
            </a:r>
            <a:endParaRPr lang="en-US" sz="1250" dirty="0"/>
          </a:p>
        </p:txBody>
      </p:sp>
      <p:sp>
        <p:nvSpPr>
          <p:cNvPr id="29" name="Shape 25"/>
          <p:cNvSpPr/>
          <p:nvPr/>
        </p:nvSpPr>
        <p:spPr>
          <a:xfrm>
            <a:off x="6446520" y="5513832"/>
            <a:ext cx="182880" cy="182880"/>
          </a:xfrm>
          <a:prstGeom prst="roundRect">
            <a:avLst>
              <a:gd name="adj" fmla="val 17500"/>
            </a:avLst>
          </a:prstGeom>
          <a:solidFill>
            <a:srgbClr val="FFFFFF"/>
          </a:solidFill>
          <a:ln w="19050">
            <a:solidFill>
              <a:srgbClr val="F4808F"/>
            </a:solidFill>
            <a:prstDash val="solid"/>
          </a:ln>
        </p:spPr>
      </p:sp>
      <p:sp>
        <p:nvSpPr>
          <p:cNvPr id="30" name="Text 26"/>
          <p:cNvSpPr txBox="1"/>
          <p:nvPr/>
        </p:nvSpPr>
        <p:spPr>
          <a:xfrm>
            <a:off x="6757416" y="5431536"/>
            <a:ext cx="453542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Confidence the site team isn't searching under pressure</a:t>
            </a:r>
            <a:endParaRPr lang="en-US" sz="1250" dirty="0"/>
          </a:p>
        </p:txBody>
      </p:sp>
      <p:sp>
        <p:nvSpPr>
          <p:cNvPr id="31" name="Shape 27"/>
          <p:cNvSpPr/>
          <p:nvPr/>
        </p:nvSpPr>
        <p:spPr>
          <a:xfrm>
            <a:off x="457200" y="6549390"/>
            <a:ext cx="43891" cy="61722"/>
          </a:xfrm>
          <a:prstGeom prst="rect">
            <a:avLst/>
          </a:prstGeom>
          <a:solidFill>
            <a:srgbClr val="16171D"/>
          </a:solidFill>
          <a:ln/>
        </p:spPr>
      </p:sp>
      <p:sp>
        <p:nvSpPr>
          <p:cNvPr id="32" name="Shape 28"/>
          <p:cNvSpPr/>
          <p:nvPr/>
        </p:nvSpPr>
        <p:spPr>
          <a:xfrm>
            <a:off x="520294" y="6515100"/>
            <a:ext cx="43891" cy="96012"/>
          </a:xfrm>
          <a:prstGeom prst="rect">
            <a:avLst/>
          </a:prstGeom>
          <a:solidFill>
            <a:srgbClr val="16171D"/>
          </a:solidFill>
          <a:ln/>
        </p:spPr>
      </p:sp>
      <p:sp>
        <p:nvSpPr>
          <p:cNvPr id="33" name="Shape 29"/>
          <p:cNvSpPr/>
          <p:nvPr/>
        </p:nvSpPr>
        <p:spPr>
          <a:xfrm>
            <a:off x="583387" y="6473952"/>
            <a:ext cx="43891" cy="137160"/>
          </a:xfrm>
          <a:prstGeom prst="rect">
            <a:avLst/>
          </a:prstGeom>
          <a:solidFill>
            <a:srgbClr val="16171D"/>
          </a:solidFill>
          <a:ln/>
        </p:spPr>
      </p:sp>
      <p:sp>
        <p:nvSpPr>
          <p:cNvPr id="34" name="Text 30"/>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35" name="Text 31"/>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6FD9A0"/>
                </a:solidFill>
                <a:latin typeface="Arial" pitchFamily="34" charset="0"/>
                <a:ea typeface="Arial" pitchFamily="34" charset="-122"/>
                <a:cs typeface="Arial" pitchFamily="34" charset="-120"/>
              </a:rPr>
              <a:t>THE MASTER CHECKLIST · PART 1</a:t>
            </a:r>
            <a:endParaRPr lang="en-US" sz="1100" dirty="0"/>
          </a:p>
        </p:txBody>
      </p:sp>
      <p:sp>
        <p:nvSpPr>
          <p:cNvPr id="3" name="Text 1"/>
          <p:cNvSpPr txBox="1"/>
          <p:nvPr/>
        </p:nvSpPr>
        <p:spPr>
          <a:xfrm>
            <a:off x="594360" y="822960"/>
            <a:ext cx="9144000" cy="548640"/>
          </a:xfrm>
          <a:prstGeom prst="rect">
            <a:avLst/>
          </a:prstGeom>
          <a:noFill/>
          <a:ln/>
        </p:spPr>
        <p:txBody>
          <a:bodyPr wrap="square" lIns="0" tIns="0" rIns="0" bIns="0" rtlCol="0" anchor="ctr"/>
          <a:lstStyle/>
          <a:p>
            <a:pPr indent="0" marL="0">
              <a:buNone/>
            </a:pPr>
            <a:r>
              <a:rPr lang="en-US" sz="2800" b="1" dirty="0">
                <a:solidFill>
                  <a:srgbClr val="16171D"/>
                </a:solidFill>
                <a:latin typeface="Arial" pitchFamily="34" charset="0"/>
                <a:ea typeface="Arial" pitchFamily="34" charset="-122"/>
                <a:cs typeface="Arial" pitchFamily="34" charset="-120"/>
              </a:rPr>
              <a:t>School-level self-assessment</a:t>
            </a:r>
            <a:endParaRPr lang="en-US" sz="2800" dirty="0"/>
          </a:p>
        </p:txBody>
      </p:sp>
      <p:sp>
        <p:nvSpPr>
          <p:cNvPr id="4" name="Text 2"/>
          <p:cNvSpPr txBox="1"/>
          <p:nvPr/>
        </p:nvSpPr>
        <p:spPr>
          <a:xfrm>
            <a:off x="640080" y="1463040"/>
            <a:ext cx="9144000" cy="457200"/>
          </a:xfrm>
          <a:prstGeom prst="rect">
            <a:avLst/>
          </a:prstGeom>
          <a:noFill/>
          <a:ln/>
        </p:spPr>
        <p:txBody>
          <a:bodyPr wrap="square" lIns="0" tIns="0" rIns="0" bIns="0" rtlCol="0" anchor="ctr"/>
          <a:lstStyle/>
          <a:p>
            <a:pPr indent="0" marL="0">
              <a:lnSpc>
                <a:spcPts val="1700"/>
              </a:lnSpc>
              <a:buNone/>
            </a:pPr>
            <a:r>
              <a:rPr lang="en-US" sz="1300" dirty="0">
                <a:solidFill>
                  <a:srgbClr val="6B6E7A"/>
                </a:solidFill>
                <a:latin typeface="Arial" pitchFamily="34" charset="0"/>
                <a:ea typeface="Arial" pitchFamily="34" charset="-122"/>
                <a:cs typeface="Arial" pitchFamily="34" charset="-120"/>
              </a:rPr>
              <a:t>A standalone version of every checklist in this guide. Work through it school by school, or use it as a walk-round tool.</a:t>
            </a:r>
            <a:endParaRPr lang="en-US" sz="1300" dirty="0"/>
          </a:p>
        </p:txBody>
      </p:sp>
      <p:sp>
        <p:nvSpPr>
          <p:cNvPr id="5" name="Shape 3"/>
          <p:cNvSpPr/>
          <p:nvPr/>
        </p:nvSpPr>
        <p:spPr>
          <a:xfrm>
            <a:off x="640080" y="2148840"/>
            <a:ext cx="3520440" cy="1965960"/>
          </a:xfrm>
          <a:prstGeom prst="roundRect">
            <a:avLst>
              <a:gd name="adj" fmla="val 2791"/>
            </a:avLst>
          </a:prstGeom>
          <a:solidFill>
            <a:srgbClr val="F5F6FC"/>
          </a:solidFill>
          <a:ln/>
        </p:spPr>
      </p:sp>
      <p:sp>
        <p:nvSpPr>
          <p:cNvPr id="6" name="Shape 4"/>
          <p:cNvSpPr/>
          <p:nvPr/>
        </p:nvSpPr>
        <p:spPr>
          <a:xfrm>
            <a:off x="640080" y="2148840"/>
            <a:ext cx="82296" cy="1965960"/>
          </a:xfrm>
          <a:prstGeom prst="rect">
            <a:avLst/>
          </a:prstGeom>
          <a:solidFill>
            <a:srgbClr val="F4808F"/>
          </a:solidFill>
          <a:ln/>
        </p:spPr>
      </p:sp>
      <p:sp>
        <p:nvSpPr>
          <p:cNvPr id="7" name="Text 5"/>
          <p:cNvSpPr txBox="1"/>
          <p:nvPr/>
        </p:nvSpPr>
        <p:spPr>
          <a:xfrm>
            <a:off x="868680" y="227685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Fire</a:t>
            </a:r>
            <a:endParaRPr lang="en-US" sz="1400" dirty="0"/>
          </a:p>
        </p:txBody>
      </p:sp>
      <p:sp>
        <p:nvSpPr>
          <p:cNvPr id="8" name="Shape 6"/>
          <p:cNvSpPr/>
          <p:nvPr/>
        </p:nvSpPr>
        <p:spPr>
          <a:xfrm>
            <a:off x="868680" y="2633472"/>
            <a:ext cx="182880" cy="182880"/>
          </a:xfrm>
          <a:prstGeom prst="roundRect">
            <a:avLst>
              <a:gd name="adj" fmla="val 17500"/>
            </a:avLst>
          </a:prstGeom>
          <a:solidFill>
            <a:srgbClr val="FFFFFF"/>
          </a:solidFill>
          <a:ln w="19050">
            <a:solidFill>
              <a:srgbClr val="F4808F"/>
            </a:solidFill>
            <a:prstDash val="solid"/>
          </a:ln>
        </p:spPr>
      </p:sp>
      <p:sp>
        <p:nvSpPr>
          <p:cNvPr id="9" name="Text 7"/>
          <p:cNvSpPr txBox="1"/>
          <p:nvPr/>
        </p:nvSpPr>
        <p:spPr>
          <a:xfrm>
            <a:off x="1179576" y="255117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Risk assessment current, actions tracked</a:t>
            </a:r>
            <a:endParaRPr lang="en-US" sz="1250" dirty="0"/>
          </a:p>
        </p:txBody>
      </p:sp>
      <p:sp>
        <p:nvSpPr>
          <p:cNvPr id="10" name="Shape 8"/>
          <p:cNvSpPr/>
          <p:nvPr/>
        </p:nvSpPr>
        <p:spPr>
          <a:xfrm>
            <a:off x="868680" y="3108960"/>
            <a:ext cx="182880" cy="182880"/>
          </a:xfrm>
          <a:prstGeom prst="roundRect">
            <a:avLst>
              <a:gd name="adj" fmla="val 17500"/>
            </a:avLst>
          </a:prstGeom>
          <a:solidFill>
            <a:srgbClr val="FFFFFF"/>
          </a:solidFill>
          <a:ln w="19050">
            <a:solidFill>
              <a:srgbClr val="F4808F"/>
            </a:solidFill>
            <a:prstDash val="solid"/>
          </a:ln>
        </p:spPr>
      </p:sp>
      <p:sp>
        <p:nvSpPr>
          <p:cNvPr id="11" name="Text 9"/>
          <p:cNvSpPr txBox="1"/>
          <p:nvPr/>
        </p:nvSpPr>
        <p:spPr>
          <a:xfrm>
            <a:off x="1179576" y="302666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Alarm &amp; detection tested on schedule</a:t>
            </a:r>
            <a:endParaRPr lang="en-US" sz="1250" dirty="0"/>
          </a:p>
        </p:txBody>
      </p:sp>
      <p:sp>
        <p:nvSpPr>
          <p:cNvPr id="12" name="Shape 10"/>
          <p:cNvSpPr/>
          <p:nvPr/>
        </p:nvSpPr>
        <p:spPr>
          <a:xfrm>
            <a:off x="868680" y="3584448"/>
            <a:ext cx="182880" cy="182880"/>
          </a:xfrm>
          <a:prstGeom prst="roundRect">
            <a:avLst>
              <a:gd name="adj" fmla="val 17500"/>
            </a:avLst>
          </a:prstGeom>
          <a:solidFill>
            <a:srgbClr val="FFFFFF"/>
          </a:solidFill>
          <a:ln w="19050">
            <a:solidFill>
              <a:srgbClr val="F4808F"/>
            </a:solidFill>
            <a:prstDash val="solid"/>
          </a:ln>
        </p:spPr>
      </p:sp>
      <p:sp>
        <p:nvSpPr>
          <p:cNvPr id="13" name="Text 11"/>
          <p:cNvSpPr txBox="1"/>
          <p:nvPr/>
        </p:nvSpPr>
        <p:spPr>
          <a:xfrm>
            <a:off x="1179576" y="350215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Escape routes clear, drills logged each term</a:t>
            </a:r>
            <a:endParaRPr lang="en-US" sz="1250" dirty="0"/>
          </a:p>
        </p:txBody>
      </p:sp>
      <p:sp>
        <p:nvSpPr>
          <p:cNvPr id="14" name="Shape 12"/>
          <p:cNvSpPr/>
          <p:nvPr/>
        </p:nvSpPr>
        <p:spPr>
          <a:xfrm>
            <a:off x="4343400" y="2148840"/>
            <a:ext cx="3520440" cy="1965960"/>
          </a:xfrm>
          <a:prstGeom prst="roundRect">
            <a:avLst>
              <a:gd name="adj" fmla="val 2791"/>
            </a:avLst>
          </a:prstGeom>
          <a:solidFill>
            <a:srgbClr val="F5F6FC"/>
          </a:solidFill>
          <a:ln/>
        </p:spPr>
      </p:sp>
      <p:sp>
        <p:nvSpPr>
          <p:cNvPr id="15" name="Shape 13"/>
          <p:cNvSpPr/>
          <p:nvPr/>
        </p:nvSpPr>
        <p:spPr>
          <a:xfrm>
            <a:off x="4343400" y="2148840"/>
            <a:ext cx="82296" cy="1965960"/>
          </a:xfrm>
          <a:prstGeom prst="rect">
            <a:avLst/>
          </a:prstGeom>
          <a:solidFill>
            <a:srgbClr val="4FC3BE"/>
          </a:solidFill>
          <a:ln/>
        </p:spPr>
      </p:sp>
      <p:sp>
        <p:nvSpPr>
          <p:cNvPr id="16" name="Text 14"/>
          <p:cNvSpPr txBox="1"/>
          <p:nvPr/>
        </p:nvSpPr>
        <p:spPr>
          <a:xfrm>
            <a:off x="4572000" y="227685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Water</a:t>
            </a:r>
            <a:endParaRPr lang="en-US" sz="1400" dirty="0"/>
          </a:p>
        </p:txBody>
      </p:sp>
      <p:sp>
        <p:nvSpPr>
          <p:cNvPr id="17" name="Shape 15"/>
          <p:cNvSpPr/>
          <p:nvPr/>
        </p:nvSpPr>
        <p:spPr>
          <a:xfrm>
            <a:off x="4572000" y="2633472"/>
            <a:ext cx="182880" cy="182880"/>
          </a:xfrm>
          <a:prstGeom prst="roundRect">
            <a:avLst>
              <a:gd name="adj" fmla="val 17500"/>
            </a:avLst>
          </a:prstGeom>
          <a:solidFill>
            <a:srgbClr val="FFFFFF"/>
          </a:solidFill>
          <a:ln w="19050">
            <a:solidFill>
              <a:srgbClr val="4FC3BE"/>
            </a:solidFill>
            <a:prstDash val="solid"/>
          </a:ln>
        </p:spPr>
      </p:sp>
      <p:sp>
        <p:nvSpPr>
          <p:cNvPr id="18" name="Text 16"/>
          <p:cNvSpPr txBox="1"/>
          <p:nvPr/>
        </p:nvSpPr>
        <p:spPr>
          <a:xfrm>
            <a:off x="4882896" y="255117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Legionella risk assessment current</a:t>
            </a:r>
            <a:endParaRPr lang="en-US" sz="1250" dirty="0"/>
          </a:p>
        </p:txBody>
      </p:sp>
      <p:sp>
        <p:nvSpPr>
          <p:cNvPr id="19" name="Shape 17"/>
          <p:cNvSpPr/>
          <p:nvPr/>
        </p:nvSpPr>
        <p:spPr>
          <a:xfrm>
            <a:off x="4572000" y="3108960"/>
            <a:ext cx="182880" cy="182880"/>
          </a:xfrm>
          <a:prstGeom prst="roundRect">
            <a:avLst>
              <a:gd name="adj" fmla="val 17500"/>
            </a:avLst>
          </a:prstGeom>
          <a:solidFill>
            <a:srgbClr val="FFFFFF"/>
          </a:solidFill>
          <a:ln w="19050">
            <a:solidFill>
              <a:srgbClr val="4FC3BE"/>
            </a:solidFill>
            <a:prstDash val="solid"/>
          </a:ln>
        </p:spPr>
      </p:sp>
      <p:sp>
        <p:nvSpPr>
          <p:cNvPr id="20" name="Text 18"/>
          <p:cNvSpPr txBox="1"/>
          <p:nvPr/>
        </p:nvSpPr>
        <p:spPr>
          <a:xfrm>
            <a:off x="4882896" y="302666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Outlet temperatures checked monthly</a:t>
            </a:r>
            <a:endParaRPr lang="en-US" sz="1250" dirty="0"/>
          </a:p>
        </p:txBody>
      </p:sp>
      <p:sp>
        <p:nvSpPr>
          <p:cNvPr id="21" name="Shape 19"/>
          <p:cNvSpPr/>
          <p:nvPr/>
        </p:nvSpPr>
        <p:spPr>
          <a:xfrm>
            <a:off x="4572000" y="3584448"/>
            <a:ext cx="182880" cy="182880"/>
          </a:xfrm>
          <a:prstGeom prst="roundRect">
            <a:avLst>
              <a:gd name="adj" fmla="val 17500"/>
            </a:avLst>
          </a:prstGeom>
          <a:solidFill>
            <a:srgbClr val="FFFFFF"/>
          </a:solidFill>
          <a:ln w="19050">
            <a:solidFill>
              <a:srgbClr val="4FC3BE"/>
            </a:solidFill>
            <a:prstDash val="solid"/>
          </a:ln>
        </p:spPr>
      </p:sp>
      <p:sp>
        <p:nvSpPr>
          <p:cNvPr id="22" name="Text 20"/>
          <p:cNvSpPr txBox="1"/>
          <p:nvPr/>
        </p:nvSpPr>
        <p:spPr>
          <a:xfrm>
            <a:off x="4882896" y="350215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Remedial actions tracked to close</a:t>
            </a:r>
            <a:endParaRPr lang="en-US" sz="1250" dirty="0"/>
          </a:p>
        </p:txBody>
      </p:sp>
      <p:sp>
        <p:nvSpPr>
          <p:cNvPr id="23" name="Shape 21"/>
          <p:cNvSpPr/>
          <p:nvPr/>
        </p:nvSpPr>
        <p:spPr>
          <a:xfrm>
            <a:off x="8046720" y="2148840"/>
            <a:ext cx="3520440" cy="1965960"/>
          </a:xfrm>
          <a:prstGeom prst="roundRect">
            <a:avLst>
              <a:gd name="adj" fmla="val 2791"/>
            </a:avLst>
          </a:prstGeom>
          <a:solidFill>
            <a:srgbClr val="F5F6FC"/>
          </a:solidFill>
          <a:ln/>
        </p:spPr>
      </p:sp>
      <p:sp>
        <p:nvSpPr>
          <p:cNvPr id="24" name="Shape 22"/>
          <p:cNvSpPr/>
          <p:nvPr/>
        </p:nvSpPr>
        <p:spPr>
          <a:xfrm>
            <a:off x="8046720" y="2148840"/>
            <a:ext cx="82296" cy="1965960"/>
          </a:xfrm>
          <a:prstGeom prst="rect">
            <a:avLst/>
          </a:prstGeom>
          <a:solidFill>
            <a:srgbClr val="F5A65C"/>
          </a:solidFill>
          <a:ln/>
        </p:spPr>
      </p:sp>
      <p:sp>
        <p:nvSpPr>
          <p:cNvPr id="25" name="Text 23"/>
          <p:cNvSpPr txBox="1"/>
          <p:nvPr/>
        </p:nvSpPr>
        <p:spPr>
          <a:xfrm>
            <a:off x="8275320" y="227685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Gas</a:t>
            </a:r>
            <a:endParaRPr lang="en-US" sz="1400" dirty="0"/>
          </a:p>
        </p:txBody>
      </p:sp>
      <p:sp>
        <p:nvSpPr>
          <p:cNvPr id="26" name="Shape 24"/>
          <p:cNvSpPr/>
          <p:nvPr/>
        </p:nvSpPr>
        <p:spPr>
          <a:xfrm>
            <a:off x="8275320" y="2633472"/>
            <a:ext cx="182880" cy="182880"/>
          </a:xfrm>
          <a:prstGeom prst="roundRect">
            <a:avLst>
              <a:gd name="adj" fmla="val 17500"/>
            </a:avLst>
          </a:prstGeom>
          <a:solidFill>
            <a:srgbClr val="FFFFFF"/>
          </a:solidFill>
          <a:ln w="19050">
            <a:solidFill>
              <a:srgbClr val="F5A65C"/>
            </a:solidFill>
            <a:prstDash val="solid"/>
          </a:ln>
        </p:spPr>
      </p:sp>
      <p:sp>
        <p:nvSpPr>
          <p:cNvPr id="27" name="Text 25"/>
          <p:cNvSpPr txBox="1"/>
          <p:nvPr/>
        </p:nvSpPr>
        <p:spPr>
          <a:xfrm>
            <a:off x="8586216" y="255117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CP12 completed and in date</a:t>
            </a:r>
            <a:endParaRPr lang="en-US" sz="1250" dirty="0"/>
          </a:p>
        </p:txBody>
      </p:sp>
      <p:sp>
        <p:nvSpPr>
          <p:cNvPr id="28" name="Shape 26"/>
          <p:cNvSpPr/>
          <p:nvPr/>
        </p:nvSpPr>
        <p:spPr>
          <a:xfrm>
            <a:off x="8275320" y="3108960"/>
            <a:ext cx="182880" cy="182880"/>
          </a:xfrm>
          <a:prstGeom prst="roundRect">
            <a:avLst>
              <a:gd name="adj" fmla="val 17500"/>
            </a:avLst>
          </a:prstGeom>
          <a:solidFill>
            <a:srgbClr val="FFFFFF"/>
          </a:solidFill>
          <a:ln w="19050">
            <a:solidFill>
              <a:srgbClr val="F5A65C"/>
            </a:solidFill>
            <a:prstDash val="solid"/>
          </a:ln>
        </p:spPr>
      </p:sp>
      <p:sp>
        <p:nvSpPr>
          <p:cNvPr id="29" name="Text 27"/>
          <p:cNvSpPr txBox="1"/>
          <p:nvPr/>
        </p:nvSpPr>
        <p:spPr>
          <a:xfrm>
            <a:off x="8586216" y="302666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Appliances serviced on schedule</a:t>
            </a:r>
            <a:endParaRPr lang="en-US" sz="1250" dirty="0"/>
          </a:p>
        </p:txBody>
      </p:sp>
      <p:sp>
        <p:nvSpPr>
          <p:cNvPr id="30" name="Shape 28"/>
          <p:cNvSpPr/>
          <p:nvPr/>
        </p:nvSpPr>
        <p:spPr>
          <a:xfrm>
            <a:off x="8275320" y="3584448"/>
            <a:ext cx="182880" cy="182880"/>
          </a:xfrm>
          <a:prstGeom prst="roundRect">
            <a:avLst>
              <a:gd name="adj" fmla="val 17500"/>
            </a:avLst>
          </a:prstGeom>
          <a:solidFill>
            <a:srgbClr val="FFFFFF"/>
          </a:solidFill>
          <a:ln w="19050">
            <a:solidFill>
              <a:srgbClr val="F5A65C"/>
            </a:solidFill>
            <a:prstDash val="solid"/>
          </a:ln>
        </p:spPr>
      </p:sp>
      <p:sp>
        <p:nvSpPr>
          <p:cNvPr id="31" name="Text 29"/>
          <p:cNvSpPr txBox="1"/>
          <p:nvPr/>
        </p:nvSpPr>
        <p:spPr>
          <a:xfrm>
            <a:off x="8586216" y="350215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Certificates retrievable in seconds</a:t>
            </a:r>
            <a:endParaRPr lang="en-US" sz="1250" dirty="0"/>
          </a:p>
        </p:txBody>
      </p:sp>
      <p:sp>
        <p:nvSpPr>
          <p:cNvPr id="32" name="Shape 30"/>
          <p:cNvSpPr/>
          <p:nvPr/>
        </p:nvSpPr>
        <p:spPr>
          <a:xfrm>
            <a:off x="640080" y="4297680"/>
            <a:ext cx="3520440" cy="1965960"/>
          </a:xfrm>
          <a:prstGeom prst="roundRect">
            <a:avLst>
              <a:gd name="adj" fmla="val 2791"/>
            </a:avLst>
          </a:prstGeom>
          <a:solidFill>
            <a:srgbClr val="F5F6FC"/>
          </a:solidFill>
          <a:ln/>
        </p:spPr>
      </p:sp>
      <p:sp>
        <p:nvSpPr>
          <p:cNvPr id="33" name="Shape 31"/>
          <p:cNvSpPr/>
          <p:nvPr/>
        </p:nvSpPr>
        <p:spPr>
          <a:xfrm>
            <a:off x="640080" y="4297680"/>
            <a:ext cx="82296" cy="1965960"/>
          </a:xfrm>
          <a:prstGeom prst="rect">
            <a:avLst/>
          </a:prstGeom>
          <a:solidFill>
            <a:srgbClr val="B9A6F2"/>
          </a:solidFill>
          <a:ln/>
        </p:spPr>
      </p:sp>
      <p:sp>
        <p:nvSpPr>
          <p:cNvPr id="34" name="Text 32"/>
          <p:cNvSpPr txBox="1"/>
          <p:nvPr/>
        </p:nvSpPr>
        <p:spPr>
          <a:xfrm>
            <a:off x="868680" y="442569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Electrical</a:t>
            </a:r>
            <a:endParaRPr lang="en-US" sz="1400" dirty="0"/>
          </a:p>
        </p:txBody>
      </p:sp>
      <p:sp>
        <p:nvSpPr>
          <p:cNvPr id="35" name="Shape 33"/>
          <p:cNvSpPr/>
          <p:nvPr/>
        </p:nvSpPr>
        <p:spPr>
          <a:xfrm>
            <a:off x="868680" y="4782312"/>
            <a:ext cx="182880" cy="182880"/>
          </a:xfrm>
          <a:prstGeom prst="roundRect">
            <a:avLst>
              <a:gd name="adj" fmla="val 17500"/>
            </a:avLst>
          </a:prstGeom>
          <a:solidFill>
            <a:srgbClr val="FFFFFF"/>
          </a:solidFill>
          <a:ln w="19050">
            <a:solidFill>
              <a:srgbClr val="B9A6F2"/>
            </a:solidFill>
            <a:prstDash val="solid"/>
          </a:ln>
        </p:spPr>
      </p:sp>
      <p:sp>
        <p:nvSpPr>
          <p:cNvPr id="36" name="Text 34"/>
          <p:cNvSpPr txBox="1"/>
          <p:nvPr/>
        </p:nvSpPr>
        <p:spPr>
          <a:xfrm>
            <a:off x="1179576" y="470001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EICR completed at required interval</a:t>
            </a:r>
            <a:endParaRPr lang="en-US" sz="1250" dirty="0"/>
          </a:p>
        </p:txBody>
      </p:sp>
      <p:sp>
        <p:nvSpPr>
          <p:cNvPr id="37" name="Shape 35"/>
          <p:cNvSpPr/>
          <p:nvPr/>
        </p:nvSpPr>
        <p:spPr>
          <a:xfrm>
            <a:off x="868680" y="5257800"/>
            <a:ext cx="182880" cy="182880"/>
          </a:xfrm>
          <a:prstGeom prst="roundRect">
            <a:avLst>
              <a:gd name="adj" fmla="val 17500"/>
            </a:avLst>
          </a:prstGeom>
          <a:solidFill>
            <a:srgbClr val="FFFFFF"/>
          </a:solidFill>
          <a:ln w="19050">
            <a:solidFill>
              <a:srgbClr val="B9A6F2"/>
            </a:solidFill>
            <a:prstDash val="solid"/>
          </a:ln>
        </p:spPr>
      </p:sp>
      <p:sp>
        <p:nvSpPr>
          <p:cNvPr id="38" name="Text 36"/>
          <p:cNvSpPr txBox="1"/>
          <p:nvPr/>
        </p:nvSpPr>
        <p:spPr>
          <a:xfrm>
            <a:off x="1179576" y="517550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PAT testing up to date</a:t>
            </a:r>
            <a:endParaRPr lang="en-US" sz="1250" dirty="0"/>
          </a:p>
        </p:txBody>
      </p:sp>
      <p:sp>
        <p:nvSpPr>
          <p:cNvPr id="39" name="Shape 37"/>
          <p:cNvSpPr/>
          <p:nvPr/>
        </p:nvSpPr>
        <p:spPr>
          <a:xfrm>
            <a:off x="868680" y="5733288"/>
            <a:ext cx="182880" cy="182880"/>
          </a:xfrm>
          <a:prstGeom prst="roundRect">
            <a:avLst>
              <a:gd name="adj" fmla="val 17500"/>
            </a:avLst>
          </a:prstGeom>
          <a:solidFill>
            <a:srgbClr val="FFFFFF"/>
          </a:solidFill>
          <a:ln w="19050">
            <a:solidFill>
              <a:srgbClr val="B9A6F2"/>
            </a:solidFill>
            <a:prstDash val="solid"/>
          </a:ln>
        </p:spPr>
      </p:sp>
      <p:sp>
        <p:nvSpPr>
          <p:cNvPr id="40" name="Text 38"/>
          <p:cNvSpPr txBox="1"/>
          <p:nvPr/>
        </p:nvSpPr>
        <p:spPr>
          <a:xfrm>
            <a:off x="1179576" y="565099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Remedial works tracked to completion</a:t>
            </a:r>
            <a:endParaRPr lang="en-US" sz="1250" dirty="0"/>
          </a:p>
        </p:txBody>
      </p:sp>
      <p:sp>
        <p:nvSpPr>
          <p:cNvPr id="41" name="Shape 39"/>
          <p:cNvSpPr/>
          <p:nvPr/>
        </p:nvSpPr>
        <p:spPr>
          <a:xfrm>
            <a:off x="4343400" y="4297680"/>
            <a:ext cx="3520440" cy="1965960"/>
          </a:xfrm>
          <a:prstGeom prst="roundRect">
            <a:avLst>
              <a:gd name="adj" fmla="val 2791"/>
            </a:avLst>
          </a:prstGeom>
          <a:solidFill>
            <a:srgbClr val="F5F6FC"/>
          </a:solidFill>
          <a:ln/>
        </p:spPr>
      </p:sp>
      <p:sp>
        <p:nvSpPr>
          <p:cNvPr id="42" name="Shape 40"/>
          <p:cNvSpPr/>
          <p:nvPr/>
        </p:nvSpPr>
        <p:spPr>
          <a:xfrm>
            <a:off x="4343400" y="4297680"/>
            <a:ext cx="82296" cy="1965960"/>
          </a:xfrm>
          <a:prstGeom prst="rect">
            <a:avLst/>
          </a:prstGeom>
          <a:solidFill>
            <a:srgbClr val="6FD9A0"/>
          </a:solidFill>
          <a:ln/>
        </p:spPr>
      </p:sp>
      <p:sp>
        <p:nvSpPr>
          <p:cNvPr id="43" name="Text 41"/>
          <p:cNvSpPr txBox="1"/>
          <p:nvPr/>
        </p:nvSpPr>
        <p:spPr>
          <a:xfrm>
            <a:off x="4572000" y="442569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Equipment</a:t>
            </a:r>
            <a:endParaRPr lang="en-US" sz="1400" dirty="0"/>
          </a:p>
        </p:txBody>
      </p:sp>
      <p:sp>
        <p:nvSpPr>
          <p:cNvPr id="44" name="Shape 42"/>
          <p:cNvSpPr/>
          <p:nvPr/>
        </p:nvSpPr>
        <p:spPr>
          <a:xfrm>
            <a:off x="4572000" y="4782312"/>
            <a:ext cx="182880" cy="182880"/>
          </a:xfrm>
          <a:prstGeom prst="roundRect">
            <a:avLst>
              <a:gd name="adj" fmla="val 17500"/>
            </a:avLst>
          </a:prstGeom>
          <a:solidFill>
            <a:srgbClr val="FFFFFF"/>
          </a:solidFill>
          <a:ln w="19050">
            <a:solidFill>
              <a:srgbClr val="6FD9A0"/>
            </a:solidFill>
            <a:prstDash val="solid"/>
          </a:ln>
        </p:spPr>
      </p:sp>
      <p:sp>
        <p:nvSpPr>
          <p:cNvPr id="45" name="Text 43"/>
          <p:cNvSpPr txBox="1"/>
          <p:nvPr/>
        </p:nvSpPr>
        <p:spPr>
          <a:xfrm>
            <a:off x="4882896" y="470001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PE, playground &amp; lifting equipment inspected (LOLER)</a:t>
            </a:r>
            <a:endParaRPr lang="en-US" sz="1250" dirty="0"/>
          </a:p>
        </p:txBody>
      </p:sp>
      <p:sp>
        <p:nvSpPr>
          <p:cNvPr id="46" name="Shape 44"/>
          <p:cNvSpPr/>
          <p:nvPr/>
        </p:nvSpPr>
        <p:spPr>
          <a:xfrm>
            <a:off x="4572000" y="5257800"/>
            <a:ext cx="182880" cy="182880"/>
          </a:xfrm>
          <a:prstGeom prst="roundRect">
            <a:avLst>
              <a:gd name="adj" fmla="val 17500"/>
            </a:avLst>
          </a:prstGeom>
          <a:solidFill>
            <a:srgbClr val="FFFFFF"/>
          </a:solidFill>
          <a:ln w="19050">
            <a:solidFill>
              <a:srgbClr val="6FD9A0"/>
            </a:solidFill>
            <a:prstDash val="solid"/>
          </a:ln>
        </p:spPr>
      </p:sp>
      <p:sp>
        <p:nvSpPr>
          <p:cNvPr id="47" name="Text 45"/>
          <p:cNvSpPr txBox="1"/>
          <p:nvPr/>
        </p:nvSpPr>
        <p:spPr>
          <a:xfrm>
            <a:off x="4882896" y="517550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Faulty equipment logged &amp; isolated</a:t>
            </a:r>
            <a:endParaRPr lang="en-US" sz="1250" dirty="0"/>
          </a:p>
        </p:txBody>
      </p:sp>
      <p:sp>
        <p:nvSpPr>
          <p:cNvPr id="48" name="Shape 46"/>
          <p:cNvSpPr/>
          <p:nvPr/>
        </p:nvSpPr>
        <p:spPr>
          <a:xfrm>
            <a:off x="4572000" y="5733288"/>
            <a:ext cx="182880" cy="182880"/>
          </a:xfrm>
          <a:prstGeom prst="roundRect">
            <a:avLst>
              <a:gd name="adj" fmla="val 17500"/>
            </a:avLst>
          </a:prstGeom>
          <a:solidFill>
            <a:srgbClr val="FFFFFF"/>
          </a:solidFill>
          <a:ln w="19050">
            <a:solidFill>
              <a:srgbClr val="6FD9A0"/>
            </a:solidFill>
            <a:prstDash val="solid"/>
          </a:ln>
        </p:spPr>
      </p:sp>
      <p:sp>
        <p:nvSpPr>
          <p:cNvPr id="49" name="Text 47"/>
          <p:cNvSpPr txBox="1"/>
          <p:nvPr/>
        </p:nvSpPr>
        <p:spPr>
          <a:xfrm>
            <a:off x="4882896" y="565099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Full history attached per asset</a:t>
            </a:r>
            <a:endParaRPr lang="en-US" sz="1250" dirty="0"/>
          </a:p>
        </p:txBody>
      </p:sp>
      <p:sp>
        <p:nvSpPr>
          <p:cNvPr id="50" name="Shape 48"/>
          <p:cNvSpPr/>
          <p:nvPr/>
        </p:nvSpPr>
        <p:spPr>
          <a:xfrm>
            <a:off x="8046720" y="4297680"/>
            <a:ext cx="3520440" cy="1965960"/>
          </a:xfrm>
          <a:prstGeom prst="roundRect">
            <a:avLst>
              <a:gd name="adj" fmla="val 2791"/>
            </a:avLst>
          </a:prstGeom>
          <a:solidFill>
            <a:srgbClr val="F5F6FC"/>
          </a:solidFill>
          <a:ln/>
        </p:spPr>
      </p:sp>
      <p:sp>
        <p:nvSpPr>
          <p:cNvPr id="51" name="Shape 49"/>
          <p:cNvSpPr/>
          <p:nvPr/>
        </p:nvSpPr>
        <p:spPr>
          <a:xfrm>
            <a:off x="8046720" y="4297680"/>
            <a:ext cx="82296" cy="1965960"/>
          </a:xfrm>
          <a:prstGeom prst="rect">
            <a:avLst/>
          </a:prstGeom>
          <a:solidFill>
            <a:srgbClr val="4C5FEA"/>
          </a:solidFill>
          <a:ln/>
        </p:spPr>
      </p:sp>
      <p:sp>
        <p:nvSpPr>
          <p:cNvPr id="52" name="Text 50"/>
          <p:cNvSpPr txBox="1"/>
          <p:nvPr/>
        </p:nvSpPr>
        <p:spPr>
          <a:xfrm>
            <a:off x="8275320" y="4425696"/>
            <a:ext cx="3154680" cy="292608"/>
          </a:xfrm>
          <a:prstGeom prst="rect">
            <a:avLst/>
          </a:prstGeom>
          <a:noFill/>
          <a:ln/>
        </p:spPr>
        <p:txBody>
          <a:bodyPr wrap="square" lIns="0" tIns="0" rIns="0" bIns="0" rtlCol="0" anchor="ctr"/>
          <a:lstStyle/>
          <a:p>
            <a:pPr indent="0" marL="0">
              <a:buNone/>
            </a:pPr>
            <a:r>
              <a:rPr lang="en-US" sz="1400" b="1" dirty="0">
                <a:solidFill>
                  <a:srgbClr val="16171D"/>
                </a:solidFill>
                <a:latin typeface="Arial" pitchFamily="34" charset="0"/>
                <a:ea typeface="Arial" pitchFamily="34" charset="-122"/>
                <a:cs typeface="Arial" pitchFamily="34" charset="-120"/>
              </a:rPr>
              <a:t>Documentation</a:t>
            </a:r>
            <a:endParaRPr lang="en-US" sz="1400" dirty="0"/>
          </a:p>
        </p:txBody>
      </p:sp>
      <p:sp>
        <p:nvSpPr>
          <p:cNvPr id="53" name="Shape 51"/>
          <p:cNvSpPr/>
          <p:nvPr/>
        </p:nvSpPr>
        <p:spPr>
          <a:xfrm>
            <a:off x="8275320" y="4782312"/>
            <a:ext cx="182880" cy="182880"/>
          </a:xfrm>
          <a:prstGeom prst="roundRect">
            <a:avLst>
              <a:gd name="adj" fmla="val 17500"/>
            </a:avLst>
          </a:prstGeom>
          <a:solidFill>
            <a:srgbClr val="FFFFFF"/>
          </a:solidFill>
          <a:ln w="19050">
            <a:solidFill>
              <a:srgbClr val="4C5FEA"/>
            </a:solidFill>
            <a:prstDash val="solid"/>
          </a:ln>
        </p:spPr>
      </p:sp>
      <p:sp>
        <p:nvSpPr>
          <p:cNvPr id="54" name="Text 52"/>
          <p:cNvSpPr txBox="1"/>
          <p:nvPr/>
        </p:nvSpPr>
        <p:spPr>
          <a:xfrm>
            <a:off x="8586216" y="4700016"/>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Evidence attached, not just marked done</a:t>
            </a:r>
            <a:endParaRPr lang="en-US" sz="1250" dirty="0"/>
          </a:p>
        </p:txBody>
      </p:sp>
      <p:sp>
        <p:nvSpPr>
          <p:cNvPr id="55" name="Shape 53"/>
          <p:cNvSpPr/>
          <p:nvPr/>
        </p:nvSpPr>
        <p:spPr>
          <a:xfrm>
            <a:off x="8275320" y="5257800"/>
            <a:ext cx="182880" cy="182880"/>
          </a:xfrm>
          <a:prstGeom prst="roundRect">
            <a:avLst>
              <a:gd name="adj" fmla="val 17500"/>
            </a:avLst>
          </a:prstGeom>
          <a:solidFill>
            <a:srgbClr val="FFFFFF"/>
          </a:solidFill>
          <a:ln w="19050">
            <a:solidFill>
              <a:srgbClr val="4C5FEA"/>
            </a:solidFill>
            <a:prstDash val="solid"/>
          </a:ln>
        </p:spPr>
      </p:sp>
      <p:sp>
        <p:nvSpPr>
          <p:cNvPr id="56" name="Text 54"/>
          <p:cNvSpPr txBox="1"/>
          <p:nvPr/>
        </p:nvSpPr>
        <p:spPr>
          <a:xfrm>
            <a:off x="8586216" y="5175504"/>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Who/what/when recorded for every check</a:t>
            </a:r>
            <a:endParaRPr lang="en-US" sz="1250" dirty="0"/>
          </a:p>
        </p:txBody>
      </p:sp>
      <p:sp>
        <p:nvSpPr>
          <p:cNvPr id="57" name="Shape 55"/>
          <p:cNvSpPr/>
          <p:nvPr/>
        </p:nvSpPr>
        <p:spPr>
          <a:xfrm>
            <a:off x="8275320" y="5733288"/>
            <a:ext cx="182880" cy="182880"/>
          </a:xfrm>
          <a:prstGeom prst="roundRect">
            <a:avLst>
              <a:gd name="adj" fmla="val 17500"/>
            </a:avLst>
          </a:prstGeom>
          <a:solidFill>
            <a:srgbClr val="FFFFFF"/>
          </a:solidFill>
          <a:ln w="19050">
            <a:solidFill>
              <a:srgbClr val="4C5FEA"/>
            </a:solidFill>
            <a:prstDash val="solid"/>
          </a:ln>
        </p:spPr>
      </p:sp>
      <p:sp>
        <p:nvSpPr>
          <p:cNvPr id="58" name="Text 56"/>
          <p:cNvSpPr txBox="1"/>
          <p:nvPr/>
        </p:nvSpPr>
        <p:spPr>
          <a:xfrm>
            <a:off x="8586216" y="5650992"/>
            <a:ext cx="275234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Full history retrievable on demand</a:t>
            </a:r>
            <a:endParaRPr lang="en-US" sz="1250" dirty="0"/>
          </a:p>
        </p:txBody>
      </p:sp>
      <p:sp>
        <p:nvSpPr>
          <p:cNvPr id="59" name="Shape 57"/>
          <p:cNvSpPr/>
          <p:nvPr/>
        </p:nvSpPr>
        <p:spPr>
          <a:xfrm>
            <a:off x="457200" y="6549390"/>
            <a:ext cx="43891" cy="61722"/>
          </a:xfrm>
          <a:prstGeom prst="rect">
            <a:avLst/>
          </a:prstGeom>
          <a:solidFill>
            <a:srgbClr val="16171D"/>
          </a:solidFill>
          <a:ln/>
        </p:spPr>
      </p:sp>
      <p:sp>
        <p:nvSpPr>
          <p:cNvPr id="60" name="Shape 58"/>
          <p:cNvSpPr/>
          <p:nvPr/>
        </p:nvSpPr>
        <p:spPr>
          <a:xfrm>
            <a:off x="520294" y="6515100"/>
            <a:ext cx="43891" cy="96012"/>
          </a:xfrm>
          <a:prstGeom prst="rect">
            <a:avLst/>
          </a:prstGeom>
          <a:solidFill>
            <a:srgbClr val="16171D"/>
          </a:solidFill>
          <a:ln/>
        </p:spPr>
      </p:sp>
      <p:sp>
        <p:nvSpPr>
          <p:cNvPr id="61" name="Shape 59"/>
          <p:cNvSpPr/>
          <p:nvPr/>
        </p:nvSpPr>
        <p:spPr>
          <a:xfrm>
            <a:off x="583387" y="6473952"/>
            <a:ext cx="43891" cy="137160"/>
          </a:xfrm>
          <a:prstGeom prst="rect">
            <a:avLst/>
          </a:prstGeom>
          <a:solidFill>
            <a:srgbClr val="16171D"/>
          </a:solidFill>
          <a:ln/>
        </p:spPr>
      </p:sp>
      <p:sp>
        <p:nvSpPr>
          <p:cNvPr id="62" name="Text 60"/>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63" name="Text 61"/>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40080" y="502920"/>
            <a:ext cx="5486400" cy="274320"/>
          </a:xfrm>
          <a:prstGeom prst="rect">
            <a:avLst/>
          </a:prstGeom>
          <a:noFill/>
          <a:ln/>
        </p:spPr>
        <p:txBody>
          <a:bodyPr wrap="square" lIns="0" tIns="0" rIns="0" bIns="0" rtlCol="0" anchor="ctr"/>
          <a:lstStyle/>
          <a:p>
            <a:pPr indent="0" marL="0">
              <a:buNone/>
            </a:pPr>
            <a:r>
              <a:rPr lang="en-US" sz="1100" b="1" spc="150" kern="0" dirty="0">
                <a:solidFill>
                  <a:srgbClr val="B9A6F2"/>
                </a:solidFill>
                <a:latin typeface="Arial" pitchFamily="34" charset="0"/>
                <a:ea typeface="Arial" pitchFamily="34" charset="-122"/>
                <a:cs typeface="Arial" pitchFamily="34" charset="-120"/>
              </a:rPr>
              <a:t>THE MASTER CHECKLIST · PART 2</a:t>
            </a:r>
            <a:endParaRPr lang="en-US" sz="1100" dirty="0"/>
          </a:p>
        </p:txBody>
      </p:sp>
      <p:sp>
        <p:nvSpPr>
          <p:cNvPr id="3" name="Text 1"/>
          <p:cNvSpPr txBox="1"/>
          <p:nvPr/>
        </p:nvSpPr>
        <p:spPr>
          <a:xfrm>
            <a:off x="594360" y="822960"/>
            <a:ext cx="9144000" cy="548640"/>
          </a:xfrm>
          <a:prstGeom prst="rect">
            <a:avLst/>
          </a:prstGeom>
          <a:noFill/>
          <a:ln/>
        </p:spPr>
        <p:txBody>
          <a:bodyPr wrap="square" lIns="0" tIns="0" rIns="0" bIns="0" rtlCol="0" anchor="ctr"/>
          <a:lstStyle/>
          <a:p>
            <a:pPr indent="0" marL="0">
              <a:buNone/>
            </a:pPr>
            <a:r>
              <a:rPr lang="en-US" sz="2800" b="1" dirty="0">
                <a:solidFill>
                  <a:srgbClr val="16171D"/>
                </a:solidFill>
                <a:latin typeface="Arial" pitchFamily="34" charset="0"/>
                <a:ea typeface="Arial" pitchFamily="34" charset="-122"/>
                <a:cs typeface="Arial" pitchFamily="34" charset="-120"/>
              </a:rPr>
              <a:t>Trust-level self-assessment</a:t>
            </a:r>
            <a:endParaRPr lang="en-US" sz="2800" dirty="0"/>
          </a:p>
        </p:txBody>
      </p:sp>
      <p:sp>
        <p:nvSpPr>
          <p:cNvPr id="4" name="Text 2"/>
          <p:cNvSpPr txBox="1"/>
          <p:nvPr/>
        </p:nvSpPr>
        <p:spPr>
          <a:xfrm>
            <a:off x="640080" y="1463040"/>
            <a:ext cx="9144000" cy="365760"/>
          </a:xfrm>
          <a:prstGeom prst="rect">
            <a:avLst/>
          </a:prstGeom>
          <a:noFill/>
          <a:ln/>
        </p:spPr>
        <p:txBody>
          <a:bodyPr wrap="square" lIns="0" tIns="0" rIns="0" bIns="0" rtlCol="0" anchor="ctr"/>
          <a:lstStyle/>
          <a:p>
            <a:pPr indent="0" marL="0">
              <a:buNone/>
            </a:pPr>
            <a:r>
              <a:rPr lang="en-US" sz="1300" dirty="0">
                <a:solidFill>
                  <a:srgbClr val="6B6E7A"/>
                </a:solidFill>
                <a:latin typeface="Arial" pitchFamily="34" charset="0"/>
                <a:ea typeface="Arial" pitchFamily="34" charset="-122"/>
                <a:cs typeface="Arial" pitchFamily="34" charset="-120"/>
              </a:rPr>
              <a:t>For estates and operations leads managing more than one school.</a:t>
            </a:r>
            <a:endParaRPr lang="en-US" sz="1300" dirty="0"/>
          </a:p>
        </p:txBody>
      </p:sp>
      <p:sp>
        <p:nvSpPr>
          <p:cNvPr id="5" name="Shape 3"/>
          <p:cNvSpPr/>
          <p:nvPr/>
        </p:nvSpPr>
        <p:spPr>
          <a:xfrm>
            <a:off x="640080" y="2103120"/>
            <a:ext cx="10881360" cy="566928"/>
          </a:xfrm>
          <a:prstGeom prst="roundRect">
            <a:avLst>
              <a:gd name="adj" fmla="val 9677"/>
            </a:avLst>
          </a:prstGeom>
          <a:solidFill>
            <a:srgbClr val="F5F6FC"/>
          </a:solidFill>
          <a:ln/>
        </p:spPr>
      </p:sp>
      <p:sp>
        <p:nvSpPr>
          <p:cNvPr id="6" name="Shape 4"/>
          <p:cNvSpPr/>
          <p:nvPr/>
        </p:nvSpPr>
        <p:spPr>
          <a:xfrm>
            <a:off x="914400" y="2313432"/>
            <a:ext cx="182880" cy="182880"/>
          </a:xfrm>
          <a:prstGeom prst="roundRect">
            <a:avLst>
              <a:gd name="adj" fmla="val 17500"/>
            </a:avLst>
          </a:prstGeom>
          <a:solidFill>
            <a:srgbClr val="FFFFFF"/>
          </a:solidFill>
          <a:ln w="19050">
            <a:solidFill>
              <a:srgbClr val="B9A6F2"/>
            </a:solidFill>
            <a:prstDash val="solid"/>
          </a:ln>
        </p:spPr>
      </p:sp>
      <p:sp>
        <p:nvSpPr>
          <p:cNvPr id="7" name="Text 5"/>
          <p:cNvSpPr txBox="1"/>
          <p:nvPr/>
        </p:nvSpPr>
        <p:spPr>
          <a:xfrm>
            <a:off x="1225296" y="22311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Every school's compliance status is visible in one place, today</a:t>
            </a:r>
            <a:endParaRPr lang="en-US" sz="1250" dirty="0"/>
          </a:p>
        </p:txBody>
      </p:sp>
      <p:sp>
        <p:nvSpPr>
          <p:cNvPr id="8" name="Shape 6"/>
          <p:cNvSpPr/>
          <p:nvPr/>
        </p:nvSpPr>
        <p:spPr>
          <a:xfrm>
            <a:off x="640080" y="2788920"/>
            <a:ext cx="10881360" cy="566928"/>
          </a:xfrm>
          <a:prstGeom prst="roundRect">
            <a:avLst>
              <a:gd name="adj" fmla="val 9677"/>
            </a:avLst>
          </a:prstGeom>
          <a:solidFill>
            <a:srgbClr val="F5F6FC"/>
          </a:solidFill>
          <a:ln/>
        </p:spPr>
      </p:sp>
      <p:sp>
        <p:nvSpPr>
          <p:cNvPr id="9" name="Shape 7"/>
          <p:cNvSpPr/>
          <p:nvPr/>
        </p:nvSpPr>
        <p:spPr>
          <a:xfrm>
            <a:off x="914400" y="2999232"/>
            <a:ext cx="182880" cy="182880"/>
          </a:xfrm>
          <a:prstGeom prst="roundRect">
            <a:avLst>
              <a:gd name="adj" fmla="val 17500"/>
            </a:avLst>
          </a:prstGeom>
          <a:solidFill>
            <a:srgbClr val="FFFFFF"/>
          </a:solidFill>
          <a:ln w="19050">
            <a:solidFill>
              <a:srgbClr val="B9A6F2"/>
            </a:solidFill>
            <a:prstDash val="solid"/>
          </a:ln>
        </p:spPr>
      </p:sp>
      <p:sp>
        <p:nvSpPr>
          <p:cNvPr id="10" name="Text 8"/>
          <p:cNvSpPr txBox="1"/>
          <p:nvPr/>
        </p:nvSpPr>
        <p:spPr>
          <a:xfrm>
            <a:off x="1225296" y="29169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"Compliant / at risk / overdue" means the same thing at every school</a:t>
            </a:r>
            <a:endParaRPr lang="en-US" sz="1250" dirty="0"/>
          </a:p>
        </p:txBody>
      </p:sp>
      <p:sp>
        <p:nvSpPr>
          <p:cNvPr id="11" name="Shape 9"/>
          <p:cNvSpPr/>
          <p:nvPr/>
        </p:nvSpPr>
        <p:spPr>
          <a:xfrm>
            <a:off x="640080" y="3474720"/>
            <a:ext cx="10881360" cy="566928"/>
          </a:xfrm>
          <a:prstGeom prst="roundRect">
            <a:avLst>
              <a:gd name="adj" fmla="val 9677"/>
            </a:avLst>
          </a:prstGeom>
          <a:solidFill>
            <a:srgbClr val="F5F6FC"/>
          </a:solidFill>
          <a:ln/>
        </p:spPr>
      </p:sp>
      <p:sp>
        <p:nvSpPr>
          <p:cNvPr id="12" name="Shape 10"/>
          <p:cNvSpPr/>
          <p:nvPr/>
        </p:nvSpPr>
        <p:spPr>
          <a:xfrm>
            <a:off x="914400" y="3685032"/>
            <a:ext cx="182880" cy="182880"/>
          </a:xfrm>
          <a:prstGeom prst="roundRect">
            <a:avLst>
              <a:gd name="adj" fmla="val 17500"/>
            </a:avLst>
          </a:prstGeom>
          <a:solidFill>
            <a:srgbClr val="FFFFFF"/>
          </a:solidFill>
          <a:ln w="19050">
            <a:solidFill>
              <a:srgbClr val="B9A6F2"/>
            </a:solidFill>
            <a:prstDash val="solid"/>
          </a:ln>
        </p:spPr>
      </p:sp>
      <p:sp>
        <p:nvSpPr>
          <p:cNvPr id="13" name="Text 11"/>
          <p:cNvSpPr txBox="1"/>
          <p:nvPr/>
        </p:nvSpPr>
        <p:spPr>
          <a:xfrm>
            <a:off x="1225296" y="36027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There's a defined escalation process for a school falling behind</a:t>
            </a:r>
            <a:endParaRPr lang="en-US" sz="1250" dirty="0"/>
          </a:p>
        </p:txBody>
      </p:sp>
      <p:sp>
        <p:nvSpPr>
          <p:cNvPr id="14" name="Shape 12"/>
          <p:cNvSpPr/>
          <p:nvPr/>
        </p:nvSpPr>
        <p:spPr>
          <a:xfrm>
            <a:off x="640080" y="4160520"/>
            <a:ext cx="10881360" cy="566928"/>
          </a:xfrm>
          <a:prstGeom prst="roundRect">
            <a:avLst>
              <a:gd name="adj" fmla="val 9677"/>
            </a:avLst>
          </a:prstGeom>
          <a:solidFill>
            <a:srgbClr val="F5F6FC"/>
          </a:solidFill>
          <a:ln/>
        </p:spPr>
      </p:sp>
      <p:sp>
        <p:nvSpPr>
          <p:cNvPr id="15" name="Shape 13"/>
          <p:cNvSpPr/>
          <p:nvPr/>
        </p:nvSpPr>
        <p:spPr>
          <a:xfrm>
            <a:off x="914400" y="4370832"/>
            <a:ext cx="182880" cy="182880"/>
          </a:xfrm>
          <a:prstGeom prst="roundRect">
            <a:avLst>
              <a:gd name="adj" fmla="val 17500"/>
            </a:avLst>
          </a:prstGeom>
          <a:solidFill>
            <a:srgbClr val="FFFFFF"/>
          </a:solidFill>
          <a:ln w="19050">
            <a:solidFill>
              <a:srgbClr val="B9A6F2"/>
            </a:solidFill>
            <a:prstDash val="solid"/>
          </a:ln>
        </p:spPr>
      </p:sp>
      <p:sp>
        <p:nvSpPr>
          <p:cNvPr id="16" name="Text 14"/>
          <p:cNvSpPr txBox="1"/>
          <p:nvPr/>
        </p:nvSpPr>
        <p:spPr>
          <a:xfrm>
            <a:off x="1225296" y="42885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Trust-wide reports can be produced for board or ops meetings without a manual roll-up</a:t>
            </a:r>
            <a:endParaRPr lang="en-US" sz="1250" dirty="0"/>
          </a:p>
        </p:txBody>
      </p:sp>
      <p:sp>
        <p:nvSpPr>
          <p:cNvPr id="17" name="Shape 15"/>
          <p:cNvSpPr/>
          <p:nvPr/>
        </p:nvSpPr>
        <p:spPr>
          <a:xfrm>
            <a:off x="640080" y="4846320"/>
            <a:ext cx="10881360" cy="566928"/>
          </a:xfrm>
          <a:prstGeom prst="roundRect">
            <a:avLst>
              <a:gd name="adj" fmla="val 9677"/>
            </a:avLst>
          </a:prstGeom>
          <a:solidFill>
            <a:srgbClr val="F5F6FC"/>
          </a:solidFill>
          <a:ln/>
        </p:spPr>
      </p:sp>
      <p:sp>
        <p:nvSpPr>
          <p:cNvPr id="18" name="Shape 16"/>
          <p:cNvSpPr/>
          <p:nvPr/>
        </p:nvSpPr>
        <p:spPr>
          <a:xfrm>
            <a:off x="914400" y="5056632"/>
            <a:ext cx="182880" cy="182880"/>
          </a:xfrm>
          <a:prstGeom prst="roundRect">
            <a:avLst>
              <a:gd name="adj" fmla="val 17500"/>
            </a:avLst>
          </a:prstGeom>
          <a:solidFill>
            <a:srgbClr val="FFFFFF"/>
          </a:solidFill>
          <a:ln w="19050">
            <a:solidFill>
              <a:srgbClr val="B9A6F2"/>
            </a:solidFill>
            <a:prstDash val="solid"/>
          </a:ln>
        </p:spPr>
      </p:sp>
      <p:sp>
        <p:nvSpPr>
          <p:cNvPr id="19" name="Text 17"/>
          <p:cNvSpPr txBox="1"/>
          <p:nvPr/>
        </p:nvSpPr>
        <p:spPr>
          <a:xfrm>
            <a:off x="1225296" y="49743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Historic trends are visible per school and per check type, alongside today's status</a:t>
            </a:r>
            <a:endParaRPr lang="en-US" sz="1250" dirty="0"/>
          </a:p>
        </p:txBody>
      </p:sp>
      <p:sp>
        <p:nvSpPr>
          <p:cNvPr id="20" name="Shape 18"/>
          <p:cNvSpPr/>
          <p:nvPr/>
        </p:nvSpPr>
        <p:spPr>
          <a:xfrm>
            <a:off x="640080" y="5532120"/>
            <a:ext cx="10881360" cy="566928"/>
          </a:xfrm>
          <a:prstGeom prst="roundRect">
            <a:avLst>
              <a:gd name="adj" fmla="val 9677"/>
            </a:avLst>
          </a:prstGeom>
          <a:solidFill>
            <a:srgbClr val="F5F6FC"/>
          </a:solidFill>
          <a:ln/>
        </p:spPr>
      </p:sp>
      <p:sp>
        <p:nvSpPr>
          <p:cNvPr id="21" name="Shape 19"/>
          <p:cNvSpPr/>
          <p:nvPr/>
        </p:nvSpPr>
        <p:spPr>
          <a:xfrm>
            <a:off x="914400" y="5742432"/>
            <a:ext cx="182880" cy="182880"/>
          </a:xfrm>
          <a:prstGeom prst="roundRect">
            <a:avLst>
              <a:gd name="adj" fmla="val 17500"/>
            </a:avLst>
          </a:prstGeom>
          <a:solidFill>
            <a:srgbClr val="FFFFFF"/>
          </a:solidFill>
          <a:ln w="19050">
            <a:solidFill>
              <a:srgbClr val="B9A6F2"/>
            </a:solidFill>
            <a:prstDash val="solid"/>
          </a:ln>
        </p:spPr>
      </p:sp>
      <p:sp>
        <p:nvSpPr>
          <p:cNvPr id="22" name="Text 20"/>
          <p:cNvSpPr txBox="1"/>
          <p:nvPr/>
        </p:nvSpPr>
        <p:spPr>
          <a:xfrm>
            <a:off x="1225296" y="5660136"/>
            <a:ext cx="10113264" cy="365760"/>
          </a:xfrm>
          <a:prstGeom prst="rect">
            <a:avLst/>
          </a:prstGeom>
          <a:noFill/>
          <a:ln/>
        </p:spPr>
        <p:txBody>
          <a:bodyPr wrap="square" lIns="0" tIns="0" rIns="0" bIns="0" rtlCol="0" anchor="t"/>
          <a:lstStyle/>
          <a:p>
            <a:pPr indent="0" marL="0">
              <a:lnSpc>
                <a:spcPts val="1500"/>
              </a:lnSpc>
              <a:buNone/>
            </a:pPr>
            <a:r>
              <a:rPr lang="en-US" sz="1250" dirty="0">
                <a:solidFill>
                  <a:srgbClr val="16171D"/>
                </a:solidFill>
                <a:latin typeface="Arial" pitchFamily="34" charset="0"/>
                <a:ea typeface="Arial" pitchFamily="34" charset="-122"/>
                <a:cs typeface="Arial" pitchFamily="34" charset="-120"/>
              </a:rPr>
              <a:t>An estates lead covering an unfamiliar school can see its position without asking around</a:t>
            </a:r>
            <a:endParaRPr lang="en-US" sz="1250" dirty="0"/>
          </a:p>
        </p:txBody>
      </p:sp>
      <p:sp>
        <p:nvSpPr>
          <p:cNvPr id="23" name="Shape 21"/>
          <p:cNvSpPr/>
          <p:nvPr/>
        </p:nvSpPr>
        <p:spPr>
          <a:xfrm>
            <a:off x="457200" y="6549390"/>
            <a:ext cx="43891" cy="61722"/>
          </a:xfrm>
          <a:prstGeom prst="rect">
            <a:avLst/>
          </a:prstGeom>
          <a:solidFill>
            <a:srgbClr val="16171D"/>
          </a:solidFill>
          <a:ln/>
        </p:spPr>
      </p:sp>
      <p:sp>
        <p:nvSpPr>
          <p:cNvPr id="24" name="Shape 22"/>
          <p:cNvSpPr/>
          <p:nvPr/>
        </p:nvSpPr>
        <p:spPr>
          <a:xfrm>
            <a:off x="520294" y="6515100"/>
            <a:ext cx="43891" cy="96012"/>
          </a:xfrm>
          <a:prstGeom prst="rect">
            <a:avLst/>
          </a:prstGeom>
          <a:solidFill>
            <a:srgbClr val="16171D"/>
          </a:solidFill>
          <a:ln/>
        </p:spPr>
      </p:sp>
      <p:sp>
        <p:nvSpPr>
          <p:cNvPr id="25" name="Shape 23"/>
          <p:cNvSpPr/>
          <p:nvPr/>
        </p:nvSpPr>
        <p:spPr>
          <a:xfrm>
            <a:off x="583387" y="6473952"/>
            <a:ext cx="43891" cy="137160"/>
          </a:xfrm>
          <a:prstGeom prst="rect">
            <a:avLst/>
          </a:prstGeom>
          <a:solidFill>
            <a:srgbClr val="16171D"/>
          </a:solidFill>
          <a:ln/>
        </p:spPr>
      </p:sp>
      <p:sp>
        <p:nvSpPr>
          <p:cNvPr id="26" name="Text 24"/>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16171D"/>
                </a:solidFill>
                <a:latin typeface="Arial" pitchFamily="34" charset="0"/>
                <a:ea typeface="Arial" pitchFamily="34" charset="-122"/>
                <a:cs typeface="Arial" pitchFamily="34" charset="-120"/>
              </a:rPr>
              <a:t>FAULTFIXERS</a:t>
            </a:r>
            <a:endParaRPr lang="en-US" sz="900" dirty="0"/>
          </a:p>
        </p:txBody>
      </p:sp>
      <p:sp>
        <p:nvSpPr>
          <p:cNvPr id="27" name="Text 25"/>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6B6E7A"/>
                </a:solidFill>
                <a:latin typeface="Arial" pitchFamily="34" charset="0"/>
                <a:ea typeface="Arial" pitchFamily="34" charset="-122"/>
                <a:cs typeface="Arial"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4C5FEA"/>
        </a:solidFill>
      </p:bgPr>
    </p:bg>
    <p:spTree>
      <p:nvGrpSpPr>
        <p:cNvPr id="1" name=""/>
        <p:cNvGrpSpPr/>
        <p:nvPr/>
      </p:nvGrpSpPr>
      <p:grpSpPr>
        <a:xfrm>
          <a:off x="0" y="0"/>
          <a:ext cx="0" cy="0"/>
          <a:chOff x="0" y="0"/>
          <a:chExt cx="0" cy="0"/>
        </a:xfrm>
      </p:grpSpPr>
      <p:sp>
        <p:nvSpPr>
          <p:cNvPr id="2" name="Shape 0"/>
          <p:cNvSpPr/>
          <p:nvPr/>
        </p:nvSpPr>
        <p:spPr>
          <a:xfrm>
            <a:off x="-1280160" y="-1463040"/>
            <a:ext cx="4206240" cy="4206240"/>
          </a:xfrm>
          <a:prstGeom prst="ellipse">
            <a:avLst/>
          </a:prstGeom>
          <a:solidFill>
            <a:srgbClr val="5A6CF0"/>
          </a:solidFill>
          <a:ln/>
        </p:spPr>
      </p:sp>
      <p:sp>
        <p:nvSpPr>
          <p:cNvPr id="3" name="Shape 1"/>
          <p:cNvSpPr/>
          <p:nvPr/>
        </p:nvSpPr>
        <p:spPr>
          <a:xfrm>
            <a:off x="548640" y="623621"/>
            <a:ext cx="70226" cy="98755"/>
          </a:xfrm>
          <a:prstGeom prst="rect">
            <a:avLst/>
          </a:prstGeom>
          <a:solidFill>
            <a:srgbClr val="FFFFFF"/>
          </a:solidFill>
          <a:ln/>
        </p:spPr>
      </p:sp>
      <p:sp>
        <p:nvSpPr>
          <p:cNvPr id="4" name="Shape 2"/>
          <p:cNvSpPr/>
          <p:nvPr/>
        </p:nvSpPr>
        <p:spPr>
          <a:xfrm>
            <a:off x="649590" y="568757"/>
            <a:ext cx="70226" cy="153619"/>
          </a:xfrm>
          <a:prstGeom prst="rect">
            <a:avLst/>
          </a:prstGeom>
          <a:solidFill>
            <a:srgbClr val="FFFFFF"/>
          </a:solidFill>
          <a:ln/>
        </p:spPr>
      </p:sp>
      <p:sp>
        <p:nvSpPr>
          <p:cNvPr id="5" name="Shape 3"/>
          <p:cNvSpPr/>
          <p:nvPr/>
        </p:nvSpPr>
        <p:spPr>
          <a:xfrm>
            <a:off x="750540" y="502920"/>
            <a:ext cx="70226" cy="219456"/>
          </a:xfrm>
          <a:prstGeom prst="rect">
            <a:avLst/>
          </a:prstGeom>
          <a:solidFill>
            <a:srgbClr val="FFFFFF"/>
          </a:solidFill>
          <a:ln/>
        </p:spPr>
      </p:sp>
      <p:sp>
        <p:nvSpPr>
          <p:cNvPr id="6" name="Text 4"/>
          <p:cNvSpPr txBox="1"/>
          <p:nvPr/>
        </p:nvSpPr>
        <p:spPr>
          <a:xfrm>
            <a:off x="906353" y="426110"/>
            <a:ext cx="2377440" cy="373075"/>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FAULTFIXERS</a:t>
            </a:r>
            <a:endParaRPr lang="en-US" sz="1400" dirty="0"/>
          </a:p>
        </p:txBody>
      </p:sp>
      <p:sp>
        <p:nvSpPr>
          <p:cNvPr id="7" name="Text 5"/>
          <p:cNvSpPr txBox="1"/>
          <p:nvPr/>
        </p:nvSpPr>
        <p:spPr>
          <a:xfrm>
            <a:off x="640080" y="1371600"/>
            <a:ext cx="5486400" cy="320040"/>
          </a:xfrm>
          <a:prstGeom prst="rect">
            <a:avLst/>
          </a:prstGeom>
          <a:noFill/>
          <a:ln/>
        </p:spPr>
        <p:txBody>
          <a:bodyPr wrap="square" lIns="0" tIns="0" rIns="0" bIns="0" rtlCol="0" anchor="ctr"/>
          <a:lstStyle/>
          <a:p>
            <a:pPr indent="0" marL="0">
              <a:buNone/>
            </a:pPr>
            <a:r>
              <a:rPr lang="en-US" sz="1300" b="1" spc="100" kern="0" dirty="0">
                <a:solidFill>
                  <a:srgbClr val="C9CFFA"/>
                </a:solidFill>
                <a:latin typeface="Arial" pitchFamily="34" charset="0"/>
                <a:ea typeface="Arial" pitchFamily="34" charset="-122"/>
                <a:cs typeface="Arial" pitchFamily="34" charset="-120"/>
              </a:rPr>
              <a:t>Built for regulated environments</a:t>
            </a:r>
            <a:endParaRPr lang="en-US" sz="1300" dirty="0"/>
          </a:p>
        </p:txBody>
      </p:sp>
      <p:sp>
        <p:nvSpPr>
          <p:cNvPr id="8" name="Text 6"/>
          <p:cNvSpPr txBox="1"/>
          <p:nvPr/>
        </p:nvSpPr>
        <p:spPr>
          <a:xfrm>
            <a:off x="594360" y="1737360"/>
            <a:ext cx="6675120" cy="1463040"/>
          </a:xfrm>
          <a:prstGeom prst="rect">
            <a:avLst/>
          </a:prstGeom>
          <a:noFill/>
          <a:ln/>
        </p:spPr>
        <p:txBody>
          <a:bodyPr wrap="square" lIns="0" tIns="0" rIns="0" bIns="0" rtlCol="0" anchor="ctr"/>
          <a:lstStyle/>
          <a:p>
            <a:pPr indent="0" marL="0">
              <a:lnSpc>
                <a:spcPts val="3400"/>
              </a:lnSpc>
              <a:buNone/>
            </a:pPr>
            <a:r>
              <a:rPr lang="en-US" sz="3000" b="1" dirty="0">
                <a:solidFill>
                  <a:srgbClr val="FFFFFF"/>
                </a:solidFill>
                <a:latin typeface="Arial" pitchFamily="34" charset="0"/>
                <a:ea typeface="Arial" pitchFamily="34" charset="-122"/>
                <a:cs typeface="Arial" pitchFamily="34" charset="-120"/>
              </a:rPr>
              <a:t>Compliance is easier</a:t>
            </a:r>
            <a:endParaRPr lang="en-US" sz="3000" dirty="0"/>
          </a:p>
          <a:p>
            <a:pPr indent="0" marL="0">
              <a:lnSpc>
                <a:spcPts val="3400"/>
              </a:lnSpc>
              <a:buNone/>
            </a:pPr>
            <a:r>
              <a:rPr lang="en-US" sz="3000" b="1" dirty="0">
                <a:solidFill>
                  <a:srgbClr val="FFFFFF"/>
                </a:solidFill>
                <a:latin typeface="Arial" pitchFamily="34" charset="0"/>
                <a:ea typeface="Arial" pitchFamily="34" charset="-122"/>
                <a:cs typeface="Arial" pitchFamily="34" charset="-120"/>
              </a:rPr>
              <a:t>with the right system behind it</a:t>
            </a:r>
            <a:endParaRPr lang="en-US" sz="3000" dirty="0"/>
          </a:p>
        </p:txBody>
      </p:sp>
      <p:sp>
        <p:nvSpPr>
          <p:cNvPr id="9" name="Text 7"/>
          <p:cNvSpPr txBox="1"/>
          <p:nvPr/>
        </p:nvSpPr>
        <p:spPr>
          <a:xfrm>
            <a:off x="640080" y="3063240"/>
            <a:ext cx="6035040" cy="777240"/>
          </a:xfrm>
          <a:prstGeom prst="rect">
            <a:avLst/>
          </a:prstGeom>
          <a:noFill/>
          <a:ln/>
        </p:spPr>
        <p:txBody>
          <a:bodyPr wrap="square" lIns="0" tIns="0" rIns="0" bIns="0" rtlCol="0" anchor="ctr"/>
          <a:lstStyle/>
          <a:p>
            <a:pPr indent="0" marL="0">
              <a:lnSpc>
                <a:spcPts val="1900"/>
              </a:lnSpc>
              <a:buNone/>
            </a:pPr>
            <a:r>
              <a:rPr lang="en-US" sz="1400" dirty="0">
                <a:solidFill>
                  <a:srgbClr val="E4E7FC"/>
                </a:solidFill>
                <a:latin typeface="Arial" pitchFamily="34" charset="0"/>
                <a:ea typeface="Arial" pitchFamily="34" charset="-122"/>
                <a:cs typeface="Arial" pitchFamily="34" charset="-120"/>
              </a:rPr>
              <a:t>FaultFixers turns every check in this guide into a scheduled, evidenced, auditable task, for a single school or a whole trust.</a:t>
            </a:r>
            <a:endParaRPr lang="en-US" sz="1400" dirty="0"/>
          </a:p>
        </p:txBody>
      </p:sp>
      <p:sp>
        <p:nvSpPr>
          <p:cNvPr id="10" name="Shape 8"/>
          <p:cNvSpPr/>
          <p:nvPr/>
        </p:nvSpPr>
        <p:spPr>
          <a:xfrm>
            <a:off x="640080" y="3977640"/>
            <a:ext cx="2377440" cy="502920"/>
          </a:xfrm>
          <a:prstGeom prst="roundRect">
            <a:avLst>
              <a:gd name="adj" fmla="val 18182"/>
            </a:avLst>
          </a:prstGeom>
          <a:solidFill>
            <a:srgbClr val="FFFFFF"/>
          </a:solidFill>
          <a:ln/>
        </p:spPr>
      </p:sp>
      <p:sp>
        <p:nvSpPr>
          <p:cNvPr id="11" name="Text 9"/>
          <p:cNvSpPr txBox="1"/>
          <p:nvPr/>
        </p:nvSpPr>
        <p:spPr>
          <a:xfrm>
            <a:off x="640080" y="3977640"/>
            <a:ext cx="2377440" cy="502920"/>
          </a:xfrm>
          <a:prstGeom prst="rect">
            <a:avLst/>
          </a:prstGeom>
          <a:noFill/>
          <a:ln/>
        </p:spPr>
        <p:txBody>
          <a:bodyPr wrap="square" lIns="0" tIns="0" rIns="0" bIns="0" rtlCol="0" anchor="ctr"/>
          <a:lstStyle/>
          <a:p>
            <a:pPr algn="ctr" indent="0" marL="0">
              <a:buNone/>
            </a:pPr>
            <a:r>
              <a:rPr lang="en-US" sz="1300" b="1" dirty="0">
                <a:solidFill>
                  <a:srgbClr val="4C5FEA"/>
                </a:solidFill>
                <a:latin typeface="Arial" pitchFamily="34" charset="0"/>
                <a:ea typeface="Arial" pitchFamily="34" charset="-122"/>
                <a:cs typeface="Arial" pitchFamily="34" charset="-120"/>
              </a:rPr>
              <a:t>faultfixers.com</a:t>
            </a:r>
            <a:endParaRPr lang="en-US" sz="1300" dirty="0"/>
          </a:p>
        </p:txBody>
      </p:sp>
      <p:sp>
        <p:nvSpPr>
          <p:cNvPr id="12" name="Shape 10"/>
          <p:cNvSpPr/>
          <p:nvPr/>
        </p:nvSpPr>
        <p:spPr>
          <a:xfrm>
            <a:off x="7589520" y="1554480"/>
            <a:ext cx="3931920" cy="1051560"/>
          </a:xfrm>
          <a:prstGeom prst="roundRect">
            <a:avLst>
              <a:gd name="adj" fmla="val 6957"/>
            </a:avLst>
          </a:prstGeom>
          <a:solidFill>
            <a:srgbClr val="5A6CF0"/>
          </a:solidFill>
          <a:ln/>
        </p:spPr>
      </p:sp>
      <p:sp>
        <p:nvSpPr>
          <p:cNvPr id="13" name="Text 11"/>
          <p:cNvSpPr txBox="1"/>
          <p:nvPr/>
        </p:nvSpPr>
        <p:spPr>
          <a:xfrm>
            <a:off x="7818120" y="1645920"/>
            <a:ext cx="1463040" cy="86868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87%</a:t>
            </a:r>
            <a:endParaRPr lang="en-US" sz="3000" dirty="0"/>
          </a:p>
        </p:txBody>
      </p:sp>
      <p:sp>
        <p:nvSpPr>
          <p:cNvPr id="14" name="Text 12"/>
          <p:cNvSpPr txBox="1"/>
          <p:nvPr/>
        </p:nvSpPr>
        <p:spPr>
          <a:xfrm>
            <a:off x="9189720" y="1554480"/>
            <a:ext cx="2103120" cy="1051560"/>
          </a:xfrm>
          <a:prstGeom prst="rect">
            <a:avLst/>
          </a:prstGeom>
          <a:noFill/>
          <a:ln/>
        </p:spPr>
        <p:txBody>
          <a:bodyPr wrap="square" lIns="0" tIns="0" rIns="0" bIns="0" rtlCol="0" anchor="ctr"/>
          <a:lstStyle/>
          <a:p>
            <a:pPr indent="0" marL="0">
              <a:lnSpc>
                <a:spcPts val="1500"/>
              </a:lnSpc>
              <a:buNone/>
            </a:pPr>
            <a:r>
              <a:rPr lang="en-US" sz="1200" dirty="0">
                <a:solidFill>
                  <a:srgbClr val="E4E7FC"/>
                </a:solidFill>
                <a:latin typeface="Arial" pitchFamily="34" charset="0"/>
                <a:ea typeface="Arial" pitchFamily="34" charset="-122"/>
                <a:cs typeface="Arial" pitchFamily="34" charset="-120"/>
              </a:rPr>
              <a:t>average first-time fix rate</a:t>
            </a:r>
            <a:endParaRPr lang="en-US" sz="1200" dirty="0"/>
          </a:p>
        </p:txBody>
      </p:sp>
      <p:sp>
        <p:nvSpPr>
          <p:cNvPr id="15" name="Shape 13"/>
          <p:cNvSpPr/>
          <p:nvPr/>
        </p:nvSpPr>
        <p:spPr>
          <a:xfrm>
            <a:off x="7589520" y="2788920"/>
            <a:ext cx="3931920" cy="1051560"/>
          </a:xfrm>
          <a:prstGeom prst="roundRect">
            <a:avLst>
              <a:gd name="adj" fmla="val 6957"/>
            </a:avLst>
          </a:prstGeom>
          <a:solidFill>
            <a:srgbClr val="5A6CF0"/>
          </a:solidFill>
          <a:ln/>
        </p:spPr>
      </p:sp>
      <p:sp>
        <p:nvSpPr>
          <p:cNvPr id="16" name="Text 14"/>
          <p:cNvSpPr txBox="1"/>
          <p:nvPr/>
        </p:nvSpPr>
        <p:spPr>
          <a:xfrm>
            <a:off x="7818120" y="2880360"/>
            <a:ext cx="1463040" cy="86868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98%</a:t>
            </a:r>
            <a:endParaRPr lang="en-US" sz="3000" dirty="0"/>
          </a:p>
        </p:txBody>
      </p:sp>
      <p:sp>
        <p:nvSpPr>
          <p:cNvPr id="17" name="Text 15"/>
          <p:cNvSpPr txBox="1"/>
          <p:nvPr/>
        </p:nvSpPr>
        <p:spPr>
          <a:xfrm>
            <a:off x="9189720" y="2788920"/>
            <a:ext cx="2103120" cy="1051560"/>
          </a:xfrm>
          <a:prstGeom prst="rect">
            <a:avLst/>
          </a:prstGeom>
          <a:noFill/>
          <a:ln/>
        </p:spPr>
        <p:txBody>
          <a:bodyPr wrap="square" lIns="0" tIns="0" rIns="0" bIns="0" rtlCol="0" anchor="ctr"/>
          <a:lstStyle/>
          <a:p>
            <a:pPr indent="0" marL="0">
              <a:lnSpc>
                <a:spcPts val="1500"/>
              </a:lnSpc>
              <a:buNone/>
            </a:pPr>
            <a:r>
              <a:rPr lang="en-US" sz="1200" dirty="0">
                <a:solidFill>
                  <a:srgbClr val="E4E7FC"/>
                </a:solidFill>
                <a:latin typeface="Arial" pitchFamily="34" charset="0"/>
                <a:ea typeface="Arial" pitchFamily="34" charset="-122"/>
                <a:cs typeface="Arial" pitchFamily="34" charset="-120"/>
              </a:rPr>
              <a:t>facilities compliance visibility</a:t>
            </a:r>
            <a:endParaRPr lang="en-US" sz="1200" dirty="0"/>
          </a:p>
        </p:txBody>
      </p:sp>
      <p:sp>
        <p:nvSpPr>
          <p:cNvPr id="18" name="Shape 16"/>
          <p:cNvSpPr/>
          <p:nvPr/>
        </p:nvSpPr>
        <p:spPr>
          <a:xfrm>
            <a:off x="7589520" y="4023360"/>
            <a:ext cx="3931920" cy="1051560"/>
          </a:xfrm>
          <a:prstGeom prst="roundRect">
            <a:avLst>
              <a:gd name="adj" fmla="val 6957"/>
            </a:avLst>
          </a:prstGeom>
          <a:solidFill>
            <a:srgbClr val="5A6CF0"/>
          </a:solidFill>
          <a:ln/>
        </p:spPr>
      </p:sp>
      <p:sp>
        <p:nvSpPr>
          <p:cNvPr id="19" name="Text 17"/>
          <p:cNvSpPr txBox="1"/>
          <p:nvPr/>
        </p:nvSpPr>
        <p:spPr>
          <a:xfrm>
            <a:off x="7863840" y="4023360"/>
            <a:ext cx="3383280" cy="1051560"/>
          </a:xfrm>
          <a:prstGeom prst="rect">
            <a:avLst/>
          </a:prstGeom>
          <a:noFill/>
          <a:ln/>
        </p:spPr>
        <p:txBody>
          <a:bodyPr wrap="square" lIns="0" tIns="0" rIns="0" bIns="0" rtlCol="0" anchor="ctr"/>
          <a:lstStyle/>
          <a:p>
            <a:pPr indent="0" marL="0">
              <a:lnSpc>
                <a:spcPts val="1600"/>
              </a:lnSpc>
              <a:buNone/>
            </a:pPr>
            <a:r>
              <a:rPr lang="en-US" sz="1300" b="1" dirty="0">
                <a:solidFill>
                  <a:srgbClr val="FFFFFF"/>
                </a:solidFill>
                <a:latin typeface="Arial" pitchFamily="34" charset="0"/>
                <a:ea typeface="Arial" pitchFamily="34" charset="-122"/>
                <a:cs typeface="Arial" pitchFamily="34" charset="-120"/>
              </a:rPr>
              <a:t>One system for every mandatory check across your estate</a:t>
            </a:r>
            <a:endParaRPr lang="en-US" sz="1300" dirty="0"/>
          </a:p>
        </p:txBody>
      </p:sp>
      <p:sp>
        <p:nvSpPr>
          <p:cNvPr id="20" name="Shape 18"/>
          <p:cNvSpPr/>
          <p:nvPr/>
        </p:nvSpPr>
        <p:spPr>
          <a:xfrm>
            <a:off x="457200" y="6549390"/>
            <a:ext cx="43891" cy="61722"/>
          </a:xfrm>
          <a:prstGeom prst="rect">
            <a:avLst/>
          </a:prstGeom>
          <a:solidFill>
            <a:srgbClr val="FFFFFF"/>
          </a:solidFill>
          <a:ln/>
        </p:spPr>
      </p:sp>
      <p:sp>
        <p:nvSpPr>
          <p:cNvPr id="21" name="Shape 19"/>
          <p:cNvSpPr/>
          <p:nvPr/>
        </p:nvSpPr>
        <p:spPr>
          <a:xfrm>
            <a:off x="520294" y="6515100"/>
            <a:ext cx="43891" cy="96012"/>
          </a:xfrm>
          <a:prstGeom prst="rect">
            <a:avLst/>
          </a:prstGeom>
          <a:solidFill>
            <a:srgbClr val="FFFFFF"/>
          </a:solidFill>
          <a:ln/>
        </p:spPr>
      </p:sp>
      <p:sp>
        <p:nvSpPr>
          <p:cNvPr id="22" name="Shape 20"/>
          <p:cNvSpPr/>
          <p:nvPr/>
        </p:nvSpPr>
        <p:spPr>
          <a:xfrm>
            <a:off x="583387" y="6473952"/>
            <a:ext cx="43891" cy="137160"/>
          </a:xfrm>
          <a:prstGeom prst="rect">
            <a:avLst/>
          </a:prstGeom>
          <a:solidFill>
            <a:srgbClr val="FFFFFF"/>
          </a:solidFill>
          <a:ln/>
        </p:spPr>
      </p:sp>
      <p:sp>
        <p:nvSpPr>
          <p:cNvPr id="23" name="Text 21"/>
          <p:cNvSpPr txBox="1"/>
          <p:nvPr/>
        </p:nvSpPr>
        <p:spPr>
          <a:xfrm>
            <a:off x="701345" y="6425946"/>
            <a:ext cx="2377440" cy="233172"/>
          </a:xfrm>
          <a:prstGeom prst="rect">
            <a:avLst/>
          </a:prstGeom>
          <a:noFill/>
          <a:ln/>
        </p:spPr>
        <p:txBody>
          <a:bodyPr wrap="square" lIns="0" tIns="0" rIns="0" bIns="0" rtlCol="0" anchor="ctr"/>
          <a:lstStyle/>
          <a:p>
            <a:pPr indent="0" marL="0">
              <a:buNone/>
            </a:pPr>
            <a:r>
              <a:rPr lang="en-US" sz="900" b="1" dirty="0">
                <a:solidFill>
                  <a:srgbClr val="FFFFFF"/>
                </a:solidFill>
                <a:latin typeface="Arial" pitchFamily="34" charset="0"/>
                <a:ea typeface="Arial" pitchFamily="34" charset="-122"/>
                <a:cs typeface="Arial" pitchFamily="34" charset="-120"/>
              </a:rPr>
              <a:t>FAULTFIXERS</a:t>
            </a:r>
            <a:endParaRPr lang="en-US" sz="900" dirty="0"/>
          </a:p>
        </p:txBody>
      </p:sp>
      <p:sp>
        <p:nvSpPr>
          <p:cNvPr id="24" name="Text 22"/>
          <p:cNvSpPr txBox="1"/>
          <p:nvPr/>
        </p:nvSpPr>
        <p:spPr>
          <a:xfrm>
            <a:off x="11274552" y="6437376"/>
            <a:ext cx="457200" cy="274320"/>
          </a:xfrm>
          <a:prstGeom prst="rect">
            <a:avLst/>
          </a:prstGeom>
          <a:noFill/>
          <a:ln/>
        </p:spPr>
        <p:txBody>
          <a:bodyPr wrap="square" lIns="0" tIns="0" rIns="0" bIns="0" rtlCol="0" anchor="ctr"/>
          <a:lstStyle/>
          <a:p>
            <a:pPr algn="r" indent="0" marL="0">
              <a:buNone/>
            </a:pPr>
            <a:r>
              <a:rPr lang="en-US" sz="1000" dirty="0">
                <a:solidFill>
                  <a:srgbClr val="C9CBE8"/>
                </a:solidFill>
                <a:latin typeface="Arial" pitchFamily="34" charset="0"/>
                <a:ea typeface="Arial" pitchFamily="34" charset="-122"/>
                <a:cs typeface="Arial" pitchFamily="34" charset="-120"/>
              </a:rPr>
              <a:t>15</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2026-09-01T20:30:34Z</dcterms:created>
  <dcterms:modified xsi:type="dcterms:W3CDTF">2026-09-01T20:30:34Z</dcterms:modified>
</cp:coreProperties>
</file>