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5"/>
    <p:sldMasterId id="214748367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Hanken Grotesk"/>
      <p:regular r:id="rId19"/>
      <p:bold r:id="rId20"/>
      <p:italic r:id="rId21"/>
      <p:boldItalic r:id="rId22"/>
    </p:embeddedFont>
    <p:embeddedFont>
      <p:font typeface="Gowun Batang"/>
      <p:regular r:id="rId23"/>
      <p:bold r:id="rId24"/>
    </p:embeddedFont>
    <p:embeddedFont>
      <p:font typeface="Lato"/>
      <p:regular r:id="rId25"/>
      <p:bold r:id="rId26"/>
      <p:italic r:id="rId27"/>
      <p:boldItalic r:id="rId28"/>
    </p:embeddedFont>
    <p:embeddedFont>
      <p:font typeface="Inter"/>
      <p:regular r:id="rId29"/>
      <p:bold r:id="rId30"/>
      <p:italic r:id="rId31"/>
      <p:boldItalic r:id="rId32"/>
    </p:embeddedFont>
    <p:embeddedFont>
      <p:font typeface="Poppins"/>
      <p:regular r:id="rId33"/>
      <p:bold r:id="rId34"/>
      <p:italic r:id="rId35"/>
      <p:boldItalic r:id="rId36"/>
    </p:embeddedFont>
    <p:embeddedFont>
      <p:font typeface="Poppins Medium"/>
      <p:regular r:id="rId37"/>
      <p:bold r:id="rId38"/>
      <p:italic r:id="rId39"/>
      <p:boldItalic r:id="rId40"/>
    </p:embeddedFont>
    <p:embeddedFont>
      <p:font typeface="Lexend"/>
      <p:regular r:id="rId41"/>
      <p:bold r:id="rId42"/>
    </p:embeddedFont>
    <p:embeddedFont>
      <p:font typeface="Karla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90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358A62A-BAD1-4357-813D-26260C6355E0}">
  <a:tblStyle styleId="{8358A62A-BAD1-4357-813D-26260C6355E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90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Medium-boldItalic.fntdata"/><Relationship Id="rId20" Type="http://schemas.openxmlformats.org/officeDocument/2006/relationships/font" Target="fonts/HankenGrotesk-bold.fntdata"/><Relationship Id="rId42" Type="http://schemas.openxmlformats.org/officeDocument/2006/relationships/font" Target="fonts/Lexend-bold.fntdata"/><Relationship Id="rId41" Type="http://schemas.openxmlformats.org/officeDocument/2006/relationships/font" Target="fonts/Lexend-regular.fntdata"/><Relationship Id="rId22" Type="http://schemas.openxmlformats.org/officeDocument/2006/relationships/font" Target="fonts/HankenGrotesk-boldItalic.fntdata"/><Relationship Id="rId44" Type="http://schemas.openxmlformats.org/officeDocument/2006/relationships/font" Target="fonts/Karla-bold.fntdata"/><Relationship Id="rId21" Type="http://schemas.openxmlformats.org/officeDocument/2006/relationships/font" Target="fonts/HankenGrotesk-italic.fntdata"/><Relationship Id="rId43" Type="http://schemas.openxmlformats.org/officeDocument/2006/relationships/font" Target="fonts/Karla-regular.fntdata"/><Relationship Id="rId24" Type="http://schemas.openxmlformats.org/officeDocument/2006/relationships/font" Target="fonts/GowunBatang-bold.fntdata"/><Relationship Id="rId46" Type="http://schemas.openxmlformats.org/officeDocument/2006/relationships/font" Target="fonts/Karla-boldItalic.fntdata"/><Relationship Id="rId23" Type="http://schemas.openxmlformats.org/officeDocument/2006/relationships/font" Target="fonts/GowunBatang-regular.fntdata"/><Relationship Id="rId45" Type="http://schemas.openxmlformats.org/officeDocument/2006/relationships/font" Target="fonts/Karla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Inter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Inter-italic.fntdata"/><Relationship Id="rId30" Type="http://schemas.openxmlformats.org/officeDocument/2006/relationships/font" Target="fonts/Inter-bold.fntdata"/><Relationship Id="rId11" Type="http://schemas.openxmlformats.org/officeDocument/2006/relationships/slide" Target="slides/slide4.xml"/><Relationship Id="rId33" Type="http://schemas.openxmlformats.org/officeDocument/2006/relationships/font" Target="fonts/Poppins-regular.fntdata"/><Relationship Id="rId10" Type="http://schemas.openxmlformats.org/officeDocument/2006/relationships/slide" Target="slides/slide3.xml"/><Relationship Id="rId32" Type="http://schemas.openxmlformats.org/officeDocument/2006/relationships/font" Target="fonts/Inter-boldItalic.fntdata"/><Relationship Id="rId13" Type="http://schemas.openxmlformats.org/officeDocument/2006/relationships/slide" Target="slides/slide6.xml"/><Relationship Id="rId35" Type="http://schemas.openxmlformats.org/officeDocument/2006/relationships/font" Target="fonts/Poppins-italic.fntdata"/><Relationship Id="rId12" Type="http://schemas.openxmlformats.org/officeDocument/2006/relationships/slide" Target="slides/slide5.xml"/><Relationship Id="rId34" Type="http://schemas.openxmlformats.org/officeDocument/2006/relationships/font" Target="fonts/Poppins-bold.fntdata"/><Relationship Id="rId15" Type="http://schemas.openxmlformats.org/officeDocument/2006/relationships/font" Target="fonts/Raleway-regular.fntdata"/><Relationship Id="rId37" Type="http://schemas.openxmlformats.org/officeDocument/2006/relationships/font" Target="fonts/PoppinsMedium-regular.fntdata"/><Relationship Id="rId14" Type="http://schemas.openxmlformats.org/officeDocument/2006/relationships/slide" Target="slides/slide7.xml"/><Relationship Id="rId36" Type="http://schemas.openxmlformats.org/officeDocument/2006/relationships/font" Target="fonts/Poppins-boldItalic.fntdata"/><Relationship Id="rId17" Type="http://schemas.openxmlformats.org/officeDocument/2006/relationships/font" Target="fonts/Raleway-italic.fntdata"/><Relationship Id="rId39" Type="http://schemas.openxmlformats.org/officeDocument/2006/relationships/font" Target="fonts/PoppinsMedium-italic.fntdata"/><Relationship Id="rId16" Type="http://schemas.openxmlformats.org/officeDocument/2006/relationships/font" Target="fonts/Raleway-bold.fntdata"/><Relationship Id="rId38" Type="http://schemas.openxmlformats.org/officeDocument/2006/relationships/font" Target="fonts/PoppinsMedium-bold.fntdata"/><Relationship Id="rId19" Type="http://schemas.openxmlformats.org/officeDocument/2006/relationships/font" Target="fonts/HankenGrotesk-regular.fntdata"/><Relationship Id="rId18" Type="http://schemas.openxmlformats.org/officeDocument/2006/relationships/font" Target="fonts/Raleway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7ee5b373a1d2a8d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7ee5b373a1d2a8d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7ee5b373a1d2a8d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7ee5b373a1d2a8d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Opening hook</a:t>
            </a:r>
            <a:r>
              <a:rPr lang="en-GB">
                <a:solidFill>
                  <a:schemeClr val="dk1"/>
                </a:solidFill>
              </a:rPr>
              <a:t> – “The data &amp; AI space is fragmented—500+ tools on the market. 30 of them sell </a:t>
            </a:r>
            <a:r>
              <a:rPr i="1" lang="en-GB">
                <a:solidFill>
                  <a:schemeClr val="dk1"/>
                </a:solidFill>
              </a:rPr>
              <a:t>car parts</a:t>
            </a:r>
            <a:r>
              <a:rPr lang="en-GB">
                <a:solidFill>
                  <a:schemeClr val="dk1"/>
                </a:solidFill>
              </a:rPr>
              <a:t>; we sell the </a:t>
            </a:r>
            <a:r>
              <a:rPr i="1" lang="en-GB">
                <a:solidFill>
                  <a:schemeClr val="dk1"/>
                </a:solidFill>
              </a:rPr>
              <a:t>car</a:t>
            </a:r>
            <a:r>
              <a:rPr lang="en-GB">
                <a:solidFill>
                  <a:schemeClr val="dk1"/>
                </a:solidFill>
              </a:rPr>
              <a:t>.”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aad76a2fc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aad76a2fc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Opening hook</a:t>
            </a:r>
            <a:r>
              <a:rPr lang="en-GB">
                <a:solidFill>
                  <a:schemeClr val="dk1"/>
                </a:solidFill>
              </a:rPr>
              <a:t> – “The data &amp; AI space is fragmented—500+ tools on the market. 30 of them sell </a:t>
            </a:r>
            <a:r>
              <a:rPr i="1" lang="en-GB">
                <a:solidFill>
                  <a:schemeClr val="dk1"/>
                </a:solidFill>
              </a:rPr>
              <a:t>car parts</a:t>
            </a:r>
            <a:r>
              <a:rPr lang="en-GB">
                <a:solidFill>
                  <a:schemeClr val="dk1"/>
                </a:solidFill>
              </a:rPr>
              <a:t>; we sell the </a:t>
            </a:r>
            <a:r>
              <a:rPr i="1" lang="en-GB">
                <a:solidFill>
                  <a:schemeClr val="dk1"/>
                </a:solidFill>
              </a:rPr>
              <a:t>car</a:t>
            </a:r>
            <a:r>
              <a:rPr lang="en-GB">
                <a:solidFill>
                  <a:schemeClr val="dk1"/>
                </a:solidFill>
              </a:rPr>
              <a:t>.”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aad76a2fc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aad76a2fc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Opening hook</a:t>
            </a:r>
            <a:r>
              <a:rPr lang="en-GB">
                <a:solidFill>
                  <a:schemeClr val="dk1"/>
                </a:solidFill>
              </a:rPr>
              <a:t> – “The data &amp; AI space is fragmented—500+ tools on the market. 30 of them sell </a:t>
            </a:r>
            <a:r>
              <a:rPr i="1" lang="en-GB">
                <a:solidFill>
                  <a:schemeClr val="dk1"/>
                </a:solidFill>
              </a:rPr>
              <a:t>car parts</a:t>
            </a:r>
            <a:r>
              <a:rPr lang="en-GB">
                <a:solidFill>
                  <a:schemeClr val="dk1"/>
                </a:solidFill>
              </a:rPr>
              <a:t>; we sell the </a:t>
            </a:r>
            <a:r>
              <a:rPr i="1" lang="en-GB">
                <a:solidFill>
                  <a:schemeClr val="dk1"/>
                </a:solidFill>
              </a:rPr>
              <a:t>car</a:t>
            </a:r>
            <a:r>
              <a:rPr lang="en-GB">
                <a:solidFill>
                  <a:schemeClr val="dk1"/>
                </a:solidFill>
              </a:rPr>
              <a:t>.”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aad76a2fc5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aad76a2fc5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Opening hook</a:t>
            </a:r>
            <a:r>
              <a:rPr lang="en-GB">
                <a:solidFill>
                  <a:schemeClr val="dk1"/>
                </a:solidFill>
              </a:rPr>
              <a:t> – “The data &amp; AI space is fragmented—500+ tools on the market. 30 of them sell </a:t>
            </a:r>
            <a:r>
              <a:rPr i="1" lang="en-GB">
                <a:solidFill>
                  <a:schemeClr val="dk1"/>
                </a:solidFill>
              </a:rPr>
              <a:t>car parts</a:t>
            </a:r>
            <a:r>
              <a:rPr lang="en-GB">
                <a:solidFill>
                  <a:schemeClr val="dk1"/>
                </a:solidFill>
              </a:rPr>
              <a:t>; we sell the </a:t>
            </a:r>
            <a:r>
              <a:rPr i="1" lang="en-GB">
                <a:solidFill>
                  <a:schemeClr val="dk1"/>
                </a:solidFill>
              </a:rPr>
              <a:t>car</a:t>
            </a:r>
            <a:r>
              <a:rPr lang="en-GB">
                <a:solidFill>
                  <a:schemeClr val="dk1"/>
                </a:solidFill>
              </a:rPr>
              <a:t>.”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aad76a2fc5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aad76a2fc5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Opening hook</a:t>
            </a:r>
            <a:r>
              <a:rPr lang="en-GB">
                <a:solidFill>
                  <a:schemeClr val="dk1"/>
                </a:solidFill>
              </a:rPr>
              <a:t> – “The data &amp; AI space is fragmented—500+ tools on the market. 30 of them sell </a:t>
            </a:r>
            <a:r>
              <a:rPr i="1" lang="en-GB">
                <a:solidFill>
                  <a:schemeClr val="dk1"/>
                </a:solidFill>
              </a:rPr>
              <a:t>car parts</a:t>
            </a:r>
            <a:r>
              <a:rPr lang="en-GB">
                <a:solidFill>
                  <a:schemeClr val="dk1"/>
                </a:solidFill>
              </a:rPr>
              <a:t>; we sell the </a:t>
            </a:r>
            <a:r>
              <a:rPr i="1" lang="en-GB">
                <a:solidFill>
                  <a:schemeClr val="dk1"/>
                </a:solidFill>
              </a:rPr>
              <a:t>car</a:t>
            </a:r>
            <a:r>
              <a:rPr lang="en-GB">
                <a:solidFill>
                  <a:schemeClr val="dk1"/>
                </a:solidFill>
              </a:rPr>
              <a:t>.”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d47fa063f_0_10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d47fa063f_0_10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9" name="Google Shape;89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0" name="Google Shape;9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3" name="Google Shape;9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1" name="Google Shape;101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2" name="Google Shape;10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9" name="Google Shape;10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2" name="Google Shape;11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6" name="Google Shape;116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7" name="Google Shape;117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21" name="Google Shape;12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5" name="Google Shape;12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ctrTitle"/>
          </p:nvPr>
        </p:nvSpPr>
        <p:spPr>
          <a:xfrm>
            <a:off x="1029150" y="1563750"/>
            <a:ext cx="5715000" cy="201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432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ctrTitle"/>
          </p:nvPr>
        </p:nvSpPr>
        <p:spPr>
          <a:xfrm>
            <a:off x="1029150" y="1563750"/>
            <a:ext cx="571500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33" name="Google Shape;13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432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3">
  <p:cSld name="TITLE_3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/>
          <p:nvPr>
            <p:ph type="ctrTitle"/>
          </p:nvPr>
        </p:nvSpPr>
        <p:spPr>
          <a:xfrm>
            <a:off x="1029150" y="1563750"/>
            <a:ext cx="5715000" cy="201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36" name="Google Shape;13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432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">
  <p:cSld name="TITLE_2_1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9" name="Google Shape;139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0" name="Google Shape;14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6" name="Google Shape;86;p13" title="Logo 1.png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625050" y="139662"/>
            <a:ext cx="267650" cy="1263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hyperlink" Target="http://www.5x.co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hyperlink" Target="http://www.5x.co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hyperlink" Target="http://www.5x.co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hyperlink" Target="http://www.5x.co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hyperlink" Target="http://www.5x.co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2828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/>
          <p:nvPr/>
        </p:nvSpPr>
        <p:spPr>
          <a:xfrm>
            <a:off x="521800" y="3629675"/>
            <a:ext cx="81009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274300" spcFirstLastPara="1" rIns="182875" wrap="square" tIns="91425">
            <a:norm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E1DCD8"/>
                </a:solidFill>
                <a:latin typeface="Karla"/>
                <a:ea typeface="Karla"/>
                <a:cs typeface="Karla"/>
                <a:sym typeface="Karla"/>
              </a:rPr>
              <a:t>Placeholder- Company Name / Reporting Period</a:t>
            </a:r>
            <a:endParaRPr sz="1600">
              <a:solidFill>
                <a:srgbClr val="E1DCD8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E1DCD8"/>
                </a:solidFill>
                <a:latin typeface="Karla"/>
                <a:ea typeface="Karla"/>
                <a:cs typeface="Karla"/>
                <a:sym typeface="Karla"/>
              </a:rPr>
              <a:t>“A structured, executive-ready reporting format.”</a:t>
            </a:r>
            <a:endParaRPr sz="1600">
              <a:solidFill>
                <a:srgbClr val="E1DCD8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46" name="Google Shape;146;p29" title="Logo 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1880" y="4581733"/>
            <a:ext cx="594424" cy="28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9"/>
          <p:cNvSpPr txBox="1"/>
          <p:nvPr/>
        </p:nvSpPr>
        <p:spPr>
          <a:xfrm>
            <a:off x="521800" y="312175"/>
            <a:ext cx="8100900" cy="15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274300" spcFirstLastPara="1" rIns="18287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DE6A45"/>
                </a:solidFill>
                <a:latin typeface="Poppins"/>
                <a:ea typeface="Poppins"/>
                <a:cs typeface="Poppins"/>
                <a:sym typeface="Poppins"/>
              </a:rPr>
              <a:t>Title</a:t>
            </a:r>
            <a:endParaRPr sz="4000">
              <a:solidFill>
                <a:srgbClr val="DE6A4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E1DCD8"/>
                </a:solidFill>
                <a:latin typeface="Poppins"/>
                <a:ea typeface="Poppins"/>
                <a:cs typeface="Poppins"/>
                <a:sym typeface="Poppins"/>
              </a:rPr>
              <a:t>Data report template</a:t>
            </a:r>
            <a:endParaRPr sz="3000">
              <a:solidFill>
                <a:srgbClr val="E1DCD8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  <p:cxnSp>
        <p:nvCxnSpPr>
          <p:cNvPr id="148" name="Google Shape;148;p29"/>
          <p:cNvCxnSpPr/>
          <p:nvPr/>
        </p:nvCxnSpPr>
        <p:spPr>
          <a:xfrm>
            <a:off x="-17550" y="1746700"/>
            <a:ext cx="9146100" cy="0"/>
          </a:xfrm>
          <a:prstGeom prst="straightConnector1">
            <a:avLst/>
          </a:prstGeom>
          <a:noFill/>
          <a:ln cap="flat" cmpd="sng" w="9525">
            <a:solidFill>
              <a:srgbClr val="96897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9" name="Google Shape;149;p29"/>
          <p:cNvSpPr txBox="1"/>
          <p:nvPr/>
        </p:nvSpPr>
        <p:spPr>
          <a:xfrm>
            <a:off x="521800" y="1953547"/>
            <a:ext cx="81009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274300" spcFirstLastPara="1" rIns="18287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E1DCD8"/>
                </a:solidFill>
                <a:latin typeface="Karla"/>
                <a:ea typeface="Karla"/>
                <a:cs typeface="Karla"/>
                <a:sym typeface="Karla"/>
              </a:rPr>
              <a:t>Subtitle/Description</a:t>
            </a:r>
            <a:endParaRPr sz="1800">
              <a:solidFill>
                <a:srgbClr val="E1DCD8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E1DCD8"/>
                </a:solidFill>
                <a:latin typeface="Karla"/>
                <a:ea typeface="Karla"/>
                <a:cs typeface="Karla"/>
                <a:sym typeface="Karla"/>
              </a:rPr>
              <a:t>“A structured, executive-ready reporting format.”</a:t>
            </a:r>
            <a:endParaRPr sz="1600">
              <a:solidFill>
                <a:srgbClr val="E1DCD8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50" name="Google Shape;150;p29"/>
          <p:cNvCxnSpPr/>
          <p:nvPr/>
        </p:nvCxnSpPr>
        <p:spPr>
          <a:xfrm>
            <a:off x="3133500" y="3396850"/>
            <a:ext cx="5995200" cy="0"/>
          </a:xfrm>
          <a:prstGeom prst="straightConnector1">
            <a:avLst/>
          </a:prstGeom>
          <a:noFill/>
          <a:ln cap="flat" cmpd="sng" w="9525">
            <a:solidFill>
              <a:srgbClr val="96897E"/>
            </a:solidFill>
            <a:prstDash val="solid"/>
            <a:round/>
            <a:headEnd len="med" w="med" type="oval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5" name="Google Shape;155;p30"/>
          <p:cNvCxnSpPr/>
          <p:nvPr/>
        </p:nvCxnSpPr>
        <p:spPr>
          <a:xfrm>
            <a:off x="-1200" y="1134304"/>
            <a:ext cx="9146400" cy="0"/>
          </a:xfrm>
          <a:prstGeom prst="straightConnector1">
            <a:avLst/>
          </a:prstGeom>
          <a:noFill/>
          <a:ln cap="flat" cmpd="sng" w="9525">
            <a:solidFill>
              <a:srgbClr val="CFC8C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6" name="Google Shape;156;p30"/>
          <p:cNvSpPr txBox="1"/>
          <p:nvPr/>
        </p:nvSpPr>
        <p:spPr>
          <a:xfrm>
            <a:off x="241350" y="535325"/>
            <a:ext cx="8651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28282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Summary</a:t>
            </a:r>
            <a:endParaRPr sz="1900">
              <a:solidFill>
                <a:srgbClr val="282828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aphicFrame>
        <p:nvGraphicFramePr>
          <p:cNvPr id="157" name="Google Shape;157;p30"/>
          <p:cNvGraphicFramePr/>
          <p:nvPr/>
        </p:nvGraphicFramePr>
        <p:xfrm>
          <a:off x="961275" y="18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{8358A62A-BAD1-4357-813D-26260C6355E0}</a:tableStyleId>
              </a:tblPr>
              <a:tblGrid>
                <a:gridCol w="3127175"/>
                <a:gridCol w="1207925"/>
                <a:gridCol w="1184450"/>
                <a:gridCol w="1336600"/>
              </a:tblGrid>
              <a:tr h="324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Karla"/>
                          <a:ea typeface="Karla"/>
                          <a:cs typeface="Karla"/>
                          <a:sym typeface="Karla"/>
                        </a:rPr>
                        <a:t>Summary</a:t>
                      </a:r>
                      <a:endParaRPr b="1"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solidFill>
                      <a:srgbClr val="CFC8C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Karla"/>
                          <a:ea typeface="Karla"/>
                          <a:cs typeface="Karla"/>
                          <a:sym typeface="Karla"/>
                        </a:rPr>
                        <a:t>Value</a:t>
                      </a:r>
                      <a:endParaRPr b="1"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solidFill>
                      <a:srgbClr val="CFC8C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Karla"/>
                          <a:ea typeface="Karla"/>
                          <a:cs typeface="Karla"/>
                          <a:sym typeface="Karla"/>
                        </a:rPr>
                        <a:t>Label</a:t>
                      </a:r>
                      <a:endParaRPr b="1"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solidFill>
                      <a:srgbClr val="CFC8C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Karla"/>
                          <a:ea typeface="Karla"/>
                          <a:cs typeface="Karla"/>
                          <a:sym typeface="Karla"/>
                        </a:rPr>
                        <a:t>% Change Arrow</a:t>
                      </a:r>
                      <a:endParaRPr b="1"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solidFill>
                      <a:srgbClr val="CFC8C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Karla"/>
                          <a:ea typeface="Karla"/>
                          <a:cs typeface="Karla"/>
                          <a:sym typeface="Karla"/>
                        </a:rPr>
                        <a:t>3-5 sentence summary placeholder</a:t>
                      </a:r>
                      <a:endParaRPr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3-5 sentence summary placeholder</a:t>
                      </a:r>
                      <a:endParaRPr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3-5 sentence summary placeholder</a:t>
                      </a:r>
                      <a:endParaRPr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58" name="Google Shape;158;p30"/>
          <p:cNvSpPr txBox="1"/>
          <p:nvPr/>
        </p:nvSpPr>
        <p:spPr>
          <a:xfrm>
            <a:off x="5362950" y="1437825"/>
            <a:ext cx="1117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282828"/>
                </a:solidFill>
                <a:latin typeface="Karla"/>
                <a:ea typeface="Karla"/>
                <a:cs typeface="Karla"/>
                <a:sym typeface="Karla"/>
              </a:rPr>
              <a:t>KPI Column</a:t>
            </a:r>
            <a:endParaRPr b="1" sz="1100">
              <a:solidFill>
                <a:srgbClr val="282828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9" name="Google Shape;159;p30"/>
          <p:cNvSpPr txBox="1"/>
          <p:nvPr/>
        </p:nvSpPr>
        <p:spPr>
          <a:xfrm>
            <a:off x="7741562" y="33488"/>
            <a:ext cx="833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 u="sng">
                <a:solidFill>
                  <a:srgbClr val="282828"/>
                </a:solid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www.5x.co</a:t>
            </a:r>
            <a:endParaRPr b="1" sz="1000">
              <a:solidFill>
                <a:srgbClr val="282828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4" name="Google Shape;164;p31"/>
          <p:cNvCxnSpPr/>
          <p:nvPr/>
        </p:nvCxnSpPr>
        <p:spPr>
          <a:xfrm>
            <a:off x="-1200" y="1134304"/>
            <a:ext cx="9146400" cy="0"/>
          </a:xfrm>
          <a:prstGeom prst="straightConnector1">
            <a:avLst/>
          </a:prstGeom>
          <a:noFill/>
          <a:ln cap="flat" cmpd="sng" w="9525">
            <a:solidFill>
              <a:srgbClr val="CFC8C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5" name="Google Shape;165;p31"/>
          <p:cNvSpPr txBox="1"/>
          <p:nvPr/>
        </p:nvSpPr>
        <p:spPr>
          <a:xfrm>
            <a:off x="241350" y="535325"/>
            <a:ext cx="8651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28282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Key Metrics Overview</a:t>
            </a:r>
            <a:endParaRPr sz="1900">
              <a:solidFill>
                <a:srgbClr val="282828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aphicFrame>
        <p:nvGraphicFramePr>
          <p:cNvPr id="166" name="Google Shape;166;p31"/>
          <p:cNvGraphicFramePr/>
          <p:nvPr/>
        </p:nvGraphicFramePr>
        <p:xfrm>
          <a:off x="961275" y="18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{8358A62A-BAD1-4357-813D-26260C6355E0}</a:tableStyleId>
              </a:tblPr>
              <a:tblGrid>
                <a:gridCol w="3127175"/>
                <a:gridCol w="1207925"/>
                <a:gridCol w="1184450"/>
                <a:gridCol w="1336600"/>
              </a:tblGrid>
              <a:tr h="324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Karla"/>
                          <a:ea typeface="Karla"/>
                          <a:cs typeface="Karla"/>
                          <a:sym typeface="Karla"/>
                        </a:rPr>
                        <a:t>Metric name</a:t>
                      </a:r>
                      <a:endParaRPr b="1"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solidFill>
                      <a:srgbClr val="CFC8C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Karla"/>
                          <a:ea typeface="Karla"/>
                          <a:cs typeface="Karla"/>
                          <a:sym typeface="Karla"/>
                        </a:rPr>
                        <a:t>Value</a:t>
                      </a:r>
                      <a:endParaRPr b="1"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solidFill>
                      <a:srgbClr val="CFC8C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Karla"/>
                          <a:ea typeface="Karla"/>
                          <a:cs typeface="Karla"/>
                          <a:sym typeface="Karla"/>
                        </a:rPr>
                        <a:t>% Change vs last period</a:t>
                      </a:r>
                      <a:endParaRPr b="1"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solidFill>
                      <a:srgbClr val="CFC8C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Karla"/>
                          <a:ea typeface="Karla"/>
                          <a:cs typeface="Karla"/>
                          <a:sym typeface="Karla"/>
                        </a:rPr>
                        <a:t>Status indicator</a:t>
                      </a:r>
                      <a:endParaRPr b="1"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solidFill>
                      <a:srgbClr val="CFC8C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Karla"/>
                          <a:ea typeface="Karla"/>
                          <a:cs typeface="Karla"/>
                          <a:sym typeface="Karla"/>
                        </a:rPr>
                        <a:t>KPI  1</a:t>
                      </a:r>
                      <a:endParaRPr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KPI 2</a:t>
                      </a:r>
                      <a:endParaRPr sz="11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KPI 3</a:t>
                      </a:r>
                      <a:endParaRPr sz="11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KPI 4</a:t>
                      </a:r>
                      <a:endParaRPr sz="11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7" name="Google Shape;167;p31"/>
          <p:cNvSpPr txBox="1"/>
          <p:nvPr/>
        </p:nvSpPr>
        <p:spPr>
          <a:xfrm>
            <a:off x="7741562" y="33488"/>
            <a:ext cx="833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 u="sng">
                <a:solidFill>
                  <a:srgbClr val="282828"/>
                </a:solid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www.5x.co</a:t>
            </a:r>
            <a:endParaRPr b="1" sz="1000">
              <a:solidFill>
                <a:srgbClr val="282828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2" name="Google Shape;172;p32"/>
          <p:cNvCxnSpPr/>
          <p:nvPr/>
        </p:nvCxnSpPr>
        <p:spPr>
          <a:xfrm>
            <a:off x="-1200" y="1134304"/>
            <a:ext cx="9146400" cy="0"/>
          </a:xfrm>
          <a:prstGeom prst="straightConnector1">
            <a:avLst/>
          </a:prstGeom>
          <a:noFill/>
          <a:ln cap="flat" cmpd="sng" w="9525">
            <a:solidFill>
              <a:srgbClr val="CFC8C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3" name="Google Shape;173;p32"/>
          <p:cNvSpPr txBox="1"/>
          <p:nvPr/>
        </p:nvSpPr>
        <p:spPr>
          <a:xfrm>
            <a:off x="241350" y="535325"/>
            <a:ext cx="8651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28282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Performance Trends</a:t>
            </a:r>
            <a:endParaRPr sz="1900">
              <a:solidFill>
                <a:srgbClr val="282828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74" name="Google Shape;174;p32"/>
          <p:cNvSpPr txBox="1"/>
          <p:nvPr/>
        </p:nvSpPr>
        <p:spPr>
          <a:xfrm>
            <a:off x="7741562" y="33488"/>
            <a:ext cx="833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 u="sng">
                <a:solidFill>
                  <a:srgbClr val="282828"/>
                </a:solid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www.5x.co</a:t>
            </a:r>
            <a:endParaRPr b="1" sz="1000">
              <a:solidFill>
                <a:srgbClr val="282828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75" name="Google Shape;175;p32" title="Points score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950" y="1875700"/>
            <a:ext cx="2559426" cy="1735549"/>
          </a:xfrm>
          <a:prstGeom prst="rect">
            <a:avLst/>
          </a:prstGeom>
          <a:noFill/>
          <a:ln cap="flat" cmpd="sng" w="9525">
            <a:solidFill>
              <a:srgbClr val="CFC8C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6" name="Google Shape;176;p32" title="Points scored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66100" y="1875700"/>
            <a:ext cx="2806809" cy="1735549"/>
          </a:xfrm>
          <a:prstGeom prst="rect">
            <a:avLst/>
          </a:prstGeom>
          <a:noFill/>
          <a:ln cap="flat" cmpd="sng" w="9525">
            <a:solidFill>
              <a:srgbClr val="CFC8C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7" name="Google Shape;177;p32" title="Points scored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07750" y="1896400"/>
            <a:ext cx="2966301" cy="1735549"/>
          </a:xfrm>
          <a:prstGeom prst="rect">
            <a:avLst/>
          </a:prstGeom>
          <a:noFill/>
          <a:ln cap="flat" cmpd="sng" w="9525">
            <a:solidFill>
              <a:srgbClr val="CFC8C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33"/>
          <p:cNvCxnSpPr/>
          <p:nvPr/>
        </p:nvCxnSpPr>
        <p:spPr>
          <a:xfrm>
            <a:off x="-1200" y="1134304"/>
            <a:ext cx="9146400" cy="0"/>
          </a:xfrm>
          <a:prstGeom prst="straightConnector1">
            <a:avLst/>
          </a:prstGeom>
          <a:noFill/>
          <a:ln cap="flat" cmpd="sng" w="9525">
            <a:solidFill>
              <a:srgbClr val="CFC8C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3" name="Google Shape;183;p33"/>
          <p:cNvSpPr txBox="1"/>
          <p:nvPr/>
        </p:nvSpPr>
        <p:spPr>
          <a:xfrm>
            <a:off x="241350" y="535325"/>
            <a:ext cx="8651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28282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Analysis and Insight</a:t>
            </a:r>
            <a:endParaRPr sz="1900">
              <a:solidFill>
                <a:srgbClr val="282828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84" name="Google Shape;184;p33"/>
          <p:cNvSpPr txBox="1"/>
          <p:nvPr/>
        </p:nvSpPr>
        <p:spPr>
          <a:xfrm>
            <a:off x="7741562" y="33488"/>
            <a:ext cx="833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 u="sng">
                <a:solidFill>
                  <a:srgbClr val="282828"/>
                </a:solid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www.5x.co</a:t>
            </a:r>
            <a:endParaRPr b="1" sz="1000">
              <a:solidFill>
                <a:srgbClr val="282828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aphicFrame>
        <p:nvGraphicFramePr>
          <p:cNvPr id="185" name="Google Shape;185;p33"/>
          <p:cNvGraphicFramePr/>
          <p:nvPr/>
        </p:nvGraphicFramePr>
        <p:xfrm>
          <a:off x="961275" y="18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{8358A62A-BAD1-4357-813D-26260C6355E0}</a:tableStyleId>
              </a:tblPr>
              <a:tblGrid>
                <a:gridCol w="3127175"/>
                <a:gridCol w="1207925"/>
                <a:gridCol w="1184450"/>
                <a:gridCol w="1336600"/>
              </a:tblGrid>
              <a:tr h="324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Karla"/>
                          <a:ea typeface="Karla"/>
                          <a:cs typeface="Karla"/>
                          <a:sym typeface="Karla"/>
                        </a:rPr>
                        <a:t>Insights</a:t>
                      </a:r>
                      <a:endParaRPr b="1"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solidFill>
                      <a:srgbClr val="CFC8C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Karla"/>
                          <a:ea typeface="Karla"/>
                          <a:cs typeface="Karla"/>
                          <a:sym typeface="Karla"/>
                        </a:rPr>
                        <a:t>Callout</a:t>
                      </a:r>
                      <a:endParaRPr b="1"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solidFill>
                      <a:srgbClr val="CFC8C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Callout</a:t>
                      </a:r>
                      <a:endParaRPr b="1"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solidFill>
                      <a:srgbClr val="CFC8C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Callout</a:t>
                      </a:r>
                      <a:endParaRPr b="1"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solidFill>
                      <a:srgbClr val="CFC8C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Karla"/>
                          <a:ea typeface="Karla"/>
                          <a:cs typeface="Karla"/>
                          <a:sym typeface="Karla"/>
                        </a:rPr>
                        <a:t>Insight</a:t>
                      </a:r>
                      <a:r>
                        <a:rPr lang="en-GB" sz="1100">
                          <a:latin typeface="Karla"/>
                          <a:ea typeface="Karla"/>
                          <a:cs typeface="Karla"/>
                          <a:sym typeface="Karla"/>
                        </a:rPr>
                        <a:t>  1</a:t>
                      </a:r>
                      <a:endParaRPr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Insight  2</a:t>
                      </a:r>
                      <a:endParaRPr sz="11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Insight  3</a:t>
                      </a:r>
                      <a:endParaRPr sz="11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Insight  4</a:t>
                      </a:r>
                      <a:endParaRPr sz="11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0" name="Google Shape;190;p34"/>
          <p:cNvCxnSpPr/>
          <p:nvPr/>
        </p:nvCxnSpPr>
        <p:spPr>
          <a:xfrm>
            <a:off x="-1200" y="1134304"/>
            <a:ext cx="9146400" cy="0"/>
          </a:xfrm>
          <a:prstGeom prst="straightConnector1">
            <a:avLst/>
          </a:prstGeom>
          <a:noFill/>
          <a:ln cap="flat" cmpd="sng" w="9525">
            <a:solidFill>
              <a:srgbClr val="CFC8C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1" name="Google Shape;191;p34"/>
          <p:cNvSpPr txBox="1"/>
          <p:nvPr/>
        </p:nvSpPr>
        <p:spPr>
          <a:xfrm>
            <a:off x="241350" y="535325"/>
            <a:ext cx="8651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28282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Recommendations</a:t>
            </a:r>
            <a:endParaRPr sz="1900">
              <a:solidFill>
                <a:srgbClr val="282828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92" name="Google Shape;192;p34"/>
          <p:cNvSpPr txBox="1"/>
          <p:nvPr/>
        </p:nvSpPr>
        <p:spPr>
          <a:xfrm>
            <a:off x="7741562" y="33488"/>
            <a:ext cx="833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 u="sng">
                <a:solidFill>
                  <a:srgbClr val="282828"/>
                </a:solid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www.5x.co</a:t>
            </a:r>
            <a:endParaRPr b="1" sz="1000">
              <a:solidFill>
                <a:srgbClr val="282828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aphicFrame>
        <p:nvGraphicFramePr>
          <p:cNvPr id="193" name="Google Shape;193;p34"/>
          <p:cNvGraphicFramePr/>
          <p:nvPr/>
        </p:nvGraphicFramePr>
        <p:xfrm>
          <a:off x="1335363" y="18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{8358A62A-BAD1-4357-813D-26260C6355E0}</a:tableStyleId>
              </a:tblPr>
              <a:tblGrid>
                <a:gridCol w="3952225"/>
                <a:gridCol w="1184450"/>
                <a:gridCol w="1336600"/>
              </a:tblGrid>
              <a:tr h="324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rgbClr val="282828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Recommendations</a:t>
                      </a:r>
                      <a:endParaRPr b="1"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solidFill>
                      <a:srgbClr val="CFC8C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solidFill>
                      <a:srgbClr val="CFC8C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solidFill>
                      <a:srgbClr val="CFC8C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Karla"/>
                          <a:ea typeface="Karla"/>
                          <a:cs typeface="Karla"/>
                          <a:sym typeface="Karla"/>
                        </a:rPr>
                        <a:t>Placeholder text</a:t>
                      </a:r>
                      <a:endParaRPr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Placeholder text</a:t>
                      </a:r>
                      <a:endParaRPr sz="11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Placeholder text</a:t>
                      </a:r>
                      <a:endParaRPr sz="11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Placeholder text</a:t>
                      </a:r>
                      <a:endParaRPr sz="11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2828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8" name="Google Shape;198;p35"/>
          <p:cNvCxnSpPr/>
          <p:nvPr/>
        </p:nvCxnSpPr>
        <p:spPr>
          <a:xfrm rot="10800000">
            <a:off x="-73800" y="2571750"/>
            <a:ext cx="263100" cy="0"/>
          </a:xfrm>
          <a:prstGeom prst="straightConnector1">
            <a:avLst/>
          </a:prstGeom>
          <a:noFill/>
          <a:ln cap="flat" cmpd="sng" w="9525">
            <a:solidFill>
              <a:srgbClr val="F8F4F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9" name="Google Shape;199;p35"/>
          <p:cNvCxnSpPr/>
          <p:nvPr/>
        </p:nvCxnSpPr>
        <p:spPr>
          <a:xfrm rot="10800000">
            <a:off x="2820825" y="-9575"/>
            <a:ext cx="0" cy="198900"/>
          </a:xfrm>
          <a:prstGeom prst="straightConnector1">
            <a:avLst/>
          </a:prstGeom>
          <a:noFill/>
          <a:ln cap="flat" cmpd="sng" w="9525">
            <a:solidFill>
              <a:srgbClr val="F8F4F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" name="Google Shape;200;p35"/>
          <p:cNvCxnSpPr/>
          <p:nvPr/>
        </p:nvCxnSpPr>
        <p:spPr>
          <a:xfrm rot="10800000">
            <a:off x="6417850" y="-9575"/>
            <a:ext cx="0" cy="198900"/>
          </a:xfrm>
          <a:prstGeom prst="straightConnector1">
            <a:avLst/>
          </a:prstGeom>
          <a:noFill/>
          <a:ln cap="flat" cmpd="sng" w="9525">
            <a:solidFill>
              <a:srgbClr val="F8F4F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1" name="Google Shape;201;p35"/>
          <p:cNvCxnSpPr/>
          <p:nvPr/>
        </p:nvCxnSpPr>
        <p:spPr>
          <a:xfrm rot="10800000">
            <a:off x="8930400" y="2571750"/>
            <a:ext cx="263100" cy="0"/>
          </a:xfrm>
          <a:prstGeom prst="straightConnector1">
            <a:avLst/>
          </a:prstGeom>
          <a:noFill/>
          <a:ln cap="flat" cmpd="sng" w="9525">
            <a:solidFill>
              <a:srgbClr val="F8F4F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2" name="Google Shape;202;p35"/>
          <p:cNvSpPr/>
          <p:nvPr/>
        </p:nvSpPr>
        <p:spPr>
          <a:xfrm>
            <a:off x="189300" y="189325"/>
            <a:ext cx="8741100" cy="4756200"/>
          </a:xfrm>
          <a:prstGeom prst="rect">
            <a:avLst/>
          </a:prstGeom>
          <a:noFill/>
          <a:ln cap="flat" cmpd="sng" w="9525">
            <a:solidFill>
              <a:srgbClr val="F8F4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700">
              <a:solidFill>
                <a:srgbClr val="0A0519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3" name="Google Shape;203;p35"/>
          <p:cNvSpPr txBox="1"/>
          <p:nvPr/>
        </p:nvSpPr>
        <p:spPr>
          <a:xfrm>
            <a:off x="2655900" y="2858275"/>
            <a:ext cx="3832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Thank you!</a:t>
            </a:r>
            <a:endParaRPr sz="2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04" name="Google Shape;204;p35"/>
          <p:cNvCxnSpPr/>
          <p:nvPr/>
        </p:nvCxnSpPr>
        <p:spPr>
          <a:xfrm rot="10800000">
            <a:off x="2820825" y="4943425"/>
            <a:ext cx="0" cy="198900"/>
          </a:xfrm>
          <a:prstGeom prst="straightConnector1">
            <a:avLst/>
          </a:prstGeom>
          <a:noFill/>
          <a:ln cap="flat" cmpd="sng" w="9525">
            <a:solidFill>
              <a:srgbClr val="F8F4F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5" name="Google Shape;205;p35"/>
          <p:cNvCxnSpPr/>
          <p:nvPr/>
        </p:nvCxnSpPr>
        <p:spPr>
          <a:xfrm rot="10800000">
            <a:off x="6417850" y="4943425"/>
            <a:ext cx="0" cy="198900"/>
          </a:xfrm>
          <a:prstGeom prst="straightConnector1">
            <a:avLst/>
          </a:prstGeom>
          <a:noFill/>
          <a:ln cap="flat" cmpd="sng" w="9525">
            <a:solidFill>
              <a:srgbClr val="F8F4F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6" name="Google Shape;206;p35" title="Logo 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4600" y="1960775"/>
            <a:ext cx="1334800" cy="63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