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80" r:id="rId5"/>
    <p:sldId id="275" r:id="rId6"/>
    <p:sldId id="260" r:id="rId7"/>
    <p:sldId id="294" r:id="rId8"/>
    <p:sldId id="300" r:id="rId9"/>
    <p:sldId id="263" r:id="rId10"/>
    <p:sldId id="283" r:id="rId11"/>
    <p:sldId id="303" r:id="rId12"/>
    <p:sldId id="286" r:id="rId13"/>
    <p:sldId id="304" r:id="rId14"/>
    <p:sldId id="268" r:id="rId15"/>
    <p:sldId id="290" r:id="rId16"/>
    <p:sldId id="301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E1F970-78D5-9C09-61D2-1DAA2E4BDAC3}" name="Gery Nikolova" initials="GN" userId="0ae952d08a32b53e" providerId="Windows Live"/>
  <p188:author id="{FDFB38FA-2D87-75D7-C38B-9023EE13A523}" name="Velin Nikolov" initials="VN" userId="S::nikolov@generalbroker.bg::48059bf0-4d3e-4af6-ab69-3150109043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B54"/>
    <a:srgbClr val="96293B"/>
    <a:srgbClr val="A11C35"/>
    <a:srgbClr val="FFFFFF"/>
    <a:srgbClr val="F4F6F8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6289DC-C451-42EC-8D80-B10296BF9702}" v="8" dt="2026-08-13T05:03:47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81" d="100"/>
          <a:sy n="81" d="100"/>
        </p:scale>
        <p:origin x="423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y Nikolova" userId="0ae952d08a32b53e" providerId="LiveId" clId="{4DC0C896-6E36-4CD1-9BF8-C860E0C02C3B}"/>
    <pc:docChg chg="undo custSel modSld">
      <pc:chgData name="Gery Nikolova" userId="0ae952d08a32b53e" providerId="LiveId" clId="{4DC0C896-6E36-4CD1-9BF8-C860E0C02C3B}" dt="2026-08-13T05:03:47.811" v="51" actId="20577"/>
      <pc:docMkLst>
        <pc:docMk/>
      </pc:docMkLst>
      <pc:sldChg chg="modSp mod">
        <pc:chgData name="Gery Nikolova" userId="0ae952d08a32b53e" providerId="LiveId" clId="{4DC0C896-6E36-4CD1-9BF8-C860E0C02C3B}" dt="2026-08-13T05:00:21.137" v="41" actId="20577"/>
        <pc:sldMkLst>
          <pc:docMk/>
          <pc:sldMk cId="0" sldId="257"/>
        </pc:sldMkLst>
        <pc:spChg chg="mod">
          <ac:chgData name="Gery Nikolova" userId="0ae952d08a32b53e" providerId="LiveId" clId="{4DC0C896-6E36-4CD1-9BF8-C860E0C02C3B}" dt="2026-08-13T05:00:21.137" v="41" actId="20577"/>
          <ac:spMkLst>
            <pc:docMk/>
            <pc:sldMk cId="0" sldId="257"/>
            <ac:spMk id="4" creationId="{E6B880FF-4304-1872-5BE0-5ED8E3264203}"/>
          </ac:spMkLst>
        </pc:spChg>
      </pc:sldChg>
      <pc:sldChg chg="modSp mod">
        <pc:chgData name="Gery Nikolova" userId="0ae952d08a32b53e" providerId="LiveId" clId="{4DC0C896-6E36-4CD1-9BF8-C860E0C02C3B}" dt="2026-08-13T05:03:47.811" v="51" actId="20577"/>
        <pc:sldMkLst>
          <pc:docMk/>
          <pc:sldMk cId="0" sldId="260"/>
        </pc:sldMkLst>
        <pc:spChg chg="mod">
          <ac:chgData name="Gery Nikolova" userId="0ae952d08a32b53e" providerId="LiveId" clId="{4DC0C896-6E36-4CD1-9BF8-C860E0C02C3B}" dt="2026-08-13T05:03:47.811" v="51" actId="20577"/>
          <ac:spMkLst>
            <pc:docMk/>
            <pc:sldMk cId="0" sldId="260"/>
            <ac:spMk id="6" creationId="{3C81DF19-6B5E-805A-CFD2-56D72ECD477C}"/>
          </ac:spMkLst>
        </pc:spChg>
      </pc:sldChg>
      <pc:sldChg chg="modSp">
        <pc:chgData name="Gery Nikolova" userId="0ae952d08a32b53e" providerId="LiveId" clId="{4DC0C896-6E36-4CD1-9BF8-C860E0C02C3B}" dt="2026-08-13T04:53:45.116" v="28" actId="20577"/>
        <pc:sldMkLst>
          <pc:docMk/>
          <pc:sldMk cId="0" sldId="268"/>
        </pc:sldMkLst>
        <pc:graphicFrameChg chg="mod">
          <ac:chgData name="Gery Nikolova" userId="0ae952d08a32b53e" providerId="LiveId" clId="{4DC0C896-6E36-4CD1-9BF8-C860E0C02C3B}" dt="2026-08-13T04:53:45.116" v="28" actId="20577"/>
          <ac:graphicFrameMkLst>
            <pc:docMk/>
            <pc:sldMk cId="0" sldId="268"/>
            <ac:graphicFrameMk id="17" creationId="{3D1256B7-5E43-084D-CB30-93B037711192}"/>
          </ac:graphicFrameMkLst>
        </pc:graphicFrameChg>
      </pc:sldChg>
      <pc:sldChg chg="modSp mod">
        <pc:chgData name="Gery Nikolova" userId="0ae952d08a32b53e" providerId="LiveId" clId="{4DC0C896-6E36-4CD1-9BF8-C860E0C02C3B}" dt="2026-08-13T04:56:07.929" v="33" actId="6549"/>
        <pc:sldMkLst>
          <pc:docMk/>
          <pc:sldMk cId="0" sldId="271"/>
        </pc:sldMkLst>
        <pc:spChg chg="mod">
          <ac:chgData name="Gery Nikolova" userId="0ae952d08a32b53e" providerId="LiveId" clId="{4DC0C896-6E36-4CD1-9BF8-C860E0C02C3B}" dt="2026-08-13T04:48:41.257" v="5" actId="313"/>
          <ac:spMkLst>
            <pc:docMk/>
            <pc:sldMk cId="0" sldId="271"/>
            <ac:spMk id="6" creationId="{DFC72598-9A10-8AD4-D06F-AF86375301AE}"/>
          </ac:spMkLst>
        </pc:spChg>
        <pc:spChg chg="mod">
          <ac:chgData name="Gery Nikolova" userId="0ae952d08a32b53e" providerId="LiveId" clId="{4DC0C896-6E36-4CD1-9BF8-C860E0C02C3B}" dt="2026-08-13T04:56:07.929" v="33" actId="6549"/>
          <ac:spMkLst>
            <pc:docMk/>
            <pc:sldMk cId="0" sldId="271"/>
            <ac:spMk id="21" creationId="{00000000-0000-0000-0000-000000000000}"/>
          </ac:spMkLst>
        </pc:spChg>
      </pc:sldChg>
      <pc:sldChg chg="modSp mod">
        <pc:chgData name="Gery Nikolova" userId="0ae952d08a32b53e" providerId="LiveId" clId="{4DC0C896-6E36-4CD1-9BF8-C860E0C02C3B}" dt="2026-08-13T04:57:39.165" v="34"/>
        <pc:sldMkLst>
          <pc:docMk/>
          <pc:sldMk cId="1856634825" sldId="275"/>
        </pc:sldMkLst>
        <pc:spChg chg="mod">
          <ac:chgData name="Gery Nikolova" userId="0ae952d08a32b53e" providerId="LiveId" clId="{4DC0C896-6E36-4CD1-9BF8-C860E0C02C3B}" dt="2026-08-13T04:57:39.165" v="34"/>
          <ac:spMkLst>
            <pc:docMk/>
            <pc:sldMk cId="1856634825" sldId="275"/>
            <ac:spMk id="9" creationId="{161CAA5A-7040-1883-7E27-F4896A662C7D}"/>
          </ac:spMkLst>
        </pc:spChg>
      </pc:sldChg>
      <pc:sldChg chg="modSp mod">
        <pc:chgData name="Gery Nikolova" userId="0ae952d08a32b53e" providerId="LiveId" clId="{4DC0C896-6E36-4CD1-9BF8-C860E0C02C3B}" dt="2026-08-13T04:51:02.820" v="19" actId="1076"/>
        <pc:sldMkLst>
          <pc:docMk/>
          <pc:sldMk cId="1878904201" sldId="280"/>
        </pc:sldMkLst>
        <pc:spChg chg="mod">
          <ac:chgData name="Gery Nikolova" userId="0ae952d08a32b53e" providerId="LiveId" clId="{4DC0C896-6E36-4CD1-9BF8-C860E0C02C3B}" dt="2026-08-13T04:51:02.820" v="19" actId="1076"/>
          <ac:spMkLst>
            <pc:docMk/>
            <pc:sldMk cId="1878904201" sldId="280"/>
            <ac:spMk id="11" creationId="{2E9931B5-497B-2979-5F7B-DB417B00838B}"/>
          </ac:spMkLst>
        </pc:spChg>
        <pc:spChg chg="mod">
          <ac:chgData name="Gery Nikolova" userId="0ae952d08a32b53e" providerId="LiveId" clId="{4DC0C896-6E36-4CD1-9BF8-C860E0C02C3B}" dt="2026-08-13T04:51:02.820" v="19" actId="1076"/>
          <ac:spMkLst>
            <pc:docMk/>
            <pc:sldMk cId="1878904201" sldId="280"/>
            <ac:spMk id="13" creationId="{F4ED121A-E9A7-3A04-A0E9-465427057DD3}"/>
          </ac:spMkLst>
        </pc:spChg>
      </pc:sldChg>
      <pc:sldChg chg="modSp mod">
        <pc:chgData name="Gery Nikolova" userId="0ae952d08a32b53e" providerId="LiveId" clId="{4DC0C896-6E36-4CD1-9BF8-C860E0C02C3B}" dt="2026-08-13T05:00:17.036" v="39" actId="108"/>
        <pc:sldMkLst>
          <pc:docMk/>
          <pc:sldMk cId="2894015487" sldId="283"/>
        </pc:sldMkLst>
        <pc:spChg chg="mod">
          <ac:chgData name="Gery Nikolova" userId="0ae952d08a32b53e" providerId="LiveId" clId="{4DC0C896-6E36-4CD1-9BF8-C860E0C02C3B}" dt="2026-08-13T04:50:17.406" v="8" actId="1076"/>
          <ac:spMkLst>
            <pc:docMk/>
            <pc:sldMk cId="2894015487" sldId="283"/>
            <ac:spMk id="3" creationId="{728D68E4-3C8B-37B1-CBBA-DE52B583ED7F}"/>
          </ac:spMkLst>
        </pc:spChg>
        <pc:spChg chg="mod">
          <ac:chgData name="Gery Nikolova" userId="0ae952d08a32b53e" providerId="LiveId" clId="{4DC0C896-6E36-4CD1-9BF8-C860E0C02C3B}" dt="2026-08-13T05:00:17.036" v="39" actId="108"/>
          <ac:spMkLst>
            <pc:docMk/>
            <pc:sldMk cId="2894015487" sldId="283"/>
            <ac:spMk id="11" creationId="{4DFEC9C3-876A-1252-DE34-D13E3328E91F}"/>
          </ac:spMkLst>
        </pc:spChg>
        <pc:spChg chg="mod">
          <ac:chgData name="Gery Nikolova" userId="0ae952d08a32b53e" providerId="LiveId" clId="{4DC0C896-6E36-4CD1-9BF8-C860E0C02C3B}" dt="2026-08-13T04:51:02.625" v="18" actId="1076"/>
          <ac:spMkLst>
            <pc:docMk/>
            <pc:sldMk cId="2894015487" sldId="283"/>
            <ac:spMk id="13" creationId="{4A3EA63B-B1F4-E4FC-7B24-944715CC2863}"/>
          </ac:spMkLst>
        </pc:spChg>
      </pc:sldChg>
      <pc:sldChg chg="modSp mod">
        <pc:chgData name="Gery Nikolova" userId="0ae952d08a32b53e" providerId="LiveId" clId="{4DC0C896-6E36-4CD1-9BF8-C860E0C02C3B}" dt="2026-08-13T04:51:02.438" v="17" actId="1076"/>
        <pc:sldMkLst>
          <pc:docMk/>
          <pc:sldMk cId="3067122354" sldId="286"/>
        </pc:sldMkLst>
        <pc:spChg chg="mod">
          <ac:chgData name="Gery Nikolova" userId="0ae952d08a32b53e" providerId="LiveId" clId="{4DC0C896-6E36-4CD1-9BF8-C860E0C02C3B}" dt="2026-08-13T04:50:47.567" v="15" actId="1076"/>
          <ac:spMkLst>
            <pc:docMk/>
            <pc:sldMk cId="3067122354" sldId="286"/>
            <ac:spMk id="3" creationId="{3D3147E2-40DA-5904-CFE4-6D887A46F4C4}"/>
          </ac:spMkLst>
        </pc:spChg>
        <pc:spChg chg="mod">
          <ac:chgData name="Gery Nikolova" userId="0ae952d08a32b53e" providerId="LiveId" clId="{4DC0C896-6E36-4CD1-9BF8-C860E0C02C3B}" dt="2026-08-13T04:51:02.438" v="17" actId="1076"/>
          <ac:spMkLst>
            <pc:docMk/>
            <pc:sldMk cId="3067122354" sldId="286"/>
            <ac:spMk id="11" creationId="{E199DF16-A72B-9338-00AC-B44302152AA5}"/>
          </ac:spMkLst>
        </pc:spChg>
        <pc:spChg chg="mod">
          <ac:chgData name="Gery Nikolova" userId="0ae952d08a32b53e" providerId="LiveId" clId="{4DC0C896-6E36-4CD1-9BF8-C860E0C02C3B}" dt="2026-08-13T04:51:02.438" v="17" actId="1076"/>
          <ac:spMkLst>
            <pc:docMk/>
            <pc:sldMk cId="3067122354" sldId="286"/>
            <ac:spMk id="13" creationId="{4387B9E9-FA24-009B-485D-22FCFE4AEF24}"/>
          </ac:spMkLst>
        </pc:spChg>
      </pc:sldChg>
      <pc:sldChg chg="modSp mod">
        <pc:chgData name="Gery Nikolova" userId="0ae952d08a32b53e" providerId="LiveId" clId="{4DC0C896-6E36-4CD1-9BF8-C860E0C02C3B}" dt="2026-08-13T04:52:41.616" v="23" actId="20577"/>
        <pc:sldMkLst>
          <pc:docMk/>
          <pc:sldMk cId="2660706452" sldId="294"/>
        </pc:sldMkLst>
        <pc:spChg chg="mod">
          <ac:chgData name="Gery Nikolova" userId="0ae952d08a32b53e" providerId="LiveId" clId="{4DC0C896-6E36-4CD1-9BF8-C860E0C02C3B}" dt="2026-08-13T04:52:26.657" v="22" actId="20577"/>
          <ac:spMkLst>
            <pc:docMk/>
            <pc:sldMk cId="2660706452" sldId="294"/>
            <ac:spMk id="13" creationId="{1F25B4F4-BD58-F800-1FC8-89AB6F40F935}"/>
          </ac:spMkLst>
        </pc:spChg>
        <pc:spChg chg="mod">
          <ac:chgData name="Gery Nikolova" userId="0ae952d08a32b53e" providerId="LiveId" clId="{4DC0C896-6E36-4CD1-9BF8-C860E0C02C3B}" dt="2026-08-13T04:52:41.616" v="23" actId="20577"/>
          <ac:spMkLst>
            <pc:docMk/>
            <pc:sldMk cId="2660706452" sldId="294"/>
            <ac:spMk id="25" creationId="{8805F9D9-4734-A426-1640-93A6D1AFDD50}"/>
          </ac:spMkLst>
        </pc:spChg>
        <pc:spChg chg="mod">
          <ac:chgData name="Gery Nikolova" userId="0ae952d08a32b53e" providerId="LiveId" clId="{4DC0C896-6E36-4CD1-9BF8-C860E0C02C3B}" dt="2026-08-13T04:52:13.672" v="20" actId="20577"/>
          <ac:spMkLst>
            <pc:docMk/>
            <pc:sldMk cId="2660706452" sldId="294"/>
            <ac:spMk id="29" creationId="{9C5C8D80-8991-63CF-47A3-64D97B85AB87}"/>
          </ac:spMkLst>
        </pc:spChg>
      </pc:sldChg>
      <pc:sldChg chg="modSp mod">
        <pc:chgData name="Gery Nikolova" userId="0ae952d08a32b53e" providerId="LiveId" clId="{4DC0C896-6E36-4CD1-9BF8-C860E0C02C3B}" dt="2026-08-13T04:54:30.132" v="32" actId="20577"/>
        <pc:sldMkLst>
          <pc:docMk/>
          <pc:sldMk cId="2680103380" sldId="301"/>
        </pc:sldMkLst>
        <pc:spChg chg="mod">
          <ac:chgData name="Gery Nikolova" userId="0ae952d08a32b53e" providerId="LiveId" clId="{4DC0C896-6E36-4CD1-9BF8-C860E0C02C3B}" dt="2026-08-13T04:54:30.132" v="32" actId="20577"/>
          <ac:spMkLst>
            <pc:docMk/>
            <pc:sldMk cId="2680103380" sldId="301"/>
            <ac:spMk id="3" creationId="{3CD3AF4F-3211-C90C-5FE2-4308A9EB438C}"/>
          </ac:spMkLst>
        </pc:spChg>
      </pc:sldChg>
      <pc:sldChg chg="modSp mod">
        <pc:chgData name="Gery Nikolova" userId="0ae952d08a32b53e" providerId="LiveId" clId="{4DC0C896-6E36-4CD1-9BF8-C860E0C02C3B}" dt="2026-08-13T05:02:12.421" v="42"/>
        <pc:sldMkLst>
          <pc:docMk/>
          <pc:sldMk cId="2106999509" sldId="303"/>
        </pc:sldMkLst>
        <pc:spChg chg="mod">
          <ac:chgData name="Gery Nikolova" userId="0ae952d08a32b53e" providerId="LiveId" clId="{4DC0C896-6E36-4CD1-9BF8-C860E0C02C3B}" dt="2026-08-13T04:53:20.677" v="26" actId="20577"/>
          <ac:spMkLst>
            <pc:docMk/>
            <pc:sldMk cId="2106999509" sldId="303"/>
            <ac:spMk id="17" creationId="{898CFD4B-0879-8D0F-166A-73278192001E}"/>
          </ac:spMkLst>
        </pc:spChg>
        <pc:spChg chg="mod">
          <ac:chgData name="Gery Nikolova" userId="0ae952d08a32b53e" providerId="LiveId" clId="{4DC0C896-6E36-4CD1-9BF8-C860E0C02C3B}" dt="2026-08-13T05:02:12.421" v="42"/>
          <ac:spMkLst>
            <pc:docMk/>
            <pc:sldMk cId="2106999509" sldId="303"/>
            <ac:spMk id="21" creationId="{A8CC57DB-7076-2471-41B9-57AA54D1347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bg-BG" sz="2000" b="1" kern="1200" noProof="0" dirty="0">
                <a:solidFill>
                  <a:srgbClr val="122B54"/>
                </a:solidFill>
                <a:latin typeface="Montserrat"/>
                <a:ea typeface="+mn-ea"/>
                <a:cs typeface="+mn-cs"/>
              </a:rPr>
              <a:t>Брутен премиен приход (млн</a:t>
            </a:r>
            <a:r>
              <a:rPr lang="bg-BG" sz="2000" b="1" kern="1200" baseline="0" noProof="0" dirty="0">
                <a:solidFill>
                  <a:srgbClr val="122B54"/>
                </a:solidFill>
                <a:latin typeface="Montserrat"/>
                <a:ea typeface="+mn-ea"/>
                <a:cs typeface="+mn-cs"/>
              </a:rPr>
              <a:t>. е</a:t>
            </a:r>
            <a:r>
              <a:rPr lang="bg-BG" sz="2000" b="1" kern="1200" noProof="0" dirty="0">
                <a:solidFill>
                  <a:srgbClr val="122B54"/>
                </a:solidFill>
                <a:latin typeface="Montserrat"/>
                <a:ea typeface="+mn-ea"/>
                <a:cs typeface="+mn-cs"/>
              </a:rPr>
              <a:t>вро)</a:t>
            </a:r>
          </a:p>
        </c:rich>
      </c:tx>
      <c:layout>
        <c:manualLayout>
          <c:xMode val="edge"/>
          <c:yMode val="edge"/>
          <c:x val="0.25321950087018119"/>
          <c:y val="2.1119052253801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599813801209251E-2"/>
          <c:y val="0.13987188593659933"/>
          <c:w val="0.90080174301829641"/>
          <c:h val="0.70693168442094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Брутен премиен проход в Евро</c:v>
                </c:pt>
              </c:strCache>
            </c:strRef>
          </c:tx>
          <c:spPr>
            <a:solidFill>
              <a:srgbClr val="A11C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</c:v>
                </c:pt>
                <c:pt idx="1">
                  <c:v>50</c:v>
                </c:pt>
                <c:pt idx="2">
                  <c:v>60</c:v>
                </c:pt>
                <c:pt idx="3">
                  <c:v>66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0-459C-AC33-1F2A309C2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4628383"/>
        <c:axId val="1404626943"/>
      </c:barChart>
      <c:catAx>
        <c:axId val="14046283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404626943"/>
        <c:crosses val="autoZero"/>
        <c:auto val="1"/>
        <c:lblAlgn val="ctr"/>
        <c:lblOffset val="100"/>
        <c:noMultiLvlLbl val="0"/>
      </c:catAx>
      <c:valAx>
        <c:axId val="140462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22B54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404628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6F4A8-DE92-4503-9137-5B7D3145A679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B45F6-9938-45E3-B9D5-129C146E4F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2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9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95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62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933F-AC5D-3845-D799-7DC4FDB66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4BF4F-5BC6-81B5-D8C9-9D8BCC844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E0A84-813D-ECAF-BD66-97BDC6BFA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83219-31C1-8533-94F6-1BA7513B7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729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03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097B-21AA-5002-B6BF-3A2F63099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3BAC1-F218-1DEF-5F3B-20E6FC832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6A8E5-5129-FC7D-8FD8-4105E2296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64ACA-F703-5B56-117B-91C4EF44D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2E26-5B98-728B-77A5-ECBB56FD9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75F847-C7D7-5054-911E-7698EDE55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2E269-6D3C-6637-12CB-FC965D046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0080-850B-04BA-9EF0-022CEA625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77DF7-2CFA-599F-6053-862BC0C0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361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94B32-607F-0D5C-1CF9-B01C6539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FD810-0146-767C-90E8-58C3C0C84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57B41-09F0-9F54-5F55-4A01B752E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47C-286A-FDA1-6B4A-86F76C74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F26F1-9F67-CE75-5A7F-D7F9B699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33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0FD3-47FA-7EBD-06B7-71BFF5DC3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CFE3D-3AB8-D080-F55A-13FBA64D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5DF09-C27E-482C-861A-CB6F61099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CF949-6A8A-4624-CA3A-C9E52BE1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38967-19D5-8B5D-5248-A4484972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75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BB51-2B14-97C7-137F-E220FDBD1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07F0-5435-E2B6-D0FD-D2E6CCFF2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F0DF2-0A0E-F101-68DD-0F184673E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E865A3-05DC-2AE1-47B2-573E34449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87E9-8790-CBB5-997F-E35C2BFC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BFC01-C968-6118-F2BA-CC066954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1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1D2A-AE52-8703-4026-BA48AE1DF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50FCE-2473-39F2-ED8E-7AB131B2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FD584-1115-CF57-80D4-CA263B8D4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066696-A466-127D-5766-6035AFAD6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1417F-1542-C302-CAFE-5E754C316A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8762F2-A6EE-39E5-ED64-566D03DF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8D1EA-FBDE-2826-084F-CD4FC0FB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ABC881-0905-064B-DD01-3B16145D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726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1482-9064-F213-E8F0-2EA131B3F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101F50-478B-5F91-9DDA-F5069467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4379B-43AC-017E-D5C3-0541AD0B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4B194-2D60-3C24-6E55-3122A0730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477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22B86-B093-7246-ADDC-A9E0C8E7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C052D-C886-4F8F-C90D-98D9CDA9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3073A-91DB-66FE-953E-35F5BA5C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640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32181-6D10-E1AE-ECC2-E9B44815C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8341-01FE-FC89-CF11-A1B1EE418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77B27-3893-F2BA-3D46-C3DF2888D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CA74BE-0596-821C-42F4-BE5700D6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2FFE1-96E8-C301-DA41-05AA9C66D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B9DAF-42A8-0C32-BF7B-244E102D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5909-F7A5-0BF9-FEE2-9925DFBF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E953C-E60E-5F04-D321-CFCECE692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05D75-F7B9-1E50-F104-B6BF6755D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4DC25-C735-929F-54BA-22E7BC802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72C80-4987-827E-56FB-D3E423BB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65AE2-F35F-26E7-EDF1-C54E95A8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22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FD5A1-A0EE-26C1-7DE8-B08A72EA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F33D9-FA43-6FC3-347A-FF63686A8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4DD9D-1A42-9444-B954-1FB66F5A8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04E91-A07E-1991-5E69-6295CD14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95570-358B-9475-4248-CD96DF14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9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950B3A-9E47-74B9-0B6A-31F379ADE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7A0EC9-5053-C3E1-95A5-B0CB023E1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FBDC7-B4F9-59ED-FB1F-E6F9C6C6B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89D69-A00B-4FDF-36DD-8F0C606C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757F4-DA93-7050-540A-DB08195D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4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852930-7D3B-BD97-7705-F6A14C9BD5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83275" y="63500"/>
            <a:ext cx="45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53AD1-1C28-5FFF-1F0B-37047652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CA91E-1310-E984-ED0A-7560BD610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67246-12D5-2EFD-FC55-14C6E1019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24F42-FCD3-4B34-B4CD-9CCF79B4BEA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55035-3998-3ABD-833D-40DE7390B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03B1E-40EE-8678-6329-B3C5FF9EC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EDEF0-D34D-458D-AD2A-05BE8E3F222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D852930-7D3B-BD97-7705-F6A14C9BD5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83275" y="63500"/>
            <a:ext cx="45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2086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hyperlink" Target="https://www.general.bg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sv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baib.bg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rib.bg/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bapm.bg/" TargetMode="Externa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9.png"/><Relationship Id="rId3" Type="http://schemas.openxmlformats.org/officeDocument/2006/relationships/hyperlink" Target="mailto:office@general-bg.com" TargetMode="External"/><Relationship Id="rId7" Type="http://schemas.openxmlformats.org/officeDocument/2006/relationships/image" Target="../media/image15.svg"/><Relationship Id="rId12" Type="http://schemas.openxmlformats.org/officeDocument/2006/relationships/hyperlink" Target="https://www.facebook.com/generalbrokerclub/" TargetMode="External"/><Relationship Id="rId2" Type="http://schemas.openxmlformats.org/officeDocument/2006/relationships/hyperlink" Target="https://www.general.bg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svg"/><Relationship Id="rId11" Type="http://schemas.openxmlformats.org/officeDocument/2006/relationships/image" Target="../media/image18.png"/><Relationship Id="rId5" Type="http://schemas.openxmlformats.org/officeDocument/2006/relationships/image" Target="../media/image3.svg"/><Relationship Id="rId15" Type="http://schemas.openxmlformats.org/officeDocument/2006/relationships/image" Target="../media/image20.png"/><Relationship Id="rId10" Type="http://schemas.openxmlformats.org/officeDocument/2006/relationships/hyperlink" Target="https://www.linkedin.com/company/general-broker-club/" TargetMode="External"/><Relationship Id="rId4" Type="http://schemas.openxmlformats.org/officeDocument/2006/relationships/hyperlink" Target="+35980090088" TargetMode="External"/><Relationship Id="rId9" Type="http://schemas.openxmlformats.org/officeDocument/2006/relationships/image" Target="../media/image17.svg"/><Relationship Id="rId14" Type="http://schemas.openxmlformats.org/officeDocument/2006/relationships/hyperlink" Target="https://www.instagram.com/generalbroker.club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l.bg/kaskoto" TargetMode="Externa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l.b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www.general.bg/kaskoto" TargetMode="Externa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5284" y="2139204"/>
            <a:ext cx="7380141" cy="25237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4400" b="1" i="0" spc="-50" noProof="0" dirty="0">
                <a:solidFill>
                  <a:srgbClr val="122B54"/>
                </a:solidFill>
                <a:latin typeface="Montserrat"/>
              </a:rPr>
              <a:t>Дженерал Брокер Клуб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200" b="1" noProof="0" dirty="0">
                <a:solidFill>
                  <a:srgbClr val="A11C35"/>
                </a:solidFill>
                <a:latin typeface="Montserrat" panose="00000500000000000000" pitchFamily="2" charset="0"/>
              </a:rPr>
              <a:t>Един брокер.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200" b="1" noProof="0" dirty="0">
                <a:solidFill>
                  <a:srgbClr val="A11C35"/>
                </a:solidFill>
                <a:latin typeface="Montserrat" panose="00000500000000000000" pitchFamily="2" charset="0"/>
              </a:rPr>
              <a:t>Пълна защита.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200" b="1" noProof="0" dirty="0">
                <a:solidFill>
                  <a:srgbClr val="A11C35"/>
                </a:solidFill>
                <a:latin typeface="Montserrat" panose="00000500000000000000" pitchFamily="2" charset="0"/>
              </a:rPr>
              <a:t>Винаги до теб.</a:t>
            </a:r>
            <a:endParaRPr lang="bg-BG" sz="3200" b="1" spc="150" noProof="0" dirty="0">
              <a:solidFill>
                <a:srgbClr val="A11C35"/>
              </a:solidFill>
              <a:latin typeface="Montserrat"/>
            </a:endParaRPr>
          </a:p>
          <a:p>
            <a:r>
              <a:rPr lang="bg-BG" sz="2400" b="1" noProof="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Корпоративен профил, 2026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2D5DC268-8FCE-E72B-FC54-1F00A6EF69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519266" y="-496006"/>
            <a:ext cx="3174335" cy="4171137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59D661F8-8B94-FA3A-E99C-F27B66D89A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284" y="424816"/>
            <a:ext cx="1821815" cy="585470"/>
          </a:xfrm>
          <a:prstGeom prst="rect">
            <a:avLst/>
          </a:prstGeom>
        </p:spPr>
      </p:pic>
      <p:sp>
        <p:nvSpPr>
          <p:cNvPr id="13" name="Rectangle 4">
            <a:extLst>
              <a:ext uri="{FF2B5EF4-FFF2-40B4-BE49-F238E27FC236}">
                <a16:creationId xmlns:a16="http://schemas.microsoft.com/office/drawing/2014/main" id="{1C8DAD4B-4AE0-8B0A-DB67-0CFAEBA32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 noProof="0" dirty="0"/>
          </a:p>
        </p:txBody>
      </p:sp>
      <p:pic>
        <p:nvPicPr>
          <p:cNvPr id="15" name="Graphic 1">
            <a:extLst>
              <a:ext uri="{FF2B5EF4-FFF2-40B4-BE49-F238E27FC236}">
                <a16:creationId xmlns:a16="http://schemas.microsoft.com/office/drawing/2014/main" id="{CA5B0A2F-EE37-A902-6C7C-1ED3A34D4F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060315"/>
            <a:ext cx="12242042" cy="17976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C01E567-8C1A-269D-2066-7D8746B06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CA3C9C09-28BD-038C-BEFF-4802C3DA27E4}"/>
              </a:ext>
            </a:extLst>
          </p:cNvPr>
          <p:cNvSpPr/>
          <p:nvPr/>
        </p:nvSpPr>
        <p:spPr>
          <a:xfrm>
            <a:off x="427070" y="4544546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E9052FD0-607C-7F92-4A8A-36A13E55CEFB}"/>
              </a:ext>
            </a:extLst>
          </p:cNvPr>
          <p:cNvSpPr/>
          <p:nvPr/>
        </p:nvSpPr>
        <p:spPr>
          <a:xfrm>
            <a:off x="427072" y="3017324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F66E6-ACB5-14DC-D575-ACB4D6D68F69}"/>
              </a:ext>
            </a:extLst>
          </p:cNvPr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294EC-05A8-49D4-C9D0-2469C8880EC3}"/>
              </a:ext>
            </a:extLst>
          </p:cNvPr>
          <p:cNvSpPr txBox="1"/>
          <p:nvPr/>
        </p:nvSpPr>
        <p:spPr>
          <a:xfrm>
            <a:off x="640080" y="1051560"/>
            <a:ext cx="10058400" cy="8885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i="0" noProof="0" dirty="0">
                <a:solidFill>
                  <a:srgbClr val="122B54"/>
                </a:solidFill>
                <a:latin typeface="Montserrat"/>
              </a:rPr>
              <a:t>Добре обучен </a:t>
            </a: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екип</a:t>
            </a:r>
            <a:r>
              <a:rPr lang="bg-BG" sz="2900" b="1" i="0" noProof="0" dirty="0">
                <a:solidFill>
                  <a:srgbClr val="122B54"/>
                </a:solidFill>
                <a:latin typeface="Montserrat"/>
              </a:rPr>
              <a:t>, с фокус към нуждите на клиента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318CDA4-3A09-14D5-1D3C-E839401E884C}"/>
              </a:ext>
            </a:extLst>
          </p:cNvPr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20F01C-CB95-4709-5134-B1A0B35D5558}"/>
              </a:ext>
            </a:extLst>
          </p:cNvPr>
          <p:cNvSpPr txBox="1"/>
          <p:nvPr/>
        </p:nvSpPr>
        <p:spPr>
          <a:xfrm>
            <a:off x="640080" y="248292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189BE-235E-BC69-F434-5BDB09C386B9}"/>
              </a:ext>
            </a:extLst>
          </p:cNvPr>
          <p:cNvSpPr txBox="1"/>
          <p:nvPr/>
        </p:nvSpPr>
        <p:spPr>
          <a:xfrm>
            <a:off x="1481328" y="2425992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1600" b="1" noProof="0" dirty="0">
                <a:solidFill>
                  <a:srgbClr val="122B54"/>
                </a:solidFill>
                <a:latin typeface="Montserrat"/>
              </a:rPr>
              <a:t>Устойчиви. Надеждни. Отговорни.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FBFB83-FDB8-DFF4-3639-B6AF024E0BF3}"/>
              </a:ext>
            </a:extLst>
          </p:cNvPr>
          <p:cNvSpPr txBox="1"/>
          <p:nvPr/>
        </p:nvSpPr>
        <p:spPr>
          <a:xfrm>
            <a:off x="5000530" y="2395784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122B54"/>
                </a:solidFill>
                <a:latin typeface="Montserrat"/>
              </a:rPr>
              <a:t>В пълно съответствие с изискванията на всички действащи директиви и регулации.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9D0D061-E4D2-D26C-CCC5-5D79CA0F543D}"/>
              </a:ext>
            </a:extLst>
          </p:cNvPr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4002B7-9F42-FF91-ECEE-A6AA00D46BBE}"/>
              </a:ext>
            </a:extLst>
          </p:cNvPr>
          <p:cNvSpPr txBox="1"/>
          <p:nvPr/>
        </p:nvSpPr>
        <p:spPr>
          <a:xfrm>
            <a:off x="640080" y="324873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F76F36-A58B-1BF4-F0C8-8EC0AD42F6F9}"/>
              </a:ext>
            </a:extLst>
          </p:cNvPr>
          <p:cNvSpPr txBox="1"/>
          <p:nvPr/>
        </p:nvSpPr>
        <p:spPr>
          <a:xfrm>
            <a:off x="2930435" y="3260535"/>
            <a:ext cx="143295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noProof="0" dirty="0">
                <a:solidFill>
                  <a:srgbClr val="122B54"/>
                </a:solidFill>
                <a:latin typeface="Montserrat"/>
              </a:rPr>
              <a:t>Академия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8CFD4B-0879-8D0F-166A-73278192001E}"/>
              </a:ext>
            </a:extLst>
          </p:cNvPr>
          <p:cNvSpPr txBox="1"/>
          <p:nvPr/>
        </p:nvSpPr>
        <p:spPr>
          <a:xfrm>
            <a:off x="5000530" y="2973580"/>
            <a:ext cx="6568135" cy="8567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122B54"/>
                </a:solidFill>
                <a:latin typeface="Montserrat"/>
              </a:defRPr>
            </a:lvl1pPr>
          </a:lstStyle>
          <a:p>
            <a:pPr fontAlgn="t">
              <a:buNone/>
            </a:pPr>
            <a:r>
              <a:rPr lang="bg-BG" sz="1600" noProof="0" dirty="0"/>
              <a:t>Инвестираме в развитието на хората, защото вярваме, че знанието изгражда професионалисти, печели доверие и носи добавена стойност за клиента.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5F72013-5E8E-8AEE-BF96-F481BBDF1BB4}"/>
              </a:ext>
            </a:extLst>
          </p:cNvPr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5A6CDD-3522-D631-DA6D-7943C7E3444F}"/>
              </a:ext>
            </a:extLst>
          </p:cNvPr>
          <p:cNvSpPr txBox="1"/>
          <p:nvPr/>
        </p:nvSpPr>
        <p:spPr>
          <a:xfrm>
            <a:off x="640080" y="401454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98CB26-57B4-2CC3-36DB-EC1F99DCA657}"/>
              </a:ext>
            </a:extLst>
          </p:cNvPr>
          <p:cNvSpPr txBox="1"/>
          <p:nvPr/>
        </p:nvSpPr>
        <p:spPr>
          <a:xfrm>
            <a:off x="1464275" y="3983462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noProof="0" dirty="0">
                <a:solidFill>
                  <a:srgbClr val="122B54"/>
                </a:solidFill>
                <a:latin typeface="Montserrat"/>
              </a:rPr>
              <a:t>Професионалисти</a:t>
            </a:r>
            <a:r>
              <a:rPr lang="bg-BG" sz="1600" b="1" i="0" noProof="0" dirty="0">
                <a:solidFill>
                  <a:srgbClr val="122B54"/>
                </a:solidFill>
                <a:latin typeface="Montserrat"/>
              </a:rPr>
              <a:t>, </a:t>
            </a:r>
            <a:r>
              <a:rPr lang="bg-BG" sz="1600" b="1" noProof="0" dirty="0">
                <a:solidFill>
                  <a:srgbClr val="122B54"/>
                </a:solidFill>
                <a:latin typeface="Montserrat"/>
              </a:rPr>
              <a:t>не администратори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CC57DB-7076-2471-41B9-57AA54D1347F}"/>
              </a:ext>
            </a:extLst>
          </p:cNvPr>
          <p:cNvSpPr txBox="1"/>
          <p:nvPr/>
        </p:nvSpPr>
        <p:spPr>
          <a:xfrm>
            <a:off x="4983475" y="3954448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noProof="0" dirty="0">
                <a:solidFill>
                  <a:srgbClr val="122B54"/>
                </a:solidFill>
                <a:latin typeface="Montserrat"/>
              </a:rPr>
              <a:t>Екип, който мисли за теб </a:t>
            </a:r>
            <a:r>
              <a:rPr lang="en-US" sz="1600" dirty="0"/>
              <a:t>—</a:t>
            </a:r>
            <a:r>
              <a:rPr lang="bg-BG" sz="1600" noProof="0" dirty="0">
                <a:solidFill>
                  <a:srgbClr val="122B54"/>
                </a:solidFill>
                <a:latin typeface="Montserrat"/>
              </a:rPr>
              <a:t> защото зад всяка полица стои иновация и професионализъм, а не администрация.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282F8BA-4C3E-2CED-4488-2F23ADA5560F}"/>
              </a:ext>
            </a:extLst>
          </p:cNvPr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237088-21B4-293E-2394-F54BB83CC077}"/>
              </a:ext>
            </a:extLst>
          </p:cNvPr>
          <p:cNvSpPr txBox="1"/>
          <p:nvPr/>
        </p:nvSpPr>
        <p:spPr>
          <a:xfrm>
            <a:off x="634764" y="4780164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132D86-58D2-CD02-28B2-0F578020190B}"/>
              </a:ext>
            </a:extLst>
          </p:cNvPr>
          <p:cNvSpPr txBox="1"/>
          <p:nvPr/>
        </p:nvSpPr>
        <p:spPr>
          <a:xfrm>
            <a:off x="1464275" y="481827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rgbClr val="122B54"/>
                </a:solidFill>
                <a:latin typeface="Montserrat"/>
              </a:defRPr>
            </a:lvl1pPr>
          </a:lstStyle>
          <a:p>
            <a:r>
              <a:rPr lang="bg-BG" b="1" noProof="0" dirty="0"/>
              <a:t>Бързо и структурирано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D81E4A-9841-DD49-8CE1-87EA52102606}"/>
              </a:ext>
            </a:extLst>
          </p:cNvPr>
          <p:cNvSpPr txBox="1"/>
          <p:nvPr/>
        </p:nvSpPr>
        <p:spPr>
          <a:xfrm>
            <a:off x="4983477" y="4694001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122B54"/>
                </a:solidFill>
                <a:latin typeface="Montserrat"/>
              </a:defRPr>
            </a:lvl1pPr>
          </a:lstStyle>
          <a:p>
            <a:r>
              <a:rPr lang="bg-BG" sz="1600" noProof="0" dirty="0"/>
              <a:t>Ясен процес от оферта до издаване на полицата, с фокус ефективност и бързина.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410BD7DD-4F7F-0860-28AB-3AEFFA9BF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CF91D33-E8E4-160C-7EA3-A998C26A27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040" y="3186954"/>
            <a:ext cx="1532342" cy="49244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5D6AA77-7715-1866-F116-09841A00543D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A61686-D085-0D7F-DB02-D6B7E6127AE9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bg-BG" sz="2900" b="1" noProof="0" dirty="0">
                  <a:solidFill>
                    <a:srgbClr val="122B54"/>
                  </a:solidFill>
                  <a:latin typeface="Montserrat"/>
                </a:rPr>
                <a:t>Застраховай бъдещето с нас!</a:t>
              </a:r>
            </a:p>
          </p:txBody>
        </p:sp>
        <p:pic>
          <p:nvPicPr>
            <p:cNvPr id="6" name="Graphic 1">
              <a:extLst>
                <a:ext uri="{FF2B5EF4-FFF2-40B4-BE49-F238E27FC236}">
                  <a16:creationId xmlns:a16="http://schemas.microsoft.com/office/drawing/2014/main" id="{3664CA9B-7AED-E82B-09EF-262124B7E8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6999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EFA80-E5F5-1E9E-E087-82EAE862D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56860A-72EF-E074-7F35-A4C06234EA3C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147E2-40DA-5904-CFE4-6D887A46F4C4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BB2472-5F36-D1C9-B353-8B53AD73B575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78DFEDC-4C8B-8966-6192-3A69FB32A179}"/>
              </a:ext>
            </a:extLst>
          </p:cNvPr>
          <p:cNvSpPr/>
          <p:nvPr/>
        </p:nvSpPr>
        <p:spPr>
          <a:xfrm>
            <a:off x="640080" y="1417320"/>
            <a:ext cx="1188720" cy="457200"/>
          </a:xfrm>
          <a:prstGeom prst="roundRect">
            <a:avLst>
              <a:gd name="adj" fmla="val 18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99DF16-A72B-9338-00AC-B44302152AA5}"/>
              </a:ext>
            </a:extLst>
          </p:cNvPr>
          <p:cNvSpPr txBox="1"/>
          <p:nvPr/>
        </p:nvSpPr>
        <p:spPr>
          <a:xfrm>
            <a:off x="609447" y="2917400"/>
            <a:ext cx="5486400" cy="584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800" b="1" i="0" noProof="0" dirty="0">
                <a:solidFill>
                  <a:srgbClr val="FFFFFF"/>
                </a:solidFill>
                <a:latin typeface="Montserrat"/>
              </a:rPr>
              <a:t>Винаги до теб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87B9E9-FA24-009B-485D-22FCFE4AEF24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12600" b="1" i="0" noProof="0" dirty="0">
                <a:solidFill>
                  <a:schemeClr val="bg1"/>
                </a:solidFill>
                <a:latin typeface="Montserrat"/>
              </a:rPr>
              <a:t>03</a:t>
            </a:r>
          </a:p>
        </p:txBody>
      </p:sp>
      <p:pic>
        <p:nvPicPr>
          <p:cNvPr id="5" name="Picture 4" descr="people riding boat on body of water">
            <a:extLst>
              <a:ext uri="{FF2B5EF4-FFF2-40B4-BE49-F238E27FC236}">
                <a16:creationId xmlns:a16="http://schemas.microsoft.com/office/drawing/2014/main" id="{44AFDDCB-F585-7D71-0496-17C48DB2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0"/>
            <a:ext cx="5843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2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2D9DDC-98F6-24B3-D2F5-9CA504FC7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D3DCF2-07AE-BFD6-8F93-FF56D3877172}"/>
              </a:ext>
            </a:extLst>
          </p:cNvPr>
          <p:cNvSpPr txBox="1"/>
          <p:nvPr/>
        </p:nvSpPr>
        <p:spPr>
          <a:xfrm>
            <a:off x="484115" y="941479"/>
            <a:ext cx="11223769" cy="16457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Един стандарт. </a:t>
            </a:r>
          </a:p>
          <a:p>
            <a:pPr>
              <a:lnSpc>
                <a:spcPct val="102000"/>
              </a:lnSpc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Навсякъде в България</a:t>
            </a:r>
          </a:p>
          <a:p>
            <a:pPr>
              <a:lnSpc>
                <a:spcPct val="102000"/>
              </a:lnSpc>
            </a:pPr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Където и да си — наблизо винаги има офис на Дженерал Брокер Клуб.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01D0FF-C518-FAEE-4136-C7052FB79065}"/>
              </a:ext>
            </a:extLst>
          </p:cNvPr>
          <p:cNvGrpSpPr/>
          <p:nvPr/>
        </p:nvGrpSpPr>
        <p:grpSpPr>
          <a:xfrm>
            <a:off x="939800" y="3024375"/>
            <a:ext cx="5559147" cy="2272073"/>
            <a:chOff x="640080" y="2514598"/>
            <a:chExt cx="5341467" cy="3541473"/>
          </a:xfrm>
        </p:grpSpPr>
        <p:sp>
          <p:nvSpPr>
            <p:cNvPr id="3" name="Rounded Rectangle 10">
              <a:extLst>
                <a:ext uri="{FF2B5EF4-FFF2-40B4-BE49-F238E27FC236}">
                  <a16:creationId xmlns:a16="http://schemas.microsoft.com/office/drawing/2014/main" id="{B2866327-52D4-A72D-8CF7-4CBB60FD3FAC}"/>
                </a:ext>
              </a:extLst>
            </p:cNvPr>
            <p:cNvSpPr/>
            <p:nvPr/>
          </p:nvSpPr>
          <p:spPr>
            <a:xfrm>
              <a:off x="640080" y="2514598"/>
              <a:ext cx="5341467" cy="3541473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EC691E-E65E-2DED-9157-28A99D96AC1C}"/>
                </a:ext>
              </a:extLst>
            </p:cNvPr>
            <p:cNvSpPr/>
            <p:nvPr/>
          </p:nvSpPr>
          <p:spPr>
            <a:xfrm>
              <a:off x="640080" y="2642615"/>
              <a:ext cx="126553" cy="3170165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DA3201-6775-CF69-B72B-98AECC497989}"/>
                </a:ext>
              </a:extLst>
            </p:cNvPr>
            <p:cNvSpPr txBox="1"/>
            <p:nvPr/>
          </p:nvSpPr>
          <p:spPr>
            <a:xfrm>
              <a:off x="890397" y="2854006"/>
              <a:ext cx="4884267" cy="249459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bg-BG" sz="2600" b="1" noProof="0" dirty="0">
                  <a:solidFill>
                    <a:srgbClr val="122B54"/>
                  </a:solidFill>
                  <a:latin typeface="Montserrat"/>
                </a:rPr>
                <a:t>Над 500 професионалисти </a:t>
              </a:r>
              <a:r>
                <a:rPr lang="bg-BG" sz="2600" noProof="0" dirty="0">
                  <a:solidFill>
                    <a:srgbClr val="122B54"/>
                  </a:solidFill>
                  <a:latin typeface="Montserrat"/>
                </a:rPr>
                <a:t>готови да намерят правилното решение за теб</a:t>
              </a:r>
              <a:r>
                <a:rPr lang="bg-BG" sz="2600" b="1" noProof="0" dirty="0">
                  <a:solidFill>
                    <a:srgbClr val="122B54"/>
                  </a:solidFill>
                  <a:latin typeface="Montserrat"/>
                </a:rPr>
                <a:t> в 200+ точки </a:t>
              </a:r>
              <a:r>
                <a:rPr lang="bg-BG" sz="2600" noProof="0" dirty="0">
                  <a:solidFill>
                    <a:srgbClr val="122B54"/>
                  </a:solidFill>
                  <a:latin typeface="Montserrat"/>
                </a:rPr>
                <a:t>на продажба.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19DB16-3382-95C1-F339-687889D18192}"/>
              </a:ext>
            </a:extLst>
          </p:cNvPr>
          <p:cNvGrpSpPr/>
          <p:nvPr/>
        </p:nvGrpSpPr>
        <p:grpSpPr>
          <a:xfrm>
            <a:off x="7297287" y="2704684"/>
            <a:ext cx="4096374" cy="2748574"/>
            <a:chOff x="8963130" y="5299253"/>
            <a:chExt cx="2254317" cy="1607431"/>
          </a:xfrm>
        </p:grpSpPr>
        <p:sp>
          <p:nvSpPr>
            <p:cNvPr id="12" name="Freihandform: Form 280">
              <a:extLst>
                <a:ext uri="{FF2B5EF4-FFF2-40B4-BE49-F238E27FC236}">
                  <a16:creationId xmlns:a16="http://schemas.microsoft.com/office/drawing/2014/main" id="{D1F96329-97C0-F986-3C15-F59B0AD58C2E}"/>
                </a:ext>
              </a:extLst>
            </p:cNvPr>
            <p:cNvSpPr/>
            <p:nvPr/>
          </p:nvSpPr>
          <p:spPr>
            <a:xfrm>
              <a:off x="8963130" y="5299253"/>
              <a:ext cx="2254317" cy="1607431"/>
            </a:xfrm>
            <a:custGeom>
              <a:avLst/>
              <a:gdLst>
                <a:gd name="connsiteX0" fmla="*/ 74001 w 697492"/>
                <a:gd name="connsiteY0" fmla="*/ 158023 h 426888"/>
                <a:gd name="connsiteX1" fmla="*/ 16816 w 697492"/>
                <a:gd name="connsiteY1" fmla="*/ 204768 h 426888"/>
                <a:gd name="connsiteX2" fmla="*/ 5409 w 697492"/>
                <a:gd name="connsiteY2" fmla="*/ 280561 h 426888"/>
                <a:gd name="connsiteX3" fmla="*/ 69313 w 697492"/>
                <a:gd name="connsiteY3" fmla="*/ 345039 h 426888"/>
                <a:gd name="connsiteX4" fmla="*/ 75671 w 697492"/>
                <a:gd name="connsiteY4" fmla="*/ 415991 h 426888"/>
                <a:gd name="connsiteX5" fmla="*/ 75993 w 697492"/>
                <a:gd name="connsiteY5" fmla="*/ 416484 h 426888"/>
                <a:gd name="connsiteX6" fmla="*/ 225171 w 697492"/>
                <a:gd name="connsiteY6" fmla="*/ 386733 h 426888"/>
                <a:gd name="connsiteX7" fmla="*/ 321340 w 697492"/>
                <a:gd name="connsiteY7" fmla="*/ 426889 h 426888"/>
                <a:gd name="connsiteX8" fmla="*/ 423904 w 697492"/>
                <a:gd name="connsiteY8" fmla="*/ 420624 h 426888"/>
                <a:gd name="connsiteX9" fmla="*/ 412650 w 697492"/>
                <a:gd name="connsiteY9" fmla="*/ 364139 h 426888"/>
                <a:gd name="connsiteX10" fmla="*/ 449603 w 697492"/>
                <a:gd name="connsiteY10" fmla="*/ 369171 h 426888"/>
                <a:gd name="connsiteX11" fmla="*/ 474295 w 697492"/>
                <a:gd name="connsiteY11" fmla="*/ 330267 h 426888"/>
                <a:gd name="connsiteX12" fmla="*/ 548656 w 697492"/>
                <a:gd name="connsiteY12" fmla="*/ 308927 h 426888"/>
                <a:gd name="connsiteX13" fmla="*/ 580257 w 697492"/>
                <a:gd name="connsiteY13" fmla="*/ 336533 h 426888"/>
                <a:gd name="connsiteX14" fmla="*/ 634708 w 697492"/>
                <a:gd name="connsiteY14" fmla="*/ 342931 h 426888"/>
                <a:gd name="connsiteX15" fmla="*/ 635202 w 697492"/>
                <a:gd name="connsiteY15" fmla="*/ 343140 h 426888"/>
                <a:gd name="connsiteX16" fmla="*/ 639055 w 697492"/>
                <a:gd name="connsiteY16" fmla="*/ 337198 h 426888"/>
                <a:gd name="connsiteX17" fmla="*/ 640915 w 697492"/>
                <a:gd name="connsiteY17" fmla="*/ 323869 h 426888"/>
                <a:gd name="connsiteX18" fmla="*/ 589651 w 697492"/>
                <a:gd name="connsiteY18" fmla="*/ 258632 h 426888"/>
                <a:gd name="connsiteX19" fmla="*/ 563612 w 697492"/>
                <a:gd name="connsiteY19" fmla="*/ 249234 h 426888"/>
                <a:gd name="connsiteX20" fmla="*/ 608631 w 697492"/>
                <a:gd name="connsiteY20" fmla="*/ 213748 h 426888"/>
                <a:gd name="connsiteX21" fmla="*/ 609864 w 697492"/>
                <a:gd name="connsiteY21" fmla="*/ 213938 h 426888"/>
                <a:gd name="connsiteX22" fmla="*/ 655111 w 697492"/>
                <a:gd name="connsiteY22" fmla="*/ 111355 h 426888"/>
                <a:gd name="connsiteX23" fmla="*/ 696809 w 697492"/>
                <a:gd name="connsiteY23" fmla="*/ 78926 h 426888"/>
                <a:gd name="connsiteX24" fmla="*/ 697492 w 697492"/>
                <a:gd name="connsiteY24" fmla="*/ 58079 h 426888"/>
                <a:gd name="connsiteX25" fmla="*/ 697170 w 697492"/>
                <a:gd name="connsiteY25" fmla="*/ 58041 h 426888"/>
                <a:gd name="connsiteX26" fmla="*/ 616298 w 697492"/>
                <a:gd name="connsiteY26" fmla="*/ 51567 h 426888"/>
                <a:gd name="connsiteX27" fmla="*/ 543551 w 697492"/>
                <a:gd name="connsiteY27" fmla="*/ 8031 h 426888"/>
                <a:gd name="connsiteX28" fmla="*/ 422196 w 697492"/>
                <a:gd name="connsiteY28" fmla="*/ 29011 h 426888"/>
                <a:gd name="connsiteX29" fmla="*/ 368750 w 697492"/>
                <a:gd name="connsiteY29" fmla="*/ 85458 h 426888"/>
                <a:gd name="connsiteX30" fmla="*/ 77796 w 697492"/>
                <a:gd name="connsiteY30" fmla="*/ 59636 h 426888"/>
                <a:gd name="connsiteX31" fmla="*/ 96510 w 697492"/>
                <a:gd name="connsiteY31" fmla="*/ 12892 h 426888"/>
                <a:gd name="connsiteX32" fmla="*/ 48075 w 697492"/>
                <a:gd name="connsiteY32" fmla="*/ 0 h 426888"/>
                <a:gd name="connsiteX33" fmla="*/ 0 w 697492"/>
                <a:gd name="connsiteY33" fmla="*/ 70933 h 426888"/>
                <a:gd name="connsiteX34" fmla="*/ 74001 w 697492"/>
                <a:gd name="connsiteY34" fmla="*/ 158004 h 42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7492" h="426888">
                  <a:moveTo>
                    <a:pt x="74001" y="158023"/>
                  </a:moveTo>
                  <a:cubicBezTo>
                    <a:pt x="54945" y="173592"/>
                    <a:pt x="35928" y="189199"/>
                    <a:pt x="16816" y="204768"/>
                  </a:cubicBezTo>
                  <a:cubicBezTo>
                    <a:pt x="13039" y="230039"/>
                    <a:pt x="9224" y="255290"/>
                    <a:pt x="5409" y="280561"/>
                  </a:cubicBezTo>
                  <a:cubicBezTo>
                    <a:pt x="26666" y="302054"/>
                    <a:pt x="47999" y="323546"/>
                    <a:pt x="69313" y="345039"/>
                  </a:cubicBezTo>
                  <a:cubicBezTo>
                    <a:pt x="71438" y="368696"/>
                    <a:pt x="73545" y="392353"/>
                    <a:pt x="75671" y="415991"/>
                  </a:cubicBezTo>
                  <a:cubicBezTo>
                    <a:pt x="75766" y="416162"/>
                    <a:pt x="75899" y="416314"/>
                    <a:pt x="75993" y="416484"/>
                  </a:cubicBezTo>
                  <a:cubicBezTo>
                    <a:pt x="125738" y="406574"/>
                    <a:pt x="175483" y="396644"/>
                    <a:pt x="225171" y="386733"/>
                  </a:cubicBezTo>
                  <a:cubicBezTo>
                    <a:pt x="257190" y="400118"/>
                    <a:pt x="289227" y="413504"/>
                    <a:pt x="321340" y="426889"/>
                  </a:cubicBezTo>
                  <a:cubicBezTo>
                    <a:pt x="355541" y="424782"/>
                    <a:pt x="389704" y="422712"/>
                    <a:pt x="423904" y="420624"/>
                  </a:cubicBezTo>
                  <a:cubicBezTo>
                    <a:pt x="420147" y="401789"/>
                    <a:pt x="416408" y="382974"/>
                    <a:pt x="412650" y="364139"/>
                  </a:cubicBezTo>
                  <a:cubicBezTo>
                    <a:pt x="424967" y="365810"/>
                    <a:pt x="437304" y="367500"/>
                    <a:pt x="449603" y="369171"/>
                  </a:cubicBezTo>
                  <a:cubicBezTo>
                    <a:pt x="457859" y="356203"/>
                    <a:pt x="466058" y="343235"/>
                    <a:pt x="474295" y="330267"/>
                  </a:cubicBezTo>
                  <a:cubicBezTo>
                    <a:pt x="499101" y="323167"/>
                    <a:pt x="523869" y="316047"/>
                    <a:pt x="548656" y="308927"/>
                  </a:cubicBezTo>
                  <a:cubicBezTo>
                    <a:pt x="559190" y="318135"/>
                    <a:pt x="569704" y="327344"/>
                    <a:pt x="580257" y="336533"/>
                  </a:cubicBezTo>
                  <a:cubicBezTo>
                    <a:pt x="598420" y="338678"/>
                    <a:pt x="616564" y="340805"/>
                    <a:pt x="634708" y="342931"/>
                  </a:cubicBezTo>
                  <a:cubicBezTo>
                    <a:pt x="634898" y="343007"/>
                    <a:pt x="635031" y="343064"/>
                    <a:pt x="635202" y="343140"/>
                  </a:cubicBezTo>
                  <a:cubicBezTo>
                    <a:pt x="635449" y="340710"/>
                    <a:pt x="636474" y="338621"/>
                    <a:pt x="639055" y="337198"/>
                  </a:cubicBezTo>
                  <a:cubicBezTo>
                    <a:pt x="643268" y="334862"/>
                    <a:pt x="644103" y="328862"/>
                    <a:pt x="640915" y="323869"/>
                  </a:cubicBezTo>
                  <a:cubicBezTo>
                    <a:pt x="605177" y="267840"/>
                    <a:pt x="602823" y="259372"/>
                    <a:pt x="589651" y="258632"/>
                  </a:cubicBezTo>
                  <a:cubicBezTo>
                    <a:pt x="579839" y="256885"/>
                    <a:pt x="552812" y="260702"/>
                    <a:pt x="563612" y="249234"/>
                  </a:cubicBezTo>
                  <a:cubicBezTo>
                    <a:pt x="590866" y="220337"/>
                    <a:pt x="596085" y="211584"/>
                    <a:pt x="608631" y="213748"/>
                  </a:cubicBezTo>
                  <a:cubicBezTo>
                    <a:pt x="609029" y="213805"/>
                    <a:pt x="609447" y="213881"/>
                    <a:pt x="609864" y="213938"/>
                  </a:cubicBezTo>
                  <a:cubicBezTo>
                    <a:pt x="637954" y="218780"/>
                    <a:pt x="601495" y="112931"/>
                    <a:pt x="655111" y="111355"/>
                  </a:cubicBezTo>
                  <a:cubicBezTo>
                    <a:pt x="666518" y="109570"/>
                    <a:pt x="695461" y="119329"/>
                    <a:pt x="696809" y="78926"/>
                  </a:cubicBezTo>
                  <a:cubicBezTo>
                    <a:pt x="697037" y="71977"/>
                    <a:pt x="697265" y="65028"/>
                    <a:pt x="697492" y="58079"/>
                  </a:cubicBezTo>
                  <a:cubicBezTo>
                    <a:pt x="697397" y="58079"/>
                    <a:pt x="697265" y="58041"/>
                    <a:pt x="697170" y="58041"/>
                  </a:cubicBezTo>
                  <a:cubicBezTo>
                    <a:pt x="670219" y="55896"/>
                    <a:pt x="643249" y="53712"/>
                    <a:pt x="616298" y="51567"/>
                  </a:cubicBezTo>
                  <a:cubicBezTo>
                    <a:pt x="592024" y="37061"/>
                    <a:pt x="567806" y="22556"/>
                    <a:pt x="543551" y="8031"/>
                  </a:cubicBezTo>
                  <a:cubicBezTo>
                    <a:pt x="503143" y="15037"/>
                    <a:pt x="462660" y="22024"/>
                    <a:pt x="422196" y="29011"/>
                  </a:cubicBezTo>
                  <a:cubicBezTo>
                    <a:pt x="404432" y="47827"/>
                    <a:pt x="386591" y="66623"/>
                    <a:pt x="368750" y="85458"/>
                  </a:cubicBezTo>
                  <a:cubicBezTo>
                    <a:pt x="271690" y="76857"/>
                    <a:pt x="174705" y="68256"/>
                    <a:pt x="77796" y="59636"/>
                  </a:cubicBezTo>
                  <a:cubicBezTo>
                    <a:pt x="84041" y="44048"/>
                    <a:pt x="90285" y="28461"/>
                    <a:pt x="96510" y="12892"/>
                  </a:cubicBezTo>
                  <a:cubicBezTo>
                    <a:pt x="80359" y="8582"/>
                    <a:pt x="64207" y="4291"/>
                    <a:pt x="48075" y="0"/>
                  </a:cubicBezTo>
                  <a:cubicBezTo>
                    <a:pt x="32113" y="23638"/>
                    <a:pt x="16057" y="47295"/>
                    <a:pt x="0" y="70933"/>
                  </a:cubicBezTo>
                  <a:cubicBezTo>
                    <a:pt x="24616" y="99963"/>
                    <a:pt x="49270" y="128993"/>
                    <a:pt x="74001" y="158004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A11C35"/>
              </a:solidFill>
              <a:prstDash val="solid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bg-BG" noProof="0" dirty="0"/>
            </a:p>
          </p:txBody>
        </p:sp>
        <p:pic>
          <p:nvPicPr>
            <p:cNvPr id="14" name="Graphic 1">
              <a:hlinkClick r:id="rId2"/>
              <a:extLst>
                <a:ext uri="{FF2B5EF4-FFF2-40B4-BE49-F238E27FC236}">
                  <a16:creationId xmlns:a16="http://schemas.microsoft.com/office/drawing/2014/main" id="{9A35318C-2B55-F460-B26C-B8B73375F8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73696" y="5839994"/>
              <a:ext cx="1423923" cy="525948"/>
            </a:xfrm>
            <a:prstGeom prst="rect">
              <a:avLst/>
            </a:prstGeom>
          </p:spPr>
        </p:pic>
      </p:grpSp>
      <p:pic>
        <p:nvPicPr>
          <p:cNvPr id="32" name="Graphic 1">
            <a:extLst>
              <a:ext uri="{FF2B5EF4-FFF2-40B4-BE49-F238E27FC236}">
                <a16:creationId xmlns:a16="http://schemas.microsoft.com/office/drawing/2014/main" id="{D764156B-AF9A-3994-AFB2-A5D400B70B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3" name="Graphic 1">
            <a:extLst>
              <a:ext uri="{FF2B5EF4-FFF2-40B4-BE49-F238E27FC236}">
                <a16:creationId xmlns:a16="http://schemas.microsoft.com/office/drawing/2014/main" id="{1A1C507D-FEC5-4A76-EBE9-4B38E56B57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093331" y="-282524"/>
            <a:ext cx="1813876" cy="2383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465912-B967-DC63-FD5F-4E36842097E3}"/>
              </a:ext>
            </a:extLst>
          </p:cNvPr>
          <p:cNvSpPr txBox="1"/>
          <p:nvPr/>
        </p:nvSpPr>
        <p:spPr>
          <a:xfrm>
            <a:off x="10180015" y="6446520"/>
            <a:ext cx="137160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28036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79" y="869084"/>
            <a:ext cx="10503801" cy="8885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Устойчив ръст всяка година — защото доверието се гради с дела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E52E7819-BE72-1C5E-FD0F-D51C67A38C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DE1BB3-1E65-F120-C275-E59B3533C4F8}"/>
              </a:ext>
            </a:extLst>
          </p:cNvPr>
          <p:cNvSpPr txBox="1"/>
          <p:nvPr/>
        </p:nvSpPr>
        <p:spPr>
          <a:xfrm>
            <a:off x="1376916" y="5738633"/>
            <a:ext cx="98616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b="1" noProof="0" dirty="0">
                <a:solidFill>
                  <a:srgbClr val="122B54"/>
                </a:solidFill>
                <a:latin typeface="Montserrat"/>
              </a:rPr>
              <a:t>От 46 млн. евро през 2021 г. до 101 млн. евро прогнозно за 2026 г. — </a:t>
            </a:r>
            <a:r>
              <a: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rPr>
              <a:t>повече</a:t>
            </a:r>
            <a:r>
              <a:rPr lang="bg-BG" sz="2000" b="1" noProof="0" dirty="0">
                <a:solidFill>
                  <a:srgbClr val="55607A"/>
                </a:solidFill>
                <a:latin typeface="Montserrat" panose="00000500000000000000" pitchFamily="2" charset="0"/>
              </a:rPr>
              <a:t> </a:t>
            </a:r>
            <a:r>
              <a: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rPr>
              <a:t>от двойно за пет години</a:t>
            </a:r>
            <a:r>
              <a:rPr lang="bg-BG" sz="2000" b="1" noProof="0" dirty="0">
                <a:solidFill>
                  <a:srgbClr val="55607A"/>
                </a:solidFill>
                <a:latin typeface="Montserrat" panose="00000500000000000000" pitchFamily="2" charset="0"/>
              </a:rPr>
              <a:t>. 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D1256B7-5E43-084D-CB30-93B037711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8463207"/>
              </p:ext>
            </p:extLst>
          </p:nvPr>
        </p:nvGraphicFramePr>
        <p:xfrm>
          <a:off x="1510990" y="1934738"/>
          <a:ext cx="8924865" cy="3691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57C66-204F-2E6D-D553-12380B336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059098-D9B7-601C-E811-C8EFE3874F0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3B634B-0267-D298-C0A5-EC386EDCBD1B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D4CAB6-C248-A9CF-AF84-4439F5682BB3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11BF777-7690-3CF1-D19B-26886B116ECA}"/>
              </a:ext>
            </a:extLst>
          </p:cNvPr>
          <p:cNvSpPr/>
          <p:nvPr/>
        </p:nvSpPr>
        <p:spPr>
          <a:xfrm>
            <a:off x="640080" y="1417320"/>
            <a:ext cx="1188720" cy="457200"/>
          </a:xfrm>
          <a:prstGeom prst="roundRect">
            <a:avLst>
              <a:gd name="adj" fmla="val 18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191353-AC33-6949-1B2C-669BD014E7BE}"/>
              </a:ext>
            </a:extLst>
          </p:cNvPr>
          <p:cNvSpPr txBox="1"/>
          <p:nvPr/>
        </p:nvSpPr>
        <p:spPr>
          <a:xfrm>
            <a:off x="640080" y="2560320"/>
            <a:ext cx="5486400" cy="1169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3800" b="1" noProof="0" dirty="0">
                <a:solidFill>
                  <a:srgbClr val="FFFFFF"/>
                </a:solidFill>
                <a:latin typeface="Montserrat"/>
              </a:rPr>
              <a:t>Социална</a:t>
            </a:r>
          </a:p>
          <a:p>
            <a:r>
              <a:rPr lang="bg-BG" sz="3800" b="1" noProof="0" dirty="0">
                <a:solidFill>
                  <a:srgbClr val="FFFFFF"/>
                </a:solidFill>
                <a:latin typeface="Montserrat"/>
              </a:rPr>
              <a:t>ангажираност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C072D5-F103-BD32-19A4-504A82604ECF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12600" b="1" i="0" noProof="0" dirty="0">
                <a:solidFill>
                  <a:schemeClr val="bg1"/>
                </a:solidFill>
                <a:latin typeface="Montserrat"/>
              </a:rPr>
              <a:t>04</a:t>
            </a:r>
          </a:p>
        </p:txBody>
      </p:sp>
      <p:pic>
        <p:nvPicPr>
          <p:cNvPr id="10" name="Picture 9" descr="person holding light bulb">
            <a:extLst>
              <a:ext uri="{FF2B5EF4-FFF2-40B4-BE49-F238E27FC236}">
                <a16:creationId xmlns:a16="http://schemas.microsoft.com/office/drawing/2014/main" id="{998B3548-798D-95BC-F0F0-399CF8234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-1"/>
            <a:ext cx="583808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71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885AF3E-AD46-A1AA-2D9C-8023068A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3F344C4-1326-E045-9A03-28DE61868D0D}"/>
              </a:ext>
            </a:extLst>
          </p:cNvPr>
          <p:cNvSpPr txBox="1"/>
          <p:nvPr/>
        </p:nvSpPr>
        <p:spPr>
          <a:xfrm>
            <a:off x="10190647" y="6446520"/>
            <a:ext cx="1409473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noProof="0" dirty="0">
                <a:solidFill>
                  <a:srgbClr val="97999C"/>
                </a:solidFill>
                <a:latin typeface="Inter"/>
              </a:rPr>
              <a:t>15</a:t>
            </a:r>
            <a:endParaRPr lang="bg-BG" sz="850" b="0" i="0" noProof="0" dirty="0">
              <a:solidFill>
                <a:srgbClr val="97999C"/>
              </a:solidFill>
              <a:latin typeface="Inte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846E7-9898-7F6B-F8B0-8A963790D50B}"/>
              </a:ext>
            </a:extLst>
          </p:cNvPr>
          <p:cNvSpPr txBox="1"/>
          <p:nvPr/>
        </p:nvSpPr>
        <p:spPr>
          <a:xfrm>
            <a:off x="868537" y="879276"/>
            <a:ext cx="10026846" cy="8885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Отговорни към клиента. 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Отговорни към обществото.</a:t>
            </a:r>
            <a:endParaRPr lang="bg-BG" sz="2900" b="1" i="0" noProof="0" dirty="0">
              <a:solidFill>
                <a:srgbClr val="122B54"/>
              </a:solidFill>
              <a:latin typeface="Montserrat"/>
            </a:endParaRPr>
          </a:p>
        </p:txBody>
      </p:sp>
      <p:pic>
        <p:nvPicPr>
          <p:cNvPr id="28" name="Graphic 1">
            <a:extLst>
              <a:ext uri="{FF2B5EF4-FFF2-40B4-BE49-F238E27FC236}">
                <a16:creationId xmlns:a16="http://schemas.microsoft.com/office/drawing/2014/main" id="{AE1BBD4D-AF3B-0142-EC5E-2DE1E7618A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0" name="Graphic 1">
            <a:extLst>
              <a:ext uri="{FF2B5EF4-FFF2-40B4-BE49-F238E27FC236}">
                <a16:creationId xmlns:a16="http://schemas.microsoft.com/office/drawing/2014/main" id="{CB733AE1-6EFE-D779-F64B-0D3E7E9991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D3AF4F-3211-C90C-5FE2-4308A9EB438C}"/>
              </a:ext>
            </a:extLst>
          </p:cNvPr>
          <p:cNvSpPr txBox="1"/>
          <p:nvPr/>
        </p:nvSpPr>
        <p:spPr>
          <a:xfrm>
            <a:off x="796414" y="1932089"/>
            <a:ext cx="11205416" cy="3756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bg-BG" sz="20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За нас отговорността не спира с подписването на полицата. Вярваме, че един отговорен бизнес е част от общността, в която работи — и тя заслужава същата грижа, която даваме на всеки наш клиент.</a:t>
            </a:r>
          </a:p>
          <a:p>
            <a:pPr>
              <a:lnSpc>
                <a:spcPct val="120000"/>
              </a:lnSpc>
            </a:pPr>
            <a:r>
              <a: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rPr>
              <a:t>Затова: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rPr>
              <a:t>Подкрепяме ФК „Локомотив Пловдив“ — защото спортът изгражда характер, обединява хора и дава посока на младите.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rPr>
              <a:t>Сме до децата с Даун синдром — защото всяко дете заслужава шанс, усмивка и бъдеще.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bg-BG" sz="2000" b="1" noProof="0" dirty="0">
              <a:solidFill>
                <a:srgbClr val="96293B"/>
              </a:solidFill>
              <a:latin typeface="Montserrat" panose="00000500000000000000" pitchFamily="2" charset="0"/>
            </a:endParaRPr>
          </a:p>
          <a:p>
            <a:pPr marL="360363">
              <a:lnSpc>
                <a:spcPct val="120000"/>
              </a:lnSpc>
              <a:buNone/>
            </a:pPr>
            <a:r>
              <a:rPr lang="bg-BG" sz="20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Не го правим, защото трябва, а защото сме отдадени, отговорни и ангажирани. </a:t>
            </a:r>
          </a:p>
        </p:txBody>
      </p:sp>
    </p:spTree>
    <p:extLst>
      <p:ext uri="{BB962C8B-B14F-4D97-AF65-F5344CB8AC3E}">
        <p14:creationId xmlns:p14="http://schemas.microsoft.com/office/powerpoint/2010/main" val="2680103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F06D9C82-709D-CCE0-A342-36C7E9FCF0E3}"/>
              </a:ext>
            </a:extLst>
          </p:cNvPr>
          <p:cNvSpPr/>
          <p:nvPr/>
        </p:nvSpPr>
        <p:spPr>
          <a:xfrm>
            <a:off x="436192" y="5219877"/>
            <a:ext cx="11124540" cy="912474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BFA2444-E527-8215-D980-FC3DF8A859F1}"/>
              </a:ext>
            </a:extLst>
          </p:cNvPr>
          <p:cNvSpPr/>
          <p:nvPr/>
        </p:nvSpPr>
        <p:spPr>
          <a:xfrm>
            <a:off x="640080" y="5333102"/>
            <a:ext cx="548640" cy="533433"/>
          </a:xfrm>
          <a:prstGeom prst="roundRect">
            <a:avLst/>
          </a:prstGeom>
          <a:solidFill>
            <a:srgbClr val="A11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" name="Rounded Rectangle 10">
            <a:extLst>
              <a:ext uri="{FF2B5EF4-FFF2-40B4-BE49-F238E27FC236}">
                <a16:creationId xmlns:a16="http://schemas.microsoft.com/office/drawing/2014/main" id="{F335DDB6-B6AD-D876-E1ED-B4A8DC4A029A}"/>
              </a:ext>
            </a:extLst>
          </p:cNvPr>
          <p:cNvSpPr/>
          <p:nvPr/>
        </p:nvSpPr>
        <p:spPr>
          <a:xfrm>
            <a:off x="409374" y="2189745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C5376E18-C06B-1FB9-E2FC-656764919132}"/>
              </a:ext>
            </a:extLst>
          </p:cNvPr>
          <p:cNvSpPr/>
          <p:nvPr/>
        </p:nvSpPr>
        <p:spPr>
          <a:xfrm>
            <a:off x="409374" y="3644050"/>
            <a:ext cx="11124540" cy="912474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073" y="787119"/>
            <a:ext cx="10058400" cy="4333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Защо Дженерал Брокер Клуб?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607781" y="2351048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81328" y="2486869"/>
            <a:ext cx="1486047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Персонално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8952" y="2328221"/>
            <a:ext cx="6609272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Работим за клиента, трансформирайки неговите индивидуални нужди в застрахователни решения.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5" name="TextBox 14"/>
          <p:cNvSpPr txBox="1"/>
          <p:nvPr/>
        </p:nvSpPr>
        <p:spPr>
          <a:xfrm>
            <a:off x="640080" y="309753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3252536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Експертиза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08952" y="3167987"/>
            <a:ext cx="6687008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Екипи от сертифицирани специалисти с дългогодишен опит.</a:t>
            </a:r>
            <a:endParaRPr lang="bg-BG" sz="1600" b="0" i="0" noProof="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9" name="TextBox 18"/>
          <p:cNvSpPr txBox="1"/>
          <p:nvPr/>
        </p:nvSpPr>
        <p:spPr>
          <a:xfrm>
            <a:off x="640080" y="386334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81328" y="3995799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Избор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8952" y="3791192"/>
            <a:ext cx="6669306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b="0" i="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Сравняваме предложения от водещи застрахователи, за да намерим най-подходящото решение за всеки клиент.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3" name="TextBox 22"/>
          <p:cNvSpPr txBox="1"/>
          <p:nvPr/>
        </p:nvSpPr>
        <p:spPr>
          <a:xfrm>
            <a:off x="640080" y="462915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81328" y="479164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Обслужване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8954" y="4624103"/>
            <a:ext cx="6669304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b="0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Винаги до теб. </a:t>
            </a: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От избора на полица до съдействие при настъпване </a:t>
            </a: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на щета.</a:t>
            </a:r>
            <a:endParaRPr lang="bg-BG" sz="1600" b="0" i="0" noProof="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A320F9-083A-7BE8-F56F-91E9DA692BB5}"/>
              </a:ext>
            </a:extLst>
          </p:cNvPr>
          <p:cNvGrpSpPr/>
          <p:nvPr/>
        </p:nvGrpSpPr>
        <p:grpSpPr>
          <a:xfrm>
            <a:off x="0" y="5497934"/>
            <a:ext cx="12192000" cy="1360065"/>
            <a:chOff x="0" y="5330020"/>
            <a:chExt cx="12192000" cy="15279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E01394-1295-5D5C-6918-B91B6E7A52D9}"/>
                </a:ext>
              </a:extLst>
            </p:cNvPr>
            <p:cNvSpPr txBox="1"/>
            <p:nvPr/>
          </p:nvSpPr>
          <p:spPr>
            <a:xfrm>
              <a:off x="1392608" y="5330020"/>
              <a:ext cx="1869507" cy="3722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2000"/>
                </a:lnSpc>
              </a:pPr>
              <a:r>
                <a:rPr lang="bg-BG" sz="1600" b="1" noProof="0" dirty="0">
                  <a:solidFill>
                    <a:srgbClr val="122B54"/>
                  </a:solidFill>
                  <a:latin typeface="Montserrat" panose="00000500000000000000" pitchFamily="2" charset="0"/>
                </a:rPr>
                <a:t>Членове на:	</a:t>
              </a:r>
              <a:endParaRPr lang="bg-BG" sz="2000" b="1" noProof="0" dirty="0">
                <a:solidFill>
                  <a:srgbClr val="96293B"/>
                </a:solidFill>
                <a:latin typeface="Montserrat"/>
              </a:endParaRPr>
            </a:p>
          </p:txBody>
        </p:sp>
        <p:pic>
          <p:nvPicPr>
            <p:cNvPr id="32" name="Graphic 1">
              <a:extLst>
                <a:ext uri="{FF2B5EF4-FFF2-40B4-BE49-F238E27FC236}">
                  <a16:creationId xmlns:a16="http://schemas.microsoft.com/office/drawing/2014/main" id="{B229CD90-2024-29D2-2850-2DC1135B32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4" name="Graphic 1">
            <a:extLst>
              <a:ext uri="{FF2B5EF4-FFF2-40B4-BE49-F238E27FC236}">
                <a16:creationId xmlns:a16="http://schemas.microsoft.com/office/drawing/2014/main" id="{DFBBE82A-1FE0-4735-A1C6-CFCC6A69B1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C72598-9A10-8AD4-D06F-AF86375301AE}"/>
              </a:ext>
            </a:extLst>
          </p:cNvPr>
          <p:cNvSpPr txBox="1"/>
          <p:nvPr/>
        </p:nvSpPr>
        <p:spPr>
          <a:xfrm>
            <a:off x="607780" y="1186293"/>
            <a:ext cx="109261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„Защото застраховането не е продукт — то е обещание. </a:t>
            </a:r>
          </a:p>
          <a:p>
            <a:r>
              <a:rPr lang="bg-BG" sz="24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И ние го спазваме.“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6EA0D-8333-0A87-3BA4-7C2C708D505F}"/>
              </a:ext>
            </a:extLst>
          </p:cNvPr>
          <p:cNvSpPr txBox="1"/>
          <p:nvPr/>
        </p:nvSpPr>
        <p:spPr>
          <a:xfrm>
            <a:off x="635674" y="5467141"/>
            <a:ext cx="548640" cy="2308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96293B"/>
                </a:solidFill>
                <a:latin typeface="Montserrat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A11BA7-CF5A-FDCC-F62E-2B34F9B764A3}"/>
              </a:ext>
            </a:extLst>
          </p:cNvPr>
          <p:cNvSpPr txBox="1"/>
          <p:nvPr/>
        </p:nvSpPr>
        <p:spPr>
          <a:xfrm>
            <a:off x="631268" y="5506537"/>
            <a:ext cx="548640" cy="23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500" b="1" i="0" noProof="0" dirty="0">
                <a:solidFill>
                  <a:srgbClr val="FFFFFF"/>
                </a:solidFill>
                <a:latin typeface="Montserrat"/>
              </a:rPr>
              <a:t>05</a:t>
            </a:r>
          </a:p>
        </p:txBody>
      </p:sp>
      <p:pic>
        <p:nvPicPr>
          <p:cNvPr id="34" name="Picture 33" descr="Каталог - Българската асоциация за управление на хора (БАУХ)">
            <a:hlinkClick r:id="rId4"/>
            <a:extLst>
              <a:ext uri="{FF2B5EF4-FFF2-40B4-BE49-F238E27FC236}">
                <a16:creationId xmlns:a16="http://schemas.microsoft.com/office/drawing/2014/main" id="{A4B8B219-8963-AE4A-0AB9-AA4CC5B0B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668193" y="5419183"/>
            <a:ext cx="1023643" cy="532295"/>
          </a:xfrm>
          <a:prstGeom prst="rect">
            <a:avLst/>
          </a:prstGeom>
        </p:spPr>
      </p:pic>
      <p:pic>
        <p:nvPicPr>
          <p:cNvPr id="35" name="Picture 34" descr="Членове - КРИБ Бургас">
            <a:hlinkClick r:id="rId6"/>
            <a:extLst>
              <a:ext uri="{FF2B5EF4-FFF2-40B4-BE49-F238E27FC236}">
                <a16:creationId xmlns:a16="http://schemas.microsoft.com/office/drawing/2014/main" id="{B9EA7143-5C5B-60B0-05D4-E0A6779FF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692669" y="4686659"/>
            <a:ext cx="2626374" cy="1897918"/>
          </a:xfrm>
          <a:prstGeom prst="rect">
            <a:avLst/>
          </a:prstGeom>
        </p:spPr>
      </p:pic>
      <p:pic>
        <p:nvPicPr>
          <p:cNvPr id="36" name="Picture 35" descr="Становище на Българската асоциация на застрахователните брокери (БАЗБ) В  подкрепа стабилността на застрахователния пазар - BAIB">
            <a:hlinkClick r:id="rId8"/>
            <a:extLst>
              <a:ext uri="{FF2B5EF4-FFF2-40B4-BE49-F238E27FC236}">
                <a16:creationId xmlns:a16="http://schemas.microsoft.com/office/drawing/2014/main" id="{23E0D27A-1197-0F2E-1ED1-3B078554BD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5158902" y="5287456"/>
            <a:ext cx="1368043" cy="9124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7948" y="1308852"/>
            <a:ext cx="1005840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6000" b="1" i="0" spc="-50" noProof="0" dirty="0">
                <a:solidFill>
                  <a:srgbClr val="122B54"/>
                </a:solidFill>
                <a:latin typeface="Montserrat"/>
              </a:rPr>
              <a:t>Благодарим </a:t>
            </a:r>
            <a:r>
              <a:rPr lang="bg-BG" sz="6000" b="1" spc="-50" noProof="0" dirty="0">
                <a:solidFill>
                  <a:srgbClr val="122B54"/>
                </a:solidFill>
                <a:latin typeface="Montserrat"/>
              </a:rPr>
              <a:t>за доверието!</a:t>
            </a:r>
            <a:endParaRPr lang="bg-BG" sz="6000" b="1" i="0" spc="-50" noProof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4290" y="3625316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400" b="1" i="0" noProof="0" dirty="0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www.general.bg </a:t>
            </a:r>
            <a:endParaRPr lang="bg-BG" sz="2400" b="1" i="0" noProof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4290" y="4307533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400" b="1" i="0" noProof="0" dirty="0">
                <a:solidFill>
                  <a:srgbClr val="122B54"/>
                </a:solidFill>
                <a:latin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office@general-bg.com</a:t>
            </a:r>
            <a:endParaRPr lang="bg-BG" sz="2400" b="1" i="0" noProof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4290" y="4960857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400" b="1" i="0" noProof="0" dirty="0">
                <a:solidFill>
                  <a:srgbClr val="122B54"/>
                </a:solidFill>
                <a:latin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0800 900 88</a:t>
            </a:r>
            <a:endParaRPr lang="bg-BG" sz="2400" b="1" i="0" noProof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A0C341-0D2B-5557-37BE-BA65A6FCDCFF}"/>
              </a:ext>
            </a:extLst>
          </p:cNvPr>
          <p:cNvSpPr txBox="1"/>
          <p:nvPr/>
        </p:nvSpPr>
        <p:spPr>
          <a:xfrm>
            <a:off x="7868963" y="3617772"/>
            <a:ext cx="310309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2400" b="1" noProof="0" dirty="0">
                <a:solidFill>
                  <a:srgbClr val="122B54"/>
                </a:solidFill>
                <a:latin typeface="Montserrat"/>
              </a:rPr>
              <a:t>Последвайте ни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CAB52E-52E7-71BE-9037-B6CAB7CF24A2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D18A09-28F9-2F6A-1D40-A7167B76DDC0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bg-BG" sz="2900" b="1" noProof="0" dirty="0">
                  <a:solidFill>
                    <a:srgbClr val="122B54"/>
                  </a:solidFill>
                  <a:latin typeface="Montserrat"/>
                </a:rPr>
                <a:t>Застраховай бъдещето с нас!</a:t>
              </a:r>
            </a:p>
          </p:txBody>
        </p:sp>
        <p:pic>
          <p:nvPicPr>
            <p:cNvPr id="21" name="Graphic 1">
              <a:extLst>
                <a:ext uri="{FF2B5EF4-FFF2-40B4-BE49-F238E27FC236}">
                  <a16:creationId xmlns:a16="http://schemas.microsoft.com/office/drawing/2014/main" id="{50120272-FD12-9AC4-CF86-8D33E4232F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22" name="Graphic 1">
            <a:extLst>
              <a:ext uri="{FF2B5EF4-FFF2-40B4-BE49-F238E27FC236}">
                <a16:creationId xmlns:a16="http://schemas.microsoft.com/office/drawing/2014/main" id="{397EF014-E427-45BA-ABEA-3690FEC04D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183106" y="-847796"/>
            <a:ext cx="2202875" cy="3814919"/>
          </a:xfrm>
          <a:prstGeom prst="rect">
            <a:avLst/>
          </a:prstGeom>
        </p:spPr>
      </p:pic>
      <p:pic>
        <p:nvPicPr>
          <p:cNvPr id="3" name="Graphic 2" descr="Envelope with solid fill">
            <a:extLst>
              <a:ext uri="{FF2B5EF4-FFF2-40B4-BE49-F238E27FC236}">
                <a16:creationId xmlns:a16="http://schemas.microsoft.com/office/drawing/2014/main" id="{25FEB99F-7580-234D-1841-BD29727C24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936" y="3561389"/>
            <a:ext cx="556991" cy="556991"/>
          </a:xfrm>
          <a:prstGeom prst="rect">
            <a:avLst/>
          </a:prstGeom>
        </p:spPr>
      </p:pic>
      <p:pic>
        <p:nvPicPr>
          <p:cNvPr id="13" name="Graphic 12" descr="Internet with solid fill">
            <a:extLst>
              <a:ext uri="{FF2B5EF4-FFF2-40B4-BE49-F238E27FC236}">
                <a16:creationId xmlns:a16="http://schemas.microsoft.com/office/drawing/2014/main" id="{3CC6B39D-030B-E049-D979-BA3D29482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7948" y="4183899"/>
            <a:ext cx="608410" cy="608410"/>
          </a:xfrm>
          <a:prstGeom prst="rect">
            <a:avLst/>
          </a:prstGeom>
        </p:spPr>
      </p:pic>
      <p:pic>
        <p:nvPicPr>
          <p:cNvPr id="16" name="Graphic 15" descr="Telephone with solid fill">
            <a:extLst>
              <a:ext uri="{FF2B5EF4-FFF2-40B4-BE49-F238E27FC236}">
                <a16:creationId xmlns:a16="http://schemas.microsoft.com/office/drawing/2014/main" id="{F1562AD9-06D6-AF22-2059-C71F2CF12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8734" y="4818021"/>
            <a:ext cx="645396" cy="645396"/>
          </a:xfrm>
          <a:prstGeom prst="rect">
            <a:avLst/>
          </a:prstGeom>
        </p:spPr>
      </p:pic>
      <p:pic>
        <p:nvPicPr>
          <p:cNvPr id="4" name="Picture 3">
            <a:hlinkClick r:id="rId10"/>
            <a:extLst>
              <a:ext uri="{FF2B5EF4-FFF2-40B4-BE49-F238E27FC236}">
                <a16:creationId xmlns:a16="http://schemas.microsoft.com/office/drawing/2014/main" id="{B755E87A-599A-FE52-4021-46A7BA11D7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1178" y="4275890"/>
            <a:ext cx="445413" cy="445413"/>
          </a:xfrm>
          <a:prstGeom prst="rect">
            <a:avLst/>
          </a:prstGeom>
        </p:spPr>
      </p:pic>
      <p:pic>
        <p:nvPicPr>
          <p:cNvPr id="7" name="Picture 6">
            <a:hlinkClick r:id="rId12"/>
            <a:extLst>
              <a:ext uri="{FF2B5EF4-FFF2-40B4-BE49-F238E27FC236}">
                <a16:creationId xmlns:a16="http://schemas.microsoft.com/office/drawing/2014/main" id="{2E0C5DC2-5423-6585-FD1B-9580B7BC58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8663" y="4283430"/>
            <a:ext cx="445413" cy="445413"/>
          </a:xfrm>
          <a:prstGeom prst="rect">
            <a:avLst/>
          </a:prstGeom>
        </p:spPr>
      </p:pic>
      <p:pic>
        <p:nvPicPr>
          <p:cNvPr id="11" name="Picture 10">
            <a:hlinkClick r:id="rId14"/>
            <a:extLst>
              <a:ext uri="{FF2B5EF4-FFF2-40B4-BE49-F238E27FC236}">
                <a16:creationId xmlns:a16="http://schemas.microsoft.com/office/drawing/2014/main" id="{92173420-F76F-CC86-E78C-394EEAA8A42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73693" y="4278639"/>
            <a:ext cx="445413" cy="4454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60274"/>
            <a:ext cx="10058400" cy="4781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200" b="1" noProof="0" dirty="0">
                <a:solidFill>
                  <a:srgbClr val="122B54"/>
                </a:solidFill>
                <a:latin typeface="Montserrat"/>
              </a:rPr>
              <a:t>Съдържание </a:t>
            </a:r>
            <a:endParaRPr lang="bg-BG" sz="3200" b="1" i="0" noProof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" y="2400807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600" b="1" i="0" noProof="0" dirty="0">
                <a:solidFill>
                  <a:srgbClr val="96293B"/>
                </a:solidFill>
                <a:latin typeface="Montserrat"/>
              </a:rPr>
              <a:t>01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990087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3" name="TextBox 12"/>
          <p:cNvSpPr txBox="1"/>
          <p:nvPr/>
        </p:nvSpPr>
        <p:spPr>
          <a:xfrm>
            <a:off x="639773" y="3081528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600" b="1" i="0" noProof="0" dirty="0">
                <a:solidFill>
                  <a:srgbClr val="96293B"/>
                </a:solidFill>
                <a:latin typeface="Montserrat"/>
              </a:rPr>
              <a:t>02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630168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639773" y="3731768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600" b="1" i="0" noProof="0" dirty="0">
                <a:solidFill>
                  <a:srgbClr val="96293B"/>
                </a:solidFill>
                <a:latin typeface="Montserrat"/>
              </a:rPr>
              <a:t>03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270248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9" name="TextBox 18"/>
          <p:cNvSpPr txBox="1"/>
          <p:nvPr/>
        </p:nvSpPr>
        <p:spPr>
          <a:xfrm>
            <a:off x="639773" y="4365260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2600" b="1" i="0" noProof="0" dirty="0">
                <a:solidFill>
                  <a:srgbClr val="96293B"/>
                </a:solidFill>
                <a:latin typeface="Montserrat"/>
              </a:rPr>
              <a:t>04</a:t>
            </a:r>
          </a:p>
        </p:txBody>
      </p:sp>
      <p:pic>
        <p:nvPicPr>
          <p:cNvPr id="28" name="Graphic 1">
            <a:extLst>
              <a:ext uri="{FF2B5EF4-FFF2-40B4-BE49-F238E27FC236}">
                <a16:creationId xmlns:a16="http://schemas.microsoft.com/office/drawing/2014/main" id="{70062715-8655-8CB6-2CA5-001E853AA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0" name="Graphic 1">
            <a:extLst>
              <a:ext uri="{FF2B5EF4-FFF2-40B4-BE49-F238E27FC236}">
                <a16:creationId xmlns:a16="http://schemas.microsoft.com/office/drawing/2014/main" id="{5112D576-4BDA-52E2-FE6E-279A9212C1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AE9B4E-B31C-205A-9C1B-7539AFD648D9}"/>
              </a:ext>
            </a:extLst>
          </p:cNvPr>
          <p:cNvSpPr txBox="1"/>
          <p:nvPr/>
        </p:nvSpPr>
        <p:spPr>
          <a:xfrm>
            <a:off x="1265274" y="2377200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Кои сме и в какво вярваме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880FF-4304-1872-5BE0-5ED8E3264203}"/>
              </a:ext>
            </a:extLst>
          </p:cNvPr>
          <p:cNvSpPr txBox="1"/>
          <p:nvPr/>
        </p:nvSpPr>
        <p:spPr>
          <a:xfrm>
            <a:off x="1265274" y="3093948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Пълна защита от един партньор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68AC34-CFF8-80C9-56E6-22F18D23E78C}"/>
              </a:ext>
            </a:extLst>
          </p:cNvPr>
          <p:cNvSpPr txBox="1"/>
          <p:nvPr/>
        </p:nvSpPr>
        <p:spPr>
          <a:xfrm>
            <a:off x="1265274" y="3722925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Винаги до теб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85B73-11D9-A9BA-A5B2-E84F31218478}"/>
              </a:ext>
            </a:extLst>
          </p:cNvPr>
          <p:cNvSpPr txBox="1"/>
          <p:nvPr/>
        </p:nvSpPr>
        <p:spPr>
          <a:xfrm>
            <a:off x="1265274" y="4352845"/>
            <a:ext cx="110658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Социална ангажираност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0A5F9-6920-260D-86DD-01D064D29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51F2A-FDAB-1689-6F5A-8E697DF18DF3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B46BB9-6890-6DEA-9B9D-069C12CE199F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9931B5-497B-2979-5F7B-DB417B00838B}"/>
              </a:ext>
            </a:extLst>
          </p:cNvPr>
          <p:cNvSpPr txBox="1"/>
          <p:nvPr/>
        </p:nvSpPr>
        <p:spPr>
          <a:xfrm>
            <a:off x="640080" y="2482262"/>
            <a:ext cx="5486400" cy="1169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3800" b="1" i="0" noProof="0" dirty="0">
                <a:solidFill>
                  <a:srgbClr val="FFFFFF"/>
                </a:solidFill>
                <a:latin typeface="Montserrat"/>
              </a:rPr>
              <a:t>Кои сме и в какво вярваме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D121A-E9A7-3A04-A0E9-465427057DD3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12600" b="1" i="0" noProof="0" dirty="0">
                <a:solidFill>
                  <a:schemeClr val="bg1"/>
                </a:solidFill>
                <a:latin typeface="Montserrat"/>
              </a:rPr>
              <a:t>01</a:t>
            </a:r>
          </a:p>
        </p:txBody>
      </p:sp>
      <p:pic>
        <p:nvPicPr>
          <p:cNvPr id="7" name="Picture 6" descr="low-angle photography of four high-rise buildings">
            <a:extLst>
              <a:ext uri="{FF2B5EF4-FFF2-40B4-BE49-F238E27FC236}">
                <a16:creationId xmlns:a16="http://schemas.microsoft.com/office/drawing/2014/main" id="{9AEB7EB7-38DF-71A3-22DB-417FD161F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0"/>
            <a:ext cx="5790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0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933DEAF-B618-F97A-4397-F1546566C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80AD7AB-EE58-F6FA-9767-65D65CC2E309}"/>
              </a:ext>
            </a:extLst>
          </p:cNvPr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1CAA5A-7040-1883-7E27-F4896A662C7D}"/>
              </a:ext>
            </a:extLst>
          </p:cNvPr>
          <p:cNvSpPr txBox="1"/>
          <p:nvPr/>
        </p:nvSpPr>
        <p:spPr>
          <a:xfrm>
            <a:off x="640080" y="1051560"/>
            <a:ext cx="10058400" cy="11905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Нашата визия и цел</a:t>
            </a:r>
          </a:p>
          <a:p>
            <a:pPr>
              <a:lnSpc>
                <a:spcPct val="102000"/>
              </a:lnSpc>
            </a:pPr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Дженерал Брокер Клуб </a:t>
            </a:r>
            <a:r>
              <a:rPr lang="en-US" sz="2400" dirty="0"/>
              <a:t>—</a:t>
            </a:r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 „Един брокер. Пълна защита. Дългосрочно партньорство.“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5345C6-7C70-E528-1845-262DD91A473B}"/>
              </a:ext>
            </a:extLst>
          </p:cNvPr>
          <p:cNvGrpSpPr/>
          <p:nvPr/>
        </p:nvGrpSpPr>
        <p:grpSpPr>
          <a:xfrm>
            <a:off x="1909347" y="2642616"/>
            <a:ext cx="8858600" cy="1308674"/>
            <a:chOff x="640080" y="2642616"/>
            <a:chExt cx="5341467" cy="1308674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7021C9A-A0D1-E2AD-D5BC-D6F039F2910D}"/>
                </a:ext>
              </a:extLst>
            </p:cNvPr>
            <p:cNvSpPr/>
            <p:nvPr/>
          </p:nvSpPr>
          <p:spPr>
            <a:xfrm>
              <a:off x="640080" y="2642616"/>
              <a:ext cx="5341467" cy="1308674"/>
            </a:xfrm>
            <a:prstGeom prst="roundRect">
              <a:avLst>
                <a:gd name="adj" fmla="val 6000"/>
              </a:avLst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5113"/>
              <a:r>
                <a:rPr lang="bg-BG" sz="24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З</a:t>
              </a:r>
              <a:r>
                <a:rPr lang="bg-BG" sz="20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астрахователният брокер, който клиентите избират с доверие, надежден за партньорите си, а пазарът разпознава като стандарт за качество.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0B06C7-5403-D7AA-097A-6862E458A402}"/>
                </a:ext>
              </a:extLst>
            </p:cNvPr>
            <p:cNvSpPr/>
            <p:nvPr/>
          </p:nvSpPr>
          <p:spPr>
            <a:xfrm>
              <a:off x="709547" y="2770632"/>
              <a:ext cx="64008" cy="1115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BAC086B-A3DD-9339-FBD1-2CDC91DCE6B8}"/>
              </a:ext>
            </a:extLst>
          </p:cNvPr>
          <p:cNvGrpSpPr/>
          <p:nvPr/>
        </p:nvGrpSpPr>
        <p:grpSpPr>
          <a:xfrm>
            <a:off x="1909347" y="4518611"/>
            <a:ext cx="8858600" cy="1344063"/>
            <a:chOff x="6210147" y="2642616"/>
            <a:chExt cx="5341467" cy="1344063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1B7ED5-0361-3EA9-B1BC-0F1709A900A7}"/>
                </a:ext>
              </a:extLst>
            </p:cNvPr>
            <p:cNvSpPr/>
            <p:nvPr/>
          </p:nvSpPr>
          <p:spPr>
            <a:xfrm>
              <a:off x="6210147" y="2642616"/>
              <a:ext cx="5341467" cy="1344063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endParaRPr lang="bg-BG" b="1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marL="88900"/>
              <a:endPara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marL="88900"/>
              <a:endPara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marL="268288"/>
              <a:r>
                <a:rPr lang="bg-BG" sz="2000" b="1" noProof="0" dirty="0">
                  <a:solidFill>
                    <a:srgbClr val="96293B"/>
                  </a:solidFill>
                  <a:latin typeface="Montserrat" panose="00000500000000000000" pitchFamily="2" charset="0"/>
                </a:rPr>
                <a:t>Устойчив растеж чрез иновации, дигитализация и разширяване на присъствието — с ясен поглед към местния и европейски пазар.</a:t>
              </a:r>
            </a:p>
            <a:p>
              <a:pPr marL="88900"/>
              <a:endPara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marL="88900"/>
              <a:endParaRPr lang="bg-BG" sz="2000" b="1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algn="ctr"/>
              <a:endParaRPr lang="bg-BG" sz="2000" noProof="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B0B6BB-FFD3-5DB3-0969-DB878E63D998}"/>
                </a:ext>
              </a:extLst>
            </p:cNvPr>
            <p:cNvSpPr/>
            <p:nvPr/>
          </p:nvSpPr>
          <p:spPr>
            <a:xfrm>
              <a:off x="6279613" y="2756863"/>
              <a:ext cx="64008" cy="1115568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</p:grpSp>
      <p:pic>
        <p:nvPicPr>
          <p:cNvPr id="4" name="Graphic 1">
            <a:extLst>
              <a:ext uri="{FF2B5EF4-FFF2-40B4-BE49-F238E27FC236}">
                <a16:creationId xmlns:a16="http://schemas.microsoft.com/office/drawing/2014/main" id="{E2648194-F676-B269-FD08-2C843DC65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6" name="Graphic 5" descr="Telescope with solid fill">
            <a:extLst>
              <a:ext uri="{FF2B5EF4-FFF2-40B4-BE49-F238E27FC236}">
                <a16:creationId xmlns:a16="http://schemas.microsoft.com/office/drawing/2014/main" id="{A79863D2-3CB6-EA1B-948F-D724BB7071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464" y="2774663"/>
            <a:ext cx="1308674" cy="1308674"/>
          </a:xfrm>
          <a:prstGeom prst="rect">
            <a:avLst/>
          </a:prstGeom>
        </p:spPr>
      </p:pic>
      <p:pic>
        <p:nvPicPr>
          <p:cNvPr id="10" name="Graphic 9" descr="Bullseye with solid fill">
            <a:extLst>
              <a:ext uri="{FF2B5EF4-FFF2-40B4-BE49-F238E27FC236}">
                <a16:creationId xmlns:a16="http://schemas.microsoft.com/office/drawing/2014/main" id="{3EB8694B-E4C1-3C0E-7D43-EAEF59BBA9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559" y="4603955"/>
            <a:ext cx="1202485" cy="120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3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074420AD-766C-754C-3A06-DC8A4D10E492}"/>
              </a:ext>
            </a:extLst>
          </p:cNvPr>
          <p:cNvSpPr/>
          <p:nvPr/>
        </p:nvSpPr>
        <p:spPr>
          <a:xfrm>
            <a:off x="477848" y="3697649"/>
            <a:ext cx="10929186" cy="907519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>
              <a:latin typeface="Montserrat" panose="00000500000000000000" pitchFamily="2" charset="0"/>
            </a:endParaRPr>
          </a:p>
        </p:txBody>
      </p:sp>
      <p:sp>
        <p:nvSpPr>
          <p:cNvPr id="2" name="Rounded Rectangle 10">
            <a:extLst>
              <a:ext uri="{FF2B5EF4-FFF2-40B4-BE49-F238E27FC236}">
                <a16:creationId xmlns:a16="http://schemas.microsoft.com/office/drawing/2014/main" id="{CD2C9E14-E63F-15C2-5F8D-3FA6DD977733}"/>
              </a:ext>
            </a:extLst>
          </p:cNvPr>
          <p:cNvSpPr/>
          <p:nvPr/>
        </p:nvSpPr>
        <p:spPr>
          <a:xfrm>
            <a:off x="528624" y="1851228"/>
            <a:ext cx="10878410" cy="907519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>
              <a:latin typeface="Montserrat" panose="000005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Montserrat" panose="00000500000000000000" pitchFamily="2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79" y="1051560"/>
            <a:ext cx="11047095" cy="4333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25 години опит в застрахователното посредничество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0856" y="2052767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2000" noProof="0" dirty="0">
              <a:latin typeface="Montserrat" panose="000005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0856" y="2164387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 panose="00000500000000000000" pitchFamily="2" charset="0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2104" y="218408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16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Доверен партньор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90856" y="2927578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2000" noProof="0" dirty="0">
              <a:latin typeface="Montserrat" panose="000005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0856" y="3057323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 panose="00000500000000000000" pitchFamily="2" charset="0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2104" y="2980178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Лидер в автомобилното застраховане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34256" y="2935408"/>
            <a:ext cx="6372779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Доказан №1 в Автокаско. Отличен с награди за най-динамично развиващ се застрахователен брокер.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0856" y="3841978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2000" noProof="0" dirty="0">
              <a:latin typeface="Montserrat" panose="000005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0856" y="4004780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 panose="00000500000000000000" pitchFamily="2" charset="0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2104" y="4015417"/>
            <a:ext cx="338328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П</a:t>
            </a: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ълна</a:t>
            </a:r>
            <a:r>
              <a:rPr lang="bg-BG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 </a:t>
            </a: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продуктова гама</a:t>
            </a:r>
            <a:endParaRPr lang="bg-BG" b="1" i="0" noProof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34256" y="4004780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Пълна защита. Един брокер. Навсякъде в България.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90856" y="4802385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2000" noProof="0" dirty="0">
              <a:latin typeface="Montserrat" panose="000005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0856" y="4919847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 panose="00000500000000000000" pitchFamily="2" charset="0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32104" y="4919847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Дигитални услуги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34256" y="4756378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Стартирахме онлайн предлагане на „Гражданска отговорност“ и кобрандиран продукт „                                “.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056EF894-A0F7-BC01-B1E7-20DA6ECE06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3" name="Picture 2" descr="￐﾿￑ﾀ￐ﾸ ￐ﾽ￑ﾃ￐ﾶ￐ﾴ￐ﾰ ￑ﾁ￐ﾵ ￐﾿￐ﾾ￐ﾷ￐ﾽ￐ﾰ￐ﾲ￐ﾰ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60C1F384-5220-183F-CC56-B594EA876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7223" y="5076705"/>
            <a:ext cx="1427644" cy="37417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D740C9AF-628D-5D38-B749-BAED89A6A719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824DF9-54D7-27B2-8AF7-3C354AA28FDA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bg-BG" sz="2900" b="1" noProof="0" dirty="0">
                  <a:solidFill>
                    <a:srgbClr val="122B54"/>
                  </a:solidFill>
                  <a:latin typeface="Montserrat" panose="00000500000000000000" pitchFamily="2" charset="0"/>
                </a:rPr>
                <a:t>Застраховай бъдещето с нас!</a:t>
              </a:r>
            </a:p>
          </p:txBody>
        </p:sp>
        <p:pic>
          <p:nvPicPr>
            <p:cNvPr id="31" name="Graphic 1">
              <a:extLst>
                <a:ext uri="{FF2B5EF4-FFF2-40B4-BE49-F238E27FC236}">
                  <a16:creationId xmlns:a16="http://schemas.microsoft.com/office/drawing/2014/main" id="{9F5B5B42-D4E4-F892-9E4B-09E14EABBE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C81DF19-6B5E-805A-CFD2-56D72ECD477C}"/>
              </a:ext>
            </a:extLst>
          </p:cNvPr>
          <p:cNvSpPr txBox="1"/>
          <p:nvPr/>
        </p:nvSpPr>
        <p:spPr>
          <a:xfrm>
            <a:off x="5034254" y="1885750"/>
            <a:ext cx="6372779" cy="8360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Водещ застрахователен брокер на Българския застрахователен пазар </a:t>
            </a:r>
            <a:r>
              <a:rPr lang="en-US" sz="1600" dirty="0"/>
              <a:t>—</a:t>
            </a:r>
            <a:r>
              <a:rPr lang="bg-BG" sz="1600"/>
              <a:t> </a:t>
            </a:r>
            <a:r>
              <a:rPr lang="bg-BG" sz="1600" noProof="0">
                <a:solidFill>
                  <a:srgbClr val="122B54"/>
                </a:solidFill>
                <a:latin typeface="Montserrat" panose="00000500000000000000" pitchFamily="2" charset="0"/>
              </a:rPr>
              <a:t>изграден </a:t>
            </a: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върху опит, избор и екип, на които може да разчиташ</a:t>
            </a:r>
            <a:r>
              <a:rPr lang="bg-BG" sz="1600" noProof="0" dirty="0">
                <a:solidFill>
                  <a:srgbClr val="96293B"/>
                </a:solidFill>
                <a:latin typeface="Montserrat" panose="00000500000000000000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12DB947-BA3E-B6BA-3D77-439918386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28FAB36-93DF-73C4-DF61-750F1E6455A7}"/>
              </a:ext>
            </a:extLst>
          </p:cNvPr>
          <p:cNvSpPr txBox="1"/>
          <p:nvPr/>
        </p:nvSpPr>
        <p:spPr>
          <a:xfrm>
            <a:off x="640080" y="1051560"/>
            <a:ext cx="10058400" cy="4333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noProof="0" dirty="0">
                <a:solidFill>
                  <a:srgbClr val="122B54"/>
                </a:solidFill>
                <a:latin typeface="Montserrat"/>
              </a:rPr>
              <a:t>Дженерал Брокер Клуб в цифри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3CA169-72F1-30FB-08C4-D3A893569C39}"/>
              </a:ext>
            </a:extLst>
          </p:cNvPr>
          <p:cNvGrpSpPr/>
          <p:nvPr/>
        </p:nvGrpSpPr>
        <p:grpSpPr>
          <a:xfrm>
            <a:off x="640080" y="2514600"/>
            <a:ext cx="5341467" cy="1371600"/>
            <a:chOff x="640080" y="2514600"/>
            <a:chExt cx="5341467" cy="137160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640AF9A-3B84-5E0B-4E74-5EF6DB0DBE47}"/>
                </a:ext>
              </a:extLst>
            </p:cNvPr>
            <p:cNvSpPr/>
            <p:nvPr/>
          </p:nvSpPr>
          <p:spPr>
            <a:xfrm>
              <a:off x="640080" y="2514600"/>
              <a:ext cx="5341467" cy="1371600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901876-6132-846E-B73E-99A6AE60ACD4}"/>
                </a:ext>
              </a:extLst>
            </p:cNvPr>
            <p:cNvSpPr/>
            <p:nvPr/>
          </p:nvSpPr>
          <p:spPr>
            <a:xfrm>
              <a:off x="649088" y="2642616"/>
              <a:ext cx="64008" cy="1115568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noProof="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25B4F4-BD58-F800-1FC8-89AB6F40F935}"/>
                </a:ext>
              </a:extLst>
            </p:cNvPr>
            <p:cNvSpPr txBox="1"/>
            <p:nvPr/>
          </p:nvSpPr>
          <p:spPr>
            <a:xfrm>
              <a:off x="868679" y="2682498"/>
              <a:ext cx="4884267" cy="101566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bg-BG" sz="2000" noProof="0" dirty="0">
                  <a:solidFill>
                    <a:srgbClr val="55607A"/>
                  </a:solidFill>
                  <a:latin typeface="Montserrat" panose="00000500000000000000" pitchFamily="2" charset="0"/>
                </a:rPr>
                <a:t>Национална мрежа с 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600" b="1" noProof="0" dirty="0">
                  <a:solidFill>
                    <a:srgbClr val="122B54"/>
                  </a:solidFill>
                  <a:latin typeface="Montserrat"/>
                </a:rPr>
                <a:t>повече от</a:t>
              </a:r>
              <a:r>
                <a:rPr lang="bg-BG" sz="2600" b="1" i="0" noProof="0" dirty="0">
                  <a:solidFill>
                    <a:srgbClr val="122B54"/>
                  </a:solidFill>
                  <a:latin typeface="Montserrat"/>
                </a:rPr>
                <a:t> 500 служители</a:t>
              </a:r>
            </a:p>
            <a:p>
              <a:r>
                <a:rPr lang="bg-BG" sz="2000" noProof="0" dirty="0">
                  <a:solidFill>
                    <a:srgbClr val="55607A"/>
                  </a:solidFill>
                  <a:latin typeface="Montserrat" panose="00000500000000000000" pitchFamily="2" charset="0"/>
                </a:rPr>
                <a:t>навсякъде в България</a:t>
              </a:r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D0656CA-DF09-3ADB-5429-877602E5DEAA}"/>
              </a:ext>
            </a:extLst>
          </p:cNvPr>
          <p:cNvSpPr/>
          <p:nvPr/>
        </p:nvSpPr>
        <p:spPr>
          <a:xfrm>
            <a:off x="6210147" y="25146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E0665B-C29F-1B8B-C033-ECEECCC2F4C9}"/>
              </a:ext>
            </a:extLst>
          </p:cNvPr>
          <p:cNvSpPr/>
          <p:nvPr/>
        </p:nvSpPr>
        <p:spPr>
          <a:xfrm>
            <a:off x="6292442" y="2642616"/>
            <a:ext cx="64008" cy="1115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10031A5-408B-B7E9-5D0F-B9BD6FE255C4}"/>
              </a:ext>
            </a:extLst>
          </p:cNvPr>
          <p:cNvSpPr/>
          <p:nvPr/>
        </p:nvSpPr>
        <p:spPr>
          <a:xfrm>
            <a:off x="640080" y="41148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4AA3AE-1985-A897-B193-B9A4BB746FD6}"/>
              </a:ext>
            </a:extLst>
          </p:cNvPr>
          <p:cNvSpPr/>
          <p:nvPr/>
        </p:nvSpPr>
        <p:spPr>
          <a:xfrm>
            <a:off x="649088" y="4242816"/>
            <a:ext cx="64008" cy="1115568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F3F298-E188-6951-ECA4-CAE507432507}"/>
              </a:ext>
            </a:extLst>
          </p:cNvPr>
          <p:cNvSpPr txBox="1"/>
          <p:nvPr/>
        </p:nvSpPr>
        <p:spPr>
          <a:xfrm>
            <a:off x="905188" y="4446657"/>
            <a:ext cx="4884267" cy="7078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600" b="1" noProof="0" dirty="0">
                <a:solidFill>
                  <a:srgbClr val="122B54"/>
                </a:solidFill>
                <a:latin typeface="Montserrat"/>
              </a:rPr>
              <a:t>86 млн Евро</a:t>
            </a:r>
          </a:p>
          <a:p>
            <a:r>
              <a:rPr lang="bg-BG" sz="20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Годишен премиен приход 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9401010-7365-9DF3-738B-C9364EF83448}"/>
              </a:ext>
            </a:extLst>
          </p:cNvPr>
          <p:cNvSpPr/>
          <p:nvPr/>
        </p:nvSpPr>
        <p:spPr>
          <a:xfrm>
            <a:off x="6210147" y="41148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20D152-DC80-56EB-FD58-6FD28E9CF29A}"/>
              </a:ext>
            </a:extLst>
          </p:cNvPr>
          <p:cNvSpPr/>
          <p:nvPr/>
        </p:nvSpPr>
        <p:spPr>
          <a:xfrm>
            <a:off x="6292442" y="4242816"/>
            <a:ext cx="64008" cy="1115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05F9D9-4734-A426-1640-93A6D1AFDD50}"/>
              </a:ext>
            </a:extLst>
          </p:cNvPr>
          <p:cNvSpPr txBox="1"/>
          <p:nvPr/>
        </p:nvSpPr>
        <p:spPr>
          <a:xfrm>
            <a:off x="6511899" y="4292768"/>
            <a:ext cx="5031014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600" b="1" noProof="0" dirty="0">
                <a:solidFill>
                  <a:schemeClr val="bg1"/>
                </a:solidFill>
                <a:latin typeface="Montserrat"/>
              </a:rPr>
              <a:t>6.03%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900" noProof="0" dirty="0">
                <a:solidFill>
                  <a:schemeClr val="bg1"/>
                </a:solidFill>
                <a:latin typeface="Montserrat" panose="00000500000000000000" pitchFamily="2" charset="0"/>
              </a:rPr>
              <a:t>Пазарен дял въз основа на реализиран премиен приход за 2025 г.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5C8D80-8991-63CF-47A3-64D97B85AB87}"/>
              </a:ext>
            </a:extLst>
          </p:cNvPr>
          <p:cNvSpPr txBox="1"/>
          <p:nvPr/>
        </p:nvSpPr>
        <p:spPr>
          <a:xfrm>
            <a:off x="6511898" y="2846457"/>
            <a:ext cx="4747415" cy="7078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600" b="1" i="0" noProof="0" dirty="0">
                <a:solidFill>
                  <a:schemeClr val="bg1"/>
                </a:solidFill>
                <a:latin typeface="Montserrat"/>
              </a:rPr>
              <a:t>Над 182 000 клиент</a:t>
            </a:r>
            <a:r>
              <a:rPr lang="bg-BG" sz="2600" b="1" noProof="0" dirty="0">
                <a:solidFill>
                  <a:schemeClr val="bg1"/>
                </a:solidFill>
                <a:latin typeface="Montserrat"/>
              </a:rPr>
              <a:t>и,</a:t>
            </a:r>
          </a:p>
          <a:p>
            <a:r>
              <a:rPr lang="bg-BG" sz="1900" noProof="0" dirty="0">
                <a:solidFill>
                  <a:schemeClr val="bg1"/>
                </a:solidFill>
                <a:latin typeface="Montserrat" panose="00000500000000000000" pitchFamily="2" charset="0"/>
              </a:rPr>
              <a:t>които са ни гласували доверие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D378F710-70CD-C68C-3B5C-70A0F06FE4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CEA004-8B66-6756-CCA6-A529A54FDE55}"/>
              </a:ext>
            </a:extLst>
          </p:cNvPr>
          <p:cNvSpPr txBox="1"/>
          <p:nvPr/>
        </p:nvSpPr>
        <p:spPr>
          <a:xfrm>
            <a:off x="10180015" y="6446520"/>
            <a:ext cx="137160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6070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E7ED3DC-80FA-547C-9044-A41E6257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F641DEA-F2E0-A533-8156-037A2C1A89F6}"/>
              </a:ext>
            </a:extLst>
          </p:cNvPr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328410-7651-41B2-D026-8E781D6B8EEE}"/>
              </a:ext>
            </a:extLst>
          </p:cNvPr>
          <p:cNvSpPr txBox="1"/>
          <p:nvPr/>
        </p:nvSpPr>
        <p:spPr>
          <a:xfrm>
            <a:off x="581086" y="300217"/>
            <a:ext cx="11143601" cy="8138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bg-BG" sz="2900" b="1" i="0" noProof="0" dirty="0">
                <a:solidFill>
                  <a:srgbClr val="122B54"/>
                </a:solidFill>
                <a:latin typeface="Montserrat"/>
              </a:rPr>
              <a:t>Покритие във всички застрахователни категории </a:t>
            </a:r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Каквото и да се случи — имаме решение за теб</a:t>
            </a:r>
            <a:endParaRPr lang="bg-BG" sz="2900" noProof="0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606A17-F4DE-8D2D-13E5-B7A9641D7753}"/>
              </a:ext>
            </a:extLst>
          </p:cNvPr>
          <p:cNvGrpSpPr/>
          <p:nvPr/>
        </p:nvGrpSpPr>
        <p:grpSpPr>
          <a:xfrm>
            <a:off x="4254309" y="1340763"/>
            <a:ext cx="3484778" cy="889623"/>
            <a:chOff x="2799917" y="3929953"/>
            <a:chExt cx="3484778" cy="889623"/>
          </a:xfrm>
          <a:solidFill>
            <a:srgbClr val="96293B"/>
          </a:solidFill>
        </p:grpSpPr>
        <p:sp>
          <p:nvSpPr>
            <p:cNvPr id="57" name="Rounded Rectangle 22">
              <a:extLst>
                <a:ext uri="{FF2B5EF4-FFF2-40B4-BE49-F238E27FC236}">
                  <a16:creationId xmlns:a16="http://schemas.microsoft.com/office/drawing/2014/main" id="{F0193817-AF1E-4657-60F7-22546E217EB7}"/>
                </a:ext>
              </a:extLst>
            </p:cNvPr>
            <p:cNvSpPr/>
            <p:nvPr/>
          </p:nvSpPr>
          <p:spPr>
            <a:xfrm>
              <a:off x="2799917" y="3929953"/>
              <a:ext cx="3484778" cy="889623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400" noProof="0" dirty="0">
                <a:latin typeface="Montserrat" panose="0000050000000000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D254EEB-1CC3-B483-B63C-F543EB31CBA6}"/>
                </a:ext>
              </a:extLst>
            </p:cNvPr>
            <p:cNvSpPr txBox="1"/>
            <p:nvPr/>
          </p:nvSpPr>
          <p:spPr>
            <a:xfrm>
              <a:off x="2799917" y="4213172"/>
              <a:ext cx="3484777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i="0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Автомобили</a:t>
              </a:r>
            </a:p>
          </p:txBody>
        </p:sp>
      </p:grpSp>
      <p:pic>
        <p:nvPicPr>
          <p:cNvPr id="7" name="Graphic 1">
            <a:hlinkClick r:id="rId3"/>
            <a:extLst>
              <a:ext uri="{FF2B5EF4-FFF2-40B4-BE49-F238E27FC236}">
                <a16:creationId xmlns:a16="http://schemas.microsoft.com/office/drawing/2014/main" id="{9F9BA75C-8CCB-7A67-1221-3EA14E98D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5716" y="3429000"/>
            <a:ext cx="2781961" cy="894447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3DF05A6E-D8D5-DF3C-CD42-F91DCC6D8DEE}"/>
              </a:ext>
            </a:extLst>
          </p:cNvPr>
          <p:cNvGrpSpPr/>
          <p:nvPr/>
        </p:nvGrpSpPr>
        <p:grpSpPr>
          <a:xfrm>
            <a:off x="7739087" y="2346939"/>
            <a:ext cx="3484778" cy="894447"/>
            <a:chOff x="7513936" y="1658711"/>
            <a:chExt cx="3484778" cy="894447"/>
          </a:xfrm>
          <a:noFill/>
        </p:grpSpPr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139F229C-06CE-5814-CE73-7C3C176D734B}"/>
                </a:ext>
              </a:extLst>
            </p:cNvPr>
            <p:cNvSpPr/>
            <p:nvPr/>
          </p:nvSpPr>
          <p:spPr>
            <a:xfrm>
              <a:off x="7513936" y="1658711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162901-C2B4-FDBC-C074-0A2BEDD5A71A}"/>
                </a:ext>
              </a:extLst>
            </p:cNvPr>
            <p:cNvSpPr txBox="1"/>
            <p:nvPr/>
          </p:nvSpPr>
          <p:spPr>
            <a:xfrm>
              <a:off x="7542128" y="1946584"/>
              <a:ext cx="3456586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bg-BG" sz="2000" b="1" noProof="0" dirty="0">
                  <a:solidFill>
                    <a:srgbClr val="96293B"/>
                  </a:solidFill>
                  <a:latin typeface="Montserrat" panose="00000500000000000000" pitchFamily="2" charset="0"/>
                </a:rPr>
                <a:t>Имущество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7840D7-3B1D-0015-26F4-DE806F766352}"/>
              </a:ext>
            </a:extLst>
          </p:cNvPr>
          <p:cNvGrpSpPr/>
          <p:nvPr/>
        </p:nvGrpSpPr>
        <p:grpSpPr>
          <a:xfrm>
            <a:off x="8426875" y="3395930"/>
            <a:ext cx="3484778" cy="894447"/>
            <a:chOff x="8066837" y="2821335"/>
            <a:chExt cx="3484778" cy="894447"/>
          </a:xfrm>
          <a:solidFill>
            <a:srgbClr val="A11C35"/>
          </a:solidFill>
        </p:grpSpPr>
        <p:sp>
          <p:nvSpPr>
            <p:cNvPr id="16" name="Rounded Rectangle 22">
              <a:extLst>
                <a:ext uri="{FF2B5EF4-FFF2-40B4-BE49-F238E27FC236}">
                  <a16:creationId xmlns:a16="http://schemas.microsoft.com/office/drawing/2014/main" id="{9BBECF07-26BF-462C-71F5-D2EE646FA037}"/>
                </a:ext>
              </a:extLst>
            </p:cNvPr>
            <p:cNvSpPr/>
            <p:nvPr/>
          </p:nvSpPr>
          <p:spPr>
            <a:xfrm>
              <a:off x="8066837" y="2821335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8BFA8C-DC2F-C565-E03E-417169C9FC74}"/>
                </a:ext>
              </a:extLst>
            </p:cNvPr>
            <p:cNvSpPr txBox="1"/>
            <p:nvPr/>
          </p:nvSpPr>
          <p:spPr>
            <a:xfrm>
              <a:off x="8066837" y="3113293"/>
              <a:ext cx="348477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Живот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466A5FC-1E5D-0FAC-C672-57C4E83E325B}"/>
              </a:ext>
            </a:extLst>
          </p:cNvPr>
          <p:cNvGrpSpPr/>
          <p:nvPr/>
        </p:nvGrpSpPr>
        <p:grpSpPr>
          <a:xfrm>
            <a:off x="7739086" y="4423572"/>
            <a:ext cx="3628890" cy="894447"/>
            <a:chOff x="8038645" y="3983960"/>
            <a:chExt cx="3628890" cy="894447"/>
          </a:xfrm>
          <a:noFill/>
        </p:grpSpPr>
        <p:sp>
          <p:nvSpPr>
            <p:cNvPr id="19" name="Rounded Rectangle 22">
              <a:extLst>
                <a:ext uri="{FF2B5EF4-FFF2-40B4-BE49-F238E27FC236}">
                  <a16:creationId xmlns:a16="http://schemas.microsoft.com/office/drawing/2014/main" id="{C3797895-079F-42C0-E652-A1177848D0A0}"/>
                </a:ext>
              </a:extLst>
            </p:cNvPr>
            <p:cNvSpPr/>
            <p:nvPr/>
          </p:nvSpPr>
          <p:spPr>
            <a:xfrm>
              <a:off x="8066837" y="3983960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16C0E0-8753-3D34-BF7B-50A550FC6D25}"/>
                </a:ext>
              </a:extLst>
            </p:cNvPr>
            <p:cNvSpPr txBox="1"/>
            <p:nvPr/>
          </p:nvSpPr>
          <p:spPr>
            <a:xfrm>
              <a:off x="8038645" y="4277294"/>
              <a:ext cx="362889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noProof="0" dirty="0">
                  <a:solidFill>
                    <a:srgbClr val="96293B"/>
                  </a:solidFill>
                  <a:latin typeface="Montserrat" panose="00000500000000000000" pitchFamily="2" charset="0"/>
                </a:rPr>
                <a:t>Здраве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7BDD730-467C-5CFF-084E-F9BA896562AA}"/>
              </a:ext>
            </a:extLst>
          </p:cNvPr>
          <p:cNvGrpSpPr/>
          <p:nvPr/>
        </p:nvGrpSpPr>
        <p:grpSpPr>
          <a:xfrm>
            <a:off x="6152886" y="5448575"/>
            <a:ext cx="3484778" cy="894447"/>
            <a:chOff x="7602227" y="5212998"/>
            <a:chExt cx="3484778" cy="894447"/>
          </a:xfrm>
          <a:solidFill>
            <a:srgbClr val="A11C35"/>
          </a:solidFill>
        </p:grpSpPr>
        <p:sp>
          <p:nvSpPr>
            <p:cNvPr id="22" name="Rounded Rectangle 22">
              <a:extLst>
                <a:ext uri="{FF2B5EF4-FFF2-40B4-BE49-F238E27FC236}">
                  <a16:creationId xmlns:a16="http://schemas.microsoft.com/office/drawing/2014/main" id="{7BFDCA94-A507-559F-7BC7-2544E91AF0F2}"/>
                </a:ext>
              </a:extLst>
            </p:cNvPr>
            <p:cNvSpPr/>
            <p:nvPr/>
          </p:nvSpPr>
          <p:spPr>
            <a:xfrm>
              <a:off x="7602227" y="5212998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BB46F9-77F7-269D-BD16-92BE54EE946E}"/>
                </a:ext>
              </a:extLst>
            </p:cNvPr>
            <p:cNvSpPr txBox="1"/>
            <p:nvPr/>
          </p:nvSpPr>
          <p:spPr>
            <a:xfrm>
              <a:off x="7602227" y="5456105"/>
              <a:ext cx="3484777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bg-BG" sz="20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Пътуване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9C2CD86-FF3B-D4D5-8530-5E58D4C08115}"/>
              </a:ext>
            </a:extLst>
          </p:cNvPr>
          <p:cNvGrpSpPr/>
          <p:nvPr/>
        </p:nvGrpSpPr>
        <p:grpSpPr>
          <a:xfrm>
            <a:off x="2511919" y="5448575"/>
            <a:ext cx="3484778" cy="894447"/>
            <a:chOff x="185039" y="5233469"/>
            <a:chExt cx="3484778" cy="894447"/>
          </a:xfrm>
          <a:solidFill>
            <a:srgbClr val="A11C35"/>
          </a:solidFill>
        </p:grpSpPr>
        <p:sp>
          <p:nvSpPr>
            <p:cNvPr id="30" name="Rounded Rectangle 22">
              <a:extLst>
                <a:ext uri="{FF2B5EF4-FFF2-40B4-BE49-F238E27FC236}">
                  <a16:creationId xmlns:a16="http://schemas.microsoft.com/office/drawing/2014/main" id="{94CBF762-AA7E-CA55-6ABB-42C158D8618F}"/>
                </a:ext>
              </a:extLst>
            </p:cNvPr>
            <p:cNvSpPr/>
            <p:nvPr/>
          </p:nvSpPr>
          <p:spPr>
            <a:xfrm>
              <a:off x="185039" y="5233469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3EC39A-7CE3-A7C5-A847-66F5DD2CBE97}"/>
                </a:ext>
              </a:extLst>
            </p:cNvPr>
            <p:cNvSpPr txBox="1"/>
            <p:nvPr/>
          </p:nvSpPr>
          <p:spPr>
            <a:xfrm>
              <a:off x="223679" y="5508047"/>
              <a:ext cx="344613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Финансови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DE54663-FBEC-1FEB-0EE9-48ADAA4ADF87}"/>
              </a:ext>
            </a:extLst>
          </p:cNvPr>
          <p:cNvGrpSpPr/>
          <p:nvPr/>
        </p:nvGrpSpPr>
        <p:grpSpPr>
          <a:xfrm>
            <a:off x="769531" y="2326377"/>
            <a:ext cx="3484778" cy="894447"/>
            <a:chOff x="254654" y="1627143"/>
            <a:chExt cx="3484778" cy="894447"/>
          </a:xfrm>
          <a:noFill/>
        </p:grpSpPr>
        <p:sp>
          <p:nvSpPr>
            <p:cNvPr id="32" name="Rounded Rectangle 22">
              <a:extLst>
                <a:ext uri="{FF2B5EF4-FFF2-40B4-BE49-F238E27FC236}">
                  <a16:creationId xmlns:a16="http://schemas.microsoft.com/office/drawing/2014/main" id="{800E92CE-19FE-C2FF-ED65-563D69373B58}"/>
                </a:ext>
              </a:extLst>
            </p:cNvPr>
            <p:cNvSpPr/>
            <p:nvPr/>
          </p:nvSpPr>
          <p:spPr>
            <a:xfrm>
              <a:off x="254654" y="1627143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763F84-D127-33A5-EA2C-51E1C344D966}"/>
                </a:ext>
              </a:extLst>
            </p:cNvPr>
            <p:cNvSpPr txBox="1"/>
            <p:nvPr/>
          </p:nvSpPr>
          <p:spPr>
            <a:xfrm>
              <a:off x="254654" y="1935578"/>
              <a:ext cx="3484778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i="0" noProof="0" dirty="0">
                  <a:solidFill>
                    <a:srgbClr val="96293B"/>
                  </a:solidFill>
                  <a:latin typeface="Montserrat" panose="00000500000000000000" pitchFamily="2" charset="0"/>
                </a:rPr>
                <a:t>Транспорт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686E542-5E9A-54CE-D178-44E8EDA04AE0}"/>
              </a:ext>
            </a:extLst>
          </p:cNvPr>
          <p:cNvGrpSpPr/>
          <p:nvPr/>
        </p:nvGrpSpPr>
        <p:grpSpPr>
          <a:xfrm>
            <a:off x="280347" y="3398573"/>
            <a:ext cx="3484778" cy="894447"/>
            <a:chOff x="118395" y="2814797"/>
            <a:chExt cx="3484778" cy="894447"/>
          </a:xfrm>
          <a:solidFill>
            <a:srgbClr val="96293B"/>
          </a:solidFill>
        </p:grpSpPr>
        <p:sp>
          <p:nvSpPr>
            <p:cNvPr id="34" name="Rounded Rectangle 22">
              <a:extLst>
                <a:ext uri="{FF2B5EF4-FFF2-40B4-BE49-F238E27FC236}">
                  <a16:creationId xmlns:a16="http://schemas.microsoft.com/office/drawing/2014/main" id="{F1627902-FAE7-74BF-D5B4-74FD533C5580}"/>
                </a:ext>
              </a:extLst>
            </p:cNvPr>
            <p:cNvSpPr/>
            <p:nvPr/>
          </p:nvSpPr>
          <p:spPr>
            <a:xfrm>
              <a:off x="118395" y="2814797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D05869-C683-05D0-56EB-91C2CE4F3547}"/>
                </a:ext>
              </a:extLst>
            </p:cNvPr>
            <p:cNvSpPr txBox="1"/>
            <p:nvPr/>
          </p:nvSpPr>
          <p:spPr>
            <a:xfrm>
              <a:off x="118395" y="3124457"/>
              <a:ext cx="348477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noProof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Отговорности</a:t>
              </a:r>
              <a:endParaRPr lang="bg-BG" sz="2000" b="1" i="0" noProof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5DB0E0C-27A8-028A-6914-B219A0CA247D}"/>
              </a:ext>
            </a:extLst>
          </p:cNvPr>
          <p:cNvGrpSpPr/>
          <p:nvPr/>
        </p:nvGrpSpPr>
        <p:grpSpPr>
          <a:xfrm>
            <a:off x="769531" y="4423574"/>
            <a:ext cx="3484778" cy="894447"/>
            <a:chOff x="254653" y="3935071"/>
            <a:chExt cx="3484779" cy="894447"/>
          </a:xfrm>
          <a:noFill/>
        </p:grpSpPr>
        <p:sp>
          <p:nvSpPr>
            <p:cNvPr id="36" name="Rounded Rectangle 22">
              <a:extLst>
                <a:ext uri="{FF2B5EF4-FFF2-40B4-BE49-F238E27FC236}">
                  <a16:creationId xmlns:a16="http://schemas.microsoft.com/office/drawing/2014/main" id="{20AE4C63-CCE7-02DE-CDE3-F921BD32F6F1}"/>
                </a:ext>
              </a:extLst>
            </p:cNvPr>
            <p:cNvSpPr/>
            <p:nvPr/>
          </p:nvSpPr>
          <p:spPr>
            <a:xfrm>
              <a:off x="254653" y="3935071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 noProof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D0D1BE4-B1BF-05FF-17BD-A3A50B3FDF24}"/>
                </a:ext>
              </a:extLst>
            </p:cNvPr>
            <p:cNvSpPr txBox="1"/>
            <p:nvPr/>
          </p:nvSpPr>
          <p:spPr>
            <a:xfrm>
              <a:off x="309145" y="4228405"/>
              <a:ext cx="3430287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bg-BG" sz="2000" b="1" i="0" noProof="0" dirty="0">
                  <a:solidFill>
                    <a:srgbClr val="96293B"/>
                  </a:solidFill>
                  <a:latin typeface="Montserrat" panose="00000500000000000000" pitchFamily="2" charset="0"/>
                </a:rPr>
                <a:t>Селскостопанство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39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25"/>
          <p:cNvSpPr/>
          <p:nvPr/>
        </p:nvSpPr>
        <p:spPr>
          <a:xfrm>
            <a:off x="348062" y="2982536"/>
            <a:ext cx="11409351" cy="1541246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noProof="0" dirty="0">
              <a:solidFill>
                <a:srgbClr val="96293B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bg-BG" sz="850" b="0" i="0" noProof="0" dirty="0">
                <a:solidFill>
                  <a:srgbClr val="97999C"/>
                </a:solidFill>
                <a:latin typeface="Inter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998309"/>
            <a:ext cx="11043920" cy="8138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900" b="1" i="0" noProof="0" dirty="0">
                <a:solidFill>
                  <a:srgbClr val="122B54"/>
                </a:solidFill>
                <a:latin typeface="Montserrat"/>
              </a:rPr>
              <a:t>Винаги до теб.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i="0" noProof="0" dirty="0">
                <a:solidFill>
                  <a:srgbClr val="122B54"/>
                </a:solidFill>
                <a:latin typeface="Montserrat"/>
              </a:rPr>
              <a:t>Експертен съвет — онлайн, по телефона</a:t>
            </a:r>
            <a:r>
              <a:rPr lang="bg-BG" sz="2400" noProof="0" dirty="0">
                <a:solidFill>
                  <a:srgbClr val="122B54"/>
                </a:solidFill>
                <a:latin typeface="Montserrat"/>
              </a:rPr>
              <a:t> и </a:t>
            </a:r>
            <a:r>
              <a:rPr lang="bg-BG" sz="2400" i="0" noProof="0" dirty="0">
                <a:solidFill>
                  <a:srgbClr val="122B54"/>
                </a:solidFill>
                <a:latin typeface="Montserrat"/>
              </a:rPr>
              <a:t>в наш офис.</a:t>
            </a:r>
            <a:endParaRPr lang="bg-BG" sz="2400" i="0" noProof="0" dirty="0">
              <a:solidFill>
                <a:srgbClr val="C00000"/>
              </a:solidFill>
              <a:latin typeface="Montserra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640080" y="248292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227857"/>
            <a:ext cx="338328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16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Онлайн Гражданска отговорност на автомобилистите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15637" y="2385237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Сравнение на цени и полица до минути.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5" name="TextBox 14"/>
          <p:cNvSpPr txBox="1"/>
          <p:nvPr/>
        </p:nvSpPr>
        <p:spPr>
          <a:xfrm>
            <a:off x="640080" y="324873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3102" y="3103166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Онлайн кобрандиран продукт Автокаско за автомобили на стойност </a:t>
            </a:r>
            <a:r>
              <a:rPr lang="bg-BG" sz="1600" b="1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от</a:t>
            </a: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 </a:t>
            </a:r>
            <a:r>
              <a:rPr lang="bg-BG" sz="1600" b="1" noProof="0" dirty="0">
                <a:solidFill>
                  <a:srgbClr val="55607A"/>
                </a:solidFill>
                <a:latin typeface="Montserrat" panose="00000500000000000000" pitchFamily="2" charset="0"/>
              </a:rPr>
              <a:t>3 500 € до 12 500 €.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9" name="TextBox 18"/>
          <p:cNvSpPr txBox="1"/>
          <p:nvPr/>
        </p:nvSpPr>
        <p:spPr>
          <a:xfrm>
            <a:off x="640080" y="401454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055364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16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Съдействие при щета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19944" y="4065123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 До теб, когато има</a:t>
            </a: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ш</a:t>
            </a: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 </a:t>
            </a:r>
            <a:r>
              <a:rPr lang="bg-BG" sz="1600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нужда</a:t>
            </a: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23" name="TextBox 22"/>
          <p:cNvSpPr txBox="1"/>
          <p:nvPr/>
        </p:nvSpPr>
        <p:spPr>
          <a:xfrm>
            <a:off x="640080" y="478035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bg-BG" sz="1600" b="1" i="0" noProof="0" dirty="0">
                <a:solidFill>
                  <a:srgbClr val="FFFFFF"/>
                </a:solidFill>
                <a:latin typeface="Montserrat"/>
              </a:rPr>
              <a:t>04</a:t>
            </a:r>
            <a:endParaRPr lang="bg-BG" sz="1500" b="1" i="0" noProof="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481834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b="1" noProof="0" dirty="0">
                <a:solidFill>
                  <a:srgbClr val="122B54"/>
                </a:solidFill>
                <a:latin typeface="Montserrat" panose="00000500000000000000" pitchFamily="2" charset="0"/>
              </a:rPr>
              <a:t>Национална линия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3101" y="4840837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1600" noProof="0" dirty="0">
                <a:solidFill>
                  <a:srgbClr val="55607A"/>
                </a:solidFill>
                <a:latin typeface="Montserrat" panose="00000500000000000000" pitchFamily="2" charset="0"/>
              </a:rPr>
              <a:t>Един номер. Цяла България. 0800 900 88.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12FE2570-8598-3A25-8EDB-0F88A0A3F1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73F4340-2BA0-AF8F-2207-E2BCB09429C5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281689-183E-4FF5-89A1-AD77C63566E3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bg-BG" sz="2900" b="1" noProof="0" dirty="0">
                  <a:solidFill>
                    <a:srgbClr val="122B54"/>
                  </a:solidFill>
                  <a:latin typeface="Montserrat"/>
                </a:rPr>
                <a:t>Застраховай бъдещето с нас!</a:t>
              </a:r>
            </a:p>
          </p:txBody>
        </p:sp>
        <p:pic>
          <p:nvPicPr>
            <p:cNvPr id="35" name="Graphic 1">
              <a:extLst>
                <a:ext uri="{FF2B5EF4-FFF2-40B4-BE49-F238E27FC236}">
                  <a16:creationId xmlns:a16="http://schemas.microsoft.com/office/drawing/2014/main" id="{A589768A-0DCF-3512-07D1-0F1E3E5920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2" name="Picture 1" descr="￐﾿￑ﾀ￐ﾸ ￐ﾽ￑ﾃ￐ﾶ￐ﾴ￐ﾰ ￑ﾁ￐ﾵ ￐﾿￐ﾾ￐ﾷ￐ﾽ￐ﾰ￐ﾲ￐ﾰ&#10;&#10;AI-generated content may be incorrect.">
            <a:hlinkClick r:id="rId5"/>
            <a:extLst>
              <a:ext uri="{FF2B5EF4-FFF2-40B4-BE49-F238E27FC236}">
                <a16:creationId xmlns:a16="http://schemas.microsoft.com/office/drawing/2014/main" id="{F1213567-1E6F-CCC6-E533-7EC7C4B5B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3298238"/>
            <a:ext cx="1427644" cy="3741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A163F-4E0D-1D53-65F6-6DD80354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02FA33-0543-2ECA-0B11-8C7FDDBA8122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8D68E4-3C8B-37B1-CBBA-DE52B583ED7F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2C245-FC76-6587-D590-5D87F03FF87E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0E6CDE4-1D27-24F1-5AD6-F1B9D65FF105}"/>
              </a:ext>
            </a:extLst>
          </p:cNvPr>
          <p:cNvSpPr/>
          <p:nvPr/>
        </p:nvSpPr>
        <p:spPr>
          <a:xfrm>
            <a:off x="640080" y="1417320"/>
            <a:ext cx="1188720" cy="457200"/>
          </a:xfrm>
          <a:prstGeom prst="roundRect">
            <a:avLst>
              <a:gd name="adj" fmla="val 18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FEC9C3-876A-1252-DE34-D13E3328E91F}"/>
              </a:ext>
            </a:extLst>
          </p:cNvPr>
          <p:cNvSpPr txBox="1"/>
          <p:nvPr/>
        </p:nvSpPr>
        <p:spPr>
          <a:xfrm>
            <a:off x="640080" y="2485892"/>
            <a:ext cx="5486400" cy="12003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3800" b="1" i="0" noProof="0" dirty="0">
                <a:solidFill>
                  <a:srgbClr val="FFFFFF"/>
                </a:solidFill>
                <a:latin typeface="Montserrat"/>
              </a:rPr>
              <a:t>Пълна </a:t>
            </a:r>
            <a:r>
              <a:rPr lang="bg-BG" sz="3800" b="1" i="0" noProof="0" dirty="0">
                <a:solidFill>
                  <a:schemeClr val="bg1"/>
                </a:solidFill>
                <a:latin typeface="Montserrat"/>
              </a:rPr>
              <a:t>защита </a:t>
            </a:r>
            <a:r>
              <a:rPr lang="bg-BG" sz="3800" b="1" dirty="0">
                <a:solidFill>
                  <a:schemeClr val="bg1"/>
                </a:solidFill>
                <a:latin typeface="Montserrat"/>
              </a:rPr>
              <a:t>от</a:t>
            </a:r>
            <a:r>
              <a:rPr lang="bg-BG" sz="3800" b="1" i="0" noProof="0" dirty="0">
                <a:solidFill>
                  <a:srgbClr val="FFFFFF"/>
                </a:solidFill>
                <a:latin typeface="Montserrat"/>
              </a:rPr>
              <a:t> един партньор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3EA63B-B1F4-E4FC-7B24-944715CC2863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bg-BG" sz="12600" b="1" i="0" noProof="0" dirty="0">
                <a:solidFill>
                  <a:schemeClr val="bg1"/>
                </a:solidFill>
                <a:latin typeface="Montserrat"/>
              </a:rPr>
              <a:t>02</a:t>
            </a:r>
          </a:p>
        </p:txBody>
      </p:sp>
      <p:pic>
        <p:nvPicPr>
          <p:cNvPr id="10" name="Picture 9" descr="grayscale photo of person writing on notebook">
            <a:extLst>
              <a:ext uri="{FF2B5EF4-FFF2-40B4-BE49-F238E27FC236}">
                <a16:creationId xmlns:a16="http://schemas.microsoft.com/office/drawing/2014/main" id="{8EDEE12D-69E0-EAB8-E2FA-6E1938D38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713" y="0"/>
            <a:ext cx="5795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1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7018</TotalTime>
  <Words>766</Words>
  <Application>Microsoft Office PowerPoint</Application>
  <PresentationFormat>Widescreen</PresentationFormat>
  <Paragraphs>150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Inter</vt:lpstr>
      <vt:lpstr>Montserrat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Nikolova, Gergana (ZAD Allianz Bulgaria Zhivot)</dc:creator>
  <cp:keywords/>
  <dc:description>generated using python-pptx</dc:description>
  <cp:lastModifiedBy>Gery Nikolova</cp:lastModifiedBy>
  <cp:revision>20</cp:revision>
  <dcterms:created xsi:type="dcterms:W3CDTF">2013-01-27T09:14:16Z</dcterms:created>
  <dcterms:modified xsi:type="dcterms:W3CDTF">2026-08-13T05:03:48Z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63bc15e-e7bf-41c1-bdb3-03882d8a2e2c_Enabled">
    <vt:lpwstr>true</vt:lpwstr>
  </property>
  <property fmtid="{D5CDD505-2E9C-101B-9397-08002B2CF9AE}" pid="3" name="MSIP_Label_863bc15e-e7bf-41c1-bdb3-03882d8a2e2c_SetDate">
    <vt:lpwstr>2026-06-07T09:32:11Z</vt:lpwstr>
  </property>
  <property fmtid="{D5CDD505-2E9C-101B-9397-08002B2CF9AE}" pid="4" name="MSIP_Label_863bc15e-e7bf-41c1-bdb3-03882d8a2e2c_Method">
    <vt:lpwstr>Privileged</vt:lpwstr>
  </property>
  <property fmtid="{D5CDD505-2E9C-101B-9397-08002B2CF9AE}" pid="5" name="MSIP_Label_863bc15e-e7bf-41c1-bdb3-03882d8a2e2c_Name">
    <vt:lpwstr>863bc15e-e7bf-41c1-bdb3-03882d8a2e2c</vt:lpwstr>
  </property>
  <property fmtid="{D5CDD505-2E9C-101B-9397-08002B2CF9AE}" pid="6" name="MSIP_Label_863bc15e-e7bf-41c1-bdb3-03882d8a2e2c_SiteId">
    <vt:lpwstr>6e06e42d-6925-47c6-b9e7-9581c7ca302a</vt:lpwstr>
  </property>
  <property fmtid="{D5CDD505-2E9C-101B-9397-08002B2CF9AE}" pid="7" name="MSIP_Label_863bc15e-e7bf-41c1-bdb3-03882d8a2e2c_ActionId">
    <vt:lpwstr>82d80527-8431-41dc-ba56-4d4e30034ff2</vt:lpwstr>
  </property>
  <property fmtid="{D5CDD505-2E9C-101B-9397-08002B2CF9AE}" pid="8" name="MSIP_Label_863bc15e-e7bf-41c1-bdb3-03882d8a2e2c_ContentBits">
    <vt:lpwstr>1</vt:lpwstr>
  </property>
  <property fmtid="{D5CDD505-2E9C-101B-9397-08002B2CF9AE}" pid="9" name="MSIP_Label_863bc15e-e7bf-41c1-bdb3-03882d8a2e2c_Tag">
    <vt:lpwstr>10, 0, 1, 1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Internal</vt:lpwstr>
  </property>
</Properties>
</file>