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5"/>
    <p:sldId id="325" r:id="rId76"/>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 Id="rId75" Type="http://schemas.openxmlformats.org/officeDocument/2006/relationships/slide" Target="slides/slide69.xml"/><Relationship Id="rId76"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precio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precio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precio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precio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Declaración de Independencia es un buen punto de partida: «la Vida, la Libertad y la búsqueda de la Felicidad». En su origen, el Sueño Americano se definía simplemente como la libertad de vivir nuestra vida como quisiéramos, sin estar bajo el control de otros. En 1931, el historiador James Truslow Adams le dio nombre. Fíjate en lo que puso en el centro. La oportunidad. Una vida mejor, ganada con esfuerzo.</a:t>
            </a:r>
          </a:p>
          <a:p/>
          <a:p>
            <a:r>
              <a:t>En los años de bonanza del siglo pasado, esa idea creció hasta volverse algo más grande y más brillante: te graduabas de la escuela indicada, te casabas con la persona indicada, conseguías el trabajo indicado, y podías tenerlo todo. Luego llegaron los golpes. Ataques terroristas. Una gran recesión. Una pandemia. La subida de precios más rápida que la mayoría de las familias ha vivido jamás. Lo que sobrevivió es un sueño más práctico, uno que se parece mucho al original. Libertad. Familia. Seguridad. La oportunidad de ir tras algo propio.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Declaración de Independencia es un buen punto de partida: «la Vida, la Libertad y la búsqueda de la Felicidad». En su origen, el Sueño Americano se definía simplemente como la libertad de vivir nuestra vida como quisiéramos, sin estar bajo el control de otros. En 1931, el historiador James Truslow Adams le dio nombre. Fíjate en lo que puso en el centro. La oportunidad. Una vida mejor, ganada con esfuerzo.</a:t>
            </a:r>
          </a:p>
          <a:p/>
          <a:p>
            <a:r>
              <a:t>En los años de bonanza del siglo pasado, esa idea creció hasta volverse algo más grande y más brillante: te graduabas de la escuela indicada, te casabas con la persona indicada, conseguías el trabajo indicado, y podías tenerlo todo. Luego llegaron los golpes. Ataques terroristas. Una gran recesión. Una pandemia. La subida de precios más rápida que la mayoría de las familias ha vivido jamás. Lo que sobrevivió es un sueño más práctico, uno que se parece mucho al original. Libertad. Familia. Seguridad. La oportunidad de ir tras algo propio.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Gallup les preguntó a los estadounidenses qué les viene a la mente al pensar en el Sueño Americano, las respuestas se agruparon en tres grandes temas.</a:t>
            </a:r>
          </a:p>
          <a:p/>
          <a:p>
            <a:r>
              <a:t>Cuatro de cada cinco estadounidenses definen el Sueño como libertad, seguridad o la oportunidad de progresar. Menos de uno de cada ocho lo describe como algo que se desvanece o que ya no existe.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Gallup les preguntó a los estadounidenses qué les viene a la mente al pensar en el Sueño Americano, las respuestas se agruparon en tres grandes temas.</a:t>
            </a:r>
          </a:p>
          <a:p/>
          <a:p>
            <a:r>
              <a:t>Cuatro de cada cinco estadounidenses definen el Sueño como libertad, seguridad o la oportunidad de progresar. Menos de uno de cada ocho lo describe como algo que se desvanece o que ya no existe.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segunda encuesta nacional encontró las dos cosas que la gente considera esenciales para el Sueño:</a:t>
            </a:r>
          </a:p>
          <a:p/>
          <a:p>
            <a:r>
              <a:t>Léelo otra vez. Lo único que piden es la oportunidad de ganárselo por su cuenta y protegerlo para quienes aman. Cientos de millones de personas no pueden estar equivocadas. No se puede engañar a 300 millones de personas.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segunda encuesta nacional encontró las dos cosas que la gente considera esenciales para el Sueño:</a:t>
            </a:r>
          </a:p>
          <a:p/>
          <a:p>
            <a:r>
              <a:t>Léelo otra vez. Lo único que piden es la oportunidad de ganárselo por su cuenta y protegerlo para quienes aman. Cientos de millones de personas no pueden estar equivocadas. No se puede engañar a 300 millones de personas.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Pregúntale a una familia de qué se trata realmente el Sueño y vas a escuchar una de dos respuestas. Estabilidad: poder mantener a tu familia con un trabajo y un lugar seguro donde vivir. Oportunidad: poder mejorar tu calidad de vida y la de tu familia con educación, un mejor trabajo y otros recursos. Gallup lo preguntó, y la respuesta depende de cuánto tiempo lleva tu familia aquí.</a:t>
            </a:r>
          </a:p>
          <a:p/>
          <a:p>
            <a:r>
              <a:t>Los estadounidenses de primera generación eligen la oportunidad en una proporción de más de dos y medio a uno. Las familias que llevan generaciones aquí se reparten casi mitad y mitad, con una ligera inclinación hacia la estabilidad. Ambas respuestas son correctas, y ambas tienen un precio.</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Para averiguarlo, creamos una familia hipotética:</a:t>
            </a:r>
          </a:p>
          <a:p/>
          <a:p>
            <a:r>
              <a:t>Cada línea de su recibo viene de una fuente pública, y las fuentes aparecen al final.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casa propia está en el corazón del Sueño Americano. Empieza con el precio mediano de una casa nueva en Estados Unidos: $393,800. Da un 10% de pago inicial y financia el resto con una hipoteca a 30 años al 6.71%, la tasa vigente cuando se actualizó este precio. Suma el mantenimiento anual, el 1% del precio de compra. Y eso sin contar los impuestos a la propiedad, que sumamos más adelante, ni el seguro de vivienda.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gobierno federal lleva la cuenta de lo que realmente gastan los hogares estadounidenses. La electricidad y el gas natural suman $2,326 al año, y la ropa de la familia agrega $2,001.</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plan de alimentación de costo moderado del Departamento de Agricultura de EE. UU. (USDA) para una familia de cuatro con dos hijos en primaria: $1,388.60 al mes. Eso es la comida en casa. Comer fuera viene después.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Tener una SUV mediana en la que cabe cómodamente una familia de cuatro, según AAA. Depreciación, gasolina, seguro, mantenimiento, cargos de financiamiento y registro, todo incluido.</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seguro del empleador paga la mayor parte de la cuenta médica de una familia. Esta es la parte que le toca a la familia: las deducciones de nómina más los gastos de su bolsillo, según el Milliman Medical Index para una familia de cuatro.</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no te das tiempo para descansar y relajarte un poco, sin duda no estás viviendo el Sueño Americano. Unas vacaciones en familia cuestan $3,940. El entretenimiento suma $3,609, comer fuera $3,945, el servicio de teléfono $1,460, y el cuidado personal y otros gastos varios $2,196.</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Cada dólar de las líneas de arriba se gasta después de que el gobierno se lleva su parte. Un hogar con este nivel de ingresos puede esperar pagar en impuestos federales, estatales y locales cerca del 30% de su ingreso tributable. En esa cifra entran los impuestos sobre los ingresos, sobre la propiedad, sobre las ventas y sobre la nómina. Es la línea más grande de todo el recibo.</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Cuatro años de matrícula y cuotas en una universidad pública hoy cuestan unos $48,000 por hijo, sin contar vivienda ni comida. Ahorrar para eso requiere $2,500 al año por hijo, apartados antes de impuestos. Súmale $5,500 al año en gastos del año escolar para los dos hijos.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Algún día quizá no quieras, o no puedas, tener un empleo. Por eso es fundamental ahorrar para el retiro. Un trabajador menor de 50 años puede poner hasta $24,500 al año en un 401(k) antes de impuestos. Eso es cerca del 14% del ingreso de esta familia, justo en el nivel que recomiendan muchos profesionales financieros.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 pensiones de las empresas casi desaparecieron. Se proyecta que el fondo de reserva del Seguro Social para el retiro se quede corto en 2032. Después de eso, los impuestos que sigan entrando cubrirían cerca del 78% de los beneficios programados. De las tres patas del viejo banquito del retiro, la pata que construyes tú es la que sigue en pie.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 pensiones de las empresas casi desaparecieron. Se proyecta que el fondo de reserva del Seguro Social para el retiro se quede corto en 2032. Después de eso, los impuestos que sigan entrando cubrirían cerca del 78% de los beneficios programados. De las tres patas del viejo banquito del retiro, la pata que construyes tú es la que sigue en pie.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Eso es lo que cuesta vivir el Sueño Americano tal como lo definen los propios estadounidenses, sumado línea por línea con datos públicos. ¿Cuántas personas conoces que ganen eso en un año?</a:t>
            </a:r>
          </a:p>
          <a:p/>
          <a:p>
            <a:r>
              <a:t>Claro, el Sueño Americano es subjetivo. Algunos podrían estar contentos con mucho menos. Otros quizá necesiten mucho más. Pero para darle a tu familia una buena vida y seguridad financiera, y para tener la libertad de buscar las oportunidades que te importan, tienes que reunir suficiente dinero para financiar tus sueños.</a:t>
            </a:r>
          </a:p>
          <a:p/>
          <a:p>
            <a:r>
              <a:t>¿Dos hijos en guardería en lugar de primaria? Súmale $26,368 al año de cuidado infantil, y el precio supera los $212,197.</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una estrategia para convertir tu «no» en un «sí».</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una estrategia para convertir tu «no» en un «sí».</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una estrategia para convertir tu «no» en un «sí».</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la primera edición de este libro sumó el Sueño, el recibo llegó a $130,357 al año. En esta edición: $174,529. La mayor parte de la subida vino de cuatro líneas, y casi toda vino de dos de ellas: la casa y la atención médica.</a:t>
            </a:r>
          </a:p>
          <a:p/>
          <a:p>
            <a:r>
              <a:t>Cada línea de este recibo es una cifra pública que cambia: el precio de una casa, la tasa de interés de la hipoteca, el costo de una consulta médica, el límite de ahorro de un 401(k). El recibo lleva fecha porque los precios cambian. Todo lo demás sigue siendo cierto.</a:t>
            </a:r>
          </a:p>
          <a:p/>
          <a:p>
            <a:r>
              <a:t>Los números dicen una cosa más. Los salarios también subieron, pero más despacio que las dos líneas que más importan. Cuando se publicó la primera edición, el precio era unas dos veces y media lo que ganaba el hogar típico. Todavía es más del doble. El Sueño quedó más o menos igual de lejos que antes, y las familias que lo persiguen no han dejado de correr en todo este tiempo.</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la primera edición de este libro sumó el Sueño, el recibo llegó a $130,357 al año. En esta edición: $174,529. La mayor parte de la subida vino de cuatro líneas, y casi toda vino de dos de ellas: la casa y la atención médica.</a:t>
            </a:r>
          </a:p>
          <a:p/>
          <a:p>
            <a:r>
              <a:t>Cada línea de este recibo es una cifra pública que cambia: el precio de una casa, la tasa de interés de la hipoteca, el costo de una consulta médica, el límite de ahorro de un 401(k). El recibo lleva fecha porque los precios cambian. Todo lo demás sigue siendo cierto.</a:t>
            </a:r>
          </a:p>
          <a:p/>
          <a:p>
            <a:r>
              <a:t>Los números dicen una cosa más. Los salarios también subieron, pero más despacio que las dos líneas que más importan. Cuando se publicó la primera edición, el precio era unas dos veces y media lo que ganaba el hogar típico. Todavía es más del doble. El Sueño quedó más o menos igual de lejos que antes, y las familias que lo persiguen no han dejado de correr en todo este tiempo.</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 importa qué tan grandes y hermosos sean sus sueños: la mayoría de las familias en EE. UU. se quedan dolorosamente lejos de los $175,000 de ingreso anual. El hogar típico estadounidense gana $81,604 al año.</a:t>
            </a:r>
          </a:p>
          <a:p/>
          <a:p>
            <a:r>
              <a:t>No hay un solo estado del país donde el hogar típico gane siquiera dos tercios del precio.</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hogar típico estadounidense gana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¿eso es vivir la buena vida?</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hogar típico estadounidense gana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¿eso es vivir la buena vida?</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hogar típico estadounidense gana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¿eso es vivir la buena vida?</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Esto es lo que le pasa a la mayoría de las personas cuando ven esta cifra. Achican el sueño. En silencio, con los años, lo van recortando hasta que queda del tamaño de su sueldo, o del tamaño de la oportunidad que creen tener.</a:t>
            </a:r>
          </a:p>
          <a:p/>
          <a:p>
            <a:r>
              <a:t>Nadie lo admite ni lo anuncia. El sueño se achica hasta que quepa.</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Esto es lo que le pasa a la mayoría de las personas cuando ven esta cifra. Achican el sueño. En silencio, con los años, lo van recortando hasta que queda del tamaño de su sueldo, o del tamaño de la oportunidad que creen tener.</a:t>
            </a:r>
          </a:p>
          <a:p/>
          <a:p>
            <a:r>
              <a:t>Nadie lo admite ni lo anuncia. El sueño se achica hasta que quepa.</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Hay otra respuesta, y es la manera en que se construyó este país. Piensa en cómo paga tu familia casi todo lo grande que va a tener en la vida. Nadie paga una casa entera con un solo cheque. Pocas personas pagan al contado cuatro años de universidad o un auto nuevo. Las metas grandes requieren un plan, un vehículo y dinero comprometido a lo largo del tiempo.</a:t>
            </a:r>
          </a:p>
          <a:p/>
          <a:p>
            <a:r>
              <a:t>Ahora vuelve a mirar el recibo. La forma de pago dice CONTADO. Por eso el Sueño parece imposible. Nadie paga el Sueño Americano al contado. Construyes un plan para poder pagarlo. Tus sueños pueden conservar todo su tamaño. Necesitan una forma de pagarse…</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Hay otra respuesta, y es la manera en que se construyó este país. Piensa en cómo paga tu familia casi todo lo grande que va a tener en la vida. Nadie paga una casa entera con un solo cheque. Pocas personas pagan al contado cuatro años de universidad o un auto nuevo. Las metas grandes requieren un plan, un vehículo y dinero comprometido a lo largo del tiempo.</a:t>
            </a:r>
          </a:p>
          <a:p/>
          <a:p>
            <a:r>
              <a:t>Ahora vuelve a mirar el recibo. La forma de pago dice CONTADO. Por eso el Sueño parece imposible. Nadie paga el Sueño Americano al contado. Construyes un plan para poder pagarlo. Tus sueños pueden conservar todo su tamaño. Necesitan una forma de pagarse…</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Aquí está el mismo recibo, reimpreso con una sola línea cambiada.</a:t>
            </a:r>
          </a:p>
          <a:p/>
          <a:p>
            <a:r>
              <a:t>Financiar un sueño significa un plan, un vehículo y pagos en forma de esfuerzo, sin ningún préstamo de por medio. El plan es la decisión de ir tras esa cifra. El vehículo es un negocio que puede crecer más allá de un salario. Los pagos son el trabajo diario de construirlo.</a:t>
            </a:r>
          </a:p>
          <a:p/>
          <a:p>
            <a:r>
              <a:t>El resto de esta presentación trata sobre el vehículo.</a:t>
            </a:r>
          </a:p>
          <a:p/>
          <a:p>
            <a:r>
              <a:t>Antes, algo que debes saber sobre este vehículo. El problema que tiene este país con el dinero es más grande de lo que la mayoría cree, casi ninguna escuela lo enseña todavía, y crece cada año.</a:t>
            </a:r>
          </a:p>
          <a:p/>
          <a:p>
            <a:r>
              <a:t>Resolver problemas es lo que hacen los emprendedores. Las familias de cada barrio de Estados Unidos que están perdiendo la batalla contra sus propias cuentas bancarias y tarjetas de crédito son la oportunidad.</a:t>
            </a:r>
          </a:p>
          <a:p/>
          <a:p>
            <a:r>
              <a:t>Pero antes de llegar al vehículo, cualquier buen entrenador te diría que empieces por los fundamentos.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Aquí está el mismo recibo, reimpreso con una sola línea cambiada.</a:t>
            </a:r>
          </a:p>
          <a:p/>
          <a:p>
            <a:r>
              <a:t>Financiar un sueño significa un plan, un vehículo y pagos en forma de esfuerzo, sin ningún préstamo de por medio. El plan es la decisión de ir tras esa cifra. El vehículo es un negocio que puede crecer más allá de un salario. Los pagos son el trabajo diario de construirlo.</a:t>
            </a:r>
          </a:p>
          <a:p/>
          <a:p>
            <a:r>
              <a:t>El resto de esta presentación trata sobre el vehículo.</a:t>
            </a:r>
          </a:p>
          <a:p/>
          <a:p>
            <a:r>
              <a:t>Antes, algo que debes saber sobre este vehículo. El problema que tiene este país con el dinero es más grande de lo que la mayoría cree, casi ninguna escuela lo enseña todavía, y crece cada año.</a:t>
            </a:r>
          </a:p>
          <a:p/>
          <a:p>
            <a:r>
              <a:t>Resolver problemas es lo que hacen los emprendedores. Las familias de cada barrio de Estados Unidos que están perdiendo la batalla contra sus propias cuentas bancarias y tarjetas de crédito son la oportunidad.</a:t>
            </a:r>
          </a:p>
          <a:p/>
          <a:p>
            <a:r>
              <a:t>Pero antes de llegar al vehículo, cualquier buen entrenador te diría que empieces por los fundamentos.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Gallup preguntó en qué debería enfocarse el país para que las futuras generaciones puedan alcanzar el Sueño. En todos los partidos políticos, la educación quedó entre las tres prioridades principales. (MCAAD-Gallup American Dream Study, 2026)</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lees el recibo de $175,000 al año y te das cuenta de que tu sueldo no alcanza para cerrar la brecha, tienes dos opciones: llegar ahorrando o llegar construyendo. La primera requiere millones en ahorros. La segunda requiere emprendimiento: encontrar un problema que la gente necesita resolver y construir un negocio rentable en torno a la solución.</a:t>
            </a:r>
          </a:p>
          <a:p/>
          <a:p>
            <a:r>
              <a:t>La brecha de ingresos del Sueño Americano es un problema enorme. La necesidad es el problema. Enseñarle a la gente cómo funciona el dinero, y mostrarle cómo pasar a la acción, es el negocio.</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lees el recibo de $175,000 al año y te das cuenta de que tu sueldo no alcanza para cerrar la brecha, tienes dos opciones: llegar ahorrando o llegar construyendo. La primera requiere millones en ahorros. La segunda requiere emprendimiento: encontrar un problema que la gente necesita resolver y construir un negocio rentable en torno a la solución.</a:t>
            </a:r>
          </a:p>
          <a:p/>
          <a:p>
            <a:r>
              <a:t>La brecha de ingresos del Sueño Americano es un problema enorme. La necesidad es el problema. Enseñarle a la gente cómo funciona el dinero, y mostrarle cómo pasar a la acción, es el negocio.</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WealthWave es un equipo de líderes de alto rendimiento de World Financial Group (WFG), una plataforma de negocios de clase mundial a la vanguardia de la industria financiera actual. WealthWave ayuda a los estadounidenses a dominar los conceptos financieros y a acceder a los productos y servicios que necesitan para tener más seguridad financiera. Y lo más importante: si tienes una brecha de ingresos, puedes decidir convertirte en profesional financiero independiente con nuestra compañía.</a:t>
            </a:r>
          </a:p>
          <a:p/>
          <a:p>
            <a:r>
              <a:t>En WealthWave sabemos que es posible cruzar la brecha hasta $175,000 y más allá, porque lo vemos suceder en nuestro equipo todos los días. De todos los niveles de ingresos y de experiencia, de todas las edades, orígenes y nacionalidades, estadounidenses comunes como tú están pasando de un lugar de limitaciones a una posición llena de posibilidades.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WealthWave es un equipo de líderes de alto rendimiento de World Financial Group (WFG), una plataforma de negocios de clase mundial a la vanguardia de la industria financiera actual. WealthWave ayuda a los estadounidenses a dominar los conceptos financieros y a acceder a los productos y servicios que necesitan para tener más seguridad financiera. Y lo más importante: si tienes una brecha de ingresos, puedes decidir convertirte en profesional financiero independiente con nuestra compañía.</a:t>
            </a:r>
          </a:p>
          <a:p/>
          <a:p>
            <a:r>
              <a:t>En WealthWave sabemos que es posible cruzar la brecha hasta $175,000 y más allá, porque lo vemos suceder en nuestro equipo todos los días. De todos los niveles de ingresos y de experiencia, de todas las edades, orígenes y nacionalidades, estadounidenses comunes como tú están pasando de un lugar de limitaciones a una posición llena de posibilidades.</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emprendedores resuelven problemas, y el problema del que acabas de escuchar es uno de los mayores problemas sin resolver en cada comunidad de Estados Unidos.</a:t>
            </a:r>
          </a:p>
          <a:p/>
          <a:p>
            <a:r>
              <a:t>El capital inicial, los empleados, la administración, el mercadeo y el inventario son solo algunos de los riesgos que frenan a muchos estadounidenses. A eso súmale el miedo de lanzarte por tu cuenta, solo.</a:t>
            </a:r>
          </a:p>
          <a:p/>
          <a:p>
            <a:r>
              <a:t>Nuestro negocio reduce o elimina esos riesgos. Te da la infraestructura, los proveedores de productos, la capacitación y el liderazgo necesarios para que empezar tu propio negocio sea más fácil, más económico y menos intimidante. Si no piensas renunciar a tus sueños, considera nuestra plataforma como eso que cambia las reglas del juego y que has estado buscando para cruzar la brecha.</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emprendedores resuelven problemas, y el problema del que acabas de escuchar es uno de los mayores problemas sin resolver en cada comunidad de Estados Unidos.</a:t>
            </a:r>
          </a:p>
          <a:p/>
          <a:p>
            <a:r>
              <a:t>El capital inicial, los empleados, la administración, el mercadeo y el inventario son solo algunos de los riesgos que frenan a muchos estadounidenses. A eso súmale el miedo de lanzarte por tu cuenta, solo.</a:t>
            </a:r>
          </a:p>
          <a:p/>
          <a:p>
            <a:r>
              <a:t>Nuestro negocio reduce o elimina esos riesgos. Te da la infraestructura, los proveedores de productos, la capacitación y el liderazgo necesarios para que empezar tu propio negocio sea más fácil, más económico y menos intimidante. Si no piensas renunciar a tus sueños, considera nuestra plataforma como eso que cambia las reglas del juego y que has estado buscando para cruzar la brecha.</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Necesitas licencia para ofrecer productos financieros. Pero no necesitas licencia para presentarle este negocio a alguien.</a:t>
            </a:r>
          </a:p>
          <a:p/>
          <a:p>
            <a:r>
              <a:t>La mayoría de las personas quieren tener la licencia antes de hablar con nadie, porque no se sienten preparadas. Luego le presentan el negocio a un amigo, el amigo quiere ser cliente, y de repente las dudas desaparecen, las preguntas tienen respuesta y la licencia queda lista.</a:t>
            </a:r>
          </a:p>
          <a:p/>
          <a:p>
            <a:r>
              <a:t>Puedes empezar hoy.</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Necesitas licencia para ofrecer productos financieros. Pero no necesitas licencia para presentarle este negocio a alguien.</a:t>
            </a:r>
          </a:p>
          <a:p/>
          <a:p>
            <a:r>
              <a:t>La mayoría de las personas quieren tener la licencia antes de hablar con nadie, porque no se sienten preparadas. Luego le presentan el negocio a un amigo, el amigo quiere ser cliente, y de repente las dudas desaparecen, las preguntas tienen respuesta y la licencia queda lista.</a:t>
            </a:r>
          </a:p>
          <a:p/>
          <a:p>
            <a:r>
              <a:t>Puedes empezar hoy.</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idea que está en el corazón del Sueño Americano es sencilla: no importa quién seas ni de dónde vengas, mereces una oportunidad justa de tener una vida mejor. Creemos que esa oportunidad empieza por entender el dinero.</a:t>
            </a:r>
          </a:p>
          <a:p/>
          <a:p>
            <a:r>
              <a:t>Primero enseñamos.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un consultorio, un profesional atiende a los clientes que puede encontrar por su cuenta. Un negocio es diferente. Tú le presentas el negocio a otras personas. Ellas se lo presentan a otras. Entre las que traes tú y las que traen ellas, llegas a conectar con cientos y, con el tiempo, miles de familias que nunca habrías conocido.</a:t>
            </a:r>
          </a:p>
          <a:p/>
          <a:p>
            <a:r>
              <a:t>En esas conexiones hay amistad, y confianza, y nuestros libros, nuestros medios y nuestros líderes le dan credibilidad a cada una de ellas. Nuestro plan de compensación ofrece cuatro formas distintas de generar ingresos y de crecer en cada etapa de tu éxito.</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un consultorio, un profesional atiende a los clientes que puede encontrar por su cuenta. Un negocio es diferente. Tú le presentas el negocio a otras personas. Ellas se lo presentan a otras. Entre las que traes tú y las que traen ellas, llegas a conectar con cientos y, con el tiempo, miles de familias que nunca habrías conocido.</a:t>
            </a:r>
          </a:p>
          <a:p/>
          <a:p>
            <a:r>
              <a:t>En esas conexiones hay amistad, y confianza, y nuestros libros, nuestros medios y nuestros líderes le dan credibilidad a cada una de ellas. Nuestro plan de compensación ofrece cuatro formas distintas de generar ingresos y de crecer en cada etapa de tu éxito.</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 salario tiene tope, y lo fija otra persona. Un negocio tiene otra forma. Se multiplica, porque cada persona a la que ayudas a construir se convierte también en alguien que construye. Aquí hay dinero, y llega como consecuencia de ayudar a la gente.</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naciste, nadie te puso el sello de una ocupación para el resto de tu vida. Nuestros líderes eran contadores, enfermeros, contratistas, agentes de bienes raíces, mecánicos, maestros, asistentes de vuelo y programadores. La mayoría empezó justo alrededor del ingreso mediano. Lo que los sacó del promedio es que cerraron la brecha de ingresos, y hoy van en camino a su versión del Sueño Americano, o ya la están viviendo.</a:t>
            </a:r>
          </a:p>
          <a:p/>
          <a:p>
            <a:r>
              <a:t>El problema sigue creciendo, y todavía casi ninguna escuela lo enseña. Para alguien que resuelve problemas, ese es un día de suerte.</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Nuestra filosofía es que los sueños se hacen realidad con acción. Necesitas las dos cosas. Una vez que tomes la decisión de explorar un negocio con WealthWave, hay tres formas de empezar. Trabaja con tu líder de WealthWave para elegir la opción que mejor se adapte a ti y a tu situación.</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combinación de estas dos ideas forma la mentalidad central que impulsa nuestro éxito en WealthWave. Si tus sueños son demasiado importantes para ti como para renunciar a ellos, tu siguiente paso es actuar. ¡Agenda una reunión hoy y exploremos juntos el futuro!</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F1F"/>
        </a:solidFill>
      </p:bgPr>
    </p:bg>
    <p:spTree>
      <p:nvGrpSpPr>
        <p:cNvPr id="1" name=""/>
        <p:cNvGrpSpPr/>
        <p:nvPr/>
      </p:nvGrpSpPr>
      <p:grpSpPr>
        <a:xfrm>
          <a:off x="0" y="0"/>
          <a:ext cx="0" cy="0"/>
          <a:chOff x="0" y="0"/>
          <a:chExt cx="0" cy="0"/>
        </a:xfrm>
      </p:grpSpPr>
      <p:pic>
        <p:nvPicPr>
          <p:cNvPr id="2" name="Image 0" descr="American Dream Sticker Shock, 2027 Edi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1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2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3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4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F1F"/>
        </a:solidFill>
      </p:bgPr>
    </p:bg>
    <p:spTree>
      <p:nvGrpSpPr>
        <p:cNvPr id="1" name=""/>
        <p:cNvGrpSpPr/>
        <p:nvPr/>
      </p:nvGrpSpPr>
      <p:grpSpPr>
        <a:xfrm>
          <a:off x="0" y="0"/>
          <a:ext cx="0" cy="0"/>
          <a:chOff x="0" y="0"/>
          <a:chExt cx="0" cy="0"/>
        </a:xfrm>
      </p:grpSpPr>
      <p:pic>
        <p:nvPicPr>
          <p:cNvPr id="2" name="Image 0" descr="James Truslow Adams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1F1F"/>
        </a:solidFill>
      </p:bgPr>
    </p:bg>
    <p:spTree>
      <p:nvGrpSpPr>
        <p:cNvPr id="1" name=""/>
        <p:cNvGrpSpPr/>
        <p:nvPr/>
      </p:nvGrpSpPr>
      <p:grpSpPr>
        <a:xfrm>
          <a:off x="0" y="0"/>
          <a:ext cx="0" cy="0"/>
          <a:chOff x="0" y="0"/>
          <a:chExt cx="0" cy="0"/>
        </a:xfrm>
      </p:grpSpPr>
      <p:pic>
        <p:nvPicPr>
          <p:cNvPr id="2" name="Image 0" descr="Unfinished is an invi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1F1F"/>
        </a:solidFill>
      </p:bgPr>
    </p:bg>
    <p:spTree>
      <p:nvGrpSpPr>
        <p:cNvPr id="1" name=""/>
        <p:cNvGrpSpPr/>
        <p:nvPr/>
      </p:nvGrpSpPr>
      <p:grpSpPr>
        <a:xfrm>
          <a:off x="0" y="0"/>
          <a:ext cx="0" cy="0"/>
          <a:chOff x="0" y="0"/>
          <a:chExt cx="0" cy="0"/>
        </a:xfrm>
      </p:grpSpPr>
      <p:pic>
        <p:nvPicPr>
          <p:cNvPr id="2" name="Image 0" descr="Stability for your family, opportunity for our futu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1F1F"/>
        </a:solidFill>
      </p:bgPr>
    </p:bg>
    <p:spTree>
      <p:nvGrpSpPr>
        <p:cNvPr id="1" name=""/>
        <p:cNvGrpSpPr/>
        <p:nvPr/>
      </p:nvGrpSpPr>
      <p:grpSpPr>
        <a:xfrm>
          <a:off x="0" y="0"/>
          <a:ext cx="0" cy="0"/>
          <a:chOff x="0" y="0"/>
          <a:chExt cx="0" cy="0"/>
        </a:xfrm>
      </p:grpSpPr>
      <p:pic>
        <p:nvPicPr>
          <p:cNvPr id="2" name="Image 0" descr="What does it cost to live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1F1F"/>
        </a:solidFill>
      </p:bgPr>
    </p:bg>
    <p:spTree>
      <p:nvGrpSpPr>
        <p:cNvPr id="1" name=""/>
        <p:cNvGrpSpPr/>
        <p:nvPr/>
      </p:nvGrpSpPr>
      <p:grpSpPr>
        <a:xfrm>
          <a:off x="0" y="0"/>
          <a:ext cx="0" cy="0"/>
          <a:chOff x="0" y="0"/>
          <a:chExt cx="0" cy="0"/>
        </a:xfrm>
      </p:grpSpPr>
      <p:pic>
        <p:nvPicPr>
          <p:cNvPr id="2" name="Image 0" descr="The price tag, line 1 of 9: Home Ownership, $31,41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1F1F"/>
        </a:solidFill>
      </p:bgPr>
    </p:bg>
    <p:spTree>
      <p:nvGrpSpPr>
        <p:cNvPr id="1" name=""/>
        <p:cNvGrpSpPr/>
        <p:nvPr/>
      </p:nvGrpSpPr>
      <p:grpSpPr>
        <a:xfrm>
          <a:off x="0" y="0"/>
          <a:ext cx="0" cy="0"/>
          <a:chOff x="0" y="0"/>
          <a:chExt cx="0" cy="0"/>
        </a:xfrm>
      </p:grpSpPr>
      <p:pic>
        <p:nvPicPr>
          <p:cNvPr id="2" name="Image 0" descr="The price tag, line 2 of 9: Utilities &amp; Apparel, $4,327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F1F"/>
        </a:solidFill>
      </p:bgPr>
    </p:bg>
    <p:spTree>
      <p:nvGrpSpPr>
        <p:cNvPr id="1" name=""/>
        <p:cNvGrpSpPr/>
        <p:nvPr/>
      </p:nvGrpSpPr>
      <p:grpSpPr>
        <a:xfrm>
          <a:off x="0" y="0"/>
          <a:ext cx="0" cy="0"/>
          <a:chOff x="0" y="0"/>
          <a:chExt cx="0" cy="0"/>
        </a:xfrm>
      </p:grpSpPr>
      <p:pic>
        <p:nvPicPr>
          <p:cNvPr id="2" name="Image 0" descr="The price tag, line 3 of 9: Groceries, $16,663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1F1F"/>
        </a:solidFill>
      </p:bgPr>
    </p:bg>
    <p:spTree>
      <p:nvGrpSpPr>
        <p:cNvPr id="1" name=""/>
        <p:cNvGrpSpPr/>
        <p:nvPr/>
      </p:nvGrpSpPr>
      <p:grpSpPr>
        <a:xfrm>
          <a:off x="0" y="0"/>
          <a:ext cx="0" cy="0"/>
          <a:chOff x="0" y="0"/>
          <a:chExt cx="0" cy="0"/>
        </a:xfrm>
      </p:grpSpPr>
      <p:pic>
        <p:nvPicPr>
          <p:cNvPr id="2" name="Image 0" descr="The price tag, line 4 of 9: Transportation, $12,584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F1F"/>
        </a:solidFill>
      </p:bgPr>
    </p:bg>
    <p:spTree>
      <p:nvGrpSpPr>
        <p:cNvPr id="1" name=""/>
        <p:cNvGrpSpPr/>
        <p:nvPr/>
      </p:nvGrpSpPr>
      <p:grpSpPr>
        <a:xfrm>
          <a:off x="0" y="0"/>
          <a:ext cx="0" cy="0"/>
          <a:chOff x="0" y="0"/>
          <a:chExt cx="0" cy="0"/>
        </a:xfrm>
      </p:grpSpPr>
      <p:pic>
        <p:nvPicPr>
          <p:cNvPr id="2" name="Image 0" descr="The price tag, line 5 of 9: Medical &amp; Health, $15,886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1F1F"/>
        </a:solidFill>
      </p:bgPr>
    </p:bg>
    <p:spTree>
      <p:nvGrpSpPr>
        <p:cNvPr id="1" name=""/>
        <p:cNvGrpSpPr/>
        <p:nvPr/>
      </p:nvGrpSpPr>
      <p:grpSpPr>
        <a:xfrm>
          <a:off x="0" y="0"/>
          <a:ext cx="0" cy="0"/>
          <a:chOff x="0" y="0"/>
          <a:chExt cx="0" cy="0"/>
        </a:xfrm>
      </p:grpSpPr>
      <p:pic>
        <p:nvPicPr>
          <p:cNvPr id="2" name="Image 0" descr="The price tag, line 6 of 9: Leisure, $15,15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F1F"/>
        </a:solidFill>
      </p:bgPr>
    </p:bg>
    <p:spTree>
      <p:nvGrpSpPr>
        <p:cNvPr id="1" name=""/>
        <p:cNvGrpSpPr/>
        <p:nvPr/>
      </p:nvGrpSpPr>
      <p:grpSpPr>
        <a:xfrm>
          <a:off x="0" y="0"/>
          <a:ext cx="0" cy="0"/>
          <a:chOff x="0" y="0"/>
          <a:chExt cx="0" cy="0"/>
        </a:xfrm>
      </p:grpSpPr>
      <p:pic>
        <p:nvPicPr>
          <p:cNvPr id="2" name="Image 0" descr="The price tag, line 7 of 9: Taxes, $43,509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F1F1F"/>
        </a:solidFill>
      </p:bgPr>
    </p:bg>
    <p:spTree>
      <p:nvGrpSpPr>
        <p:cNvPr id="1" name=""/>
        <p:cNvGrpSpPr/>
        <p:nvPr/>
      </p:nvGrpSpPr>
      <p:grpSpPr>
        <a:xfrm>
          <a:off x="0" y="0"/>
          <a:ext cx="0" cy="0"/>
          <a:chOff x="0" y="0"/>
          <a:chExt cx="0" cy="0"/>
        </a:xfrm>
      </p:grpSpPr>
      <p:pic>
        <p:nvPicPr>
          <p:cNvPr id="2" name="Image 0" descr="The price tag, line 8 of 9: Education, $10,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1F1F"/>
        </a:solidFill>
      </p:bgPr>
    </p:bg>
    <p:spTree>
      <p:nvGrpSpPr>
        <p:cNvPr id="1" name=""/>
        <p:cNvGrpSpPr/>
        <p:nvPr/>
      </p:nvGrpSpPr>
      <p:grpSpPr>
        <a:xfrm>
          <a:off x="0" y="0"/>
          <a:ext cx="0" cy="0"/>
          <a:chOff x="0" y="0"/>
          <a:chExt cx="0" cy="0"/>
        </a:xfrm>
      </p:grpSpPr>
      <p:pic>
        <p:nvPicPr>
          <p:cNvPr id="2" name="Image 0" descr="The price tag, line 9 of 9: Retirement, $24,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F1F1F"/>
        </a:solidFill>
      </p:bgPr>
    </p:bg>
    <p:spTree>
      <p:nvGrpSpPr>
        <p:cNvPr id="1" name=""/>
        <p:cNvGrpSpPr/>
        <p:nvPr/>
      </p:nvGrpSpPr>
      <p:grpSpPr>
        <a:xfrm>
          <a:off x="0" y="0"/>
          <a:ext cx="0" cy="0"/>
          <a:chOff x="0" y="0"/>
          <a:chExt cx="0" cy="0"/>
        </a:xfrm>
      </p:grpSpPr>
      <p:pic>
        <p:nvPicPr>
          <p:cNvPr id="2" name="Image 0" descr="The price tag of The American Dream: $174,529 per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1F1F"/>
        </a:solidFill>
      </p:bgPr>
    </p:bg>
    <p:spTree>
      <p:nvGrpSpPr>
        <p:cNvPr id="1" name=""/>
        <p:cNvGrpSpPr/>
        <p:nvPr/>
      </p:nvGrpSpPr>
      <p:grpSpPr>
        <a:xfrm>
          <a:off x="0" y="0"/>
          <a:ext cx="0" cy="0"/>
          <a:chOff x="0" y="0"/>
          <a:chExt cx="0" cy="0"/>
        </a:xfrm>
      </p:grpSpPr>
      <p:pic>
        <p:nvPicPr>
          <p:cNvPr id="2" name="Image 0" descr="Most Americans are far off: median household income by sta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F1F1F"/>
        </a:solidFill>
      </p:bgPr>
    </p:bg>
    <p:spTree>
      <p:nvGrpSpPr>
        <p:cNvPr id="1" name=""/>
        <p:cNvGrpSpPr/>
        <p:nvPr/>
      </p:nvGrpSpPr>
      <p:grpSpPr>
        <a:xfrm>
          <a:off x="0" y="0"/>
          <a:ext cx="0" cy="0"/>
          <a:chOff x="0" y="0"/>
          <a:chExt cx="0" cy="0"/>
        </a:xfrm>
      </p:grpSpPr>
      <p:pic>
        <p:nvPicPr>
          <p:cNvPr id="2" name="Image 0" descr="Maya Lin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F1F1F"/>
        </a:solidFill>
      </p:bgPr>
    </p:bg>
    <p:spTree>
      <p:nvGrpSpPr>
        <p:cNvPr id="1" name=""/>
        <p:cNvGrpSpPr/>
        <p:nvPr/>
      </p:nvGrpSpPr>
      <p:grpSpPr>
        <a:xfrm>
          <a:off x="0" y="0"/>
          <a:ext cx="0" cy="0"/>
          <a:chOff x="0" y="0"/>
          <a:chExt cx="0" cy="0"/>
        </a:xfrm>
      </p:grpSpPr>
      <p:pic>
        <p:nvPicPr>
          <p:cNvPr id="2" name="Image 0" descr="Money doubles every 190 years, debt every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F1F1F"/>
        </a:solidFill>
      </p:bgPr>
    </p:bg>
    <p:spTree>
      <p:nvGrpSpPr>
        <p:cNvPr id="1" name=""/>
        <p:cNvGrpSpPr/>
        <p:nvPr/>
      </p:nvGrpSpPr>
      <p:grpSpPr>
        <a:xfrm>
          <a:off x="0" y="0"/>
          <a:ext cx="0" cy="0"/>
          <a:chOff x="0" y="0"/>
          <a:chExt cx="0" cy="0"/>
        </a:xfrm>
      </p:grpSpPr>
      <p:pic>
        <p:nvPicPr>
          <p:cNvPr id="2" name="Image 0" descr="WealthWave: What we d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F1F1F"/>
        </a:solidFill>
      </p:bgPr>
    </p:bg>
    <p:spTree>
      <p:nvGrpSpPr>
        <p:cNvPr id="1" name=""/>
        <p:cNvGrpSpPr/>
        <p:nvPr/>
      </p:nvGrpSpPr>
      <p:grpSpPr>
        <a:xfrm>
          <a:off x="0" y="0"/>
          <a:ext cx="0" cy="0"/>
          <a:chOff x="0" y="0"/>
          <a:chExt cx="0" cy="0"/>
        </a:xfrm>
      </p:grpSpPr>
      <p:pic>
        <p:nvPicPr>
          <p:cNvPr id="2" name="Image 0" descr="Salaries get capped, business can compoun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F1F1F"/>
        </a:solidFill>
      </p:bgPr>
    </p:bg>
    <p:spTree>
      <p:nvGrpSpPr>
        <p:cNvPr id="1" name=""/>
        <p:cNvGrpSpPr/>
        <p:nvPr/>
      </p:nvGrpSpPr>
      <p:grpSpPr>
        <a:xfrm>
          <a:off x="0" y="0"/>
          <a:ext cx="0" cy="0"/>
          <a:chOff x="0" y="0"/>
          <a:chExt cx="0" cy="0"/>
        </a:xfrm>
      </p:grpSpPr>
      <p:pic>
        <p:nvPicPr>
          <p:cNvPr id="2" name="Image 0" descr="Reinvent yourse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1F1F1F"/>
        </a:solidFill>
      </p:bgPr>
    </p:bg>
    <p:spTree>
      <p:nvGrpSpPr>
        <p:cNvPr id="1" name=""/>
        <p:cNvGrpSpPr/>
        <p:nvPr/>
      </p:nvGrpSpPr>
      <p:grpSpPr>
        <a:xfrm>
          <a:off x="0" y="0"/>
          <a:ext cx="0" cy="0"/>
          <a:chOff x="0" y="0"/>
          <a:chExt cx="0" cy="0"/>
        </a:xfrm>
      </p:grpSpPr>
      <p:pic>
        <p:nvPicPr>
          <p:cNvPr id="2" name="Image 0" descr="3 options to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F1F1F"/>
        </a:solidFill>
      </p:bgPr>
    </p:bg>
    <p:spTree>
      <p:nvGrpSpPr>
        <p:cNvPr id="1" name=""/>
        <p:cNvGrpSpPr/>
        <p:nvPr/>
      </p:nvGrpSpPr>
      <p:grpSpPr>
        <a:xfrm>
          <a:off x="0" y="0"/>
          <a:ext cx="0" cy="0"/>
          <a:chOff x="0" y="0"/>
          <a:chExt cx="0" cy="0"/>
        </a:xfrm>
      </p:grpSpPr>
      <p:pic>
        <p:nvPicPr>
          <p:cNvPr id="2" name="Image 0" descr="Your next three step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F1F1F"/>
        </a:solidFill>
      </p:bgPr>
    </p:bg>
    <p:spTree>
      <p:nvGrpSpPr>
        <p:cNvPr id="1" name=""/>
        <p:cNvGrpSpPr/>
        <p:nvPr/>
      </p:nvGrpSpPr>
      <p:grpSpPr>
        <a:xfrm>
          <a:off x="0" y="0"/>
          <a:ext cx="0" cy="0"/>
          <a:chOff x="0" y="0"/>
          <a:chExt cx="0" cy="0"/>
        </a:xfrm>
      </p:grpSpPr>
      <p:pic>
        <p:nvPicPr>
          <p:cNvPr id="2" name="Image 0" descr="Eleanor Roosevelt and Walt Disney on dream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1F1F1F"/>
        </a:solidFill>
      </p:bgPr>
    </p:bg>
    <p:spTree>
      <p:nvGrpSpPr>
        <p:cNvPr id="1" name=""/>
        <p:cNvGrpSpPr/>
        <p:nvPr/>
      </p:nvGrpSpPr>
      <p:grpSpPr>
        <a:xfrm>
          <a:off x="0" y="0"/>
          <a:ext cx="0" cy="0"/>
          <a:chOff x="0" y="0"/>
          <a:chExt cx="0" cy="0"/>
        </a:xfrm>
      </p:grpSpPr>
      <p:pic>
        <p:nvPicPr>
          <p:cNvPr id="2" name="Image 0" descr="Never stop dreaming, never stop taking ac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F1F1F"/>
        </a:solidFill>
      </p:bgPr>
    </p:bg>
    <p:spTree>
      <p:nvGrpSpPr>
        <p:cNvPr id="1" name=""/>
        <p:cNvGrpSpPr/>
        <p:nvPr/>
      </p:nvGrpSpPr>
      <p:grpSpPr>
        <a:xfrm>
          <a:off x="0" y="0"/>
          <a:ext cx="0" cy="0"/>
          <a:chOff x="0" y="0"/>
          <a:chExt cx="0" cy="0"/>
        </a:xfrm>
      </p:grpSpPr>
      <p:pic>
        <p:nvPicPr>
          <p:cNvPr id="2" name="Image 0" descr="Sourc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b.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c.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WealthWave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Dream Sticker Shock 2027</dc:title>
  <dc:subject>PptxGenJS Presentation</dc:subject>
  <dc:creator>WealthWave</dc:creator>
  <cp:lastModifiedBy>WealthWave</cp:lastModifiedBy>
  <cp:revision>1</cp:revision>
  <dcterms:created xsi:type="dcterms:W3CDTF">2026-09-30T18:45:01Z</dcterms:created>
  <dcterms:modified xsi:type="dcterms:W3CDTF">2026-09-30T18:45:01Z</dcterms:modified>
</cp:coreProperties>
</file>