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5"/>
  </p:notesMasterIdLst>
  <p:sldIdLst>
    <p:sldId id="256" r:id="rId2"/>
    <p:sldId id="259" r:id="rId3"/>
    <p:sldId id="258" r:id="rId4"/>
  </p:sldIdLst>
  <p:sldSz cx="16256000" cy="12192000"/>
  <p:notesSz cx="9601200" cy="7315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68" autoAdjust="0"/>
    <p:restoredTop sz="94660"/>
  </p:normalViewPr>
  <p:slideViewPr>
    <p:cSldViewPr snapToGrid="0">
      <p:cViewPr>
        <p:scale>
          <a:sx n="80" d="100"/>
          <a:sy n="80" d="100"/>
        </p:scale>
        <p:origin x="492" y="-5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745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9014" y="0"/>
            <a:ext cx="4160520" cy="367454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7532199-3FD1-4044-8BB2-950691A70E9B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55950" y="914400"/>
            <a:ext cx="3289300" cy="2468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520441"/>
            <a:ext cx="7680960" cy="2880359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7748"/>
            <a:ext cx="4160520" cy="36745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9014" y="6947748"/>
            <a:ext cx="4160520" cy="367453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B42A15D-A1EA-4DD3-B3A0-8EC80237E1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59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995312"/>
            <a:ext cx="13817600" cy="4244622"/>
          </a:xfrm>
        </p:spPr>
        <p:txBody>
          <a:bodyPr anchor="b"/>
          <a:lstStyle>
            <a:lvl1pPr algn="ctr"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032000" y="6403623"/>
            <a:ext cx="12192000" cy="2943577"/>
          </a:xfrm>
        </p:spPr>
        <p:txBody>
          <a:bodyPr/>
          <a:lstStyle>
            <a:lvl1pPr marL="0" indent="0" algn="ctr">
              <a:buNone/>
              <a:defRPr sz="4267"/>
            </a:lvl1pPr>
            <a:lvl2pPr marL="812810" indent="0" algn="ctr">
              <a:buNone/>
              <a:defRPr sz="3556"/>
            </a:lvl2pPr>
            <a:lvl3pPr marL="1625620" indent="0" algn="ctr">
              <a:buNone/>
              <a:defRPr sz="3200"/>
            </a:lvl3pPr>
            <a:lvl4pPr marL="2438430" indent="0" algn="ctr">
              <a:buNone/>
              <a:defRPr sz="2844"/>
            </a:lvl4pPr>
            <a:lvl5pPr marL="3251241" indent="0" algn="ctr">
              <a:buNone/>
              <a:defRPr sz="2844"/>
            </a:lvl5pPr>
            <a:lvl6pPr marL="4064051" indent="0" algn="ctr">
              <a:buNone/>
              <a:defRPr sz="2844"/>
            </a:lvl6pPr>
            <a:lvl7pPr marL="4876861" indent="0" algn="ctr">
              <a:buNone/>
              <a:defRPr sz="2844"/>
            </a:lvl7pPr>
            <a:lvl8pPr marL="5689671" indent="0" algn="ctr">
              <a:buNone/>
              <a:defRPr sz="2844"/>
            </a:lvl8pPr>
            <a:lvl9pPr marL="6502481" indent="0" algn="ctr">
              <a:buNone/>
              <a:defRPr sz="2844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5E51DB-859B-49D7-B683-AE5EA00F3F2A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46571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99E5-A0F6-47F9-BD4D-63BD1614216D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900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633201" y="649111"/>
            <a:ext cx="3505200" cy="10332156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7601" y="649111"/>
            <a:ext cx="10312400" cy="10332156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631EB4-04E5-4E96-95B7-5D06C6DBBF9C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47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C24471-0BB2-4A84-9FEF-F4F589B0D3DF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5028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9134" y="3039537"/>
            <a:ext cx="14020800" cy="5071532"/>
          </a:xfrm>
        </p:spPr>
        <p:txBody>
          <a:bodyPr anchor="b"/>
          <a:lstStyle>
            <a:lvl1pPr>
              <a:defRPr sz="106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9134" y="8159048"/>
            <a:ext cx="14020800" cy="2666999"/>
          </a:xfrm>
        </p:spPr>
        <p:txBody>
          <a:bodyPr/>
          <a:lstStyle>
            <a:lvl1pPr marL="0" indent="0">
              <a:buNone/>
              <a:defRPr sz="4267">
                <a:solidFill>
                  <a:schemeClr val="tx1"/>
                </a:solidFill>
              </a:defRPr>
            </a:lvl1pPr>
            <a:lvl2pPr marL="812810" indent="0">
              <a:buNone/>
              <a:defRPr sz="3556">
                <a:solidFill>
                  <a:schemeClr val="tx1">
                    <a:tint val="75000"/>
                  </a:schemeClr>
                </a:solidFill>
              </a:defRPr>
            </a:lvl2pPr>
            <a:lvl3pPr marL="16256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438430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4pPr>
            <a:lvl5pPr marL="325124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5pPr>
            <a:lvl6pPr marL="406405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6pPr>
            <a:lvl7pPr marL="487686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7pPr>
            <a:lvl8pPr marL="568967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8pPr>
            <a:lvl9pPr marL="6502481" indent="0">
              <a:buNone/>
              <a:defRPr sz="284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D873F-509C-450E-87F1-51C9EC1E6989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52082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17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0" y="3245556"/>
            <a:ext cx="6908800" cy="773571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59577-B1A3-4498-84DA-0AE71A943978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227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649114"/>
            <a:ext cx="14020800" cy="235655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9719" y="2988734"/>
            <a:ext cx="6877049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9719" y="4453467"/>
            <a:ext cx="6877049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29601" y="2988734"/>
            <a:ext cx="6910917" cy="1464732"/>
          </a:xfrm>
        </p:spPr>
        <p:txBody>
          <a:bodyPr anchor="b"/>
          <a:lstStyle>
            <a:lvl1pPr marL="0" indent="0">
              <a:buNone/>
              <a:defRPr sz="4267" b="1"/>
            </a:lvl1pPr>
            <a:lvl2pPr marL="812810" indent="0">
              <a:buNone/>
              <a:defRPr sz="3556" b="1"/>
            </a:lvl2pPr>
            <a:lvl3pPr marL="1625620" indent="0">
              <a:buNone/>
              <a:defRPr sz="3200" b="1"/>
            </a:lvl3pPr>
            <a:lvl4pPr marL="2438430" indent="0">
              <a:buNone/>
              <a:defRPr sz="2844" b="1"/>
            </a:lvl4pPr>
            <a:lvl5pPr marL="3251241" indent="0">
              <a:buNone/>
              <a:defRPr sz="2844" b="1"/>
            </a:lvl5pPr>
            <a:lvl6pPr marL="4064051" indent="0">
              <a:buNone/>
              <a:defRPr sz="2844" b="1"/>
            </a:lvl6pPr>
            <a:lvl7pPr marL="4876861" indent="0">
              <a:buNone/>
              <a:defRPr sz="2844" b="1"/>
            </a:lvl7pPr>
            <a:lvl8pPr marL="5689671" indent="0">
              <a:buNone/>
              <a:defRPr sz="2844" b="1"/>
            </a:lvl8pPr>
            <a:lvl9pPr marL="6502481" indent="0">
              <a:buNone/>
              <a:defRPr sz="2844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29601" y="4453467"/>
            <a:ext cx="6910917" cy="65503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7F6B5-02B2-42A7-BE47-1FDB5B6F3FDC}" type="datetime1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4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48E5AB-AE14-47D9-B89A-07974AE6D17D}" type="datetime1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35096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359C93-268F-47B3-BB99-53BF16F1A220}" type="datetime1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09945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0917" y="1755425"/>
            <a:ext cx="8229600" cy="8664222"/>
          </a:xfrm>
        </p:spPr>
        <p:txBody>
          <a:bodyPr/>
          <a:lstStyle>
            <a:lvl1pPr>
              <a:defRPr sz="5689"/>
            </a:lvl1pPr>
            <a:lvl2pPr>
              <a:defRPr sz="4978"/>
            </a:lvl2pPr>
            <a:lvl3pPr>
              <a:defRPr sz="4267"/>
            </a:lvl3pPr>
            <a:lvl4pPr>
              <a:defRPr sz="3556"/>
            </a:lvl4pPr>
            <a:lvl5pPr>
              <a:defRPr sz="3556"/>
            </a:lvl5pPr>
            <a:lvl6pPr>
              <a:defRPr sz="3556"/>
            </a:lvl6pPr>
            <a:lvl7pPr>
              <a:defRPr sz="3556"/>
            </a:lvl7pPr>
            <a:lvl8pPr>
              <a:defRPr sz="3556"/>
            </a:lvl8pPr>
            <a:lvl9pPr>
              <a:defRPr sz="355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0FF5A-42F7-48F0-BAB6-7457FC6B17B9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013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9717" y="812800"/>
            <a:ext cx="5242983" cy="2844800"/>
          </a:xfrm>
        </p:spPr>
        <p:txBody>
          <a:bodyPr anchor="b"/>
          <a:lstStyle>
            <a:lvl1pPr>
              <a:defRPr sz="5689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10917" y="1755425"/>
            <a:ext cx="8229600" cy="8664222"/>
          </a:xfrm>
        </p:spPr>
        <p:txBody>
          <a:bodyPr anchor="t"/>
          <a:lstStyle>
            <a:lvl1pPr marL="0" indent="0">
              <a:buNone/>
              <a:defRPr sz="5689"/>
            </a:lvl1pPr>
            <a:lvl2pPr marL="812810" indent="0">
              <a:buNone/>
              <a:defRPr sz="4978"/>
            </a:lvl2pPr>
            <a:lvl3pPr marL="1625620" indent="0">
              <a:buNone/>
              <a:defRPr sz="4267"/>
            </a:lvl3pPr>
            <a:lvl4pPr marL="2438430" indent="0">
              <a:buNone/>
              <a:defRPr sz="3556"/>
            </a:lvl4pPr>
            <a:lvl5pPr marL="3251241" indent="0">
              <a:buNone/>
              <a:defRPr sz="3556"/>
            </a:lvl5pPr>
            <a:lvl6pPr marL="4064051" indent="0">
              <a:buNone/>
              <a:defRPr sz="3556"/>
            </a:lvl6pPr>
            <a:lvl7pPr marL="4876861" indent="0">
              <a:buNone/>
              <a:defRPr sz="3556"/>
            </a:lvl7pPr>
            <a:lvl8pPr marL="5689671" indent="0">
              <a:buNone/>
              <a:defRPr sz="3556"/>
            </a:lvl8pPr>
            <a:lvl9pPr marL="6502481" indent="0">
              <a:buNone/>
              <a:defRPr sz="355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9717" y="3657600"/>
            <a:ext cx="5242983" cy="6776156"/>
          </a:xfrm>
        </p:spPr>
        <p:txBody>
          <a:bodyPr/>
          <a:lstStyle>
            <a:lvl1pPr marL="0" indent="0">
              <a:buNone/>
              <a:defRPr sz="2844"/>
            </a:lvl1pPr>
            <a:lvl2pPr marL="812810" indent="0">
              <a:buNone/>
              <a:defRPr sz="2489"/>
            </a:lvl2pPr>
            <a:lvl3pPr marL="1625620" indent="0">
              <a:buNone/>
              <a:defRPr sz="2133"/>
            </a:lvl3pPr>
            <a:lvl4pPr marL="2438430" indent="0">
              <a:buNone/>
              <a:defRPr sz="1778"/>
            </a:lvl4pPr>
            <a:lvl5pPr marL="3251241" indent="0">
              <a:buNone/>
              <a:defRPr sz="1778"/>
            </a:lvl5pPr>
            <a:lvl6pPr marL="4064051" indent="0">
              <a:buNone/>
              <a:defRPr sz="1778"/>
            </a:lvl6pPr>
            <a:lvl7pPr marL="4876861" indent="0">
              <a:buNone/>
              <a:defRPr sz="1778"/>
            </a:lvl7pPr>
            <a:lvl8pPr marL="5689671" indent="0">
              <a:buNone/>
              <a:defRPr sz="1778"/>
            </a:lvl8pPr>
            <a:lvl9pPr marL="6502481" indent="0">
              <a:buNone/>
              <a:defRPr sz="1778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28F9C1-5CCA-404D-87C5-A6385A50CEE5}" type="datetime1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Page 1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12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17600" y="649114"/>
            <a:ext cx="14020800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7600" y="3245556"/>
            <a:ext cx="14020800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176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8E0D5-E9FF-487A-A6FF-95A4EC979838}" type="datetime1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84800" y="11300181"/>
            <a:ext cx="54864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Page 1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480800" y="11300181"/>
            <a:ext cx="365760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1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97169-1327-4614-96AB-F4558A16DD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1298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sldNum="0" hdr="0" dt="0"/>
  <p:txStyles>
    <p:titleStyle>
      <a:lvl1pPr algn="l" defTabSz="1625620" rtl="0" eaLnBrk="1" latinLnBrk="0" hangingPunct="1">
        <a:lnSpc>
          <a:spcPct val="90000"/>
        </a:lnSpc>
        <a:spcBef>
          <a:spcPct val="0"/>
        </a:spcBef>
        <a:buNone/>
        <a:defRPr sz="782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06405" indent="-406405" algn="l" defTabSz="1625620" rtl="0" eaLnBrk="1" latinLnBrk="0" hangingPunct="1">
        <a:lnSpc>
          <a:spcPct val="90000"/>
        </a:lnSpc>
        <a:spcBef>
          <a:spcPts val="1778"/>
        </a:spcBef>
        <a:buFont typeface="Arial" panose="020B0604020202020204" pitchFamily="34" charset="0"/>
        <a:buChar char="•"/>
        <a:defRPr sz="4978" kern="1200">
          <a:solidFill>
            <a:schemeClr val="tx1"/>
          </a:solidFill>
          <a:latin typeface="+mn-lt"/>
          <a:ea typeface="+mn-ea"/>
          <a:cs typeface="+mn-cs"/>
        </a:defRPr>
      </a:lvl1pPr>
      <a:lvl2pPr marL="121921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2pPr>
      <a:lvl3pPr marL="2032025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556" kern="1200">
          <a:solidFill>
            <a:schemeClr val="tx1"/>
          </a:solidFill>
          <a:latin typeface="+mn-lt"/>
          <a:ea typeface="+mn-ea"/>
          <a:cs typeface="+mn-cs"/>
        </a:defRPr>
      </a:lvl3pPr>
      <a:lvl4pPr marL="284483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65764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47045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528326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609607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908886" indent="-406405" algn="l" defTabSz="1625620" rtl="0" eaLnBrk="1" latinLnBrk="0" hangingPunct="1">
        <a:lnSpc>
          <a:spcPct val="90000"/>
        </a:lnSpc>
        <a:spcBef>
          <a:spcPts val="889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81281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62562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438430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5124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406405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87686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68967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502481" algn="l" defTabSz="1625620" rtl="0" eaLnBrk="1" latinLnBrk="0" hangingPunct="1"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7680DCA-00D5-4075-908A-3677BE71F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6288" y="0"/>
            <a:ext cx="16256000" cy="125577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7565D3A-4C15-46E1-AE90-AD08DD401362}"/>
              </a:ext>
            </a:extLst>
          </p:cNvPr>
          <p:cNvSpPr txBox="1"/>
          <p:nvPr/>
        </p:nvSpPr>
        <p:spPr>
          <a:xfrm>
            <a:off x="5287996" y="1287307"/>
            <a:ext cx="5607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GWN Portfolio Allocations</a:t>
            </a:r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CE2E8CB5-73D4-4284-8BE5-A123EDB2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For Broker/ Dealer Use Only</a:t>
            </a:r>
          </a:p>
        </p:txBody>
      </p:sp>
      <p:sp>
        <p:nvSpPr>
          <p:cNvPr id="14" name="Flowchart: Terminator 13">
            <a:extLst>
              <a:ext uri="{FF2B5EF4-FFF2-40B4-BE49-F238E27FC236}">
                <a16:creationId xmlns:a16="http://schemas.microsoft.com/office/drawing/2014/main" id="{047B287F-53CE-4673-9F96-08353FFFFBC2}"/>
              </a:ext>
            </a:extLst>
          </p:cNvPr>
          <p:cNvSpPr/>
          <p:nvPr/>
        </p:nvSpPr>
        <p:spPr>
          <a:xfrm>
            <a:off x="1039993" y="2182810"/>
            <a:ext cx="3736406" cy="866268"/>
          </a:xfrm>
          <a:prstGeom prst="flowChartTerminator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Current Allocation Date: 3/24/2026</a:t>
            </a: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FB474669-1668-415E-ABC9-CA646168EC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36343813"/>
              </p:ext>
            </p:extLst>
          </p:nvPr>
        </p:nvGraphicFramePr>
        <p:xfrm>
          <a:off x="10218722" y="3888832"/>
          <a:ext cx="4341340" cy="42976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25081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872197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844062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Multi-Strategy 75-25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25107529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PACER FDS TR US CASH COWS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COWZ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21521156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ISHARES TR SANDP SMLCAP 600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IJR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9.0%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SNP 1500 INDEX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949966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SANDP 500 INDEX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RUS200 VAL IND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IWX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64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142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NAVIGATOR T ACT INV GRADE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NTIIX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365839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INVESCO S &amp; P MIDCAP MOMENTUM ETF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XMMO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83802983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F12AFA43-76E5-4871-B223-565A41E37A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2399373"/>
              </p:ext>
            </p:extLst>
          </p:nvPr>
        </p:nvGraphicFramePr>
        <p:xfrm>
          <a:off x="5497741" y="3888832"/>
          <a:ext cx="4175068" cy="42976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402539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829994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942535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Multi-Strategy 50-50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763410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PACER FDS TR US CASH COWS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COWZ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74078682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ISHARES TR SANDP SMLCAP 600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IJR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SNP 1500 INDEX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653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SANDP 500 INDEX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RUS200 VAL IND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IWX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64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142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NAVIGATOR T ACT INV GRADE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NTIIX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8741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INVESCO S &amp; P MIDCAP MOMENTUM ETF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XMMO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91703600"/>
                  </a:ext>
                </a:extLst>
              </a:tr>
            </a:tbl>
          </a:graphicData>
        </a:graphic>
      </p:graphicFrame>
      <p:graphicFrame>
        <p:nvGraphicFramePr>
          <p:cNvPr id="17" name="Table 16">
            <a:extLst>
              <a:ext uri="{FF2B5EF4-FFF2-40B4-BE49-F238E27FC236}">
                <a16:creationId xmlns:a16="http://schemas.microsoft.com/office/drawing/2014/main" id="{4E9574FA-2822-407B-82F8-6494FF130C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1190536"/>
              </p:ext>
            </p:extLst>
          </p:nvPr>
        </p:nvGraphicFramePr>
        <p:xfrm>
          <a:off x="864565" y="3888832"/>
          <a:ext cx="4087263" cy="429768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371004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759656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956603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Multi-Strategy 25-75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5.0%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32755942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100" kern="1200" dirty="0">
                          <a:solidFill>
                            <a:schemeClr val="tx1"/>
                          </a:solidFill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PACER FDS TR US CASH COWS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COWZ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1949781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ISHARES TR SANDP SMLCAP 600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IJR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SNP 1500 INDEX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ITOT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369931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SANDP 500 INDEX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IVV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RUS200 VAL IND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IWX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2340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64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NAVIGATOR T ACT INV GRADE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NTIIX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969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INVESCO S &amp; P MIDCAP MOMENTUM ETF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XMMO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94250500"/>
                  </a:ext>
                </a:extLst>
              </a:tr>
            </a:tbl>
          </a:graphicData>
        </a:graphic>
      </p:graphicFrame>
      <p:sp>
        <p:nvSpPr>
          <p:cNvPr id="19" name="TextBox 18">
            <a:extLst>
              <a:ext uri="{FF2B5EF4-FFF2-40B4-BE49-F238E27FC236}">
                <a16:creationId xmlns:a16="http://schemas.microsoft.com/office/drawing/2014/main" id="{1EFDCDD4-C907-48C9-8B22-B8B921C4C7A4}"/>
              </a:ext>
            </a:extLst>
          </p:cNvPr>
          <p:cNvSpPr txBox="1"/>
          <p:nvPr/>
        </p:nvSpPr>
        <p:spPr>
          <a:xfrm>
            <a:off x="867958" y="3379791"/>
            <a:ext cx="2132956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j-lt"/>
              </a:rPr>
              <a:t>Multi-Strategy Series: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7B615DC2-A02E-4EFE-8546-FAB590A46B4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45" y="10949615"/>
            <a:ext cx="2779782" cy="76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3944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7680DCA-00D5-4075-908A-3677BE71F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16256000" cy="125577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7565D3A-4C15-46E1-AE90-AD08DD401362}"/>
              </a:ext>
            </a:extLst>
          </p:cNvPr>
          <p:cNvSpPr txBox="1"/>
          <p:nvPr/>
        </p:nvSpPr>
        <p:spPr>
          <a:xfrm>
            <a:off x="5287996" y="1287307"/>
            <a:ext cx="5607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GWN Portfolio Allocations</a:t>
            </a:r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CE2E8CB5-73D4-4284-8BE5-A123EDB2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For Broker/ Dealer Use Only</a:t>
            </a:r>
          </a:p>
        </p:txBody>
      </p:sp>
      <p:sp>
        <p:nvSpPr>
          <p:cNvPr id="5" name="Flowchart: Terminator 4">
            <a:extLst>
              <a:ext uri="{FF2B5EF4-FFF2-40B4-BE49-F238E27FC236}">
                <a16:creationId xmlns:a16="http://schemas.microsoft.com/office/drawing/2014/main" id="{DEE2D381-5026-4E17-9DB4-6827C613FA7A}"/>
              </a:ext>
            </a:extLst>
          </p:cNvPr>
          <p:cNvSpPr/>
          <p:nvPr/>
        </p:nvSpPr>
        <p:spPr>
          <a:xfrm>
            <a:off x="890185" y="2212156"/>
            <a:ext cx="3763702" cy="866268"/>
          </a:xfrm>
          <a:prstGeom prst="flowChartTerminator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Current Allocation Date: 3/24/2026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D9058E4F-589F-4C58-B264-7C13E01BF06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4009762"/>
              </p:ext>
            </p:extLst>
          </p:nvPr>
        </p:nvGraphicFramePr>
        <p:xfrm>
          <a:off x="10543307" y="3927441"/>
          <a:ext cx="4565751" cy="39268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12964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1038387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Smart Global Risk Managed - Growth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7-10 YR TRS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SANDP SMLCAP 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IJR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52304298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CORE MSCITOTAL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IXUS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2340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64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NAVIGATOR T ACT INV GRADE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NTIIX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142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SPDR SERIES TRUST DJWS LARGE CAP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SPLG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969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VANGUARD INTL EQUITY INDEX F FTSE SMCAP ETF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56103531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FC238A77-FA37-41B5-8329-8D907476E1E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4496480"/>
              </p:ext>
            </p:extLst>
          </p:nvPr>
        </p:nvGraphicFramePr>
        <p:xfrm>
          <a:off x="890185" y="3927441"/>
          <a:ext cx="4299791" cy="39268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356691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1028700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Smart Global Risk Managed - Conservative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7-10 YR TRS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SANDP SMLCAP 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IJR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2340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CORE MSCITOTAL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IXUS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64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142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NAVIGATOR T ACT INV GRADE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NTIIX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969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SPDR SERIES TRUST DJWS LARGE CAP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SPLG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8114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VANGUARD INTL EQUITY INDEX F FTSE SMCAP ETF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4272722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8B568C5B-56C6-42D8-8226-FDC5A9EFAC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172014"/>
              </p:ext>
            </p:extLst>
          </p:nvPr>
        </p:nvGraphicFramePr>
        <p:xfrm>
          <a:off x="5659384" y="3927441"/>
          <a:ext cx="4414515" cy="392684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554718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898902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960895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Smart Global Risk Managed - Moderate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7-10 YR TRS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IEF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SANDP SMLCAP 600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IJR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23407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CORE MSCITOTAL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IXUS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6641557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831429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NAVIGATOR T ACT INV GRADE BD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NTIIX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896935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SPDR SERIES TRUST DJWS LARGE CAP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SPLG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2881144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VANGUARD INTL EQUITY INDEX F FTSE SMCAP ETF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VSS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877806787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D65AC7B-BD87-4AE0-A9BA-DE1A14215866}"/>
              </a:ext>
            </a:extLst>
          </p:cNvPr>
          <p:cNvSpPr txBox="1"/>
          <p:nvPr/>
        </p:nvSpPr>
        <p:spPr>
          <a:xfrm>
            <a:off x="867958" y="3379791"/>
            <a:ext cx="2425664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j-lt"/>
              </a:rPr>
              <a:t>Smart Global Risk Series: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DC69B65F-06B9-4645-8531-761BF6094D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45" y="10949615"/>
            <a:ext cx="2779782" cy="76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29373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57680DCA-00D5-4075-908A-3677BE71FC4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6200"/>
            <a:ext cx="16256000" cy="12557760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B7565D3A-4C15-46E1-AE90-AD08DD401362}"/>
              </a:ext>
            </a:extLst>
          </p:cNvPr>
          <p:cNvSpPr txBox="1"/>
          <p:nvPr/>
        </p:nvSpPr>
        <p:spPr>
          <a:xfrm>
            <a:off x="5287996" y="1287307"/>
            <a:ext cx="560743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/>
              <a:t>GWN Portfolio Allocations</a:t>
            </a:r>
          </a:p>
        </p:txBody>
      </p:sp>
      <p:sp>
        <p:nvSpPr>
          <p:cNvPr id="28" name="Footer Placeholder 27">
            <a:extLst>
              <a:ext uri="{FF2B5EF4-FFF2-40B4-BE49-F238E27FC236}">
                <a16:creationId xmlns:a16="http://schemas.microsoft.com/office/drawing/2014/main" id="{CE2E8CB5-73D4-4284-8BE5-A123EDB2BC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For Broker/ Dealer Use Only</a:t>
            </a:r>
          </a:p>
        </p:txBody>
      </p:sp>
      <p:sp>
        <p:nvSpPr>
          <p:cNvPr id="11" name="Flowchart: Terminator 10">
            <a:extLst>
              <a:ext uri="{FF2B5EF4-FFF2-40B4-BE49-F238E27FC236}">
                <a16:creationId xmlns:a16="http://schemas.microsoft.com/office/drawing/2014/main" id="{131E4D94-9F9C-489D-BBD7-336A9AF9D272}"/>
              </a:ext>
            </a:extLst>
          </p:cNvPr>
          <p:cNvSpPr/>
          <p:nvPr/>
        </p:nvSpPr>
        <p:spPr>
          <a:xfrm>
            <a:off x="890185" y="2212156"/>
            <a:ext cx="3763702" cy="866268"/>
          </a:xfrm>
          <a:prstGeom prst="flowChartTerminator">
            <a:avLst/>
          </a:prstGeom>
          <a:solidFill>
            <a:schemeClr val="bg1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solidFill>
                  <a:schemeClr val="tx1"/>
                </a:solidFill>
                <a:latin typeface="+mj-lt"/>
                <a:ea typeface="Tahoma" panose="020B0604030504040204" pitchFamily="34" charset="0"/>
                <a:cs typeface="Tahoma" panose="020B0604030504040204" pitchFamily="34" charset="0"/>
              </a:rPr>
              <a:t>Current Allocation Date: 3/24/2026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B14F182B-1C76-4A2E-9FE1-A55F1979F9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8037053"/>
              </p:ext>
            </p:extLst>
          </p:nvPr>
        </p:nvGraphicFramePr>
        <p:xfrm>
          <a:off x="867958" y="3950273"/>
          <a:ext cx="4173165" cy="2814320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468352">
                  <a:extLst>
                    <a:ext uri="{9D8B030D-6E8A-4147-A177-3AD203B41FA5}">
                      <a16:colId xmlns:a16="http://schemas.microsoft.com/office/drawing/2014/main" val="3397242793"/>
                    </a:ext>
                  </a:extLst>
                </a:gridCol>
                <a:gridCol w="883403">
                  <a:extLst>
                    <a:ext uri="{9D8B030D-6E8A-4147-A177-3AD203B41FA5}">
                      <a16:colId xmlns:a16="http://schemas.microsoft.com/office/drawing/2014/main" val="1737747992"/>
                    </a:ext>
                  </a:extLst>
                </a:gridCol>
                <a:gridCol w="821410">
                  <a:extLst>
                    <a:ext uri="{9D8B030D-6E8A-4147-A177-3AD203B41FA5}">
                      <a16:colId xmlns:a16="http://schemas.microsoft.com/office/drawing/2014/main" val="1104919370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marL="0" marR="0" lvl="0" indent="0" algn="ctr" defTabSz="162562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>
                          <a:latin typeface="+mn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Fixed Income Total Return</a:t>
                      </a:r>
                    </a:p>
                  </a:txBody>
                  <a:tcPr marT="91440" marB="91440"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4926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Fund Name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Ticker</a:t>
                      </a:r>
                    </a:p>
                  </a:txBody>
                  <a:tcPr marT="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b="1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Current Weight</a:t>
                      </a:r>
                    </a:p>
                  </a:txBody>
                  <a:tcPr marT="0" marB="91440"/>
                </a:tc>
                <a:extLst>
                  <a:ext uri="{0D108BD9-81ED-4DB2-BD59-A6C34878D82A}">
                    <a16:rowId xmlns:a16="http://schemas.microsoft.com/office/drawing/2014/main" val="74855996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GWN Fixed Interest Fund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>
                          <a:latin typeface="+mj-lt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XGFF9</a:t>
                      </a: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2.0%</a:t>
                      </a:r>
                    </a:p>
                  </a:txBody>
                  <a:tcPr marT="91440" marB="91440" anchor="b"/>
                </a:tc>
                <a:extLst>
                  <a:ext uri="{0D108BD9-81ED-4DB2-BD59-A6C34878D82A}">
                    <a16:rowId xmlns:a16="http://schemas.microsoft.com/office/drawing/2014/main" val="973839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ISHARES TR HIGH YLD CORP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HYG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4429895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SPDR SER TR BLOOMBERG HIGH Y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JNK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8804963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NORTHERN LTS FD TR NAV TCL FIXD I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NTBIX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1739052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SPDR SER TR CAP S/T HI YLD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SJNK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3.0%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4052340706"/>
                  </a:ext>
                </a:extLst>
              </a:tr>
            </a:tbl>
          </a:graphicData>
        </a:graphic>
      </p:graphicFrame>
      <p:sp>
        <p:nvSpPr>
          <p:cNvPr id="14" name="TextBox 13">
            <a:extLst>
              <a:ext uri="{FF2B5EF4-FFF2-40B4-BE49-F238E27FC236}">
                <a16:creationId xmlns:a16="http://schemas.microsoft.com/office/drawing/2014/main" id="{B28BB60A-52E1-4C33-8249-AD9F155A234E}"/>
              </a:ext>
            </a:extLst>
          </p:cNvPr>
          <p:cNvSpPr txBox="1"/>
          <p:nvPr/>
        </p:nvSpPr>
        <p:spPr>
          <a:xfrm>
            <a:off x="867958" y="3379791"/>
            <a:ext cx="2038891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+mj-lt"/>
              </a:rPr>
              <a:t>Fixed Income Series: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36A520C-3C2F-4902-B685-C5E1CB940A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545" y="10949615"/>
            <a:ext cx="2779782" cy="768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3230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1831</TotalTime>
  <Words>635</Words>
  <Application>Microsoft Office PowerPoint</Application>
  <PresentationFormat>Custom</PresentationFormat>
  <Paragraphs>208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Gleny Valdera</dc:creator>
  <cp:lastModifiedBy>Rosa Pena</cp:lastModifiedBy>
  <cp:revision>66</cp:revision>
  <cp:lastPrinted>2025-09-03T14:55:13Z</cp:lastPrinted>
  <dcterms:created xsi:type="dcterms:W3CDTF">2024-10-03T15:19:49Z</dcterms:created>
  <dcterms:modified xsi:type="dcterms:W3CDTF">2026-03-24T18:59:56Z</dcterms:modified>
</cp:coreProperties>
</file>