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70" r:id="rId5"/>
  </p:sldIdLst>
  <p:sldSz cx="6858000" cy="9906000" type="A4"/>
  <p:notesSz cx="6802438" cy="9934575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Entwurf" id="{6E2EF410-7292-4A42-8FC4-F9F49D0AA65E}">
          <p14:sldIdLst>
            <p14:sldId id="270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3075" userDrawn="1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CD0"/>
    <a:srgbClr val="3C3C3C"/>
    <a:srgbClr val="FFFFFF"/>
    <a:srgbClr val="C4C4C4"/>
    <a:srgbClr val="000000"/>
    <a:srgbClr val="0086BC"/>
    <a:srgbClr val="0088B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3204" y="90"/>
      </p:cViewPr>
      <p:guideLst>
        <p:guide orient="horz" pos="3075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514350" y="3077282"/>
            <a:ext cx="5829300" cy="2123369"/>
          </a:xfr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/>
              <a:t>Formatvorlage des Untertitelmasters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47CA3-16B2-4683-812D-6676107A3C96}" type="datetimeFigureOut">
              <a:rPr lang="de-DE" smtClean="0"/>
              <a:t>08.05.2026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9C7E9-BEFC-42A1-B3E1-77948FFFCEF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67583450"/>
      </p:ext>
    </p:extLst>
  </p:cSld>
  <p:clrMapOvr>
    <a:masterClrMapping/>
  </p:clrMapOvr>
  <p:hf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47CA3-16B2-4683-812D-6676107A3C96}" type="datetimeFigureOut">
              <a:rPr lang="de-DE" smtClean="0"/>
              <a:t>08.05.2026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9C7E9-BEFC-42A1-B3E1-77948FFFCEF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08664095"/>
      </p:ext>
    </p:extLst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3729037" y="573264"/>
            <a:ext cx="1157288" cy="12208228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257175" y="573264"/>
            <a:ext cx="3357563" cy="12208228"/>
          </a:xfrm>
        </p:spPr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47CA3-16B2-4683-812D-6676107A3C96}" type="datetimeFigureOut">
              <a:rPr lang="de-DE" smtClean="0"/>
              <a:t>08.05.2026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9C7E9-BEFC-42A1-B3E1-77948FFFCEF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78734027"/>
      </p:ext>
    </p:extLst>
  </p:cSld>
  <p:clrMapOvr>
    <a:masterClrMapping/>
  </p:clrMapOvr>
  <p:hf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47CA3-16B2-4683-812D-6676107A3C96}" type="datetimeFigureOut">
              <a:rPr lang="de-DE" smtClean="0"/>
              <a:t>08.05.2026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9C7E9-BEFC-42A1-B3E1-77948FFFCEF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62678159"/>
      </p:ext>
    </p:extLst>
  </p:cSld>
  <p:clrMapOvr>
    <a:masterClrMapping/>
  </p:clrMapOvr>
  <p:hf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41735" y="6365523"/>
            <a:ext cx="5829300" cy="196744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541735" y="4198586"/>
            <a:ext cx="5829300" cy="21669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47CA3-16B2-4683-812D-6676107A3C96}" type="datetimeFigureOut">
              <a:rPr lang="de-DE" smtClean="0"/>
              <a:t>08.05.2026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9C7E9-BEFC-42A1-B3E1-77948FFFCEF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31005963"/>
      </p:ext>
    </p:extLst>
  </p:cSld>
  <p:clrMapOvr>
    <a:masterClrMapping/>
  </p:clrMapOvr>
  <p:hf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257175" y="3338690"/>
            <a:ext cx="2257425" cy="944280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2628900" y="3338690"/>
            <a:ext cx="2257425" cy="944280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47CA3-16B2-4683-812D-6676107A3C96}" type="datetimeFigureOut">
              <a:rPr lang="de-DE" smtClean="0"/>
              <a:t>08.05.2026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9C7E9-BEFC-42A1-B3E1-77948FFFCEF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71115577"/>
      </p:ext>
    </p:extLst>
  </p:cSld>
  <p:clrMapOvr>
    <a:masterClrMapping/>
  </p:clrMapOvr>
  <p:hf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342900" y="2217385"/>
            <a:ext cx="303014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342900" y="3141486"/>
            <a:ext cx="303014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3483769" y="2217385"/>
            <a:ext cx="303133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3483769" y="3141486"/>
            <a:ext cx="303133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47CA3-16B2-4683-812D-6676107A3C96}" type="datetimeFigureOut">
              <a:rPr lang="de-DE" smtClean="0"/>
              <a:t>08.05.2026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9C7E9-BEFC-42A1-B3E1-77948FFFCEF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25668640"/>
      </p:ext>
    </p:extLst>
  </p:cSld>
  <p:clrMapOvr>
    <a:masterClrMapping/>
  </p:clrMapOvr>
  <p:hf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47CA3-16B2-4683-812D-6676107A3C96}" type="datetimeFigureOut">
              <a:rPr lang="de-DE" smtClean="0"/>
              <a:t>08.05.2026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9C7E9-BEFC-42A1-B3E1-77948FFFCEF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5875975"/>
      </p:ext>
    </p:extLst>
  </p:cSld>
  <p:clrMapOvr>
    <a:masterClrMapping/>
  </p:clrMapOvr>
  <p:hf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47CA3-16B2-4683-812D-6676107A3C96}" type="datetimeFigureOut">
              <a:rPr lang="de-DE" smtClean="0"/>
              <a:t>08.05.2026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9C7E9-BEFC-42A1-B3E1-77948FFFCEF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9727010"/>
      </p:ext>
    </p:extLst>
  </p:cSld>
  <p:clrMapOvr>
    <a:masterClrMapping/>
  </p:clrMapOvr>
  <p:hf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42900" y="394405"/>
            <a:ext cx="2256235" cy="167851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2681287" y="394406"/>
            <a:ext cx="3833813" cy="845449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342900" y="2072923"/>
            <a:ext cx="2256235" cy="677598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47CA3-16B2-4683-812D-6676107A3C96}" type="datetimeFigureOut">
              <a:rPr lang="de-DE" smtClean="0"/>
              <a:t>08.05.2026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9C7E9-BEFC-42A1-B3E1-77948FFFCEF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29649178"/>
      </p:ext>
    </p:extLst>
  </p:cSld>
  <p:clrMapOvr>
    <a:masterClrMapping/>
  </p:clrMapOvr>
  <p:hf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344216" y="6934200"/>
            <a:ext cx="4114800" cy="81862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344216" y="7752822"/>
            <a:ext cx="4114800" cy="116257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47CA3-16B2-4683-812D-6676107A3C96}" type="datetimeFigureOut">
              <a:rPr lang="de-DE" smtClean="0"/>
              <a:t>08.05.2026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9C7E9-BEFC-42A1-B3E1-77948FFFCEF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47429021"/>
      </p:ext>
    </p:extLst>
  </p:cSld>
  <p:clrMapOvr>
    <a:masterClrMapping/>
  </p:clrMapOvr>
  <p:hf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342900" y="2311401"/>
            <a:ext cx="6172200" cy="65375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342900" y="9181395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247CA3-16B2-4683-812D-6676107A3C96}" type="datetimeFigureOut">
              <a:rPr lang="de-DE" smtClean="0"/>
              <a:t>08.05.2026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2343150" y="9181395"/>
            <a:ext cx="21717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4914900" y="9181395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79C7E9-BEFC-42A1-B3E1-77948FFFCEF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775423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svg"/><Relationship Id="rId13" Type="http://schemas.openxmlformats.org/officeDocument/2006/relationships/image" Target="../media/image10.png"/><Relationship Id="rId18" Type="http://schemas.openxmlformats.org/officeDocument/2006/relationships/image" Target="../media/image15.svg"/><Relationship Id="rId3" Type="http://schemas.openxmlformats.org/officeDocument/2006/relationships/hyperlink" Target="mailto:hr@amphos.de" TargetMode="External"/><Relationship Id="rId7" Type="http://schemas.openxmlformats.org/officeDocument/2006/relationships/image" Target="../media/image4.png"/><Relationship Id="rId12" Type="http://schemas.openxmlformats.org/officeDocument/2006/relationships/image" Target="../media/image9.svg"/><Relationship Id="rId17" Type="http://schemas.openxmlformats.org/officeDocument/2006/relationships/image" Target="../media/image14.png"/><Relationship Id="rId2" Type="http://schemas.openxmlformats.org/officeDocument/2006/relationships/hyperlink" Target="http://www.amphos.de/" TargetMode="External"/><Relationship Id="rId16" Type="http://schemas.openxmlformats.org/officeDocument/2006/relationships/image" Target="../media/image13.svg"/><Relationship Id="rId20" Type="http://schemas.openxmlformats.org/officeDocument/2006/relationships/image" Target="../media/image17.sv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svg"/><Relationship Id="rId11" Type="http://schemas.openxmlformats.org/officeDocument/2006/relationships/image" Target="../media/image8.png"/><Relationship Id="rId5" Type="http://schemas.openxmlformats.org/officeDocument/2006/relationships/image" Target="../media/image2.png"/><Relationship Id="rId15" Type="http://schemas.openxmlformats.org/officeDocument/2006/relationships/image" Target="../media/image12.png"/><Relationship Id="rId10" Type="http://schemas.openxmlformats.org/officeDocument/2006/relationships/image" Target="../media/image7.svg"/><Relationship Id="rId19" Type="http://schemas.openxmlformats.org/officeDocument/2006/relationships/image" Target="../media/image16.png"/><Relationship Id="rId4" Type="http://schemas.openxmlformats.org/officeDocument/2006/relationships/image" Target="../media/image1.jpeg"/><Relationship Id="rId9" Type="http://schemas.openxmlformats.org/officeDocument/2006/relationships/image" Target="../media/image6.png"/><Relationship Id="rId14" Type="http://schemas.openxmlformats.org/officeDocument/2006/relationships/image" Target="../media/image11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feld 4"/>
          <p:cNvSpPr txBox="1"/>
          <p:nvPr/>
        </p:nvSpPr>
        <p:spPr>
          <a:xfrm>
            <a:off x="469185" y="2576736"/>
            <a:ext cx="5910596" cy="338176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>
              <a:lnSpc>
                <a:spcPct val="107000"/>
              </a:lnSpc>
            </a:pPr>
            <a:r>
              <a:rPr lang="de-DE" sz="1000" b="1" dirty="0">
                <a:solidFill>
                  <a:srgbClr val="008CD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Deine Aufgaben</a:t>
            </a:r>
          </a:p>
          <a:p>
            <a:pPr marL="342900" indent="-254000" fontAlgn="base">
              <a:lnSpc>
                <a:spcPct val="107000"/>
              </a:lnSpc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de-DE" sz="1000" dirty="0">
                <a:latin typeface="Arial" panose="020B0604020202020204" pitchFamily="34" charset="0"/>
                <a:cs typeface="Arial" panose="020B0604020202020204" pitchFamily="34" charset="0"/>
              </a:rPr>
              <a:t>Innerbetrieblicher Transport, Ein- und Auslagerung von Waren</a:t>
            </a:r>
          </a:p>
          <a:p>
            <a:pPr marL="342900" indent="-254000" fontAlgn="base">
              <a:lnSpc>
                <a:spcPct val="107000"/>
              </a:lnSpc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de-DE" sz="1000" dirty="0">
                <a:latin typeface="Arial" panose="020B0604020202020204" pitchFamily="34" charset="0"/>
                <a:cs typeface="Arial" panose="020B0604020202020204" pitchFamily="34" charset="0"/>
              </a:rPr>
              <a:t>Kommissionierung, Verpackung und Etikettierung von Waren</a:t>
            </a:r>
          </a:p>
          <a:p>
            <a:pPr marL="342900" indent="-254000" fontAlgn="base">
              <a:lnSpc>
                <a:spcPct val="107000"/>
              </a:lnSpc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de-DE" sz="1000" dirty="0">
                <a:latin typeface="Arial" panose="020B0604020202020204" pitchFamily="34" charset="0"/>
                <a:cs typeface="Arial" panose="020B0604020202020204" pitchFamily="34" charset="0"/>
              </a:rPr>
              <a:t>Logistisch relevante Abwicklungstätigkeiten in unserem Warenwirtschaftssystem </a:t>
            </a:r>
          </a:p>
          <a:p>
            <a:pPr marL="342900" indent="-254000" fontAlgn="base">
              <a:lnSpc>
                <a:spcPct val="107000"/>
              </a:lnSpc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de-DE" sz="1000" dirty="0">
                <a:latin typeface="Arial" panose="020B0604020202020204" pitchFamily="34" charset="0"/>
                <a:cs typeface="Arial" panose="020B0604020202020204" pitchFamily="34" charset="0"/>
              </a:rPr>
              <a:t>Be- und Entladen diverser Fahrzeuge, Fahrzeugkontrolle sowie Überprüfung und Dokumentation der Ladungssicherung </a:t>
            </a:r>
          </a:p>
          <a:p>
            <a:pPr marL="342900" indent="-254000" fontAlgn="base">
              <a:lnSpc>
                <a:spcPct val="107000"/>
              </a:lnSpc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de-DE" sz="1000" dirty="0">
                <a:latin typeface="Arial" panose="020B0604020202020204" pitchFamily="34" charset="0"/>
                <a:cs typeface="Arial" panose="020B0604020202020204" pitchFamily="34" charset="0"/>
              </a:rPr>
              <a:t>Planung und Steuerung des innerbetrieblichen Materialflusses</a:t>
            </a:r>
          </a:p>
          <a:p>
            <a:pPr marL="342900" indent="-254000" fontAlgn="base">
              <a:lnSpc>
                <a:spcPct val="107000"/>
              </a:lnSpc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de-DE" sz="1000" dirty="0">
                <a:latin typeface="Arial" panose="020B0604020202020204" pitchFamily="34" charset="0"/>
                <a:cs typeface="Arial" panose="020B0604020202020204" pitchFamily="34" charset="0"/>
              </a:rPr>
              <a:t>Organisation und Optimierung der Lagerhaltung und Kommissionierung</a:t>
            </a:r>
          </a:p>
          <a:p>
            <a:pPr marL="342900" indent="-254000" fontAlgn="base">
              <a:lnSpc>
                <a:spcPct val="107000"/>
              </a:lnSpc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de-DE" sz="1000" dirty="0">
                <a:latin typeface="Arial" panose="020B0604020202020204" pitchFamily="34" charset="0"/>
                <a:cs typeface="Arial" panose="020B0604020202020204" pitchFamily="34" charset="0"/>
              </a:rPr>
              <a:t>Überwachung von Lieferzeiten, Daten- und Lieferqualität</a:t>
            </a:r>
          </a:p>
          <a:p>
            <a:pPr marL="342900" indent="-254000" fontAlgn="base">
              <a:lnSpc>
                <a:spcPct val="107000"/>
              </a:lnSpc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de-DE" sz="1000" dirty="0">
                <a:latin typeface="Arial" panose="020B0604020202020204" pitchFamily="34" charset="0"/>
                <a:cs typeface="Arial" panose="020B0604020202020204" pitchFamily="34" charset="0"/>
              </a:rPr>
              <a:t>Nachhalten des Lagerbestandes und Anstoßen von Bestellungen</a:t>
            </a:r>
          </a:p>
          <a:p>
            <a:pPr>
              <a:lnSpc>
                <a:spcPct val="107000"/>
              </a:lnSpc>
            </a:pPr>
            <a:br>
              <a:rPr lang="de-DE" sz="1000" b="1" dirty="0">
                <a:solidFill>
                  <a:srgbClr val="008CD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sz="1000" b="1" dirty="0">
                <a:solidFill>
                  <a:srgbClr val="008CD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Dein Profil</a:t>
            </a:r>
          </a:p>
          <a:p>
            <a:pPr marL="342900" indent="-254000" fontAlgn="base">
              <a:lnSpc>
                <a:spcPct val="107000"/>
              </a:lnSpc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de-DE" sz="1000" dirty="0">
                <a:latin typeface="Arial" panose="020B0604020202020204" pitchFamily="34" charset="0"/>
                <a:cs typeface="Arial" panose="020B0604020202020204" pitchFamily="34" charset="0"/>
              </a:rPr>
              <a:t>Abgeschlossene Ausbildung als Fachlagerist und Erfahrung in der Logistik </a:t>
            </a:r>
          </a:p>
          <a:p>
            <a:pPr marL="342900" indent="-254000" fontAlgn="base">
              <a:lnSpc>
                <a:spcPct val="107000"/>
              </a:lnSpc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de-DE" sz="1000" dirty="0">
                <a:latin typeface="Arial" panose="020B0604020202020204" pitchFamily="34" charset="0"/>
                <a:cs typeface="Arial" panose="020B0604020202020204" pitchFamily="34" charset="0"/>
              </a:rPr>
              <a:t>Teamfähigkeit, Kommunikationsstärke und Eigeninitiative</a:t>
            </a:r>
          </a:p>
          <a:p>
            <a:pPr marL="342900" indent="-254000" fontAlgn="base">
              <a:lnSpc>
                <a:spcPct val="107000"/>
              </a:lnSpc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de-DE" sz="1000" dirty="0">
                <a:latin typeface="Arial" panose="020B0604020202020204" pitchFamily="34" charset="0"/>
                <a:cs typeface="Arial" panose="020B0604020202020204" pitchFamily="34" charset="0"/>
              </a:rPr>
              <a:t>Kenntnisse im Umgang mit Warenwirtschaftssystemen</a:t>
            </a:r>
          </a:p>
          <a:p>
            <a:pPr marL="342900" indent="-254000" fontAlgn="base">
              <a:lnSpc>
                <a:spcPct val="107000"/>
              </a:lnSpc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de-DE" sz="1000" dirty="0">
                <a:latin typeface="Arial" panose="020B0604020202020204" pitchFamily="34" charset="0"/>
                <a:cs typeface="Arial" panose="020B0604020202020204" pitchFamily="34" charset="0"/>
              </a:rPr>
              <a:t>Selbständige Arbeitsweise, sowie handwerkliches Geschick​</a:t>
            </a:r>
          </a:p>
          <a:p>
            <a:pPr marL="342900" indent="-254000" fontAlgn="base">
              <a:lnSpc>
                <a:spcPct val="107000"/>
              </a:lnSpc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de-DE" sz="1000" dirty="0">
                <a:latin typeface="Arial" panose="020B0604020202020204" pitchFamily="34" charset="0"/>
                <a:cs typeface="Arial" panose="020B0604020202020204" pitchFamily="34" charset="0"/>
              </a:rPr>
              <a:t>Erfahrung in der Priorisierung des Tagesgeschäfts sowie eine schnelle Auffassungsgabe</a:t>
            </a:r>
          </a:p>
          <a:p>
            <a:pPr marL="342900" indent="-254000" fontAlgn="base">
              <a:lnSpc>
                <a:spcPct val="107000"/>
              </a:lnSpc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de-DE" sz="1000" dirty="0">
                <a:latin typeface="Arial" panose="020B0604020202020204" pitchFamily="34" charset="0"/>
                <a:cs typeface="Arial" panose="020B0604020202020204" pitchFamily="34" charset="0"/>
              </a:rPr>
              <a:t>Umsetzungsfähigkeit sowie eine Hands-on-Mentalität</a:t>
            </a:r>
          </a:p>
          <a:p>
            <a:pPr marL="342900" indent="-254000" fontAlgn="base">
              <a:lnSpc>
                <a:spcPct val="107000"/>
              </a:lnSpc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de-DE" sz="1000" dirty="0">
                <a:latin typeface="Arial" panose="020B0604020202020204" pitchFamily="34" charset="0"/>
                <a:cs typeface="Arial" panose="020B0604020202020204" pitchFamily="34" charset="0"/>
              </a:rPr>
              <a:t>Sehr gute Deutschkenntnisse (mind. B2) </a:t>
            </a:r>
          </a:p>
          <a:p>
            <a:pPr marL="342900" indent="-254000" fontAlgn="base">
              <a:lnSpc>
                <a:spcPct val="107000"/>
              </a:lnSpc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endParaRPr lang="de-DE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feld 6"/>
          <p:cNvSpPr txBox="1"/>
          <p:nvPr/>
        </p:nvSpPr>
        <p:spPr>
          <a:xfrm>
            <a:off x="595779" y="1235149"/>
            <a:ext cx="5657405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050" dirty="0">
                <a:solidFill>
                  <a:srgbClr val="85858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AMPHOS, ein 2010 gegründetes Spin-Off des Fraunhofer ILT und der RWTH Aachen, ist Technologieführer für Hochleistungs-Ultrakurzpuls-Lasersysteme für wissenschaftliche und industrielle Anwendungen. Seit 2018 ist AMPHOS Teil der TRUMPF-Gruppe, einem weltweiten Technologie- und Marktführer für Werkzeugmaschinen und industrielle Laser.</a:t>
            </a:r>
          </a:p>
        </p:txBody>
      </p:sp>
      <p:cxnSp>
        <p:nvCxnSpPr>
          <p:cNvPr id="10" name="Gerade Verbindung 9"/>
          <p:cNvCxnSpPr/>
          <p:nvPr/>
        </p:nvCxnSpPr>
        <p:spPr>
          <a:xfrm>
            <a:off x="620688" y="9057456"/>
            <a:ext cx="5544616" cy="0"/>
          </a:xfrm>
          <a:prstGeom prst="line">
            <a:avLst/>
          </a:prstGeom>
          <a:ln>
            <a:solidFill>
              <a:srgbClr val="008CD0"/>
            </a:solidFill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sp>
        <p:nvSpPr>
          <p:cNvPr id="11" name="Textfeld 10"/>
          <p:cNvSpPr txBox="1"/>
          <p:nvPr/>
        </p:nvSpPr>
        <p:spPr>
          <a:xfrm>
            <a:off x="595779" y="9201472"/>
            <a:ext cx="5569525" cy="3926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900" dirty="0">
                <a:latin typeface="Arial" panose="020B0604020202020204" pitchFamily="34" charset="0"/>
                <a:cs typeface="Arial" panose="020B0604020202020204" pitchFamily="34" charset="0"/>
              </a:rPr>
              <a:t>AMPHOS GmbH, Kaiserstr. 100, 52134 Herzogenrath, </a:t>
            </a:r>
            <a:r>
              <a:rPr lang="de-DE" sz="900" dirty="0">
                <a:solidFill>
                  <a:srgbClr val="008CD0"/>
                </a:solidFill>
                <a:latin typeface="Arial" panose="020B0604020202020204" pitchFamily="34" charset="0"/>
                <a:cs typeface="Arial" panose="020B060402020202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www.amphos.de</a:t>
            </a:r>
            <a:r>
              <a:rPr lang="de-DE" sz="900" dirty="0">
                <a:latin typeface="Arial" panose="020B0604020202020204" pitchFamily="34" charset="0"/>
                <a:cs typeface="Arial" panose="020B0604020202020204" pitchFamily="34" charset="0"/>
              </a:rPr>
              <a:t>, +49 (0)241 565292 103</a:t>
            </a:r>
            <a:endParaRPr lang="de-DE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50000"/>
              </a:lnSpc>
            </a:pPr>
            <a:r>
              <a:rPr lang="de-DE" sz="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600" dirty="0">
                <a:latin typeface="Arial" panose="020B0604020202020204" pitchFamily="34" charset="0"/>
                <a:cs typeface="Arial" panose="020B0604020202020204" pitchFamily="34" charset="0"/>
              </a:rPr>
              <a:t>Informationen zur Erhebung personenbezogenen Daten nach Art. 13 DSGVO können Sie unserer Website unter https://www.amphos.de/j/privacy entnehmen</a:t>
            </a:r>
            <a:r>
              <a:rPr lang="de-DE" sz="8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21" name="Rechteck 20"/>
          <p:cNvSpPr/>
          <p:nvPr/>
        </p:nvSpPr>
        <p:spPr>
          <a:xfrm>
            <a:off x="516733" y="8481392"/>
            <a:ext cx="5752526" cy="4596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ts val="1500"/>
              </a:lnSpc>
            </a:pPr>
            <a:r>
              <a:rPr lang="de-DE" sz="1050" dirty="0">
                <a:latin typeface="Arial" panose="020B0604020202020204" pitchFamily="34" charset="0"/>
                <a:cs typeface="Arial" panose="020B0604020202020204" pitchFamily="34" charset="0"/>
              </a:rPr>
              <a:t>Haben wir Dein Interesse geweckt? Dann schicke uns bitte Deine Bewerbung, unter Angabe Deines frühestmöglichen Eintrittstermins und Deiner Gehaltsvorstellung, an </a:t>
            </a:r>
            <a:r>
              <a:rPr lang="de-DE" sz="1050" b="1" dirty="0">
                <a:solidFill>
                  <a:srgbClr val="008CD0"/>
                </a:solidFill>
                <a:latin typeface="Arial" panose="020B0604020202020204" pitchFamily="34" charset="0"/>
                <a:cs typeface="Arial" panose="020B060402020202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hr@amphos.de</a:t>
            </a:r>
            <a:r>
              <a:rPr lang="de-DE" sz="105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pic>
        <p:nvPicPr>
          <p:cNvPr id="13" name="Grafik 12">
            <a:extLst>
              <a:ext uri="{FF2B5EF4-FFF2-40B4-BE49-F238E27FC236}">
                <a16:creationId xmlns:a16="http://schemas.microsoft.com/office/drawing/2014/main" id="{64275B53-10C7-4EEA-800B-0E295EBCEA63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5552"/>
            <a:ext cx="6858000" cy="1142543"/>
          </a:xfrm>
          <a:prstGeom prst="rect">
            <a:avLst/>
          </a:prstGeom>
        </p:spPr>
      </p:pic>
      <p:sp>
        <p:nvSpPr>
          <p:cNvPr id="17" name="Textfeld 16">
            <a:extLst>
              <a:ext uri="{FF2B5EF4-FFF2-40B4-BE49-F238E27FC236}">
                <a16:creationId xmlns:a16="http://schemas.microsoft.com/office/drawing/2014/main" id="{65C3910B-3080-4FE8-A260-1DEF3E83B1EC}"/>
              </a:ext>
            </a:extLst>
          </p:cNvPr>
          <p:cNvSpPr txBox="1"/>
          <p:nvPr/>
        </p:nvSpPr>
        <p:spPr>
          <a:xfrm>
            <a:off x="945286" y="1973813"/>
            <a:ext cx="4732268" cy="53091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Logistiker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(m/w/d) </a:t>
            </a:r>
          </a:p>
          <a:p>
            <a:pPr algn="ctr"/>
            <a:r>
              <a:rPr lang="en-US" sz="1050" dirty="0">
                <a:latin typeface="Arial"/>
                <a:cs typeface="Arial"/>
              </a:rPr>
              <a:t>in </a:t>
            </a:r>
            <a:r>
              <a:rPr lang="en-US" sz="1050" dirty="0" err="1">
                <a:latin typeface="Arial"/>
                <a:cs typeface="Arial"/>
              </a:rPr>
              <a:t>Vollzeit</a:t>
            </a:r>
            <a:r>
              <a:rPr lang="en-US" sz="1050" dirty="0">
                <a:latin typeface="Arial"/>
                <a:cs typeface="Arial"/>
              </a:rPr>
              <a:t>, </a:t>
            </a:r>
            <a:r>
              <a:rPr lang="en-US" sz="1050" dirty="0" err="1">
                <a:latin typeface="Arial"/>
                <a:cs typeface="Arial"/>
              </a:rPr>
              <a:t>mit</a:t>
            </a:r>
            <a:r>
              <a:rPr lang="en-US" sz="1050" dirty="0">
                <a:latin typeface="Arial"/>
                <a:cs typeface="Arial"/>
              </a:rPr>
              <a:t> 40 </a:t>
            </a:r>
            <a:r>
              <a:rPr lang="en-US" sz="1050" dirty="0" err="1">
                <a:latin typeface="Arial"/>
                <a:cs typeface="Arial"/>
              </a:rPr>
              <a:t>Stunden</a:t>
            </a:r>
            <a:r>
              <a:rPr lang="en-US" sz="1050" dirty="0">
                <a:latin typeface="Arial"/>
                <a:cs typeface="Arial"/>
              </a:rPr>
              <a:t> pro </a:t>
            </a:r>
            <a:r>
              <a:rPr lang="en-US" sz="1050" dirty="0" err="1">
                <a:latin typeface="Arial"/>
                <a:cs typeface="Arial"/>
              </a:rPr>
              <a:t>Woche</a:t>
            </a:r>
            <a:endParaRPr lang="en-US" sz="1050" dirty="0">
              <a:latin typeface="Arial"/>
              <a:cs typeface="Arial"/>
            </a:endParaRPr>
          </a:p>
        </p:txBody>
      </p:sp>
      <p:grpSp>
        <p:nvGrpSpPr>
          <p:cNvPr id="33" name="Gruppieren 32">
            <a:extLst>
              <a:ext uri="{FF2B5EF4-FFF2-40B4-BE49-F238E27FC236}">
                <a16:creationId xmlns:a16="http://schemas.microsoft.com/office/drawing/2014/main" id="{DBD8C409-65B9-D521-E88A-1BCE8C99C7ED}"/>
              </a:ext>
            </a:extLst>
          </p:cNvPr>
          <p:cNvGrpSpPr/>
          <p:nvPr/>
        </p:nvGrpSpPr>
        <p:grpSpPr>
          <a:xfrm>
            <a:off x="489227" y="5881063"/>
            <a:ext cx="5910596" cy="2528321"/>
            <a:chOff x="496190" y="5835215"/>
            <a:chExt cx="5910596" cy="2528321"/>
          </a:xfrm>
        </p:grpSpPr>
        <p:grpSp>
          <p:nvGrpSpPr>
            <p:cNvPr id="34" name="Gruppieren 33">
              <a:extLst>
                <a:ext uri="{FF2B5EF4-FFF2-40B4-BE49-F238E27FC236}">
                  <a16:creationId xmlns:a16="http://schemas.microsoft.com/office/drawing/2014/main" id="{4AA459A3-663C-D767-BD15-355E2594FE8C}"/>
                </a:ext>
              </a:extLst>
            </p:cNvPr>
            <p:cNvGrpSpPr/>
            <p:nvPr/>
          </p:nvGrpSpPr>
          <p:grpSpPr>
            <a:xfrm>
              <a:off x="496190" y="5835215"/>
              <a:ext cx="5910596" cy="2528321"/>
              <a:chOff x="764704" y="5095572"/>
              <a:chExt cx="5910596" cy="2571756"/>
            </a:xfrm>
          </p:grpSpPr>
          <p:sp>
            <p:nvSpPr>
              <p:cNvPr id="36" name="Textfeld 35">
                <a:extLst>
                  <a:ext uri="{FF2B5EF4-FFF2-40B4-BE49-F238E27FC236}">
                    <a16:creationId xmlns:a16="http://schemas.microsoft.com/office/drawing/2014/main" id="{B4ABEBA7-5C39-CE7C-4016-BCF84A2794F8}"/>
                  </a:ext>
                </a:extLst>
              </p:cNvPr>
              <p:cNvSpPr txBox="1"/>
              <p:nvPr/>
            </p:nvSpPr>
            <p:spPr>
              <a:xfrm>
                <a:off x="764704" y="5095572"/>
                <a:ext cx="5910596" cy="2571756"/>
              </a:xfrm>
              <a:prstGeom prst="rect">
                <a:avLst/>
              </a:prstGeom>
              <a:noFill/>
            </p:spPr>
            <p:txBody>
              <a:bodyPr wrap="square" lIns="91440" tIns="45720" rIns="91440" bIns="45720" rtlCol="0" anchor="t">
                <a:spAutoFit/>
              </a:bodyPr>
              <a:lstStyle>
                <a:lvl1pPr>
                  <a:buFont typeface="Arial" panose="020B0604020202020204" pitchFamily="34" charset="0"/>
                  <a:buChar char="•"/>
                </a:lvl1pPr>
                <a:lvl2pPr>
                  <a:buFont typeface="Arial" panose="020B0604020202020204" pitchFamily="34" charset="0"/>
                  <a:buChar char="–"/>
                </a:lvl2pPr>
                <a:lvl3pPr>
                  <a:buFont typeface="Arial" panose="020B0604020202020204" pitchFamily="34" charset="0"/>
                  <a:buChar char="•"/>
                </a:lvl3pPr>
                <a:lvl4pPr>
                  <a:buFont typeface="Arial" panose="020B0604020202020204" pitchFamily="34" charset="0"/>
                  <a:buChar char="–"/>
                </a:lvl4pPr>
                <a:lvl5pPr>
                  <a:buFont typeface="Arial" panose="020B0604020202020204" pitchFamily="34" charset="0"/>
                  <a:buChar char="»"/>
                </a:lvl5pPr>
                <a:lvl6pPr>
                  <a:buFont typeface="Arial" panose="020B0604020202020204" pitchFamily="34" charset="0"/>
                  <a:buChar char="•"/>
                </a:lvl6pPr>
                <a:lvl7pPr>
                  <a:buFont typeface="Arial" panose="020B0604020202020204" pitchFamily="34" charset="0"/>
                  <a:buChar char="•"/>
                </a:lvl7pPr>
                <a:lvl8pPr>
                  <a:buFont typeface="Arial" panose="020B0604020202020204" pitchFamily="34" charset="0"/>
                  <a:buChar char="•"/>
                </a:lvl8pPr>
                <a:lvl9pPr>
                  <a:buFont typeface="Arial" panose="020B0604020202020204" pitchFamily="34" charset="0"/>
                  <a:buChar char="•"/>
                </a:lvl9pPr>
              </a:lstStyle>
              <a:p>
                <a:pPr>
                  <a:lnSpc>
                    <a:spcPct val="107000"/>
                  </a:lnSpc>
                  <a:buNone/>
                </a:pPr>
                <a:r>
                  <a:rPr lang="de-DE" sz="1000" b="1" dirty="0">
                    <a:solidFill>
                      <a:srgbClr val="008CD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Warum Du bei AMPHOS arbeiten solltest</a:t>
                </a:r>
              </a:p>
              <a:p>
                <a:pPr>
                  <a:lnSpc>
                    <a:spcPct val="107000"/>
                  </a:lnSpc>
                  <a:buNone/>
                </a:pPr>
                <a:endParaRPr lang="de-DE" sz="500" b="1" dirty="0">
                  <a:solidFill>
                    <a:srgbClr val="008CD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342900" lvl="0" indent="-250825" fontAlgn="base">
                  <a:buSzPts val="1000"/>
                  <a:buFont typeface="Symbol" panose="05050102010706020507" pitchFamily="18" charset="2"/>
                  <a:buChar char=""/>
                  <a:tabLst>
                    <a:tab pos="457200" algn="l"/>
                  </a:tabLst>
                </a:pPr>
                <a:r>
                  <a:rPr lang="de-DE" sz="1000" dirty="0">
                    <a:latin typeface="Arial" panose="020B0604020202020204" pitchFamily="34" charset="0"/>
                    <a:cs typeface="Arial" panose="020B0604020202020204" pitchFamily="34" charset="0"/>
                  </a:rPr>
                  <a:t>Innovatives und stark wachsendes Unternehmen mit flachen Hierarchien und Duz-Kultur</a:t>
                </a:r>
              </a:p>
              <a:p>
                <a:pPr marL="342900" lvl="0" indent="-250825" fontAlgn="base">
                  <a:buSzPts val="1000"/>
                  <a:buFont typeface="Symbol" panose="05050102010706020507" pitchFamily="18" charset="2"/>
                  <a:buChar char=""/>
                  <a:tabLst>
                    <a:tab pos="457200" algn="l"/>
                  </a:tabLst>
                </a:pPr>
                <a:r>
                  <a:rPr lang="de-DE" sz="1000" dirty="0">
                    <a:latin typeface="Arial" panose="020B0604020202020204" pitchFamily="34" charset="0"/>
                    <a:cs typeface="Arial" panose="020B0604020202020204" pitchFamily="34" charset="0"/>
                  </a:rPr>
                  <a:t>Möglichkeit eigenverantwortlich zu arbeiten und früh Verantwortung zu übernehmen</a:t>
                </a:r>
              </a:p>
              <a:p>
                <a:pPr marL="342900" lvl="0" indent="-250825" fontAlgn="base">
                  <a:buSzPts val="1000"/>
                  <a:buFont typeface="Symbol" panose="05050102010706020507" pitchFamily="18" charset="2"/>
                  <a:buChar char=""/>
                  <a:tabLst>
                    <a:tab pos="457200" algn="l"/>
                  </a:tabLst>
                </a:pPr>
                <a:r>
                  <a:rPr lang="de-DE" sz="1000" dirty="0">
                    <a:latin typeface="Arial" panose="020B0604020202020204" pitchFamily="34" charset="0"/>
                    <a:cs typeface="Arial" panose="020B0604020202020204" pitchFamily="34" charset="0"/>
                  </a:rPr>
                  <a:t>Vielfältige Aufgaben sowie langfristige Entwicklungsmöglichkeiten</a:t>
                </a:r>
              </a:p>
              <a:p>
                <a:pPr marL="342900" lvl="0" indent="-250825" fontAlgn="base">
                  <a:buSzPts val="1000"/>
                  <a:buFont typeface="Symbol" panose="05050102010706020507" pitchFamily="18" charset="2"/>
                  <a:buChar char=""/>
                  <a:tabLst>
                    <a:tab pos="457200" algn="l"/>
                  </a:tabLst>
                </a:pPr>
                <a:r>
                  <a:rPr lang="de-DE" sz="1000" dirty="0">
                    <a:latin typeface="Arial" panose="020B0604020202020204" pitchFamily="34" charset="0"/>
                    <a:cs typeface="Arial" panose="020B0604020202020204" pitchFamily="34" charset="0"/>
                  </a:rPr>
                  <a:t>Gehaltsspanne: 17-21 €/Stunde</a:t>
                </a:r>
              </a:p>
              <a:p>
                <a:pPr marL="342900" lvl="0" indent="-250825" fontAlgn="base">
                  <a:buSzPts val="1000"/>
                  <a:buFont typeface="Symbol" panose="05050102010706020507" pitchFamily="18" charset="2"/>
                  <a:buChar char=""/>
                  <a:tabLst>
                    <a:tab pos="457200" algn="l"/>
                  </a:tabLst>
                </a:pPr>
                <a:r>
                  <a:rPr lang="de-DE" sz="1000" dirty="0">
                    <a:latin typeface="Arial" panose="020B0604020202020204" pitchFamily="34" charset="0"/>
                    <a:cs typeface="Arial" panose="020B0604020202020204" pitchFamily="34" charset="0"/>
                  </a:rPr>
                  <a:t>Wir bieten Dir diverse Zusatzleistungen wie:</a:t>
                </a:r>
              </a:p>
              <a:p>
                <a:pPr marL="342900" lvl="0" indent="-250825" fontAlgn="base">
                  <a:buSzPts val="1000"/>
                  <a:buFont typeface="Symbol" panose="05050102010706020507" pitchFamily="18" charset="2"/>
                  <a:buChar char=""/>
                  <a:tabLst>
                    <a:tab pos="457200" algn="l"/>
                  </a:tabLst>
                </a:pPr>
                <a:endParaRPr lang="de-DE" sz="1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>
                  <a:lnSpc>
                    <a:spcPct val="200000"/>
                  </a:lnSpc>
                  <a:buNone/>
                  <a:tabLst>
                    <a:tab pos="457200" algn="l"/>
                  </a:tabLst>
                </a:pPr>
                <a:r>
                  <a:rPr lang="de-DE" sz="1000" dirty="0"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		</a:t>
                </a:r>
                <a:r>
                  <a:rPr lang="de-DE" sz="1000" dirty="0"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betriebliche Altersvorsorge 		</a:t>
                </a:r>
                <a:r>
                  <a:rPr lang="de-DE" sz="1000" dirty="0">
                    <a:latin typeface="Arial"/>
                    <a:cs typeface="Arial"/>
                  </a:rPr>
                  <a:t>Mitarbeiterveranstaltungen</a:t>
                </a:r>
              </a:p>
              <a:p>
                <a:pPr lvl="2">
                  <a:lnSpc>
                    <a:spcPct val="200000"/>
                  </a:lnSpc>
                  <a:buNone/>
                  <a:tabLst>
                    <a:tab pos="457200" algn="l"/>
                  </a:tabLst>
                </a:pPr>
                <a:r>
                  <a:rPr lang="de-DE" sz="1000" dirty="0">
                    <a:effectLst/>
                    <a:latin typeface="Arial"/>
                    <a:ea typeface="Times New Roman" panose="02020603050405020304" pitchFamily="18" charset="0"/>
                    <a:cs typeface="Arial"/>
                  </a:rPr>
                  <a:t>30 Tage Urlaub 		          	flexible Arbeitsmodelle</a:t>
                </a:r>
              </a:p>
              <a:p>
                <a:pPr lvl="2">
                  <a:lnSpc>
                    <a:spcPct val="200000"/>
                  </a:lnSpc>
                  <a:buNone/>
                  <a:tabLst>
                    <a:tab pos="457200" algn="l"/>
                  </a:tabLst>
                </a:pPr>
                <a:r>
                  <a:rPr lang="de-DE" sz="1000" dirty="0">
                    <a:effectLst/>
                    <a:latin typeface="Arial"/>
                    <a:ea typeface="Times New Roman" panose="02020603050405020304" pitchFamily="18" charset="0"/>
                    <a:cs typeface="Arial"/>
                  </a:rPr>
                  <a:t>kostenlose Getränke 		</a:t>
                </a:r>
                <a:r>
                  <a:rPr lang="de-DE" sz="1000" dirty="0">
                    <a:latin typeface="Arial"/>
                    <a:ea typeface="Times New Roman" panose="02020603050405020304" pitchFamily="18" charset="0"/>
                    <a:cs typeface="Arial"/>
                  </a:rPr>
                  <a:t>vergünstigtes Mittagessen</a:t>
                </a:r>
              </a:p>
              <a:p>
                <a:pPr lvl="2">
                  <a:lnSpc>
                    <a:spcPct val="200000"/>
                  </a:lnSpc>
                  <a:buNone/>
                  <a:tabLst>
                    <a:tab pos="457200" algn="l"/>
                  </a:tabLst>
                </a:pPr>
                <a:r>
                  <a:rPr lang="de-DE" sz="1000" dirty="0"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Bike-Leasing</a:t>
                </a:r>
                <a:r>
                  <a:rPr lang="de-DE" sz="1000" dirty="0"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	</a:t>
                </a:r>
                <a:r>
                  <a:rPr lang="de-DE" sz="1000" dirty="0"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		Urban Sports Club</a:t>
                </a:r>
              </a:p>
            </p:txBody>
          </p:sp>
          <p:grpSp>
            <p:nvGrpSpPr>
              <p:cNvPr id="37" name="Gruppieren 36">
                <a:extLst>
                  <a:ext uri="{FF2B5EF4-FFF2-40B4-BE49-F238E27FC236}">
                    <a16:creationId xmlns:a16="http://schemas.microsoft.com/office/drawing/2014/main" id="{273B65A0-73A1-266E-FAA8-0613EDD11BC2}"/>
                  </a:ext>
                </a:extLst>
              </p:cNvPr>
              <p:cNvGrpSpPr/>
              <p:nvPr/>
            </p:nvGrpSpPr>
            <p:grpSpPr>
              <a:xfrm>
                <a:off x="4067847" y="6382206"/>
                <a:ext cx="290390" cy="899064"/>
                <a:chOff x="3779815" y="8158946"/>
                <a:chExt cx="290390" cy="899064"/>
              </a:xfrm>
            </p:grpSpPr>
            <p:pic>
              <p:nvPicPr>
                <p:cNvPr id="43" name="Grafik 42" descr="Nudeln mit einfarbiger Füllung">
                  <a:extLst>
                    <a:ext uri="{FF2B5EF4-FFF2-40B4-BE49-F238E27FC236}">
                      <a16:creationId xmlns:a16="http://schemas.microsoft.com/office/drawing/2014/main" id="{58BDE3B1-9168-F5CE-B06F-5F16DB88F7A2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5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  <a:ext uri="{96DAC541-7B7A-43D3-8B79-37D633B846F1}">
                      <asvg:svgBlip xmlns:asvg="http://schemas.microsoft.com/office/drawing/2016/SVG/main" r:embed="rId6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3779815" y="8770010"/>
                  <a:ext cx="288000" cy="288000"/>
                </a:xfrm>
                <a:prstGeom prst="rect">
                  <a:avLst/>
                </a:prstGeom>
              </p:spPr>
            </p:pic>
            <p:pic>
              <p:nvPicPr>
                <p:cNvPr id="44" name="Grafik 43" descr="Wimpel mit einfarbiger Füllung">
                  <a:extLst>
                    <a:ext uri="{FF2B5EF4-FFF2-40B4-BE49-F238E27FC236}">
                      <a16:creationId xmlns:a16="http://schemas.microsoft.com/office/drawing/2014/main" id="{9C50AA03-D162-7B9F-8F9C-4732AFFB2FA6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7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  <a:ext uri="{96DAC541-7B7A-43D3-8B79-37D633B846F1}">
                      <asvg:svgBlip xmlns:asvg="http://schemas.microsoft.com/office/drawing/2016/SVG/main" r:embed="rId8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3779815" y="8158946"/>
                  <a:ext cx="288000" cy="288000"/>
                </a:xfrm>
                <a:prstGeom prst="rect">
                  <a:avLst/>
                </a:prstGeom>
              </p:spPr>
            </p:pic>
            <p:pic>
              <p:nvPicPr>
                <p:cNvPr id="45" name="Grafik 44" descr="Onlinebesprechung mit einfarbiger Füllung">
                  <a:extLst>
                    <a:ext uri="{FF2B5EF4-FFF2-40B4-BE49-F238E27FC236}">
                      <a16:creationId xmlns:a16="http://schemas.microsoft.com/office/drawing/2014/main" id="{5CDF03C7-1344-45FC-CF49-0F38DEEB8D3D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9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  <a:ext uri="{96DAC541-7B7A-43D3-8B79-37D633B846F1}">
                      <asvg:svgBlip xmlns:asvg="http://schemas.microsoft.com/office/drawing/2016/SVG/main" r:embed="rId1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3782205" y="8481570"/>
                  <a:ext cx="288000" cy="288000"/>
                </a:xfrm>
                <a:prstGeom prst="rect">
                  <a:avLst/>
                </a:prstGeom>
              </p:spPr>
            </p:pic>
          </p:grpSp>
          <p:grpSp>
            <p:nvGrpSpPr>
              <p:cNvPr id="38" name="Gruppieren 37">
                <a:extLst>
                  <a:ext uri="{FF2B5EF4-FFF2-40B4-BE49-F238E27FC236}">
                    <a16:creationId xmlns:a16="http://schemas.microsoft.com/office/drawing/2014/main" id="{5CD5237E-BC1B-C958-0CD3-D5698F158C3D}"/>
                  </a:ext>
                </a:extLst>
              </p:cNvPr>
              <p:cNvGrpSpPr/>
              <p:nvPr/>
            </p:nvGrpSpPr>
            <p:grpSpPr>
              <a:xfrm>
                <a:off x="1318298" y="6299788"/>
                <a:ext cx="296146" cy="1286118"/>
                <a:chOff x="1030479" y="8092353"/>
                <a:chExt cx="296146" cy="1286118"/>
              </a:xfrm>
            </p:grpSpPr>
            <p:pic>
              <p:nvPicPr>
                <p:cNvPr id="39" name="Grafik 38" descr="Radfahren mit einfarbiger Füllung">
                  <a:extLst>
                    <a:ext uri="{FF2B5EF4-FFF2-40B4-BE49-F238E27FC236}">
                      <a16:creationId xmlns:a16="http://schemas.microsoft.com/office/drawing/2014/main" id="{D4781EB3-612C-6DD7-5FC4-39EDD78567BC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11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  <a:ext uri="{96DAC541-7B7A-43D3-8B79-37D633B846F1}">
                      <asvg:svgBlip xmlns:asvg="http://schemas.microsoft.com/office/drawing/2016/SVG/main" r:embed="rId12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1030479" y="9090471"/>
                  <a:ext cx="288000" cy="288000"/>
                </a:xfrm>
                <a:prstGeom prst="rect">
                  <a:avLst/>
                </a:prstGeom>
              </p:spPr>
            </p:pic>
            <p:pic>
              <p:nvPicPr>
                <p:cNvPr id="40" name="Grafik 39" descr="Tropische Szenerie Silhouette">
                  <a:extLst>
                    <a:ext uri="{FF2B5EF4-FFF2-40B4-BE49-F238E27FC236}">
                      <a16:creationId xmlns:a16="http://schemas.microsoft.com/office/drawing/2014/main" id="{47B54F84-A640-EFEB-45D5-A5813E715FDB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13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  <a:ext uri="{96DAC541-7B7A-43D3-8B79-37D633B846F1}">
                      <asvg:svgBlip xmlns:asvg="http://schemas.microsoft.com/office/drawing/2016/SVG/main" r:embed="rId14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1030479" y="8423559"/>
                  <a:ext cx="296146" cy="288000"/>
                </a:xfrm>
                <a:prstGeom prst="rect">
                  <a:avLst/>
                </a:prstGeom>
              </p:spPr>
            </p:pic>
            <p:pic>
              <p:nvPicPr>
                <p:cNvPr id="41" name="Grafik 40" descr="Bubble Tea mit einfarbiger Füllung">
                  <a:extLst>
                    <a:ext uri="{FF2B5EF4-FFF2-40B4-BE49-F238E27FC236}">
                      <a16:creationId xmlns:a16="http://schemas.microsoft.com/office/drawing/2014/main" id="{E05EA7A3-0F19-3290-E88B-2F6C75358EC0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15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  <a:ext uri="{96DAC541-7B7A-43D3-8B79-37D633B846F1}">
                      <asvg:svgBlip xmlns:asvg="http://schemas.microsoft.com/office/drawing/2016/SVG/main" r:embed="rId16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1033431" y="8759764"/>
                  <a:ext cx="288000" cy="288000"/>
                </a:xfrm>
                <a:prstGeom prst="rect">
                  <a:avLst/>
                </a:prstGeom>
              </p:spPr>
            </p:pic>
            <p:pic>
              <p:nvPicPr>
                <p:cNvPr id="42" name="Grafik 41" descr="Sparschwein mit einfarbiger Füllung">
                  <a:extLst>
                    <a:ext uri="{FF2B5EF4-FFF2-40B4-BE49-F238E27FC236}">
                      <a16:creationId xmlns:a16="http://schemas.microsoft.com/office/drawing/2014/main" id="{F171ABF1-0DA0-7B0F-16FE-80350B3585C5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17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  <a:ext uri="{96DAC541-7B7A-43D3-8B79-37D633B846F1}">
                      <asvg:svgBlip xmlns:asvg="http://schemas.microsoft.com/office/drawing/2016/SVG/main" r:embed="rId18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1031425" y="8092353"/>
                  <a:ext cx="295200" cy="295200"/>
                </a:xfrm>
                <a:prstGeom prst="rect">
                  <a:avLst/>
                </a:prstGeom>
              </p:spPr>
            </p:pic>
          </p:grpSp>
        </p:grpSp>
        <p:pic>
          <p:nvPicPr>
            <p:cNvPr id="35" name="Grafik 34" descr="Kurzhantel mit einfarbiger Füllung">
              <a:extLst>
                <a:ext uri="{FF2B5EF4-FFF2-40B4-BE49-F238E27FC236}">
                  <a16:creationId xmlns:a16="http://schemas.microsoft.com/office/drawing/2014/main" id="{C3A51EC1-99F1-CA08-D1FD-EF91A2288B25}"/>
                </a:ext>
              </a:extLst>
            </p:cNvPr>
            <p:cNvPicPr>
              <a:picLocks noChangeAspect="1"/>
            </p:cNvPicPr>
            <p:nvPr/>
          </p:nvPicPr>
          <p:blipFill>
            <a:blip r:embed="rId19">
              <a:extLst>
                <a:ext uri="{96DAC541-7B7A-43D3-8B79-37D633B846F1}">
                  <asvg:svgBlip xmlns:asvg="http://schemas.microsoft.com/office/drawing/2016/SVG/main" r:embed="rId20"/>
                </a:ext>
              </a:extLst>
            </a:blip>
            <a:srcRect/>
            <a:stretch/>
          </p:blipFill>
          <p:spPr>
            <a:xfrm>
              <a:off x="3789040" y="8000354"/>
              <a:ext cx="283136" cy="283136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636156493"/>
      </p:ext>
    </p:extLst>
  </p:cSld>
  <p:clrMapOvr>
    <a:masterClrMapping/>
  </p:clrMapOvr>
</p:sld>
</file>

<file path=ppt/theme/theme1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B5F479097BFCEA459A3E51B262344E29" ma:contentTypeVersion="3" ma:contentTypeDescription="Ein neues Dokument erstellen." ma:contentTypeScope="" ma:versionID="5cd6e5cce1a87829cd4ceef6987ad898">
  <xsd:schema xmlns:xsd="http://www.w3.org/2001/XMLSchema" xmlns:xs="http://www.w3.org/2001/XMLSchema" xmlns:p="http://schemas.microsoft.com/office/2006/metadata/properties" xmlns:ns2="1dc57064-4d09-43f1-9aea-d44e09076606" targetNamespace="http://schemas.microsoft.com/office/2006/metadata/properties" ma:root="true" ma:fieldsID="161c48121249f04c113f7a20905eb983" ns2:_="">
    <xsd:import namespace="1dc57064-4d09-43f1-9aea-d44e0907660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dc57064-4d09-43f1-9aea-d44e0907660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1A3181BD-D428-4384-8945-2989662ED5FF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27924265-AC2A-4221-B089-91FF5693388B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F6259868-B9AF-47DA-AED2-F5A6B381C35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dc57064-4d09-43f1-9aea-d44e0907660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325</Words>
  <Application>Microsoft Office PowerPoint</Application>
  <PresentationFormat>A4-Papier (210 x 297 mm)</PresentationFormat>
  <Paragraphs>35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5" baseType="lpstr">
      <vt:lpstr>Arial</vt:lpstr>
      <vt:lpstr>Calibri</vt:lpstr>
      <vt:lpstr>Symbol</vt:lpstr>
      <vt:lpstr>Larissa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Claus Schnitzler</dc:creator>
  <cp:lastModifiedBy>Budwig, Selina</cp:lastModifiedBy>
  <cp:revision>265</cp:revision>
  <cp:lastPrinted>2021-09-14T07:08:45Z</cp:lastPrinted>
  <dcterms:created xsi:type="dcterms:W3CDTF">2016-02-22T07:52:19Z</dcterms:created>
  <dcterms:modified xsi:type="dcterms:W3CDTF">2026-05-08T09:43:13Z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PT Tool IsInitialized">
    <vt:lpwstr>False</vt:lpwstr>
  </property>
  <property fmtid="{D5CDD505-2E9C-101B-9397-08002B2CF9AE}" pid="3" name="ContentTypeId">
    <vt:lpwstr>0x010100B5F479097BFCEA459A3E51B262344E29</vt:lpwstr>
  </property>
</Properties>
</file>